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6" r:id="rId1"/>
  </p:sldMasterIdLst>
  <p:notesMasterIdLst>
    <p:notesMasterId r:id="rId100"/>
  </p:notesMasterIdLst>
  <p:handoutMasterIdLst>
    <p:handoutMasterId r:id="rId101"/>
  </p:handoutMasterIdLst>
  <p:sldIdLst>
    <p:sldId id="256" r:id="rId2"/>
    <p:sldId id="431" r:id="rId3"/>
    <p:sldId id="412" r:id="rId4"/>
    <p:sldId id="414" r:id="rId5"/>
    <p:sldId id="432" r:id="rId6"/>
    <p:sldId id="421" r:id="rId7"/>
    <p:sldId id="422" r:id="rId8"/>
    <p:sldId id="428" r:id="rId9"/>
    <p:sldId id="429" r:id="rId10"/>
    <p:sldId id="423" r:id="rId11"/>
    <p:sldId id="430" r:id="rId12"/>
    <p:sldId id="424" r:id="rId13"/>
    <p:sldId id="425" r:id="rId14"/>
    <p:sldId id="426" r:id="rId15"/>
    <p:sldId id="427" r:id="rId16"/>
    <p:sldId id="433" r:id="rId17"/>
    <p:sldId id="434" r:id="rId18"/>
    <p:sldId id="435" r:id="rId19"/>
    <p:sldId id="416" r:id="rId20"/>
    <p:sldId id="506" r:id="rId21"/>
    <p:sldId id="417" r:id="rId22"/>
    <p:sldId id="437" r:id="rId23"/>
    <p:sldId id="507" r:id="rId24"/>
    <p:sldId id="418" r:id="rId25"/>
    <p:sldId id="508" r:id="rId26"/>
    <p:sldId id="476" r:id="rId27"/>
    <p:sldId id="477" r:id="rId28"/>
    <p:sldId id="479" r:id="rId29"/>
    <p:sldId id="480" r:id="rId30"/>
    <p:sldId id="481" r:id="rId31"/>
    <p:sldId id="482" r:id="rId32"/>
    <p:sldId id="483" r:id="rId33"/>
    <p:sldId id="484" r:id="rId34"/>
    <p:sldId id="509" r:id="rId35"/>
    <p:sldId id="511" r:id="rId36"/>
    <p:sldId id="512" r:id="rId37"/>
    <p:sldId id="513" r:id="rId38"/>
    <p:sldId id="514" r:id="rId39"/>
    <p:sldId id="515" r:id="rId40"/>
    <p:sldId id="516" r:id="rId41"/>
    <p:sldId id="510" r:id="rId42"/>
    <p:sldId id="486" r:id="rId43"/>
    <p:sldId id="487" r:id="rId44"/>
    <p:sldId id="488" r:id="rId45"/>
    <p:sldId id="489" r:id="rId46"/>
    <p:sldId id="490" r:id="rId47"/>
    <p:sldId id="491" r:id="rId48"/>
    <p:sldId id="492" r:id="rId49"/>
    <p:sldId id="493" r:id="rId50"/>
    <p:sldId id="494" r:id="rId51"/>
    <p:sldId id="517" r:id="rId52"/>
    <p:sldId id="496" r:id="rId53"/>
    <p:sldId id="497" r:id="rId54"/>
    <p:sldId id="498" r:id="rId55"/>
    <p:sldId id="499" r:id="rId56"/>
    <p:sldId id="500" r:id="rId57"/>
    <p:sldId id="518" r:id="rId58"/>
    <p:sldId id="419" r:id="rId59"/>
    <p:sldId id="420" r:id="rId60"/>
    <p:sldId id="519" r:id="rId61"/>
    <p:sldId id="502" r:id="rId62"/>
    <p:sldId id="505" r:id="rId63"/>
    <p:sldId id="503" r:id="rId64"/>
    <p:sldId id="504" r:id="rId65"/>
    <p:sldId id="440" r:id="rId66"/>
    <p:sldId id="441" r:id="rId67"/>
    <p:sldId id="442" r:id="rId68"/>
    <p:sldId id="443" r:id="rId69"/>
    <p:sldId id="444" r:id="rId70"/>
    <p:sldId id="445" r:id="rId71"/>
    <p:sldId id="446" r:id="rId72"/>
    <p:sldId id="447" r:id="rId73"/>
    <p:sldId id="448" r:id="rId74"/>
    <p:sldId id="449" r:id="rId75"/>
    <p:sldId id="450" r:id="rId76"/>
    <p:sldId id="451" r:id="rId77"/>
    <p:sldId id="452" r:id="rId78"/>
    <p:sldId id="453" r:id="rId79"/>
    <p:sldId id="454" r:id="rId80"/>
    <p:sldId id="455" r:id="rId81"/>
    <p:sldId id="456" r:id="rId82"/>
    <p:sldId id="457" r:id="rId83"/>
    <p:sldId id="458" r:id="rId84"/>
    <p:sldId id="460" r:id="rId85"/>
    <p:sldId id="461" r:id="rId86"/>
    <p:sldId id="462" r:id="rId87"/>
    <p:sldId id="463" r:id="rId88"/>
    <p:sldId id="464" r:id="rId89"/>
    <p:sldId id="465" r:id="rId90"/>
    <p:sldId id="469" r:id="rId91"/>
    <p:sldId id="466" r:id="rId92"/>
    <p:sldId id="467" r:id="rId93"/>
    <p:sldId id="470" r:id="rId94"/>
    <p:sldId id="471" r:id="rId95"/>
    <p:sldId id="472" r:id="rId96"/>
    <p:sldId id="473" r:id="rId97"/>
    <p:sldId id="474" r:id="rId98"/>
    <p:sldId id="257" r:id="rId99"/>
  </p:sldIdLst>
  <p:sldSz cx="9144000" cy="6858000" type="screen4x3"/>
  <p:notesSz cx="6858000" cy="9144000"/>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93300"/>
    <a:srgbClr val="9B212C"/>
    <a:srgbClr val="87212C"/>
    <a:srgbClr val="7D212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79402" autoAdjust="0"/>
  </p:normalViewPr>
  <p:slideViewPr>
    <p:cSldViewPr>
      <p:cViewPr varScale="1">
        <p:scale>
          <a:sx n="92" d="100"/>
          <a:sy n="92" d="100"/>
        </p:scale>
        <p:origin x="2154" y="90"/>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2796"/>
    </p:cViewPr>
  </p:sorterViewPr>
  <p:notesViewPr>
    <p:cSldViewPr showGuides="1">
      <p:cViewPr varScale="1">
        <p:scale>
          <a:sx n="82" d="100"/>
          <a:sy n="82" d="100"/>
        </p:scale>
        <p:origin x="-3132" y="-9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notesMaster" Target="notesMasters/notesMaster1.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16.wmf"/><Relationship Id="rId1" Type="http://schemas.openxmlformats.org/officeDocument/2006/relationships/image" Target="../media/image15.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0.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dirty="0"/>
          </a:p>
        </p:txBody>
      </p:sp>
      <p:sp>
        <p:nvSpPr>
          <p:cNvPr id="3" name="2 Marcador de fecha"/>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46BDBDD6-24E4-48DA-811F-BE554B7FD013}" type="datetimeFigureOut">
              <a:rPr lang="en-GB" smtClean="0"/>
              <a:t>19/07/2018</a:t>
            </a:fld>
            <a:endParaRPr lang="en-GB" dirty="0"/>
          </a:p>
        </p:txBody>
      </p:sp>
      <p:sp>
        <p:nvSpPr>
          <p:cNvPr id="4" name="3 Marcador de pie de página"/>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dirty="0"/>
          </a:p>
        </p:txBody>
      </p:sp>
      <p:sp>
        <p:nvSpPr>
          <p:cNvPr id="5" name="4 Marcador de número de diapositiva"/>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79A60321-4E56-4D2C-9F82-FDEE5E9050EE}" type="slidenum">
              <a:rPr lang="en-GB" smtClean="0"/>
              <a:t>‹Nº›</a:t>
            </a:fld>
            <a:endParaRPr lang="en-GB" dirty="0"/>
          </a:p>
        </p:txBody>
      </p:sp>
    </p:spTree>
    <p:extLst>
      <p:ext uri="{BB962C8B-B14F-4D97-AF65-F5344CB8AC3E}">
        <p14:creationId xmlns:p14="http://schemas.microsoft.com/office/powerpoint/2010/main" val="362912127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dirty="0"/>
          </a:p>
        </p:txBody>
      </p:sp>
      <p:sp>
        <p:nvSpPr>
          <p:cNvPr id="3" name="2 Marcador de fecha"/>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41E39C83-C006-4ACA-B435-2854919B34D0}" type="datetimeFigureOut">
              <a:rPr lang="en-GB" smtClean="0"/>
              <a:pPr/>
              <a:t>19/07/2018</a:t>
            </a:fld>
            <a:endParaRPr lang="en-GB" dirty="0"/>
          </a:p>
        </p:txBody>
      </p:sp>
      <p:sp>
        <p:nvSpPr>
          <p:cNvPr id="4" name="3 Marcador de imagen de diapositiva"/>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GB" dirty="0"/>
          </a:p>
        </p:txBody>
      </p:sp>
      <p:sp>
        <p:nvSpPr>
          <p:cNvPr id="5" name="4 Marcador de notas"/>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GB"/>
          </a:p>
        </p:txBody>
      </p:sp>
      <p:sp>
        <p:nvSpPr>
          <p:cNvPr id="6" name="5 Marcador de pie de página"/>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dirty="0"/>
          </a:p>
        </p:txBody>
      </p:sp>
      <p:sp>
        <p:nvSpPr>
          <p:cNvPr id="7" name="6 Marcador de número de diapositiva"/>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C8A3BAB-630B-4E5F-8FE5-79B329F4CD46}" type="slidenum">
              <a:rPr lang="en-GB" smtClean="0"/>
              <a:pPr/>
              <a:t>‹Nº›</a:t>
            </a:fld>
            <a:endParaRPr lang="en-GB" dirty="0"/>
          </a:p>
        </p:txBody>
      </p:sp>
    </p:spTree>
    <p:extLst>
      <p:ext uri="{BB962C8B-B14F-4D97-AF65-F5344CB8AC3E}">
        <p14:creationId xmlns:p14="http://schemas.microsoft.com/office/powerpoint/2010/main" val="31023061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1</a:t>
            </a:fld>
            <a:endParaRPr lang="en-GB" dirty="0"/>
          </a:p>
        </p:txBody>
      </p:sp>
    </p:spTree>
    <p:extLst>
      <p:ext uri="{BB962C8B-B14F-4D97-AF65-F5344CB8AC3E}">
        <p14:creationId xmlns:p14="http://schemas.microsoft.com/office/powerpoint/2010/main" val="6030125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lvl="0" indent="-171450" eaLnBrk="1" hangingPunct="1">
              <a:buFontTx/>
              <a:buChar char="-"/>
            </a:pPr>
            <a:r>
              <a:rPr lang="es-ES" altLang="es-ES" b="1" baseline="0" dirty="0" smtClean="0">
                <a:solidFill>
                  <a:srgbClr val="FF0000"/>
                </a:solidFill>
                <a:latin typeface="Arial" panose="020B0604020202020204" pitchFamily="34" charset="0"/>
              </a:rPr>
              <a:t>Estado Activo</a:t>
            </a:r>
            <a:r>
              <a:rPr lang="es-ES" altLang="es-ES" baseline="0" dirty="0" smtClean="0">
                <a:solidFill>
                  <a:srgbClr val="FF0000"/>
                </a:solidFill>
                <a:latin typeface="Arial" panose="020B0604020202020204" pitchFamily="34" charset="0"/>
              </a:rPr>
              <a:t>: un proceso está en este estado cuando está ejecutando instrucciones (dispone de un procesador)</a:t>
            </a:r>
          </a:p>
          <a:p>
            <a:pPr marL="171450" lvl="0" indent="-171450" eaLnBrk="1" hangingPunct="1">
              <a:buFontTx/>
              <a:buChar char="-"/>
            </a:pPr>
            <a:r>
              <a:rPr lang="es-ES" altLang="es-ES" b="1" baseline="0" dirty="0" smtClean="0">
                <a:solidFill>
                  <a:srgbClr val="FF0000"/>
                </a:solidFill>
                <a:latin typeface="Arial" panose="020B0604020202020204" pitchFamily="34" charset="0"/>
              </a:rPr>
              <a:t>Estado Bloqueado</a:t>
            </a:r>
            <a:r>
              <a:rPr lang="es-ES" altLang="es-ES" baseline="0" dirty="0" smtClean="0">
                <a:solidFill>
                  <a:srgbClr val="FF0000"/>
                </a:solidFill>
                <a:latin typeface="Arial" panose="020B0604020202020204" pitchFamily="34" charset="0"/>
              </a:rPr>
              <a:t>: un proceso está en este estado cuando está esperando que se complete una operación bloqueante, la cual se define a su vez como una operación que puede necesitar para completarse un tiempo muy superior en orden de magnitud al tiempo que tarda el procesador en ejecutar una instrucción. Ejemplos de operación bloqueantes puede ser:</a:t>
            </a:r>
          </a:p>
          <a:p>
            <a:pPr marL="628650" lvl="1" indent="-171450" eaLnBrk="1" hangingPunct="1">
              <a:buFontTx/>
              <a:buChar char="-"/>
            </a:pPr>
            <a:r>
              <a:rPr lang="es-ES" altLang="es-ES" baseline="0" dirty="0" smtClean="0">
                <a:solidFill>
                  <a:srgbClr val="FF0000"/>
                </a:solidFill>
                <a:latin typeface="Arial" panose="020B0604020202020204" pitchFamily="34" charset="0"/>
              </a:rPr>
              <a:t>Una entrada por teclado del usuario</a:t>
            </a:r>
          </a:p>
          <a:p>
            <a:pPr marL="628650" lvl="1" indent="-171450" eaLnBrk="1" hangingPunct="1">
              <a:buFontTx/>
              <a:buChar char="-"/>
            </a:pPr>
            <a:r>
              <a:rPr lang="es-ES" altLang="es-ES" baseline="0" dirty="0" smtClean="0">
                <a:solidFill>
                  <a:srgbClr val="FF0000"/>
                </a:solidFill>
                <a:latin typeface="Arial" panose="020B0604020202020204" pitchFamily="34" charset="0"/>
              </a:rPr>
              <a:t>Un retardo de una décima de segundo</a:t>
            </a:r>
          </a:p>
          <a:p>
            <a:pPr marL="628650" lvl="1" indent="-171450" eaLnBrk="1" hangingPunct="1">
              <a:buFontTx/>
              <a:buChar char="-"/>
            </a:pPr>
            <a:r>
              <a:rPr lang="es-ES" altLang="es-ES" baseline="0" dirty="0" smtClean="0">
                <a:solidFill>
                  <a:srgbClr val="FF0000"/>
                </a:solidFill>
                <a:latin typeface="Arial" panose="020B0604020202020204" pitchFamily="34" charset="0"/>
              </a:rPr>
              <a:t>Una lectura de un archivo</a:t>
            </a:r>
          </a:p>
          <a:p>
            <a:pPr marL="628650" lvl="1" indent="-171450" eaLnBrk="1" hangingPunct="1">
              <a:buFontTx/>
              <a:buChar char="-"/>
            </a:pPr>
            <a:r>
              <a:rPr lang="es-ES" altLang="es-ES" baseline="0" dirty="0" smtClean="0">
                <a:solidFill>
                  <a:srgbClr val="FF0000"/>
                </a:solidFill>
                <a:latin typeface="Arial" panose="020B0604020202020204" pitchFamily="34" charset="0"/>
              </a:rPr>
              <a:t>Una </a:t>
            </a:r>
            <a:r>
              <a:rPr lang="es-ES" altLang="es-ES" baseline="0" dirty="0" err="1" smtClean="0">
                <a:solidFill>
                  <a:srgbClr val="FF0000"/>
                </a:solidFill>
                <a:latin typeface="Arial" panose="020B0604020202020204" pitchFamily="34" charset="0"/>
              </a:rPr>
              <a:t>sincronizaión</a:t>
            </a:r>
            <a:r>
              <a:rPr lang="es-ES" altLang="es-ES" baseline="0" dirty="0" smtClean="0">
                <a:solidFill>
                  <a:srgbClr val="FF0000"/>
                </a:solidFill>
                <a:latin typeface="Arial" panose="020B0604020202020204" pitchFamily="34" charset="0"/>
              </a:rPr>
              <a:t> con otro proceso</a:t>
            </a:r>
          </a:p>
          <a:p>
            <a:pPr marL="457200" marR="0" lvl="1" indent="0" algn="l" defTabSz="914400" rtl="0" eaLnBrk="1" fontAlgn="auto" latinLnBrk="0" hangingPunct="1">
              <a:lnSpc>
                <a:spcPct val="100000"/>
              </a:lnSpc>
              <a:spcBef>
                <a:spcPts val="0"/>
              </a:spcBef>
              <a:spcAft>
                <a:spcPts val="0"/>
              </a:spcAft>
              <a:buClrTx/>
              <a:buSzTx/>
              <a:buFontTx/>
              <a:buNone/>
              <a:tabLst/>
              <a:defRPr/>
            </a:pPr>
            <a:endParaRPr lang="es-ES" altLang="es-ES" sz="1200" b="1" dirty="0" smtClean="0">
              <a:solidFill>
                <a:srgbClr val="993300"/>
              </a:solidFill>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s-ES" altLang="es-ES" sz="1200" b="1" dirty="0" smtClean="0">
                <a:solidFill>
                  <a:srgbClr val="993300"/>
                </a:solidFill>
              </a:rPr>
              <a:t>Operación bloqueante</a:t>
            </a:r>
            <a:r>
              <a:rPr lang="es-ES" altLang="es-ES" sz="1200" dirty="0" smtClean="0">
                <a:solidFill>
                  <a:srgbClr val="993300"/>
                </a:solidFill>
              </a:rPr>
              <a:t>: operación que puede requerir un tiempo muy superior en orden de magnitud al tiempo de ejecución de una instrucción.</a:t>
            </a:r>
          </a:p>
          <a:p>
            <a:pPr marL="628650" lvl="1" indent="-171450" eaLnBrk="1" hangingPunct="1">
              <a:buFontTx/>
              <a:buChar char="-"/>
            </a:pPr>
            <a:endParaRPr lang="es-ES" altLang="es-ES" baseline="0" dirty="0" smtClean="0">
              <a:solidFill>
                <a:srgbClr val="FF0000"/>
              </a:solidFill>
              <a:latin typeface="Arial" panose="020B0604020202020204" pitchFamily="34" charset="0"/>
            </a:endParaRPr>
          </a:p>
          <a:p>
            <a:pPr marL="171450" lvl="0" indent="-171450" eaLnBrk="1" hangingPunct="1">
              <a:buFontTx/>
              <a:buChar char="-"/>
            </a:pPr>
            <a:r>
              <a:rPr lang="es-ES" altLang="es-ES" b="1" baseline="0" dirty="0" smtClean="0">
                <a:solidFill>
                  <a:srgbClr val="FF0000"/>
                </a:solidFill>
                <a:latin typeface="Arial" panose="020B0604020202020204" pitchFamily="34" charset="0"/>
              </a:rPr>
              <a:t>Estado preparado</a:t>
            </a:r>
            <a:r>
              <a:rPr lang="es-ES" altLang="es-ES" baseline="0" dirty="0" smtClean="0">
                <a:solidFill>
                  <a:srgbClr val="FF0000"/>
                </a:solidFill>
                <a:latin typeface="Arial" panose="020B0604020202020204" pitchFamily="34" charset="0"/>
              </a:rPr>
              <a:t>: Es el estado en que se encuentra un proceso que para activarse sólo necesita que el planificador le asigne un procesador. Es por ejemplo el estado en que se encuentra un proceso en el periodo de tiempo que transcurre desde que termina una operación bloqueante a la cual esperaba, hasta que el planificador le vuelve a asignar un procesador.</a:t>
            </a:r>
          </a:p>
          <a:p>
            <a:pPr marL="628650" lvl="1" indent="-171450" eaLnBrk="1" hangingPunct="1">
              <a:buFontTx/>
              <a:buChar char="-"/>
            </a:pPr>
            <a:endParaRPr lang="es-ES" altLang="es-ES" b="1" baseline="0" dirty="0" smtClean="0">
              <a:solidFill>
                <a:srgbClr val="FF0000"/>
              </a:solidFill>
              <a:latin typeface="Arial" panose="020B0604020202020204" pitchFamily="34" charset="0"/>
            </a:endParaRPr>
          </a:p>
          <a:p>
            <a:pPr marL="171450" lvl="0" indent="-171450" eaLnBrk="1" hangingPunct="1">
              <a:buFontTx/>
              <a:buChar char="-"/>
            </a:pPr>
            <a:r>
              <a:rPr lang="es-ES" altLang="es-ES" b="1" baseline="0" dirty="0" smtClean="0">
                <a:solidFill>
                  <a:srgbClr val="FF0000"/>
                </a:solidFill>
                <a:latin typeface="Arial" panose="020B0604020202020204" pitchFamily="34" charset="0"/>
              </a:rPr>
              <a:t>Planificador de procesos</a:t>
            </a:r>
            <a:r>
              <a:rPr lang="es-ES" altLang="es-ES" baseline="0" dirty="0" smtClean="0">
                <a:solidFill>
                  <a:srgbClr val="FF0000"/>
                </a:solidFill>
                <a:latin typeface="Arial" panose="020B0604020202020204" pitchFamily="34" charset="0"/>
              </a:rPr>
              <a:t>: Es el componente del núcleo que aplica algún tipo de algoritmo de reparto de tiempo entre los procesos en ejecución. Decide qué proceso se activa en cada momento</a:t>
            </a: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10</a:t>
            </a:fld>
            <a:endParaRPr lang="en-GB" dirty="0"/>
          </a:p>
        </p:txBody>
      </p:sp>
    </p:spTree>
    <p:extLst>
      <p:ext uri="{BB962C8B-B14F-4D97-AF65-F5344CB8AC3E}">
        <p14:creationId xmlns:p14="http://schemas.microsoft.com/office/powerpoint/2010/main" val="19019867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eaLnBrk="1" hangingPunct="1">
              <a:buFont typeface="Arial" panose="020B0604020202020204" pitchFamily="34" charset="0"/>
              <a:buChar char="•"/>
            </a:pPr>
            <a:r>
              <a:rPr lang="es-ES_tradnl" altLang="es-ES" dirty="0" smtClean="0">
                <a:latin typeface="Arial" panose="020B0604020202020204" pitchFamily="34" charset="0"/>
              </a:rPr>
              <a:t>Espera</a:t>
            </a:r>
            <a:r>
              <a:rPr lang="es-ES_tradnl" altLang="es-ES" baseline="0" dirty="0" smtClean="0">
                <a:latin typeface="Arial" panose="020B0604020202020204" pitchFamily="34" charset="0"/>
              </a:rPr>
              <a:t> activa: esperar que algo ocurra, haciendo repetidas comprobaciones por programa. Ejemplo, un bucle de espera (para implementar un retardo)</a:t>
            </a:r>
          </a:p>
          <a:p>
            <a:pPr marL="171450" indent="-171450" eaLnBrk="1" hangingPunct="1">
              <a:buFont typeface="Arial" panose="020B0604020202020204" pitchFamily="34" charset="0"/>
              <a:buChar char="•"/>
            </a:pPr>
            <a:r>
              <a:rPr lang="es-ES_tradnl" altLang="es-ES" dirty="0" smtClean="0">
                <a:latin typeface="Arial" panose="020B0604020202020204" pitchFamily="34" charset="0"/>
              </a:rPr>
              <a:t>Los bucles de espera están prohibidos porque </a:t>
            </a:r>
          </a:p>
          <a:p>
            <a:pPr marL="628650" lvl="1" indent="-171450" eaLnBrk="1" hangingPunct="1">
              <a:buFont typeface="Arial" panose="020B0604020202020204" pitchFamily="34" charset="0"/>
              <a:buChar char="•"/>
            </a:pPr>
            <a:r>
              <a:rPr lang="es-ES_tradnl" altLang="es-ES" dirty="0" smtClean="0">
                <a:latin typeface="Arial" panose="020B0604020202020204" pitchFamily="34" charset="0"/>
              </a:rPr>
              <a:t>No sirven de nada: en distintas ejecuciones pueden generar distintos retardos</a:t>
            </a:r>
          </a:p>
          <a:p>
            <a:pPr marL="628650" lvl="1" indent="-171450" eaLnBrk="1" hangingPunct="1">
              <a:buFont typeface="Arial" panose="020B0604020202020204" pitchFamily="34" charset="0"/>
              <a:buChar char="•"/>
            </a:pPr>
            <a:r>
              <a:rPr lang="es-ES_tradnl" altLang="es-ES" dirty="0" smtClean="0">
                <a:latin typeface="Arial" panose="020B0604020202020204" pitchFamily="34" charset="0"/>
              </a:rPr>
              <a:t>Malgastan tiempo de CPU </a:t>
            </a:r>
          </a:p>
          <a:p>
            <a:pPr lvl="1" eaLnBrk="1" hangingPunct="1"/>
            <a:endParaRPr lang="es-ES_tradnl" altLang="es-ES" dirty="0" smtClean="0">
              <a:latin typeface="Arial" panose="020B0604020202020204" pitchFamily="34" charset="0"/>
            </a:endParaRPr>
          </a:p>
          <a:p>
            <a:pPr eaLnBrk="1" hangingPunct="1">
              <a:buFontTx/>
              <a:buNone/>
            </a:pPr>
            <a:endParaRPr lang="es-ES" altLang="es-ES" baseline="0" dirty="0" smtClean="0">
              <a:solidFill>
                <a:srgbClr val="FF0000"/>
              </a:solidFill>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11</a:t>
            </a:fld>
            <a:endParaRPr lang="en-GB" dirty="0"/>
          </a:p>
        </p:txBody>
      </p:sp>
    </p:spTree>
    <p:extLst>
      <p:ext uri="{BB962C8B-B14F-4D97-AF65-F5344CB8AC3E}">
        <p14:creationId xmlns:p14="http://schemas.microsoft.com/office/powerpoint/2010/main" val="20230561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None/>
            </a:pPr>
            <a:r>
              <a:rPr lang="es-ES_tradnl" altLang="es-ES" dirty="0" smtClean="0">
                <a:latin typeface="Arial" panose="020B0604020202020204" pitchFamily="34" charset="0"/>
              </a:rPr>
              <a:t>Para que lo segundo sea cierto, es imprescindible que al menos una de las actividades se bloquee ocasionalmente</a:t>
            </a: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12</a:t>
            </a:fld>
            <a:endParaRPr lang="en-GB" dirty="0"/>
          </a:p>
        </p:txBody>
      </p:sp>
    </p:spTree>
    <p:extLst>
      <p:ext uri="{BB962C8B-B14F-4D97-AF65-F5344CB8AC3E}">
        <p14:creationId xmlns:p14="http://schemas.microsoft.com/office/powerpoint/2010/main" val="21172600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None/>
            </a:pPr>
            <a:endParaRPr lang="es-ES_tradnl"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13</a:t>
            </a:fld>
            <a:endParaRPr lang="en-GB" dirty="0"/>
          </a:p>
        </p:txBody>
      </p:sp>
    </p:spTree>
    <p:extLst>
      <p:ext uri="{BB962C8B-B14F-4D97-AF65-F5344CB8AC3E}">
        <p14:creationId xmlns:p14="http://schemas.microsoft.com/office/powerpoint/2010/main" val="38142078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_tradnl" altLang="es-ES" dirty="0" smtClean="0">
                <a:latin typeface="Arial" panose="020B0604020202020204" pitchFamily="34" charset="0"/>
              </a:rPr>
              <a:t>No se implementan mecanismos de protección entre hilos del mismo proceso puesto que si un hilo destruye trabajo de otro hilo, es problema del programador: no compromete estabilidad del sistema</a:t>
            </a:r>
          </a:p>
          <a:p>
            <a:pPr eaLnBrk="1" hangingPunct="1">
              <a:buFontTx/>
              <a:buChar char="•"/>
            </a:pPr>
            <a:r>
              <a:rPr lang="es-ES_tradnl" altLang="es-ES" dirty="0" smtClean="0">
                <a:latin typeface="Arial" panose="020B0604020202020204" pitchFamily="34" charset="0"/>
              </a:rPr>
              <a:t>No se implementan mecanismos de comunicación entre hilos del mismo proceso pues no es necesario: comparten todo el espacio de memoria de su proceso al cual pueden acceder directamente.</a:t>
            </a: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14</a:t>
            </a:fld>
            <a:endParaRPr lang="en-GB" dirty="0"/>
          </a:p>
        </p:txBody>
      </p:sp>
    </p:spTree>
    <p:extLst>
      <p:ext uri="{BB962C8B-B14F-4D97-AF65-F5344CB8AC3E}">
        <p14:creationId xmlns:p14="http://schemas.microsoft.com/office/powerpoint/2010/main" val="439424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endParaRPr lang="es-ES_tradnl"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15</a:t>
            </a:fld>
            <a:endParaRPr lang="en-GB" dirty="0"/>
          </a:p>
        </p:txBody>
      </p:sp>
    </p:spTree>
    <p:extLst>
      <p:ext uri="{BB962C8B-B14F-4D97-AF65-F5344CB8AC3E}">
        <p14:creationId xmlns:p14="http://schemas.microsoft.com/office/powerpoint/2010/main" val="212774120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16</a:t>
            </a:fld>
            <a:endParaRPr lang="en-GB" dirty="0"/>
          </a:p>
        </p:txBody>
      </p:sp>
    </p:spTree>
    <p:extLst>
      <p:ext uri="{BB962C8B-B14F-4D97-AF65-F5344CB8AC3E}">
        <p14:creationId xmlns:p14="http://schemas.microsoft.com/office/powerpoint/2010/main" val="308597282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17</a:t>
            </a:fld>
            <a:endParaRPr lang="en-GB" dirty="0"/>
          </a:p>
        </p:txBody>
      </p:sp>
    </p:spTree>
    <p:extLst>
      <p:ext uri="{BB962C8B-B14F-4D97-AF65-F5344CB8AC3E}">
        <p14:creationId xmlns:p14="http://schemas.microsoft.com/office/powerpoint/2010/main" val="394527319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18</a:t>
            </a:fld>
            <a:endParaRPr lang="en-GB" dirty="0"/>
          </a:p>
        </p:txBody>
      </p:sp>
    </p:spTree>
    <p:extLst>
      <p:ext uri="{BB962C8B-B14F-4D97-AF65-F5344CB8AC3E}">
        <p14:creationId xmlns:p14="http://schemas.microsoft.com/office/powerpoint/2010/main" val="32865260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_tradnl" altLang="es-ES" dirty="0" smtClean="0">
                <a:latin typeface="Arial" panose="020B0604020202020204" pitchFamily="34" charset="0"/>
              </a:rPr>
              <a:t>Ordenador consta de uno o más procesadores, circuitos de memoria y dispositivos de entrada salida conectados a través de un Bus</a:t>
            </a:r>
          </a:p>
          <a:p>
            <a:pPr eaLnBrk="1" hangingPunct="1">
              <a:buFontTx/>
              <a:buChar char="•"/>
            </a:pPr>
            <a:r>
              <a:rPr lang="es-ES_tradnl" altLang="es-ES" b="1" dirty="0" smtClean="0">
                <a:latin typeface="Arial" panose="020B0604020202020204" pitchFamily="34" charset="0"/>
              </a:rPr>
              <a:t>Bus:</a:t>
            </a:r>
            <a:r>
              <a:rPr lang="es-ES_tradnl" altLang="es-ES" dirty="0" smtClean="0">
                <a:latin typeface="Arial" panose="020B0604020202020204" pitchFamily="34" charset="0"/>
              </a:rPr>
              <a:t> conjunto de líneas digitales por el que se transfiere la información, en grupos de 8, 16, 32 o 64 bits.</a:t>
            </a:r>
          </a:p>
          <a:p>
            <a:pPr eaLnBrk="1" hangingPunct="1">
              <a:buFontTx/>
              <a:buChar char="•"/>
            </a:pPr>
            <a:r>
              <a:rPr lang="es-ES_tradnl" altLang="es-ES" dirty="0" smtClean="0">
                <a:latin typeface="Arial" panose="020B0604020202020204" pitchFamily="34" charset="0"/>
              </a:rPr>
              <a:t>Si hay un </a:t>
            </a:r>
            <a:r>
              <a:rPr lang="es-ES_tradnl" altLang="es-ES" dirty="0" err="1" smtClean="0">
                <a:latin typeface="Arial" panose="020B0604020202020204" pitchFamily="34" charset="0"/>
              </a:rPr>
              <a:t>un</a:t>
            </a:r>
            <a:r>
              <a:rPr lang="es-ES_tradnl" altLang="es-ES" dirty="0" smtClean="0">
                <a:latin typeface="Arial" panose="020B0604020202020204" pitchFamily="34" charset="0"/>
              </a:rPr>
              <a:t> dispositivo de </a:t>
            </a:r>
            <a:r>
              <a:rPr lang="es-ES_tradnl" altLang="es-ES" i="1" dirty="0" smtClean="0">
                <a:latin typeface="Arial" panose="020B0604020202020204" pitchFamily="34" charset="0"/>
              </a:rPr>
              <a:t>acceso directo a memoria</a:t>
            </a:r>
            <a:r>
              <a:rPr lang="es-ES_tradnl" altLang="es-ES" dirty="0" smtClean="0">
                <a:latin typeface="Arial" panose="020B0604020202020204" pitchFamily="34" charset="0"/>
              </a:rPr>
              <a:t> (</a:t>
            </a:r>
            <a:r>
              <a:rPr lang="es-ES_tradnl" altLang="es-ES" b="1" dirty="0" smtClean="0">
                <a:latin typeface="Arial" panose="020B0604020202020204" pitchFamily="34" charset="0"/>
              </a:rPr>
              <a:t>DMA</a:t>
            </a:r>
            <a:r>
              <a:rPr lang="es-ES_tradnl" altLang="es-ES" dirty="0" smtClean="0">
                <a:latin typeface="Arial" panose="020B0604020202020204" pitchFamily="34" charset="0"/>
              </a:rPr>
              <a:t>) la información también puede fluir directamente de los dispositivos a memoria y viceversa. </a:t>
            </a:r>
          </a:p>
          <a:p>
            <a:pPr eaLnBrk="1" hangingPunct="1">
              <a:buFontTx/>
              <a:buChar char="•"/>
            </a:pPr>
            <a:r>
              <a:rPr lang="es-ES_tradnl" altLang="es-ES" dirty="0" smtClean="0">
                <a:latin typeface="Arial" panose="020B0604020202020204" pitchFamily="34" charset="0"/>
              </a:rPr>
              <a:t>Tres tipos de líneas: </a:t>
            </a:r>
            <a:r>
              <a:rPr lang="es-ES_tradnl" altLang="es-ES" i="1" dirty="0" smtClean="0">
                <a:latin typeface="Arial" panose="020B0604020202020204" pitchFamily="34" charset="0"/>
              </a:rPr>
              <a:t>líneas de direcciones, de datos y de control.</a:t>
            </a:r>
            <a:r>
              <a:rPr lang="es-ES_tradnl" altLang="es-ES" dirty="0" smtClean="0">
                <a:latin typeface="Arial" panose="020B0604020202020204" pitchFamily="34" charset="0"/>
              </a:rPr>
              <a:t> </a:t>
            </a:r>
          </a:p>
          <a:p>
            <a:pPr eaLnBrk="1" hangingPunct="1">
              <a:buFontTx/>
              <a:buChar char="•"/>
            </a:pPr>
            <a:r>
              <a:rPr lang="es-ES_tradnl" altLang="es-ES" dirty="0" smtClean="0">
                <a:latin typeface="Arial" panose="020B0604020202020204" pitchFamily="34" charset="0"/>
              </a:rPr>
              <a:t>En la mayoría de los sistemas, por cuestiones de eficiencia, no existe un único bus, sino que hay buses especializados en la conexión de dispositivos.</a:t>
            </a:r>
          </a:p>
          <a:p>
            <a:pPr eaLnBrk="1" hangingPunct="1">
              <a:buFontTx/>
              <a:buChar char="•"/>
            </a:pPr>
            <a:r>
              <a:rPr lang="es-ES_tradnl" altLang="es-ES" b="1" dirty="0" smtClean="0">
                <a:latin typeface="Arial" panose="020B0604020202020204" pitchFamily="34" charset="0"/>
              </a:rPr>
              <a:t> Procesadores: </a:t>
            </a:r>
            <a:r>
              <a:rPr lang="es-ES_tradnl" altLang="es-ES" dirty="0" smtClean="0">
                <a:latin typeface="Arial" panose="020B0604020202020204" pitchFamily="34" charset="0"/>
              </a:rPr>
              <a:t>puede haber un único procesador, o varios procesadores. A su vez, cada procesador suele ser normalmente </a:t>
            </a:r>
            <a:r>
              <a:rPr lang="es-ES_tradnl" altLang="es-ES" dirty="0" err="1" smtClean="0">
                <a:latin typeface="Arial" panose="020B0604020202020204" pitchFamily="34" charset="0"/>
              </a:rPr>
              <a:t>multinúcleo</a:t>
            </a:r>
            <a:r>
              <a:rPr lang="es-ES_tradnl" altLang="es-ES" dirty="0" smtClean="0">
                <a:latin typeface="Arial" panose="020B0604020202020204" pitchFamily="34" charset="0"/>
              </a:rPr>
              <a:t>. Cada procesador, puede tener su propia memoria local.</a:t>
            </a:r>
            <a:endParaRPr lang="es-ES_tradnl" altLang="es-ES" b="1" dirty="0" smtClean="0">
              <a:latin typeface="Arial" panose="020B0604020202020204" pitchFamily="34" charset="0"/>
            </a:endParaRPr>
          </a:p>
          <a:p>
            <a:pPr eaLnBrk="1" hangingPunct="1">
              <a:buFontTx/>
              <a:buChar char="•"/>
            </a:pPr>
            <a:r>
              <a:rPr lang="es-ES_tradnl" altLang="es-ES" b="1" dirty="0" smtClean="0">
                <a:latin typeface="Arial" panose="020B0604020202020204" pitchFamily="34" charset="0"/>
              </a:rPr>
              <a:t>Memoria:</a:t>
            </a:r>
            <a:r>
              <a:rPr lang="es-ES_tradnl" altLang="es-ES" dirty="0" smtClean="0">
                <a:latin typeface="Arial" panose="020B0604020202020204" pitchFamily="34" charset="0"/>
              </a:rPr>
              <a:t> Puede ser local a un procesador, o compartida por todos los procesadores del sistema. </a:t>
            </a:r>
          </a:p>
          <a:p>
            <a:pPr eaLnBrk="1" hangingPunct="1">
              <a:buFontTx/>
              <a:buChar char="•"/>
            </a:pPr>
            <a:r>
              <a:rPr lang="es-ES_tradnl" altLang="es-ES" dirty="0" smtClean="0">
                <a:latin typeface="Arial" panose="020B0604020202020204" pitchFamily="34" charset="0"/>
              </a:rPr>
              <a:t>En este tipo de sistema, se distinguirá sólo dos tipos: RAM (volátil) y ROM (no volátil) </a:t>
            </a:r>
          </a:p>
          <a:p>
            <a:pPr eaLnBrk="1" hangingPunct="1">
              <a:buFontTx/>
              <a:buChar char="•"/>
            </a:pPr>
            <a:r>
              <a:rPr lang="es-ES_tradnl" altLang="es-ES" dirty="0" smtClean="0">
                <a:latin typeface="Arial" panose="020B0604020202020204" pitchFamily="34" charset="0"/>
              </a:rPr>
              <a:t>Existen distintos tipos de memoria de sólo lectura en función de la tecnología que utilicen (</a:t>
            </a:r>
            <a:r>
              <a:rPr lang="es-ES_tradnl" altLang="es-ES" i="1" dirty="0" smtClean="0">
                <a:latin typeface="Arial" panose="020B0604020202020204" pitchFamily="34" charset="0"/>
              </a:rPr>
              <a:t>PROM</a:t>
            </a:r>
            <a:r>
              <a:rPr lang="es-ES_tradnl" altLang="es-ES" dirty="0" smtClean="0">
                <a:latin typeface="Arial" panose="020B0604020202020204" pitchFamily="34" charset="0"/>
              </a:rPr>
              <a:t>, </a:t>
            </a:r>
            <a:r>
              <a:rPr lang="es-ES_tradnl" altLang="es-ES" i="1" dirty="0" smtClean="0">
                <a:latin typeface="Arial" panose="020B0604020202020204" pitchFamily="34" charset="0"/>
              </a:rPr>
              <a:t>EPROM</a:t>
            </a:r>
            <a:r>
              <a:rPr lang="es-ES_tradnl" altLang="es-ES" dirty="0" smtClean="0">
                <a:latin typeface="Arial" panose="020B0604020202020204" pitchFamily="34" charset="0"/>
              </a:rPr>
              <a:t>, </a:t>
            </a:r>
            <a:r>
              <a:rPr lang="es-ES_tradnl" altLang="es-ES" i="1" dirty="0" smtClean="0">
                <a:latin typeface="Arial" panose="020B0604020202020204" pitchFamily="34" charset="0"/>
              </a:rPr>
              <a:t>EEPROM</a:t>
            </a:r>
            <a:r>
              <a:rPr lang="es-ES_tradnl" altLang="es-ES" dirty="0" smtClean="0">
                <a:latin typeface="Arial" panose="020B0604020202020204" pitchFamily="34" charset="0"/>
              </a:rPr>
              <a:t>) </a:t>
            </a:r>
          </a:p>
          <a:p>
            <a:pPr eaLnBrk="1" hangingPunct="1">
              <a:buFontTx/>
              <a:buChar char="•"/>
            </a:pPr>
            <a:r>
              <a:rPr lang="es-ES_tradnl" altLang="es-ES" dirty="0" smtClean="0">
                <a:latin typeface="Arial" panose="020B0604020202020204" pitchFamily="34" charset="0"/>
              </a:rPr>
              <a:t>La cantidad de memoria que es capaz de </a:t>
            </a:r>
            <a:r>
              <a:rPr lang="es-ES_tradnl" altLang="es-ES" i="1" dirty="0" smtClean="0">
                <a:latin typeface="Arial" panose="020B0604020202020204" pitchFamily="34" charset="0"/>
              </a:rPr>
              <a:t>direccionar</a:t>
            </a:r>
            <a:r>
              <a:rPr lang="es-ES_tradnl" altLang="es-ES" dirty="0" smtClean="0">
                <a:latin typeface="Arial" panose="020B0604020202020204" pitchFamily="34" charset="0"/>
              </a:rPr>
              <a:t> un sistema se calcula elevando 2 al número de líneas de direcciones existente en el bus (lo cual, normalmente, viene impuesto por el procesador). </a:t>
            </a:r>
          </a:p>
          <a:p>
            <a:pPr eaLnBrk="1" hangingPunct="1">
              <a:buFontTx/>
              <a:buChar char="•"/>
            </a:pPr>
            <a:r>
              <a:rPr lang="es-ES_tradnl" altLang="es-ES" dirty="0" smtClean="0">
                <a:latin typeface="Arial" panose="020B0604020202020204" pitchFamily="34" charset="0"/>
              </a:rPr>
              <a:t>Muy frecuentemente, en el sistema no se instala toda la memoria que este es capaz de direccionar. </a:t>
            </a:r>
            <a:endParaRPr lang="es-ES_tradnl" altLang="es-ES" b="1" dirty="0" smtClean="0">
              <a:latin typeface="Arial" panose="020B0604020202020204" pitchFamily="34" charset="0"/>
            </a:endParaRPr>
          </a:p>
          <a:p>
            <a:pPr eaLnBrk="1" hangingPunct="1">
              <a:buFontTx/>
              <a:buChar char="•"/>
            </a:pPr>
            <a:r>
              <a:rPr lang="es-ES_tradnl" altLang="es-ES" b="1" dirty="0" smtClean="0">
                <a:latin typeface="Arial" panose="020B0604020202020204" pitchFamily="34" charset="0"/>
              </a:rPr>
              <a:t>Dispositivos:</a:t>
            </a:r>
            <a:r>
              <a:rPr lang="es-ES_tradnl" altLang="es-ES" dirty="0" smtClean="0">
                <a:latin typeface="Arial" panose="020B0604020202020204" pitchFamily="34" charset="0"/>
              </a:rPr>
              <a:t> se conectan al bus (si bien pueden usar un bus específico para ellos). La CPU puede acceder a ellos o bien mediante </a:t>
            </a:r>
            <a:r>
              <a:rPr lang="es-ES_tradnl" altLang="es-ES" b="1" dirty="0" smtClean="0">
                <a:latin typeface="Arial" panose="020B0604020202020204" pitchFamily="34" charset="0"/>
              </a:rPr>
              <a:t>instrucciones específicas</a:t>
            </a:r>
            <a:r>
              <a:rPr lang="es-ES_tradnl" altLang="es-ES" dirty="0" smtClean="0">
                <a:latin typeface="Arial" panose="020B0604020202020204" pitchFamily="34" charset="0"/>
              </a:rPr>
              <a:t> de acceso a dispositivos (acceso mapeado en entrada/salida, habitual por ejemplo de los procesadores </a:t>
            </a:r>
            <a:r>
              <a:rPr lang="es-ES_tradnl" altLang="es-ES" i="1" dirty="0" smtClean="0">
                <a:latin typeface="Arial" panose="020B0604020202020204" pitchFamily="34" charset="0"/>
              </a:rPr>
              <a:t>Intel</a:t>
            </a:r>
            <a:r>
              <a:rPr lang="es-ES_tradnl" altLang="es-ES" dirty="0" smtClean="0">
                <a:latin typeface="Arial" panose="020B0604020202020204" pitchFamily="34" charset="0"/>
              </a:rPr>
              <a:t>) o bien accediendo a ellos como si fueran </a:t>
            </a:r>
            <a:r>
              <a:rPr lang="es-ES_tradnl" altLang="es-ES" b="1" dirty="0" smtClean="0">
                <a:latin typeface="Arial" panose="020B0604020202020204" pitchFamily="34" charset="0"/>
              </a:rPr>
              <a:t>posiciones de memoria</a:t>
            </a:r>
            <a:r>
              <a:rPr lang="es-ES_tradnl" altLang="es-ES" dirty="0" smtClean="0">
                <a:latin typeface="Arial" panose="020B0604020202020204" pitchFamily="34" charset="0"/>
              </a:rPr>
              <a:t> (acceso a mapeado en memoria, habitual en los procesadores </a:t>
            </a:r>
            <a:r>
              <a:rPr lang="es-ES_tradnl" altLang="es-ES" i="1" dirty="0" smtClean="0">
                <a:latin typeface="Arial" panose="020B0604020202020204" pitchFamily="34" charset="0"/>
              </a:rPr>
              <a:t>Motorola</a:t>
            </a:r>
            <a:r>
              <a:rPr lang="es-ES_tradnl" altLang="es-ES" dirty="0" smtClean="0">
                <a:latin typeface="Arial" panose="020B0604020202020204" pitchFamily="34" charset="0"/>
              </a:rPr>
              <a:t>). </a:t>
            </a:r>
          </a:p>
          <a:p>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19</a:t>
            </a:fld>
            <a:endParaRPr lang="en-GB" dirty="0"/>
          </a:p>
        </p:txBody>
      </p:sp>
    </p:spTree>
    <p:extLst>
      <p:ext uri="{BB962C8B-B14F-4D97-AF65-F5344CB8AC3E}">
        <p14:creationId xmlns:p14="http://schemas.microsoft.com/office/powerpoint/2010/main" val="17216673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2</a:t>
            </a:fld>
            <a:endParaRPr lang="en-GB" dirty="0"/>
          </a:p>
        </p:txBody>
      </p:sp>
    </p:spTree>
    <p:extLst>
      <p:ext uri="{BB962C8B-B14F-4D97-AF65-F5344CB8AC3E}">
        <p14:creationId xmlns:p14="http://schemas.microsoft.com/office/powerpoint/2010/main" val="102476043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20</a:t>
            </a:fld>
            <a:endParaRPr lang="en-GB" dirty="0"/>
          </a:p>
        </p:txBody>
      </p:sp>
    </p:spTree>
    <p:extLst>
      <p:ext uri="{BB962C8B-B14F-4D97-AF65-F5344CB8AC3E}">
        <p14:creationId xmlns:p14="http://schemas.microsoft.com/office/powerpoint/2010/main" val="8770844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_tradnl" altLang="es-ES" dirty="0" smtClean="0">
                <a:latin typeface="Arial" panose="020B0604020202020204" pitchFamily="34" charset="0"/>
              </a:rPr>
              <a:t>Instrucción</a:t>
            </a:r>
            <a:r>
              <a:rPr lang="es-ES_tradnl" altLang="es-ES" baseline="0" dirty="0" smtClean="0">
                <a:latin typeface="Arial" panose="020B0604020202020204" pitchFamily="34" charset="0"/>
              </a:rPr>
              <a:t> privilegiada: instrucción que solo puede ser ejecutada cuando el procesador está en modo supervisor. </a:t>
            </a:r>
          </a:p>
          <a:p>
            <a:pPr eaLnBrk="1" hangingPunct="1">
              <a:buFontTx/>
              <a:buChar char="•"/>
            </a:pPr>
            <a:r>
              <a:rPr lang="es-ES_tradnl" altLang="es-ES" dirty="0" smtClean="0">
                <a:latin typeface="Arial" panose="020B0604020202020204" pitchFamily="34" charset="0"/>
              </a:rPr>
              <a:t>En la práctica, la mayoría de los procesadores tienen modos intermedios entre supervisor y usuario</a:t>
            </a:r>
          </a:p>
          <a:p>
            <a:pPr eaLnBrk="1" hangingPunct="1">
              <a:buFontTx/>
              <a:buChar char="•"/>
            </a:pPr>
            <a:r>
              <a:rPr lang="es-ES_tradnl" altLang="es-ES" dirty="0" smtClean="0">
                <a:latin typeface="Arial" panose="020B0604020202020204" pitchFamily="34" charset="0"/>
              </a:rPr>
              <a:t>Paso de modo supervisor a usuario: arbitrario</a:t>
            </a:r>
          </a:p>
          <a:p>
            <a:pPr eaLnBrk="1" hangingPunct="1">
              <a:buFontTx/>
              <a:buChar char="•"/>
            </a:pPr>
            <a:r>
              <a:rPr lang="es-ES_tradnl" altLang="es-ES" dirty="0" smtClean="0">
                <a:latin typeface="Arial" panose="020B0604020202020204" pitchFamily="34" charset="0"/>
              </a:rPr>
              <a:t>Paso de modo usuario a supervisor: mediante una interrupción</a:t>
            </a:r>
          </a:p>
          <a:p>
            <a:pPr eaLnBrk="1" hangingPunct="1">
              <a:buFontTx/>
              <a:buChar char="•"/>
            </a:pPr>
            <a:r>
              <a:rPr lang="es-ES_tradnl" altLang="es-ES" dirty="0" smtClean="0">
                <a:latin typeface="Arial" panose="020B0604020202020204" pitchFamily="34" charset="0"/>
              </a:rPr>
              <a:t>La CPU arranca siempre en modo supervisor</a:t>
            </a:r>
          </a:p>
          <a:p>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21</a:t>
            </a:fld>
            <a:endParaRPr lang="en-GB" dirty="0"/>
          </a:p>
        </p:txBody>
      </p:sp>
    </p:spTree>
    <p:extLst>
      <p:ext uri="{BB962C8B-B14F-4D97-AF65-F5344CB8AC3E}">
        <p14:creationId xmlns:p14="http://schemas.microsoft.com/office/powerpoint/2010/main" val="172796891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r>
              <a:rPr lang="en-GB" dirty="0" smtClean="0"/>
              <a:t>El</a:t>
            </a:r>
            <a:r>
              <a:rPr lang="en-GB" baseline="0" dirty="0" smtClean="0"/>
              <a:t> </a:t>
            </a:r>
            <a:r>
              <a:rPr lang="en-GB" baseline="0" dirty="0" err="1" smtClean="0"/>
              <a:t>objetivo</a:t>
            </a:r>
            <a:r>
              <a:rPr lang="en-GB" baseline="0" dirty="0" smtClean="0"/>
              <a:t> de </a:t>
            </a:r>
            <a:r>
              <a:rPr lang="en-GB" baseline="0" dirty="0" err="1" smtClean="0"/>
              <a:t>estos</a:t>
            </a:r>
            <a:r>
              <a:rPr lang="en-GB" baseline="0" dirty="0" smtClean="0"/>
              <a:t> </a:t>
            </a:r>
            <a:r>
              <a:rPr lang="en-GB" baseline="0" dirty="0" err="1" smtClean="0"/>
              <a:t>modos</a:t>
            </a:r>
            <a:r>
              <a:rPr lang="en-GB" baseline="0" dirty="0" smtClean="0"/>
              <a:t> </a:t>
            </a:r>
            <a:r>
              <a:rPr lang="en-GB" baseline="0" dirty="0" err="1" smtClean="0"/>
              <a:t>es</a:t>
            </a:r>
            <a:r>
              <a:rPr lang="en-GB" baseline="0" dirty="0" smtClean="0"/>
              <a:t> </a:t>
            </a:r>
            <a:r>
              <a:rPr lang="en-GB" baseline="0" dirty="0" err="1" smtClean="0"/>
              <a:t>poder</a:t>
            </a:r>
            <a:r>
              <a:rPr lang="en-GB" baseline="0" dirty="0" smtClean="0"/>
              <a:t> </a:t>
            </a:r>
            <a:r>
              <a:rPr lang="en-GB" baseline="0" dirty="0" err="1" smtClean="0"/>
              <a:t>construir</a:t>
            </a:r>
            <a:r>
              <a:rPr lang="en-GB" baseline="0" dirty="0" smtClean="0"/>
              <a:t> un Sistema </a:t>
            </a:r>
            <a:r>
              <a:rPr lang="en-GB" baseline="0" dirty="0" err="1" smtClean="0"/>
              <a:t>operativo</a:t>
            </a:r>
            <a:r>
              <a:rPr lang="en-GB" baseline="0" dirty="0" smtClean="0"/>
              <a:t> </a:t>
            </a:r>
            <a:r>
              <a:rPr lang="en-GB" baseline="0" dirty="0" err="1" smtClean="0"/>
              <a:t>robusto</a:t>
            </a:r>
            <a:r>
              <a:rPr lang="en-GB" baseline="0" dirty="0" smtClean="0"/>
              <a:t>. Para </a:t>
            </a:r>
            <a:r>
              <a:rPr lang="en-GB" baseline="0" dirty="0" err="1" smtClean="0"/>
              <a:t>ello</a:t>
            </a:r>
            <a:r>
              <a:rPr lang="en-GB" baseline="0" dirty="0" smtClean="0"/>
              <a:t>, lo que se </a:t>
            </a:r>
            <a:r>
              <a:rPr lang="en-GB" baseline="0" dirty="0" err="1" smtClean="0"/>
              <a:t>hace</a:t>
            </a:r>
            <a:r>
              <a:rPr lang="en-GB" baseline="0" dirty="0" smtClean="0"/>
              <a:t> </a:t>
            </a:r>
            <a:r>
              <a:rPr lang="en-GB" baseline="0" dirty="0" err="1" smtClean="0"/>
              <a:t>es</a:t>
            </a:r>
            <a:r>
              <a:rPr lang="en-GB" baseline="0" dirty="0" smtClean="0"/>
              <a:t> </a:t>
            </a:r>
            <a:r>
              <a:rPr lang="en-GB" baseline="0" dirty="0" err="1" smtClean="0"/>
              <a:t>garantizar</a:t>
            </a:r>
            <a:r>
              <a:rPr lang="en-GB" baseline="0" dirty="0" smtClean="0"/>
              <a:t> que el </a:t>
            </a:r>
            <a:r>
              <a:rPr lang="en-GB" baseline="0" dirty="0" err="1" smtClean="0"/>
              <a:t>procesador</a:t>
            </a:r>
            <a:r>
              <a:rPr lang="en-GB" baseline="0" dirty="0" smtClean="0"/>
              <a:t> </a:t>
            </a:r>
            <a:r>
              <a:rPr lang="en-GB" baseline="0" dirty="0" err="1" smtClean="0"/>
              <a:t>estará</a:t>
            </a:r>
            <a:r>
              <a:rPr lang="en-GB" baseline="0" dirty="0" smtClean="0"/>
              <a:t> </a:t>
            </a:r>
            <a:r>
              <a:rPr lang="en-GB" baseline="0" dirty="0" err="1" smtClean="0"/>
              <a:t>en</a:t>
            </a:r>
            <a:r>
              <a:rPr lang="en-GB" baseline="0" dirty="0" smtClean="0"/>
              <a:t> </a:t>
            </a:r>
            <a:r>
              <a:rPr lang="en-GB" baseline="0" dirty="0" err="1" smtClean="0"/>
              <a:t>modo</a:t>
            </a:r>
            <a:r>
              <a:rPr lang="en-GB" baseline="0" dirty="0" smtClean="0"/>
              <a:t> supervisor solo </a:t>
            </a:r>
            <a:r>
              <a:rPr lang="en-GB" baseline="0" dirty="0" err="1" smtClean="0"/>
              <a:t>cuando</a:t>
            </a:r>
            <a:r>
              <a:rPr lang="en-GB" baseline="0" dirty="0" smtClean="0"/>
              <a:t> </a:t>
            </a:r>
            <a:r>
              <a:rPr lang="en-GB" baseline="0" dirty="0" err="1" smtClean="0"/>
              <a:t>esté</a:t>
            </a:r>
            <a:r>
              <a:rPr lang="en-GB" baseline="0" dirty="0" smtClean="0"/>
              <a:t> </a:t>
            </a:r>
            <a:r>
              <a:rPr lang="en-GB" baseline="0" dirty="0" err="1" smtClean="0"/>
              <a:t>ejecutando</a:t>
            </a:r>
            <a:r>
              <a:rPr lang="en-GB" baseline="0" dirty="0" smtClean="0"/>
              <a:t> </a:t>
            </a:r>
            <a:r>
              <a:rPr lang="en-GB" baseline="0" dirty="0" err="1" smtClean="0"/>
              <a:t>código</a:t>
            </a:r>
            <a:r>
              <a:rPr lang="en-GB" baseline="0" dirty="0" smtClean="0"/>
              <a:t> del </a:t>
            </a:r>
            <a:r>
              <a:rPr lang="en-GB" baseline="0" dirty="0" err="1" smtClean="0"/>
              <a:t>núcleo</a:t>
            </a:r>
            <a:r>
              <a:rPr lang="en-GB" baseline="0" dirty="0" smtClean="0"/>
              <a:t> del Sistema operative, y </a:t>
            </a:r>
            <a:r>
              <a:rPr lang="en-GB" baseline="0" dirty="0" err="1" smtClean="0"/>
              <a:t>estará</a:t>
            </a:r>
            <a:r>
              <a:rPr lang="en-GB" baseline="0" dirty="0" smtClean="0"/>
              <a:t> </a:t>
            </a:r>
            <a:r>
              <a:rPr lang="en-GB" baseline="0" dirty="0" err="1" smtClean="0"/>
              <a:t>en</a:t>
            </a:r>
            <a:r>
              <a:rPr lang="en-GB" baseline="0" dirty="0" smtClean="0"/>
              <a:t> </a:t>
            </a:r>
            <a:r>
              <a:rPr lang="en-GB" baseline="0" dirty="0" err="1" smtClean="0"/>
              <a:t>modo</a:t>
            </a:r>
            <a:r>
              <a:rPr lang="en-GB" baseline="0" dirty="0" smtClean="0"/>
              <a:t> supervisor </a:t>
            </a:r>
            <a:r>
              <a:rPr lang="en-GB" baseline="0" dirty="0" err="1" smtClean="0"/>
              <a:t>en</a:t>
            </a:r>
            <a:r>
              <a:rPr lang="en-GB" baseline="0" dirty="0" smtClean="0"/>
              <a:t> </a:t>
            </a:r>
            <a:r>
              <a:rPr lang="en-GB" baseline="0" dirty="0" err="1" smtClean="0"/>
              <a:t>cualquier</a:t>
            </a:r>
            <a:r>
              <a:rPr lang="en-GB" baseline="0" dirty="0" smtClean="0"/>
              <a:t> </a:t>
            </a:r>
            <a:r>
              <a:rPr lang="en-GB" baseline="0" dirty="0" err="1" smtClean="0"/>
              <a:t>otro</a:t>
            </a:r>
            <a:r>
              <a:rPr lang="en-GB" baseline="0" dirty="0" smtClean="0"/>
              <a:t> </a:t>
            </a:r>
            <a:r>
              <a:rPr lang="en-GB" baseline="0" dirty="0" err="1" smtClean="0"/>
              <a:t>momento</a:t>
            </a:r>
            <a:r>
              <a:rPr lang="en-GB" baseline="0" dirty="0" smtClean="0"/>
              <a:t>, </a:t>
            </a:r>
            <a:r>
              <a:rPr lang="en-GB" baseline="0" dirty="0" err="1" smtClean="0"/>
              <a:t>en</a:t>
            </a:r>
            <a:r>
              <a:rPr lang="en-GB" baseline="0" dirty="0" smtClean="0"/>
              <a:t> particular, </a:t>
            </a:r>
            <a:r>
              <a:rPr lang="en-GB" baseline="0" dirty="0" err="1" smtClean="0"/>
              <a:t>cuando</a:t>
            </a:r>
            <a:r>
              <a:rPr lang="en-GB" baseline="0" dirty="0" smtClean="0"/>
              <a:t> </a:t>
            </a:r>
            <a:r>
              <a:rPr lang="en-GB" baseline="0" dirty="0" err="1" smtClean="0"/>
              <a:t>ejecuta</a:t>
            </a:r>
            <a:r>
              <a:rPr lang="en-GB" baseline="0" dirty="0" smtClean="0"/>
              <a:t> </a:t>
            </a:r>
            <a:r>
              <a:rPr lang="en-GB" baseline="0" dirty="0" err="1" smtClean="0"/>
              <a:t>código</a:t>
            </a:r>
            <a:r>
              <a:rPr lang="en-GB" baseline="0" dirty="0" smtClean="0"/>
              <a:t> de </a:t>
            </a:r>
            <a:r>
              <a:rPr lang="en-GB" baseline="0" dirty="0" err="1" smtClean="0"/>
              <a:t>los</a:t>
            </a:r>
            <a:r>
              <a:rPr lang="en-GB" baseline="0" dirty="0" smtClean="0"/>
              <a:t> </a:t>
            </a:r>
            <a:r>
              <a:rPr lang="en-GB" baseline="0" dirty="0" err="1" smtClean="0"/>
              <a:t>procesos</a:t>
            </a:r>
            <a:r>
              <a:rPr lang="en-GB" baseline="0" dirty="0" smtClean="0"/>
              <a:t>. </a:t>
            </a:r>
          </a:p>
          <a:p>
            <a:endParaRPr lang="en-GB" baseline="0" dirty="0" smtClean="0"/>
          </a:p>
          <a:p>
            <a:r>
              <a:rPr lang="en-GB" baseline="0" dirty="0" smtClean="0"/>
              <a:t>De </a:t>
            </a:r>
            <a:r>
              <a:rPr lang="en-GB" baseline="0" dirty="0" err="1" smtClean="0"/>
              <a:t>esta</a:t>
            </a:r>
            <a:r>
              <a:rPr lang="en-GB" baseline="0" dirty="0" smtClean="0"/>
              <a:t> forma, se </a:t>
            </a:r>
            <a:r>
              <a:rPr lang="en-GB" baseline="0" dirty="0" err="1" smtClean="0"/>
              <a:t>fuerza</a:t>
            </a:r>
            <a:r>
              <a:rPr lang="en-GB" baseline="0" dirty="0" smtClean="0"/>
              <a:t> que la </a:t>
            </a:r>
            <a:r>
              <a:rPr lang="en-GB" baseline="0" dirty="0" err="1" smtClean="0"/>
              <a:t>única</a:t>
            </a:r>
            <a:r>
              <a:rPr lang="en-GB" baseline="0" dirty="0" smtClean="0"/>
              <a:t> forma que </a:t>
            </a:r>
            <a:r>
              <a:rPr lang="en-GB" baseline="0" dirty="0" err="1" smtClean="0"/>
              <a:t>los</a:t>
            </a:r>
            <a:r>
              <a:rPr lang="en-GB" baseline="0" dirty="0" smtClean="0"/>
              <a:t> </a:t>
            </a:r>
            <a:r>
              <a:rPr lang="en-GB" baseline="0" dirty="0" err="1" smtClean="0"/>
              <a:t>procesos</a:t>
            </a:r>
            <a:r>
              <a:rPr lang="en-GB" baseline="0" dirty="0" smtClean="0"/>
              <a:t> </a:t>
            </a:r>
            <a:r>
              <a:rPr lang="en-GB" baseline="0" dirty="0" err="1" smtClean="0"/>
              <a:t>tengan</a:t>
            </a:r>
            <a:r>
              <a:rPr lang="en-GB" baseline="0" dirty="0" smtClean="0"/>
              <a:t> de </a:t>
            </a:r>
            <a:r>
              <a:rPr lang="en-GB" baseline="0" dirty="0" err="1" smtClean="0"/>
              <a:t>interactuar</a:t>
            </a:r>
            <a:r>
              <a:rPr lang="en-GB" baseline="0" dirty="0" smtClean="0"/>
              <a:t> con el hardware sea a </a:t>
            </a:r>
            <a:r>
              <a:rPr lang="en-GB" baseline="0" dirty="0" err="1" smtClean="0"/>
              <a:t>través</a:t>
            </a:r>
            <a:r>
              <a:rPr lang="en-GB" baseline="0" dirty="0" smtClean="0"/>
              <a:t> del </a:t>
            </a:r>
            <a:r>
              <a:rPr lang="en-GB" baseline="0" dirty="0" err="1" smtClean="0"/>
              <a:t>núcleo</a:t>
            </a:r>
            <a:r>
              <a:rPr lang="en-GB" baseline="0" dirty="0" smtClean="0"/>
              <a:t> del Sistema operative, </a:t>
            </a:r>
            <a:r>
              <a:rPr lang="en-GB" baseline="0" dirty="0" err="1" smtClean="0"/>
              <a:t>impidiéndose</a:t>
            </a:r>
            <a:r>
              <a:rPr lang="en-GB" baseline="0" dirty="0" smtClean="0"/>
              <a:t> </a:t>
            </a:r>
            <a:r>
              <a:rPr lang="en-GB" baseline="0" dirty="0" err="1" smtClean="0"/>
              <a:t>por</a:t>
            </a:r>
            <a:r>
              <a:rPr lang="en-GB" baseline="0" dirty="0" smtClean="0"/>
              <a:t> el hardware  </a:t>
            </a:r>
            <a:r>
              <a:rPr lang="en-GB" baseline="0" dirty="0" err="1" smtClean="0"/>
              <a:t>cualquier</a:t>
            </a:r>
            <a:r>
              <a:rPr lang="en-GB" baseline="0" dirty="0" smtClean="0"/>
              <a:t> </a:t>
            </a:r>
            <a:r>
              <a:rPr lang="en-GB" baseline="0" dirty="0" err="1" smtClean="0"/>
              <a:t>acceso</a:t>
            </a:r>
            <a:r>
              <a:rPr lang="en-GB" baseline="0" dirty="0" smtClean="0"/>
              <a:t> de </a:t>
            </a:r>
            <a:r>
              <a:rPr lang="en-GB" baseline="0" dirty="0" err="1" smtClean="0"/>
              <a:t>mandera</a:t>
            </a:r>
            <a:r>
              <a:rPr lang="en-GB" baseline="0" dirty="0" smtClean="0"/>
              <a:t> </a:t>
            </a:r>
            <a:r>
              <a:rPr lang="en-GB" baseline="0" dirty="0" err="1" smtClean="0"/>
              <a:t>directa</a:t>
            </a:r>
            <a:r>
              <a:rPr lang="en-GB" baseline="0" dirty="0" smtClean="0"/>
              <a:t> al hardware </a:t>
            </a:r>
            <a:r>
              <a:rPr lang="en-GB" baseline="0" dirty="0" err="1" smtClean="0"/>
              <a:t>por</a:t>
            </a:r>
            <a:r>
              <a:rPr lang="en-GB" baseline="0" dirty="0" smtClean="0"/>
              <a:t> parte de </a:t>
            </a:r>
            <a:r>
              <a:rPr lang="en-GB" baseline="0" dirty="0" err="1" smtClean="0"/>
              <a:t>los</a:t>
            </a:r>
            <a:r>
              <a:rPr lang="en-GB" baseline="0" dirty="0" smtClean="0"/>
              <a:t> </a:t>
            </a:r>
            <a:r>
              <a:rPr lang="en-GB" baseline="0" dirty="0" err="1" smtClean="0"/>
              <a:t>procesos</a:t>
            </a:r>
            <a:r>
              <a:rPr lang="en-GB" baseline="0" dirty="0" smtClean="0"/>
              <a:t>. </a:t>
            </a:r>
          </a:p>
          <a:p>
            <a:endParaRPr lang="en-GB" baseline="0" dirty="0" smtClean="0"/>
          </a:p>
          <a:p>
            <a:r>
              <a:rPr lang="en-GB" baseline="0" dirty="0" smtClean="0"/>
              <a:t>Si </a:t>
            </a:r>
            <a:r>
              <a:rPr lang="en-GB" baseline="0" dirty="0" err="1" smtClean="0"/>
              <a:t>por</a:t>
            </a:r>
            <a:r>
              <a:rPr lang="en-GB" baseline="0" dirty="0" smtClean="0"/>
              <a:t> </a:t>
            </a:r>
            <a:r>
              <a:rPr lang="en-GB" baseline="0" dirty="0" err="1" smtClean="0"/>
              <a:t>ejemplo</a:t>
            </a:r>
            <a:r>
              <a:rPr lang="en-GB" baseline="0" dirty="0" smtClean="0"/>
              <a:t> un </a:t>
            </a:r>
            <a:r>
              <a:rPr lang="en-GB" baseline="0" dirty="0" err="1" smtClean="0"/>
              <a:t>proceso</a:t>
            </a:r>
            <a:r>
              <a:rPr lang="en-GB" baseline="0" dirty="0" smtClean="0"/>
              <a:t> </a:t>
            </a:r>
            <a:r>
              <a:rPr lang="en-GB" baseline="0" dirty="0" err="1" smtClean="0"/>
              <a:t>quiere</a:t>
            </a:r>
            <a:r>
              <a:rPr lang="en-GB" baseline="0" dirty="0" smtClean="0"/>
              <a:t> leer </a:t>
            </a:r>
            <a:r>
              <a:rPr lang="en-GB" baseline="0" dirty="0" err="1" smtClean="0"/>
              <a:t>datos</a:t>
            </a:r>
            <a:r>
              <a:rPr lang="en-GB" baseline="0" dirty="0" smtClean="0"/>
              <a:t> de un archive, que se </a:t>
            </a:r>
            <a:r>
              <a:rPr lang="en-GB" baseline="0" dirty="0" err="1" smtClean="0"/>
              <a:t>encuentra</a:t>
            </a:r>
            <a:r>
              <a:rPr lang="en-GB" baseline="0" dirty="0" smtClean="0"/>
              <a:t> </a:t>
            </a:r>
            <a:r>
              <a:rPr lang="en-GB" baseline="0" dirty="0" err="1" smtClean="0"/>
              <a:t>en</a:t>
            </a:r>
            <a:r>
              <a:rPr lang="en-GB" baseline="0" dirty="0" smtClean="0"/>
              <a:t> </a:t>
            </a:r>
            <a:r>
              <a:rPr lang="en-GB" baseline="0" dirty="0" err="1" smtClean="0"/>
              <a:t>una</a:t>
            </a:r>
            <a:r>
              <a:rPr lang="en-GB" baseline="0" dirty="0" smtClean="0"/>
              <a:t> </a:t>
            </a:r>
            <a:r>
              <a:rPr lang="en-GB" baseline="0" dirty="0" err="1" smtClean="0"/>
              <a:t>unidad</a:t>
            </a:r>
            <a:r>
              <a:rPr lang="en-GB" baseline="0" dirty="0" smtClean="0"/>
              <a:t> del Sistema, el </a:t>
            </a:r>
            <a:r>
              <a:rPr lang="en-GB" baseline="0" dirty="0" err="1" smtClean="0"/>
              <a:t>proceso</a:t>
            </a:r>
            <a:r>
              <a:rPr lang="en-GB" baseline="0" dirty="0" smtClean="0"/>
              <a:t> </a:t>
            </a:r>
            <a:r>
              <a:rPr lang="en-GB" baseline="0" dirty="0" err="1" smtClean="0"/>
              <a:t>solicita</a:t>
            </a:r>
            <a:r>
              <a:rPr lang="en-GB" baseline="0" dirty="0" smtClean="0"/>
              <a:t> la </a:t>
            </a:r>
            <a:r>
              <a:rPr lang="en-GB" baseline="0" dirty="0" err="1" smtClean="0"/>
              <a:t>operacion</a:t>
            </a:r>
            <a:r>
              <a:rPr lang="en-GB" baseline="0" dirty="0" smtClean="0"/>
              <a:t> de </a:t>
            </a:r>
            <a:r>
              <a:rPr lang="en-GB" baseline="0" dirty="0" err="1" smtClean="0"/>
              <a:t>lectura</a:t>
            </a:r>
            <a:r>
              <a:rPr lang="en-GB" baseline="0" dirty="0" smtClean="0"/>
              <a:t> al </a:t>
            </a:r>
            <a:r>
              <a:rPr lang="en-GB" baseline="0" dirty="0" err="1" smtClean="0"/>
              <a:t>núcleo</a:t>
            </a:r>
            <a:r>
              <a:rPr lang="en-GB" baseline="0" dirty="0" smtClean="0"/>
              <a:t> y </a:t>
            </a:r>
            <a:r>
              <a:rPr lang="en-GB" baseline="0" dirty="0" err="1" smtClean="0"/>
              <a:t>este</a:t>
            </a:r>
            <a:r>
              <a:rPr lang="en-GB" baseline="0" dirty="0" smtClean="0"/>
              <a:t> accede al hardware (</a:t>
            </a:r>
            <a:r>
              <a:rPr lang="en-GB" baseline="0" dirty="0" err="1" smtClean="0"/>
              <a:t>primera</a:t>
            </a:r>
            <a:r>
              <a:rPr lang="en-GB" baseline="0" dirty="0" smtClean="0"/>
              <a:t> </a:t>
            </a:r>
            <a:r>
              <a:rPr lang="en-GB" baseline="0" dirty="0" err="1" smtClean="0"/>
              <a:t>animación</a:t>
            </a:r>
            <a:r>
              <a:rPr lang="en-GB" baseline="0" dirty="0" smtClean="0"/>
              <a:t>).</a:t>
            </a:r>
          </a:p>
          <a:p>
            <a:endParaRPr lang="en-GB" baseline="0" dirty="0" smtClean="0"/>
          </a:p>
          <a:p>
            <a:r>
              <a:rPr lang="en-GB" baseline="0" dirty="0" smtClean="0"/>
              <a:t>Si </a:t>
            </a:r>
            <a:r>
              <a:rPr lang="en-GB" baseline="0" dirty="0" err="1" smtClean="0"/>
              <a:t>por</a:t>
            </a:r>
            <a:r>
              <a:rPr lang="en-GB" baseline="0" dirty="0" smtClean="0"/>
              <a:t> el </a:t>
            </a:r>
            <a:r>
              <a:rPr lang="en-GB" baseline="0" dirty="0" err="1" smtClean="0"/>
              <a:t>contrario</a:t>
            </a:r>
            <a:r>
              <a:rPr lang="en-GB" baseline="0" dirty="0" smtClean="0"/>
              <a:t>, el </a:t>
            </a:r>
            <a:r>
              <a:rPr lang="en-GB" baseline="0" dirty="0" err="1" smtClean="0"/>
              <a:t>proceso</a:t>
            </a:r>
            <a:r>
              <a:rPr lang="en-GB" baseline="0" dirty="0" smtClean="0"/>
              <a:t> </a:t>
            </a:r>
            <a:r>
              <a:rPr lang="en-GB" baseline="0" dirty="0" err="1" smtClean="0"/>
              <a:t>quisiera</a:t>
            </a:r>
            <a:r>
              <a:rPr lang="en-GB" baseline="0" dirty="0" smtClean="0"/>
              <a:t> </a:t>
            </a:r>
            <a:r>
              <a:rPr lang="en-GB" baseline="0" dirty="0" err="1" smtClean="0"/>
              <a:t>saltarse</a:t>
            </a:r>
            <a:r>
              <a:rPr lang="en-GB" baseline="0" dirty="0" smtClean="0"/>
              <a:t> al </a:t>
            </a:r>
            <a:r>
              <a:rPr lang="en-GB" baseline="0" dirty="0" err="1" smtClean="0"/>
              <a:t>núcleo</a:t>
            </a:r>
            <a:r>
              <a:rPr lang="en-GB" baseline="0" dirty="0" smtClean="0"/>
              <a:t> y </a:t>
            </a:r>
            <a:r>
              <a:rPr lang="en-GB" baseline="0" dirty="0" err="1" smtClean="0"/>
              <a:t>pretendiese</a:t>
            </a:r>
            <a:r>
              <a:rPr lang="en-GB" baseline="0" dirty="0" smtClean="0"/>
              <a:t> accede </a:t>
            </a:r>
            <a:r>
              <a:rPr lang="en-GB" baseline="0" dirty="0" err="1" smtClean="0"/>
              <a:t>diretamente</a:t>
            </a:r>
            <a:r>
              <a:rPr lang="en-GB" baseline="0" dirty="0" smtClean="0"/>
              <a:t> al hardware de la </a:t>
            </a:r>
            <a:r>
              <a:rPr lang="en-GB" baseline="0" dirty="0" err="1" smtClean="0"/>
              <a:t>unidad</a:t>
            </a:r>
            <a:r>
              <a:rPr lang="en-GB" baseline="0" dirty="0" smtClean="0"/>
              <a:t> (</a:t>
            </a:r>
            <a:r>
              <a:rPr lang="en-GB" baseline="0" dirty="0" err="1" smtClean="0"/>
              <a:t>por</a:t>
            </a:r>
            <a:r>
              <a:rPr lang="en-GB" baseline="0" dirty="0" smtClean="0"/>
              <a:t> </a:t>
            </a:r>
            <a:r>
              <a:rPr lang="en-GB" baseline="0" dirty="0" err="1" smtClean="0"/>
              <a:t>ejemplo</a:t>
            </a:r>
            <a:r>
              <a:rPr lang="en-GB" baseline="0" dirty="0" smtClean="0"/>
              <a:t>, </a:t>
            </a:r>
            <a:r>
              <a:rPr lang="en-GB" baseline="0" dirty="0" err="1" smtClean="0"/>
              <a:t>porque</a:t>
            </a:r>
            <a:r>
              <a:rPr lang="en-GB" baseline="0" dirty="0" smtClean="0"/>
              <a:t> </a:t>
            </a:r>
            <a:r>
              <a:rPr lang="en-GB" baseline="0" dirty="0" err="1" smtClean="0"/>
              <a:t>desea</a:t>
            </a:r>
            <a:r>
              <a:rPr lang="en-GB" baseline="0" dirty="0" smtClean="0"/>
              <a:t> leer </a:t>
            </a:r>
            <a:r>
              <a:rPr lang="en-GB" baseline="0" dirty="0" err="1" smtClean="0"/>
              <a:t>datos</a:t>
            </a:r>
            <a:r>
              <a:rPr lang="en-GB" baseline="0" dirty="0" smtClean="0"/>
              <a:t> de un archive </a:t>
            </a:r>
            <a:r>
              <a:rPr lang="en-GB" baseline="0" dirty="0" err="1" smtClean="0"/>
              <a:t>sobre</a:t>
            </a:r>
            <a:r>
              <a:rPr lang="en-GB" baseline="0" dirty="0" smtClean="0"/>
              <a:t> el </a:t>
            </a:r>
            <a:r>
              <a:rPr lang="en-GB" baseline="0" dirty="0" err="1" smtClean="0"/>
              <a:t>cual</a:t>
            </a:r>
            <a:r>
              <a:rPr lang="en-GB" baseline="0" dirty="0" smtClean="0"/>
              <a:t> no </a:t>
            </a:r>
            <a:r>
              <a:rPr lang="en-GB" baseline="0" dirty="0" err="1" smtClean="0"/>
              <a:t>tiene</a:t>
            </a:r>
            <a:r>
              <a:rPr lang="en-GB" baseline="0" dirty="0" smtClean="0"/>
              <a:t> </a:t>
            </a:r>
            <a:r>
              <a:rPr lang="en-GB" baseline="0" dirty="0" err="1" smtClean="0"/>
              <a:t>derecho</a:t>
            </a:r>
            <a:r>
              <a:rPr lang="en-GB" baseline="0" dirty="0" smtClean="0"/>
              <a:t> de </a:t>
            </a:r>
            <a:r>
              <a:rPr lang="en-GB" baseline="0" dirty="0" err="1" smtClean="0"/>
              <a:t>lectura</a:t>
            </a:r>
            <a:r>
              <a:rPr lang="en-GB" baseline="0" dirty="0" smtClean="0"/>
              <a:t>), al </a:t>
            </a:r>
            <a:r>
              <a:rPr lang="en-GB" baseline="0" dirty="0" err="1" smtClean="0"/>
              <a:t>detectar</a:t>
            </a:r>
            <a:r>
              <a:rPr lang="en-GB" baseline="0" dirty="0" smtClean="0"/>
              <a:t> el </a:t>
            </a:r>
            <a:r>
              <a:rPr lang="en-GB" baseline="0" dirty="0" err="1" smtClean="0"/>
              <a:t>procesador</a:t>
            </a:r>
            <a:r>
              <a:rPr lang="en-GB" baseline="0" dirty="0" smtClean="0"/>
              <a:t> el intent de </a:t>
            </a:r>
            <a:r>
              <a:rPr lang="en-GB" baseline="0" dirty="0" err="1" smtClean="0"/>
              <a:t>ejecución</a:t>
            </a:r>
            <a:r>
              <a:rPr lang="en-GB" baseline="0" dirty="0" smtClean="0"/>
              <a:t> </a:t>
            </a:r>
            <a:r>
              <a:rPr lang="en-GB" baseline="0" dirty="0" err="1" smtClean="0"/>
              <a:t>privilegiada</a:t>
            </a:r>
            <a:r>
              <a:rPr lang="en-GB" baseline="0" dirty="0" smtClean="0"/>
              <a:t> </a:t>
            </a:r>
            <a:r>
              <a:rPr lang="en-GB" baseline="0" dirty="0" err="1" smtClean="0"/>
              <a:t>estando</a:t>
            </a:r>
            <a:r>
              <a:rPr lang="en-GB" baseline="0" dirty="0" smtClean="0"/>
              <a:t> </a:t>
            </a:r>
            <a:r>
              <a:rPr lang="en-GB" baseline="0" dirty="0" err="1" smtClean="0"/>
              <a:t>en</a:t>
            </a:r>
            <a:r>
              <a:rPr lang="en-GB" baseline="0" dirty="0" smtClean="0"/>
              <a:t> </a:t>
            </a:r>
            <a:r>
              <a:rPr lang="en-GB" baseline="0" dirty="0" err="1" smtClean="0"/>
              <a:t>modo</a:t>
            </a:r>
            <a:r>
              <a:rPr lang="en-GB" baseline="0" dirty="0" smtClean="0"/>
              <a:t> </a:t>
            </a:r>
            <a:r>
              <a:rPr lang="en-GB" baseline="0" dirty="0" err="1" smtClean="0"/>
              <a:t>usuario</a:t>
            </a:r>
            <a:r>
              <a:rPr lang="en-GB" baseline="0" dirty="0" smtClean="0"/>
              <a:t>, se </a:t>
            </a:r>
            <a:r>
              <a:rPr lang="en-GB" baseline="0" dirty="0" err="1" smtClean="0"/>
              <a:t>generaría</a:t>
            </a:r>
            <a:r>
              <a:rPr lang="en-GB" baseline="0" dirty="0" smtClean="0"/>
              <a:t> </a:t>
            </a:r>
            <a:r>
              <a:rPr lang="en-GB" baseline="0" dirty="0" err="1" smtClean="0"/>
              <a:t>una</a:t>
            </a:r>
            <a:r>
              <a:rPr lang="en-GB" baseline="0" dirty="0" smtClean="0"/>
              <a:t> </a:t>
            </a:r>
            <a:r>
              <a:rPr lang="en-GB" baseline="0" dirty="0" err="1" smtClean="0"/>
              <a:t>excepción</a:t>
            </a:r>
            <a:r>
              <a:rPr lang="en-GB" baseline="0" dirty="0" smtClean="0"/>
              <a:t> que </a:t>
            </a:r>
            <a:r>
              <a:rPr lang="en-GB" baseline="0" dirty="0" err="1" smtClean="0"/>
              <a:t>transferiría</a:t>
            </a:r>
            <a:r>
              <a:rPr lang="en-GB" baseline="0" dirty="0" smtClean="0"/>
              <a:t> el control al </a:t>
            </a:r>
            <a:r>
              <a:rPr lang="en-GB" baseline="0" dirty="0" err="1" smtClean="0"/>
              <a:t>núcleo</a:t>
            </a:r>
            <a:r>
              <a:rPr lang="en-GB" baseline="0" dirty="0" smtClean="0"/>
              <a:t> (</a:t>
            </a:r>
            <a:r>
              <a:rPr lang="en-GB" baseline="0" dirty="0" err="1" smtClean="0"/>
              <a:t>segunda</a:t>
            </a:r>
            <a:r>
              <a:rPr lang="en-GB" baseline="0" dirty="0" smtClean="0"/>
              <a:t> </a:t>
            </a:r>
            <a:r>
              <a:rPr lang="en-GB" baseline="0" dirty="0" err="1" smtClean="0"/>
              <a:t>animación</a:t>
            </a:r>
            <a:r>
              <a:rPr lang="en-GB" baseline="0" dirty="0" smtClean="0"/>
              <a:t>). De </a:t>
            </a:r>
            <a:r>
              <a:rPr lang="en-GB" baseline="0" dirty="0" err="1" smtClean="0"/>
              <a:t>esta</a:t>
            </a:r>
            <a:r>
              <a:rPr lang="en-GB" baseline="0" dirty="0" smtClean="0"/>
              <a:t> forma, el </a:t>
            </a:r>
            <a:r>
              <a:rPr lang="en-GB" baseline="0" dirty="0" err="1" smtClean="0"/>
              <a:t>núcleo</a:t>
            </a:r>
            <a:r>
              <a:rPr lang="en-GB" baseline="0" dirty="0" smtClean="0"/>
              <a:t> </a:t>
            </a:r>
            <a:r>
              <a:rPr lang="en-GB" baseline="0" dirty="0" err="1" smtClean="0"/>
              <a:t>sería</a:t>
            </a:r>
            <a:r>
              <a:rPr lang="en-GB" baseline="0" dirty="0" smtClean="0"/>
              <a:t> </a:t>
            </a:r>
            <a:r>
              <a:rPr lang="en-GB" baseline="0" dirty="0" err="1" smtClean="0"/>
              <a:t>informado</a:t>
            </a:r>
            <a:r>
              <a:rPr lang="en-GB" baseline="0" dirty="0" smtClean="0"/>
              <a:t> del </a:t>
            </a:r>
            <a:r>
              <a:rPr lang="en-GB" baseline="0" dirty="0" err="1" smtClean="0"/>
              <a:t>intento</a:t>
            </a:r>
            <a:r>
              <a:rPr lang="en-GB" baseline="0" dirty="0" smtClean="0"/>
              <a:t> </a:t>
            </a:r>
            <a:r>
              <a:rPr lang="en-GB" baseline="0" dirty="0" err="1" smtClean="0"/>
              <a:t>por</a:t>
            </a:r>
            <a:r>
              <a:rPr lang="en-GB" baseline="0" dirty="0" smtClean="0"/>
              <a:t> parte del </a:t>
            </a:r>
            <a:r>
              <a:rPr lang="en-GB" baseline="0" dirty="0" err="1" smtClean="0"/>
              <a:t>proceso</a:t>
            </a:r>
            <a:r>
              <a:rPr lang="en-GB" baseline="0" dirty="0" smtClean="0"/>
              <a:t>, y </a:t>
            </a:r>
            <a:r>
              <a:rPr lang="en-GB" baseline="0" dirty="0" err="1" smtClean="0"/>
              <a:t>podría</a:t>
            </a:r>
            <a:r>
              <a:rPr lang="en-GB" baseline="0" dirty="0" smtClean="0"/>
              <a:t> </a:t>
            </a:r>
            <a:r>
              <a:rPr lang="en-GB" baseline="0" dirty="0" err="1" smtClean="0"/>
              <a:t>actuar</a:t>
            </a:r>
            <a:r>
              <a:rPr lang="en-GB" baseline="0" dirty="0" smtClean="0"/>
              <a:t> </a:t>
            </a:r>
            <a:r>
              <a:rPr lang="en-GB" baseline="0" dirty="0" err="1" smtClean="0"/>
              <a:t>en</a:t>
            </a:r>
            <a:r>
              <a:rPr lang="en-GB" baseline="0" dirty="0" smtClean="0"/>
              <a:t> </a:t>
            </a:r>
            <a:r>
              <a:rPr lang="en-GB" baseline="0" dirty="0" err="1" smtClean="0"/>
              <a:t>consecuencia</a:t>
            </a:r>
            <a:r>
              <a:rPr lang="en-GB" baseline="0" dirty="0" smtClean="0"/>
              <a:t> (</a:t>
            </a:r>
            <a:r>
              <a:rPr lang="en-GB" baseline="0" dirty="0" err="1" smtClean="0"/>
              <a:t>probablemente</a:t>
            </a:r>
            <a:r>
              <a:rPr lang="en-GB" baseline="0" dirty="0" smtClean="0"/>
              <a:t>, </a:t>
            </a:r>
            <a:r>
              <a:rPr lang="en-GB" baseline="0" dirty="0" err="1" smtClean="0"/>
              <a:t>abortando</a:t>
            </a:r>
            <a:r>
              <a:rPr lang="en-GB" baseline="0" dirty="0" smtClean="0"/>
              <a:t> el </a:t>
            </a:r>
            <a:r>
              <a:rPr lang="en-GB" baseline="0" dirty="0" err="1" smtClean="0"/>
              <a:t>proceso</a:t>
            </a:r>
            <a:r>
              <a:rPr lang="en-GB" baseline="0" dirty="0" smtClean="0"/>
              <a:t>).</a:t>
            </a: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22</a:t>
            </a:fld>
            <a:endParaRPr lang="en-GB" dirty="0"/>
          </a:p>
        </p:txBody>
      </p:sp>
    </p:spTree>
    <p:extLst>
      <p:ext uri="{BB962C8B-B14F-4D97-AF65-F5344CB8AC3E}">
        <p14:creationId xmlns:p14="http://schemas.microsoft.com/office/powerpoint/2010/main" val="26979400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23</a:t>
            </a:fld>
            <a:endParaRPr lang="en-GB" dirty="0"/>
          </a:p>
        </p:txBody>
      </p:sp>
    </p:spTree>
    <p:extLst>
      <p:ext uri="{BB962C8B-B14F-4D97-AF65-F5344CB8AC3E}">
        <p14:creationId xmlns:p14="http://schemas.microsoft.com/office/powerpoint/2010/main" val="48655682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_tradnl" altLang="es-ES" dirty="0" smtClean="0">
                <a:latin typeface="Arial" panose="020B0604020202020204" pitchFamily="34" charset="0"/>
              </a:rPr>
              <a:t>Interrupción hardware: cambio de estado en una de las líneas de entrada de interrupción del procesador. Se utiliza para atender a los dispositivos.</a:t>
            </a:r>
          </a:p>
          <a:p>
            <a:pPr eaLnBrk="1" hangingPunct="1">
              <a:buFontTx/>
              <a:buChar char="•"/>
            </a:pPr>
            <a:r>
              <a:rPr lang="es-ES_tradnl" altLang="es-ES" dirty="0" smtClean="0">
                <a:latin typeface="Arial" panose="020B0604020202020204" pitchFamily="34" charset="0"/>
              </a:rPr>
              <a:t>Excepción: ocurrencia de un error durante la ejecución de una instrucción: instrucción privilegiada en modo usuario, fallo de protección, división por cero, instrucción no válida, etc.</a:t>
            </a:r>
          </a:p>
          <a:p>
            <a:pPr eaLnBrk="1" hangingPunct="1">
              <a:buFontTx/>
              <a:buChar char="•"/>
            </a:pPr>
            <a:r>
              <a:rPr lang="es-ES_tradnl" altLang="es-ES" dirty="0" smtClean="0">
                <a:latin typeface="Arial" panose="020B0604020202020204" pitchFamily="34" charset="0"/>
              </a:rPr>
              <a:t>Instrucciones de interrupción: permiten simular por software la ocurrencia de una interrupción. Suelen llevar como parámetro un número identificador de la interrupción a producir.</a:t>
            </a:r>
          </a:p>
          <a:p>
            <a:pPr eaLnBrk="1" hangingPunct="1">
              <a:buFontTx/>
              <a:buChar char="•"/>
            </a:pPr>
            <a:r>
              <a:rPr lang="es-ES_tradnl" altLang="es-ES" dirty="0" smtClean="0">
                <a:latin typeface="Arial" panose="020B0604020202020204" pitchFamily="34" charset="0"/>
              </a:rPr>
              <a:t>Para determinar la dirección de la SSI normalmente se usa una tabla de vectores de interrupción que se indexa con el nº de la interrupción. Cada interrupción tiene un número que viene determinado por la línea de interrupción que ha cambiado de estado, por el código de la excepción ocurrida, o por el nº de interrupción que tiene como operando la instrucción de interrupción</a:t>
            </a:r>
          </a:p>
          <a:p>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24</a:t>
            </a:fld>
            <a:endParaRPr lang="en-GB" dirty="0"/>
          </a:p>
        </p:txBody>
      </p:sp>
    </p:spTree>
    <p:extLst>
      <p:ext uri="{BB962C8B-B14F-4D97-AF65-F5344CB8AC3E}">
        <p14:creationId xmlns:p14="http://schemas.microsoft.com/office/powerpoint/2010/main" val="30626053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25</a:t>
            </a:fld>
            <a:endParaRPr lang="en-GB" dirty="0"/>
          </a:p>
        </p:txBody>
      </p:sp>
    </p:spTree>
    <p:extLst>
      <p:ext uri="{BB962C8B-B14F-4D97-AF65-F5344CB8AC3E}">
        <p14:creationId xmlns:p14="http://schemas.microsoft.com/office/powerpoint/2010/main" val="29844620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a:buFont typeface="Arial" panose="020B0604020202020204" pitchFamily="34" charset="0"/>
              <a:buChar char="•"/>
            </a:pPr>
            <a:r>
              <a:rPr lang="en-GB" dirty="0" err="1" smtClean="0"/>
              <a:t>En</a:t>
            </a:r>
            <a:r>
              <a:rPr lang="en-GB" dirty="0" smtClean="0"/>
              <a:t> la </a:t>
            </a:r>
            <a:r>
              <a:rPr lang="en-GB" dirty="0" err="1" smtClean="0"/>
              <a:t>cima</a:t>
            </a:r>
            <a:r>
              <a:rPr lang="en-GB" dirty="0" smtClean="0"/>
              <a:t> de la </a:t>
            </a:r>
            <a:r>
              <a:rPr lang="en-GB" dirty="0" err="1" smtClean="0"/>
              <a:t>pirámide</a:t>
            </a:r>
            <a:r>
              <a:rPr lang="en-GB" dirty="0" smtClean="0"/>
              <a:t> </a:t>
            </a:r>
            <a:r>
              <a:rPr lang="en-GB" dirty="0" err="1" smtClean="0"/>
              <a:t>tenemos</a:t>
            </a:r>
            <a:r>
              <a:rPr lang="en-GB" dirty="0" smtClean="0"/>
              <a:t> </a:t>
            </a:r>
            <a:r>
              <a:rPr lang="en-GB" dirty="0" err="1" smtClean="0"/>
              <a:t>los</a:t>
            </a:r>
            <a:r>
              <a:rPr lang="en-GB" dirty="0" smtClean="0"/>
              <a:t> </a:t>
            </a:r>
            <a:r>
              <a:rPr lang="en-GB" dirty="0" err="1" smtClean="0"/>
              <a:t>registros</a:t>
            </a:r>
            <a:r>
              <a:rPr lang="en-GB" dirty="0" smtClean="0"/>
              <a:t> del </a:t>
            </a:r>
            <a:r>
              <a:rPr lang="en-GB" dirty="0" err="1" smtClean="0"/>
              <a:t>procesador</a:t>
            </a:r>
            <a:r>
              <a:rPr lang="en-GB" baseline="0" dirty="0" smtClean="0"/>
              <a:t> que </a:t>
            </a:r>
            <a:r>
              <a:rPr lang="en-GB" baseline="0" dirty="0" err="1" smtClean="0"/>
              <a:t>emplean</a:t>
            </a:r>
            <a:r>
              <a:rPr lang="en-GB" baseline="0" dirty="0" smtClean="0"/>
              <a:t> las </a:t>
            </a:r>
            <a:r>
              <a:rPr lang="en-GB" baseline="0" dirty="0" err="1" smtClean="0"/>
              <a:t>instrucciones</a:t>
            </a:r>
            <a:r>
              <a:rPr lang="en-GB" baseline="0" dirty="0" smtClean="0"/>
              <a:t>. Son </a:t>
            </a:r>
            <a:r>
              <a:rPr lang="en-GB" baseline="0" dirty="0" err="1" smtClean="0"/>
              <a:t>muy</a:t>
            </a:r>
            <a:r>
              <a:rPr lang="en-GB" baseline="0" dirty="0" smtClean="0"/>
              <a:t> </a:t>
            </a:r>
            <a:r>
              <a:rPr lang="en-GB" baseline="0" dirty="0" err="1" smtClean="0"/>
              <a:t>pocos</a:t>
            </a:r>
            <a:r>
              <a:rPr lang="en-GB" baseline="0" dirty="0" smtClean="0"/>
              <a:t> (del </a:t>
            </a:r>
            <a:r>
              <a:rPr lang="en-GB" baseline="0" dirty="0" err="1" smtClean="0"/>
              <a:t>orden</a:t>
            </a:r>
            <a:r>
              <a:rPr lang="en-GB" baseline="0" dirty="0" smtClean="0"/>
              <a:t> de la </a:t>
            </a:r>
            <a:r>
              <a:rPr lang="en-GB" baseline="0" dirty="0" err="1" smtClean="0"/>
              <a:t>decena</a:t>
            </a:r>
            <a:r>
              <a:rPr lang="en-GB" baseline="0" dirty="0" smtClean="0"/>
              <a:t>) </a:t>
            </a:r>
            <a:r>
              <a:rPr lang="en-GB" baseline="0" dirty="0" err="1" smtClean="0"/>
              <a:t>pero</a:t>
            </a:r>
            <a:r>
              <a:rPr lang="en-GB" baseline="0" dirty="0" smtClean="0"/>
              <a:t> se accede a </a:t>
            </a:r>
            <a:r>
              <a:rPr lang="en-GB" baseline="0" dirty="0" err="1" smtClean="0"/>
              <a:t>ellos</a:t>
            </a:r>
            <a:r>
              <a:rPr lang="en-GB" baseline="0" dirty="0" smtClean="0"/>
              <a:t> </a:t>
            </a:r>
            <a:r>
              <a:rPr lang="en-GB" baseline="0" dirty="0" err="1" smtClean="0"/>
              <a:t>como</a:t>
            </a:r>
            <a:r>
              <a:rPr lang="en-GB" baseline="0" dirty="0" smtClean="0"/>
              <a:t> parte de la </a:t>
            </a:r>
            <a:r>
              <a:rPr lang="en-GB" baseline="0" dirty="0" err="1" smtClean="0"/>
              <a:t>ejecución</a:t>
            </a:r>
            <a:r>
              <a:rPr lang="en-GB" baseline="0" dirty="0" smtClean="0"/>
              <a:t> de la </a:t>
            </a:r>
            <a:r>
              <a:rPr lang="en-GB" baseline="0" dirty="0" err="1" smtClean="0"/>
              <a:t>instrucción</a:t>
            </a:r>
            <a:r>
              <a:rPr lang="en-GB" baseline="0" dirty="0" smtClean="0"/>
              <a:t>, con lo que </a:t>
            </a:r>
            <a:r>
              <a:rPr lang="en-GB" baseline="0" dirty="0" err="1" smtClean="0"/>
              <a:t>su</a:t>
            </a:r>
            <a:r>
              <a:rPr lang="en-GB" baseline="0" dirty="0" smtClean="0"/>
              <a:t> </a:t>
            </a:r>
            <a:r>
              <a:rPr lang="en-GB" baseline="0" dirty="0" err="1" smtClean="0"/>
              <a:t>tiempo</a:t>
            </a:r>
            <a:r>
              <a:rPr lang="en-GB" baseline="0" dirty="0" smtClean="0"/>
              <a:t> de </a:t>
            </a:r>
            <a:r>
              <a:rPr lang="en-GB" baseline="0" dirty="0" err="1" smtClean="0"/>
              <a:t>acceso</a:t>
            </a:r>
            <a:r>
              <a:rPr lang="en-GB" baseline="0" dirty="0" smtClean="0"/>
              <a:t> se </a:t>
            </a:r>
            <a:r>
              <a:rPr lang="en-GB" baseline="0" dirty="0" err="1" smtClean="0"/>
              <a:t>podría</a:t>
            </a:r>
            <a:r>
              <a:rPr lang="en-GB" baseline="0" dirty="0" smtClean="0"/>
              <a:t> considerer </a:t>
            </a:r>
            <a:r>
              <a:rPr lang="en-GB" baseline="0" dirty="0" err="1" smtClean="0"/>
              <a:t>inmediato</a:t>
            </a:r>
            <a:r>
              <a:rPr lang="en-GB" baseline="0" dirty="0" smtClean="0"/>
              <a:t>. Los </a:t>
            </a:r>
            <a:r>
              <a:rPr lang="en-GB" baseline="0" dirty="0" err="1" smtClean="0"/>
              <a:t>compiladores</a:t>
            </a:r>
            <a:r>
              <a:rPr lang="en-GB" baseline="0" dirty="0" smtClean="0"/>
              <a:t> se </a:t>
            </a:r>
            <a:r>
              <a:rPr lang="en-GB" baseline="0" dirty="0" err="1" smtClean="0"/>
              <a:t>encargan</a:t>
            </a:r>
            <a:r>
              <a:rPr lang="en-GB" baseline="0" dirty="0" smtClean="0"/>
              <a:t> de </a:t>
            </a:r>
            <a:r>
              <a:rPr lang="en-GB" baseline="0" dirty="0" err="1" smtClean="0"/>
              <a:t>generar</a:t>
            </a:r>
            <a:r>
              <a:rPr lang="en-GB" baseline="0" dirty="0" smtClean="0"/>
              <a:t> </a:t>
            </a:r>
            <a:r>
              <a:rPr lang="en-GB" baseline="0" dirty="0" err="1" smtClean="0"/>
              <a:t>código</a:t>
            </a:r>
            <a:r>
              <a:rPr lang="en-GB" baseline="0" dirty="0" smtClean="0"/>
              <a:t> que </a:t>
            </a:r>
            <a:r>
              <a:rPr lang="en-GB" baseline="0" dirty="0" err="1" smtClean="0"/>
              <a:t>durante</a:t>
            </a:r>
            <a:r>
              <a:rPr lang="en-GB" baseline="0" dirty="0" smtClean="0"/>
              <a:t> </a:t>
            </a:r>
            <a:r>
              <a:rPr lang="en-GB" baseline="0" dirty="0" err="1" smtClean="0"/>
              <a:t>los</a:t>
            </a:r>
            <a:r>
              <a:rPr lang="en-GB" baseline="0" dirty="0" smtClean="0"/>
              <a:t> </a:t>
            </a:r>
            <a:r>
              <a:rPr lang="en-GB" baseline="0" dirty="0" err="1" smtClean="0"/>
              <a:t>cálculos</a:t>
            </a:r>
            <a:r>
              <a:rPr lang="en-GB" baseline="0" dirty="0" smtClean="0"/>
              <a:t> </a:t>
            </a:r>
            <a:r>
              <a:rPr lang="en-GB" baseline="0" dirty="0" err="1" smtClean="0"/>
              <a:t>mantengan</a:t>
            </a:r>
            <a:r>
              <a:rPr lang="en-GB" baseline="0" dirty="0" smtClean="0"/>
              <a:t> </a:t>
            </a:r>
            <a:r>
              <a:rPr lang="en-GB" baseline="0" dirty="0" err="1" smtClean="0"/>
              <a:t>en</a:t>
            </a:r>
            <a:r>
              <a:rPr lang="en-GB" baseline="0" dirty="0" smtClean="0"/>
              <a:t> </a:t>
            </a:r>
            <a:r>
              <a:rPr lang="en-GB" baseline="0" dirty="0" err="1" smtClean="0"/>
              <a:t>registros</a:t>
            </a:r>
            <a:r>
              <a:rPr lang="en-GB" baseline="0" dirty="0" smtClean="0"/>
              <a:t> </a:t>
            </a:r>
            <a:r>
              <a:rPr lang="en-GB" baseline="0" dirty="0" err="1" smtClean="0"/>
              <a:t>los</a:t>
            </a:r>
            <a:r>
              <a:rPr lang="en-GB" baseline="0" dirty="0" smtClean="0"/>
              <a:t> </a:t>
            </a:r>
            <a:r>
              <a:rPr lang="en-GB" baseline="0" dirty="0" err="1" smtClean="0"/>
              <a:t>datos</a:t>
            </a:r>
            <a:r>
              <a:rPr lang="en-GB" baseline="0" dirty="0" smtClean="0"/>
              <a:t> </a:t>
            </a:r>
            <a:r>
              <a:rPr lang="en-GB" baseline="0" dirty="0" err="1" smtClean="0"/>
              <a:t>más</a:t>
            </a:r>
            <a:r>
              <a:rPr lang="en-GB" baseline="0" dirty="0" smtClean="0"/>
              <a:t> </a:t>
            </a:r>
            <a:r>
              <a:rPr lang="en-GB" baseline="0" dirty="0" err="1" smtClean="0"/>
              <a:t>frecuentemente</a:t>
            </a:r>
            <a:r>
              <a:rPr lang="en-GB" baseline="0" dirty="0" smtClean="0"/>
              <a:t> </a:t>
            </a:r>
            <a:r>
              <a:rPr lang="en-GB" baseline="0" dirty="0" err="1" smtClean="0"/>
              <a:t>usados</a:t>
            </a:r>
            <a:r>
              <a:rPr lang="en-GB" baseline="0" dirty="0" smtClean="0"/>
              <a:t> </a:t>
            </a:r>
            <a:r>
              <a:rPr lang="en-GB" baseline="0" dirty="0" err="1" smtClean="0"/>
              <a:t>durante</a:t>
            </a:r>
            <a:r>
              <a:rPr lang="en-GB" baseline="0" dirty="0" smtClean="0"/>
              <a:t> </a:t>
            </a:r>
            <a:r>
              <a:rPr lang="en-GB" baseline="0" dirty="0" err="1" smtClean="0"/>
              <a:t>los</a:t>
            </a:r>
            <a:r>
              <a:rPr lang="en-GB" baseline="0" dirty="0" smtClean="0"/>
              <a:t> </a:t>
            </a:r>
            <a:r>
              <a:rPr lang="en-GB" baseline="0" dirty="0" err="1" smtClean="0"/>
              <a:t>mismos</a:t>
            </a:r>
            <a:r>
              <a:rPr lang="en-GB" baseline="0" dirty="0" smtClean="0"/>
              <a:t>.</a:t>
            </a:r>
          </a:p>
          <a:p>
            <a:pPr marL="171450" indent="-171450">
              <a:buFont typeface="Arial" panose="020B0604020202020204" pitchFamily="34" charset="0"/>
              <a:buChar char="•"/>
            </a:pPr>
            <a:r>
              <a:rPr lang="en-GB" baseline="0" dirty="0" smtClean="0"/>
              <a:t>Los caches del </a:t>
            </a:r>
            <a:r>
              <a:rPr lang="en-GB" baseline="0" dirty="0" err="1" smtClean="0"/>
              <a:t>procesador</a:t>
            </a:r>
            <a:r>
              <a:rPr lang="en-GB" baseline="0" dirty="0" smtClean="0"/>
              <a:t> (</a:t>
            </a:r>
            <a:r>
              <a:rPr lang="en-GB" baseline="0" dirty="0" err="1" smtClean="0"/>
              <a:t>los</a:t>
            </a:r>
            <a:r>
              <a:rPr lang="en-GB" baseline="0" dirty="0" smtClean="0"/>
              <a:t> </a:t>
            </a:r>
            <a:r>
              <a:rPr lang="en-GB" baseline="0" dirty="0" err="1" smtClean="0"/>
              <a:t>procesadores</a:t>
            </a:r>
            <a:r>
              <a:rPr lang="en-GB" baseline="0" dirty="0" smtClean="0"/>
              <a:t> </a:t>
            </a:r>
            <a:r>
              <a:rPr lang="en-GB" baseline="0" dirty="0" err="1" smtClean="0"/>
              <a:t>pueden</a:t>
            </a:r>
            <a:r>
              <a:rPr lang="en-GB" baseline="0" dirty="0" smtClean="0"/>
              <a:t> </a:t>
            </a:r>
            <a:r>
              <a:rPr lang="en-GB" baseline="0" dirty="0" err="1" smtClean="0"/>
              <a:t>tener</a:t>
            </a:r>
            <a:r>
              <a:rPr lang="en-GB" baseline="0" dirty="0" smtClean="0"/>
              <a:t> </a:t>
            </a:r>
            <a:r>
              <a:rPr lang="en-GB" baseline="0" dirty="0" err="1" smtClean="0"/>
              <a:t>varios</a:t>
            </a:r>
            <a:r>
              <a:rPr lang="en-GB" baseline="0" dirty="0" smtClean="0"/>
              <a:t> </a:t>
            </a:r>
            <a:r>
              <a:rPr lang="en-GB" baseline="0" dirty="0" err="1" smtClean="0"/>
              <a:t>niveles</a:t>
            </a:r>
            <a:r>
              <a:rPr lang="en-GB" baseline="0" dirty="0" smtClean="0"/>
              <a:t> de caches, </a:t>
            </a:r>
            <a:r>
              <a:rPr lang="en-GB" baseline="0" dirty="0" err="1" smtClean="0"/>
              <a:t>además</a:t>
            </a:r>
            <a:r>
              <a:rPr lang="en-GB" baseline="0" dirty="0" smtClean="0"/>
              <a:t> de caches </a:t>
            </a:r>
            <a:r>
              <a:rPr lang="en-GB" baseline="0" dirty="0" err="1" smtClean="0"/>
              <a:t>separados</a:t>
            </a:r>
            <a:r>
              <a:rPr lang="en-GB" baseline="0" dirty="0" smtClean="0"/>
              <a:t> para </a:t>
            </a:r>
            <a:r>
              <a:rPr lang="en-GB" baseline="0" dirty="0" err="1" smtClean="0"/>
              <a:t>datos</a:t>
            </a:r>
            <a:r>
              <a:rPr lang="en-GB" baseline="0" dirty="0" smtClean="0"/>
              <a:t> y </a:t>
            </a:r>
            <a:r>
              <a:rPr lang="en-GB" baseline="0" dirty="0" err="1" smtClean="0"/>
              <a:t>código</a:t>
            </a:r>
            <a:r>
              <a:rPr lang="en-GB" baseline="0" dirty="0" smtClean="0"/>
              <a:t>) son </a:t>
            </a:r>
            <a:r>
              <a:rPr lang="en-GB" baseline="0" dirty="0" err="1" smtClean="0"/>
              <a:t>una</a:t>
            </a:r>
            <a:r>
              <a:rPr lang="en-GB" baseline="0" dirty="0" smtClean="0"/>
              <a:t> </a:t>
            </a:r>
            <a:r>
              <a:rPr lang="en-GB" baseline="0" dirty="0" err="1" smtClean="0"/>
              <a:t>memoria</a:t>
            </a:r>
            <a:r>
              <a:rPr lang="en-GB" baseline="0" dirty="0" smtClean="0"/>
              <a:t> de </a:t>
            </a:r>
            <a:r>
              <a:rPr lang="en-GB" baseline="0" dirty="0" err="1" smtClean="0"/>
              <a:t>tipo</a:t>
            </a:r>
            <a:r>
              <a:rPr lang="en-GB" baseline="0" dirty="0" smtClean="0"/>
              <a:t> </a:t>
            </a:r>
            <a:r>
              <a:rPr lang="en-GB" baseline="0" dirty="0" err="1" smtClean="0"/>
              <a:t>asociativo</a:t>
            </a:r>
            <a:r>
              <a:rPr lang="en-GB" baseline="0" dirty="0" smtClean="0"/>
              <a:t> que </a:t>
            </a:r>
            <a:r>
              <a:rPr lang="en-GB" baseline="0" dirty="0" err="1" smtClean="0"/>
              <a:t>emplea</a:t>
            </a:r>
            <a:r>
              <a:rPr lang="en-GB" baseline="0" dirty="0" smtClean="0"/>
              <a:t> el </a:t>
            </a:r>
            <a:r>
              <a:rPr lang="en-GB" baseline="0" dirty="0" err="1" smtClean="0"/>
              <a:t>procesador</a:t>
            </a:r>
            <a:r>
              <a:rPr lang="en-GB" baseline="0" dirty="0" smtClean="0"/>
              <a:t> para </a:t>
            </a:r>
            <a:r>
              <a:rPr lang="en-GB" baseline="0" dirty="0" err="1" smtClean="0"/>
              <a:t>mantener</a:t>
            </a:r>
            <a:r>
              <a:rPr lang="en-GB" baseline="0" dirty="0" smtClean="0"/>
              <a:t> </a:t>
            </a:r>
            <a:r>
              <a:rPr lang="en-GB" baseline="0" dirty="0" err="1" smtClean="0"/>
              <a:t>los</a:t>
            </a:r>
            <a:r>
              <a:rPr lang="en-GB" baseline="0" dirty="0" smtClean="0"/>
              <a:t> </a:t>
            </a:r>
            <a:r>
              <a:rPr lang="en-GB" baseline="0" dirty="0" err="1" smtClean="0"/>
              <a:t>datos</a:t>
            </a:r>
            <a:r>
              <a:rPr lang="en-GB" baseline="0" dirty="0" smtClean="0"/>
              <a:t> o las </a:t>
            </a:r>
            <a:r>
              <a:rPr lang="en-GB" baseline="0" dirty="0" err="1" smtClean="0"/>
              <a:t>instrucciones</a:t>
            </a:r>
            <a:r>
              <a:rPr lang="en-GB" baseline="0" dirty="0" smtClean="0"/>
              <a:t> que ha </a:t>
            </a:r>
            <a:r>
              <a:rPr lang="en-GB" baseline="0" dirty="0" err="1" smtClean="0"/>
              <a:t>usado</a:t>
            </a:r>
            <a:r>
              <a:rPr lang="en-GB" baseline="0" dirty="0" smtClean="0"/>
              <a:t> </a:t>
            </a:r>
            <a:r>
              <a:rPr lang="en-GB" baseline="0" dirty="0" err="1" smtClean="0"/>
              <a:t>en</a:t>
            </a:r>
            <a:r>
              <a:rPr lang="en-GB" baseline="0" dirty="0" smtClean="0"/>
              <a:t> el </a:t>
            </a:r>
            <a:r>
              <a:rPr lang="en-GB" baseline="0" dirty="0" err="1" smtClean="0"/>
              <a:t>pasado</a:t>
            </a:r>
            <a:r>
              <a:rPr lang="en-GB" baseline="0" dirty="0" smtClean="0"/>
              <a:t> </a:t>
            </a:r>
            <a:r>
              <a:rPr lang="en-GB" baseline="0" dirty="0" err="1" smtClean="0"/>
              <a:t>reciente</a:t>
            </a:r>
            <a:r>
              <a:rPr lang="en-GB" baseline="0" dirty="0" smtClean="0"/>
              <a:t> y </a:t>
            </a:r>
            <a:r>
              <a:rPr lang="en-GB" baseline="0" dirty="0" err="1" smtClean="0"/>
              <a:t>más</a:t>
            </a:r>
            <a:r>
              <a:rPr lang="en-GB" baseline="0" dirty="0" smtClean="0"/>
              <a:t> </a:t>
            </a:r>
            <a:r>
              <a:rPr lang="en-GB" baseline="0" dirty="0" err="1" smtClean="0"/>
              <a:t>probablemente</a:t>
            </a:r>
            <a:r>
              <a:rPr lang="en-GB" baseline="0" dirty="0" smtClean="0"/>
              <a:t> </a:t>
            </a:r>
            <a:r>
              <a:rPr lang="en-GB" baseline="0" dirty="0" err="1" smtClean="0"/>
              <a:t>espera</a:t>
            </a:r>
            <a:r>
              <a:rPr lang="en-GB" baseline="0" dirty="0" smtClean="0"/>
              <a:t> </a:t>
            </a:r>
            <a:r>
              <a:rPr lang="en-GB" baseline="0" dirty="0" err="1" smtClean="0"/>
              <a:t>necesitar</a:t>
            </a:r>
            <a:r>
              <a:rPr lang="en-GB" baseline="0" dirty="0" smtClean="0"/>
              <a:t> </a:t>
            </a:r>
            <a:r>
              <a:rPr lang="en-GB" baseline="0" dirty="0" err="1" smtClean="0"/>
              <a:t>en</a:t>
            </a:r>
            <a:r>
              <a:rPr lang="en-GB" baseline="0" dirty="0" smtClean="0"/>
              <a:t> el </a:t>
            </a:r>
            <a:r>
              <a:rPr lang="en-GB" baseline="0" dirty="0" err="1" smtClean="0"/>
              <a:t>futuro</a:t>
            </a:r>
            <a:r>
              <a:rPr lang="en-GB" baseline="0" dirty="0" smtClean="0"/>
              <a:t> </a:t>
            </a:r>
            <a:r>
              <a:rPr lang="en-GB" baseline="0" dirty="0" err="1" smtClean="0"/>
              <a:t>inmediato</a:t>
            </a:r>
            <a:r>
              <a:rPr lang="en-GB" baseline="0" dirty="0" smtClean="0"/>
              <a:t>. Al </a:t>
            </a:r>
            <a:r>
              <a:rPr lang="en-GB" baseline="0" dirty="0" err="1" smtClean="0"/>
              <a:t>estar</a:t>
            </a:r>
            <a:r>
              <a:rPr lang="en-GB" baseline="0" dirty="0" smtClean="0"/>
              <a:t> </a:t>
            </a:r>
            <a:r>
              <a:rPr lang="en-GB" baseline="0" dirty="0" err="1" smtClean="0"/>
              <a:t>integrado</a:t>
            </a:r>
            <a:r>
              <a:rPr lang="en-GB" baseline="0" dirty="0" smtClean="0"/>
              <a:t> </a:t>
            </a:r>
            <a:r>
              <a:rPr lang="en-GB" baseline="0" dirty="0" err="1" smtClean="0"/>
              <a:t>dentro</a:t>
            </a:r>
            <a:r>
              <a:rPr lang="en-GB" baseline="0" dirty="0" smtClean="0"/>
              <a:t> del </a:t>
            </a:r>
            <a:r>
              <a:rPr lang="en-GB" baseline="0" dirty="0" err="1" smtClean="0"/>
              <a:t>procesador</a:t>
            </a:r>
            <a:r>
              <a:rPr lang="en-GB" baseline="0" dirty="0" smtClean="0"/>
              <a:t> </a:t>
            </a:r>
            <a:r>
              <a:rPr lang="en-GB" baseline="0" dirty="0" err="1" smtClean="0"/>
              <a:t>su</a:t>
            </a:r>
            <a:r>
              <a:rPr lang="en-GB" baseline="0" dirty="0" smtClean="0"/>
              <a:t> </a:t>
            </a:r>
            <a:r>
              <a:rPr lang="en-GB" baseline="0" dirty="0" err="1" smtClean="0"/>
              <a:t>tiempo</a:t>
            </a:r>
            <a:r>
              <a:rPr lang="en-GB" baseline="0" dirty="0" smtClean="0"/>
              <a:t> de </a:t>
            </a:r>
            <a:r>
              <a:rPr lang="en-GB" baseline="0" dirty="0" err="1" smtClean="0"/>
              <a:t>acceso</a:t>
            </a:r>
            <a:r>
              <a:rPr lang="en-GB" baseline="0" dirty="0" smtClean="0"/>
              <a:t> </a:t>
            </a:r>
            <a:r>
              <a:rPr lang="en-GB" baseline="0" dirty="0" err="1" smtClean="0"/>
              <a:t>es</a:t>
            </a:r>
            <a:r>
              <a:rPr lang="en-GB" baseline="0" dirty="0" smtClean="0"/>
              <a:t> </a:t>
            </a:r>
            <a:r>
              <a:rPr lang="en-GB" baseline="0" dirty="0" err="1" smtClean="0"/>
              <a:t>muy</a:t>
            </a:r>
            <a:r>
              <a:rPr lang="en-GB" baseline="0" dirty="0" smtClean="0"/>
              <a:t> </a:t>
            </a:r>
            <a:r>
              <a:rPr lang="en-GB" baseline="0" dirty="0" err="1" smtClean="0"/>
              <a:t>rápido</a:t>
            </a:r>
            <a:r>
              <a:rPr lang="en-GB" baseline="0" dirty="0" smtClean="0"/>
              <a:t>, del </a:t>
            </a:r>
            <a:r>
              <a:rPr lang="en-GB" baseline="0" dirty="0" err="1" smtClean="0"/>
              <a:t>mismo</a:t>
            </a:r>
            <a:r>
              <a:rPr lang="en-GB" baseline="0" dirty="0" smtClean="0"/>
              <a:t> </a:t>
            </a:r>
            <a:r>
              <a:rPr lang="en-GB" baseline="0" dirty="0" err="1" smtClean="0"/>
              <a:t>orden</a:t>
            </a:r>
            <a:r>
              <a:rPr lang="en-GB" baseline="0" dirty="0" smtClean="0"/>
              <a:t> de </a:t>
            </a:r>
            <a:r>
              <a:rPr lang="en-GB" baseline="0" dirty="0" err="1" smtClean="0"/>
              <a:t>magnitud</a:t>
            </a:r>
            <a:r>
              <a:rPr lang="en-GB" baseline="0" dirty="0" smtClean="0"/>
              <a:t> que la </a:t>
            </a:r>
            <a:r>
              <a:rPr lang="en-GB" baseline="0" dirty="0" err="1" smtClean="0"/>
              <a:t>velocidad</a:t>
            </a:r>
            <a:r>
              <a:rPr lang="en-GB" baseline="0" dirty="0" smtClean="0"/>
              <a:t> de </a:t>
            </a:r>
            <a:r>
              <a:rPr lang="en-GB" baseline="0" dirty="0" err="1" smtClean="0"/>
              <a:t>funcionamiento</a:t>
            </a:r>
            <a:r>
              <a:rPr lang="en-GB" baseline="0" dirty="0" smtClean="0"/>
              <a:t> del </a:t>
            </a:r>
            <a:r>
              <a:rPr lang="en-GB" baseline="0" dirty="0" err="1" smtClean="0"/>
              <a:t>procesador</a:t>
            </a:r>
            <a:r>
              <a:rPr lang="en-GB" baseline="0" dirty="0" smtClean="0"/>
              <a:t>. Su </a:t>
            </a:r>
            <a:r>
              <a:rPr lang="en-GB" baseline="0" dirty="0" err="1" smtClean="0"/>
              <a:t>tamaño</a:t>
            </a:r>
            <a:r>
              <a:rPr lang="en-GB" baseline="0" dirty="0" smtClean="0"/>
              <a:t> </a:t>
            </a:r>
            <a:r>
              <a:rPr lang="en-GB" baseline="0" dirty="0" err="1" smtClean="0"/>
              <a:t>suele</a:t>
            </a:r>
            <a:r>
              <a:rPr lang="en-GB" baseline="0" dirty="0" smtClean="0"/>
              <a:t> </a:t>
            </a:r>
            <a:r>
              <a:rPr lang="en-GB" baseline="0" dirty="0" err="1" smtClean="0"/>
              <a:t>ser</a:t>
            </a:r>
            <a:r>
              <a:rPr lang="en-GB" baseline="0" dirty="0" smtClean="0"/>
              <a:t> de </a:t>
            </a:r>
            <a:r>
              <a:rPr lang="en-GB" baseline="0" dirty="0" err="1" smtClean="0"/>
              <a:t>unos</a:t>
            </a:r>
            <a:r>
              <a:rPr lang="en-GB" baseline="0" dirty="0" smtClean="0"/>
              <a:t> </a:t>
            </a:r>
            <a:r>
              <a:rPr lang="en-GB" baseline="0" dirty="0" err="1" smtClean="0"/>
              <a:t>pocos</a:t>
            </a:r>
            <a:r>
              <a:rPr lang="en-GB" baseline="0" dirty="0" smtClean="0"/>
              <a:t> Megabytes.</a:t>
            </a:r>
          </a:p>
          <a:p>
            <a:pPr marL="171450" indent="-171450">
              <a:buFont typeface="Arial" panose="020B0604020202020204" pitchFamily="34" charset="0"/>
              <a:buChar char="•"/>
            </a:pPr>
            <a:r>
              <a:rPr lang="en-GB" baseline="0" dirty="0" smtClean="0"/>
              <a:t>La </a:t>
            </a:r>
            <a:r>
              <a:rPr lang="en-GB" baseline="0" dirty="0" err="1" smtClean="0"/>
              <a:t>memoria</a:t>
            </a:r>
            <a:r>
              <a:rPr lang="en-GB" baseline="0" dirty="0" smtClean="0"/>
              <a:t> </a:t>
            </a:r>
            <a:r>
              <a:rPr lang="en-GB" baseline="0" dirty="0" err="1" smtClean="0"/>
              <a:t>es</a:t>
            </a:r>
            <a:r>
              <a:rPr lang="en-GB" baseline="0" dirty="0" smtClean="0"/>
              <a:t> la </a:t>
            </a:r>
            <a:r>
              <a:rPr lang="en-GB" baseline="0" dirty="0" err="1" smtClean="0"/>
              <a:t>memoria</a:t>
            </a:r>
            <a:r>
              <a:rPr lang="en-GB" baseline="0" dirty="0" smtClean="0"/>
              <a:t> de </a:t>
            </a:r>
            <a:r>
              <a:rPr lang="en-GB" baseline="0" dirty="0" err="1" smtClean="0"/>
              <a:t>tipo</a:t>
            </a:r>
            <a:r>
              <a:rPr lang="en-GB" baseline="0" dirty="0" smtClean="0"/>
              <a:t> RAM del Sistema. Su </a:t>
            </a:r>
            <a:r>
              <a:rPr lang="en-GB" baseline="0" dirty="0" err="1" smtClean="0"/>
              <a:t>velocidad</a:t>
            </a:r>
            <a:r>
              <a:rPr lang="en-GB" baseline="0" dirty="0" smtClean="0"/>
              <a:t> de </a:t>
            </a:r>
            <a:r>
              <a:rPr lang="en-GB" baseline="0" dirty="0" err="1" smtClean="0"/>
              <a:t>acceso</a:t>
            </a:r>
            <a:r>
              <a:rPr lang="en-GB" baseline="0" dirty="0" smtClean="0"/>
              <a:t> </a:t>
            </a:r>
            <a:r>
              <a:rPr lang="en-GB" baseline="0" dirty="0" err="1" smtClean="0"/>
              <a:t>suele</a:t>
            </a:r>
            <a:r>
              <a:rPr lang="en-GB" baseline="0" dirty="0" smtClean="0"/>
              <a:t> </a:t>
            </a:r>
            <a:r>
              <a:rPr lang="en-GB" baseline="0" dirty="0" err="1" smtClean="0"/>
              <a:t>estar</a:t>
            </a:r>
            <a:r>
              <a:rPr lang="en-GB" baseline="0" dirty="0" smtClean="0"/>
              <a:t> al </a:t>
            </a:r>
            <a:r>
              <a:rPr lang="en-GB" baseline="0" dirty="0" err="1" smtClean="0"/>
              <a:t>menos</a:t>
            </a:r>
            <a:r>
              <a:rPr lang="en-GB" baseline="0" dirty="0" smtClean="0"/>
              <a:t> un </a:t>
            </a:r>
            <a:r>
              <a:rPr lang="en-GB" baseline="0" dirty="0" err="1" smtClean="0"/>
              <a:t>orden</a:t>
            </a:r>
            <a:r>
              <a:rPr lang="en-GB" baseline="0" dirty="0" smtClean="0"/>
              <a:t> de </a:t>
            </a:r>
            <a:r>
              <a:rPr lang="en-GB" baseline="0" dirty="0" err="1" smtClean="0"/>
              <a:t>magnitud</a:t>
            </a:r>
            <a:r>
              <a:rPr lang="en-GB" baseline="0" dirty="0" smtClean="0"/>
              <a:t> </a:t>
            </a:r>
            <a:r>
              <a:rPr lang="en-GB" baseline="0" dirty="0" err="1" smtClean="0"/>
              <a:t>por</a:t>
            </a:r>
            <a:r>
              <a:rPr lang="en-GB" baseline="0" dirty="0" smtClean="0"/>
              <a:t> </a:t>
            </a:r>
            <a:r>
              <a:rPr lang="en-GB" baseline="0" dirty="0" err="1" smtClean="0"/>
              <a:t>debajo</a:t>
            </a:r>
            <a:r>
              <a:rPr lang="en-GB" baseline="0" dirty="0" smtClean="0"/>
              <a:t> de la del </a:t>
            </a:r>
            <a:r>
              <a:rPr lang="en-GB" baseline="0" dirty="0" err="1" smtClean="0"/>
              <a:t>procesador</a:t>
            </a:r>
            <a:r>
              <a:rPr lang="en-GB" baseline="0" dirty="0" smtClean="0"/>
              <a:t> (</a:t>
            </a:r>
            <a:r>
              <a:rPr lang="en-GB" baseline="0" dirty="0" err="1" smtClean="0"/>
              <a:t>los</a:t>
            </a:r>
            <a:r>
              <a:rPr lang="en-GB" baseline="0" dirty="0" smtClean="0"/>
              <a:t> </a:t>
            </a:r>
            <a:r>
              <a:rPr lang="en-GB" baseline="0" dirty="0" err="1" smtClean="0"/>
              <a:t>procesadores</a:t>
            </a:r>
            <a:r>
              <a:rPr lang="en-GB" baseline="0" dirty="0" smtClean="0"/>
              <a:t> </a:t>
            </a:r>
            <a:r>
              <a:rPr lang="en-GB" baseline="0" dirty="0" err="1" smtClean="0"/>
              <a:t>típicos</a:t>
            </a:r>
            <a:r>
              <a:rPr lang="en-GB" baseline="0" dirty="0" smtClean="0"/>
              <a:t> </a:t>
            </a:r>
            <a:r>
              <a:rPr lang="en-GB" baseline="0" dirty="0" err="1" smtClean="0"/>
              <a:t>funcionan</a:t>
            </a:r>
            <a:r>
              <a:rPr lang="en-GB" baseline="0" dirty="0" smtClean="0"/>
              <a:t> </a:t>
            </a:r>
            <a:r>
              <a:rPr lang="en-GB" baseline="0" dirty="0" err="1" smtClean="0"/>
              <a:t>en</a:t>
            </a:r>
            <a:r>
              <a:rPr lang="en-GB" baseline="0" dirty="0" smtClean="0"/>
              <a:t> </a:t>
            </a:r>
            <a:r>
              <a:rPr lang="en-GB" baseline="0" dirty="0" err="1" smtClean="0"/>
              <a:t>torno</a:t>
            </a:r>
            <a:r>
              <a:rPr lang="en-GB" baseline="0" dirty="0" smtClean="0"/>
              <a:t> a </a:t>
            </a:r>
            <a:r>
              <a:rPr lang="en-GB" baseline="0" dirty="0" err="1" smtClean="0"/>
              <a:t>los</a:t>
            </a:r>
            <a:r>
              <a:rPr lang="en-GB" baseline="0" dirty="0" smtClean="0"/>
              <a:t> 3Ghz, y </a:t>
            </a:r>
            <a:r>
              <a:rPr lang="en-GB" baseline="0" dirty="0" err="1" smtClean="0"/>
              <a:t>los</a:t>
            </a:r>
            <a:r>
              <a:rPr lang="en-GB" baseline="0" dirty="0" smtClean="0"/>
              <a:t> Sistemas de </a:t>
            </a:r>
            <a:r>
              <a:rPr lang="en-GB" baseline="0" dirty="0" err="1" smtClean="0"/>
              <a:t>memoria</a:t>
            </a:r>
            <a:r>
              <a:rPr lang="en-GB" baseline="0" dirty="0" smtClean="0"/>
              <a:t> </a:t>
            </a:r>
            <a:r>
              <a:rPr lang="en-GB" baseline="0" dirty="0" err="1" smtClean="0"/>
              <a:t>típicos</a:t>
            </a:r>
            <a:r>
              <a:rPr lang="en-GB" baseline="0" dirty="0" smtClean="0"/>
              <a:t> </a:t>
            </a:r>
            <a:r>
              <a:rPr lang="en-GB" baseline="0" dirty="0" err="1" smtClean="0"/>
              <a:t>funcionan</a:t>
            </a:r>
            <a:r>
              <a:rPr lang="en-GB" baseline="0" dirty="0" smtClean="0"/>
              <a:t> </a:t>
            </a:r>
            <a:r>
              <a:rPr lang="en-GB" baseline="0" dirty="0" err="1" smtClean="0"/>
              <a:t>sobre</a:t>
            </a:r>
            <a:r>
              <a:rPr lang="en-GB" baseline="0" dirty="0" smtClean="0"/>
              <a:t> </a:t>
            </a:r>
            <a:r>
              <a:rPr lang="en-GB" baseline="0" dirty="0" err="1" smtClean="0"/>
              <a:t>los</a:t>
            </a:r>
            <a:r>
              <a:rPr lang="en-GB" baseline="0" dirty="0" smtClean="0"/>
              <a:t> 600Mhz). Su </a:t>
            </a:r>
            <a:r>
              <a:rPr lang="en-GB" baseline="0" dirty="0" err="1" smtClean="0"/>
              <a:t>tamaño</a:t>
            </a:r>
            <a:r>
              <a:rPr lang="en-GB" baseline="0" dirty="0" smtClean="0"/>
              <a:t> </a:t>
            </a:r>
            <a:r>
              <a:rPr lang="en-GB" baseline="0" dirty="0" err="1" smtClean="0"/>
              <a:t>suele</a:t>
            </a:r>
            <a:r>
              <a:rPr lang="en-GB" baseline="0" dirty="0" smtClean="0"/>
              <a:t> </a:t>
            </a:r>
            <a:r>
              <a:rPr lang="en-GB" baseline="0" dirty="0" err="1" smtClean="0"/>
              <a:t>ser</a:t>
            </a:r>
            <a:r>
              <a:rPr lang="en-GB" baseline="0" dirty="0" smtClean="0"/>
              <a:t> </a:t>
            </a:r>
            <a:r>
              <a:rPr lang="en-GB" baseline="0" dirty="0" err="1" smtClean="0"/>
              <a:t>muy</a:t>
            </a:r>
            <a:r>
              <a:rPr lang="en-GB" baseline="0" dirty="0" smtClean="0"/>
              <a:t> superior </a:t>
            </a:r>
            <a:r>
              <a:rPr lang="en-GB" baseline="0" dirty="0" err="1" smtClean="0"/>
              <a:t>en</a:t>
            </a:r>
            <a:r>
              <a:rPr lang="en-GB" baseline="0" dirty="0" smtClean="0"/>
              <a:t> </a:t>
            </a:r>
            <a:r>
              <a:rPr lang="en-GB" baseline="0" dirty="0" err="1" smtClean="0"/>
              <a:t>orden</a:t>
            </a:r>
            <a:r>
              <a:rPr lang="en-GB" baseline="0" dirty="0" smtClean="0"/>
              <a:t> de magnitude a las caches de </a:t>
            </a:r>
            <a:r>
              <a:rPr lang="en-GB" baseline="0" dirty="0" err="1" smtClean="0"/>
              <a:t>los</a:t>
            </a:r>
            <a:r>
              <a:rPr lang="en-GB" baseline="0" dirty="0" smtClean="0"/>
              <a:t> </a:t>
            </a:r>
            <a:r>
              <a:rPr lang="en-GB" baseline="0" dirty="0" err="1" smtClean="0"/>
              <a:t>procesadores</a:t>
            </a:r>
            <a:r>
              <a:rPr lang="en-GB" baseline="0" dirty="0" smtClean="0"/>
              <a:t>, </a:t>
            </a:r>
            <a:r>
              <a:rPr lang="en-GB" baseline="0" dirty="0" err="1" smtClean="0"/>
              <a:t>pues</a:t>
            </a:r>
            <a:r>
              <a:rPr lang="en-GB" baseline="0" dirty="0" smtClean="0"/>
              <a:t> lo normal </a:t>
            </a:r>
            <a:r>
              <a:rPr lang="en-GB" baseline="0" dirty="0" err="1" smtClean="0"/>
              <a:t>es</a:t>
            </a:r>
            <a:r>
              <a:rPr lang="en-GB" baseline="0" dirty="0" smtClean="0"/>
              <a:t> que </a:t>
            </a:r>
            <a:r>
              <a:rPr lang="en-GB" baseline="0" dirty="0" err="1" smtClean="0"/>
              <a:t>su</a:t>
            </a:r>
            <a:r>
              <a:rPr lang="en-GB" baseline="0" dirty="0" smtClean="0"/>
              <a:t> </a:t>
            </a:r>
            <a:r>
              <a:rPr lang="en-GB" baseline="0" dirty="0" err="1" smtClean="0"/>
              <a:t>tamaño</a:t>
            </a:r>
            <a:r>
              <a:rPr lang="en-GB" baseline="0" dirty="0" smtClean="0"/>
              <a:t> se </a:t>
            </a:r>
            <a:r>
              <a:rPr lang="en-GB" baseline="0" dirty="0" err="1" smtClean="0"/>
              <a:t>mida</a:t>
            </a:r>
            <a:r>
              <a:rPr lang="en-GB" baseline="0" dirty="0" smtClean="0"/>
              <a:t> </a:t>
            </a:r>
            <a:r>
              <a:rPr lang="en-GB" baseline="0" dirty="0" err="1" smtClean="0"/>
              <a:t>en</a:t>
            </a:r>
            <a:r>
              <a:rPr lang="en-GB" baseline="0" dirty="0" smtClean="0"/>
              <a:t> Gigabytes.</a:t>
            </a:r>
          </a:p>
          <a:p>
            <a:pPr marL="171450" indent="-171450">
              <a:buFont typeface="Arial" panose="020B0604020202020204" pitchFamily="34" charset="0"/>
              <a:buChar char="•"/>
            </a:pPr>
            <a:r>
              <a:rPr lang="en-GB" baseline="0" dirty="0" smtClean="0"/>
              <a:t>Las </a:t>
            </a:r>
            <a:r>
              <a:rPr lang="en-GB" baseline="0" dirty="0" err="1" smtClean="0"/>
              <a:t>unidades</a:t>
            </a:r>
            <a:r>
              <a:rPr lang="en-GB" baseline="0" dirty="0" smtClean="0"/>
              <a:t> de </a:t>
            </a:r>
            <a:r>
              <a:rPr lang="en-GB" baseline="0" dirty="0" err="1" smtClean="0"/>
              <a:t>almacenamiento</a:t>
            </a:r>
            <a:r>
              <a:rPr lang="en-GB" baseline="0" dirty="0" smtClean="0"/>
              <a:t>, </a:t>
            </a:r>
            <a:r>
              <a:rPr lang="en-GB" baseline="0" dirty="0" err="1" smtClean="0"/>
              <a:t>típicamente</a:t>
            </a:r>
            <a:r>
              <a:rPr lang="en-GB" baseline="0" dirty="0" smtClean="0"/>
              <a:t> </a:t>
            </a:r>
            <a:r>
              <a:rPr lang="en-GB" baseline="0" dirty="0" err="1" smtClean="0"/>
              <a:t>unidades</a:t>
            </a:r>
            <a:r>
              <a:rPr lang="en-GB" baseline="0" dirty="0" smtClean="0"/>
              <a:t> de </a:t>
            </a:r>
            <a:r>
              <a:rPr lang="en-GB" baseline="0" dirty="0" err="1" smtClean="0"/>
              <a:t>estado</a:t>
            </a:r>
            <a:r>
              <a:rPr lang="en-GB" baseline="0" dirty="0" smtClean="0"/>
              <a:t> </a:t>
            </a:r>
            <a:r>
              <a:rPr lang="en-GB" baseline="0" dirty="0" err="1" smtClean="0"/>
              <a:t>solido</a:t>
            </a:r>
            <a:r>
              <a:rPr lang="en-GB" baseline="0" dirty="0" smtClean="0"/>
              <a:t>, </a:t>
            </a:r>
            <a:r>
              <a:rPr lang="en-GB" baseline="0" dirty="0" err="1" smtClean="0"/>
              <a:t>magnéticas</a:t>
            </a:r>
            <a:r>
              <a:rPr lang="en-GB" baseline="0" dirty="0" smtClean="0"/>
              <a:t>, o </a:t>
            </a:r>
            <a:r>
              <a:rPr lang="en-GB" baseline="0" dirty="0" err="1" smtClean="0"/>
              <a:t>unidades</a:t>
            </a:r>
            <a:r>
              <a:rPr lang="en-GB" baseline="0" dirty="0" smtClean="0"/>
              <a:t> </a:t>
            </a:r>
            <a:r>
              <a:rPr lang="en-GB" baseline="0" dirty="0" err="1" smtClean="0"/>
              <a:t>externas</a:t>
            </a:r>
            <a:r>
              <a:rPr lang="en-GB" baseline="0" dirty="0" smtClean="0"/>
              <a:t> RAID </a:t>
            </a:r>
            <a:r>
              <a:rPr lang="en-GB" baseline="0" dirty="0" err="1" smtClean="0"/>
              <a:t>tienen</a:t>
            </a:r>
            <a:r>
              <a:rPr lang="en-GB" baseline="0" dirty="0" smtClean="0"/>
              <a:t> a </a:t>
            </a:r>
            <a:r>
              <a:rPr lang="en-GB" baseline="0" dirty="0" err="1" smtClean="0"/>
              <a:t>su</a:t>
            </a:r>
            <a:r>
              <a:rPr lang="en-GB" baseline="0" dirty="0" smtClean="0"/>
              <a:t> </a:t>
            </a:r>
            <a:r>
              <a:rPr lang="en-GB" baseline="0" dirty="0" err="1" smtClean="0"/>
              <a:t>vez</a:t>
            </a:r>
            <a:r>
              <a:rPr lang="en-GB" baseline="0" dirty="0" smtClean="0"/>
              <a:t> un </a:t>
            </a:r>
            <a:r>
              <a:rPr lang="en-GB" baseline="0" dirty="0" err="1" smtClean="0"/>
              <a:t>tamaño</a:t>
            </a:r>
            <a:r>
              <a:rPr lang="en-GB" baseline="0" dirty="0" smtClean="0"/>
              <a:t> </a:t>
            </a:r>
            <a:r>
              <a:rPr lang="en-GB" baseline="0" dirty="0" err="1" smtClean="0"/>
              <a:t>muy</a:t>
            </a:r>
            <a:r>
              <a:rPr lang="en-GB" baseline="0" dirty="0" smtClean="0"/>
              <a:t> superior a la </a:t>
            </a:r>
            <a:r>
              <a:rPr lang="en-GB" baseline="0" dirty="0" err="1" smtClean="0"/>
              <a:t>memoria</a:t>
            </a:r>
            <a:r>
              <a:rPr lang="en-GB" baseline="0" dirty="0" smtClean="0"/>
              <a:t>, </a:t>
            </a:r>
            <a:r>
              <a:rPr lang="en-GB" baseline="0" dirty="0" err="1" smtClean="0"/>
              <a:t>pues</a:t>
            </a:r>
            <a:r>
              <a:rPr lang="en-GB" baseline="0" dirty="0" smtClean="0"/>
              <a:t> lo normal </a:t>
            </a:r>
            <a:r>
              <a:rPr lang="en-GB" baseline="0" dirty="0" err="1" smtClean="0"/>
              <a:t>es</a:t>
            </a:r>
            <a:r>
              <a:rPr lang="en-GB" baseline="0" dirty="0" smtClean="0"/>
              <a:t> que </a:t>
            </a:r>
            <a:r>
              <a:rPr lang="en-GB" baseline="0" dirty="0" err="1" smtClean="0"/>
              <a:t>su</a:t>
            </a:r>
            <a:r>
              <a:rPr lang="en-GB" baseline="0" dirty="0" smtClean="0"/>
              <a:t> </a:t>
            </a:r>
            <a:r>
              <a:rPr lang="en-GB" baseline="0" dirty="0" err="1" smtClean="0"/>
              <a:t>tamaño</a:t>
            </a:r>
            <a:r>
              <a:rPr lang="en-GB" baseline="0" dirty="0" smtClean="0"/>
              <a:t> se </a:t>
            </a:r>
            <a:r>
              <a:rPr lang="en-GB" baseline="0" dirty="0" err="1" smtClean="0"/>
              <a:t>mida</a:t>
            </a:r>
            <a:r>
              <a:rPr lang="en-GB" baseline="0" dirty="0" smtClean="0"/>
              <a:t> </a:t>
            </a:r>
            <a:r>
              <a:rPr lang="en-GB" baseline="0" dirty="0" err="1" smtClean="0"/>
              <a:t>en</a:t>
            </a:r>
            <a:r>
              <a:rPr lang="en-GB" baseline="0" dirty="0" smtClean="0"/>
              <a:t> Terabytes, </a:t>
            </a:r>
            <a:r>
              <a:rPr lang="en-GB" baseline="0" dirty="0" err="1" smtClean="0"/>
              <a:t>pero</a:t>
            </a:r>
            <a:r>
              <a:rPr lang="en-GB" baseline="0" dirty="0" smtClean="0"/>
              <a:t> </a:t>
            </a:r>
            <a:r>
              <a:rPr lang="en-GB" baseline="0" dirty="0" err="1" smtClean="0"/>
              <a:t>su</a:t>
            </a:r>
            <a:r>
              <a:rPr lang="en-GB" baseline="0" dirty="0" smtClean="0"/>
              <a:t> </a:t>
            </a:r>
            <a:r>
              <a:rPr lang="en-GB" baseline="0" dirty="0" err="1" smtClean="0"/>
              <a:t>tiempo</a:t>
            </a:r>
            <a:r>
              <a:rPr lang="en-GB" baseline="0" dirty="0" smtClean="0"/>
              <a:t> de </a:t>
            </a:r>
            <a:r>
              <a:rPr lang="en-GB" baseline="0" dirty="0" err="1" smtClean="0"/>
              <a:t>acceso</a:t>
            </a:r>
            <a:r>
              <a:rPr lang="en-GB" baseline="0" dirty="0" smtClean="0"/>
              <a:t> </a:t>
            </a:r>
            <a:r>
              <a:rPr lang="en-GB" baseline="0" dirty="0" err="1" smtClean="0"/>
              <a:t>está</a:t>
            </a:r>
            <a:r>
              <a:rPr lang="en-GB" baseline="0" dirty="0" smtClean="0"/>
              <a:t> </a:t>
            </a:r>
            <a:r>
              <a:rPr lang="en-GB" baseline="0" dirty="0" err="1" smtClean="0"/>
              <a:t>muchos</a:t>
            </a:r>
            <a:r>
              <a:rPr lang="en-GB" baseline="0" dirty="0" smtClean="0"/>
              <a:t> </a:t>
            </a:r>
            <a:r>
              <a:rPr lang="en-GB" baseline="0" dirty="0" err="1" smtClean="0"/>
              <a:t>órdenes</a:t>
            </a:r>
            <a:r>
              <a:rPr lang="en-GB" baseline="0" dirty="0" smtClean="0"/>
              <a:t> de magnitude </a:t>
            </a:r>
            <a:r>
              <a:rPr lang="en-GB" baseline="0" dirty="0" err="1" smtClean="0"/>
              <a:t>por</a:t>
            </a:r>
            <a:r>
              <a:rPr lang="en-GB" baseline="0" dirty="0" smtClean="0"/>
              <a:t> </a:t>
            </a:r>
            <a:r>
              <a:rPr lang="en-GB" baseline="0" dirty="0" err="1" smtClean="0"/>
              <a:t>debajo</a:t>
            </a:r>
            <a:r>
              <a:rPr lang="en-GB" baseline="0" dirty="0" smtClean="0"/>
              <a:t> de la </a:t>
            </a:r>
            <a:r>
              <a:rPr lang="en-GB" baseline="0" dirty="0" err="1" smtClean="0"/>
              <a:t>memoria</a:t>
            </a:r>
            <a:r>
              <a:rPr lang="en-GB" baseline="0" dirty="0" smtClean="0"/>
              <a:t>, </a:t>
            </a:r>
            <a:r>
              <a:rPr lang="en-GB" baseline="0" dirty="0" err="1" smtClean="0"/>
              <a:t>pues</a:t>
            </a:r>
            <a:r>
              <a:rPr lang="en-GB" baseline="0" dirty="0" smtClean="0"/>
              <a:t> </a:t>
            </a:r>
            <a:r>
              <a:rPr lang="en-GB" baseline="0" dirty="0" err="1" smtClean="0"/>
              <a:t>dichos</a:t>
            </a:r>
            <a:r>
              <a:rPr lang="en-GB" baseline="0" dirty="0" smtClean="0"/>
              <a:t> </a:t>
            </a:r>
            <a:r>
              <a:rPr lang="en-GB" baseline="0" dirty="0" err="1" smtClean="0"/>
              <a:t>tiempos</a:t>
            </a:r>
            <a:r>
              <a:rPr lang="en-GB" baseline="0" dirty="0" smtClean="0"/>
              <a:t> </a:t>
            </a:r>
            <a:r>
              <a:rPr lang="en-GB" baseline="0" dirty="0" err="1" smtClean="0"/>
              <a:t>están</a:t>
            </a:r>
            <a:r>
              <a:rPr lang="en-GB" baseline="0" dirty="0" smtClean="0"/>
              <a:t> </a:t>
            </a:r>
            <a:r>
              <a:rPr lang="en-GB" baseline="0" dirty="0" err="1" smtClean="0"/>
              <a:t>en</a:t>
            </a:r>
            <a:r>
              <a:rPr lang="en-GB" baseline="0" dirty="0" smtClean="0"/>
              <a:t> el </a:t>
            </a:r>
            <a:r>
              <a:rPr lang="en-GB" baseline="0" dirty="0" err="1" smtClean="0"/>
              <a:t>orden</a:t>
            </a:r>
            <a:r>
              <a:rPr lang="en-GB" baseline="0" dirty="0" smtClean="0"/>
              <a:t> de </a:t>
            </a:r>
            <a:r>
              <a:rPr lang="en-GB" baseline="0" dirty="0" err="1" smtClean="0"/>
              <a:t>ilisegundos</a:t>
            </a:r>
            <a:r>
              <a:rPr lang="en-GB" baseline="0" dirty="0" smtClean="0"/>
              <a:t>. </a:t>
            </a:r>
          </a:p>
          <a:p>
            <a:pPr marL="171450" indent="-171450">
              <a:buFont typeface="Arial" panose="020B0604020202020204" pitchFamily="34" charset="0"/>
              <a:buChar char="•"/>
            </a:pPr>
            <a:r>
              <a:rPr lang="en-GB" baseline="0" dirty="0" err="1" smtClean="0"/>
              <a:t>En</a:t>
            </a:r>
            <a:r>
              <a:rPr lang="en-GB" baseline="0" dirty="0" smtClean="0"/>
              <a:t> ultimo </a:t>
            </a:r>
            <a:r>
              <a:rPr lang="en-GB" baseline="0" dirty="0" err="1" smtClean="0"/>
              <a:t>lugar</a:t>
            </a:r>
            <a:r>
              <a:rPr lang="en-GB" baseline="0" dirty="0" smtClean="0"/>
              <a:t>, </a:t>
            </a:r>
            <a:r>
              <a:rPr lang="en-GB" baseline="0" dirty="0" err="1" smtClean="0"/>
              <a:t>los</a:t>
            </a:r>
            <a:r>
              <a:rPr lang="en-GB" baseline="0" dirty="0" smtClean="0"/>
              <a:t> Sistemas de </a:t>
            </a:r>
            <a:r>
              <a:rPr lang="en-GB" baseline="0" dirty="0" err="1" smtClean="0"/>
              <a:t>archivos</a:t>
            </a:r>
            <a:r>
              <a:rPr lang="en-GB" baseline="0" dirty="0" smtClean="0"/>
              <a:t> </a:t>
            </a:r>
            <a:r>
              <a:rPr lang="en-GB" baseline="0" dirty="0" err="1" smtClean="0"/>
              <a:t>accedidos</a:t>
            </a:r>
            <a:r>
              <a:rPr lang="en-GB" baseline="0" dirty="0" smtClean="0"/>
              <a:t> a </a:t>
            </a:r>
            <a:r>
              <a:rPr lang="en-GB" baseline="0" dirty="0" err="1" smtClean="0"/>
              <a:t>través</a:t>
            </a:r>
            <a:r>
              <a:rPr lang="en-GB" baseline="0" dirty="0" smtClean="0"/>
              <a:t> de la red </a:t>
            </a:r>
            <a:r>
              <a:rPr lang="en-GB" baseline="0" dirty="0" err="1" smtClean="0"/>
              <a:t>pueden</a:t>
            </a:r>
            <a:r>
              <a:rPr lang="en-GB" baseline="0" dirty="0" smtClean="0"/>
              <a:t> </a:t>
            </a:r>
            <a:r>
              <a:rPr lang="en-GB" baseline="0" dirty="0" err="1" smtClean="0"/>
              <a:t>tener</a:t>
            </a:r>
            <a:r>
              <a:rPr lang="en-GB" baseline="0" dirty="0" smtClean="0"/>
              <a:t> un </a:t>
            </a:r>
            <a:r>
              <a:rPr lang="en-GB" baseline="0" dirty="0" err="1" smtClean="0"/>
              <a:t>tamaño</a:t>
            </a:r>
            <a:r>
              <a:rPr lang="en-GB" baseline="0" dirty="0" smtClean="0"/>
              <a:t> </a:t>
            </a:r>
            <a:r>
              <a:rPr lang="en-GB" baseline="0" dirty="0" err="1" smtClean="0"/>
              <a:t>virtualmente</a:t>
            </a:r>
            <a:r>
              <a:rPr lang="en-GB" baseline="0" dirty="0" smtClean="0"/>
              <a:t> </a:t>
            </a:r>
            <a:r>
              <a:rPr lang="en-GB" baseline="0" dirty="0" err="1" smtClean="0"/>
              <a:t>ilimitado</a:t>
            </a:r>
            <a:r>
              <a:rPr lang="en-GB" baseline="0" dirty="0" smtClean="0"/>
              <a:t>, </a:t>
            </a:r>
            <a:r>
              <a:rPr lang="en-GB" baseline="0" dirty="0" err="1" smtClean="0"/>
              <a:t>pero</a:t>
            </a:r>
            <a:r>
              <a:rPr lang="en-GB" baseline="0" dirty="0" smtClean="0"/>
              <a:t> </a:t>
            </a:r>
            <a:r>
              <a:rPr lang="en-GB" baseline="0" dirty="0" err="1" smtClean="0"/>
              <a:t>en</a:t>
            </a:r>
            <a:r>
              <a:rPr lang="en-GB" baseline="0" dirty="0" smtClean="0"/>
              <a:t> </a:t>
            </a:r>
            <a:r>
              <a:rPr lang="en-GB" baseline="0" dirty="0" err="1" smtClean="0"/>
              <a:t>contrapartida</a:t>
            </a:r>
            <a:r>
              <a:rPr lang="en-GB" baseline="0" dirty="0" smtClean="0"/>
              <a:t>, </a:t>
            </a:r>
            <a:r>
              <a:rPr lang="en-GB" baseline="0" dirty="0" err="1" smtClean="0"/>
              <a:t>su</a:t>
            </a:r>
            <a:r>
              <a:rPr lang="en-GB" baseline="0" dirty="0" smtClean="0"/>
              <a:t> </a:t>
            </a:r>
            <a:r>
              <a:rPr lang="en-GB" baseline="0" dirty="0" err="1" smtClean="0"/>
              <a:t>tiempo</a:t>
            </a:r>
            <a:r>
              <a:rPr lang="en-GB" baseline="0" dirty="0" smtClean="0"/>
              <a:t> de </a:t>
            </a:r>
            <a:r>
              <a:rPr lang="en-GB" baseline="0" dirty="0" err="1" smtClean="0"/>
              <a:t>acceso</a:t>
            </a:r>
            <a:r>
              <a:rPr lang="en-GB" baseline="0" dirty="0" smtClean="0"/>
              <a:t> </a:t>
            </a:r>
            <a:r>
              <a:rPr lang="en-GB" baseline="0" dirty="0" err="1" smtClean="0"/>
              <a:t>puede</a:t>
            </a:r>
            <a:r>
              <a:rPr lang="en-GB" baseline="0" dirty="0" smtClean="0"/>
              <a:t> </a:t>
            </a:r>
            <a:r>
              <a:rPr lang="en-GB" baseline="0" dirty="0" err="1" smtClean="0"/>
              <a:t>ser</a:t>
            </a:r>
            <a:r>
              <a:rPr lang="en-GB" baseline="0" dirty="0" smtClean="0"/>
              <a:t> </a:t>
            </a:r>
            <a:r>
              <a:rPr lang="en-GB" baseline="0" dirty="0" err="1" smtClean="0"/>
              <a:t>muy</a:t>
            </a:r>
            <a:r>
              <a:rPr lang="en-GB" baseline="0" dirty="0" smtClean="0"/>
              <a:t> alto al </a:t>
            </a:r>
            <a:r>
              <a:rPr lang="en-GB" baseline="0" dirty="0" err="1" smtClean="0"/>
              <a:t>venir</a:t>
            </a:r>
            <a:r>
              <a:rPr lang="en-GB" baseline="0" dirty="0" smtClean="0"/>
              <a:t> </a:t>
            </a:r>
            <a:r>
              <a:rPr lang="en-GB" baseline="0" dirty="0" err="1" smtClean="0"/>
              <a:t>afectado</a:t>
            </a:r>
            <a:r>
              <a:rPr lang="en-GB" baseline="0" dirty="0" smtClean="0"/>
              <a:t> </a:t>
            </a:r>
            <a:r>
              <a:rPr lang="en-GB" baseline="0" dirty="0" err="1" smtClean="0"/>
              <a:t>por</a:t>
            </a:r>
            <a:r>
              <a:rPr lang="en-GB" baseline="0" dirty="0" smtClean="0"/>
              <a:t> la </a:t>
            </a:r>
            <a:r>
              <a:rPr lang="en-GB" baseline="0" dirty="0" err="1" smtClean="0"/>
              <a:t>latencia</a:t>
            </a:r>
            <a:r>
              <a:rPr lang="en-GB" baseline="0" dirty="0" smtClean="0"/>
              <a:t> de red, la </a:t>
            </a:r>
            <a:r>
              <a:rPr lang="en-GB" baseline="0" dirty="0" err="1" smtClean="0"/>
              <a:t>cual</a:t>
            </a:r>
            <a:r>
              <a:rPr lang="en-GB" baseline="0" dirty="0" smtClean="0"/>
              <a:t>, no </a:t>
            </a:r>
            <a:r>
              <a:rPr lang="en-GB" baseline="0" dirty="0" err="1" smtClean="0"/>
              <a:t>necesariamente</a:t>
            </a:r>
            <a:r>
              <a:rPr lang="en-GB" baseline="0" dirty="0" smtClean="0"/>
              <a:t> </a:t>
            </a:r>
            <a:r>
              <a:rPr lang="en-GB" baseline="0" dirty="0" err="1" smtClean="0"/>
              <a:t>tiene</a:t>
            </a:r>
            <a:r>
              <a:rPr lang="en-GB" baseline="0" dirty="0" smtClean="0"/>
              <a:t> </a:t>
            </a:r>
            <a:r>
              <a:rPr lang="en-GB" baseline="0" dirty="0" err="1" smtClean="0"/>
              <a:t>por</a:t>
            </a:r>
            <a:r>
              <a:rPr lang="en-GB" baseline="0" dirty="0" smtClean="0"/>
              <a:t> </a:t>
            </a:r>
            <a:r>
              <a:rPr lang="en-GB" baseline="0" dirty="0" err="1" smtClean="0"/>
              <a:t>qué</a:t>
            </a:r>
            <a:r>
              <a:rPr lang="en-GB" baseline="0" dirty="0" smtClean="0"/>
              <a:t> </a:t>
            </a:r>
            <a:r>
              <a:rPr lang="en-GB" baseline="0" dirty="0" err="1" smtClean="0"/>
              <a:t>ser</a:t>
            </a:r>
            <a:r>
              <a:rPr lang="en-GB" baseline="0" dirty="0" smtClean="0"/>
              <a:t> local. </a:t>
            </a:r>
            <a:r>
              <a:rPr lang="en-GB" baseline="0" dirty="0" err="1" smtClean="0"/>
              <a:t>En</a:t>
            </a:r>
            <a:r>
              <a:rPr lang="en-GB" baseline="0" dirty="0" smtClean="0"/>
              <a:t> </a:t>
            </a:r>
            <a:r>
              <a:rPr lang="en-GB" baseline="0" dirty="0" err="1" smtClean="0"/>
              <a:t>esta</a:t>
            </a:r>
            <a:r>
              <a:rPr lang="en-GB" baseline="0" dirty="0" smtClean="0"/>
              <a:t> </a:t>
            </a:r>
            <a:r>
              <a:rPr lang="en-GB" baseline="0" dirty="0" err="1" smtClean="0"/>
              <a:t>categoría</a:t>
            </a:r>
            <a:r>
              <a:rPr lang="en-GB" baseline="0" dirty="0" smtClean="0"/>
              <a:t> </a:t>
            </a:r>
            <a:r>
              <a:rPr lang="en-GB" baseline="0" dirty="0" err="1" smtClean="0"/>
              <a:t>entrarían</a:t>
            </a:r>
            <a:r>
              <a:rPr lang="en-GB" baseline="0" dirty="0" smtClean="0"/>
              <a:t> </a:t>
            </a:r>
            <a:r>
              <a:rPr lang="en-GB" baseline="0" dirty="0" err="1" smtClean="0"/>
              <a:t>por</a:t>
            </a:r>
            <a:r>
              <a:rPr lang="en-GB" baseline="0" dirty="0" smtClean="0"/>
              <a:t> </a:t>
            </a:r>
            <a:r>
              <a:rPr lang="en-GB" baseline="0" dirty="0" err="1" smtClean="0"/>
              <a:t>ejemplo</a:t>
            </a:r>
            <a:r>
              <a:rPr lang="en-GB" baseline="0" dirty="0" smtClean="0"/>
              <a:t> las </a:t>
            </a:r>
            <a:r>
              <a:rPr lang="en-GB" baseline="0" dirty="0" err="1" smtClean="0"/>
              <a:t>unidades</a:t>
            </a:r>
            <a:r>
              <a:rPr lang="en-GB" baseline="0" dirty="0" smtClean="0"/>
              <a:t> de </a:t>
            </a:r>
            <a:r>
              <a:rPr lang="en-GB" baseline="0" dirty="0" err="1" smtClean="0"/>
              <a:t>almacenamiento</a:t>
            </a:r>
            <a:r>
              <a:rPr lang="en-GB" baseline="0" dirty="0" smtClean="0"/>
              <a:t> </a:t>
            </a:r>
            <a:r>
              <a:rPr lang="en-GB" baseline="0" dirty="0" err="1" smtClean="0"/>
              <a:t>en</a:t>
            </a:r>
            <a:r>
              <a:rPr lang="en-GB" baseline="0" dirty="0" smtClean="0"/>
              <a:t> la </a:t>
            </a:r>
            <a:r>
              <a:rPr lang="en-GB" baseline="0" dirty="0" err="1" smtClean="0"/>
              <a:t>nube</a:t>
            </a:r>
            <a:r>
              <a:rPr lang="en-GB" baseline="0" dirty="0" smtClean="0"/>
              <a:t>. </a:t>
            </a:r>
          </a:p>
          <a:p>
            <a:pPr marL="171450" indent="-171450">
              <a:buFont typeface="Arial" panose="020B0604020202020204" pitchFamily="34" charset="0"/>
              <a:buChar char="•"/>
            </a:pPr>
            <a:r>
              <a:rPr lang="en-GB" baseline="0" dirty="0" err="1" smtClean="0"/>
              <a:t>En</a:t>
            </a:r>
            <a:r>
              <a:rPr lang="en-GB" baseline="0" dirty="0" smtClean="0"/>
              <a:t> </a:t>
            </a:r>
            <a:r>
              <a:rPr lang="en-GB" baseline="0" dirty="0" err="1" smtClean="0"/>
              <a:t>este</a:t>
            </a:r>
            <a:r>
              <a:rPr lang="en-GB" baseline="0" dirty="0" smtClean="0"/>
              <a:t> </a:t>
            </a:r>
            <a:r>
              <a:rPr lang="en-GB" baseline="0" dirty="0" err="1" smtClean="0"/>
              <a:t>capítulo</a:t>
            </a:r>
            <a:r>
              <a:rPr lang="en-GB" baseline="0" dirty="0" smtClean="0"/>
              <a:t> </a:t>
            </a:r>
            <a:r>
              <a:rPr lang="en-GB" baseline="0" dirty="0" err="1" smtClean="0"/>
              <a:t>nos</a:t>
            </a:r>
            <a:r>
              <a:rPr lang="en-GB" baseline="0" dirty="0" smtClean="0"/>
              <a:t> </a:t>
            </a:r>
            <a:r>
              <a:rPr lang="en-GB" baseline="0" dirty="0" err="1" smtClean="0"/>
              <a:t>centraremos</a:t>
            </a:r>
            <a:r>
              <a:rPr lang="en-GB" baseline="0" dirty="0" smtClean="0"/>
              <a:t> </a:t>
            </a:r>
            <a:r>
              <a:rPr lang="en-GB" baseline="0" dirty="0" err="1" smtClean="0"/>
              <a:t>en</a:t>
            </a:r>
            <a:r>
              <a:rPr lang="en-GB" baseline="0" dirty="0" smtClean="0"/>
              <a:t> el </a:t>
            </a:r>
            <a:r>
              <a:rPr lang="en-GB" baseline="0" dirty="0" err="1" smtClean="0"/>
              <a:t>nivel</a:t>
            </a:r>
            <a:r>
              <a:rPr lang="en-GB" baseline="0" dirty="0" smtClean="0"/>
              <a:t> de Memoria (click)</a:t>
            </a:r>
          </a:p>
          <a:p>
            <a:pPr marL="171450" indent="-171450">
              <a:buFont typeface="Arial" panose="020B0604020202020204" pitchFamily="34" charset="0"/>
              <a:buChar char="•"/>
            </a:pP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26</a:t>
            </a:fld>
            <a:endParaRPr lang="en-GB" dirty="0"/>
          </a:p>
        </p:txBody>
      </p:sp>
    </p:spTree>
    <p:extLst>
      <p:ext uri="{BB962C8B-B14F-4D97-AF65-F5344CB8AC3E}">
        <p14:creationId xmlns:p14="http://schemas.microsoft.com/office/powerpoint/2010/main" val="25325270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a:buFont typeface="Arial" panose="020B0604020202020204" pitchFamily="34" charset="0"/>
              <a:buChar char="•"/>
            </a:pPr>
            <a:r>
              <a:rPr lang="en-GB" dirty="0" smtClean="0"/>
              <a:t>A </a:t>
            </a:r>
            <a:r>
              <a:rPr lang="en-GB" dirty="0" err="1" smtClean="0"/>
              <a:t>continuación</a:t>
            </a:r>
            <a:r>
              <a:rPr lang="en-GB" dirty="0" smtClean="0"/>
              <a:t>, </a:t>
            </a:r>
            <a:r>
              <a:rPr lang="en-GB" dirty="0" err="1" smtClean="0"/>
              <a:t>vamos</a:t>
            </a:r>
            <a:r>
              <a:rPr lang="en-GB" dirty="0" smtClean="0"/>
              <a:t> a </a:t>
            </a:r>
            <a:r>
              <a:rPr lang="en-GB" dirty="0" err="1" smtClean="0"/>
              <a:t>ver</a:t>
            </a:r>
            <a:r>
              <a:rPr lang="en-GB" dirty="0" smtClean="0"/>
              <a:t> </a:t>
            </a:r>
            <a:r>
              <a:rPr lang="en-GB" dirty="0" err="1" smtClean="0"/>
              <a:t>una</a:t>
            </a:r>
            <a:r>
              <a:rPr lang="en-GB" dirty="0" smtClean="0"/>
              <a:t> </a:t>
            </a:r>
            <a:r>
              <a:rPr lang="en-GB" dirty="0" err="1" smtClean="0"/>
              <a:t>técnica</a:t>
            </a:r>
            <a:r>
              <a:rPr lang="en-GB" dirty="0" smtClean="0"/>
              <a:t> hardware</a:t>
            </a:r>
            <a:r>
              <a:rPr lang="en-GB" baseline="0" dirty="0" smtClean="0"/>
              <a:t> que </a:t>
            </a:r>
            <a:r>
              <a:rPr lang="en-GB" baseline="0" dirty="0" err="1" smtClean="0"/>
              <a:t>permite</a:t>
            </a:r>
            <a:r>
              <a:rPr lang="en-GB" baseline="0" dirty="0" smtClean="0"/>
              <a:t> </a:t>
            </a:r>
            <a:r>
              <a:rPr lang="en-GB" baseline="0" dirty="0" err="1" smtClean="0"/>
              <a:t>realizar</a:t>
            </a:r>
            <a:r>
              <a:rPr lang="en-GB" baseline="0" dirty="0" smtClean="0"/>
              <a:t> </a:t>
            </a:r>
            <a:r>
              <a:rPr lang="en-GB" baseline="0" dirty="0" err="1" smtClean="0"/>
              <a:t>una</a:t>
            </a:r>
            <a:r>
              <a:rPr lang="en-GB" baseline="0" dirty="0" smtClean="0"/>
              <a:t> </a:t>
            </a:r>
            <a:r>
              <a:rPr lang="en-GB" baseline="0" dirty="0" err="1" smtClean="0"/>
              <a:t>traducción</a:t>
            </a:r>
            <a:r>
              <a:rPr lang="en-GB" baseline="0" dirty="0" smtClean="0"/>
              <a:t> de </a:t>
            </a:r>
            <a:r>
              <a:rPr lang="en-GB" baseline="0" dirty="0" err="1" smtClean="0"/>
              <a:t>direcciones</a:t>
            </a:r>
            <a:r>
              <a:rPr lang="en-GB" baseline="0" dirty="0" smtClean="0"/>
              <a:t> </a:t>
            </a:r>
            <a:r>
              <a:rPr lang="en-GB" baseline="0" dirty="0" err="1" smtClean="0"/>
              <a:t>lógicas</a:t>
            </a:r>
            <a:r>
              <a:rPr lang="en-GB" baseline="0" dirty="0" smtClean="0"/>
              <a:t> a </a:t>
            </a:r>
            <a:r>
              <a:rPr lang="en-GB" baseline="0" dirty="0" err="1" smtClean="0"/>
              <a:t>direcciones</a:t>
            </a:r>
            <a:r>
              <a:rPr lang="en-GB" baseline="0" dirty="0" smtClean="0"/>
              <a:t> </a:t>
            </a:r>
            <a:r>
              <a:rPr lang="en-GB" baseline="0" dirty="0" err="1" smtClean="0"/>
              <a:t>físicas</a:t>
            </a:r>
            <a:r>
              <a:rPr lang="en-GB" baseline="0" dirty="0" smtClean="0"/>
              <a:t> y que </a:t>
            </a:r>
            <a:r>
              <a:rPr lang="en-GB" baseline="0" dirty="0" err="1" smtClean="0"/>
              <a:t>permite</a:t>
            </a:r>
            <a:r>
              <a:rPr lang="en-GB" baseline="0" dirty="0" smtClean="0"/>
              <a:t> (entre </a:t>
            </a:r>
            <a:r>
              <a:rPr lang="en-GB" baseline="0" dirty="0" err="1" smtClean="0"/>
              <a:t>otras</a:t>
            </a:r>
            <a:r>
              <a:rPr lang="en-GB" baseline="0" dirty="0" smtClean="0"/>
              <a:t> </a:t>
            </a:r>
            <a:r>
              <a:rPr lang="en-GB" baseline="0" dirty="0" err="1" smtClean="0"/>
              <a:t>cosas</a:t>
            </a:r>
            <a:r>
              <a:rPr lang="en-GB" baseline="0" dirty="0" smtClean="0"/>
              <a:t>) de </a:t>
            </a:r>
            <a:r>
              <a:rPr lang="en-GB" baseline="0" dirty="0" err="1" smtClean="0"/>
              <a:t>una</a:t>
            </a:r>
            <a:r>
              <a:rPr lang="en-GB" baseline="0" dirty="0" smtClean="0"/>
              <a:t> forma </a:t>
            </a:r>
            <a:r>
              <a:rPr lang="en-GB" baseline="0" dirty="0" err="1" smtClean="0"/>
              <a:t>muy</a:t>
            </a:r>
            <a:r>
              <a:rPr lang="en-GB" baseline="0" dirty="0" smtClean="0"/>
              <a:t> </a:t>
            </a:r>
            <a:r>
              <a:rPr lang="en-GB" baseline="0" dirty="0" err="1" smtClean="0"/>
              <a:t>sencilla</a:t>
            </a:r>
            <a:r>
              <a:rPr lang="en-GB" baseline="0" dirty="0" smtClean="0"/>
              <a:t> que </a:t>
            </a:r>
            <a:r>
              <a:rPr lang="en-GB" baseline="0" dirty="0" err="1" smtClean="0"/>
              <a:t>cada</a:t>
            </a:r>
            <a:r>
              <a:rPr lang="en-GB" baseline="0" dirty="0" smtClean="0"/>
              <a:t> </a:t>
            </a:r>
            <a:r>
              <a:rPr lang="en-GB" baseline="0" dirty="0" err="1" smtClean="0"/>
              <a:t>proceso</a:t>
            </a:r>
            <a:r>
              <a:rPr lang="en-GB" baseline="0" dirty="0" smtClean="0"/>
              <a:t> </a:t>
            </a:r>
            <a:r>
              <a:rPr lang="en-GB" baseline="0" dirty="0" err="1" smtClean="0"/>
              <a:t>tenga</a:t>
            </a:r>
            <a:r>
              <a:rPr lang="en-GB" baseline="0" dirty="0" smtClean="0"/>
              <a:t> </a:t>
            </a:r>
            <a:r>
              <a:rPr lang="en-GB" baseline="0" dirty="0" err="1" smtClean="0"/>
              <a:t>su</a:t>
            </a:r>
            <a:r>
              <a:rPr lang="en-GB" baseline="0" dirty="0" smtClean="0"/>
              <a:t> </a:t>
            </a:r>
            <a:r>
              <a:rPr lang="en-GB" baseline="0" dirty="0" err="1" smtClean="0"/>
              <a:t>propio</a:t>
            </a:r>
            <a:r>
              <a:rPr lang="en-GB" baseline="0" dirty="0" smtClean="0"/>
              <a:t> </a:t>
            </a:r>
            <a:r>
              <a:rPr lang="en-GB" baseline="0" dirty="0" err="1" smtClean="0"/>
              <a:t>espacio</a:t>
            </a:r>
            <a:r>
              <a:rPr lang="en-GB" baseline="0" dirty="0" smtClean="0"/>
              <a:t> de </a:t>
            </a:r>
            <a:r>
              <a:rPr lang="en-GB" baseline="0" dirty="0" err="1" smtClean="0"/>
              <a:t>direcciones</a:t>
            </a:r>
            <a:r>
              <a:rPr lang="en-GB" baseline="0" dirty="0" smtClean="0"/>
              <a:t> de </a:t>
            </a:r>
            <a:r>
              <a:rPr lang="en-GB" baseline="0" dirty="0" err="1" smtClean="0"/>
              <a:t>memoria</a:t>
            </a:r>
            <a:r>
              <a:rPr lang="en-GB" baseline="0" dirty="0" smtClean="0"/>
              <a:t>.</a:t>
            </a: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27</a:t>
            </a:fld>
            <a:endParaRPr lang="en-GB" dirty="0"/>
          </a:p>
        </p:txBody>
      </p:sp>
    </p:spTree>
    <p:extLst>
      <p:ext uri="{BB962C8B-B14F-4D97-AF65-F5344CB8AC3E}">
        <p14:creationId xmlns:p14="http://schemas.microsoft.com/office/powerpoint/2010/main" val="20907213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a:buFont typeface="Arial" panose="020B0604020202020204" pitchFamily="34" charset="0"/>
              <a:buChar char="•"/>
            </a:pP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28</a:t>
            </a:fld>
            <a:endParaRPr lang="en-GB" dirty="0"/>
          </a:p>
        </p:txBody>
      </p:sp>
    </p:spTree>
    <p:extLst>
      <p:ext uri="{BB962C8B-B14F-4D97-AF65-F5344CB8AC3E}">
        <p14:creationId xmlns:p14="http://schemas.microsoft.com/office/powerpoint/2010/main" val="388087908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C5FEABD-2292-45CF-B186-3664C4A1E075}" type="slidenum">
              <a:rPr lang="es-ES" altLang="es-ES"/>
              <a:pPr eaLnBrk="1" hangingPunct="1"/>
              <a:t>29</a:t>
            </a:fld>
            <a:endParaRPr lang="es-ES" altLang="es-ES"/>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s-ES" altLang="es-ES" dirty="0" smtClean="0">
                <a:latin typeface="Arial" panose="020B0604020202020204" pitchFamily="34" charset="0"/>
              </a:rPr>
              <a:t>Contenido básico de la tabla de Páginas:</a:t>
            </a:r>
          </a:p>
          <a:p>
            <a:pPr lvl="1" eaLnBrk="1" hangingPunct="1">
              <a:buFontTx/>
              <a:buNone/>
            </a:pPr>
            <a:r>
              <a:rPr lang="es-ES" altLang="es-ES" b="1" dirty="0" smtClean="0">
                <a:latin typeface="Arial" panose="020B0604020202020204" pitchFamily="34" charset="0"/>
              </a:rPr>
              <a:t>Bit</a:t>
            </a:r>
            <a:r>
              <a:rPr lang="es-ES" altLang="es-ES" b="1" baseline="0" dirty="0" smtClean="0">
                <a:latin typeface="Arial" panose="020B0604020202020204" pitchFamily="34" charset="0"/>
              </a:rPr>
              <a:t> P</a:t>
            </a:r>
            <a:r>
              <a:rPr lang="es-ES" altLang="es-ES" baseline="0" dirty="0" smtClean="0">
                <a:latin typeface="Arial" panose="020B0604020202020204" pitchFamily="34" charset="0"/>
              </a:rPr>
              <a:t>: Bit de Presente. Indica si la página está cargada en un marco en memoria. En caso de no estarlo (P=0), esto genera una excepción que ha de ser tratada por el núcleo del sistema operativo. Será </a:t>
            </a:r>
            <a:r>
              <a:rPr lang="es-ES" altLang="es-ES" baseline="0" dirty="0" err="1" smtClean="0">
                <a:latin typeface="Arial" panose="020B0604020202020204" pitchFamily="34" charset="0"/>
              </a:rPr>
              <a:t>respondabilidad</a:t>
            </a:r>
            <a:r>
              <a:rPr lang="es-ES" altLang="es-ES" baseline="0" dirty="0" smtClean="0">
                <a:latin typeface="Arial" panose="020B0604020202020204" pitchFamily="34" charset="0"/>
              </a:rPr>
              <a:t> del núcleo localizar el contenido de la página, donde quiera que esté, buscar un marco libre, cargar la página en dicho marco, y actualizar la tabla de páginas. </a:t>
            </a:r>
          </a:p>
          <a:p>
            <a:pPr lvl="1" eaLnBrk="1" hangingPunct="1">
              <a:buFontTx/>
              <a:buNone/>
            </a:pPr>
            <a:r>
              <a:rPr lang="es-ES" altLang="es-ES" b="1" baseline="0" dirty="0" smtClean="0">
                <a:latin typeface="Arial" panose="020B0604020202020204" pitchFamily="34" charset="0"/>
              </a:rPr>
              <a:t>Bit A</a:t>
            </a:r>
            <a:r>
              <a:rPr lang="es-ES" altLang="es-ES" baseline="0" dirty="0" smtClean="0">
                <a:latin typeface="Arial" panose="020B0604020202020204" pitchFamily="34" charset="0"/>
              </a:rPr>
              <a:t>: Bit de página accedida. El traductor pone automáticamente a 1 el bit de página accedida de cada página cada vez que accede a ella. Será responsabilidad del sistema operativo bajar dicho bit cuando lo considere oportuno (se utiliza en memoria virtual, más adelante se explicarán los algoritmos que usan este bit).</a:t>
            </a:r>
          </a:p>
          <a:p>
            <a:pPr lvl="1" eaLnBrk="1" hangingPunct="1">
              <a:buFontTx/>
              <a:buNone/>
            </a:pPr>
            <a:r>
              <a:rPr lang="es-ES" altLang="es-ES" b="1" baseline="0" dirty="0" smtClean="0">
                <a:latin typeface="Arial" panose="020B0604020202020204" pitchFamily="34" charset="0"/>
              </a:rPr>
              <a:t>Bit M</a:t>
            </a:r>
            <a:r>
              <a:rPr lang="es-ES" altLang="es-ES" baseline="0" dirty="0" smtClean="0">
                <a:latin typeface="Arial" panose="020B0604020202020204" pitchFamily="34" charset="0"/>
              </a:rPr>
              <a:t>: Bit de página modificada. El traductor pone automáticamente a 1 el bit de página modificada de cada página cada vez que se modifica su contenido. Será responsabilidad del sistema operativo bajar dicho bit cuando lo considere oportuno.</a:t>
            </a:r>
            <a:endParaRPr lang="es-ES" altLang="es-ES" dirty="0" smtClean="0">
              <a:latin typeface="Arial" panose="020B0604020202020204" pitchFamily="34" charset="0"/>
            </a:endParaRPr>
          </a:p>
          <a:p>
            <a:pPr eaLnBrk="1" hangingPunct="1">
              <a:buFontTx/>
              <a:buChar char="•"/>
            </a:pPr>
            <a:r>
              <a:rPr lang="es-ES" altLang="es-ES" dirty="0" smtClean="0">
                <a:latin typeface="Arial" panose="020B0604020202020204" pitchFamily="34" charset="0"/>
              </a:rPr>
              <a:t>En la tabla de página suelen haber más cosas, como otro bit para marcar las páginas de solo lectura</a:t>
            </a:r>
          </a:p>
        </p:txBody>
      </p:sp>
    </p:spTree>
    <p:extLst>
      <p:ext uri="{BB962C8B-B14F-4D97-AF65-F5344CB8AC3E}">
        <p14:creationId xmlns:p14="http://schemas.microsoft.com/office/powerpoint/2010/main" val="11920718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342900" indent="-342900" algn="just" eaLnBrk="1" hangingPunct="1">
              <a:buFont typeface="Arial" panose="020B0604020202020204" pitchFamily="34" charset="0"/>
              <a:buChar char="•"/>
            </a:pPr>
            <a:r>
              <a:rPr lang="es-ES" altLang="es-ES" sz="2400" dirty="0" smtClean="0">
                <a:solidFill>
                  <a:schemeClr val="accent2">
                    <a:lumMod val="75000"/>
                  </a:schemeClr>
                </a:solidFill>
              </a:rPr>
              <a:t>Los objetivos</a:t>
            </a:r>
            <a:r>
              <a:rPr lang="es-ES" altLang="es-ES" sz="2400" baseline="0" dirty="0" smtClean="0">
                <a:solidFill>
                  <a:schemeClr val="accent2">
                    <a:lumMod val="75000"/>
                  </a:schemeClr>
                </a:solidFill>
              </a:rPr>
              <a:t> del SO son simplemente reducir los costes de </a:t>
            </a:r>
            <a:r>
              <a:rPr lang="es-ES" altLang="es-ES" sz="2400" baseline="0" dirty="0" err="1" smtClean="0">
                <a:solidFill>
                  <a:schemeClr val="accent2">
                    <a:lumMod val="75000"/>
                  </a:schemeClr>
                </a:solidFill>
              </a:rPr>
              <a:t>explotración</a:t>
            </a:r>
            <a:r>
              <a:rPr lang="es-ES" altLang="es-ES" sz="2400" baseline="0" dirty="0" smtClean="0">
                <a:solidFill>
                  <a:schemeClr val="accent2">
                    <a:lumMod val="75000"/>
                  </a:schemeClr>
                </a:solidFill>
              </a:rPr>
              <a:t>:</a:t>
            </a:r>
            <a:endParaRPr lang="es-ES" altLang="es-ES" sz="2400" dirty="0" smtClean="0">
              <a:solidFill>
                <a:schemeClr val="accent2">
                  <a:lumMod val="75000"/>
                </a:schemeClr>
              </a:solidFill>
            </a:endParaRPr>
          </a:p>
          <a:p>
            <a:pPr marL="800100" lvl="1" indent="-342900" algn="just" eaLnBrk="1" hangingPunct="1">
              <a:buFont typeface="Arial" panose="020B0604020202020204" pitchFamily="34" charset="0"/>
              <a:buChar char="•"/>
            </a:pPr>
            <a:r>
              <a:rPr lang="es-ES" altLang="es-ES" sz="2000" dirty="0" smtClean="0">
                <a:solidFill>
                  <a:schemeClr val="accent2">
                    <a:lumMod val="75000"/>
                  </a:schemeClr>
                </a:solidFill>
              </a:rPr>
              <a:t>Hacer que la máquina sea fácil de usar </a:t>
            </a:r>
          </a:p>
          <a:p>
            <a:pPr marL="800100" lvl="1" indent="-342900" algn="just" eaLnBrk="1" hangingPunct="1">
              <a:buFont typeface="Arial" panose="020B0604020202020204" pitchFamily="34" charset="0"/>
              <a:buChar char="•"/>
            </a:pPr>
            <a:r>
              <a:rPr lang="es-ES" altLang="es-ES" sz="2000" dirty="0" smtClean="0">
                <a:solidFill>
                  <a:schemeClr val="accent2">
                    <a:lumMod val="75000"/>
                  </a:schemeClr>
                </a:solidFill>
              </a:rPr>
              <a:t>Reducir</a:t>
            </a:r>
            <a:r>
              <a:rPr lang="es-ES" altLang="es-ES" sz="2000" baseline="0" dirty="0" smtClean="0">
                <a:solidFill>
                  <a:schemeClr val="accent2">
                    <a:lumMod val="75000"/>
                  </a:schemeClr>
                </a:solidFill>
              </a:rPr>
              <a:t> costes de desarrollo de aplicaciones</a:t>
            </a:r>
          </a:p>
          <a:p>
            <a:pPr marL="800100" lvl="1" indent="-342900" algn="just" eaLnBrk="1" hangingPunct="1">
              <a:buFont typeface="Arial" panose="020B0604020202020204" pitchFamily="34" charset="0"/>
              <a:buChar char="•"/>
            </a:pPr>
            <a:r>
              <a:rPr lang="es-ES" altLang="es-ES" sz="2000" baseline="0" dirty="0" smtClean="0">
                <a:solidFill>
                  <a:schemeClr val="accent2">
                    <a:lumMod val="75000"/>
                  </a:schemeClr>
                </a:solidFill>
              </a:rPr>
              <a:t>Reducir costes de </a:t>
            </a:r>
            <a:endParaRPr lang="es-ES" altLang="es-ES" sz="2000" dirty="0" smtClean="0">
              <a:solidFill>
                <a:schemeClr val="accent2">
                  <a:lumMod val="75000"/>
                </a:schemeClr>
              </a:solidFill>
            </a:endParaRPr>
          </a:p>
          <a:p>
            <a:pPr marL="800100" lvl="1" indent="-342900" algn="just" eaLnBrk="1" hangingPunct="1">
              <a:buFont typeface="Arial" panose="020B0604020202020204" pitchFamily="34" charset="0"/>
              <a:buChar char="•"/>
            </a:pPr>
            <a:r>
              <a:rPr lang="es-ES" altLang="es-ES" sz="2000" dirty="0" smtClean="0">
                <a:solidFill>
                  <a:schemeClr val="accent2">
                    <a:lumMod val="75000"/>
                  </a:schemeClr>
                </a:solidFill>
              </a:rPr>
              <a:t>Conseguir que el funcionamiento del hardware sea lo más eficiente posible</a:t>
            </a:r>
          </a:p>
          <a:p>
            <a:pPr marL="800100" lvl="1" indent="-342900" algn="just" eaLnBrk="1" hangingPunct="1">
              <a:buFont typeface="Arial" panose="020B0604020202020204" pitchFamily="34" charset="0"/>
              <a:buChar char="•"/>
            </a:pPr>
            <a:endParaRPr lang="es-ES" altLang="es-ES" sz="2000" dirty="0" smtClean="0">
              <a:solidFill>
                <a:schemeClr val="accent2">
                  <a:lumMod val="75000"/>
                </a:schemeClr>
              </a:solidFill>
            </a:endParaRPr>
          </a:p>
          <a:p>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3</a:t>
            </a:fld>
            <a:endParaRPr lang="en-GB" dirty="0"/>
          </a:p>
        </p:txBody>
      </p:sp>
    </p:spTree>
    <p:extLst>
      <p:ext uri="{BB962C8B-B14F-4D97-AF65-F5344CB8AC3E}">
        <p14:creationId xmlns:p14="http://schemas.microsoft.com/office/powerpoint/2010/main" val="170638736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C5FEABD-2292-45CF-B186-3664C4A1E075}" type="slidenum">
              <a:rPr lang="es-ES" altLang="es-ES"/>
              <a:pPr eaLnBrk="1" hangingPunct="1"/>
              <a:t>30</a:t>
            </a:fld>
            <a:endParaRPr lang="es-ES" altLang="es-ES"/>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s-ES" altLang="es-ES" dirty="0" smtClean="0">
                <a:latin typeface="Arial" panose="020B0604020202020204" pitchFamily="34" charset="0"/>
              </a:rPr>
              <a:t> La TLB es una memoria asociativa</a:t>
            </a:r>
            <a:r>
              <a:rPr lang="es-ES" altLang="es-ES" baseline="0" dirty="0" smtClean="0">
                <a:latin typeface="Arial" panose="020B0604020202020204" pitchFamily="34" charset="0"/>
              </a:rPr>
              <a:t> (cuyos accesos son indexados, en lugar de directos) de forma que se usa como clave para indexar dicha memoria el número de página y se obtiene como resultado el número de marco, si dicha información está almacenada en la TLB. En caso de no estarlo, se realiza inevitablemente el acceso a la memoria externa, pero de manera automática el traductor guarda en la TLB el número de marco (usando el número de página como clave de indexación) para que la próxima vez que se vuelva a usar dicha página se pueda obtener el marco de la TLB, sin necesidad de acudir a memoria. Si la TLB se llena, el propio procesador se encarga de ir  reutilizando aquellas entradas que llevan más tiempo sin usarse.</a:t>
            </a:r>
            <a:endParaRPr lang="es-ES" altLang="es-ES" dirty="0" smtClean="0">
              <a:latin typeface="Arial" panose="020B0604020202020204" pitchFamily="34" charset="0"/>
            </a:endParaRPr>
          </a:p>
        </p:txBody>
      </p:sp>
    </p:spTree>
    <p:extLst>
      <p:ext uri="{BB962C8B-B14F-4D97-AF65-F5344CB8AC3E}">
        <p14:creationId xmlns:p14="http://schemas.microsoft.com/office/powerpoint/2010/main" val="14028526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E420E32-7FAB-40D4-99F5-8E164A2CFD0C}" type="slidenum">
              <a:rPr lang="es-ES" altLang="es-ES"/>
              <a:pPr eaLnBrk="1" hangingPunct="1"/>
              <a:t>31</a:t>
            </a:fld>
            <a:endParaRPr lang="es-ES" altLang="es-ES"/>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lvl="0" eaLnBrk="1" hangingPunct="1">
              <a:buFontTx/>
              <a:buChar char="•"/>
            </a:pPr>
            <a:r>
              <a:rPr lang="es-ES" altLang="es-ES" dirty="0" smtClean="0">
                <a:latin typeface="Arial" panose="020B0604020202020204" pitchFamily="34" charset="0"/>
              </a:rPr>
              <a:t> De esta forma, cada</a:t>
            </a:r>
            <a:r>
              <a:rPr lang="es-ES" altLang="es-ES" baseline="0" dirty="0" smtClean="0">
                <a:latin typeface="Arial" panose="020B0604020202020204" pitchFamily="34" charset="0"/>
              </a:rPr>
              <a:t> proceso puede tener su página 0, lo cual significa que puede empezar a numerar sus direcciones lógicas a partir de la dirección 0 de memoria</a:t>
            </a:r>
          </a:p>
          <a:p>
            <a:pPr lvl="0" eaLnBrk="1" hangingPunct="1">
              <a:buFontTx/>
              <a:buChar char="•"/>
            </a:pPr>
            <a:r>
              <a:rPr lang="es-ES" altLang="es-ES" baseline="0" dirty="0" smtClean="0">
                <a:latin typeface="Arial" panose="020B0604020202020204" pitchFamily="34" charset="0"/>
              </a:rPr>
              <a:t> </a:t>
            </a:r>
            <a:endParaRPr lang="es-ES" altLang="es-ES" dirty="0" smtClean="0">
              <a:latin typeface="Arial" panose="020B0604020202020204" pitchFamily="34" charset="0"/>
            </a:endParaRPr>
          </a:p>
        </p:txBody>
      </p:sp>
    </p:spTree>
    <p:extLst>
      <p:ext uri="{BB962C8B-B14F-4D97-AF65-F5344CB8AC3E}">
        <p14:creationId xmlns:p14="http://schemas.microsoft.com/office/powerpoint/2010/main" val="65982043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E420E32-7FAB-40D4-99F5-8E164A2CFD0C}" type="slidenum">
              <a:rPr lang="es-ES" altLang="es-ES"/>
              <a:pPr eaLnBrk="1" hangingPunct="1"/>
              <a:t>32</a:t>
            </a:fld>
            <a:endParaRPr lang="es-ES" altLang="es-ES"/>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lvl="0" eaLnBrk="1" hangingPunct="1">
              <a:buFontTx/>
              <a:buChar char="•"/>
            </a:pPr>
            <a:r>
              <a:rPr lang="es-ES" altLang="es-ES" dirty="0" smtClean="0">
                <a:latin typeface="Arial" panose="020B0604020202020204" pitchFamily="34" charset="0"/>
              </a:rPr>
              <a:t> En efecto, un proceso no tiene por qué tener cargadas todas sus páginas para poder a ejecutarse.</a:t>
            </a:r>
            <a:r>
              <a:rPr lang="es-ES" altLang="es-ES" baseline="0" dirty="0" smtClean="0">
                <a:latin typeface="Arial" panose="020B0604020202020204" pitchFamily="34" charset="0"/>
              </a:rPr>
              <a:t> Se hecho, comienza a ejecutarse sin tener cargada ni una sola página, y las páginas se cargan bajo petición. </a:t>
            </a:r>
          </a:p>
          <a:p>
            <a:pPr lvl="0" eaLnBrk="1" hangingPunct="1">
              <a:buFontTx/>
              <a:buNone/>
            </a:pPr>
            <a:endParaRPr lang="es-ES" altLang="es-ES" dirty="0" smtClean="0">
              <a:latin typeface="Arial" panose="020B0604020202020204" pitchFamily="34" charset="0"/>
            </a:endParaRPr>
          </a:p>
        </p:txBody>
      </p:sp>
    </p:spTree>
    <p:extLst>
      <p:ext uri="{BB962C8B-B14F-4D97-AF65-F5344CB8AC3E}">
        <p14:creationId xmlns:p14="http://schemas.microsoft.com/office/powerpoint/2010/main" val="17776363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E420E32-7FAB-40D4-99F5-8E164A2CFD0C}" type="slidenum">
              <a:rPr lang="es-ES" altLang="es-ES"/>
              <a:pPr eaLnBrk="1" hangingPunct="1"/>
              <a:t>33</a:t>
            </a:fld>
            <a:endParaRPr lang="es-ES" altLang="es-ES"/>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lvl="0" eaLnBrk="1" hangingPunct="1">
              <a:buFontTx/>
              <a:buNone/>
            </a:pPr>
            <a:r>
              <a:rPr lang="es-ES" altLang="es-ES" dirty="0" smtClean="0">
                <a:latin typeface="Arial" panose="020B0604020202020204" pitchFamily="34" charset="0"/>
              </a:rPr>
              <a:t>La carga de páginas bajo</a:t>
            </a:r>
            <a:r>
              <a:rPr lang="es-ES" altLang="es-ES" baseline="0" dirty="0" smtClean="0">
                <a:latin typeface="Arial" panose="020B0604020202020204" pitchFamily="34" charset="0"/>
              </a:rPr>
              <a:t> demanda consiste en que al comenzar la ejecución de un proceso no se transfiere </a:t>
            </a:r>
            <a:r>
              <a:rPr lang="es-ES" altLang="es-ES" baseline="0" dirty="0" err="1" smtClean="0">
                <a:latin typeface="Arial" panose="020B0604020202020204" pitchFamily="34" charset="0"/>
              </a:rPr>
              <a:t>incialmente</a:t>
            </a:r>
            <a:r>
              <a:rPr lang="es-ES" altLang="es-ES" baseline="0" dirty="0" smtClean="0">
                <a:latin typeface="Arial" panose="020B0604020202020204" pitchFamily="34" charset="0"/>
              </a:rPr>
              <a:t> ninguna página a memoria. Todas las páginas del proceso comienzan estando “no presentes”, y el proceso comienza a ejecutar su primera instrucción (frecuentemente, esta se encuentra en la dirección 0 del proceso) sin ninguna página en memoria. </a:t>
            </a:r>
          </a:p>
          <a:p>
            <a:pPr lvl="0" eaLnBrk="1" hangingPunct="1">
              <a:buFontTx/>
              <a:buNone/>
            </a:pPr>
            <a:endParaRPr lang="es-ES" altLang="es-ES" baseline="0" dirty="0" smtClean="0">
              <a:latin typeface="Arial" panose="020B0604020202020204" pitchFamily="34" charset="0"/>
            </a:endParaRPr>
          </a:p>
          <a:p>
            <a:pPr lvl="0" eaLnBrk="1" hangingPunct="1">
              <a:buFontTx/>
              <a:buNone/>
            </a:pPr>
            <a:r>
              <a:rPr lang="es-ES" altLang="es-ES" baseline="0" dirty="0" smtClean="0">
                <a:latin typeface="Arial" panose="020B0604020202020204" pitchFamily="34" charset="0"/>
              </a:rPr>
              <a:t>Supongamos un proceso que dispusiera solamente de tres marcos (los marcos 15, 32 y 313) para ejecutarse. El espacio lógico de memoria del proceso, no obstante, iría de la dirección lógica 0 hasta el final de su mapa lógico de memoria (posiblemente, todos los bits de la dirección a 1).</a:t>
            </a:r>
          </a:p>
          <a:p>
            <a:pPr lvl="0" eaLnBrk="1" hangingPunct="1">
              <a:buFontTx/>
              <a:buNone/>
            </a:pPr>
            <a:endParaRPr lang="es-ES" altLang="es-ES" baseline="0" dirty="0" smtClean="0">
              <a:latin typeface="Arial" panose="020B0604020202020204" pitchFamily="34" charset="0"/>
            </a:endParaRPr>
          </a:p>
          <a:p>
            <a:pPr lvl="0" eaLnBrk="1" hangingPunct="1">
              <a:buFontTx/>
              <a:buNone/>
            </a:pPr>
            <a:r>
              <a:rPr lang="es-ES" altLang="es-ES" baseline="0" dirty="0" smtClean="0">
                <a:latin typeface="Arial" panose="020B0604020202020204" pitchFamily="34" charset="0"/>
              </a:rPr>
              <a:t>Supongamos que el proceso intenta acceder a su página 0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Esta página no está presente (bit P=0), con lo que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se produce una excepción de fallo de página. Esta excepción es tratada por el administrador de memoria del sistema operativo, el cual elige uno cualquiera de los marcos libres ¿qué tal el 15?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para cargarla y la transfiere a dicho marco, actualizando a continuación la entrada de la página 0 en la tabla de páginas, que pasa a tener asignado el marco 15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y estar presente (P=1,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a:t>
            </a:r>
          </a:p>
          <a:p>
            <a:pPr lvl="0" eaLnBrk="1" hangingPunct="1">
              <a:buFontTx/>
              <a:buNone/>
            </a:pPr>
            <a:endParaRPr lang="es-ES" altLang="es-ES" baseline="0" dirty="0" smtClean="0">
              <a:latin typeface="Arial" panose="020B0604020202020204" pitchFamily="34" charset="0"/>
            </a:endParaRPr>
          </a:p>
          <a:p>
            <a:pPr lvl="0" eaLnBrk="1" hangingPunct="1">
              <a:buFontTx/>
              <a:buNone/>
            </a:pPr>
            <a:r>
              <a:rPr lang="es-ES" altLang="es-ES" baseline="0" dirty="0" smtClean="0">
                <a:latin typeface="Arial" panose="020B0604020202020204" pitchFamily="34" charset="0"/>
              </a:rPr>
              <a:t>Antes o después, el proceso terminará haciendo referencia a otra página, muy probablemente, la página 1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La secuencia es idéntica: al no estar presente (P= 0) se produce una excepción de fallo de página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se elige un marco libre (por ejemplo el 32) para cargarla, y se actualiza la tabla de páginas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y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De manera similar, cuando posteriormente se </a:t>
            </a:r>
            <a:r>
              <a:rPr lang="es-ES" altLang="es-ES" baseline="0" dirty="0" err="1" smtClean="0">
                <a:latin typeface="Arial" panose="020B0604020202020204" pitchFamily="34" charset="0"/>
              </a:rPr>
              <a:t>accesda</a:t>
            </a:r>
            <a:r>
              <a:rPr lang="es-ES" altLang="es-ES" baseline="0" dirty="0" smtClean="0">
                <a:latin typeface="Arial" panose="020B0604020202020204" pitchFamily="34" charset="0"/>
              </a:rPr>
              <a:t> a la página 2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esta se cargaría en el marco libre que queda, el 313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actualizándose la tabla de páginas en consecuencia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y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a:t>
            </a:r>
          </a:p>
          <a:p>
            <a:pPr lvl="0" eaLnBrk="1" hangingPunct="1">
              <a:buFontTx/>
              <a:buNone/>
            </a:pPr>
            <a:endParaRPr lang="es-ES" altLang="es-ES" baseline="0" dirty="0" smtClean="0">
              <a:latin typeface="Arial" panose="020B0604020202020204" pitchFamily="34" charset="0"/>
            </a:endParaRPr>
          </a:p>
          <a:p>
            <a:pPr lvl="0" eaLnBrk="1" hangingPunct="1">
              <a:buFontTx/>
              <a:buNone/>
            </a:pPr>
            <a:r>
              <a:rPr lang="es-ES" altLang="es-ES" baseline="0" dirty="0" smtClean="0">
                <a:latin typeface="Arial" panose="020B0604020202020204" pitchFamily="34" charset="0"/>
              </a:rPr>
              <a:t>Lo divertido viene cuando una vez ocupados los tres marcos de los que disponemos, se hace referencia a una nueva página, la 3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¿Dónde ponemos esta página?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Lo que se hace en dicho caso es aplicar algún tipo de criterio que nos permita elegir alguna página que vaya a tardar un tiempo en ser necesaria (por ejemplo, la 0 es probable que cumpla esa condición). Vamos a quitar dicha página del marco que ocupa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dejando libre dicho marco (la página 0 por tanto, deja de estar presente, con lo que se actualiza la tabla de páginas)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y la página 3 se escribe en dicho marco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 </a:t>
            </a:r>
            <a:r>
              <a:rPr lang="es-ES" altLang="es-ES" baseline="0" dirty="0" err="1" smtClean="0">
                <a:latin typeface="Arial" panose="020B0604020202020204" pitchFamily="34" charset="0"/>
              </a:rPr>
              <a:t>actualzando</a:t>
            </a:r>
            <a:r>
              <a:rPr lang="es-ES" altLang="es-ES" baseline="0" dirty="0" smtClean="0">
                <a:latin typeface="Arial" panose="020B0604020202020204" pitchFamily="34" charset="0"/>
              </a:rPr>
              <a:t> la entrada correspondiente a dicha página en la tabla de páginas indicando que está presente en dicho marco (</a:t>
            </a:r>
            <a:r>
              <a:rPr lang="es-ES" altLang="es-ES" baseline="0" dirty="0" err="1" smtClean="0">
                <a:latin typeface="Arial" panose="020B0604020202020204" pitchFamily="34" charset="0"/>
              </a:rPr>
              <a:t>click</a:t>
            </a:r>
            <a:r>
              <a:rPr lang="es-ES" altLang="es-ES" baseline="0" dirty="0" smtClean="0">
                <a:latin typeface="Arial" panose="020B0604020202020204" pitchFamily="34" charset="0"/>
              </a:rPr>
              <a:t>).</a:t>
            </a:r>
            <a:endParaRPr lang="es-ES" altLang="es-ES" dirty="0" smtClean="0">
              <a:latin typeface="Arial" panose="020B0604020202020204" pitchFamily="34" charset="0"/>
            </a:endParaRPr>
          </a:p>
        </p:txBody>
      </p:sp>
    </p:spTree>
    <p:extLst>
      <p:ext uri="{BB962C8B-B14F-4D97-AF65-F5344CB8AC3E}">
        <p14:creationId xmlns:p14="http://schemas.microsoft.com/office/powerpoint/2010/main" val="4580732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34</a:t>
            </a:fld>
            <a:endParaRPr lang="en-GB" dirty="0"/>
          </a:p>
        </p:txBody>
      </p:sp>
    </p:spTree>
    <p:extLst>
      <p:ext uri="{BB962C8B-B14F-4D97-AF65-F5344CB8AC3E}">
        <p14:creationId xmlns:p14="http://schemas.microsoft.com/office/powerpoint/2010/main" val="6055143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a:buFont typeface="Arial" panose="020B0604020202020204" pitchFamily="34" charset="0"/>
              <a:buChar char="•"/>
            </a:pPr>
            <a:r>
              <a:rPr lang="en-GB" dirty="0" smtClean="0"/>
              <a:t>El</a:t>
            </a:r>
            <a:r>
              <a:rPr lang="en-GB" baseline="0" dirty="0" smtClean="0"/>
              <a:t> </a:t>
            </a:r>
            <a:r>
              <a:rPr lang="en-GB" baseline="0" dirty="0" err="1" smtClean="0"/>
              <a:t>controlador</a:t>
            </a:r>
            <a:r>
              <a:rPr lang="en-GB" baseline="0" dirty="0" smtClean="0"/>
              <a:t> </a:t>
            </a:r>
            <a:r>
              <a:rPr lang="en-GB" baseline="0" dirty="0" err="1" smtClean="0"/>
              <a:t>gobierna</a:t>
            </a:r>
            <a:r>
              <a:rPr lang="en-GB" baseline="0" dirty="0" smtClean="0"/>
              <a:t> el </a:t>
            </a:r>
            <a:r>
              <a:rPr lang="en-GB" baseline="0" dirty="0" err="1" smtClean="0"/>
              <a:t>funcionamiento</a:t>
            </a:r>
            <a:r>
              <a:rPr lang="en-GB" baseline="0" dirty="0" smtClean="0"/>
              <a:t> del </a:t>
            </a:r>
            <a:r>
              <a:rPr lang="en-GB" baseline="0" dirty="0" err="1" smtClean="0"/>
              <a:t>dispositivo</a:t>
            </a:r>
            <a:r>
              <a:rPr lang="en-GB" baseline="0" dirty="0" smtClean="0"/>
              <a:t> y </a:t>
            </a:r>
            <a:r>
              <a:rPr lang="en-GB" baseline="0" dirty="0" err="1" smtClean="0"/>
              <a:t>recibe</a:t>
            </a:r>
            <a:r>
              <a:rPr lang="en-GB" baseline="0" dirty="0" smtClean="0"/>
              <a:t> </a:t>
            </a:r>
            <a:r>
              <a:rPr lang="en-GB" baseline="0" dirty="0" err="1" smtClean="0"/>
              <a:t>órdenes</a:t>
            </a:r>
            <a:r>
              <a:rPr lang="en-GB" baseline="0" dirty="0" smtClean="0"/>
              <a:t> del </a:t>
            </a:r>
            <a:r>
              <a:rPr lang="en-GB" baseline="0" dirty="0" err="1" smtClean="0"/>
              <a:t>procesador</a:t>
            </a: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35</a:t>
            </a:fld>
            <a:endParaRPr lang="en-GB" dirty="0"/>
          </a:p>
        </p:txBody>
      </p:sp>
    </p:spTree>
    <p:extLst>
      <p:ext uri="{BB962C8B-B14F-4D97-AF65-F5344CB8AC3E}">
        <p14:creationId xmlns:p14="http://schemas.microsoft.com/office/powerpoint/2010/main" val="37129256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 altLang="es-ES" dirty="0" smtClean="0">
                <a:latin typeface="Arial" panose="020B0604020202020204" pitchFamily="34" charset="0"/>
              </a:rPr>
              <a:t>Adaptador en placa:</a:t>
            </a:r>
          </a:p>
          <a:p>
            <a:pPr lvl="1" eaLnBrk="1" hangingPunct="1">
              <a:buFontTx/>
              <a:buChar char="•"/>
            </a:pPr>
            <a:r>
              <a:rPr lang="es-ES" altLang="es-ES" dirty="0" smtClean="0">
                <a:latin typeface="Arial" panose="020B0604020202020204" pitchFamily="34" charset="0"/>
              </a:rPr>
              <a:t>No es más que un dispositivo, cuya función es permitir el acceso a otro dispositivo.</a:t>
            </a:r>
          </a:p>
          <a:p>
            <a:pPr lvl="1" eaLnBrk="1" hangingPunct="1">
              <a:buFontTx/>
              <a:buChar char="•"/>
            </a:pPr>
            <a:r>
              <a:rPr lang="es-ES" altLang="es-ES" dirty="0" smtClean="0">
                <a:latin typeface="Arial" panose="020B0604020202020204" pitchFamily="34" charset="0"/>
              </a:rPr>
              <a:t> Insertado normalmente en bus</a:t>
            </a:r>
          </a:p>
          <a:p>
            <a:pPr lvl="1" eaLnBrk="1" hangingPunct="1">
              <a:buFontTx/>
              <a:buChar char="•"/>
            </a:pPr>
            <a:r>
              <a:rPr lang="es-ES" altLang="es-ES" dirty="0" smtClean="0">
                <a:latin typeface="Arial" panose="020B0604020202020204" pitchFamily="34" charset="0"/>
              </a:rPr>
              <a:t>Función: enviar/recibir a través de la interfaz estándar</a:t>
            </a:r>
          </a:p>
          <a:p>
            <a:pPr eaLnBrk="1" hangingPunct="1">
              <a:buFontTx/>
              <a:buChar char="•"/>
            </a:pPr>
            <a:r>
              <a:rPr lang="es-ES" altLang="es-ES" dirty="0" smtClean="0">
                <a:latin typeface="Arial" panose="020B0604020202020204" pitchFamily="34" charset="0"/>
              </a:rPr>
              <a:t>Adaptador de dispositivo: simétrico a adaptador en ordenador</a:t>
            </a:r>
          </a:p>
          <a:p>
            <a:pPr eaLnBrk="1" hangingPunct="1">
              <a:buFontTx/>
              <a:buChar char="•"/>
            </a:pPr>
            <a:r>
              <a:rPr lang="es-ES" altLang="es-ES" dirty="0" smtClean="0">
                <a:latin typeface="Arial" panose="020B0604020202020204" pitchFamily="34" charset="0"/>
              </a:rPr>
              <a:t>Control de dispositivo:</a:t>
            </a:r>
          </a:p>
          <a:p>
            <a:pPr lvl="1" eaLnBrk="1" hangingPunct="1">
              <a:buFontTx/>
              <a:buChar char="•"/>
            </a:pPr>
            <a:r>
              <a:rPr lang="es-ES" altLang="es-ES" dirty="0" smtClean="0">
                <a:latin typeface="Arial" panose="020B0604020202020204" pitchFamily="34" charset="0"/>
              </a:rPr>
              <a:t>Recibe y ejecuta órdenes</a:t>
            </a:r>
          </a:p>
          <a:p>
            <a:pPr lvl="1" eaLnBrk="1" hangingPunct="1">
              <a:buFontTx/>
              <a:buChar char="•"/>
            </a:pPr>
            <a:r>
              <a:rPr lang="es-ES" altLang="es-ES" dirty="0" smtClean="0">
                <a:latin typeface="Arial" panose="020B0604020202020204" pitchFamily="34" charset="0"/>
              </a:rPr>
              <a:t>Informa sobre su estado</a:t>
            </a:r>
          </a:p>
          <a:p>
            <a:pPr eaLnBrk="1" hangingPunct="1">
              <a:buFontTx/>
              <a:buChar char="•"/>
            </a:pPr>
            <a:r>
              <a:rPr lang="es-ES" altLang="es-ES" dirty="0" smtClean="0">
                <a:latin typeface="Arial" panose="020B0604020202020204" pitchFamily="34" charset="0"/>
              </a:rPr>
              <a:t>Ejemplos de </a:t>
            </a:r>
            <a:r>
              <a:rPr lang="es-ES" altLang="es-ES" dirty="0" err="1" smtClean="0">
                <a:latin typeface="Arial" panose="020B0604020202020204" pitchFamily="34" charset="0"/>
              </a:rPr>
              <a:t>interfases</a:t>
            </a:r>
            <a:r>
              <a:rPr lang="es-ES" altLang="es-ES" dirty="0" smtClean="0">
                <a:latin typeface="Arial" panose="020B0604020202020204" pitchFamily="34" charset="0"/>
              </a:rPr>
              <a:t> estándar: USB, RS-232, SCSI, SATA, PATA, etc.</a:t>
            </a:r>
          </a:p>
          <a:p>
            <a:pPr eaLnBrk="1" hangingPunct="1">
              <a:buFontTx/>
              <a:buChar char="•"/>
            </a:pPr>
            <a:endParaRPr lang="es-ES" altLang="es-ES" dirty="0" smtClean="0">
              <a:latin typeface="Arial" panose="020B0604020202020204" pitchFamily="34" charset="0"/>
            </a:endParaRPr>
          </a:p>
          <a:p>
            <a:pPr eaLnBrk="1" hangingPunct="1">
              <a:buFontTx/>
              <a:buChar char="•"/>
            </a:pPr>
            <a:r>
              <a:rPr lang="es-ES" altLang="es-ES" dirty="0" smtClean="0">
                <a:latin typeface="Arial" panose="020B0604020202020204" pitchFamily="34" charset="0"/>
              </a:rPr>
              <a:t> Una curiosidad sobre el origen del nombre “</a:t>
            </a:r>
            <a:r>
              <a:rPr lang="es-ES" altLang="es-ES" dirty="0" err="1" smtClean="0">
                <a:latin typeface="Arial" panose="020B0604020202020204" pitchFamily="34" charset="0"/>
              </a:rPr>
              <a:t>bluetooth</a:t>
            </a:r>
            <a:r>
              <a:rPr lang="es-ES" altLang="es-ES" dirty="0" smtClean="0">
                <a:latin typeface="Arial" panose="020B0604020202020204" pitchFamily="34" charset="0"/>
              </a:rPr>
              <a:t>” </a:t>
            </a:r>
            <a:r>
              <a:rPr lang="es-ES" altLang="es-ES" dirty="0" smtClean="0">
                <a:latin typeface="Arial" panose="020B0604020202020204" pitchFamily="34" charset="0"/>
                <a:sym typeface="Wingdings" panose="05000000000000000000" pitchFamily="2" charset="2"/>
              </a:rPr>
              <a:t></a:t>
            </a:r>
            <a:r>
              <a:rPr lang="es-ES" altLang="es-ES" dirty="0" smtClean="0">
                <a:latin typeface="Arial" panose="020B0604020202020204" pitchFamily="34" charset="0"/>
              </a:rPr>
              <a:t>: http://culturizando.com/nota-curiosa-el-origen-vikingo-de/</a:t>
            </a:r>
          </a:p>
          <a:p>
            <a:pPr marL="171450" indent="-171450">
              <a:buFont typeface="Arial" panose="020B0604020202020204" pitchFamily="34" charset="0"/>
              <a:buChar char="•"/>
            </a:pP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36</a:t>
            </a:fld>
            <a:endParaRPr lang="en-GB" dirty="0"/>
          </a:p>
        </p:txBody>
      </p:sp>
    </p:spTree>
    <p:extLst>
      <p:ext uri="{BB962C8B-B14F-4D97-AF65-F5344CB8AC3E}">
        <p14:creationId xmlns:p14="http://schemas.microsoft.com/office/powerpoint/2010/main" val="287335289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 altLang="es-ES" dirty="0" smtClean="0">
                <a:latin typeface="Arial" panose="020B0604020202020204" pitchFamily="34" charset="0"/>
              </a:rPr>
              <a:t>Registros de órdenes:</a:t>
            </a:r>
          </a:p>
          <a:p>
            <a:pPr lvl="1" eaLnBrk="1" hangingPunct="1">
              <a:buFontTx/>
              <a:buChar char="•"/>
            </a:pPr>
            <a:r>
              <a:rPr lang="es-ES" altLang="es-ES" dirty="0" smtClean="0">
                <a:latin typeface="Arial" panose="020B0604020202020204" pitchFamily="34" charset="0"/>
              </a:rPr>
              <a:t>Registros de selección de modo: se establecen antes de empezar a usar el dispositivo</a:t>
            </a:r>
          </a:p>
          <a:p>
            <a:pPr lvl="1" eaLnBrk="1" hangingPunct="1">
              <a:buFontTx/>
              <a:buChar char="•"/>
            </a:pPr>
            <a:r>
              <a:rPr lang="es-ES" altLang="es-ES" dirty="0" smtClean="0">
                <a:latin typeface="Arial" panose="020B0604020202020204" pitchFamily="34" charset="0"/>
              </a:rPr>
              <a:t>registros de comandos: se escriben en ellos los códigos de los comandos que acepta el dispositivo para ordenar las distintas operaciones. </a:t>
            </a:r>
          </a:p>
          <a:p>
            <a:pPr eaLnBrk="1" hangingPunct="1">
              <a:buFontTx/>
              <a:buChar char="•"/>
            </a:pPr>
            <a:r>
              <a:rPr lang="es-ES" altLang="es-ES" dirty="0" smtClean="0">
                <a:latin typeface="Arial" panose="020B0604020202020204" pitchFamily="34" charset="0"/>
              </a:rPr>
              <a:t>Registros de estado: expresan el estado actual del dispositivo. Cada bit o grupo de bits tiene un significado</a:t>
            </a:r>
          </a:p>
          <a:p>
            <a:pPr eaLnBrk="1" hangingPunct="1">
              <a:buFontTx/>
              <a:buChar char="•"/>
            </a:pPr>
            <a:r>
              <a:rPr lang="es-ES" altLang="es-ES" dirty="0" smtClean="0">
                <a:latin typeface="Arial" panose="020B0604020202020204" pitchFamily="34" charset="0"/>
              </a:rPr>
              <a:t>registros de lectura/escritura: en ellos se escribe o de ellos se leen los datos a transferir. Actúan como buffers de lectura o escritura (de un único dato, claro), permitiendo la transferencia continuada</a:t>
            </a:r>
          </a:p>
          <a:p>
            <a:pPr eaLnBrk="1" hangingPunct="1">
              <a:buFontTx/>
              <a:buChar char="•"/>
            </a:pPr>
            <a:r>
              <a:rPr lang="es-ES" altLang="es-ES" dirty="0" smtClean="0">
                <a:latin typeface="Arial" panose="020B0604020202020204" pitchFamily="34" charset="0"/>
              </a:rPr>
              <a:t>Si</a:t>
            </a:r>
            <a:r>
              <a:rPr lang="es-ES" altLang="es-ES" baseline="0" dirty="0" smtClean="0">
                <a:latin typeface="Arial" panose="020B0604020202020204" pitchFamily="34" charset="0"/>
              </a:rPr>
              <a:t> están mapeados en espacio de entrada/salida, se deben usar instrucciones específicas (</a:t>
            </a:r>
            <a:r>
              <a:rPr lang="es-ES" altLang="es-ES" baseline="0" dirty="0" err="1" smtClean="0">
                <a:latin typeface="Arial" panose="020B0604020202020204" pitchFamily="34" charset="0"/>
              </a:rPr>
              <a:t>priviliegiadas</a:t>
            </a:r>
            <a:r>
              <a:rPr lang="es-ES" altLang="es-ES" baseline="0" dirty="0" smtClean="0">
                <a:latin typeface="Arial" panose="020B0604020202020204" pitchFamily="34" charset="0"/>
              </a:rPr>
              <a:t>) para acceder a ellos (IN, OUT).</a:t>
            </a:r>
            <a:endParaRPr lang="es-ES" altLang="es-ES" dirty="0" smtClean="0">
              <a:latin typeface="Arial" panose="020B0604020202020204" pitchFamily="34" charset="0"/>
            </a:endParaRPr>
          </a:p>
          <a:p>
            <a:pPr marL="171450" indent="-171450">
              <a:buFont typeface="Arial" panose="020B0604020202020204" pitchFamily="34" charset="0"/>
              <a:buChar char="•"/>
            </a:pP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37</a:t>
            </a:fld>
            <a:endParaRPr lang="en-GB" dirty="0"/>
          </a:p>
        </p:txBody>
      </p:sp>
    </p:spTree>
    <p:extLst>
      <p:ext uri="{BB962C8B-B14F-4D97-AF65-F5344CB8AC3E}">
        <p14:creationId xmlns:p14="http://schemas.microsoft.com/office/powerpoint/2010/main" val="13163926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a:buFont typeface="Arial" panose="020B0604020202020204" pitchFamily="34" charset="0"/>
              <a:buChar char="•"/>
            </a:pPr>
            <a:r>
              <a:rPr lang="en-GB" dirty="0" smtClean="0"/>
              <a:t>La </a:t>
            </a:r>
            <a:r>
              <a:rPr lang="en-GB" dirty="0" err="1" smtClean="0"/>
              <a:t>gestión</a:t>
            </a:r>
            <a:r>
              <a:rPr lang="en-GB" dirty="0" smtClean="0"/>
              <a:t> de </a:t>
            </a:r>
            <a:r>
              <a:rPr lang="en-GB" dirty="0" err="1" smtClean="0"/>
              <a:t>dispositivos</a:t>
            </a:r>
            <a:r>
              <a:rPr lang="en-GB" baseline="0" dirty="0" smtClean="0"/>
              <a:t> </a:t>
            </a:r>
            <a:r>
              <a:rPr lang="en-GB" baseline="0" dirty="0" err="1" smtClean="0"/>
              <a:t>por</a:t>
            </a:r>
            <a:r>
              <a:rPr lang="en-GB" baseline="0" dirty="0" smtClean="0"/>
              <a:t> </a:t>
            </a:r>
            <a:r>
              <a:rPr lang="en-GB" baseline="0" dirty="0" err="1" smtClean="0"/>
              <a:t>sondeo</a:t>
            </a:r>
            <a:r>
              <a:rPr lang="en-GB" baseline="0" dirty="0" smtClean="0"/>
              <a:t> </a:t>
            </a:r>
            <a:r>
              <a:rPr lang="en-GB" baseline="0" dirty="0" err="1" smtClean="0"/>
              <a:t>consiste</a:t>
            </a:r>
            <a:r>
              <a:rPr lang="en-GB" baseline="0" dirty="0" smtClean="0"/>
              <a:t> </a:t>
            </a:r>
            <a:r>
              <a:rPr lang="en-GB" baseline="0" dirty="0" err="1" smtClean="0"/>
              <a:t>en</a:t>
            </a:r>
            <a:r>
              <a:rPr lang="en-GB" baseline="0" dirty="0" smtClean="0"/>
              <a:t> </a:t>
            </a:r>
            <a:r>
              <a:rPr lang="en-GB" baseline="0" dirty="0" err="1" smtClean="0"/>
              <a:t>ordenar</a:t>
            </a:r>
            <a:r>
              <a:rPr lang="en-GB" baseline="0" dirty="0" smtClean="0"/>
              <a:t> </a:t>
            </a:r>
            <a:r>
              <a:rPr lang="en-GB" baseline="0" dirty="0" err="1" smtClean="0"/>
              <a:t>una</a:t>
            </a:r>
            <a:r>
              <a:rPr lang="en-GB" baseline="0" dirty="0" smtClean="0"/>
              <a:t> </a:t>
            </a:r>
            <a:r>
              <a:rPr lang="en-GB" baseline="0" dirty="0" err="1" smtClean="0"/>
              <a:t>operación</a:t>
            </a:r>
            <a:r>
              <a:rPr lang="en-GB" baseline="0" dirty="0" smtClean="0"/>
              <a:t> y </a:t>
            </a:r>
            <a:r>
              <a:rPr lang="en-GB" baseline="0" dirty="0" err="1" smtClean="0"/>
              <a:t>tras</a:t>
            </a:r>
            <a:r>
              <a:rPr lang="en-GB" baseline="0" dirty="0" smtClean="0"/>
              <a:t> </a:t>
            </a:r>
            <a:r>
              <a:rPr lang="en-GB" baseline="0" dirty="0" err="1" smtClean="0"/>
              <a:t>ello</a:t>
            </a:r>
            <a:r>
              <a:rPr lang="en-GB" baseline="0" dirty="0" smtClean="0"/>
              <a:t>, </a:t>
            </a:r>
            <a:r>
              <a:rPr lang="en-GB" baseline="0" dirty="0" err="1" smtClean="0"/>
              <a:t>realizar</a:t>
            </a:r>
            <a:r>
              <a:rPr lang="en-GB" baseline="0" dirty="0" smtClean="0"/>
              <a:t> </a:t>
            </a:r>
            <a:r>
              <a:rPr lang="en-GB" baseline="0" dirty="0" err="1" smtClean="0"/>
              <a:t>una</a:t>
            </a:r>
            <a:r>
              <a:rPr lang="en-GB" baseline="0" dirty="0" smtClean="0"/>
              <a:t> </a:t>
            </a:r>
            <a:r>
              <a:rPr lang="en-GB" baseline="0" dirty="0" err="1" smtClean="0"/>
              <a:t>espera</a:t>
            </a:r>
            <a:r>
              <a:rPr lang="en-GB" baseline="0" dirty="0" smtClean="0"/>
              <a:t> </a:t>
            </a:r>
            <a:r>
              <a:rPr lang="en-GB" baseline="0" dirty="0" err="1" smtClean="0"/>
              <a:t>activa</a:t>
            </a:r>
            <a:r>
              <a:rPr lang="en-GB" baseline="0" dirty="0" smtClean="0"/>
              <a:t> </a:t>
            </a:r>
            <a:r>
              <a:rPr lang="en-GB" baseline="0" dirty="0" err="1" smtClean="0"/>
              <a:t>sobre</a:t>
            </a:r>
            <a:r>
              <a:rPr lang="en-GB" baseline="0" dirty="0" smtClean="0"/>
              <a:t> el </a:t>
            </a:r>
            <a:r>
              <a:rPr lang="en-GB" baseline="0" dirty="0" err="1" smtClean="0"/>
              <a:t>registro</a:t>
            </a:r>
            <a:r>
              <a:rPr lang="en-GB" baseline="0" dirty="0" smtClean="0"/>
              <a:t> de </a:t>
            </a:r>
            <a:r>
              <a:rPr lang="en-GB" baseline="0" dirty="0" err="1" smtClean="0"/>
              <a:t>estado</a:t>
            </a:r>
            <a:r>
              <a:rPr lang="en-GB" baseline="0" dirty="0" smtClean="0"/>
              <a:t> del </a:t>
            </a:r>
            <a:r>
              <a:rPr lang="en-GB" baseline="0" dirty="0" err="1" smtClean="0"/>
              <a:t>dispositivo</a:t>
            </a:r>
            <a:r>
              <a:rPr lang="en-GB" baseline="0" dirty="0" smtClean="0"/>
              <a:t> hasta que </a:t>
            </a:r>
            <a:r>
              <a:rPr lang="en-GB" baseline="0" dirty="0" err="1" smtClean="0"/>
              <a:t>nos</a:t>
            </a:r>
            <a:r>
              <a:rPr lang="en-GB" baseline="0" dirty="0" smtClean="0"/>
              <a:t> </a:t>
            </a:r>
            <a:r>
              <a:rPr lang="en-GB" baseline="0" dirty="0" err="1" smtClean="0"/>
              <a:t>informe</a:t>
            </a:r>
            <a:r>
              <a:rPr lang="en-GB" baseline="0" dirty="0" smtClean="0"/>
              <a:t> de que la </a:t>
            </a:r>
            <a:r>
              <a:rPr lang="en-GB" baseline="0" dirty="0" err="1" smtClean="0"/>
              <a:t>operación</a:t>
            </a:r>
            <a:r>
              <a:rPr lang="en-GB" baseline="0" dirty="0" smtClean="0"/>
              <a:t> se ha </a:t>
            </a:r>
            <a:r>
              <a:rPr lang="en-GB" baseline="0" dirty="0" err="1" smtClean="0"/>
              <a:t>completado</a:t>
            </a:r>
            <a:r>
              <a:rPr lang="en-GB" baseline="0" dirty="0" smtClean="0"/>
              <a:t> (o ha </a:t>
            </a:r>
            <a:r>
              <a:rPr lang="en-GB" baseline="0" dirty="0" err="1" smtClean="0"/>
              <a:t>fallado</a:t>
            </a:r>
            <a:r>
              <a:rPr lang="en-GB" baseline="0" dirty="0" smtClean="0"/>
              <a:t>, </a:t>
            </a:r>
            <a:r>
              <a:rPr lang="en-GB" baseline="0" dirty="0" err="1" smtClean="0"/>
              <a:t>en</a:t>
            </a:r>
            <a:r>
              <a:rPr lang="en-GB" baseline="0" dirty="0" smtClean="0"/>
              <a:t> el </a:t>
            </a:r>
            <a:r>
              <a:rPr lang="en-GB" baseline="0" dirty="0" err="1" smtClean="0"/>
              <a:t>ejemplo</a:t>
            </a:r>
            <a:r>
              <a:rPr lang="en-GB" baseline="0" dirty="0" smtClean="0"/>
              <a:t> de la </a:t>
            </a:r>
            <a:r>
              <a:rPr lang="en-GB" baseline="0" dirty="0" err="1" smtClean="0"/>
              <a:t>diapositiva</a:t>
            </a:r>
            <a:r>
              <a:rPr lang="en-GB" baseline="0" dirty="0" smtClean="0"/>
              <a:t>, solo se </a:t>
            </a:r>
            <a:r>
              <a:rPr lang="en-GB" baseline="0" dirty="0" err="1" smtClean="0"/>
              <a:t>considera</a:t>
            </a:r>
            <a:r>
              <a:rPr lang="en-GB" baseline="0" dirty="0" smtClean="0"/>
              <a:t> que </a:t>
            </a:r>
            <a:r>
              <a:rPr lang="en-GB" baseline="0" dirty="0" err="1" smtClean="0"/>
              <a:t>termine</a:t>
            </a:r>
            <a:r>
              <a:rPr lang="en-GB" baseline="0" dirty="0" smtClean="0"/>
              <a:t> </a:t>
            </a:r>
            <a:r>
              <a:rPr lang="en-GB" baseline="0" dirty="0" err="1" smtClean="0"/>
              <a:t>exitosamente</a:t>
            </a:r>
            <a:r>
              <a:rPr lang="en-GB" baseline="0" dirty="0" smtClean="0"/>
              <a:t>).</a:t>
            </a:r>
          </a:p>
          <a:p>
            <a:pPr marL="171450" indent="-171450">
              <a:buFont typeface="Arial" panose="020B0604020202020204" pitchFamily="34" charset="0"/>
              <a:buChar char="•"/>
            </a:pPr>
            <a:r>
              <a:rPr lang="en-GB" baseline="0" dirty="0" smtClean="0"/>
              <a:t>Como </a:t>
            </a:r>
            <a:r>
              <a:rPr lang="en-GB" baseline="0" dirty="0" err="1" smtClean="0"/>
              <a:t>ya</a:t>
            </a:r>
            <a:r>
              <a:rPr lang="en-GB" baseline="0" dirty="0" smtClean="0"/>
              <a:t> se </a:t>
            </a:r>
            <a:r>
              <a:rPr lang="en-GB" baseline="0" dirty="0" err="1" smtClean="0"/>
              <a:t>indicó</a:t>
            </a:r>
            <a:r>
              <a:rPr lang="en-GB" baseline="0" dirty="0" smtClean="0"/>
              <a:t> </a:t>
            </a:r>
            <a:r>
              <a:rPr lang="en-GB" baseline="0" dirty="0" err="1" smtClean="0"/>
              <a:t>en</a:t>
            </a:r>
            <a:r>
              <a:rPr lang="en-GB" baseline="0" dirty="0" smtClean="0"/>
              <a:t> </a:t>
            </a:r>
            <a:r>
              <a:rPr lang="en-GB" baseline="0" dirty="0" err="1" smtClean="0"/>
              <a:t>Tema</a:t>
            </a:r>
            <a:r>
              <a:rPr lang="en-GB" baseline="0" dirty="0" smtClean="0"/>
              <a:t> 1, las </a:t>
            </a:r>
            <a:r>
              <a:rPr lang="en-GB" baseline="0" dirty="0" err="1" smtClean="0"/>
              <a:t>esperas</a:t>
            </a:r>
            <a:r>
              <a:rPr lang="en-GB" baseline="0" dirty="0" smtClean="0"/>
              <a:t> </a:t>
            </a:r>
            <a:r>
              <a:rPr lang="en-GB" baseline="0" dirty="0" err="1" smtClean="0"/>
              <a:t>ocupadas</a:t>
            </a:r>
            <a:r>
              <a:rPr lang="en-GB" baseline="0" dirty="0" smtClean="0"/>
              <a:t> </a:t>
            </a:r>
            <a:r>
              <a:rPr lang="en-GB" baseline="0" dirty="0" err="1" smtClean="0"/>
              <a:t>están</a:t>
            </a:r>
            <a:r>
              <a:rPr lang="en-GB" baseline="0" dirty="0" smtClean="0"/>
              <a:t> </a:t>
            </a:r>
            <a:r>
              <a:rPr lang="en-GB" baseline="0" dirty="0" err="1" smtClean="0"/>
              <a:t>terminantemente</a:t>
            </a:r>
            <a:r>
              <a:rPr lang="en-GB" baseline="0" dirty="0" smtClean="0"/>
              <a:t> </a:t>
            </a:r>
            <a:r>
              <a:rPr lang="en-GB" baseline="0" dirty="0" err="1" smtClean="0"/>
              <a:t>prohibidas</a:t>
            </a:r>
            <a:r>
              <a:rPr lang="en-GB" baseline="0" dirty="0" smtClean="0"/>
              <a:t> </a:t>
            </a:r>
            <a:r>
              <a:rPr lang="en-GB" baseline="0" dirty="0" err="1" smtClean="0"/>
              <a:t>en</a:t>
            </a:r>
            <a:r>
              <a:rPr lang="en-GB" baseline="0" dirty="0" smtClean="0"/>
              <a:t> un Sistema </a:t>
            </a:r>
            <a:r>
              <a:rPr lang="en-GB" baseline="0" dirty="0" err="1" smtClean="0"/>
              <a:t>multiprogramado</a:t>
            </a:r>
            <a:r>
              <a:rPr lang="en-GB" baseline="0" dirty="0" smtClean="0"/>
              <a:t>, a </a:t>
            </a:r>
            <a:r>
              <a:rPr lang="en-GB" baseline="0" dirty="0" err="1" smtClean="0"/>
              <a:t>menos</a:t>
            </a:r>
            <a:r>
              <a:rPr lang="en-GB" baseline="0" dirty="0" smtClean="0"/>
              <a:t> que </a:t>
            </a:r>
            <a:r>
              <a:rPr lang="en-GB" baseline="0" dirty="0" err="1" smtClean="0"/>
              <a:t>tengamos</a:t>
            </a:r>
            <a:r>
              <a:rPr lang="en-GB" baseline="0" dirty="0" smtClean="0"/>
              <a:t> la </a:t>
            </a:r>
            <a:r>
              <a:rPr lang="en-GB" baseline="0" dirty="0" err="1" smtClean="0"/>
              <a:t>garantía</a:t>
            </a:r>
            <a:r>
              <a:rPr lang="en-GB" baseline="0" dirty="0" smtClean="0"/>
              <a:t> de que </a:t>
            </a:r>
            <a:r>
              <a:rPr lang="en-GB" baseline="0" dirty="0" err="1" smtClean="0"/>
              <a:t>va</a:t>
            </a:r>
            <a:r>
              <a:rPr lang="en-GB" baseline="0" dirty="0" smtClean="0"/>
              <a:t> a </a:t>
            </a:r>
            <a:r>
              <a:rPr lang="en-GB" baseline="0" dirty="0" err="1" smtClean="0"/>
              <a:t>ser</a:t>
            </a:r>
            <a:r>
              <a:rPr lang="en-GB" baseline="0" dirty="0" smtClean="0"/>
              <a:t> </a:t>
            </a:r>
            <a:r>
              <a:rPr lang="en-GB" baseline="0" dirty="0" err="1" smtClean="0"/>
              <a:t>muy</a:t>
            </a:r>
            <a:r>
              <a:rPr lang="en-GB" baseline="0" dirty="0" smtClean="0"/>
              <a:t> </a:t>
            </a:r>
            <a:r>
              <a:rPr lang="en-GB" baseline="0" dirty="0" err="1" smtClean="0"/>
              <a:t>corta</a:t>
            </a:r>
            <a:r>
              <a:rPr lang="en-GB" baseline="0" dirty="0" smtClean="0"/>
              <a:t> </a:t>
            </a:r>
            <a:r>
              <a:rPr lang="en-GB" baseline="0" dirty="0" err="1" smtClean="0"/>
              <a:t>en</a:t>
            </a:r>
            <a:r>
              <a:rPr lang="en-GB" baseline="0" dirty="0" smtClean="0"/>
              <a:t> </a:t>
            </a:r>
            <a:r>
              <a:rPr lang="en-GB" baseline="0" dirty="0" err="1" smtClean="0"/>
              <a:t>relación</a:t>
            </a:r>
            <a:r>
              <a:rPr lang="en-GB" baseline="0" dirty="0" smtClean="0"/>
              <a:t> con el </a:t>
            </a:r>
            <a:r>
              <a:rPr lang="en-GB" baseline="0" dirty="0" err="1" smtClean="0"/>
              <a:t>tiempo</a:t>
            </a:r>
            <a:r>
              <a:rPr lang="en-GB" baseline="0" dirty="0" smtClean="0"/>
              <a:t> de </a:t>
            </a:r>
            <a:r>
              <a:rPr lang="en-GB" baseline="0" dirty="0" err="1" smtClean="0"/>
              <a:t>ejecución</a:t>
            </a:r>
            <a:r>
              <a:rPr lang="en-GB" baseline="0" dirty="0" smtClean="0"/>
              <a:t> de las </a:t>
            </a:r>
            <a:r>
              <a:rPr lang="en-GB" baseline="0" dirty="0" err="1" smtClean="0"/>
              <a:t>instrucciones</a:t>
            </a:r>
            <a:r>
              <a:rPr lang="en-GB" baseline="0" dirty="0" smtClean="0"/>
              <a:t> (lo </a:t>
            </a:r>
            <a:r>
              <a:rPr lang="en-GB" baseline="0" dirty="0" err="1" smtClean="0"/>
              <a:t>cual</a:t>
            </a:r>
            <a:r>
              <a:rPr lang="en-GB" baseline="0" dirty="0" smtClean="0"/>
              <a:t> </a:t>
            </a:r>
            <a:r>
              <a:rPr lang="en-GB" baseline="0" dirty="0" err="1" smtClean="0"/>
              <a:t>es</a:t>
            </a:r>
            <a:r>
              <a:rPr lang="en-GB" baseline="0" dirty="0" smtClean="0"/>
              <a:t> </a:t>
            </a:r>
            <a:r>
              <a:rPr lang="en-GB" baseline="0" dirty="0" err="1" smtClean="0"/>
              <a:t>extremadamente</a:t>
            </a:r>
            <a:r>
              <a:rPr lang="en-GB" baseline="0" dirty="0" smtClean="0"/>
              <a:t> improbable)</a:t>
            </a:r>
          </a:p>
          <a:p>
            <a:pPr marL="171450" indent="-171450">
              <a:buFont typeface="Arial" panose="020B0604020202020204" pitchFamily="34" charset="0"/>
              <a:buChar char="•"/>
            </a:pP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38</a:t>
            </a:fld>
            <a:endParaRPr lang="en-GB" dirty="0"/>
          </a:p>
        </p:txBody>
      </p:sp>
    </p:spTree>
    <p:extLst>
      <p:ext uri="{BB962C8B-B14F-4D97-AF65-F5344CB8AC3E}">
        <p14:creationId xmlns:p14="http://schemas.microsoft.com/office/powerpoint/2010/main" val="307830134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a:buFont typeface="Arial" panose="020B0604020202020204" pitchFamily="34" charset="0"/>
              <a:buChar char="•"/>
            </a:pPr>
            <a:r>
              <a:rPr lang="en-GB" dirty="0" smtClean="0"/>
              <a:t>El</a:t>
            </a:r>
            <a:r>
              <a:rPr lang="en-GB" baseline="0" dirty="0" smtClean="0"/>
              <a:t> PIC </a:t>
            </a:r>
            <a:r>
              <a:rPr lang="en-GB" baseline="0" dirty="0" err="1" smtClean="0"/>
              <a:t>es</a:t>
            </a:r>
            <a:r>
              <a:rPr lang="en-GB" baseline="0" dirty="0" smtClean="0"/>
              <a:t> un </a:t>
            </a:r>
            <a:r>
              <a:rPr lang="en-GB" baseline="0" dirty="0" err="1" smtClean="0"/>
              <a:t>dispositivo</a:t>
            </a:r>
            <a:r>
              <a:rPr lang="en-GB" baseline="0" dirty="0" smtClean="0"/>
              <a:t> con N entradas de </a:t>
            </a:r>
            <a:r>
              <a:rPr lang="en-GB" baseline="0" dirty="0" err="1" smtClean="0"/>
              <a:t>interrupción</a:t>
            </a:r>
            <a:r>
              <a:rPr lang="en-GB" baseline="0" dirty="0" smtClean="0"/>
              <a:t> (</a:t>
            </a:r>
            <a:r>
              <a:rPr lang="en-GB" baseline="0" dirty="0" err="1" smtClean="0"/>
              <a:t>una</a:t>
            </a:r>
            <a:r>
              <a:rPr lang="en-GB" baseline="0" dirty="0" smtClean="0"/>
              <a:t> para </a:t>
            </a:r>
            <a:r>
              <a:rPr lang="en-GB" baseline="0" dirty="0" err="1" smtClean="0"/>
              <a:t>cada</a:t>
            </a:r>
            <a:r>
              <a:rPr lang="en-GB" baseline="0" dirty="0" smtClean="0"/>
              <a:t> </a:t>
            </a:r>
            <a:r>
              <a:rPr lang="en-GB" baseline="0" dirty="0" err="1" smtClean="0"/>
              <a:t>dispositivo</a:t>
            </a:r>
            <a:r>
              <a:rPr lang="en-GB" baseline="0" dirty="0" smtClean="0"/>
              <a:t>) y </a:t>
            </a:r>
            <a:r>
              <a:rPr lang="en-GB" baseline="0" dirty="0" err="1" smtClean="0"/>
              <a:t>una</a:t>
            </a:r>
            <a:r>
              <a:rPr lang="en-GB" baseline="0" dirty="0" smtClean="0"/>
              <a:t> </a:t>
            </a:r>
            <a:r>
              <a:rPr lang="en-GB" baseline="0" dirty="0" err="1" smtClean="0"/>
              <a:t>salida</a:t>
            </a:r>
            <a:r>
              <a:rPr lang="en-GB" baseline="0" dirty="0" smtClean="0"/>
              <a:t> de </a:t>
            </a:r>
            <a:r>
              <a:rPr lang="en-GB" baseline="0" dirty="0" err="1" smtClean="0"/>
              <a:t>interrupción</a:t>
            </a:r>
            <a:r>
              <a:rPr lang="en-GB" baseline="0" dirty="0" smtClean="0"/>
              <a:t>. Genera </a:t>
            </a:r>
            <a:r>
              <a:rPr lang="en-GB" baseline="0" dirty="0" err="1" smtClean="0"/>
              <a:t>una</a:t>
            </a:r>
            <a:r>
              <a:rPr lang="en-GB" baseline="0" dirty="0" smtClean="0"/>
              <a:t> </a:t>
            </a:r>
            <a:r>
              <a:rPr lang="en-GB" baseline="0" dirty="0" err="1" smtClean="0"/>
              <a:t>interrupción</a:t>
            </a:r>
            <a:r>
              <a:rPr lang="en-GB" baseline="0" dirty="0" smtClean="0"/>
              <a:t> </a:t>
            </a:r>
            <a:r>
              <a:rPr lang="en-GB" baseline="0" dirty="0" err="1" smtClean="0"/>
              <a:t>cuando</a:t>
            </a:r>
            <a:r>
              <a:rPr lang="en-GB" baseline="0" dirty="0" smtClean="0"/>
              <a:t> </a:t>
            </a:r>
            <a:r>
              <a:rPr lang="en-GB" baseline="0" dirty="0" err="1" smtClean="0"/>
              <a:t>uno</a:t>
            </a:r>
            <a:r>
              <a:rPr lang="en-GB" baseline="0" dirty="0" smtClean="0"/>
              <a:t> </a:t>
            </a:r>
            <a:r>
              <a:rPr lang="en-GB" baseline="0" dirty="0" err="1" smtClean="0"/>
              <a:t>cualquiera</a:t>
            </a:r>
            <a:r>
              <a:rPr lang="en-GB" baseline="0" dirty="0" smtClean="0"/>
              <a:t> de </a:t>
            </a:r>
            <a:r>
              <a:rPr lang="en-GB" baseline="0" dirty="0" err="1" smtClean="0"/>
              <a:t>los</a:t>
            </a:r>
            <a:r>
              <a:rPr lang="en-GB" baseline="0" dirty="0" smtClean="0"/>
              <a:t> </a:t>
            </a:r>
            <a:r>
              <a:rPr lang="en-GB" baseline="0" dirty="0" err="1" smtClean="0"/>
              <a:t>dispositivos</a:t>
            </a:r>
            <a:r>
              <a:rPr lang="en-GB" baseline="0" dirty="0" smtClean="0"/>
              <a:t> de entrada produce </a:t>
            </a:r>
            <a:r>
              <a:rPr lang="en-GB" baseline="0" dirty="0" err="1" smtClean="0"/>
              <a:t>interrupción</a:t>
            </a:r>
            <a:r>
              <a:rPr lang="en-GB" baseline="0" dirty="0" smtClean="0"/>
              <a:t>, y dispone de un </a:t>
            </a:r>
            <a:r>
              <a:rPr lang="en-GB" baseline="0" dirty="0" err="1" smtClean="0"/>
              <a:t>registro</a:t>
            </a:r>
            <a:r>
              <a:rPr lang="en-GB" baseline="0" dirty="0" smtClean="0"/>
              <a:t> de </a:t>
            </a:r>
            <a:r>
              <a:rPr lang="en-GB" baseline="0" dirty="0" err="1" smtClean="0"/>
              <a:t>estado</a:t>
            </a:r>
            <a:r>
              <a:rPr lang="en-GB" baseline="0" dirty="0" smtClean="0"/>
              <a:t> </a:t>
            </a:r>
            <a:r>
              <a:rPr lang="en-GB" baseline="0" dirty="0" err="1" smtClean="0"/>
              <a:t>en</a:t>
            </a:r>
            <a:r>
              <a:rPr lang="en-GB" baseline="0" dirty="0" smtClean="0"/>
              <a:t> el que se </a:t>
            </a:r>
            <a:r>
              <a:rPr lang="en-GB" baseline="0" dirty="0" err="1" smtClean="0"/>
              <a:t>puede</a:t>
            </a:r>
            <a:r>
              <a:rPr lang="en-GB" baseline="0" dirty="0" smtClean="0"/>
              <a:t> </a:t>
            </a:r>
            <a:r>
              <a:rPr lang="en-GB" baseline="0" dirty="0" err="1" smtClean="0"/>
              <a:t>consultar</a:t>
            </a:r>
            <a:r>
              <a:rPr lang="en-GB" baseline="0" dirty="0" smtClean="0"/>
              <a:t> </a:t>
            </a:r>
            <a:r>
              <a:rPr lang="en-GB" baseline="0" dirty="0" err="1" smtClean="0"/>
              <a:t>qué</a:t>
            </a:r>
            <a:r>
              <a:rPr lang="en-GB" baseline="0" dirty="0" smtClean="0"/>
              <a:t> </a:t>
            </a:r>
            <a:r>
              <a:rPr lang="en-GB" baseline="0" dirty="0" err="1" smtClean="0"/>
              <a:t>dispositivo</a:t>
            </a:r>
            <a:r>
              <a:rPr lang="en-GB" baseline="0" dirty="0" smtClean="0"/>
              <a:t> ha </a:t>
            </a:r>
            <a:r>
              <a:rPr lang="en-GB" baseline="0" dirty="0" err="1" smtClean="0"/>
              <a:t>generado</a:t>
            </a:r>
            <a:r>
              <a:rPr lang="en-GB" baseline="0" dirty="0" smtClean="0"/>
              <a:t> la </a:t>
            </a:r>
            <a:r>
              <a:rPr lang="en-GB" baseline="0" dirty="0" err="1" smtClean="0"/>
              <a:t>interrupción</a:t>
            </a:r>
            <a:endParaRPr lang="en-GB" baseline="0" dirty="0" smtClean="0"/>
          </a:p>
          <a:p>
            <a:pPr marL="171450" indent="-171450">
              <a:buFont typeface="Arial" panose="020B0604020202020204" pitchFamily="34" charset="0"/>
              <a:buChar char="•"/>
            </a:pPr>
            <a:r>
              <a:rPr lang="en-GB" baseline="0" dirty="0" smtClean="0"/>
              <a:t>MSI </a:t>
            </a:r>
            <a:r>
              <a:rPr lang="en-GB" baseline="0" dirty="0" err="1" smtClean="0"/>
              <a:t>permite</a:t>
            </a:r>
            <a:r>
              <a:rPr lang="en-GB" baseline="0" dirty="0" smtClean="0"/>
              <a:t> </a:t>
            </a:r>
            <a:r>
              <a:rPr lang="en-GB" baseline="0" dirty="0" err="1" smtClean="0"/>
              <a:t>usar</a:t>
            </a:r>
            <a:r>
              <a:rPr lang="en-GB" baseline="0" dirty="0" smtClean="0"/>
              <a:t> un </a:t>
            </a:r>
            <a:r>
              <a:rPr lang="en-GB" baseline="0" dirty="0" err="1" smtClean="0"/>
              <a:t>número</a:t>
            </a:r>
            <a:r>
              <a:rPr lang="en-GB" baseline="0" dirty="0" smtClean="0"/>
              <a:t> mucho mayor de </a:t>
            </a:r>
            <a:r>
              <a:rPr lang="en-GB" baseline="0" dirty="0" err="1" smtClean="0"/>
              <a:t>dispositivos</a:t>
            </a:r>
            <a:r>
              <a:rPr lang="en-GB" baseline="0" dirty="0" smtClean="0"/>
              <a:t>. </a:t>
            </a:r>
            <a:r>
              <a:rPr lang="en-GB" baseline="0" dirty="0" err="1" smtClean="0"/>
              <a:t>Permite</a:t>
            </a:r>
            <a:r>
              <a:rPr lang="en-GB" baseline="0" dirty="0" smtClean="0"/>
              <a:t> </a:t>
            </a:r>
            <a:r>
              <a:rPr lang="en-GB" baseline="0" dirty="0" err="1" smtClean="0"/>
              <a:t>además</a:t>
            </a:r>
            <a:r>
              <a:rPr lang="en-GB" baseline="0" dirty="0" smtClean="0"/>
              <a:t> que la </a:t>
            </a:r>
            <a:r>
              <a:rPr lang="en-GB" baseline="0" dirty="0" err="1" smtClean="0"/>
              <a:t>asignación</a:t>
            </a:r>
            <a:r>
              <a:rPr lang="en-GB" baseline="0" dirty="0" smtClean="0"/>
              <a:t> de </a:t>
            </a:r>
            <a:r>
              <a:rPr lang="en-GB" baseline="0" dirty="0" err="1" smtClean="0"/>
              <a:t>interrupciones</a:t>
            </a:r>
            <a:r>
              <a:rPr lang="en-GB" baseline="0" dirty="0" smtClean="0"/>
              <a:t> </a:t>
            </a:r>
            <a:r>
              <a:rPr lang="en-GB" baseline="0" dirty="0" err="1" smtClean="0"/>
              <a:t>pueda</a:t>
            </a:r>
            <a:r>
              <a:rPr lang="en-GB" baseline="0" dirty="0" smtClean="0"/>
              <a:t> </a:t>
            </a:r>
            <a:r>
              <a:rPr lang="en-GB" baseline="0" dirty="0" err="1" smtClean="0"/>
              <a:t>ser</a:t>
            </a:r>
            <a:r>
              <a:rPr lang="en-GB" baseline="0" dirty="0" smtClean="0"/>
              <a:t> </a:t>
            </a:r>
            <a:r>
              <a:rPr lang="en-GB" baseline="0" dirty="0" err="1" smtClean="0"/>
              <a:t>dirigida</a:t>
            </a:r>
            <a:r>
              <a:rPr lang="en-GB" baseline="0" dirty="0" smtClean="0"/>
              <a:t> </a:t>
            </a:r>
            <a:r>
              <a:rPr lang="en-GB" baseline="0" dirty="0" err="1" smtClean="0"/>
              <a:t>por</a:t>
            </a:r>
            <a:r>
              <a:rPr lang="en-GB" baseline="0" dirty="0" smtClean="0"/>
              <a:t> software, </a:t>
            </a:r>
            <a:r>
              <a:rPr lang="en-GB" baseline="0" dirty="0" err="1" smtClean="0"/>
              <a:t>siendo</a:t>
            </a:r>
            <a:r>
              <a:rPr lang="en-GB" baseline="0" dirty="0" smtClean="0"/>
              <a:t> </a:t>
            </a:r>
            <a:r>
              <a:rPr lang="en-GB" baseline="0" dirty="0" err="1" smtClean="0"/>
              <a:t>este</a:t>
            </a:r>
            <a:r>
              <a:rPr lang="en-GB" baseline="0" dirty="0" smtClean="0"/>
              <a:t> </a:t>
            </a:r>
            <a:r>
              <a:rPr lang="en-GB" baseline="0" dirty="0" err="1" smtClean="0"/>
              <a:t>uno</a:t>
            </a:r>
            <a:r>
              <a:rPr lang="en-GB" baseline="0" dirty="0" smtClean="0"/>
              <a:t> de </a:t>
            </a:r>
            <a:r>
              <a:rPr lang="en-GB" baseline="0" dirty="0" err="1" smtClean="0"/>
              <a:t>los</a:t>
            </a:r>
            <a:r>
              <a:rPr lang="en-GB" baseline="0" dirty="0" smtClean="0"/>
              <a:t> </a:t>
            </a:r>
            <a:r>
              <a:rPr lang="en-GB" baseline="0" dirty="0" err="1" smtClean="0"/>
              <a:t>atributos</a:t>
            </a:r>
            <a:r>
              <a:rPr lang="en-GB" baseline="0" dirty="0" smtClean="0"/>
              <a:t> </a:t>
            </a:r>
            <a:r>
              <a:rPr lang="en-GB" baseline="0" dirty="0" err="1" smtClean="0"/>
              <a:t>asociados</a:t>
            </a:r>
            <a:r>
              <a:rPr lang="en-GB" baseline="0" dirty="0" smtClean="0"/>
              <a:t> a </a:t>
            </a:r>
            <a:r>
              <a:rPr lang="en-GB" baseline="0" dirty="0" err="1" smtClean="0"/>
              <a:t>cada</a:t>
            </a:r>
            <a:r>
              <a:rPr lang="en-GB" baseline="0" dirty="0" smtClean="0"/>
              <a:t> </a:t>
            </a:r>
            <a:r>
              <a:rPr lang="en-GB" baseline="0" dirty="0" err="1" smtClean="0"/>
              <a:t>dispositivo</a:t>
            </a:r>
            <a:r>
              <a:rPr lang="en-GB" baseline="0" dirty="0" smtClean="0"/>
              <a:t> (</a:t>
            </a:r>
            <a:r>
              <a:rPr lang="en-GB" baseline="0" dirty="0" err="1" smtClean="0"/>
              <a:t>hacer</a:t>
            </a:r>
            <a:r>
              <a:rPr lang="en-GB" baseline="0" dirty="0" smtClean="0"/>
              <a:t> click)</a:t>
            </a:r>
          </a:p>
          <a:p>
            <a:pPr marL="171450" indent="-171450">
              <a:buFont typeface="Arial" panose="020B0604020202020204" pitchFamily="34" charset="0"/>
              <a:buChar char="•"/>
            </a:pPr>
            <a:r>
              <a:rPr lang="en-GB" baseline="0" dirty="0" err="1" smtClean="0"/>
              <a:t>Más</a:t>
            </a:r>
            <a:r>
              <a:rPr lang="en-GB" baseline="0" dirty="0" smtClean="0"/>
              <a:t> info </a:t>
            </a:r>
            <a:r>
              <a:rPr lang="en-GB" baseline="0" dirty="0" err="1" smtClean="0"/>
              <a:t>sobre</a:t>
            </a:r>
            <a:r>
              <a:rPr lang="en-GB" baseline="0" dirty="0" smtClean="0"/>
              <a:t> MSI </a:t>
            </a:r>
            <a:r>
              <a:rPr lang="en-GB" baseline="0" dirty="0" err="1" smtClean="0"/>
              <a:t>en</a:t>
            </a:r>
            <a:r>
              <a:rPr lang="en-GB" baseline="0" dirty="0" smtClean="0"/>
              <a:t> https://en.wikipedia.org/wiki/Message_Signaled_Interrupts</a:t>
            </a: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39</a:t>
            </a:fld>
            <a:endParaRPr lang="en-GB" dirty="0"/>
          </a:p>
        </p:txBody>
      </p:sp>
    </p:spTree>
    <p:extLst>
      <p:ext uri="{BB962C8B-B14F-4D97-AF65-F5344CB8AC3E}">
        <p14:creationId xmlns:p14="http://schemas.microsoft.com/office/powerpoint/2010/main" val="6559751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eaLnBrk="1" hangingPunct="1">
              <a:buFontTx/>
              <a:buChar char="-"/>
            </a:pPr>
            <a:r>
              <a:rPr lang="es-ES" altLang="es-ES" smtClean="0">
                <a:solidFill>
                  <a:srgbClr val="FF0000"/>
                </a:solidFill>
                <a:latin typeface="Arial" panose="020B0604020202020204" pitchFamily="34" charset="0"/>
              </a:rPr>
              <a:t>IDE</a:t>
            </a:r>
            <a:r>
              <a:rPr lang="es-ES" altLang="es-ES" baseline="0" smtClean="0">
                <a:solidFill>
                  <a:srgbClr val="FF0000"/>
                </a:solidFill>
                <a:latin typeface="Arial" panose="020B0604020202020204" pitchFamily="34" charset="0"/>
              </a:rPr>
              <a:t> (Integrated Development Environment): Herramienta de desarrollo que comprende el compilador (traduce de lenguaje de alto nivel a código intermedio) + montador de enlaces (genera un ejecutable a partir de uno más archivos con código intermedio genera alguna forma de archivo ejecutable) + depurador (herramienta que permite ejecutar una aplicación paso a paso, inspeccionar variables, fijar puntos de ruptura, etc, etc). Eclipse es un buen ejemplo de IDE.</a:t>
            </a:r>
            <a:endParaRPr lang="es-ES" altLang="es-ES" smtClean="0">
              <a:solidFill>
                <a:srgbClr val="FF0000"/>
              </a:solidFill>
              <a:latin typeface="Arial" panose="020B0604020202020204" pitchFamily="34" charset="0"/>
            </a:endParaRPr>
          </a:p>
          <a:p>
            <a:pPr marL="171450" indent="-171450" eaLnBrk="1" hangingPunct="1">
              <a:buFontTx/>
              <a:buChar char="-"/>
            </a:pPr>
            <a:r>
              <a:rPr lang="es-ES" altLang="es-ES" smtClean="0">
                <a:solidFill>
                  <a:srgbClr val="FF0000"/>
                </a:solidFill>
                <a:latin typeface="Arial" panose="020B0604020202020204" pitchFamily="34" charset="0"/>
              </a:rPr>
              <a:t>El </a:t>
            </a:r>
            <a:r>
              <a:rPr lang="es-ES" altLang="es-ES" dirty="0" smtClean="0">
                <a:solidFill>
                  <a:srgbClr val="FF0000"/>
                </a:solidFill>
                <a:latin typeface="Arial" panose="020B0604020202020204" pitchFamily="34" charset="0"/>
              </a:rPr>
              <a:t>núcleo del sistema es una capa software sobre cuya interfaz se ejecutan los procesos</a:t>
            </a:r>
          </a:p>
          <a:p>
            <a:pPr lvl="1" eaLnBrk="1" hangingPunct="1">
              <a:buFontTx/>
              <a:buChar char="•"/>
            </a:pPr>
            <a:r>
              <a:rPr lang="es-ES" altLang="es-ES" dirty="0" smtClean="0">
                <a:latin typeface="Arial" panose="020B0604020202020204" pitchFamily="34" charset="0"/>
              </a:rPr>
              <a:t> La interfaz que ofrecería el hardware a los programas de usuario sería tremendamente compleja de utilizar</a:t>
            </a:r>
          </a:p>
          <a:p>
            <a:pPr lvl="1" eaLnBrk="1" hangingPunct="1">
              <a:buFontTx/>
              <a:buChar char="•"/>
            </a:pPr>
            <a:r>
              <a:rPr lang="es-ES" altLang="es-ES" dirty="0" smtClean="0">
                <a:latin typeface="Arial" panose="020B0604020202020204" pitchFamily="34" charset="0"/>
              </a:rPr>
              <a:t> El núcleo del SO eleva el nivel de abstracción que el sistema ofrece a los programas de usuario y a los propios usuarios, permitiendo un uso mucho más eficiente</a:t>
            </a:r>
          </a:p>
          <a:p>
            <a:pPr marL="171450" indent="-171450" eaLnBrk="1" hangingPunct="1">
              <a:buFontTx/>
              <a:buChar char="-"/>
            </a:pPr>
            <a:endParaRPr lang="es-ES" altLang="es-ES" dirty="0" smtClean="0">
              <a:solidFill>
                <a:srgbClr val="FF0000"/>
              </a:solidFill>
              <a:latin typeface="Arial" panose="020B0604020202020204" pitchFamily="34" charset="0"/>
            </a:endParaRPr>
          </a:p>
          <a:p>
            <a:pPr marL="171450" indent="-171450" eaLnBrk="1" hangingPunct="1">
              <a:buFontTx/>
              <a:buChar char="-"/>
            </a:pPr>
            <a:r>
              <a:rPr lang="es-ES" altLang="es-ES" dirty="0" smtClean="0">
                <a:solidFill>
                  <a:srgbClr val="FF0000"/>
                </a:solidFill>
                <a:latin typeface="Arial" panose="020B0604020202020204" pitchFamily="34" charset="0"/>
              </a:rPr>
              <a:t>Los gestores de dispositivos (también conocidos como </a:t>
            </a:r>
            <a:r>
              <a:rPr lang="es-ES" altLang="es-ES" i="1" dirty="0" smtClean="0">
                <a:solidFill>
                  <a:srgbClr val="FF0000"/>
                </a:solidFill>
                <a:latin typeface="Arial" panose="020B0604020202020204" pitchFamily="34" charset="0"/>
              </a:rPr>
              <a:t>drivers</a:t>
            </a:r>
            <a:r>
              <a:rPr lang="es-ES" altLang="es-ES" dirty="0" smtClean="0">
                <a:solidFill>
                  <a:srgbClr val="FF0000"/>
                </a:solidFill>
                <a:latin typeface="Arial" panose="020B0604020202020204" pitchFamily="34" charset="0"/>
              </a:rPr>
              <a:t>) pueden pertenecer al núcleo o ser externos a éste. Son especiales desde el punto de vista que, como se verá en su capítulo correspondiente, contienen el código dependiente de dispositivos</a:t>
            </a:r>
            <a:r>
              <a:rPr lang="es-ES" altLang="es-ES" smtClean="0">
                <a:solidFill>
                  <a:srgbClr val="FF0000"/>
                </a:solidFill>
                <a:latin typeface="Arial" panose="020B0604020202020204" pitchFamily="34" charset="0"/>
              </a:rPr>
              <a:t>. </a:t>
            </a:r>
            <a:endParaRPr lang="es-ES" altLang="es-ES" dirty="0" smtClean="0">
              <a:solidFill>
                <a:srgbClr val="FF0000"/>
              </a:solidFill>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a:t>
            </a:fld>
            <a:endParaRPr lang="en-GB" dirty="0"/>
          </a:p>
        </p:txBody>
      </p:sp>
    </p:spTree>
    <p:extLst>
      <p:ext uri="{BB962C8B-B14F-4D97-AF65-F5344CB8AC3E}">
        <p14:creationId xmlns:p14="http://schemas.microsoft.com/office/powerpoint/2010/main" val="29902035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228600" indent="-228600" eaLnBrk="1" hangingPunct="1">
              <a:buFontTx/>
              <a:buChar char="•"/>
            </a:pPr>
            <a:r>
              <a:rPr lang="es-ES" altLang="es-ES" b="1" dirty="0" smtClean="0">
                <a:latin typeface="Arial" panose="020B0604020202020204" pitchFamily="34" charset="0"/>
              </a:rPr>
              <a:t>Software de Entrada/Salida en espacio de usuario</a:t>
            </a:r>
            <a:r>
              <a:rPr lang="es-ES" altLang="es-ES" dirty="0" smtClean="0">
                <a:latin typeface="Arial" panose="020B0604020202020204" pitchFamily="34" charset="0"/>
              </a:rPr>
              <a:t>: </a:t>
            </a:r>
          </a:p>
          <a:p>
            <a:pPr marL="685800" lvl="1" indent="-228600" eaLnBrk="1" hangingPunct="1">
              <a:buFontTx/>
              <a:buChar char="•"/>
            </a:pPr>
            <a:r>
              <a:rPr lang="es-ES" altLang="es-ES" dirty="0" smtClean="0">
                <a:latin typeface="Arial" panose="020B0604020202020204" pitchFamily="34" charset="0"/>
              </a:rPr>
              <a:t>Suele consistir en  una biblioteca de funciones que aporta un mayor grado de abstracción sobre el API del SO</a:t>
            </a:r>
          </a:p>
          <a:p>
            <a:pPr marL="228600" lvl="0" indent="-228600" eaLnBrk="1" hangingPunct="1">
              <a:buFontTx/>
              <a:buChar char="•"/>
            </a:pPr>
            <a:r>
              <a:rPr lang="es-ES" altLang="es-ES" b="1" dirty="0" smtClean="0">
                <a:latin typeface="Arial" panose="020B0604020202020204" pitchFamily="34" charset="0"/>
              </a:rPr>
              <a:t>Software de Entrada/Salida independiente de dispositivo</a:t>
            </a:r>
            <a:r>
              <a:rPr lang="es-ES" altLang="es-ES" dirty="0" smtClean="0">
                <a:latin typeface="Arial" panose="020B0604020202020204" pitchFamily="34" charset="0"/>
              </a:rPr>
              <a:t>:</a:t>
            </a:r>
          </a:p>
          <a:p>
            <a:pPr marL="685800" lvl="1" indent="-228600" eaLnBrk="1" hangingPunct="1">
              <a:buFontTx/>
              <a:buChar char="•"/>
            </a:pPr>
            <a:r>
              <a:rPr lang="es-ES" altLang="es-ES" dirty="0" smtClean="0">
                <a:latin typeface="Arial" panose="020B0604020202020204" pitchFamily="34" charset="0"/>
              </a:rPr>
              <a:t>Dota de estructura de sistema de archivos a la información contenida en los dispositivos</a:t>
            </a:r>
          </a:p>
          <a:p>
            <a:pPr marL="685800" lvl="1" indent="-228600" eaLnBrk="1" hangingPunct="1">
              <a:buFontTx/>
              <a:buChar char="•"/>
            </a:pPr>
            <a:r>
              <a:rPr lang="es-ES" altLang="es-ES" dirty="0" smtClean="0">
                <a:latin typeface="Arial" panose="020B0604020202020204" pitchFamily="34" charset="0"/>
              </a:rPr>
              <a:t>Gestiona el espacio libre y ocupado en el dispositivo</a:t>
            </a:r>
          </a:p>
          <a:p>
            <a:pPr marL="685800" lvl="1" indent="-228600" eaLnBrk="1" hangingPunct="1">
              <a:buFontTx/>
              <a:buChar char="•"/>
            </a:pPr>
            <a:r>
              <a:rPr lang="es-ES" altLang="es-ES" dirty="0" smtClean="0">
                <a:latin typeface="Arial" panose="020B0604020202020204" pitchFamily="34" charset="0"/>
              </a:rPr>
              <a:t>Trata errores del sistema de archivo </a:t>
            </a:r>
          </a:p>
          <a:p>
            <a:pPr marL="685800" lvl="1" indent="-228600" eaLnBrk="1" hangingPunct="1">
              <a:buFontTx/>
              <a:buChar char="•"/>
            </a:pPr>
            <a:r>
              <a:rPr lang="es-ES" altLang="es-ES" dirty="0" err="1" smtClean="0">
                <a:latin typeface="Arial" panose="020B0604020202020204" pitchFamily="34" charset="0"/>
              </a:rPr>
              <a:t>Homogeiniza</a:t>
            </a:r>
            <a:r>
              <a:rPr lang="es-ES" altLang="es-ES" dirty="0" smtClean="0">
                <a:latin typeface="Arial" panose="020B0604020202020204" pitchFamily="34" charset="0"/>
              </a:rPr>
              <a:t> dispositivos</a:t>
            </a:r>
          </a:p>
          <a:p>
            <a:pPr marL="685800" lvl="1" indent="-228600" eaLnBrk="1" hangingPunct="1">
              <a:buFontTx/>
              <a:buChar char="•"/>
            </a:pPr>
            <a:r>
              <a:rPr lang="es-ES" altLang="es-ES" dirty="0" smtClean="0">
                <a:latin typeface="Arial" panose="020B0604020202020204" pitchFamily="34" charset="0"/>
              </a:rPr>
              <a:t>Denominación uniforme de dispositivos</a:t>
            </a:r>
          </a:p>
          <a:p>
            <a:pPr marL="685800" lvl="1" indent="-228600" eaLnBrk="1" hangingPunct="1">
              <a:buFontTx/>
              <a:buChar char="•"/>
            </a:pPr>
            <a:r>
              <a:rPr lang="es-ES" altLang="es-ES" dirty="0" smtClean="0">
                <a:latin typeface="Arial" panose="020B0604020202020204" pitchFamily="34" charset="0"/>
              </a:rPr>
              <a:t>Protección de archivos y dispositivos</a:t>
            </a:r>
          </a:p>
          <a:p>
            <a:pPr marL="685800" lvl="1" indent="-228600" eaLnBrk="1" hangingPunct="1">
              <a:buFontTx/>
              <a:buChar char="•"/>
            </a:pPr>
            <a:r>
              <a:rPr lang="es-ES" altLang="es-ES" dirty="0" smtClean="0">
                <a:latin typeface="Arial" panose="020B0604020202020204" pitchFamily="34" charset="0"/>
              </a:rPr>
              <a:t>Tamaño de bloque independiente de dispositivo</a:t>
            </a:r>
          </a:p>
          <a:p>
            <a:pPr marL="685800" lvl="1" indent="-228600" eaLnBrk="1" hangingPunct="1">
              <a:buFontTx/>
              <a:buChar char="•"/>
            </a:pPr>
            <a:r>
              <a:rPr lang="es-ES" altLang="es-ES" dirty="0" smtClean="0">
                <a:latin typeface="Arial" panose="020B0604020202020204" pitchFamily="34" charset="0"/>
              </a:rPr>
              <a:t>Hace independiente el hecho de que el dispositivo sea de bloques o de caracteres</a:t>
            </a:r>
          </a:p>
          <a:p>
            <a:pPr marL="685800" lvl="1" indent="-228600" eaLnBrk="1" hangingPunct="1">
              <a:buFontTx/>
              <a:buChar char="•"/>
            </a:pPr>
            <a:r>
              <a:rPr lang="es-ES" altLang="es-ES" dirty="0" smtClean="0">
                <a:latin typeface="Arial" panose="020B0604020202020204" pitchFamily="34" charset="0"/>
              </a:rPr>
              <a:t>Asigna y libera dispositivos</a:t>
            </a:r>
          </a:p>
          <a:p>
            <a:pPr marL="228600" lvl="0" indent="-228600" eaLnBrk="1" hangingPunct="1">
              <a:buFontTx/>
              <a:buChar char="•"/>
            </a:pPr>
            <a:r>
              <a:rPr lang="es-ES" altLang="es-ES" b="1" dirty="0" smtClean="0">
                <a:latin typeface="Arial" panose="020B0604020202020204" pitchFamily="34" charset="0"/>
              </a:rPr>
              <a:t>Gestor de dispositivo</a:t>
            </a:r>
            <a:r>
              <a:rPr lang="es-ES" altLang="es-ES" dirty="0" smtClean="0">
                <a:latin typeface="Arial" panose="020B0604020202020204" pitchFamily="34" charset="0"/>
              </a:rPr>
              <a:t>:</a:t>
            </a:r>
          </a:p>
          <a:p>
            <a:pPr marL="685800" lvl="1" indent="-228600" eaLnBrk="1" hangingPunct="1">
              <a:buFontTx/>
              <a:buChar char="•"/>
            </a:pPr>
            <a:r>
              <a:rPr lang="es-ES" altLang="es-ES" dirty="0" smtClean="0">
                <a:latin typeface="Arial" panose="020B0604020202020204" pitchFamily="34" charset="0"/>
              </a:rPr>
              <a:t>Gestiona normalmente todos los dispositivos de un mismo tipo. </a:t>
            </a:r>
          </a:p>
          <a:p>
            <a:pPr marL="685800" lvl="1" indent="-228600" eaLnBrk="1" hangingPunct="1">
              <a:buFontTx/>
              <a:buChar char="•"/>
            </a:pPr>
            <a:r>
              <a:rPr lang="es-ES" altLang="es-ES" dirty="0" smtClean="0">
                <a:latin typeface="Arial" panose="020B0604020202020204" pitchFamily="34" charset="0"/>
              </a:rPr>
              <a:t>Contiene el código dependiente de dispositivo</a:t>
            </a:r>
          </a:p>
          <a:p>
            <a:pPr marL="685800" lvl="1" indent="-228600" eaLnBrk="1" hangingPunct="1">
              <a:buFontTx/>
              <a:buChar char="•"/>
            </a:pPr>
            <a:r>
              <a:rPr lang="es-ES" altLang="es-ES" dirty="0" smtClean="0">
                <a:latin typeface="Arial" panose="020B0604020202020204" pitchFamily="34" charset="0"/>
              </a:rPr>
              <a:t>Acepta peticiones abstractas del nivel superior, convirtiéndolas a peticiones concretas que se traducen en comandos para el dispositivo, y programa dichos comandos en el dispositivo (programando también si es oportuno el controlador de DMA.</a:t>
            </a:r>
          </a:p>
          <a:p>
            <a:pPr marL="685800" lvl="1" indent="-228600" eaLnBrk="1" hangingPunct="1">
              <a:buFontTx/>
              <a:buChar char="•"/>
            </a:pPr>
            <a:r>
              <a:rPr lang="es-ES" altLang="es-ES" dirty="0" smtClean="0">
                <a:latin typeface="Arial" panose="020B0604020202020204" pitchFamily="34" charset="0"/>
              </a:rPr>
              <a:t>Supervisa el correcto funcionamiento del dispositivo, tratando los errores que puedan ocurrir</a:t>
            </a:r>
          </a:p>
          <a:p>
            <a:pPr marL="228600" lvl="0" indent="-228600" eaLnBrk="1" hangingPunct="1">
              <a:buFontTx/>
              <a:buChar char="•"/>
            </a:pPr>
            <a:r>
              <a:rPr lang="es-ES" altLang="es-ES" b="1" dirty="0" smtClean="0">
                <a:latin typeface="Arial" panose="020B0604020202020204" pitchFamily="34" charset="0"/>
              </a:rPr>
              <a:t> Subprogramas de Interrupción (SSI)</a:t>
            </a:r>
            <a:r>
              <a:rPr lang="es-ES" altLang="es-ES" dirty="0" smtClean="0">
                <a:latin typeface="Arial" panose="020B0604020202020204" pitchFamily="34" charset="0"/>
              </a:rPr>
              <a:t>:</a:t>
            </a:r>
          </a:p>
          <a:p>
            <a:pPr marL="685800" marR="0" lvl="1" indent="-228600" algn="l" defTabSz="914400" rtl="0" eaLnBrk="1" fontAlgn="auto" latinLnBrk="0" hangingPunct="1">
              <a:lnSpc>
                <a:spcPct val="100000"/>
              </a:lnSpc>
              <a:spcBef>
                <a:spcPts val="0"/>
              </a:spcBef>
              <a:spcAft>
                <a:spcPts val="0"/>
              </a:spcAft>
              <a:buClrTx/>
              <a:buSzTx/>
              <a:buFontTx/>
              <a:buChar char="•"/>
              <a:tabLst/>
              <a:defRPr/>
            </a:pPr>
            <a:r>
              <a:rPr lang="es-ES" altLang="es-ES" dirty="0" smtClean="0">
                <a:latin typeface="Arial" panose="020B0604020202020204" pitchFamily="34" charset="0"/>
              </a:rPr>
              <a:t>El nivel de SSI de manera lógica pertenece a gestor de dispositivo, si bien se puede considerar como un subnivel separado por ejecutarse en núcleo</a:t>
            </a:r>
          </a:p>
          <a:p>
            <a:pPr marL="685800" lvl="1" indent="-228600" eaLnBrk="1" hangingPunct="1">
              <a:buFontTx/>
              <a:buChar char="•"/>
            </a:pPr>
            <a:r>
              <a:rPr lang="es-ES" altLang="es-ES" dirty="0" smtClean="0">
                <a:latin typeface="Arial" panose="020B0604020202020204" pitchFamily="34" charset="0"/>
              </a:rPr>
              <a:t>Atienden las interrupciones generadas por los dispositivos</a:t>
            </a:r>
          </a:p>
          <a:p>
            <a:pPr marL="685800" lvl="1" indent="-228600" eaLnBrk="1" hangingPunct="1">
              <a:buFontTx/>
              <a:buChar char="•"/>
            </a:pPr>
            <a:r>
              <a:rPr lang="es-ES" altLang="es-ES" dirty="0" smtClean="0">
                <a:latin typeface="Arial" panose="020B0604020202020204" pitchFamily="34" charset="0"/>
              </a:rPr>
              <a:t>La forma en la que se atienden depende de la estrategia seguida por cada SO:</a:t>
            </a:r>
          </a:p>
          <a:p>
            <a:pPr marL="1143000" lvl="2" indent="-228600" eaLnBrk="1" hangingPunct="1">
              <a:buFontTx/>
              <a:buChar char="•"/>
            </a:pPr>
            <a:r>
              <a:rPr lang="es-ES" altLang="es-ES" dirty="0" smtClean="0">
                <a:latin typeface="Arial" panose="020B0604020202020204" pitchFamily="34" charset="0"/>
              </a:rPr>
              <a:t>Desde realizar el tratamiento completo, hasta</a:t>
            </a:r>
          </a:p>
          <a:p>
            <a:pPr marL="1143000" lvl="2" indent="-228600" eaLnBrk="1" hangingPunct="1">
              <a:buFontTx/>
              <a:buChar char="•"/>
            </a:pPr>
            <a:r>
              <a:rPr lang="es-ES" altLang="es-ES" dirty="0" smtClean="0">
                <a:latin typeface="Arial" panose="020B0604020202020204" pitchFamily="34" charset="0"/>
              </a:rPr>
              <a:t>Avisar a hardware que la interrupción ha sido aceptada e informar a nivel superior</a:t>
            </a: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40</a:t>
            </a:fld>
            <a:endParaRPr lang="en-GB" dirty="0"/>
          </a:p>
        </p:txBody>
      </p:sp>
    </p:spTree>
    <p:extLst>
      <p:ext uri="{BB962C8B-B14F-4D97-AF65-F5344CB8AC3E}">
        <p14:creationId xmlns:p14="http://schemas.microsoft.com/office/powerpoint/2010/main" val="218050665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41</a:t>
            </a:fld>
            <a:endParaRPr lang="en-GB" dirty="0"/>
          </a:p>
        </p:txBody>
      </p:sp>
    </p:spTree>
    <p:extLst>
      <p:ext uri="{BB962C8B-B14F-4D97-AF65-F5344CB8AC3E}">
        <p14:creationId xmlns:p14="http://schemas.microsoft.com/office/powerpoint/2010/main" val="15030857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342900" indent="-342900" algn="just" eaLnBrk="1" hangingPunct="1">
              <a:buFont typeface="Arial" panose="020B0604020202020204" pitchFamily="34" charset="0"/>
              <a:buChar char="•"/>
            </a:pPr>
            <a:r>
              <a:rPr lang="es-ES" altLang="es-ES" sz="2400" dirty="0" smtClean="0"/>
              <a:t>Constan de una o más placas circulares que giran alrededor de eje</a:t>
            </a:r>
          </a:p>
          <a:p>
            <a:pPr marL="342900" indent="-342900" algn="just" eaLnBrk="1" hangingPunct="1">
              <a:buFont typeface="Arial" panose="020B0604020202020204" pitchFamily="34" charset="0"/>
              <a:buChar char="•"/>
            </a:pPr>
            <a:r>
              <a:rPr lang="es-ES" altLang="es-ES" sz="2400" dirty="0" smtClean="0"/>
              <a:t>Cada placa puede tener una o dos caras magnetizables</a:t>
            </a:r>
          </a:p>
          <a:p>
            <a:pPr marL="342900" indent="-342900" algn="just" eaLnBrk="1" hangingPunct="1">
              <a:buFont typeface="Arial" panose="020B0604020202020204" pitchFamily="34" charset="0"/>
              <a:buChar char="•"/>
            </a:pPr>
            <a:r>
              <a:rPr lang="es-ES" altLang="es-ES" sz="2400" dirty="0" smtClean="0"/>
              <a:t>Por cada cara, un cabezal de lectura/escritura</a:t>
            </a:r>
          </a:p>
          <a:p>
            <a:pPr marL="342900" indent="-342900" algn="just" eaLnBrk="1" hangingPunct="1">
              <a:buFont typeface="Arial" panose="020B0604020202020204" pitchFamily="34" charset="0"/>
              <a:buChar char="•"/>
            </a:pPr>
            <a:r>
              <a:rPr lang="es-ES" altLang="es-ES" sz="2000" dirty="0" smtClean="0"/>
              <a:t>Todos los cabezales se mueven de forma solidaria (peine)</a:t>
            </a:r>
            <a:endParaRPr lang="es-ES_tradnl" altLang="es-ES" sz="2000" dirty="0" smtClean="0"/>
          </a:p>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42</a:t>
            </a:fld>
            <a:endParaRPr lang="en-GB" dirty="0"/>
          </a:p>
        </p:txBody>
      </p:sp>
    </p:spTree>
    <p:extLst>
      <p:ext uri="{BB962C8B-B14F-4D97-AF65-F5344CB8AC3E}">
        <p14:creationId xmlns:p14="http://schemas.microsoft.com/office/powerpoint/2010/main" val="410517145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43</a:t>
            </a:fld>
            <a:endParaRPr lang="en-GB" dirty="0"/>
          </a:p>
        </p:txBody>
      </p:sp>
    </p:spTree>
    <p:extLst>
      <p:ext uri="{BB962C8B-B14F-4D97-AF65-F5344CB8AC3E}">
        <p14:creationId xmlns:p14="http://schemas.microsoft.com/office/powerpoint/2010/main" val="8273651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 altLang="es-ES" dirty="0" smtClean="0">
                <a:latin typeface="Arial" panose="020B0604020202020204" pitchFamily="34" charset="0"/>
              </a:rPr>
              <a:t>Supóngase que se desea transferir el sector rojo (</a:t>
            </a:r>
            <a:r>
              <a:rPr lang="es-ES" altLang="es-ES" dirty="0" err="1" smtClean="0">
                <a:latin typeface="Arial" panose="020B0604020202020204" pitchFamily="34" charset="0"/>
              </a:rPr>
              <a:t>click</a:t>
            </a:r>
            <a:r>
              <a:rPr lang="es-ES" altLang="es-ES" dirty="0" smtClean="0">
                <a:latin typeface="Arial" panose="020B0604020202020204" pitchFamily="34" charset="0"/>
              </a:rPr>
              <a:t>). Para ello, es necesario:</a:t>
            </a:r>
          </a:p>
          <a:p>
            <a:pPr lvl="1" eaLnBrk="1" hangingPunct="1">
              <a:buFontTx/>
              <a:buChar char="•"/>
            </a:pPr>
            <a:r>
              <a:rPr lang="es-ES" altLang="es-ES" b="1" dirty="0" smtClean="0">
                <a:latin typeface="Arial" panose="020B0604020202020204" pitchFamily="34" charset="0"/>
              </a:rPr>
              <a:t>Tiempo de arranque del motor (Tm)</a:t>
            </a:r>
            <a:r>
              <a:rPr lang="es-ES" altLang="es-ES" dirty="0" smtClean="0">
                <a:latin typeface="Arial" panose="020B0604020202020204" pitchFamily="34" charset="0"/>
              </a:rPr>
              <a:t>: si el disco no está girando, es necesario que el motor se ponga en marcha y estabilice su velocidad. Tiempos típicos de arranque del motor son entre 250 y 500 milisegundos</a:t>
            </a:r>
          </a:p>
          <a:p>
            <a:pPr lvl="1" eaLnBrk="1" hangingPunct="1">
              <a:buFontTx/>
              <a:buChar char="•"/>
            </a:pPr>
            <a:r>
              <a:rPr lang="es-ES" altLang="es-ES" b="1" dirty="0" smtClean="0">
                <a:latin typeface="Arial" panose="020B0604020202020204" pitchFamily="34" charset="0"/>
              </a:rPr>
              <a:t>Tiempo de búsqueda de cilindro (Tb)</a:t>
            </a:r>
            <a:r>
              <a:rPr lang="es-ES" altLang="es-ES" dirty="0" smtClean="0">
                <a:latin typeface="Arial" panose="020B0604020202020204" pitchFamily="34" charset="0"/>
              </a:rPr>
              <a:t>: tiempo necesario para desplazar las cabezas lectoras desde el cilindro en el que se encuentran actualmente y colocarse de manera estable sobre el cilindro que contiene el sector a transferir. </a:t>
            </a:r>
          </a:p>
          <a:p>
            <a:pPr lvl="2" eaLnBrk="1" hangingPunct="1">
              <a:buFontTx/>
              <a:buChar char="•"/>
            </a:pPr>
            <a:r>
              <a:rPr lang="es-ES" altLang="es-ES" b="1" dirty="0" smtClean="0">
                <a:latin typeface="Arial" panose="020B0604020202020204" pitchFamily="34" charset="0"/>
              </a:rPr>
              <a:t>Tb=</a:t>
            </a:r>
            <a:r>
              <a:rPr lang="es-ES" altLang="es-ES" b="1" dirty="0" err="1" smtClean="0">
                <a:latin typeface="Arial" panose="020B0604020202020204" pitchFamily="34" charset="0"/>
              </a:rPr>
              <a:t>nTc</a:t>
            </a:r>
            <a:r>
              <a:rPr lang="es-ES" altLang="es-ES" b="1" dirty="0" smtClean="0">
                <a:latin typeface="Arial" panose="020B0604020202020204" pitchFamily="34" charset="0"/>
              </a:rPr>
              <a:t> + Th</a:t>
            </a:r>
            <a:r>
              <a:rPr lang="es-ES" altLang="es-ES" dirty="0" smtClean="0">
                <a:latin typeface="Arial" panose="020B0604020202020204" pitchFamily="34" charset="0"/>
              </a:rPr>
              <a:t>, donde n es el número de cilindros a saltar, y Tc es el tiempo medio necesario para saltar entre dos cilindros consecutivos. Th es un factor de inercia. Tiempos típicos pueden ser Tc </a:t>
            </a:r>
            <a:r>
              <a:rPr lang="es-ES" altLang="es-ES" dirty="0" smtClean="0">
                <a:latin typeface="Arial" panose="020B0604020202020204" pitchFamily="34" charset="0"/>
                <a:sym typeface="Symbol" panose="05050102010706020507" pitchFamily="18" charset="2"/>
              </a:rPr>
              <a:t>[0,1, 0,3] ms, y Th [3, 20] ms.</a:t>
            </a:r>
          </a:p>
          <a:p>
            <a:pPr lvl="1" eaLnBrk="1" hangingPunct="1">
              <a:buFontTx/>
              <a:buChar char="•"/>
            </a:pPr>
            <a:r>
              <a:rPr lang="es-ES" altLang="es-ES" b="1" dirty="0" smtClean="0">
                <a:latin typeface="Arial" panose="020B0604020202020204" pitchFamily="34" charset="0"/>
                <a:sym typeface="Symbol" panose="05050102010706020507" pitchFamily="18" charset="2"/>
              </a:rPr>
              <a:t>Demora de rotación (</a:t>
            </a:r>
            <a:r>
              <a:rPr lang="es-ES" altLang="es-ES" b="1" dirty="0" err="1" smtClean="0">
                <a:latin typeface="Arial" panose="020B0604020202020204" pitchFamily="34" charset="0"/>
                <a:sym typeface="Symbol" panose="05050102010706020507" pitchFamily="18" charset="2"/>
              </a:rPr>
              <a:t>Tr</a:t>
            </a:r>
            <a:r>
              <a:rPr lang="es-ES" altLang="es-ES" b="1" dirty="0" smtClean="0">
                <a:latin typeface="Arial" panose="020B0604020202020204" pitchFamily="34" charset="0"/>
                <a:sym typeface="Symbol" panose="05050102010706020507" pitchFamily="18" charset="2"/>
              </a:rPr>
              <a:t>)</a:t>
            </a:r>
            <a:r>
              <a:rPr lang="es-ES" altLang="es-ES" dirty="0" smtClean="0">
                <a:latin typeface="Arial" panose="020B0604020202020204" pitchFamily="34" charset="0"/>
                <a:sym typeface="Symbol" panose="05050102010706020507" pitchFamily="18" charset="2"/>
              </a:rPr>
              <a:t>: Es el tiempo transcurrido desde que los cabezales están situados y estable sobre la pista destino, hasta que el sector buscado se coloca su comienzo justo debajo de las cabezas lectoras. Depende por tanto del tiempo de rotación, y su media será la mitad de una rotación. Por </a:t>
            </a:r>
            <a:r>
              <a:rPr lang="es-ES" altLang="es-ES" dirty="0" err="1" smtClean="0">
                <a:latin typeface="Arial" panose="020B0604020202020204" pitchFamily="34" charset="0"/>
                <a:sym typeface="Symbol" panose="05050102010706020507" pitchFamily="18" charset="2"/>
              </a:rPr>
              <a:t>ejmplo</a:t>
            </a:r>
            <a:r>
              <a:rPr lang="es-ES" altLang="es-ES" dirty="0" smtClean="0">
                <a:latin typeface="Arial" panose="020B0604020202020204" pitchFamily="34" charset="0"/>
                <a:sym typeface="Symbol" panose="05050102010706020507" pitchFamily="18" charset="2"/>
              </a:rPr>
              <a:t>, para un disco de 9.600 RPM, vale aproximadamente 3 ms.</a:t>
            </a:r>
          </a:p>
          <a:p>
            <a:pPr lvl="1" eaLnBrk="1" hangingPunct="1">
              <a:buFontTx/>
              <a:buChar char="•"/>
            </a:pPr>
            <a:r>
              <a:rPr lang="es-ES" altLang="es-ES" b="1" dirty="0" smtClean="0">
                <a:latin typeface="Arial" panose="020B0604020202020204" pitchFamily="34" charset="0"/>
                <a:sym typeface="Symbol" panose="05050102010706020507" pitchFamily="18" charset="2"/>
              </a:rPr>
              <a:t>Tiempo de transferencia</a:t>
            </a:r>
            <a:r>
              <a:rPr lang="es-ES" altLang="es-ES" dirty="0" smtClean="0">
                <a:latin typeface="Arial" panose="020B0604020202020204" pitchFamily="34" charset="0"/>
                <a:sym typeface="Symbol" panose="05050102010706020507" pitchFamily="18" charset="2"/>
              </a:rPr>
              <a:t> </a:t>
            </a:r>
            <a:r>
              <a:rPr lang="es-ES" altLang="es-ES" b="1" dirty="0" smtClean="0">
                <a:latin typeface="Arial" panose="020B0604020202020204" pitchFamily="34" charset="0"/>
                <a:sym typeface="Symbol" panose="05050102010706020507" pitchFamily="18" charset="2"/>
              </a:rPr>
              <a:t>(</a:t>
            </a:r>
            <a:r>
              <a:rPr lang="es-ES" altLang="es-ES" b="1" dirty="0" err="1" smtClean="0">
                <a:latin typeface="Arial" panose="020B0604020202020204" pitchFamily="34" charset="0"/>
                <a:sym typeface="Symbol" panose="05050102010706020507" pitchFamily="18" charset="2"/>
              </a:rPr>
              <a:t>Tx</a:t>
            </a:r>
            <a:r>
              <a:rPr lang="es-ES" altLang="es-ES" b="1" dirty="0" smtClean="0">
                <a:latin typeface="Arial" panose="020B0604020202020204" pitchFamily="34" charset="0"/>
                <a:sym typeface="Symbol" panose="05050102010706020507" pitchFamily="18" charset="2"/>
              </a:rPr>
              <a:t>)</a:t>
            </a:r>
            <a:r>
              <a:rPr lang="es-ES" altLang="es-ES" dirty="0" smtClean="0">
                <a:latin typeface="Arial" panose="020B0604020202020204" pitchFamily="34" charset="0"/>
                <a:sym typeface="Symbol" panose="05050102010706020507" pitchFamily="18" charset="2"/>
              </a:rPr>
              <a:t>: tiempo que necesita el sector para pasar entero por debajo de las cabezas lectoras. Depende también del periodo de rotación, pero en este caso su valor es exacto, y es el periodo de rotación dividido entre el nº de sectores. Por ejemplo, para el disco de 9600 rpm, si tiene 80 sectores, es aproximadamente 78</a:t>
            </a:r>
            <a:r>
              <a:rPr lang="el-GR" altLang="es-ES" dirty="0" smtClean="0">
                <a:latin typeface="Arial" panose="020B0604020202020204" pitchFamily="34" charset="0"/>
                <a:cs typeface="Arial" panose="020B0604020202020204" pitchFamily="34" charset="0"/>
                <a:sym typeface="Symbol" panose="05050102010706020507" pitchFamily="18" charset="2"/>
              </a:rPr>
              <a:t>μ</a:t>
            </a:r>
            <a:r>
              <a:rPr lang="es-ES" altLang="es-ES" dirty="0" smtClean="0">
                <a:latin typeface="Arial" panose="020B0604020202020204" pitchFamily="34" charset="0"/>
                <a:cs typeface="Arial" panose="020B0604020202020204" pitchFamily="34" charset="0"/>
                <a:sym typeface="Symbol" panose="05050102010706020507" pitchFamily="18" charset="2"/>
              </a:rPr>
              <a:t>s.</a:t>
            </a:r>
          </a:p>
          <a:p>
            <a:pPr lvl="1"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Nótese que hay dos tiempos que dependen del periodo de </a:t>
            </a:r>
            <a:r>
              <a:rPr lang="es-ES" altLang="es-ES" dirty="0" err="1" smtClean="0">
                <a:latin typeface="Arial" panose="020B0604020202020204" pitchFamily="34" charset="0"/>
                <a:cs typeface="Arial" panose="020B0604020202020204" pitchFamily="34" charset="0"/>
                <a:sym typeface="Symbol" panose="05050102010706020507" pitchFamily="18" charset="2"/>
              </a:rPr>
              <a:t>rotacion</a:t>
            </a:r>
            <a:r>
              <a:rPr lang="es-ES" altLang="es-ES" dirty="0" smtClean="0">
                <a:latin typeface="Arial" panose="020B0604020202020204" pitchFamily="34" charset="0"/>
                <a:cs typeface="Arial" panose="020B0604020202020204" pitchFamily="34" charset="0"/>
                <a:sym typeface="Symbol" panose="05050102010706020507" pitchFamily="18" charset="2"/>
              </a:rPr>
              <a:t>. Eso implica que a mayor rpm, mejores prestaciones, pero no podemos subir arbitrariamente el rpm de un disco pues aumentaríamos la velocidad de transferencia del cabezal, y es dicho ancho de banda lo que determina el nº de rpm. </a:t>
            </a:r>
            <a:endParaRPr lang="el-GR" altLang="es-ES" b="1" dirty="0" smtClean="0">
              <a:latin typeface="Arial" panose="020B0604020202020204" pitchFamily="34" charset="0"/>
              <a:cs typeface="Arial" panose="020B0604020202020204" pitchFamily="34" charset="0"/>
              <a:sym typeface="Symbol" panose="05050102010706020507" pitchFamily="18" charset="2"/>
            </a:endParaRPr>
          </a:p>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44</a:t>
            </a:fld>
            <a:endParaRPr lang="en-GB" dirty="0"/>
          </a:p>
        </p:txBody>
      </p:sp>
    </p:spTree>
    <p:extLst>
      <p:ext uri="{BB962C8B-B14F-4D97-AF65-F5344CB8AC3E}">
        <p14:creationId xmlns:p14="http://schemas.microsoft.com/office/powerpoint/2010/main" val="85204482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45</a:t>
            </a:fld>
            <a:endParaRPr lang="en-GB" dirty="0"/>
          </a:p>
        </p:txBody>
      </p:sp>
    </p:spTree>
    <p:extLst>
      <p:ext uri="{BB962C8B-B14F-4D97-AF65-F5344CB8AC3E}">
        <p14:creationId xmlns:p14="http://schemas.microsoft.com/office/powerpoint/2010/main" val="192620653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El controlador gestiona las operaciones de escritura y escritura al dispositivo y ofrece una interfaz compatible con la de los discos magnéticos</a:t>
            </a:r>
          </a:p>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 El buffer es una memoria DRAM que actúa como almacenamiento intermedio entre el controlador y el </a:t>
            </a:r>
            <a:r>
              <a:rPr lang="es-ES" altLang="es-ES" dirty="0" err="1" smtClean="0">
                <a:latin typeface="Arial" panose="020B0604020202020204" pitchFamily="34" charset="0"/>
                <a:cs typeface="Arial" panose="020B0604020202020204" pitchFamily="34" charset="0"/>
                <a:sym typeface="Symbol" panose="05050102010706020507" pitchFamily="18" charset="2"/>
              </a:rPr>
              <a:t>array</a:t>
            </a:r>
            <a:r>
              <a:rPr lang="es-ES" altLang="es-ES" dirty="0" smtClean="0">
                <a:latin typeface="Arial" panose="020B0604020202020204" pitchFamily="34" charset="0"/>
                <a:cs typeface="Arial" panose="020B0604020202020204" pitchFamily="34" charset="0"/>
                <a:sym typeface="Symbol" panose="05050102010706020507" pitchFamily="18" charset="2"/>
              </a:rPr>
              <a:t> de memorias Flash, ya que las operaciones de escritura son lentas. Se transfieren bloques de datos que se almacenan en varias celdas flash (equivalente a bloques de disco).</a:t>
            </a:r>
          </a:p>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 El </a:t>
            </a:r>
            <a:r>
              <a:rPr lang="es-ES" altLang="es-ES" dirty="0" err="1" smtClean="0">
                <a:latin typeface="Arial" panose="020B0604020202020204" pitchFamily="34" charset="0"/>
                <a:cs typeface="Arial" panose="020B0604020202020204" pitchFamily="34" charset="0"/>
                <a:sym typeface="Symbol" panose="05050102010706020507" pitchFamily="18" charset="2"/>
              </a:rPr>
              <a:t>array</a:t>
            </a:r>
            <a:r>
              <a:rPr lang="es-ES" altLang="es-ES" dirty="0" smtClean="0">
                <a:latin typeface="Arial" panose="020B0604020202020204" pitchFamily="34" charset="0"/>
                <a:cs typeface="Arial" panose="020B0604020202020204" pitchFamily="34" charset="0"/>
                <a:sym typeface="Symbol" panose="05050102010706020507" pitchFamily="18" charset="2"/>
              </a:rPr>
              <a:t> de memorias flash constituye el almacenamiento propiamente dicho. </a:t>
            </a:r>
          </a:p>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 El dispositivo utiliza un condensador para retener energía suficiente como para volcar el buffer en el </a:t>
            </a:r>
            <a:r>
              <a:rPr lang="es-ES" altLang="es-ES" dirty="0" err="1" smtClean="0">
                <a:latin typeface="Arial" panose="020B0604020202020204" pitchFamily="34" charset="0"/>
                <a:cs typeface="Arial" panose="020B0604020202020204" pitchFamily="34" charset="0"/>
                <a:sym typeface="Symbol" panose="05050102010706020507" pitchFamily="18" charset="2"/>
              </a:rPr>
              <a:t>array</a:t>
            </a:r>
            <a:r>
              <a:rPr lang="es-ES" altLang="es-ES" dirty="0" smtClean="0">
                <a:latin typeface="Arial" panose="020B0604020202020204" pitchFamily="34" charset="0"/>
                <a:cs typeface="Arial" panose="020B0604020202020204" pitchFamily="34" charset="0"/>
                <a:sym typeface="Symbol" panose="05050102010706020507" pitchFamily="18" charset="2"/>
              </a:rPr>
              <a:t> de memorias en caso de pérdida repentina de la alimentación, manteniendo así la integridad de los datos.</a:t>
            </a:r>
          </a:p>
          <a:p>
            <a:pPr eaLnBrk="1" hangingPunct="1">
              <a:buFontTx/>
              <a:buChar char="•"/>
            </a:pPr>
            <a:endParaRPr lang="el-GR" altLang="es-ES" dirty="0" smtClean="0">
              <a:latin typeface="Arial" panose="020B0604020202020204" pitchFamily="34" charset="0"/>
              <a:cs typeface="Arial" panose="020B0604020202020204" pitchFamily="34" charset="0"/>
              <a:sym typeface="Symbol" panose="05050102010706020507" pitchFamily="18" charset="2"/>
            </a:endParaRPr>
          </a:p>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46</a:t>
            </a:fld>
            <a:endParaRPr lang="en-GB" dirty="0"/>
          </a:p>
        </p:txBody>
      </p:sp>
    </p:spTree>
    <p:extLst>
      <p:ext uri="{BB962C8B-B14F-4D97-AF65-F5344CB8AC3E}">
        <p14:creationId xmlns:p14="http://schemas.microsoft.com/office/powerpoint/2010/main" val="290641442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Dado que la interfaz de una celda Flash es serie (8/16 bits), Para conseguir un mejor rendimiento, se escribe o se lee sobre varias celdas simultáneamente, dividiendo los tiempos de transferencia por el número de celdas que se paralelizan. </a:t>
            </a:r>
          </a:p>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 El dispositivo utiliza un condensador para retener energía suficiente como para volcar el buffer en el </a:t>
            </a:r>
            <a:r>
              <a:rPr lang="es-ES" altLang="es-ES" dirty="0" err="1" smtClean="0">
                <a:latin typeface="Arial" panose="020B0604020202020204" pitchFamily="34" charset="0"/>
                <a:cs typeface="Arial" panose="020B0604020202020204" pitchFamily="34" charset="0"/>
                <a:sym typeface="Symbol" panose="05050102010706020507" pitchFamily="18" charset="2"/>
              </a:rPr>
              <a:t>array</a:t>
            </a:r>
            <a:r>
              <a:rPr lang="es-ES" altLang="es-ES" dirty="0" smtClean="0">
                <a:latin typeface="Arial" panose="020B0604020202020204" pitchFamily="34" charset="0"/>
                <a:cs typeface="Arial" panose="020B0604020202020204" pitchFamily="34" charset="0"/>
                <a:sym typeface="Symbol" panose="05050102010706020507" pitchFamily="18" charset="2"/>
              </a:rPr>
              <a:t> de memorias en caso de pérdida repentina de la alimentación, manteniendo así la integridad de los datos.</a:t>
            </a:r>
          </a:p>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47</a:t>
            </a:fld>
            <a:endParaRPr lang="en-GB" dirty="0"/>
          </a:p>
        </p:txBody>
      </p:sp>
    </p:spTree>
    <p:extLst>
      <p:ext uri="{BB962C8B-B14F-4D97-AF65-F5344CB8AC3E}">
        <p14:creationId xmlns:p14="http://schemas.microsoft.com/office/powerpoint/2010/main" val="317807763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48</a:t>
            </a:fld>
            <a:endParaRPr lang="en-GB" dirty="0"/>
          </a:p>
        </p:txBody>
      </p:sp>
    </p:spTree>
    <p:extLst>
      <p:ext uri="{BB962C8B-B14F-4D97-AF65-F5344CB8AC3E}">
        <p14:creationId xmlns:p14="http://schemas.microsoft.com/office/powerpoint/2010/main" val="346579809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defRPr/>
            </a:pPr>
            <a:r>
              <a:rPr lang="es-ES" altLang="es-ES" b="1" dirty="0" err="1" smtClean="0">
                <a:latin typeface="Arial" panose="020B0604020202020204" pitchFamily="34" charset="0"/>
                <a:cs typeface="Arial" panose="020B0604020202020204" pitchFamily="34" charset="0"/>
                <a:sym typeface="Symbol" panose="05050102010706020507" pitchFamily="18" charset="2"/>
              </a:rPr>
              <a:t>Wear</a:t>
            </a:r>
            <a:r>
              <a:rPr lang="es-ES" altLang="es-ES" b="1" dirty="0" smtClean="0">
                <a:latin typeface="Arial" panose="020B0604020202020204" pitchFamily="34" charset="0"/>
                <a:cs typeface="Arial" panose="020B0604020202020204" pitchFamily="34" charset="0"/>
                <a:sym typeface="Symbol" panose="05050102010706020507" pitchFamily="18" charset="2"/>
              </a:rPr>
              <a:t> </a:t>
            </a:r>
            <a:r>
              <a:rPr lang="es-ES" altLang="es-ES" b="1" dirty="0" err="1" smtClean="0">
                <a:latin typeface="Arial" panose="020B0604020202020204" pitchFamily="34" charset="0"/>
                <a:cs typeface="Arial" panose="020B0604020202020204" pitchFamily="34" charset="0"/>
                <a:sym typeface="Symbol" panose="05050102010706020507" pitchFamily="18" charset="2"/>
              </a:rPr>
              <a:t>Level</a:t>
            </a:r>
            <a:r>
              <a:rPr lang="es-ES" altLang="es-ES" b="1" dirty="0" smtClean="0">
                <a:latin typeface="Arial" panose="020B0604020202020204" pitchFamily="34" charset="0"/>
                <a:cs typeface="Arial" panose="020B0604020202020204" pitchFamily="34" charset="0"/>
                <a:sym typeface="Symbol" panose="05050102010706020507" pitchFamily="18" charset="2"/>
              </a:rPr>
              <a:t> Dinámico</a:t>
            </a:r>
            <a:r>
              <a:rPr lang="es-ES" altLang="es-ES" dirty="0" smtClean="0">
                <a:latin typeface="Arial" panose="020B0604020202020204" pitchFamily="34" charset="0"/>
                <a:cs typeface="Arial" panose="020B0604020202020204" pitchFamily="34" charset="0"/>
                <a:sym typeface="Symbol" panose="05050102010706020507" pitchFamily="18" charset="2"/>
              </a:rPr>
              <a:t>:</a:t>
            </a:r>
          </a:p>
          <a:p>
            <a:pPr marL="171450" indent="-171450" eaLnBrk="1" hangingPunct="1">
              <a:buFont typeface="Arial" panose="020B0604020202020204" pitchFamily="34" charset="0"/>
              <a:buChar char="•"/>
              <a:defRPr/>
            </a:pPr>
            <a:r>
              <a:rPr lang="es-ES" altLang="es-ES" dirty="0" smtClean="0">
                <a:latin typeface="Arial" panose="020B0604020202020204" pitchFamily="34" charset="0"/>
                <a:cs typeface="Arial" panose="020B0604020202020204" pitchFamily="34" charset="0"/>
                <a:sym typeface="Symbol" panose="05050102010706020507" pitchFamily="18" charset="2"/>
              </a:rPr>
              <a:t>Se diferencian números lógicos de sector (LBA, los números que maneja el sistema de archivos) de números físicos de sector (los números que maneja la unidad internamente)</a:t>
            </a:r>
          </a:p>
          <a:p>
            <a:pPr marL="171450" indent="-171450" eaLnBrk="1" hangingPunct="1">
              <a:buFont typeface="Arial" panose="020B0604020202020204" pitchFamily="34" charset="0"/>
              <a:buChar char="•"/>
              <a:defRPr/>
            </a:pPr>
            <a:r>
              <a:rPr lang="es-ES" altLang="es-ES" dirty="0" smtClean="0">
                <a:latin typeface="Arial" panose="020B0604020202020204" pitchFamily="34" charset="0"/>
                <a:cs typeface="Arial" panose="020B0604020202020204" pitchFamily="34" charset="0"/>
                <a:sym typeface="Symbol" panose="05050102010706020507" pitchFamily="18" charset="2"/>
              </a:rPr>
              <a:t>A cada sector lógico se le asocia un sector físico en el momento de la escritura</a:t>
            </a:r>
          </a:p>
          <a:p>
            <a:pPr marL="171450" indent="-171450" eaLnBrk="1" hangingPunct="1">
              <a:buFont typeface="Arial" panose="020B0604020202020204" pitchFamily="34" charset="0"/>
              <a:buChar char="•"/>
              <a:defRPr/>
            </a:pPr>
            <a:r>
              <a:rPr lang="es-ES" altLang="es-ES" dirty="0" smtClean="0">
                <a:latin typeface="Arial" panose="020B0604020202020204" pitchFamily="34" charset="0"/>
                <a:cs typeface="Arial" panose="020B0604020202020204" pitchFamily="34" charset="0"/>
                <a:sym typeface="Symbol" panose="05050102010706020507" pitchFamily="18" charset="2"/>
              </a:rPr>
              <a:t>Si se reescribe un sector lógico, </a:t>
            </a:r>
            <a:r>
              <a:rPr lang="es-ES" altLang="es-ES" b="1" dirty="0" smtClean="0">
                <a:latin typeface="Arial" panose="020B0604020202020204" pitchFamily="34" charset="0"/>
                <a:cs typeface="Arial" panose="020B0604020202020204" pitchFamily="34" charset="0"/>
                <a:sym typeface="Symbol" panose="05050102010706020507" pitchFamily="18" charset="2"/>
              </a:rPr>
              <a:t>se le reasigna un nuevo sector físico</a:t>
            </a:r>
            <a:r>
              <a:rPr lang="es-ES" altLang="es-ES" dirty="0" smtClean="0">
                <a:latin typeface="Arial" panose="020B0604020202020204" pitchFamily="34" charset="0"/>
                <a:cs typeface="Arial" panose="020B0604020202020204" pitchFamily="34" charset="0"/>
                <a:sym typeface="Symbol" panose="05050102010706020507" pitchFamily="18" charset="2"/>
              </a:rPr>
              <a:t>. De esa manera, se evita reescribir el sector que usaba y se distribuye la utilización entre más sectores en la unidad</a:t>
            </a:r>
          </a:p>
          <a:p>
            <a:pPr marL="171450" indent="-171450" eaLnBrk="1" hangingPunct="1">
              <a:buFont typeface="Arial" panose="020B0604020202020204" pitchFamily="34" charset="0"/>
              <a:buChar char="•"/>
              <a:defRPr/>
            </a:pPr>
            <a:r>
              <a:rPr lang="es-ES" altLang="es-ES" dirty="0" smtClean="0">
                <a:latin typeface="Arial" panose="020B0604020202020204" pitchFamily="34" charset="0"/>
                <a:cs typeface="Arial" panose="020B0604020202020204" pitchFamily="34" charset="0"/>
                <a:sym typeface="Symbol" panose="05050102010706020507" pitchFamily="18" charset="2"/>
              </a:rPr>
              <a:t>Si hay archivos que no se reescriben nunca: sus sectores nunca se reescriben</a:t>
            </a:r>
          </a:p>
          <a:p>
            <a:pPr marL="628650" lvl="1" indent="-171450" eaLnBrk="1" hangingPunct="1">
              <a:buFont typeface="Arial" panose="020B0604020202020204" pitchFamily="34" charset="0"/>
              <a:buChar char="•"/>
              <a:defRPr/>
            </a:pPr>
            <a:r>
              <a:rPr lang="es-ES" altLang="es-ES" dirty="0" smtClean="0">
                <a:latin typeface="Arial" panose="020B0604020202020204" pitchFamily="34" charset="0"/>
                <a:cs typeface="Arial" panose="020B0604020202020204" pitchFamily="34" charset="0"/>
                <a:sym typeface="Symbol" panose="05050102010706020507" pitchFamily="18" charset="2"/>
              </a:rPr>
              <a:t>Consecuencia: dos tipos de sectores en la unidad: los que casi nunca se reescriben (casi sin uso) y los que se reescriben (con uso)</a:t>
            </a:r>
          </a:p>
          <a:p>
            <a:pPr marL="171450" indent="-171450" eaLnBrk="1" hangingPunct="1">
              <a:buFont typeface="Arial" panose="020B0604020202020204" pitchFamily="34" charset="0"/>
              <a:buChar char="•"/>
              <a:defRPr/>
            </a:pPr>
            <a:r>
              <a:rPr lang="es-ES" altLang="es-ES" dirty="0" smtClean="0">
                <a:latin typeface="Arial" panose="020B0604020202020204" pitchFamily="34" charset="0"/>
                <a:cs typeface="Arial" panose="020B0604020202020204" pitchFamily="34" charset="0"/>
                <a:sym typeface="Symbol" panose="05050102010706020507" pitchFamily="18" charset="2"/>
              </a:rPr>
              <a:t>Para evitar este efecto, se usa el </a:t>
            </a:r>
            <a:r>
              <a:rPr lang="es-ES" altLang="es-ES" dirty="0" err="1" smtClean="0">
                <a:latin typeface="Arial" panose="020B0604020202020204" pitchFamily="34" charset="0"/>
                <a:cs typeface="Arial" panose="020B0604020202020204" pitchFamily="34" charset="0"/>
                <a:sym typeface="Symbol" panose="05050102010706020507" pitchFamily="18" charset="2"/>
              </a:rPr>
              <a:t>Wear</a:t>
            </a:r>
            <a:r>
              <a:rPr lang="es-ES" altLang="es-ES" dirty="0" smtClean="0">
                <a:latin typeface="Arial" panose="020B0604020202020204" pitchFamily="34" charset="0"/>
                <a:cs typeface="Arial" panose="020B0604020202020204" pitchFamily="34" charset="0"/>
                <a:sym typeface="Symbol" panose="05050102010706020507" pitchFamily="18" charset="2"/>
              </a:rPr>
              <a:t> </a:t>
            </a:r>
            <a:r>
              <a:rPr lang="es-ES" altLang="es-ES" dirty="0" err="1" smtClean="0">
                <a:latin typeface="Arial" panose="020B0604020202020204" pitchFamily="34" charset="0"/>
                <a:cs typeface="Arial" panose="020B0604020202020204" pitchFamily="34" charset="0"/>
                <a:sym typeface="Symbol" panose="05050102010706020507" pitchFamily="18" charset="2"/>
              </a:rPr>
              <a:t>Leveling</a:t>
            </a:r>
            <a:r>
              <a:rPr lang="es-ES" altLang="es-ES" dirty="0" smtClean="0">
                <a:latin typeface="Arial" panose="020B0604020202020204" pitchFamily="34" charset="0"/>
                <a:cs typeface="Arial" panose="020B0604020202020204" pitchFamily="34" charset="0"/>
                <a:sym typeface="Symbol" panose="05050102010706020507" pitchFamily="18" charset="2"/>
              </a:rPr>
              <a:t> estático. Este funciona igual que el dinámico, pero ocasionalmente mueve también sectores que no se reescriben. De esta manera, el uso se distribuye de manera más homogénea a lo largo de todos los sectores del dispositivo.</a:t>
            </a:r>
          </a:p>
          <a:p>
            <a:pPr marL="171450" indent="-171450" eaLnBrk="1" hangingPunct="1">
              <a:buFont typeface="Arial" panose="020B0604020202020204" pitchFamily="34" charset="0"/>
              <a:buChar char="•"/>
              <a:defRPr/>
            </a:pPr>
            <a:r>
              <a:rPr lang="es-ES" altLang="es-ES" dirty="0" smtClean="0">
                <a:latin typeface="Arial" panose="020B0604020202020204" pitchFamily="34" charset="0"/>
                <a:cs typeface="Arial" panose="020B0604020202020204" pitchFamily="34" charset="0"/>
                <a:sym typeface="Symbol" panose="05050102010706020507" pitchFamily="18" charset="2"/>
              </a:rPr>
              <a:t>El </a:t>
            </a:r>
            <a:r>
              <a:rPr lang="es-ES" altLang="es-ES" dirty="0" err="1" smtClean="0">
                <a:latin typeface="Arial" panose="020B0604020202020204" pitchFamily="34" charset="0"/>
                <a:cs typeface="Arial" panose="020B0604020202020204" pitchFamily="34" charset="0"/>
                <a:sym typeface="Symbol" panose="05050102010706020507" pitchFamily="18" charset="2"/>
              </a:rPr>
              <a:t>Wear</a:t>
            </a:r>
            <a:r>
              <a:rPr lang="es-ES" altLang="es-ES" dirty="0" smtClean="0">
                <a:latin typeface="Arial" panose="020B0604020202020204" pitchFamily="34" charset="0"/>
                <a:cs typeface="Arial" panose="020B0604020202020204" pitchFamily="34" charset="0"/>
                <a:sym typeface="Symbol" panose="05050102010706020507" pitchFamily="18" charset="2"/>
              </a:rPr>
              <a:t> </a:t>
            </a:r>
            <a:r>
              <a:rPr lang="es-ES" altLang="es-ES" dirty="0" err="1" smtClean="0">
                <a:latin typeface="Arial" panose="020B0604020202020204" pitchFamily="34" charset="0"/>
                <a:cs typeface="Arial" panose="020B0604020202020204" pitchFamily="34" charset="0"/>
                <a:sym typeface="Symbol" panose="05050102010706020507" pitchFamily="18" charset="2"/>
              </a:rPr>
              <a:t>Leveling</a:t>
            </a:r>
            <a:r>
              <a:rPr lang="es-ES" altLang="es-ES" dirty="0" smtClean="0">
                <a:latin typeface="Arial" panose="020B0604020202020204" pitchFamily="34" charset="0"/>
                <a:cs typeface="Arial" panose="020B0604020202020204" pitchFamily="34" charset="0"/>
                <a:sym typeface="Symbol" panose="05050102010706020507" pitchFamily="18" charset="2"/>
              </a:rPr>
              <a:t>, sea del tipo que sea, en las unidades SSD se suele implementar por </a:t>
            </a:r>
            <a:r>
              <a:rPr lang="es-ES" altLang="es-ES" b="1" dirty="0" smtClean="0">
                <a:latin typeface="Arial" panose="020B0604020202020204" pitchFamily="34" charset="0"/>
                <a:cs typeface="Arial" panose="020B0604020202020204" pitchFamily="34" charset="0"/>
                <a:sym typeface="Symbol" panose="05050102010706020507" pitchFamily="18" charset="2"/>
              </a:rPr>
              <a:t>hardware.</a:t>
            </a:r>
          </a:p>
          <a:p>
            <a:pPr marL="171450" indent="-171450" eaLnBrk="1" hangingPunct="1">
              <a:buFont typeface="Arial" panose="020B0604020202020204" pitchFamily="34" charset="0"/>
              <a:buChar char="•"/>
              <a:defRPr/>
            </a:pPr>
            <a:endParaRPr lang="es-ES" altLang="es-ES" dirty="0" smtClean="0">
              <a:latin typeface="Arial" panose="020B0604020202020204" pitchFamily="34" charset="0"/>
              <a:cs typeface="Arial" panose="020B0604020202020204" pitchFamily="34" charset="0"/>
              <a:sym typeface="Symbol" panose="05050102010706020507" pitchFamily="18" charset="2"/>
            </a:endParaRPr>
          </a:p>
          <a:p>
            <a:pPr marL="628650" lvl="1" indent="-171450" eaLnBrk="1" hangingPunct="1">
              <a:buFont typeface="Arial" panose="020B0604020202020204" pitchFamily="34" charset="0"/>
              <a:buChar char="•"/>
              <a:defRPr/>
            </a:pPr>
            <a:endParaRPr lang="es-ES" altLang="es-ES" dirty="0" smtClean="0">
              <a:latin typeface="Arial" panose="020B0604020202020204" pitchFamily="34" charset="0"/>
              <a:cs typeface="Arial" panose="020B0604020202020204" pitchFamily="34" charset="0"/>
              <a:sym typeface="Symbol" panose="05050102010706020507" pitchFamily="18" charset="2"/>
            </a:endParaRPr>
          </a:p>
          <a:p>
            <a:pPr marL="171450" indent="-171450" eaLnBrk="1" hangingPunct="1">
              <a:buFont typeface="Arial" panose="020B0604020202020204" pitchFamily="34" charset="0"/>
              <a:buChar char="•"/>
              <a:defRPr/>
            </a:pPr>
            <a:endParaRPr lang="el-GR" altLang="es-ES" dirty="0" smtClean="0">
              <a:latin typeface="Arial" panose="020B0604020202020204" pitchFamily="34" charset="0"/>
              <a:cs typeface="Arial" panose="020B0604020202020204" pitchFamily="34" charset="0"/>
              <a:sym typeface="Symbol" panose="05050102010706020507" pitchFamily="18" charset="2"/>
            </a:endParaRPr>
          </a:p>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49</a:t>
            </a:fld>
            <a:endParaRPr lang="en-GB" dirty="0"/>
          </a:p>
        </p:txBody>
      </p:sp>
    </p:spTree>
    <p:extLst>
      <p:ext uri="{BB962C8B-B14F-4D97-AF65-F5344CB8AC3E}">
        <p14:creationId xmlns:p14="http://schemas.microsoft.com/office/powerpoint/2010/main" val="11460517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5</a:t>
            </a:fld>
            <a:endParaRPr lang="en-GB" dirty="0"/>
          </a:p>
        </p:txBody>
      </p:sp>
    </p:spTree>
    <p:extLst>
      <p:ext uri="{BB962C8B-B14F-4D97-AF65-F5344CB8AC3E}">
        <p14:creationId xmlns:p14="http://schemas.microsoft.com/office/powerpoint/2010/main" val="61422195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TRIM es un comando soportado por la unidad, y que por tanto debe se reconocido (soportado) también por el sistema operativo</a:t>
            </a:r>
          </a:p>
          <a:p>
            <a:pPr marL="171450" indent="-171450"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La información sobre qué sectores dejan de estar en uso no se dispone ni siquiera a nivel de gestor de dispositivo. Es el nivel de software de E/S independiente de dispositivo (Administrador de Archivos) quien dispone de dicha información. Por tanto, esta característica de la unidad afecta al nivel superior del software de E/S. </a:t>
            </a:r>
            <a:endParaRPr lang="el-GR" altLang="es-ES" dirty="0" smtClean="0">
              <a:latin typeface="Arial" panose="020B0604020202020204" pitchFamily="34" charset="0"/>
              <a:cs typeface="Arial" panose="020B0604020202020204" pitchFamily="34" charset="0"/>
              <a:sym typeface="Symbol" panose="05050102010706020507" pitchFamily="18" charset="2"/>
            </a:endParaRPr>
          </a:p>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50</a:t>
            </a:fld>
            <a:endParaRPr lang="en-GB" dirty="0"/>
          </a:p>
        </p:txBody>
      </p:sp>
    </p:spTree>
    <p:extLst>
      <p:ext uri="{BB962C8B-B14F-4D97-AF65-F5344CB8AC3E}">
        <p14:creationId xmlns:p14="http://schemas.microsoft.com/office/powerpoint/2010/main" val="92051598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51</a:t>
            </a:fld>
            <a:endParaRPr lang="en-GB" dirty="0"/>
          </a:p>
        </p:txBody>
      </p:sp>
    </p:spTree>
    <p:extLst>
      <p:ext uri="{BB962C8B-B14F-4D97-AF65-F5344CB8AC3E}">
        <p14:creationId xmlns:p14="http://schemas.microsoft.com/office/powerpoint/2010/main" val="160096215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El sistema de comunicaciones puede ser puerto serie, o más habitualmente, una red de ordenadores</a:t>
            </a:r>
          </a:p>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El terminal puede ser un equipo pensado para su uso sólo como terminal (vt100, por ejemplo) o más frecuentemente, un PC ejecutando software de emulación de terminal (telnet, cliente </a:t>
            </a:r>
            <a:r>
              <a:rPr lang="es-ES" altLang="es-ES" dirty="0" err="1" smtClean="0">
                <a:latin typeface="Arial" panose="020B0604020202020204" pitchFamily="34" charset="0"/>
                <a:cs typeface="Arial" panose="020B0604020202020204" pitchFamily="34" charset="0"/>
                <a:sym typeface="Symbol" panose="05050102010706020507" pitchFamily="18" charset="2"/>
              </a:rPr>
              <a:t>ssh</a:t>
            </a:r>
            <a:r>
              <a:rPr lang="es-ES" altLang="es-ES" dirty="0" smtClean="0">
                <a:latin typeface="Arial" panose="020B0604020202020204" pitchFamily="34" charset="0"/>
                <a:cs typeface="Arial" panose="020B0604020202020204" pitchFamily="34" charset="0"/>
                <a:sym typeface="Symbol" panose="05050102010706020507" pitchFamily="18" charset="2"/>
              </a:rPr>
              <a:t>, cliente </a:t>
            </a:r>
            <a:r>
              <a:rPr lang="es-ES" altLang="es-ES" dirty="0" err="1" smtClean="0">
                <a:latin typeface="Arial" panose="020B0604020202020204" pitchFamily="34" charset="0"/>
                <a:cs typeface="Arial" panose="020B0604020202020204" pitchFamily="34" charset="0"/>
                <a:sym typeface="Symbol" panose="05050102010706020507" pitchFamily="18" charset="2"/>
              </a:rPr>
              <a:t>xwin</a:t>
            </a:r>
            <a:r>
              <a:rPr lang="es-ES" altLang="es-ES" dirty="0" smtClean="0">
                <a:latin typeface="Arial" panose="020B0604020202020204" pitchFamily="34" charset="0"/>
                <a:cs typeface="Arial" panose="020B0604020202020204" pitchFamily="34" charset="0"/>
                <a:sym typeface="Symbol" panose="05050102010706020507" pitchFamily="18" charset="2"/>
              </a:rPr>
              <a:t>)</a:t>
            </a:r>
          </a:p>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Terminal hace mayor parte del trabajo:</a:t>
            </a:r>
          </a:p>
          <a:p>
            <a:pPr lvl="1"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Envía caracteres</a:t>
            </a:r>
          </a:p>
          <a:p>
            <a:pPr lvl="1"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Muestra texto/gráficos en pantalla</a:t>
            </a:r>
          </a:p>
          <a:p>
            <a:pPr lvl="1"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Recibe comandos para presentaciones elaboradas</a:t>
            </a:r>
          </a:p>
          <a:p>
            <a:pPr lvl="1"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Etc…</a:t>
            </a:r>
            <a:endParaRPr lang="el-GR" altLang="es-ES" dirty="0" smtClean="0">
              <a:latin typeface="Arial" panose="020B0604020202020204" pitchFamily="34" charset="0"/>
              <a:cs typeface="Arial" panose="020B0604020202020204" pitchFamily="34" charset="0"/>
              <a:sym typeface="Symbol" panose="05050102010706020507" pitchFamily="18" charset="2"/>
            </a:endParaRPr>
          </a:p>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52</a:t>
            </a:fld>
            <a:endParaRPr lang="en-GB" dirty="0"/>
          </a:p>
        </p:txBody>
      </p:sp>
    </p:spTree>
    <p:extLst>
      <p:ext uri="{BB962C8B-B14F-4D97-AF65-F5344CB8AC3E}">
        <p14:creationId xmlns:p14="http://schemas.microsoft.com/office/powerpoint/2010/main" val="215652352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53</a:t>
            </a:fld>
            <a:endParaRPr lang="en-GB" dirty="0"/>
          </a:p>
        </p:txBody>
      </p:sp>
    </p:spTree>
    <p:extLst>
      <p:ext uri="{BB962C8B-B14F-4D97-AF65-F5344CB8AC3E}">
        <p14:creationId xmlns:p14="http://schemas.microsoft.com/office/powerpoint/2010/main" val="353885158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En el modo gráfico, la memoria de video puede llegar a ser de gran tamaño. De ahí que algunos sistemas, por abaratar, usen memoria principal (adaptadores con memoria compartida).</a:t>
            </a:r>
          </a:p>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La memoria, aunque vaya integrada en adaptador, es accesible desde el espacio de memoria del procesador</a:t>
            </a:r>
          </a:p>
          <a:p>
            <a:pPr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Operación: </a:t>
            </a:r>
          </a:p>
          <a:p>
            <a:pPr lvl="1"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Iniciar modo</a:t>
            </a:r>
          </a:p>
          <a:p>
            <a:pPr lvl="1"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Escribir memoria compartida</a:t>
            </a:r>
          </a:p>
          <a:p>
            <a:pPr lvl="1"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Registros de control: solo para</a:t>
            </a:r>
          </a:p>
          <a:p>
            <a:pPr lvl="2"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Leer estado</a:t>
            </a:r>
          </a:p>
          <a:p>
            <a:pPr lvl="2"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Configuración</a:t>
            </a:r>
          </a:p>
          <a:p>
            <a:pPr lvl="1"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El controlador:</a:t>
            </a:r>
          </a:p>
          <a:p>
            <a:pPr lvl="2"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Sincroniza la imagen</a:t>
            </a:r>
          </a:p>
          <a:p>
            <a:pPr lvl="2"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controla el haz de barrido</a:t>
            </a:r>
          </a:p>
          <a:p>
            <a:pPr lvl="2"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genera los caracteres en modo texto</a:t>
            </a:r>
          </a:p>
          <a:p>
            <a:pPr lvl="2"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Determina color y brillo de cada pixel</a:t>
            </a:r>
          </a:p>
          <a:p>
            <a:pPr lvl="2" eaLnBrk="1" hangingPunct="1">
              <a:buFontTx/>
              <a:buChar char="•"/>
            </a:pPr>
            <a:r>
              <a:rPr lang="es-ES" altLang="es-ES" dirty="0" smtClean="0">
                <a:latin typeface="Arial" panose="020B0604020202020204" pitchFamily="34" charset="0"/>
                <a:cs typeface="Arial" panose="020B0604020202020204" pitchFamily="34" charset="0"/>
                <a:sym typeface="Symbol" panose="05050102010706020507" pitchFamily="18" charset="2"/>
              </a:rPr>
              <a:t>etc.</a:t>
            </a:r>
          </a:p>
          <a:p>
            <a:pPr lvl="1" eaLnBrk="1" hangingPunct="1">
              <a:buFontTx/>
              <a:buChar char="•"/>
            </a:pPr>
            <a:endParaRPr lang="el-GR" altLang="es-ES" dirty="0" smtClean="0">
              <a:latin typeface="Arial" panose="020B0604020202020204" pitchFamily="34" charset="0"/>
              <a:cs typeface="Arial" panose="020B0604020202020204" pitchFamily="34" charset="0"/>
              <a:sym typeface="Symbol" panose="05050102010706020507" pitchFamily="18" charset="2"/>
            </a:endParaRPr>
          </a:p>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54</a:t>
            </a:fld>
            <a:endParaRPr lang="en-GB" dirty="0"/>
          </a:p>
        </p:txBody>
      </p:sp>
    </p:spTree>
    <p:extLst>
      <p:ext uri="{BB962C8B-B14F-4D97-AF65-F5344CB8AC3E}">
        <p14:creationId xmlns:p14="http://schemas.microsoft.com/office/powerpoint/2010/main" val="411100500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228600" marR="0" lvl="0" indent="-228600" algn="l" defTabSz="914400" rtl="0" eaLnBrk="1" fontAlgn="auto" latinLnBrk="0" hangingPunct="1">
              <a:lnSpc>
                <a:spcPct val="100000"/>
              </a:lnSpc>
              <a:spcBef>
                <a:spcPts val="0"/>
              </a:spcBef>
              <a:spcAft>
                <a:spcPts val="0"/>
              </a:spcAft>
              <a:buClrTx/>
              <a:buSzTx/>
              <a:buFontTx/>
              <a:buChar char="•"/>
              <a:tabLst/>
              <a:defRPr/>
            </a:pPr>
            <a:r>
              <a:rPr lang="es-ES" altLang="es-ES" dirty="0" smtClean="0">
                <a:latin typeface="Arial" panose="020B0604020202020204" pitchFamily="34" charset="0"/>
                <a:cs typeface="Arial" panose="020B0604020202020204" pitchFamily="34" charset="0"/>
                <a:sym typeface="Symbol" panose="05050102010706020507" pitchFamily="18" charset="2"/>
              </a:rPr>
              <a:t> Aclaración</a:t>
            </a:r>
            <a:r>
              <a:rPr lang="es-ES" altLang="es-ES" baseline="0" dirty="0" smtClean="0">
                <a:latin typeface="Arial" panose="020B0604020202020204" pitchFamily="34" charset="0"/>
                <a:cs typeface="Arial" panose="020B0604020202020204" pitchFamily="34" charset="0"/>
                <a:sym typeface="Symbol" panose="05050102010706020507" pitchFamily="18" charset="2"/>
              </a:rPr>
              <a:t> sobre qué significa “genera evento”: Si el teclado fuese interno, por “generar evento” entenderíamos que el controlador genera una interrupción, y el </a:t>
            </a:r>
            <a:r>
              <a:rPr lang="es-ES" altLang="es-ES" baseline="0" dirty="0" err="1" smtClean="0">
                <a:latin typeface="Arial" panose="020B0604020202020204" pitchFamily="34" charset="0"/>
                <a:cs typeface="Arial" panose="020B0604020202020204" pitchFamily="34" charset="0"/>
                <a:sym typeface="Symbol" panose="05050102010706020507" pitchFamily="18" charset="2"/>
              </a:rPr>
              <a:t>scancode</a:t>
            </a:r>
            <a:r>
              <a:rPr lang="es-ES" altLang="es-ES" baseline="0" dirty="0" smtClean="0">
                <a:latin typeface="Arial" panose="020B0604020202020204" pitchFamily="34" charset="0"/>
                <a:cs typeface="Arial" panose="020B0604020202020204" pitchFamily="34" charset="0"/>
                <a:sym typeface="Symbol" panose="05050102010706020507" pitchFamily="18" charset="2"/>
              </a:rPr>
              <a:t> se puede leer en el registro de lectura del teclado. Por el contrario, la mayoría de los ordenadores utilizan teclados externos conectados mediante USB o similar. En dicho caso, “genera un evento” significa que por el controlador USB se recibe el </a:t>
            </a:r>
            <a:r>
              <a:rPr lang="es-ES" altLang="es-ES" baseline="0" dirty="0" err="1" smtClean="0">
                <a:latin typeface="Arial" panose="020B0604020202020204" pitchFamily="34" charset="0"/>
                <a:cs typeface="Arial" panose="020B0604020202020204" pitchFamily="34" charset="0"/>
                <a:sym typeface="Symbol" panose="05050102010706020507" pitchFamily="18" charset="2"/>
              </a:rPr>
              <a:t>scancode</a:t>
            </a:r>
            <a:r>
              <a:rPr lang="es-ES" altLang="es-ES" baseline="0" dirty="0" smtClean="0">
                <a:latin typeface="Arial" panose="020B0604020202020204" pitchFamily="34" charset="0"/>
                <a:cs typeface="Arial" panose="020B0604020202020204" pitchFamily="34" charset="0"/>
                <a:sym typeface="Symbol" panose="05050102010706020507" pitchFamily="18" charset="2"/>
              </a:rPr>
              <a:t> de la tecla pulsada o liberada</a:t>
            </a:r>
            <a:endParaRPr lang="el-GR" altLang="es-ES" dirty="0" smtClean="0">
              <a:latin typeface="Arial" panose="020B0604020202020204" pitchFamily="34" charset="0"/>
              <a:cs typeface="Arial" panose="020B0604020202020204" pitchFamily="34" charset="0"/>
              <a:sym typeface="Symbol" panose="05050102010706020507" pitchFamily="18" charset="2"/>
            </a:endParaRPr>
          </a:p>
          <a:p>
            <a:pPr marL="228600" indent="-228600" eaLnBrk="1" hangingPunct="1">
              <a:buFontTx/>
              <a:buChar char="•"/>
            </a:pP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55</a:t>
            </a:fld>
            <a:endParaRPr lang="en-GB" dirty="0"/>
          </a:p>
        </p:txBody>
      </p:sp>
    </p:spTree>
    <p:extLst>
      <p:ext uri="{BB962C8B-B14F-4D97-AF65-F5344CB8AC3E}">
        <p14:creationId xmlns:p14="http://schemas.microsoft.com/office/powerpoint/2010/main" val="253244458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228600" indent="-228600" eaLnBrk="1" hangingPunct="1">
              <a:buFontTx/>
              <a:buChar char="•"/>
            </a:pPr>
            <a:r>
              <a:rPr lang="es-ES" altLang="es-ES" dirty="0" smtClean="0">
                <a:latin typeface="Arial" panose="020B0604020202020204" pitchFamily="34" charset="0"/>
              </a:rPr>
              <a:t>Idénticas</a:t>
            </a:r>
            <a:r>
              <a:rPr lang="es-ES" altLang="es-ES" baseline="0" dirty="0" smtClean="0">
                <a:latin typeface="Arial" panose="020B0604020202020204" pitchFamily="34" charset="0"/>
              </a:rPr>
              <a:t> consideraciones al teclado en cuanto a lo que significa “generar un evento”. Lo normal es que envíe la información asociada al evento por USB o Bluetooth.</a:t>
            </a:r>
            <a:endParaRPr lang="es-ES"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56</a:t>
            </a:fld>
            <a:endParaRPr lang="en-GB" dirty="0"/>
          </a:p>
        </p:txBody>
      </p:sp>
    </p:spTree>
    <p:extLst>
      <p:ext uri="{BB962C8B-B14F-4D97-AF65-F5344CB8AC3E}">
        <p14:creationId xmlns:p14="http://schemas.microsoft.com/office/powerpoint/2010/main" val="315022340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57</a:t>
            </a:fld>
            <a:endParaRPr lang="en-GB" dirty="0"/>
          </a:p>
        </p:txBody>
      </p:sp>
    </p:spTree>
    <p:extLst>
      <p:ext uri="{BB962C8B-B14F-4D97-AF65-F5344CB8AC3E}">
        <p14:creationId xmlns:p14="http://schemas.microsoft.com/office/powerpoint/2010/main" val="4278442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_tradnl" altLang="es-ES" dirty="0" smtClean="0">
                <a:latin typeface="Arial" panose="020B0604020202020204" pitchFamily="34" charset="0"/>
              </a:rPr>
              <a:t>El cargador hardware se llama así por estar implementado por el fabricante del hardware</a:t>
            </a:r>
          </a:p>
          <a:p>
            <a:pPr eaLnBrk="1" hangingPunct="1">
              <a:buFontTx/>
              <a:buChar char="•"/>
            </a:pPr>
            <a:r>
              <a:rPr lang="es-ES_tradnl" altLang="es-ES" dirty="0" smtClean="0">
                <a:latin typeface="Arial" panose="020B0604020202020204" pitchFamily="34" charset="0"/>
              </a:rPr>
              <a:t>Utilidad de cargador hardware/cargador software: mayor flexibilidad. El cargador software trata con las particularidades de su sistema operativo</a:t>
            </a:r>
          </a:p>
          <a:p>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58</a:t>
            </a:fld>
            <a:endParaRPr lang="en-GB" dirty="0"/>
          </a:p>
        </p:txBody>
      </p:sp>
    </p:spTree>
    <p:extLst>
      <p:ext uri="{BB962C8B-B14F-4D97-AF65-F5344CB8AC3E}">
        <p14:creationId xmlns:p14="http://schemas.microsoft.com/office/powerpoint/2010/main" val="405400624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59</a:t>
            </a:fld>
            <a:endParaRPr lang="en-GB" dirty="0"/>
          </a:p>
        </p:txBody>
      </p:sp>
    </p:spTree>
    <p:extLst>
      <p:ext uri="{BB962C8B-B14F-4D97-AF65-F5344CB8AC3E}">
        <p14:creationId xmlns:p14="http://schemas.microsoft.com/office/powerpoint/2010/main" val="38619953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indent="-171450" eaLnBrk="1" hangingPunct="1">
              <a:buFontTx/>
              <a:buChar char="-"/>
            </a:pPr>
            <a:r>
              <a:rPr lang="es-ES" altLang="es-ES" dirty="0" smtClean="0">
                <a:solidFill>
                  <a:srgbClr val="FF0000"/>
                </a:solidFill>
                <a:latin typeface="Arial" panose="020B0604020202020204" pitchFamily="34" charset="0"/>
              </a:rPr>
              <a:t>Para el sistema operativo, un proceso</a:t>
            </a:r>
            <a:r>
              <a:rPr lang="es-ES" altLang="es-ES" baseline="0" dirty="0" smtClean="0">
                <a:solidFill>
                  <a:srgbClr val="FF0000"/>
                </a:solidFill>
                <a:latin typeface="Arial" panose="020B0604020202020204" pitchFamily="34" charset="0"/>
              </a:rPr>
              <a:t> es un objeto del sistema que encapsula:</a:t>
            </a:r>
          </a:p>
          <a:p>
            <a:pPr marL="628650" lvl="1" indent="-171450" eaLnBrk="1" hangingPunct="1">
              <a:buFontTx/>
              <a:buChar char="-"/>
            </a:pPr>
            <a:r>
              <a:rPr lang="es-ES" altLang="es-ES" baseline="0" dirty="0" smtClean="0">
                <a:solidFill>
                  <a:srgbClr val="FF0000"/>
                </a:solidFill>
                <a:latin typeface="Arial" panose="020B0604020202020204" pitchFamily="34" charset="0"/>
              </a:rPr>
              <a:t>Un espacio de memoria. Cada proceso tiene su propio espacio lógico de direcciones de memoria, que normalmente empieza por la dirección 0. Estas direcciones lógicas se traducen por hardware a direcciones físicas de memoria, que son las que finalmente salen al bus de direcciones hardware. Cada proceso sólo es capaz de acceder a su propio espacio de memoria, por lo que se encuentra completamente aislado del resto de los procesos.</a:t>
            </a:r>
          </a:p>
          <a:p>
            <a:pPr marL="628650" lvl="1" indent="-171450" eaLnBrk="1" hangingPunct="1">
              <a:buFontTx/>
              <a:buChar char="-"/>
            </a:pPr>
            <a:r>
              <a:rPr lang="es-ES" altLang="es-ES" baseline="0" dirty="0" smtClean="0">
                <a:solidFill>
                  <a:srgbClr val="FF0000"/>
                </a:solidFill>
                <a:latin typeface="Arial" panose="020B0604020202020204" pitchFamily="34" charset="0"/>
              </a:rPr>
              <a:t>*Al menos* una secuencia de ejecución (</a:t>
            </a:r>
            <a:r>
              <a:rPr lang="es-ES" altLang="es-ES" baseline="0" dirty="0" err="1" smtClean="0">
                <a:solidFill>
                  <a:srgbClr val="FF0000"/>
                </a:solidFill>
                <a:latin typeface="Arial" panose="020B0604020202020204" pitchFamily="34" charset="0"/>
              </a:rPr>
              <a:t>Vése</a:t>
            </a:r>
            <a:r>
              <a:rPr lang="es-ES" altLang="es-ES" baseline="0" dirty="0" smtClean="0">
                <a:solidFill>
                  <a:srgbClr val="FF0000"/>
                </a:solidFill>
                <a:latin typeface="Arial" panose="020B0604020202020204" pitchFamily="34" charset="0"/>
              </a:rPr>
              <a:t> “hilos”, más adelante en este capítulo)</a:t>
            </a:r>
          </a:p>
          <a:p>
            <a:pPr marL="628650" lvl="1" indent="-171450" eaLnBrk="1" hangingPunct="1">
              <a:buFontTx/>
              <a:buChar char="-"/>
            </a:pPr>
            <a:r>
              <a:rPr lang="es-ES" altLang="es-ES" baseline="0" dirty="0" smtClean="0">
                <a:solidFill>
                  <a:srgbClr val="FF0000"/>
                </a:solidFill>
                <a:latin typeface="Arial" panose="020B0604020202020204" pitchFamily="34" charset="0"/>
              </a:rPr>
              <a:t>Un conjunto de recursos asignados a dicho proceso. Los recursos pueden ser software (archivos, estructuras de datos) o hardware (dispositivos).  </a:t>
            </a:r>
          </a:p>
          <a:p>
            <a:pPr marL="171450" lvl="0" indent="-171450" eaLnBrk="1" hangingPunct="1">
              <a:buFontTx/>
              <a:buChar char="-"/>
            </a:pPr>
            <a:r>
              <a:rPr lang="es-ES" altLang="es-ES" baseline="0" dirty="0" smtClean="0">
                <a:solidFill>
                  <a:srgbClr val="FF0000"/>
                </a:solidFill>
                <a:latin typeface="Arial" panose="020B0604020202020204" pitchFamily="34" charset="0"/>
              </a:rPr>
              <a:t>Dado que los procesos se encuentran completamente aislados entre ellos (un proceso no puede acceder a direcciones de memoria de otro proceso) el núcleo debe proporcionar mecanismos de comunicación y coordinación entre procesos para aquellos casos en los que varios procesos colaboren en algún tipo de actividad.</a:t>
            </a:r>
          </a:p>
          <a:p>
            <a:pPr marL="628650" lvl="1" indent="-171450" eaLnBrk="1" hangingPunct="1">
              <a:buFontTx/>
              <a:buChar char="-"/>
            </a:pPr>
            <a:endParaRPr lang="es-ES" altLang="es-ES" baseline="0" dirty="0" smtClean="0">
              <a:solidFill>
                <a:srgbClr val="FF0000"/>
              </a:solidFill>
              <a:latin typeface="Arial" panose="020B0604020202020204" pitchFamily="34" charset="0"/>
            </a:endParaRPr>
          </a:p>
          <a:p>
            <a:pPr marL="628650" lvl="1" indent="-171450" eaLnBrk="1" hangingPunct="1">
              <a:buFontTx/>
              <a:buChar char="-"/>
            </a:pPr>
            <a:endParaRPr lang="es-ES" altLang="es-ES" dirty="0" smtClean="0">
              <a:solidFill>
                <a:srgbClr val="FF0000"/>
              </a:solidFill>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6</a:t>
            </a:fld>
            <a:endParaRPr lang="en-GB" dirty="0"/>
          </a:p>
        </p:txBody>
      </p:sp>
    </p:spTree>
    <p:extLst>
      <p:ext uri="{BB962C8B-B14F-4D97-AF65-F5344CB8AC3E}">
        <p14:creationId xmlns:p14="http://schemas.microsoft.com/office/powerpoint/2010/main" val="158814176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60</a:t>
            </a:fld>
            <a:endParaRPr lang="en-GB" dirty="0"/>
          </a:p>
        </p:txBody>
      </p:sp>
    </p:spTree>
    <p:extLst>
      <p:ext uri="{BB962C8B-B14F-4D97-AF65-F5344CB8AC3E}">
        <p14:creationId xmlns:p14="http://schemas.microsoft.com/office/powerpoint/2010/main" val="130855452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r>
              <a:rPr lang="en-GB" dirty="0" smtClean="0"/>
              <a:t>MAC= Medium </a:t>
            </a:r>
            <a:r>
              <a:rPr lang="en-GB" smtClean="0"/>
              <a:t>Access </a:t>
            </a:r>
            <a:r>
              <a:rPr lang="en-GB" smtClean="0"/>
              <a:t>Control</a:t>
            </a:r>
          </a:p>
          <a:p>
            <a:r>
              <a:rPr lang="en-GB" smtClean="0"/>
              <a:t>CIDR= </a:t>
            </a:r>
            <a:r>
              <a:rPr lang="es-ES" sz="1200" b="0" i="0" kern="1200" smtClean="0">
                <a:solidFill>
                  <a:schemeClr val="tx1"/>
                </a:solidFill>
                <a:effectLst/>
                <a:latin typeface="+mn-lt"/>
                <a:ea typeface="+mn-ea"/>
                <a:cs typeface="+mn-cs"/>
              </a:rPr>
              <a:t>Classless Inter-Domain Routing</a:t>
            </a: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61</a:t>
            </a:fld>
            <a:endParaRPr lang="en-GB" dirty="0"/>
          </a:p>
        </p:txBody>
      </p:sp>
    </p:spTree>
    <p:extLst>
      <p:ext uri="{BB962C8B-B14F-4D97-AF65-F5344CB8AC3E}">
        <p14:creationId xmlns:p14="http://schemas.microsoft.com/office/powerpoint/2010/main" val="124909349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r>
              <a:rPr lang="en-GB" dirty="0" smtClean="0"/>
              <a:t>MAC= Medium Access Control</a:t>
            </a: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62</a:t>
            </a:fld>
            <a:endParaRPr lang="en-GB" dirty="0"/>
          </a:p>
        </p:txBody>
      </p:sp>
    </p:spTree>
    <p:extLst>
      <p:ext uri="{BB962C8B-B14F-4D97-AF65-F5344CB8AC3E}">
        <p14:creationId xmlns:p14="http://schemas.microsoft.com/office/powerpoint/2010/main" val="394488238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r>
              <a:rPr lang="en-GB" dirty="0" smtClean="0"/>
              <a:t>MAC= Medium </a:t>
            </a:r>
            <a:r>
              <a:rPr lang="en-GB" smtClean="0"/>
              <a:t>Access Control</a:t>
            </a: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63</a:t>
            </a:fld>
            <a:endParaRPr lang="en-GB" dirty="0"/>
          </a:p>
        </p:txBody>
      </p:sp>
    </p:spTree>
    <p:extLst>
      <p:ext uri="{BB962C8B-B14F-4D97-AF65-F5344CB8AC3E}">
        <p14:creationId xmlns:p14="http://schemas.microsoft.com/office/powerpoint/2010/main" val="252796198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r>
              <a:rPr lang="en-GB" dirty="0" smtClean="0"/>
              <a:t>MAC= Medium </a:t>
            </a:r>
            <a:r>
              <a:rPr lang="en-GB" smtClean="0"/>
              <a:t>Access Control</a:t>
            </a:r>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64</a:t>
            </a:fld>
            <a:endParaRPr lang="en-GB" dirty="0"/>
          </a:p>
        </p:txBody>
      </p:sp>
    </p:spTree>
    <p:extLst>
      <p:ext uri="{BB962C8B-B14F-4D97-AF65-F5344CB8AC3E}">
        <p14:creationId xmlns:p14="http://schemas.microsoft.com/office/powerpoint/2010/main" val="146097888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65</a:t>
            </a:fld>
            <a:endParaRPr lang="en-GB" dirty="0"/>
          </a:p>
        </p:txBody>
      </p:sp>
    </p:spTree>
    <p:extLst>
      <p:ext uri="{BB962C8B-B14F-4D97-AF65-F5344CB8AC3E}">
        <p14:creationId xmlns:p14="http://schemas.microsoft.com/office/powerpoint/2010/main" val="83594122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66</a:t>
            </a:fld>
            <a:endParaRPr lang="en-GB" dirty="0"/>
          </a:p>
        </p:txBody>
      </p:sp>
    </p:spTree>
    <p:extLst>
      <p:ext uri="{BB962C8B-B14F-4D97-AF65-F5344CB8AC3E}">
        <p14:creationId xmlns:p14="http://schemas.microsoft.com/office/powerpoint/2010/main" val="114501780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67</a:t>
            </a:fld>
            <a:endParaRPr lang="en-GB" dirty="0"/>
          </a:p>
        </p:txBody>
      </p:sp>
    </p:spTree>
    <p:extLst>
      <p:ext uri="{BB962C8B-B14F-4D97-AF65-F5344CB8AC3E}">
        <p14:creationId xmlns:p14="http://schemas.microsoft.com/office/powerpoint/2010/main" val="264535588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68</a:t>
            </a:fld>
            <a:endParaRPr lang="en-GB" dirty="0"/>
          </a:p>
        </p:txBody>
      </p:sp>
    </p:spTree>
    <p:extLst>
      <p:ext uri="{BB962C8B-B14F-4D97-AF65-F5344CB8AC3E}">
        <p14:creationId xmlns:p14="http://schemas.microsoft.com/office/powerpoint/2010/main" val="310393068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_tradnl" altLang="es-ES" dirty="0" smtClean="0">
                <a:latin typeface="Arial" panose="020B0604020202020204" pitchFamily="34" charset="0"/>
              </a:rPr>
              <a:t>Nótese que la rutina de entrada al sistema operativo es una rutina externa a los programas</a:t>
            </a:r>
          </a:p>
          <a:p>
            <a:pPr eaLnBrk="1" hangingPunct="1">
              <a:buFontTx/>
              <a:buChar char="•"/>
            </a:pPr>
            <a:r>
              <a:rPr lang="es-ES_tradnl" altLang="es-ES" dirty="0" smtClean="0">
                <a:latin typeface="Arial" panose="020B0604020202020204" pitchFamily="34" charset="0"/>
              </a:rPr>
              <a:t>Uno de los parámetros (normalmente un registro) indica qué servicio del sistema operativo se invoca</a:t>
            </a:r>
          </a:p>
          <a:p>
            <a:pPr eaLnBrk="1" hangingPunct="1">
              <a:buFontTx/>
              <a:buChar char="•"/>
            </a:pPr>
            <a:r>
              <a:rPr lang="es-ES_tradnl" altLang="es-ES" dirty="0" smtClean="0">
                <a:latin typeface="Arial" panose="020B0604020202020204" pitchFamily="34" charset="0"/>
              </a:rPr>
              <a:t>Los demás parámetros dependerán del tipo de servicio solicitado</a:t>
            </a: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69</a:t>
            </a:fld>
            <a:endParaRPr lang="en-GB" dirty="0"/>
          </a:p>
        </p:txBody>
      </p:sp>
    </p:spTree>
    <p:extLst>
      <p:ext uri="{BB962C8B-B14F-4D97-AF65-F5344CB8AC3E}">
        <p14:creationId xmlns:p14="http://schemas.microsoft.com/office/powerpoint/2010/main" val="7011867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marL="171450" lvl="0" indent="-171450" eaLnBrk="1" hangingPunct="1">
              <a:buFontTx/>
              <a:buChar char="-"/>
            </a:pPr>
            <a:r>
              <a:rPr lang="es-ES" altLang="es-ES" baseline="0" dirty="0" smtClean="0">
                <a:solidFill>
                  <a:srgbClr val="FF0000"/>
                </a:solidFill>
                <a:latin typeface="Arial" panose="020B0604020202020204" pitchFamily="34" charset="0"/>
              </a:rPr>
              <a:t>MIPS= Millones de Instrucciones Por Segundo</a:t>
            </a:r>
          </a:p>
          <a:p>
            <a:pPr marL="171450" lvl="0" indent="-171450" eaLnBrk="1" hangingPunct="1">
              <a:buFontTx/>
              <a:buChar char="-"/>
            </a:pPr>
            <a:r>
              <a:rPr lang="es-ES" altLang="es-ES" baseline="0" dirty="0" smtClean="0">
                <a:solidFill>
                  <a:srgbClr val="FF0000"/>
                </a:solidFill>
                <a:latin typeface="Arial" panose="020B0604020202020204" pitchFamily="34" charset="0"/>
              </a:rPr>
              <a:t>Los dispositivos operan en tiempos que están unos seis órdenes de magnitud por encima de los tiempos que tardan los procesadores en ejecutar sus instrucciones. Esto quiere decir que si por ejemplo un proceso solicita una operación que dependa de un dispositivo, el procesador que está usando dicho proceso debería ser capaz de hacer algo útil durante ese tiempo. Gracias a la multiprogramación, el procesador puede ejecutar código de otros procesos.</a:t>
            </a:r>
          </a:p>
          <a:p>
            <a:pPr marL="171450" lvl="0" indent="-171450" eaLnBrk="1" hangingPunct="1">
              <a:buFontTx/>
              <a:buChar char="-"/>
            </a:pPr>
            <a:endParaRPr lang="es-ES" altLang="es-ES" baseline="0" dirty="0" smtClean="0">
              <a:solidFill>
                <a:srgbClr val="FF0000"/>
              </a:solidFill>
              <a:latin typeface="Arial" panose="020B0604020202020204" pitchFamily="34" charset="0"/>
            </a:endParaRPr>
          </a:p>
          <a:p>
            <a:pPr marL="171450" lvl="0" indent="-171450" eaLnBrk="1" hangingPunct="1">
              <a:buFontTx/>
              <a:buChar char="-"/>
            </a:pPr>
            <a:endParaRPr lang="es-ES" altLang="es-ES" baseline="0" dirty="0" smtClean="0">
              <a:solidFill>
                <a:srgbClr val="FF0000"/>
              </a:solidFill>
              <a:latin typeface="Arial" panose="020B0604020202020204" pitchFamily="34" charset="0"/>
            </a:endParaRPr>
          </a:p>
          <a:p>
            <a:pPr marL="0" lvl="0" indent="0" eaLnBrk="1" hangingPunct="1">
              <a:buFontTx/>
              <a:buNone/>
            </a:pPr>
            <a:r>
              <a:rPr lang="es-ES" altLang="es-ES" baseline="0" dirty="0" smtClean="0">
                <a:solidFill>
                  <a:srgbClr val="FF0000"/>
                </a:solidFill>
                <a:latin typeface="Arial" panose="020B0604020202020204" pitchFamily="34" charset="0"/>
              </a:rPr>
              <a:t>NOTA: Velocidades de ejecución de los distintos procesadores: </a:t>
            </a:r>
            <a:r>
              <a:rPr lang="es-ES" altLang="es-ES" dirty="0" smtClean="0">
                <a:solidFill>
                  <a:srgbClr val="FF0000"/>
                </a:solidFill>
                <a:latin typeface="Arial" panose="020B0604020202020204" pitchFamily="34" charset="0"/>
              </a:rPr>
              <a:t>https://en.wikipedia.org/wiki/Instructions_per_second#Timeline_of_instructions_per_second</a:t>
            </a: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7</a:t>
            </a:fld>
            <a:endParaRPr lang="en-GB" dirty="0"/>
          </a:p>
        </p:txBody>
      </p:sp>
    </p:spTree>
    <p:extLst>
      <p:ext uri="{BB962C8B-B14F-4D97-AF65-F5344CB8AC3E}">
        <p14:creationId xmlns:p14="http://schemas.microsoft.com/office/powerpoint/2010/main" val="243205118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endParaRPr lang="es-ES_tradnl"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70</a:t>
            </a:fld>
            <a:endParaRPr lang="en-GB" dirty="0"/>
          </a:p>
        </p:txBody>
      </p:sp>
    </p:spTree>
    <p:extLst>
      <p:ext uri="{BB962C8B-B14F-4D97-AF65-F5344CB8AC3E}">
        <p14:creationId xmlns:p14="http://schemas.microsoft.com/office/powerpoint/2010/main" val="14747005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endParaRPr lang="es-ES_tradnl"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71</a:t>
            </a:fld>
            <a:endParaRPr lang="en-GB" dirty="0"/>
          </a:p>
        </p:txBody>
      </p:sp>
    </p:spTree>
    <p:extLst>
      <p:ext uri="{BB962C8B-B14F-4D97-AF65-F5344CB8AC3E}">
        <p14:creationId xmlns:p14="http://schemas.microsoft.com/office/powerpoint/2010/main" val="376618207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endParaRPr lang="es-ES_tradnl"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72</a:t>
            </a:fld>
            <a:endParaRPr lang="en-GB" dirty="0"/>
          </a:p>
        </p:txBody>
      </p:sp>
    </p:spTree>
    <p:extLst>
      <p:ext uri="{BB962C8B-B14F-4D97-AF65-F5344CB8AC3E}">
        <p14:creationId xmlns:p14="http://schemas.microsoft.com/office/powerpoint/2010/main" val="370053364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73</a:t>
            </a:fld>
            <a:endParaRPr lang="en-GB" dirty="0"/>
          </a:p>
        </p:txBody>
      </p:sp>
    </p:spTree>
    <p:extLst>
      <p:ext uri="{BB962C8B-B14F-4D97-AF65-F5344CB8AC3E}">
        <p14:creationId xmlns:p14="http://schemas.microsoft.com/office/powerpoint/2010/main" val="383966211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endParaRPr lang="es-ES_tradnl"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74</a:t>
            </a:fld>
            <a:endParaRPr lang="en-GB" dirty="0"/>
          </a:p>
        </p:txBody>
      </p:sp>
    </p:spTree>
    <p:extLst>
      <p:ext uri="{BB962C8B-B14F-4D97-AF65-F5344CB8AC3E}">
        <p14:creationId xmlns:p14="http://schemas.microsoft.com/office/powerpoint/2010/main" val="34342949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75</a:t>
            </a:fld>
            <a:endParaRPr lang="en-GB" dirty="0"/>
          </a:p>
        </p:txBody>
      </p:sp>
    </p:spTree>
    <p:extLst>
      <p:ext uri="{BB962C8B-B14F-4D97-AF65-F5344CB8AC3E}">
        <p14:creationId xmlns:p14="http://schemas.microsoft.com/office/powerpoint/2010/main" val="275307022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endParaRPr lang="es-ES_tradnl"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76</a:t>
            </a:fld>
            <a:endParaRPr lang="en-GB" dirty="0"/>
          </a:p>
        </p:txBody>
      </p:sp>
    </p:spTree>
    <p:extLst>
      <p:ext uri="{BB962C8B-B14F-4D97-AF65-F5344CB8AC3E}">
        <p14:creationId xmlns:p14="http://schemas.microsoft.com/office/powerpoint/2010/main" val="375104417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77</a:t>
            </a:fld>
            <a:endParaRPr lang="en-GB" dirty="0"/>
          </a:p>
        </p:txBody>
      </p:sp>
    </p:spTree>
    <p:extLst>
      <p:ext uri="{BB962C8B-B14F-4D97-AF65-F5344CB8AC3E}">
        <p14:creationId xmlns:p14="http://schemas.microsoft.com/office/powerpoint/2010/main" val="194061982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endParaRPr lang="es-ES_tradnl" altLang="es-ES" dirty="0" smtClean="0">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78</a:t>
            </a:fld>
            <a:endParaRPr lang="en-GB" dirty="0"/>
          </a:p>
        </p:txBody>
      </p:sp>
    </p:spTree>
    <p:extLst>
      <p:ext uri="{BB962C8B-B14F-4D97-AF65-F5344CB8AC3E}">
        <p14:creationId xmlns:p14="http://schemas.microsoft.com/office/powerpoint/2010/main" val="184558523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79</a:t>
            </a:fld>
            <a:endParaRPr lang="en-GB" dirty="0"/>
          </a:p>
        </p:txBody>
      </p:sp>
    </p:spTree>
    <p:extLst>
      <p:ext uri="{BB962C8B-B14F-4D97-AF65-F5344CB8AC3E}">
        <p14:creationId xmlns:p14="http://schemas.microsoft.com/office/powerpoint/2010/main" val="38035901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None/>
            </a:pPr>
            <a:endParaRPr lang="es-ES" altLang="es-ES" baseline="0" dirty="0" smtClean="0">
              <a:solidFill>
                <a:srgbClr val="FF0000"/>
              </a:solidFill>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8</a:t>
            </a:fld>
            <a:endParaRPr lang="en-GB" dirty="0"/>
          </a:p>
        </p:txBody>
      </p:sp>
    </p:spTree>
    <p:extLst>
      <p:ext uri="{BB962C8B-B14F-4D97-AF65-F5344CB8AC3E}">
        <p14:creationId xmlns:p14="http://schemas.microsoft.com/office/powerpoint/2010/main" val="162116658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Char char="•"/>
            </a:pPr>
            <a:r>
              <a:rPr lang="es-ES_tradnl" altLang="es-ES" dirty="0" smtClean="0">
                <a:latin typeface="Arial" panose="020B0604020202020204" pitchFamily="34" charset="0"/>
              </a:rPr>
              <a:t>Las interfaces gráficas se basan en muy gran medida en el uso de dispositivos apuntadores, siendo el ratón el más comúnmente utilizado</a:t>
            </a:r>
          </a:p>
          <a:p>
            <a:pPr eaLnBrk="1" hangingPunct="1">
              <a:buFontTx/>
              <a:buChar char="•"/>
            </a:pPr>
            <a:r>
              <a:rPr lang="es-ES_tradnl" altLang="es-ES" dirty="0" smtClean="0">
                <a:latin typeface="Arial" panose="020B0604020202020204" pitchFamily="34" charset="0"/>
              </a:rPr>
              <a:t>Gracias a que ofrecen un API a las aplicaciones de usuario, éstas tienen un “Look and </a:t>
            </a:r>
            <a:r>
              <a:rPr lang="es-ES_tradnl" altLang="es-ES" dirty="0" err="1" smtClean="0">
                <a:latin typeface="Arial" panose="020B0604020202020204" pitchFamily="34" charset="0"/>
              </a:rPr>
              <a:t>Feel</a:t>
            </a:r>
            <a:r>
              <a:rPr lang="es-ES_tradnl" altLang="es-ES" dirty="0" smtClean="0">
                <a:latin typeface="Arial" panose="020B0604020202020204" pitchFamily="34" charset="0"/>
              </a:rPr>
              <a:t>” coherentes con el de la interfaz gráfica del SO</a:t>
            </a: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80</a:t>
            </a:fld>
            <a:endParaRPr lang="en-GB" dirty="0"/>
          </a:p>
        </p:txBody>
      </p:sp>
    </p:spTree>
    <p:extLst>
      <p:ext uri="{BB962C8B-B14F-4D97-AF65-F5344CB8AC3E}">
        <p14:creationId xmlns:p14="http://schemas.microsoft.com/office/powerpoint/2010/main" val="65825802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81</a:t>
            </a:fld>
            <a:endParaRPr lang="en-GB" dirty="0"/>
          </a:p>
        </p:txBody>
      </p:sp>
    </p:spTree>
    <p:extLst>
      <p:ext uri="{BB962C8B-B14F-4D97-AF65-F5344CB8AC3E}">
        <p14:creationId xmlns:p14="http://schemas.microsoft.com/office/powerpoint/2010/main" val="378457634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82</a:t>
            </a:fld>
            <a:endParaRPr lang="en-GB" dirty="0"/>
          </a:p>
        </p:txBody>
      </p:sp>
    </p:spTree>
    <p:extLst>
      <p:ext uri="{BB962C8B-B14F-4D97-AF65-F5344CB8AC3E}">
        <p14:creationId xmlns:p14="http://schemas.microsoft.com/office/powerpoint/2010/main" val="92749386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83</a:t>
            </a:fld>
            <a:endParaRPr lang="en-GB" dirty="0"/>
          </a:p>
        </p:txBody>
      </p:sp>
    </p:spTree>
    <p:extLst>
      <p:ext uri="{BB962C8B-B14F-4D97-AF65-F5344CB8AC3E}">
        <p14:creationId xmlns:p14="http://schemas.microsoft.com/office/powerpoint/2010/main" val="251707521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2A3F8423-F91C-4DA9-AB04-B1413AC769CB}" type="slidenum">
              <a:rPr lang="es-ES" altLang="es-ES"/>
              <a:pPr>
                <a:spcBef>
                  <a:spcPct val="0"/>
                </a:spcBef>
              </a:pPr>
              <a:t>84</a:t>
            </a:fld>
            <a:endParaRPr lang="es-ES" altLang="es-ES"/>
          </a:p>
        </p:txBody>
      </p:sp>
      <p:sp>
        <p:nvSpPr>
          <p:cNvPr id="12291" name="Rectangle 2"/>
          <p:cNvSpPr>
            <a:spLocks noGrp="1" noRot="1" noChangeAspect="1" noChangeArrowheads="1" noTextEdit="1"/>
          </p:cNvSpPr>
          <p:nvPr>
            <p:ph type="sldImg"/>
          </p:nvPr>
        </p:nvSpPr>
        <p:spPr>
          <a:ln/>
        </p:spPr>
      </p:sp>
      <p:sp>
        <p:nvSpPr>
          <p:cNvPr id="122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s-ES_tradnl" altLang="es-ES" smtClean="0">
                <a:latin typeface="Arial" panose="020B0604020202020204" pitchFamily="34" charset="0"/>
              </a:rPr>
              <a:t>Consecuencia:</a:t>
            </a:r>
          </a:p>
          <a:p>
            <a:pPr lvl="1" eaLnBrk="1" hangingPunct="1">
              <a:buFontTx/>
              <a:buChar char="•"/>
            </a:pPr>
            <a:r>
              <a:rPr lang="es-ES_tradnl" altLang="es-ES" smtClean="0">
                <a:latin typeface="Arial" panose="020B0604020202020204" pitchFamily="34" charset="0"/>
              </a:rPr>
              <a:t>Cualquier rutina del sistema operativo puede invocar a cualquier otra rutina (mediante un CALL, dos primeros clicks), y</a:t>
            </a:r>
          </a:p>
          <a:p>
            <a:pPr lvl="1" eaLnBrk="1" hangingPunct="1">
              <a:buFontTx/>
              <a:buChar char="•"/>
            </a:pPr>
            <a:r>
              <a:rPr lang="es-ES_tradnl" altLang="es-ES" smtClean="0">
                <a:latin typeface="Arial" panose="020B0604020202020204" pitchFamily="34" charset="0"/>
              </a:rPr>
              <a:t>Cualquier rutina del sistema operativo puede manipular directamente cualquier estructura de datos de cualquier módulo del sistema (dos siguientes clicks)</a:t>
            </a:r>
          </a:p>
        </p:txBody>
      </p:sp>
    </p:spTree>
    <p:extLst>
      <p:ext uri="{BB962C8B-B14F-4D97-AF65-F5344CB8AC3E}">
        <p14:creationId xmlns:p14="http://schemas.microsoft.com/office/powerpoint/2010/main" val="384020889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2040DD6C-05E8-4941-B5EE-F91C406B536A}" type="slidenum">
              <a:rPr lang="es-ES" altLang="es-ES"/>
              <a:pPr>
                <a:spcBef>
                  <a:spcPct val="0"/>
                </a:spcBef>
              </a:pPr>
              <a:t>85</a:t>
            </a:fld>
            <a:endParaRPr lang="es-ES" altLang="es-ES"/>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s-ES_tradnl" altLang="es-ES" b="1" smtClean="0">
                <a:latin typeface="Arial" panose="020B0604020202020204" pitchFamily="34" charset="0"/>
              </a:rPr>
              <a:t>Módulo despachador</a:t>
            </a:r>
            <a:r>
              <a:rPr lang="es-ES_tradnl" altLang="es-ES" smtClean="0">
                <a:latin typeface="Arial" panose="020B0604020202020204" pitchFamily="34" charset="0"/>
              </a:rPr>
              <a:t> (</a:t>
            </a:r>
            <a:r>
              <a:rPr lang="es-ES" altLang="es-ES" i="1" smtClean="0">
                <a:latin typeface="Arial" panose="020B0604020202020204" pitchFamily="34" charset="0"/>
              </a:rPr>
              <a:t>dispatcher</a:t>
            </a:r>
            <a:r>
              <a:rPr lang="es-ES_tradnl" altLang="es-ES" smtClean="0">
                <a:latin typeface="Arial" panose="020B0604020202020204" pitchFamily="34" charset="0"/>
              </a:rPr>
              <a:t>): Es el punto de entrada al sistema operativo. Determina la causa que ha provocado su ejecución y seleccionar la rutina de servicio que debe atenderla. Dicho punto de entrada es una rutina a la que transfiere el control cada vez que:</a:t>
            </a:r>
          </a:p>
          <a:p>
            <a:pPr lvl="1" eaLnBrk="1" hangingPunct="1">
              <a:buFontTx/>
              <a:buChar char="•"/>
            </a:pPr>
            <a:r>
              <a:rPr lang="es-ES_tradnl" altLang="es-ES" smtClean="0">
                <a:latin typeface="Arial" panose="020B0604020202020204" pitchFamily="34" charset="0"/>
              </a:rPr>
              <a:t>Un proceso hace una llamada al sistema</a:t>
            </a:r>
          </a:p>
          <a:p>
            <a:pPr lvl="1" eaLnBrk="1" hangingPunct="1">
              <a:buFontTx/>
              <a:buChar char="•"/>
            </a:pPr>
            <a:r>
              <a:rPr lang="es-ES_tradnl" altLang="es-ES" smtClean="0">
                <a:latin typeface="Arial" panose="020B0604020202020204" pitchFamily="34" charset="0"/>
              </a:rPr>
              <a:t>Un proceso de usuario ejecuta una instrucción prohibida, o se produce cualquier otro fallo de protección.</a:t>
            </a:r>
          </a:p>
          <a:p>
            <a:pPr eaLnBrk="1" hangingPunct="1">
              <a:buFontTx/>
              <a:buChar char="•"/>
            </a:pPr>
            <a:r>
              <a:rPr lang="es-ES_tradnl" altLang="es-ES" b="1" smtClean="0">
                <a:latin typeface="Arial" panose="020B0604020202020204" pitchFamily="34" charset="0"/>
              </a:rPr>
              <a:t>Rutinas de servicio</a:t>
            </a:r>
            <a:r>
              <a:rPr lang="es-ES_tradnl" altLang="es-ES" smtClean="0">
                <a:latin typeface="Arial" panose="020B0604020202020204" pitchFamily="34" charset="0"/>
              </a:rPr>
              <a:t>: son las rutinas que implementan cada uno de los servicios del sistema operativo.</a:t>
            </a:r>
            <a:endParaRPr lang="es-ES_tradnl" altLang="es-ES" b="1" smtClean="0">
              <a:latin typeface="Arial" panose="020B0604020202020204" pitchFamily="34" charset="0"/>
            </a:endParaRPr>
          </a:p>
          <a:p>
            <a:pPr eaLnBrk="1" hangingPunct="1">
              <a:buFontTx/>
              <a:buChar char="•"/>
            </a:pPr>
            <a:r>
              <a:rPr lang="es-ES_tradnl" altLang="es-ES" b="1" smtClean="0">
                <a:latin typeface="Arial" panose="020B0604020202020204" pitchFamily="34" charset="0"/>
              </a:rPr>
              <a:t>Rutinas auxiliares</a:t>
            </a:r>
            <a:r>
              <a:rPr lang="es-ES_tradnl" altLang="es-ES" smtClean="0">
                <a:latin typeface="Arial" panose="020B0604020202020204" pitchFamily="34" charset="0"/>
              </a:rPr>
              <a:t>: son rutinas que se encargan de tareas auxiliares y que pueden ser de utilidad para cualquier otra rutina (de servicio o auxiliar) del sistema operativo </a:t>
            </a:r>
          </a:p>
          <a:p>
            <a:pPr eaLnBrk="1" hangingPunct="1">
              <a:buFontTx/>
              <a:buChar char="•"/>
            </a:pPr>
            <a:r>
              <a:rPr lang="es-ES_tradnl" altLang="es-ES" b="1" smtClean="0">
                <a:latin typeface="Arial" panose="020B0604020202020204" pitchFamily="34" charset="0"/>
              </a:rPr>
              <a:t>En paralelo con esto</a:t>
            </a:r>
            <a:r>
              <a:rPr lang="es-ES_tradnl" altLang="es-ES" smtClean="0">
                <a:latin typeface="Arial" panose="020B0604020202020204" pitchFamily="34" charset="0"/>
              </a:rPr>
              <a:t>, se pueden ejecutar una serie de </a:t>
            </a:r>
            <a:r>
              <a:rPr lang="es-ES_tradnl" altLang="es-ES" b="1" smtClean="0">
                <a:latin typeface="Arial" panose="020B0604020202020204" pitchFamily="34" charset="0"/>
              </a:rPr>
              <a:t>rutinas de interrupción</a:t>
            </a:r>
            <a:r>
              <a:rPr lang="es-ES_tradnl" altLang="es-ES" smtClean="0">
                <a:latin typeface="Arial" panose="020B0604020202020204" pitchFamily="34" charset="0"/>
              </a:rPr>
              <a:t> invocadas directamente por el hardware, dedicadas normalmente a la gestión de dispositivos. </a:t>
            </a:r>
          </a:p>
        </p:txBody>
      </p:sp>
    </p:spTree>
    <p:extLst>
      <p:ext uri="{BB962C8B-B14F-4D97-AF65-F5344CB8AC3E}">
        <p14:creationId xmlns:p14="http://schemas.microsoft.com/office/powerpoint/2010/main" val="2668059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76E3E0B4-21DD-4E56-BE24-CF692F37CAA0}" type="slidenum">
              <a:rPr lang="es-ES" altLang="es-ES"/>
              <a:pPr>
                <a:spcBef>
                  <a:spcPct val="0"/>
                </a:spcBef>
              </a:pPr>
              <a:t>86</a:t>
            </a:fld>
            <a:endParaRPr lang="es-ES" altLang="es-ES"/>
          </a:p>
        </p:txBody>
      </p:sp>
      <p:sp>
        <p:nvSpPr>
          <p:cNvPr id="18435" name="Rectangle 2"/>
          <p:cNvSpPr>
            <a:spLocks noGrp="1" noRot="1" noChangeAspect="1" noChangeArrowheads="1" noTextEdit="1"/>
          </p:cNvSpPr>
          <p:nvPr>
            <p:ph type="sldImg"/>
          </p:nvPr>
        </p:nvSpPr>
        <p:spPr>
          <a:ln/>
        </p:spPr>
      </p:sp>
      <p:sp>
        <p:nvSpPr>
          <p:cNvPr id="184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endParaRPr lang="es-ES_tradnl" altLang="es-ES" smtClean="0">
              <a:latin typeface="Arial" panose="020B0604020202020204" pitchFamily="34" charset="0"/>
            </a:endParaRPr>
          </a:p>
        </p:txBody>
      </p:sp>
    </p:spTree>
    <p:extLst>
      <p:ext uri="{BB962C8B-B14F-4D97-AF65-F5344CB8AC3E}">
        <p14:creationId xmlns:p14="http://schemas.microsoft.com/office/powerpoint/2010/main" val="369338459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87</a:t>
            </a:fld>
            <a:endParaRPr lang="en-GB" dirty="0"/>
          </a:p>
        </p:txBody>
      </p:sp>
    </p:spTree>
    <p:extLst>
      <p:ext uri="{BB962C8B-B14F-4D97-AF65-F5344CB8AC3E}">
        <p14:creationId xmlns:p14="http://schemas.microsoft.com/office/powerpoint/2010/main" val="144165122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889B5A99-4E2E-46C0-BD96-2766D9A86AAA}" type="slidenum">
              <a:rPr lang="es-ES" altLang="es-ES"/>
              <a:pPr>
                <a:spcBef>
                  <a:spcPct val="0"/>
                </a:spcBef>
              </a:pPr>
              <a:t>88</a:t>
            </a:fld>
            <a:endParaRPr lang="es-ES" altLang="es-ES"/>
          </a:p>
        </p:txBody>
      </p:sp>
      <p:sp>
        <p:nvSpPr>
          <p:cNvPr id="22531" name="Rectangle 2"/>
          <p:cNvSpPr>
            <a:spLocks noGrp="1" noRot="1" noChangeAspect="1" noChangeArrowheads="1" noTextEdit="1"/>
          </p:cNvSpPr>
          <p:nvPr>
            <p:ph type="sldImg"/>
          </p:nvPr>
        </p:nvSpPr>
        <p:spPr>
          <a:ln/>
        </p:spPr>
      </p:sp>
      <p:sp>
        <p:nvSpPr>
          <p:cNvPr id="22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s-ES_tradnl" altLang="es-ES" smtClean="0">
                <a:latin typeface="Arial" panose="020B0604020202020204" pitchFamily="34" charset="0"/>
              </a:rPr>
              <a:t>La ilustración representa la organización del sistema operativo THE, construido por Djikstra en 1968</a:t>
            </a:r>
          </a:p>
          <a:p>
            <a:pPr eaLnBrk="1" hangingPunct="1">
              <a:buFontTx/>
              <a:buChar char="•"/>
            </a:pPr>
            <a:r>
              <a:rPr lang="es-ES_tradnl" altLang="es-ES" smtClean="0">
                <a:latin typeface="Arial" panose="020B0604020202020204" pitchFamily="34" charset="0"/>
              </a:rPr>
              <a:t>Capa 0: proporciona hardware multiprogramado</a:t>
            </a:r>
          </a:p>
          <a:p>
            <a:pPr eaLnBrk="1" hangingPunct="1">
              <a:buFontTx/>
              <a:buChar char="•"/>
            </a:pPr>
            <a:r>
              <a:rPr lang="es-ES_tradnl" altLang="es-ES" smtClean="0">
                <a:latin typeface="Arial" panose="020B0604020202020204" pitchFamily="34" charset="0"/>
              </a:rPr>
              <a:t>Capa 1: dota a cada proceso de su propio espacio de memoria</a:t>
            </a:r>
          </a:p>
          <a:p>
            <a:pPr eaLnBrk="1" hangingPunct="1">
              <a:buFontTx/>
              <a:buChar char="•"/>
            </a:pPr>
            <a:r>
              <a:rPr lang="es-ES_tradnl" altLang="es-ES" smtClean="0">
                <a:latin typeface="Arial" panose="020B0604020202020204" pitchFamily="34" charset="0"/>
              </a:rPr>
              <a:t>Capa 2: cada proceso tiene además su propia consola virtual</a:t>
            </a:r>
          </a:p>
          <a:p>
            <a:pPr eaLnBrk="1" hangingPunct="1">
              <a:buFontTx/>
              <a:buChar char="•"/>
            </a:pPr>
            <a:r>
              <a:rPr lang="es-ES_tradnl" altLang="es-ES" smtClean="0">
                <a:latin typeface="Arial" panose="020B0604020202020204" pitchFamily="34" charset="0"/>
              </a:rPr>
              <a:t>Capa 3: cada proceso tiene además posibilidad de usar entrada/salida sobre dispositivos que pueden ser compartidos o asignados en exclusividad</a:t>
            </a:r>
          </a:p>
          <a:p>
            <a:pPr eaLnBrk="1" hangingPunct="1">
              <a:buFontTx/>
              <a:buChar char="•"/>
            </a:pPr>
            <a:r>
              <a:rPr lang="es-ES_tradnl" altLang="es-ES" smtClean="0">
                <a:latin typeface="Arial" panose="020B0604020202020204" pitchFamily="34" charset="0"/>
              </a:rPr>
              <a:t>Sobre esta interfaz, ya se pueden colocar los procesos de usuario</a:t>
            </a:r>
          </a:p>
          <a:p>
            <a:pPr eaLnBrk="1" hangingPunct="1">
              <a:buFontTx/>
              <a:buChar char="•"/>
            </a:pPr>
            <a:endParaRPr lang="es-ES_tradnl" altLang="es-ES" smtClean="0">
              <a:latin typeface="Arial" panose="020B0604020202020204" pitchFamily="34" charset="0"/>
            </a:endParaRPr>
          </a:p>
        </p:txBody>
      </p:sp>
    </p:spTree>
    <p:extLst>
      <p:ext uri="{BB962C8B-B14F-4D97-AF65-F5344CB8AC3E}">
        <p14:creationId xmlns:p14="http://schemas.microsoft.com/office/powerpoint/2010/main" val="120149826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9A3BCD80-8485-4611-A244-6ED8304EF887}" type="slidenum">
              <a:rPr lang="es-ES" altLang="es-ES"/>
              <a:pPr>
                <a:spcBef>
                  <a:spcPct val="0"/>
                </a:spcBef>
              </a:pPr>
              <a:t>89</a:t>
            </a:fld>
            <a:endParaRPr lang="es-ES" altLang="es-ES"/>
          </a:p>
        </p:txBody>
      </p:sp>
      <p:sp>
        <p:nvSpPr>
          <p:cNvPr id="24579" name="Rectangle 2"/>
          <p:cNvSpPr>
            <a:spLocks noGrp="1" noRot="1" noChangeAspect="1" noChangeArrowheads="1" noTextEdit="1"/>
          </p:cNvSpPr>
          <p:nvPr>
            <p:ph type="sldImg"/>
          </p:nvPr>
        </p:nvSpPr>
        <p:spPr>
          <a:ln/>
        </p:spPr>
      </p:sp>
      <p:sp>
        <p:nvSpPr>
          <p:cNvPr id="24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endParaRPr lang="es-ES_tradnl" altLang="es-ES" dirty="0" smtClean="0">
              <a:latin typeface="Arial" panose="020B0604020202020204" pitchFamily="34" charset="0"/>
            </a:endParaRPr>
          </a:p>
        </p:txBody>
      </p:sp>
    </p:spTree>
    <p:extLst>
      <p:ext uri="{BB962C8B-B14F-4D97-AF65-F5344CB8AC3E}">
        <p14:creationId xmlns:p14="http://schemas.microsoft.com/office/powerpoint/2010/main" val="5419484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pPr eaLnBrk="1" hangingPunct="1">
              <a:buFontTx/>
              <a:buNone/>
            </a:pPr>
            <a:endParaRPr lang="es-ES" altLang="es-ES" baseline="0" dirty="0" smtClean="0">
              <a:solidFill>
                <a:srgbClr val="FF0000"/>
              </a:solidFill>
              <a:latin typeface="Arial" panose="020B0604020202020204" pitchFamily="34" charset="0"/>
            </a:endParaRPr>
          </a:p>
        </p:txBody>
      </p:sp>
      <p:sp>
        <p:nvSpPr>
          <p:cNvPr id="4" name="3 Marcador de número de diapositiva"/>
          <p:cNvSpPr>
            <a:spLocks noGrp="1"/>
          </p:cNvSpPr>
          <p:nvPr>
            <p:ph type="sldNum" sz="quarter" idx="10"/>
          </p:nvPr>
        </p:nvSpPr>
        <p:spPr/>
        <p:txBody>
          <a:bodyPr/>
          <a:lstStyle/>
          <a:p>
            <a:fld id="{E41BF03D-DAC2-431F-8D92-3390F6C86238}" type="slidenum">
              <a:rPr lang="en-GB" smtClean="0"/>
              <a:pPr/>
              <a:t>9</a:t>
            </a:fld>
            <a:endParaRPr lang="en-GB" dirty="0"/>
          </a:p>
        </p:txBody>
      </p:sp>
    </p:spTree>
    <p:extLst>
      <p:ext uri="{BB962C8B-B14F-4D97-AF65-F5344CB8AC3E}">
        <p14:creationId xmlns:p14="http://schemas.microsoft.com/office/powerpoint/2010/main" val="27900467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90</a:t>
            </a:fld>
            <a:endParaRPr lang="en-GB" dirty="0"/>
          </a:p>
        </p:txBody>
      </p:sp>
    </p:spTree>
    <p:extLst>
      <p:ext uri="{BB962C8B-B14F-4D97-AF65-F5344CB8AC3E}">
        <p14:creationId xmlns:p14="http://schemas.microsoft.com/office/powerpoint/2010/main" val="196580569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A478F03B-DD12-4AF3-89FF-CBDB46A3AB71}" type="slidenum">
              <a:rPr lang="es-ES" altLang="es-ES"/>
              <a:pPr>
                <a:spcBef>
                  <a:spcPct val="0"/>
                </a:spcBef>
              </a:pPr>
              <a:t>91</a:t>
            </a:fld>
            <a:endParaRPr lang="es-ES" altLang="es-ES"/>
          </a:p>
        </p:txBody>
      </p:sp>
      <p:sp>
        <p:nvSpPr>
          <p:cNvPr id="28675" name="Rectangle 2"/>
          <p:cNvSpPr>
            <a:spLocks noGrp="1" noRot="1" noChangeAspect="1" noChangeArrowheads="1" noTextEdit="1"/>
          </p:cNvSpPr>
          <p:nvPr>
            <p:ph type="sldImg"/>
          </p:nvPr>
        </p:nvSpPr>
        <p:spPr>
          <a:ln/>
        </p:spPr>
      </p:sp>
      <p:sp>
        <p:nvSpPr>
          <p:cNvPr id="28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s-ES_tradnl" altLang="es-ES" smtClean="0">
                <a:latin typeface="Arial" panose="020B0604020202020204" pitchFamily="34" charset="0"/>
              </a:rPr>
              <a:t>El micronúcleo proporciona la infraestructura mínima necesaria para que el resto de los componentes del sistema se implementen como procesos separados. </a:t>
            </a:r>
          </a:p>
          <a:p>
            <a:pPr eaLnBrk="1" hangingPunct="1">
              <a:buFontTx/>
              <a:buChar char="•"/>
            </a:pPr>
            <a:r>
              <a:rPr lang="es-ES_tradnl" altLang="es-ES" smtClean="0">
                <a:latin typeface="Arial" panose="020B0604020202020204" pitchFamily="34" charset="0"/>
              </a:rPr>
              <a:t>Estos procesos se ejecutan con total aislamiento entre sí la única forma de interacción entre estos es mediante los mecanismos de comunicación entre procesos establecidos por el núcleo del sistema.</a:t>
            </a:r>
            <a:r>
              <a:rPr lang="es-ES" altLang="es-ES" smtClean="0">
                <a:latin typeface="Arial" panose="020B0604020202020204" pitchFamily="34" charset="0"/>
              </a:rPr>
              <a:t> </a:t>
            </a:r>
          </a:p>
          <a:p>
            <a:pPr eaLnBrk="1" hangingPunct="1">
              <a:buFontTx/>
              <a:buChar char="•"/>
            </a:pPr>
            <a:r>
              <a:rPr lang="es-ES_tradnl" altLang="es-ES" smtClean="0">
                <a:latin typeface="Arial" panose="020B0604020202020204" pitchFamily="34" charset="0"/>
              </a:rPr>
              <a:t>La principal característica de este sistema es el AISLAMIENTO (último click) entre los componentes del sistema operativo</a:t>
            </a:r>
          </a:p>
        </p:txBody>
      </p:sp>
    </p:spTree>
    <p:extLst>
      <p:ext uri="{BB962C8B-B14F-4D97-AF65-F5344CB8AC3E}">
        <p14:creationId xmlns:p14="http://schemas.microsoft.com/office/powerpoint/2010/main" val="257930645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ED0FBE16-D33B-499E-A344-FBF6653AC6C6}" type="slidenum">
              <a:rPr lang="es-ES" altLang="es-ES"/>
              <a:pPr>
                <a:spcBef>
                  <a:spcPct val="0"/>
                </a:spcBef>
              </a:pPr>
              <a:t>92</a:t>
            </a:fld>
            <a:endParaRPr lang="es-ES" altLang="es-ES"/>
          </a:p>
        </p:txBody>
      </p:sp>
      <p:sp>
        <p:nvSpPr>
          <p:cNvPr id="30723" name="Rectangle 2"/>
          <p:cNvSpPr>
            <a:spLocks noGrp="1" noRot="1" noChangeAspect="1" noChangeArrowheads="1" noTextEdit="1"/>
          </p:cNvSpPr>
          <p:nvPr>
            <p:ph type="sldImg"/>
          </p:nvPr>
        </p:nvSpPr>
        <p:spPr>
          <a:ln/>
        </p:spPr>
      </p:sp>
      <p:sp>
        <p:nvSpPr>
          <p:cNvPr id="30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endParaRPr lang="es-ES_tradnl" altLang="es-ES" smtClean="0">
              <a:latin typeface="Arial" panose="020B0604020202020204" pitchFamily="34" charset="0"/>
            </a:endParaRPr>
          </a:p>
        </p:txBody>
      </p:sp>
    </p:spTree>
    <p:extLst>
      <p:ext uri="{BB962C8B-B14F-4D97-AF65-F5344CB8AC3E}">
        <p14:creationId xmlns:p14="http://schemas.microsoft.com/office/powerpoint/2010/main" val="384588983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93</a:t>
            </a:fld>
            <a:endParaRPr lang="en-GB" dirty="0"/>
          </a:p>
        </p:txBody>
      </p:sp>
    </p:spTree>
    <p:extLst>
      <p:ext uri="{BB962C8B-B14F-4D97-AF65-F5344CB8AC3E}">
        <p14:creationId xmlns:p14="http://schemas.microsoft.com/office/powerpoint/2010/main" val="33650008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DDCBE85D-F6D3-400B-ACFC-E0284D8FF861}" type="slidenum">
              <a:rPr lang="es-ES" altLang="es-ES"/>
              <a:pPr>
                <a:spcBef>
                  <a:spcPct val="0"/>
                </a:spcBef>
              </a:pPr>
              <a:t>94</a:t>
            </a:fld>
            <a:endParaRPr lang="es-ES" altLang="es-ES"/>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152400" indent="-152400" eaLnBrk="1" hangingPunct="1">
              <a:buFontTx/>
              <a:buChar char="•"/>
            </a:pPr>
            <a:r>
              <a:rPr lang="es-ES_tradnl" altLang="es-ES" sz="900" smtClean="0">
                <a:latin typeface="Arial" panose="020B0604020202020204" pitchFamily="34" charset="0"/>
              </a:rPr>
              <a:t>Núcleo</a:t>
            </a:r>
          </a:p>
          <a:p>
            <a:pPr marL="609600" lvl="1" indent="-152400" eaLnBrk="1" hangingPunct="1">
              <a:buFontTx/>
              <a:buChar char="•"/>
            </a:pPr>
            <a:r>
              <a:rPr lang="es-ES_tradnl" altLang="es-ES" sz="900" smtClean="0">
                <a:latin typeface="Arial" panose="020B0604020202020204" pitchFamily="34" charset="0"/>
              </a:rPr>
              <a:t> gestión y planificación de procesos</a:t>
            </a:r>
          </a:p>
          <a:p>
            <a:pPr marL="609600" lvl="1" indent="-152400" eaLnBrk="1" hangingPunct="1">
              <a:buFontTx/>
              <a:buChar char="•"/>
            </a:pPr>
            <a:r>
              <a:rPr lang="es-ES_tradnl" altLang="es-ES" sz="900" smtClean="0">
                <a:latin typeface="Arial" panose="020B0604020202020204" pitchFamily="34" charset="0"/>
              </a:rPr>
              <a:t> comunicación entre procesos</a:t>
            </a:r>
          </a:p>
          <a:p>
            <a:pPr marL="609600" lvl="1" indent="-152400" eaLnBrk="1" hangingPunct="1">
              <a:buFontTx/>
              <a:buChar char="•"/>
            </a:pPr>
            <a:r>
              <a:rPr lang="es-ES_tradnl" altLang="es-ES" sz="900" smtClean="0">
                <a:latin typeface="Arial" panose="020B0604020202020204" pitchFamily="34" charset="0"/>
              </a:rPr>
              <a:t> gestión de dispositivos</a:t>
            </a:r>
          </a:p>
          <a:p>
            <a:pPr marL="609600" lvl="1" indent="-152400" eaLnBrk="1" hangingPunct="1">
              <a:buFontTx/>
              <a:buChar char="•"/>
            </a:pPr>
            <a:r>
              <a:rPr lang="es-ES_tradnl" altLang="es-ES" sz="900" smtClean="0">
                <a:latin typeface="Arial" panose="020B0604020202020204" pitchFamily="34" charset="0"/>
              </a:rPr>
              <a:t> administración de memoria</a:t>
            </a:r>
          </a:p>
          <a:p>
            <a:pPr marL="609600" lvl="1" indent="-152400" eaLnBrk="1" hangingPunct="1">
              <a:buFontTx/>
              <a:buChar char="•"/>
            </a:pPr>
            <a:r>
              <a:rPr lang="es-ES_tradnl" altLang="es-ES" sz="900" smtClean="0">
                <a:latin typeface="Arial" panose="020B0604020202020204" pitchFamily="34" charset="0"/>
              </a:rPr>
              <a:t> administración de archivos</a:t>
            </a:r>
          </a:p>
          <a:p>
            <a:pPr marL="609600" lvl="1" indent="-152400" eaLnBrk="1" hangingPunct="1">
              <a:buFontTx/>
              <a:buChar char="•"/>
            </a:pPr>
            <a:r>
              <a:rPr lang="es-ES_tradnl" altLang="es-ES" sz="900" smtClean="0">
                <a:latin typeface="Arial" panose="020B0604020202020204" pitchFamily="34" charset="0"/>
              </a:rPr>
              <a:t> …</a:t>
            </a:r>
          </a:p>
          <a:p>
            <a:pPr marL="152400" indent="-152400" eaLnBrk="1" hangingPunct="1">
              <a:buFontTx/>
              <a:buChar char="•"/>
            </a:pPr>
            <a:r>
              <a:rPr lang="es-ES_tradnl" altLang="es-ES" sz="900" smtClean="0">
                <a:latin typeface="Arial" panose="020B0604020202020204" pitchFamily="34" charset="0"/>
              </a:rPr>
              <a:t>Bibliotecas del sistema</a:t>
            </a:r>
          </a:p>
          <a:p>
            <a:pPr marL="609600" lvl="1" indent="-152400" eaLnBrk="1" hangingPunct="1">
              <a:buFontTx/>
              <a:buChar char="•"/>
            </a:pPr>
            <a:r>
              <a:rPr lang="es-ES_tradnl" altLang="es-ES" smtClean="0">
                <a:latin typeface="Arial" panose="020B0604020202020204" pitchFamily="34" charset="0"/>
              </a:rPr>
              <a:t>definen un conjunto estándar de funciones a través de las cuales las aplicaciones pueden interactuar con el núcleo </a:t>
            </a:r>
          </a:p>
          <a:p>
            <a:pPr marL="609600" lvl="1" indent="-152400" eaLnBrk="1" hangingPunct="1">
              <a:buFontTx/>
              <a:buChar char="•"/>
            </a:pPr>
            <a:r>
              <a:rPr lang="es-ES_tradnl" altLang="es-ES" smtClean="0">
                <a:latin typeface="Arial" panose="020B0604020202020204" pitchFamily="34" charset="0"/>
              </a:rPr>
              <a:t>implementan gran parte de la funcionalidad del sistema operativo que no necesita todos los privilegios del núcleo.</a:t>
            </a:r>
            <a:r>
              <a:rPr lang="es-ES" altLang="es-ES" smtClean="0">
                <a:latin typeface="Arial" panose="020B0604020202020204" pitchFamily="34" charset="0"/>
              </a:rPr>
              <a:t> </a:t>
            </a:r>
          </a:p>
          <a:p>
            <a:pPr marL="152400" indent="-152400" eaLnBrk="1" hangingPunct="1">
              <a:buFontTx/>
              <a:buChar char="•"/>
            </a:pPr>
            <a:r>
              <a:rPr lang="es-ES_tradnl" altLang="es-ES" b="1" smtClean="0">
                <a:latin typeface="Arial" panose="020B0604020202020204" pitchFamily="34" charset="0"/>
              </a:rPr>
              <a:t>Las utilidades del sistema </a:t>
            </a:r>
            <a:r>
              <a:rPr lang="es-ES_tradnl" altLang="es-ES" smtClean="0">
                <a:latin typeface="Arial" panose="020B0604020202020204" pitchFamily="34" charset="0"/>
              </a:rPr>
              <a:t>son programas que realizan tareas de uso y administración; ls, cp, su, o lpd son ejemplos de este tipo de herramientas.</a:t>
            </a:r>
            <a:endParaRPr lang="es-ES_tradnl" altLang="es-ES" sz="900" smtClean="0">
              <a:latin typeface="Arial" panose="020B0604020202020204" pitchFamily="34" charset="0"/>
            </a:endParaRPr>
          </a:p>
          <a:p>
            <a:pPr marL="152400" indent="-152400" eaLnBrk="1" hangingPunct="1">
              <a:buFontTx/>
              <a:buChar char="•"/>
            </a:pPr>
            <a:endParaRPr lang="es-ES_tradnl" altLang="es-ES" smtClean="0">
              <a:latin typeface="Arial" panose="020B0604020202020204" pitchFamily="34" charset="0"/>
            </a:endParaRPr>
          </a:p>
        </p:txBody>
      </p:sp>
    </p:spTree>
    <p:extLst>
      <p:ext uri="{BB962C8B-B14F-4D97-AF65-F5344CB8AC3E}">
        <p14:creationId xmlns:p14="http://schemas.microsoft.com/office/powerpoint/2010/main" val="258112086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762462D1-A2E8-4264-AAE2-83CF45223F50}" type="slidenum">
              <a:rPr lang="es-ES" altLang="es-ES"/>
              <a:pPr>
                <a:spcBef>
                  <a:spcPct val="0"/>
                </a:spcBef>
              </a:pPr>
              <a:t>95</a:t>
            </a:fld>
            <a:endParaRPr lang="es-ES" altLang="es-E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152400" indent="-152400" eaLnBrk="1" hangingPunct="1">
              <a:buFontTx/>
              <a:buChar char="•"/>
            </a:pPr>
            <a:r>
              <a:rPr lang="es-ES_tradnl" altLang="es-ES" smtClean="0">
                <a:latin typeface="Arial" panose="020B0604020202020204" pitchFamily="34" charset="0"/>
              </a:rPr>
              <a:t>Si cargamos un módulo A que depende de un módulo B y C que no estén cargados (click), dichos módulos se cargan automáticamente al cargar A.</a:t>
            </a:r>
          </a:p>
          <a:p>
            <a:pPr marL="152400" indent="-152400" eaLnBrk="1" hangingPunct="1">
              <a:buFontTx/>
              <a:buChar char="•"/>
            </a:pPr>
            <a:r>
              <a:rPr lang="es-ES_tradnl" altLang="es-ES" smtClean="0">
                <a:latin typeface="Arial" panose="020B0604020202020204" pitchFamily="34" charset="0"/>
              </a:rPr>
              <a:t>Si a continuación se carga un módulo D (click) que dependa de C y E, C no se volverá a cargar, con lo que sólo se cargará D y E</a:t>
            </a:r>
          </a:p>
          <a:p>
            <a:pPr marL="152400" indent="-152400" eaLnBrk="1" hangingPunct="1">
              <a:buFontTx/>
              <a:buChar char="•"/>
            </a:pPr>
            <a:r>
              <a:rPr lang="es-ES_tradnl" altLang="es-ES" smtClean="0">
                <a:latin typeface="Arial" panose="020B0604020202020204" pitchFamily="34" charset="0"/>
              </a:rPr>
              <a:t>Si ahora se descarga A (click) se descargará B, pero no C pues está todavía en uso por D</a:t>
            </a:r>
          </a:p>
          <a:p>
            <a:pPr marL="152400" indent="-152400" eaLnBrk="1" hangingPunct="1">
              <a:buFontTx/>
              <a:buChar char="•"/>
            </a:pPr>
            <a:r>
              <a:rPr lang="es-ES_tradnl" altLang="es-ES" smtClean="0">
                <a:latin typeface="Arial" panose="020B0604020202020204" pitchFamily="34" charset="0"/>
              </a:rPr>
              <a:t>Será cuando D se descargue (click) cuando se descargue E y también C, pues ya no hará falta</a:t>
            </a:r>
          </a:p>
        </p:txBody>
      </p:sp>
    </p:spTree>
    <p:extLst>
      <p:ext uri="{BB962C8B-B14F-4D97-AF65-F5344CB8AC3E}">
        <p14:creationId xmlns:p14="http://schemas.microsoft.com/office/powerpoint/2010/main" val="209803705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EEC4016F-E075-4D5D-B2D4-59741A0DA80D}" type="slidenum">
              <a:rPr lang="es-ES" altLang="es-ES"/>
              <a:pPr>
                <a:spcBef>
                  <a:spcPct val="0"/>
                </a:spcBef>
              </a:pPr>
              <a:t>96</a:t>
            </a:fld>
            <a:endParaRPr lang="es-ES" altLang="es-ES"/>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152400" indent="-152400" eaLnBrk="1" hangingPunct="1">
              <a:buFontTx/>
              <a:buChar char="•"/>
            </a:pPr>
            <a:endParaRPr lang="es-ES_tradnl" altLang="es-ES" smtClean="0">
              <a:latin typeface="Arial" panose="020B0604020202020204" pitchFamily="34" charset="0"/>
            </a:endParaRPr>
          </a:p>
        </p:txBody>
      </p:sp>
    </p:spTree>
    <p:extLst>
      <p:ext uri="{BB962C8B-B14F-4D97-AF65-F5344CB8AC3E}">
        <p14:creationId xmlns:p14="http://schemas.microsoft.com/office/powerpoint/2010/main" val="317889443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defRPr sz="1200">
                <a:solidFill>
                  <a:schemeClr val="tx1"/>
                </a:solidFill>
                <a:latin typeface="Arial" panose="020B0604020202020204" pitchFamily="34" charset="0"/>
              </a:defRPr>
            </a:lvl1pPr>
            <a:lvl2pPr marL="742950" indent="-285750" defTabSz="915988">
              <a:spcBef>
                <a:spcPct val="30000"/>
              </a:spcBef>
              <a:defRPr sz="1200">
                <a:solidFill>
                  <a:schemeClr val="tx1"/>
                </a:solidFill>
                <a:latin typeface="Arial" panose="020B0604020202020204" pitchFamily="34" charset="0"/>
              </a:defRPr>
            </a:lvl2pPr>
            <a:lvl3pPr marL="1143000" indent="-228600" defTabSz="915988">
              <a:spcBef>
                <a:spcPct val="30000"/>
              </a:spcBef>
              <a:defRPr sz="1200">
                <a:solidFill>
                  <a:schemeClr val="tx1"/>
                </a:solidFill>
                <a:latin typeface="Arial" panose="020B0604020202020204" pitchFamily="34" charset="0"/>
              </a:defRPr>
            </a:lvl3pPr>
            <a:lvl4pPr marL="1600200" indent="-228600" defTabSz="915988">
              <a:spcBef>
                <a:spcPct val="30000"/>
              </a:spcBef>
              <a:defRPr sz="1200">
                <a:solidFill>
                  <a:schemeClr val="tx1"/>
                </a:solidFill>
                <a:latin typeface="Arial" panose="020B0604020202020204" pitchFamily="34" charset="0"/>
              </a:defRPr>
            </a:lvl4pPr>
            <a:lvl5pPr marL="2057400" indent="-228600" defTabSz="915988">
              <a:spcBef>
                <a:spcPct val="30000"/>
              </a:spcBef>
              <a:defRPr sz="1200">
                <a:solidFill>
                  <a:schemeClr val="tx1"/>
                </a:solidFill>
                <a:latin typeface="Arial" panose="020B0604020202020204" pitchFamily="34" charset="0"/>
              </a:defRPr>
            </a:lvl5pPr>
            <a:lvl6pPr marL="2514600" indent="-228600" defTabSz="915988" eaLnBrk="0" fontAlgn="base" hangingPunct="0">
              <a:spcBef>
                <a:spcPct val="30000"/>
              </a:spcBef>
              <a:spcAft>
                <a:spcPct val="0"/>
              </a:spcAft>
              <a:defRPr sz="1200">
                <a:solidFill>
                  <a:schemeClr val="tx1"/>
                </a:solidFill>
                <a:latin typeface="Arial" panose="020B0604020202020204" pitchFamily="34" charset="0"/>
              </a:defRPr>
            </a:lvl6pPr>
            <a:lvl7pPr marL="2971800" indent="-228600" defTabSz="915988" eaLnBrk="0" fontAlgn="base" hangingPunct="0">
              <a:spcBef>
                <a:spcPct val="30000"/>
              </a:spcBef>
              <a:spcAft>
                <a:spcPct val="0"/>
              </a:spcAft>
              <a:defRPr sz="1200">
                <a:solidFill>
                  <a:schemeClr val="tx1"/>
                </a:solidFill>
                <a:latin typeface="Arial" panose="020B0604020202020204" pitchFamily="34" charset="0"/>
              </a:defRPr>
            </a:lvl7pPr>
            <a:lvl8pPr marL="3429000" indent="-228600" defTabSz="915988" eaLnBrk="0" fontAlgn="base" hangingPunct="0">
              <a:spcBef>
                <a:spcPct val="30000"/>
              </a:spcBef>
              <a:spcAft>
                <a:spcPct val="0"/>
              </a:spcAft>
              <a:defRPr sz="1200">
                <a:solidFill>
                  <a:schemeClr val="tx1"/>
                </a:solidFill>
                <a:latin typeface="Arial" panose="020B0604020202020204" pitchFamily="34" charset="0"/>
              </a:defRPr>
            </a:lvl8pPr>
            <a:lvl9pPr marL="3886200" indent="-228600" defTabSz="915988"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E8ED30EA-BD78-4FFC-8C03-451A1E67AABC}" type="slidenum">
              <a:rPr lang="es-ES" altLang="es-ES"/>
              <a:pPr>
                <a:spcBef>
                  <a:spcPct val="0"/>
                </a:spcBef>
              </a:pPr>
              <a:t>97</a:t>
            </a:fld>
            <a:endParaRPr lang="es-ES" altLang="es-E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152400" indent="-152400" eaLnBrk="1" hangingPunct="1">
              <a:lnSpc>
                <a:spcPct val="80000"/>
              </a:lnSpc>
              <a:buFontTx/>
              <a:buChar char="•"/>
            </a:pPr>
            <a:r>
              <a:rPr lang="es-ES_tradnl" altLang="es-ES" sz="600" smtClean="0">
                <a:latin typeface="Arial" panose="020B0604020202020204" pitchFamily="34" charset="0"/>
              </a:rPr>
              <a:t>Micronúcleo: parte de la funcionalidad implementada como servicios (procesos ajenos al núcleo)</a:t>
            </a:r>
          </a:p>
          <a:p>
            <a:pPr marL="152400" indent="-152400" eaLnBrk="1" hangingPunct="1">
              <a:lnSpc>
                <a:spcPct val="80000"/>
              </a:lnSpc>
              <a:buFontTx/>
              <a:buChar char="•"/>
            </a:pPr>
            <a:r>
              <a:rPr lang="es-ES_tradnl" altLang="es-ES" sz="600" smtClean="0">
                <a:latin typeface="Arial" panose="020B0604020202020204" pitchFamily="34" charset="0"/>
              </a:rPr>
              <a:t>Monolítico: </a:t>
            </a:r>
          </a:p>
          <a:p>
            <a:pPr marL="609600" lvl="1" indent="-152400" eaLnBrk="1" hangingPunct="1">
              <a:lnSpc>
                <a:spcPct val="80000"/>
              </a:lnSpc>
              <a:buFontTx/>
              <a:buChar char="•"/>
            </a:pPr>
            <a:r>
              <a:rPr lang="es-ES_tradnl" altLang="es-ES" sz="600" smtClean="0">
                <a:latin typeface="Arial" panose="020B0604020202020204" pitchFamily="34" charset="0"/>
              </a:rPr>
              <a:t> integra gestores de dispositivo en núcleo</a:t>
            </a:r>
          </a:p>
          <a:p>
            <a:pPr marL="609600" lvl="1" indent="-152400" eaLnBrk="1" hangingPunct="1">
              <a:lnSpc>
                <a:spcPct val="80000"/>
              </a:lnSpc>
              <a:buFontTx/>
              <a:buChar char="•"/>
            </a:pPr>
            <a:r>
              <a:rPr lang="es-ES_tradnl" altLang="es-ES" sz="600" smtClean="0">
                <a:latin typeface="Arial" panose="020B0604020202020204" pitchFamily="34" charset="0"/>
              </a:rPr>
              <a:t> GUI en modo supervisor</a:t>
            </a:r>
          </a:p>
          <a:p>
            <a:pPr marL="152400" indent="-152400" eaLnBrk="1" hangingPunct="1">
              <a:lnSpc>
                <a:spcPct val="80000"/>
              </a:lnSpc>
              <a:buFontTx/>
              <a:buChar char="•"/>
            </a:pPr>
            <a:r>
              <a:rPr lang="es-ES_tradnl" altLang="es-ES" sz="800" b="1" smtClean="0">
                <a:latin typeface="Arial" panose="020B0604020202020204" pitchFamily="34" charset="0"/>
              </a:rPr>
              <a:t>Procesos de Servicios</a:t>
            </a:r>
            <a:r>
              <a:rPr lang="es-ES_tradnl" altLang="es-ES" sz="800" smtClean="0">
                <a:latin typeface="Arial" panose="020B0604020202020204" pitchFamily="34" charset="0"/>
              </a:rPr>
              <a:t>: </a:t>
            </a:r>
          </a:p>
          <a:p>
            <a:pPr marL="609600" lvl="1" indent="-152400" eaLnBrk="1" hangingPunct="1">
              <a:lnSpc>
                <a:spcPct val="80000"/>
              </a:lnSpc>
              <a:buFontTx/>
              <a:buChar char="•"/>
            </a:pPr>
            <a:r>
              <a:rPr lang="es-ES_tradnl" altLang="es-ES" sz="800" smtClean="0">
                <a:latin typeface="Arial" panose="020B0604020202020204" pitchFamily="34" charset="0"/>
              </a:rPr>
              <a:t>Gestionan servicios de la interfaz de programación Win32:</a:t>
            </a:r>
          </a:p>
          <a:p>
            <a:pPr marL="1066800" lvl="2" indent="-152400" eaLnBrk="1" hangingPunct="1">
              <a:lnSpc>
                <a:spcPct val="80000"/>
              </a:lnSpc>
              <a:buFontTx/>
              <a:buChar char="•"/>
            </a:pPr>
            <a:r>
              <a:rPr lang="es-ES_tradnl" altLang="es-ES" sz="800" smtClean="0">
                <a:latin typeface="Arial" panose="020B0604020202020204" pitchFamily="34" charset="0"/>
              </a:rPr>
              <a:t>cola de impresión</a:t>
            </a:r>
          </a:p>
          <a:p>
            <a:pPr marL="1066800" lvl="2" indent="-152400" eaLnBrk="1" hangingPunct="1">
              <a:lnSpc>
                <a:spcPct val="80000"/>
              </a:lnSpc>
              <a:buFontTx/>
              <a:buChar char="•"/>
            </a:pPr>
            <a:r>
              <a:rPr lang="es-ES_tradnl" altLang="es-ES" sz="800" smtClean="0">
                <a:latin typeface="Arial" panose="020B0604020202020204" pitchFamily="34" charset="0"/>
              </a:rPr>
              <a:t>cliente DHCP</a:t>
            </a:r>
          </a:p>
          <a:p>
            <a:pPr marL="1066800" lvl="2" indent="-152400" eaLnBrk="1" hangingPunct="1">
              <a:lnSpc>
                <a:spcPct val="80000"/>
              </a:lnSpc>
              <a:buFontTx/>
              <a:buChar char="•"/>
            </a:pPr>
            <a:r>
              <a:rPr lang="es-ES_tradnl" altLang="es-ES" sz="800" smtClean="0">
                <a:latin typeface="Arial" panose="020B0604020202020204" pitchFamily="34" charset="0"/>
              </a:rPr>
              <a:t>cliente DNS, etcétera</a:t>
            </a:r>
          </a:p>
          <a:p>
            <a:pPr marL="609600" lvl="1" indent="-152400" eaLnBrk="1" hangingPunct="1">
              <a:lnSpc>
                <a:spcPct val="80000"/>
              </a:lnSpc>
              <a:buFontTx/>
              <a:buChar char="•"/>
            </a:pPr>
            <a:r>
              <a:rPr lang="es-ES_tradnl" altLang="es-ES" sz="800" smtClean="0">
                <a:latin typeface="Arial" panose="020B0604020202020204" pitchFamily="34" charset="0"/>
              </a:rPr>
              <a:t>Muchas aplicaciones, como SQL Server, Microsoft Exchange Server, etc. incluyen componentes que se ejecutan como servicios. </a:t>
            </a:r>
          </a:p>
          <a:p>
            <a:pPr marL="609600" lvl="1" indent="-152400" eaLnBrk="1" hangingPunct="1">
              <a:lnSpc>
                <a:spcPct val="80000"/>
              </a:lnSpc>
              <a:buFontTx/>
              <a:buChar char="•"/>
            </a:pPr>
            <a:r>
              <a:rPr lang="es-ES_tradnl" altLang="es-ES" sz="800" smtClean="0">
                <a:latin typeface="Arial" panose="020B0604020202020204" pitchFamily="34" charset="0"/>
              </a:rPr>
              <a:t>La ejecución de estos procesos (cuándo comienzan a ejecutarse y cuándo se detienen) la gestiona un proceso especial </a:t>
            </a:r>
            <a:r>
              <a:rPr lang="es-ES" altLang="es-ES" sz="800" smtClean="0">
                <a:latin typeface="Arial" panose="020B0604020202020204" pitchFamily="34" charset="0"/>
              </a:rPr>
              <a:t>llamado</a:t>
            </a:r>
            <a:r>
              <a:rPr lang="es-ES" altLang="es-ES" sz="800" i="1" smtClean="0">
                <a:latin typeface="Arial" panose="020B0604020202020204" pitchFamily="34" charset="0"/>
              </a:rPr>
              <a:t> </a:t>
            </a:r>
            <a:r>
              <a:rPr lang="es-ES" altLang="es-ES" sz="800" b="1" smtClean="0">
                <a:latin typeface="Arial" panose="020B0604020202020204" pitchFamily="34" charset="0"/>
              </a:rPr>
              <a:t>service control manager</a:t>
            </a:r>
            <a:r>
              <a:rPr lang="es-ES_tradnl" altLang="es-ES" sz="800" smtClean="0">
                <a:latin typeface="Arial" panose="020B0604020202020204" pitchFamily="34" charset="0"/>
              </a:rPr>
              <a:t>.</a:t>
            </a:r>
            <a:endParaRPr lang="es-ES_tradnl" altLang="es-ES" sz="800" b="1" smtClean="0">
              <a:latin typeface="Arial" panose="020B0604020202020204" pitchFamily="34" charset="0"/>
            </a:endParaRPr>
          </a:p>
          <a:p>
            <a:pPr marL="152400" indent="-152400" eaLnBrk="1" hangingPunct="1">
              <a:lnSpc>
                <a:spcPct val="80000"/>
              </a:lnSpc>
              <a:buFontTx/>
              <a:buChar char="•"/>
            </a:pPr>
            <a:r>
              <a:rPr lang="es-ES_tradnl" altLang="es-ES" sz="800" b="1" smtClean="0">
                <a:latin typeface="Arial" panose="020B0604020202020204" pitchFamily="34" charset="0"/>
              </a:rPr>
              <a:t>Procesos de soporte del sistema:</a:t>
            </a:r>
          </a:p>
          <a:p>
            <a:pPr marL="609600" lvl="1" indent="-152400" eaLnBrk="1" hangingPunct="1">
              <a:lnSpc>
                <a:spcPct val="80000"/>
              </a:lnSpc>
              <a:buFontTx/>
              <a:buChar char="•"/>
            </a:pPr>
            <a:r>
              <a:rPr lang="es-ES_tradnl" altLang="es-ES" sz="800" smtClean="0">
                <a:latin typeface="Arial" panose="020B0604020202020204" pitchFamily="34" charset="0"/>
              </a:rPr>
              <a:t>Se diferencian de los </a:t>
            </a:r>
            <a:r>
              <a:rPr lang="es-ES_tradnl" altLang="es-ES" sz="800" i="1" smtClean="0">
                <a:latin typeface="Arial" panose="020B0604020202020204" pitchFamily="34" charset="0"/>
              </a:rPr>
              <a:t>procesos de servicios</a:t>
            </a:r>
            <a:r>
              <a:rPr lang="es-ES_tradnl" altLang="es-ES" sz="800" smtClean="0">
                <a:latin typeface="Arial" panose="020B0604020202020204" pitchFamily="34" charset="0"/>
              </a:rPr>
              <a:t> en que no son iniciados por el </a:t>
            </a:r>
            <a:r>
              <a:rPr lang="es-ES" altLang="es-ES" sz="800" i="1" smtClean="0">
                <a:latin typeface="Arial" panose="020B0604020202020204" pitchFamily="34" charset="0"/>
              </a:rPr>
              <a:t>service control manager</a:t>
            </a:r>
            <a:r>
              <a:rPr lang="es-ES_tradnl" altLang="es-ES" sz="800" smtClean="0">
                <a:latin typeface="Arial" panose="020B0604020202020204" pitchFamily="34" charset="0"/>
              </a:rPr>
              <a:t>.</a:t>
            </a:r>
            <a:endParaRPr lang="es-ES_tradnl" altLang="es-ES" sz="800" b="1" smtClean="0">
              <a:latin typeface="Arial" panose="020B0604020202020204" pitchFamily="34" charset="0"/>
            </a:endParaRPr>
          </a:p>
          <a:p>
            <a:pPr marL="609600" lvl="1" indent="-152400" eaLnBrk="1" hangingPunct="1">
              <a:lnSpc>
                <a:spcPct val="80000"/>
              </a:lnSpc>
              <a:buFontTx/>
              <a:buChar char="•"/>
            </a:pPr>
            <a:r>
              <a:rPr lang="es-ES_tradnl" altLang="es-ES" sz="800" smtClean="0">
                <a:latin typeface="Arial" panose="020B0604020202020204" pitchFamily="34" charset="0"/>
              </a:rPr>
              <a:t>son por ejemplo el proceso de </a:t>
            </a:r>
            <a:r>
              <a:rPr lang="es-ES_tradnl" altLang="es-ES" sz="800" i="1" smtClean="0">
                <a:latin typeface="Arial" panose="020B0604020202020204" pitchFamily="34" charset="0"/>
              </a:rPr>
              <a:t>login</a:t>
            </a:r>
            <a:r>
              <a:rPr lang="es-ES_tradnl" altLang="es-ES" sz="800" smtClean="0">
                <a:latin typeface="Arial" panose="020B0604020202020204" pitchFamily="34" charset="0"/>
              </a:rPr>
              <a:t> o el gestor de sesiones. </a:t>
            </a:r>
          </a:p>
          <a:p>
            <a:pPr marL="152400" indent="-152400" eaLnBrk="1" hangingPunct="1">
              <a:lnSpc>
                <a:spcPct val="80000"/>
              </a:lnSpc>
              <a:buFontTx/>
              <a:buChar char="•"/>
            </a:pPr>
            <a:r>
              <a:rPr lang="es-ES_tradnl" altLang="es-ES" sz="800" b="1" smtClean="0">
                <a:latin typeface="Arial" panose="020B0604020202020204" pitchFamily="34" charset="0"/>
              </a:rPr>
              <a:t>Aplicaciones de usuario</a:t>
            </a:r>
            <a:endParaRPr lang="es-ES_tradnl" altLang="es-ES" sz="800" smtClean="0">
              <a:latin typeface="Arial" panose="020B0604020202020204" pitchFamily="34" charset="0"/>
            </a:endParaRPr>
          </a:p>
          <a:p>
            <a:pPr marL="609600" lvl="1" indent="-152400" eaLnBrk="1" hangingPunct="1">
              <a:lnSpc>
                <a:spcPct val="80000"/>
              </a:lnSpc>
              <a:buFontTx/>
              <a:buChar char="•"/>
            </a:pPr>
            <a:r>
              <a:rPr lang="es-ES_tradnl" altLang="es-ES" sz="800" smtClean="0">
                <a:latin typeface="Arial" panose="020B0604020202020204" pitchFamily="34" charset="0"/>
              </a:rPr>
              <a:t>pueden ser de cinco tipos, en función del API que empleen: </a:t>
            </a:r>
          </a:p>
          <a:p>
            <a:pPr marL="1066800" lvl="2" indent="-152400" eaLnBrk="1" hangingPunct="1">
              <a:lnSpc>
                <a:spcPct val="80000"/>
              </a:lnSpc>
              <a:buFontTx/>
              <a:buChar char="•"/>
            </a:pPr>
            <a:r>
              <a:rPr lang="es-ES_tradnl" altLang="es-ES" sz="800" smtClean="0">
                <a:latin typeface="Arial" panose="020B0604020202020204" pitchFamily="34" charset="0"/>
              </a:rPr>
              <a:t>aplicaciones Win32</a:t>
            </a:r>
          </a:p>
          <a:p>
            <a:pPr marL="1066800" lvl="2" indent="-152400" eaLnBrk="1" hangingPunct="1">
              <a:lnSpc>
                <a:spcPct val="80000"/>
              </a:lnSpc>
              <a:buFontTx/>
              <a:buChar char="•"/>
            </a:pPr>
            <a:r>
              <a:rPr lang="es-ES_tradnl" altLang="es-ES" sz="800" smtClean="0">
                <a:latin typeface="Arial" panose="020B0604020202020204" pitchFamily="34" charset="0"/>
              </a:rPr>
              <a:t>Windows 3.1</a:t>
            </a:r>
          </a:p>
          <a:p>
            <a:pPr marL="1066800" lvl="2" indent="-152400" eaLnBrk="1" hangingPunct="1">
              <a:lnSpc>
                <a:spcPct val="80000"/>
              </a:lnSpc>
              <a:buFontTx/>
              <a:buChar char="•"/>
            </a:pPr>
            <a:r>
              <a:rPr lang="es-ES_tradnl" altLang="es-ES" sz="800" smtClean="0">
                <a:latin typeface="Arial" panose="020B0604020202020204" pitchFamily="34" charset="0"/>
              </a:rPr>
              <a:t>MS-DOS</a:t>
            </a:r>
          </a:p>
          <a:p>
            <a:pPr marL="1066800" lvl="2" indent="-152400" eaLnBrk="1" hangingPunct="1">
              <a:lnSpc>
                <a:spcPct val="80000"/>
              </a:lnSpc>
              <a:buFontTx/>
              <a:buChar char="•"/>
            </a:pPr>
            <a:r>
              <a:rPr lang="es-ES_tradnl" altLang="es-ES" sz="800" smtClean="0">
                <a:latin typeface="Arial" panose="020B0604020202020204" pitchFamily="34" charset="0"/>
              </a:rPr>
              <a:t>POSIX </a:t>
            </a:r>
          </a:p>
          <a:p>
            <a:pPr marL="1066800" lvl="2" indent="-152400" eaLnBrk="1" hangingPunct="1">
              <a:lnSpc>
                <a:spcPct val="80000"/>
              </a:lnSpc>
              <a:buFontTx/>
              <a:buChar char="•"/>
            </a:pPr>
            <a:r>
              <a:rPr lang="es-ES_tradnl" altLang="es-ES" sz="800" smtClean="0">
                <a:latin typeface="Arial" panose="020B0604020202020204" pitchFamily="34" charset="0"/>
              </a:rPr>
              <a:t>OS/2 1.2.</a:t>
            </a:r>
            <a:endParaRPr lang="es-ES_tradnl" altLang="es-ES" sz="800" b="1" smtClean="0">
              <a:latin typeface="Arial" panose="020B0604020202020204" pitchFamily="34" charset="0"/>
            </a:endParaRPr>
          </a:p>
          <a:p>
            <a:pPr marL="152400" indent="-152400" eaLnBrk="1" hangingPunct="1">
              <a:lnSpc>
                <a:spcPct val="80000"/>
              </a:lnSpc>
              <a:buFontTx/>
              <a:buChar char="•"/>
            </a:pPr>
            <a:r>
              <a:rPr lang="es-ES_tradnl" altLang="es-ES" sz="800" b="1" smtClean="0">
                <a:latin typeface="Arial" panose="020B0604020202020204" pitchFamily="34" charset="0"/>
              </a:rPr>
              <a:t>Subsistemas de entorno</a:t>
            </a:r>
            <a:endParaRPr lang="es-ES_tradnl" altLang="es-ES" sz="800" smtClean="0">
              <a:latin typeface="Arial" panose="020B0604020202020204" pitchFamily="34" charset="0"/>
            </a:endParaRPr>
          </a:p>
          <a:p>
            <a:pPr marL="609600" lvl="1" indent="-152400" eaLnBrk="1" hangingPunct="1">
              <a:lnSpc>
                <a:spcPct val="80000"/>
              </a:lnSpc>
              <a:buFontTx/>
              <a:buChar char="•"/>
            </a:pPr>
            <a:r>
              <a:rPr lang="es-ES_tradnl" altLang="es-ES" sz="800" smtClean="0">
                <a:latin typeface="Arial" panose="020B0604020202020204" pitchFamily="34" charset="0"/>
              </a:rPr>
              <a:t>hacen de interfaz entre las aplicaciones de usuario y el sistema, ocultando la interfaz nativa</a:t>
            </a:r>
          </a:p>
          <a:p>
            <a:pPr marL="609600" lvl="1" indent="-152400" eaLnBrk="1" hangingPunct="1">
              <a:lnSpc>
                <a:spcPct val="80000"/>
              </a:lnSpc>
              <a:buFontTx/>
              <a:buChar char="•"/>
            </a:pPr>
            <a:r>
              <a:rPr lang="es-ES_tradnl" altLang="es-ES" sz="800" smtClean="0">
                <a:latin typeface="Arial" panose="020B0604020202020204" pitchFamily="34" charset="0"/>
              </a:rPr>
              <a:t>Concretamente, Windows 2000 implementa de fábrica las interfaces Win32 (común a todos los sistemas Windows), POSIX y OS/2. </a:t>
            </a:r>
          </a:p>
          <a:p>
            <a:pPr marL="152400" indent="-152400" eaLnBrk="1" hangingPunct="1">
              <a:lnSpc>
                <a:spcPct val="80000"/>
              </a:lnSpc>
              <a:buFontTx/>
              <a:buChar char="•"/>
            </a:pPr>
            <a:r>
              <a:rPr lang="es-ES_tradnl" altLang="es-ES" sz="800" b="1" smtClean="0">
                <a:latin typeface="Arial" panose="020B0604020202020204" pitchFamily="34" charset="0"/>
              </a:rPr>
              <a:t>Librerías del Sistema (DLL’s) </a:t>
            </a:r>
          </a:p>
          <a:p>
            <a:pPr marL="609600" lvl="1" indent="-152400" eaLnBrk="1" hangingPunct="1">
              <a:lnSpc>
                <a:spcPct val="80000"/>
              </a:lnSpc>
              <a:buFontTx/>
              <a:buChar char="•"/>
            </a:pPr>
            <a:r>
              <a:rPr lang="es-ES_tradnl" altLang="es-ES" sz="800" smtClean="0">
                <a:latin typeface="Arial" panose="020B0604020202020204" pitchFamily="34" charset="0"/>
              </a:rPr>
              <a:t>Las aplicaciones de usuario no llaman directamente a los servicios nativos del API, en su lugar lo hacen a través de una o más librerías de enlace dinámico (</a:t>
            </a:r>
            <a:r>
              <a:rPr lang="es-ES_tradnl" altLang="es-ES" sz="800" i="1" smtClean="0">
                <a:latin typeface="Arial" panose="020B0604020202020204" pitchFamily="34" charset="0"/>
              </a:rPr>
              <a:t>DLL</a:t>
            </a:r>
            <a:r>
              <a:rPr lang="es-ES_tradnl" altLang="es-ES" sz="800" smtClean="0">
                <a:latin typeface="Arial" panose="020B0604020202020204" pitchFamily="34" charset="0"/>
              </a:rPr>
              <a:t>) que proporciona el sistema.</a:t>
            </a:r>
          </a:p>
          <a:p>
            <a:pPr marL="152400" indent="-152400" eaLnBrk="1" hangingPunct="1">
              <a:lnSpc>
                <a:spcPct val="80000"/>
              </a:lnSpc>
              <a:buFontTx/>
              <a:buChar char="•"/>
            </a:pPr>
            <a:r>
              <a:rPr lang="es-ES_tradnl" altLang="es-ES" sz="800" b="1" smtClean="0">
                <a:latin typeface="Arial" panose="020B0604020202020204" pitchFamily="34" charset="0"/>
              </a:rPr>
              <a:t>Executive</a:t>
            </a:r>
            <a:r>
              <a:rPr lang="es-ES_tradnl" altLang="es-ES" sz="800" smtClean="0">
                <a:latin typeface="Arial" panose="020B0604020202020204" pitchFamily="34" charset="0"/>
              </a:rPr>
              <a:t>: </a:t>
            </a:r>
          </a:p>
          <a:p>
            <a:pPr marL="609600" lvl="1" indent="-152400" eaLnBrk="1" hangingPunct="1">
              <a:lnSpc>
                <a:spcPct val="80000"/>
              </a:lnSpc>
              <a:buFontTx/>
              <a:buChar char="•"/>
            </a:pPr>
            <a:r>
              <a:rPr lang="es-ES_tradnl" altLang="es-ES" sz="800" smtClean="0">
                <a:latin typeface="Arial" panose="020B0604020202020204" pitchFamily="34" charset="0"/>
              </a:rPr>
              <a:t>Servicios básicos del sistema operativo, lo que incluye gestión de memoria, gestión de hilos y procesos, seguridad, entrada/salida y comunicación entre procesos.</a:t>
            </a:r>
            <a:endParaRPr lang="es-ES_tradnl" altLang="es-ES" sz="800" b="1" smtClean="0">
              <a:latin typeface="Arial" panose="020B0604020202020204" pitchFamily="34" charset="0"/>
            </a:endParaRPr>
          </a:p>
          <a:p>
            <a:pPr marL="152400" indent="-152400" eaLnBrk="1" hangingPunct="1">
              <a:lnSpc>
                <a:spcPct val="80000"/>
              </a:lnSpc>
              <a:buFontTx/>
              <a:buChar char="•"/>
            </a:pPr>
            <a:r>
              <a:rPr lang="es-ES_tradnl" altLang="es-ES" sz="800" b="1" smtClean="0">
                <a:latin typeface="Arial" panose="020B0604020202020204" pitchFamily="34" charset="0"/>
              </a:rPr>
              <a:t>Kernel</a:t>
            </a:r>
            <a:r>
              <a:rPr lang="es-ES_tradnl" altLang="es-ES" sz="800" smtClean="0">
                <a:latin typeface="Arial" panose="020B0604020202020204" pitchFamily="34" charset="0"/>
              </a:rPr>
              <a:t>: </a:t>
            </a:r>
          </a:p>
          <a:p>
            <a:pPr marL="609600" lvl="1" indent="-152400" eaLnBrk="1" hangingPunct="1">
              <a:lnSpc>
                <a:spcPct val="80000"/>
              </a:lnSpc>
              <a:buFontTx/>
              <a:buChar char="•"/>
            </a:pPr>
            <a:r>
              <a:rPr lang="es-ES_tradnl" altLang="es-ES" sz="800" smtClean="0">
                <a:latin typeface="Arial" panose="020B0604020202020204" pitchFamily="34" charset="0"/>
              </a:rPr>
              <a:t>funciones de más bajo nivel, tales como planificación de hilos, atención de excepciones e interrupciones, y sincronización entre procesadores (pues Windows 2000 soporta multiprocesamiento simétrico)</a:t>
            </a:r>
          </a:p>
          <a:p>
            <a:pPr marL="609600" lvl="1" indent="-152400" eaLnBrk="1" hangingPunct="1">
              <a:lnSpc>
                <a:spcPct val="80000"/>
              </a:lnSpc>
              <a:buFontTx/>
              <a:buChar char="•"/>
            </a:pPr>
            <a:r>
              <a:rPr lang="es-ES_tradnl" altLang="es-ES" sz="800" smtClean="0">
                <a:latin typeface="Arial" panose="020B0604020202020204" pitchFamily="34" charset="0"/>
              </a:rPr>
              <a:t>también proporciona un conjunto de rutinas y objetos básicos que emplea el </a:t>
            </a:r>
            <a:r>
              <a:rPr lang="es-ES" altLang="es-ES" sz="800" i="1" smtClean="0">
                <a:latin typeface="Arial" panose="020B0604020202020204" pitchFamily="34" charset="0"/>
              </a:rPr>
              <a:t>Executive</a:t>
            </a:r>
            <a:r>
              <a:rPr lang="es-ES_tradnl" altLang="es-ES" sz="800" smtClean="0">
                <a:latin typeface="Arial" panose="020B0604020202020204" pitchFamily="34" charset="0"/>
              </a:rPr>
              <a:t> para implementar construcciones de más alto nivel.</a:t>
            </a:r>
            <a:endParaRPr lang="es-ES_tradnl" altLang="es-ES" sz="800" b="1" smtClean="0">
              <a:latin typeface="Arial" panose="020B0604020202020204" pitchFamily="34" charset="0"/>
            </a:endParaRPr>
          </a:p>
          <a:p>
            <a:pPr marL="152400" indent="-152400" eaLnBrk="1" hangingPunct="1">
              <a:lnSpc>
                <a:spcPct val="80000"/>
              </a:lnSpc>
              <a:buFontTx/>
              <a:buChar char="•"/>
            </a:pPr>
            <a:r>
              <a:rPr lang="es-ES_tradnl" altLang="es-ES" sz="800" b="1" smtClean="0">
                <a:latin typeface="Arial" panose="020B0604020202020204" pitchFamily="34" charset="0"/>
              </a:rPr>
              <a:t>Gestores de Dispositivos:</a:t>
            </a:r>
            <a:r>
              <a:rPr lang="es-ES_tradnl" altLang="es-ES" sz="800" smtClean="0">
                <a:latin typeface="Arial" panose="020B0604020202020204" pitchFamily="34" charset="0"/>
              </a:rPr>
              <a:t> </a:t>
            </a:r>
          </a:p>
          <a:p>
            <a:pPr marL="609600" lvl="1" indent="-152400" eaLnBrk="1" hangingPunct="1">
              <a:lnSpc>
                <a:spcPct val="80000"/>
              </a:lnSpc>
              <a:buFontTx/>
              <a:buChar char="•"/>
            </a:pPr>
            <a:r>
              <a:rPr lang="es-ES_tradnl" altLang="es-ES" sz="800" smtClean="0">
                <a:latin typeface="Arial" panose="020B0604020202020204" pitchFamily="34" charset="0"/>
              </a:rPr>
              <a:t>gestores de dispositivos hardware de entrada/salida</a:t>
            </a:r>
          </a:p>
          <a:p>
            <a:pPr marL="609600" lvl="1" indent="-152400" eaLnBrk="1" hangingPunct="1">
              <a:lnSpc>
                <a:spcPct val="80000"/>
              </a:lnSpc>
              <a:buFontTx/>
              <a:buChar char="•"/>
            </a:pPr>
            <a:r>
              <a:rPr lang="es-ES_tradnl" altLang="es-ES" sz="800" smtClean="0">
                <a:latin typeface="Arial" panose="020B0604020202020204" pitchFamily="34" charset="0"/>
              </a:rPr>
              <a:t>administradores de los distintos sistemas de archivos soportados </a:t>
            </a:r>
          </a:p>
          <a:p>
            <a:pPr marL="609600" lvl="1" indent="-152400" eaLnBrk="1" hangingPunct="1">
              <a:lnSpc>
                <a:spcPct val="80000"/>
              </a:lnSpc>
              <a:buFontTx/>
              <a:buChar char="•"/>
            </a:pPr>
            <a:r>
              <a:rPr lang="es-ES_tradnl" altLang="es-ES" sz="800" smtClean="0">
                <a:latin typeface="Arial" panose="020B0604020202020204" pitchFamily="34" charset="0"/>
              </a:rPr>
              <a:t>gestores de red.</a:t>
            </a:r>
            <a:endParaRPr lang="es-ES_tradnl" altLang="es-ES" sz="800" b="1" smtClean="0">
              <a:latin typeface="Arial" panose="020B0604020202020204" pitchFamily="34" charset="0"/>
            </a:endParaRPr>
          </a:p>
          <a:p>
            <a:pPr marL="152400" indent="-152400" eaLnBrk="1" hangingPunct="1">
              <a:lnSpc>
                <a:spcPct val="80000"/>
              </a:lnSpc>
              <a:buFontTx/>
              <a:buChar char="•"/>
            </a:pPr>
            <a:r>
              <a:rPr lang="es-ES_tradnl" altLang="es-ES" sz="800" b="1" smtClean="0">
                <a:latin typeface="Arial" panose="020B0604020202020204" pitchFamily="34" charset="0"/>
              </a:rPr>
              <a:t>El Hardware Abstraction Layer (HAL)</a:t>
            </a:r>
            <a:r>
              <a:rPr lang="es-ES_tradnl" altLang="es-ES" sz="800" smtClean="0">
                <a:latin typeface="Arial" panose="020B0604020202020204" pitchFamily="34" charset="0"/>
              </a:rPr>
              <a:t> </a:t>
            </a:r>
          </a:p>
          <a:p>
            <a:pPr marL="609600" lvl="1" indent="-152400" eaLnBrk="1" hangingPunct="1">
              <a:lnSpc>
                <a:spcPct val="80000"/>
              </a:lnSpc>
              <a:buFontTx/>
              <a:buChar char="•"/>
            </a:pPr>
            <a:r>
              <a:rPr lang="es-ES_tradnl" altLang="es-ES" sz="800" smtClean="0">
                <a:latin typeface="Arial" panose="020B0604020202020204" pitchFamily="34" charset="0"/>
              </a:rPr>
              <a:t>aísla al Kernel, a los gestores de dispositivos y al resto de Windows 2000 de detalles específicos del hardware.</a:t>
            </a:r>
            <a:endParaRPr lang="es-ES_tradnl" altLang="es-ES" sz="800" b="1" smtClean="0">
              <a:latin typeface="Arial" panose="020B0604020202020204" pitchFamily="34" charset="0"/>
            </a:endParaRPr>
          </a:p>
          <a:p>
            <a:pPr marL="152400" indent="-152400" eaLnBrk="1" hangingPunct="1">
              <a:lnSpc>
                <a:spcPct val="80000"/>
              </a:lnSpc>
              <a:buFontTx/>
              <a:buChar char="•"/>
            </a:pPr>
            <a:r>
              <a:rPr lang="es-ES_tradnl" altLang="es-ES" sz="800" b="1" smtClean="0">
                <a:latin typeface="Arial" panose="020B0604020202020204" pitchFamily="34" charset="0"/>
              </a:rPr>
              <a:t>La Interfaz Gráfica de Usuario</a:t>
            </a:r>
            <a:endParaRPr lang="es-ES_tradnl" altLang="es-ES" sz="800" smtClean="0">
              <a:latin typeface="Arial" panose="020B0604020202020204" pitchFamily="34" charset="0"/>
            </a:endParaRPr>
          </a:p>
          <a:p>
            <a:pPr marL="609600" lvl="1" indent="-152400" eaLnBrk="1" hangingPunct="1">
              <a:lnSpc>
                <a:spcPct val="80000"/>
              </a:lnSpc>
              <a:buFontTx/>
              <a:buChar char="•"/>
            </a:pPr>
            <a:r>
              <a:rPr lang="es-ES_tradnl" altLang="es-ES" sz="800" smtClean="0">
                <a:latin typeface="Arial" panose="020B0604020202020204" pitchFamily="34" charset="0"/>
              </a:rPr>
              <a:t>implementa las funciones del entorno gráfico tales como ventanas, controles, cursores, mapas de bits, etc.</a:t>
            </a:r>
            <a:r>
              <a:rPr lang="es-ES" altLang="es-ES" sz="800" smtClean="0">
                <a:latin typeface="Arial" panose="020B0604020202020204" pitchFamily="34" charset="0"/>
              </a:rPr>
              <a:t> </a:t>
            </a:r>
            <a:endParaRPr lang="es-ES_tradnl" altLang="es-ES" sz="800" smtClean="0">
              <a:latin typeface="Arial" panose="020B0604020202020204" pitchFamily="34" charset="0"/>
            </a:endParaRPr>
          </a:p>
        </p:txBody>
      </p:sp>
    </p:spTree>
    <p:extLst>
      <p:ext uri="{BB962C8B-B14F-4D97-AF65-F5344CB8AC3E}">
        <p14:creationId xmlns:p14="http://schemas.microsoft.com/office/powerpoint/2010/main" val="234006002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n-GB" dirty="0"/>
          </a:p>
        </p:txBody>
      </p:sp>
      <p:sp>
        <p:nvSpPr>
          <p:cNvPr id="4" name="3 Marcador de número de diapositiva"/>
          <p:cNvSpPr>
            <a:spLocks noGrp="1"/>
          </p:cNvSpPr>
          <p:nvPr>
            <p:ph type="sldNum" sz="quarter" idx="10"/>
          </p:nvPr>
        </p:nvSpPr>
        <p:spPr/>
        <p:txBody>
          <a:bodyPr/>
          <a:lstStyle/>
          <a:p>
            <a:fld id="{1C8A3BAB-630B-4E5F-8FE5-79B329F4CD46}" type="slidenum">
              <a:rPr lang="en-GB" smtClean="0"/>
              <a:pPr/>
              <a:t>98</a:t>
            </a:fld>
            <a:endParaRPr lang="en-GB" dirty="0"/>
          </a:p>
        </p:txBody>
      </p:sp>
    </p:spTree>
    <p:extLst>
      <p:ext uri="{BB962C8B-B14F-4D97-AF65-F5344CB8AC3E}">
        <p14:creationId xmlns:p14="http://schemas.microsoft.com/office/powerpoint/2010/main" val="263374612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Cover">
    <p:spTree>
      <p:nvGrpSpPr>
        <p:cNvPr id="1" name=""/>
        <p:cNvGrpSpPr/>
        <p:nvPr/>
      </p:nvGrpSpPr>
      <p:grpSpPr>
        <a:xfrm>
          <a:off x="0" y="0"/>
          <a:ext cx="0" cy="0"/>
          <a:chOff x="0" y="0"/>
          <a:chExt cx="0" cy="0"/>
        </a:xfrm>
      </p:grpSpPr>
      <p:pic>
        <p:nvPicPr>
          <p:cNvPr id="11" name="Picture 2" descr="fondo_titulo"/>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938" y="-12699"/>
            <a:ext cx="9188451" cy="689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Título"/>
          <p:cNvSpPr>
            <a:spLocks noGrp="1"/>
          </p:cNvSpPr>
          <p:nvPr>
            <p:ph type="ctrTitle" hasCustomPrompt="1"/>
          </p:nvPr>
        </p:nvSpPr>
        <p:spPr>
          <a:xfrm>
            <a:off x="3347864" y="2130425"/>
            <a:ext cx="5400600" cy="1874639"/>
          </a:xfrm>
        </p:spPr>
        <p:txBody>
          <a:bodyPr lIns="36000" tIns="36000" rIns="36000" bIns="36000"/>
          <a:lstStyle>
            <a:lvl1pPr algn="ctr">
              <a:defRPr>
                <a:solidFill>
                  <a:srgbClr val="993300"/>
                </a:solidFill>
              </a:defRPr>
            </a:lvl1pPr>
          </a:lstStyle>
          <a:p>
            <a:r>
              <a:rPr lang="en-GB" noProof="0" dirty="0" smtClean="0">
                <a:effectLst/>
              </a:rPr>
              <a:t>«</a:t>
            </a:r>
            <a:r>
              <a:rPr lang="en-GB" noProof="0" dirty="0" smtClean="0"/>
              <a:t>Title</a:t>
            </a:r>
            <a:r>
              <a:rPr lang="en-GB" noProof="0" dirty="0" smtClean="0">
                <a:effectLst/>
              </a:rPr>
              <a:t>»</a:t>
            </a:r>
            <a:endParaRPr lang="en-GB" noProof="0" dirty="0"/>
          </a:p>
        </p:txBody>
      </p:sp>
      <p:sp>
        <p:nvSpPr>
          <p:cNvPr id="3" name="2 Subtítulo"/>
          <p:cNvSpPr>
            <a:spLocks noGrp="1"/>
          </p:cNvSpPr>
          <p:nvPr>
            <p:ph type="subTitle" idx="1" hasCustomPrompt="1"/>
          </p:nvPr>
        </p:nvSpPr>
        <p:spPr>
          <a:xfrm>
            <a:off x="3347864" y="4365104"/>
            <a:ext cx="5400600" cy="1536576"/>
          </a:xfrm>
        </p:spPr>
        <p:txBody>
          <a:bodyPr lIns="36000" tIns="36000" rIns="36000" bIns="36000" anchor="ctr" anchorCtr="0"/>
          <a:lstStyle>
            <a:lvl1pPr marL="0" indent="0" algn="ctr">
              <a:buNone/>
              <a:defRPr>
                <a:solidFill>
                  <a:srgbClr val="993300"/>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noProof="0" dirty="0" smtClean="0">
                <a:effectLst/>
              </a:rPr>
              <a:t>«</a:t>
            </a:r>
            <a:r>
              <a:rPr lang="en-GB" noProof="0" dirty="0" smtClean="0"/>
              <a:t>Subtitle</a:t>
            </a:r>
            <a:r>
              <a:rPr lang="en-GB" noProof="0" dirty="0" smtClean="0">
                <a:effectLst/>
              </a:rPr>
              <a:t>»</a:t>
            </a:r>
            <a:endParaRPr lang="en-GB" noProof="0" dirty="0"/>
          </a:p>
        </p:txBody>
      </p:sp>
    </p:spTree>
    <p:extLst>
      <p:ext uri="{BB962C8B-B14F-4D97-AF65-F5344CB8AC3E}">
        <p14:creationId xmlns:p14="http://schemas.microsoft.com/office/powerpoint/2010/main" val="888653942"/>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Double image (With captions)">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lgn="l">
              <a:defRPr/>
            </a:lvl1pPr>
          </a:lstStyle>
          <a:p>
            <a:r>
              <a:rPr lang="en-GB" noProof="0" dirty="0" smtClean="0">
                <a:effectLst/>
              </a:rPr>
              <a:t>«Title»</a:t>
            </a:r>
            <a:endParaRPr lang="en-GB" noProof="0" dirty="0"/>
          </a:p>
        </p:txBody>
      </p:sp>
      <p:sp>
        <p:nvSpPr>
          <p:cNvPr id="7" name="6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6" name="5 Marcador de posición de imagen"/>
          <p:cNvSpPr>
            <a:spLocks noGrp="1"/>
          </p:cNvSpPr>
          <p:nvPr>
            <p:ph type="pic" sz="quarter" idx="13" hasCustomPrompt="1"/>
          </p:nvPr>
        </p:nvSpPr>
        <p:spPr>
          <a:xfrm>
            <a:off x="468313" y="1268413"/>
            <a:ext cx="3959225" cy="4320827"/>
          </a:xfrm>
        </p:spPr>
        <p:txBody>
          <a:bodyPr anchor="ctr" anchorCtr="1"/>
          <a:lstStyle>
            <a:lvl1pPr marL="0" indent="0">
              <a:buNone/>
              <a:defRPr/>
            </a:lvl1pPr>
          </a:lstStyle>
          <a:p>
            <a:r>
              <a:rPr lang="en-GB" noProof="0" dirty="0" smtClean="0">
                <a:effectLst/>
              </a:rPr>
              <a:t>«Image»</a:t>
            </a:r>
            <a:endParaRPr lang="en-GB" noProof="0" dirty="0"/>
          </a:p>
        </p:txBody>
      </p:sp>
      <p:sp>
        <p:nvSpPr>
          <p:cNvPr id="8" name="5 Marcador de posición de imagen"/>
          <p:cNvSpPr>
            <a:spLocks noGrp="1"/>
          </p:cNvSpPr>
          <p:nvPr>
            <p:ph type="pic" sz="quarter" idx="14" hasCustomPrompt="1"/>
          </p:nvPr>
        </p:nvSpPr>
        <p:spPr>
          <a:xfrm>
            <a:off x="4716016" y="1268760"/>
            <a:ext cx="3959225" cy="4320480"/>
          </a:xfrm>
        </p:spPr>
        <p:txBody>
          <a:bodyPr anchor="ctr" anchorCtr="1"/>
          <a:lstStyle>
            <a:lvl1pPr marL="0" indent="0">
              <a:buNone/>
              <a:defRPr/>
            </a:lvl1pPr>
          </a:lstStyle>
          <a:p>
            <a:r>
              <a:rPr lang="en-GB" noProof="0" dirty="0" smtClean="0">
                <a:effectLst/>
              </a:rPr>
              <a:t>«Image»</a:t>
            </a:r>
            <a:endParaRPr lang="en-GB" noProof="0" dirty="0"/>
          </a:p>
        </p:txBody>
      </p:sp>
      <p:sp>
        <p:nvSpPr>
          <p:cNvPr id="5" name="4 Marcador de contenido"/>
          <p:cNvSpPr>
            <a:spLocks noGrp="1"/>
          </p:cNvSpPr>
          <p:nvPr>
            <p:ph sz="quarter" idx="15" hasCustomPrompt="1"/>
          </p:nvPr>
        </p:nvSpPr>
        <p:spPr>
          <a:xfrm>
            <a:off x="467545" y="5723860"/>
            <a:ext cx="3960440" cy="585460"/>
          </a:xfrm>
          <a:solidFill>
            <a:schemeClr val="accent6">
              <a:lumMod val="20000"/>
              <a:lumOff val="80000"/>
            </a:schemeClr>
          </a:solidFill>
          <a:ln w="38100">
            <a:solidFill>
              <a:srgbClr val="993300"/>
            </a:solidFill>
          </a:ln>
        </p:spPr>
        <p:txBody>
          <a:bodyPr anchor="ctr" anchorCtr="0">
            <a:normAutofit/>
          </a:bodyPr>
          <a:lstStyle>
            <a:lvl1pPr marL="0" indent="0" algn="ctr">
              <a:buNone/>
              <a:defRPr sz="2800"/>
            </a:lvl1pPr>
          </a:lstStyle>
          <a:p>
            <a:pPr lvl="0"/>
            <a:r>
              <a:rPr lang="en-GB" noProof="0" dirty="0" smtClean="0">
                <a:effectLst/>
              </a:rPr>
              <a:t>«</a:t>
            </a:r>
            <a:r>
              <a:rPr lang="en-GB" dirty="0" smtClean="0"/>
              <a:t>Caption</a:t>
            </a:r>
            <a:r>
              <a:rPr lang="en-GB" noProof="0" dirty="0" smtClean="0">
                <a:effectLst/>
              </a:rPr>
              <a:t>»</a:t>
            </a:r>
            <a:endParaRPr lang="en-GB" dirty="0"/>
          </a:p>
        </p:txBody>
      </p:sp>
      <p:sp>
        <p:nvSpPr>
          <p:cNvPr id="10" name="4 Marcador de contenido"/>
          <p:cNvSpPr>
            <a:spLocks noGrp="1"/>
          </p:cNvSpPr>
          <p:nvPr>
            <p:ph sz="quarter" idx="16" hasCustomPrompt="1"/>
          </p:nvPr>
        </p:nvSpPr>
        <p:spPr>
          <a:xfrm>
            <a:off x="4716016" y="5724630"/>
            <a:ext cx="3960440" cy="585460"/>
          </a:xfrm>
          <a:solidFill>
            <a:schemeClr val="accent6">
              <a:lumMod val="20000"/>
              <a:lumOff val="80000"/>
            </a:schemeClr>
          </a:solidFill>
          <a:ln w="38100">
            <a:solidFill>
              <a:srgbClr val="993300"/>
            </a:solidFill>
          </a:ln>
        </p:spPr>
        <p:txBody>
          <a:bodyPr anchor="ctr" anchorCtr="0">
            <a:normAutofit/>
          </a:bodyPr>
          <a:lstStyle>
            <a:lvl1pPr marL="0" indent="0" algn="ctr">
              <a:buNone/>
              <a:defRPr sz="2800"/>
            </a:lvl1pPr>
          </a:lstStyle>
          <a:p>
            <a:pPr lvl="0"/>
            <a:r>
              <a:rPr lang="en-GB" noProof="0" dirty="0" smtClean="0">
                <a:effectLst/>
              </a:rPr>
              <a:t>«</a:t>
            </a:r>
            <a:r>
              <a:rPr lang="en-GB" dirty="0" smtClean="0"/>
              <a:t>Caption</a:t>
            </a:r>
            <a:r>
              <a:rPr lang="en-GB" noProof="0" dirty="0" smtClean="0">
                <a:effectLst/>
              </a:rPr>
              <a:t>»</a:t>
            </a:r>
            <a:endParaRPr lang="en-GB" dirty="0"/>
          </a:p>
        </p:txBody>
      </p:sp>
    </p:spTree>
    <p:extLst>
      <p:ext uri="{BB962C8B-B14F-4D97-AF65-F5344CB8AC3E}">
        <p14:creationId xmlns:p14="http://schemas.microsoft.com/office/powerpoint/2010/main" val="2853404261"/>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Image and programme (With captions)">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lgn="l">
              <a:defRPr/>
            </a:lvl1pPr>
          </a:lstStyle>
          <a:p>
            <a:r>
              <a:rPr lang="en-GB" noProof="0" dirty="0" smtClean="0">
                <a:effectLst/>
              </a:rPr>
              <a:t>«Title»</a:t>
            </a:r>
            <a:endParaRPr lang="en-GB" noProof="0" dirty="0"/>
          </a:p>
        </p:txBody>
      </p:sp>
      <p:sp>
        <p:nvSpPr>
          <p:cNvPr id="7" name="6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6" name="5 Marcador de posición de imagen"/>
          <p:cNvSpPr>
            <a:spLocks noGrp="1"/>
          </p:cNvSpPr>
          <p:nvPr>
            <p:ph type="pic" sz="quarter" idx="13" hasCustomPrompt="1"/>
          </p:nvPr>
        </p:nvSpPr>
        <p:spPr>
          <a:xfrm>
            <a:off x="468313" y="1268413"/>
            <a:ext cx="3959225" cy="4320827"/>
          </a:xfrm>
        </p:spPr>
        <p:txBody>
          <a:bodyPr anchor="ctr" anchorCtr="1"/>
          <a:lstStyle>
            <a:lvl1pPr marL="0" indent="0">
              <a:buNone/>
              <a:defRPr/>
            </a:lvl1pPr>
          </a:lstStyle>
          <a:p>
            <a:r>
              <a:rPr lang="en-GB" noProof="0" dirty="0" smtClean="0">
                <a:effectLst/>
              </a:rPr>
              <a:t>«Image»</a:t>
            </a:r>
            <a:endParaRPr lang="en-GB" noProof="0" dirty="0"/>
          </a:p>
        </p:txBody>
      </p:sp>
      <p:sp>
        <p:nvSpPr>
          <p:cNvPr id="5" name="4 Marcador de contenido"/>
          <p:cNvSpPr>
            <a:spLocks noGrp="1"/>
          </p:cNvSpPr>
          <p:nvPr>
            <p:ph sz="quarter" idx="15" hasCustomPrompt="1"/>
          </p:nvPr>
        </p:nvSpPr>
        <p:spPr>
          <a:xfrm>
            <a:off x="467545" y="5723860"/>
            <a:ext cx="3960440" cy="585460"/>
          </a:xfrm>
          <a:solidFill>
            <a:schemeClr val="accent6">
              <a:lumMod val="20000"/>
              <a:lumOff val="80000"/>
            </a:schemeClr>
          </a:solidFill>
          <a:ln w="38100">
            <a:solidFill>
              <a:srgbClr val="993300"/>
            </a:solidFill>
          </a:ln>
        </p:spPr>
        <p:txBody>
          <a:bodyPr anchor="ctr" anchorCtr="0">
            <a:normAutofit/>
          </a:bodyPr>
          <a:lstStyle>
            <a:lvl1pPr marL="0" indent="0" algn="ctr">
              <a:buNone/>
              <a:defRPr sz="2800"/>
            </a:lvl1pPr>
          </a:lstStyle>
          <a:p>
            <a:pPr lvl="0"/>
            <a:r>
              <a:rPr lang="en-GB" noProof="0" dirty="0" smtClean="0">
                <a:effectLst/>
              </a:rPr>
              <a:t>«</a:t>
            </a:r>
            <a:r>
              <a:rPr lang="en-GB" dirty="0" smtClean="0"/>
              <a:t>Caption</a:t>
            </a:r>
            <a:r>
              <a:rPr lang="en-GB" noProof="0" dirty="0" smtClean="0">
                <a:effectLst/>
              </a:rPr>
              <a:t>»</a:t>
            </a:r>
            <a:endParaRPr lang="en-GB" dirty="0"/>
          </a:p>
        </p:txBody>
      </p:sp>
      <p:sp>
        <p:nvSpPr>
          <p:cNvPr id="10" name="4 Marcador de contenido"/>
          <p:cNvSpPr>
            <a:spLocks noGrp="1"/>
          </p:cNvSpPr>
          <p:nvPr>
            <p:ph sz="quarter" idx="16" hasCustomPrompt="1"/>
          </p:nvPr>
        </p:nvSpPr>
        <p:spPr>
          <a:xfrm>
            <a:off x="4716016" y="5724630"/>
            <a:ext cx="3960440" cy="585460"/>
          </a:xfrm>
          <a:solidFill>
            <a:schemeClr val="accent6">
              <a:lumMod val="20000"/>
              <a:lumOff val="80000"/>
            </a:schemeClr>
          </a:solidFill>
          <a:ln w="38100">
            <a:solidFill>
              <a:srgbClr val="993300"/>
            </a:solidFill>
          </a:ln>
        </p:spPr>
        <p:txBody>
          <a:bodyPr anchor="ctr" anchorCtr="0">
            <a:normAutofit/>
          </a:bodyPr>
          <a:lstStyle>
            <a:lvl1pPr marL="0" indent="0" algn="ctr">
              <a:buNone/>
              <a:defRPr sz="2800"/>
            </a:lvl1pPr>
          </a:lstStyle>
          <a:p>
            <a:pPr lvl="0"/>
            <a:r>
              <a:rPr lang="en-GB" noProof="0" dirty="0" smtClean="0">
                <a:effectLst/>
              </a:rPr>
              <a:t>«</a:t>
            </a:r>
            <a:r>
              <a:rPr lang="en-GB" dirty="0" smtClean="0"/>
              <a:t>Caption</a:t>
            </a:r>
            <a:r>
              <a:rPr lang="en-GB" noProof="0" dirty="0" smtClean="0">
                <a:effectLst/>
              </a:rPr>
              <a:t>»</a:t>
            </a:r>
            <a:endParaRPr lang="en-GB" dirty="0"/>
          </a:p>
        </p:txBody>
      </p:sp>
      <p:sp>
        <p:nvSpPr>
          <p:cNvPr id="9" name="5 Marcador de texto"/>
          <p:cNvSpPr>
            <a:spLocks noGrp="1"/>
          </p:cNvSpPr>
          <p:nvPr>
            <p:ph type="body" sz="quarter" idx="17"/>
          </p:nvPr>
        </p:nvSpPr>
        <p:spPr>
          <a:xfrm>
            <a:off x="4716016" y="1268413"/>
            <a:ext cx="3959672" cy="4320827"/>
          </a:xfrm>
          <a:solidFill>
            <a:schemeClr val="accent6">
              <a:lumMod val="20000"/>
              <a:lumOff val="80000"/>
            </a:schemeClr>
          </a:solidFill>
          <a:ln w="38100">
            <a:solidFill>
              <a:srgbClr val="993300"/>
            </a:solidFill>
          </a:ln>
        </p:spPr>
        <p:txBody>
          <a:bodyPr wrap="none" lIns="90000" tIns="90000" rIns="90000" bIns="90000" anchor="ctr" anchorCtr="0">
            <a:normAutofit/>
          </a:bodyPr>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1800">
                <a:latin typeface="Consolas" pitchFamily="49" charset="0"/>
                <a:cs typeface="Consolas" pitchFamily="49" charset="0"/>
              </a:defRPr>
            </a:lvl1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GB" noProof="1" smtClean="0"/>
              <a:t>Haga clic para modificar</a:t>
            </a:r>
          </a:p>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GB" noProof="1" smtClean="0"/>
              <a:t>el estilo de texto del patrón</a:t>
            </a:r>
          </a:p>
        </p:txBody>
      </p:sp>
    </p:spTree>
    <p:extLst>
      <p:ext uri="{BB962C8B-B14F-4D97-AF65-F5344CB8AC3E}">
        <p14:creationId xmlns:p14="http://schemas.microsoft.com/office/powerpoint/2010/main" val="3760351840"/>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riple image (With captions)">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lgn="l">
              <a:defRPr/>
            </a:lvl1pPr>
          </a:lstStyle>
          <a:p>
            <a:r>
              <a:rPr lang="en-GB" noProof="0" dirty="0" smtClean="0">
                <a:effectLst/>
              </a:rPr>
              <a:t>«Title»</a:t>
            </a:r>
            <a:endParaRPr lang="en-GB" noProof="0" dirty="0"/>
          </a:p>
        </p:txBody>
      </p:sp>
      <p:sp>
        <p:nvSpPr>
          <p:cNvPr id="7" name="6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5" name="4 Marcador de contenido"/>
          <p:cNvSpPr>
            <a:spLocks noGrp="1"/>
          </p:cNvSpPr>
          <p:nvPr>
            <p:ph sz="quarter" idx="15" hasCustomPrompt="1"/>
          </p:nvPr>
        </p:nvSpPr>
        <p:spPr>
          <a:xfrm>
            <a:off x="467544" y="3140968"/>
            <a:ext cx="3960440" cy="585460"/>
          </a:xfrm>
          <a:solidFill>
            <a:schemeClr val="accent6">
              <a:lumMod val="20000"/>
              <a:lumOff val="80000"/>
            </a:schemeClr>
          </a:solidFill>
          <a:ln w="38100">
            <a:solidFill>
              <a:srgbClr val="993300"/>
            </a:solidFill>
          </a:ln>
        </p:spPr>
        <p:txBody>
          <a:bodyPr anchor="ctr" anchorCtr="0">
            <a:normAutofit/>
          </a:bodyPr>
          <a:lstStyle>
            <a:lvl1pPr marL="0" indent="0" algn="ctr">
              <a:buNone/>
              <a:defRPr sz="2800"/>
            </a:lvl1pPr>
          </a:lstStyle>
          <a:p>
            <a:pPr lvl="0"/>
            <a:r>
              <a:rPr lang="en-GB" noProof="0" dirty="0" smtClean="0">
                <a:effectLst/>
              </a:rPr>
              <a:t>«</a:t>
            </a:r>
            <a:r>
              <a:rPr lang="en-GB" dirty="0" smtClean="0"/>
              <a:t>Caption</a:t>
            </a:r>
            <a:r>
              <a:rPr lang="en-GB" noProof="0" dirty="0" smtClean="0">
                <a:effectLst/>
              </a:rPr>
              <a:t>»</a:t>
            </a:r>
            <a:endParaRPr lang="en-GB" dirty="0"/>
          </a:p>
        </p:txBody>
      </p:sp>
      <p:sp>
        <p:nvSpPr>
          <p:cNvPr id="10" name="4 Marcador de contenido"/>
          <p:cNvSpPr>
            <a:spLocks noGrp="1"/>
          </p:cNvSpPr>
          <p:nvPr>
            <p:ph sz="quarter" idx="16" hasCustomPrompt="1"/>
          </p:nvPr>
        </p:nvSpPr>
        <p:spPr>
          <a:xfrm>
            <a:off x="4716016" y="3140968"/>
            <a:ext cx="3960440" cy="585460"/>
          </a:xfrm>
          <a:solidFill>
            <a:schemeClr val="accent6">
              <a:lumMod val="20000"/>
              <a:lumOff val="80000"/>
            </a:schemeClr>
          </a:solidFill>
          <a:ln w="38100">
            <a:solidFill>
              <a:srgbClr val="993300"/>
            </a:solidFill>
          </a:ln>
        </p:spPr>
        <p:txBody>
          <a:bodyPr anchor="ctr" anchorCtr="0">
            <a:normAutofit/>
          </a:bodyPr>
          <a:lstStyle>
            <a:lvl1pPr marL="0" indent="0" algn="ctr">
              <a:buNone/>
              <a:defRPr sz="2800"/>
            </a:lvl1pPr>
          </a:lstStyle>
          <a:p>
            <a:pPr lvl="0"/>
            <a:r>
              <a:rPr lang="en-GB" noProof="0" dirty="0" smtClean="0">
                <a:effectLst/>
              </a:rPr>
              <a:t>«</a:t>
            </a:r>
            <a:r>
              <a:rPr lang="en-GB" dirty="0" smtClean="0"/>
              <a:t>Caption</a:t>
            </a:r>
            <a:r>
              <a:rPr lang="en-GB" noProof="0" dirty="0" smtClean="0">
                <a:effectLst/>
              </a:rPr>
              <a:t>»</a:t>
            </a:r>
            <a:endParaRPr lang="en-GB" dirty="0"/>
          </a:p>
        </p:txBody>
      </p:sp>
      <p:sp>
        <p:nvSpPr>
          <p:cNvPr id="9" name="5 Marcador de posición de imagen"/>
          <p:cNvSpPr>
            <a:spLocks noGrp="1"/>
          </p:cNvSpPr>
          <p:nvPr>
            <p:ph type="pic" sz="quarter" idx="13" hasCustomPrompt="1"/>
          </p:nvPr>
        </p:nvSpPr>
        <p:spPr>
          <a:xfrm>
            <a:off x="468313" y="1268413"/>
            <a:ext cx="3959225" cy="1800547"/>
          </a:xfrm>
        </p:spPr>
        <p:txBody>
          <a:bodyPr anchor="ctr" anchorCtr="1"/>
          <a:lstStyle>
            <a:lvl1pPr marL="0" indent="0">
              <a:buNone/>
              <a:defRPr/>
            </a:lvl1pPr>
          </a:lstStyle>
          <a:p>
            <a:r>
              <a:rPr lang="en-GB" noProof="0" dirty="0" smtClean="0">
                <a:effectLst/>
              </a:rPr>
              <a:t>«Image»</a:t>
            </a:r>
            <a:endParaRPr lang="en-GB" noProof="0" dirty="0"/>
          </a:p>
        </p:txBody>
      </p:sp>
      <p:sp>
        <p:nvSpPr>
          <p:cNvPr id="11" name="5 Marcador de posición de imagen"/>
          <p:cNvSpPr>
            <a:spLocks noGrp="1"/>
          </p:cNvSpPr>
          <p:nvPr>
            <p:ph type="pic" sz="quarter" idx="14" hasCustomPrompt="1"/>
          </p:nvPr>
        </p:nvSpPr>
        <p:spPr>
          <a:xfrm>
            <a:off x="4716016" y="1268760"/>
            <a:ext cx="3959225" cy="1800200"/>
          </a:xfrm>
        </p:spPr>
        <p:txBody>
          <a:bodyPr anchor="ctr" anchorCtr="1"/>
          <a:lstStyle>
            <a:lvl1pPr marL="0" indent="0">
              <a:buNone/>
              <a:defRPr/>
            </a:lvl1pPr>
          </a:lstStyle>
          <a:p>
            <a:r>
              <a:rPr lang="en-GB" noProof="0" dirty="0" smtClean="0">
                <a:effectLst/>
              </a:rPr>
              <a:t>«Image»</a:t>
            </a:r>
            <a:endParaRPr lang="en-GB" noProof="0" dirty="0"/>
          </a:p>
        </p:txBody>
      </p:sp>
      <p:sp>
        <p:nvSpPr>
          <p:cNvPr id="13" name="4 Marcador de contenido"/>
          <p:cNvSpPr>
            <a:spLocks noGrp="1"/>
          </p:cNvSpPr>
          <p:nvPr>
            <p:ph sz="quarter" idx="18" hasCustomPrompt="1"/>
          </p:nvPr>
        </p:nvSpPr>
        <p:spPr>
          <a:xfrm>
            <a:off x="2591780" y="5805264"/>
            <a:ext cx="3960440" cy="585460"/>
          </a:xfrm>
          <a:solidFill>
            <a:schemeClr val="accent6">
              <a:lumMod val="20000"/>
              <a:lumOff val="80000"/>
            </a:schemeClr>
          </a:solidFill>
          <a:ln w="38100">
            <a:solidFill>
              <a:srgbClr val="993300"/>
            </a:solidFill>
          </a:ln>
        </p:spPr>
        <p:txBody>
          <a:bodyPr anchor="ctr" anchorCtr="0">
            <a:normAutofit/>
          </a:bodyPr>
          <a:lstStyle>
            <a:lvl1pPr marL="0" indent="0" algn="ctr">
              <a:buNone/>
              <a:defRPr sz="2800"/>
            </a:lvl1pPr>
          </a:lstStyle>
          <a:p>
            <a:pPr lvl="0"/>
            <a:r>
              <a:rPr lang="en-GB" noProof="0" dirty="0" smtClean="0">
                <a:effectLst/>
              </a:rPr>
              <a:t>«</a:t>
            </a:r>
            <a:r>
              <a:rPr lang="en-GB" dirty="0" smtClean="0"/>
              <a:t>Caption</a:t>
            </a:r>
            <a:r>
              <a:rPr lang="en-GB" noProof="0" dirty="0" smtClean="0">
                <a:effectLst/>
              </a:rPr>
              <a:t>»</a:t>
            </a:r>
            <a:endParaRPr lang="en-GB" dirty="0"/>
          </a:p>
        </p:txBody>
      </p:sp>
      <p:sp>
        <p:nvSpPr>
          <p:cNvPr id="14" name="5 Marcador de posición de imagen"/>
          <p:cNvSpPr>
            <a:spLocks noGrp="1"/>
          </p:cNvSpPr>
          <p:nvPr>
            <p:ph type="pic" sz="quarter" idx="19" hasCustomPrompt="1"/>
          </p:nvPr>
        </p:nvSpPr>
        <p:spPr>
          <a:xfrm>
            <a:off x="2592387" y="3789040"/>
            <a:ext cx="3959225" cy="1944216"/>
          </a:xfrm>
        </p:spPr>
        <p:txBody>
          <a:bodyPr anchor="ctr" anchorCtr="1"/>
          <a:lstStyle>
            <a:lvl1pPr marL="0" indent="0">
              <a:buNone/>
              <a:defRPr/>
            </a:lvl1pPr>
          </a:lstStyle>
          <a:p>
            <a:r>
              <a:rPr lang="en-GB" noProof="0" dirty="0" smtClean="0">
                <a:effectLst/>
              </a:rPr>
              <a:t>«Image»</a:t>
            </a:r>
            <a:endParaRPr lang="en-GB" noProof="0" dirty="0"/>
          </a:p>
        </p:txBody>
      </p:sp>
    </p:spTree>
    <p:extLst>
      <p:ext uri="{BB962C8B-B14F-4D97-AF65-F5344CB8AC3E}">
        <p14:creationId xmlns:p14="http://schemas.microsoft.com/office/powerpoint/2010/main" val="395870349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rogramme">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defRPr/>
            </a:lvl1pPr>
          </a:lstStyle>
          <a:p>
            <a:r>
              <a:rPr lang="en-GB" noProof="0" smtClean="0">
                <a:effectLst/>
              </a:rPr>
              <a:t>«Title»</a:t>
            </a:r>
            <a:endParaRPr lang="en-GB" noProof="0"/>
          </a:p>
        </p:txBody>
      </p:sp>
      <p:sp>
        <p:nvSpPr>
          <p:cNvPr id="5" name="4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6" name="5 Marcador de texto"/>
          <p:cNvSpPr>
            <a:spLocks noGrp="1"/>
          </p:cNvSpPr>
          <p:nvPr>
            <p:ph type="body" sz="quarter" idx="13"/>
          </p:nvPr>
        </p:nvSpPr>
        <p:spPr>
          <a:xfrm>
            <a:off x="468313" y="1268413"/>
            <a:ext cx="8207375" cy="5040312"/>
          </a:xfrm>
          <a:solidFill>
            <a:schemeClr val="accent6">
              <a:lumMod val="20000"/>
              <a:lumOff val="80000"/>
            </a:schemeClr>
          </a:solidFill>
          <a:ln w="38100">
            <a:solidFill>
              <a:srgbClr val="993300"/>
            </a:solidFill>
          </a:ln>
        </p:spPr>
        <p:txBody>
          <a:bodyPr wrap="none" lIns="90000" tIns="90000" rIns="90000" bIns="90000" anchor="ctr" anchorCtr="0">
            <a:normAutofit/>
          </a:bodyPr>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1800">
                <a:latin typeface="Consolas" pitchFamily="49" charset="0"/>
                <a:cs typeface="Consolas" pitchFamily="49" charset="0"/>
              </a:defRPr>
            </a:lvl1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GB" noProof="1" smtClean="0"/>
              <a:t>Haga clic para modificar el estilo de texto del patrón</a:t>
            </a:r>
          </a:p>
        </p:txBody>
      </p:sp>
    </p:spTree>
    <p:extLst>
      <p:ext uri="{BB962C8B-B14F-4D97-AF65-F5344CB8AC3E}">
        <p14:creationId xmlns:p14="http://schemas.microsoft.com/office/powerpoint/2010/main" val="2529884295"/>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mage and programme (columns)">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defRPr/>
            </a:lvl1pPr>
          </a:lstStyle>
          <a:p>
            <a:r>
              <a:rPr lang="en-GB" noProof="0" smtClean="0">
                <a:effectLst/>
              </a:rPr>
              <a:t>«Title»</a:t>
            </a:r>
            <a:endParaRPr lang="en-GB" noProof="0"/>
          </a:p>
        </p:txBody>
      </p:sp>
      <p:sp>
        <p:nvSpPr>
          <p:cNvPr id="5" name="4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6" name="5 Marcador de texto"/>
          <p:cNvSpPr>
            <a:spLocks noGrp="1"/>
          </p:cNvSpPr>
          <p:nvPr>
            <p:ph type="body" sz="quarter" idx="13"/>
          </p:nvPr>
        </p:nvSpPr>
        <p:spPr>
          <a:xfrm>
            <a:off x="4716016" y="1268413"/>
            <a:ext cx="3959672" cy="5040312"/>
          </a:xfrm>
          <a:solidFill>
            <a:schemeClr val="accent6">
              <a:lumMod val="20000"/>
              <a:lumOff val="80000"/>
            </a:schemeClr>
          </a:solidFill>
          <a:ln w="38100">
            <a:solidFill>
              <a:srgbClr val="993300"/>
            </a:solidFill>
          </a:ln>
        </p:spPr>
        <p:txBody>
          <a:bodyPr wrap="none" lIns="90000" tIns="90000" rIns="90000" bIns="90000" anchor="ctr" anchorCtr="0">
            <a:normAutofit/>
          </a:bodyPr>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1800">
                <a:latin typeface="Consolas" pitchFamily="49" charset="0"/>
                <a:cs typeface="Consolas" pitchFamily="49" charset="0"/>
              </a:defRPr>
            </a:lvl1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GB" noProof="1" smtClean="0"/>
              <a:t>Haga clic para modificar</a:t>
            </a:r>
          </a:p>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GB" noProof="1" smtClean="0"/>
              <a:t>el estilo de texto del patrón</a:t>
            </a:r>
          </a:p>
        </p:txBody>
      </p:sp>
      <p:sp>
        <p:nvSpPr>
          <p:cNvPr id="7" name="5 Marcador de posición de imagen"/>
          <p:cNvSpPr>
            <a:spLocks noGrp="1"/>
          </p:cNvSpPr>
          <p:nvPr>
            <p:ph type="pic" sz="quarter" idx="14" hasCustomPrompt="1"/>
          </p:nvPr>
        </p:nvSpPr>
        <p:spPr>
          <a:xfrm>
            <a:off x="468313" y="1268413"/>
            <a:ext cx="3959225" cy="5040312"/>
          </a:xfrm>
        </p:spPr>
        <p:txBody>
          <a:bodyPr anchor="ctr" anchorCtr="1"/>
          <a:lstStyle>
            <a:lvl1pPr marL="0" indent="0">
              <a:buNone/>
              <a:defRPr/>
            </a:lvl1pPr>
          </a:lstStyle>
          <a:p>
            <a:r>
              <a:rPr lang="en-GB" noProof="0" dirty="0" smtClean="0">
                <a:effectLst/>
              </a:rPr>
              <a:t>«Image»</a:t>
            </a:r>
            <a:endParaRPr lang="en-GB" noProof="0" dirty="0"/>
          </a:p>
        </p:txBody>
      </p:sp>
    </p:spTree>
    <p:extLst>
      <p:ext uri="{BB962C8B-B14F-4D97-AF65-F5344CB8AC3E}">
        <p14:creationId xmlns:p14="http://schemas.microsoft.com/office/powerpoint/2010/main" val="2800844401"/>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Programme and text">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defRPr/>
            </a:lvl1pPr>
          </a:lstStyle>
          <a:p>
            <a:r>
              <a:rPr lang="en-GB" noProof="0" smtClean="0">
                <a:effectLst/>
              </a:rPr>
              <a:t>«Title»</a:t>
            </a:r>
            <a:endParaRPr lang="en-GB" noProof="0"/>
          </a:p>
        </p:txBody>
      </p:sp>
      <p:sp>
        <p:nvSpPr>
          <p:cNvPr id="5" name="4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7" name="6 Marcador de texto"/>
          <p:cNvSpPr>
            <a:spLocks noGrp="1"/>
          </p:cNvSpPr>
          <p:nvPr>
            <p:ph type="body" sz="quarter" idx="14" hasCustomPrompt="1"/>
          </p:nvPr>
        </p:nvSpPr>
        <p:spPr>
          <a:xfrm>
            <a:off x="971550" y="4869160"/>
            <a:ext cx="7200900" cy="1439565"/>
          </a:xfrm>
        </p:spPr>
        <p:txBody>
          <a:bodyPr anchor="ctr" anchorCtr="1"/>
          <a:lstStyle>
            <a:lvl1pPr marL="0" indent="0" algn="ctr">
              <a:buNone/>
              <a:defRPr/>
            </a:lvl1pPr>
          </a:lstStyle>
          <a:p>
            <a:pPr lvl="0"/>
            <a:r>
              <a:rPr lang="en-GB" noProof="0" smtClean="0">
                <a:effectLst/>
              </a:rPr>
              <a:t>«Text»</a:t>
            </a:r>
            <a:endParaRPr lang="en-GB" noProof="0"/>
          </a:p>
        </p:txBody>
      </p:sp>
      <p:sp>
        <p:nvSpPr>
          <p:cNvPr id="8" name="5 Marcador de texto"/>
          <p:cNvSpPr>
            <a:spLocks noGrp="1"/>
          </p:cNvSpPr>
          <p:nvPr>
            <p:ph type="body" sz="quarter" idx="15"/>
          </p:nvPr>
        </p:nvSpPr>
        <p:spPr>
          <a:xfrm>
            <a:off x="1691680" y="1268413"/>
            <a:ext cx="5760640" cy="3456731"/>
          </a:xfrm>
          <a:solidFill>
            <a:schemeClr val="accent6">
              <a:lumMod val="20000"/>
              <a:lumOff val="80000"/>
            </a:schemeClr>
          </a:solidFill>
          <a:ln w="38100">
            <a:solidFill>
              <a:srgbClr val="993300"/>
            </a:solidFill>
          </a:ln>
        </p:spPr>
        <p:txBody>
          <a:bodyPr wrap="none" lIns="90000" tIns="90000" rIns="90000" bIns="90000" anchor="ctr" anchorCtr="0">
            <a:normAutofit/>
          </a:bodyPr>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1800">
                <a:latin typeface="Consolas" pitchFamily="49" charset="0"/>
                <a:cs typeface="Consolas" pitchFamily="49" charset="0"/>
              </a:defRPr>
            </a:lvl1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GB" noProof="1" smtClean="0"/>
              <a:t>Haga clic para modificar</a:t>
            </a:r>
          </a:p>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GB" noProof="1" smtClean="0"/>
              <a:t>el estilo de texto del patrón</a:t>
            </a:r>
          </a:p>
        </p:txBody>
      </p:sp>
    </p:spTree>
    <p:extLst>
      <p:ext uri="{BB962C8B-B14F-4D97-AF65-F5344CB8AC3E}">
        <p14:creationId xmlns:p14="http://schemas.microsoft.com/office/powerpoint/2010/main" val="1204259538"/>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Empty">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defRPr/>
            </a:lvl1pPr>
          </a:lstStyle>
          <a:p>
            <a:r>
              <a:rPr lang="en-GB" noProof="0" smtClean="0">
                <a:effectLst/>
              </a:rPr>
              <a:t>«Title»</a:t>
            </a:r>
            <a:endParaRPr lang="en-GB" noProof="0"/>
          </a:p>
        </p:txBody>
      </p:sp>
      <p:sp>
        <p:nvSpPr>
          <p:cNvPr id="5" name="4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Tree>
    <p:extLst>
      <p:ext uri="{BB962C8B-B14F-4D97-AF65-F5344CB8AC3E}">
        <p14:creationId xmlns:p14="http://schemas.microsoft.com/office/powerpoint/2010/main" val="1200026868"/>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Roadmap">
    <p:spTree>
      <p:nvGrpSpPr>
        <p:cNvPr id="1" name=""/>
        <p:cNvGrpSpPr/>
        <p:nvPr/>
      </p:nvGrpSpPr>
      <p:grpSpPr>
        <a:xfrm>
          <a:off x="0" y="0"/>
          <a:ext cx="0" cy="0"/>
          <a:chOff x="0" y="0"/>
          <a:chExt cx="0" cy="0"/>
        </a:xfrm>
      </p:grpSpPr>
      <p:pic>
        <p:nvPicPr>
          <p:cNvPr id="11" name="Picture 2" descr="fondo_titulo"/>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938" y="-12699"/>
            <a:ext cx="9188451" cy="689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Título"/>
          <p:cNvSpPr>
            <a:spLocks noGrp="1"/>
          </p:cNvSpPr>
          <p:nvPr>
            <p:ph type="ctrTitle" hasCustomPrompt="1"/>
          </p:nvPr>
        </p:nvSpPr>
        <p:spPr>
          <a:xfrm>
            <a:off x="3347864" y="2130425"/>
            <a:ext cx="5400600" cy="578495"/>
          </a:xfrm>
        </p:spPr>
        <p:txBody>
          <a:bodyPr lIns="36000" tIns="36000" rIns="36000" bIns="36000"/>
          <a:lstStyle>
            <a:lvl1pPr algn="ctr">
              <a:defRPr b="1">
                <a:solidFill>
                  <a:srgbClr val="9B212C"/>
                </a:solidFill>
              </a:defRPr>
            </a:lvl1pPr>
          </a:lstStyle>
          <a:p>
            <a:r>
              <a:rPr lang="en-GB" noProof="0" dirty="0" smtClean="0">
                <a:effectLst/>
              </a:rPr>
              <a:t>«</a:t>
            </a:r>
            <a:r>
              <a:rPr lang="en-GB" noProof="0" dirty="0" smtClean="0"/>
              <a:t>Title</a:t>
            </a:r>
            <a:r>
              <a:rPr lang="en-GB" noProof="0" dirty="0" smtClean="0">
                <a:effectLst/>
              </a:rPr>
              <a:t>»</a:t>
            </a:r>
            <a:endParaRPr lang="es-ES" dirty="0"/>
          </a:p>
        </p:txBody>
      </p:sp>
      <p:sp>
        <p:nvSpPr>
          <p:cNvPr id="3" name="2 Subtítulo"/>
          <p:cNvSpPr>
            <a:spLocks noGrp="1"/>
          </p:cNvSpPr>
          <p:nvPr>
            <p:ph type="subTitle" idx="1" hasCustomPrompt="1"/>
          </p:nvPr>
        </p:nvSpPr>
        <p:spPr>
          <a:xfrm>
            <a:off x="3347864" y="2924944"/>
            <a:ext cx="5400600" cy="2976736"/>
          </a:xfrm>
        </p:spPr>
        <p:txBody>
          <a:bodyPr lIns="36000" tIns="36000" rIns="36000" bIns="36000" anchor="ctr" anchorCtr="0"/>
          <a:lstStyle>
            <a:lvl1pPr marL="0" indent="0" algn="ctr">
              <a:buNone/>
              <a:defRPr>
                <a:solidFill>
                  <a:srgbClr val="9B212C"/>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noProof="0" dirty="0" smtClean="0">
                <a:effectLst/>
              </a:rPr>
              <a:t>«</a:t>
            </a:r>
            <a:r>
              <a:rPr lang="en-GB" noProof="0" dirty="0" smtClean="0"/>
              <a:t>Subtitle</a:t>
            </a:r>
            <a:r>
              <a:rPr lang="en-GB" noProof="0" dirty="0" smtClean="0">
                <a:effectLst/>
              </a:rPr>
              <a:t>»</a:t>
            </a:r>
            <a:endParaRPr lang="en-GB" noProof="0" dirty="0"/>
          </a:p>
        </p:txBody>
      </p:sp>
    </p:spTree>
    <p:extLst>
      <p:ext uri="{BB962C8B-B14F-4D97-AF65-F5344CB8AC3E}">
        <p14:creationId xmlns:p14="http://schemas.microsoft.com/office/powerpoint/2010/main" val="4005443427"/>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ack cover">
    <p:spTree>
      <p:nvGrpSpPr>
        <p:cNvPr id="1" name=""/>
        <p:cNvGrpSpPr/>
        <p:nvPr/>
      </p:nvGrpSpPr>
      <p:grpSpPr>
        <a:xfrm>
          <a:off x="0" y="0"/>
          <a:ext cx="0" cy="0"/>
          <a:chOff x="0" y="0"/>
          <a:chExt cx="0" cy="0"/>
        </a:xfrm>
      </p:grpSpPr>
      <p:pic>
        <p:nvPicPr>
          <p:cNvPr id="11" name="Picture 2" descr="fondo_titulo"/>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938" y="-12699"/>
            <a:ext cx="9188451" cy="689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Título"/>
          <p:cNvSpPr>
            <a:spLocks noGrp="1"/>
          </p:cNvSpPr>
          <p:nvPr>
            <p:ph type="ctrTitle" hasCustomPrompt="1"/>
          </p:nvPr>
        </p:nvSpPr>
        <p:spPr>
          <a:xfrm>
            <a:off x="3347864" y="2130425"/>
            <a:ext cx="5400600" cy="578495"/>
          </a:xfrm>
        </p:spPr>
        <p:txBody>
          <a:bodyPr lIns="36000" tIns="36000" rIns="36000" bIns="36000"/>
          <a:lstStyle>
            <a:lvl1pPr algn="ctr">
              <a:defRPr>
                <a:solidFill>
                  <a:srgbClr val="9B212C"/>
                </a:solidFill>
              </a:defRPr>
            </a:lvl1pPr>
          </a:lstStyle>
          <a:p>
            <a:r>
              <a:rPr lang="en-GB" noProof="0" smtClean="0">
                <a:effectLst/>
              </a:rPr>
              <a:t>«</a:t>
            </a:r>
            <a:r>
              <a:rPr lang="en-GB" noProof="0" smtClean="0"/>
              <a:t>Thanks</a:t>
            </a:r>
            <a:r>
              <a:rPr lang="en-GB" noProof="0" smtClean="0">
                <a:effectLst/>
              </a:rPr>
              <a:t>»</a:t>
            </a:r>
            <a:endParaRPr lang="en-GB" noProof="0"/>
          </a:p>
        </p:txBody>
      </p:sp>
      <p:sp>
        <p:nvSpPr>
          <p:cNvPr id="17" name="2 Subtítulo"/>
          <p:cNvSpPr>
            <a:spLocks noGrp="1"/>
          </p:cNvSpPr>
          <p:nvPr>
            <p:ph type="subTitle" idx="1" hasCustomPrompt="1"/>
          </p:nvPr>
        </p:nvSpPr>
        <p:spPr>
          <a:xfrm>
            <a:off x="3347864" y="2924944"/>
            <a:ext cx="5400600" cy="2976736"/>
          </a:xfrm>
        </p:spPr>
        <p:txBody>
          <a:bodyPr lIns="36000" tIns="36000" rIns="36000" bIns="36000" anchor="ctr" anchorCtr="0"/>
          <a:lstStyle>
            <a:lvl1pPr marL="0" indent="0" algn="ctr">
              <a:buNone/>
              <a:defRPr>
                <a:solidFill>
                  <a:srgbClr val="9B212C"/>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noProof="0" dirty="0" smtClean="0">
                <a:effectLst/>
              </a:rPr>
              <a:t>«</a:t>
            </a:r>
            <a:r>
              <a:rPr lang="en-GB" noProof="0" dirty="0" smtClean="0"/>
              <a:t>Subtitle</a:t>
            </a:r>
            <a:r>
              <a:rPr lang="en-GB" noProof="0" dirty="0" smtClean="0">
                <a:effectLst/>
              </a:rPr>
              <a:t>»</a:t>
            </a:r>
            <a:endParaRPr lang="en-GB" noProof="0" dirty="0"/>
          </a:p>
        </p:txBody>
      </p:sp>
    </p:spTree>
    <p:extLst>
      <p:ext uri="{BB962C8B-B14F-4D97-AF65-F5344CB8AC3E}">
        <p14:creationId xmlns:p14="http://schemas.microsoft.com/office/powerpoint/2010/main" val="831719118"/>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Image">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defRPr/>
            </a:lvl1pPr>
          </a:lstStyle>
          <a:p>
            <a:r>
              <a:rPr lang="en-GB" noProof="0" smtClean="0">
                <a:effectLst/>
              </a:rPr>
              <a:t>«</a:t>
            </a:r>
            <a:r>
              <a:rPr lang="en-GB" noProof="0" smtClean="0"/>
              <a:t>Title</a:t>
            </a:r>
            <a:r>
              <a:rPr lang="en-GB" noProof="0" smtClean="0">
                <a:effectLst/>
              </a:rPr>
              <a:t>»</a:t>
            </a:r>
            <a:endParaRPr lang="en-GB" noProof="0"/>
          </a:p>
        </p:txBody>
      </p:sp>
      <p:sp>
        <p:nvSpPr>
          <p:cNvPr id="5" name="4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4" name="3 Marcador de posición de imagen"/>
          <p:cNvSpPr>
            <a:spLocks noGrp="1"/>
          </p:cNvSpPr>
          <p:nvPr>
            <p:ph type="pic" sz="quarter" idx="13" hasCustomPrompt="1"/>
          </p:nvPr>
        </p:nvSpPr>
        <p:spPr>
          <a:xfrm>
            <a:off x="1238734" y="1790760"/>
            <a:ext cx="6634854" cy="4014504"/>
          </a:xfrm>
        </p:spPr>
        <p:txBody>
          <a:bodyPr anchor="ctr" anchorCtr="1"/>
          <a:lstStyle>
            <a:lvl1pPr marL="0" indent="0" algn="ctr">
              <a:buNone/>
              <a:defRPr/>
            </a:lvl1pPr>
          </a:lstStyle>
          <a:p>
            <a:r>
              <a:rPr lang="en-GB" noProof="0" dirty="0" smtClean="0">
                <a:effectLst/>
              </a:rPr>
              <a:t>«Image»</a:t>
            </a:r>
            <a:endParaRPr lang="en-GB" noProof="0" dirty="0"/>
          </a:p>
        </p:txBody>
      </p:sp>
    </p:spTree>
    <p:extLst>
      <p:ext uri="{BB962C8B-B14F-4D97-AF65-F5344CB8AC3E}">
        <p14:creationId xmlns:p14="http://schemas.microsoft.com/office/powerpoint/2010/main" val="2908725798"/>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Image and text">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defRPr/>
            </a:lvl1pPr>
          </a:lstStyle>
          <a:p>
            <a:r>
              <a:rPr lang="en-GB" noProof="0" smtClean="0">
                <a:effectLst/>
              </a:rPr>
              <a:t>«Title»</a:t>
            </a:r>
            <a:endParaRPr lang="en-GB" noProof="0"/>
          </a:p>
        </p:txBody>
      </p:sp>
      <p:sp>
        <p:nvSpPr>
          <p:cNvPr id="5" name="4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4" name="3 Marcador de posición de imagen"/>
          <p:cNvSpPr>
            <a:spLocks noGrp="1"/>
          </p:cNvSpPr>
          <p:nvPr>
            <p:ph type="pic" sz="quarter" idx="13" hasCustomPrompt="1"/>
          </p:nvPr>
        </p:nvSpPr>
        <p:spPr>
          <a:xfrm>
            <a:off x="1685114" y="1263134"/>
            <a:ext cx="5742094" cy="3474328"/>
          </a:xfrm>
        </p:spPr>
        <p:txBody>
          <a:bodyPr anchor="ctr" anchorCtr="1"/>
          <a:lstStyle>
            <a:lvl1pPr marL="0" indent="0" algn="ctr">
              <a:buNone/>
              <a:defRPr/>
            </a:lvl1pPr>
          </a:lstStyle>
          <a:p>
            <a:r>
              <a:rPr lang="en-GB" noProof="0" dirty="0" smtClean="0">
                <a:effectLst/>
              </a:rPr>
              <a:t>«Image»</a:t>
            </a:r>
            <a:endParaRPr lang="en-GB" noProof="0" dirty="0"/>
          </a:p>
        </p:txBody>
      </p:sp>
      <p:sp>
        <p:nvSpPr>
          <p:cNvPr id="7" name="6 Marcador de texto"/>
          <p:cNvSpPr>
            <a:spLocks noGrp="1"/>
          </p:cNvSpPr>
          <p:nvPr>
            <p:ph type="body" sz="quarter" idx="14" hasCustomPrompt="1"/>
          </p:nvPr>
        </p:nvSpPr>
        <p:spPr>
          <a:xfrm>
            <a:off x="971550" y="4869160"/>
            <a:ext cx="7200900" cy="1439565"/>
          </a:xfrm>
        </p:spPr>
        <p:txBody>
          <a:bodyPr anchor="ctr" anchorCtr="1"/>
          <a:lstStyle>
            <a:lvl1pPr marL="0" indent="0" algn="ctr">
              <a:buNone/>
              <a:defRPr/>
            </a:lvl1pPr>
          </a:lstStyle>
          <a:p>
            <a:pPr lvl="0"/>
            <a:r>
              <a:rPr lang="en-GB" noProof="0" smtClean="0">
                <a:effectLst/>
              </a:rPr>
              <a:t>«Text»</a:t>
            </a:r>
            <a:endParaRPr lang="en-GB" noProof="0"/>
          </a:p>
        </p:txBody>
      </p:sp>
    </p:spTree>
    <p:extLst>
      <p:ext uri="{BB962C8B-B14F-4D97-AF65-F5344CB8AC3E}">
        <p14:creationId xmlns:p14="http://schemas.microsoft.com/office/powerpoint/2010/main" val="389892411"/>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mage and enumeration">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lgn="l">
              <a:defRPr/>
            </a:lvl1pPr>
          </a:lstStyle>
          <a:p>
            <a:r>
              <a:rPr lang="en-GB" noProof="0" smtClean="0">
                <a:effectLst/>
              </a:rPr>
              <a:t>«Title»</a:t>
            </a:r>
            <a:endParaRPr lang="en-GB" noProof="0"/>
          </a:p>
        </p:txBody>
      </p:sp>
      <p:sp>
        <p:nvSpPr>
          <p:cNvPr id="4" name="3 Marcador de contenido"/>
          <p:cNvSpPr>
            <a:spLocks noGrp="1"/>
          </p:cNvSpPr>
          <p:nvPr>
            <p:ph sz="half" idx="2" hasCustomPrompt="1"/>
          </p:nvPr>
        </p:nvSpPr>
        <p:spPr>
          <a:xfrm>
            <a:off x="4716016" y="1268760"/>
            <a:ext cx="3960000" cy="5040560"/>
          </a:xfrm>
        </p:spPr>
        <p:txBody>
          <a:bodyPr anchor="ctr" anchorCtr="0"/>
          <a:lstStyle>
            <a:lvl1pPr>
              <a:defRPr sz="2800"/>
            </a:lvl1pPr>
            <a:lvl2pPr>
              <a:defRPr sz="2400" baseline="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noProof="0" smtClean="0"/>
              <a:t>First level</a:t>
            </a:r>
          </a:p>
          <a:p>
            <a:pPr lvl="1"/>
            <a:r>
              <a:rPr lang="en-GB" noProof="0" smtClean="0"/>
              <a:t>Second level</a:t>
            </a:r>
          </a:p>
          <a:p>
            <a:pPr lvl="2"/>
            <a:r>
              <a:rPr lang="en-GB" noProof="0" smtClean="0"/>
              <a:t>Third level</a:t>
            </a:r>
          </a:p>
          <a:p>
            <a:pPr lvl="3"/>
            <a:r>
              <a:rPr lang="en-GB" noProof="0" smtClean="0"/>
              <a:t>Fourth level</a:t>
            </a:r>
          </a:p>
          <a:p>
            <a:pPr lvl="4"/>
            <a:r>
              <a:rPr lang="en-GB" noProof="0" smtClean="0"/>
              <a:t>Fifth level</a:t>
            </a:r>
            <a:endParaRPr lang="en-GB" noProof="0"/>
          </a:p>
        </p:txBody>
      </p:sp>
      <p:sp>
        <p:nvSpPr>
          <p:cNvPr id="7" name="6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6" name="5 Marcador de posición de imagen"/>
          <p:cNvSpPr>
            <a:spLocks noGrp="1"/>
          </p:cNvSpPr>
          <p:nvPr>
            <p:ph type="pic" sz="quarter" idx="13" hasCustomPrompt="1"/>
          </p:nvPr>
        </p:nvSpPr>
        <p:spPr>
          <a:xfrm>
            <a:off x="468313" y="1268413"/>
            <a:ext cx="3959225" cy="5040312"/>
          </a:xfrm>
        </p:spPr>
        <p:txBody>
          <a:bodyPr anchor="ctr" anchorCtr="1"/>
          <a:lstStyle>
            <a:lvl1pPr marL="0" indent="0">
              <a:buNone/>
              <a:defRPr/>
            </a:lvl1pPr>
          </a:lstStyle>
          <a:p>
            <a:r>
              <a:rPr lang="en-GB" noProof="0" dirty="0" smtClean="0">
                <a:effectLst/>
              </a:rPr>
              <a:t>«Image»</a:t>
            </a:r>
            <a:endParaRPr lang="en-GB" noProof="0" dirty="0"/>
          </a:p>
        </p:txBody>
      </p:sp>
    </p:spTree>
    <p:extLst>
      <p:ext uri="{BB962C8B-B14F-4D97-AF65-F5344CB8AC3E}">
        <p14:creationId xmlns:p14="http://schemas.microsoft.com/office/powerpoint/2010/main" val="49089716"/>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Enumeration">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lgn="l">
              <a:defRPr/>
            </a:lvl1pPr>
          </a:lstStyle>
          <a:p>
            <a:r>
              <a:rPr lang="en-GB" noProof="0" smtClean="0">
                <a:effectLst/>
              </a:rPr>
              <a:t>«Title»</a:t>
            </a:r>
            <a:endParaRPr lang="en-GB" noProof="0"/>
          </a:p>
        </p:txBody>
      </p:sp>
      <p:sp>
        <p:nvSpPr>
          <p:cNvPr id="3" name="2 Marcador de contenido"/>
          <p:cNvSpPr>
            <a:spLocks noGrp="1"/>
          </p:cNvSpPr>
          <p:nvPr>
            <p:ph idx="1" hasCustomPrompt="1"/>
          </p:nvPr>
        </p:nvSpPr>
        <p:spPr>
          <a:xfrm>
            <a:off x="457200" y="1268760"/>
            <a:ext cx="8229600" cy="5040560"/>
          </a:xfrm>
        </p:spPr>
        <p:txBody>
          <a:bodyPr anchor="ctr" anchorCtr="0"/>
          <a:lstStyle>
            <a:lvl1pPr>
              <a:defRPr/>
            </a:lvl1pPr>
            <a:lvl2pPr>
              <a:defRPr/>
            </a:lvl2pPr>
            <a:lvl3pPr>
              <a:defRPr baseline="0"/>
            </a:lvl3pPr>
            <a:lvl4pPr>
              <a:defRPr/>
            </a:lvl4pPr>
            <a:lvl5pPr>
              <a:defRPr/>
            </a:lvl5pPr>
          </a:lstStyle>
          <a:p>
            <a:pPr lvl="0"/>
            <a:r>
              <a:rPr lang="en-GB" noProof="0" smtClean="0"/>
              <a:t>First level</a:t>
            </a:r>
          </a:p>
          <a:p>
            <a:pPr lvl="1"/>
            <a:r>
              <a:rPr lang="en-GB" noProof="0" smtClean="0"/>
              <a:t>Second level</a:t>
            </a:r>
          </a:p>
          <a:p>
            <a:pPr lvl="2"/>
            <a:r>
              <a:rPr lang="en-GB" noProof="0" smtClean="0"/>
              <a:t>Third level</a:t>
            </a:r>
          </a:p>
          <a:p>
            <a:pPr lvl="3"/>
            <a:r>
              <a:rPr lang="en-GB" noProof="0" smtClean="0"/>
              <a:t>Fouth level</a:t>
            </a:r>
          </a:p>
          <a:p>
            <a:pPr lvl="4"/>
            <a:r>
              <a:rPr lang="en-GB" noProof="0" smtClean="0"/>
              <a:t>Fifth level</a:t>
            </a:r>
            <a:endParaRPr lang="en-GB" noProof="0"/>
          </a:p>
        </p:txBody>
      </p:sp>
      <p:sp>
        <p:nvSpPr>
          <p:cNvPr id="6" name="5 Marcador de número de diapositiva"/>
          <p:cNvSpPr>
            <a:spLocks noGrp="1"/>
          </p:cNvSpPr>
          <p:nvPr>
            <p:ph type="sldNum" sz="quarter" idx="12"/>
          </p:nvPr>
        </p:nvSpPr>
        <p:spPr>
          <a:xfrm>
            <a:off x="6553200" y="6442610"/>
            <a:ext cx="2133600" cy="365125"/>
          </a:xfrm>
        </p:spPr>
        <p:txBody>
          <a:bodyPr/>
          <a:lstStyle/>
          <a:p>
            <a:fld id="{132FADFE-3B8F-471C-ABF0-DBC7717ECBBC}" type="slidenum">
              <a:rPr lang="es-ES" smtClean="0"/>
              <a:pPr/>
              <a:t>‹Nº›</a:t>
            </a:fld>
            <a:endParaRPr lang="es-ES" dirty="0"/>
          </a:p>
        </p:txBody>
      </p:sp>
    </p:spTree>
    <p:extLst>
      <p:ext uri="{BB962C8B-B14F-4D97-AF65-F5344CB8AC3E}">
        <p14:creationId xmlns:p14="http://schemas.microsoft.com/office/powerpoint/2010/main" val="179283253"/>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Double enumeration">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lgn="l">
              <a:defRPr/>
            </a:lvl1pPr>
          </a:lstStyle>
          <a:p>
            <a:r>
              <a:rPr lang="en-GB" noProof="0" dirty="0" smtClean="0">
                <a:effectLst/>
              </a:rPr>
              <a:t>«Title»</a:t>
            </a:r>
            <a:endParaRPr lang="en-GB" noProof="0" dirty="0"/>
          </a:p>
        </p:txBody>
      </p:sp>
      <p:sp>
        <p:nvSpPr>
          <p:cNvPr id="3" name="2 Marcador de contenido"/>
          <p:cNvSpPr>
            <a:spLocks noGrp="1"/>
          </p:cNvSpPr>
          <p:nvPr>
            <p:ph sz="half" idx="1" hasCustomPrompt="1"/>
          </p:nvPr>
        </p:nvSpPr>
        <p:spPr>
          <a:xfrm>
            <a:off x="457200" y="1268760"/>
            <a:ext cx="4038600" cy="5040560"/>
          </a:xfrm>
        </p:spPr>
        <p:txBody>
          <a:bodyPr anchor="ctr" anchorCtr="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noProof="0" smtClean="0"/>
              <a:t>First level</a:t>
            </a:r>
          </a:p>
          <a:p>
            <a:pPr lvl="1"/>
            <a:r>
              <a:rPr lang="en-GB" noProof="0" smtClean="0"/>
              <a:t>Second level</a:t>
            </a:r>
          </a:p>
          <a:p>
            <a:pPr lvl="2"/>
            <a:r>
              <a:rPr lang="en-GB" noProof="0" smtClean="0"/>
              <a:t>Third level</a:t>
            </a:r>
          </a:p>
          <a:p>
            <a:pPr lvl="3"/>
            <a:r>
              <a:rPr lang="en-GB" noProof="0" smtClean="0"/>
              <a:t>Fouth level</a:t>
            </a:r>
          </a:p>
          <a:p>
            <a:pPr lvl="4"/>
            <a:r>
              <a:rPr lang="en-GB" noProof="0" smtClean="0"/>
              <a:t>Fifth level</a:t>
            </a:r>
            <a:endParaRPr lang="en-GB" noProof="0"/>
          </a:p>
        </p:txBody>
      </p:sp>
      <p:sp>
        <p:nvSpPr>
          <p:cNvPr id="4" name="3 Marcador de contenido"/>
          <p:cNvSpPr>
            <a:spLocks noGrp="1"/>
          </p:cNvSpPr>
          <p:nvPr>
            <p:ph sz="half" idx="2" hasCustomPrompt="1"/>
          </p:nvPr>
        </p:nvSpPr>
        <p:spPr>
          <a:xfrm>
            <a:off x="4648200" y="1268760"/>
            <a:ext cx="4038600" cy="5040560"/>
          </a:xfrm>
        </p:spPr>
        <p:txBody>
          <a:bodyPr anchor="ctr" anchorCtr="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noProof="0" smtClean="0"/>
              <a:t>First level</a:t>
            </a:r>
          </a:p>
          <a:p>
            <a:pPr lvl="1"/>
            <a:r>
              <a:rPr lang="en-GB" noProof="0" smtClean="0"/>
              <a:t>Second level</a:t>
            </a:r>
          </a:p>
          <a:p>
            <a:pPr lvl="2"/>
            <a:r>
              <a:rPr lang="en-GB" noProof="0" smtClean="0"/>
              <a:t>Third level</a:t>
            </a:r>
          </a:p>
          <a:p>
            <a:pPr lvl="3"/>
            <a:r>
              <a:rPr lang="en-GB" noProof="0" smtClean="0"/>
              <a:t>Fouth level</a:t>
            </a:r>
          </a:p>
          <a:p>
            <a:pPr lvl="4"/>
            <a:r>
              <a:rPr lang="en-GB" noProof="0" smtClean="0"/>
              <a:t>Fifth level</a:t>
            </a:r>
            <a:endParaRPr lang="en-GB" noProof="0"/>
          </a:p>
        </p:txBody>
      </p:sp>
      <p:sp>
        <p:nvSpPr>
          <p:cNvPr id="7" name="6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Tree>
    <p:extLst>
      <p:ext uri="{BB962C8B-B14F-4D97-AF65-F5344CB8AC3E}">
        <p14:creationId xmlns:p14="http://schemas.microsoft.com/office/powerpoint/2010/main" val="15390550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ouble image">
    <p:spTree>
      <p:nvGrpSpPr>
        <p:cNvPr id="1" name=""/>
        <p:cNvGrpSpPr/>
        <p:nvPr/>
      </p:nvGrpSpPr>
      <p:grpSpPr>
        <a:xfrm>
          <a:off x="0" y="0"/>
          <a:ext cx="0" cy="0"/>
          <a:chOff x="0" y="0"/>
          <a:chExt cx="0" cy="0"/>
        </a:xfrm>
      </p:grpSpPr>
      <p:sp>
        <p:nvSpPr>
          <p:cNvPr id="2" name="1 Título"/>
          <p:cNvSpPr>
            <a:spLocks noGrp="1"/>
          </p:cNvSpPr>
          <p:nvPr>
            <p:ph type="title" hasCustomPrompt="1"/>
          </p:nvPr>
        </p:nvSpPr>
        <p:spPr/>
        <p:txBody>
          <a:bodyPr/>
          <a:lstStyle>
            <a:lvl1pPr algn="l">
              <a:defRPr/>
            </a:lvl1pPr>
          </a:lstStyle>
          <a:p>
            <a:r>
              <a:rPr lang="en-GB" noProof="0" dirty="0" smtClean="0">
                <a:effectLst/>
              </a:rPr>
              <a:t>«Title»</a:t>
            </a:r>
            <a:endParaRPr lang="en-GB" noProof="0" dirty="0"/>
          </a:p>
        </p:txBody>
      </p:sp>
      <p:sp>
        <p:nvSpPr>
          <p:cNvPr id="7" name="6 Marcador de número de diapositiva"/>
          <p:cNvSpPr>
            <a:spLocks noGrp="1"/>
          </p:cNvSpPr>
          <p:nvPr>
            <p:ph type="sldNum" sz="quarter" idx="12"/>
          </p:nvPr>
        </p:nvSpPr>
        <p:spPr/>
        <p:txBody>
          <a:bodyPr/>
          <a:lstStyle/>
          <a:p>
            <a:fld id="{132FADFE-3B8F-471C-ABF0-DBC7717ECBBC}" type="slidenum">
              <a:rPr lang="es-ES" smtClean="0"/>
              <a:pPr/>
              <a:t>‹Nº›</a:t>
            </a:fld>
            <a:endParaRPr lang="es-ES" dirty="0"/>
          </a:p>
        </p:txBody>
      </p:sp>
      <p:sp>
        <p:nvSpPr>
          <p:cNvPr id="6" name="5 Marcador de posición de imagen"/>
          <p:cNvSpPr>
            <a:spLocks noGrp="1"/>
          </p:cNvSpPr>
          <p:nvPr>
            <p:ph type="pic" sz="quarter" idx="13" hasCustomPrompt="1"/>
          </p:nvPr>
        </p:nvSpPr>
        <p:spPr>
          <a:xfrm>
            <a:off x="468313" y="1268413"/>
            <a:ext cx="3959225" cy="5040312"/>
          </a:xfrm>
        </p:spPr>
        <p:txBody>
          <a:bodyPr anchor="ctr" anchorCtr="1"/>
          <a:lstStyle>
            <a:lvl1pPr marL="0" indent="0">
              <a:buNone/>
              <a:defRPr/>
            </a:lvl1pPr>
          </a:lstStyle>
          <a:p>
            <a:r>
              <a:rPr lang="en-GB" noProof="0" dirty="0" smtClean="0">
                <a:effectLst/>
              </a:rPr>
              <a:t>«Image»</a:t>
            </a:r>
            <a:endParaRPr lang="en-GB" noProof="0" dirty="0"/>
          </a:p>
        </p:txBody>
      </p:sp>
      <p:sp>
        <p:nvSpPr>
          <p:cNvPr id="8" name="5 Marcador de posición de imagen"/>
          <p:cNvSpPr>
            <a:spLocks noGrp="1"/>
          </p:cNvSpPr>
          <p:nvPr>
            <p:ph type="pic" sz="quarter" idx="14" hasCustomPrompt="1"/>
          </p:nvPr>
        </p:nvSpPr>
        <p:spPr>
          <a:xfrm>
            <a:off x="4716016" y="1268760"/>
            <a:ext cx="3959225" cy="5040312"/>
          </a:xfrm>
        </p:spPr>
        <p:txBody>
          <a:bodyPr anchor="ctr" anchorCtr="1"/>
          <a:lstStyle>
            <a:lvl1pPr marL="0" indent="0">
              <a:buNone/>
              <a:defRPr/>
            </a:lvl1pPr>
          </a:lstStyle>
          <a:p>
            <a:r>
              <a:rPr lang="en-GB" noProof="0" dirty="0" smtClean="0">
                <a:effectLst/>
              </a:rPr>
              <a:t>«Image»</a:t>
            </a:r>
            <a:endParaRPr lang="en-GB" noProof="0" dirty="0"/>
          </a:p>
        </p:txBody>
      </p:sp>
    </p:spTree>
    <p:extLst>
      <p:ext uri="{BB962C8B-B14F-4D97-AF65-F5344CB8AC3E}">
        <p14:creationId xmlns:p14="http://schemas.microsoft.com/office/powerpoint/2010/main" val="143116348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bwMode="blackGray">
          <a:xfrm>
            <a:off x="457200" y="274638"/>
            <a:ext cx="8229600" cy="634082"/>
          </a:xfrm>
          <a:prstGeom prst="rect">
            <a:avLst/>
          </a:prstGeom>
        </p:spPr>
        <p:txBody>
          <a:bodyPr vert="horz" lIns="91440" tIns="45720" rIns="91440" bIns="45720" rtlCol="0" anchor="ctr">
            <a:normAutofit/>
          </a:bodyPr>
          <a:lstStyle/>
          <a:p>
            <a:r>
              <a:rPr lang="en-GB" noProof="0" dirty="0" smtClean="0">
                <a:effectLst/>
              </a:rPr>
              <a:t>«</a:t>
            </a:r>
            <a:r>
              <a:rPr lang="en-GB" noProof="0" dirty="0" smtClean="0"/>
              <a:t>Title</a:t>
            </a:r>
            <a:r>
              <a:rPr lang="en-GB" noProof="0" dirty="0" smtClean="0">
                <a:effectLst/>
              </a:rPr>
              <a:t>»</a:t>
            </a:r>
            <a:endParaRPr lang="en-GB" noProof="0" dirty="0"/>
          </a:p>
        </p:txBody>
      </p:sp>
      <p:sp>
        <p:nvSpPr>
          <p:cNvPr id="3" name="2 Marcador de texto"/>
          <p:cNvSpPr>
            <a:spLocks noGrp="1"/>
          </p:cNvSpPr>
          <p:nvPr>
            <p:ph type="body" idx="1"/>
          </p:nvPr>
        </p:nvSpPr>
        <p:spPr bwMode="blackGray">
          <a:xfrm>
            <a:off x="457200" y="1268760"/>
            <a:ext cx="8229600" cy="5040560"/>
          </a:xfrm>
          <a:prstGeom prst="rect">
            <a:avLst/>
          </a:prstGeom>
        </p:spPr>
        <p:txBody>
          <a:bodyPr vert="horz" lIns="91440" tIns="45720" rIns="91440" bIns="45720" rtlCol="0">
            <a:normAutofit/>
          </a:bodyPr>
          <a:lstStyle/>
          <a:p>
            <a:pPr lvl="0"/>
            <a:r>
              <a:rPr lang="en-GB" noProof="0" dirty="0" smtClean="0"/>
              <a:t>First level</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
        <p:nvSpPr>
          <p:cNvPr id="6" name="5 Marcador de número de diapositiva"/>
          <p:cNvSpPr>
            <a:spLocks noGrp="1"/>
          </p:cNvSpPr>
          <p:nvPr>
            <p:ph type="sldNum" sz="quarter" idx="4"/>
          </p:nvPr>
        </p:nvSpPr>
        <p:spPr>
          <a:xfrm>
            <a:off x="6553200" y="6453336"/>
            <a:ext cx="2133600" cy="365125"/>
          </a:xfrm>
          <a:prstGeom prst="rect">
            <a:avLst/>
          </a:prstGeom>
        </p:spPr>
        <p:txBody>
          <a:bodyPr vert="horz" lIns="91440" tIns="45720" rIns="91440" bIns="45720" rtlCol="0" anchor="ctr"/>
          <a:lstStyle>
            <a:lvl1pPr algn="r">
              <a:defRPr sz="1200">
                <a:solidFill>
                  <a:srgbClr val="9B212C"/>
                </a:solidFill>
              </a:defRPr>
            </a:lvl1pPr>
          </a:lstStyle>
          <a:p>
            <a:fld id="{132FADFE-3B8F-471C-ABF0-DBC7717ECBBC}" type="slidenum">
              <a:rPr lang="es-ES" smtClean="0"/>
              <a:pPr/>
              <a:t>‹Nº›</a:t>
            </a:fld>
            <a:endParaRPr lang="es-ES" dirty="0"/>
          </a:p>
        </p:txBody>
      </p:sp>
      <p:cxnSp>
        <p:nvCxnSpPr>
          <p:cNvPr id="9" name="8 Conector recto"/>
          <p:cNvCxnSpPr/>
          <p:nvPr/>
        </p:nvCxnSpPr>
        <p:spPr>
          <a:xfrm>
            <a:off x="467544" y="1087240"/>
            <a:ext cx="8208912" cy="0"/>
          </a:xfrm>
          <a:prstGeom prst="line">
            <a:avLst/>
          </a:prstGeom>
          <a:ln w="76200">
            <a:solidFill>
              <a:srgbClr val="993300"/>
            </a:solidFill>
          </a:ln>
        </p:spPr>
        <p:style>
          <a:lnRef idx="1">
            <a:schemeClr val="accent1"/>
          </a:lnRef>
          <a:fillRef idx="0">
            <a:schemeClr val="accent1"/>
          </a:fillRef>
          <a:effectRef idx="0">
            <a:schemeClr val="accent1"/>
          </a:effectRef>
          <a:fontRef idx="minor">
            <a:schemeClr val="tx1"/>
          </a:fontRef>
        </p:style>
      </p:cxnSp>
      <p:pic>
        <p:nvPicPr>
          <p:cNvPr id="8" name="Picture 5" descr="Portada-Castellano-5_30"/>
          <p:cNvPicPr>
            <a:picLocks noChangeAspect="1" noChangeArrowheads="1"/>
          </p:cNvPicPr>
          <p:nvPr userDrawn="1"/>
        </p:nvPicPr>
        <p:blipFill rotWithShape="1">
          <a:blip r:embed="rId18" cstate="print">
            <a:extLst>
              <a:ext uri="{28A0092B-C50C-407E-A947-70E740481C1C}">
                <a14:useLocalDpi xmlns:a14="http://schemas.microsoft.com/office/drawing/2010/main" val="0"/>
              </a:ext>
            </a:extLst>
          </a:blip>
          <a:srcRect r="34008"/>
          <a:stretch/>
        </p:blipFill>
        <p:spPr bwMode="auto">
          <a:xfrm>
            <a:off x="3" y="6369051"/>
            <a:ext cx="3165891" cy="488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54613541"/>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6" r:id="rId9"/>
    <p:sldLayoutId id="2147483678" r:id="rId10"/>
    <p:sldLayoutId id="2147483683" r:id="rId11"/>
    <p:sldLayoutId id="2147483679" r:id="rId12"/>
    <p:sldLayoutId id="2147483680" r:id="rId13"/>
    <p:sldLayoutId id="2147483681" r:id="rId14"/>
    <p:sldLayoutId id="2147483682" r:id="rId15"/>
    <p:sldLayoutId id="2147483675" r:id="rId16"/>
  </p:sldLayoutIdLst>
  <p:timing>
    <p:tnLst>
      <p:par>
        <p:cTn id="1" dur="indefinite" restart="never" nodeType="tmRoot"/>
      </p:par>
    </p:tnLst>
  </p:timing>
  <p:hf hdr="0" ftr="0" dt="0"/>
  <p:txStyles>
    <p:titleStyle>
      <a:lvl1pPr algn="l" defTabSz="914400" rtl="0" eaLnBrk="1" latinLnBrk="0" hangingPunct="1">
        <a:spcBef>
          <a:spcPct val="0"/>
        </a:spcBef>
        <a:buNone/>
        <a:defRPr sz="4400" kern="1200">
          <a:solidFill>
            <a:srgbClr val="993300"/>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b="0" kern="1200">
          <a:solidFill>
            <a:srgbClr val="993300"/>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rgbClr val="993300"/>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baseline="0">
          <a:solidFill>
            <a:srgbClr val="993300"/>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baseline="0">
          <a:solidFill>
            <a:srgbClr val="993300"/>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rgbClr val="9933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hyperlink" Target="http://www.geocities.com/www.systemsoft/mlibre/amd.jpg" TargetMode="External"/><Relationship Id="rId2" Type="http://schemas.openxmlformats.org/officeDocument/2006/relationships/notesSlide" Target="../notesSlides/notesSlide12.xml"/><Relationship Id="rId1" Type="http://schemas.openxmlformats.org/officeDocument/2006/relationships/slideLayout" Target="../slideLayouts/slideLayout4.xml"/><Relationship Id="rId6" Type="http://schemas.openxmlformats.org/officeDocument/2006/relationships/image" Target="../media/image12.wmf"/><Relationship Id="rId5" Type="http://schemas.openxmlformats.org/officeDocument/2006/relationships/image" Target="../media/image11.wmf"/><Relationship Id="rId4" Type="http://schemas.openxmlformats.org/officeDocument/2006/relationships/image" Target="../media/image9.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notesSlide" Target="../notesSlides/notesSlide19.xml"/><Relationship Id="rId1" Type="http://schemas.openxmlformats.org/officeDocument/2006/relationships/slideLayout" Target="../slideLayouts/slideLayout4.xml"/><Relationship Id="rId4" Type="http://schemas.openxmlformats.org/officeDocument/2006/relationships/image" Target="../media/image14.w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22.xml"/><Relationship Id="rId7" Type="http://schemas.openxmlformats.org/officeDocument/2006/relationships/image" Target="../media/image14.wmf"/><Relationship Id="rId2" Type="http://schemas.openxmlformats.org/officeDocument/2006/relationships/slideLayout" Target="../slideLayouts/slideLayout4.xml"/><Relationship Id="rId1" Type="http://schemas.openxmlformats.org/officeDocument/2006/relationships/vmlDrawing" Target="../drawings/vmlDrawing1.vml"/><Relationship Id="rId6" Type="http://schemas.openxmlformats.org/officeDocument/2006/relationships/image" Target="../media/image13.wmf"/><Relationship Id="rId5" Type="http://schemas.openxmlformats.org/officeDocument/2006/relationships/image" Target="../media/image15.png"/><Relationship Id="rId4" Type="http://schemas.openxmlformats.org/officeDocument/2006/relationships/oleObject" Target="../embeddings/oleObject1.bin"/><Relationship Id="rId9" Type="http://schemas.openxmlformats.org/officeDocument/2006/relationships/image" Target="../media/image16.wmf"/></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4.wmf"/></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notesSlide" Target="../notesSlides/notesSlide36.xml"/><Relationship Id="rId1" Type="http://schemas.openxmlformats.org/officeDocument/2006/relationships/slideLayout" Target="../slideLayouts/slideLayout4.xml"/><Relationship Id="rId5" Type="http://schemas.openxmlformats.org/officeDocument/2006/relationships/image" Target="../media/image20.png"/><Relationship Id="rId4" Type="http://schemas.openxmlformats.org/officeDocument/2006/relationships/image" Target="../media/image19.wmf"/></Relationships>
</file>

<file path=ppt/slides/_rels/slide3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8.xml"/><Relationship Id="rId1" Type="http://schemas.openxmlformats.org/officeDocument/2006/relationships/slideLayout" Target="../slideLayouts/slideLayout4.xml"/><Relationship Id="rId4" Type="http://schemas.openxmlformats.org/officeDocument/2006/relationships/image" Target="../media/image23.png"/></Relationships>
</file>

<file path=ppt/slides/_rels/slide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42.xml"/><Relationship Id="rId1" Type="http://schemas.openxmlformats.org/officeDocument/2006/relationships/slideLayout" Target="../slideLayouts/slideLayout4.xml"/><Relationship Id="rId4" Type="http://schemas.openxmlformats.org/officeDocument/2006/relationships/hyperlink" Target="https://www.youtube.com/watch?v=9eMWG3fwiEU" TargetMode="Externa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notesSlide" Target="../notesSlides/notesSlide53.xml"/><Relationship Id="rId1" Type="http://schemas.openxmlformats.org/officeDocument/2006/relationships/slideLayout" Target="../slideLayouts/slideLayout4.xml"/><Relationship Id="rId4" Type="http://schemas.openxmlformats.org/officeDocument/2006/relationships/image" Target="../media/image13.wmf"/></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59.xml"/><Relationship Id="rId1" Type="http://schemas.openxmlformats.org/officeDocument/2006/relationships/slideLayout" Target="../slideLayouts/slideLayout4.xml"/><Relationship Id="rId4" Type="http://schemas.openxmlformats.org/officeDocument/2006/relationships/image" Target="../media/image33.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63.xml"/><Relationship Id="rId1" Type="http://schemas.openxmlformats.org/officeDocument/2006/relationships/slideLayout" Target="../slideLayouts/slideLayout4.xml"/><Relationship Id="rId5" Type="http://schemas.openxmlformats.org/officeDocument/2006/relationships/image" Target="../media/image37.png"/><Relationship Id="rId4" Type="http://schemas.openxmlformats.org/officeDocument/2006/relationships/image" Target="../media/image36.png"/></Relationships>
</file>

<file path=ppt/slides/_rels/slide6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4.xml"/><Relationship Id="rId1" Type="http://schemas.openxmlformats.org/officeDocument/2006/relationships/slideLayout" Target="../slideLayouts/slideLayout4.xml"/><Relationship Id="rId5" Type="http://schemas.openxmlformats.org/officeDocument/2006/relationships/image" Target="../media/image39.png"/><Relationship Id="rId4" Type="http://schemas.openxmlformats.org/officeDocument/2006/relationships/image" Target="../media/image37.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8.jpg"/><Relationship Id="rId5" Type="http://schemas.openxmlformats.org/officeDocument/2006/relationships/image" Target="../media/image7.jpg"/><Relationship Id="rId4" Type="http://schemas.openxmlformats.org/officeDocument/2006/relationships/image" Target="../media/image6.jp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4.xml"/><Relationship Id="rId1" Type="http://schemas.openxmlformats.org/officeDocument/2006/relationships/vmlDrawing" Target="../drawings/vmlDrawing2.vml"/><Relationship Id="rId5" Type="http://schemas.openxmlformats.org/officeDocument/2006/relationships/image" Target="../media/image40.png"/><Relationship Id="rId4" Type="http://schemas.openxmlformats.org/officeDocument/2006/relationships/oleObject" Target="../embeddings/oleObject3.bin"/></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hyperlink" Target="http://www.geocities.com/www.systemsoft/mlibre/amd.jpg" TargetMode="External"/><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9.jpeg"/></Relationships>
</file>

<file path=ppt/slides/_rels/slide8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0.xml"/><Relationship Id="rId1" Type="http://schemas.openxmlformats.org/officeDocument/2006/relationships/slideLayout" Target="../slideLayouts/slideLayout4.xml"/><Relationship Id="rId6" Type="http://schemas.openxmlformats.org/officeDocument/2006/relationships/image" Target="../media/image44.jpeg"/><Relationship Id="rId5" Type="http://schemas.openxmlformats.org/officeDocument/2006/relationships/image" Target="../media/image43.jpeg"/><Relationship Id="rId4" Type="http://schemas.openxmlformats.org/officeDocument/2006/relationships/image" Target="../media/image42.pn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3" Type="http://schemas.openxmlformats.org/officeDocument/2006/relationships/hyperlink" Target="http://www.geocities.com/www.systemsoft/mlibre/amd.jpg" TargetMode="External"/><Relationship Id="rId2" Type="http://schemas.openxmlformats.org/officeDocument/2006/relationships/notesSlide" Target="../notesSlides/notesSlide9.xml"/><Relationship Id="rId1" Type="http://schemas.openxmlformats.org/officeDocument/2006/relationships/slideLayout" Target="../slideLayouts/slideLayout4.xml"/><Relationship Id="rId4" Type="http://schemas.openxmlformats.org/officeDocument/2006/relationships/image" Target="../media/image9.jpe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987824" y="0"/>
            <a:ext cx="6183401" cy="1874639"/>
          </a:xfrm>
        </p:spPr>
        <p:txBody>
          <a:bodyPr/>
          <a:lstStyle/>
          <a:p>
            <a:r>
              <a:rPr lang="en-GB" dirty="0" err="1" smtClean="0"/>
              <a:t>Tema</a:t>
            </a:r>
            <a:r>
              <a:rPr lang="en-GB" dirty="0" smtClean="0"/>
              <a:t> 1: </a:t>
            </a:r>
            <a:r>
              <a:rPr lang="en-GB" dirty="0" err="1" smtClean="0"/>
              <a:t>Fundamentos</a:t>
            </a:r>
            <a:endParaRPr lang="en-GB" dirty="0"/>
          </a:p>
        </p:txBody>
      </p:sp>
      <p:sp>
        <p:nvSpPr>
          <p:cNvPr id="4" name="Subtítulo 3"/>
          <p:cNvSpPr>
            <a:spLocks noGrp="1"/>
          </p:cNvSpPr>
          <p:nvPr>
            <p:ph type="subTitle" idx="1"/>
          </p:nvPr>
        </p:nvSpPr>
        <p:spPr>
          <a:xfrm>
            <a:off x="3347864" y="2276872"/>
            <a:ext cx="5823361" cy="3913755"/>
          </a:xfrm>
        </p:spPr>
        <p:txBody>
          <a:bodyPr wrap="square" anchor="t" anchorCtr="0">
            <a:spAutoFit/>
          </a:bodyPr>
          <a:lstStyle/>
          <a:p>
            <a:pPr marL="514350" indent="-514350" algn="l">
              <a:buFont typeface="+mj-lt"/>
              <a:buAutoNum type="arabicPeriod"/>
            </a:pPr>
            <a:r>
              <a:rPr lang="es-ES" dirty="0" smtClean="0"/>
              <a:t>Sistema Operativo</a:t>
            </a:r>
          </a:p>
          <a:p>
            <a:pPr marL="514350" indent="-514350" algn="l">
              <a:buFont typeface="+mj-lt"/>
              <a:buAutoNum type="arabicPeriod"/>
            </a:pPr>
            <a:r>
              <a:rPr lang="es-ES" dirty="0" smtClean="0"/>
              <a:t>Procesos e hilos</a:t>
            </a:r>
          </a:p>
          <a:p>
            <a:pPr marL="514350" indent="-514350" algn="l">
              <a:buFont typeface="+mj-lt"/>
              <a:buAutoNum type="arabicPeriod"/>
            </a:pPr>
            <a:r>
              <a:rPr lang="es-ES" dirty="0" smtClean="0"/>
              <a:t>Conceptos básicos sobre hardware</a:t>
            </a:r>
          </a:p>
          <a:p>
            <a:pPr marL="514350" indent="-514350" algn="l">
              <a:buFont typeface="+mj-lt"/>
              <a:buAutoNum type="arabicPeriod"/>
            </a:pPr>
            <a:r>
              <a:rPr lang="es-ES" dirty="0" smtClean="0"/>
              <a:t>Conceptos básicos sobre Sistemas Operativos</a:t>
            </a:r>
          </a:p>
          <a:p>
            <a:pPr marL="514350" indent="-514350" algn="l">
              <a:buFont typeface="+mj-lt"/>
              <a:buAutoNum type="arabicPeriod"/>
            </a:pPr>
            <a:r>
              <a:rPr lang="es-ES" dirty="0" smtClean="0"/>
              <a:t>Modelos de Diseño</a:t>
            </a:r>
            <a:endParaRPr lang="es-ES" dirty="0"/>
          </a:p>
        </p:txBody>
      </p:sp>
    </p:spTree>
    <p:extLst>
      <p:ext uri="{BB962C8B-B14F-4D97-AF65-F5344CB8AC3E}">
        <p14:creationId xmlns:p14="http://schemas.microsoft.com/office/powerpoint/2010/main" val="98476874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Proceso</a:t>
            </a:r>
            <a:endParaRPr lang="en-GB" dirty="0"/>
          </a:p>
        </p:txBody>
      </p:sp>
      <p:sp>
        <p:nvSpPr>
          <p:cNvPr id="30" name="Rectangle 7"/>
          <p:cNvSpPr>
            <a:spLocks noChangeArrowheads="1"/>
          </p:cNvSpPr>
          <p:nvPr/>
        </p:nvSpPr>
        <p:spPr bwMode="auto">
          <a:xfrm>
            <a:off x="611188" y="1268760"/>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smtClean="0">
                <a:solidFill>
                  <a:srgbClr val="993300"/>
                </a:solidFill>
              </a:rPr>
              <a:t>Estados mínimos por los que pasa un proceso</a:t>
            </a:r>
          </a:p>
          <a:p>
            <a:pPr eaLnBrk="1" hangingPunct="1"/>
            <a:endParaRPr lang="es-ES" altLang="es-ES" sz="2400" b="1" dirty="0">
              <a:solidFill>
                <a:srgbClr val="993300"/>
              </a:solidFill>
            </a:endParaRPr>
          </a:p>
          <a:p>
            <a:pPr eaLnBrk="1" hangingPunct="1"/>
            <a:endParaRPr lang="es-ES" altLang="es-ES" sz="2400" b="1" dirty="0" smtClean="0">
              <a:solidFill>
                <a:srgbClr val="993300"/>
              </a:solidFill>
            </a:endParaRPr>
          </a:p>
          <a:p>
            <a:pPr eaLnBrk="1" hangingPunct="1"/>
            <a:endParaRPr lang="es-ES" altLang="es-ES" sz="2400" b="1" dirty="0">
              <a:solidFill>
                <a:srgbClr val="993300"/>
              </a:solidFill>
            </a:endParaRPr>
          </a:p>
          <a:p>
            <a:pPr eaLnBrk="1" hangingPunct="1"/>
            <a:endParaRPr lang="es-ES" altLang="es-ES" sz="2400" b="1" dirty="0" smtClean="0">
              <a:solidFill>
                <a:srgbClr val="993300"/>
              </a:solidFill>
            </a:endParaRPr>
          </a:p>
          <a:p>
            <a:pPr marL="0" indent="0" eaLnBrk="1" hangingPunct="1">
              <a:buNone/>
            </a:pPr>
            <a:endParaRPr lang="es-ES" altLang="es-ES" sz="2400" dirty="0" smtClean="0">
              <a:solidFill>
                <a:srgbClr val="993300"/>
              </a:solidFill>
            </a:endParaRPr>
          </a:p>
          <a:p>
            <a:pPr lvl="1"/>
            <a:endParaRPr lang="es-ES" altLang="es-ES" sz="2000" dirty="0">
              <a:solidFill>
                <a:srgbClr val="993300"/>
              </a:solidFill>
            </a:endParaRPr>
          </a:p>
        </p:txBody>
      </p:sp>
      <p:sp>
        <p:nvSpPr>
          <p:cNvPr id="5" name="Rectangle 7"/>
          <p:cNvSpPr>
            <a:spLocks noChangeArrowheads="1"/>
          </p:cNvSpPr>
          <p:nvPr/>
        </p:nvSpPr>
        <p:spPr bwMode="auto">
          <a:xfrm>
            <a:off x="611188" y="5229200"/>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b="1" dirty="0" smtClean="0">
                <a:solidFill>
                  <a:srgbClr val="993300"/>
                </a:solidFill>
              </a:rPr>
              <a:t>Planificador de procesos</a:t>
            </a:r>
            <a:r>
              <a:rPr lang="es-ES" altLang="es-ES" sz="2400" dirty="0" smtClean="0">
                <a:solidFill>
                  <a:srgbClr val="993300"/>
                </a:solidFill>
              </a:rPr>
              <a:t>: componente del núcleo encargado de repartir el tiempo de los procesadores entre los procesos</a:t>
            </a:r>
            <a:endParaRPr lang="es-ES" altLang="es-ES" sz="2000" dirty="0">
              <a:solidFill>
                <a:srgbClr val="993300"/>
              </a:solidFill>
            </a:endParaRPr>
          </a:p>
        </p:txBody>
      </p:sp>
      <p:sp>
        <p:nvSpPr>
          <p:cNvPr id="7" name="AutoShape 568"/>
          <p:cNvSpPr>
            <a:spLocks noChangeArrowheads="1"/>
          </p:cNvSpPr>
          <p:nvPr/>
        </p:nvSpPr>
        <p:spPr bwMode="auto">
          <a:xfrm>
            <a:off x="1547813" y="3213075"/>
            <a:ext cx="1512887" cy="792162"/>
          </a:xfrm>
          <a:prstGeom prst="roundRect">
            <a:avLst>
              <a:gd name="adj" fmla="val 16667"/>
            </a:avLst>
          </a:prstGeom>
          <a:solidFill>
            <a:srgbClr val="FFFF99"/>
          </a:solidFill>
          <a:ln w="9525">
            <a:round/>
            <a:headEnd/>
            <a:tailEnd/>
          </a:ln>
          <a:scene3d>
            <a:camera prst="legacyObliqueTopRight"/>
            <a:lightRig rig="legacyFlat3" dir="b"/>
          </a:scene3d>
          <a:sp3d extrusionH="873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sz="1600"/>
              <a:t>PREPARADO</a:t>
            </a:r>
          </a:p>
        </p:txBody>
      </p:sp>
      <p:sp>
        <p:nvSpPr>
          <p:cNvPr id="8" name="Line 569"/>
          <p:cNvSpPr>
            <a:spLocks noChangeShapeType="1"/>
          </p:cNvSpPr>
          <p:nvPr/>
        </p:nvSpPr>
        <p:spPr bwMode="auto">
          <a:xfrm>
            <a:off x="682625" y="3609950"/>
            <a:ext cx="865188" cy="0"/>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9" name="AutoShape 570"/>
          <p:cNvSpPr>
            <a:spLocks noChangeArrowheads="1"/>
          </p:cNvSpPr>
          <p:nvPr/>
        </p:nvSpPr>
        <p:spPr bwMode="auto">
          <a:xfrm>
            <a:off x="4211638" y="1917675"/>
            <a:ext cx="1512887" cy="792162"/>
          </a:xfrm>
          <a:prstGeom prst="roundRect">
            <a:avLst>
              <a:gd name="adj" fmla="val 16667"/>
            </a:avLst>
          </a:prstGeom>
          <a:solidFill>
            <a:srgbClr val="FFFF99"/>
          </a:solidFill>
          <a:ln w="9525">
            <a:round/>
            <a:headEnd/>
            <a:tailEnd/>
          </a:ln>
          <a:scene3d>
            <a:camera prst="legacyObliqueTopRight"/>
            <a:lightRig rig="legacyFlat3" dir="b"/>
          </a:scene3d>
          <a:sp3d extrusionH="873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 altLang="es-ES" sz="1600" dirty="0"/>
              <a:t>ACTIVO</a:t>
            </a:r>
          </a:p>
        </p:txBody>
      </p:sp>
      <p:cxnSp>
        <p:nvCxnSpPr>
          <p:cNvPr id="10" name="AutoShape 571"/>
          <p:cNvCxnSpPr>
            <a:cxnSpLocks noChangeShapeType="1"/>
            <a:stCxn id="7" idx="0"/>
            <a:endCxn id="9" idx="1"/>
          </p:cNvCxnSpPr>
          <p:nvPr/>
        </p:nvCxnSpPr>
        <p:spPr bwMode="auto">
          <a:xfrm rot="16200000">
            <a:off x="2809081" y="1810519"/>
            <a:ext cx="898525" cy="1906588"/>
          </a:xfrm>
          <a:prstGeom prst="curvedConnector2">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sp>
        <p:nvSpPr>
          <p:cNvPr id="11" name="Text Box 572"/>
          <p:cNvSpPr txBox="1">
            <a:spLocks noChangeArrowheads="1"/>
          </p:cNvSpPr>
          <p:nvPr/>
        </p:nvSpPr>
        <p:spPr bwMode="auto">
          <a:xfrm>
            <a:off x="1989138" y="2087537"/>
            <a:ext cx="1311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sz="2000"/>
              <a:t>activación</a:t>
            </a:r>
          </a:p>
        </p:txBody>
      </p:sp>
      <p:sp>
        <p:nvSpPr>
          <p:cNvPr id="12" name="AutoShape 573"/>
          <p:cNvSpPr>
            <a:spLocks noChangeArrowheads="1"/>
          </p:cNvSpPr>
          <p:nvPr/>
        </p:nvSpPr>
        <p:spPr bwMode="auto">
          <a:xfrm>
            <a:off x="6659563" y="3213075"/>
            <a:ext cx="1512887" cy="792162"/>
          </a:xfrm>
          <a:prstGeom prst="roundRect">
            <a:avLst>
              <a:gd name="adj" fmla="val 16667"/>
            </a:avLst>
          </a:prstGeom>
          <a:solidFill>
            <a:srgbClr val="FFFF99"/>
          </a:solidFill>
          <a:ln w="9525">
            <a:round/>
            <a:headEnd/>
            <a:tailEnd/>
          </a:ln>
          <a:scene3d>
            <a:camera prst="legacyObliqueTopRight"/>
            <a:lightRig rig="legacyFlat3" dir="b"/>
          </a:scene3d>
          <a:sp3d extrusionH="873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sz="1600"/>
              <a:t>BLOQUEADO</a:t>
            </a:r>
          </a:p>
        </p:txBody>
      </p:sp>
      <p:cxnSp>
        <p:nvCxnSpPr>
          <p:cNvPr id="13" name="AutoShape 574"/>
          <p:cNvCxnSpPr>
            <a:cxnSpLocks noChangeShapeType="1"/>
            <a:stCxn id="9" idx="3"/>
            <a:endCxn id="12" idx="0"/>
          </p:cNvCxnSpPr>
          <p:nvPr/>
        </p:nvCxnSpPr>
        <p:spPr bwMode="auto">
          <a:xfrm>
            <a:off x="5724525" y="2314550"/>
            <a:ext cx="1692275" cy="898525"/>
          </a:xfrm>
          <a:prstGeom prst="curvedConnector2">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sp>
        <p:nvSpPr>
          <p:cNvPr id="14" name="Text Box 575"/>
          <p:cNvSpPr txBox="1">
            <a:spLocks noChangeArrowheads="1"/>
          </p:cNvSpPr>
          <p:nvPr/>
        </p:nvSpPr>
        <p:spPr bwMode="auto">
          <a:xfrm>
            <a:off x="6616700" y="2060550"/>
            <a:ext cx="10858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sz="2000"/>
              <a:t>bloqueo</a:t>
            </a:r>
          </a:p>
        </p:txBody>
      </p:sp>
      <p:cxnSp>
        <p:nvCxnSpPr>
          <p:cNvPr id="15" name="AutoShape 576"/>
          <p:cNvCxnSpPr>
            <a:cxnSpLocks noChangeShapeType="1"/>
            <a:stCxn id="12" idx="2"/>
            <a:endCxn id="7" idx="2"/>
          </p:cNvCxnSpPr>
          <p:nvPr/>
        </p:nvCxnSpPr>
        <p:spPr bwMode="auto">
          <a:xfrm rot="5400000">
            <a:off x="4860131" y="1450156"/>
            <a:ext cx="1588" cy="5111750"/>
          </a:xfrm>
          <a:prstGeom prst="curvedConnector3">
            <a:avLst>
              <a:gd name="adj1" fmla="val 50300014"/>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sp>
        <p:nvSpPr>
          <p:cNvPr id="16" name="Text Box 577"/>
          <p:cNvSpPr txBox="1">
            <a:spLocks noChangeArrowheads="1"/>
          </p:cNvSpPr>
          <p:nvPr/>
        </p:nvSpPr>
        <p:spPr bwMode="auto">
          <a:xfrm>
            <a:off x="4162425" y="4832325"/>
            <a:ext cx="17764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sz="2000"/>
              <a:t>fin de bloqueo</a:t>
            </a:r>
          </a:p>
        </p:txBody>
      </p:sp>
      <p:cxnSp>
        <p:nvCxnSpPr>
          <p:cNvPr id="17" name="AutoShape 580"/>
          <p:cNvCxnSpPr>
            <a:cxnSpLocks noChangeShapeType="1"/>
            <a:stCxn id="9" idx="2"/>
            <a:endCxn id="7" idx="3"/>
          </p:cNvCxnSpPr>
          <p:nvPr/>
        </p:nvCxnSpPr>
        <p:spPr bwMode="auto">
          <a:xfrm rot="5400000">
            <a:off x="3564731" y="2205806"/>
            <a:ext cx="900113" cy="1908175"/>
          </a:xfrm>
          <a:prstGeom prst="curvedConnector2">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sp>
        <p:nvSpPr>
          <p:cNvPr id="18" name="Text Box 581"/>
          <p:cNvSpPr txBox="1">
            <a:spLocks noChangeArrowheads="1"/>
          </p:cNvSpPr>
          <p:nvPr/>
        </p:nvSpPr>
        <p:spPr bwMode="auto">
          <a:xfrm>
            <a:off x="3894138" y="3392462"/>
            <a:ext cx="1495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sz="2000"/>
              <a:t>apropiación</a:t>
            </a:r>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10</a:t>
            </a:fld>
            <a:endParaRPr lang="es-ES" dirty="0"/>
          </a:p>
        </p:txBody>
      </p:sp>
    </p:spTree>
    <p:extLst>
      <p:ext uri="{BB962C8B-B14F-4D97-AF65-F5344CB8AC3E}">
        <p14:creationId xmlns:p14="http://schemas.microsoft.com/office/powerpoint/2010/main" val="3798667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ppt_x</p:attrName>
                                        </p:attrNameLst>
                                      </p:cBhvr>
                                      <p:tavLst>
                                        <p:tav tm="0">
                                          <p:val>
                                            <p:strVal val="#ppt_x-#ppt_w/2"/>
                                          </p:val>
                                        </p:tav>
                                        <p:tav tm="100000">
                                          <p:val>
                                            <p:strVal val="#ppt_x"/>
                                          </p:val>
                                        </p:tav>
                                      </p:tavLst>
                                    </p:anim>
                                    <p:anim calcmode="lin" valueType="num">
                                      <p:cBhvr>
                                        <p:cTn id="13" dur="500" fill="hold"/>
                                        <p:tgtEl>
                                          <p:spTgt spid="8"/>
                                        </p:tgtEl>
                                        <p:attrNameLst>
                                          <p:attrName>ppt_y</p:attrName>
                                        </p:attrNameLst>
                                      </p:cBhvr>
                                      <p:tavLst>
                                        <p:tav tm="0">
                                          <p:val>
                                            <p:strVal val="#ppt_y"/>
                                          </p:val>
                                        </p:tav>
                                        <p:tav tm="100000">
                                          <p:val>
                                            <p:strVal val="#ppt_y"/>
                                          </p:val>
                                        </p:tav>
                                      </p:tavLst>
                                    </p:anim>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22" presetClass="entr" presetSubtype="4"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down)">
                                      <p:cBhvr>
                                        <p:cTn id="25" dur="500"/>
                                        <p:tgtEl>
                                          <p:spTgt spid="10"/>
                                        </p:tgtEl>
                                      </p:cBhvr>
                                    </p:animEffect>
                                  </p:childTnLst>
                                </p:cTn>
                              </p:par>
                            </p:childTnLst>
                          </p:cTn>
                        </p:par>
                        <p:par>
                          <p:cTn id="26" fill="hold">
                            <p:stCondLst>
                              <p:cond delay="1000"/>
                            </p:stCondLst>
                            <p:childTnLst>
                              <p:par>
                                <p:cTn id="27" presetID="9" presetClass="entr" presetSubtype="0"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dissolve">
                                      <p:cBhvr>
                                        <p:cTn id="29" dur="5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23" presetClass="entr" presetSubtype="16"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childTnLst>
                                </p:cTn>
                              </p:par>
                            </p:childTnLst>
                          </p:cTn>
                        </p:par>
                        <p:par>
                          <p:cTn id="36" fill="hold">
                            <p:stCondLst>
                              <p:cond delay="500"/>
                            </p:stCondLst>
                            <p:childTnLst>
                              <p:par>
                                <p:cTn id="37" presetID="22" presetClass="entr" presetSubtype="8" fill="hold"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left)">
                                      <p:cBhvr>
                                        <p:cTn id="39" dur="500"/>
                                        <p:tgtEl>
                                          <p:spTgt spid="13"/>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2" fill="hold"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wipe(right)">
                                      <p:cBhvr>
                                        <p:cTn id="48" dur="500"/>
                                        <p:tgtEl>
                                          <p:spTgt spid="15"/>
                                        </p:tgtEl>
                                      </p:cBhvr>
                                    </p:animEffec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dissolve">
                                      <p:cBhvr>
                                        <p:cTn id="52" dur="500"/>
                                        <p:tgtEl>
                                          <p:spTgt spid="16"/>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2" fill="hold" nodeType="click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right)">
                                      <p:cBhvr>
                                        <p:cTn id="57" dur="500"/>
                                        <p:tgtEl>
                                          <p:spTgt spid="17"/>
                                        </p:tgtEl>
                                      </p:cBhvr>
                                    </p:animEffect>
                                  </p:childTnLst>
                                </p:cTn>
                              </p:par>
                            </p:childTnLst>
                          </p:cTn>
                        </p:par>
                        <p:par>
                          <p:cTn id="58" fill="hold">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dissolve">
                                      <p:cBhvr>
                                        <p:cTn id="6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p:bldP spid="12" grpId="0" animBg="1"/>
      <p:bldP spid="14" grpId="0"/>
      <p:bldP spid="16" grpId="0"/>
      <p:bldP spid="1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Proceso</a:t>
            </a:r>
            <a:endParaRPr lang="en-GB" dirty="0"/>
          </a:p>
        </p:txBody>
      </p:sp>
      <p:sp>
        <p:nvSpPr>
          <p:cNvPr id="1302" name="Rectangle 3"/>
          <p:cNvSpPr>
            <a:spLocks noChangeArrowheads="1"/>
          </p:cNvSpPr>
          <p:nvPr/>
        </p:nvSpPr>
        <p:spPr bwMode="auto">
          <a:xfrm>
            <a:off x="611188" y="1341438"/>
            <a:ext cx="8064500"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sz="2800">
                <a:solidFill>
                  <a:schemeClr val="tx1"/>
                </a:solidFill>
                <a:latin typeface="Arial" panose="020B0604020202020204" pitchFamily="34" charset="0"/>
              </a:defRPr>
            </a:lvl1pPr>
            <a:lvl2pPr marL="627063" indent="273050" eaLnBrk="0" hangingPunct="0">
              <a:tabLst>
                <a:tab pos="444500" algn="l"/>
                <a:tab pos="627063" algn="l"/>
                <a:tab pos="4127500" algn="l"/>
              </a:tabLst>
              <a:defRPr sz="2800">
                <a:solidFill>
                  <a:schemeClr val="tx1"/>
                </a:solidFill>
                <a:latin typeface="Arial" panose="020B0604020202020204" pitchFamily="34" charset="0"/>
              </a:defRPr>
            </a:lvl2pPr>
            <a:lvl3pPr marL="1143000" indent="-228600" eaLnBrk="0" hangingPunct="0">
              <a:tabLst>
                <a:tab pos="444500" algn="l"/>
                <a:tab pos="627063" algn="l"/>
                <a:tab pos="4127500" algn="l"/>
              </a:tabLst>
              <a:defRPr sz="2800">
                <a:solidFill>
                  <a:schemeClr val="tx1"/>
                </a:solidFill>
                <a:latin typeface="Arial" panose="020B0604020202020204" pitchFamily="34" charset="0"/>
              </a:defRPr>
            </a:lvl3pPr>
            <a:lvl4pPr marL="1600200" indent="-228600" eaLnBrk="0" hangingPunct="0">
              <a:tabLst>
                <a:tab pos="444500" algn="l"/>
                <a:tab pos="627063" algn="l"/>
                <a:tab pos="4127500" algn="l"/>
              </a:tabLst>
              <a:defRPr sz="2800">
                <a:solidFill>
                  <a:schemeClr val="tx1"/>
                </a:solidFill>
                <a:latin typeface="Arial" panose="020B0604020202020204" pitchFamily="34" charset="0"/>
              </a:defRPr>
            </a:lvl4pPr>
            <a:lvl5pPr marL="2057400" indent="-228600" eaLnBrk="0" hangingPunct="0">
              <a:tabLst>
                <a:tab pos="444500" algn="l"/>
                <a:tab pos="6270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None/>
            </a:pPr>
            <a:r>
              <a:rPr lang="es-ES" altLang="es-ES" sz="2400" b="1" dirty="0">
                <a:solidFill>
                  <a:srgbClr val="993300"/>
                </a:solidFill>
              </a:rPr>
              <a:t>Consecuencias:</a:t>
            </a:r>
          </a:p>
          <a:p>
            <a:pPr algn="just" eaLnBrk="1" hangingPunct="1">
              <a:spcBef>
                <a:spcPct val="20000"/>
              </a:spcBef>
              <a:buFont typeface="Wingdings" panose="05000000000000000000" pitchFamily="2" charset="2"/>
              <a:buChar char="v"/>
            </a:pPr>
            <a:r>
              <a:rPr lang="es-ES" altLang="es-ES" sz="2400" dirty="0">
                <a:solidFill>
                  <a:srgbClr val="993300"/>
                </a:solidFill>
              </a:rPr>
              <a:t>Tiempo que tarda en ejecutarse un proceso </a:t>
            </a:r>
            <a:r>
              <a:rPr lang="es-ES" altLang="es-ES" sz="2400" dirty="0">
                <a:solidFill>
                  <a:srgbClr val="993300"/>
                </a:solidFill>
                <a:sym typeface="Symbol" panose="05050102010706020507" pitchFamily="18" charset="2"/>
              </a:rPr>
              <a:t> tiempo consumido de CPU</a:t>
            </a:r>
          </a:p>
          <a:p>
            <a:pPr lvl="1" algn="just" eaLnBrk="1" hangingPunct="1">
              <a:spcBef>
                <a:spcPct val="20000"/>
              </a:spcBef>
              <a:buFont typeface="Wingdings" panose="05000000000000000000" pitchFamily="2" charset="2"/>
              <a:buChar char="Ø"/>
            </a:pPr>
            <a:r>
              <a:rPr lang="es-ES" altLang="es-ES" sz="2000" dirty="0">
                <a:solidFill>
                  <a:srgbClr val="993300"/>
                </a:solidFill>
                <a:sym typeface="Symbol" panose="05050102010706020507" pitchFamily="18" charset="2"/>
              </a:rPr>
              <a:t>Una misma actividad puede tardar distintos tiempos en distintas ejecuciones</a:t>
            </a:r>
          </a:p>
          <a:p>
            <a:pPr algn="just" eaLnBrk="1" hangingPunct="1">
              <a:spcBef>
                <a:spcPct val="20000"/>
              </a:spcBef>
              <a:buFont typeface="Wingdings" panose="05000000000000000000" pitchFamily="2" charset="2"/>
              <a:buChar char="v"/>
            </a:pPr>
            <a:r>
              <a:rPr lang="es-ES" altLang="es-ES" sz="2400" dirty="0">
                <a:solidFill>
                  <a:srgbClr val="993300"/>
                </a:solidFill>
                <a:sym typeface="Symbol" panose="05050102010706020507" pitchFamily="18" charset="2"/>
              </a:rPr>
              <a:t>Operaciones que dependan del tiempo: deben realizarse mediante primitivas del sistema</a:t>
            </a:r>
          </a:p>
          <a:p>
            <a:pPr lvl="1" algn="just" eaLnBrk="1" hangingPunct="1">
              <a:spcBef>
                <a:spcPct val="20000"/>
              </a:spcBef>
              <a:buFont typeface="Wingdings" panose="05000000000000000000" pitchFamily="2" charset="2"/>
              <a:buChar char="Ø"/>
            </a:pPr>
            <a:r>
              <a:rPr lang="es-ES" altLang="es-ES" sz="2000" dirty="0">
                <a:solidFill>
                  <a:srgbClr val="993300"/>
                </a:solidFill>
                <a:sym typeface="Symbol" panose="05050102010706020507" pitchFamily="18" charset="2"/>
              </a:rPr>
              <a:t>En concreto: </a:t>
            </a:r>
            <a:r>
              <a:rPr lang="es-ES" altLang="es-ES" sz="2000" dirty="0" smtClean="0">
                <a:solidFill>
                  <a:srgbClr val="993300"/>
                </a:solidFill>
                <a:sym typeface="Symbol" panose="05050102010706020507" pitchFamily="18" charset="2"/>
              </a:rPr>
              <a:t>esperas activas ¡PROHIBIDAS</a:t>
            </a:r>
            <a:r>
              <a:rPr lang="es-ES" altLang="es-ES" sz="2000" dirty="0">
                <a:solidFill>
                  <a:srgbClr val="993300"/>
                </a:solidFill>
                <a:sym typeface="Symbol" panose="05050102010706020507" pitchFamily="18" charset="2"/>
              </a:rPr>
              <a:t>!</a:t>
            </a:r>
          </a:p>
          <a:p>
            <a:pPr algn="just" eaLnBrk="1" hangingPunct="1">
              <a:spcBef>
                <a:spcPct val="20000"/>
              </a:spcBef>
              <a:buFont typeface="Wingdings" panose="05000000000000000000" pitchFamily="2" charset="2"/>
              <a:buChar char="v"/>
            </a:pPr>
            <a:endParaRPr lang="es-ES" altLang="es-ES" sz="2400" b="1" dirty="0">
              <a:solidFill>
                <a:srgbClr val="993300"/>
              </a:solidFill>
            </a:endParaRPr>
          </a:p>
        </p:txBody>
      </p:sp>
      <p:sp>
        <p:nvSpPr>
          <p:cNvPr id="1303" name="Text Box 737"/>
          <p:cNvSpPr txBox="1">
            <a:spLocks noChangeArrowheads="1"/>
          </p:cNvSpPr>
          <p:nvPr/>
        </p:nvSpPr>
        <p:spPr bwMode="auto">
          <a:xfrm>
            <a:off x="2987675" y="4797425"/>
            <a:ext cx="2951163" cy="1295400"/>
          </a:xfrm>
          <a:prstGeom prst="rect">
            <a:avLst/>
          </a:prstGeom>
          <a:solidFill>
            <a:srgbClr val="FFEABF"/>
          </a:solidFill>
          <a:ln w="12700" cap="sq">
            <a:solidFill>
              <a:srgbClr val="000000"/>
            </a:solidFill>
            <a:miter lim="800000"/>
            <a:headEnd type="none" w="sm" len="sm"/>
            <a:tailEnd type="none" w="sm" len="sm"/>
          </a:ln>
        </p:spPr>
        <p:txBody>
          <a:bodyPr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l" eaLnBrk="1" hangingPunct="1"/>
            <a:r>
              <a:rPr lang="es-ES_tradnl" altLang="es-ES" sz="1600">
                <a:solidFill>
                  <a:srgbClr val="993300"/>
                </a:solidFill>
              </a:rPr>
              <a:t>…</a:t>
            </a:r>
          </a:p>
          <a:p>
            <a:pPr algn="l" eaLnBrk="1" hangingPunct="1"/>
            <a:r>
              <a:rPr lang="es-ES_tradnl" altLang="es-ES" sz="1600">
                <a:solidFill>
                  <a:srgbClr val="993300"/>
                </a:solidFill>
              </a:rPr>
              <a:t>int retardo = 15000;</a:t>
            </a:r>
          </a:p>
          <a:p>
            <a:pPr algn="l" eaLnBrk="1" hangingPunct="1"/>
            <a:r>
              <a:rPr lang="es-ES_tradnl" altLang="es-ES" sz="1600">
                <a:solidFill>
                  <a:srgbClr val="993300"/>
                </a:solidFill>
              </a:rPr>
              <a:t>while (retardo &gt; 0)</a:t>
            </a:r>
          </a:p>
          <a:p>
            <a:pPr algn="l" eaLnBrk="1" hangingPunct="1"/>
            <a:r>
              <a:rPr lang="es-ES_tradnl" altLang="es-ES" sz="1600">
                <a:solidFill>
                  <a:srgbClr val="993300"/>
                </a:solidFill>
              </a:rPr>
              <a:t>    retardo--;</a:t>
            </a:r>
          </a:p>
          <a:p>
            <a:pPr algn="l" eaLnBrk="1" hangingPunct="1"/>
            <a:r>
              <a:rPr lang="es-ES_tradnl" altLang="es-ES" sz="1600">
                <a:solidFill>
                  <a:srgbClr val="993300"/>
                </a:solidFill>
              </a:rPr>
              <a:t>…</a:t>
            </a:r>
          </a:p>
        </p:txBody>
      </p:sp>
      <p:pic>
        <p:nvPicPr>
          <p:cNvPr id="1304" name="Picture 738" descr="MCj0432538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63938" y="4581525"/>
            <a:ext cx="1752600"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05" name="Group 768"/>
          <p:cNvGrpSpPr>
            <a:grpSpLocks/>
          </p:cNvGrpSpPr>
          <p:nvPr/>
        </p:nvGrpSpPr>
        <p:grpSpPr bwMode="auto">
          <a:xfrm>
            <a:off x="6227763" y="4076700"/>
            <a:ext cx="1584325" cy="2311400"/>
            <a:chOff x="4764" y="2435"/>
            <a:chExt cx="998" cy="1456"/>
          </a:xfrm>
        </p:grpSpPr>
        <p:grpSp>
          <p:nvGrpSpPr>
            <p:cNvPr id="1306" name="Group 760"/>
            <p:cNvGrpSpPr>
              <a:grpSpLocks/>
            </p:cNvGrpSpPr>
            <p:nvPr/>
          </p:nvGrpSpPr>
          <p:grpSpPr bwMode="auto">
            <a:xfrm>
              <a:off x="5109" y="2435"/>
              <a:ext cx="653" cy="544"/>
              <a:chOff x="5109" y="2435"/>
              <a:chExt cx="653" cy="544"/>
            </a:xfrm>
          </p:grpSpPr>
          <p:sp>
            <p:nvSpPr>
              <p:cNvPr id="1314" name="Freeform 755"/>
              <p:cNvSpPr>
                <a:spLocks/>
              </p:cNvSpPr>
              <p:nvPr/>
            </p:nvSpPr>
            <p:spPr bwMode="auto">
              <a:xfrm>
                <a:off x="5123" y="2625"/>
                <a:ext cx="430" cy="337"/>
              </a:xfrm>
              <a:custGeom>
                <a:avLst/>
                <a:gdLst>
                  <a:gd name="T0" fmla="*/ 382 w 430"/>
                  <a:gd name="T1" fmla="*/ 0 h 337"/>
                  <a:gd name="T2" fmla="*/ 247 w 430"/>
                  <a:gd name="T3" fmla="*/ 86 h 337"/>
                  <a:gd name="T4" fmla="*/ 123 w 430"/>
                  <a:gd name="T5" fmla="*/ 150 h 337"/>
                  <a:gd name="T6" fmla="*/ 62 w 430"/>
                  <a:gd name="T7" fmla="*/ 196 h 337"/>
                  <a:gd name="T8" fmla="*/ 13 w 430"/>
                  <a:gd name="T9" fmla="*/ 251 h 337"/>
                  <a:gd name="T10" fmla="*/ 0 w 430"/>
                  <a:gd name="T11" fmla="*/ 287 h 337"/>
                  <a:gd name="T12" fmla="*/ 22 w 430"/>
                  <a:gd name="T13" fmla="*/ 321 h 337"/>
                  <a:gd name="T14" fmla="*/ 65 w 430"/>
                  <a:gd name="T15" fmla="*/ 337 h 337"/>
                  <a:gd name="T16" fmla="*/ 124 w 430"/>
                  <a:gd name="T17" fmla="*/ 265 h 337"/>
                  <a:gd name="T18" fmla="*/ 182 w 430"/>
                  <a:gd name="T19" fmla="*/ 211 h 337"/>
                  <a:gd name="T20" fmla="*/ 266 w 430"/>
                  <a:gd name="T21" fmla="*/ 160 h 337"/>
                  <a:gd name="T22" fmla="*/ 339 w 430"/>
                  <a:gd name="T23" fmla="*/ 121 h 337"/>
                  <a:gd name="T24" fmla="*/ 430 w 430"/>
                  <a:gd name="T25" fmla="*/ 73 h 337"/>
                  <a:gd name="T26" fmla="*/ 416 w 430"/>
                  <a:gd name="T27" fmla="*/ 34 h 337"/>
                  <a:gd name="T28" fmla="*/ 382 w 430"/>
                  <a:gd name="T29" fmla="*/ 0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0"/>
                  <a:gd name="T46" fmla="*/ 0 h 337"/>
                  <a:gd name="T47" fmla="*/ 430 w 430"/>
                  <a:gd name="T48" fmla="*/ 337 h 3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0" h="337">
                    <a:moveTo>
                      <a:pt x="382" y="0"/>
                    </a:moveTo>
                    <a:lnTo>
                      <a:pt x="247" y="86"/>
                    </a:lnTo>
                    <a:lnTo>
                      <a:pt x="123" y="150"/>
                    </a:lnTo>
                    <a:lnTo>
                      <a:pt x="62" y="196"/>
                    </a:lnTo>
                    <a:lnTo>
                      <a:pt x="13" y="251"/>
                    </a:lnTo>
                    <a:lnTo>
                      <a:pt x="0" y="287"/>
                    </a:lnTo>
                    <a:lnTo>
                      <a:pt x="22" y="321"/>
                    </a:lnTo>
                    <a:lnTo>
                      <a:pt x="65" y="337"/>
                    </a:lnTo>
                    <a:lnTo>
                      <a:pt x="124" y="265"/>
                    </a:lnTo>
                    <a:lnTo>
                      <a:pt x="182" y="211"/>
                    </a:lnTo>
                    <a:lnTo>
                      <a:pt x="266" y="160"/>
                    </a:lnTo>
                    <a:lnTo>
                      <a:pt x="339" y="121"/>
                    </a:lnTo>
                    <a:lnTo>
                      <a:pt x="430" y="73"/>
                    </a:lnTo>
                    <a:lnTo>
                      <a:pt x="416" y="34"/>
                    </a:lnTo>
                    <a:lnTo>
                      <a:pt x="382" y="0"/>
                    </a:lnTo>
                    <a:close/>
                  </a:path>
                </a:pathLst>
              </a:custGeom>
              <a:solidFill>
                <a:srgbClr val="D8C8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sp>
            <p:nvSpPr>
              <p:cNvPr id="1315" name="Freeform 756"/>
              <p:cNvSpPr>
                <a:spLocks/>
              </p:cNvSpPr>
              <p:nvPr/>
            </p:nvSpPr>
            <p:spPr bwMode="auto">
              <a:xfrm>
                <a:off x="5421" y="2444"/>
                <a:ext cx="333" cy="448"/>
              </a:xfrm>
              <a:custGeom>
                <a:avLst/>
                <a:gdLst>
                  <a:gd name="T0" fmla="*/ 175 w 333"/>
                  <a:gd name="T1" fmla="*/ 322 h 448"/>
                  <a:gd name="T2" fmla="*/ 69 w 333"/>
                  <a:gd name="T3" fmla="*/ 175 h 448"/>
                  <a:gd name="T4" fmla="*/ 48 w 333"/>
                  <a:gd name="T5" fmla="*/ 141 h 448"/>
                  <a:gd name="T6" fmla="*/ 53 w 333"/>
                  <a:gd name="T7" fmla="*/ 118 h 448"/>
                  <a:gd name="T8" fmla="*/ 19 w 333"/>
                  <a:gd name="T9" fmla="*/ 113 h 448"/>
                  <a:gd name="T10" fmla="*/ 0 w 333"/>
                  <a:gd name="T11" fmla="*/ 95 h 448"/>
                  <a:gd name="T12" fmla="*/ 21 w 333"/>
                  <a:gd name="T13" fmla="*/ 43 h 448"/>
                  <a:gd name="T14" fmla="*/ 59 w 333"/>
                  <a:gd name="T15" fmla="*/ 14 h 448"/>
                  <a:gd name="T16" fmla="*/ 106 w 333"/>
                  <a:gd name="T17" fmla="*/ 0 h 448"/>
                  <a:gd name="T18" fmla="*/ 136 w 333"/>
                  <a:gd name="T19" fmla="*/ 8 h 448"/>
                  <a:gd name="T20" fmla="*/ 144 w 333"/>
                  <a:gd name="T21" fmla="*/ 56 h 448"/>
                  <a:gd name="T22" fmla="*/ 170 w 333"/>
                  <a:gd name="T23" fmla="*/ 62 h 448"/>
                  <a:gd name="T24" fmla="*/ 231 w 333"/>
                  <a:gd name="T25" fmla="*/ 132 h 448"/>
                  <a:gd name="T26" fmla="*/ 290 w 333"/>
                  <a:gd name="T27" fmla="*/ 218 h 448"/>
                  <a:gd name="T28" fmla="*/ 323 w 333"/>
                  <a:gd name="T29" fmla="*/ 272 h 448"/>
                  <a:gd name="T30" fmla="*/ 333 w 333"/>
                  <a:gd name="T31" fmla="*/ 338 h 448"/>
                  <a:gd name="T32" fmla="*/ 317 w 333"/>
                  <a:gd name="T33" fmla="*/ 394 h 448"/>
                  <a:gd name="T34" fmla="*/ 293 w 333"/>
                  <a:gd name="T35" fmla="*/ 434 h 448"/>
                  <a:gd name="T36" fmla="*/ 280 w 333"/>
                  <a:gd name="T37" fmla="*/ 442 h 448"/>
                  <a:gd name="T38" fmla="*/ 251 w 333"/>
                  <a:gd name="T39" fmla="*/ 427 h 448"/>
                  <a:gd name="T40" fmla="*/ 264 w 333"/>
                  <a:gd name="T41" fmla="*/ 362 h 448"/>
                  <a:gd name="T42" fmla="*/ 223 w 333"/>
                  <a:gd name="T43" fmla="*/ 413 h 448"/>
                  <a:gd name="T44" fmla="*/ 194 w 333"/>
                  <a:gd name="T45" fmla="*/ 448 h 448"/>
                  <a:gd name="T46" fmla="*/ 173 w 333"/>
                  <a:gd name="T47" fmla="*/ 438 h 448"/>
                  <a:gd name="T48" fmla="*/ 189 w 333"/>
                  <a:gd name="T49" fmla="*/ 370 h 448"/>
                  <a:gd name="T50" fmla="*/ 175 w 333"/>
                  <a:gd name="T51" fmla="*/ 322 h 4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3"/>
                  <a:gd name="T79" fmla="*/ 0 h 448"/>
                  <a:gd name="T80" fmla="*/ 333 w 333"/>
                  <a:gd name="T81" fmla="*/ 448 h 4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3" h="448">
                    <a:moveTo>
                      <a:pt x="175" y="322"/>
                    </a:moveTo>
                    <a:lnTo>
                      <a:pt x="69" y="175"/>
                    </a:lnTo>
                    <a:lnTo>
                      <a:pt x="48" y="141"/>
                    </a:lnTo>
                    <a:lnTo>
                      <a:pt x="53" y="118"/>
                    </a:lnTo>
                    <a:lnTo>
                      <a:pt x="19" y="113"/>
                    </a:lnTo>
                    <a:lnTo>
                      <a:pt x="0" y="95"/>
                    </a:lnTo>
                    <a:lnTo>
                      <a:pt x="21" y="43"/>
                    </a:lnTo>
                    <a:lnTo>
                      <a:pt x="59" y="14"/>
                    </a:lnTo>
                    <a:lnTo>
                      <a:pt x="106" y="0"/>
                    </a:lnTo>
                    <a:lnTo>
                      <a:pt x="136" y="8"/>
                    </a:lnTo>
                    <a:lnTo>
                      <a:pt x="144" y="56"/>
                    </a:lnTo>
                    <a:lnTo>
                      <a:pt x="170" y="62"/>
                    </a:lnTo>
                    <a:lnTo>
                      <a:pt x="231" y="132"/>
                    </a:lnTo>
                    <a:lnTo>
                      <a:pt x="290" y="218"/>
                    </a:lnTo>
                    <a:lnTo>
                      <a:pt x="323" y="272"/>
                    </a:lnTo>
                    <a:lnTo>
                      <a:pt x="333" y="338"/>
                    </a:lnTo>
                    <a:lnTo>
                      <a:pt x="317" y="394"/>
                    </a:lnTo>
                    <a:lnTo>
                      <a:pt x="293" y="434"/>
                    </a:lnTo>
                    <a:lnTo>
                      <a:pt x="280" y="442"/>
                    </a:lnTo>
                    <a:lnTo>
                      <a:pt x="251" y="427"/>
                    </a:lnTo>
                    <a:lnTo>
                      <a:pt x="264" y="362"/>
                    </a:lnTo>
                    <a:lnTo>
                      <a:pt x="223" y="413"/>
                    </a:lnTo>
                    <a:lnTo>
                      <a:pt x="194" y="448"/>
                    </a:lnTo>
                    <a:lnTo>
                      <a:pt x="173" y="438"/>
                    </a:lnTo>
                    <a:lnTo>
                      <a:pt x="189" y="370"/>
                    </a:lnTo>
                    <a:lnTo>
                      <a:pt x="175" y="32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grpSp>
            <p:nvGrpSpPr>
              <p:cNvPr id="1316" name="Group 759"/>
              <p:cNvGrpSpPr>
                <a:grpSpLocks/>
              </p:cNvGrpSpPr>
              <p:nvPr/>
            </p:nvGrpSpPr>
            <p:grpSpPr bwMode="auto">
              <a:xfrm>
                <a:off x="5109" y="2435"/>
                <a:ext cx="653" cy="544"/>
                <a:chOff x="5109" y="2435"/>
                <a:chExt cx="653" cy="544"/>
              </a:xfrm>
            </p:grpSpPr>
            <p:sp>
              <p:nvSpPr>
                <p:cNvPr id="1317" name="Freeform 757"/>
                <p:cNvSpPr>
                  <a:spLocks/>
                </p:cNvSpPr>
                <p:nvPr/>
              </p:nvSpPr>
              <p:spPr bwMode="auto">
                <a:xfrm>
                  <a:off x="5109" y="2435"/>
                  <a:ext cx="653" cy="544"/>
                </a:xfrm>
                <a:custGeom>
                  <a:avLst/>
                  <a:gdLst>
                    <a:gd name="T0" fmla="*/ 435 w 653"/>
                    <a:gd name="T1" fmla="*/ 71 h 544"/>
                    <a:gd name="T2" fmla="*/ 441 w 653"/>
                    <a:gd name="T3" fmla="*/ 33 h 544"/>
                    <a:gd name="T4" fmla="*/ 398 w 653"/>
                    <a:gd name="T5" fmla="*/ 27 h 544"/>
                    <a:gd name="T6" fmla="*/ 346 w 653"/>
                    <a:gd name="T7" fmla="*/ 66 h 544"/>
                    <a:gd name="T8" fmla="*/ 337 w 653"/>
                    <a:gd name="T9" fmla="*/ 112 h 544"/>
                    <a:gd name="T10" fmla="*/ 373 w 653"/>
                    <a:gd name="T11" fmla="*/ 117 h 544"/>
                    <a:gd name="T12" fmla="*/ 378 w 653"/>
                    <a:gd name="T13" fmla="*/ 147 h 544"/>
                    <a:gd name="T14" fmla="*/ 323 w 653"/>
                    <a:gd name="T15" fmla="*/ 245 h 544"/>
                    <a:gd name="T16" fmla="*/ 119 w 653"/>
                    <a:gd name="T17" fmla="*/ 359 h 544"/>
                    <a:gd name="T18" fmla="*/ 33 w 653"/>
                    <a:gd name="T19" fmla="*/ 451 h 544"/>
                    <a:gd name="T20" fmla="*/ 57 w 653"/>
                    <a:gd name="T21" fmla="*/ 498 h 544"/>
                    <a:gd name="T22" fmla="*/ 103 w 653"/>
                    <a:gd name="T23" fmla="*/ 474 h 544"/>
                    <a:gd name="T24" fmla="*/ 212 w 653"/>
                    <a:gd name="T25" fmla="*/ 373 h 544"/>
                    <a:gd name="T26" fmla="*/ 359 w 653"/>
                    <a:gd name="T27" fmla="*/ 294 h 544"/>
                    <a:gd name="T28" fmla="*/ 402 w 653"/>
                    <a:gd name="T29" fmla="*/ 226 h 544"/>
                    <a:gd name="T30" fmla="*/ 454 w 653"/>
                    <a:gd name="T31" fmla="*/ 261 h 544"/>
                    <a:gd name="T32" fmla="*/ 508 w 653"/>
                    <a:gd name="T33" fmla="*/ 346 h 544"/>
                    <a:gd name="T34" fmla="*/ 501 w 653"/>
                    <a:gd name="T35" fmla="*/ 440 h 544"/>
                    <a:gd name="T36" fmla="*/ 563 w 653"/>
                    <a:gd name="T37" fmla="*/ 368 h 544"/>
                    <a:gd name="T38" fmla="*/ 563 w 653"/>
                    <a:gd name="T39" fmla="*/ 285 h 544"/>
                    <a:gd name="T40" fmla="*/ 588 w 653"/>
                    <a:gd name="T41" fmla="*/ 364 h 544"/>
                    <a:gd name="T42" fmla="*/ 598 w 653"/>
                    <a:gd name="T43" fmla="*/ 430 h 544"/>
                    <a:gd name="T44" fmla="*/ 629 w 653"/>
                    <a:gd name="T45" fmla="*/ 364 h 544"/>
                    <a:gd name="T46" fmla="*/ 621 w 653"/>
                    <a:gd name="T47" fmla="*/ 278 h 544"/>
                    <a:gd name="T48" fmla="*/ 569 w 653"/>
                    <a:gd name="T49" fmla="*/ 198 h 544"/>
                    <a:gd name="T50" fmla="*/ 498 w 653"/>
                    <a:gd name="T51" fmla="*/ 112 h 544"/>
                    <a:gd name="T52" fmla="*/ 468 w 653"/>
                    <a:gd name="T53" fmla="*/ 74 h 544"/>
                    <a:gd name="T54" fmla="*/ 541 w 653"/>
                    <a:gd name="T55" fmla="*/ 122 h 544"/>
                    <a:gd name="T56" fmla="*/ 629 w 653"/>
                    <a:gd name="T57" fmla="*/ 247 h 544"/>
                    <a:gd name="T58" fmla="*/ 653 w 653"/>
                    <a:gd name="T59" fmla="*/ 335 h 544"/>
                    <a:gd name="T60" fmla="*/ 625 w 653"/>
                    <a:gd name="T61" fmla="*/ 441 h 544"/>
                    <a:gd name="T62" fmla="*/ 553 w 653"/>
                    <a:gd name="T63" fmla="*/ 441 h 544"/>
                    <a:gd name="T64" fmla="*/ 511 w 653"/>
                    <a:gd name="T65" fmla="*/ 478 h 544"/>
                    <a:gd name="T66" fmla="*/ 484 w 653"/>
                    <a:gd name="T67" fmla="*/ 406 h 544"/>
                    <a:gd name="T68" fmla="*/ 474 w 653"/>
                    <a:gd name="T69" fmla="*/ 323 h 544"/>
                    <a:gd name="T70" fmla="*/ 356 w 653"/>
                    <a:gd name="T71" fmla="*/ 321 h 544"/>
                    <a:gd name="T72" fmla="*/ 237 w 653"/>
                    <a:gd name="T73" fmla="*/ 384 h 544"/>
                    <a:gd name="T74" fmla="*/ 145 w 653"/>
                    <a:gd name="T75" fmla="*/ 465 h 544"/>
                    <a:gd name="T76" fmla="*/ 81 w 653"/>
                    <a:gd name="T77" fmla="*/ 544 h 544"/>
                    <a:gd name="T78" fmla="*/ 9 w 653"/>
                    <a:gd name="T79" fmla="*/ 501 h 544"/>
                    <a:gd name="T80" fmla="*/ 19 w 653"/>
                    <a:gd name="T81" fmla="*/ 432 h 544"/>
                    <a:gd name="T82" fmla="*/ 142 w 653"/>
                    <a:gd name="T83" fmla="*/ 327 h 544"/>
                    <a:gd name="T84" fmla="*/ 307 w 653"/>
                    <a:gd name="T85" fmla="*/ 236 h 544"/>
                    <a:gd name="T86" fmla="*/ 356 w 653"/>
                    <a:gd name="T87" fmla="*/ 155 h 544"/>
                    <a:gd name="T88" fmla="*/ 321 w 653"/>
                    <a:gd name="T89" fmla="*/ 133 h 544"/>
                    <a:gd name="T90" fmla="*/ 318 w 653"/>
                    <a:gd name="T91" fmla="*/ 71 h 544"/>
                    <a:gd name="T92" fmla="*/ 373 w 653"/>
                    <a:gd name="T93" fmla="*/ 14 h 544"/>
                    <a:gd name="T94" fmla="*/ 440 w 653"/>
                    <a:gd name="T95" fmla="*/ 0 h 544"/>
                    <a:gd name="T96" fmla="*/ 473 w 653"/>
                    <a:gd name="T97" fmla="*/ 36 h 544"/>
                    <a:gd name="T98" fmla="*/ 446 w 653"/>
                    <a:gd name="T99" fmla="*/ 85 h 544"/>
                    <a:gd name="T100" fmla="*/ 387 w 653"/>
                    <a:gd name="T101" fmla="*/ 114 h 5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53"/>
                    <a:gd name="T154" fmla="*/ 0 h 544"/>
                    <a:gd name="T155" fmla="*/ 653 w 653"/>
                    <a:gd name="T156" fmla="*/ 544 h 5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53" h="544">
                      <a:moveTo>
                        <a:pt x="408" y="95"/>
                      </a:moveTo>
                      <a:lnTo>
                        <a:pt x="435" y="71"/>
                      </a:lnTo>
                      <a:lnTo>
                        <a:pt x="446" y="47"/>
                      </a:lnTo>
                      <a:lnTo>
                        <a:pt x="441" y="33"/>
                      </a:lnTo>
                      <a:lnTo>
                        <a:pt x="427" y="17"/>
                      </a:lnTo>
                      <a:lnTo>
                        <a:pt x="398" y="27"/>
                      </a:lnTo>
                      <a:lnTo>
                        <a:pt x="365" y="38"/>
                      </a:lnTo>
                      <a:lnTo>
                        <a:pt x="346" y="66"/>
                      </a:lnTo>
                      <a:lnTo>
                        <a:pt x="337" y="89"/>
                      </a:lnTo>
                      <a:lnTo>
                        <a:pt x="337" y="112"/>
                      </a:lnTo>
                      <a:lnTo>
                        <a:pt x="354" y="119"/>
                      </a:lnTo>
                      <a:lnTo>
                        <a:pt x="373" y="117"/>
                      </a:lnTo>
                      <a:lnTo>
                        <a:pt x="378" y="133"/>
                      </a:lnTo>
                      <a:lnTo>
                        <a:pt x="378" y="147"/>
                      </a:lnTo>
                      <a:lnTo>
                        <a:pt x="402" y="195"/>
                      </a:lnTo>
                      <a:lnTo>
                        <a:pt x="323" y="245"/>
                      </a:lnTo>
                      <a:lnTo>
                        <a:pt x="231" y="304"/>
                      </a:lnTo>
                      <a:lnTo>
                        <a:pt x="119" y="359"/>
                      </a:lnTo>
                      <a:lnTo>
                        <a:pt x="65" y="413"/>
                      </a:lnTo>
                      <a:lnTo>
                        <a:pt x="33" y="451"/>
                      </a:lnTo>
                      <a:lnTo>
                        <a:pt x="32" y="479"/>
                      </a:lnTo>
                      <a:lnTo>
                        <a:pt x="57" y="498"/>
                      </a:lnTo>
                      <a:lnTo>
                        <a:pt x="79" y="506"/>
                      </a:lnTo>
                      <a:lnTo>
                        <a:pt x="103" y="474"/>
                      </a:lnTo>
                      <a:lnTo>
                        <a:pt x="152" y="417"/>
                      </a:lnTo>
                      <a:lnTo>
                        <a:pt x="212" y="373"/>
                      </a:lnTo>
                      <a:lnTo>
                        <a:pt x="285" y="335"/>
                      </a:lnTo>
                      <a:lnTo>
                        <a:pt x="359" y="294"/>
                      </a:lnTo>
                      <a:lnTo>
                        <a:pt x="421" y="261"/>
                      </a:lnTo>
                      <a:lnTo>
                        <a:pt x="402" y="226"/>
                      </a:lnTo>
                      <a:lnTo>
                        <a:pt x="411" y="207"/>
                      </a:lnTo>
                      <a:lnTo>
                        <a:pt x="454" y="261"/>
                      </a:lnTo>
                      <a:lnTo>
                        <a:pt x="489" y="312"/>
                      </a:lnTo>
                      <a:lnTo>
                        <a:pt x="508" y="346"/>
                      </a:lnTo>
                      <a:lnTo>
                        <a:pt x="515" y="383"/>
                      </a:lnTo>
                      <a:lnTo>
                        <a:pt x="501" y="440"/>
                      </a:lnTo>
                      <a:lnTo>
                        <a:pt x="530" y="413"/>
                      </a:lnTo>
                      <a:lnTo>
                        <a:pt x="563" y="368"/>
                      </a:lnTo>
                      <a:lnTo>
                        <a:pt x="564" y="316"/>
                      </a:lnTo>
                      <a:lnTo>
                        <a:pt x="563" y="285"/>
                      </a:lnTo>
                      <a:lnTo>
                        <a:pt x="582" y="321"/>
                      </a:lnTo>
                      <a:lnTo>
                        <a:pt x="588" y="364"/>
                      </a:lnTo>
                      <a:lnTo>
                        <a:pt x="579" y="417"/>
                      </a:lnTo>
                      <a:lnTo>
                        <a:pt x="598" y="430"/>
                      </a:lnTo>
                      <a:lnTo>
                        <a:pt x="607" y="421"/>
                      </a:lnTo>
                      <a:lnTo>
                        <a:pt x="629" y="364"/>
                      </a:lnTo>
                      <a:lnTo>
                        <a:pt x="631" y="316"/>
                      </a:lnTo>
                      <a:lnTo>
                        <a:pt x="621" y="278"/>
                      </a:lnTo>
                      <a:lnTo>
                        <a:pt x="607" y="245"/>
                      </a:lnTo>
                      <a:lnTo>
                        <a:pt x="569" y="198"/>
                      </a:lnTo>
                      <a:lnTo>
                        <a:pt x="534" y="145"/>
                      </a:lnTo>
                      <a:lnTo>
                        <a:pt x="498" y="112"/>
                      </a:lnTo>
                      <a:lnTo>
                        <a:pt x="477" y="90"/>
                      </a:lnTo>
                      <a:lnTo>
                        <a:pt x="468" y="74"/>
                      </a:lnTo>
                      <a:lnTo>
                        <a:pt x="477" y="55"/>
                      </a:lnTo>
                      <a:lnTo>
                        <a:pt x="541" y="122"/>
                      </a:lnTo>
                      <a:lnTo>
                        <a:pt x="591" y="188"/>
                      </a:lnTo>
                      <a:lnTo>
                        <a:pt x="629" y="247"/>
                      </a:lnTo>
                      <a:lnTo>
                        <a:pt x="648" y="293"/>
                      </a:lnTo>
                      <a:lnTo>
                        <a:pt x="653" y="335"/>
                      </a:lnTo>
                      <a:lnTo>
                        <a:pt x="650" y="380"/>
                      </a:lnTo>
                      <a:lnTo>
                        <a:pt x="625" y="441"/>
                      </a:lnTo>
                      <a:lnTo>
                        <a:pt x="593" y="470"/>
                      </a:lnTo>
                      <a:lnTo>
                        <a:pt x="553" y="441"/>
                      </a:lnTo>
                      <a:lnTo>
                        <a:pt x="563" y="394"/>
                      </a:lnTo>
                      <a:lnTo>
                        <a:pt x="511" y="478"/>
                      </a:lnTo>
                      <a:lnTo>
                        <a:pt x="470" y="455"/>
                      </a:lnTo>
                      <a:lnTo>
                        <a:pt x="484" y="406"/>
                      </a:lnTo>
                      <a:lnTo>
                        <a:pt x="487" y="359"/>
                      </a:lnTo>
                      <a:lnTo>
                        <a:pt x="474" y="323"/>
                      </a:lnTo>
                      <a:lnTo>
                        <a:pt x="436" y="278"/>
                      </a:lnTo>
                      <a:lnTo>
                        <a:pt x="356" y="321"/>
                      </a:lnTo>
                      <a:lnTo>
                        <a:pt x="299" y="349"/>
                      </a:lnTo>
                      <a:lnTo>
                        <a:pt x="237" y="384"/>
                      </a:lnTo>
                      <a:lnTo>
                        <a:pt x="180" y="421"/>
                      </a:lnTo>
                      <a:lnTo>
                        <a:pt x="145" y="465"/>
                      </a:lnTo>
                      <a:lnTo>
                        <a:pt x="109" y="503"/>
                      </a:lnTo>
                      <a:lnTo>
                        <a:pt x="81" y="544"/>
                      </a:lnTo>
                      <a:lnTo>
                        <a:pt x="38" y="527"/>
                      </a:lnTo>
                      <a:lnTo>
                        <a:pt x="9" y="501"/>
                      </a:lnTo>
                      <a:lnTo>
                        <a:pt x="0" y="470"/>
                      </a:lnTo>
                      <a:lnTo>
                        <a:pt x="19" y="432"/>
                      </a:lnTo>
                      <a:lnTo>
                        <a:pt x="79" y="370"/>
                      </a:lnTo>
                      <a:lnTo>
                        <a:pt x="142" y="327"/>
                      </a:lnTo>
                      <a:lnTo>
                        <a:pt x="212" y="283"/>
                      </a:lnTo>
                      <a:lnTo>
                        <a:pt x="307" y="236"/>
                      </a:lnTo>
                      <a:lnTo>
                        <a:pt x="373" y="185"/>
                      </a:lnTo>
                      <a:lnTo>
                        <a:pt x="356" y="155"/>
                      </a:lnTo>
                      <a:lnTo>
                        <a:pt x="359" y="136"/>
                      </a:lnTo>
                      <a:lnTo>
                        <a:pt x="321" y="133"/>
                      </a:lnTo>
                      <a:lnTo>
                        <a:pt x="308" y="104"/>
                      </a:lnTo>
                      <a:lnTo>
                        <a:pt x="318" y="71"/>
                      </a:lnTo>
                      <a:lnTo>
                        <a:pt x="337" y="41"/>
                      </a:lnTo>
                      <a:lnTo>
                        <a:pt x="373" y="14"/>
                      </a:lnTo>
                      <a:lnTo>
                        <a:pt x="411" y="3"/>
                      </a:lnTo>
                      <a:lnTo>
                        <a:pt x="440" y="0"/>
                      </a:lnTo>
                      <a:lnTo>
                        <a:pt x="460" y="17"/>
                      </a:lnTo>
                      <a:lnTo>
                        <a:pt x="473" y="36"/>
                      </a:lnTo>
                      <a:lnTo>
                        <a:pt x="463" y="60"/>
                      </a:lnTo>
                      <a:lnTo>
                        <a:pt x="446" y="85"/>
                      </a:lnTo>
                      <a:lnTo>
                        <a:pt x="417" y="112"/>
                      </a:lnTo>
                      <a:lnTo>
                        <a:pt x="387" y="114"/>
                      </a:lnTo>
                      <a:lnTo>
                        <a:pt x="408"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sp>
              <p:nvSpPr>
                <p:cNvPr id="1318" name="Freeform 758"/>
                <p:cNvSpPr>
                  <a:spLocks/>
                </p:cNvSpPr>
                <p:nvPr/>
              </p:nvSpPr>
              <p:spPr bwMode="auto">
                <a:xfrm>
                  <a:off x="5578" y="2569"/>
                  <a:ext cx="76" cy="70"/>
                </a:xfrm>
                <a:custGeom>
                  <a:avLst/>
                  <a:gdLst>
                    <a:gd name="T0" fmla="*/ 24 w 76"/>
                    <a:gd name="T1" fmla="*/ 0 h 70"/>
                    <a:gd name="T2" fmla="*/ 50 w 76"/>
                    <a:gd name="T3" fmla="*/ 18 h 70"/>
                    <a:gd name="T4" fmla="*/ 73 w 76"/>
                    <a:gd name="T5" fmla="*/ 44 h 70"/>
                    <a:gd name="T6" fmla="*/ 76 w 76"/>
                    <a:gd name="T7" fmla="*/ 68 h 70"/>
                    <a:gd name="T8" fmla="*/ 52 w 76"/>
                    <a:gd name="T9" fmla="*/ 70 h 70"/>
                    <a:gd name="T10" fmla="*/ 16 w 76"/>
                    <a:gd name="T11" fmla="*/ 39 h 70"/>
                    <a:gd name="T12" fmla="*/ 0 w 76"/>
                    <a:gd name="T13" fmla="*/ 2 h 70"/>
                    <a:gd name="T14" fmla="*/ 24 w 76"/>
                    <a:gd name="T15" fmla="*/ 0 h 70"/>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70"/>
                    <a:gd name="T26" fmla="*/ 76 w 76"/>
                    <a:gd name="T27" fmla="*/ 70 h 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70">
                      <a:moveTo>
                        <a:pt x="24" y="0"/>
                      </a:moveTo>
                      <a:lnTo>
                        <a:pt x="50" y="18"/>
                      </a:lnTo>
                      <a:lnTo>
                        <a:pt x="73" y="44"/>
                      </a:lnTo>
                      <a:lnTo>
                        <a:pt x="76" y="68"/>
                      </a:lnTo>
                      <a:lnTo>
                        <a:pt x="52" y="70"/>
                      </a:lnTo>
                      <a:lnTo>
                        <a:pt x="16" y="39"/>
                      </a:lnTo>
                      <a:lnTo>
                        <a:pt x="0" y="2"/>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grpSp>
        </p:grpSp>
        <p:grpSp>
          <p:nvGrpSpPr>
            <p:cNvPr id="1307" name="Group 767"/>
            <p:cNvGrpSpPr>
              <a:grpSpLocks/>
            </p:cNvGrpSpPr>
            <p:nvPr/>
          </p:nvGrpSpPr>
          <p:grpSpPr bwMode="auto">
            <a:xfrm>
              <a:off x="4764" y="2786"/>
              <a:ext cx="526" cy="1105"/>
              <a:chOff x="4764" y="2786"/>
              <a:chExt cx="526" cy="1105"/>
            </a:xfrm>
          </p:grpSpPr>
          <p:sp>
            <p:nvSpPr>
              <p:cNvPr id="1308" name="Freeform 761"/>
              <p:cNvSpPr>
                <a:spLocks/>
              </p:cNvSpPr>
              <p:nvPr/>
            </p:nvSpPr>
            <p:spPr bwMode="auto">
              <a:xfrm>
                <a:off x="4841" y="2959"/>
                <a:ext cx="307" cy="210"/>
              </a:xfrm>
              <a:custGeom>
                <a:avLst/>
                <a:gdLst>
                  <a:gd name="T0" fmla="*/ 109 w 307"/>
                  <a:gd name="T1" fmla="*/ 65 h 210"/>
                  <a:gd name="T2" fmla="*/ 138 w 307"/>
                  <a:gd name="T3" fmla="*/ 31 h 210"/>
                  <a:gd name="T4" fmla="*/ 176 w 307"/>
                  <a:gd name="T5" fmla="*/ 6 h 210"/>
                  <a:gd name="T6" fmla="*/ 214 w 307"/>
                  <a:gd name="T7" fmla="*/ 0 h 210"/>
                  <a:gd name="T8" fmla="*/ 254 w 307"/>
                  <a:gd name="T9" fmla="*/ 0 h 210"/>
                  <a:gd name="T10" fmla="*/ 281 w 307"/>
                  <a:gd name="T11" fmla="*/ 11 h 210"/>
                  <a:gd name="T12" fmla="*/ 296 w 307"/>
                  <a:gd name="T13" fmla="*/ 31 h 210"/>
                  <a:gd name="T14" fmla="*/ 305 w 307"/>
                  <a:gd name="T15" fmla="*/ 58 h 210"/>
                  <a:gd name="T16" fmla="*/ 307 w 307"/>
                  <a:gd name="T17" fmla="*/ 87 h 210"/>
                  <a:gd name="T18" fmla="*/ 301 w 307"/>
                  <a:gd name="T19" fmla="*/ 116 h 210"/>
                  <a:gd name="T20" fmla="*/ 277 w 307"/>
                  <a:gd name="T21" fmla="*/ 147 h 210"/>
                  <a:gd name="T22" fmla="*/ 245 w 307"/>
                  <a:gd name="T23" fmla="*/ 174 h 210"/>
                  <a:gd name="T24" fmla="*/ 206 w 307"/>
                  <a:gd name="T25" fmla="*/ 195 h 210"/>
                  <a:gd name="T26" fmla="*/ 171 w 307"/>
                  <a:gd name="T27" fmla="*/ 210 h 210"/>
                  <a:gd name="T28" fmla="*/ 138 w 307"/>
                  <a:gd name="T29" fmla="*/ 208 h 210"/>
                  <a:gd name="T30" fmla="*/ 120 w 307"/>
                  <a:gd name="T31" fmla="*/ 200 h 210"/>
                  <a:gd name="T32" fmla="*/ 106 w 307"/>
                  <a:gd name="T33" fmla="*/ 191 h 210"/>
                  <a:gd name="T34" fmla="*/ 90 w 307"/>
                  <a:gd name="T35" fmla="*/ 174 h 210"/>
                  <a:gd name="T36" fmla="*/ 80 w 307"/>
                  <a:gd name="T37" fmla="*/ 137 h 210"/>
                  <a:gd name="T38" fmla="*/ 86 w 307"/>
                  <a:gd name="T39" fmla="*/ 107 h 210"/>
                  <a:gd name="T40" fmla="*/ 61 w 307"/>
                  <a:gd name="T41" fmla="*/ 121 h 210"/>
                  <a:gd name="T42" fmla="*/ 29 w 307"/>
                  <a:gd name="T43" fmla="*/ 132 h 210"/>
                  <a:gd name="T44" fmla="*/ 11 w 307"/>
                  <a:gd name="T45" fmla="*/ 132 h 210"/>
                  <a:gd name="T46" fmla="*/ 0 w 307"/>
                  <a:gd name="T47" fmla="*/ 121 h 210"/>
                  <a:gd name="T48" fmla="*/ 0 w 307"/>
                  <a:gd name="T49" fmla="*/ 107 h 210"/>
                  <a:gd name="T50" fmla="*/ 22 w 307"/>
                  <a:gd name="T51" fmla="*/ 102 h 210"/>
                  <a:gd name="T52" fmla="*/ 48 w 307"/>
                  <a:gd name="T53" fmla="*/ 94 h 210"/>
                  <a:gd name="T54" fmla="*/ 82 w 307"/>
                  <a:gd name="T55" fmla="*/ 79 h 210"/>
                  <a:gd name="T56" fmla="*/ 109 w 307"/>
                  <a:gd name="T57" fmla="*/ 65 h 2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7"/>
                  <a:gd name="T88" fmla="*/ 0 h 210"/>
                  <a:gd name="T89" fmla="*/ 307 w 307"/>
                  <a:gd name="T90" fmla="*/ 210 h 2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7" h="210">
                    <a:moveTo>
                      <a:pt x="109" y="65"/>
                    </a:moveTo>
                    <a:lnTo>
                      <a:pt x="138" y="31"/>
                    </a:lnTo>
                    <a:lnTo>
                      <a:pt x="176" y="6"/>
                    </a:lnTo>
                    <a:lnTo>
                      <a:pt x="214" y="0"/>
                    </a:lnTo>
                    <a:lnTo>
                      <a:pt x="254" y="0"/>
                    </a:lnTo>
                    <a:lnTo>
                      <a:pt x="281" y="11"/>
                    </a:lnTo>
                    <a:lnTo>
                      <a:pt x="296" y="31"/>
                    </a:lnTo>
                    <a:lnTo>
                      <a:pt x="305" y="58"/>
                    </a:lnTo>
                    <a:lnTo>
                      <a:pt x="307" y="87"/>
                    </a:lnTo>
                    <a:lnTo>
                      <a:pt x="301" y="116"/>
                    </a:lnTo>
                    <a:lnTo>
                      <a:pt x="277" y="147"/>
                    </a:lnTo>
                    <a:lnTo>
                      <a:pt x="245" y="174"/>
                    </a:lnTo>
                    <a:lnTo>
                      <a:pt x="206" y="195"/>
                    </a:lnTo>
                    <a:lnTo>
                      <a:pt x="171" y="210"/>
                    </a:lnTo>
                    <a:lnTo>
                      <a:pt x="138" y="208"/>
                    </a:lnTo>
                    <a:lnTo>
                      <a:pt x="120" y="200"/>
                    </a:lnTo>
                    <a:lnTo>
                      <a:pt x="106" y="191"/>
                    </a:lnTo>
                    <a:lnTo>
                      <a:pt x="90" y="174"/>
                    </a:lnTo>
                    <a:lnTo>
                      <a:pt x="80" y="137"/>
                    </a:lnTo>
                    <a:lnTo>
                      <a:pt x="86" y="107"/>
                    </a:lnTo>
                    <a:lnTo>
                      <a:pt x="61" y="121"/>
                    </a:lnTo>
                    <a:lnTo>
                      <a:pt x="29" y="132"/>
                    </a:lnTo>
                    <a:lnTo>
                      <a:pt x="11" y="132"/>
                    </a:lnTo>
                    <a:lnTo>
                      <a:pt x="0" y="121"/>
                    </a:lnTo>
                    <a:lnTo>
                      <a:pt x="0" y="107"/>
                    </a:lnTo>
                    <a:lnTo>
                      <a:pt x="22" y="102"/>
                    </a:lnTo>
                    <a:lnTo>
                      <a:pt x="48" y="94"/>
                    </a:lnTo>
                    <a:lnTo>
                      <a:pt x="82" y="79"/>
                    </a:lnTo>
                    <a:lnTo>
                      <a:pt x="109"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sp>
            <p:nvSpPr>
              <p:cNvPr id="1309" name="Freeform 762"/>
              <p:cNvSpPr>
                <a:spLocks/>
              </p:cNvSpPr>
              <p:nvPr/>
            </p:nvSpPr>
            <p:spPr bwMode="auto">
              <a:xfrm>
                <a:off x="4805" y="3172"/>
                <a:ext cx="204" cy="329"/>
              </a:xfrm>
              <a:custGeom>
                <a:avLst/>
                <a:gdLst>
                  <a:gd name="T0" fmla="*/ 57 w 204"/>
                  <a:gd name="T1" fmla="*/ 34 h 329"/>
                  <a:gd name="T2" fmla="*/ 83 w 204"/>
                  <a:gd name="T3" fmla="*/ 11 h 329"/>
                  <a:gd name="T4" fmla="*/ 117 w 204"/>
                  <a:gd name="T5" fmla="*/ 0 h 329"/>
                  <a:gd name="T6" fmla="*/ 146 w 204"/>
                  <a:gd name="T7" fmla="*/ 2 h 329"/>
                  <a:gd name="T8" fmla="*/ 178 w 204"/>
                  <a:gd name="T9" fmla="*/ 10 h 329"/>
                  <a:gd name="T10" fmla="*/ 198 w 204"/>
                  <a:gd name="T11" fmla="*/ 26 h 329"/>
                  <a:gd name="T12" fmla="*/ 204 w 204"/>
                  <a:gd name="T13" fmla="*/ 50 h 329"/>
                  <a:gd name="T14" fmla="*/ 189 w 204"/>
                  <a:gd name="T15" fmla="*/ 80 h 329"/>
                  <a:gd name="T16" fmla="*/ 164 w 204"/>
                  <a:gd name="T17" fmla="*/ 109 h 329"/>
                  <a:gd name="T18" fmla="*/ 151 w 204"/>
                  <a:gd name="T19" fmla="*/ 144 h 329"/>
                  <a:gd name="T20" fmla="*/ 151 w 204"/>
                  <a:gd name="T21" fmla="*/ 176 h 329"/>
                  <a:gd name="T22" fmla="*/ 164 w 204"/>
                  <a:gd name="T23" fmla="*/ 200 h 329"/>
                  <a:gd name="T24" fmla="*/ 180 w 204"/>
                  <a:gd name="T25" fmla="*/ 214 h 329"/>
                  <a:gd name="T26" fmla="*/ 193 w 204"/>
                  <a:gd name="T27" fmla="*/ 233 h 329"/>
                  <a:gd name="T28" fmla="*/ 194 w 204"/>
                  <a:gd name="T29" fmla="*/ 257 h 329"/>
                  <a:gd name="T30" fmla="*/ 188 w 204"/>
                  <a:gd name="T31" fmla="*/ 286 h 329"/>
                  <a:gd name="T32" fmla="*/ 175 w 204"/>
                  <a:gd name="T33" fmla="*/ 305 h 329"/>
                  <a:gd name="T34" fmla="*/ 146 w 204"/>
                  <a:gd name="T35" fmla="*/ 321 h 329"/>
                  <a:gd name="T36" fmla="*/ 115 w 204"/>
                  <a:gd name="T37" fmla="*/ 329 h 329"/>
                  <a:gd name="T38" fmla="*/ 87 w 204"/>
                  <a:gd name="T39" fmla="*/ 324 h 329"/>
                  <a:gd name="T40" fmla="*/ 57 w 204"/>
                  <a:gd name="T41" fmla="*/ 315 h 329"/>
                  <a:gd name="T42" fmla="*/ 32 w 204"/>
                  <a:gd name="T43" fmla="*/ 291 h 329"/>
                  <a:gd name="T44" fmla="*/ 15 w 204"/>
                  <a:gd name="T45" fmla="*/ 262 h 329"/>
                  <a:gd name="T46" fmla="*/ 3 w 204"/>
                  <a:gd name="T47" fmla="*/ 224 h 329"/>
                  <a:gd name="T48" fmla="*/ 0 w 204"/>
                  <a:gd name="T49" fmla="*/ 180 h 329"/>
                  <a:gd name="T50" fmla="*/ 5 w 204"/>
                  <a:gd name="T51" fmla="*/ 133 h 329"/>
                  <a:gd name="T52" fmla="*/ 18 w 204"/>
                  <a:gd name="T53" fmla="*/ 96 h 329"/>
                  <a:gd name="T54" fmla="*/ 34 w 204"/>
                  <a:gd name="T55" fmla="*/ 57 h 329"/>
                  <a:gd name="T56" fmla="*/ 57 w 204"/>
                  <a:gd name="T57" fmla="*/ 34 h 3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4"/>
                  <a:gd name="T88" fmla="*/ 0 h 329"/>
                  <a:gd name="T89" fmla="*/ 204 w 204"/>
                  <a:gd name="T90" fmla="*/ 329 h 3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4" h="329">
                    <a:moveTo>
                      <a:pt x="57" y="34"/>
                    </a:moveTo>
                    <a:lnTo>
                      <a:pt x="83" y="11"/>
                    </a:lnTo>
                    <a:lnTo>
                      <a:pt x="117" y="0"/>
                    </a:lnTo>
                    <a:lnTo>
                      <a:pt x="146" y="2"/>
                    </a:lnTo>
                    <a:lnTo>
                      <a:pt x="178" y="10"/>
                    </a:lnTo>
                    <a:lnTo>
                      <a:pt x="198" y="26"/>
                    </a:lnTo>
                    <a:lnTo>
                      <a:pt x="204" y="50"/>
                    </a:lnTo>
                    <a:lnTo>
                      <a:pt x="189" y="80"/>
                    </a:lnTo>
                    <a:lnTo>
                      <a:pt x="164" y="109"/>
                    </a:lnTo>
                    <a:lnTo>
                      <a:pt x="151" y="144"/>
                    </a:lnTo>
                    <a:lnTo>
                      <a:pt x="151" y="176"/>
                    </a:lnTo>
                    <a:lnTo>
                      <a:pt x="164" y="200"/>
                    </a:lnTo>
                    <a:lnTo>
                      <a:pt x="180" y="214"/>
                    </a:lnTo>
                    <a:lnTo>
                      <a:pt x="193" y="233"/>
                    </a:lnTo>
                    <a:lnTo>
                      <a:pt x="194" y="257"/>
                    </a:lnTo>
                    <a:lnTo>
                      <a:pt x="188" y="286"/>
                    </a:lnTo>
                    <a:lnTo>
                      <a:pt x="175" y="305"/>
                    </a:lnTo>
                    <a:lnTo>
                      <a:pt x="146" y="321"/>
                    </a:lnTo>
                    <a:lnTo>
                      <a:pt x="115" y="329"/>
                    </a:lnTo>
                    <a:lnTo>
                      <a:pt x="87" y="324"/>
                    </a:lnTo>
                    <a:lnTo>
                      <a:pt x="57" y="315"/>
                    </a:lnTo>
                    <a:lnTo>
                      <a:pt x="32" y="291"/>
                    </a:lnTo>
                    <a:lnTo>
                      <a:pt x="15" y="262"/>
                    </a:lnTo>
                    <a:lnTo>
                      <a:pt x="3" y="224"/>
                    </a:lnTo>
                    <a:lnTo>
                      <a:pt x="0" y="180"/>
                    </a:lnTo>
                    <a:lnTo>
                      <a:pt x="5" y="133"/>
                    </a:lnTo>
                    <a:lnTo>
                      <a:pt x="18" y="96"/>
                    </a:lnTo>
                    <a:lnTo>
                      <a:pt x="34" y="57"/>
                    </a:lnTo>
                    <a:lnTo>
                      <a:pt x="5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sp>
            <p:nvSpPr>
              <p:cNvPr id="1310" name="Freeform 763"/>
              <p:cNvSpPr>
                <a:spLocks/>
              </p:cNvSpPr>
              <p:nvPr/>
            </p:nvSpPr>
            <p:spPr bwMode="auto">
              <a:xfrm>
                <a:off x="4916" y="3434"/>
                <a:ext cx="215" cy="457"/>
              </a:xfrm>
              <a:custGeom>
                <a:avLst/>
                <a:gdLst>
                  <a:gd name="T0" fmla="*/ 16 w 215"/>
                  <a:gd name="T1" fmla="*/ 105 h 457"/>
                  <a:gd name="T2" fmla="*/ 0 w 215"/>
                  <a:gd name="T3" fmla="*/ 48 h 457"/>
                  <a:gd name="T4" fmla="*/ 2 w 215"/>
                  <a:gd name="T5" fmla="*/ 10 h 457"/>
                  <a:gd name="T6" fmla="*/ 24 w 215"/>
                  <a:gd name="T7" fmla="*/ 0 h 457"/>
                  <a:gd name="T8" fmla="*/ 53 w 215"/>
                  <a:gd name="T9" fmla="*/ 5 h 457"/>
                  <a:gd name="T10" fmla="*/ 68 w 215"/>
                  <a:gd name="T11" fmla="*/ 24 h 457"/>
                  <a:gd name="T12" fmla="*/ 73 w 215"/>
                  <a:gd name="T13" fmla="*/ 89 h 457"/>
                  <a:gd name="T14" fmla="*/ 87 w 215"/>
                  <a:gd name="T15" fmla="*/ 152 h 457"/>
                  <a:gd name="T16" fmla="*/ 103 w 215"/>
                  <a:gd name="T17" fmla="*/ 208 h 457"/>
                  <a:gd name="T18" fmla="*/ 126 w 215"/>
                  <a:gd name="T19" fmla="*/ 252 h 457"/>
                  <a:gd name="T20" fmla="*/ 152 w 215"/>
                  <a:gd name="T21" fmla="*/ 279 h 457"/>
                  <a:gd name="T22" fmla="*/ 171 w 215"/>
                  <a:gd name="T23" fmla="*/ 319 h 457"/>
                  <a:gd name="T24" fmla="*/ 189 w 215"/>
                  <a:gd name="T25" fmla="*/ 348 h 457"/>
                  <a:gd name="T26" fmla="*/ 204 w 215"/>
                  <a:gd name="T27" fmla="*/ 362 h 457"/>
                  <a:gd name="T28" fmla="*/ 215 w 215"/>
                  <a:gd name="T29" fmla="*/ 381 h 457"/>
                  <a:gd name="T30" fmla="*/ 210 w 215"/>
                  <a:gd name="T31" fmla="*/ 400 h 457"/>
                  <a:gd name="T32" fmla="*/ 199 w 215"/>
                  <a:gd name="T33" fmla="*/ 405 h 457"/>
                  <a:gd name="T34" fmla="*/ 175 w 215"/>
                  <a:gd name="T35" fmla="*/ 413 h 457"/>
                  <a:gd name="T36" fmla="*/ 142 w 215"/>
                  <a:gd name="T37" fmla="*/ 419 h 457"/>
                  <a:gd name="T38" fmla="*/ 102 w 215"/>
                  <a:gd name="T39" fmla="*/ 446 h 457"/>
                  <a:gd name="T40" fmla="*/ 89 w 215"/>
                  <a:gd name="T41" fmla="*/ 457 h 457"/>
                  <a:gd name="T42" fmla="*/ 73 w 215"/>
                  <a:gd name="T43" fmla="*/ 452 h 457"/>
                  <a:gd name="T44" fmla="*/ 60 w 215"/>
                  <a:gd name="T45" fmla="*/ 433 h 457"/>
                  <a:gd name="T46" fmla="*/ 65 w 215"/>
                  <a:gd name="T47" fmla="*/ 417 h 457"/>
                  <a:gd name="T48" fmla="*/ 89 w 215"/>
                  <a:gd name="T49" fmla="*/ 400 h 457"/>
                  <a:gd name="T50" fmla="*/ 141 w 215"/>
                  <a:gd name="T51" fmla="*/ 384 h 457"/>
                  <a:gd name="T52" fmla="*/ 157 w 215"/>
                  <a:gd name="T53" fmla="*/ 379 h 457"/>
                  <a:gd name="T54" fmla="*/ 165 w 215"/>
                  <a:gd name="T55" fmla="*/ 362 h 457"/>
                  <a:gd name="T56" fmla="*/ 157 w 215"/>
                  <a:gd name="T57" fmla="*/ 352 h 457"/>
                  <a:gd name="T58" fmla="*/ 133 w 215"/>
                  <a:gd name="T59" fmla="*/ 319 h 457"/>
                  <a:gd name="T60" fmla="*/ 108 w 215"/>
                  <a:gd name="T61" fmla="*/ 281 h 457"/>
                  <a:gd name="T62" fmla="*/ 79 w 215"/>
                  <a:gd name="T63" fmla="*/ 241 h 457"/>
                  <a:gd name="T64" fmla="*/ 58 w 215"/>
                  <a:gd name="T65" fmla="*/ 198 h 457"/>
                  <a:gd name="T66" fmla="*/ 36 w 215"/>
                  <a:gd name="T67" fmla="*/ 152 h 457"/>
                  <a:gd name="T68" fmla="*/ 16 w 215"/>
                  <a:gd name="T69" fmla="*/ 105 h 4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5"/>
                  <a:gd name="T106" fmla="*/ 0 h 457"/>
                  <a:gd name="T107" fmla="*/ 215 w 215"/>
                  <a:gd name="T108" fmla="*/ 457 h 4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5" h="457">
                    <a:moveTo>
                      <a:pt x="16" y="105"/>
                    </a:moveTo>
                    <a:lnTo>
                      <a:pt x="0" y="48"/>
                    </a:lnTo>
                    <a:lnTo>
                      <a:pt x="2" y="10"/>
                    </a:lnTo>
                    <a:lnTo>
                      <a:pt x="24" y="0"/>
                    </a:lnTo>
                    <a:lnTo>
                      <a:pt x="53" y="5"/>
                    </a:lnTo>
                    <a:lnTo>
                      <a:pt x="68" y="24"/>
                    </a:lnTo>
                    <a:lnTo>
                      <a:pt x="73" y="89"/>
                    </a:lnTo>
                    <a:lnTo>
                      <a:pt x="87" y="152"/>
                    </a:lnTo>
                    <a:lnTo>
                      <a:pt x="103" y="208"/>
                    </a:lnTo>
                    <a:lnTo>
                      <a:pt x="126" y="252"/>
                    </a:lnTo>
                    <a:lnTo>
                      <a:pt x="152" y="279"/>
                    </a:lnTo>
                    <a:lnTo>
                      <a:pt x="171" y="319"/>
                    </a:lnTo>
                    <a:lnTo>
                      <a:pt x="189" y="348"/>
                    </a:lnTo>
                    <a:lnTo>
                      <a:pt x="204" y="362"/>
                    </a:lnTo>
                    <a:lnTo>
                      <a:pt x="215" y="381"/>
                    </a:lnTo>
                    <a:lnTo>
                      <a:pt x="210" y="400"/>
                    </a:lnTo>
                    <a:lnTo>
                      <a:pt x="199" y="405"/>
                    </a:lnTo>
                    <a:lnTo>
                      <a:pt x="175" y="413"/>
                    </a:lnTo>
                    <a:lnTo>
                      <a:pt x="142" y="419"/>
                    </a:lnTo>
                    <a:lnTo>
                      <a:pt x="102" y="446"/>
                    </a:lnTo>
                    <a:lnTo>
                      <a:pt x="89" y="457"/>
                    </a:lnTo>
                    <a:lnTo>
                      <a:pt x="73" y="452"/>
                    </a:lnTo>
                    <a:lnTo>
                      <a:pt x="60" y="433"/>
                    </a:lnTo>
                    <a:lnTo>
                      <a:pt x="65" y="417"/>
                    </a:lnTo>
                    <a:lnTo>
                      <a:pt x="89" y="400"/>
                    </a:lnTo>
                    <a:lnTo>
                      <a:pt x="141" y="384"/>
                    </a:lnTo>
                    <a:lnTo>
                      <a:pt x="157" y="379"/>
                    </a:lnTo>
                    <a:lnTo>
                      <a:pt x="165" y="362"/>
                    </a:lnTo>
                    <a:lnTo>
                      <a:pt x="157" y="352"/>
                    </a:lnTo>
                    <a:lnTo>
                      <a:pt x="133" y="319"/>
                    </a:lnTo>
                    <a:lnTo>
                      <a:pt x="108" y="281"/>
                    </a:lnTo>
                    <a:lnTo>
                      <a:pt x="79" y="241"/>
                    </a:lnTo>
                    <a:lnTo>
                      <a:pt x="58" y="198"/>
                    </a:lnTo>
                    <a:lnTo>
                      <a:pt x="36" y="152"/>
                    </a:lnTo>
                    <a:lnTo>
                      <a:pt x="16"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sp>
            <p:nvSpPr>
              <p:cNvPr id="1311" name="Freeform 764"/>
              <p:cNvSpPr>
                <a:spLocks/>
              </p:cNvSpPr>
              <p:nvPr/>
            </p:nvSpPr>
            <p:spPr bwMode="auto">
              <a:xfrm>
                <a:off x="4764" y="3423"/>
                <a:ext cx="150" cy="449"/>
              </a:xfrm>
              <a:custGeom>
                <a:avLst/>
                <a:gdLst>
                  <a:gd name="T0" fmla="*/ 61 w 150"/>
                  <a:gd name="T1" fmla="*/ 129 h 449"/>
                  <a:gd name="T2" fmla="*/ 71 w 150"/>
                  <a:gd name="T3" fmla="*/ 63 h 449"/>
                  <a:gd name="T4" fmla="*/ 92 w 150"/>
                  <a:gd name="T5" fmla="*/ 14 h 449"/>
                  <a:gd name="T6" fmla="*/ 132 w 150"/>
                  <a:gd name="T7" fmla="*/ 0 h 449"/>
                  <a:gd name="T8" fmla="*/ 150 w 150"/>
                  <a:gd name="T9" fmla="*/ 21 h 449"/>
                  <a:gd name="T10" fmla="*/ 145 w 150"/>
                  <a:gd name="T11" fmla="*/ 63 h 449"/>
                  <a:gd name="T12" fmla="*/ 112 w 150"/>
                  <a:gd name="T13" fmla="*/ 119 h 449"/>
                  <a:gd name="T14" fmla="*/ 96 w 150"/>
                  <a:gd name="T15" fmla="*/ 187 h 449"/>
                  <a:gd name="T16" fmla="*/ 91 w 150"/>
                  <a:gd name="T17" fmla="*/ 240 h 449"/>
                  <a:gd name="T18" fmla="*/ 92 w 150"/>
                  <a:gd name="T19" fmla="*/ 262 h 449"/>
                  <a:gd name="T20" fmla="*/ 110 w 150"/>
                  <a:gd name="T21" fmla="*/ 300 h 449"/>
                  <a:gd name="T22" fmla="*/ 120 w 150"/>
                  <a:gd name="T23" fmla="*/ 335 h 449"/>
                  <a:gd name="T24" fmla="*/ 120 w 150"/>
                  <a:gd name="T25" fmla="*/ 376 h 449"/>
                  <a:gd name="T26" fmla="*/ 117 w 150"/>
                  <a:gd name="T27" fmla="*/ 395 h 449"/>
                  <a:gd name="T28" fmla="*/ 122 w 150"/>
                  <a:gd name="T29" fmla="*/ 411 h 449"/>
                  <a:gd name="T30" fmla="*/ 120 w 150"/>
                  <a:gd name="T31" fmla="*/ 428 h 449"/>
                  <a:gd name="T32" fmla="*/ 102 w 150"/>
                  <a:gd name="T33" fmla="*/ 430 h 449"/>
                  <a:gd name="T34" fmla="*/ 68 w 150"/>
                  <a:gd name="T35" fmla="*/ 430 h 449"/>
                  <a:gd name="T36" fmla="*/ 30 w 150"/>
                  <a:gd name="T37" fmla="*/ 438 h 449"/>
                  <a:gd name="T38" fmla="*/ 10 w 150"/>
                  <a:gd name="T39" fmla="*/ 449 h 449"/>
                  <a:gd name="T40" fmla="*/ 0 w 150"/>
                  <a:gd name="T41" fmla="*/ 433 h 449"/>
                  <a:gd name="T42" fmla="*/ 8 w 150"/>
                  <a:gd name="T43" fmla="*/ 409 h 449"/>
                  <a:gd name="T44" fmla="*/ 33 w 150"/>
                  <a:gd name="T45" fmla="*/ 397 h 449"/>
                  <a:gd name="T46" fmla="*/ 61 w 150"/>
                  <a:gd name="T47" fmla="*/ 397 h 449"/>
                  <a:gd name="T48" fmla="*/ 86 w 150"/>
                  <a:gd name="T49" fmla="*/ 392 h 449"/>
                  <a:gd name="T50" fmla="*/ 92 w 150"/>
                  <a:gd name="T51" fmla="*/ 378 h 449"/>
                  <a:gd name="T52" fmla="*/ 87 w 150"/>
                  <a:gd name="T53" fmla="*/ 344 h 449"/>
                  <a:gd name="T54" fmla="*/ 76 w 150"/>
                  <a:gd name="T55" fmla="*/ 295 h 449"/>
                  <a:gd name="T56" fmla="*/ 56 w 150"/>
                  <a:gd name="T57" fmla="*/ 259 h 449"/>
                  <a:gd name="T58" fmla="*/ 53 w 150"/>
                  <a:gd name="T59" fmla="*/ 221 h 449"/>
                  <a:gd name="T60" fmla="*/ 56 w 150"/>
                  <a:gd name="T61" fmla="*/ 186 h 449"/>
                  <a:gd name="T62" fmla="*/ 61 w 150"/>
                  <a:gd name="T63" fmla="*/ 129 h 4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449"/>
                  <a:gd name="T98" fmla="*/ 150 w 150"/>
                  <a:gd name="T99" fmla="*/ 449 h 4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449">
                    <a:moveTo>
                      <a:pt x="61" y="129"/>
                    </a:moveTo>
                    <a:lnTo>
                      <a:pt x="71" y="63"/>
                    </a:lnTo>
                    <a:lnTo>
                      <a:pt x="92" y="14"/>
                    </a:lnTo>
                    <a:lnTo>
                      <a:pt x="132" y="0"/>
                    </a:lnTo>
                    <a:lnTo>
                      <a:pt x="150" y="21"/>
                    </a:lnTo>
                    <a:lnTo>
                      <a:pt x="145" y="63"/>
                    </a:lnTo>
                    <a:lnTo>
                      <a:pt x="112" y="119"/>
                    </a:lnTo>
                    <a:lnTo>
                      <a:pt x="96" y="187"/>
                    </a:lnTo>
                    <a:lnTo>
                      <a:pt x="91" y="240"/>
                    </a:lnTo>
                    <a:lnTo>
                      <a:pt x="92" y="262"/>
                    </a:lnTo>
                    <a:lnTo>
                      <a:pt x="110" y="300"/>
                    </a:lnTo>
                    <a:lnTo>
                      <a:pt x="120" y="335"/>
                    </a:lnTo>
                    <a:lnTo>
                      <a:pt x="120" y="376"/>
                    </a:lnTo>
                    <a:lnTo>
                      <a:pt x="117" y="395"/>
                    </a:lnTo>
                    <a:lnTo>
                      <a:pt x="122" y="411"/>
                    </a:lnTo>
                    <a:lnTo>
                      <a:pt x="120" y="428"/>
                    </a:lnTo>
                    <a:lnTo>
                      <a:pt x="102" y="430"/>
                    </a:lnTo>
                    <a:lnTo>
                      <a:pt x="68" y="430"/>
                    </a:lnTo>
                    <a:lnTo>
                      <a:pt x="30" y="438"/>
                    </a:lnTo>
                    <a:lnTo>
                      <a:pt x="10" y="449"/>
                    </a:lnTo>
                    <a:lnTo>
                      <a:pt x="0" y="433"/>
                    </a:lnTo>
                    <a:lnTo>
                      <a:pt x="8" y="409"/>
                    </a:lnTo>
                    <a:lnTo>
                      <a:pt x="33" y="397"/>
                    </a:lnTo>
                    <a:lnTo>
                      <a:pt x="61" y="397"/>
                    </a:lnTo>
                    <a:lnTo>
                      <a:pt x="86" y="392"/>
                    </a:lnTo>
                    <a:lnTo>
                      <a:pt x="92" y="378"/>
                    </a:lnTo>
                    <a:lnTo>
                      <a:pt x="87" y="344"/>
                    </a:lnTo>
                    <a:lnTo>
                      <a:pt x="76" y="295"/>
                    </a:lnTo>
                    <a:lnTo>
                      <a:pt x="56" y="259"/>
                    </a:lnTo>
                    <a:lnTo>
                      <a:pt x="53" y="221"/>
                    </a:lnTo>
                    <a:lnTo>
                      <a:pt x="56" y="186"/>
                    </a:lnTo>
                    <a:lnTo>
                      <a:pt x="61"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sp>
            <p:nvSpPr>
              <p:cNvPr id="1312" name="Freeform 765"/>
              <p:cNvSpPr>
                <a:spLocks/>
              </p:cNvSpPr>
              <p:nvPr/>
            </p:nvSpPr>
            <p:spPr bwMode="auto">
              <a:xfrm>
                <a:off x="4945" y="2845"/>
                <a:ext cx="345" cy="436"/>
              </a:xfrm>
              <a:custGeom>
                <a:avLst/>
                <a:gdLst>
                  <a:gd name="T0" fmla="*/ 91 w 345"/>
                  <a:gd name="T1" fmla="*/ 349 h 436"/>
                  <a:gd name="T2" fmla="*/ 42 w 345"/>
                  <a:gd name="T3" fmla="*/ 349 h 436"/>
                  <a:gd name="T4" fmla="*/ 0 w 345"/>
                  <a:gd name="T5" fmla="*/ 363 h 436"/>
                  <a:gd name="T6" fmla="*/ 8 w 345"/>
                  <a:gd name="T7" fmla="*/ 400 h 436"/>
                  <a:gd name="T8" fmla="*/ 37 w 345"/>
                  <a:gd name="T9" fmla="*/ 407 h 436"/>
                  <a:gd name="T10" fmla="*/ 94 w 345"/>
                  <a:gd name="T11" fmla="*/ 403 h 436"/>
                  <a:gd name="T12" fmla="*/ 157 w 345"/>
                  <a:gd name="T13" fmla="*/ 412 h 436"/>
                  <a:gd name="T14" fmla="*/ 244 w 345"/>
                  <a:gd name="T15" fmla="*/ 433 h 436"/>
                  <a:gd name="T16" fmla="*/ 272 w 345"/>
                  <a:gd name="T17" fmla="*/ 436 h 436"/>
                  <a:gd name="T18" fmla="*/ 286 w 345"/>
                  <a:gd name="T19" fmla="*/ 419 h 436"/>
                  <a:gd name="T20" fmla="*/ 297 w 345"/>
                  <a:gd name="T21" fmla="*/ 377 h 436"/>
                  <a:gd name="T22" fmla="*/ 305 w 345"/>
                  <a:gd name="T23" fmla="*/ 224 h 436"/>
                  <a:gd name="T24" fmla="*/ 305 w 345"/>
                  <a:gd name="T25" fmla="*/ 159 h 436"/>
                  <a:gd name="T26" fmla="*/ 302 w 345"/>
                  <a:gd name="T27" fmla="*/ 109 h 436"/>
                  <a:gd name="T28" fmla="*/ 321 w 345"/>
                  <a:gd name="T29" fmla="*/ 87 h 436"/>
                  <a:gd name="T30" fmla="*/ 340 w 345"/>
                  <a:gd name="T31" fmla="*/ 59 h 436"/>
                  <a:gd name="T32" fmla="*/ 343 w 345"/>
                  <a:gd name="T33" fmla="*/ 38 h 436"/>
                  <a:gd name="T34" fmla="*/ 345 w 345"/>
                  <a:gd name="T35" fmla="*/ 0 h 436"/>
                  <a:gd name="T36" fmla="*/ 273 w 345"/>
                  <a:gd name="T37" fmla="*/ 68 h 436"/>
                  <a:gd name="T38" fmla="*/ 262 w 345"/>
                  <a:gd name="T39" fmla="*/ 105 h 436"/>
                  <a:gd name="T40" fmla="*/ 281 w 345"/>
                  <a:gd name="T41" fmla="*/ 133 h 436"/>
                  <a:gd name="T42" fmla="*/ 281 w 345"/>
                  <a:gd name="T43" fmla="*/ 219 h 436"/>
                  <a:gd name="T44" fmla="*/ 272 w 345"/>
                  <a:gd name="T45" fmla="*/ 282 h 436"/>
                  <a:gd name="T46" fmla="*/ 264 w 345"/>
                  <a:gd name="T47" fmla="*/ 338 h 436"/>
                  <a:gd name="T48" fmla="*/ 252 w 345"/>
                  <a:gd name="T49" fmla="*/ 376 h 436"/>
                  <a:gd name="T50" fmla="*/ 238 w 345"/>
                  <a:gd name="T51" fmla="*/ 400 h 436"/>
                  <a:gd name="T52" fmla="*/ 200 w 345"/>
                  <a:gd name="T53" fmla="*/ 385 h 436"/>
                  <a:gd name="T54" fmla="*/ 147 w 345"/>
                  <a:gd name="T55" fmla="*/ 366 h 436"/>
                  <a:gd name="T56" fmla="*/ 91 w 345"/>
                  <a:gd name="T57" fmla="*/ 349 h 4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5"/>
                  <a:gd name="T88" fmla="*/ 0 h 436"/>
                  <a:gd name="T89" fmla="*/ 345 w 345"/>
                  <a:gd name="T90" fmla="*/ 436 h 4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5" h="436">
                    <a:moveTo>
                      <a:pt x="91" y="349"/>
                    </a:moveTo>
                    <a:lnTo>
                      <a:pt x="42" y="349"/>
                    </a:lnTo>
                    <a:lnTo>
                      <a:pt x="0" y="363"/>
                    </a:lnTo>
                    <a:lnTo>
                      <a:pt x="8" y="400"/>
                    </a:lnTo>
                    <a:lnTo>
                      <a:pt x="37" y="407"/>
                    </a:lnTo>
                    <a:lnTo>
                      <a:pt x="94" y="403"/>
                    </a:lnTo>
                    <a:lnTo>
                      <a:pt x="157" y="412"/>
                    </a:lnTo>
                    <a:lnTo>
                      <a:pt x="244" y="433"/>
                    </a:lnTo>
                    <a:lnTo>
                      <a:pt x="272" y="436"/>
                    </a:lnTo>
                    <a:lnTo>
                      <a:pt x="286" y="419"/>
                    </a:lnTo>
                    <a:lnTo>
                      <a:pt x="297" y="377"/>
                    </a:lnTo>
                    <a:lnTo>
                      <a:pt x="305" y="224"/>
                    </a:lnTo>
                    <a:lnTo>
                      <a:pt x="305" y="159"/>
                    </a:lnTo>
                    <a:lnTo>
                      <a:pt x="302" y="109"/>
                    </a:lnTo>
                    <a:lnTo>
                      <a:pt x="321" y="87"/>
                    </a:lnTo>
                    <a:lnTo>
                      <a:pt x="340" y="59"/>
                    </a:lnTo>
                    <a:lnTo>
                      <a:pt x="343" y="38"/>
                    </a:lnTo>
                    <a:lnTo>
                      <a:pt x="345" y="0"/>
                    </a:lnTo>
                    <a:lnTo>
                      <a:pt x="273" y="68"/>
                    </a:lnTo>
                    <a:lnTo>
                      <a:pt x="262" y="105"/>
                    </a:lnTo>
                    <a:lnTo>
                      <a:pt x="281" y="133"/>
                    </a:lnTo>
                    <a:lnTo>
                      <a:pt x="281" y="219"/>
                    </a:lnTo>
                    <a:lnTo>
                      <a:pt x="272" y="282"/>
                    </a:lnTo>
                    <a:lnTo>
                      <a:pt x="264" y="338"/>
                    </a:lnTo>
                    <a:lnTo>
                      <a:pt x="252" y="376"/>
                    </a:lnTo>
                    <a:lnTo>
                      <a:pt x="238" y="400"/>
                    </a:lnTo>
                    <a:lnTo>
                      <a:pt x="200" y="385"/>
                    </a:lnTo>
                    <a:lnTo>
                      <a:pt x="147" y="366"/>
                    </a:lnTo>
                    <a:lnTo>
                      <a:pt x="91" y="3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sp>
            <p:nvSpPr>
              <p:cNvPr id="1313" name="Freeform 766"/>
              <p:cNvSpPr>
                <a:spLocks/>
              </p:cNvSpPr>
              <p:nvPr/>
            </p:nvSpPr>
            <p:spPr bwMode="auto">
              <a:xfrm>
                <a:off x="4791" y="2786"/>
                <a:ext cx="456" cy="469"/>
              </a:xfrm>
              <a:custGeom>
                <a:avLst/>
                <a:gdLst>
                  <a:gd name="T0" fmla="*/ 127 w 456"/>
                  <a:gd name="T1" fmla="*/ 418 h 469"/>
                  <a:gd name="T2" fmla="*/ 138 w 456"/>
                  <a:gd name="T3" fmla="*/ 440 h 469"/>
                  <a:gd name="T4" fmla="*/ 127 w 456"/>
                  <a:gd name="T5" fmla="*/ 463 h 469"/>
                  <a:gd name="T6" fmla="*/ 84 w 456"/>
                  <a:gd name="T7" fmla="*/ 469 h 469"/>
                  <a:gd name="T8" fmla="*/ 75 w 456"/>
                  <a:gd name="T9" fmla="*/ 431 h 469"/>
                  <a:gd name="T10" fmla="*/ 48 w 456"/>
                  <a:gd name="T11" fmla="*/ 361 h 469"/>
                  <a:gd name="T12" fmla="*/ 24 w 456"/>
                  <a:gd name="T13" fmla="*/ 284 h 469"/>
                  <a:gd name="T14" fmla="*/ 5 w 456"/>
                  <a:gd name="T15" fmla="*/ 222 h 469"/>
                  <a:gd name="T16" fmla="*/ 0 w 456"/>
                  <a:gd name="T17" fmla="*/ 170 h 469"/>
                  <a:gd name="T18" fmla="*/ 13 w 456"/>
                  <a:gd name="T19" fmla="*/ 138 h 469"/>
                  <a:gd name="T20" fmla="*/ 46 w 456"/>
                  <a:gd name="T21" fmla="*/ 109 h 469"/>
                  <a:gd name="T22" fmla="*/ 156 w 456"/>
                  <a:gd name="T23" fmla="*/ 74 h 469"/>
                  <a:gd name="T24" fmla="*/ 257 w 456"/>
                  <a:gd name="T25" fmla="*/ 57 h 469"/>
                  <a:gd name="T26" fmla="*/ 329 w 456"/>
                  <a:gd name="T27" fmla="*/ 41 h 469"/>
                  <a:gd name="T28" fmla="*/ 375 w 456"/>
                  <a:gd name="T29" fmla="*/ 27 h 469"/>
                  <a:gd name="T30" fmla="*/ 400 w 456"/>
                  <a:gd name="T31" fmla="*/ 13 h 469"/>
                  <a:gd name="T32" fmla="*/ 432 w 456"/>
                  <a:gd name="T33" fmla="*/ 0 h 469"/>
                  <a:gd name="T34" fmla="*/ 456 w 456"/>
                  <a:gd name="T35" fmla="*/ 13 h 469"/>
                  <a:gd name="T36" fmla="*/ 451 w 456"/>
                  <a:gd name="T37" fmla="*/ 41 h 469"/>
                  <a:gd name="T38" fmla="*/ 429 w 456"/>
                  <a:gd name="T39" fmla="*/ 67 h 469"/>
                  <a:gd name="T40" fmla="*/ 400 w 456"/>
                  <a:gd name="T41" fmla="*/ 79 h 469"/>
                  <a:gd name="T42" fmla="*/ 370 w 456"/>
                  <a:gd name="T43" fmla="*/ 67 h 469"/>
                  <a:gd name="T44" fmla="*/ 346 w 456"/>
                  <a:gd name="T45" fmla="*/ 60 h 469"/>
                  <a:gd name="T46" fmla="*/ 286 w 456"/>
                  <a:gd name="T47" fmla="*/ 76 h 469"/>
                  <a:gd name="T48" fmla="*/ 191 w 456"/>
                  <a:gd name="T49" fmla="*/ 98 h 469"/>
                  <a:gd name="T50" fmla="*/ 114 w 456"/>
                  <a:gd name="T51" fmla="*/ 122 h 469"/>
                  <a:gd name="T52" fmla="*/ 56 w 456"/>
                  <a:gd name="T53" fmla="*/ 143 h 469"/>
                  <a:gd name="T54" fmla="*/ 41 w 456"/>
                  <a:gd name="T55" fmla="*/ 162 h 469"/>
                  <a:gd name="T56" fmla="*/ 38 w 456"/>
                  <a:gd name="T57" fmla="*/ 185 h 469"/>
                  <a:gd name="T58" fmla="*/ 51 w 456"/>
                  <a:gd name="T59" fmla="*/ 236 h 469"/>
                  <a:gd name="T60" fmla="*/ 79 w 456"/>
                  <a:gd name="T61" fmla="*/ 312 h 469"/>
                  <a:gd name="T62" fmla="*/ 113 w 456"/>
                  <a:gd name="T63" fmla="*/ 380 h 469"/>
                  <a:gd name="T64" fmla="*/ 127 w 456"/>
                  <a:gd name="T65" fmla="*/ 418 h 4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6"/>
                  <a:gd name="T100" fmla="*/ 0 h 469"/>
                  <a:gd name="T101" fmla="*/ 456 w 456"/>
                  <a:gd name="T102" fmla="*/ 469 h 4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6" h="469">
                    <a:moveTo>
                      <a:pt x="127" y="418"/>
                    </a:moveTo>
                    <a:lnTo>
                      <a:pt x="138" y="440"/>
                    </a:lnTo>
                    <a:lnTo>
                      <a:pt x="127" y="463"/>
                    </a:lnTo>
                    <a:lnTo>
                      <a:pt x="84" y="469"/>
                    </a:lnTo>
                    <a:lnTo>
                      <a:pt x="75" y="431"/>
                    </a:lnTo>
                    <a:lnTo>
                      <a:pt x="48" y="361"/>
                    </a:lnTo>
                    <a:lnTo>
                      <a:pt x="24" y="284"/>
                    </a:lnTo>
                    <a:lnTo>
                      <a:pt x="5" y="222"/>
                    </a:lnTo>
                    <a:lnTo>
                      <a:pt x="0" y="170"/>
                    </a:lnTo>
                    <a:lnTo>
                      <a:pt x="13" y="138"/>
                    </a:lnTo>
                    <a:lnTo>
                      <a:pt x="46" y="109"/>
                    </a:lnTo>
                    <a:lnTo>
                      <a:pt x="156" y="74"/>
                    </a:lnTo>
                    <a:lnTo>
                      <a:pt x="257" y="57"/>
                    </a:lnTo>
                    <a:lnTo>
                      <a:pt x="329" y="41"/>
                    </a:lnTo>
                    <a:lnTo>
                      <a:pt x="375" y="27"/>
                    </a:lnTo>
                    <a:lnTo>
                      <a:pt x="400" y="13"/>
                    </a:lnTo>
                    <a:lnTo>
                      <a:pt x="432" y="0"/>
                    </a:lnTo>
                    <a:lnTo>
                      <a:pt x="456" y="13"/>
                    </a:lnTo>
                    <a:lnTo>
                      <a:pt x="451" y="41"/>
                    </a:lnTo>
                    <a:lnTo>
                      <a:pt x="429" y="67"/>
                    </a:lnTo>
                    <a:lnTo>
                      <a:pt x="400" y="79"/>
                    </a:lnTo>
                    <a:lnTo>
                      <a:pt x="370" y="67"/>
                    </a:lnTo>
                    <a:lnTo>
                      <a:pt x="346" y="60"/>
                    </a:lnTo>
                    <a:lnTo>
                      <a:pt x="286" y="76"/>
                    </a:lnTo>
                    <a:lnTo>
                      <a:pt x="191" y="98"/>
                    </a:lnTo>
                    <a:lnTo>
                      <a:pt x="114" y="122"/>
                    </a:lnTo>
                    <a:lnTo>
                      <a:pt x="56" y="143"/>
                    </a:lnTo>
                    <a:lnTo>
                      <a:pt x="41" y="162"/>
                    </a:lnTo>
                    <a:lnTo>
                      <a:pt x="38" y="185"/>
                    </a:lnTo>
                    <a:lnTo>
                      <a:pt x="51" y="236"/>
                    </a:lnTo>
                    <a:lnTo>
                      <a:pt x="79" y="312"/>
                    </a:lnTo>
                    <a:lnTo>
                      <a:pt x="113" y="380"/>
                    </a:lnTo>
                    <a:lnTo>
                      <a:pt x="127" y="4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993300"/>
                  </a:solidFill>
                </a:endParaRPr>
              </a:p>
            </p:txBody>
          </p:sp>
        </p:grpSp>
      </p:grpSp>
      <p:sp>
        <p:nvSpPr>
          <p:cNvPr id="4" name="Marcador de número de diapositiva 3"/>
          <p:cNvSpPr>
            <a:spLocks noGrp="1"/>
          </p:cNvSpPr>
          <p:nvPr>
            <p:ph type="sldNum" sz="quarter" idx="12"/>
          </p:nvPr>
        </p:nvSpPr>
        <p:spPr/>
        <p:txBody>
          <a:bodyPr/>
          <a:lstStyle/>
          <a:p>
            <a:fld id="{132FADFE-3B8F-471C-ABF0-DBC7717ECBBC}" type="slidenum">
              <a:rPr lang="es-ES" smtClean="0"/>
              <a:pPr/>
              <a:t>11</a:t>
            </a:fld>
            <a:endParaRPr lang="es-ES" dirty="0"/>
          </a:p>
        </p:txBody>
      </p:sp>
    </p:spTree>
    <p:extLst>
      <p:ext uri="{BB962C8B-B14F-4D97-AF65-F5344CB8AC3E}">
        <p14:creationId xmlns:p14="http://schemas.microsoft.com/office/powerpoint/2010/main" val="783719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03"/>
                                        </p:tgtEl>
                                        <p:attrNameLst>
                                          <p:attrName>style.visibility</p:attrName>
                                        </p:attrNameLst>
                                      </p:cBhvr>
                                      <p:to>
                                        <p:strVal val="visible"/>
                                      </p:to>
                                    </p:set>
                                    <p:animEffect transition="in" filter="dissolve">
                                      <p:cBhvr>
                                        <p:cTn id="7" dur="500"/>
                                        <p:tgtEl>
                                          <p:spTgt spid="1303"/>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nodeType="clickEffect">
                                  <p:stCondLst>
                                    <p:cond delay="0"/>
                                  </p:stCondLst>
                                  <p:childTnLst>
                                    <p:set>
                                      <p:cBhvr>
                                        <p:cTn id="11" dur="1" fill="hold">
                                          <p:stCondLst>
                                            <p:cond delay="0"/>
                                          </p:stCondLst>
                                        </p:cTn>
                                        <p:tgtEl>
                                          <p:spTgt spid="1304"/>
                                        </p:tgtEl>
                                        <p:attrNameLst>
                                          <p:attrName>style.visibility</p:attrName>
                                        </p:attrNameLst>
                                      </p:cBhvr>
                                      <p:to>
                                        <p:strVal val="visible"/>
                                      </p:to>
                                    </p:set>
                                    <p:anim calcmode="lin" valueType="num">
                                      <p:cBhvr>
                                        <p:cTn id="12" dur="500" fill="hold"/>
                                        <p:tgtEl>
                                          <p:spTgt spid="1304"/>
                                        </p:tgtEl>
                                        <p:attrNameLst>
                                          <p:attrName>ppt_w</p:attrName>
                                        </p:attrNameLst>
                                      </p:cBhvr>
                                      <p:tavLst>
                                        <p:tav tm="0">
                                          <p:val>
                                            <p:fltVal val="0"/>
                                          </p:val>
                                        </p:tav>
                                        <p:tav tm="100000">
                                          <p:val>
                                            <p:strVal val="#ppt_w"/>
                                          </p:val>
                                        </p:tav>
                                      </p:tavLst>
                                    </p:anim>
                                    <p:anim calcmode="lin" valueType="num">
                                      <p:cBhvr>
                                        <p:cTn id="13" dur="500" fill="hold"/>
                                        <p:tgtEl>
                                          <p:spTgt spid="1304"/>
                                        </p:tgtEl>
                                        <p:attrNameLst>
                                          <p:attrName>ppt_h</p:attrName>
                                        </p:attrNameLst>
                                      </p:cBhvr>
                                      <p:tavLst>
                                        <p:tav tm="0">
                                          <p:val>
                                            <p:fltVal val="0"/>
                                          </p:val>
                                        </p:tav>
                                        <p:tav tm="100000">
                                          <p:val>
                                            <p:strVal val="#ppt_h"/>
                                          </p:val>
                                        </p:tav>
                                      </p:tavLst>
                                    </p:anim>
                                  </p:childTnLst>
                                </p:cTn>
                              </p:par>
                            </p:childTnLst>
                          </p:cTn>
                        </p:par>
                        <p:par>
                          <p:cTn id="14" fill="hold">
                            <p:stCondLst>
                              <p:cond delay="500"/>
                            </p:stCondLst>
                            <p:childTnLst>
                              <p:par>
                                <p:cTn id="15" presetID="9" presetClass="entr" presetSubtype="0" fill="hold" nodeType="afterEffect">
                                  <p:stCondLst>
                                    <p:cond delay="0"/>
                                  </p:stCondLst>
                                  <p:childTnLst>
                                    <p:set>
                                      <p:cBhvr>
                                        <p:cTn id="16" dur="1" fill="hold">
                                          <p:stCondLst>
                                            <p:cond delay="0"/>
                                          </p:stCondLst>
                                        </p:cTn>
                                        <p:tgtEl>
                                          <p:spTgt spid="1305"/>
                                        </p:tgtEl>
                                        <p:attrNameLst>
                                          <p:attrName>style.visibility</p:attrName>
                                        </p:attrNameLst>
                                      </p:cBhvr>
                                      <p:to>
                                        <p:strVal val="visible"/>
                                      </p:to>
                                    </p:set>
                                    <p:animEffect transition="in" filter="dissolve">
                                      <p:cBhvr>
                                        <p:cTn id="17" dur="500"/>
                                        <p:tgtEl>
                                          <p:spTgt spid="13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Hilos</a:t>
            </a:r>
            <a:endParaRPr lang="en-GB" dirty="0"/>
          </a:p>
        </p:txBody>
      </p:sp>
      <p:sp>
        <p:nvSpPr>
          <p:cNvPr id="8" name="Rectangle 3"/>
          <p:cNvSpPr>
            <a:spLocks noChangeArrowheads="1"/>
          </p:cNvSpPr>
          <p:nvPr/>
        </p:nvSpPr>
        <p:spPr bwMode="auto">
          <a:xfrm>
            <a:off x="611188" y="1196405"/>
            <a:ext cx="806450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eaLnBrk="0" hangingPunct="0">
              <a:tabLst>
                <a:tab pos="444500" algn="l"/>
                <a:tab pos="449263" algn="l"/>
                <a:tab pos="4127500" algn="l"/>
              </a:tabLst>
              <a:defRPr sz="2800">
                <a:solidFill>
                  <a:schemeClr val="tx1"/>
                </a:solidFill>
                <a:latin typeface="Arial" panose="020B0604020202020204" pitchFamily="34" charset="0"/>
              </a:defRPr>
            </a:lvl1pPr>
            <a:lvl2pPr marL="742950" indent="-285750" eaLnBrk="0" hangingPunct="0">
              <a:tabLst>
                <a:tab pos="444500" algn="l"/>
                <a:tab pos="449263" algn="l"/>
                <a:tab pos="4127500" algn="l"/>
              </a:tabLst>
              <a:defRPr sz="2800">
                <a:solidFill>
                  <a:schemeClr val="tx1"/>
                </a:solidFill>
                <a:latin typeface="Arial" panose="020B0604020202020204" pitchFamily="34" charset="0"/>
              </a:defRPr>
            </a:lvl2pPr>
            <a:lvl3pPr marL="1143000" indent="-228600" eaLnBrk="0" hangingPunct="0">
              <a:tabLst>
                <a:tab pos="444500" algn="l"/>
                <a:tab pos="449263" algn="l"/>
                <a:tab pos="4127500" algn="l"/>
              </a:tabLst>
              <a:defRPr sz="2800">
                <a:solidFill>
                  <a:schemeClr val="tx1"/>
                </a:solidFill>
                <a:latin typeface="Arial" panose="020B0604020202020204" pitchFamily="34" charset="0"/>
              </a:defRPr>
            </a:lvl3pPr>
            <a:lvl4pPr marL="1600200" indent="-228600" eaLnBrk="0" hangingPunct="0">
              <a:tabLst>
                <a:tab pos="444500" algn="l"/>
                <a:tab pos="449263" algn="l"/>
                <a:tab pos="4127500" algn="l"/>
              </a:tabLst>
              <a:defRPr sz="2800">
                <a:solidFill>
                  <a:schemeClr val="tx1"/>
                </a:solidFill>
                <a:latin typeface="Arial" panose="020B0604020202020204" pitchFamily="34" charset="0"/>
              </a:defRPr>
            </a:lvl4pPr>
            <a:lvl5pPr marL="2057400" indent="-228600" eaLnBrk="0" hangingPunct="0">
              <a:tabLst>
                <a:tab pos="444500" algn="l"/>
                <a:tab pos="4492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a:solidFill>
                  <a:srgbClr val="993300"/>
                </a:solidFill>
              </a:rPr>
              <a:t>Supongamos un proceso que realiza dos actividades </a:t>
            </a:r>
            <a:r>
              <a:rPr lang="es-ES" altLang="es-ES" sz="2400" dirty="0" err="1">
                <a:solidFill>
                  <a:srgbClr val="993300"/>
                </a:solidFill>
              </a:rPr>
              <a:t>paralelizables</a:t>
            </a:r>
            <a:r>
              <a:rPr lang="es-ES" altLang="es-ES" sz="2400" dirty="0">
                <a:solidFill>
                  <a:srgbClr val="993300"/>
                </a:solidFill>
              </a:rPr>
              <a:t>. ¿Sería interesante convertirlo en dos procesos?</a:t>
            </a:r>
          </a:p>
        </p:txBody>
      </p:sp>
      <p:sp>
        <p:nvSpPr>
          <p:cNvPr id="10" name="Text Box 5"/>
          <p:cNvSpPr txBox="1">
            <a:spLocks noChangeArrowheads="1"/>
          </p:cNvSpPr>
          <p:nvPr/>
        </p:nvSpPr>
        <p:spPr bwMode="auto">
          <a:xfrm>
            <a:off x="684213" y="2563242"/>
            <a:ext cx="2376487" cy="2519363"/>
          </a:xfrm>
          <a:prstGeom prst="rect">
            <a:avLst/>
          </a:prstGeom>
          <a:solidFill>
            <a:srgbClr val="FFEABF"/>
          </a:solidFill>
          <a:ln w="12700" cap="sq">
            <a:solidFill>
              <a:srgbClr val="000000"/>
            </a:solidFill>
            <a:miter lim="800000"/>
            <a:headEnd type="none" w="sm" len="sm"/>
            <a:tailEnd type="none" w="sm" len="sm"/>
          </a:ln>
        </p:spPr>
        <p:txBody>
          <a:bodyPr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l" eaLnBrk="1" hangingPunct="1"/>
            <a:endParaRPr lang="es-ES_tradnl" altLang="es-ES" sz="1600">
              <a:solidFill>
                <a:srgbClr val="000000"/>
              </a:solidFill>
            </a:endParaRPr>
          </a:p>
        </p:txBody>
      </p:sp>
      <p:sp>
        <p:nvSpPr>
          <p:cNvPr id="11" name="Text Box 6"/>
          <p:cNvSpPr txBox="1">
            <a:spLocks noChangeArrowheads="1"/>
          </p:cNvSpPr>
          <p:nvPr/>
        </p:nvSpPr>
        <p:spPr bwMode="auto">
          <a:xfrm>
            <a:off x="1296988" y="2850580"/>
            <a:ext cx="1150937"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A</a:t>
            </a:r>
          </a:p>
        </p:txBody>
      </p:sp>
      <p:sp>
        <p:nvSpPr>
          <p:cNvPr id="12" name="Text Box 7"/>
          <p:cNvSpPr txBox="1">
            <a:spLocks noChangeArrowheads="1"/>
          </p:cNvSpPr>
          <p:nvPr/>
        </p:nvSpPr>
        <p:spPr bwMode="auto">
          <a:xfrm>
            <a:off x="1296988" y="3931667"/>
            <a:ext cx="1150937"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B</a:t>
            </a:r>
          </a:p>
        </p:txBody>
      </p:sp>
      <p:sp>
        <p:nvSpPr>
          <p:cNvPr id="13" name="AutoShape 8"/>
          <p:cNvSpPr>
            <a:spLocks noChangeArrowheads="1"/>
          </p:cNvSpPr>
          <p:nvPr/>
        </p:nvSpPr>
        <p:spPr bwMode="auto">
          <a:xfrm>
            <a:off x="1765300" y="3498280"/>
            <a:ext cx="287338" cy="504825"/>
          </a:xfrm>
          <a:prstGeom prst="downArrow">
            <a:avLst>
              <a:gd name="adj1" fmla="val 50000"/>
              <a:gd name="adj2" fmla="val 43923"/>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14" name="AutoShape 9"/>
          <p:cNvSpPr>
            <a:spLocks noChangeArrowheads="1"/>
          </p:cNvSpPr>
          <p:nvPr/>
        </p:nvSpPr>
        <p:spPr bwMode="auto">
          <a:xfrm>
            <a:off x="1765300" y="2345755"/>
            <a:ext cx="287338" cy="504825"/>
          </a:xfrm>
          <a:prstGeom prst="downArrow">
            <a:avLst>
              <a:gd name="adj1" fmla="val 50000"/>
              <a:gd name="adj2" fmla="val 43923"/>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15" name="AutoShape 10"/>
          <p:cNvSpPr>
            <a:spLocks noChangeArrowheads="1"/>
          </p:cNvSpPr>
          <p:nvPr/>
        </p:nvSpPr>
        <p:spPr bwMode="auto">
          <a:xfrm>
            <a:off x="1765300" y="4577780"/>
            <a:ext cx="287338" cy="649287"/>
          </a:xfrm>
          <a:prstGeom prst="downArrow">
            <a:avLst>
              <a:gd name="adj1" fmla="val 50000"/>
              <a:gd name="adj2" fmla="val 56492"/>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16" name="Text Box 11"/>
          <p:cNvSpPr txBox="1">
            <a:spLocks noChangeArrowheads="1"/>
          </p:cNvSpPr>
          <p:nvPr/>
        </p:nvSpPr>
        <p:spPr bwMode="auto">
          <a:xfrm>
            <a:off x="3779838" y="2564830"/>
            <a:ext cx="2376487" cy="2519362"/>
          </a:xfrm>
          <a:prstGeom prst="rect">
            <a:avLst/>
          </a:prstGeom>
          <a:solidFill>
            <a:srgbClr val="FFEABF"/>
          </a:solidFill>
          <a:ln w="12700" cap="sq">
            <a:solidFill>
              <a:srgbClr val="000000"/>
            </a:solidFill>
            <a:miter lim="800000"/>
            <a:headEnd type="none" w="sm" len="sm"/>
            <a:tailEnd type="none" w="sm" len="sm"/>
          </a:ln>
        </p:spPr>
        <p:txBody>
          <a:bodyPr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l" eaLnBrk="1" hangingPunct="1"/>
            <a:endParaRPr lang="es-ES_tradnl" altLang="es-ES" sz="1600">
              <a:solidFill>
                <a:srgbClr val="000000"/>
              </a:solidFill>
            </a:endParaRPr>
          </a:p>
        </p:txBody>
      </p:sp>
      <p:sp>
        <p:nvSpPr>
          <p:cNvPr id="17" name="Text Box 12"/>
          <p:cNvSpPr txBox="1">
            <a:spLocks noChangeArrowheads="1"/>
          </p:cNvSpPr>
          <p:nvPr/>
        </p:nvSpPr>
        <p:spPr bwMode="auto">
          <a:xfrm>
            <a:off x="4392613" y="3499867"/>
            <a:ext cx="1150937"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A</a:t>
            </a:r>
          </a:p>
        </p:txBody>
      </p:sp>
      <p:sp>
        <p:nvSpPr>
          <p:cNvPr id="18" name="AutoShape 15"/>
          <p:cNvSpPr>
            <a:spLocks noChangeArrowheads="1"/>
          </p:cNvSpPr>
          <p:nvPr/>
        </p:nvSpPr>
        <p:spPr bwMode="auto">
          <a:xfrm>
            <a:off x="4860925" y="2382267"/>
            <a:ext cx="287338" cy="1079500"/>
          </a:xfrm>
          <a:prstGeom prst="downArrow">
            <a:avLst>
              <a:gd name="adj1" fmla="val 50000"/>
              <a:gd name="adj2" fmla="val 93922"/>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19" name="AutoShape 16"/>
          <p:cNvSpPr>
            <a:spLocks noChangeArrowheads="1"/>
          </p:cNvSpPr>
          <p:nvPr/>
        </p:nvSpPr>
        <p:spPr bwMode="auto">
          <a:xfrm>
            <a:off x="4860925" y="4147567"/>
            <a:ext cx="287338" cy="1081088"/>
          </a:xfrm>
          <a:prstGeom prst="downArrow">
            <a:avLst>
              <a:gd name="adj1" fmla="val 50000"/>
              <a:gd name="adj2" fmla="val 94061"/>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20" name="Text Box 17"/>
          <p:cNvSpPr txBox="1">
            <a:spLocks noChangeArrowheads="1"/>
          </p:cNvSpPr>
          <p:nvPr/>
        </p:nvSpPr>
        <p:spPr bwMode="auto">
          <a:xfrm>
            <a:off x="6300788" y="2564830"/>
            <a:ext cx="2376487" cy="2519362"/>
          </a:xfrm>
          <a:prstGeom prst="rect">
            <a:avLst/>
          </a:prstGeom>
          <a:solidFill>
            <a:srgbClr val="FFEABF"/>
          </a:solidFill>
          <a:ln w="12700" cap="sq">
            <a:solidFill>
              <a:srgbClr val="000000"/>
            </a:solidFill>
            <a:miter lim="800000"/>
            <a:headEnd type="none" w="sm" len="sm"/>
            <a:tailEnd type="none" w="sm" len="sm"/>
          </a:ln>
        </p:spPr>
        <p:txBody>
          <a:bodyPr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l" eaLnBrk="1" hangingPunct="1"/>
            <a:endParaRPr lang="es-ES_tradnl" altLang="es-ES" sz="1600">
              <a:solidFill>
                <a:srgbClr val="000000"/>
              </a:solidFill>
            </a:endParaRPr>
          </a:p>
        </p:txBody>
      </p:sp>
      <p:sp>
        <p:nvSpPr>
          <p:cNvPr id="21" name="Text Box 19"/>
          <p:cNvSpPr txBox="1">
            <a:spLocks noChangeArrowheads="1"/>
          </p:cNvSpPr>
          <p:nvPr/>
        </p:nvSpPr>
        <p:spPr bwMode="auto">
          <a:xfrm>
            <a:off x="6913563" y="3501455"/>
            <a:ext cx="1150937"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B</a:t>
            </a:r>
          </a:p>
        </p:txBody>
      </p:sp>
      <p:sp>
        <p:nvSpPr>
          <p:cNvPr id="22" name="AutoShape 21"/>
          <p:cNvSpPr>
            <a:spLocks noChangeArrowheads="1"/>
          </p:cNvSpPr>
          <p:nvPr/>
        </p:nvSpPr>
        <p:spPr bwMode="auto">
          <a:xfrm>
            <a:off x="7380288" y="2347342"/>
            <a:ext cx="288925" cy="1150938"/>
          </a:xfrm>
          <a:prstGeom prst="downArrow">
            <a:avLst>
              <a:gd name="adj1" fmla="val 50000"/>
              <a:gd name="adj2" fmla="val 99588"/>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23" name="AutoShape 23"/>
          <p:cNvSpPr>
            <a:spLocks noChangeArrowheads="1"/>
          </p:cNvSpPr>
          <p:nvPr/>
        </p:nvSpPr>
        <p:spPr bwMode="auto">
          <a:xfrm>
            <a:off x="7381875" y="4147567"/>
            <a:ext cx="287338" cy="1081088"/>
          </a:xfrm>
          <a:prstGeom prst="downArrow">
            <a:avLst>
              <a:gd name="adj1" fmla="val 50000"/>
              <a:gd name="adj2" fmla="val 94061"/>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24" name="Text Box 25"/>
          <p:cNvSpPr txBox="1">
            <a:spLocks noChangeArrowheads="1"/>
          </p:cNvSpPr>
          <p:nvPr/>
        </p:nvSpPr>
        <p:spPr bwMode="auto">
          <a:xfrm>
            <a:off x="3132138" y="3142680"/>
            <a:ext cx="646112"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sz="6000">
                <a:solidFill>
                  <a:schemeClr val="accent2"/>
                </a:solidFill>
              </a:rPr>
              <a:t>¿</a:t>
            </a:r>
          </a:p>
        </p:txBody>
      </p:sp>
      <p:sp>
        <p:nvSpPr>
          <p:cNvPr id="25" name="Text Box 26"/>
          <p:cNvSpPr txBox="1">
            <a:spLocks noChangeArrowheads="1"/>
          </p:cNvSpPr>
          <p:nvPr/>
        </p:nvSpPr>
        <p:spPr bwMode="auto">
          <a:xfrm>
            <a:off x="8602663" y="3141092"/>
            <a:ext cx="60483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sz="6000">
                <a:solidFill>
                  <a:schemeClr val="accent2"/>
                </a:solidFill>
              </a:rPr>
              <a:t>?</a:t>
            </a:r>
          </a:p>
        </p:txBody>
      </p:sp>
      <p:sp>
        <p:nvSpPr>
          <p:cNvPr id="26" name="Rectangle 27"/>
          <p:cNvSpPr>
            <a:spLocks noChangeArrowheads="1"/>
          </p:cNvSpPr>
          <p:nvPr/>
        </p:nvSpPr>
        <p:spPr bwMode="auto">
          <a:xfrm>
            <a:off x="611188" y="5229200"/>
            <a:ext cx="806450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eaLnBrk="0" hangingPunct="0">
              <a:tabLst>
                <a:tab pos="444500" algn="l"/>
                <a:tab pos="449263" algn="l"/>
                <a:tab pos="4127500" algn="l"/>
              </a:tabLst>
              <a:defRPr sz="2800">
                <a:solidFill>
                  <a:schemeClr val="tx1"/>
                </a:solidFill>
                <a:latin typeface="Arial" panose="020B0604020202020204" pitchFamily="34" charset="0"/>
              </a:defRPr>
            </a:lvl1pPr>
            <a:lvl2pPr marL="742950" indent="-285750" eaLnBrk="0" hangingPunct="0">
              <a:tabLst>
                <a:tab pos="444500" algn="l"/>
                <a:tab pos="449263" algn="l"/>
                <a:tab pos="4127500" algn="l"/>
              </a:tabLst>
              <a:defRPr sz="2800">
                <a:solidFill>
                  <a:schemeClr val="tx1"/>
                </a:solidFill>
                <a:latin typeface="Arial" panose="020B0604020202020204" pitchFamily="34" charset="0"/>
              </a:defRPr>
            </a:lvl2pPr>
            <a:lvl3pPr marL="1143000" indent="-228600" eaLnBrk="0" hangingPunct="0">
              <a:tabLst>
                <a:tab pos="444500" algn="l"/>
                <a:tab pos="449263" algn="l"/>
                <a:tab pos="4127500" algn="l"/>
              </a:tabLst>
              <a:defRPr sz="2800">
                <a:solidFill>
                  <a:schemeClr val="tx1"/>
                </a:solidFill>
                <a:latin typeface="Arial" panose="020B0604020202020204" pitchFamily="34" charset="0"/>
              </a:defRPr>
            </a:lvl3pPr>
            <a:lvl4pPr marL="1600200" indent="-228600" eaLnBrk="0" hangingPunct="0">
              <a:tabLst>
                <a:tab pos="444500" algn="l"/>
                <a:tab pos="449263" algn="l"/>
                <a:tab pos="4127500" algn="l"/>
              </a:tabLst>
              <a:defRPr sz="2800">
                <a:solidFill>
                  <a:schemeClr val="tx1"/>
                </a:solidFill>
                <a:latin typeface="Arial" panose="020B0604020202020204" pitchFamily="34" charset="0"/>
              </a:defRPr>
            </a:lvl4pPr>
            <a:lvl5pPr marL="2057400" indent="-228600" eaLnBrk="0" hangingPunct="0">
              <a:tabLst>
                <a:tab pos="444500" algn="l"/>
                <a:tab pos="4492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a:solidFill>
                  <a:srgbClr val="993300"/>
                </a:solidFill>
              </a:rPr>
              <a:t>Si </a:t>
            </a:r>
            <a:r>
              <a:rPr lang="es-ES" altLang="es-ES" sz="2400" dirty="0" smtClean="0">
                <a:solidFill>
                  <a:srgbClr val="993300"/>
                </a:solidFill>
              </a:rPr>
              <a:t>más de un procesador: </a:t>
            </a:r>
            <a:r>
              <a:rPr lang="es-ES" altLang="es-ES" sz="2400" dirty="0">
                <a:solidFill>
                  <a:srgbClr val="993300"/>
                </a:solidFill>
              </a:rPr>
              <a:t>siempre es interesante</a:t>
            </a:r>
          </a:p>
        </p:txBody>
      </p:sp>
      <p:grpSp>
        <p:nvGrpSpPr>
          <p:cNvPr id="27" name="Group 28"/>
          <p:cNvGrpSpPr>
            <a:grpSpLocks/>
          </p:cNvGrpSpPr>
          <p:nvPr/>
        </p:nvGrpSpPr>
        <p:grpSpPr bwMode="auto">
          <a:xfrm>
            <a:off x="4211638" y="3285555"/>
            <a:ext cx="504825" cy="469900"/>
            <a:chOff x="2517" y="2976"/>
            <a:chExt cx="997" cy="908"/>
          </a:xfrm>
        </p:grpSpPr>
        <p:grpSp>
          <p:nvGrpSpPr>
            <p:cNvPr id="28" name="Group 29"/>
            <p:cNvGrpSpPr>
              <a:grpSpLocks/>
            </p:cNvGrpSpPr>
            <p:nvPr/>
          </p:nvGrpSpPr>
          <p:grpSpPr bwMode="auto">
            <a:xfrm>
              <a:off x="2517" y="2976"/>
              <a:ext cx="997" cy="908"/>
              <a:chOff x="884" y="980"/>
              <a:chExt cx="3401" cy="2950"/>
            </a:xfrm>
          </p:grpSpPr>
          <p:grpSp>
            <p:nvGrpSpPr>
              <p:cNvPr id="31" name="Group 30"/>
              <p:cNvGrpSpPr>
                <a:grpSpLocks/>
              </p:cNvGrpSpPr>
              <p:nvPr/>
            </p:nvGrpSpPr>
            <p:grpSpPr bwMode="auto">
              <a:xfrm>
                <a:off x="975" y="3838"/>
                <a:ext cx="3128" cy="92"/>
                <a:chOff x="1021" y="980"/>
                <a:chExt cx="3128" cy="92"/>
              </a:xfrm>
            </p:grpSpPr>
            <p:sp>
              <p:nvSpPr>
                <p:cNvPr id="131" name="Rectangle 31"/>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2" name="Rectangle 32"/>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3" name="Rectangle 33"/>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4" name="Rectangle 34"/>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5" name="Rectangle 35"/>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6" name="Rectangle 36"/>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7" name="Rectangle 37"/>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8" name="Rectangle 38"/>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9" name="Rectangle 39"/>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0" name="Rectangle 40"/>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1" name="Rectangle 41"/>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2" name="Rectangle 42"/>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3" name="Rectangle 43"/>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4" name="Rectangle 44"/>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5" name="Rectangle 45"/>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6" name="Rectangle 46"/>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7" name="Rectangle 47"/>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8" name="Rectangle 48"/>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9" name="Rectangle 49"/>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0" name="Rectangle 50"/>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1" name="Rectangle 51"/>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2" name="Rectangle 52"/>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3" name="Rectangle 53"/>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4" name="Rectangle 54"/>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5" name="Rectangle 55"/>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6" name="Rectangle 56"/>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7" name="Rectangle 57"/>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8" name="Rectangle 58"/>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9" name="Rectangle 59"/>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0" name="Rectangle 60"/>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1" name="Rectangle 61"/>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2" name="Rectangle 62"/>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3" name="Rectangle 63"/>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4" name="Rectangle 64"/>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5" name="Rectangle 65"/>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32" name="Group 66"/>
              <p:cNvGrpSpPr>
                <a:grpSpLocks/>
              </p:cNvGrpSpPr>
              <p:nvPr/>
            </p:nvGrpSpPr>
            <p:grpSpPr bwMode="auto">
              <a:xfrm>
                <a:off x="884" y="1117"/>
                <a:ext cx="90" cy="2677"/>
                <a:chOff x="4195" y="1117"/>
                <a:chExt cx="90" cy="2677"/>
              </a:xfrm>
            </p:grpSpPr>
            <p:sp>
              <p:nvSpPr>
                <p:cNvPr id="101" name="Rectangle 67"/>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 name="Rectangle 68"/>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 name="Rectangle 69"/>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 name="Rectangle 70"/>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 name="Rectangle 71"/>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 name="Rectangle 72"/>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 name="Rectangle 73"/>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 name="Rectangle 74"/>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 name="Rectangle 75"/>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 name="Rectangle 76"/>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 name="Rectangle 77"/>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 name="Rectangle 78"/>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3" name="Rectangle 79"/>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4" name="Rectangle 80"/>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 name="Rectangle 81"/>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 name="Rectangle 82"/>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 name="Rectangle 83"/>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 name="Rectangle 84"/>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 name="Rectangle 85"/>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 name="Rectangle 86"/>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 name="Rectangle 87"/>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 name="Rectangle 88"/>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 name="Rectangle 89"/>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 name="Rectangle 90"/>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 name="Rectangle 91"/>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 name="Rectangle 92"/>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7" name="Rectangle 93"/>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8" name="Rectangle 94"/>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9" name="Rectangle 95"/>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0" name="Rectangle 96"/>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33" name="Rectangle 97"/>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34" name="Group 98"/>
              <p:cNvGrpSpPr>
                <a:grpSpLocks/>
              </p:cNvGrpSpPr>
              <p:nvPr/>
            </p:nvGrpSpPr>
            <p:grpSpPr bwMode="auto">
              <a:xfrm>
                <a:off x="4195" y="1117"/>
                <a:ext cx="90" cy="2677"/>
                <a:chOff x="4195" y="1117"/>
                <a:chExt cx="90" cy="2677"/>
              </a:xfrm>
            </p:grpSpPr>
            <p:sp>
              <p:nvSpPr>
                <p:cNvPr id="71" name="Rectangle 99"/>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2" name="Rectangle 100"/>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 name="Rectangle 101"/>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 name="Rectangle 102"/>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 name="Rectangle 103"/>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 name="Rectangle 104"/>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 name="Rectangle 105"/>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 name="Rectangle 106"/>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 name="Rectangle 107"/>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 name="Rectangle 108"/>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 name="Rectangle 109"/>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 name="Rectangle 110"/>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 name="Rectangle 111"/>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 name="Rectangle 112"/>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5" name="Rectangle 113"/>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6" name="Rectangle 114"/>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 name="Rectangle 115"/>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 name="Rectangle 116"/>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 name="Rectangle 117"/>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 name="Rectangle 118"/>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 name="Rectangle 119"/>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 name="Rectangle 120"/>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 name="Rectangle 121"/>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 name="Rectangle 122"/>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 name="Rectangle 123"/>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 name="Rectangle 124"/>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 name="Rectangle 125"/>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 name="Rectangle 126"/>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9" name="Rectangle 127"/>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0" name="Rectangle 128"/>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35" name="Group 129"/>
              <p:cNvGrpSpPr>
                <a:grpSpLocks/>
              </p:cNvGrpSpPr>
              <p:nvPr/>
            </p:nvGrpSpPr>
            <p:grpSpPr bwMode="auto">
              <a:xfrm>
                <a:off x="1021" y="980"/>
                <a:ext cx="3128" cy="92"/>
                <a:chOff x="1021" y="980"/>
                <a:chExt cx="3128" cy="92"/>
              </a:xfrm>
            </p:grpSpPr>
            <p:sp>
              <p:nvSpPr>
                <p:cNvPr id="36" name="Rectangle 130"/>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 name="Rectangle 131"/>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 name="Rectangle 132"/>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 name="Rectangle 133"/>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 name="Rectangle 134"/>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 name="Rectangle 135"/>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 name="Rectangle 136"/>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3" name="Rectangle 137"/>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 name="Rectangle 138"/>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 name="Rectangle 139"/>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 name="Rectangle 140"/>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 name="Rectangle 141"/>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 name="Rectangle 142"/>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 name="Rectangle 143"/>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 name="Rectangle 144"/>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 name="Rectangle 145"/>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 name="Rectangle 146"/>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 name="Rectangle 147"/>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 name="Rectangle 148"/>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 name="Rectangle 149"/>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 name="Rectangle 150"/>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7" name="Rectangle 151"/>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8" name="Rectangle 152"/>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 name="Rectangle 153"/>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 name="Rectangle 154"/>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 name="Rectangle 155"/>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 name="Rectangle 156"/>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 name="Rectangle 157"/>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 name="Rectangle 158"/>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 name="Rectangle 159"/>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 name="Rectangle 160"/>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 name="Rectangle 161"/>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 name="Rectangle 162"/>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 name="Rectangle 163"/>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 name="Rectangle 164"/>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29" name="Picture 165"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6" name="Group 166"/>
          <p:cNvGrpSpPr>
            <a:grpSpLocks/>
          </p:cNvGrpSpPr>
          <p:nvPr/>
        </p:nvGrpSpPr>
        <p:grpSpPr bwMode="auto">
          <a:xfrm>
            <a:off x="6731000" y="3285555"/>
            <a:ext cx="504825" cy="469900"/>
            <a:chOff x="2517" y="2976"/>
            <a:chExt cx="997" cy="908"/>
          </a:xfrm>
        </p:grpSpPr>
        <p:grpSp>
          <p:nvGrpSpPr>
            <p:cNvPr id="167" name="Group 167"/>
            <p:cNvGrpSpPr>
              <a:grpSpLocks/>
            </p:cNvGrpSpPr>
            <p:nvPr/>
          </p:nvGrpSpPr>
          <p:grpSpPr bwMode="auto">
            <a:xfrm>
              <a:off x="2517" y="2976"/>
              <a:ext cx="997" cy="908"/>
              <a:chOff x="884" y="980"/>
              <a:chExt cx="3401" cy="2950"/>
            </a:xfrm>
          </p:grpSpPr>
          <p:grpSp>
            <p:nvGrpSpPr>
              <p:cNvPr id="169" name="Group 168"/>
              <p:cNvGrpSpPr>
                <a:grpSpLocks/>
              </p:cNvGrpSpPr>
              <p:nvPr/>
            </p:nvGrpSpPr>
            <p:grpSpPr bwMode="auto">
              <a:xfrm>
                <a:off x="975" y="3838"/>
                <a:ext cx="3128" cy="92"/>
                <a:chOff x="1021" y="980"/>
                <a:chExt cx="3128" cy="92"/>
              </a:xfrm>
            </p:grpSpPr>
            <p:sp>
              <p:nvSpPr>
                <p:cNvPr id="269" name="Rectangle 169"/>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0" name="Rectangle 170"/>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1" name="Rectangle 171"/>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2" name="Rectangle 172"/>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3" name="Rectangle 173"/>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4" name="Rectangle 174"/>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5" name="Rectangle 175"/>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6" name="Rectangle 176"/>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7" name="Rectangle 177"/>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8" name="Rectangle 178"/>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9" name="Rectangle 179"/>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0" name="Rectangle 180"/>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1" name="Rectangle 181"/>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2" name="Rectangle 182"/>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3" name="Rectangle 183"/>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4" name="Rectangle 184"/>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5" name="Rectangle 185"/>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6" name="Rectangle 186"/>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7" name="Rectangle 187"/>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8" name="Rectangle 188"/>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9" name="Rectangle 189"/>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0" name="Rectangle 190"/>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1" name="Rectangle 191"/>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2" name="Rectangle 192"/>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3" name="Rectangle 193"/>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4" name="Rectangle 194"/>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5" name="Rectangle 195"/>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6" name="Rectangle 196"/>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7" name="Rectangle 197"/>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8" name="Rectangle 198"/>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9" name="Rectangle 199"/>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0" name="Rectangle 200"/>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1" name="Rectangle 201"/>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2" name="Rectangle 202"/>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3" name="Rectangle 203"/>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170" name="Group 204"/>
              <p:cNvGrpSpPr>
                <a:grpSpLocks/>
              </p:cNvGrpSpPr>
              <p:nvPr/>
            </p:nvGrpSpPr>
            <p:grpSpPr bwMode="auto">
              <a:xfrm>
                <a:off x="884" y="1117"/>
                <a:ext cx="90" cy="2677"/>
                <a:chOff x="4195" y="1117"/>
                <a:chExt cx="90" cy="2677"/>
              </a:xfrm>
            </p:grpSpPr>
            <p:sp>
              <p:nvSpPr>
                <p:cNvPr id="239" name="Rectangle 205"/>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0" name="Rectangle 206"/>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1" name="Rectangle 207"/>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2" name="Rectangle 208"/>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3" name="Rectangle 209"/>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4" name="Rectangle 210"/>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5" name="Rectangle 211"/>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6" name="Rectangle 212"/>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7" name="Rectangle 213"/>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8" name="Rectangle 214"/>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9" name="Rectangle 215"/>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0" name="Rectangle 216"/>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1" name="Rectangle 217"/>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2" name="Rectangle 218"/>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3" name="Rectangle 219"/>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4" name="Rectangle 220"/>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5" name="Rectangle 221"/>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6" name="Rectangle 222"/>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7" name="Rectangle 223"/>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8" name="Rectangle 224"/>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9" name="Rectangle 225"/>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0" name="Rectangle 226"/>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1" name="Rectangle 227"/>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2" name="Rectangle 228"/>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3" name="Rectangle 229"/>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4" name="Rectangle 230"/>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5" name="Rectangle 231"/>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6" name="Rectangle 232"/>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7" name="Rectangle 233"/>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8" name="Rectangle 234"/>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171" name="Rectangle 235"/>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172" name="Group 236"/>
              <p:cNvGrpSpPr>
                <a:grpSpLocks/>
              </p:cNvGrpSpPr>
              <p:nvPr/>
            </p:nvGrpSpPr>
            <p:grpSpPr bwMode="auto">
              <a:xfrm>
                <a:off x="4195" y="1117"/>
                <a:ext cx="90" cy="2677"/>
                <a:chOff x="4195" y="1117"/>
                <a:chExt cx="90" cy="2677"/>
              </a:xfrm>
            </p:grpSpPr>
            <p:sp>
              <p:nvSpPr>
                <p:cNvPr id="209" name="Rectangle 237"/>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0" name="Rectangle 238"/>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1" name="Rectangle 239"/>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2" name="Rectangle 240"/>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3" name="Rectangle 241"/>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4" name="Rectangle 242"/>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5" name="Rectangle 243"/>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6" name="Rectangle 244"/>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7" name="Rectangle 245"/>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8" name="Rectangle 246"/>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9" name="Rectangle 247"/>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0" name="Rectangle 248"/>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1" name="Rectangle 249"/>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2" name="Rectangle 250"/>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3" name="Rectangle 251"/>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4" name="Rectangle 252"/>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5" name="Rectangle 253"/>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6" name="Rectangle 254"/>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7" name="Rectangle 255"/>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8" name="Rectangle 256"/>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9" name="Rectangle 257"/>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0" name="Rectangle 258"/>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1" name="Rectangle 259"/>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2" name="Rectangle 260"/>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3" name="Rectangle 261"/>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4" name="Rectangle 262"/>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5" name="Rectangle 263"/>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6" name="Rectangle 264"/>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7" name="Rectangle 265"/>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8" name="Rectangle 266"/>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173" name="Group 267"/>
              <p:cNvGrpSpPr>
                <a:grpSpLocks/>
              </p:cNvGrpSpPr>
              <p:nvPr/>
            </p:nvGrpSpPr>
            <p:grpSpPr bwMode="auto">
              <a:xfrm>
                <a:off x="1021" y="980"/>
                <a:ext cx="3128" cy="92"/>
                <a:chOff x="1021" y="980"/>
                <a:chExt cx="3128" cy="92"/>
              </a:xfrm>
            </p:grpSpPr>
            <p:sp>
              <p:nvSpPr>
                <p:cNvPr id="174" name="Rectangle 268"/>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5" name="Rectangle 269"/>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6" name="Rectangle 270"/>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7" name="Rectangle 271"/>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8" name="Rectangle 272"/>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9" name="Rectangle 273"/>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0" name="Rectangle 274"/>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1" name="Rectangle 275"/>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2" name="Rectangle 276"/>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3" name="Rectangle 277"/>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4" name="Rectangle 278"/>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5" name="Rectangle 279"/>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6" name="Rectangle 280"/>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7" name="Rectangle 281"/>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8" name="Rectangle 282"/>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9" name="Rectangle 283"/>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0" name="Rectangle 284"/>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1" name="Rectangle 285"/>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2" name="Rectangle 286"/>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3" name="Rectangle 287"/>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4" name="Rectangle 288"/>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5" name="Rectangle 289"/>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6" name="Rectangle 290"/>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7" name="Rectangle 291"/>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8" name="Rectangle 292"/>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9" name="Rectangle 293"/>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0" name="Rectangle 294"/>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1" name="Rectangle 295"/>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2" name="Rectangle 296"/>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3" name="Rectangle 297"/>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4" name="Rectangle 298"/>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5" name="Rectangle 299"/>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6" name="Rectangle 300"/>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7" name="Rectangle 301"/>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8" name="Rectangle 302"/>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168" name="Picture 303"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4" name="Rectangle 304"/>
          <p:cNvSpPr>
            <a:spLocks noChangeArrowheads="1"/>
          </p:cNvSpPr>
          <p:nvPr/>
        </p:nvSpPr>
        <p:spPr bwMode="auto">
          <a:xfrm>
            <a:off x="611188" y="5662066"/>
            <a:ext cx="8064500"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eaLnBrk="0" hangingPunct="0">
              <a:tabLst>
                <a:tab pos="444500" algn="l"/>
                <a:tab pos="449263" algn="l"/>
                <a:tab pos="4127500" algn="l"/>
              </a:tabLst>
              <a:defRPr sz="2800">
                <a:solidFill>
                  <a:schemeClr val="tx1"/>
                </a:solidFill>
                <a:latin typeface="Arial" panose="020B0604020202020204" pitchFamily="34" charset="0"/>
              </a:defRPr>
            </a:lvl1pPr>
            <a:lvl2pPr marL="742950" indent="-285750" eaLnBrk="0" hangingPunct="0">
              <a:tabLst>
                <a:tab pos="444500" algn="l"/>
                <a:tab pos="449263" algn="l"/>
                <a:tab pos="4127500" algn="l"/>
              </a:tabLst>
              <a:defRPr sz="2800">
                <a:solidFill>
                  <a:schemeClr val="tx1"/>
                </a:solidFill>
                <a:latin typeface="Arial" panose="020B0604020202020204" pitchFamily="34" charset="0"/>
              </a:defRPr>
            </a:lvl2pPr>
            <a:lvl3pPr marL="1143000" indent="-228600" eaLnBrk="0" hangingPunct="0">
              <a:tabLst>
                <a:tab pos="444500" algn="l"/>
                <a:tab pos="449263" algn="l"/>
                <a:tab pos="4127500" algn="l"/>
              </a:tabLst>
              <a:defRPr sz="2800">
                <a:solidFill>
                  <a:schemeClr val="tx1"/>
                </a:solidFill>
                <a:latin typeface="Arial" panose="020B0604020202020204" pitchFamily="34" charset="0"/>
              </a:defRPr>
            </a:lvl3pPr>
            <a:lvl4pPr marL="1600200" indent="-228600" eaLnBrk="0" hangingPunct="0">
              <a:tabLst>
                <a:tab pos="444500" algn="l"/>
                <a:tab pos="449263" algn="l"/>
                <a:tab pos="4127500" algn="l"/>
              </a:tabLst>
              <a:defRPr sz="2800">
                <a:solidFill>
                  <a:schemeClr val="tx1"/>
                </a:solidFill>
                <a:latin typeface="Arial" panose="020B0604020202020204" pitchFamily="34" charset="0"/>
              </a:defRPr>
            </a:lvl4pPr>
            <a:lvl5pPr marL="2057400" indent="-228600" eaLnBrk="0" hangingPunct="0">
              <a:tabLst>
                <a:tab pos="444500" algn="l"/>
                <a:tab pos="4492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a:solidFill>
                  <a:srgbClr val="993300"/>
                </a:solidFill>
              </a:rPr>
              <a:t>Si </a:t>
            </a:r>
            <a:r>
              <a:rPr lang="es-ES" altLang="es-ES" sz="2400" dirty="0" smtClean="0">
                <a:solidFill>
                  <a:srgbClr val="993300"/>
                </a:solidFill>
              </a:rPr>
              <a:t>solo un procesador: </a:t>
            </a:r>
            <a:r>
              <a:rPr lang="es-ES" altLang="es-ES" sz="2400" dirty="0">
                <a:solidFill>
                  <a:srgbClr val="993300"/>
                </a:solidFill>
              </a:rPr>
              <a:t>una actividad puede aprovechar los tiempos de bloqueo de la otra</a:t>
            </a:r>
          </a:p>
        </p:txBody>
      </p:sp>
      <p:pic>
        <p:nvPicPr>
          <p:cNvPr id="305" name="Picture 305" descr="MCj0411244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11638" y="3285555"/>
            <a:ext cx="504825"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 name="Picture 306" descr="MCj03710280000[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621463" y="3253805"/>
            <a:ext cx="9032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Marcador de número de diapositiva 3"/>
          <p:cNvSpPr>
            <a:spLocks noGrp="1"/>
          </p:cNvSpPr>
          <p:nvPr>
            <p:ph type="sldNum" sz="quarter" idx="12"/>
          </p:nvPr>
        </p:nvSpPr>
        <p:spPr/>
        <p:txBody>
          <a:bodyPr/>
          <a:lstStyle/>
          <a:p>
            <a:fld id="{132FADFE-3B8F-471C-ABF0-DBC7717ECBBC}" type="slidenum">
              <a:rPr lang="es-ES" smtClean="0"/>
              <a:pPr/>
              <a:t>12</a:t>
            </a:fld>
            <a:endParaRPr lang="es-ES" dirty="0"/>
          </a:p>
        </p:txBody>
      </p:sp>
    </p:spTree>
    <p:extLst>
      <p:ext uri="{BB962C8B-B14F-4D97-AF65-F5344CB8AC3E}">
        <p14:creationId xmlns:p14="http://schemas.microsoft.com/office/powerpoint/2010/main" val="158223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childTnLst>
                          </p:cTn>
                        </p:par>
                        <p:par>
                          <p:cTn id="17" fill="hold">
                            <p:stCondLst>
                              <p:cond delay="1000"/>
                            </p:stCondLst>
                            <p:childTnLst>
                              <p:par>
                                <p:cTn id="18" presetID="17" presetClass="entr" presetSubtype="1" fill="hold" grpId="0" nodeType="after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p:cTn id="20" dur="500" fill="hold"/>
                                        <p:tgtEl>
                                          <p:spTgt spid="14"/>
                                        </p:tgtEl>
                                        <p:attrNameLst>
                                          <p:attrName>ppt_x</p:attrName>
                                        </p:attrNameLst>
                                      </p:cBhvr>
                                      <p:tavLst>
                                        <p:tav tm="0">
                                          <p:val>
                                            <p:strVal val="#ppt_x"/>
                                          </p:val>
                                        </p:tav>
                                        <p:tav tm="100000">
                                          <p:val>
                                            <p:strVal val="#ppt_x"/>
                                          </p:val>
                                        </p:tav>
                                      </p:tavLst>
                                    </p:anim>
                                    <p:anim calcmode="lin" valueType="num">
                                      <p:cBhvr>
                                        <p:cTn id="21" dur="500" fill="hold"/>
                                        <p:tgtEl>
                                          <p:spTgt spid="14"/>
                                        </p:tgtEl>
                                        <p:attrNameLst>
                                          <p:attrName>ppt_y</p:attrName>
                                        </p:attrNameLst>
                                      </p:cBhvr>
                                      <p:tavLst>
                                        <p:tav tm="0">
                                          <p:val>
                                            <p:strVal val="#ppt_y-#ppt_h/2"/>
                                          </p:val>
                                        </p:tav>
                                        <p:tav tm="100000">
                                          <p:val>
                                            <p:strVal val="#ppt_y"/>
                                          </p:val>
                                        </p:tav>
                                      </p:tavLst>
                                    </p:anim>
                                    <p:anim calcmode="lin" valueType="num">
                                      <p:cBhvr>
                                        <p:cTn id="22" dur="500" fill="hold"/>
                                        <p:tgtEl>
                                          <p:spTgt spid="14"/>
                                        </p:tgtEl>
                                        <p:attrNameLst>
                                          <p:attrName>ppt_w</p:attrName>
                                        </p:attrNameLst>
                                      </p:cBhvr>
                                      <p:tavLst>
                                        <p:tav tm="0">
                                          <p:val>
                                            <p:strVal val="#ppt_w"/>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childTnLst>
                                </p:cTn>
                              </p:par>
                            </p:childTnLst>
                          </p:cTn>
                        </p:par>
                        <p:par>
                          <p:cTn id="24" fill="hold">
                            <p:stCondLst>
                              <p:cond delay="1500"/>
                            </p:stCondLst>
                            <p:childTnLst>
                              <p:par>
                                <p:cTn id="25" presetID="17" presetClass="entr" presetSubtype="1"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ppt_x</p:attrName>
                                        </p:attrNameLst>
                                      </p:cBhvr>
                                      <p:tavLst>
                                        <p:tav tm="0">
                                          <p:val>
                                            <p:strVal val="#ppt_x"/>
                                          </p:val>
                                        </p:tav>
                                        <p:tav tm="100000">
                                          <p:val>
                                            <p:strVal val="#ppt_x"/>
                                          </p:val>
                                        </p:tav>
                                      </p:tavLst>
                                    </p:anim>
                                    <p:anim calcmode="lin" valueType="num">
                                      <p:cBhvr>
                                        <p:cTn id="28" dur="500" fill="hold"/>
                                        <p:tgtEl>
                                          <p:spTgt spid="13"/>
                                        </p:tgtEl>
                                        <p:attrNameLst>
                                          <p:attrName>ppt_y</p:attrName>
                                        </p:attrNameLst>
                                      </p:cBhvr>
                                      <p:tavLst>
                                        <p:tav tm="0">
                                          <p:val>
                                            <p:strVal val="#ppt_y-#ppt_h/2"/>
                                          </p:val>
                                        </p:tav>
                                        <p:tav tm="100000">
                                          <p:val>
                                            <p:strVal val="#ppt_y"/>
                                          </p:val>
                                        </p:tav>
                                      </p:tavLst>
                                    </p:anim>
                                    <p:anim calcmode="lin" valueType="num">
                                      <p:cBhvr>
                                        <p:cTn id="29" dur="500" fill="hold"/>
                                        <p:tgtEl>
                                          <p:spTgt spid="13"/>
                                        </p:tgtEl>
                                        <p:attrNameLst>
                                          <p:attrName>ppt_w</p:attrName>
                                        </p:attrNameLst>
                                      </p:cBhvr>
                                      <p:tavLst>
                                        <p:tav tm="0">
                                          <p:val>
                                            <p:strVal val="#ppt_w"/>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childTnLst>
                                </p:cTn>
                              </p:par>
                            </p:childTnLst>
                          </p:cTn>
                        </p:par>
                        <p:par>
                          <p:cTn id="31" fill="hold">
                            <p:stCondLst>
                              <p:cond delay="2000"/>
                            </p:stCondLst>
                            <p:childTnLst>
                              <p:par>
                                <p:cTn id="32" presetID="17" presetClass="entr" presetSubtype="1"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p:cTn id="34" dur="500" fill="hold"/>
                                        <p:tgtEl>
                                          <p:spTgt spid="15"/>
                                        </p:tgtEl>
                                        <p:attrNameLst>
                                          <p:attrName>ppt_x</p:attrName>
                                        </p:attrNameLst>
                                      </p:cBhvr>
                                      <p:tavLst>
                                        <p:tav tm="0">
                                          <p:val>
                                            <p:strVal val="#ppt_x"/>
                                          </p:val>
                                        </p:tav>
                                        <p:tav tm="100000">
                                          <p:val>
                                            <p:strVal val="#ppt_x"/>
                                          </p:val>
                                        </p:tav>
                                      </p:tavLst>
                                    </p:anim>
                                    <p:anim calcmode="lin" valueType="num">
                                      <p:cBhvr>
                                        <p:cTn id="35" dur="500" fill="hold"/>
                                        <p:tgtEl>
                                          <p:spTgt spid="15"/>
                                        </p:tgtEl>
                                        <p:attrNameLst>
                                          <p:attrName>ppt_y</p:attrName>
                                        </p:attrNameLst>
                                      </p:cBhvr>
                                      <p:tavLst>
                                        <p:tav tm="0">
                                          <p:val>
                                            <p:strVal val="#ppt_y-#ppt_h/2"/>
                                          </p:val>
                                        </p:tav>
                                        <p:tav tm="100000">
                                          <p:val>
                                            <p:strVal val="#ppt_y"/>
                                          </p:val>
                                        </p:tav>
                                      </p:tavLst>
                                    </p:anim>
                                    <p:anim calcmode="lin" valueType="num">
                                      <p:cBhvr>
                                        <p:cTn id="36" dur="500" fill="hold"/>
                                        <p:tgtEl>
                                          <p:spTgt spid="15"/>
                                        </p:tgtEl>
                                        <p:attrNameLst>
                                          <p:attrName>ppt_w</p:attrName>
                                        </p:attrNameLst>
                                      </p:cBhvr>
                                      <p:tavLst>
                                        <p:tav tm="0">
                                          <p:val>
                                            <p:strVal val="#ppt_w"/>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dissolve">
                                      <p:cBhvr>
                                        <p:cTn id="42" dur="500"/>
                                        <p:tgtEl>
                                          <p:spTgt spid="16"/>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dissolve">
                                      <p:cBhvr>
                                        <p:cTn id="45" dur="500"/>
                                        <p:tgtEl>
                                          <p:spTgt spid="20"/>
                                        </p:tgtEl>
                                      </p:cBhvr>
                                    </p:animEffect>
                                  </p:childTnLst>
                                </p:cTn>
                              </p:par>
                            </p:childTnLst>
                          </p:cTn>
                        </p:par>
                        <p:par>
                          <p:cTn id="46" fill="hold">
                            <p:stCondLst>
                              <p:cond delay="500"/>
                            </p:stCondLst>
                            <p:childTnLst>
                              <p:par>
                                <p:cTn id="47" presetID="23" presetClass="entr" presetSubtype="16"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childTnLst>
                                </p:cTn>
                              </p:par>
                            </p:childTnLst>
                          </p:cTn>
                        </p:par>
                        <p:par>
                          <p:cTn id="55" fill="hold">
                            <p:stCondLst>
                              <p:cond delay="1000"/>
                            </p:stCondLst>
                            <p:childTnLst>
                              <p:par>
                                <p:cTn id="56" presetID="17" presetClass="entr" presetSubtype="1" fill="hold" grpId="0" nodeType="afterEffect">
                                  <p:stCondLst>
                                    <p:cond delay="0"/>
                                  </p:stCondLst>
                                  <p:childTnLst>
                                    <p:set>
                                      <p:cBhvr>
                                        <p:cTn id="57" dur="1" fill="hold">
                                          <p:stCondLst>
                                            <p:cond delay="0"/>
                                          </p:stCondLst>
                                        </p:cTn>
                                        <p:tgtEl>
                                          <p:spTgt spid="18"/>
                                        </p:tgtEl>
                                        <p:attrNameLst>
                                          <p:attrName>style.visibility</p:attrName>
                                        </p:attrNameLst>
                                      </p:cBhvr>
                                      <p:to>
                                        <p:strVal val="visible"/>
                                      </p:to>
                                    </p:set>
                                    <p:anim calcmode="lin" valueType="num">
                                      <p:cBhvr>
                                        <p:cTn id="58" dur="500" fill="hold"/>
                                        <p:tgtEl>
                                          <p:spTgt spid="18"/>
                                        </p:tgtEl>
                                        <p:attrNameLst>
                                          <p:attrName>ppt_x</p:attrName>
                                        </p:attrNameLst>
                                      </p:cBhvr>
                                      <p:tavLst>
                                        <p:tav tm="0">
                                          <p:val>
                                            <p:strVal val="#ppt_x"/>
                                          </p:val>
                                        </p:tav>
                                        <p:tav tm="100000">
                                          <p:val>
                                            <p:strVal val="#ppt_x"/>
                                          </p:val>
                                        </p:tav>
                                      </p:tavLst>
                                    </p:anim>
                                    <p:anim calcmode="lin" valueType="num">
                                      <p:cBhvr>
                                        <p:cTn id="59" dur="500" fill="hold"/>
                                        <p:tgtEl>
                                          <p:spTgt spid="18"/>
                                        </p:tgtEl>
                                        <p:attrNameLst>
                                          <p:attrName>ppt_y</p:attrName>
                                        </p:attrNameLst>
                                      </p:cBhvr>
                                      <p:tavLst>
                                        <p:tav tm="0">
                                          <p:val>
                                            <p:strVal val="#ppt_y-#ppt_h/2"/>
                                          </p:val>
                                        </p:tav>
                                        <p:tav tm="100000">
                                          <p:val>
                                            <p:strVal val="#ppt_y"/>
                                          </p:val>
                                        </p:tav>
                                      </p:tavLst>
                                    </p:anim>
                                    <p:anim calcmode="lin" valueType="num">
                                      <p:cBhvr>
                                        <p:cTn id="60" dur="500" fill="hold"/>
                                        <p:tgtEl>
                                          <p:spTgt spid="18"/>
                                        </p:tgtEl>
                                        <p:attrNameLst>
                                          <p:attrName>ppt_w</p:attrName>
                                        </p:attrNameLst>
                                      </p:cBhvr>
                                      <p:tavLst>
                                        <p:tav tm="0">
                                          <p:val>
                                            <p:strVal val="#ppt_w"/>
                                          </p:val>
                                        </p:tav>
                                        <p:tav tm="100000">
                                          <p:val>
                                            <p:strVal val="#ppt_w"/>
                                          </p:val>
                                        </p:tav>
                                      </p:tavLst>
                                    </p:anim>
                                    <p:anim calcmode="lin" valueType="num">
                                      <p:cBhvr>
                                        <p:cTn id="61" dur="500" fill="hold"/>
                                        <p:tgtEl>
                                          <p:spTgt spid="18"/>
                                        </p:tgtEl>
                                        <p:attrNameLst>
                                          <p:attrName>ppt_h</p:attrName>
                                        </p:attrNameLst>
                                      </p:cBhvr>
                                      <p:tavLst>
                                        <p:tav tm="0">
                                          <p:val>
                                            <p:fltVal val="0"/>
                                          </p:val>
                                        </p:tav>
                                        <p:tav tm="100000">
                                          <p:val>
                                            <p:strVal val="#ppt_h"/>
                                          </p:val>
                                        </p:tav>
                                      </p:tavLst>
                                    </p:anim>
                                  </p:childTnLst>
                                </p:cTn>
                              </p:par>
                              <p:par>
                                <p:cTn id="62" presetID="17" presetClass="entr" presetSubtype="1" fill="hold" grpId="0" nodeType="withEffect">
                                  <p:stCondLst>
                                    <p:cond delay="0"/>
                                  </p:stCondLst>
                                  <p:childTnLst>
                                    <p:set>
                                      <p:cBhvr>
                                        <p:cTn id="63" dur="1" fill="hold">
                                          <p:stCondLst>
                                            <p:cond delay="0"/>
                                          </p:stCondLst>
                                        </p:cTn>
                                        <p:tgtEl>
                                          <p:spTgt spid="22"/>
                                        </p:tgtEl>
                                        <p:attrNameLst>
                                          <p:attrName>style.visibility</p:attrName>
                                        </p:attrNameLst>
                                      </p:cBhvr>
                                      <p:to>
                                        <p:strVal val="visible"/>
                                      </p:to>
                                    </p:set>
                                    <p:anim calcmode="lin" valueType="num">
                                      <p:cBhvr>
                                        <p:cTn id="64" dur="500" fill="hold"/>
                                        <p:tgtEl>
                                          <p:spTgt spid="22"/>
                                        </p:tgtEl>
                                        <p:attrNameLst>
                                          <p:attrName>ppt_x</p:attrName>
                                        </p:attrNameLst>
                                      </p:cBhvr>
                                      <p:tavLst>
                                        <p:tav tm="0">
                                          <p:val>
                                            <p:strVal val="#ppt_x"/>
                                          </p:val>
                                        </p:tav>
                                        <p:tav tm="100000">
                                          <p:val>
                                            <p:strVal val="#ppt_x"/>
                                          </p:val>
                                        </p:tav>
                                      </p:tavLst>
                                    </p:anim>
                                    <p:anim calcmode="lin" valueType="num">
                                      <p:cBhvr>
                                        <p:cTn id="65" dur="500" fill="hold"/>
                                        <p:tgtEl>
                                          <p:spTgt spid="22"/>
                                        </p:tgtEl>
                                        <p:attrNameLst>
                                          <p:attrName>ppt_y</p:attrName>
                                        </p:attrNameLst>
                                      </p:cBhvr>
                                      <p:tavLst>
                                        <p:tav tm="0">
                                          <p:val>
                                            <p:strVal val="#ppt_y-#ppt_h/2"/>
                                          </p:val>
                                        </p:tav>
                                        <p:tav tm="100000">
                                          <p:val>
                                            <p:strVal val="#ppt_y"/>
                                          </p:val>
                                        </p:tav>
                                      </p:tavLst>
                                    </p:anim>
                                    <p:anim calcmode="lin" valueType="num">
                                      <p:cBhvr>
                                        <p:cTn id="66" dur="500" fill="hold"/>
                                        <p:tgtEl>
                                          <p:spTgt spid="22"/>
                                        </p:tgtEl>
                                        <p:attrNameLst>
                                          <p:attrName>ppt_w</p:attrName>
                                        </p:attrNameLst>
                                      </p:cBhvr>
                                      <p:tavLst>
                                        <p:tav tm="0">
                                          <p:val>
                                            <p:strVal val="#ppt_w"/>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childTnLst>
                                </p:cTn>
                              </p:par>
                            </p:childTnLst>
                          </p:cTn>
                        </p:par>
                        <p:par>
                          <p:cTn id="68" fill="hold">
                            <p:stCondLst>
                              <p:cond delay="1500"/>
                            </p:stCondLst>
                            <p:childTnLst>
                              <p:par>
                                <p:cTn id="69" presetID="17" presetClass="entr" presetSubtype="1" fill="hold" grpId="0" nodeType="after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p:cTn id="71" dur="500" fill="hold"/>
                                        <p:tgtEl>
                                          <p:spTgt spid="19"/>
                                        </p:tgtEl>
                                        <p:attrNameLst>
                                          <p:attrName>ppt_x</p:attrName>
                                        </p:attrNameLst>
                                      </p:cBhvr>
                                      <p:tavLst>
                                        <p:tav tm="0">
                                          <p:val>
                                            <p:strVal val="#ppt_x"/>
                                          </p:val>
                                        </p:tav>
                                        <p:tav tm="100000">
                                          <p:val>
                                            <p:strVal val="#ppt_x"/>
                                          </p:val>
                                        </p:tav>
                                      </p:tavLst>
                                    </p:anim>
                                    <p:anim calcmode="lin" valueType="num">
                                      <p:cBhvr>
                                        <p:cTn id="72" dur="500" fill="hold"/>
                                        <p:tgtEl>
                                          <p:spTgt spid="19"/>
                                        </p:tgtEl>
                                        <p:attrNameLst>
                                          <p:attrName>ppt_y</p:attrName>
                                        </p:attrNameLst>
                                      </p:cBhvr>
                                      <p:tavLst>
                                        <p:tav tm="0">
                                          <p:val>
                                            <p:strVal val="#ppt_y-#ppt_h/2"/>
                                          </p:val>
                                        </p:tav>
                                        <p:tav tm="100000">
                                          <p:val>
                                            <p:strVal val="#ppt_y"/>
                                          </p:val>
                                        </p:tav>
                                      </p:tavLst>
                                    </p:anim>
                                    <p:anim calcmode="lin" valueType="num">
                                      <p:cBhvr>
                                        <p:cTn id="73" dur="500" fill="hold"/>
                                        <p:tgtEl>
                                          <p:spTgt spid="19"/>
                                        </p:tgtEl>
                                        <p:attrNameLst>
                                          <p:attrName>ppt_w</p:attrName>
                                        </p:attrNameLst>
                                      </p:cBhvr>
                                      <p:tavLst>
                                        <p:tav tm="0">
                                          <p:val>
                                            <p:strVal val="#ppt_w"/>
                                          </p:val>
                                        </p:tav>
                                        <p:tav tm="100000">
                                          <p:val>
                                            <p:strVal val="#ppt_w"/>
                                          </p:val>
                                        </p:tav>
                                      </p:tavLst>
                                    </p:anim>
                                    <p:anim calcmode="lin" valueType="num">
                                      <p:cBhvr>
                                        <p:cTn id="74" dur="500" fill="hold"/>
                                        <p:tgtEl>
                                          <p:spTgt spid="19"/>
                                        </p:tgtEl>
                                        <p:attrNameLst>
                                          <p:attrName>ppt_h</p:attrName>
                                        </p:attrNameLst>
                                      </p:cBhvr>
                                      <p:tavLst>
                                        <p:tav tm="0">
                                          <p:val>
                                            <p:fltVal val="0"/>
                                          </p:val>
                                        </p:tav>
                                        <p:tav tm="100000">
                                          <p:val>
                                            <p:strVal val="#ppt_h"/>
                                          </p:val>
                                        </p:tav>
                                      </p:tavLst>
                                    </p:anim>
                                  </p:childTnLst>
                                </p:cTn>
                              </p:par>
                              <p:par>
                                <p:cTn id="75" presetID="17" presetClass="entr" presetSubtype="1" fill="hold" grpId="0" nodeType="with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p:cTn id="77" dur="500" fill="hold"/>
                                        <p:tgtEl>
                                          <p:spTgt spid="23"/>
                                        </p:tgtEl>
                                        <p:attrNameLst>
                                          <p:attrName>ppt_x</p:attrName>
                                        </p:attrNameLst>
                                      </p:cBhvr>
                                      <p:tavLst>
                                        <p:tav tm="0">
                                          <p:val>
                                            <p:strVal val="#ppt_x"/>
                                          </p:val>
                                        </p:tav>
                                        <p:tav tm="100000">
                                          <p:val>
                                            <p:strVal val="#ppt_x"/>
                                          </p:val>
                                        </p:tav>
                                      </p:tavLst>
                                    </p:anim>
                                    <p:anim calcmode="lin" valueType="num">
                                      <p:cBhvr>
                                        <p:cTn id="78" dur="500" fill="hold"/>
                                        <p:tgtEl>
                                          <p:spTgt spid="23"/>
                                        </p:tgtEl>
                                        <p:attrNameLst>
                                          <p:attrName>ppt_y</p:attrName>
                                        </p:attrNameLst>
                                      </p:cBhvr>
                                      <p:tavLst>
                                        <p:tav tm="0">
                                          <p:val>
                                            <p:strVal val="#ppt_y-#ppt_h/2"/>
                                          </p:val>
                                        </p:tav>
                                        <p:tav tm="100000">
                                          <p:val>
                                            <p:strVal val="#ppt_y"/>
                                          </p:val>
                                        </p:tav>
                                      </p:tavLst>
                                    </p:anim>
                                    <p:anim calcmode="lin" valueType="num">
                                      <p:cBhvr>
                                        <p:cTn id="79" dur="500" fill="hold"/>
                                        <p:tgtEl>
                                          <p:spTgt spid="23"/>
                                        </p:tgtEl>
                                        <p:attrNameLst>
                                          <p:attrName>ppt_w</p:attrName>
                                        </p:attrNameLst>
                                      </p:cBhvr>
                                      <p:tavLst>
                                        <p:tav tm="0">
                                          <p:val>
                                            <p:strVal val="#ppt_w"/>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childTnLst>
                                </p:cTn>
                              </p:par>
                            </p:childTnLst>
                          </p:cTn>
                        </p:par>
                        <p:par>
                          <p:cTn id="81" fill="hold">
                            <p:stCondLst>
                              <p:cond delay="2000"/>
                            </p:stCondLst>
                            <p:childTnLst>
                              <p:par>
                                <p:cTn id="82" presetID="23" presetClass="entr" presetSubtype="16"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 calcmode="lin" valueType="num">
                                      <p:cBhvr>
                                        <p:cTn id="84" dur="500" fill="hold"/>
                                        <p:tgtEl>
                                          <p:spTgt spid="25"/>
                                        </p:tgtEl>
                                        <p:attrNameLst>
                                          <p:attrName>ppt_w</p:attrName>
                                        </p:attrNameLst>
                                      </p:cBhvr>
                                      <p:tavLst>
                                        <p:tav tm="0">
                                          <p:val>
                                            <p:fltVal val="0"/>
                                          </p:val>
                                        </p:tav>
                                        <p:tav tm="100000">
                                          <p:val>
                                            <p:strVal val="#ppt_w"/>
                                          </p:val>
                                        </p:tav>
                                      </p:tavLst>
                                    </p:anim>
                                    <p:anim calcmode="lin" valueType="num">
                                      <p:cBhvr>
                                        <p:cTn id="85" dur="500" fill="hold"/>
                                        <p:tgtEl>
                                          <p:spTgt spid="25"/>
                                        </p:tgtEl>
                                        <p:attrNameLst>
                                          <p:attrName>ppt_h</p:attrName>
                                        </p:attrNameLst>
                                      </p:cBhvr>
                                      <p:tavLst>
                                        <p:tav tm="0">
                                          <p:val>
                                            <p:fltVal val="0"/>
                                          </p:val>
                                        </p:tav>
                                        <p:tav tm="100000">
                                          <p:val>
                                            <p:strVal val="#ppt_h"/>
                                          </p:val>
                                        </p:tav>
                                      </p:tavLst>
                                    </p:anim>
                                  </p:childTnLst>
                                </p:cTn>
                              </p:par>
                              <p:par>
                                <p:cTn id="86" presetID="23" presetClass="entr" presetSubtype="16"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p:cTn id="88" dur="500" fill="hold"/>
                                        <p:tgtEl>
                                          <p:spTgt spid="24"/>
                                        </p:tgtEl>
                                        <p:attrNameLst>
                                          <p:attrName>ppt_w</p:attrName>
                                        </p:attrNameLst>
                                      </p:cBhvr>
                                      <p:tavLst>
                                        <p:tav tm="0">
                                          <p:val>
                                            <p:fltVal val="0"/>
                                          </p:val>
                                        </p:tav>
                                        <p:tav tm="100000">
                                          <p:val>
                                            <p:strVal val="#ppt_w"/>
                                          </p:val>
                                        </p:tav>
                                      </p:tavLst>
                                    </p:anim>
                                    <p:anim calcmode="lin" valueType="num">
                                      <p:cBhvr>
                                        <p:cTn id="89" dur="500" fill="hold"/>
                                        <p:tgtEl>
                                          <p:spTgt spid="24"/>
                                        </p:tgtEl>
                                        <p:attrNameLst>
                                          <p:attrName>ppt_h</p:attrName>
                                        </p:attrNameLst>
                                      </p:cBhvr>
                                      <p:tavLst>
                                        <p:tav tm="0">
                                          <p:val>
                                            <p:fltVal val="0"/>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9" presetClass="entr" presetSubtype="0" fill="hold" grpId="0" nodeType="clickEffect">
                                  <p:stCondLst>
                                    <p:cond delay="0"/>
                                  </p:stCondLst>
                                  <p:childTnLst>
                                    <p:set>
                                      <p:cBhvr>
                                        <p:cTn id="93" dur="1" fill="hold">
                                          <p:stCondLst>
                                            <p:cond delay="0"/>
                                          </p:stCondLst>
                                        </p:cTn>
                                        <p:tgtEl>
                                          <p:spTgt spid="26"/>
                                        </p:tgtEl>
                                        <p:attrNameLst>
                                          <p:attrName>style.visibility</p:attrName>
                                        </p:attrNameLst>
                                      </p:cBhvr>
                                      <p:to>
                                        <p:strVal val="visible"/>
                                      </p:to>
                                    </p:set>
                                    <p:animEffect transition="in" filter="dissolve">
                                      <p:cBhvr>
                                        <p:cTn id="94" dur="500"/>
                                        <p:tgtEl>
                                          <p:spTgt spid="26"/>
                                        </p:tgtEl>
                                      </p:cBhvr>
                                    </p:animEffect>
                                  </p:childTnLst>
                                </p:cTn>
                              </p:par>
                            </p:childTnLst>
                          </p:cTn>
                        </p:par>
                        <p:par>
                          <p:cTn id="95" fill="hold">
                            <p:stCondLst>
                              <p:cond delay="500"/>
                            </p:stCondLst>
                            <p:childTnLst>
                              <p:par>
                                <p:cTn id="96" presetID="23" presetClass="entr" presetSubtype="16" fill="hold" nodeType="afterEffect">
                                  <p:stCondLst>
                                    <p:cond delay="0"/>
                                  </p:stCondLst>
                                  <p:childTnLst>
                                    <p:set>
                                      <p:cBhvr>
                                        <p:cTn id="97" dur="1" fill="hold">
                                          <p:stCondLst>
                                            <p:cond delay="0"/>
                                          </p:stCondLst>
                                        </p:cTn>
                                        <p:tgtEl>
                                          <p:spTgt spid="27"/>
                                        </p:tgtEl>
                                        <p:attrNameLst>
                                          <p:attrName>style.visibility</p:attrName>
                                        </p:attrNameLst>
                                      </p:cBhvr>
                                      <p:to>
                                        <p:strVal val="visible"/>
                                      </p:to>
                                    </p:set>
                                    <p:anim calcmode="lin" valueType="num">
                                      <p:cBhvr>
                                        <p:cTn id="98" dur="500" fill="hold"/>
                                        <p:tgtEl>
                                          <p:spTgt spid="27"/>
                                        </p:tgtEl>
                                        <p:attrNameLst>
                                          <p:attrName>ppt_w</p:attrName>
                                        </p:attrNameLst>
                                      </p:cBhvr>
                                      <p:tavLst>
                                        <p:tav tm="0">
                                          <p:val>
                                            <p:fltVal val="0"/>
                                          </p:val>
                                        </p:tav>
                                        <p:tav tm="100000">
                                          <p:val>
                                            <p:strVal val="#ppt_w"/>
                                          </p:val>
                                        </p:tav>
                                      </p:tavLst>
                                    </p:anim>
                                    <p:anim calcmode="lin" valueType="num">
                                      <p:cBhvr>
                                        <p:cTn id="99" dur="500" fill="hold"/>
                                        <p:tgtEl>
                                          <p:spTgt spid="27"/>
                                        </p:tgtEl>
                                        <p:attrNameLst>
                                          <p:attrName>ppt_h</p:attrName>
                                        </p:attrNameLst>
                                      </p:cBhvr>
                                      <p:tavLst>
                                        <p:tav tm="0">
                                          <p:val>
                                            <p:fltVal val="0"/>
                                          </p:val>
                                        </p:tav>
                                        <p:tav tm="100000">
                                          <p:val>
                                            <p:strVal val="#ppt_h"/>
                                          </p:val>
                                        </p:tav>
                                      </p:tavLst>
                                    </p:anim>
                                  </p:childTnLst>
                                </p:cTn>
                              </p:par>
                              <p:par>
                                <p:cTn id="100" presetID="23" presetClass="entr" presetSubtype="16"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 calcmode="lin" valueType="num">
                                      <p:cBhvr>
                                        <p:cTn id="102" dur="500" fill="hold"/>
                                        <p:tgtEl>
                                          <p:spTgt spid="166"/>
                                        </p:tgtEl>
                                        <p:attrNameLst>
                                          <p:attrName>ppt_w</p:attrName>
                                        </p:attrNameLst>
                                      </p:cBhvr>
                                      <p:tavLst>
                                        <p:tav tm="0">
                                          <p:val>
                                            <p:fltVal val="0"/>
                                          </p:val>
                                        </p:tav>
                                        <p:tav tm="100000">
                                          <p:val>
                                            <p:strVal val="#ppt_w"/>
                                          </p:val>
                                        </p:tav>
                                      </p:tavLst>
                                    </p:anim>
                                    <p:anim calcmode="lin" valueType="num">
                                      <p:cBhvr>
                                        <p:cTn id="103" dur="500" fill="hold"/>
                                        <p:tgtEl>
                                          <p:spTgt spid="166"/>
                                        </p:tgtEl>
                                        <p:attrNameLst>
                                          <p:attrName>ppt_h</p:attrName>
                                        </p:attrNameLst>
                                      </p:cBhvr>
                                      <p:tavLst>
                                        <p:tav tm="0">
                                          <p:val>
                                            <p:fltVal val="0"/>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9" presetClass="entr" presetSubtype="0" fill="hold" grpId="0" nodeType="clickEffect">
                                  <p:stCondLst>
                                    <p:cond delay="0"/>
                                  </p:stCondLst>
                                  <p:childTnLst>
                                    <p:set>
                                      <p:cBhvr>
                                        <p:cTn id="107" dur="1" fill="hold">
                                          <p:stCondLst>
                                            <p:cond delay="0"/>
                                          </p:stCondLst>
                                        </p:cTn>
                                        <p:tgtEl>
                                          <p:spTgt spid="304"/>
                                        </p:tgtEl>
                                        <p:attrNameLst>
                                          <p:attrName>style.visibility</p:attrName>
                                        </p:attrNameLst>
                                      </p:cBhvr>
                                      <p:to>
                                        <p:strVal val="visible"/>
                                      </p:to>
                                    </p:set>
                                    <p:animEffect transition="in" filter="dissolve">
                                      <p:cBhvr>
                                        <p:cTn id="108" dur="500"/>
                                        <p:tgtEl>
                                          <p:spTgt spid="304"/>
                                        </p:tgtEl>
                                      </p:cBhvr>
                                    </p:animEffect>
                                  </p:childTnLst>
                                </p:cTn>
                              </p:par>
                            </p:childTnLst>
                          </p:cTn>
                        </p:par>
                        <p:par>
                          <p:cTn id="109" fill="hold">
                            <p:stCondLst>
                              <p:cond delay="500"/>
                            </p:stCondLst>
                            <p:childTnLst>
                              <p:par>
                                <p:cTn id="110" presetID="53" presetClass="exit" presetSubtype="0" fill="hold" nodeType="afterEffect">
                                  <p:stCondLst>
                                    <p:cond delay="0"/>
                                  </p:stCondLst>
                                  <p:childTnLst>
                                    <p:anim calcmode="lin" valueType="num">
                                      <p:cBhvr>
                                        <p:cTn id="111" dur="500"/>
                                        <p:tgtEl>
                                          <p:spTgt spid="27"/>
                                        </p:tgtEl>
                                        <p:attrNameLst>
                                          <p:attrName>ppt_w</p:attrName>
                                        </p:attrNameLst>
                                      </p:cBhvr>
                                      <p:tavLst>
                                        <p:tav tm="0">
                                          <p:val>
                                            <p:strVal val="ppt_w"/>
                                          </p:val>
                                        </p:tav>
                                        <p:tav tm="100000">
                                          <p:val>
                                            <p:fltVal val="0"/>
                                          </p:val>
                                        </p:tav>
                                      </p:tavLst>
                                    </p:anim>
                                    <p:anim calcmode="lin" valueType="num">
                                      <p:cBhvr>
                                        <p:cTn id="112" dur="500"/>
                                        <p:tgtEl>
                                          <p:spTgt spid="27"/>
                                        </p:tgtEl>
                                        <p:attrNameLst>
                                          <p:attrName>ppt_h</p:attrName>
                                        </p:attrNameLst>
                                      </p:cBhvr>
                                      <p:tavLst>
                                        <p:tav tm="0">
                                          <p:val>
                                            <p:strVal val="ppt_h"/>
                                          </p:val>
                                        </p:tav>
                                        <p:tav tm="100000">
                                          <p:val>
                                            <p:fltVal val="0"/>
                                          </p:val>
                                        </p:tav>
                                      </p:tavLst>
                                    </p:anim>
                                    <p:animEffect transition="out" filter="fade">
                                      <p:cBhvr>
                                        <p:cTn id="113" dur="500"/>
                                        <p:tgtEl>
                                          <p:spTgt spid="27"/>
                                        </p:tgtEl>
                                      </p:cBhvr>
                                    </p:animEffect>
                                    <p:set>
                                      <p:cBhvr>
                                        <p:cTn id="114" dur="1" fill="hold">
                                          <p:stCondLst>
                                            <p:cond delay="499"/>
                                          </p:stCondLst>
                                        </p:cTn>
                                        <p:tgtEl>
                                          <p:spTgt spid="27"/>
                                        </p:tgtEl>
                                        <p:attrNameLst>
                                          <p:attrName>style.visibility</p:attrName>
                                        </p:attrNameLst>
                                      </p:cBhvr>
                                      <p:to>
                                        <p:strVal val="hidden"/>
                                      </p:to>
                                    </p:set>
                                  </p:childTnLst>
                                </p:cTn>
                              </p:par>
                              <p:par>
                                <p:cTn id="115" presetID="53" presetClass="exit" presetSubtype="0" fill="hold" nodeType="withEffect">
                                  <p:stCondLst>
                                    <p:cond delay="0"/>
                                  </p:stCondLst>
                                  <p:childTnLst>
                                    <p:anim calcmode="lin" valueType="num">
                                      <p:cBhvr>
                                        <p:cTn id="116" dur="500"/>
                                        <p:tgtEl>
                                          <p:spTgt spid="166"/>
                                        </p:tgtEl>
                                        <p:attrNameLst>
                                          <p:attrName>ppt_w</p:attrName>
                                        </p:attrNameLst>
                                      </p:cBhvr>
                                      <p:tavLst>
                                        <p:tav tm="0">
                                          <p:val>
                                            <p:strVal val="ppt_w"/>
                                          </p:val>
                                        </p:tav>
                                        <p:tav tm="100000">
                                          <p:val>
                                            <p:fltVal val="0"/>
                                          </p:val>
                                        </p:tav>
                                      </p:tavLst>
                                    </p:anim>
                                    <p:anim calcmode="lin" valueType="num">
                                      <p:cBhvr>
                                        <p:cTn id="117" dur="500"/>
                                        <p:tgtEl>
                                          <p:spTgt spid="166"/>
                                        </p:tgtEl>
                                        <p:attrNameLst>
                                          <p:attrName>ppt_h</p:attrName>
                                        </p:attrNameLst>
                                      </p:cBhvr>
                                      <p:tavLst>
                                        <p:tav tm="0">
                                          <p:val>
                                            <p:strVal val="ppt_h"/>
                                          </p:val>
                                        </p:tav>
                                        <p:tav tm="100000">
                                          <p:val>
                                            <p:fltVal val="0"/>
                                          </p:val>
                                        </p:tav>
                                      </p:tavLst>
                                    </p:anim>
                                    <p:animEffect transition="out" filter="fade">
                                      <p:cBhvr>
                                        <p:cTn id="118" dur="500"/>
                                        <p:tgtEl>
                                          <p:spTgt spid="166"/>
                                        </p:tgtEl>
                                      </p:cBhvr>
                                    </p:animEffect>
                                    <p:set>
                                      <p:cBhvr>
                                        <p:cTn id="119" dur="1" fill="hold">
                                          <p:stCondLst>
                                            <p:cond delay="499"/>
                                          </p:stCondLst>
                                        </p:cTn>
                                        <p:tgtEl>
                                          <p:spTgt spid="166"/>
                                        </p:tgtEl>
                                        <p:attrNameLst>
                                          <p:attrName>style.visibility</p:attrName>
                                        </p:attrNameLst>
                                      </p:cBhvr>
                                      <p:to>
                                        <p:strVal val="hidden"/>
                                      </p:to>
                                    </p:set>
                                  </p:childTnLst>
                                </p:cTn>
                              </p:par>
                            </p:childTnLst>
                          </p:cTn>
                        </p:par>
                        <p:par>
                          <p:cTn id="120" fill="hold">
                            <p:stCondLst>
                              <p:cond delay="1000"/>
                            </p:stCondLst>
                            <p:childTnLst>
                              <p:par>
                                <p:cTn id="121" presetID="23" presetClass="entr" presetSubtype="16" fill="hold" nodeType="afterEffect">
                                  <p:stCondLst>
                                    <p:cond delay="0"/>
                                  </p:stCondLst>
                                  <p:childTnLst>
                                    <p:set>
                                      <p:cBhvr>
                                        <p:cTn id="122" dur="1" fill="hold">
                                          <p:stCondLst>
                                            <p:cond delay="0"/>
                                          </p:stCondLst>
                                        </p:cTn>
                                        <p:tgtEl>
                                          <p:spTgt spid="305"/>
                                        </p:tgtEl>
                                        <p:attrNameLst>
                                          <p:attrName>style.visibility</p:attrName>
                                        </p:attrNameLst>
                                      </p:cBhvr>
                                      <p:to>
                                        <p:strVal val="visible"/>
                                      </p:to>
                                    </p:set>
                                    <p:anim calcmode="lin" valueType="num">
                                      <p:cBhvr>
                                        <p:cTn id="123" dur="500" fill="hold"/>
                                        <p:tgtEl>
                                          <p:spTgt spid="305"/>
                                        </p:tgtEl>
                                        <p:attrNameLst>
                                          <p:attrName>ppt_w</p:attrName>
                                        </p:attrNameLst>
                                      </p:cBhvr>
                                      <p:tavLst>
                                        <p:tav tm="0">
                                          <p:val>
                                            <p:fltVal val="0"/>
                                          </p:val>
                                        </p:tav>
                                        <p:tav tm="100000">
                                          <p:val>
                                            <p:strVal val="#ppt_w"/>
                                          </p:val>
                                        </p:tav>
                                      </p:tavLst>
                                    </p:anim>
                                    <p:anim calcmode="lin" valueType="num">
                                      <p:cBhvr>
                                        <p:cTn id="124" dur="500" fill="hold"/>
                                        <p:tgtEl>
                                          <p:spTgt spid="305"/>
                                        </p:tgtEl>
                                        <p:attrNameLst>
                                          <p:attrName>ppt_h</p:attrName>
                                        </p:attrNameLst>
                                      </p:cBhvr>
                                      <p:tavLst>
                                        <p:tav tm="0">
                                          <p:val>
                                            <p:fltVal val="0"/>
                                          </p:val>
                                        </p:tav>
                                        <p:tav tm="100000">
                                          <p:val>
                                            <p:strVal val="#ppt_h"/>
                                          </p:val>
                                        </p:tav>
                                      </p:tavLst>
                                    </p:anim>
                                  </p:childTnLst>
                                </p:cTn>
                              </p:par>
                            </p:childTnLst>
                          </p:cTn>
                        </p:par>
                        <p:par>
                          <p:cTn id="125" fill="hold">
                            <p:stCondLst>
                              <p:cond delay="1500"/>
                            </p:stCondLst>
                            <p:childTnLst>
                              <p:par>
                                <p:cTn id="126" presetID="23" presetClass="entr" presetSubtype="16" fill="hold" nodeType="afterEffect">
                                  <p:stCondLst>
                                    <p:cond delay="0"/>
                                  </p:stCondLst>
                                  <p:childTnLst>
                                    <p:set>
                                      <p:cBhvr>
                                        <p:cTn id="127" dur="1" fill="hold">
                                          <p:stCondLst>
                                            <p:cond delay="0"/>
                                          </p:stCondLst>
                                        </p:cTn>
                                        <p:tgtEl>
                                          <p:spTgt spid="306"/>
                                        </p:tgtEl>
                                        <p:attrNameLst>
                                          <p:attrName>style.visibility</p:attrName>
                                        </p:attrNameLst>
                                      </p:cBhvr>
                                      <p:to>
                                        <p:strVal val="visible"/>
                                      </p:to>
                                    </p:set>
                                    <p:anim calcmode="lin" valueType="num">
                                      <p:cBhvr>
                                        <p:cTn id="128" dur="500" fill="hold"/>
                                        <p:tgtEl>
                                          <p:spTgt spid="306"/>
                                        </p:tgtEl>
                                        <p:attrNameLst>
                                          <p:attrName>ppt_w</p:attrName>
                                        </p:attrNameLst>
                                      </p:cBhvr>
                                      <p:tavLst>
                                        <p:tav tm="0">
                                          <p:val>
                                            <p:fltVal val="0"/>
                                          </p:val>
                                        </p:tav>
                                        <p:tav tm="100000">
                                          <p:val>
                                            <p:strVal val="#ppt_w"/>
                                          </p:val>
                                        </p:tav>
                                      </p:tavLst>
                                    </p:anim>
                                    <p:anim calcmode="lin" valueType="num">
                                      <p:cBhvr>
                                        <p:cTn id="129" dur="500" fill="hold"/>
                                        <p:tgtEl>
                                          <p:spTgt spid="30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p:bldP spid="25" grpId="0"/>
      <p:bldP spid="26" grpId="0"/>
      <p:bldP spid="30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Hilos</a:t>
            </a:r>
            <a:endParaRPr lang="en-GB" dirty="0"/>
          </a:p>
        </p:txBody>
      </p:sp>
      <p:sp>
        <p:nvSpPr>
          <p:cNvPr id="308" name="Rectangle 3"/>
          <p:cNvSpPr>
            <a:spLocks noChangeArrowheads="1"/>
          </p:cNvSpPr>
          <p:nvPr/>
        </p:nvSpPr>
        <p:spPr bwMode="auto">
          <a:xfrm>
            <a:off x="611188" y="1268413"/>
            <a:ext cx="806450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eaLnBrk="0" hangingPunct="0">
              <a:tabLst>
                <a:tab pos="444500" algn="l"/>
                <a:tab pos="449263" algn="l"/>
                <a:tab pos="4127500" algn="l"/>
              </a:tabLst>
              <a:defRPr sz="2800">
                <a:solidFill>
                  <a:schemeClr val="tx1"/>
                </a:solidFill>
                <a:latin typeface="Arial" panose="020B0604020202020204" pitchFamily="34" charset="0"/>
              </a:defRPr>
            </a:lvl1pPr>
            <a:lvl2pPr marL="630238" indent="269875" eaLnBrk="0" hangingPunct="0">
              <a:tabLst>
                <a:tab pos="444500" algn="l"/>
                <a:tab pos="449263" algn="l"/>
                <a:tab pos="4127500" algn="l"/>
              </a:tabLst>
              <a:defRPr sz="2800">
                <a:solidFill>
                  <a:schemeClr val="tx1"/>
                </a:solidFill>
                <a:latin typeface="Arial" panose="020B0604020202020204" pitchFamily="34" charset="0"/>
              </a:defRPr>
            </a:lvl2pPr>
            <a:lvl3pPr marL="1349375" indent="-187325" eaLnBrk="0" hangingPunct="0">
              <a:tabLst>
                <a:tab pos="444500" algn="l"/>
                <a:tab pos="449263" algn="l"/>
                <a:tab pos="4127500" algn="l"/>
              </a:tabLst>
              <a:defRPr sz="2800">
                <a:solidFill>
                  <a:schemeClr val="tx1"/>
                </a:solidFill>
                <a:latin typeface="Arial" panose="020B0604020202020204" pitchFamily="34" charset="0"/>
              </a:defRPr>
            </a:lvl3pPr>
            <a:lvl4pPr marL="1600200" indent="-228600" eaLnBrk="0" hangingPunct="0">
              <a:tabLst>
                <a:tab pos="444500" algn="l"/>
                <a:tab pos="449263" algn="l"/>
                <a:tab pos="4127500" algn="l"/>
              </a:tabLst>
              <a:defRPr sz="2800">
                <a:solidFill>
                  <a:schemeClr val="tx1"/>
                </a:solidFill>
                <a:latin typeface="Arial" panose="020B0604020202020204" pitchFamily="34" charset="0"/>
              </a:defRPr>
            </a:lvl4pPr>
            <a:lvl5pPr marL="2057400" indent="-228600" eaLnBrk="0" hangingPunct="0">
              <a:tabLst>
                <a:tab pos="444500" algn="l"/>
                <a:tab pos="4492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a:solidFill>
                  <a:srgbClr val="993300"/>
                </a:solidFill>
              </a:rPr>
              <a:t>Problema: dependencias entre actividades</a:t>
            </a:r>
          </a:p>
          <a:p>
            <a:pPr lvl="1" algn="just" eaLnBrk="1" hangingPunct="1">
              <a:spcBef>
                <a:spcPct val="20000"/>
              </a:spcBef>
              <a:buFont typeface="Wingdings" panose="05000000000000000000" pitchFamily="2" charset="2"/>
              <a:buChar char="Ø"/>
            </a:pPr>
            <a:r>
              <a:rPr lang="es-ES" altLang="es-ES" sz="2000" dirty="0">
                <a:solidFill>
                  <a:srgbClr val="993300"/>
                </a:solidFill>
              </a:rPr>
              <a:t>Seguramente, compartirán variables, estructuras de datos…</a:t>
            </a:r>
          </a:p>
          <a:p>
            <a:pPr lvl="1" algn="just" eaLnBrk="1" hangingPunct="1">
              <a:spcBef>
                <a:spcPct val="20000"/>
              </a:spcBef>
              <a:buFont typeface="Wingdings" panose="05000000000000000000" pitchFamily="2" charset="2"/>
              <a:buChar char="Ø"/>
            </a:pPr>
            <a:r>
              <a:rPr lang="es-ES" altLang="es-ES" sz="2000" dirty="0">
                <a:solidFill>
                  <a:srgbClr val="993300"/>
                </a:solidFill>
              </a:rPr>
              <a:t>Acceso a dichos recursos mediante mecanismos de IPC:</a:t>
            </a:r>
          </a:p>
          <a:p>
            <a:pPr lvl="2" algn="just" eaLnBrk="1" hangingPunct="1">
              <a:spcBef>
                <a:spcPct val="20000"/>
              </a:spcBef>
              <a:buFontTx/>
              <a:buChar char="•"/>
            </a:pPr>
            <a:r>
              <a:rPr lang="es-ES" altLang="es-ES" sz="1800" dirty="0">
                <a:solidFill>
                  <a:srgbClr val="993300"/>
                </a:solidFill>
              </a:rPr>
              <a:t>Complicado</a:t>
            </a:r>
          </a:p>
          <a:p>
            <a:pPr lvl="2" algn="just" eaLnBrk="1" hangingPunct="1">
              <a:spcBef>
                <a:spcPct val="20000"/>
              </a:spcBef>
              <a:buFontTx/>
              <a:buChar char="•"/>
            </a:pPr>
            <a:r>
              <a:rPr lang="es-ES" altLang="es-ES" sz="1800" dirty="0">
                <a:solidFill>
                  <a:srgbClr val="993300"/>
                </a:solidFill>
              </a:rPr>
              <a:t>Ineficiente</a:t>
            </a:r>
          </a:p>
        </p:txBody>
      </p:sp>
      <p:sp>
        <p:nvSpPr>
          <p:cNvPr id="310" name="Text Box 5"/>
          <p:cNvSpPr txBox="1">
            <a:spLocks noChangeArrowheads="1"/>
          </p:cNvSpPr>
          <p:nvPr/>
        </p:nvSpPr>
        <p:spPr bwMode="auto">
          <a:xfrm>
            <a:off x="684213" y="3643313"/>
            <a:ext cx="2376487" cy="2519362"/>
          </a:xfrm>
          <a:prstGeom prst="rect">
            <a:avLst/>
          </a:prstGeom>
          <a:solidFill>
            <a:srgbClr val="FFEABF"/>
          </a:solidFill>
          <a:ln w="12700" cap="sq">
            <a:solidFill>
              <a:srgbClr val="000000"/>
            </a:solidFill>
            <a:miter lim="800000"/>
            <a:headEnd type="none" w="sm" len="sm"/>
            <a:tailEnd type="none" w="sm" len="sm"/>
          </a:ln>
        </p:spPr>
        <p:txBody>
          <a:bodyPr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l" eaLnBrk="1" hangingPunct="1"/>
            <a:endParaRPr lang="es-ES_tradnl" altLang="es-ES" sz="1600">
              <a:solidFill>
                <a:srgbClr val="000000"/>
              </a:solidFill>
            </a:endParaRPr>
          </a:p>
        </p:txBody>
      </p:sp>
      <p:sp>
        <p:nvSpPr>
          <p:cNvPr id="311" name="Text Box 6"/>
          <p:cNvSpPr txBox="1">
            <a:spLocks noChangeArrowheads="1"/>
          </p:cNvSpPr>
          <p:nvPr/>
        </p:nvSpPr>
        <p:spPr bwMode="auto">
          <a:xfrm>
            <a:off x="1296988" y="3930650"/>
            <a:ext cx="1150937"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A</a:t>
            </a:r>
          </a:p>
        </p:txBody>
      </p:sp>
      <p:sp>
        <p:nvSpPr>
          <p:cNvPr id="312" name="Text Box 7"/>
          <p:cNvSpPr txBox="1">
            <a:spLocks noChangeArrowheads="1"/>
          </p:cNvSpPr>
          <p:nvPr/>
        </p:nvSpPr>
        <p:spPr bwMode="auto">
          <a:xfrm>
            <a:off x="1296988" y="5011738"/>
            <a:ext cx="1150937"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B</a:t>
            </a:r>
          </a:p>
        </p:txBody>
      </p:sp>
      <p:sp>
        <p:nvSpPr>
          <p:cNvPr id="313" name="AutoShape 8"/>
          <p:cNvSpPr>
            <a:spLocks noChangeArrowheads="1"/>
          </p:cNvSpPr>
          <p:nvPr/>
        </p:nvSpPr>
        <p:spPr bwMode="auto">
          <a:xfrm>
            <a:off x="1765300" y="4578350"/>
            <a:ext cx="287338" cy="504825"/>
          </a:xfrm>
          <a:prstGeom prst="downArrow">
            <a:avLst>
              <a:gd name="adj1" fmla="val 50000"/>
              <a:gd name="adj2" fmla="val 43923"/>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314" name="AutoShape 9"/>
          <p:cNvSpPr>
            <a:spLocks noChangeArrowheads="1"/>
          </p:cNvSpPr>
          <p:nvPr/>
        </p:nvSpPr>
        <p:spPr bwMode="auto">
          <a:xfrm>
            <a:off x="1765300" y="3425825"/>
            <a:ext cx="287338" cy="504825"/>
          </a:xfrm>
          <a:prstGeom prst="downArrow">
            <a:avLst>
              <a:gd name="adj1" fmla="val 50000"/>
              <a:gd name="adj2" fmla="val 43923"/>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315" name="AutoShape 10"/>
          <p:cNvSpPr>
            <a:spLocks noChangeArrowheads="1"/>
          </p:cNvSpPr>
          <p:nvPr/>
        </p:nvSpPr>
        <p:spPr bwMode="auto">
          <a:xfrm>
            <a:off x="1765300" y="5657850"/>
            <a:ext cx="287338" cy="649288"/>
          </a:xfrm>
          <a:prstGeom prst="downArrow">
            <a:avLst>
              <a:gd name="adj1" fmla="val 50000"/>
              <a:gd name="adj2" fmla="val 56492"/>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316" name="Text Box 11"/>
          <p:cNvSpPr txBox="1">
            <a:spLocks noChangeArrowheads="1"/>
          </p:cNvSpPr>
          <p:nvPr/>
        </p:nvSpPr>
        <p:spPr bwMode="auto">
          <a:xfrm>
            <a:off x="3779838" y="3644900"/>
            <a:ext cx="2376487" cy="2519363"/>
          </a:xfrm>
          <a:prstGeom prst="rect">
            <a:avLst/>
          </a:prstGeom>
          <a:solidFill>
            <a:srgbClr val="FFEABF"/>
          </a:solidFill>
          <a:ln w="12700" cap="sq">
            <a:solidFill>
              <a:srgbClr val="000000"/>
            </a:solidFill>
            <a:miter lim="800000"/>
            <a:headEnd type="none" w="sm" len="sm"/>
            <a:tailEnd type="none" w="sm" len="sm"/>
          </a:ln>
        </p:spPr>
        <p:txBody>
          <a:bodyPr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l" eaLnBrk="1" hangingPunct="1"/>
            <a:endParaRPr lang="es-ES_tradnl" altLang="es-ES" sz="1600">
              <a:solidFill>
                <a:srgbClr val="000000"/>
              </a:solidFill>
            </a:endParaRPr>
          </a:p>
        </p:txBody>
      </p:sp>
      <p:sp>
        <p:nvSpPr>
          <p:cNvPr id="317" name="Text Box 12"/>
          <p:cNvSpPr txBox="1">
            <a:spLocks noChangeArrowheads="1"/>
          </p:cNvSpPr>
          <p:nvPr/>
        </p:nvSpPr>
        <p:spPr bwMode="auto">
          <a:xfrm>
            <a:off x="4392613" y="4579938"/>
            <a:ext cx="1150937"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A</a:t>
            </a:r>
          </a:p>
        </p:txBody>
      </p:sp>
      <p:sp>
        <p:nvSpPr>
          <p:cNvPr id="318" name="AutoShape 14"/>
          <p:cNvSpPr>
            <a:spLocks noChangeArrowheads="1"/>
          </p:cNvSpPr>
          <p:nvPr/>
        </p:nvSpPr>
        <p:spPr bwMode="auto">
          <a:xfrm>
            <a:off x="4860925" y="5227638"/>
            <a:ext cx="287338" cy="1081087"/>
          </a:xfrm>
          <a:prstGeom prst="downArrow">
            <a:avLst>
              <a:gd name="adj1" fmla="val 50000"/>
              <a:gd name="adj2" fmla="val 94061"/>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319" name="Text Box 15"/>
          <p:cNvSpPr txBox="1">
            <a:spLocks noChangeArrowheads="1"/>
          </p:cNvSpPr>
          <p:nvPr/>
        </p:nvSpPr>
        <p:spPr bwMode="auto">
          <a:xfrm>
            <a:off x="6300788" y="3644900"/>
            <a:ext cx="2376487" cy="2519363"/>
          </a:xfrm>
          <a:prstGeom prst="rect">
            <a:avLst/>
          </a:prstGeom>
          <a:solidFill>
            <a:srgbClr val="FFEABF"/>
          </a:solidFill>
          <a:ln w="12700" cap="sq">
            <a:solidFill>
              <a:srgbClr val="000000"/>
            </a:solidFill>
            <a:miter lim="800000"/>
            <a:headEnd type="none" w="sm" len="sm"/>
            <a:tailEnd type="none" w="sm" len="sm"/>
          </a:ln>
        </p:spPr>
        <p:txBody>
          <a:bodyPr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l" eaLnBrk="1" hangingPunct="1"/>
            <a:endParaRPr lang="es-ES_tradnl" altLang="es-ES" sz="1600">
              <a:solidFill>
                <a:srgbClr val="000000"/>
              </a:solidFill>
            </a:endParaRPr>
          </a:p>
        </p:txBody>
      </p:sp>
      <p:sp>
        <p:nvSpPr>
          <p:cNvPr id="320" name="Text Box 16"/>
          <p:cNvSpPr txBox="1">
            <a:spLocks noChangeArrowheads="1"/>
          </p:cNvSpPr>
          <p:nvPr/>
        </p:nvSpPr>
        <p:spPr bwMode="auto">
          <a:xfrm>
            <a:off x="6913563" y="4581525"/>
            <a:ext cx="1150937"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B</a:t>
            </a:r>
          </a:p>
        </p:txBody>
      </p:sp>
      <p:sp>
        <p:nvSpPr>
          <p:cNvPr id="321" name="AutoShape 17"/>
          <p:cNvSpPr>
            <a:spLocks noChangeArrowheads="1"/>
          </p:cNvSpPr>
          <p:nvPr/>
        </p:nvSpPr>
        <p:spPr bwMode="auto">
          <a:xfrm>
            <a:off x="7380288" y="3427413"/>
            <a:ext cx="288925" cy="1150937"/>
          </a:xfrm>
          <a:prstGeom prst="downArrow">
            <a:avLst>
              <a:gd name="adj1" fmla="val 50000"/>
              <a:gd name="adj2" fmla="val 99588"/>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322" name="AutoShape 18"/>
          <p:cNvSpPr>
            <a:spLocks noChangeArrowheads="1"/>
          </p:cNvSpPr>
          <p:nvPr/>
        </p:nvSpPr>
        <p:spPr bwMode="auto">
          <a:xfrm>
            <a:off x="7381875" y="5227638"/>
            <a:ext cx="287338" cy="1081087"/>
          </a:xfrm>
          <a:prstGeom prst="downArrow">
            <a:avLst>
              <a:gd name="adj1" fmla="val 50000"/>
              <a:gd name="adj2" fmla="val 94061"/>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323" name="AutoShape 13"/>
          <p:cNvSpPr>
            <a:spLocks noChangeArrowheads="1"/>
          </p:cNvSpPr>
          <p:nvPr/>
        </p:nvSpPr>
        <p:spPr bwMode="auto">
          <a:xfrm>
            <a:off x="4860925" y="3462338"/>
            <a:ext cx="287338" cy="1079500"/>
          </a:xfrm>
          <a:prstGeom prst="downArrow">
            <a:avLst>
              <a:gd name="adj1" fmla="val 50000"/>
              <a:gd name="adj2" fmla="val 93922"/>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grpSp>
        <p:nvGrpSpPr>
          <p:cNvPr id="324" name="Group 355"/>
          <p:cNvGrpSpPr>
            <a:grpSpLocks/>
          </p:cNvGrpSpPr>
          <p:nvPr/>
        </p:nvGrpSpPr>
        <p:grpSpPr bwMode="auto">
          <a:xfrm>
            <a:off x="611188" y="4508500"/>
            <a:ext cx="704850" cy="628650"/>
            <a:chOff x="1111" y="267"/>
            <a:chExt cx="2032" cy="1923"/>
          </a:xfrm>
        </p:grpSpPr>
        <p:sp>
          <p:nvSpPr>
            <p:cNvPr id="325" name="Freeform 307"/>
            <p:cNvSpPr>
              <a:spLocks/>
            </p:cNvSpPr>
            <p:nvPr/>
          </p:nvSpPr>
          <p:spPr bwMode="auto">
            <a:xfrm>
              <a:off x="1905" y="1116"/>
              <a:ext cx="877" cy="1069"/>
            </a:xfrm>
            <a:custGeom>
              <a:avLst/>
              <a:gdLst>
                <a:gd name="T0" fmla="*/ 7 w 1752"/>
                <a:gd name="T1" fmla="*/ 0 h 2139"/>
                <a:gd name="T2" fmla="*/ 92 w 1752"/>
                <a:gd name="T3" fmla="*/ 47 h 2139"/>
                <a:gd name="T4" fmla="*/ 110 w 1752"/>
                <a:gd name="T5" fmla="*/ 103 h 2139"/>
                <a:gd name="T6" fmla="*/ 38 w 1752"/>
                <a:gd name="T7" fmla="*/ 133 h 2139"/>
                <a:gd name="T8" fmla="*/ 7 w 1752"/>
                <a:gd name="T9" fmla="*/ 100 h 2139"/>
                <a:gd name="T10" fmla="*/ 0 w 1752"/>
                <a:gd name="T11" fmla="*/ 2 h 2139"/>
                <a:gd name="T12" fmla="*/ 7 w 1752"/>
                <a:gd name="T13" fmla="*/ 0 h 2139"/>
                <a:gd name="T14" fmla="*/ 7 w 1752"/>
                <a:gd name="T15" fmla="*/ 0 h 2139"/>
                <a:gd name="T16" fmla="*/ 0 60000 65536"/>
                <a:gd name="T17" fmla="*/ 0 60000 65536"/>
                <a:gd name="T18" fmla="*/ 0 60000 65536"/>
                <a:gd name="T19" fmla="*/ 0 60000 65536"/>
                <a:gd name="T20" fmla="*/ 0 60000 65536"/>
                <a:gd name="T21" fmla="*/ 0 60000 65536"/>
                <a:gd name="T22" fmla="*/ 0 60000 65536"/>
                <a:gd name="T23" fmla="*/ 0 60000 65536"/>
                <a:gd name="T24" fmla="*/ 0 w 1752"/>
                <a:gd name="T25" fmla="*/ 0 h 2139"/>
                <a:gd name="T26" fmla="*/ 1752 w 1752"/>
                <a:gd name="T27" fmla="*/ 2139 h 2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52" h="2139">
                  <a:moveTo>
                    <a:pt x="97" y="0"/>
                  </a:moveTo>
                  <a:lnTo>
                    <a:pt x="1471" y="760"/>
                  </a:lnTo>
                  <a:lnTo>
                    <a:pt x="1752" y="1654"/>
                  </a:lnTo>
                  <a:lnTo>
                    <a:pt x="593" y="2139"/>
                  </a:lnTo>
                  <a:lnTo>
                    <a:pt x="112" y="1610"/>
                  </a:lnTo>
                  <a:lnTo>
                    <a:pt x="0" y="46"/>
                  </a:lnTo>
                  <a:lnTo>
                    <a:pt x="97" y="0"/>
                  </a:lnTo>
                  <a:close/>
                </a:path>
              </a:pathLst>
            </a:custGeom>
            <a:solidFill>
              <a:srgbClr val="82B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26" name="Freeform 308"/>
            <p:cNvSpPr>
              <a:spLocks/>
            </p:cNvSpPr>
            <p:nvPr/>
          </p:nvSpPr>
          <p:spPr bwMode="auto">
            <a:xfrm>
              <a:off x="1123" y="967"/>
              <a:ext cx="898" cy="1067"/>
            </a:xfrm>
            <a:custGeom>
              <a:avLst/>
              <a:gdLst>
                <a:gd name="T0" fmla="*/ 22 w 1796"/>
                <a:gd name="T1" fmla="*/ 0 h 2134"/>
                <a:gd name="T2" fmla="*/ 99 w 1796"/>
                <a:gd name="T3" fmla="*/ 17 h 2134"/>
                <a:gd name="T4" fmla="*/ 112 w 1796"/>
                <a:gd name="T5" fmla="*/ 120 h 2134"/>
                <a:gd name="T6" fmla="*/ 86 w 1796"/>
                <a:gd name="T7" fmla="*/ 133 h 2134"/>
                <a:gd name="T8" fmla="*/ 56 w 1796"/>
                <a:gd name="T9" fmla="*/ 130 h 2134"/>
                <a:gd name="T10" fmla="*/ 23 w 1796"/>
                <a:gd name="T11" fmla="*/ 107 h 2134"/>
                <a:gd name="T12" fmla="*/ 6 w 1796"/>
                <a:gd name="T13" fmla="*/ 80 h 2134"/>
                <a:gd name="T14" fmla="*/ 0 w 1796"/>
                <a:gd name="T15" fmla="*/ 44 h 2134"/>
                <a:gd name="T16" fmla="*/ 22 w 1796"/>
                <a:gd name="T17" fmla="*/ 0 h 2134"/>
                <a:gd name="T18" fmla="*/ 22 w 1796"/>
                <a:gd name="T19" fmla="*/ 0 h 2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96"/>
                <a:gd name="T31" fmla="*/ 0 h 2134"/>
                <a:gd name="T32" fmla="*/ 1796 w 1796"/>
                <a:gd name="T33" fmla="*/ 2134 h 2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96" h="2134">
                  <a:moveTo>
                    <a:pt x="346" y="0"/>
                  </a:moveTo>
                  <a:lnTo>
                    <a:pt x="1573" y="273"/>
                  </a:lnTo>
                  <a:lnTo>
                    <a:pt x="1796" y="1935"/>
                  </a:lnTo>
                  <a:lnTo>
                    <a:pt x="1366" y="2134"/>
                  </a:lnTo>
                  <a:lnTo>
                    <a:pt x="903" y="2068"/>
                  </a:lnTo>
                  <a:lnTo>
                    <a:pt x="357" y="1718"/>
                  </a:lnTo>
                  <a:lnTo>
                    <a:pt x="83" y="1285"/>
                  </a:lnTo>
                  <a:lnTo>
                    <a:pt x="0" y="705"/>
                  </a:lnTo>
                  <a:lnTo>
                    <a:pt x="346" y="0"/>
                  </a:lnTo>
                  <a:close/>
                </a:path>
              </a:pathLst>
            </a:custGeom>
            <a:solidFill>
              <a:srgbClr val="8F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27" name="Freeform 309"/>
            <p:cNvSpPr>
              <a:spLocks/>
            </p:cNvSpPr>
            <p:nvPr/>
          </p:nvSpPr>
          <p:spPr bwMode="auto">
            <a:xfrm>
              <a:off x="1991" y="1647"/>
              <a:ext cx="745" cy="538"/>
            </a:xfrm>
            <a:custGeom>
              <a:avLst/>
              <a:gdLst>
                <a:gd name="T0" fmla="*/ 9 w 1490"/>
                <a:gd name="T1" fmla="*/ 29 h 1076"/>
                <a:gd name="T2" fmla="*/ 39 w 1490"/>
                <a:gd name="T3" fmla="*/ 23 h 1076"/>
                <a:gd name="T4" fmla="*/ 55 w 1490"/>
                <a:gd name="T5" fmla="*/ 25 h 1076"/>
                <a:gd name="T6" fmla="*/ 53 w 1490"/>
                <a:gd name="T7" fmla="*/ 31 h 1076"/>
                <a:gd name="T8" fmla="*/ 68 w 1490"/>
                <a:gd name="T9" fmla="*/ 22 h 1076"/>
                <a:gd name="T10" fmla="*/ 60 w 1490"/>
                <a:gd name="T11" fmla="*/ 12 h 1076"/>
                <a:gd name="T12" fmla="*/ 77 w 1490"/>
                <a:gd name="T13" fmla="*/ 0 h 1076"/>
                <a:gd name="T14" fmla="*/ 85 w 1490"/>
                <a:gd name="T15" fmla="*/ 9 h 1076"/>
                <a:gd name="T16" fmla="*/ 93 w 1490"/>
                <a:gd name="T17" fmla="*/ 35 h 1076"/>
                <a:gd name="T18" fmla="*/ 26 w 1490"/>
                <a:gd name="T19" fmla="*/ 67 h 1076"/>
                <a:gd name="T20" fmla="*/ 0 w 1490"/>
                <a:gd name="T21" fmla="*/ 29 h 1076"/>
                <a:gd name="T22" fmla="*/ 9 w 1490"/>
                <a:gd name="T23" fmla="*/ 29 h 1076"/>
                <a:gd name="T24" fmla="*/ 9 w 1490"/>
                <a:gd name="T25" fmla="*/ 29 h 10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0"/>
                <a:gd name="T40" fmla="*/ 0 h 1076"/>
                <a:gd name="T41" fmla="*/ 1490 w 1490"/>
                <a:gd name="T42" fmla="*/ 1076 h 10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0" h="1076">
                  <a:moveTo>
                    <a:pt x="137" y="469"/>
                  </a:moveTo>
                  <a:lnTo>
                    <a:pt x="622" y="376"/>
                  </a:lnTo>
                  <a:lnTo>
                    <a:pt x="886" y="405"/>
                  </a:lnTo>
                  <a:lnTo>
                    <a:pt x="857" y="509"/>
                  </a:lnTo>
                  <a:lnTo>
                    <a:pt x="1083" y="357"/>
                  </a:lnTo>
                  <a:lnTo>
                    <a:pt x="960" y="207"/>
                  </a:lnTo>
                  <a:lnTo>
                    <a:pt x="1224" y="0"/>
                  </a:lnTo>
                  <a:lnTo>
                    <a:pt x="1351" y="144"/>
                  </a:lnTo>
                  <a:lnTo>
                    <a:pt x="1490" y="570"/>
                  </a:lnTo>
                  <a:lnTo>
                    <a:pt x="422" y="1076"/>
                  </a:lnTo>
                  <a:lnTo>
                    <a:pt x="0" y="479"/>
                  </a:lnTo>
                  <a:lnTo>
                    <a:pt x="137" y="469"/>
                  </a:lnTo>
                  <a:close/>
                </a:path>
              </a:pathLst>
            </a:custGeom>
            <a:solidFill>
              <a:srgbClr val="5B89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28" name="Freeform 310"/>
            <p:cNvSpPr>
              <a:spLocks/>
            </p:cNvSpPr>
            <p:nvPr/>
          </p:nvSpPr>
          <p:spPr bwMode="auto">
            <a:xfrm>
              <a:off x="1945" y="1153"/>
              <a:ext cx="658" cy="367"/>
            </a:xfrm>
            <a:custGeom>
              <a:avLst/>
              <a:gdLst>
                <a:gd name="T0" fmla="*/ 0 w 1315"/>
                <a:gd name="T1" fmla="*/ 0 h 734"/>
                <a:gd name="T2" fmla="*/ 69 w 1315"/>
                <a:gd name="T3" fmla="*/ 46 h 734"/>
                <a:gd name="T4" fmla="*/ 83 w 1315"/>
                <a:gd name="T5" fmla="*/ 43 h 734"/>
                <a:gd name="T6" fmla="*/ 0 w 1315"/>
                <a:gd name="T7" fmla="*/ 0 h 734"/>
                <a:gd name="T8" fmla="*/ 0 w 1315"/>
                <a:gd name="T9" fmla="*/ 0 h 734"/>
                <a:gd name="T10" fmla="*/ 0 60000 65536"/>
                <a:gd name="T11" fmla="*/ 0 60000 65536"/>
                <a:gd name="T12" fmla="*/ 0 60000 65536"/>
                <a:gd name="T13" fmla="*/ 0 60000 65536"/>
                <a:gd name="T14" fmla="*/ 0 60000 65536"/>
                <a:gd name="T15" fmla="*/ 0 w 1315"/>
                <a:gd name="T16" fmla="*/ 0 h 734"/>
                <a:gd name="T17" fmla="*/ 1315 w 1315"/>
                <a:gd name="T18" fmla="*/ 734 h 734"/>
              </a:gdLst>
              <a:ahLst/>
              <a:cxnLst>
                <a:cxn ang="T10">
                  <a:pos x="T0" y="T1"/>
                </a:cxn>
                <a:cxn ang="T11">
                  <a:pos x="T2" y="T3"/>
                </a:cxn>
                <a:cxn ang="T12">
                  <a:pos x="T4" y="T5"/>
                </a:cxn>
                <a:cxn ang="T13">
                  <a:pos x="T6" y="T7"/>
                </a:cxn>
                <a:cxn ang="T14">
                  <a:pos x="T8" y="T9"/>
                </a:cxn>
              </a:cxnLst>
              <a:rect l="T15" t="T16" r="T17" b="T18"/>
              <a:pathLst>
                <a:path w="1315" h="734">
                  <a:moveTo>
                    <a:pt x="0" y="0"/>
                  </a:moveTo>
                  <a:lnTo>
                    <a:pt x="1089" y="734"/>
                  </a:lnTo>
                  <a:lnTo>
                    <a:pt x="1315" y="686"/>
                  </a:lnTo>
                  <a:lnTo>
                    <a:pt x="0" y="0"/>
                  </a:lnTo>
                  <a:close/>
                </a:path>
              </a:pathLst>
            </a:custGeom>
            <a:solidFill>
              <a:srgbClr val="5B89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29" name="Freeform 311"/>
            <p:cNvSpPr>
              <a:spLocks/>
            </p:cNvSpPr>
            <p:nvPr/>
          </p:nvSpPr>
          <p:spPr bwMode="auto">
            <a:xfrm>
              <a:off x="1971" y="305"/>
              <a:ext cx="1151" cy="798"/>
            </a:xfrm>
            <a:custGeom>
              <a:avLst/>
              <a:gdLst>
                <a:gd name="T0" fmla="*/ 0 w 2302"/>
                <a:gd name="T1" fmla="*/ 92 h 1595"/>
                <a:gd name="T2" fmla="*/ 102 w 2302"/>
                <a:gd name="T3" fmla="*/ 0 h 1595"/>
                <a:gd name="T4" fmla="*/ 130 w 2302"/>
                <a:gd name="T5" fmla="*/ 17 h 1595"/>
                <a:gd name="T6" fmla="*/ 144 w 2302"/>
                <a:gd name="T7" fmla="*/ 41 h 1595"/>
                <a:gd name="T8" fmla="*/ 144 w 2302"/>
                <a:gd name="T9" fmla="*/ 56 h 1595"/>
                <a:gd name="T10" fmla="*/ 141 w 2302"/>
                <a:gd name="T11" fmla="*/ 93 h 1595"/>
                <a:gd name="T12" fmla="*/ 121 w 2302"/>
                <a:gd name="T13" fmla="*/ 100 h 1595"/>
                <a:gd name="T14" fmla="*/ 1 w 2302"/>
                <a:gd name="T15" fmla="*/ 100 h 1595"/>
                <a:gd name="T16" fmla="*/ 0 w 2302"/>
                <a:gd name="T17" fmla="*/ 92 h 1595"/>
                <a:gd name="T18" fmla="*/ 0 w 2302"/>
                <a:gd name="T19" fmla="*/ 92 h 15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02"/>
                <a:gd name="T31" fmla="*/ 0 h 1595"/>
                <a:gd name="T32" fmla="*/ 2302 w 2302"/>
                <a:gd name="T33" fmla="*/ 1595 h 15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02" h="1595">
                  <a:moveTo>
                    <a:pt x="0" y="1465"/>
                  </a:moveTo>
                  <a:lnTo>
                    <a:pt x="1642" y="0"/>
                  </a:lnTo>
                  <a:lnTo>
                    <a:pt x="2076" y="270"/>
                  </a:lnTo>
                  <a:lnTo>
                    <a:pt x="2302" y="652"/>
                  </a:lnTo>
                  <a:lnTo>
                    <a:pt x="2302" y="887"/>
                  </a:lnTo>
                  <a:lnTo>
                    <a:pt x="2245" y="1475"/>
                  </a:lnTo>
                  <a:lnTo>
                    <a:pt x="1943" y="1595"/>
                  </a:lnTo>
                  <a:lnTo>
                    <a:pt x="19" y="1587"/>
                  </a:lnTo>
                  <a:lnTo>
                    <a:pt x="0" y="1465"/>
                  </a:lnTo>
                  <a:close/>
                </a:path>
              </a:pathLst>
            </a:custGeom>
            <a:solidFill>
              <a:srgbClr val="FFF2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0" name="Freeform 312"/>
            <p:cNvSpPr>
              <a:spLocks/>
            </p:cNvSpPr>
            <p:nvPr/>
          </p:nvSpPr>
          <p:spPr bwMode="auto">
            <a:xfrm>
              <a:off x="1981" y="693"/>
              <a:ext cx="1141" cy="463"/>
            </a:xfrm>
            <a:custGeom>
              <a:avLst/>
              <a:gdLst>
                <a:gd name="T0" fmla="*/ 2 w 2283"/>
                <a:gd name="T1" fmla="*/ 37 h 926"/>
                <a:gd name="T2" fmla="*/ 137 w 2283"/>
                <a:gd name="T3" fmla="*/ 0 h 926"/>
                <a:gd name="T4" fmla="*/ 142 w 2283"/>
                <a:gd name="T5" fmla="*/ 7 h 926"/>
                <a:gd name="T6" fmla="*/ 139 w 2283"/>
                <a:gd name="T7" fmla="*/ 44 h 926"/>
                <a:gd name="T8" fmla="*/ 87 w 2283"/>
                <a:gd name="T9" fmla="*/ 58 h 926"/>
                <a:gd name="T10" fmla="*/ 0 w 2283"/>
                <a:gd name="T11" fmla="*/ 51 h 926"/>
                <a:gd name="T12" fmla="*/ 2 w 2283"/>
                <a:gd name="T13" fmla="*/ 37 h 926"/>
                <a:gd name="T14" fmla="*/ 2 w 2283"/>
                <a:gd name="T15" fmla="*/ 37 h 926"/>
                <a:gd name="T16" fmla="*/ 0 60000 65536"/>
                <a:gd name="T17" fmla="*/ 0 60000 65536"/>
                <a:gd name="T18" fmla="*/ 0 60000 65536"/>
                <a:gd name="T19" fmla="*/ 0 60000 65536"/>
                <a:gd name="T20" fmla="*/ 0 60000 65536"/>
                <a:gd name="T21" fmla="*/ 0 60000 65536"/>
                <a:gd name="T22" fmla="*/ 0 60000 65536"/>
                <a:gd name="T23" fmla="*/ 0 60000 65536"/>
                <a:gd name="T24" fmla="*/ 0 w 2283"/>
                <a:gd name="T25" fmla="*/ 0 h 926"/>
                <a:gd name="T26" fmla="*/ 2283 w 2283"/>
                <a:gd name="T27" fmla="*/ 926 h 9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3" h="926">
                  <a:moveTo>
                    <a:pt x="38" y="586"/>
                  </a:moveTo>
                  <a:lnTo>
                    <a:pt x="2197" y="0"/>
                  </a:lnTo>
                  <a:lnTo>
                    <a:pt x="2283" y="112"/>
                  </a:lnTo>
                  <a:lnTo>
                    <a:pt x="2226" y="700"/>
                  </a:lnTo>
                  <a:lnTo>
                    <a:pt x="1397" y="926"/>
                  </a:lnTo>
                  <a:lnTo>
                    <a:pt x="0" y="812"/>
                  </a:lnTo>
                  <a:lnTo>
                    <a:pt x="38" y="586"/>
                  </a:lnTo>
                  <a:close/>
                </a:path>
              </a:pathLst>
            </a:custGeom>
            <a:solidFill>
              <a:srgbClr val="CC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1" name="Freeform 313"/>
            <p:cNvSpPr>
              <a:spLocks/>
            </p:cNvSpPr>
            <p:nvPr/>
          </p:nvSpPr>
          <p:spPr bwMode="auto">
            <a:xfrm>
              <a:off x="1954" y="880"/>
              <a:ext cx="1144" cy="1065"/>
            </a:xfrm>
            <a:custGeom>
              <a:avLst/>
              <a:gdLst>
                <a:gd name="T0" fmla="*/ 0 w 2288"/>
                <a:gd name="T1" fmla="*/ 30 h 2129"/>
                <a:gd name="T2" fmla="*/ 118 w 2288"/>
                <a:gd name="T3" fmla="*/ 0 h 2129"/>
                <a:gd name="T4" fmla="*/ 143 w 2288"/>
                <a:gd name="T5" fmla="*/ 62 h 2129"/>
                <a:gd name="T6" fmla="*/ 133 w 2288"/>
                <a:gd name="T7" fmla="*/ 101 h 2129"/>
                <a:gd name="T8" fmla="*/ 101 w 2288"/>
                <a:gd name="T9" fmla="*/ 134 h 2129"/>
                <a:gd name="T10" fmla="*/ 85 w 2288"/>
                <a:gd name="T11" fmla="*/ 77 h 2129"/>
                <a:gd name="T12" fmla="*/ 0 w 2288"/>
                <a:gd name="T13" fmla="*/ 30 h 2129"/>
                <a:gd name="T14" fmla="*/ 0 w 2288"/>
                <a:gd name="T15" fmla="*/ 30 h 2129"/>
                <a:gd name="T16" fmla="*/ 0 60000 65536"/>
                <a:gd name="T17" fmla="*/ 0 60000 65536"/>
                <a:gd name="T18" fmla="*/ 0 60000 65536"/>
                <a:gd name="T19" fmla="*/ 0 60000 65536"/>
                <a:gd name="T20" fmla="*/ 0 60000 65536"/>
                <a:gd name="T21" fmla="*/ 0 60000 65536"/>
                <a:gd name="T22" fmla="*/ 0 60000 65536"/>
                <a:gd name="T23" fmla="*/ 0 60000 65536"/>
                <a:gd name="T24" fmla="*/ 0 w 2288"/>
                <a:gd name="T25" fmla="*/ 0 h 2129"/>
                <a:gd name="T26" fmla="*/ 2288 w 2288"/>
                <a:gd name="T27" fmla="*/ 2129 h 21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8" h="2129">
                  <a:moveTo>
                    <a:pt x="0" y="471"/>
                  </a:moveTo>
                  <a:lnTo>
                    <a:pt x="1889" y="0"/>
                  </a:lnTo>
                  <a:lnTo>
                    <a:pt x="2288" y="977"/>
                  </a:lnTo>
                  <a:lnTo>
                    <a:pt x="2117" y="1604"/>
                  </a:lnTo>
                  <a:lnTo>
                    <a:pt x="1629" y="2129"/>
                  </a:lnTo>
                  <a:lnTo>
                    <a:pt x="1374" y="1231"/>
                  </a:lnTo>
                  <a:lnTo>
                    <a:pt x="0" y="471"/>
                  </a:lnTo>
                  <a:close/>
                </a:path>
              </a:pathLst>
            </a:custGeom>
            <a:solidFill>
              <a:srgbClr val="B8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2" name="Freeform 314"/>
            <p:cNvSpPr>
              <a:spLocks/>
            </p:cNvSpPr>
            <p:nvPr/>
          </p:nvSpPr>
          <p:spPr bwMode="auto">
            <a:xfrm>
              <a:off x="1296" y="397"/>
              <a:ext cx="1204" cy="707"/>
            </a:xfrm>
            <a:custGeom>
              <a:avLst/>
              <a:gdLst>
                <a:gd name="T0" fmla="*/ 0 w 2408"/>
                <a:gd name="T1" fmla="*/ 72 h 1414"/>
                <a:gd name="T2" fmla="*/ 31 w 2408"/>
                <a:gd name="T3" fmla="*/ 35 h 1414"/>
                <a:gd name="T4" fmla="*/ 60 w 2408"/>
                <a:gd name="T5" fmla="*/ 19 h 1414"/>
                <a:gd name="T6" fmla="*/ 95 w 2408"/>
                <a:gd name="T7" fmla="*/ 5 h 1414"/>
                <a:gd name="T8" fmla="*/ 129 w 2408"/>
                <a:gd name="T9" fmla="*/ 0 h 1414"/>
                <a:gd name="T10" fmla="*/ 148 w 2408"/>
                <a:gd name="T11" fmla="*/ 3 h 1414"/>
                <a:gd name="T12" fmla="*/ 151 w 2408"/>
                <a:gd name="T13" fmla="*/ 21 h 1414"/>
                <a:gd name="T14" fmla="*/ 76 w 2408"/>
                <a:gd name="T15" fmla="*/ 88 h 1414"/>
                <a:gd name="T16" fmla="*/ 0 w 2408"/>
                <a:gd name="T17" fmla="*/ 72 h 1414"/>
                <a:gd name="T18" fmla="*/ 0 w 2408"/>
                <a:gd name="T19" fmla="*/ 72 h 1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08"/>
                <a:gd name="T31" fmla="*/ 0 h 1414"/>
                <a:gd name="T32" fmla="*/ 2408 w 2408"/>
                <a:gd name="T33" fmla="*/ 1414 h 1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08" h="1414">
                  <a:moveTo>
                    <a:pt x="0" y="1141"/>
                  </a:moveTo>
                  <a:lnTo>
                    <a:pt x="501" y="546"/>
                  </a:lnTo>
                  <a:lnTo>
                    <a:pt x="963" y="291"/>
                  </a:lnTo>
                  <a:lnTo>
                    <a:pt x="1528" y="74"/>
                  </a:lnTo>
                  <a:lnTo>
                    <a:pt x="2058" y="0"/>
                  </a:lnTo>
                  <a:lnTo>
                    <a:pt x="2358" y="48"/>
                  </a:lnTo>
                  <a:lnTo>
                    <a:pt x="2408" y="329"/>
                  </a:lnTo>
                  <a:lnTo>
                    <a:pt x="1227" y="1414"/>
                  </a:lnTo>
                  <a:lnTo>
                    <a:pt x="0" y="1141"/>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3" name="Freeform 315"/>
            <p:cNvSpPr>
              <a:spLocks/>
            </p:cNvSpPr>
            <p:nvPr/>
          </p:nvSpPr>
          <p:spPr bwMode="auto">
            <a:xfrm>
              <a:off x="1330" y="467"/>
              <a:ext cx="1203" cy="637"/>
            </a:xfrm>
            <a:custGeom>
              <a:avLst/>
              <a:gdLst>
                <a:gd name="T0" fmla="*/ 63 w 2406"/>
                <a:gd name="T1" fmla="*/ 75 h 1273"/>
                <a:gd name="T2" fmla="*/ 0 w 2406"/>
                <a:gd name="T3" fmla="*/ 65 h 1273"/>
                <a:gd name="T4" fmla="*/ 74 w 2406"/>
                <a:gd name="T5" fmla="*/ 67 h 1273"/>
                <a:gd name="T6" fmla="*/ 132 w 2406"/>
                <a:gd name="T7" fmla="*/ 0 h 1273"/>
                <a:gd name="T8" fmla="*/ 150 w 2406"/>
                <a:gd name="T9" fmla="*/ 7 h 1273"/>
                <a:gd name="T10" fmla="*/ 73 w 2406"/>
                <a:gd name="T11" fmla="*/ 80 h 1273"/>
                <a:gd name="T12" fmla="*/ 63 w 2406"/>
                <a:gd name="T13" fmla="*/ 75 h 1273"/>
                <a:gd name="T14" fmla="*/ 63 w 2406"/>
                <a:gd name="T15" fmla="*/ 75 h 1273"/>
                <a:gd name="T16" fmla="*/ 0 60000 65536"/>
                <a:gd name="T17" fmla="*/ 0 60000 65536"/>
                <a:gd name="T18" fmla="*/ 0 60000 65536"/>
                <a:gd name="T19" fmla="*/ 0 60000 65536"/>
                <a:gd name="T20" fmla="*/ 0 60000 65536"/>
                <a:gd name="T21" fmla="*/ 0 60000 65536"/>
                <a:gd name="T22" fmla="*/ 0 60000 65536"/>
                <a:gd name="T23" fmla="*/ 0 60000 65536"/>
                <a:gd name="T24" fmla="*/ 0 w 2406"/>
                <a:gd name="T25" fmla="*/ 0 h 1273"/>
                <a:gd name="T26" fmla="*/ 2406 w 2406"/>
                <a:gd name="T27" fmla="*/ 1273 h 12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6" h="1273">
                  <a:moveTo>
                    <a:pt x="1009" y="1190"/>
                  </a:moveTo>
                  <a:lnTo>
                    <a:pt x="0" y="1038"/>
                  </a:lnTo>
                  <a:lnTo>
                    <a:pt x="1180" y="1066"/>
                  </a:lnTo>
                  <a:lnTo>
                    <a:pt x="2104" y="0"/>
                  </a:lnTo>
                  <a:lnTo>
                    <a:pt x="2406" y="112"/>
                  </a:lnTo>
                  <a:lnTo>
                    <a:pt x="1161" y="1273"/>
                  </a:lnTo>
                  <a:lnTo>
                    <a:pt x="1009" y="119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4" name="Freeform 316"/>
            <p:cNvSpPr>
              <a:spLocks/>
            </p:cNvSpPr>
            <p:nvPr/>
          </p:nvSpPr>
          <p:spPr bwMode="auto">
            <a:xfrm>
              <a:off x="2674" y="901"/>
              <a:ext cx="403" cy="1010"/>
            </a:xfrm>
            <a:custGeom>
              <a:avLst/>
              <a:gdLst>
                <a:gd name="T0" fmla="*/ 0 w 806"/>
                <a:gd name="T1" fmla="*/ 88 h 2018"/>
                <a:gd name="T2" fmla="*/ 3 w 806"/>
                <a:gd name="T3" fmla="*/ 64 h 2018"/>
                <a:gd name="T4" fmla="*/ 20 w 806"/>
                <a:gd name="T5" fmla="*/ 38 h 2018"/>
                <a:gd name="T6" fmla="*/ 30 w 806"/>
                <a:gd name="T7" fmla="*/ 0 h 2018"/>
                <a:gd name="T8" fmla="*/ 50 w 806"/>
                <a:gd name="T9" fmla="*/ 63 h 2018"/>
                <a:gd name="T10" fmla="*/ 43 w 806"/>
                <a:gd name="T11" fmla="*/ 89 h 2018"/>
                <a:gd name="T12" fmla="*/ 13 w 806"/>
                <a:gd name="T13" fmla="*/ 127 h 2018"/>
                <a:gd name="T14" fmla="*/ 0 w 806"/>
                <a:gd name="T15" fmla="*/ 88 h 2018"/>
                <a:gd name="T16" fmla="*/ 0 w 806"/>
                <a:gd name="T17" fmla="*/ 88 h 20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6"/>
                <a:gd name="T28" fmla="*/ 0 h 2018"/>
                <a:gd name="T29" fmla="*/ 806 w 806"/>
                <a:gd name="T30" fmla="*/ 2018 h 20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6" h="2018">
                  <a:moveTo>
                    <a:pt x="0" y="1397"/>
                  </a:moveTo>
                  <a:lnTo>
                    <a:pt x="55" y="1018"/>
                  </a:lnTo>
                  <a:lnTo>
                    <a:pt x="319" y="604"/>
                  </a:lnTo>
                  <a:lnTo>
                    <a:pt x="490" y="0"/>
                  </a:lnTo>
                  <a:lnTo>
                    <a:pt x="806" y="999"/>
                  </a:lnTo>
                  <a:lnTo>
                    <a:pt x="688" y="1416"/>
                  </a:lnTo>
                  <a:lnTo>
                    <a:pt x="203" y="2018"/>
                  </a:lnTo>
                  <a:lnTo>
                    <a:pt x="0" y="1397"/>
                  </a:lnTo>
                  <a:close/>
                </a:path>
              </a:pathLst>
            </a:custGeom>
            <a:solidFill>
              <a:srgbClr val="7A7A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5" name="Freeform 317"/>
            <p:cNvSpPr>
              <a:spLocks/>
            </p:cNvSpPr>
            <p:nvPr/>
          </p:nvSpPr>
          <p:spPr bwMode="auto">
            <a:xfrm>
              <a:off x="1207" y="1153"/>
              <a:ext cx="995" cy="1037"/>
            </a:xfrm>
            <a:custGeom>
              <a:avLst/>
              <a:gdLst>
                <a:gd name="T0" fmla="*/ 0 w 1990"/>
                <a:gd name="T1" fmla="*/ 68 h 2074"/>
                <a:gd name="T2" fmla="*/ 36 w 1990"/>
                <a:gd name="T3" fmla="*/ 90 h 2074"/>
                <a:gd name="T4" fmla="*/ 68 w 1990"/>
                <a:gd name="T5" fmla="*/ 90 h 2074"/>
                <a:gd name="T6" fmla="*/ 42 w 1990"/>
                <a:gd name="T7" fmla="*/ 81 h 2074"/>
                <a:gd name="T8" fmla="*/ 57 w 1990"/>
                <a:gd name="T9" fmla="*/ 68 h 2074"/>
                <a:gd name="T10" fmla="*/ 73 w 1990"/>
                <a:gd name="T11" fmla="*/ 65 h 2074"/>
                <a:gd name="T12" fmla="*/ 63 w 1990"/>
                <a:gd name="T13" fmla="*/ 57 h 2074"/>
                <a:gd name="T14" fmla="*/ 74 w 1990"/>
                <a:gd name="T15" fmla="*/ 48 h 2074"/>
                <a:gd name="T16" fmla="*/ 86 w 1990"/>
                <a:gd name="T17" fmla="*/ 29 h 2074"/>
                <a:gd name="T18" fmla="*/ 93 w 1990"/>
                <a:gd name="T19" fmla="*/ 0 h 2074"/>
                <a:gd name="T20" fmla="*/ 101 w 1990"/>
                <a:gd name="T21" fmla="*/ 90 h 2074"/>
                <a:gd name="T22" fmla="*/ 124 w 1990"/>
                <a:gd name="T23" fmla="*/ 130 h 2074"/>
                <a:gd name="T24" fmla="*/ 59 w 1990"/>
                <a:gd name="T25" fmla="*/ 130 h 2074"/>
                <a:gd name="T26" fmla="*/ 7 w 1990"/>
                <a:gd name="T27" fmla="*/ 78 h 2074"/>
                <a:gd name="T28" fmla="*/ 0 w 1990"/>
                <a:gd name="T29" fmla="*/ 68 h 2074"/>
                <a:gd name="T30" fmla="*/ 0 w 1990"/>
                <a:gd name="T31" fmla="*/ 68 h 20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0"/>
                <a:gd name="T49" fmla="*/ 0 h 2074"/>
                <a:gd name="T50" fmla="*/ 1990 w 1990"/>
                <a:gd name="T51" fmla="*/ 2074 h 20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0" h="2074">
                  <a:moveTo>
                    <a:pt x="0" y="1101"/>
                  </a:moveTo>
                  <a:lnTo>
                    <a:pt x="576" y="1441"/>
                  </a:lnTo>
                  <a:lnTo>
                    <a:pt x="1085" y="1441"/>
                  </a:lnTo>
                  <a:lnTo>
                    <a:pt x="661" y="1300"/>
                  </a:lnTo>
                  <a:lnTo>
                    <a:pt x="897" y="1091"/>
                  </a:lnTo>
                  <a:lnTo>
                    <a:pt x="1161" y="1055"/>
                  </a:lnTo>
                  <a:lnTo>
                    <a:pt x="1019" y="913"/>
                  </a:lnTo>
                  <a:lnTo>
                    <a:pt x="1171" y="780"/>
                  </a:lnTo>
                  <a:lnTo>
                    <a:pt x="1368" y="477"/>
                  </a:lnTo>
                  <a:lnTo>
                    <a:pt x="1477" y="0"/>
                  </a:lnTo>
                  <a:lnTo>
                    <a:pt x="1614" y="1451"/>
                  </a:lnTo>
                  <a:lnTo>
                    <a:pt x="1990" y="2065"/>
                  </a:lnTo>
                  <a:lnTo>
                    <a:pt x="943" y="2074"/>
                  </a:lnTo>
                  <a:lnTo>
                    <a:pt x="105" y="1253"/>
                  </a:lnTo>
                  <a:lnTo>
                    <a:pt x="0" y="1101"/>
                  </a:lnTo>
                  <a:close/>
                </a:path>
              </a:pathLst>
            </a:custGeom>
            <a:solidFill>
              <a:srgbClr val="3575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6" name="Freeform 318"/>
            <p:cNvSpPr>
              <a:spLocks/>
            </p:cNvSpPr>
            <p:nvPr/>
          </p:nvSpPr>
          <p:spPr bwMode="auto">
            <a:xfrm>
              <a:off x="2059" y="1870"/>
              <a:ext cx="506" cy="264"/>
            </a:xfrm>
            <a:custGeom>
              <a:avLst/>
              <a:gdLst>
                <a:gd name="T0" fmla="*/ 0 w 1011"/>
                <a:gd name="T1" fmla="*/ 3 h 528"/>
                <a:gd name="T2" fmla="*/ 16 w 1011"/>
                <a:gd name="T3" fmla="*/ 33 h 528"/>
                <a:gd name="T4" fmla="*/ 36 w 1011"/>
                <a:gd name="T5" fmla="*/ 26 h 528"/>
                <a:gd name="T6" fmla="*/ 64 w 1011"/>
                <a:gd name="T7" fmla="*/ 13 h 528"/>
                <a:gd name="T8" fmla="*/ 54 w 1011"/>
                <a:gd name="T9" fmla="*/ 11 h 528"/>
                <a:gd name="T10" fmla="*/ 28 w 1011"/>
                <a:gd name="T11" fmla="*/ 21 h 528"/>
                <a:gd name="T12" fmla="*/ 46 w 1011"/>
                <a:gd name="T13" fmla="*/ 9 h 528"/>
                <a:gd name="T14" fmla="*/ 35 w 1011"/>
                <a:gd name="T15" fmla="*/ 7 h 528"/>
                <a:gd name="T16" fmla="*/ 15 w 1011"/>
                <a:gd name="T17" fmla="*/ 12 h 528"/>
                <a:gd name="T18" fmla="*/ 27 w 1011"/>
                <a:gd name="T19" fmla="*/ 4 h 528"/>
                <a:gd name="T20" fmla="*/ 20 w 1011"/>
                <a:gd name="T21" fmla="*/ 0 h 528"/>
                <a:gd name="T22" fmla="*/ 11 w 1011"/>
                <a:gd name="T23" fmla="*/ 3 h 528"/>
                <a:gd name="T24" fmla="*/ 0 w 1011"/>
                <a:gd name="T25" fmla="*/ 3 h 528"/>
                <a:gd name="T26" fmla="*/ 0 w 1011"/>
                <a:gd name="T27" fmla="*/ 3 h 5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11"/>
                <a:gd name="T43" fmla="*/ 0 h 528"/>
                <a:gd name="T44" fmla="*/ 1011 w 1011"/>
                <a:gd name="T45" fmla="*/ 528 h 5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11" h="528">
                  <a:moveTo>
                    <a:pt x="0" y="57"/>
                  </a:moveTo>
                  <a:lnTo>
                    <a:pt x="253" y="528"/>
                  </a:lnTo>
                  <a:lnTo>
                    <a:pt x="576" y="431"/>
                  </a:lnTo>
                  <a:lnTo>
                    <a:pt x="1011" y="220"/>
                  </a:lnTo>
                  <a:lnTo>
                    <a:pt x="861" y="190"/>
                  </a:lnTo>
                  <a:lnTo>
                    <a:pt x="447" y="345"/>
                  </a:lnTo>
                  <a:lnTo>
                    <a:pt x="732" y="155"/>
                  </a:lnTo>
                  <a:lnTo>
                    <a:pt x="549" y="112"/>
                  </a:lnTo>
                  <a:lnTo>
                    <a:pt x="230" y="199"/>
                  </a:lnTo>
                  <a:lnTo>
                    <a:pt x="429" y="68"/>
                  </a:lnTo>
                  <a:lnTo>
                    <a:pt x="317" y="0"/>
                  </a:lnTo>
                  <a:lnTo>
                    <a:pt x="161" y="6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7" name="Freeform 319"/>
            <p:cNvSpPr>
              <a:spLocks/>
            </p:cNvSpPr>
            <p:nvPr/>
          </p:nvSpPr>
          <p:spPr bwMode="auto">
            <a:xfrm>
              <a:off x="2088" y="1592"/>
              <a:ext cx="488" cy="273"/>
            </a:xfrm>
            <a:custGeom>
              <a:avLst/>
              <a:gdLst>
                <a:gd name="T0" fmla="*/ 5 w 977"/>
                <a:gd name="T1" fmla="*/ 29 h 546"/>
                <a:gd name="T2" fmla="*/ 29 w 977"/>
                <a:gd name="T3" fmla="*/ 17 h 546"/>
                <a:gd name="T4" fmla="*/ 55 w 977"/>
                <a:gd name="T5" fmla="*/ 0 h 546"/>
                <a:gd name="T6" fmla="*/ 61 w 977"/>
                <a:gd name="T7" fmla="*/ 1 h 546"/>
                <a:gd name="T8" fmla="*/ 55 w 977"/>
                <a:gd name="T9" fmla="*/ 9 h 546"/>
                <a:gd name="T10" fmla="*/ 29 w 977"/>
                <a:gd name="T11" fmla="*/ 23 h 546"/>
                <a:gd name="T12" fmla="*/ 14 w 977"/>
                <a:gd name="T13" fmla="*/ 30 h 546"/>
                <a:gd name="T14" fmla="*/ 0 w 977"/>
                <a:gd name="T15" fmla="*/ 34 h 546"/>
                <a:gd name="T16" fmla="*/ 5 w 977"/>
                <a:gd name="T17" fmla="*/ 29 h 546"/>
                <a:gd name="T18" fmla="*/ 5 w 977"/>
                <a:gd name="T19" fmla="*/ 29 h 5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7"/>
                <a:gd name="T31" fmla="*/ 0 h 546"/>
                <a:gd name="T32" fmla="*/ 977 w 977"/>
                <a:gd name="T33" fmla="*/ 546 h 5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7" h="546">
                  <a:moveTo>
                    <a:pt x="85" y="468"/>
                  </a:moveTo>
                  <a:lnTo>
                    <a:pt x="475" y="268"/>
                  </a:lnTo>
                  <a:lnTo>
                    <a:pt x="882" y="0"/>
                  </a:lnTo>
                  <a:lnTo>
                    <a:pt x="977" y="27"/>
                  </a:lnTo>
                  <a:lnTo>
                    <a:pt x="882" y="156"/>
                  </a:lnTo>
                  <a:lnTo>
                    <a:pt x="475" y="383"/>
                  </a:lnTo>
                  <a:lnTo>
                    <a:pt x="224" y="485"/>
                  </a:lnTo>
                  <a:lnTo>
                    <a:pt x="0" y="546"/>
                  </a:lnTo>
                  <a:lnTo>
                    <a:pt x="85"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8" name="Freeform 320"/>
            <p:cNvSpPr>
              <a:spLocks/>
            </p:cNvSpPr>
            <p:nvPr/>
          </p:nvSpPr>
          <p:spPr bwMode="auto">
            <a:xfrm>
              <a:off x="2439" y="1662"/>
              <a:ext cx="176" cy="104"/>
            </a:xfrm>
            <a:custGeom>
              <a:avLst/>
              <a:gdLst>
                <a:gd name="T0" fmla="*/ 17 w 354"/>
                <a:gd name="T1" fmla="*/ 0 h 209"/>
                <a:gd name="T2" fmla="*/ 13 w 354"/>
                <a:gd name="T3" fmla="*/ 6 h 209"/>
                <a:gd name="T4" fmla="*/ 0 w 354"/>
                <a:gd name="T5" fmla="*/ 13 h 209"/>
                <a:gd name="T6" fmla="*/ 14 w 354"/>
                <a:gd name="T7" fmla="*/ 11 h 209"/>
                <a:gd name="T8" fmla="*/ 22 w 354"/>
                <a:gd name="T9" fmla="*/ 8 h 209"/>
                <a:gd name="T10" fmla="*/ 17 w 354"/>
                <a:gd name="T11" fmla="*/ 0 h 209"/>
                <a:gd name="T12" fmla="*/ 17 w 354"/>
                <a:gd name="T13" fmla="*/ 0 h 209"/>
                <a:gd name="T14" fmla="*/ 0 60000 65536"/>
                <a:gd name="T15" fmla="*/ 0 60000 65536"/>
                <a:gd name="T16" fmla="*/ 0 60000 65536"/>
                <a:gd name="T17" fmla="*/ 0 60000 65536"/>
                <a:gd name="T18" fmla="*/ 0 60000 65536"/>
                <a:gd name="T19" fmla="*/ 0 60000 65536"/>
                <a:gd name="T20" fmla="*/ 0 60000 65536"/>
                <a:gd name="T21" fmla="*/ 0 w 354"/>
                <a:gd name="T22" fmla="*/ 0 h 209"/>
                <a:gd name="T23" fmla="*/ 354 w 354"/>
                <a:gd name="T24" fmla="*/ 209 h 2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4" h="209">
                  <a:moveTo>
                    <a:pt x="285" y="0"/>
                  </a:moveTo>
                  <a:lnTo>
                    <a:pt x="215" y="105"/>
                  </a:lnTo>
                  <a:lnTo>
                    <a:pt x="0" y="209"/>
                  </a:lnTo>
                  <a:lnTo>
                    <a:pt x="234" y="183"/>
                  </a:lnTo>
                  <a:lnTo>
                    <a:pt x="354" y="129"/>
                  </a:lnTo>
                  <a:lnTo>
                    <a:pt x="2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9" name="Freeform 321"/>
            <p:cNvSpPr>
              <a:spLocks/>
            </p:cNvSpPr>
            <p:nvPr/>
          </p:nvSpPr>
          <p:spPr bwMode="auto">
            <a:xfrm>
              <a:off x="2776" y="1530"/>
              <a:ext cx="216" cy="261"/>
            </a:xfrm>
            <a:custGeom>
              <a:avLst/>
              <a:gdLst>
                <a:gd name="T0" fmla="*/ 27 w 431"/>
                <a:gd name="T1" fmla="*/ 0 h 523"/>
                <a:gd name="T2" fmla="*/ 13 w 431"/>
                <a:gd name="T3" fmla="*/ 23 h 523"/>
                <a:gd name="T4" fmla="*/ 1 w 431"/>
                <a:gd name="T5" fmla="*/ 32 h 523"/>
                <a:gd name="T6" fmla="*/ 0 w 431"/>
                <a:gd name="T7" fmla="*/ 25 h 523"/>
                <a:gd name="T8" fmla="*/ 10 w 431"/>
                <a:gd name="T9" fmla="*/ 18 h 523"/>
                <a:gd name="T10" fmla="*/ 27 w 431"/>
                <a:gd name="T11" fmla="*/ 0 h 523"/>
                <a:gd name="T12" fmla="*/ 27 w 431"/>
                <a:gd name="T13" fmla="*/ 0 h 523"/>
                <a:gd name="T14" fmla="*/ 0 60000 65536"/>
                <a:gd name="T15" fmla="*/ 0 60000 65536"/>
                <a:gd name="T16" fmla="*/ 0 60000 65536"/>
                <a:gd name="T17" fmla="*/ 0 60000 65536"/>
                <a:gd name="T18" fmla="*/ 0 60000 65536"/>
                <a:gd name="T19" fmla="*/ 0 60000 65536"/>
                <a:gd name="T20" fmla="*/ 0 60000 65536"/>
                <a:gd name="T21" fmla="*/ 0 w 431"/>
                <a:gd name="T22" fmla="*/ 0 h 523"/>
                <a:gd name="T23" fmla="*/ 431 w 431"/>
                <a:gd name="T24" fmla="*/ 523 h 5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1" h="523">
                  <a:moveTo>
                    <a:pt x="431" y="0"/>
                  </a:moveTo>
                  <a:lnTo>
                    <a:pt x="207" y="380"/>
                  </a:lnTo>
                  <a:lnTo>
                    <a:pt x="15" y="523"/>
                  </a:lnTo>
                  <a:lnTo>
                    <a:pt x="0" y="407"/>
                  </a:lnTo>
                  <a:lnTo>
                    <a:pt x="146" y="295"/>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0" name="Freeform 322"/>
            <p:cNvSpPr>
              <a:spLocks/>
            </p:cNvSpPr>
            <p:nvPr/>
          </p:nvSpPr>
          <p:spPr bwMode="auto">
            <a:xfrm>
              <a:off x="2964" y="735"/>
              <a:ext cx="179" cy="373"/>
            </a:xfrm>
            <a:custGeom>
              <a:avLst/>
              <a:gdLst>
                <a:gd name="T0" fmla="*/ 22 w 358"/>
                <a:gd name="T1" fmla="*/ 0 h 745"/>
                <a:gd name="T2" fmla="*/ 20 w 358"/>
                <a:gd name="T3" fmla="*/ 39 h 745"/>
                <a:gd name="T4" fmla="*/ 18 w 358"/>
                <a:gd name="T5" fmla="*/ 45 h 745"/>
                <a:gd name="T6" fmla="*/ 5 w 358"/>
                <a:gd name="T7" fmla="*/ 47 h 745"/>
                <a:gd name="T8" fmla="*/ 0 w 358"/>
                <a:gd name="T9" fmla="*/ 39 h 745"/>
                <a:gd name="T10" fmla="*/ 14 w 358"/>
                <a:gd name="T11" fmla="*/ 36 h 745"/>
                <a:gd name="T12" fmla="*/ 19 w 358"/>
                <a:gd name="T13" fmla="*/ 11 h 745"/>
                <a:gd name="T14" fmla="*/ 22 w 358"/>
                <a:gd name="T15" fmla="*/ 0 h 745"/>
                <a:gd name="T16" fmla="*/ 22 w 358"/>
                <a:gd name="T17" fmla="*/ 0 h 7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8"/>
                <a:gd name="T28" fmla="*/ 0 h 745"/>
                <a:gd name="T29" fmla="*/ 358 w 358"/>
                <a:gd name="T30" fmla="*/ 745 h 7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8" h="745">
                  <a:moveTo>
                    <a:pt x="358" y="0"/>
                  </a:moveTo>
                  <a:lnTo>
                    <a:pt x="316" y="614"/>
                  </a:lnTo>
                  <a:lnTo>
                    <a:pt x="282" y="711"/>
                  </a:lnTo>
                  <a:lnTo>
                    <a:pt x="69" y="745"/>
                  </a:lnTo>
                  <a:lnTo>
                    <a:pt x="0" y="610"/>
                  </a:lnTo>
                  <a:lnTo>
                    <a:pt x="228" y="572"/>
                  </a:lnTo>
                  <a:lnTo>
                    <a:pt x="289" y="173"/>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1" name="Freeform 323"/>
            <p:cNvSpPr>
              <a:spLocks/>
            </p:cNvSpPr>
            <p:nvPr/>
          </p:nvSpPr>
          <p:spPr bwMode="auto">
            <a:xfrm>
              <a:off x="1111" y="397"/>
              <a:ext cx="1454" cy="1769"/>
            </a:xfrm>
            <a:custGeom>
              <a:avLst/>
              <a:gdLst>
                <a:gd name="T0" fmla="*/ 182 w 2908"/>
                <a:gd name="T1" fmla="*/ 14 h 3540"/>
                <a:gd name="T2" fmla="*/ 171 w 2908"/>
                <a:gd name="T3" fmla="*/ 3 h 3540"/>
                <a:gd name="T4" fmla="*/ 152 w 2908"/>
                <a:gd name="T5" fmla="*/ 0 h 3540"/>
                <a:gd name="T6" fmla="*/ 127 w 2908"/>
                <a:gd name="T7" fmla="*/ 0 h 3540"/>
                <a:gd name="T8" fmla="*/ 110 w 2908"/>
                <a:gd name="T9" fmla="*/ 3 h 3540"/>
                <a:gd name="T10" fmla="*/ 92 w 2908"/>
                <a:gd name="T11" fmla="*/ 10 h 3540"/>
                <a:gd name="T12" fmla="*/ 73 w 2908"/>
                <a:gd name="T13" fmla="*/ 19 h 3540"/>
                <a:gd name="T14" fmla="*/ 55 w 2908"/>
                <a:gd name="T15" fmla="*/ 30 h 3540"/>
                <a:gd name="T16" fmla="*/ 38 w 2908"/>
                <a:gd name="T17" fmla="*/ 46 h 3540"/>
                <a:gd name="T18" fmla="*/ 23 w 2908"/>
                <a:gd name="T19" fmla="*/ 66 h 3540"/>
                <a:gd name="T20" fmla="*/ 10 w 2908"/>
                <a:gd name="T21" fmla="*/ 89 h 3540"/>
                <a:gd name="T22" fmla="*/ 1 w 2908"/>
                <a:gd name="T23" fmla="*/ 115 h 3540"/>
                <a:gd name="T24" fmla="*/ 0 w 2908"/>
                <a:gd name="T25" fmla="*/ 136 h 3540"/>
                <a:gd name="T26" fmla="*/ 5 w 2908"/>
                <a:gd name="T27" fmla="*/ 154 h 3540"/>
                <a:gd name="T28" fmla="*/ 15 w 2908"/>
                <a:gd name="T29" fmla="*/ 174 h 3540"/>
                <a:gd name="T30" fmla="*/ 31 w 2908"/>
                <a:gd name="T31" fmla="*/ 190 h 3540"/>
                <a:gd name="T32" fmla="*/ 62 w 2908"/>
                <a:gd name="T33" fmla="*/ 216 h 3540"/>
                <a:gd name="T34" fmla="*/ 91 w 2908"/>
                <a:gd name="T35" fmla="*/ 221 h 3540"/>
                <a:gd name="T36" fmla="*/ 133 w 2908"/>
                <a:gd name="T37" fmla="*/ 218 h 3540"/>
                <a:gd name="T38" fmla="*/ 125 w 2908"/>
                <a:gd name="T39" fmla="*/ 210 h 3540"/>
                <a:gd name="T40" fmla="*/ 107 w 2908"/>
                <a:gd name="T41" fmla="*/ 211 h 3540"/>
                <a:gd name="T42" fmla="*/ 78 w 2908"/>
                <a:gd name="T43" fmla="*/ 208 h 3540"/>
                <a:gd name="T44" fmla="*/ 104 w 2908"/>
                <a:gd name="T45" fmla="*/ 207 h 3540"/>
                <a:gd name="T46" fmla="*/ 121 w 2908"/>
                <a:gd name="T47" fmla="*/ 204 h 3540"/>
                <a:gd name="T48" fmla="*/ 116 w 2908"/>
                <a:gd name="T49" fmla="*/ 197 h 3540"/>
                <a:gd name="T50" fmla="*/ 95 w 2908"/>
                <a:gd name="T51" fmla="*/ 200 h 3540"/>
                <a:gd name="T52" fmla="*/ 67 w 2908"/>
                <a:gd name="T53" fmla="*/ 197 h 3540"/>
                <a:gd name="T54" fmla="*/ 91 w 2908"/>
                <a:gd name="T55" fmla="*/ 195 h 3540"/>
                <a:gd name="T56" fmla="*/ 113 w 2908"/>
                <a:gd name="T57" fmla="*/ 192 h 3540"/>
                <a:gd name="T58" fmla="*/ 110 w 2908"/>
                <a:gd name="T59" fmla="*/ 186 h 3540"/>
                <a:gd name="T60" fmla="*/ 96 w 2908"/>
                <a:gd name="T61" fmla="*/ 188 h 3540"/>
                <a:gd name="T62" fmla="*/ 77 w 2908"/>
                <a:gd name="T63" fmla="*/ 189 h 3540"/>
                <a:gd name="T64" fmla="*/ 48 w 2908"/>
                <a:gd name="T65" fmla="*/ 184 h 3540"/>
                <a:gd name="T66" fmla="*/ 24 w 2908"/>
                <a:gd name="T67" fmla="*/ 171 h 3540"/>
                <a:gd name="T68" fmla="*/ 11 w 2908"/>
                <a:gd name="T69" fmla="*/ 151 h 3540"/>
                <a:gd name="T70" fmla="*/ 7 w 2908"/>
                <a:gd name="T71" fmla="*/ 127 h 3540"/>
                <a:gd name="T72" fmla="*/ 9 w 2908"/>
                <a:gd name="T73" fmla="*/ 111 h 3540"/>
                <a:gd name="T74" fmla="*/ 17 w 2908"/>
                <a:gd name="T75" fmla="*/ 91 h 3540"/>
                <a:gd name="T76" fmla="*/ 28 w 2908"/>
                <a:gd name="T77" fmla="*/ 70 h 3540"/>
                <a:gd name="T78" fmla="*/ 44 w 2908"/>
                <a:gd name="T79" fmla="*/ 50 h 3540"/>
                <a:gd name="T80" fmla="*/ 61 w 2908"/>
                <a:gd name="T81" fmla="*/ 33 h 3540"/>
                <a:gd name="T82" fmla="*/ 77 w 2908"/>
                <a:gd name="T83" fmla="*/ 24 h 3540"/>
                <a:gd name="T84" fmla="*/ 94 w 2908"/>
                <a:gd name="T85" fmla="*/ 15 h 3540"/>
                <a:gd name="T86" fmla="*/ 115 w 2908"/>
                <a:gd name="T87" fmla="*/ 7 h 3540"/>
                <a:gd name="T88" fmla="*/ 126 w 2908"/>
                <a:gd name="T89" fmla="*/ 5 h 3540"/>
                <a:gd name="T90" fmla="*/ 151 w 2908"/>
                <a:gd name="T91" fmla="*/ 3 h 3540"/>
                <a:gd name="T92" fmla="*/ 168 w 2908"/>
                <a:gd name="T93" fmla="*/ 6 h 3540"/>
                <a:gd name="T94" fmla="*/ 174 w 2908"/>
                <a:gd name="T95" fmla="*/ 20 h 3540"/>
                <a:gd name="T96" fmla="*/ 182 w 2908"/>
                <a:gd name="T97" fmla="*/ 14 h 3540"/>
                <a:gd name="T98" fmla="*/ 182 w 2908"/>
                <a:gd name="T99" fmla="*/ 14 h 35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8"/>
                <a:gd name="T151" fmla="*/ 0 h 3540"/>
                <a:gd name="T152" fmla="*/ 2908 w 2908"/>
                <a:gd name="T153" fmla="*/ 3540 h 354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8" h="3540">
                  <a:moveTo>
                    <a:pt x="2908" y="232"/>
                  </a:moveTo>
                  <a:lnTo>
                    <a:pt x="2729" y="48"/>
                  </a:lnTo>
                  <a:lnTo>
                    <a:pt x="2429" y="0"/>
                  </a:lnTo>
                  <a:lnTo>
                    <a:pt x="2039" y="8"/>
                  </a:lnTo>
                  <a:lnTo>
                    <a:pt x="1773" y="61"/>
                  </a:lnTo>
                  <a:lnTo>
                    <a:pt x="1479" y="166"/>
                  </a:lnTo>
                  <a:lnTo>
                    <a:pt x="1165" y="308"/>
                  </a:lnTo>
                  <a:lnTo>
                    <a:pt x="886" y="493"/>
                  </a:lnTo>
                  <a:lnTo>
                    <a:pt x="604" y="745"/>
                  </a:lnTo>
                  <a:lnTo>
                    <a:pt x="361" y="1059"/>
                  </a:lnTo>
                  <a:lnTo>
                    <a:pt x="146" y="1439"/>
                  </a:lnTo>
                  <a:lnTo>
                    <a:pt x="25" y="1846"/>
                  </a:lnTo>
                  <a:lnTo>
                    <a:pt x="0" y="2192"/>
                  </a:lnTo>
                  <a:lnTo>
                    <a:pt x="68" y="2479"/>
                  </a:lnTo>
                  <a:lnTo>
                    <a:pt x="249" y="2791"/>
                  </a:lnTo>
                  <a:lnTo>
                    <a:pt x="504" y="3051"/>
                  </a:lnTo>
                  <a:lnTo>
                    <a:pt x="1002" y="3465"/>
                  </a:lnTo>
                  <a:lnTo>
                    <a:pt x="1448" y="3540"/>
                  </a:lnTo>
                  <a:lnTo>
                    <a:pt x="2119" y="3492"/>
                  </a:lnTo>
                  <a:lnTo>
                    <a:pt x="2005" y="3370"/>
                  </a:lnTo>
                  <a:lnTo>
                    <a:pt x="1720" y="3387"/>
                  </a:lnTo>
                  <a:lnTo>
                    <a:pt x="1245" y="3336"/>
                  </a:lnTo>
                  <a:lnTo>
                    <a:pt x="1669" y="3319"/>
                  </a:lnTo>
                  <a:lnTo>
                    <a:pt x="1937" y="3266"/>
                  </a:lnTo>
                  <a:lnTo>
                    <a:pt x="1868" y="3154"/>
                  </a:lnTo>
                  <a:lnTo>
                    <a:pt x="1530" y="3215"/>
                  </a:lnTo>
                  <a:lnTo>
                    <a:pt x="1072" y="3154"/>
                  </a:lnTo>
                  <a:lnTo>
                    <a:pt x="1469" y="3127"/>
                  </a:lnTo>
                  <a:lnTo>
                    <a:pt x="1821" y="3076"/>
                  </a:lnTo>
                  <a:lnTo>
                    <a:pt x="1760" y="2981"/>
                  </a:lnTo>
                  <a:lnTo>
                    <a:pt x="1547" y="3015"/>
                  </a:lnTo>
                  <a:lnTo>
                    <a:pt x="1218" y="3032"/>
                  </a:lnTo>
                  <a:lnTo>
                    <a:pt x="768" y="2954"/>
                  </a:lnTo>
                  <a:lnTo>
                    <a:pt x="388" y="2739"/>
                  </a:lnTo>
                  <a:lnTo>
                    <a:pt x="181" y="2428"/>
                  </a:lnTo>
                  <a:lnTo>
                    <a:pt x="120" y="2036"/>
                  </a:lnTo>
                  <a:lnTo>
                    <a:pt x="137" y="1785"/>
                  </a:lnTo>
                  <a:lnTo>
                    <a:pt x="266" y="1456"/>
                  </a:lnTo>
                  <a:lnTo>
                    <a:pt x="449" y="1135"/>
                  </a:lnTo>
                  <a:lnTo>
                    <a:pt x="699" y="806"/>
                  </a:lnTo>
                  <a:lnTo>
                    <a:pt x="985" y="538"/>
                  </a:lnTo>
                  <a:lnTo>
                    <a:pt x="1218" y="392"/>
                  </a:lnTo>
                  <a:lnTo>
                    <a:pt x="1513" y="244"/>
                  </a:lnTo>
                  <a:lnTo>
                    <a:pt x="1849" y="114"/>
                  </a:lnTo>
                  <a:lnTo>
                    <a:pt x="2022" y="88"/>
                  </a:lnTo>
                  <a:lnTo>
                    <a:pt x="2412" y="61"/>
                  </a:lnTo>
                  <a:lnTo>
                    <a:pt x="2680" y="97"/>
                  </a:lnTo>
                  <a:lnTo>
                    <a:pt x="2779" y="329"/>
                  </a:lnTo>
                  <a:lnTo>
                    <a:pt x="2908" y="2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2" name="Freeform 330"/>
            <p:cNvSpPr>
              <a:spLocks/>
            </p:cNvSpPr>
            <p:nvPr/>
          </p:nvSpPr>
          <p:spPr bwMode="auto">
            <a:xfrm>
              <a:off x="1561" y="1606"/>
              <a:ext cx="397" cy="246"/>
            </a:xfrm>
            <a:custGeom>
              <a:avLst/>
              <a:gdLst>
                <a:gd name="T0" fmla="*/ 0 w 795"/>
                <a:gd name="T1" fmla="*/ 26 h 492"/>
                <a:gd name="T2" fmla="*/ 19 w 795"/>
                <a:gd name="T3" fmla="*/ 31 h 492"/>
                <a:gd name="T4" fmla="*/ 39 w 795"/>
                <a:gd name="T5" fmla="*/ 29 h 492"/>
                <a:gd name="T6" fmla="*/ 49 w 795"/>
                <a:gd name="T7" fmla="*/ 25 h 492"/>
                <a:gd name="T8" fmla="*/ 47 w 795"/>
                <a:gd name="T9" fmla="*/ 21 h 492"/>
                <a:gd name="T10" fmla="*/ 34 w 795"/>
                <a:gd name="T11" fmla="*/ 22 h 492"/>
                <a:gd name="T12" fmla="*/ 47 w 795"/>
                <a:gd name="T13" fmla="*/ 14 h 492"/>
                <a:gd name="T14" fmla="*/ 46 w 795"/>
                <a:gd name="T15" fmla="*/ 9 h 492"/>
                <a:gd name="T16" fmla="*/ 35 w 795"/>
                <a:gd name="T17" fmla="*/ 9 h 492"/>
                <a:gd name="T18" fmla="*/ 44 w 795"/>
                <a:gd name="T19" fmla="*/ 4 h 492"/>
                <a:gd name="T20" fmla="*/ 42 w 795"/>
                <a:gd name="T21" fmla="*/ 0 h 492"/>
                <a:gd name="T22" fmla="*/ 32 w 795"/>
                <a:gd name="T23" fmla="*/ 2 h 492"/>
                <a:gd name="T24" fmla="*/ 23 w 795"/>
                <a:gd name="T25" fmla="*/ 4 h 492"/>
                <a:gd name="T26" fmla="*/ 21 w 795"/>
                <a:gd name="T27" fmla="*/ 8 h 492"/>
                <a:gd name="T28" fmla="*/ 33 w 795"/>
                <a:gd name="T29" fmla="*/ 13 h 492"/>
                <a:gd name="T30" fmla="*/ 19 w 795"/>
                <a:gd name="T31" fmla="*/ 14 h 492"/>
                <a:gd name="T32" fmla="*/ 16 w 795"/>
                <a:gd name="T33" fmla="*/ 19 h 492"/>
                <a:gd name="T34" fmla="*/ 26 w 795"/>
                <a:gd name="T35" fmla="*/ 25 h 492"/>
                <a:gd name="T36" fmla="*/ 12 w 795"/>
                <a:gd name="T37" fmla="*/ 25 h 492"/>
                <a:gd name="T38" fmla="*/ 0 w 795"/>
                <a:gd name="T39" fmla="*/ 26 h 492"/>
                <a:gd name="T40" fmla="*/ 0 w 795"/>
                <a:gd name="T41" fmla="*/ 26 h 4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5"/>
                <a:gd name="T64" fmla="*/ 0 h 492"/>
                <a:gd name="T65" fmla="*/ 795 w 795"/>
                <a:gd name="T66" fmla="*/ 492 h 4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5" h="492">
                  <a:moveTo>
                    <a:pt x="0" y="414"/>
                  </a:moveTo>
                  <a:lnTo>
                    <a:pt x="312" y="492"/>
                  </a:lnTo>
                  <a:lnTo>
                    <a:pt x="631" y="451"/>
                  </a:lnTo>
                  <a:lnTo>
                    <a:pt x="795" y="397"/>
                  </a:lnTo>
                  <a:lnTo>
                    <a:pt x="753" y="329"/>
                  </a:lnTo>
                  <a:lnTo>
                    <a:pt x="553" y="338"/>
                  </a:lnTo>
                  <a:lnTo>
                    <a:pt x="753" y="217"/>
                  </a:lnTo>
                  <a:lnTo>
                    <a:pt x="736" y="139"/>
                  </a:lnTo>
                  <a:lnTo>
                    <a:pt x="570" y="129"/>
                  </a:lnTo>
                  <a:lnTo>
                    <a:pt x="718" y="61"/>
                  </a:lnTo>
                  <a:lnTo>
                    <a:pt x="682" y="0"/>
                  </a:lnTo>
                  <a:lnTo>
                    <a:pt x="527" y="27"/>
                  </a:lnTo>
                  <a:lnTo>
                    <a:pt x="371" y="61"/>
                  </a:lnTo>
                  <a:lnTo>
                    <a:pt x="346" y="122"/>
                  </a:lnTo>
                  <a:lnTo>
                    <a:pt x="536" y="207"/>
                  </a:lnTo>
                  <a:lnTo>
                    <a:pt x="312" y="224"/>
                  </a:lnTo>
                  <a:lnTo>
                    <a:pt x="259" y="295"/>
                  </a:lnTo>
                  <a:lnTo>
                    <a:pt x="431" y="390"/>
                  </a:lnTo>
                  <a:lnTo>
                    <a:pt x="198" y="397"/>
                  </a:lnTo>
                  <a:lnTo>
                    <a:pt x="0" y="4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3" name="Freeform 331"/>
            <p:cNvSpPr>
              <a:spLocks/>
            </p:cNvSpPr>
            <p:nvPr/>
          </p:nvSpPr>
          <p:spPr bwMode="auto">
            <a:xfrm>
              <a:off x="1794" y="1506"/>
              <a:ext cx="91" cy="86"/>
            </a:xfrm>
            <a:custGeom>
              <a:avLst/>
              <a:gdLst>
                <a:gd name="T0" fmla="*/ 0 w 180"/>
                <a:gd name="T1" fmla="*/ 10 h 173"/>
                <a:gd name="T2" fmla="*/ 12 w 180"/>
                <a:gd name="T3" fmla="*/ 6 h 173"/>
                <a:gd name="T4" fmla="*/ 12 w 180"/>
                <a:gd name="T5" fmla="*/ 0 h 173"/>
                <a:gd name="T6" fmla="*/ 6 w 180"/>
                <a:gd name="T7" fmla="*/ 3 h 173"/>
                <a:gd name="T8" fmla="*/ 0 w 180"/>
                <a:gd name="T9" fmla="*/ 10 h 173"/>
                <a:gd name="T10" fmla="*/ 0 w 180"/>
                <a:gd name="T11" fmla="*/ 10 h 173"/>
                <a:gd name="T12" fmla="*/ 0 60000 65536"/>
                <a:gd name="T13" fmla="*/ 0 60000 65536"/>
                <a:gd name="T14" fmla="*/ 0 60000 65536"/>
                <a:gd name="T15" fmla="*/ 0 60000 65536"/>
                <a:gd name="T16" fmla="*/ 0 60000 65536"/>
                <a:gd name="T17" fmla="*/ 0 60000 65536"/>
                <a:gd name="T18" fmla="*/ 0 w 180"/>
                <a:gd name="T19" fmla="*/ 0 h 173"/>
                <a:gd name="T20" fmla="*/ 180 w 180"/>
                <a:gd name="T21" fmla="*/ 173 h 173"/>
              </a:gdLst>
              <a:ahLst/>
              <a:cxnLst>
                <a:cxn ang="T12">
                  <a:pos x="T0" y="T1"/>
                </a:cxn>
                <a:cxn ang="T13">
                  <a:pos x="T2" y="T3"/>
                </a:cxn>
                <a:cxn ang="T14">
                  <a:pos x="T4" y="T5"/>
                </a:cxn>
                <a:cxn ang="T15">
                  <a:pos x="T6" y="T7"/>
                </a:cxn>
                <a:cxn ang="T16">
                  <a:pos x="T8" y="T9"/>
                </a:cxn>
                <a:cxn ang="T17">
                  <a:pos x="T10" y="T11"/>
                </a:cxn>
              </a:cxnLst>
              <a:rect l="T18" t="T19" r="T20" b="T21"/>
              <a:pathLst>
                <a:path w="180" h="173">
                  <a:moveTo>
                    <a:pt x="0" y="173"/>
                  </a:moveTo>
                  <a:lnTo>
                    <a:pt x="180" y="105"/>
                  </a:lnTo>
                  <a:lnTo>
                    <a:pt x="180" y="0"/>
                  </a:lnTo>
                  <a:lnTo>
                    <a:pt x="85" y="52"/>
                  </a:lnTo>
                  <a:lnTo>
                    <a:pt x="0"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4" name="Freeform 332"/>
            <p:cNvSpPr>
              <a:spLocks/>
            </p:cNvSpPr>
            <p:nvPr/>
          </p:nvSpPr>
          <p:spPr bwMode="auto">
            <a:xfrm>
              <a:off x="1842" y="1433"/>
              <a:ext cx="51" cy="34"/>
            </a:xfrm>
            <a:custGeom>
              <a:avLst/>
              <a:gdLst>
                <a:gd name="T0" fmla="*/ 0 w 102"/>
                <a:gd name="T1" fmla="*/ 4 h 69"/>
                <a:gd name="T2" fmla="*/ 6 w 102"/>
                <a:gd name="T3" fmla="*/ 3 h 69"/>
                <a:gd name="T4" fmla="*/ 3 w 102"/>
                <a:gd name="T5" fmla="*/ 0 h 69"/>
                <a:gd name="T6" fmla="*/ 0 w 102"/>
                <a:gd name="T7" fmla="*/ 4 h 69"/>
                <a:gd name="T8" fmla="*/ 0 w 102"/>
                <a:gd name="T9" fmla="*/ 4 h 69"/>
                <a:gd name="T10" fmla="*/ 0 60000 65536"/>
                <a:gd name="T11" fmla="*/ 0 60000 65536"/>
                <a:gd name="T12" fmla="*/ 0 60000 65536"/>
                <a:gd name="T13" fmla="*/ 0 60000 65536"/>
                <a:gd name="T14" fmla="*/ 0 60000 65536"/>
                <a:gd name="T15" fmla="*/ 0 w 102"/>
                <a:gd name="T16" fmla="*/ 0 h 69"/>
                <a:gd name="T17" fmla="*/ 102 w 102"/>
                <a:gd name="T18" fmla="*/ 69 h 69"/>
              </a:gdLst>
              <a:ahLst/>
              <a:cxnLst>
                <a:cxn ang="T10">
                  <a:pos x="T0" y="T1"/>
                </a:cxn>
                <a:cxn ang="T11">
                  <a:pos x="T2" y="T3"/>
                </a:cxn>
                <a:cxn ang="T12">
                  <a:pos x="T4" y="T5"/>
                </a:cxn>
                <a:cxn ang="T13">
                  <a:pos x="T6" y="T7"/>
                </a:cxn>
                <a:cxn ang="T14">
                  <a:pos x="T8" y="T9"/>
                </a:cxn>
              </a:cxnLst>
              <a:rect l="T15" t="T16" r="T17" b="T18"/>
              <a:pathLst>
                <a:path w="102" h="69">
                  <a:moveTo>
                    <a:pt x="0" y="69"/>
                  </a:moveTo>
                  <a:lnTo>
                    <a:pt x="102" y="51"/>
                  </a:lnTo>
                  <a:lnTo>
                    <a:pt x="60" y="0"/>
                  </a:ln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5" name="Freeform 333"/>
            <p:cNvSpPr>
              <a:spLocks/>
            </p:cNvSpPr>
            <p:nvPr/>
          </p:nvSpPr>
          <p:spPr bwMode="auto">
            <a:xfrm>
              <a:off x="1892" y="514"/>
              <a:ext cx="564" cy="602"/>
            </a:xfrm>
            <a:custGeom>
              <a:avLst/>
              <a:gdLst>
                <a:gd name="T0" fmla="*/ 58 w 1127"/>
                <a:gd name="T1" fmla="*/ 3 h 1203"/>
                <a:gd name="T2" fmla="*/ 70 w 1127"/>
                <a:gd name="T3" fmla="*/ 0 h 1203"/>
                <a:gd name="T4" fmla="*/ 71 w 1127"/>
                <a:gd name="T5" fmla="*/ 6 h 1203"/>
                <a:gd name="T6" fmla="*/ 59 w 1127"/>
                <a:gd name="T7" fmla="*/ 11 h 1203"/>
                <a:gd name="T8" fmla="*/ 71 w 1127"/>
                <a:gd name="T9" fmla="*/ 13 h 1203"/>
                <a:gd name="T10" fmla="*/ 16 w 1127"/>
                <a:gd name="T11" fmla="*/ 63 h 1203"/>
                <a:gd name="T12" fmla="*/ 22 w 1127"/>
                <a:gd name="T13" fmla="*/ 71 h 1203"/>
                <a:gd name="T14" fmla="*/ 8 w 1127"/>
                <a:gd name="T15" fmla="*/ 76 h 1203"/>
                <a:gd name="T16" fmla="*/ 0 w 1127"/>
                <a:gd name="T17" fmla="*/ 69 h 1203"/>
                <a:gd name="T18" fmla="*/ 11 w 1127"/>
                <a:gd name="T19" fmla="*/ 55 h 1203"/>
                <a:gd name="T20" fmla="*/ 22 w 1127"/>
                <a:gd name="T21" fmla="*/ 51 h 1203"/>
                <a:gd name="T22" fmla="*/ 15 w 1127"/>
                <a:gd name="T23" fmla="*/ 51 h 1203"/>
                <a:gd name="T24" fmla="*/ 24 w 1127"/>
                <a:gd name="T25" fmla="*/ 41 h 1203"/>
                <a:gd name="T26" fmla="*/ 39 w 1127"/>
                <a:gd name="T27" fmla="*/ 35 h 1203"/>
                <a:gd name="T28" fmla="*/ 28 w 1127"/>
                <a:gd name="T29" fmla="*/ 35 h 1203"/>
                <a:gd name="T30" fmla="*/ 36 w 1127"/>
                <a:gd name="T31" fmla="*/ 25 h 1203"/>
                <a:gd name="T32" fmla="*/ 56 w 1127"/>
                <a:gd name="T33" fmla="*/ 18 h 1203"/>
                <a:gd name="T34" fmla="*/ 45 w 1127"/>
                <a:gd name="T35" fmla="*/ 15 h 1203"/>
                <a:gd name="T36" fmla="*/ 58 w 1127"/>
                <a:gd name="T37" fmla="*/ 3 h 1203"/>
                <a:gd name="T38" fmla="*/ 58 w 1127"/>
                <a:gd name="T39" fmla="*/ 3 h 12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27"/>
                <a:gd name="T61" fmla="*/ 0 h 1203"/>
                <a:gd name="T62" fmla="*/ 1127 w 1127"/>
                <a:gd name="T63" fmla="*/ 1203 h 12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27" h="1203">
                  <a:moveTo>
                    <a:pt x="915" y="34"/>
                  </a:moveTo>
                  <a:lnTo>
                    <a:pt x="1118" y="0"/>
                  </a:lnTo>
                  <a:lnTo>
                    <a:pt x="1127" y="85"/>
                  </a:lnTo>
                  <a:lnTo>
                    <a:pt x="937" y="173"/>
                  </a:lnTo>
                  <a:lnTo>
                    <a:pt x="1127" y="198"/>
                  </a:lnTo>
                  <a:lnTo>
                    <a:pt x="249" y="1007"/>
                  </a:lnTo>
                  <a:lnTo>
                    <a:pt x="348" y="1125"/>
                  </a:lnTo>
                  <a:lnTo>
                    <a:pt x="124" y="1203"/>
                  </a:lnTo>
                  <a:lnTo>
                    <a:pt x="0" y="1099"/>
                  </a:lnTo>
                  <a:lnTo>
                    <a:pt x="168" y="878"/>
                  </a:lnTo>
                  <a:lnTo>
                    <a:pt x="348" y="813"/>
                  </a:lnTo>
                  <a:lnTo>
                    <a:pt x="227" y="813"/>
                  </a:lnTo>
                  <a:lnTo>
                    <a:pt x="375" y="641"/>
                  </a:lnTo>
                  <a:lnTo>
                    <a:pt x="616" y="545"/>
                  </a:lnTo>
                  <a:lnTo>
                    <a:pt x="439" y="557"/>
                  </a:lnTo>
                  <a:lnTo>
                    <a:pt x="569" y="393"/>
                  </a:lnTo>
                  <a:lnTo>
                    <a:pt x="894" y="276"/>
                  </a:lnTo>
                  <a:lnTo>
                    <a:pt x="717" y="234"/>
                  </a:lnTo>
                  <a:lnTo>
                    <a:pt x="91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6" name="Freeform 334"/>
            <p:cNvSpPr>
              <a:spLocks/>
            </p:cNvSpPr>
            <p:nvPr/>
          </p:nvSpPr>
          <p:spPr bwMode="auto">
            <a:xfrm>
              <a:off x="2147" y="458"/>
              <a:ext cx="212" cy="243"/>
            </a:xfrm>
            <a:custGeom>
              <a:avLst/>
              <a:gdLst>
                <a:gd name="T0" fmla="*/ 12 w 424"/>
                <a:gd name="T1" fmla="*/ 2 h 484"/>
                <a:gd name="T2" fmla="*/ 22 w 424"/>
                <a:gd name="T3" fmla="*/ 0 h 484"/>
                <a:gd name="T4" fmla="*/ 27 w 424"/>
                <a:gd name="T5" fmla="*/ 3 h 484"/>
                <a:gd name="T6" fmla="*/ 19 w 424"/>
                <a:gd name="T7" fmla="*/ 10 h 484"/>
                <a:gd name="T8" fmla="*/ 0 w 424"/>
                <a:gd name="T9" fmla="*/ 31 h 484"/>
                <a:gd name="T10" fmla="*/ 13 w 424"/>
                <a:gd name="T11" fmla="*/ 9 h 484"/>
                <a:gd name="T12" fmla="*/ 12 w 424"/>
                <a:gd name="T13" fmla="*/ 2 h 484"/>
                <a:gd name="T14" fmla="*/ 12 w 424"/>
                <a:gd name="T15" fmla="*/ 2 h 484"/>
                <a:gd name="T16" fmla="*/ 0 60000 65536"/>
                <a:gd name="T17" fmla="*/ 0 60000 65536"/>
                <a:gd name="T18" fmla="*/ 0 60000 65536"/>
                <a:gd name="T19" fmla="*/ 0 60000 65536"/>
                <a:gd name="T20" fmla="*/ 0 60000 65536"/>
                <a:gd name="T21" fmla="*/ 0 60000 65536"/>
                <a:gd name="T22" fmla="*/ 0 60000 65536"/>
                <a:gd name="T23" fmla="*/ 0 60000 65536"/>
                <a:gd name="T24" fmla="*/ 0 w 424"/>
                <a:gd name="T25" fmla="*/ 0 h 484"/>
                <a:gd name="T26" fmla="*/ 424 w 424"/>
                <a:gd name="T27" fmla="*/ 484 h 4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4" h="484">
                  <a:moveTo>
                    <a:pt x="190" y="17"/>
                  </a:moveTo>
                  <a:lnTo>
                    <a:pt x="346" y="0"/>
                  </a:lnTo>
                  <a:lnTo>
                    <a:pt x="424" y="34"/>
                  </a:lnTo>
                  <a:lnTo>
                    <a:pt x="292" y="148"/>
                  </a:lnTo>
                  <a:lnTo>
                    <a:pt x="0" y="484"/>
                  </a:lnTo>
                  <a:lnTo>
                    <a:pt x="197" y="129"/>
                  </a:lnTo>
                  <a:lnTo>
                    <a:pt x="19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7" name="Freeform 335"/>
            <p:cNvSpPr>
              <a:spLocks/>
            </p:cNvSpPr>
            <p:nvPr/>
          </p:nvSpPr>
          <p:spPr bwMode="auto">
            <a:xfrm>
              <a:off x="2155" y="472"/>
              <a:ext cx="52" cy="112"/>
            </a:xfrm>
            <a:custGeom>
              <a:avLst/>
              <a:gdLst>
                <a:gd name="T0" fmla="*/ 1 w 103"/>
                <a:gd name="T1" fmla="*/ 1 h 225"/>
                <a:gd name="T2" fmla="*/ 6 w 103"/>
                <a:gd name="T3" fmla="*/ 0 h 225"/>
                <a:gd name="T4" fmla="*/ 7 w 103"/>
                <a:gd name="T5" fmla="*/ 5 h 225"/>
                <a:gd name="T6" fmla="*/ 0 w 103"/>
                <a:gd name="T7" fmla="*/ 14 h 225"/>
                <a:gd name="T8" fmla="*/ 1 w 103"/>
                <a:gd name="T9" fmla="*/ 1 h 225"/>
                <a:gd name="T10" fmla="*/ 1 w 103"/>
                <a:gd name="T11" fmla="*/ 1 h 225"/>
                <a:gd name="T12" fmla="*/ 0 60000 65536"/>
                <a:gd name="T13" fmla="*/ 0 60000 65536"/>
                <a:gd name="T14" fmla="*/ 0 60000 65536"/>
                <a:gd name="T15" fmla="*/ 0 60000 65536"/>
                <a:gd name="T16" fmla="*/ 0 60000 65536"/>
                <a:gd name="T17" fmla="*/ 0 60000 65536"/>
                <a:gd name="T18" fmla="*/ 0 w 103"/>
                <a:gd name="T19" fmla="*/ 0 h 225"/>
                <a:gd name="T20" fmla="*/ 103 w 103"/>
                <a:gd name="T21" fmla="*/ 225 h 225"/>
              </a:gdLst>
              <a:ahLst/>
              <a:cxnLst>
                <a:cxn ang="T12">
                  <a:pos x="T0" y="T1"/>
                </a:cxn>
                <a:cxn ang="T13">
                  <a:pos x="T2" y="T3"/>
                </a:cxn>
                <a:cxn ang="T14">
                  <a:pos x="T4" y="T5"/>
                </a:cxn>
                <a:cxn ang="T15">
                  <a:pos x="T6" y="T7"/>
                </a:cxn>
                <a:cxn ang="T16">
                  <a:pos x="T8" y="T9"/>
                </a:cxn>
                <a:cxn ang="T17">
                  <a:pos x="T10" y="T11"/>
                </a:cxn>
              </a:cxnLst>
              <a:rect l="T18" t="T19" r="T20" b="T21"/>
              <a:pathLst>
                <a:path w="103" h="225">
                  <a:moveTo>
                    <a:pt x="7" y="17"/>
                  </a:moveTo>
                  <a:lnTo>
                    <a:pt x="85" y="0"/>
                  </a:lnTo>
                  <a:lnTo>
                    <a:pt x="103" y="86"/>
                  </a:lnTo>
                  <a:lnTo>
                    <a:pt x="0" y="225"/>
                  </a:lnTo>
                  <a:lnTo>
                    <a:pt x="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8" name="Freeform 336"/>
            <p:cNvSpPr>
              <a:spLocks/>
            </p:cNvSpPr>
            <p:nvPr/>
          </p:nvSpPr>
          <p:spPr bwMode="auto">
            <a:xfrm>
              <a:off x="2005" y="267"/>
              <a:ext cx="1104" cy="832"/>
            </a:xfrm>
            <a:custGeom>
              <a:avLst/>
              <a:gdLst>
                <a:gd name="T0" fmla="*/ 98 w 2206"/>
                <a:gd name="T1" fmla="*/ 10 h 1663"/>
                <a:gd name="T2" fmla="*/ 118 w 2206"/>
                <a:gd name="T3" fmla="*/ 22 h 1663"/>
                <a:gd name="T4" fmla="*/ 134 w 2206"/>
                <a:gd name="T5" fmla="*/ 42 h 1663"/>
                <a:gd name="T6" fmla="*/ 139 w 2206"/>
                <a:gd name="T7" fmla="*/ 51 h 1663"/>
                <a:gd name="T8" fmla="*/ 137 w 2206"/>
                <a:gd name="T9" fmla="*/ 40 h 1663"/>
                <a:gd name="T10" fmla="*/ 126 w 2206"/>
                <a:gd name="T11" fmla="*/ 22 h 1663"/>
                <a:gd name="T12" fmla="*/ 97 w 2206"/>
                <a:gd name="T13" fmla="*/ 0 h 1663"/>
                <a:gd name="T14" fmla="*/ 0 w 2206"/>
                <a:gd name="T15" fmla="*/ 94 h 1663"/>
                <a:gd name="T16" fmla="*/ 4 w 2206"/>
                <a:gd name="T17" fmla="*/ 104 h 1663"/>
                <a:gd name="T18" fmla="*/ 12 w 2206"/>
                <a:gd name="T19" fmla="*/ 101 h 1663"/>
                <a:gd name="T20" fmla="*/ 5 w 2206"/>
                <a:gd name="T21" fmla="*/ 95 h 1663"/>
                <a:gd name="T22" fmla="*/ 89 w 2206"/>
                <a:gd name="T23" fmla="*/ 65 h 1663"/>
                <a:gd name="T24" fmla="*/ 63 w 2206"/>
                <a:gd name="T25" fmla="*/ 70 h 1663"/>
                <a:gd name="T26" fmla="*/ 10 w 2206"/>
                <a:gd name="T27" fmla="*/ 88 h 1663"/>
                <a:gd name="T28" fmla="*/ 98 w 2206"/>
                <a:gd name="T29" fmla="*/ 10 h 1663"/>
                <a:gd name="T30" fmla="*/ 98 w 2206"/>
                <a:gd name="T31" fmla="*/ 10 h 16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6"/>
                <a:gd name="T49" fmla="*/ 0 h 1663"/>
                <a:gd name="T50" fmla="*/ 2206 w 2206"/>
                <a:gd name="T51" fmla="*/ 1663 h 166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6" h="1663">
                  <a:moveTo>
                    <a:pt x="1566" y="156"/>
                  </a:moveTo>
                  <a:lnTo>
                    <a:pt x="1887" y="346"/>
                  </a:lnTo>
                  <a:lnTo>
                    <a:pt x="2138" y="667"/>
                  </a:lnTo>
                  <a:lnTo>
                    <a:pt x="2206" y="806"/>
                  </a:lnTo>
                  <a:lnTo>
                    <a:pt x="2189" y="631"/>
                  </a:lnTo>
                  <a:lnTo>
                    <a:pt x="2007" y="346"/>
                  </a:lnTo>
                  <a:lnTo>
                    <a:pt x="1549" y="0"/>
                  </a:lnTo>
                  <a:lnTo>
                    <a:pt x="0" y="1490"/>
                  </a:lnTo>
                  <a:lnTo>
                    <a:pt x="60" y="1663"/>
                  </a:lnTo>
                  <a:lnTo>
                    <a:pt x="192" y="1610"/>
                  </a:lnTo>
                  <a:lnTo>
                    <a:pt x="70" y="1515"/>
                  </a:lnTo>
                  <a:lnTo>
                    <a:pt x="1416" y="1038"/>
                  </a:lnTo>
                  <a:lnTo>
                    <a:pt x="1001" y="1108"/>
                  </a:lnTo>
                  <a:lnTo>
                    <a:pt x="155" y="1403"/>
                  </a:lnTo>
                  <a:lnTo>
                    <a:pt x="1566" y="1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9" name="Freeform 337"/>
            <p:cNvSpPr>
              <a:spLocks/>
            </p:cNvSpPr>
            <p:nvPr/>
          </p:nvSpPr>
          <p:spPr bwMode="auto">
            <a:xfrm>
              <a:off x="2083" y="703"/>
              <a:ext cx="1007" cy="383"/>
            </a:xfrm>
            <a:custGeom>
              <a:avLst/>
              <a:gdLst>
                <a:gd name="T0" fmla="*/ 3 w 2013"/>
                <a:gd name="T1" fmla="*/ 48 h 766"/>
                <a:gd name="T2" fmla="*/ 0 w 2013"/>
                <a:gd name="T3" fmla="*/ 41 h 766"/>
                <a:gd name="T4" fmla="*/ 7 w 2013"/>
                <a:gd name="T5" fmla="*/ 39 h 766"/>
                <a:gd name="T6" fmla="*/ 15 w 2013"/>
                <a:gd name="T7" fmla="*/ 40 h 766"/>
                <a:gd name="T8" fmla="*/ 12 w 2013"/>
                <a:gd name="T9" fmla="*/ 37 h 766"/>
                <a:gd name="T10" fmla="*/ 22 w 2013"/>
                <a:gd name="T11" fmla="*/ 33 h 766"/>
                <a:gd name="T12" fmla="*/ 32 w 2013"/>
                <a:gd name="T13" fmla="*/ 34 h 766"/>
                <a:gd name="T14" fmla="*/ 27 w 2013"/>
                <a:gd name="T15" fmla="*/ 31 h 766"/>
                <a:gd name="T16" fmla="*/ 39 w 2013"/>
                <a:gd name="T17" fmla="*/ 27 h 766"/>
                <a:gd name="T18" fmla="*/ 51 w 2013"/>
                <a:gd name="T19" fmla="*/ 28 h 766"/>
                <a:gd name="T20" fmla="*/ 47 w 2013"/>
                <a:gd name="T21" fmla="*/ 24 h 766"/>
                <a:gd name="T22" fmla="*/ 62 w 2013"/>
                <a:gd name="T23" fmla="*/ 20 h 766"/>
                <a:gd name="T24" fmla="*/ 78 w 2013"/>
                <a:gd name="T25" fmla="*/ 23 h 766"/>
                <a:gd name="T26" fmla="*/ 70 w 2013"/>
                <a:gd name="T27" fmla="*/ 17 h 766"/>
                <a:gd name="T28" fmla="*/ 77 w 2013"/>
                <a:gd name="T29" fmla="*/ 14 h 766"/>
                <a:gd name="T30" fmla="*/ 91 w 2013"/>
                <a:gd name="T31" fmla="*/ 19 h 766"/>
                <a:gd name="T32" fmla="*/ 86 w 2013"/>
                <a:gd name="T33" fmla="*/ 12 h 766"/>
                <a:gd name="T34" fmla="*/ 92 w 2013"/>
                <a:gd name="T35" fmla="*/ 10 h 766"/>
                <a:gd name="T36" fmla="*/ 110 w 2013"/>
                <a:gd name="T37" fmla="*/ 18 h 766"/>
                <a:gd name="T38" fmla="*/ 100 w 2013"/>
                <a:gd name="T39" fmla="*/ 6 h 766"/>
                <a:gd name="T40" fmla="*/ 110 w 2013"/>
                <a:gd name="T41" fmla="*/ 3 h 766"/>
                <a:gd name="T42" fmla="*/ 119 w 2013"/>
                <a:gd name="T43" fmla="*/ 9 h 766"/>
                <a:gd name="T44" fmla="*/ 116 w 2013"/>
                <a:gd name="T45" fmla="*/ 3 h 766"/>
                <a:gd name="T46" fmla="*/ 120 w 2013"/>
                <a:gd name="T47" fmla="*/ 0 h 766"/>
                <a:gd name="T48" fmla="*/ 125 w 2013"/>
                <a:gd name="T49" fmla="*/ 5 h 766"/>
                <a:gd name="T50" fmla="*/ 126 w 2013"/>
                <a:gd name="T51" fmla="*/ 12 h 766"/>
                <a:gd name="T52" fmla="*/ 125 w 2013"/>
                <a:gd name="T53" fmla="*/ 15 h 766"/>
                <a:gd name="T54" fmla="*/ 115 w 2013"/>
                <a:gd name="T55" fmla="*/ 12 h 766"/>
                <a:gd name="T56" fmla="*/ 123 w 2013"/>
                <a:gd name="T57" fmla="*/ 22 h 766"/>
                <a:gd name="T58" fmla="*/ 121 w 2013"/>
                <a:gd name="T59" fmla="*/ 29 h 766"/>
                <a:gd name="T60" fmla="*/ 110 w 2013"/>
                <a:gd name="T61" fmla="*/ 24 h 766"/>
                <a:gd name="T62" fmla="*/ 120 w 2013"/>
                <a:gd name="T63" fmla="*/ 38 h 766"/>
                <a:gd name="T64" fmla="*/ 109 w 2013"/>
                <a:gd name="T65" fmla="*/ 40 h 766"/>
                <a:gd name="T66" fmla="*/ 102 w 2013"/>
                <a:gd name="T67" fmla="*/ 23 h 766"/>
                <a:gd name="T68" fmla="*/ 3 w 2013"/>
                <a:gd name="T69" fmla="*/ 48 h 766"/>
                <a:gd name="T70" fmla="*/ 3 w 2013"/>
                <a:gd name="T71" fmla="*/ 48 h 7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13"/>
                <a:gd name="T109" fmla="*/ 0 h 766"/>
                <a:gd name="T110" fmla="*/ 2013 w 2013"/>
                <a:gd name="T111" fmla="*/ 766 h 7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13" h="766">
                  <a:moveTo>
                    <a:pt x="37" y="766"/>
                  </a:moveTo>
                  <a:lnTo>
                    <a:pt x="0" y="645"/>
                  </a:lnTo>
                  <a:lnTo>
                    <a:pt x="109" y="610"/>
                  </a:lnTo>
                  <a:lnTo>
                    <a:pt x="230" y="637"/>
                  </a:lnTo>
                  <a:lnTo>
                    <a:pt x="190" y="584"/>
                  </a:lnTo>
                  <a:lnTo>
                    <a:pt x="339" y="523"/>
                  </a:lnTo>
                  <a:lnTo>
                    <a:pt x="498" y="536"/>
                  </a:lnTo>
                  <a:lnTo>
                    <a:pt x="430" y="502"/>
                  </a:lnTo>
                  <a:lnTo>
                    <a:pt x="616" y="434"/>
                  </a:lnTo>
                  <a:lnTo>
                    <a:pt x="801" y="458"/>
                  </a:lnTo>
                  <a:lnTo>
                    <a:pt x="742" y="394"/>
                  </a:lnTo>
                  <a:lnTo>
                    <a:pt x="987" y="316"/>
                  </a:lnTo>
                  <a:lnTo>
                    <a:pt x="1238" y="363"/>
                  </a:lnTo>
                  <a:lnTo>
                    <a:pt x="1118" y="272"/>
                  </a:lnTo>
                  <a:lnTo>
                    <a:pt x="1224" y="234"/>
                  </a:lnTo>
                  <a:lnTo>
                    <a:pt x="1451" y="299"/>
                  </a:lnTo>
                  <a:lnTo>
                    <a:pt x="1373" y="187"/>
                  </a:lnTo>
                  <a:lnTo>
                    <a:pt x="1472" y="147"/>
                  </a:lnTo>
                  <a:lnTo>
                    <a:pt x="1749" y="282"/>
                  </a:lnTo>
                  <a:lnTo>
                    <a:pt x="1589" y="99"/>
                  </a:lnTo>
                  <a:lnTo>
                    <a:pt x="1753" y="48"/>
                  </a:lnTo>
                  <a:lnTo>
                    <a:pt x="1899" y="133"/>
                  </a:lnTo>
                  <a:lnTo>
                    <a:pt x="1844" y="35"/>
                  </a:lnTo>
                  <a:lnTo>
                    <a:pt x="1913" y="0"/>
                  </a:lnTo>
                  <a:lnTo>
                    <a:pt x="2000" y="69"/>
                  </a:lnTo>
                  <a:lnTo>
                    <a:pt x="2013" y="177"/>
                  </a:lnTo>
                  <a:lnTo>
                    <a:pt x="2000" y="242"/>
                  </a:lnTo>
                  <a:lnTo>
                    <a:pt x="1835" y="181"/>
                  </a:lnTo>
                  <a:lnTo>
                    <a:pt x="1960" y="350"/>
                  </a:lnTo>
                  <a:lnTo>
                    <a:pt x="1935" y="475"/>
                  </a:lnTo>
                  <a:lnTo>
                    <a:pt x="1753" y="394"/>
                  </a:lnTo>
                  <a:lnTo>
                    <a:pt x="1909" y="603"/>
                  </a:lnTo>
                  <a:lnTo>
                    <a:pt x="1736" y="637"/>
                  </a:lnTo>
                  <a:lnTo>
                    <a:pt x="1631" y="356"/>
                  </a:lnTo>
                  <a:lnTo>
                    <a:pt x="37" y="7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0" name="Freeform 338"/>
            <p:cNvSpPr>
              <a:spLocks/>
            </p:cNvSpPr>
            <p:nvPr/>
          </p:nvSpPr>
          <p:spPr bwMode="auto">
            <a:xfrm>
              <a:off x="2391" y="928"/>
              <a:ext cx="473" cy="331"/>
            </a:xfrm>
            <a:custGeom>
              <a:avLst/>
              <a:gdLst>
                <a:gd name="T0" fmla="*/ 0 w 947"/>
                <a:gd name="T1" fmla="*/ 18 h 661"/>
                <a:gd name="T2" fmla="*/ 8 w 947"/>
                <a:gd name="T3" fmla="*/ 13 h 661"/>
                <a:gd name="T4" fmla="*/ 17 w 947"/>
                <a:gd name="T5" fmla="*/ 9 h 661"/>
                <a:gd name="T6" fmla="*/ 16 w 947"/>
                <a:gd name="T7" fmla="*/ 15 h 661"/>
                <a:gd name="T8" fmla="*/ 22 w 947"/>
                <a:gd name="T9" fmla="*/ 8 h 661"/>
                <a:gd name="T10" fmla="*/ 35 w 947"/>
                <a:gd name="T11" fmla="*/ 4 h 661"/>
                <a:gd name="T12" fmla="*/ 34 w 947"/>
                <a:gd name="T13" fmla="*/ 15 h 661"/>
                <a:gd name="T14" fmla="*/ 40 w 947"/>
                <a:gd name="T15" fmla="*/ 4 h 661"/>
                <a:gd name="T16" fmla="*/ 59 w 947"/>
                <a:gd name="T17" fmla="*/ 0 h 661"/>
                <a:gd name="T18" fmla="*/ 58 w 947"/>
                <a:gd name="T19" fmla="*/ 14 h 661"/>
                <a:gd name="T20" fmla="*/ 53 w 947"/>
                <a:gd name="T21" fmla="*/ 27 h 661"/>
                <a:gd name="T22" fmla="*/ 41 w 947"/>
                <a:gd name="T23" fmla="*/ 42 h 661"/>
                <a:gd name="T24" fmla="*/ 38 w 947"/>
                <a:gd name="T25" fmla="*/ 35 h 661"/>
                <a:gd name="T26" fmla="*/ 42 w 947"/>
                <a:gd name="T27" fmla="*/ 19 h 661"/>
                <a:gd name="T28" fmla="*/ 32 w 947"/>
                <a:gd name="T29" fmla="*/ 30 h 661"/>
                <a:gd name="T30" fmla="*/ 24 w 947"/>
                <a:gd name="T31" fmla="*/ 25 h 661"/>
                <a:gd name="T32" fmla="*/ 24 w 947"/>
                <a:gd name="T33" fmla="*/ 12 h 661"/>
                <a:gd name="T34" fmla="*/ 16 w 947"/>
                <a:gd name="T35" fmla="*/ 23 h 661"/>
                <a:gd name="T36" fmla="*/ 11 w 947"/>
                <a:gd name="T37" fmla="*/ 21 h 661"/>
                <a:gd name="T38" fmla="*/ 10 w 947"/>
                <a:gd name="T39" fmla="*/ 16 h 661"/>
                <a:gd name="T40" fmla="*/ 5 w 947"/>
                <a:gd name="T41" fmla="*/ 19 h 661"/>
                <a:gd name="T42" fmla="*/ 0 w 947"/>
                <a:gd name="T43" fmla="*/ 18 h 661"/>
                <a:gd name="T44" fmla="*/ 0 w 947"/>
                <a:gd name="T45" fmla="*/ 18 h 6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47"/>
                <a:gd name="T70" fmla="*/ 0 h 661"/>
                <a:gd name="T71" fmla="*/ 947 w 947"/>
                <a:gd name="T72" fmla="*/ 661 h 6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47" h="661">
                  <a:moveTo>
                    <a:pt x="0" y="281"/>
                  </a:moveTo>
                  <a:lnTo>
                    <a:pt x="143" y="194"/>
                  </a:lnTo>
                  <a:lnTo>
                    <a:pt x="285" y="139"/>
                  </a:lnTo>
                  <a:lnTo>
                    <a:pt x="268" y="228"/>
                  </a:lnTo>
                  <a:lnTo>
                    <a:pt x="363" y="121"/>
                  </a:lnTo>
                  <a:lnTo>
                    <a:pt x="567" y="64"/>
                  </a:lnTo>
                  <a:lnTo>
                    <a:pt x="557" y="237"/>
                  </a:lnTo>
                  <a:lnTo>
                    <a:pt x="645" y="64"/>
                  </a:lnTo>
                  <a:lnTo>
                    <a:pt x="947" y="0"/>
                  </a:lnTo>
                  <a:lnTo>
                    <a:pt x="930" y="220"/>
                  </a:lnTo>
                  <a:lnTo>
                    <a:pt x="859" y="420"/>
                  </a:lnTo>
                  <a:lnTo>
                    <a:pt x="656" y="661"/>
                  </a:lnTo>
                  <a:lnTo>
                    <a:pt x="618" y="549"/>
                  </a:lnTo>
                  <a:lnTo>
                    <a:pt x="686" y="302"/>
                  </a:lnTo>
                  <a:lnTo>
                    <a:pt x="527" y="467"/>
                  </a:lnTo>
                  <a:lnTo>
                    <a:pt x="384" y="393"/>
                  </a:lnTo>
                  <a:lnTo>
                    <a:pt x="394" y="190"/>
                  </a:lnTo>
                  <a:lnTo>
                    <a:pt x="268" y="359"/>
                  </a:lnTo>
                  <a:lnTo>
                    <a:pt x="190" y="332"/>
                  </a:lnTo>
                  <a:lnTo>
                    <a:pt x="173" y="254"/>
                  </a:lnTo>
                  <a:lnTo>
                    <a:pt x="95" y="302"/>
                  </a:lnTo>
                  <a:lnTo>
                    <a:pt x="0"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1" name="Freeform 339"/>
            <p:cNvSpPr>
              <a:spLocks/>
            </p:cNvSpPr>
            <p:nvPr/>
          </p:nvSpPr>
          <p:spPr bwMode="auto">
            <a:xfrm>
              <a:off x="1284" y="967"/>
              <a:ext cx="1489" cy="920"/>
            </a:xfrm>
            <a:custGeom>
              <a:avLst/>
              <a:gdLst>
                <a:gd name="T0" fmla="*/ 1 w 2978"/>
                <a:gd name="T1" fmla="*/ 0 h 1840"/>
                <a:gd name="T2" fmla="*/ 80 w 2978"/>
                <a:gd name="T3" fmla="*/ 10 h 1840"/>
                <a:gd name="T4" fmla="*/ 88 w 2978"/>
                <a:gd name="T5" fmla="*/ 14 h 1840"/>
                <a:gd name="T6" fmla="*/ 145 w 2978"/>
                <a:gd name="T7" fmla="*/ 3 h 1840"/>
                <a:gd name="T8" fmla="*/ 91 w 2978"/>
                <a:gd name="T9" fmla="*/ 21 h 1840"/>
                <a:gd name="T10" fmla="*/ 173 w 2978"/>
                <a:gd name="T11" fmla="*/ 63 h 1840"/>
                <a:gd name="T12" fmla="*/ 186 w 2978"/>
                <a:gd name="T13" fmla="*/ 111 h 1840"/>
                <a:gd name="T14" fmla="*/ 184 w 2978"/>
                <a:gd name="T15" fmla="*/ 113 h 1840"/>
                <a:gd name="T16" fmla="*/ 165 w 2978"/>
                <a:gd name="T17" fmla="*/ 74 h 1840"/>
                <a:gd name="T18" fmla="*/ 83 w 2978"/>
                <a:gd name="T19" fmla="*/ 24 h 1840"/>
                <a:gd name="T20" fmla="*/ 96 w 2978"/>
                <a:gd name="T21" fmla="*/ 115 h 1840"/>
                <a:gd name="T22" fmla="*/ 89 w 2978"/>
                <a:gd name="T23" fmla="*/ 115 h 1840"/>
                <a:gd name="T24" fmla="*/ 78 w 2978"/>
                <a:gd name="T25" fmla="*/ 22 h 1840"/>
                <a:gd name="T26" fmla="*/ 0 w 2978"/>
                <a:gd name="T27" fmla="*/ 3 h 1840"/>
                <a:gd name="T28" fmla="*/ 1 w 2978"/>
                <a:gd name="T29" fmla="*/ 0 h 1840"/>
                <a:gd name="T30" fmla="*/ 1 w 2978"/>
                <a:gd name="T31" fmla="*/ 0 h 18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78"/>
                <a:gd name="T49" fmla="*/ 0 h 1840"/>
                <a:gd name="T50" fmla="*/ 2978 w 2978"/>
                <a:gd name="T51" fmla="*/ 1840 h 18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78" h="1840">
                  <a:moveTo>
                    <a:pt x="25" y="0"/>
                  </a:moveTo>
                  <a:lnTo>
                    <a:pt x="1266" y="150"/>
                  </a:lnTo>
                  <a:lnTo>
                    <a:pt x="1395" y="224"/>
                  </a:lnTo>
                  <a:lnTo>
                    <a:pt x="2317" y="47"/>
                  </a:lnTo>
                  <a:lnTo>
                    <a:pt x="1456" y="330"/>
                  </a:lnTo>
                  <a:lnTo>
                    <a:pt x="2767" y="1015"/>
                  </a:lnTo>
                  <a:lnTo>
                    <a:pt x="2978" y="1769"/>
                  </a:lnTo>
                  <a:lnTo>
                    <a:pt x="2940" y="1806"/>
                  </a:lnTo>
                  <a:lnTo>
                    <a:pt x="2632" y="1169"/>
                  </a:lnTo>
                  <a:lnTo>
                    <a:pt x="1323" y="372"/>
                  </a:lnTo>
                  <a:lnTo>
                    <a:pt x="1551" y="1830"/>
                  </a:lnTo>
                  <a:lnTo>
                    <a:pt x="1414" y="1840"/>
                  </a:lnTo>
                  <a:lnTo>
                    <a:pt x="1243" y="344"/>
                  </a:lnTo>
                  <a:lnTo>
                    <a:pt x="0" y="47"/>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2" name="Freeform 340"/>
            <p:cNvSpPr>
              <a:spLocks/>
            </p:cNvSpPr>
            <p:nvPr/>
          </p:nvSpPr>
          <p:spPr bwMode="auto">
            <a:xfrm>
              <a:off x="2862" y="950"/>
              <a:ext cx="146" cy="346"/>
            </a:xfrm>
            <a:custGeom>
              <a:avLst/>
              <a:gdLst>
                <a:gd name="T0" fmla="*/ 5 w 291"/>
                <a:gd name="T1" fmla="*/ 0 h 691"/>
                <a:gd name="T2" fmla="*/ 4 w 291"/>
                <a:gd name="T3" fmla="*/ 14 h 691"/>
                <a:gd name="T4" fmla="*/ 0 w 291"/>
                <a:gd name="T5" fmla="*/ 24 h 691"/>
                <a:gd name="T6" fmla="*/ 2 w 291"/>
                <a:gd name="T7" fmla="*/ 26 h 691"/>
                <a:gd name="T8" fmla="*/ 7 w 291"/>
                <a:gd name="T9" fmla="*/ 23 h 691"/>
                <a:gd name="T10" fmla="*/ 12 w 291"/>
                <a:gd name="T11" fmla="*/ 29 h 691"/>
                <a:gd name="T12" fmla="*/ 19 w 291"/>
                <a:gd name="T13" fmla="*/ 44 h 691"/>
                <a:gd name="T14" fmla="*/ 16 w 291"/>
                <a:gd name="T15" fmla="*/ 24 h 691"/>
                <a:gd name="T16" fmla="*/ 14 w 291"/>
                <a:gd name="T17" fmla="*/ 17 h 691"/>
                <a:gd name="T18" fmla="*/ 10 w 291"/>
                <a:gd name="T19" fmla="*/ 20 h 691"/>
                <a:gd name="T20" fmla="*/ 10 w 291"/>
                <a:gd name="T21" fmla="*/ 12 h 691"/>
                <a:gd name="T22" fmla="*/ 5 w 291"/>
                <a:gd name="T23" fmla="*/ 0 h 691"/>
                <a:gd name="T24" fmla="*/ 5 w 291"/>
                <a:gd name="T25" fmla="*/ 0 h 6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1"/>
                <a:gd name="T40" fmla="*/ 0 h 691"/>
                <a:gd name="T41" fmla="*/ 291 w 291"/>
                <a:gd name="T42" fmla="*/ 691 h 69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1" h="691">
                  <a:moveTo>
                    <a:pt x="72" y="0"/>
                  </a:moveTo>
                  <a:lnTo>
                    <a:pt x="55" y="224"/>
                  </a:lnTo>
                  <a:lnTo>
                    <a:pt x="0" y="370"/>
                  </a:lnTo>
                  <a:lnTo>
                    <a:pt x="25" y="414"/>
                  </a:lnTo>
                  <a:lnTo>
                    <a:pt x="103" y="364"/>
                  </a:lnTo>
                  <a:lnTo>
                    <a:pt x="190" y="458"/>
                  </a:lnTo>
                  <a:lnTo>
                    <a:pt x="291" y="691"/>
                  </a:lnTo>
                  <a:lnTo>
                    <a:pt x="251" y="376"/>
                  </a:lnTo>
                  <a:lnTo>
                    <a:pt x="211" y="271"/>
                  </a:lnTo>
                  <a:lnTo>
                    <a:pt x="160" y="306"/>
                  </a:lnTo>
                  <a:lnTo>
                    <a:pt x="154" y="184"/>
                  </a:lnTo>
                  <a:lnTo>
                    <a:pt x="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3" name="Freeform 341"/>
            <p:cNvSpPr>
              <a:spLocks/>
            </p:cNvSpPr>
            <p:nvPr/>
          </p:nvSpPr>
          <p:spPr bwMode="auto">
            <a:xfrm>
              <a:off x="2914" y="1146"/>
              <a:ext cx="210" cy="643"/>
            </a:xfrm>
            <a:custGeom>
              <a:avLst/>
              <a:gdLst>
                <a:gd name="T0" fmla="*/ 13 w 420"/>
                <a:gd name="T1" fmla="*/ 0 h 1285"/>
                <a:gd name="T2" fmla="*/ 26 w 420"/>
                <a:gd name="T3" fmla="*/ 30 h 1285"/>
                <a:gd name="T4" fmla="*/ 23 w 420"/>
                <a:gd name="T5" fmla="*/ 48 h 1285"/>
                <a:gd name="T6" fmla="*/ 13 w 420"/>
                <a:gd name="T7" fmla="*/ 69 h 1285"/>
                <a:gd name="T8" fmla="*/ 0 w 420"/>
                <a:gd name="T9" fmla="*/ 81 h 1285"/>
                <a:gd name="T10" fmla="*/ 7 w 420"/>
                <a:gd name="T11" fmla="*/ 68 h 1285"/>
                <a:gd name="T12" fmla="*/ 17 w 420"/>
                <a:gd name="T13" fmla="*/ 47 h 1285"/>
                <a:gd name="T14" fmla="*/ 21 w 420"/>
                <a:gd name="T15" fmla="*/ 32 h 1285"/>
                <a:gd name="T16" fmla="*/ 13 w 420"/>
                <a:gd name="T17" fmla="*/ 0 h 1285"/>
                <a:gd name="T18" fmla="*/ 13 w 420"/>
                <a:gd name="T19" fmla="*/ 0 h 1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1285"/>
                <a:gd name="T32" fmla="*/ 420 w 420"/>
                <a:gd name="T33" fmla="*/ 1285 h 12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1285">
                  <a:moveTo>
                    <a:pt x="195" y="0"/>
                  </a:moveTo>
                  <a:lnTo>
                    <a:pt x="420" y="466"/>
                  </a:lnTo>
                  <a:lnTo>
                    <a:pt x="363" y="764"/>
                  </a:lnTo>
                  <a:lnTo>
                    <a:pt x="197" y="1099"/>
                  </a:lnTo>
                  <a:lnTo>
                    <a:pt x="0" y="1285"/>
                  </a:lnTo>
                  <a:lnTo>
                    <a:pt x="112" y="1082"/>
                  </a:lnTo>
                  <a:lnTo>
                    <a:pt x="260" y="741"/>
                  </a:lnTo>
                  <a:lnTo>
                    <a:pt x="327" y="509"/>
                  </a:lnTo>
                  <a:lnTo>
                    <a:pt x="1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4" name="Freeform 342"/>
            <p:cNvSpPr>
              <a:spLocks/>
            </p:cNvSpPr>
            <p:nvPr/>
          </p:nvSpPr>
          <p:spPr bwMode="auto">
            <a:xfrm>
              <a:off x="2786" y="1761"/>
              <a:ext cx="70" cy="92"/>
            </a:xfrm>
            <a:custGeom>
              <a:avLst/>
              <a:gdLst>
                <a:gd name="T0" fmla="*/ 1 w 139"/>
                <a:gd name="T1" fmla="*/ 5 h 182"/>
                <a:gd name="T2" fmla="*/ 9 w 139"/>
                <a:gd name="T3" fmla="*/ 0 h 182"/>
                <a:gd name="T4" fmla="*/ 6 w 139"/>
                <a:gd name="T5" fmla="*/ 7 h 182"/>
                <a:gd name="T6" fmla="*/ 0 w 139"/>
                <a:gd name="T7" fmla="*/ 12 h 182"/>
                <a:gd name="T8" fmla="*/ 1 w 139"/>
                <a:gd name="T9" fmla="*/ 5 h 182"/>
                <a:gd name="T10" fmla="*/ 1 w 139"/>
                <a:gd name="T11" fmla="*/ 5 h 182"/>
                <a:gd name="T12" fmla="*/ 0 60000 65536"/>
                <a:gd name="T13" fmla="*/ 0 60000 65536"/>
                <a:gd name="T14" fmla="*/ 0 60000 65536"/>
                <a:gd name="T15" fmla="*/ 0 60000 65536"/>
                <a:gd name="T16" fmla="*/ 0 60000 65536"/>
                <a:gd name="T17" fmla="*/ 0 60000 65536"/>
                <a:gd name="T18" fmla="*/ 0 w 139"/>
                <a:gd name="T19" fmla="*/ 0 h 182"/>
                <a:gd name="T20" fmla="*/ 139 w 139"/>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139" h="182">
                  <a:moveTo>
                    <a:pt x="15" y="78"/>
                  </a:moveTo>
                  <a:lnTo>
                    <a:pt x="139" y="0"/>
                  </a:lnTo>
                  <a:lnTo>
                    <a:pt x="95" y="108"/>
                  </a:lnTo>
                  <a:lnTo>
                    <a:pt x="0" y="182"/>
                  </a:lnTo>
                  <a:lnTo>
                    <a:pt x="15"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5" name="Freeform 343"/>
            <p:cNvSpPr>
              <a:spLocks/>
            </p:cNvSpPr>
            <p:nvPr/>
          </p:nvSpPr>
          <p:spPr bwMode="auto">
            <a:xfrm>
              <a:off x="2766" y="1568"/>
              <a:ext cx="141" cy="120"/>
            </a:xfrm>
            <a:custGeom>
              <a:avLst/>
              <a:gdLst>
                <a:gd name="T0" fmla="*/ 0 w 283"/>
                <a:gd name="T1" fmla="*/ 10 h 239"/>
                <a:gd name="T2" fmla="*/ 10 w 283"/>
                <a:gd name="T3" fmla="*/ 5 h 239"/>
                <a:gd name="T4" fmla="*/ 17 w 283"/>
                <a:gd name="T5" fmla="*/ 0 h 239"/>
                <a:gd name="T6" fmla="*/ 9 w 283"/>
                <a:gd name="T7" fmla="*/ 10 h 239"/>
                <a:gd name="T8" fmla="*/ 0 w 283"/>
                <a:gd name="T9" fmla="*/ 15 h 239"/>
                <a:gd name="T10" fmla="*/ 0 w 283"/>
                <a:gd name="T11" fmla="*/ 10 h 239"/>
                <a:gd name="T12" fmla="*/ 0 w 283"/>
                <a:gd name="T13" fmla="*/ 10 h 239"/>
                <a:gd name="T14" fmla="*/ 0 60000 65536"/>
                <a:gd name="T15" fmla="*/ 0 60000 65536"/>
                <a:gd name="T16" fmla="*/ 0 60000 65536"/>
                <a:gd name="T17" fmla="*/ 0 60000 65536"/>
                <a:gd name="T18" fmla="*/ 0 60000 65536"/>
                <a:gd name="T19" fmla="*/ 0 60000 65536"/>
                <a:gd name="T20" fmla="*/ 0 60000 65536"/>
                <a:gd name="T21" fmla="*/ 0 w 283"/>
                <a:gd name="T22" fmla="*/ 0 h 239"/>
                <a:gd name="T23" fmla="*/ 283 w 283"/>
                <a:gd name="T24" fmla="*/ 239 h 2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3" h="239">
                  <a:moveTo>
                    <a:pt x="0" y="160"/>
                  </a:moveTo>
                  <a:lnTo>
                    <a:pt x="160" y="72"/>
                  </a:lnTo>
                  <a:lnTo>
                    <a:pt x="283" y="0"/>
                  </a:lnTo>
                  <a:lnTo>
                    <a:pt x="152" y="152"/>
                  </a:lnTo>
                  <a:lnTo>
                    <a:pt x="8" y="239"/>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6" name="Freeform 344"/>
            <p:cNvSpPr>
              <a:spLocks/>
            </p:cNvSpPr>
            <p:nvPr/>
          </p:nvSpPr>
          <p:spPr bwMode="auto">
            <a:xfrm>
              <a:off x="2733" y="1550"/>
              <a:ext cx="98" cy="55"/>
            </a:xfrm>
            <a:custGeom>
              <a:avLst/>
              <a:gdLst>
                <a:gd name="T0" fmla="*/ 0 w 195"/>
                <a:gd name="T1" fmla="*/ 0 h 108"/>
                <a:gd name="T2" fmla="*/ 13 w 195"/>
                <a:gd name="T3" fmla="*/ 3 h 108"/>
                <a:gd name="T4" fmla="*/ 3 w 195"/>
                <a:gd name="T5" fmla="*/ 7 h 108"/>
                <a:gd name="T6" fmla="*/ 0 w 195"/>
                <a:gd name="T7" fmla="*/ 0 h 108"/>
                <a:gd name="T8" fmla="*/ 0 w 195"/>
                <a:gd name="T9" fmla="*/ 0 h 108"/>
                <a:gd name="T10" fmla="*/ 0 60000 65536"/>
                <a:gd name="T11" fmla="*/ 0 60000 65536"/>
                <a:gd name="T12" fmla="*/ 0 60000 65536"/>
                <a:gd name="T13" fmla="*/ 0 60000 65536"/>
                <a:gd name="T14" fmla="*/ 0 60000 65536"/>
                <a:gd name="T15" fmla="*/ 0 w 195"/>
                <a:gd name="T16" fmla="*/ 0 h 108"/>
                <a:gd name="T17" fmla="*/ 195 w 195"/>
                <a:gd name="T18" fmla="*/ 108 h 108"/>
              </a:gdLst>
              <a:ahLst/>
              <a:cxnLst>
                <a:cxn ang="T10">
                  <a:pos x="T0" y="T1"/>
                </a:cxn>
                <a:cxn ang="T11">
                  <a:pos x="T2" y="T3"/>
                </a:cxn>
                <a:cxn ang="T12">
                  <a:pos x="T4" y="T5"/>
                </a:cxn>
                <a:cxn ang="T13">
                  <a:pos x="T6" y="T7"/>
                </a:cxn>
                <a:cxn ang="T14">
                  <a:pos x="T8" y="T9"/>
                </a:cxn>
              </a:cxnLst>
              <a:rect l="T15" t="T16" r="T17" b="T18"/>
              <a:pathLst>
                <a:path w="195" h="108">
                  <a:moveTo>
                    <a:pt x="0" y="0"/>
                  </a:moveTo>
                  <a:lnTo>
                    <a:pt x="195" y="44"/>
                  </a:lnTo>
                  <a:lnTo>
                    <a:pt x="36" y="1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7" name="Freeform 345"/>
            <p:cNvSpPr>
              <a:spLocks/>
            </p:cNvSpPr>
            <p:nvPr/>
          </p:nvSpPr>
          <p:spPr bwMode="auto">
            <a:xfrm>
              <a:off x="2704" y="1292"/>
              <a:ext cx="120" cy="257"/>
            </a:xfrm>
            <a:custGeom>
              <a:avLst/>
              <a:gdLst>
                <a:gd name="T0" fmla="*/ 0 w 239"/>
                <a:gd name="T1" fmla="*/ 19 h 515"/>
                <a:gd name="T2" fmla="*/ 8 w 239"/>
                <a:gd name="T3" fmla="*/ 11 h 515"/>
                <a:gd name="T4" fmla="*/ 15 w 239"/>
                <a:gd name="T5" fmla="*/ 0 h 515"/>
                <a:gd name="T6" fmla="*/ 13 w 239"/>
                <a:gd name="T7" fmla="*/ 13 h 515"/>
                <a:gd name="T8" fmla="*/ 5 w 239"/>
                <a:gd name="T9" fmla="*/ 26 h 515"/>
                <a:gd name="T10" fmla="*/ 13 w 239"/>
                <a:gd name="T11" fmla="*/ 26 h 515"/>
                <a:gd name="T12" fmla="*/ 12 w 239"/>
                <a:gd name="T13" fmla="*/ 32 h 515"/>
                <a:gd name="T14" fmla="*/ 2 w 239"/>
                <a:gd name="T15" fmla="*/ 29 h 515"/>
                <a:gd name="T16" fmla="*/ 0 w 239"/>
                <a:gd name="T17" fmla="*/ 19 h 515"/>
                <a:gd name="T18" fmla="*/ 0 w 239"/>
                <a:gd name="T19" fmla="*/ 19 h 5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9"/>
                <a:gd name="T31" fmla="*/ 0 h 515"/>
                <a:gd name="T32" fmla="*/ 239 w 239"/>
                <a:gd name="T33" fmla="*/ 515 h 5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9" h="515">
                  <a:moveTo>
                    <a:pt x="0" y="319"/>
                  </a:moveTo>
                  <a:lnTo>
                    <a:pt x="123" y="182"/>
                  </a:lnTo>
                  <a:lnTo>
                    <a:pt x="239" y="0"/>
                  </a:lnTo>
                  <a:lnTo>
                    <a:pt x="203" y="211"/>
                  </a:lnTo>
                  <a:lnTo>
                    <a:pt x="72" y="420"/>
                  </a:lnTo>
                  <a:lnTo>
                    <a:pt x="195" y="427"/>
                  </a:lnTo>
                  <a:lnTo>
                    <a:pt x="188" y="515"/>
                  </a:lnTo>
                  <a:lnTo>
                    <a:pt x="28" y="471"/>
                  </a:lnTo>
                  <a:lnTo>
                    <a:pt x="0" y="3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8" name="Freeform 346"/>
            <p:cNvSpPr>
              <a:spLocks/>
            </p:cNvSpPr>
            <p:nvPr/>
          </p:nvSpPr>
          <p:spPr bwMode="auto">
            <a:xfrm>
              <a:off x="2854" y="420"/>
              <a:ext cx="228" cy="249"/>
            </a:xfrm>
            <a:custGeom>
              <a:avLst/>
              <a:gdLst>
                <a:gd name="T0" fmla="*/ 0 w 456"/>
                <a:gd name="T1" fmla="*/ 0 h 498"/>
                <a:gd name="T2" fmla="*/ 14 w 456"/>
                <a:gd name="T3" fmla="*/ 12 h 498"/>
                <a:gd name="T4" fmla="*/ 29 w 456"/>
                <a:gd name="T5" fmla="*/ 31 h 498"/>
                <a:gd name="T6" fmla="*/ 21 w 456"/>
                <a:gd name="T7" fmla="*/ 29 h 498"/>
                <a:gd name="T8" fmla="*/ 10 w 456"/>
                <a:gd name="T9" fmla="*/ 13 h 498"/>
                <a:gd name="T10" fmla="*/ 0 w 456"/>
                <a:gd name="T11" fmla="*/ 0 h 498"/>
                <a:gd name="T12" fmla="*/ 0 w 456"/>
                <a:gd name="T13" fmla="*/ 0 h 498"/>
                <a:gd name="T14" fmla="*/ 0 60000 65536"/>
                <a:gd name="T15" fmla="*/ 0 60000 65536"/>
                <a:gd name="T16" fmla="*/ 0 60000 65536"/>
                <a:gd name="T17" fmla="*/ 0 60000 65536"/>
                <a:gd name="T18" fmla="*/ 0 60000 65536"/>
                <a:gd name="T19" fmla="*/ 0 60000 65536"/>
                <a:gd name="T20" fmla="*/ 0 60000 65536"/>
                <a:gd name="T21" fmla="*/ 0 w 456"/>
                <a:gd name="T22" fmla="*/ 0 h 498"/>
                <a:gd name="T23" fmla="*/ 456 w 456"/>
                <a:gd name="T24" fmla="*/ 498 h 4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6" h="498">
                  <a:moveTo>
                    <a:pt x="0" y="0"/>
                  </a:moveTo>
                  <a:lnTo>
                    <a:pt x="224" y="182"/>
                  </a:lnTo>
                  <a:lnTo>
                    <a:pt x="456" y="498"/>
                  </a:lnTo>
                  <a:lnTo>
                    <a:pt x="323" y="464"/>
                  </a:lnTo>
                  <a:lnTo>
                    <a:pt x="146" y="19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9" name="Freeform 347"/>
            <p:cNvSpPr>
              <a:spLocks/>
            </p:cNvSpPr>
            <p:nvPr/>
          </p:nvSpPr>
          <p:spPr bwMode="auto">
            <a:xfrm>
              <a:off x="1419" y="542"/>
              <a:ext cx="477" cy="374"/>
            </a:xfrm>
            <a:custGeom>
              <a:avLst/>
              <a:gdLst>
                <a:gd name="T0" fmla="*/ 0 w 954"/>
                <a:gd name="T1" fmla="*/ 47 h 747"/>
                <a:gd name="T2" fmla="*/ 19 w 954"/>
                <a:gd name="T3" fmla="*/ 24 h 747"/>
                <a:gd name="T4" fmla="*/ 31 w 954"/>
                <a:gd name="T5" fmla="*/ 15 h 747"/>
                <a:gd name="T6" fmla="*/ 60 w 954"/>
                <a:gd name="T7" fmla="*/ 0 h 747"/>
                <a:gd name="T8" fmla="*/ 30 w 954"/>
                <a:gd name="T9" fmla="*/ 21 h 747"/>
                <a:gd name="T10" fmla="*/ 12 w 954"/>
                <a:gd name="T11" fmla="*/ 44 h 747"/>
                <a:gd name="T12" fmla="*/ 0 w 954"/>
                <a:gd name="T13" fmla="*/ 47 h 747"/>
                <a:gd name="T14" fmla="*/ 0 w 954"/>
                <a:gd name="T15" fmla="*/ 47 h 747"/>
                <a:gd name="T16" fmla="*/ 0 60000 65536"/>
                <a:gd name="T17" fmla="*/ 0 60000 65536"/>
                <a:gd name="T18" fmla="*/ 0 60000 65536"/>
                <a:gd name="T19" fmla="*/ 0 60000 65536"/>
                <a:gd name="T20" fmla="*/ 0 60000 65536"/>
                <a:gd name="T21" fmla="*/ 0 60000 65536"/>
                <a:gd name="T22" fmla="*/ 0 60000 65536"/>
                <a:gd name="T23" fmla="*/ 0 60000 65536"/>
                <a:gd name="T24" fmla="*/ 0 w 954"/>
                <a:gd name="T25" fmla="*/ 0 h 747"/>
                <a:gd name="T26" fmla="*/ 954 w 954"/>
                <a:gd name="T27" fmla="*/ 747 h 7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4" h="747">
                  <a:moveTo>
                    <a:pt x="0" y="747"/>
                  </a:moveTo>
                  <a:lnTo>
                    <a:pt x="302" y="369"/>
                  </a:lnTo>
                  <a:lnTo>
                    <a:pt x="511" y="226"/>
                  </a:lnTo>
                  <a:lnTo>
                    <a:pt x="954" y="0"/>
                  </a:lnTo>
                  <a:lnTo>
                    <a:pt x="483" y="331"/>
                  </a:lnTo>
                  <a:lnTo>
                    <a:pt x="180" y="700"/>
                  </a:lnTo>
                  <a:lnTo>
                    <a:pt x="0" y="747"/>
                  </a:lnTo>
                  <a:close/>
                </a:path>
              </a:pathLst>
            </a:custGeom>
            <a:solidFill>
              <a:srgbClr val="FF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0" name="Freeform 348"/>
            <p:cNvSpPr>
              <a:spLocks/>
            </p:cNvSpPr>
            <p:nvPr/>
          </p:nvSpPr>
          <p:spPr bwMode="auto">
            <a:xfrm>
              <a:off x="1202" y="1038"/>
              <a:ext cx="204" cy="396"/>
            </a:xfrm>
            <a:custGeom>
              <a:avLst/>
              <a:gdLst>
                <a:gd name="T0" fmla="*/ 16 w 407"/>
                <a:gd name="T1" fmla="*/ 0 h 793"/>
                <a:gd name="T2" fmla="*/ 26 w 407"/>
                <a:gd name="T3" fmla="*/ 1 h 793"/>
                <a:gd name="T4" fmla="*/ 15 w 407"/>
                <a:gd name="T5" fmla="*/ 11 h 793"/>
                <a:gd name="T6" fmla="*/ 6 w 407"/>
                <a:gd name="T7" fmla="*/ 28 h 793"/>
                <a:gd name="T8" fmla="*/ 0 w 407"/>
                <a:gd name="T9" fmla="*/ 49 h 793"/>
                <a:gd name="T10" fmla="*/ 2 w 407"/>
                <a:gd name="T11" fmla="*/ 30 h 793"/>
                <a:gd name="T12" fmla="*/ 10 w 407"/>
                <a:gd name="T13" fmla="*/ 8 h 793"/>
                <a:gd name="T14" fmla="*/ 16 w 407"/>
                <a:gd name="T15" fmla="*/ 0 h 793"/>
                <a:gd name="T16" fmla="*/ 16 w 407"/>
                <a:gd name="T17" fmla="*/ 0 h 7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7"/>
                <a:gd name="T28" fmla="*/ 0 h 793"/>
                <a:gd name="T29" fmla="*/ 407 w 407"/>
                <a:gd name="T30" fmla="*/ 793 h 7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7" h="793">
                  <a:moveTo>
                    <a:pt x="255" y="0"/>
                  </a:moveTo>
                  <a:lnTo>
                    <a:pt x="407" y="19"/>
                  </a:lnTo>
                  <a:lnTo>
                    <a:pt x="236" y="179"/>
                  </a:lnTo>
                  <a:lnTo>
                    <a:pt x="96" y="462"/>
                  </a:lnTo>
                  <a:lnTo>
                    <a:pt x="0" y="793"/>
                  </a:lnTo>
                  <a:lnTo>
                    <a:pt x="19" y="481"/>
                  </a:lnTo>
                  <a:lnTo>
                    <a:pt x="153" y="141"/>
                  </a:lnTo>
                  <a:lnTo>
                    <a:pt x="25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1" name="Freeform 349"/>
            <p:cNvSpPr>
              <a:spLocks/>
            </p:cNvSpPr>
            <p:nvPr/>
          </p:nvSpPr>
          <p:spPr bwMode="auto">
            <a:xfrm>
              <a:off x="2240" y="396"/>
              <a:ext cx="557" cy="472"/>
            </a:xfrm>
            <a:custGeom>
              <a:avLst/>
              <a:gdLst>
                <a:gd name="T0" fmla="*/ 69 w 1114"/>
                <a:gd name="T1" fmla="*/ 0 h 945"/>
                <a:gd name="T2" fmla="*/ 0 w 1114"/>
                <a:gd name="T3" fmla="*/ 59 h 945"/>
                <a:gd name="T4" fmla="*/ 70 w 1114"/>
                <a:gd name="T5" fmla="*/ 5 h 945"/>
                <a:gd name="T6" fmla="*/ 69 w 1114"/>
                <a:gd name="T7" fmla="*/ 0 h 945"/>
                <a:gd name="T8" fmla="*/ 69 w 1114"/>
                <a:gd name="T9" fmla="*/ 0 h 945"/>
                <a:gd name="T10" fmla="*/ 0 60000 65536"/>
                <a:gd name="T11" fmla="*/ 0 60000 65536"/>
                <a:gd name="T12" fmla="*/ 0 60000 65536"/>
                <a:gd name="T13" fmla="*/ 0 60000 65536"/>
                <a:gd name="T14" fmla="*/ 0 60000 65536"/>
                <a:gd name="T15" fmla="*/ 0 w 1114"/>
                <a:gd name="T16" fmla="*/ 0 h 945"/>
                <a:gd name="T17" fmla="*/ 1114 w 1114"/>
                <a:gd name="T18" fmla="*/ 945 h 945"/>
              </a:gdLst>
              <a:ahLst/>
              <a:cxnLst>
                <a:cxn ang="T10">
                  <a:pos x="T0" y="T1"/>
                </a:cxn>
                <a:cxn ang="T11">
                  <a:pos x="T2" y="T3"/>
                </a:cxn>
                <a:cxn ang="T12">
                  <a:pos x="T4" y="T5"/>
                </a:cxn>
                <a:cxn ang="T13">
                  <a:pos x="T6" y="T7"/>
                </a:cxn>
                <a:cxn ang="T14">
                  <a:pos x="T8" y="T9"/>
                </a:cxn>
              </a:cxnLst>
              <a:rect l="T15" t="T16" r="T17" b="T18"/>
              <a:pathLst>
                <a:path w="1114" h="945">
                  <a:moveTo>
                    <a:pt x="1095" y="0"/>
                  </a:moveTo>
                  <a:lnTo>
                    <a:pt x="0" y="945"/>
                  </a:lnTo>
                  <a:lnTo>
                    <a:pt x="1114" y="95"/>
                  </a:lnTo>
                  <a:lnTo>
                    <a:pt x="1095" y="0"/>
                  </a:lnTo>
                  <a:close/>
                </a:path>
              </a:pathLst>
            </a:custGeom>
            <a:solidFill>
              <a:srgbClr val="FFFC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2" name="Freeform 350"/>
            <p:cNvSpPr>
              <a:spLocks/>
            </p:cNvSpPr>
            <p:nvPr/>
          </p:nvSpPr>
          <p:spPr bwMode="auto">
            <a:xfrm>
              <a:off x="1957" y="1185"/>
              <a:ext cx="100" cy="504"/>
            </a:xfrm>
            <a:custGeom>
              <a:avLst/>
              <a:gdLst>
                <a:gd name="T0" fmla="*/ 0 w 199"/>
                <a:gd name="T1" fmla="*/ 0 h 1009"/>
                <a:gd name="T2" fmla="*/ 10 w 199"/>
                <a:gd name="T3" fmla="*/ 10 h 1009"/>
                <a:gd name="T4" fmla="*/ 13 w 199"/>
                <a:gd name="T5" fmla="*/ 63 h 1009"/>
                <a:gd name="T6" fmla="*/ 0 w 199"/>
                <a:gd name="T7" fmla="*/ 0 h 1009"/>
                <a:gd name="T8" fmla="*/ 0 w 199"/>
                <a:gd name="T9" fmla="*/ 0 h 1009"/>
                <a:gd name="T10" fmla="*/ 0 60000 65536"/>
                <a:gd name="T11" fmla="*/ 0 60000 65536"/>
                <a:gd name="T12" fmla="*/ 0 60000 65536"/>
                <a:gd name="T13" fmla="*/ 0 60000 65536"/>
                <a:gd name="T14" fmla="*/ 0 60000 65536"/>
                <a:gd name="T15" fmla="*/ 0 w 199"/>
                <a:gd name="T16" fmla="*/ 0 h 1009"/>
                <a:gd name="T17" fmla="*/ 199 w 199"/>
                <a:gd name="T18" fmla="*/ 1009 h 1009"/>
              </a:gdLst>
              <a:ahLst/>
              <a:cxnLst>
                <a:cxn ang="T10">
                  <a:pos x="T0" y="T1"/>
                </a:cxn>
                <a:cxn ang="T11">
                  <a:pos x="T2" y="T3"/>
                </a:cxn>
                <a:cxn ang="T12">
                  <a:pos x="T4" y="T5"/>
                </a:cxn>
                <a:cxn ang="T13">
                  <a:pos x="T6" y="T7"/>
                </a:cxn>
                <a:cxn ang="T14">
                  <a:pos x="T8" y="T9"/>
                </a:cxn>
              </a:cxnLst>
              <a:rect l="T15" t="T16" r="T17" b="T18"/>
              <a:pathLst>
                <a:path w="199" h="1009">
                  <a:moveTo>
                    <a:pt x="0" y="0"/>
                  </a:moveTo>
                  <a:lnTo>
                    <a:pt x="152" y="169"/>
                  </a:lnTo>
                  <a:lnTo>
                    <a:pt x="199" y="1009"/>
                  </a:lnTo>
                  <a:lnTo>
                    <a:pt x="0" y="0"/>
                  </a:lnTo>
                  <a:close/>
                </a:path>
              </a:pathLst>
            </a:custGeom>
            <a:solidFill>
              <a:srgbClr val="B2F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3" name="Freeform 351"/>
            <p:cNvSpPr>
              <a:spLocks/>
            </p:cNvSpPr>
            <p:nvPr/>
          </p:nvSpPr>
          <p:spPr bwMode="auto">
            <a:xfrm>
              <a:off x="2127" y="1609"/>
              <a:ext cx="293" cy="147"/>
            </a:xfrm>
            <a:custGeom>
              <a:avLst/>
              <a:gdLst>
                <a:gd name="T0" fmla="*/ 0 w 585"/>
                <a:gd name="T1" fmla="*/ 19 h 292"/>
                <a:gd name="T2" fmla="*/ 37 w 585"/>
                <a:gd name="T3" fmla="*/ 0 h 292"/>
                <a:gd name="T4" fmla="*/ 19 w 585"/>
                <a:gd name="T5" fmla="*/ 15 h 292"/>
                <a:gd name="T6" fmla="*/ 0 w 585"/>
                <a:gd name="T7" fmla="*/ 19 h 292"/>
                <a:gd name="T8" fmla="*/ 0 w 585"/>
                <a:gd name="T9" fmla="*/ 19 h 292"/>
                <a:gd name="T10" fmla="*/ 0 60000 65536"/>
                <a:gd name="T11" fmla="*/ 0 60000 65536"/>
                <a:gd name="T12" fmla="*/ 0 60000 65536"/>
                <a:gd name="T13" fmla="*/ 0 60000 65536"/>
                <a:gd name="T14" fmla="*/ 0 60000 65536"/>
                <a:gd name="T15" fmla="*/ 0 w 585"/>
                <a:gd name="T16" fmla="*/ 0 h 292"/>
                <a:gd name="T17" fmla="*/ 585 w 585"/>
                <a:gd name="T18" fmla="*/ 292 h 292"/>
              </a:gdLst>
              <a:ahLst/>
              <a:cxnLst>
                <a:cxn ang="T10">
                  <a:pos x="T0" y="T1"/>
                </a:cxn>
                <a:cxn ang="T11">
                  <a:pos x="T2" y="T3"/>
                </a:cxn>
                <a:cxn ang="T12">
                  <a:pos x="T4" y="T5"/>
                </a:cxn>
                <a:cxn ang="T13">
                  <a:pos x="T6" y="T7"/>
                </a:cxn>
                <a:cxn ang="T14">
                  <a:pos x="T8" y="T9"/>
                </a:cxn>
              </a:cxnLst>
              <a:rect l="T15" t="T16" r="T17" b="T18"/>
              <a:pathLst>
                <a:path w="585" h="292">
                  <a:moveTo>
                    <a:pt x="0" y="292"/>
                  </a:moveTo>
                  <a:lnTo>
                    <a:pt x="585" y="0"/>
                  </a:lnTo>
                  <a:lnTo>
                    <a:pt x="293" y="235"/>
                  </a:lnTo>
                  <a:lnTo>
                    <a:pt x="0" y="292"/>
                  </a:lnTo>
                  <a:close/>
                </a:path>
              </a:pathLst>
            </a:custGeom>
            <a:solidFill>
              <a:srgbClr val="B2F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4" name="Freeform 352"/>
            <p:cNvSpPr>
              <a:spLocks/>
            </p:cNvSpPr>
            <p:nvPr/>
          </p:nvSpPr>
          <p:spPr bwMode="auto">
            <a:xfrm>
              <a:off x="2084" y="1137"/>
              <a:ext cx="449" cy="218"/>
            </a:xfrm>
            <a:custGeom>
              <a:avLst/>
              <a:gdLst>
                <a:gd name="T0" fmla="*/ 0 w 897"/>
                <a:gd name="T1" fmla="*/ 0 h 435"/>
                <a:gd name="T2" fmla="*/ 24 w 897"/>
                <a:gd name="T3" fmla="*/ 9 h 435"/>
                <a:gd name="T4" fmla="*/ 32 w 897"/>
                <a:gd name="T5" fmla="*/ 6 h 435"/>
                <a:gd name="T6" fmla="*/ 41 w 897"/>
                <a:gd name="T7" fmla="*/ 7 h 435"/>
                <a:gd name="T8" fmla="*/ 38 w 897"/>
                <a:gd name="T9" fmla="*/ 14 h 435"/>
                <a:gd name="T10" fmla="*/ 51 w 897"/>
                <a:gd name="T11" fmla="*/ 14 h 435"/>
                <a:gd name="T12" fmla="*/ 57 w 897"/>
                <a:gd name="T13" fmla="*/ 28 h 435"/>
                <a:gd name="T14" fmla="*/ 27 w 897"/>
                <a:gd name="T15" fmla="*/ 16 h 435"/>
                <a:gd name="T16" fmla="*/ 0 w 897"/>
                <a:gd name="T17" fmla="*/ 0 h 435"/>
                <a:gd name="T18" fmla="*/ 0 w 897"/>
                <a:gd name="T19" fmla="*/ 0 h 4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97"/>
                <a:gd name="T31" fmla="*/ 0 h 435"/>
                <a:gd name="T32" fmla="*/ 897 w 897"/>
                <a:gd name="T33" fmla="*/ 435 h 4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97" h="435">
                  <a:moveTo>
                    <a:pt x="0" y="0"/>
                  </a:moveTo>
                  <a:lnTo>
                    <a:pt x="369" y="133"/>
                  </a:lnTo>
                  <a:lnTo>
                    <a:pt x="510" y="86"/>
                  </a:lnTo>
                  <a:lnTo>
                    <a:pt x="643" y="105"/>
                  </a:lnTo>
                  <a:lnTo>
                    <a:pt x="595" y="217"/>
                  </a:lnTo>
                  <a:lnTo>
                    <a:pt x="802" y="217"/>
                  </a:lnTo>
                  <a:lnTo>
                    <a:pt x="897" y="435"/>
                  </a:lnTo>
                  <a:lnTo>
                    <a:pt x="426" y="245"/>
                  </a:lnTo>
                  <a:lnTo>
                    <a:pt x="0" y="0"/>
                  </a:lnTo>
                  <a:close/>
                </a:path>
              </a:pathLst>
            </a:custGeom>
            <a:solidFill>
              <a:srgbClr val="D6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cxnSp>
        <p:nvCxnSpPr>
          <p:cNvPr id="365" name="AutoShape 356"/>
          <p:cNvCxnSpPr>
            <a:cxnSpLocks noChangeShapeType="1"/>
            <a:stCxn id="311" idx="1"/>
            <a:endCxn id="341" idx="8"/>
          </p:cNvCxnSpPr>
          <p:nvPr/>
        </p:nvCxnSpPr>
        <p:spPr bwMode="auto">
          <a:xfrm rot="10800000" flipV="1">
            <a:off x="715963" y="4254500"/>
            <a:ext cx="581025" cy="419100"/>
          </a:xfrm>
          <a:prstGeom prst="curvedConnector2">
            <a:avLst/>
          </a:prstGeom>
          <a:noFill/>
          <a:ln w="12700">
            <a:solidFill>
              <a:srgbClr val="000000"/>
            </a:solidFill>
            <a:round/>
            <a:headEnd type="stealth" w="lg" len="med"/>
            <a:tailEnd type="stealth" w="lg" len="med"/>
          </a:ln>
          <a:extLst>
            <a:ext uri="{909E8E84-426E-40DD-AFC4-6F175D3DCCD1}">
              <a14:hiddenFill xmlns:a14="http://schemas.microsoft.com/office/drawing/2010/main">
                <a:noFill/>
              </a14:hiddenFill>
            </a:ext>
          </a:extLst>
        </p:spPr>
      </p:cxnSp>
      <p:cxnSp>
        <p:nvCxnSpPr>
          <p:cNvPr id="366" name="AutoShape 357"/>
          <p:cNvCxnSpPr>
            <a:cxnSpLocks noChangeShapeType="1"/>
            <a:stCxn id="327" idx="9"/>
            <a:endCxn id="312" idx="1"/>
          </p:cNvCxnSpPr>
          <p:nvPr/>
        </p:nvCxnSpPr>
        <p:spPr bwMode="auto">
          <a:xfrm rot="16200000" flipH="1">
            <a:off x="1042988" y="5081588"/>
            <a:ext cx="200025" cy="307975"/>
          </a:xfrm>
          <a:prstGeom prst="curvedConnector2">
            <a:avLst/>
          </a:prstGeom>
          <a:noFill/>
          <a:ln w="12700">
            <a:solidFill>
              <a:srgbClr val="000000"/>
            </a:solidFill>
            <a:round/>
            <a:headEnd type="stealth" w="med" len="med"/>
            <a:tailEnd type="stealth" w="lg" len="med"/>
          </a:ln>
          <a:extLst>
            <a:ext uri="{909E8E84-426E-40DD-AFC4-6F175D3DCCD1}">
              <a14:hiddenFill xmlns:a14="http://schemas.microsoft.com/office/drawing/2010/main">
                <a:noFill/>
              </a14:hiddenFill>
            </a:ext>
          </a:extLst>
        </p:spPr>
      </p:cxnSp>
      <p:grpSp>
        <p:nvGrpSpPr>
          <p:cNvPr id="367" name="Group 358"/>
          <p:cNvGrpSpPr>
            <a:grpSpLocks/>
          </p:cNvGrpSpPr>
          <p:nvPr/>
        </p:nvGrpSpPr>
        <p:grpSpPr bwMode="auto">
          <a:xfrm>
            <a:off x="5219700" y="5373688"/>
            <a:ext cx="704850" cy="628650"/>
            <a:chOff x="1111" y="267"/>
            <a:chExt cx="2032" cy="1923"/>
          </a:xfrm>
        </p:grpSpPr>
        <p:sp>
          <p:nvSpPr>
            <p:cNvPr id="368" name="Freeform 359"/>
            <p:cNvSpPr>
              <a:spLocks/>
            </p:cNvSpPr>
            <p:nvPr/>
          </p:nvSpPr>
          <p:spPr bwMode="auto">
            <a:xfrm>
              <a:off x="1905" y="1116"/>
              <a:ext cx="877" cy="1069"/>
            </a:xfrm>
            <a:custGeom>
              <a:avLst/>
              <a:gdLst>
                <a:gd name="T0" fmla="*/ 7 w 1752"/>
                <a:gd name="T1" fmla="*/ 0 h 2139"/>
                <a:gd name="T2" fmla="*/ 92 w 1752"/>
                <a:gd name="T3" fmla="*/ 47 h 2139"/>
                <a:gd name="T4" fmla="*/ 110 w 1752"/>
                <a:gd name="T5" fmla="*/ 103 h 2139"/>
                <a:gd name="T6" fmla="*/ 38 w 1752"/>
                <a:gd name="T7" fmla="*/ 133 h 2139"/>
                <a:gd name="T8" fmla="*/ 7 w 1752"/>
                <a:gd name="T9" fmla="*/ 100 h 2139"/>
                <a:gd name="T10" fmla="*/ 0 w 1752"/>
                <a:gd name="T11" fmla="*/ 2 h 2139"/>
                <a:gd name="T12" fmla="*/ 7 w 1752"/>
                <a:gd name="T13" fmla="*/ 0 h 2139"/>
                <a:gd name="T14" fmla="*/ 7 w 1752"/>
                <a:gd name="T15" fmla="*/ 0 h 2139"/>
                <a:gd name="T16" fmla="*/ 0 60000 65536"/>
                <a:gd name="T17" fmla="*/ 0 60000 65536"/>
                <a:gd name="T18" fmla="*/ 0 60000 65536"/>
                <a:gd name="T19" fmla="*/ 0 60000 65536"/>
                <a:gd name="T20" fmla="*/ 0 60000 65536"/>
                <a:gd name="T21" fmla="*/ 0 60000 65536"/>
                <a:gd name="T22" fmla="*/ 0 60000 65536"/>
                <a:gd name="T23" fmla="*/ 0 60000 65536"/>
                <a:gd name="T24" fmla="*/ 0 w 1752"/>
                <a:gd name="T25" fmla="*/ 0 h 2139"/>
                <a:gd name="T26" fmla="*/ 1752 w 1752"/>
                <a:gd name="T27" fmla="*/ 2139 h 2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52" h="2139">
                  <a:moveTo>
                    <a:pt x="97" y="0"/>
                  </a:moveTo>
                  <a:lnTo>
                    <a:pt x="1471" y="760"/>
                  </a:lnTo>
                  <a:lnTo>
                    <a:pt x="1752" y="1654"/>
                  </a:lnTo>
                  <a:lnTo>
                    <a:pt x="593" y="2139"/>
                  </a:lnTo>
                  <a:lnTo>
                    <a:pt x="112" y="1610"/>
                  </a:lnTo>
                  <a:lnTo>
                    <a:pt x="0" y="46"/>
                  </a:lnTo>
                  <a:lnTo>
                    <a:pt x="97" y="0"/>
                  </a:lnTo>
                  <a:close/>
                </a:path>
              </a:pathLst>
            </a:custGeom>
            <a:solidFill>
              <a:srgbClr val="82B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9" name="Freeform 360"/>
            <p:cNvSpPr>
              <a:spLocks/>
            </p:cNvSpPr>
            <p:nvPr/>
          </p:nvSpPr>
          <p:spPr bwMode="auto">
            <a:xfrm>
              <a:off x="1123" y="967"/>
              <a:ext cx="898" cy="1067"/>
            </a:xfrm>
            <a:custGeom>
              <a:avLst/>
              <a:gdLst>
                <a:gd name="T0" fmla="*/ 22 w 1796"/>
                <a:gd name="T1" fmla="*/ 0 h 2134"/>
                <a:gd name="T2" fmla="*/ 99 w 1796"/>
                <a:gd name="T3" fmla="*/ 17 h 2134"/>
                <a:gd name="T4" fmla="*/ 112 w 1796"/>
                <a:gd name="T5" fmla="*/ 120 h 2134"/>
                <a:gd name="T6" fmla="*/ 86 w 1796"/>
                <a:gd name="T7" fmla="*/ 133 h 2134"/>
                <a:gd name="T8" fmla="*/ 56 w 1796"/>
                <a:gd name="T9" fmla="*/ 130 h 2134"/>
                <a:gd name="T10" fmla="*/ 23 w 1796"/>
                <a:gd name="T11" fmla="*/ 107 h 2134"/>
                <a:gd name="T12" fmla="*/ 6 w 1796"/>
                <a:gd name="T13" fmla="*/ 80 h 2134"/>
                <a:gd name="T14" fmla="*/ 0 w 1796"/>
                <a:gd name="T15" fmla="*/ 44 h 2134"/>
                <a:gd name="T16" fmla="*/ 22 w 1796"/>
                <a:gd name="T17" fmla="*/ 0 h 2134"/>
                <a:gd name="T18" fmla="*/ 22 w 1796"/>
                <a:gd name="T19" fmla="*/ 0 h 2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96"/>
                <a:gd name="T31" fmla="*/ 0 h 2134"/>
                <a:gd name="T32" fmla="*/ 1796 w 1796"/>
                <a:gd name="T33" fmla="*/ 2134 h 2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96" h="2134">
                  <a:moveTo>
                    <a:pt x="346" y="0"/>
                  </a:moveTo>
                  <a:lnTo>
                    <a:pt x="1573" y="273"/>
                  </a:lnTo>
                  <a:lnTo>
                    <a:pt x="1796" y="1935"/>
                  </a:lnTo>
                  <a:lnTo>
                    <a:pt x="1366" y="2134"/>
                  </a:lnTo>
                  <a:lnTo>
                    <a:pt x="903" y="2068"/>
                  </a:lnTo>
                  <a:lnTo>
                    <a:pt x="357" y="1718"/>
                  </a:lnTo>
                  <a:lnTo>
                    <a:pt x="83" y="1285"/>
                  </a:lnTo>
                  <a:lnTo>
                    <a:pt x="0" y="705"/>
                  </a:lnTo>
                  <a:lnTo>
                    <a:pt x="346" y="0"/>
                  </a:lnTo>
                  <a:close/>
                </a:path>
              </a:pathLst>
            </a:custGeom>
            <a:solidFill>
              <a:srgbClr val="8F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0" name="Freeform 361"/>
            <p:cNvSpPr>
              <a:spLocks/>
            </p:cNvSpPr>
            <p:nvPr/>
          </p:nvSpPr>
          <p:spPr bwMode="auto">
            <a:xfrm>
              <a:off x="1991" y="1647"/>
              <a:ext cx="745" cy="538"/>
            </a:xfrm>
            <a:custGeom>
              <a:avLst/>
              <a:gdLst>
                <a:gd name="T0" fmla="*/ 9 w 1490"/>
                <a:gd name="T1" fmla="*/ 29 h 1076"/>
                <a:gd name="T2" fmla="*/ 39 w 1490"/>
                <a:gd name="T3" fmla="*/ 23 h 1076"/>
                <a:gd name="T4" fmla="*/ 55 w 1490"/>
                <a:gd name="T5" fmla="*/ 25 h 1076"/>
                <a:gd name="T6" fmla="*/ 53 w 1490"/>
                <a:gd name="T7" fmla="*/ 31 h 1076"/>
                <a:gd name="T8" fmla="*/ 68 w 1490"/>
                <a:gd name="T9" fmla="*/ 22 h 1076"/>
                <a:gd name="T10" fmla="*/ 60 w 1490"/>
                <a:gd name="T11" fmla="*/ 12 h 1076"/>
                <a:gd name="T12" fmla="*/ 77 w 1490"/>
                <a:gd name="T13" fmla="*/ 0 h 1076"/>
                <a:gd name="T14" fmla="*/ 85 w 1490"/>
                <a:gd name="T15" fmla="*/ 9 h 1076"/>
                <a:gd name="T16" fmla="*/ 93 w 1490"/>
                <a:gd name="T17" fmla="*/ 35 h 1076"/>
                <a:gd name="T18" fmla="*/ 26 w 1490"/>
                <a:gd name="T19" fmla="*/ 67 h 1076"/>
                <a:gd name="T20" fmla="*/ 0 w 1490"/>
                <a:gd name="T21" fmla="*/ 29 h 1076"/>
                <a:gd name="T22" fmla="*/ 9 w 1490"/>
                <a:gd name="T23" fmla="*/ 29 h 1076"/>
                <a:gd name="T24" fmla="*/ 9 w 1490"/>
                <a:gd name="T25" fmla="*/ 29 h 10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0"/>
                <a:gd name="T40" fmla="*/ 0 h 1076"/>
                <a:gd name="T41" fmla="*/ 1490 w 1490"/>
                <a:gd name="T42" fmla="*/ 1076 h 10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0" h="1076">
                  <a:moveTo>
                    <a:pt x="137" y="469"/>
                  </a:moveTo>
                  <a:lnTo>
                    <a:pt x="622" y="376"/>
                  </a:lnTo>
                  <a:lnTo>
                    <a:pt x="886" y="405"/>
                  </a:lnTo>
                  <a:lnTo>
                    <a:pt x="857" y="509"/>
                  </a:lnTo>
                  <a:lnTo>
                    <a:pt x="1083" y="357"/>
                  </a:lnTo>
                  <a:lnTo>
                    <a:pt x="960" y="207"/>
                  </a:lnTo>
                  <a:lnTo>
                    <a:pt x="1224" y="0"/>
                  </a:lnTo>
                  <a:lnTo>
                    <a:pt x="1351" y="144"/>
                  </a:lnTo>
                  <a:lnTo>
                    <a:pt x="1490" y="570"/>
                  </a:lnTo>
                  <a:lnTo>
                    <a:pt x="422" y="1076"/>
                  </a:lnTo>
                  <a:lnTo>
                    <a:pt x="0" y="479"/>
                  </a:lnTo>
                  <a:lnTo>
                    <a:pt x="137" y="469"/>
                  </a:lnTo>
                  <a:close/>
                </a:path>
              </a:pathLst>
            </a:custGeom>
            <a:solidFill>
              <a:srgbClr val="5B89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1" name="Freeform 362"/>
            <p:cNvSpPr>
              <a:spLocks/>
            </p:cNvSpPr>
            <p:nvPr/>
          </p:nvSpPr>
          <p:spPr bwMode="auto">
            <a:xfrm>
              <a:off x="1945" y="1153"/>
              <a:ext cx="658" cy="367"/>
            </a:xfrm>
            <a:custGeom>
              <a:avLst/>
              <a:gdLst>
                <a:gd name="T0" fmla="*/ 0 w 1315"/>
                <a:gd name="T1" fmla="*/ 0 h 734"/>
                <a:gd name="T2" fmla="*/ 69 w 1315"/>
                <a:gd name="T3" fmla="*/ 46 h 734"/>
                <a:gd name="T4" fmla="*/ 83 w 1315"/>
                <a:gd name="T5" fmla="*/ 43 h 734"/>
                <a:gd name="T6" fmla="*/ 0 w 1315"/>
                <a:gd name="T7" fmla="*/ 0 h 734"/>
                <a:gd name="T8" fmla="*/ 0 w 1315"/>
                <a:gd name="T9" fmla="*/ 0 h 734"/>
                <a:gd name="T10" fmla="*/ 0 60000 65536"/>
                <a:gd name="T11" fmla="*/ 0 60000 65536"/>
                <a:gd name="T12" fmla="*/ 0 60000 65536"/>
                <a:gd name="T13" fmla="*/ 0 60000 65536"/>
                <a:gd name="T14" fmla="*/ 0 60000 65536"/>
                <a:gd name="T15" fmla="*/ 0 w 1315"/>
                <a:gd name="T16" fmla="*/ 0 h 734"/>
                <a:gd name="T17" fmla="*/ 1315 w 1315"/>
                <a:gd name="T18" fmla="*/ 734 h 734"/>
              </a:gdLst>
              <a:ahLst/>
              <a:cxnLst>
                <a:cxn ang="T10">
                  <a:pos x="T0" y="T1"/>
                </a:cxn>
                <a:cxn ang="T11">
                  <a:pos x="T2" y="T3"/>
                </a:cxn>
                <a:cxn ang="T12">
                  <a:pos x="T4" y="T5"/>
                </a:cxn>
                <a:cxn ang="T13">
                  <a:pos x="T6" y="T7"/>
                </a:cxn>
                <a:cxn ang="T14">
                  <a:pos x="T8" y="T9"/>
                </a:cxn>
              </a:cxnLst>
              <a:rect l="T15" t="T16" r="T17" b="T18"/>
              <a:pathLst>
                <a:path w="1315" h="734">
                  <a:moveTo>
                    <a:pt x="0" y="0"/>
                  </a:moveTo>
                  <a:lnTo>
                    <a:pt x="1089" y="734"/>
                  </a:lnTo>
                  <a:lnTo>
                    <a:pt x="1315" y="686"/>
                  </a:lnTo>
                  <a:lnTo>
                    <a:pt x="0" y="0"/>
                  </a:lnTo>
                  <a:close/>
                </a:path>
              </a:pathLst>
            </a:custGeom>
            <a:solidFill>
              <a:srgbClr val="5B89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2" name="Freeform 363"/>
            <p:cNvSpPr>
              <a:spLocks/>
            </p:cNvSpPr>
            <p:nvPr/>
          </p:nvSpPr>
          <p:spPr bwMode="auto">
            <a:xfrm>
              <a:off x="1971" y="305"/>
              <a:ext cx="1151" cy="798"/>
            </a:xfrm>
            <a:custGeom>
              <a:avLst/>
              <a:gdLst>
                <a:gd name="T0" fmla="*/ 0 w 2302"/>
                <a:gd name="T1" fmla="*/ 92 h 1595"/>
                <a:gd name="T2" fmla="*/ 102 w 2302"/>
                <a:gd name="T3" fmla="*/ 0 h 1595"/>
                <a:gd name="T4" fmla="*/ 130 w 2302"/>
                <a:gd name="T5" fmla="*/ 17 h 1595"/>
                <a:gd name="T6" fmla="*/ 144 w 2302"/>
                <a:gd name="T7" fmla="*/ 41 h 1595"/>
                <a:gd name="T8" fmla="*/ 144 w 2302"/>
                <a:gd name="T9" fmla="*/ 56 h 1595"/>
                <a:gd name="T10" fmla="*/ 141 w 2302"/>
                <a:gd name="T11" fmla="*/ 93 h 1595"/>
                <a:gd name="T12" fmla="*/ 121 w 2302"/>
                <a:gd name="T13" fmla="*/ 100 h 1595"/>
                <a:gd name="T14" fmla="*/ 1 w 2302"/>
                <a:gd name="T15" fmla="*/ 100 h 1595"/>
                <a:gd name="T16" fmla="*/ 0 w 2302"/>
                <a:gd name="T17" fmla="*/ 92 h 1595"/>
                <a:gd name="T18" fmla="*/ 0 w 2302"/>
                <a:gd name="T19" fmla="*/ 92 h 15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02"/>
                <a:gd name="T31" fmla="*/ 0 h 1595"/>
                <a:gd name="T32" fmla="*/ 2302 w 2302"/>
                <a:gd name="T33" fmla="*/ 1595 h 15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02" h="1595">
                  <a:moveTo>
                    <a:pt x="0" y="1465"/>
                  </a:moveTo>
                  <a:lnTo>
                    <a:pt x="1642" y="0"/>
                  </a:lnTo>
                  <a:lnTo>
                    <a:pt x="2076" y="270"/>
                  </a:lnTo>
                  <a:lnTo>
                    <a:pt x="2302" y="652"/>
                  </a:lnTo>
                  <a:lnTo>
                    <a:pt x="2302" y="887"/>
                  </a:lnTo>
                  <a:lnTo>
                    <a:pt x="2245" y="1475"/>
                  </a:lnTo>
                  <a:lnTo>
                    <a:pt x="1943" y="1595"/>
                  </a:lnTo>
                  <a:lnTo>
                    <a:pt x="19" y="1587"/>
                  </a:lnTo>
                  <a:lnTo>
                    <a:pt x="0" y="1465"/>
                  </a:lnTo>
                  <a:close/>
                </a:path>
              </a:pathLst>
            </a:custGeom>
            <a:solidFill>
              <a:srgbClr val="FFF2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3" name="Freeform 364"/>
            <p:cNvSpPr>
              <a:spLocks/>
            </p:cNvSpPr>
            <p:nvPr/>
          </p:nvSpPr>
          <p:spPr bwMode="auto">
            <a:xfrm>
              <a:off x="1981" y="693"/>
              <a:ext cx="1141" cy="463"/>
            </a:xfrm>
            <a:custGeom>
              <a:avLst/>
              <a:gdLst>
                <a:gd name="T0" fmla="*/ 2 w 2283"/>
                <a:gd name="T1" fmla="*/ 37 h 926"/>
                <a:gd name="T2" fmla="*/ 137 w 2283"/>
                <a:gd name="T3" fmla="*/ 0 h 926"/>
                <a:gd name="T4" fmla="*/ 142 w 2283"/>
                <a:gd name="T5" fmla="*/ 7 h 926"/>
                <a:gd name="T6" fmla="*/ 139 w 2283"/>
                <a:gd name="T7" fmla="*/ 44 h 926"/>
                <a:gd name="T8" fmla="*/ 87 w 2283"/>
                <a:gd name="T9" fmla="*/ 58 h 926"/>
                <a:gd name="T10" fmla="*/ 0 w 2283"/>
                <a:gd name="T11" fmla="*/ 51 h 926"/>
                <a:gd name="T12" fmla="*/ 2 w 2283"/>
                <a:gd name="T13" fmla="*/ 37 h 926"/>
                <a:gd name="T14" fmla="*/ 2 w 2283"/>
                <a:gd name="T15" fmla="*/ 37 h 926"/>
                <a:gd name="T16" fmla="*/ 0 60000 65536"/>
                <a:gd name="T17" fmla="*/ 0 60000 65536"/>
                <a:gd name="T18" fmla="*/ 0 60000 65536"/>
                <a:gd name="T19" fmla="*/ 0 60000 65536"/>
                <a:gd name="T20" fmla="*/ 0 60000 65536"/>
                <a:gd name="T21" fmla="*/ 0 60000 65536"/>
                <a:gd name="T22" fmla="*/ 0 60000 65536"/>
                <a:gd name="T23" fmla="*/ 0 60000 65536"/>
                <a:gd name="T24" fmla="*/ 0 w 2283"/>
                <a:gd name="T25" fmla="*/ 0 h 926"/>
                <a:gd name="T26" fmla="*/ 2283 w 2283"/>
                <a:gd name="T27" fmla="*/ 926 h 9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3" h="926">
                  <a:moveTo>
                    <a:pt x="38" y="586"/>
                  </a:moveTo>
                  <a:lnTo>
                    <a:pt x="2197" y="0"/>
                  </a:lnTo>
                  <a:lnTo>
                    <a:pt x="2283" y="112"/>
                  </a:lnTo>
                  <a:lnTo>
                    <a:pt x="2226" y="700"/>
                  </a:lnTo>
                  <a:lnTo>
                    <a:pt x="1397" y="926"/>
                  </a:lnTo>
                  <a:lnTo>
                    <a:pt x="0" y="812"/>
                  </a:lnTo>
                  <a:lnTo>
                    <a:pt x="38" y="586"/>
                  </a:lnTo>
                  <a:close/>
                </a:path>
              </a:pathLst>
            </a:custGeom>
            <a:solidFill>
              <a:srgbClr val="CC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4" name="Freeform 365"/>
            <p:cNvSpPr>
              <a:spLocks/>
            </p:cNvSpPr>
            <p:nvPr/>
          </p:nvSpPr>
          <p:spPr bwMode="auto">
            <a:xfrm>
              <a:off x="1954" y="880"/>
              <a:ext cx="1144" cy="1065"/>
            </a:xfrm>
            <a:custGeom>
              <a:avLst/>
              <a:gdLst>
                <a:gd name="T0" fmla="*/ 0 w 2288"/>
                <a:gd name="T1" fmla="*/ 30 h 2129"/>
                <a:gd name="T2" fmla="*/ 118 w 2288"/>
                <a:gd name="T3" fmla="*/ 0 h 2129"/>
                <a:gd name="T4" fmla="*/ 143 w 2288"/>
                <a:gd name="T5" fmla="*/ 62 h 2129"/>
                <a:gd name="T6" fmla="*/ 133 w 2288"/>
                <a:gd name="T7" fmla="*/ 101 h 2129"/>
                <a:gd name="T8" fmla="*/ 101 w 2288"/>
                <a:gd name="T9" fmla="*/ 134 h 2129"/>
                <a:gd name="T10" fmla="*/ 85 w 2288"/>
                <a:gd name="T11" fmla="*/ 77 h 2129"/>
                <a:gd name="T12" fmla="*/ 0 w 2288"/>
                <a:gd name="T13" fmla="*/ 30 h 2129"/>
                <a:gd name="T14" fmla="*/ 0 w 2288"/>
                <a:gd name="T15" fmla="*/ 30 h 2129"/>
                <a:gd name="T16" fmla="*/ 0 60000 65536"/>
                <a:gd name="T17" fmla="*/ 0 60000 65536"/>
                <a:gd name="T18" fmla="*/ 0 60000 65536"/>
                <a:gd name="T19" fmla="*/ 0 60000 65536"/>
                <a:gd name="T20" fmla="*/ 0 60000 65536"/>
                <a:gd name="T21" fmla="*/ 0 60000 65536"/>
                <a:gd name="T22" fmla="*/ 0 60000 65536"/>
                <a:gd name="T23" fmla="*/ 0 60000 65536"/>
                <a:gd name="T24" fmla="*/ 0 w 2288"/>
                <a:gd name="T25" fmla="*/ 0 h 2129"/>
                <a:gd name="T26" fmla="*/ 2288 w 2288"/>
                <a:gd name="T27" fmla="*/ 2129 h 21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8" h="2129">
                  <a:moveTo>
                    <a:pt x="0" y="471"/>
                  </a:moveTo>
                  <a:lnTo>
                    <a:pt x="1889" y="0"/>
                  </a:lnTo>
                  <a:lnTo>
                    <a:pt x="2288" y="977"/>
                  </a:lnTo>
                  <a:lnTo>
                    <a:pt x="2117" y="1604"/>
                  </a:lnTo>
                  <a:lnTo>
                    <a:pt x="1629" y="2129"/>
                  </a:lnTo>
                  <a:lnTo>
                    <a:pt x="1374" y="1231"/>
                  </a:lnTo>
                  <a:lnTo>
                    <a:pt x="0" y="471"/>
                  </a:lnTo>
                  <a:close/>
                </a:path>
              </a:pathLst>
            </a:custGeom>
            <a:solidFill>
              <a:srgbClr val="B8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5" name="Freeform 366"/>
            <p:cNvSpPr>
              <a:spLocks/>
            </p:cNvSpPr>
            <p:nvPr/>
          </p:nvSpPr>
          <p:spPr bwMode="auto">
            <a:xfrm>
              <a:off x="1296" y="397"/>
              <a:ext cx="1204" cy="707"/>
            </a:xfrm>
            <a:custGeom>
              <a:avLst/>
              <a:gdLst>
                <a:gd name="T0" fmla="*/ 0 w 2408"/>
                <a:gd name="T1" fmla="*/ 72 h 1414"/>
                <a:gd name="T2" fmla="*/ 31 w 2408"/>
                <a:gd name="T3" fmla="*/ 35 h 1414"/>
                <a:gd name="T4" fmla="*/ 60 w 2408"/>
                <a:gd name="T5" fmla="*/ 19 h 1414"/>
                <a:gd name="T6" fmla="*/ 95 w 2408"/>
                <a:gd name="T7" fmla="*/ 5 h 1414"/>
                <a:gd name="T8" fmla="*/ 129 w 2408"/>
                <a:gd name="T9" fmla="*/ 0 h 1414"/>
                <a:gd name="T10" fmla="*/ 148 w 2408"/>
                <a:gd name="T11" fmla="*/ 3 h 1414"/>
                <a:gd name="T12" fmla="*/ 151 w 2408"/>
                <a:gd name="T13" fmla="*/ 21 h 1414"/>
                <a:gd name="T14" fmla="*/ 76 w 2408"/>
                <a:gd name="T15" fmla="*/ 88 h 1414"/>
                <a:gd name="T16" fmla="*/ 0 w 2408"/>
                <a:gd name="T17" fmla="*/ 72 h 1414"/>
                <a:gd name="T18" fmla="*/ 0 w 2408"/>
                <a:gd name="T19" fmla="*/ 72 h 1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08"/>
                <a:gd name="T31" fmla="*/ 0 h 1414"/>
                <a:gd name="T32" fmla="*/ 2408 w 2408"/>
                <a:gd name="T33" fmla="*/ 1414 h 1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08" h="1414">
                  <a:moveTo>
                    <a:pt x="0" y="1141"/>
                  </a:moveTo>
                  <a:lnTo>
                    <a:pt x="501" y="546"/>
                  </a:lnTo>
                  <a:lnTo>
                    <a:pt x="963" y="291"/>
                  </a:lnTo>
                  <a:lnTo>
                    <a:pt x="1528" y="74"/>
                  </a:lnTo>
                  <a:lnTo>
                    <a:pt x="2058" y="0"/>
                  </a:lnTo>
                  <a:lnTo>
                    <a:pt x="2358" y="48"/>
                  </a:lnTo>
                  <a:lnTo>
                    <a:pt x="2408" y="329"/>
                  </a:lnTo>
                  <a:lnTo>
                    <a:pt x="1227" y="1414"/>
                  </a:lnTo>
                  <a:lnTo>
                    <a:pt x="0" y="1141"/>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6" name="Freeform 367"/>
            <p:cNvSpPr>
              <a:spLocks/>
            </p:cNvSpPr>
            <p:nvPr/>
          </p:nvSpPr>
          <p:spPr bwMode="auto">
            <a:xfrm>
              <a:off x="1330" y="467"/>
              <a:ext cx="1203" cy="637"/>
            </a:xfrm>
            <a:custGeom>
              <a:avLst/>
              <a:gdLst>
                <a:gd name="T0" fmla="*/ 63 w 2406"/>
                <a:gd name="T1" fmla="*/ 75 h 1273"/>
                <a:gd name="T2" fmla="*/ 0 w 2406"/>
                <a:gd name="T3" fmla="*/ 65 h 1273"/>
                <a:gd name="T4" fmla="*/ 74 w 2406"/>
                <a:gd name="T5" fmla="*/ 67 h 1273"/>
                <a:gd name="T6" fmla="*/ 132 w 2406"/>
                <a:gd name="T7" fmla="*/ 0 h 1273"/>
                <a:gd name="T8" fmla="*/ 150 w 2406"/>
                <a:gd name="T9" fmla="*/ 7 h 1273"/>
                <a:gd name="T10" fmla="*/ 73 w 2406"/>
                <a:gd name="T11" fmla="*/ 80 h 1273"/>
                <a:gd name="T12" fmla="*/ 63 w 2406"/>
                <a:gd name="T13" fmla="*/ 75 h 1273"/>
                <a:gd name="T14" fmla="*/ 63 w 2406"/>
                <a:gd name="T15" fmla="*/ 75 h 1273"/>
                <a:gd name="T16" fmla="*/ 0 60000 65536"/>
                <a:gd name="T17" fmla="*/ 0 60000 65536"/>
                <a:gd name="T18" fmla="*/ 0 60000 65536"/>
                <a:gd name="T19" fmla="*/ 0 60000 65536"/>
                <a:gd name="T20" fmla="*/ 0 60000 65536"/>
                <a:gd name="T21" fmla="*/ 0 60000 65536"/>
                <a:gd name="T22" fmla="*/ 0 60000 65536"/>
                <a:gd name="T23" fmla="*/ 0 60000 65536"/>
                <a:gd name="T24" fmla="*/ 0 w 2406"/>
                <a:gd name="T25" fmla="*/ 0 h 1273"/>
                <a:gd name="T26" fmla="*/ 2406 w 2406"/>
                <a:gd name="T27" fmla="*/ 1273 h 12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6" h="1273">
                  <a:moveTo>
                    <a:pt x="1009" y="1190"/>
                  </a:moveTo>
                  <a:lnTo>
                    <a:pt x="0" y="1038"/>
                  </a:lnTo>
                  <a:lnTo>
                    <a:pt x="1180" y="1066"/>
                  </a:lnTo>
                  <a:lnTo>
                    <a:pt x="2104" y="0"/>
                  </a:lnTo>
                  <a:lnTo>
                    <a:pt x="2406" y="112"/>
                  </a:lnTo>
                  <a:lnTo>
                    <a:pt x="1161" y="1273"/>
                  </a:lnTo>
                  <a:lnTo>
                    <a:pt x="1009" y="119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7" name="Freeform 368"/>
            <p:cNvSpPr>
              <a:spLocks/>
            </p:cNvSpPr>
            <p:nvPr/>
          </p:nvSpPr>
          <p:spPr bwMode="auto">
            <a:xfrm>
              <a:off x="2674" y="901"/>
              <a:ext cx="403" cy="1010"/>
            </a:xfrm>
            <a:custGeom>
              <a:avLst/>
              <a:gdLst>
                <a:gd name="T0" fmla="*/ 0 w 806"/>
                <a:gd name="T1" fmla="*/ 88 h 2018"/>
                <a:gd name="T2" fmla="*/ 3 w 806"/>
                <a:gd name="T3" fmla="*/ 64 h 2018"/>
                <a:gd name="T4" fmla="*/ 20 w 806"/>
                <a:gd name="T5" fmla="*/ 38 h 2018"/>
                <a:gd name="T6" fmla="*/ 30 w 806"/>
                <a:gd name="T7" fmla="*/ 0 h 2018"/>
                <a:gd name="T8" fmla="*/ 50 w 806"/>
                <a:gd name="T9" fmla="*/ 63 h 2018"/>
                <a:gd name="T10" fmla="*/ 43 w 806"/>
                <a:gd name="T11" fmla="*/ 89 h 2018"/>
                <a:gd name="T12" fmla="*/ 13 w 806"/>
                <a:gd name="T13" fmla="*/ 127 h 2018"/>
                <a:gd name="T14" fmla="*/ 0 w 806"/>
                <a:gd name="T15" fmla="*/ 88 h 2018"/>
                <a:gd name="T16" fmla="*/ 0 w 806"/>
                <a:gd name="T17" fmla="*/ 88 h 20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6"/>
                <a:gd name="T28" fmla="*/ 0 h 2018"/>
                <a:gd name="T29" fmla="*/ 806 w 806"/>
                <a:gd name="T30" fmla="*/ 2018 h 20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6" h="2018">
                  <a:moveTo>
                    <a:pt x="0" y="1397"/>
                  </a:moveTo>
                  <a:lnTo>
                    <a:pt x="55" y="1018"/>
                  </a:lnTo>
                  <a:lnTo>
                    <a:pt x="319" y="604"/>
                  </a:lnTo>
                  <a:lnTo>
                    <a:pt x="490" y="0"/>
                  </a:lnTo>
                  <a:lnTo>
                    <a:pt x="806" y="999"/>
                  </a:lnTo>
                  <a:lnTo>
                    <a:pt x="688" y="1416"/>
                  </a:lnTo>
                  <a:lnTo>
                    <a:pt x="203" y="2018"/>
                  </a:lnTo>
                  <a:lnTo>
                    <a:pt x="0" y="1397"/>
                  </a:lnTo>
                  <a:close/>
                </a:path>
              </a:pathLst>
            </a:custGeom>
            <a:solidFill>
              <a:srgbClr val="7A7A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8" name="Freeform 369"/>
            <p:cNvSpPr>
              <a:spLocks/>
            </p:cNvSpPr>
            <p:nvPr/>
          </p:nvSpPr>
          <p:spPr bwMode="auto">
            <a:xfrm>
              <a:off x="1207" y="1153"/>
              <a:ext cx="995" cy="1037"/>
            </a:xfrm>
            <a:custGeom>
              <a:avLst/>
              <a:gdLst>
                <a:gd name="T0" fmla="*/ 0 w 1990"/>
                <a:gd name="T1" fmla="*/ 68 h 2074"/>
                <a:gd name="T2" fmla="*/ 36 w 1990"/>
                <a:gd name="T3" fmla="*/ 90 h 2074"/>
                <a:gd name="T4" fmla="*/ 68 w 1990"/>
                <a:gd name="T5" fmla="*/ 90 h 2074"/>
                <a:gd name="T6" fmla="*/ 42 w 1990"/>
                <a:gd name="T7" fmla="*/ 81 h 2074"/>
                <a:gd name="T8" fmla="*/ 57 w 1990"/>
                <a:gd name="T9" fmla="*/ 68 h 2074"/>
                <a:gd name="T10" fmla="*/ 73 w 1990"/>
                <a:gd name="T11" fmla="*/ 65 h 2074"/>
                <a:gd name="T12" fmla="*/ 63 w 1990"/>
                <a:gd name="T13" fmla="*/ 57 h 2074"/>
                <a:gd name="T14" fmla="*/ 74 w 1990"/>
                <a:gd name="T15" fmla="*/ 48 h 2074"/>
                <a:gd name="T16" fmla="*/ 86 w 1990"/>
                <a:gd name="T17" fmla="*/ 29 h 2074"/>
                <a:gd name="T18" fmla="*/ 93 w 1990"/>
                <a:gd name="T19" fmla="*/ 0 h 2074"/>
                <a:gd name="T20" fmla="*/ 101 w 1990"/>
                <a:gd name="T21" fmla="*/ 90 h 2074"/>
                <a:gd name="T22" fmla="*/ 124 w 1990"/>
                <a:gd name="T23" fmla="*/ 130 h 2074"/>
                <a:gd name="T24" fmla="*/ 59 w 1990"/>
                <a:gd name="T25" fmla="*/ 130 h 2074"/>
                <a:gd name="T26" fmla="*/ 7 w 1990"/>
                <a:gd name="T27" fmla="*/ 78 h 2074"/>
                <a:gd name="T28" fmla="*/ 0 w 1990"/>
                <a:gd name="T29" fmla="*/ 68 h 2074"/>
                <a:gd name="T30" fmla="*/ 0 w 1990"/>
                <a:gd name="T31" fmla="*/ 68 h 20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0"/>
                <a:gd name="T49" fmla="*/ 0 h 2074"/>
                <a:gd name="T50" fmla="*/ 1990 w 1990"/>
                <a:gd name="T51" fmla="*/ 2074 h 20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0" h="2074">
                  <a:moveTo>
                    <a:pt x="0" y="1101"/>
                  </a:moveTo>
                  <a:lnTo>
                    <a:pt x="576" y="1441"/>
                  </a:lnTo>
                  <a:lnTo>
                    <a:pt x="1085" y="1441"/>
                  </a:lnTo>
                  <a:lnTo>
                    <a:pt x="661" y="1300"/>
                  </a:lnTo>
                  <a:lnTo>
                    <a:pt x="897" y="1091"/>
                  </a:lnTo>
                  <a:lnTo>
                    <a:pt x="1161" y="1055"/>
                  </a:lnTo>
                  <a:lnTo>
                    <a:pt x="1019" y="913"/>
                  </a:lnTo>
                  <a:lnTo>
                    <a:pt x="1171" y="780"/>
                  </a:lnTo>
                  <a:lnTo>
                    <a:pt x="1368" y="477"/>
                  </a:lnTo>
                  <a:lnTo>
                    <a:pt x="1477" y="0"/>
                  </a:lnTo>
                  <a:lnTo>
                    <a:pt x="1614" y="1451"/>
                  </a:lnTo>
                  <a:lnTo>
                    <a:pt x="1990" y="2065"/>
                  </a:lnTo>
                  <a:lnTo>
                    <a:pt x="943" y="2074"/>
                  </a:lnTo>
                  <a:lnTo>
                    <a:pt x="105" y="1253"/>
                  </a:lnTo>
                  <a:lnTo>
                    <a:pt x="0" y="1101"/>
                  </a:lnTo>
                  <a:close/>
                </a:path>
              </a:pathLst>
            </a:custGeom>
            <a:solidFill>
              <a:srgbClr val="3575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9" name="Freeform 370"/>
            <p:cNvSpPr>
              <a:spLocks/>
            </p:cNvSpPr>
            <p:nvPr/>
          </p:nvSpPr>
          <p:spPr bwMode="auto">
            <a:xfrm>
              <a:off x="2059" y="1870"/>
              <a:ext cx="506" cy="264"/>
            </a:xfrm>
            <a:custGeom>
              <a:avLst/>
              <a:gdLst>
                <a:gd name="T0" fmla="*/ 0 w 1011"/>
                <a:gd name="T1" fmla="*/ 3 h 528"/>
                <a:gd name="T2" fmla="*/ 16 w 1011"/>
                <a:gd name="T3" fmla="*/ 33 h 528"/>
                <a:gd name="T4" fmla="*/ 36 w 1011"/>
                <a:gd name="T5" fmla="*/ 26 h 528"/>
                <a:gd name="T6" fmla="*/ 64 w 1011"/>
                <a:gd name="T7" fmla="*/ 13 h 528"/>
                <a:gd name="T8" fmla="*/ 54 w 1011"/>
                <a:gd name="T9" fmla="*/ 11 h 528"/>
                <a:gd name="T10" fmla="*/ 28 w 1011"/>
                <a:gd name="T11" fmla="*/ 21 h 528"/>
                <a:gd name="T12" fmla="*/ 46 w 1011"/>
                <a:gd name="T13" fmla="*/ 9 h 528"/>
                <a:gd name="T14" fmla="*/ 35 w 1011"/>
                <a:gd name="T15" fmla="*/ 7 h 528"/>
                <a:gd name="T16" fmla="*/ 15 w 1011"/>
                <a:gd name="T17" fmla="*/ 12 h 528"/>
                <a:gd name="T18" fmla="*/ 27 w 1011"/>
                <a:gd name="T19" fmla="*/ 4 h 528"/>
                <a:gd name="T20" fmla="*/ 20 w 1011"/>
                <a:gd name="T21" fmla="*/ 0 h 528"/>
                <a:gd name="T22" fmla="*/ 11 w 1011"/>
                <a:gd name="T23" fmla="*/ 3 h 528"/>
                <a:gd name="T24" fmla="*/ 0 w 1011"/>
                <a:gd name="T25" fmla="*/ 3 h 528"/>
                <a:gd name="T26" fmla="*/ 0 w 1011"/>
                <a:gd name="T27" fmla="*/ 3 h 5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11"/>
                <a:gd name="T43" fmla="*/ 0 h 528"/>
                <a:gd name="T44" fmla="*/ 1011 w 1011"/>
                <a:gd name="T45" fmla="*/ 528 h 5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11" h="528">
                  <a:moveTo>
                    <a:pt x="0" y="57"/>
                  </a:moveTo>
                  <a:lnTo>
                    <a:pt x="253" y="528"/>
                  </a:lnTo>
                  <a:lnTo>
                    <a:pt x="576" y="431"/>
                  </a:lnTo>
                  <a:lnTo>
                    <a:pt x="1011" y="220"/>
                  </a:lnTo>
                  <a:lnTo>
                    <a:pt x="861" y="190"/>
                  </a:lnTo>
                  <a:lnTo>
                    <a:pt x="447" y="345"/>
                  </a:lnTo>
                  <a:lnTo>
                    <a:pt x="732" y="155"/>
                  </a:lnTo>
                  <a:lnTo>
                    <a:pt x="549" y="112"/>
                  </a:lnTo>
                  <a:lnTo>
                    <a:pt x="230" y="199"/>
                  </a:lnTo>
                  <a:lnTo>
                    <a:pt x="429" y="68"/>
                  </a:lnTo>
                  <a:lnTo>
                    <a:pt x="317" y="0"/>
                  </a:lnTo>
                  <a:lnTo>
                    <a:pt x="161" y="6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0" name="Freeform 371"/>
            <p:cNvSpPr>
              <a:spLocks/>
            </p:cNvSpPr>
            <p:nvPr/>
          </p:nvSpPr>
          <p:spPr bwMode="auto">
            <a:xfrm>
              <a:off x="2088" y="1592"/>
              <a:ext cx="488" cy="273"/>
            </a:xfrm>
            <a:custGeom>
              <a:avLst/>
              <a:gdLst>
                <a:gd name="T0" fmla="*/ 5 w 977"/>
                <a:gd name="T1" fmla="*/ 29 h 546"/>
                <a:gd name="T2" fmla="*/ 29 w 977"/>
                <a:gd name="T3" fmla="*/ 17 h 546"/>
                <a:gd name="T4" fmla="*/ 55 w 977"/>
                <a:gd name="T5" fmla="*/ 0 h 546"/>
                <a:gd name="T6" fmla="*/ 61 w 977"/>
                <a:gd name="T7" fmla="*/ 1 h 546"/>
                <a:gd name="T8" fmla="*/ 55 w 977"/>
                <a:gd name="T9" fmla="*/ 9 h 546"/>
                <a:gd name="T10" fmla="*/ 29 w 977"/>
                <a:gd name="T11" fmla="*/ 23 h 546"/>
                <a:gd name="T12" fmla="*/ 14 w 977"/>
                <a:gd name="T13" fmla="*/ 30 h 546"/>
                <a:gd name="T14" fmla="*/ 0 w 977"/>
                <a:gd name="T15" fmla="*/ 34 h 546"/>
                <a:gd name="T16" fmla="*/ 5 w 977"/>
                <a:gd name="T17" fmla="*/ 29 h 546"/>
                <a:gd name="T18" fmla="*/ 5 w 977"/>
                <a:gd name="T19" fmla="*/ 29 h 5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7"/>
                <a:gd name="T31" fmla="*/ 0 h 546"/>
                <a:gd name="T32" fmla="*/ 977 w 977"/>
                <a:gd name="T33" fmla="*/ 546 h 5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7" h="546">
                  <a:moveTo>
                    <a:pt x="85" y="468"/>
                  </a:moveTo>
                  <a:lnTo>
                    <a:pt x="475" y="268"/>
                  </a:lnTo>
                  <a:lnTo>
                    <a:pt x="882" y="0"/>
                  </a:lnTo>
                  <a:lnTo>
                    <a:pt x="977" y="27"/>
                  </a:lnTo>
                  <a:lnTo>
                    <a:pt x="882" y="156"/>
                  </a:lnTo>
                  <a:lnTo>
                    <a:pt x="475" y="383"/>
                  </a:lnTo>
                  <a:lnTo>
                    <a:pt x="224" y="485"/>
                  </a:lnTo>
                  <a:lnTo>
                    <a:pt x="0" y="546"/>
                  </a:lnTo>
                  <a:lnTo>
                    <a:pt x="85"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1" name="Freeform 372"/>
            <p:cNvSpPr>
              <a:spLocks/>
            </p:cNvSpPr>
            <p:nvPr/>
          </p:nvSpPr>
          <p:spPr bwMode="auto">
            <a:xfrm>
              <a:off x="2439" y="1662"/>
              <a:ext cx="176" cy="104"/>
            </a:xfrm>
            <a:custGeom>
              <a:avLst/>
              <a:gdLst>
                <a:gd name="T0" fmla="*/ 17 w 354"/>
                <a:gd name="T1" fmla="*/ 0 h 209"/>
                <a:gd name="T2" fmla="*/ 13 w 354"/>
                <a:gd name="T3" fmla="*/ 6 h 209"/>
                <a:gd name="T4" fmla="*/ 0 w 354"/>
                <a:gd name="T5" fmla="*/ 13 h 209"/>
                <a:gd name="T6" fmla="*/ 14 w 354"/>
                <a:gd name="T7" fmla="*/ 11 h 209"/>
                <a:gd name="T8" fmla="*/ 22 w 354"/>
                <a:gd name="T9" fmla="*/ 8 h 209"/>
                <a:gd name="T10" fmla="*/ 17 w 354"/>
                <a:gd name="T11" fmla="*/ 0 h 209"/>
                <a:gd name="T12" fmla="*/ 17 w 354"/>
                <a:gd name="T13" fmla="*/ 0 h 209"/>
                <a:gd name="T14" fmla="*/ 0 60000 65536"/>
                <a:gd name="T15" fmla="*/ 0 60000 65536"/>
                <a:gd name="T16" fmla="*/ 0 60000 65536"/>
                <a:gd name="T17" fmla="*/ 0 60000 65536"/>
                <a:gd name="T18" fmla="*/ 0 60000 65536"/>
                <a:gd name="T19" fmla="*/ 0 60000 65536"/>
                <a:gd name="T20" fmla="*/ 0 60000 65536"/>
                <a:gd name="T21" fmla="*/ 0 w 354"/>
                <a:gd name="T22" fmla="*/ 0 h 209"/>
                <a:gd name="T23" fmla="*/ 354 w 354"/>
                <a:gd name="T24" fmla="*/ 209 h 2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4" h="209">
                  <a:moveTo>
                    <a:pt x="285" y="0"/>
                  </a:moveTo>
                  <a:lnTo>
                    <a:pt x="215" y="105"/>
                  </a:lnTo>
                  <a:lnTo>
                    <a:pt x="0" y="209"/>
                  </a:lnTo>
                  <a:lnTo>
                    <a:pt x="234" y="183"/>
                  </a:lnTo>
                  <a:lnTo>
                    <a:pt x="354" y="129"/>
                  </a:lnTo>
                  <a:lnTo>
                    <a:pt x="2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2" name="Freeform 373"/>
            <p:cNvSpPr>
              <a:spLocks/>
            </p:cNvSpPr>
            <p:nvPr/>
          </p:nvSpPr>
          <p:spPr bwMode="auto">
            <a:xfrm>
              <a:off x="2776" y="1530"/>
              <a:ext cx="216" cy="261"/>
            </a:xfrm>
            <a:custGeom>
              <a:avLst/>
              <a:gdLst>
                <a:gd name="T0" fmla="*/ 27 w 431"/>
                <a:gd name="T1" fmla="*/ 0 h 523"/>
                <a:gd name="T2" fmla="*/ 13 w 431"/>
                <a:gd name="T3" fmla="*/ 23 h 523"/>
                <a:gd name="T4" fmla="*/ 1 w 431"/>
                <a:gd name="T5" fmla="*/ 32 h 523"/>
                <a:gd name="T6" fmla="*/ 0 w 431"/>
                <a:gd name="T7" fmla="*/ 25 h 523"/>
                <a:gd name="T8" fmla="*/ 10 w 431"/>
                <a:gd name="T9" fmla="*/ 18 h 523"/>
                <a:gd name="T10" fmla="*/ 27 w 431"/>
                <a:gd name="T11" fmla="*/ 0 h 523"/>
                <a:gd name="T12" fmla="*/ 27 w 431"/>
                <a:gd name="T13" fmla="*/ 0 h 523"/>
                <a:gd name="T14" fmla="*/ 0 60000 65536"/>
                <a:gd name="T15" fmla="*/ 0 60000 65536"/>
                <a:gd name="T16" fmla="*/ 0 60000 65536"/>
                <a:gd name="T17" fmla="*/ 0 60000 65536"/>
                <a:gd name="T18" fmla="*/ 0 60000 65536"/>
                <a:gd name="T19" fmla="*/ 0 60000 65536"/>
                <a:gd name="T20" fmla="*/ 0 60000 65536"/>
                <a:gd name="T21" fmla="*/ 0 w 431"/>
                <a:gd name="T22" fmla="*/ 0 h 523"/>
                <a:gd name="T23" fmla="*/ 431 w 431"/>
                <a:gd name="T24" fmla="*/ 523 h 5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1" h="523">
                  <a:moveTo>
                    <a:pt x="431" y="0"/>
                  </a:moveTo>
                  <a:lnTo>
                    <a:pt x="207" y="380"/>
                  </a:lnTo>
                  <a:lnTo>
                    <a:pt x="15" y="523"/>
                  </a:lnTo>
                  <a:lnTo>
                    <a:pt x="0" y="407"/>
                  </a:lnTo>
                  <a:lnTo>
                    <a:pt x="146" y="295"/>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3" name="Freeform 374"/>
            <p:cNvSpPr>
              <a:spLocks/>
            </p:cNvSpPr>
            <p:nvPr/>
          </p:nvSpPr>
          <p:spPr bwMode="auto">
            <a:xfrm>
              <a:off x="2964" y="735"/>
              <a:ext cx="179" cy="373"/>
            </a:xfrm>
            <a:custGeom>
              <a:avLst/>
              <a:gdLst>
                <a:gd name="T0" fmla="*/ 22 w 358"/>
                <a:gd name="T1" fmla="*/ 0 h 745"/>
                <a:gd name="T2" fmla="*/ 20 w 358"/>
                <a:gd name="T3" fmla="*/ 39 h 745"/>
                <a:gd name="T4" fmla="*/ 18 w 358"/>
                <a:gd name="T5" fmla="*/ 45 h 745"/>
                <a:gd name="T6" fmla="*/ 5 w 358"/>
                <a:gd name="T7" fmla="*/ 47 h 745"/>
                <a:gd name="T8" fmla="*/ 0 w 358"/>
                <a:gd name="T9" fmla="*/ 39 h 745"/>
                <a:gd name="T10" fmla="*/ 14 w 358"/>
                <a:gd name="T11" fmla="*/ 36 h 745"/>
                <a:gd name="T12" fmla="*/ 19 w 358"/>
                <a:gd name="T13" fmla="*/ 11 h 745"/>
                <a:gd name="T14" fmla="*/ 22 w 358"/>
                <a:gd name="T15" fmla="*/ 0 h 745"/>
                <a:gd name="T16" fmla="*/ 22 w 358"/>
                <a:gd name="T17" fmla="*/ 0 h 7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8"/>
                <a:gd name="T28" fmla="*/ 0 h 745"/>
                <a:gd name="T29" fmla="*/ 358 w 358"/>
                <a:gd name="T30" fmla="*/ 745 h 7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8" h="745">
                  <a:moveTo>
                    <a:pt x="358" y="0"/>
                  </a:moveTo>
                  <a:lnTo>
                    <a:pt x="316" y="614"/>
                  </a:lnTo>
                  <a:lnTo>
                    <a:pt x="282" y="711"/>
                  </a:lnTo>
                  <a:lnTo>
                    <a:pt x="69" y="745"/>
                  </a:lnTo>
                  <a:lnTo>
                    <a:pt x="0" y="610"/>
                  </a:lnTo>
                  <a:lnTo>
                    <a:pt x="228" y="572"/>
                  </a:lnTo>
                  <a:lnTo>
                    <a:pt x="289" y="173"/>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4" name="Freeform 375"/>
            <p:cNvSpPr>
              <a:spLocks/>
            </p:cNvSpPr>
            <p:nvPr/>
          </p:nvSpPr>
          <p:spPr bwMode="auto">
            <a:xfrm>
              <a:off x="1111" y="397"/>
              <a:ext cx="1454" cy="1769"/>
            </a:xfrm>
            <a:custGeom>
              <a:avLst/>
              <a:gdLst>
                <a:gd name="T0" fmla="*/ 182 w 2908"/>
                <a:gd name="T1" fmla="*/ 14 h 3540"/>
                <a:gd name="T2" fmla="*/ 171 w 2908"/>
                <a:gd name="T3" fmla="*/ 3 h 3540"/>
                <a:gd name="T4" fmla="*/ 152 w 2908"/>
                <a:gd name="T5" fmla="*/ 0 h 3540"/>
                <a:gd name="T6" fmla="*/ 127 w 2908"/>
                <a:gd name="T7" fmla="*/ 0 h 3540"/>
                <a:gd name="T8" fmla="*/ 110 w 2908"/>
                <a:gd name="T9" fmla="*/ 3 h 3540"/>
                <a:gd name="T10" fmla="*/ 92 w 2908"/>
                <a:gd name="T11" fmla="*/ 10 h 3540"/>
                <a:gd name="T12" fmla="*/ 73 w 2908"/>
                <a:gd name="T13" fmla="*/ 19 h 3540"/>
                <a:gd name="T14" fmla="*/ 55 w 2908"/>
                <a:gd name="T15" fmla="*/ 30 h 3540"/>
                <a:gd name="T16" fmla="*/ 38 w 2908"/>
                <a:gd name="T17" fmla="*/ 46 h 3540"/>
                <a:gd name="T18" fmla="*/ 23 w 2908"/>
                <a:gd name="T19" fmla="*/ 66 h 3540"/>
                <a:gd name="T20" fmla="*/ 10 w 2908"/>
                <a:gd name="T21" fmla="*/ 89 h 3540"/>
                <a:gd name="T22" fmla="*/ 1 w 2908"/>
                <a:gd name="T23" fmla="*/ 115 h 3540"/>
                <a:gd name="T24" fmla="*/ 0 w 2908"/>
                <a:gd name="T25" fmla="*/ 136 h 3540"/>
                <a:gd name="T26" fmla="*/ 5 w 2908"/>
                <a:gd name="T27" fmla="*/ 154 h 3540"/>
                <a:gd name="T28" fmla="*/ 15 w 2908"/>
                <a:gd name="T29" fmla="*/ 174 h 3540"/>
                <a:gd name="T30" fmla="*/ 31 w 2908"/>
                <a:gd name="T31" fmla="*/ 190 h 3540"/>
                <a:gd name="T32" fmla="*/ 62 w 2908"/>
                <a:gd name="T33" fmla="*/ 216 h 3540"/>
                <a:gd name="T34" fmla="*/ 91 w 2908"/>
                <a:gd name="T35" fmla="*/ 221 h 3540"/>
                <a:gd name="T36" fmla="*/ 133 w 2908"/>
                <a:gd name="T37" fmla="*/ 218 h 3540"/>
                <a:gd name="T38" fmla="*/ 125 w 2908"/>
                <a:gd name="T39" fmla="*/ 210 h 3540"/>
                <a:gd name="T40" fmla="*/ 107 w 2908"/>
                <a:gd name="T41" fmla="*/ 211 h 3540"/>
                <a:gd name="T42" fmla="*/ 78 w 2908"/>
                <a:gd name="T43" fmla="*/ 208 h 3540"/>
                <a:gd name="T44" fmla="*/ 104 w 2908"/>
                <a:gd name="T45" fmla="*/ 207 h 3540"/>
                <a:gd name="T46" fmla="*/ 121 w 2908"/>
                <a:gd name="T47" fmla="*/ 204 h 3540"/>
                <a:gd name="T48" fmla="*/ 116 w 2908"/>
                <a:gd name="T49" fmla="*/ 197 h 3540"/>
                <a:gd name="T50" fmla="*/ 95 w 2908"/>
                <a:gd name="T51" fmla="*/ 200 h 3540"/>
                <a:gd name="T52" fmla="*/ 67 w 2908"/>
                <a:gd name="T53" fmla="*/ 197 h 3540"/>
                <a:gd name="T54" fmla="*/ 91 w 2908"/>
                <a:gd name="T55" fmla="*/ 195 h 3540"/>
                <a:gd name="T56" fmla="*/ 113 w 2908"/>
                <a:gd name="T57" fmla="*/ 192 h 3540"/>
                <a:gd name="T58" fmla="*/ 110 w 2908"/>
                <a:gd name="T59" fmla="*/ 186 h 3540"/>
                <a:gd name="T60" fmla="*/ 96 w 2908"/>
                <a:gd name="T61" fmla="*/ 188 h 3540"/>
                <a:gd name="T62" fmla="*/ 77 w 2908"/>
                <a:gd name="T63" fmla="*/ 189 h 3540"/>
                <a:gd name="T64" fmla="*/ 48 w 2908"/>
                <a:gd name="T65" fmla="*/ 184 h 3540"/>
                <a:gd name="T66" fmla="*/ 24 w 2908"/>
                <a:gd name="T67" fmla="*/ 171 h 3540"/>
                <a:gd name="T68" fmla="*/ 11 w 2908"/>
                <a:gd name="T69" fmla="*/ 151 h 3540"/>
                <a:gd name="T70" fmla="*/ 7 w 2908"/>
                <a:gd name="T71" fmla="*/ 127 h 3540"/>
                <a:gd name="T72" fmla="*/ 9 w 2908"/>
                <a:gd name="T73" fmla="*/ 111 h 3540"/>
                <a:gd name="T74" fmla="*/ 17 w 2908"/>
                <a:gd name="T75" fmla="*/ 91 h 3540"/>
                <a:gd name="T76" fmla="*/ 28 w 2908"/>
                <a:gd name="T77" fmla="*/ 70 h 3540"/>
                <a:gd name="T78" fmla="*/ 44 w 2908"/>
                <a:gd name="T79" fmla="*/ 50 h 3540"/>
                <a:gd name="T80" fmla="*/ 61 w 2908"/>
                <a:gd name="T81" fmla="*/ 33 h 3540"/>
                <a:gd name="T82" fmla="*/ 77 w 2908"/>
                <a:gd name="T83" fmla="*/ 24 h 3540"/>
                <a:gd name="T84" fmla="*/ 94 w 2908"/>
                <a:gd name="T85" fmla="*/ 15 h 3540"/>
                <a:gd name="T86" fmla="*/ 115 w 2908"/>
                <a:gd name="T87" fmla="*/ 7 h 3540"/>
                <a:gd name="T88" fmla="*/ 126 w 2908"/>
                <a:gd name="T89" fmla="*/ 5 h 3540"/>
                <a:gd name="T90" fmla="*/ 151 w 2908"/>
                <a:gd name="T91" fmla="*/ 3 h 3540"/>
                <a:gd name="T92" fmla="*/ 168 w 2908"/>
                <a:gd name="T93" fmla="*/ 6 h 3540"/>
                <a:gd name="T94" fmla="*/ 174 w 2908"/>
                <a:gd name="T95" fmla="*/ 20 h 3540"/>
                <a:gd name="T96" fmla="*/ 182 w 2908"/>
                <a:gd name="T97" fmla="*/ 14 h 3540"/>
                <a:gd name="T98" fmla="*/ 182 w 2908"/>
                <a:gd name="T99" fmla="*/ 14 h 35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8"/>
                <a:gd name="T151" fmla="*/ 0 h 3540"/>
                <a:gd name="T152" fmla="*/ 2908 w 2908"/>
                <a:gd name="T153" fmla="*/ 3540 h 354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8" h="3540">
                  <a:moveTo>
                    <a:pt x="2908" y="232"/>
                  </a:moveTo>
                  <a:lnTo>
                    <a:pt x="2729" y="48"/>
                  </a:lnTo>
                  <a:lnTo>
                    <a:pt x="2429" y="0"/>
                  </a:lnTo>
                  <a:lnTo>
                    <a:pt x="2039" y="8"/>
                  </a:lnTo>
                  <a:lnTo>
                    <a:pt x="1773" y="61"/>
                  </a:lnTo>
                  <a:lnTo>
                    <a:pt x="1479" y="166"/>
                  </a:lnTo>
                  <a:lnTo>
                    <a:pt x="1165" y="308"/>
                  </a:lnTo>
                  <a:lnTo>
                    <a:pt x="886" y="493"/>
                  </a:lnTo>
                  <a:lnTo>
                    <a:pt x="604" y="745"/>
                  </a:lnTo>
                  <a:lnTo>
                    <a:pt x="361" y="1059"/>
                  </a:lnTo>
                  <a:lnTo>
                    <a:pt x="146" y="1439"/>
                  </a:lnTo>
                  <a:lnTo>
                    <a:pt x="25" y="1846"/>
                  </a:lnTo>
                  <a:lnTo>
                    <a:pt x="0" y="2192"/>
                  </a:lnTo>
                  <a:lnTo>
                    <a:pt x="68" y="2479"/>
                  </a:lnTo>
                  <a:lnTo>
                    <a:pt x="249" y="2791"/>
                  </a:lnTo>
                  <a:lnTo>
                    <a:pt x="504" y="3051"/>
                  </a:lnTo>
                  <a:lnTo>
                    <a:pt x="1002" y="3465"/>
                  </a:lnTo>
                  <a:lnTo>
                    <a:pt x="1448" y="3540"/>
                  </a:lnTo>
                  <a:lnTo>
                    <a:pt x="2119" y="3492"/>
                  </a:lnTo>
                  <a:lnTo>
                    <a:pt x="2005" y="3370"/>
                  </a:lnTo>
                  <a:lnTo>
                    <a:pt x="1720" y="3387"/>
                  </a:lnTo>
                  <a:lnTo>
                    <a:pt x="1245" y="3336"/>
                  </a:lnTo>
                  <a:lnTo>
                    <a:pt x="1669" y="3319"/>
                  </a:lnTo>
                  <a:lnTo>
                    <a:pt x="1937" y="3266"/>
                  </a:lnTo>
                  <a:lnTo>
                    <a:pt x="1868" y="3154"/>
                  </a:lnTo>
                  <a:lnTo>
                    <a:pt x="1530" y="3215"/>
                  </a:lnTo>
                  <a:lnTo>
                    <a:pt x="1072" y="3154"/>
                  </a:lnTo>
                  <a:lnTo>
                    <a:pt x="1469" y="3127"/>
                  </a:lnTo>
                  <a:lnTo>
                    <a:pt x="1821" y="3076"/>
                  </a:lnTo>
                  <a:lnTo>
                    <a:pt x="1760" y="2981"/>
                  </a:lnTo>
                  <a:lnTo>
                    <a:pt x="1547" y="3015"/>
                  </a:lnTo>
                  <a:lnTo>
                    <a:pt x="1218" y="3032"/>
                  </a:lnTo>
                  <a:lnTo>
                    <a:pt x="768" y="2954"/>
                  </a:lnTo>
                  <a:lnTo>
                    <a:pt x="388" y="2739"/>
                  </a:lnTo>
                  <a:lnTo>
                    <a:pt x="181" y="2428"/>
                  </a:lnTo>
                  <a:lnTo>
                    <a:pt x="120" y="2036"/>
                  </a:lnTo>
                  <a:lnTo>
                    <a:pt x="137" y="1785"/>
                  </a:lnTo>
                  <a:lnTo>
                    <a:pt x="266" y="1456"/>
                  </a:lnTo>
                  <a:lnTo>
                    <a:pt x="449" y="1135"/>
                  </a:lnTo>
                  <a:lnTo>
                    <a:pt x="699" y="806"/>
                  </a:lnTo>
                  <a:lnTo>
                    <a:pt x="985" y="538"/>
                  </a:lnTo>
                  <a:lnTo>
                    <a:pt x="1218" y="392"/>
                  </a:lnTo>
                  <a:lnTo>
                    <a:pt x="1513" y="244"/>
                  </a:lnTo>
                  <a:lnTo>
                    <a:pt x="1849" y="114"/>
                  </a:lnTo>
                  <a:lnTo>
                    <a:pt x="2022" y="88"/>
                  </a:lnTo>
                  <a:lnTo>
                    <a:pt x="2412" y="61"/>
                  </a:lnTo>
                  <a:lnTo>
                    <a:pt x="2680" y="97"/>
                  </a:lnTo>
                  <a:lnTo>
                    <a:pt x="2779" y="329"/>
                  </a:lnTo>
                  <a:lnTo>
                    <a:pt x="2908" y="2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5" name="Freeform 376"/>
            <p:cNvSpPr>
              <a:spLocks/>
            </p:cNvSpPr>
            <p:nvPr/>
          </p:nvSpPr>
          <p:spPr bwMode="auto">
            <a:xfrm>
              <a:off x="1561" y="1606"/>
              <a:ext cx="397" cy="246"/>
            </a:xfrm>
            <a:custGeom>
              <a:avLst/>
              <a:gdLst>
                <a:gd name="T0" fmla="*/ 0 w 795"/>
                <a:gd name="T1" fmla="*/ 26 h 492"/>
                <a:gd name="T2" fmla="*/ 19 w 795"/>
                <a:gd name="T3" fmla="*/ 31 h 492"/>
                <a:gd name="T4" fmla="*/ 39 w 795"/>
                <a:gd name="T5" fmla="*/ 29 h 492"/>
                <a:gd name="T6" fmla="*/ 49 w 795"/>
                <a:gd name="T7" fmla="*/ 25 h 492"/>
                <a:gd name="T8" fmla="*/ 47 w 795"/>
                <a:gd name="T9" fmla="*/ 21 h 492"/>
                <a:gd name="T10" fmla="*/ 34 w 795"/>
                <a:gd name="T11" fmla="*/ 22 h 492"/>
                <a:gd name="T12" fmla="*/ 47 w 795"/>
                <a:gd name="T13" fmla="*/ 14 h 492"/>
                <a:gd name="T14" fmla="*/ 46 w 795"/>
                <a:gd name="T15" fmla="*/ 9 h 492"/>
                <a:gd name="T16" fmla="*/ 35 w 795"/>
                <a:gd name="T17" fmla="*/ 9 h 492"/>
                <a:gd name="T18" fmla="*/ 44 w 795"/>
                <a:gd name="T19" fmla="*/ 4 h 492"/>
                <a:gd name="T20" fmla="*/ 42 w 795"/>
                <a:gd name="T21" fmla="*/ 0 h 492"/>
                <a:gd name="T22" fmla="*/ 32 w 795"/>
                <a:gd name="T23" fmla="*/ 2 h 492"/>
                <a:gd name="T24" fmla="*/ 23 w 795"/>
                <a:gd name="T25" fmla="*/ 4 h 492"/>
                <a:gd name="T26" fmla="*/ 21 w 795"/>
                <a:gd name="T27" fmla="*/ 8 h 492"/>
                <a:gd name="T28" fmla="*/ 33 w 795"/>
                <a:gd name="T29" fmla="*/ 13 h 492"/>
                <a:gd name="T30" fmla="*/ 19 w 795"/>
                <a:gd name="T31" fmla="*/ 14 h 492"/>
                <a:gd name="T32" fmla="*/ 16 w 795"/>
                <a:gd name="T33" fmla="*/ 19 h 492"/>
                <a:gd name="T34" fmla="*/ 26 w 795"/>
                <a:gd name="T35" fmla="*/ 25 h 492"/>
                <a:gd name="T36" fmla="*/ 12 w 795"/>
                <a:gd name="T37" fmla="*/ 25 h 492"/>
                <a:gd name="T38" fmla="*/ 0 w 795"/>
                <a:gd name="T39" fmla="*/ 26 h 492"/>
                <a:gd name="T40" fmla="*/ 0 w 795"/>
                <a:gd name="T41" fmla="*/ 26 h 4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5"/>
                <a:gd name="T64" fmla="*/ 0 h 492"/>
                <a:gd name="T65" fmla="*/ 795 w 795"/>
                <a:gd name="T66" fmla="*/ 492 h 4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5" h="492">
                  <a:moveTo>
                    <a:pt x="0" y="414"/>
                  </a:moveTo>
                  <a:lnTo>
                    <a:pt x="312" y="492"/>
                  </a:lnTo>
                  <a:lnTo>
                    <a:pt x="631" y="451"/>
                  </a:lnTo>
                  <a:lnTo>
                    <a:pt x="795" y="397"/>
                  </a:lnTo>
                  <a:lnTo>
                    <a:pt x="753" y="329"/>
                  </a:lnTo>
                  <a:lnTo>
                    <a:pt x="553" y="338"/>
                  </a:lnTo>
                  <a:lnTo>
                    <a:pt x="753" y="217"/>
                  </a:lnTo>
                  <a:lnTo>
                    <a:pt x="736" y="139"/>
                  </a:lnTo>
                  <a:lnTo>
                    <a:pt x="570" y="129"/>
                  </a:lnTo>
                  <a:lnTo>
                    <a:pt x="718" y="61"/>
                  </a:lnTo>
                  <a:lnTo>
                    <a:pt x="682" y="0"/>
                  </a:lnTo>
                  <a:lnTo>
                    <a:pt x="527" y="27"/>
                  </a:lnTo>
                  <a:lnTo>
                    <a:pt x="371" y="61"/>
                  </a:lnTo>
                  <a:lnTo>
                    <a:pt x="346" y="122"/>
                  </a:lnTo>
                  <a:lnTo>
                    <a:pt x="536" y="207"/>
                  </a:lnTo>
                  <a:lnTo>
                    <a:pt x="312" y="224"/>
                  </a:lnTo>
                  <a:lnTo>
                    <a:pt x="259" y="295"/>
                  </a:lnTo>
                  <a:lnTo>
                    <a:pt x="431" y="390"/>
                  </a:lnTo>
                  <a:lnTo>
                    <a:pt x="198" y="397"/>
                  </a:lnTo>
                  <a:lnTo>
                    <a:pt x="0" y="4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6" name="Freeform 377"/>
            <p:cNvSpPr>
              <a:spLocks/>
            </p:cNvSpPr>
            <p:nvPr/>
          </p:nvSpPr>
          <p:spPr bwMode="auto">
            <a:xfrm>
              <a:off x="1794" y="1506"/>
              <a:ext cx="91" cy="86"/>
            </a:xfrm>
            <a:custGeom>
              <a:avLst/>
              <a:gdLst>
                <a:gd name="T0" fmla="*/ 0 w 180"/>
                <a:gd name="T1" fmla="*/ 10 h 173"/>
                <a:gd name="T2" fmla="*/ 12 w 180"/>
                <a:gd name="T3" fmla="*/ 6 h 173"/>
                <a:gd name="T4" fmla="*/ 12 w 180"/>
                <a:gd name="T5" fmla="*/ 0 h 173"/>
                <a:gd name="T6" fmla="*/ 6 w 180"/>
                <a:gd name="T7" fmla="*/ 3 h 173"/>
                <a:gd name="T8" fmla="*/ 0 w 180"/>
                <a:gd name="T9" fmla="*/ 10 h 173"/>
                <a:gd name="T10" fmla="*/ 0 w 180"/>
                <a:gd name="T11" fmla="*/ 10 h 173"/>
                <a:gd name="T12" fmla="*/ 0 60000 65536"/>
                <a:gd name="T13" fmla="*/ 0 60000 65536"/>
                <a:gd name="T14" fmla="*/ 0 60000 65536"/>
                <a:gd name="T15" fmla="*/ 0 60000 65536"/>
                <a:gd name="T16" fmla="*/ 0 60000 65536"/>
                <a:gd name="T17" fmla="*/ 0 60000 65536"/>
                <a:gd name="T18" fmla="*/ 0 w 180"/>
                <a:gd name="T19" fmla="*/ 0 h 173"/>
                <a:gd name="T20" fmla="*/ 180 w 180"/>
                <a:gd name="T21" fmla="*/ 173 h 173"/>
              </a:gdLst>
              <a:ahLst/>
              <a:cxnLst>
                <a:cxn ang="T12">
                  <a:pos x="T0" y="T1"/>
                </a:cxn>
                <a:cxn ang="T13">
                  <a:pos x="T2" y="T3"/>
                </a:cxn>
                <a:cxn ang="T14">
                  <a:pos x="T4" y="T5"/>
                </a:cxn>
                <a:cxn ang="T15">
                  <a:pos x="T6" y="T7"/>
                </a:cxn>
                <a:cxn ang="T16">
                  <a:pos x="T8" y="T9"/>
                </a:cxn>
                <a:cxn ang="T17">
                  <a:pos x="T10" y="T11"/>
                </a:cxn>
              </a:cxnLst>
              <a:rect l="T18" t="T19" r="T20" b="T21"/>
              <a:pathLst>
                <a:path w="180" h="173">
                  <a:moveTo>
                    <a:pt x="0" y="173"/>
                  </a:moveTo>
                  <a:lnTo>
                    <a:pt x="180" y="105"/>
                  </a:lnTo>
                  <a:lnTo>
                    <a:pt x="180" y="0"/>
                  </a:lnTo>
                  <a:lnTo>
                    <a:pt x="85" y="52"/>
                  </a:lnTo>
                  <a:lnTo>
                    <a:pt x="0"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7" name="Freeform 378"/>
            <p:cNvSpPr>
              <a:spLocks/>
            </p:cNvSpPr>
            <p:nvPr/>
          </p:nvSpPr>
          <p:spPr bwMode="auto">
            <a:xfrm>
              <a:off x="1842" y="1433"/>
              <a:ext cx="51" cy="34"/>
            </a:xfrm>
            <a:custGeom>
              <a:avLst/>
              <a:gdLst>
                <a:gd name="T0" fmla="*/ 0 w 102"/>
                <a:gd name="T1" fmla="*/ 4 h 69"/>
                <a:gd name="T2" fmla="*/ 6 w 102"/>
                <a:gd name="T3" fmla="*/ 3 h 69"/>
                <a:gd name="T4" fmla="*/ 3 w 102"/>
                <a:gd name="T5" fmla="*/ 0 h 69"/>
                <a:gd name="T6" fmla="*/ 0 w 102"/>
                <a:gd name="T7" fmla="*/ 4 h 69"/>
                <a:gd name="T8" fmla="*/ 0 w 102"/>
                <a:gd name="T9" fmla="*/ 4 h 69"/>
                <a:gd name="T10" fmla="*/ 0 60000 65536"/>
                <a:gd name="T11" fmla="*/ 0 60000 65536"/>
                <a:gd name="T12" fmla="*/ 0 60000 65536"/>
                <a:gd name="T13" fmla="*/ 0 60000 65536"/>
                <a:gd name="T14" fmla="*/ 0 60000 65536"/>
                <a:gd name="T15" fmla="*/ 0 w 102"/>
                <a:gd name="T16" fmla="*/ 0 h 69"/>
                <a:gd name="T17" fmla="*/ 102 w 102"/>
                <a:gd name="T18" fmla="*/ 69 h 69"/>
              </a:gdLst>
              <a:ahLst/>
              <a:cxnLst>
                <a:cxn ang="T10">
                  <a:pos x="T0" y="T1"/>
                </a:cxn>
                <a:cxn ang="T11">
                  <a:pos x="T2" y="T3"/>
                </a:cxn>
                <a:cxn ang="T12">
                  <a:pos x="T4" y="T5"/>
                </a:cxn>
                <a:cxn ang="T13">
                  <a:pos x="T6" y="T7"/>
                </a:cxn>
                <a:cxn ang="T14">
                  <a:pos x="T8" y="T9"/>
                </a:cxn>
              </a:cxnLst>
              <a:rect l="T15" t="T16" r="T17" b="T18"/>
              <a:pathLst>
                <a:path w="102" h="69">
                  <a:moveTo>
                    <a:pt x="0" y="69"/>
                  </a:moveTo>
                  <a:lnTo>
                    <a:pt x="102" y="51"/>
                  </a:lnTo>
                  <a:lnTo>
                    <a:pt x="60" y="0"/>
                  </a:ln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8" name="Freeform 379"/>
            <p:cNvSpPr>
              <a:spLocks/>
            </p:cNvSpPr>
            <p:nvPr/>
          </p:nvSpPr>
          <p:spPr bwMode="auto">
            <a:xfrm>
              <a:off x="1892" y="514"/>
              <a:ext cx="564" cy="602"/>
            </a:xfrm>
            <a:custGeom>
              <a:avLst/>
              <a:gdLst>
                <a:gd name="T0" fmla="*/ 58 w 1127"/>
                <a:gd name="T1" fmla="*/ 3 h 1203"/>
                <a:gd name="T2" fmla="*/ 70 w 1127"/>
                <a:gd name="T3" fmla="*/ 0 h 1203"/>
                <a:gd name="T4" fmla="*/ 71 w 1127"/>
                <a:gd name="T5" fmla="*/ 6 h 1203"/>
                <a:gd name="T6" fmla="*/ 59 w 1127"/>
                <a:gd name="T7" fmla="*/ 11 h 1203"/>
                <a:gd name="T8" fmla="*/ 71 w 1127"/>
                <a:gd name="T9" fmla="*/ 13 h 1203"/>
                <a:gd name="T10" fmla="*/ 16 w 1127"/>
                <a:gd name="T11" fmla="*/ 63 h 1203"/>
                <a:gd name="T12" fmla="*/ 22 w 1127"/>
                <a:gd name="T13" fmla="*/ 71 h 1203"/>
                <a:gd name="T14" fmla="*/ 8 w 1127"/>
                <a:gd name="T15" fmla="*/ 76 h 1203"/>
                <a:gd name="T16" fmla="*/ 0 w 1127"/>
                <a:gd name="T17" fmla="*/ 69 h 1203"/>
                <a:gd name="T18" fmla="*/ 11 w 1127"/>
                <a:gd name="T19" fmla="*/ 55 h 1203"/>
                <a:gd name="T20" fmla="*/ 22 w 1127"/>
                <a:gd name="T21" fmla="*/ 51 h 1203"/>
                <a:gd name="T22" fmla="*/ 15 w 1127"/>
                <a:gd name="T23" fmla="*/ 51 h 1203"/>
                <a:gd name="T24" fmla="*/ 24 w 1127"/>
                <a:gd name="T25" fmla="*/ 41 h 1203"/>
                <a:gd name="T26" fmla="*/ 39 w 1127"/>
                <a:gd name="T27" fmla="*/ 35 h 1203"/>
                <a:gd name="T28" fmla="*/ 28 w 1127"/>
                <a:gd name="T29" fmla="*/ 35 h 1203"/>
                <a:gd name="T30" fmla="*/ 36 w 1127"/>
                <a:gd name="T31" fmla="*/ 25 h 1203"/>
                <a:gd name="T32" fmla="*/ 56 w 1127"/>
                <a:gd name="T33" fmla="*/ 18 h 1203"/>
                <a:gd name="T34" fmla="*/ 45 w 1127"/>
                <a:gd name="T35" fmla="*/ 15 h 1203"/>
                <a:gd name="T36" fmla="*/ 58 w 1127"/>
                <a:gd name="T37" fmla="*/ 3 h 1203"/>
                <a:gd name="T38" fmla="*/ 58 w 1127"/>
                <a:gd name="T39" fmla="*/ 3 h 12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27"/>
                <a:gd name="T61" fmla="*/ 0 h 1203"/>
                <a:gd name="T62" fmla="*/ 1127 w 1127"/>
                <a:gd name="T63" fmla="*/ 1203 h 12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27" h="1203">
                  <a:moveTo>
                    <a:pt x="915" y="34"/>
                  </a:moveTo>
                  <a:lnTo>
                    <a:pt x="1118" y="0"/>
                  </a:lnTo>
                  <a:lnTo>
                    <a:pt x="1127" y="85"/>
                  </a:lnTo>
                  <a:lnTo>
                    <a:pt x="937" y="173"/>
                  </a:lnTo>
                  <a:lnTo>
                    <a:pt x="1127" y="198"/>
                  </a:lnTo>
                  <a:lnTo>
                    <a:pt x="249" y="1007"/>
                  </a:lnTo>
                  <a:lnTo>
                    <a:pt x="348" y="1125"/>
                  </a:lnTo>
                  <a:lnTo>
                    <a:pt x="124" y="1203"/>
                  </a:lnTo>
                  <a:lnTo>
                    <a:pt x="0" y="1099"/>
                  </a:lnTo>
                  <a:lnTo>
                    <a:pt x="168" y="878"/>
                  </a:lnTo>
                  <a:lnTo>
                    <a:pt x="348" y="813"/>
                  </a:lnTo>
                  <a:lnTo>
                    <a:pt x="227" y="813"/>
                  </a:lnTo>
                  <a:lnTo>
                    <a:pt x="375" y="641"/>
                  </a:lnTo>
                  <a:lnTo>
                    <a:pt x="616" y="545"/>
                  </a:lnTo>
                  <a:lnTo>
                    <a:pt x="439" y="557"/>
                  </a:lnTo>
                  <a:lnTo>
                    <a:pt x="569" y="393"/>
                  </a:lnTo>
                  <a:lnTo>
                    <a:pt x="894" y="276"/>
                  </a:lnTo>
                  <a:lnTo>
                    <a:pt x="717" y="234"/>
                  </a:lnTo>
                  <a:lnTo>
                    <a:pt x="91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9" name="Freeform 380"/>
            <p:cNvSpPr>
              <a:spLocks/>
            </p:cNvSpPr>
            <p:nvPr/>
          </p:nvSpPr>
          <p:spPr bwMode="auto">
            <a:xfrm>
              <a:off x="2147" y="458"/>
              <a:ext cx="212" cy="243"/>
            </a:xfrm>
            <a:custGeom>
              <a:avLst/>
              <a:gdLst>
                <a:gd name="T0" fmla="*/ 12 w 424"/>
                <a:gd name="T1" fmla="*/ 2 h 484"/>
                <a:gd name="T2" fmla="*/ 22 w 424"/>
                <a:gd name="T3" fmla="*/ 0 h 484"/>
                <a:gd name="T4" fmla="*/ 27 w 424"/>
                <a:gd name="T5" fmla="*/ 3 h 484"/>
                <a:gd name="T6" fmla="*/ 19 w 424"/>
                <a:gd name="T7" fmla="*/ 10 h 484"/>
                <a:gd name="T8" fmla="*/ 0 w 424"/>
                <a:gd name="T9" fmla="*/ 31 h 484"/>
                <a:gd name="T10" fmla="*/ 13 w 424"/>
                <a:gd name="T11" fmla="*/ 9 h 484"/>
                <a:gd name="T12" fmla="*/ 12 w 424"/>
                <a:gd name="T13" fmla="*/ 2 h 484"/>
                <a:gd name="T14" fmla="*/ 12 w 424"/>
                <a:gd name="T15" fmla="*/ 2 h 484"/>
                <a:gd name="T16" fmla="*/ 0 60000 65536"/>
                <a:gd name="T17" fmla="*/ 0 60000 65536"/>
                <a:gd name="T18" fmla="*/ 0 60000 65536"/>
                <a:gd name="T19" fmla="*/ 0 60000 65536"/>
                <a:gd name="T20" fmla="*/ 0 60000 65536"/>
                <a:gd name="T21" fmla="*/ 0 60000 65536"/>
                <a:gd name="T22" fmla="*/ 0 60000 65536"/>
                <a:gd name="T23" fmla="*/ 0 60000 65536"/>
                <a:gd name="T24" fmla="*/ 0 w 424"/>
                <a:gd name="T25" fmla="*/ 0 h 484"/>
                <a:gd name="T26" fmla="*/ 424 w 424"/>
                <a:gd name="T27" fmla="*/ 484 h 4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4" h="484">
                  <a:moveTo>
                    <a:pt x="190" y="17"/>
                  </a:moveTo>
                  <a:lnTo>
                    <a:pt x="346" y="0"/>
                  </a:lnTo>
                  <a:lnTo>
                    <a:pt x="424" y="34"/>
                  </a:lnTo>
                  <a:lnTo>
                    <a:pt x="292" y="148"/>
                  </a:lnTo>
                  <a:lnTo>
                    <a:pt x="0" y="484"/>
                  </a:lnTo>
                  <a:lnTo>
                    <a:pt x="197" y="129"/>
                  </a:lnTo>
                  <a:lnTo>
                    <a:pt x="19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0" name="Freeform 381"/>
            <p:cNvSpPr>
              <a:spLocks/>
            </p:cNvSpPr>
            <p:nvPr/>
          </p:nvSpPr>
          <p:spPr bwMode="auto">
            <a:xfrm>
              <a:off x="2155" y="472"/>
              <a:ext cx="52" cy="112"/>
            </a:xfrm>
            <a:custGeom>
              <a:avLst/>
              <a:gdLst>
                <a:gd name="T0" fmla="*/ 1 w 103"/>
                <a:gd name="T1" fmla="*/ 1 h 225"/>
                <a:gd name="T2" fmla="*/ 6 w 103"/>
                <a:gd name="T3" fmla="*/ 0 h 225"/>
                <a:gd name="T4" fmla="*/ 7 w 103"/>
                <a:gd name="T5" fmla="*/ 5 h 225"/>
                <a:gd name="T6" fmla="*/ 0 w 103"/>
                <a:gd name="T7" fmla="*/ 14 h 225"/>
                <a:gd name="T8" fmla="*/ 1 w 103"/>
                <a:gd name="T9" fmla="*/ 1 h 225"/>
                <a:gd name="T10" fmla="*/ 1 w 103"/>
                <a:gd name="T11" fmla="*/ 1 h 225"/>
                <a:gd name="T12" fmla="*/ 0 60000 65536"/>
                <a:gd name="T13" fmla="*/ 0 60000 65536"/>
                <a:gd name="T14" fmla="*/ 0 60000 65536"/>
                <a:gd name="T15" fmla="*/ 0 60000 65536"/>
                <a:gd name="T16" fmla="*/ 0 60000 65536"/>
                <a:gd name="T17" fmla="*/ 0 60000 65536"/>
                <a:gd name="T18" fmla="*/ 0 w 103"/>
                <a:gd name="T19" fmla="*/ 0 h 225"/>
                <a:gd name="T20" fmla="*/ 103 w 103"/>
                <a:gd name="T21" fmla="*/ 225 h 225"/>
              </a:gdLst>
              <a:ahLst/>
              <a:cxnLst>
                <a:cxn ang="T12">
                  <a:pos x="T0" y="T1"/>
                </a:cxn>
                <a:cxn ang="T13">
                  <a:pos x="T2" y="T3"/>
                </a:cxn>
                <a:cxn ang="T14">
                  <a:pos x="T4" y="T5"/>
                </a:cxn>
                <a:cxn ang="T15">
                  <a:pos x="T6" y="T7"/>
                </a:cxn>
                <a:cxn ang="T16">
                  <a:pos x="T8" y="T9"/>
                </a:cxn>
                <a:cxn ang="T17">
                  <a:pos x="T10" y="T11"/>
                </a:cxn>
              </a:cxnLst>
              <a:rect l="T18" t="T19" r="T20" b="T21"/>
              <a:pathLst>
                <a:path w="103" h="225">
                  <a:moveTo>
                    <a:pt x="7" y="17"/>
                  </a:moveTo>
                  <a:lnTo>
                    <a:pt x="85" y="0"/>
                  </a:lnTo>
                  <a:lnTo>
                    <a:pt x="103" y="86"/>
                  </a:lnTo>
                  <a:lnTo>
                    <a:pt x="0" y="225"/>
                  </a:lnTo>
                  <a:lnTo>
                    <a:pt x="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1" name="Freeform 382"/>
            <p:cNvSpPr>
              <a:spLocks/>
            </p:cNvSpPr>
            <p:nvPr/>
          </p:nvSpPr>
          <p:spPr bwMode="auto">
            <a:xfrm>
              <a:off x="2005" y="267"/>
              <a:ext cx="1104" cy="832"/>
            </a:xfrm>
            <a:custGeom>
              <a:avLst/>
              <a:gdLst>
                <a:gd name="T0" fmla="*/ 98 w 2206"/>
                <a:gd name="T1" fmla="*/ 10 h 1663"/>
                <a:gd name="T2" fmla="*/ 118 w 2206"/>
                <a:gd name="T3" fmla="*/ 22 h 1663"/>
                <a:gd name="T4" fmla="*/ 134 w 2206"/>
                <a:gd name="T5" fmla="*/ 42 h 1663"/>
                <a:gd name="T6" fmla="*/ 139 w 2206"/>
                <a:gd name="T7" fmla="*/ 51 h 1663"/>
                <a:gd name="T8" fmla="*/ 137 w 2206"/>
                <a:gd name="T9" fmla="*/ 40 h 1663"/>
                <a:gd name="T10" fmla="*/ 126 w 2206"/>
                <a:gd name="T11" fmla="*/ 22 h 1663"/>
                <a:gd name="T12" fmla="*/ 97 w 2206"/>
                <a:gd name="T13" fmla="*/ 0 h 1663"/>
                <a:gd name="T14" fmla="*/ 0 w 2206"/>
                <a:gd name="T15" fmla="*/ 94 h 1663"/>
                <a:gd name="T16" fmla="*/ 4 w 2206"/>
                <a:gd name="T17" fmla="*/ 104 h 1663"/>
                <a:gd name="T18" fmla="*/ 12 w 2206"/>
                <a:gd name="T19" fmla="*/ 101 h 1663"/>
                <a:gd name="T20" fmla="*/ 5 w 2206"/>
                <a:gd name="T21" fmla="*/ 95 h 1663"/>
                <a:gd name="T22" fmla="*/ 89 w 2206"/>
                <a:gd name="T23" fmla="*/ 65 h 1663"/>
                <a:gd name="T24" fmla="*/ 63 w 2206"/>
                <a:gd name="T25" fmla="*/ 70 h 1663"/>
                <a:gd name="T26" fmla="*/ 10 w 2206"/>
                <a:gd name="T27" fmla="*/ 88 h 1663"/>
                <a:gd name="T28" fmla="*/ 98 w 2206"/>
                <a:gd name="T29" fmla="*/ 10 h 1663"/>
                <a:gd name="T30" fmla="*/ 98 w 2206"/>
                <a:gd name="T31" fmla="*/ 10 h 16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6"/>
                <a:gd name="T49" fmla="*/ 0 h 1663"/>
                <a:gd name="T50" fmla="*/ 2206 w 2206"/>
                <a:gd name="T51" fmla="*/ 1663 h 166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6" h="1663">
                  <a:moveTo>
                    <a:pt x="1566" y="156"/>
                  </a:moveTo>
                  <a:lnTo>
                    <a:pt x="1887" y="346"/>
                  </a:lnTo>
                  <a:lnTo>
                    <a:pt x="2138" y="667"/>
                  </a:lnTo>
                  <a:lnTo>
                    <a:pt x="2206" y="806"/>
                  </a:lnTo>
                  <a:lnTo>
                    <a:pt x="2189" y="631"/>
                  </a:lnTo>
                  <a:lnTo>
                    <a:pt x="2007" y="346"/>
                  </a:lnTo>
                  <a:lnTo>
                    <a:pt x="1549" y="0"/>
                  </a:lnTo>
                  <a:lnTo>
                    <a:pt x="0" y="1490"/>
                  </a:lnTo>
                  <a:lnTo>
                    <a:pt x="60" y="1663"/>
                  </a:lnTo>
                  <a:lnTo>
                    <a:pt x="192" y="1610"/>
                  </a:lnTo>
                  <a:lnTo>
                    <a:pt x="70" y="1515"/>
                  </a:lnTo>
                  <a:lnTo>
                    <a:pt x="1416" y="1038"/>
                  </a:lnTo>
                  <a:lnTo>
                    <a:pt x="1001" y="1108"/>
                  </a:lnTo>
                  <a:lnTo>
                    <a:pt x="155" y="1403"/>
                  </a:lnTo>
                  <a:lnTo>
                    <a:pt x="1566" y="1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2" name="Freeform 383"/>
            <p:cNvSpPr>
              <a:spLocks/>
            </p:cNvSpPr>
            <p:nvPr/>
          </p:nvSpPr>
          <p:spPr bwMode="auto">
            <a:xfrm>
              <a:off x="2083" y="703"/>
              <a:ext cx="1007" cy="383"/>
            </a:xfrm>
            <a:custGeom>
              <a:avLst/>
              <a:gdLst>
                <a:gd name="T0" fmla="*/ 3 w 2013"/>
                <a:gd name="T1" fmla="*/ 48 h 766"/>
                <a:gd name="T2" fmla="*/ 0 w 2013"/>
                <a:gd name="T3" fmla="*/ 41 h 766"/>
                <a:gd name="T4" fmla="*/ 7 w 2013"/>
                <a:gd name="T5" fmla="*/ 39 h 766"/>
                <a:gd name="T6" fmla="*/ 15 w 2013"/>
                <a:gd name="T7" fmla="*/ 40 h 766"/>
                <a:gd name="T8" fmla="*/ 12 w 2013"/>
                <a:gd name="T9" fmla="*/ 37 h 766"/>
                <a:gd name="T10" fmla="*/ 22 w 2013"/>
                <a:gd name="T11" fmla="*/ 33 h 766"/>
                <a:gd name="T12" fmla="*/ 32 w 2013"/>
                <a:gd name="T13" fmla="*/ 34 h 766"/>
                <a:gd name="T14" fmla="*/ 27 w 2013"/>
                <a:gd name="T15" fmla="*/ 31 h 766"/>
                <a:gd name="T16" fmla="*/ 39 w 2013"/>
                <a:gd name="T17" fmla="*/ 27 h 766"/>
                <a:gd name="T18" fmla="*/ 51 w 2013"/>
                <a:gd name="T19" fmla="*/ 28 h 766"/>
                <a:gd name="T20" fmla="*/ 47 w 2013"/>
                <a:gd name="T21" fmla="*/ 24 h 766"/>
                <a:gd name="T22" fmla="*/ 62 w 2013"/>
                <a:gd name="T23" fmla="*/ 20 h 766"/>
                <a:gd name="T24" fmla="*/ 78 w 2013"/>
                <a:gd name="T25" fmla="*/ 23 h 766"/>
                <a:gd name="T26" fmla="*/ 70 w 2013"/>
                <a:gd name="T27" fmla="*/ 17 h 766"/>
                <a:gd name="T28" fmla="*/ 77 w 2013"/>
                <a:gd name="T29" fmla="*/ 14 h 766"/>
                <a:gd name="T30" fmla="*/ 91 w 2013"/>
                <a:gd name="T31" fmla="*/ 19 h 766"/>
                <a:gd name="T32" fmla="*/ 86 w 2013"/>
                <a:gd name="T33" fmla="*/ 12 h 766"/>
                <a:gd name="T34" fmla="*/ 92 w 2013"/>
                <a:gd name="T35" fmla="*/ 10 h 766"/>
                <a:gd name="T36" fmla="*/ 110 w 2013"/>
                <a:gd name="T37" fmla="*/ 18 h 766"/>
                <a:gd name="T38" fmla="*/ 100 w 2013"/>
                <a:gd name="T39" fmla="*/ 6 h 766"/>
                <a:gd name="T40" fmla="*/ 110 w 2013"/>
                <a:gd name="T41" fmla="*/ 3 h 766"/>
                <a:gd name="T42" fmla="*/ 119 w 2013"/>
                <a:gd name="T43" fmla="*/ 9 h 766"/>
                <a:gd name="T44" fmla="*/ 116 w 2013"/>
                <a:gd name="T45" fmla="*/ 3 h 766"/>
                <a:gd name="T46" fmla="*/ 120 w 2013"/>
                <a:gd name="T47" fmla="*/ 0 h 766"/>
                <a:gd name="T48" fmla="*/ 125 w 2013"/>
                <a:gd name="T49" fmla="*/ 5 h 766"/>
                <a:gd name="T50" fmla="*/ 126 w 2013"/>
                <a:gd name="T51" fmla="*/ 12 h 766"/>
                <a:gd name="T52" fmla="*/ 125 w 2013"/>
                <a:gd name="T53" fmla="*/ 15 h 766"/>
                <a:gd name="T54" fmla="*/ 115 w 2013"/>
                <a:gd name="T55" fmla="*/ 12 h 766"/>
                <a:gd name="T56" fmla="*/ 123 w 2013"/>
                <a:gd name="T57" fmla="*/ 22 h 766"/>
                <a:gd name="T58" fmla="*/ 121 w 2013"/>
                <a:gd name="T59" fmla="*/ 29 h 766"/>
                <a:gd name="T60" fmla="*/ 110 w 2013"/>
                <a:gd name="T61" fmla="*/ 24 h 766"/>
                <a:gd name="T62" fmla="*/ 120 w 2013"/>
                <a:gd name="T63" fmla="*/ 38 h 766"/>
                <a:gd name="T64" fmla="*/ 109 w 2013"/>
                <a:gd name="T65" fmla="*/ 40 h 766"/>
                <a:gd name="T66" fmla="*/ 102 w 2013"/>
                <a:gd name="T67" fmla="*/ 23 h 766"/>
                <a:gd name="T68" fmla="*/ 3 w 2013"/>
                <a:gd name="T69" fmla="*/ 48 h 766"/>
                <a:gd name="T70" fmla="*/ 3 w 2013"/>
                <a:gd name="T71" fmla="*/ 48 h 7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13"/>
                <a:gd name="T109" fmla="*/ 0 h 766"/>
                <a:gd name="T110" fmla="*/ 2013 w 2013"/>
                <a:gd name="T111" fmla="*/ 766 h 7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13" h="766">
                  <a:moveTo>
                    <a:pt x="37" y="766"/>
                  </a:moveTo>
                  <a:lnTo>
                    <a:pt x="0" y="645"/>
                  </a:lnTo>
                  <a:lnTo>
                    <a:pt x="109" y="610"/>
                  </a:lnTo>
                  <a:lnTo>
                    <a:pt x="230" y="637"/>
                  </a:lnTo>
                  <a:lnTo>
                    <a:pt x="190" y="584"/>
                  </a:lnTo>
                  <a:lnTo>
                    <a:pt x="339" y="523"/>
                  </a:lnTo>
                  <a:lnTo>
                    <a:pt x="498" y="536"/>
                  </a:lnTo>
                  <a:lnTo>
                    <a:pt x="430" y="502"/>
                  </a:lnTo>
                  <a:lnTo>
                    <a:pt x="616" y="434"/>
                  </a:lnTo>
                  <a:lnTo>
                    <a:pt x="801" y="458"/>
                  </a:lnTo>
                  <a:lnTo>
                    <a:pt x="742" y="394"/>
                  </a:lnTo>
                  <a:lnTo>
                    <a:pt x="987" y="316"/>
                  </a:lnTo>
                  <a:lnTo>
                    <a:pt x="1238" y="363"/>
                  </a:lnTo>
                  <a:lnTo>
                    <a:pt x="1118" y="272"/>
                  </a:lnTo>
                  <a:lnTo>
                    <a:pt x="1224" y="234"/>
                  </a:lnTo>
                  <a:lnTo>
                    <a:pt x="1451" y="299"/>
                  </a:lnTo>
                  <a:lnTo>
                    <a:pt x="1373" y="187"/>
                  </a:lnTo>
                  <a:lnTo>
                    <a:pt x="1472" y="147"/>
                  </a:lnTo>
                  <a:lnTo>
                    <a:pt x="1749" y="282"/>
                  </a:lnTo>
                  <a:lnTo>
                    <a:pt x="1589" y="99"/>
                  </a:lnTo>
                  <a:lnTo>
                    <a:pt x="1753" y="48"/>
                  </a:lnTo>
                  <a:lnTo>
                    <a:pt x="1899" y="133"/>
                  </a:lnTo>
                  <a:lnTo>
                    <a:pt x="1844" y="35"/>
                  </a:lnTo>
                  <a:lnTo>
                    <a:pt x="1913" y="0"/>
                  </a:lnTo>
                  <a:lnTo>
                    <a:pt x="2000" y="69"/>
                  </a:lnTo>
                  <a:lnTo>
                    <a:pt x="2013" y="177"/>
                  </a:lnTo>
                  <a:lnTo>
                    <a:pt x="2000" y="242"/>
                  </a:lnTo>
                  <a:lnTo>
                    <a:pt x="1835" y="181"/>
                  </a:lnTo>
                  <a:lnTo>
                    <a:pt x="1960" y="350"/>
                  </a:lnTo>
                  <a:lnTo>
                    <a:pt x="1935" y="475"/>
                  </a:lnTo>
                  <a:lnTo>
                    <a:pt x="1753" y="394"/>
                  </a:lnTo>
                  <a:lnTo>
                    <a:pt x="1909" y="603"/>
                  </a:lnTo>
                  <a:lnTo>
                    <a:pt x="1736" y="637"/>
                  </a:lnTo>
                  <a:lnTo>
                    <a:pt x="1631" y="356"/>
                  </a:lnTo>
                  <a:lnTo>
                    <a:pt x="37" y="7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3" name="Freeform 384"/>
            <p:cNvSpPr>
              <a:spLocks/>
            </p:cNvSpPr>
            <p:nvPr/>
          </p:nvSpPr>
          <p:spPr bwMode="auto">
            <a:xfrm>
              <a:off x="2391" y="928"/>
              <a:ext cx="473" cy="331"/>
            </a:xfrm>
            <a:custGeom>
              <a:avLst/>
              <a:gdLst>
                <a:gd name="T0" fmla="*/ 0 w 947"/>
                <a:gd name="T1" fmla="*/ 18 h 661"/>
                <a:gd name="T2" fmla="*/ 8 w 947"/>
                <a:gd name="T3" fmla="*/ 13 h 661"/>
                <a:gd name="T4" fmla="*/ 17 w 947"/>
                <a:gd name="T5" fmla="*/ 9 h 661"/>
                <a:gd name="T6" fmla="*/ 16 w 947"/>
                <a:gd name="T7" fmla="*/ 15 h 661"/>
                <a:gd name="T8" fmla="*/ 22 w 947"/>
                <a:gd name="T9" fmla="*/ 8 h 661"/>
                <a:gd name="T10" fmla="*/ 35 w 947"/>
                <a:gd name="T11" fmla="*/ 4 h 661"/>
                <a:gd name="T12" fmla="*/ 34 w 947"/>
                <a:gd name="T13" fmla="*/ 15 h 661"/>
                <a:gd name="T14" fmla="*/ 40 w 947"/>
                <a:gd name="T15" fmla="*/ 4 h 661"/>
                <a:gd name="T16" fmla="*/ 59 w 947"/>
                <a:gd name="T17" fmla="*/ 0 h 661"/>
                <a:gd name="T18" fmla="*/ 58 w 947"/>
                <a:gd name="T19" fmla="*/ 14 h 661"/>
                <a:gd name="T20" fmla="*/ 53 w 947"/>
                <a:gd name="T21" fmla="*/ 27 h 661"/>
                <a:gd name="T22" fmla="*/ 41 w 947"/>
                <a:gd name="T23" fmla="*/ 42 h 661"/>
                <a:gd name="T24" fmla="*/ 38 w 947"/>
                <a:gd name="T25" fmla="*/ 35 h 661"/>
                <a:gd name="T26" fmla="*/ 42 w 947"/>
                <a:gd name="T27" fmla="*/ 19 h 661"/>
                <a:gd name="T28" fmla="*/ 32 w 947"/>
                <a:gd name="T29" fmla="*/ 30 h 661"/>
                <a:gd name="T30" fmla="*/ 24 w 947"/>
                <a:gd name="T31" fmla="*/ 25 h 661"/>
                <a:gd name="T32" fmla="*/ 24 w 947"/>
                <a:gd name="T33" fmla="*/ 12 h 661"/>
                <a:gd name="T34" fmla="*/ 16 w 947"/>
                <a:gd name="T35" fmla="*/ 23 h 661"/>
                <a:gd name="T36" fmla="*/ 11 w 947"/>
                <a:gd name="T37" fmla="*/ 21 h 661"/>
                <a:gd name="T38" fmla="*/ 10 w 947"/>
                <a:gd name="T39" fmla="*/ 16 h 661"/>
                <a:gd name="T40" fmla="*/ 5 w 947"/>
                <a:gd name="T41" fmla="*/ 19 h 661"/>
                <a:gd name="T42" fmla="*/ 0 w 947"/>
                <a:gd name="T43" fmla="*/ 18 h 661"/>
                <a:gd name="T44" fmla="*/ 0 w 947"/>
                <a:gd name="T45" fmla="*/ 18 h 6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47"/>
                <a:gd name="T70" fmla="*/ 0 h 661"/>
                <a:gd name="T71" fmla="*/ 947 w 947"/>
                <a:gd name="T72" fmla="*/ 661 h 6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47" h="661">
                  <a:moveTo>
                    <a:pt x="0" y="281"/>
                  </a:moveTo>
                  <a:lnTo>
                    <a:pt x="143" y="194"/>
                  </a:lnTo>
                  <a:lnTo>
                    <a:pt x="285" y="139"/>
                  </a:lnTo>
                  <a:lnTo>
                    <a:pt x="268" y="228"/>
                  </a:lnTo>
                  <a:lnTo>
                    <a:pt x="363" y="121"/>
                  </a:lnTo>
                  <a:lnTo>
                    <a:pt x="567" y="64"/>
                  </a:lnTo>
                  <a:lnTo>
                    <a:pt x="557" y="237"/>
                  </a:lnTo>
                  <a:lnTo>
                    <a:pt x="645" y="64"/>
                  </a:lnTo>
                  <a:lnTo>
                    <a:pt x="947" y="0"/>
                  </a:lnTo>
                  <a:lnTo>
                    <a:pt x="930" y="220"/>
                  </a:lnTo>
                  <a:lnTo>
                    <a:pt x="859" y="420"/>
                  </a:lnTo>
                  <a:lnTo>
                    <a:pt x="656" y="661"/>
                  </a:lnTo>
                  <a:lnTo>
                    <a:pt x="618" y="549"/>
                  </a:lnTo>
                  <a:lnTo>
                    <a:pt x="686" y="302"/>
                  </a:lnTo>
                  <a:lnTo>
                    <a:pt x="527" y="467"/>
                  </a:lnTo>
                  <a:lnTo>
                    <a:pt x="384" y="393"/>
                  </a:lnTo>
                  <a:lnTo>
                    <a:pt x="394" y="190"/>
                  </a:lnTo>
                  <a:lnTo>
                    <a:pt x="268" y="359"/>
                  </a:lnTo>
                  <a:lnTo>
                    <a:pt x="190" y="332"/>
                  </a:lnTo>
                  <a:lnTo>
                    <a:pt x="173" y="254"/>
                  </a:lnTo>
                  <a:lnTo>
                    <a:pt x="95" y="302"/>
                  </a:lnTo>
                  <a:lnTo>
                    <a:pt x="0"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4" name="Freeform 385"/>
            <p:cNvSpPr>
              <a:spLocks/>
            </p:cNvSpPr>
            <p:nvPr/>
          </p:nvSpPr>
          <p:spPr bwMode="auto">
            <a:xfrm>
              <a:off x="1284" y="967"/>
              <a:ext cx="1489" cy="920"/>
            </a:xfrm>
            <a:custGeom>
              <a:avLst/>
              <a:gdLst>
                <a:gd name="T0" fmla="*/ 1 w 2978"/>
                <a:gd name="T1" fmla="*/ 0 h 1840"/>
                <a:gd name="T2" fmla="*/ 80 w 2978"/>
                <a:gd name="T3" fmla="*/ 10 h 1840"/>
                <a:gd name="T4" fmla="*/ 88 w 2978"/>
                <a:gd name="T5" fmla="*/ 14 h 1840"/>
                <a:gd name="T6" fmla="*/ 145 w 2978"/>
                <a:gd name="T7" fmla="*/ 3 h 1840"/>
                <a:gd name="T8" fmla="*/ 91 w 2978"/>
                <a:gd name="T9" fmla="*/ 21 h 1840"/>
                <a:gd name="T10" fmla="*/ 173 w 2978"/>
                <a:gd name="T11" fmla="*/ 63 h 1840"/>
                <a:gd name="T12" fmla="*/ 186 w 2978"/>
                <a:gd name="T13" fmla="*/ 111 h 1840"/>
                <a:gd name="T14" fmla="*/ 184 w 2978"/>
                <a:gd name="T15" fmla="*/ 113 h 1840"/>
                <a:gd name="T16" fmla="*/ 165 w 2978"/>
                <a:gd name="T17" fmla="*/ 74 h 1840"/>
                <a:gd name="T18" fmla="*/ 83 w 2978"/>
                <a:gd name="T19" fmla="*/ 24 h 1840"/>
                <a:gd name="T20" fmla="*/ 96 w 2978"/>
                <a:gd name="T21" fmla="*/ 115 h 1840"/>
                <a:gd name="T22" fmla="*/ 89 w 2978"/>
                <a:gd name="T23" fmla="*/ 115 h 1840"/>
                <a:gd name="T24" fmla="*/ 78 w 2978"/>
                <a:gd name="T25" fmla="*/ 22 h 1840"/>
                <a:gd name="T26" fmla="*/ 0 w 2978"/>
                <a:gd name="T27" fmla="*/ 3 h 1840"/>
                <a:gd name="T28" fmla="*/ 1 w 2978"/>
                <a:gd name="T29" fmla="*/ 0 h 1840"/>
                <a:gd name="T30" fmla="*/ 1 w 2978"/>
                <a:gd name="T31" fmla="*/ 0 h 18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78"/>
                <a:gd name="T49" fmla="*/ 0 h 1840"/>
                <a:gd name="T50" fmla="*/ 2978 w 2978"/>
                <a:gd name="T51" fmla="*/ 1840 h 18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78" h="1840">
                  <a:moveTo>
                    <a:pt x="25" y="0"/>
                  </a:moveTo>
                  <a:lnTo>
                    <a:pt x="1266" y="150"/>
                  </a:lnTo>
                  <a:lnTo>
                    <a:pt x="1395" y="224"/>
                  </a:lnTo>
                  <a:lnTo>
                    <a:pt x="2317" y="47"/>
                  </a:lnTo>
                  <a:lnTo>
                    <a:pt x="1456" y="330"/>
                  </a:lnTo>
                  <a:lnTo>
                    <a:pt x="2767" y="1015"/>
                  </a:lnTo>
                  <a:lnTo>
                    <a:pt x="2978" y="1769"/>
                  </a:lnTo>
                  <a:lnTo>
                    <a:pt x="2940" y="1806"/>
                  </a:lnTo>
                  <a:lnTo>
                    <a:pt x="2632" y="1169"/>
                  </a:lnTo>
                  <a:lnTo>
                    <a:pt x="1323" y="372"/>
                  </a:lnTo>
                  <a:lnTo>
                    <a:pt x="1551" y="1830"/>
                  </a:lnTo>
                  <a:lnTo>
                    <a:pt x="1414" y="1840"/>
                  </a:lnTo>
                  <a:lnTo>
                    <a:pt x="1243" y="344"/>
                  </a:lnTo>
                  <a:lnTo>
                    <a:pt x="0" y="47"/>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5" name="Freeform 386"/>
            <p:cNvSpPr>
              <a:spLocks/>
            </p:cNvSpPr>
            <p:nvPr/>
          </p:nvSpPr>
          <p:spPr bwMode="auto">
            <a:xfrm>
              <a:off x="2862" y="950"/>
              <a:ext cx="146" cy="346"/>
            </a:xfrm>
            <a:custGeom>
              <a:avLst/>
              <a:gdLst>
                <a:gd name="T0" fmla="*/ 5 w 291"/>
                <a:gd name="T1" fmla="*/ 0 h 691"/>
                <a:gd name="T2" fmla="*/ 4 w 291"/>
                <a:gd name="T3" fmla="*/ 14 h 691"/>
                <a:gd name="T4" fmla="*/ 0 w 291"/>
                <a:gd name="T5" fmla="*/ 24 h 691"/>
                <a:gd name="T6" fmla="*/ 2 w 291"/>
                <a:gd name="T7" fmla="*/ 26 h 691"/>
                <a:gd name="T8" fmla="*/ 7 w 291"/>
                <a:gd name="T9" fmla="*/ 23 h 691"/>
                <a:gd name="T10" fmla="*/ 12 w 291"/>
                <a:gd name="T11" fmla="*/ 29 h 691"/>
                <a:gd name="T12" fmla="*/ 19 w 291"/>
                <a:gd name="T13" fmla="*/ 44 h 691"/>
                <a:gd name="T14" fmla="*/ 16 w 291"/>
                <a:gd name="T15" fmla="*/ 24 h 691"/>
                <a:gd name="T16" fmla="*/ 14 w 291"/>
                <a:gd name="T17" fmla="*/ 17 h 691"/>
                <a:gd name="T18" fmla="*/ 10 w 291"/>
                <a:gd name="T19" fmla="*/ 20 h 691"/>
                <a:gd name="T20" fmla="*/ 10 w 291"/>
                <a:gd name="T21" fmla="*/ 12 h 691"/>
                <a:gd name="T22" fmla="*/ 5 w 291"/>
                <a:gd name="T23" fmla="*/ 0 h 691"/>
                <a:gd name="T24" fmla="*/ 5 w 291"/>
                <a:gd name="T25" fmla="*/ 0 h 6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1"/>
                <a:gd name="T40" fmla="*/ 0 h 691"/>
                <a:gd name="T41" fmla="*/ 291 w 291"/>
                <a:gd name="T42" fmla="*/ 691 h 69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1" h="691">
                  <a:moveTo>
                    <a:pt x="72" y="0"/>
                  </a:moveTo>
                  <a:lnTo>
                    <a:pt x="55" y="224"/>
                  </a:lnTo>
                  <a:lnTo>
                    <a:pt x="0" y="370"/>
                  </a:lnTo>
                  <a:lnTo>
                    <a:pt x="25" y="414"/>
                  </a:lnTo>
                  <a:lnTo>
                    <a:pt x="103" y="364"/>
                  </a:lnTo>
                  <a:lnTo>
                    <a:pt x="190" y="458"/>
                  </a:lnTo>
                  <a:lnTo>
                    <a:pt x="291" y="691"/>
                  </a:lnTo>
                  <a:lnTo>
                    <a:pt x="251" y="376"/>
                  </a:lnTo>
                  <a:lnTo>
                    <a:pt x="211" y="271"/>
                  </a:lnTo>
                  <a:lnTo>
                    <a:pt x="160" y="306"/>
                  </a:lnTo>
                  <a:lnTo>
                    <a:pt x="154" y="184"/>
                  </a:lnTo>
                  <a:lnTo>
                    <a:pt x="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6" name="Freeform 387"/>
            <p:cNvSpPr>
              <a:spLocks/>
            </p:cNvSpPr>
            <p:nvPr/>
          </p:nvSpPr>
          <p:spPr bwMode="auto">
            <a:xfrm>
              <a:off x="2914" y="1146"/>
              <a:ext cx="210" cy="643"/>
            </a:xfrm>
            <a:custGeom>
              <a:avLst/>
              <a:gdLst>
                <a:gd name="T0" fmla="*/ 13 w 420"/>
                <a:gd name="T1" fmla="*/ 0 h 1285"/>
                <a:gd name="T2" fmla="*/ 26 w 420"/>
                <a:gd name="T3" fmla="*/ 30 h 1285"/>
                <a:gd name="T4" fmla="*/ 23 w 420"/>
                <a:gd name="T5" fmla="*/ 48 h 1285"/>
                <a:gd name="T6" fmla="*/ 13 w 420"/>
                <a:gd name="T7" fmla="*/ 69 h 1285"/>
                <a:gd name="T8" fmla="*/ 0 w 420"/>
                <a:gd name="T9" fmla="*/ 81 h 1285"/>
                <a:gd name="T10" fmla="*/ 7 w 420"/>
                <a:gd name="T11" fmla="*/ 68 h 1285"/>
                <a:gd name="T12" fmla="*/ 17 w 420"/>
                <a:gd name="T13" fmla="*/ 47 h 1285"/>
                <a:gd name="T14" fmla="*/ 21 w 420"/>
                <a:gd name="T15" fmla="*/ 32 h 1285"/>
                <a:gd name="T16" fmla="*/ 13 w 420"/>
                <a:gd name="T17" fmla="*/ 0 h 1285"/>
                <a:gd name="T18" fmla="*/ 13 w 420"/>
                <a:gd name="T19" fmla="*/ 0 h 1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1285"/>
                <a:gd name="T32" fmla="*/ 420 w 420"/>
                <a:gd name="T33" fmla="*/ 1285 h 12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1285">
                  <a:moveTo>
                    <a:pt x="195" y="0"/>
                  </a:moveTo>
                  <a:lnTo>
                    <a:pt x="420" y="466"/>
                  </a:lnTo>
                  <a:lnTo>
                    <a:pt x="363" y="764"/>
                  </a:lnTo>
                  <a:lnTo>
                    <a:pt x="197" y="1099"/>
                  </a:lnTo>
                  <a:lnTo>
                    <a:pt x="0" y="1285"/>
                  </a:lnTo>
                  <a:lnTo>
                    <a:pt x="112" y="1082"/>
                  </a:lnTo>
                  <a:lnTo>
                    <a:pt x="260" y="741"/>
                  </a:lnTo>
                  <a:lnTo>
                    <a:pt x="327" y="509"/>
                  </a:lnTo>
                  <a:lnTo>
                    <a:pt x="1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7" name="Freeform 388"/>
            <p:cNvSpPr>
              <a:spLocks/>
            </p:cNvSpPr>
            <p:nvPr/>
          </p:nvSpPr>
          <p:spPr bwMode="auto">
            <a:xfrm>
              <a:off x="2786" y="1761"/>
              <a:ext cx="70" cy="92"/>
            </a:xfrm>
            <a:custGeom>
              <a:avLst/>
              <a:gdLst>
                <a:gd name="T0" fmla="*/ 1 w 139"/>
                <a:gd name="T1" fmla="*/ 5 h 182"/>
                <a:gd name="T2" fmla="*/ 9 w 139"/>
                <a:gd name="T3" fmla="*/ 0 h 182"/>
                <a:gd name="T4" fmla="*/ 6 w 139"/>
                <a:gd name="T5" fmla="*/ 7 h 182"/>
                <a:gd name="T6" fmla="*/ 0 w 139"/>
                <a:gd name="T7" fmla="*/ 12 h 182"/>
                <a:gd name="T8" fmla="*/ 1 w 139"/>
                <a:gd name="T9" fmla="*/ 5 h 182"/>
                <a:gd name="T10" fmla="*/ 1 w 139"/>
                <a:gd name="T11" fmla="*/ 5 h 182"/>
                <a:gd name="T12" fmla="*/ 0 60000 65536"/>
                <a:gd name="T13" fmla="*/ 0 60000 65536"/>
                <a:gd name="T14" fmla="*/ 0 60000 65536"/>
                <a:gd name="T15" fmla="*/ 0 60000 65536"/>
                <a:gd name="T16" fmla="*/ 0 60000 65536"/>
                <a:gd name="T17" fmla="*/ 0 60000 65536"/>
                <a:gd name="T18" fmla="*/ 0 w 139"/>
                <a:gd name="T19" fmla="*/ 0 h 182"/>
                <a:gd name="T20" fmla="*/ 139 w 139"/>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139" h="182">
                  <a:moveTo>
                    <a:pt x="15" y="78"/>
                  </a:moveTo>
                  <a:lnTo>
                    <a:pt x="139" y="0"/>
                  </a:lnTo>
                  <a:lnTo>
                    <a:pt x="95" y="108"/>
                  </a:lnTo>
                  <a:lnTo>
                    <a:pt x="0" y="182"/>
                  </a:lnTo>
                  <a:lnTo>
                    <a:pt x="15"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8" name="Freeform 389"/>
            <p:cNvSpPr>
              <a:spLocks/>
            </p:cNvSpPr>
            <p:nvPr/>
          </p:nvSpPr>
          <p:spPr bwMode="auto">
            <a:xfrm>
              <a:off x="2766" y="1568"/>
              <a:ext cx="141" cy="120"/>
            </a:xfrm>
            <a:custGeom>
              <a:avLst/>
              <a:gdLst>
                <a:gd name="T0" fmla="*/ 0 w 283"/>
                <a:gd name="T1" fmla="*/ 10 h 239"/>
                <a:gd name="T2" fmla="*/ 10 w 283"/>
                <a:gd name="T3" fmla="*/ 5 h 239"/>
                <a:gd name="T4" fmla="*/ 17 w 283"/>
                <a:gd name="T5" fmla="*/ 0 h 239"/>
                <a:gd name="T6" fmla="*/ 9 w 283"/>
                <a:gd name="T7" fmla="*/ 10 h 239"/>
                <a:gd name="T8" fmla="*/ 0 w 283"/>
                <a:gd name="T9" fmla="*/ 15 h 239"/>
                <a:gd name="T10" fmla="*/ 0 w 283"/>
                <a:gd name="T11" fmla="*/ 10 h 239"/>
                <a:gd name="T12" fmla="*/ 0 w 283"/>
                <a:gd name="T13" fmla="*/ 10 h 239"/>
                <a:gd name="T14" fmla="*/ 0 60000 65536"/>
                <a:gd name="T15" fmla="*/ 0 60000 65536"/>
                <a:gd name="T16" fmla="*/ 0 60000 65536"/>
                <a:gd name="T17" fmla="*/ 0 60000 65536"/>
                <a:gd name="T18" fmla="*/ 0 60000 65536"/>
                <a:gd name="T19" fmla="*/ 0 60000 65536"/>
                <a:gd name="T20" fmla="*/ 0 60000 65536"/>
                <a:gd name="T21" fmla="*/ 0 w 283"/>
                <a:gd name="T22" fmla="*/ 0 h 239"/>
                <a:gd name="T23" fmla="*/ 283 w 283"/>
                <a:gd name="T24" fmla="*/ 239 h 2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3" h="239">
                  <a:moveTo>
                    <a:pt x="0" y="160"/>
                  </a:moveTo>
                  <a:lnTo>
                    <a:pt x="160" y="72"/>
                  </a:lnTo>
                  <a:lnTo>
                    <a:pt x="283" y="0"/>
                  </a:lnTo>
                  <a:lnTo>
                    <a:pt x="152" y="152"/>
                  </a:lnTo>
                  <a:lnTo>
                    <a:pt x="8" y="239"/>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9" name="Freeform 390"/>
            <p:cNvSpPr>
              <a:spLocks/>
            </p:cNvSpPr>
            <p:nvPr/>
          </p:nvSpPr>
          <p:spPr bwMode="auto">
            <a:xfrm>
              <a:off x="2733" y="1550"/>
              <a:ext cx="98" cy="55"/>
            </a:xfrm>
            <a:custGeom>
              <a:avLst/>
              <a:gdLst>
                <a:gd name="T0" fmla="*/ 0 w 195"/>
                <a:gd name="T1" fmla="*/ 0 h 108"/>
                <a:gd name="T2" fmla="*/ 13 w 195"/>
                <a:gd name="T3" fmla="*/ 3 h 108"/>
                <a:gd name="T4" fmla="*/ 3 w 195"/>
                <a:gd name="T5" fmla="*/ 7 h 108"/>
                <a:gd name="T6" fmla="*/ 0 w 195"/>
                <a:gd name="T7" fmla="*/ 0 h 108"/>
                <a:gd name="T8" fmla="*/ 0 w 195"/>
                <a:gd name="T9" fmla="*/ 0 h 108"/>
                <a:gd name="T10" fmla="*/ 0 60000 65536"/>
                <a:gd name="T11" fmla="*/ 0 60000 65536"/>
                <a:gd name="T12" fmla="*/ 0 60000 65536"/>
                <a:gd name="T13" fmla="*/ 0 60000 65536"/>
                <a:gd name="T14" fmla="*/ 0 60000 65536"/>
                <a:gd name="T15" fmla="*/ 0 w 195"/>
                <a:gd name="T16" fmla="*/ 0 h 108"/>
                <a:gd name="T17" fmla="*/ 195 w 195"/>
                <a:gd name="T18" fmla="*/ 108 h 108"/>
              </a:gdLst>
              <a:ahLst/>
              <a:cxnLst>
                <a:cxn ang="T10">
                  <a:pos x="T0" y="T1"/>
                </a:cxn>
                <a:cxn ang="T11">
                  <a:pos x="T2" y="T3"/>
                </a:cxn>
                <a:cxn ang="T12">
                  <a:pos x="T4" y="T5"/>
                </a:cxn>
                <a:cxn ang="T13">
                  <a:pos x="T6" y="T7"/>
                </a:cxn>
                <a:cxn ang="T14">
                  <a:pos x="T8" y="T9"/>
                </a:cxn>
              </a:cxnLst>
              <a:rect l="T15" t="T16" r="T17" b="T18"/>
              <a:pathLst>
                <a:path w="195" h="108">
                  <a:moveTo>
                    <a:pt x="0" y="0"/>
                  </a:moveTo>
                  <a:lnTo>
                    <a:pt x="195" y="44"/>
                  </a:lnTo>
                  <a:lnTo>
                    <a:pt x="36" y="1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0" name="Freeform 391"/>
            <p:cNvSpPr>
              <a:spLocks/>
            </p:cNvSpPr>
            <p:nvPr/>
          </p:nvSpPr>
          <p:spPr bwMode="auto">
            <a:xfrm>
              <a:off x="2704" y="1292"/>
              <a:ext cx="120" cy="257"/>
            </a:xfrm>
            <a:custGeom>
              <a:avLst/>
              <a:gdLst>
                <a:gd name="T0" fmla="*/ 0 w 239"/>
                <a:gd name="T1" fmla="*/ 19 h 515"/>
                <a:gd name="T2" fmla="*/ 8 w 239"/>
                <a:gd name="T3" fmla="*/ 11 h 515"/>
                <a:gd name="T4" fmla="*/ 15 w 239"/>
                <a:gd name="T5" fmla="*/ 0 h 515"/>
                <a:gd name="T6" fmla="*/ 13 w 239"/>
                <a:gd name="T7" fmla="*/ 13 h 515"/>
                <a:gd name="T8" fmla="*/ 5 w 239"/>
                <a:gd name="T9" fmla="*/ 26 h 515"/>
                <a:gd name="T10" fmla="*/ 13 w 239"/>
                <a:gd name="T11" fmla="*/ 26 h 515"/>
                <a:gd name="T12" fmla="*/ 12 w 239"/>
                <a:gd name="T13" fmla="*/ 32 h 515"/>
                <a:gd name="T14" fmla="*/ 2 w 239"/>
                <a:gd name="T15" fmla="*/ 29 h 515"/>
                <a:gd name="T16" fmla="*/ 0 w 239"/>
                <a:gd name="T17" fmla="*/ 19 h 515"/>
                <a:gd name="T18" fmla="*/ 0 w 239"/>
                <a:gd name="T19" fmla="*/ 19 h 5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9"/>
                <a:gd name="T31" fmla="*/ 0 h 515"/>
                <a:gd name="T32" fmla="*/ 239 w 239"/>
                <a:gd name="T33" fmla="*/ 515 h 5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9" h="515">
                  <a:moveTo>
                    <a:pt x="0" y="319"/>
                  </a:moveTo>
                  <a:lnTo>
                    <a:pt x="123" y="182"/>
                  </a:lnTo>
                  <a:lnTo>
                    <a:pt x="239" y="0"/>
                  </a:lnTo>
                  <a:lnTo>
                    <a:pt x="203" y="211"/>
                  </a:lnTo>
                  <a:lnTo>
                    <a:pt x="72" y="420"/>
                  </a:lnTo>
                  <a:lnTo>
                    <a:pt x="195" y="427"/>
                  </a:lnTo>
                  <a:lnTo>
                    <a:pt x="188" y="515"/>
                  </a:lnTo>
                  <a:lnTo>
                    <a:pt x="28" y="471"/>
                  </a:lnTo>
                  <a:lnTo>
                    <a:pt x="0" y="3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1" name="Freeform 392"/>
            <p:cNvSpPr>
              <a:spLocks/>
            </p:cNvSpPr>
            <p:nvPr/>
          </p:nvSpPr>
          <p:spPr bwMode="auto">
            <a:xfrm>
              <a:off x="2854" y="420"/>
              <a:ext cx="228" cy="249"/>
            </a:xfrm>
            <a:custGeom>
              <a:avLst/>
              <a:gdLst>
                <a:gd name="T0" fmla="*/ 0 w 456"/>
                <a:gd name="T1" fmla="*/ 0 h 498"/>
                <a:gd name="T2" fmla="*/ 14 w 456"/>
                <a:gd name="T3" fmla="*/ 12 h 498"/>
                <a:gd name="T4" fmla="*/ 29 w 456"/>
                <a:gd name="T5" fmla="*/ 31 h 498"/>
                <a:gd name="T6" fmla="*/ 21 w 456"/>
                <a:gd name="T7" fmla="*/ 29 h 498"/>
                <a:gd name="T8" fmla="*/ 10 w 456"/>
                <a:gd name="T9" fmla="*/ 13 h 498"/>
                <a:gd name="T10" fmla="*/ 0 w 456"/>
                <a:gd name="T11" fmla="*/ 0 h 498"/>
                <a:gd name="T12" fmla="*/ 0 w 456"/>
                <a:gd name="T13" fmla="*/ 0 h 498"/>
                <a:gd name="T14" fmla="*/ 0 60000 65536"/>
                <a:gd name="T15" fmla="*/ 0 60000 65536"/>
                <a:gd name="T16" fmla="*/ 0 60000 65536"/>
                <a:gd name="T17" fmla="*/ 0 60000 65536"/>
                <a:gd name="T18" fmla="*/ 0 60000 65536"/>
                <a:gd name="T19" fmla="*/ 0 60000 65536"/>
                <a:gd name="T20" fmla="*/ 0 60000 65536"/>
                <a:gd name="T21" fmla="*/ 0 w 456"/>
                <a:gd name="T22" fmla="*/ 0 h 498"/>
                <a:gd name="T23" fmla="*/ 456 w 456"/>
                <a:gd name="T24" fmla="*/ 498 h 4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6" h="498">
                  <a:moveTo>
                    <a:pt x="0" y="0"/>
                  </a:moveTo>
                  <a:lnTo>
                    <a:pt x="224" y="182"/>
                  </a:lnTo>
                  <a:lnTo>
                    <a:pt x="456" y="498"/>
                  </a:lnTo>
                  <a:lnTo>
                    <a:pt x="323" y="464"/>
                  </a:lnTo>
                  <a:lnTo>
                    <a:pt x="146" y="19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2" name="Freeform 393"/>
            <p:cNvSpPr>
              <a:spLocks/>
            </p:cNvSpPr>
            <p:nvPr/>
          </p:nvSpPr>
          <p:spPr bwMode="auto">
            <a:xfrm>
              <a:off x="1419" y="542"/>
              <a:ext cx="477" cy="374"/>
            </a:xfrm>
            <a:custGeom>
              <a:avLst/>
              <a:gdLst>
                <a:gd name="T0" fmla="*/ 0 w 954"/>
                <a:gd name="T1" fmla="*/ 47 h 747"/>
                <a:gd name="T2" fmla="*/ 19 w 954"/>
                <a:gd name="T3" fmla="*/ 24 h 747"/>
                <a:gd name="T4" fmla="*/ 31 w 954"/>
                <a:gd name="T5" fmla="*/ 15 h 747"/>
                <a:gd name="T6" fmla="*/ 60 w 954"/>
                <a:gd name="T7" fmla="*/ 0 h 747"/>
                <a:gd name="T8" fmla="*/ 30 w 954"/>
                <a:gd name="T9" fmla="*/ 21 h 747"/>
                <a:gd name="T10" fmla="*/ 12 w 954"/>
                <a:gd name="T11" fmla="*/ 44 h 747"/>
                <a:gd name="T12" fmla="*/ 0 w 954"/>
                <a:gd name="T13" fmla="*/ 47 h 747"/>
                <a:gd name="T14" fmla="*/ 0 w 954"/>
                <a:gd name="T15" fmla="*/ 47 h 747"/>
                <a:gd name="T16" fmla="*/ 0 60000 65536"/>
                <a:gd name="T17" fmla="*/ 0 60000 65536"/>
                <a:gd name="T18" fmla="*/ 0 60000 65536"/>
                <a:gd name="T19" fmla="*/ 0 60000 65536"/>
                <a:gd name="T20" fmla="*/ 0 60000 65536"/>
                <a:gd name="T21" fmla="*/ 0 60000 65536"/>
                <a:gd name="T22" fmla="*/ 0 60000 65536"/>
                <a:gd name="T23" fmla="*/ 0 60000 65536"/>
                <a:gd name="T24" fmla="*/ 0 w 954"/>
                <a:gd name="T25" fmla="*/ 0 h 747"/>
                <a:gd name="T26" fmla="*/ 954 w 954"/>
                <a:gd name="T27" fmla="*/ 747 h 7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4" h="747">
                  <a:moveTo>
                    <a:pt x="0" y="747"/>
                  </a:moveTo>
                  <a:lnTo>
                    <a:pt x="302" y="369"/>
                  </a:lnTo>
                  <a:lnTo>
                    <a:pt x="511" y="226"/>
                  </a:lnTo>
                  <a:lnTo>
                    <a:pt x="954" y="0"/>
                  </a:lnTo>
                  <a:lnTo>
                    <a:pt x="483" y="331"/>
                  </a:lnTo>
                  <a:lnTo>
                    <a:pt x="180" y="700"/>
                  </a:lnTo>
                  <a:lnTo>
                    <a:pt x="0" y="747"/>
                  </a:lnTo>
                  <a:close/>
                </a:path>
              </a:pathLst>
            </a:custGeom>
            <a:solidFill>
              <a:srgbClr val="FF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3" name="Freeform 394"/>
            <p:cNvSpPr>
              <a:spLocks/>
            </p:cNvSpPr>
            <p:nvPr/>
          </p:nvSpPr>
          <p:spPr bwMode="auto">
            <a:xfrm>
              <a:off x="1202" y="1038"/>
              <a:ext cx="204" cy="396"/>
            </a:xfrm>
            <a:custGeom>
              <a:avLst/>
              <a:gdLst>
                <a:gd name="T0" fmla="*/ 16 w 407"/>
                <a:gd name="T1" fmla="*/ 0 h 793"/>
                <a:gd name="T2" fmla="*/ 26 w 407"/>
                <a:gd name="T3" fmla="*/ 1 h 793"/>
                <a:gd name="T4" fmla="*/ 15 w 407"/>
                <a:gd name="T5" fmla="*/ 11 h 793"/>
                <a:gd name="T6" fmla="*/ 6 w 407"/>
                <a:gd name="T7" fmla="*/ 28 h 793"/>
                <a:gd name="T8" fmla="*/ 0 w 407"/>
                <a:gd name="T9" fmla="*/ 49 h 793"/>
                <a:gd name="T10" fmla="*/ 2 w 407"/>
                <a:gd name="T11" fmla="*/ 30 h 793"/>
                <a:gd name="T12" fmla="*/ 10 w 407"/>
                <a:gd name="T13" fmla="*/ 8 h 793"/>
                <a:gd name="T14" fmla="*/ 16 w 407"/>
                <a:gd name="T15" fmla="*/ 0 h 793"/>
                <a:gd name="T16" fmla="*/ 16 w 407"/>
                <a:gd name="T17" fmla="*/ 0 h 7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7"/>
                <a:gd name="T28" fmla="*/ 0 h 793"/>
                <a:gd name="T29" fmla="*/ 407 w 407"/>
                <a:gd name="T30" fmla="*/ 793 h 7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7" h="793">
                  <a:moveTo>
                    <a:pt x="255" y="0"/>
                  </a:moveTo>
                  <a:lnTo>
                    <a:pt x="407" y="19"/>
                  </a:lnTo>
                  <a:lnTo>
                    <a:pt x="236" y="179"/>
                  </a:lnTo>
                  <a:lnTo>
                    <a:pt x="96" y="462"/>
                  </a:lnTo>
                  <a:lnTo>
                    <a:pt x="0" y="793"/>
                  </a:lnTo>
                  <a:lnTo>
                    <a:pt x="19" y="481"/>
                  </a:lnTo>
                  <a:lnTo>
                    <a:pt x="153" y="141"/>
                  </a:lnTo>
                  <a:lnTo>
                    <a:pt x="25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4" name="Freeform 395"/>
            <p:cNvSpPr>
              <a:spLocks/>
            </p:cNvSpPr>
            <p:nvPr/>
          </p:nvSpPr>
          <p:spPr bwMode="auto">
            <a:xfrm>
              <a:off x="2240" y="396"/>
              <a:ext cx="557" cy="472"/>
            </a:xfrm>
            <a:custGeom>
              <a:avLst/>
              <a:gdLst>
                <a:gd name="T0" fmla="*/ 69 w 1114"/>
                <a:gd name="T1" fmla="*/ 0 h 945"/>
                <a:gd name="T2" fmla="*/ 0 w 1114"/>
                <a:gd name="T3" fmla="*/ 59 h 945"/>
                <a:gd name="T4" fmla="*/ 70 w 1114"/>
                <a:gd name="T5" fmla="*/ 5 h 945"/>
                <a:gd name="T6" fmla="*/ 69 w 1114"/>
                <a:gd name="T7" fmla="*/ 0 h 945"/>
                <a:gd name="T8" fmla="*/ 69 w 1114"/>
                <a:gd name="T9" fmla="*/ 0 h 945"/>
                <a:gd name="T10" fmla="*/ 0 60000 65536"/>
                <a:gd name="T11" fmla="*/ 0 60000 65536"/>
                <a:gd name="T12" fmla="*/ 0 60000 65536"/>
                <a:gd name="T13" fmla="*/ 0 60000 65536"/>
                <a:gd name="T14" fmla="*/ 0 60000 65536"/>
                <a:gd name="T15" fmla="*/ 0 w 1114"/>
                <a:gd name="T16" fmla="*/ 0 h 945"/>
                <a:gd name="T17" fmla="*/ 1114 w 1114"/>
                <a:gd name="T18" fmla="*/ 945 h 945"/>
              </a:gdLst>
              <a:ahLst/>
              <a:cxnLst>
                <a:cxn ang="T10">
                  <a:pos x="T0" y="T1"/>
                </a:cxn>
                <a:cxn ang="T11">
                  <a:pos x="T2" y="T3"/>
                </a:cxn>
                <a:cxn ang="T12">
                  <a:pos x="T4" y="T5"/>
                </a:cxn>
                <a:cxn ang="T13">
                  <a:pos x="T6" y="T7"/>
                </a:cxn>
                <a:cxn ang="T14">
                  <a:pos x="T8" y="T9"/>
                </a:cxn>
              </a:cxnLst>
              <a:rect l="T15" t="T16" r="T17" b="T18"/>
              <a:pathLst>
                <a:path w="1114" h="945">
                  <a:moveTo>
                    <a:pt x="1095" y="0"/>
                  </a:moveTo>
                  <a:lnTo>
                    <a:pt x="0" y="945"/>
                  </a:lnTo>
                  <a:lnTo>
                    <a:pt x="1114" y="95"/>
                  </a:lnTo>
                  <a:lnTo>
                    <a:pt x="1095" y="0"/>
                  </a:lnTo>
                  <a:close/>
                </a:path>
              </a:pathLst>
            </a:custGeom>
            <a:solidFill>
              <a:srgbClr val="FFFC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5" name="Freeform 396"/>
            <p:cNvSpPr>
              <a:spLocks/>
            </p:cNvSpPr>
            <p:nvPr/>
          </p:nvSpPr>
          <p:spPr bwMode="auto">
            <a:xfrm>
              <a:off x="1957" y="1185"/>
              <a:ext cx="100" cy="504"/>
            </a:xfrm>
            <a:custGeom>
              <a:avLst/>
              <a:gdLst>
                <a:gd name="T0" fmla="*/ 0 w 199"/>
                <a:gd name="T1" fmla="*/ 0 h 1009"/>
                <a:gd name="T2" fmla="*/ 10 w 199"/>
                <a:gd name="T3" fmla="*/ 10 h 1009"/>
                <a:gd name="T4" fmla="*/ 13 w 199"/>
                <a:gd name="T5" fmla="*/ 63 h 1009"/>
                <a:gd name="T6" fmla="*/ 0 w 199"/>
                <a:gd name="T7" fmla="*/ 0 h 1009"/>
                <a:gd name="T8" fmla="*/ 0 w 199"/>
                <a:gd name="T9" fmla="*/ 0 h 1009"/>
                <a:gd name="T10" fmla="*/ 0 60000 65536"/>
                <a:gd name="T11" fmla="*/ 0 60000 65536"/>
                <a:gd name="T12" fmla="*/ 0 60000 65536"/>
                <a:gd name="T13" fmla="*/ 0 60000 65536"/>
                <a:gd name="T14" fmla="*/ 0 60000 65536"/>
                <a:gd name="T15" fmla="*/ 0 w 199"/>
                <a:gd name="T16" fmla="*/ 0 h 1009"/>
                <a:gd name="T17" fmla="*/ 199 w 199"/>
                <a:gd name="T18" fmla="*/ 1009 h 1009"/>
              </a:gdLst>
              <a:ahLst/>
              <a:cxnLst>
                <a:cxn ang="T10">
                  <a:pos x="T0" y="T1"/>
                </a:cxn>
                <a:cxn ang="T11">
                  <a:pos x="T2" y="T3"/>
                </a:cxn>
                <a:cxn ang="T12">
                  <a:pos x="T4" y="T5"/>
                </a:cxn>
                <a:cxn ang="T13">
                  <a:pos x="T6" y="T7"/>
                </a:cxn>
                <a:cxn ang="T14">
                  <a:pos x="T8" y="T9"/>
                </a:cxn>
              </a:cxnLst>
              <a:rect l="T15" t="T16" r="T17" b="T18"/>
              <a:pathLst>
                <a:path w="199" h="1009">
                  <a:moveTo>
                    <a:pt x="0" y="0"/>
                  </a:moveTo>
                  <a:lnTo>
                    <a:pt x="152" y="169"/>
                  </a:lnTo>
                  <a:lnTo>
                    <a:pt x="199" y="1009"/>
                  </a:lnTo>
                  <a:lnTo>
                    <a:pt x="0" y="0"/>
                  </a:lnTo>
                  <a:close/>
                </a:path>
              </a:pathLst>
            </a:custGeom>
            <a:solidFill>
              <a:srgbClr val="B2F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6" name="Freeform 397"/>
            <p:cNvSpPr>
              <a:spLocks/>
            </p:cNvSpPr>
            <p:nvPr/>
          </p:nvSpPr>
          <p:spPr bwMode="auto">
            <a:xfrm>
              <a:off x="2127" y="1609"/>
              <a:ext cx="293" cy="147"/>
            </a:xfrm>
            <a:custGeom>
              <a:avLst/>
              <a:gdLst>
                <a:gd name="T0" fmla="*/ 0 w 585"/>
                <a:gd name="T1" fmla="*/ 19 h 292"/>
                <a:gd name="T2" fmla="*/ 37 w 585"/>
                <a:gd name="T3" fmla="*/ 0 h 292"/>
                <a:gd name="T4" fmla="*/ 19 w 585"/>
                <a:gd name="T5" fmla="*/ 15 h 292"/>
                <a:gd name="T6" fmla="*/ 0 w 585"/>
                <a:gd name="T7" fmla="*/ 19 h 292"/>
                <a:gd name="T8" fmla="*/ 0 w 585"/>
                <a:gd name="T9" fmla="*/ 19 h 292"/>
                <a:gd name="T10" fmla="*/ 0 60000 65536"/>
                <a:gd name="T11" fmla="*/ 0 60000 65536"/>
                <a:gd name="T12" fmla="*/ 0 60000 65536"/>
                <a:gd name="T13" fmla="*/ 0 60000 65536"/>
                <a:gd name="T14" fmla="*/ 0 60000 65536"/>
                <a:gd name="T15" fmla="*/ 0 w 585"/>
                <a:gd name="T16" fmla="*/ 0 h 292"/>
                <a:gd name="T17" fmla="*/ 585 w 585"/>
                <a:gd name="T18" fmla="*/ 292 h 292"/>
              </a:gdLst>
              <a:ahLst/>
              <a:cxnLst>
                <a:cxn ang="T10">
                  <a:pos x="T0" y="T1"/>
                </a:cxn>
                <a:cxn ang="T11">
                  <a:pos x="T2" y="T3"/>
                </a:cxn>
                <a:cxn ang="T12">
                  <a:pos x="T4" y="T5"/>
                </a:cxn>
                <a:cxn ang="T13">
                  <a:pos x="T6" y="T7"/>
                </a:cxn>
                <a:cxn ang="T14">
                  <a:pos x="T8" y="T9"/>
                </a:cxn>
              </a:cxnLst>
              <a:rect l="T15" t="T16" r="T17" b="T18"/>
              <a:pathLst>
                <a:path w="585" h="292">
                  <a:moveTo>
                    <a:pt x="0" y="292"/>
                  </a:moveTo>
                  <a:lnTo>
                    <a:pt x="585" y="0"/>
                  </a:lnTo>
                  <a:lnTo>
                    <a:pt x="293" y="235"/>
                  </a:lnTo>
                  <a:lnTo>
                    <a:pt x="0" y="292"/>
                  </a:lnTo>
                  <a:close/>
                </a:path>
              </a:pathLst>
            </a:custGeom>
            <a:solidFill>
              <a:srgbClr val="B2F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7" name="Freeform 398"/>
            <p:cNvSpPr>
              <a:spLocks/>
            </p:cNvSpPr>
            <p:nvPr/>
          </p:nvSpPr>
          <p:spPr bwMode="auto">
            <a:xfrm>
              <a:off x="2084" y="1137"/>
              <a:ext cx="449" cy="218"/>
            </a:xfrm>
            <a:custGeom>
              <a:avLst/>
              <a:gdLst>
                <a:gd name="T0" fmla="*/ 0 w 897"/>
                <a:gd name="T1" fmla="*/ 0 h 435"/>
                <a:gd name="T2" fmla="*/ 24 w 897"/>
                <a:gd name="T3" fmla="*/ 9 h 435"/>
                <a:gd name="T4" fmla="*/ 32 w 897"/>
                <a:gd name="T5" fmla="*/ 6 h 435"/>
                <a:gd name="T6" fmla="*/ 41 w 897"/>
                <a:gd name="T7" fmla="*/ 7 h 435"/>
                <a:gd name="T8" fmla="*/ 38 w 897"/>
                <a:gd name="T9" fmla="*/ 14 h 435"/>
                <a:gd name="T10" fmla="*/ 51 w 897"/>
                <a:gd name="T11" fmla="*/ 14 h 435"/>
                <a:gd name="T12" fmla="*/ 57 w 897"/>
                <a:gd name="T13" fmla="*/ 28 h 435"/>
                <a:gd name="T14" fmla="*/ 27 w 897"/>
                <a:gd name="T15" fmla="*/ 16 h 435"/>
                <a:gd name="T16" fmla="*/ 0 w 897"/>
                <a:gd name="T17" fmla="*/ 0 h 435"/>
                <a:gd name="T18" fmla="*/ 0 w 897"/>
                <a:gd name="T19" fmla="*/ 0 h 4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97"/>
                <a:gd name="T31" fmla="*/ 0 h 435"/>
                <a:gd name="T32" fmla="*/ 897 w 897"/>
                <a:gd name="T33" fmla="*/ 435 h 4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97" h="435">
                  <a:moveTo>
                    <a:pt x="0" y="0"/>
                  </a:moveTo>
                  <a:lnTo>
                    <a:pt x="369" y="133"/>
                  </a:lnTo>
                  <a:lnTo>
                    <a:pt x="510" y="86"/>
                  </a:lnTo>
                  <a:lnTo>
                    <a:pt x="643" y="105"/>
                  </a:lnTo>
                  <a:lnTo>
                    <a:pt x="595" y="217"/>
                  </a:lnTo>
                  <a:lnTo>
                    <a:pt x="802" y="217"/>
                  </a:lnTo>
                  <a:lnTo>
                    <a:pt x="897" y="435"/>
                  </a:lnTo>
                  <a:lnTo>
                    <a:pt x="426" y="245"/>
                  </a:lnTo>
                  <a:lnTo>
                    <a:pt x="0" y="0"/>
                  </a:lnTo>
                  <a:close/>
                </a:path>
              </a:pathLst>
            </a:custGeom>
            <a:solidFill>
              <a:srgbClr val="D6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grpSp>
        <p:nvGrpSpPr>
          <p:cNvPr id="408" name="Group 399"/>
          <p:cNvGrpSpPr>
            <a:grpSpLocks/>
          </p:cNvGrpSpPr>
          <p:nvPr/>
        </p:nvGrpSpPr>
        <p:grpSpPr bwMode="auto">
          <a:xfrm>
            <a:off x="6372225" y="3716338"/>
            <a:ext cx="704850" cy="628650"/>
            <a:chOff x="1111" y="267"/>
            <a:chExt cx="2032" cy="1923"/>
          </a:xfrm>
        </p:grpSpPr>
        <p:sp>
          <p:nvSpPr>
            <p:cNvPr id="409" name="Freeform 400"/>
            <p:cNvSpPr>
              <a:spLocks/>
            </p:cNvSpPr>
            <p:nvPr/>
          </p:nvSpPr>
          <p:spPr bwMode="auto">
            <a:xfrm>
              <a:off x="1905" y="1116"/>
              <a:ext cx="877" cy="1069"/>
            </a:xfrm>
            <a:custGeom>
              <a:avLst/>
              <a:gdLst>
                <a:gd name="T0" fmla="*/ 7 w 1752"/>
                <a:gd name="T1" fmla="*/ 0 h 2139"/>
                <a:gd name="T2" fmla="*/ 92 w 1752"/>
                <a:gd name="T3" fmla="*/ 47 h 2139"/>
                <a:gd name="T4" fmla="*/ 110 w 1752"/>
                <a:gd name="T5" fmla="*/ 103 h 2139"/>
                <a:gd name="T6" fmla="*/ 38 w 1752"/>
                <a:gd name="T7" fmla="*/ 133 h 2139"/>
                <a:gd name="T8" fmla="*/ 7 w 1752"/>
                <a:gd name="T9" fmla="*/ 100 h 2139"/>
                <a:gd name="T10" fmla="*/ 0 w 1752"/>
                <a:gd name="T11" fmla="*/ 2 h 2139"/>
                <a:gd name="T12" fmla="*/ 7 w 1752"/>
                <a:gd name="T13" fmla="*/ 0 h 2139"/>
                <a:gd name="T14" fmla="*/ 7 w 1752"/>
                <a:gd name="T15" fmla="*/ 0 h 2139"/>
                <a:gd name="T16" fmla="*/ 0 60000 65536"/>
                <a:gd name="T17" fmla="*/ 0 60000 65536"/>
                <a:gd name="T18" fmla="*/ 0 60000 65536"/>
                <a:gd name="T19" fmla="*/ 0 60000 65536"/>
                <a:gd name="T20" fmla="*/ 0 60000 65536"/>
                <a:gd name="T21" fmla="*/ 0 60000 65536"/>
                <a:gd name="T22" fmla="*/ 0 60000 65536"/>
                <a:gd name="T23" fmla="*/ 0 60000 65536"/>
                <a:gd name="T24" fmla="*/ 0 w 1752"/>
                <a:gd name="T25" fmla="*/ 0 h 2139"/>
                <a:gd name="T26" fmla="*/ 1752 w 1752"/>
                <a:gd name="T27" fmla="*/ 2139 h 2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52" h="2139">
                  <a:moveTo>
                    <a:pt x="97" y="0"/>
                  </a:moveTo>
                  <a:lnTo>
                    <a:pt x="1471" y="760"/>
                  </a:lnTo>
                  <a:lnTo>
                    <a:pt x="1752" y="1654"/>
                  </a:lnTo>
                  <a:lnTo>
                    <a:pt x="593" y="2139"/>
                  </a:lnTo>
                  <a:lnTo>
                    <a:pt x="112" y="1610"/>
                  </a:lnTo>
                  <a:lnTo>
                    <a:pt x="0" y="46"/>
                  </a:lnTo>
                  <a:lnTo>
                    <a:pt x="97" y="0"/>
                  </a:lnTo>
                  <a:close/>
                </a:path>
              </a:pathLst>
            </a:custGeom>
            <a:solidFill>
              <a:srgbClr val="82B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0" name="Freeform 401"/>
            <p:cNvSpPr>
              <a:spLocks/>
            </p:cNvSpPr>
            <p:nvPr/>
          </p:nvSpPr>
          <p:spPr bwMode="auto">
            <a:xfrm>
              <a:off x="1123" y="967"/>
              <a:ext cx="898" cy="1067"/>
            </a:xfrm>
            <a:custGeom>
              <a:avLst/>
              <a:gdLst>
                <a:gd name="T0" fmla="*/ 22 w 1796"/>
                <a:gd name="T1" fmla="*/ 0 h 2134"/>
                <a:gd name="T2" fmla="*/ 99 w 1796"/>
                <a:gd name="T3" fmla="*/ 17 h 2134"/>
                <a:gd name="T4" fmla="*/ 112 w 1796"/>
                <a:gd name="T5" fmla="*/ 120 h 2134"/>
                <a:gd name="T6" fmla="*/ 86 w 1796"/>
                <a:gd name="T7" fmla="*/ 133 h 2134"/>
                <a:gd name="T8" fmla="*/ 56 w 1796"/>
                <a:gd name="T9" fmla="*/ 130 h 2134"/>
                <a:gd name="T10" fmla="*/ 23 w 1796"/>
                <a:gd name="T11" fmla="*/ 107 h 2134"/>
                <a:gd name="T12" fmla="*/ 6 w 1796"/>
                <a:gd name="T13" fmla="*/ 80 h 2134"/>
                <a:gd name="T14" fmla="*/ 0 w 1796"/>
                <a:gd name="T15" fmla="*/ 44 h 2134"/>
                <a:gd name="T16" fmla="*/ 22 w 1796"/>
                <a:gd name="T17" fmla="*/ 0 h 2134"/>
                <a:gd name="T18" fmla="*/ 22 w 1796"/>
                <a:gd name="T19" fmla="*/ 0 h 2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96"/>
                <a:gd name="T31" fmla="*/ 0 h 2134"/>
                <a:gd name="T32" fmla="*/ 1796 w 1796"/>
                <a:gd name="T33" fmla="*/ 2134 h 2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96" h="2134">
                  <a:moveTo>
                    <a:pt x="346" y="0"/>
                  </a:moveTo>
                  <a:lnTo>
                    <a:pt x="1573" y="273"/>
                  </a:lnTo>
                  <a:lnTo>
                    <a:pt x="1796" y="1935"/>
                  </a:lnTo>
                  <a:lnTo>
                    <a:pt x="1366" y="2134"/>
                  </a:lnTo>
                  <a:lnTo>
                    <a:pt x="903" y="2068"/>
                  </a:lnTo>
                  <a:lnTo>
                    <a:pt x="357" y="1718"/>
                  </a:lnTo>
                  <a:lnTo>
                    <a:pt x="83" y="1285"/>
                  </a:lnTo>
                  <a:lnTo>
                    <a:pt x="0" y="705"/>
                  </a:lnTo>
                  <a:lnTo>
                    <a:pt x="346" y="0"/>
                  </a:lnTo>
                  <a:close/>
                </a:path>
              </a:pathLst>
            </a:custGeom>
            <a:solidFill>
              <a:srgbClr val="8F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1" name="Freeform 402"/>
            <p:cNvSpPr>
              <a:spLocks/>
            </p:cNvSpPr>
            <p:nvPr/>
          </p:nvSpPr>
          <p:spPr bwMode="auto">
            <a:xfrm>
              <a:off x="1991" y="1647"/>
              <a:ext cx="745" cy="538"/>
            </a:xfrm>
            <a:custGeom>
              <a:avLst/>
              <a:gdLst>
                <a:gd name="T0" fmla="*/ 9 w 1490"/>
                <a:gd name="T1" fmla="*/ 29 h 1076"/>
                <a:gd name="T2" fmla="*/ 39 w 1490"/>
                <a:gd name="T3" fmla="*/ 23 h 1076"/>
                <a:gd name="T4" fmla="*/ 55 w 1490"/>
                <a:gd name="T5" fmla="*/ 25 h 1076"/>
                <a:gd name="T6" fmla="*/ 53 w 1490"/>
                <a:gd name="T7" fmla="*/ 31 h 1076"/>
                <a:gd name="T8" fmla="*/ 68 w 1490"/>
                <a:gd name="T9" fmla="*/ 22 h 1076"/>
                <a:gd name="T10" fmla="*/ 60 w 1490"/>
                <a:gd name="T11" fmla="*/ 12 h 1076"/>
                <a:gd name="T12" fmla="*/ 77 w 1490"/>
                <a:gd name="T13" fmla="*/ 0 h 1076"/>
                <a:gd name="T14" fmla="*/ 85 w 1490"/>
                <a:gd name="T15" fmla="*/ 9 h 1076"/>
                <a:gd name="T16" fmla="*/ 93 w 1490"/>
                <a:gd name="T17" fmla="*/ 35 h 1076"/>
                <a:gd name="T18" fmla="*/ 26 w 1490"/>
                <a:gd name="T19" fmla="*/ 67 h 1076"/>
                <a:gd name="T20" fmla="*/ 0 w 1490"/>
                <a:gd name="T21" fmla="*/ 29 h 1076"/>
                <a:gd name="T22" fmla="*/ 9 w 1490"/>
                <a:gd name="T23" fmla="*/ 29 h 1076"/>
                <a:gd name="T24" fmla="*/ 9 w 1490"/>
                <a:gd name="T25" fmla="*/ 29 h 10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0"/>
                <a:gd name="T40" fmla="*/ 0 h 1076"/>
                <a:gd name="T41" fmla="*/ 1490 w 1490"/>
                <a:gd name="T42" fmla="*/ 1076 h 10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0" h="1076">
                  <a:moveTo>
                    <a:pt x="137" y="469"/>
                  </a:moveTo>
                  <a:lnTo>
                    <a:pt x="622" y="376"/>
                  </a:lnTo>
                  <a:lnTo>
                    <a:pt x="886" y="405"/>
                  </a:lnTo>
                  <a:lnTo>
                    <a:pt x="857" y="509"/>
                  </a:lnTo>
                  <a:lnTo>
                    <a:pt x="1083" y="357"/>
                  </a:lnTo>
                  <a:lnTo>
                    <a:pt x="960" y="207"/>
                  </a:lnTo>
                  <a:lnTo>
                    <a:pt x="1224" y="0"/>
                  </a:lnTo>
                  <a:lnTo>
                    <a:pt x="1351" y="144"/>
                  </a:lnTo>
                  <a:lnTo>
                    <a:pt x="1490" y="570"/>
                  </a:lnTo>
                  <a:lnTo>
                    <a:pt x="422" y="1076"/>
                  </a:lnTo>
                  <a:lnTo>
                    <a:pt x="0" y="479"/>
                  </a:lnTo>
                  <a:lnTo>
                    <a:pt x="137" y="469"/>
                  </a:lnTo>
                  <a:close/>
                </a:path>
              </a:pathLst>
            </a:custGeom>
            <a:solidFill>
              <a:srgbClr val="5B89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2" name="Freeform 403"/>
            <p:cNvSpPr>
              <a:spLocks/>
            </p:cNvSpPr>
            <p:nvPr/>
          </p:nvSpPr>
          <p:spPr bwMode="auto">
            <a:xfrm>
              <a:off x="1945" y="1153"/>
              <a:ext cx="658" cy="367"/>
            </a:xfrm>
            <a:custGeom>
              <a:avLst/>
              <a:gdLst>
                <a:gd name="T0" fmla="*/ 0 w 1315"/>
                <a:gd name="T1" fmla="*/ 0 h 734"/>
                <a:gd name="T2" fmla="*/ 69 w 1315"/>
                <a:gd name="T3" fmla="*/ 46 h 734"/>
                <a:gd name="T4" fmla="*/ 83 w 1315"/>
                <a:gd name="T5" fmla="*/ 43 h 734"/>
                <a:gd name="T6" fmla="*/ 0 w 1315"/>
                <a:gd name="T7" fmla="*/ 0 h 734"/>
                <a:gd name="T8" fmla="*/ 0 w 1315"/>
                <a:gd name="T9" fmla="*/ 0 h 734"/>
                <a:gd name="T10" fmla="*/ 0 60000 65536"/>
                <a:gd name="T11" fmla="*/ 0 60000 65536"/>
                <a:gd name="T12" fmla="*/ 0 60000 65536"/>
                <a:gd name="T13" fmla="*/ 0 60000 65536"/>
                <a:gd name="T14" fmla="*/ 0 60000 65536"/>
                <a:gd name="T15" fmla="*/ 0 w 1315"/>
                <a:gd name="T16" fmla="*/ 0 h 734"/>
                <a:gd name="T17" fmla="*/ 1315 w 1315"/>
                <a:gd name="T18" fmla="*/ 734 h 734"/>
              </a:gdLst>
              <a:ahLst/>
              <a:cxnLst>
                <a:cxn ang="T10">
                  <a:pos x="T0" y="T1"/>
                </a:cxn>
                <a:cxn ang="T11">
                  <a:pos x="T2" y="T3"/>
                </a:cxn>
                <a:cxn ang="T12">
                  <a:pos x="T4" y="T5"/>
                </a:cxn>
                <a:cxn ang="T13">
                  <a:pos x="T6" y="T7"/>
                </a:cxn>
                <a:cxn ang="T14">
                  <a:pos x="T8" y="T9"/>
                </a:cxn>
              </a:cxnLst>
              <a:rect l="T15" t="T16" r="T17" b="T18"/>
              <a:pathLst>
                <a:path w="1315" h="734">
                  <a:moveTo>
                    <a:pt x="0" y="0"/>
                  </a:moveTo>
                  <a:lnTo>
                    <a:pt x="1089" y="734"/>
                  </a:lnTo>
                  <a:lnTo>
                    <a:pt x="1315" y="686"/>
                  </a:lnTo>
                  <a:lnTo>
                    <a:pt x="0" y="0"/>
                  </a:lnTo>
                  <a:close/>
                </a:path>
              </a:pathLst>
            </a:custGeom>
            <a:solidFill>
              <a:srgbClr val="5B89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3" name="Freeform 404"/>
            <p:cNvSpPr>
              <a:spLocks/>
            </p:cNvSpPr>
            <p:nvPr/>
          </p:nvSpPr>
          <p:spPr bwMode="auto">
            <a:xfrm>
              <a:off x="1971" y="305"/>
              <a:ext cx="1151" cy="798"/>
            </a:xfrm>
            <a:custGeom>
              <a:avLst/>
              <a:gdLst>
                <a:gd name="T0" fmla="*/ 0 w 2302"/>
                <a:gd name="T1" fmla="*/ 92 h 1595"/>
                <a:gd name="T2" fmla="*/ 102 w 2302"/>
                <a:gd name="T3" fmla="*/ 0 h 1595"/>
                <a:gd name="T4" fmla="*/ 130 w 2302"/>
                <a:gd name="T5" fmla="*/ 17 h 1595"/>
                <a:gd name="T6" fmla="*/ 144 w 2302"/>
                <a:gd name="T7" fmla="*/ 41 h 1595"/>
                <a:gd name="T8" fmla="*/ 144 w 2302"/>
                <a:gd name="T9" fmla="*/ 56 h 1595"/>
                <a:gd name="T10" fmla="*/ 141 w 2302"/>
                <a:gd name="T11" fmla="*/ 93 h 1595"/>
                <a:gd name="T12" fmla="*/ 121 w 2302"/>
                <a:gd name="T13" fmla="*/ 100 h 1595"/>
                <a:gd name="T14" fmla="*/ 1 w 2302"/>
                <a:gd name="T15" fmla="*/ 100 h 1595"/>
                <a:gd name="T16" fmla="*/ 0 w 2302"/>
                <a:gd name="T17" fmla="*/ 92 h 1595"/>
                <a:gd name="T18" fmla="*/ 0 w 2302"/>
                <a:gd name="T19" fmla="*/ 92 h 15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02"/>
                <a:gd name="T31" fmla="*/ 0 h 1595"/>
                <a:gd name="T32" fmla="*/ 2302 w 2302"/>
                <a:gd name="T33" fmla="*/ 1595 h 15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02" h="1595">
                  <a:moveTo>
                    <a:pt x="0" y="1465"/>
                  </a:moveTo>
                  <a:lnTo>
                    <a:pt x="1642" y="0"/>
                  </a:lnTo>
                  <a:lnTo>
                    <a:pt x="2076" y="270"/>
                  </a:lnTo>
                  <a:lnTo>
                    <a:pt x="2302" y="652"/>
                  </a:lnTo>
                  <a:lnTo>
                    <a:pt x="2302" y="887"/>
                  </a:lnTo>
                  <a:lnTo>
                    <a:pt x="2245" y="1475"/>
                  </a:lnTo>
                  <a:lnTo>
                    <a:pt x="1943" y="1595"/>
                  </a:lnTo>
                  <a:lnTo>
                    <a:pt x="19" y="1587"/>
                  </a:lnTo>
                  <a:lnTo>
                    <a:pt x="0" y="1465"/>
                  </a:lnTo>
                  <a:close/>
                </a:path>
              </a:pathLst>
            </a:custGeom>
            <a:solidFill>
              <a:srgbClr val="FFF2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4" name="Freeform 405"/>
            <p:cNvSpPr>
              <a:spLocks/>
            </p:cNvSpPr>
            <p:nvPr/>
          </p:nvSpPr>
          <p:spPr bwMode="auto">
            <a:xfrm>
              <a:off x="1981" y="693"/>
              <a:ext cx="1141" cy="463"/>
            </a:xfrm>
            <a:custGeom>
              <a:avLst/>
              <a:gdLst>
                <a:gd name="T0" fmla="*/ 2 w 2283"/>
                <a:gd name="T1" fmla="*/ 37 h 926"/>
                <a:gd name="T2" fmla="*/ 137 w 2283"/>
                <a:gd name="T3" fmla="*/ 0 h 926"/>
                <a:gd name="T4" fmla="*/ 142 w 2283"/>
                <a:gd name="T5" fmla="*/ 7 h 926"/>
                <a:gd name="T6" fmla="*/ 139 w 2283"/>
                <a:gd name="T7" fmla="*/ 44 h 926"/>
                <a:gd name="T8" fmla="*/ 87 w 2283"/>
                <a:gd name="T9" fmla="*/ 58 h 926"/>
                <a:gd name="T10" fmla="*/ 0 w 2283"/>
                <a:gd name="T11" fmla="*/ 51 h 926"/>
                <a:gd name="T12" fmla="*/ 2 w 2283"/>
                <a:gd name="T13" fmla="*/ 37 h 926"/>
                <a:gd name="T14" fmla="*/ 2 w 2283"/>
                <a:gd name="T15" fmla="*/ 37 h 926"/>
                <a:gd name="T16" fmla="*/ 0 60000 65536"/>
                <a:gd name="T17" fmla="*/ 0 60000 65536"/>
                <a:gd name="T18" fmla="*/ 0 60000 65536"/>
                <a:gd name="T19" fmla="*/ 0 60000 65536"/>
                <a:gd name="T20" fmla="*/ 0 60000 65536"/>
                <a:gd name="T21" fmla="*/ 0 60000 65536"/>
                <a:gd name="T22" fmla="*/ 0 60000 65536"/>
                <a:gd name="T23" fmla="*/ 0 60000 65536"/>
                <a:gd name="T24" fmla="*/ 0 w 2283"/>
                <a:gd name="T25" fmla="*/ 0 h 926"/>
                <a:gd name="T26" fmla="*/ 2283 w 2283"/>
                <a:gd name="T27" fmla="*/ 926 h 9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3" h="926">
                  <a:moveTo>
                    <a:pt x="38" y="586"/>
                  </a:moveTo>
                  <a:lnTo>
                    <a:pt x="2197" y="0"/>
                  </a:lnTo>
                  <a:lnTo>
                    <a:pt x="2283" y="112"/>
                  </a:lnTo>
                  <a:lnTo>
                    <a:pt x="2226" y="700"/>
                  </a:lnTo>
                  <a:lnTo>
                    <a:pt x="1397" y="926"/>
                  </a:lnTo>
                  <a:lnTo>
                    <a:pt x="0" y="812"/>
                  </a:lnTo>
                  <a:lnTo>
                    <a:pt x="38" y="586"/>
                  </a:lnTo>
                  <a:close/>
                </a:path>
              </a:pathLst>
            </a:custGeom>
            <a:solidFill>
              <a:srgbClr val="CC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5" name="Freeform 406"/>
            <p:cNvSpPr>
              <a:spLocks/>
            </p:cNvSpPr>
            <p:nvPr/>
          </p:nvSpPr>
          <p:spPr bwMode="auto">
            <a:xfrm>
              <a:off x="1954" y="880"/>
              <a:ext cx="1144" cy="1065"/>
            </a:xfrm>
            <a:custGeom>
              <a:avLst/>
              <a:gdLst>
                <a:gd name="T0" fmla="*/ 0 w 2288"/>
                <a:gd name="T1" fmla="*/ 30 h 2129"/>
                <a:gd name="T2" fmla="*/ 118 w 2288"/>
                <a:gd name="T3" fmla="*/ 0 h 2129"/>
                <a:gd name="T4" fmla="*/ 143 w 2288"/>
                <a:gd name="T5" fmla="*/ 62 h 2129"/>
                <a:gd name="T6" fmla="*/ 133 w 2288"/>
                <a:gd name="T7" fmla="*/ 101 h 2129"/>
                <a:gd name="T8" fmla="*/ 101 w 2288"/>
                <a:gd name="T9" fmla="*/ 134 h 2129"/>
                <a:gd name="T10" fmla="*/ 85 w 2288"/>
                <a:gd name="T11" fmla="*/ 77 h 2129"/>
                <a:gd name="T12" fmla="*/ 0 w 2288"/>
                <a:gd name="T13" fmla="*/ 30 h 2129"/>
                <a:gd name="T14" fmla="*/ 0 w 2288"/>
                <a:gd name="T15" fmla="*/ 30 h 2129"/>
                <a:gd name="T16" fmla="*/ 0 60000 65536"/>
                <a:gd name="T17" fmla="*/ 0 60000 65536"/>
                <a:gd name="T18" fmla="*/ 0 60000 65536"/>
                <a:gd name="T19" fmla="*/ 0 60000 65536"/>
                <a:gd name="T20" fmla="*/ 0 60000 65536"/>
                <a:gd name="T21" fmla="*/ 0 60000 65536"/>
                <a:gd name="T22" fmla="*/ 0 60000 65536"/>
                <a:gd name="T23" fmla="*/ 0 60000 65536"/>
                <a:gd name="T24" fmla="*/ 0 w 2288"/>
                <a:gd name="T25" fmla="*/ 0 h 2129"/>
                <a:gd name="T26" fmla="*/ 2288 w 2288"/>
                <a:gd name="T27" fmla="*/ 2129 h 21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8" h="2129">
                  <a:moveTo>
                    <a:pt x="0" y="471"/>
                  </a:moveTo>
                  <a:lnTo>
                    <a:pt x="1889" y="0"/>
                  </a:lnTo>
                  <a:lnTo>
                    <a:pt x="2288" y="977"/>
                  </a:lnTo>
                  <a:lnTo>
                    <a:pt x="2117" y="1604"/>
                  </a:lnTo>
                  <a:lnTo>
                    <a:pt x="1629" y="2129"/>
                  </a:lnTo>
                  <a:lnTo>
                    <a:pt x="1374" y="1231"/>
                  </a:lnTo>
                  <a:lnTo>
                    <a:pt x="0" y="471"/>
                  </a:lnTo>
                  <a:close/>
                </a:path>
              </a:pathLst>
            </a:custGeom>
            <a:solidFill>
              <a:srgbClr val="B8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6" name="Freeform 407"/>
            <p:cNvSpPr>
              <a:spLocks/>
            </p:cNvSpPr>
            <p:nvPr/>
          </p:nvSpPr>
          <p:spPr bwMode="auto">
            <a:xfrm>
              <a:off x="1296" y="397"/>
              <a:ext cx="1204" cy="707"/>
            </a:xfrm>
            <a:custGeom>
              <a:avLst/>
              <a:gdLst>
                <a:gd name="T0" fmla="*/ 0 w 2408"/>
                <a:gd name="T1" fmla="*/ 72 h 1414"/>
                <a:gd name="T2" fmla="*/ 31 w 2408"/>
                <a:gd name="T3" fmla="*/ 35 h 1414"/>
                <a:gd name="T4" fmla="*/ 60 w 2408"/>
                <a:gd name="T5" fmla="*/ 19 h 1414"/>
                <a:gd name="T6" fmla="*/ 95 w 2408"/>
                <a:gd name="T7" fmla="*/ 5 h 1414"/>
                <a:gd name="T8" fmla="*/ 129 w 2408"/>
                <a:gd name="T9" fmla="*/ 0 h 1414"/>
                <a:gd name="T10" fmla="*/ 148 w 2408"/>
                <a:gd name="T11" fmla="*/ 3 h 1414"/>
                <a:gd name="T12" fmla="*/ 151 w 2408"/>
                <a:gd name="T13" fmla="*/ 21 h 1414"/>
                <a:gd name="T14" fmla="*/ 76 w 2408"/>
                <a:gd name="T15" fmla="*/ 88 h 1414"/>
                <a:gd name="T16" fmla="*/ 0 w 2408"/>
                <a:gd name="T17" fmla="*/ 72 h 1414"/>
                <a:gd name="T18" fmla="*/ 0 w 2408"/>
                <a:gd name="T19" fmla="*/ 72 h 1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08"/>
                <a:gd name="T31" fmla="*/ 0 h 1414"/>
                <a:gd name="T32" fmla="*/ 2408 w 2408"/>
                <a:gd name="T33" fmla="*/ 1414 h 1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08" h="1414">
                  <a:moveTo>
                    <a:pt x="0" y="1141"/>
                  </a:moveTo>
                  <a:lnTo>
                    <a:pt x="501" y="546"/>
                  </a:lnTo>
                  <a:lnTo>
                    <a:pt x="963" y="291"/>
                  </a:lnTo>
                  <a:lnTo>
                    <a:pt x="1528" y="74"/>
                  </a:lnTo>
                  <a:lnTo>
                    <a:pt x="2058" y="0"/>
                  </a:lnTo>
                  <a:lnTo>
                    <a:pt x="2358" y="48"/>
                  </a:lnTo>
                  <a:lnTo>
                    <a:pt x="2408" y="329"/>
                  </a:lnTo>
                  <a:lnTo>
                    <a:pt x="1227" y="1414"/>
                  </a:lnTo>
                  <a:lnTo>
                    <a:pt x="0" y="1141"/>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7" name="Freeform 408"/>
            <p:cNvSpPr>
              <a:spLocks/>
            </p:cNvSpPr>
            <p:nvPr/>
          </p:nvSpPr>
          <p:spPr bwMode="auto">
            <a:xfrm>
              <a:off x="1330" y="467"/>
              <a:ext cx="1203" cy="637"/>
            </a:xfrm>
            <a:custGeom>
              <a:avLst/>
              <a:gdLst>
                <a:gd name="T0" fmla="*/ 63 w 2406"/>
                <a:gd name="T1" fmla="*/ 75 h 1273"/>
                <a:gd name="T2" fmla="*/ 0 w 2406"/>
                <a:gd name="T3" fmla="*/ 65 h 1273"/>
                <a:gd name="T4" fmla="*/ 74 w 2406"/>
                <a:gd name="T5" fmla="*/ 67 h 1273"/>
                <a:gd name="T6" fmla="*/ 132 w 2406"/>
                <a:gd name="T7" fmla="*/ 0 h 1273"/>
                <a:gd name="T8" fmla="*/ 150 w 2406"/>
                <a:gd name="T9" fmla="*/ 7 h 1273"/>
                <a:gd name="T10" fmla="*/ 73 w 2406"/>
                <a:gd name="T11" fmla="*/ 80 h 1273"/>
                <a:gd name="T12" fmla="*/ 63 w 2406"/>
                <a:gd name="T13" fmla="*/ 75 h 1273"/>
                <a:gd name="T14" fmla="*/ 63 w 2406"/>
                <a:gd name="T15" fmla="*/ 75 h 1273"/>
                <a:gd name="T16" fmla="*/ 0 60000 65536"/>
                <a:gd name="T17" fmla="*/ 0 60000 65536"/>
                <a:gd name="T18" fmla="*/ 0 60000 65536"/>
                <a:gd name="T19" fmla="*/ 0 60000 65536"/>
                <a:gd name="T20" fmla="*/ 0 60000 65536"/>
                <a:gd name="T21" fmla="*/ 0 60000 65536"/>
                <a:gd name="T22" fmla="*/ 0 60000 65536"/>
                <a:gd name="T23" fmla="*/ 0 60000 65536"/>
                <a:gd name="T24" fmla="*/ 0 w 2406"/>
                <a:gd name="T25" fmla="*/ 0 h 1273"/>
                <a:gd name="T26" fmla="*/ 2406 w 2406"/>
                <a:gd name="T27" fmla="*/ 1273 h 12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6" h="1273">
                  <a:moveTo>
                    <a:pt x="1009" y="1190"/>
                  </a:moveTo>
                  <a:lnTo>
                    <a:pt x="0" y="1038"/>
                  </a:lnTo>
                  <a:lnTo>
                    <a:pt x="1180" y="1066"/>
                  </a:lnTo>
                  <a:lnTo>
                    <a:pt x="2104" y="0"/>
                  </a:lnTo>
                  <a:lnTo>
                    <a:pt x="2406" y="112"/>
                  </a:lnTo>
                  <a:lnTo>
                    <a:pt x="1161" y="1273"/>
                  </a:lnTo>
                  <a:lnTo>
                    <a:pt x="1009" y="119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8" name="Freeform 409"/>
            <p:cNvSpPr>
              <a:spLocks/>
            </p:cNvSpPr>
            <p:nvPr/>
          </p:nvSpPr>
          <p:spPr bwMode="auto">
            <a:xfrm>
              <a:off x="2674" y="901"/>
              <a:ext cx="403" cy="1010"/>
            </a:xfrm>
            <a:custGeom>
              <a:avLst/>
              <a:gdLst>
                <a:gd name="T0" fmla="*/ 0 w 806"/>
                <a:gd name="T1" fmla="*/ 88 h 2018"/>
                <a:gd name="T2" fmla="*/ 3 w 806"/>
                <a:gd name="T3" fmla="*/ 64 h 2018"/>
                <a:gd name="T4" fmla="*/ 20 w 806"/>
                <a:gd name="T5" fmla="*/ 38 h 2018"/>
                <a:gd name="T6" fmla="*/ 30 w 806"/>
                <a:gd name="T7" fmla="*/ 0 h 2018"/>
                <a:gd name="T8" fmla="*/ 50 w 806"/>
                <a:gd name="T9" fmla="*/ 63 h 2018"/>
                <a:gd name="T10" fmla="*/ 43 w 806"/>
                <a:gd name="T11" fmla="*/ 89 h 2018"/>
                <a:gd name="T12" fmla="*/ 13 w 806"/>
                <a:gd name="T13" fmla="*/ 127 h 2018"/>
                <a:gd name="T14" fmla="*/ 0 w 806"/>
                <a:gd name="T15" fmla="*/ 88 h 2018"/>
                <a:gd name="T16" fmla="*/ 0 w 806"/>
                <a:gd name="T17" fmla="*/ 88 h 20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6"/>
                <a:gd name="T28" fmla="*/ 0 h 2018"/>
                <a:gd name="T29" fmla="*/ 806 w 806"/>
                <a:gd name="T30" fmla="*/ 2018 h 20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6" h="2018">
                  <a:moveTo>
                    <a:pt x="0" y="1397"/>
                  </a:moveTo>
                  <a:lnTo>
                    <a:pt x="55" y="1018"/>
                  </a:lnTo>
                  <a:lnTo>
                    <a:pt x="319" y="604"/>
                  </a:lnTo>
                  <a:lnTo>
                    <a:pt x="490" y="0"/>
                  </a:lnTo>
                  <a:lnTo>
                    <a:pt x="806" y="999"/>
                  </a:lnTo>
                  <a:lnTo>
                    <a:pt x="688" y="1416"/>
                  </a:lnTo>
                  <a:lnTo>
                    <a:pt x="203" y="2018"/>
                  </a:lnTo>
                  <a:lnTo>
                    <a:pt x="0" y="1397"/>
                  </a:lnTo>
                  <a:close/>
                </a:path>
              </a:pathLst>
            </a:custGeom>
            <a:solidFill>
              <a:srgbClr val="7A7A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9" name="Freeform 410"/>
            <p:cNvSpPr>
              <a:spLocks/>
            </p:cNvSpPr>
            <p:nvPr/>
          </p:nvSpPr>
          <p:spPr bwMode="auto">
            <a:xfrm>
              <a:off x="1207" y="1153"/>
              <a:ext cx="995" cy="1037"/>
            </a:xfrm>
            <a:custGeom>
              <a:avLst/>
              <a:gdLst>
                <a:gd name="T0" fmla="*/ 0 w 1990"/>
                <a:gd name="T1" fmla="*/ 68 h 2074"/>
                <a:gd name="T2" fmla="*/ 36 w 1990"/>
                <a:gd name="T3" fmla="*/ 90 h 2074"/>
                <a:gd name="T4" fmla="*/ 68 w 1990"/>
                <a:gd name="T5" fmla="*/ 90 h 2074"/>
                <a:gd name="T6" fmla="*/ 42 w 1990"/>
                <a:gd name="T7" fmla="*/ 81 h 2074"/>
                <a:gd name="T8" fmla="*/ 57 w 1990"/>
                <a:gd name="T9" fmla="*/ 68 h 2074"/>
                <a:gd name="T10" fmla="*/ 73 w 1990"/>
                <a:gd name="T11" fmla="*/ 65 h 2074"/>
                <a:gd name="T12" fmla="*/ 63 w 1990"/>
                <a:gd name="T13" fmla="*/ 57 h 2074"/>
                <a:gd name="T14" fmla="*/ 74 w 1990"/>
                <a:gd name="T15" fmla="*/ 48 h 2074"/>
                <a:gd name="T16" fmla="*/ 86 w 1990"/>
                <a:gd name="T17" fmla="*/ 29 h 2074"/>
                <a:gd name="T18" fmla="*/ 93 w 1990"/>
                <a:gd name="T19" fmla="*/ 0 h 2074"/>
                <a:gd name="T20" fmla="*/ 101 w 1990"/>
                <a:gd name="T21" fmla="*/ 90 h 2074"/>
                <a:gd name="T22" fmla="*/ 124 w 1990"/>
                <a:gd name="T23" fmla="*/ 130 h 2074"/>
                <a:gd name="T24" fmla="*/ 59 w 1990"/>
                <a:gd name="T25" fmla="*/ 130 h 2074"/>
                <a:gd name="T26" fmla="*/ 7 w 1990"/>
                <a:gd name="T27" fmla="*/ 78 h 2074"/>
                <a:gd name="T28" fmla="*/ 0 w 1990"/>
                <a:gd name="T29" fmla="*/ 68 h 2074"/>
                <a:gd name="T30" fmla="*/ 0 w 1990"/>
                <a:gd name="T31" fmla="*/ 68 h 20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90"/>
                <a:gd name="T49" fmla="*/ 0 h 2074"/>
                <a:gd name="T50" fmla="*/ 1990 w 1990"/>
                <a:gd name="T51" fmla="*/ 2074 h 20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90" h="2074">
                  <a:moveTo>
                    <a:pt x="0" y="1101"/>
                  </a:moveTo>
                  <a:lnTo>
                    <a:pt x="576" y="1441"/>
                  </a:lnTo>
                  <a:lnTo>
                    <a:pt x="1085" y="1441"/>
                  </a:lnTo>
                  <a:lnTo>
                    <a:pt x="661" y="1300"/>
                  </a:lnTo>
                  <a:lnTo>
                    <a:pt x="897" y="1091"/>
                  </a:lnTo>
                  <a:lnTo>
                    <a:pt x="1161" y="1055"/>
                  </a:lnTo>
                  <a:lnTo>
                    <a:pt x="1019" y="913"/>
                  </a:lnTo>
                  <a:lnTo>
                    <a:pt x="1171" y="780"/>
                  </a:lnTo>
                  <a:lnTo>
                    <a:pt x="1368" y="477"/>
                  </a:lnTo>
                  <a:lnTo>
                    <a:pt x="1477" y="0"/>
                  </a:lnTo>
                  <a:lnTo>
                    <a:pt x="1614" y="1451"/>
                  </a:lnTo>
                  <a:lnTo>
                    <a:pt x="1990" y="2065"/>
                  </a:lnTo>
                  <a:lnTo>
                    <a:pt x="943" y="2074"/>
                  </a:lnTo>
                  <a:lnTo>
                    <a:pt x="105" y="1253"/>
                  </a:lnTo>
                  <a:lnTo>
                    <a:pt x="0" y="1101"/>
                  </a:lnTo>
                  <a:close/>
                </a:path>
              </a:pathLst>
            </a:custGeom>
            <a:solidFill>
              <a:srgbClr val="3575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0" name="Freeform 411"/>
            <p:cNvSpPr>
              <a:spLocks/>
            </p:cNvSpPr>
            <p:nvPr/>
          </p:nvSpPr>
          <p:spPr bwMode="auto">
            <a:xfrm>
              <a:off x="2059" y="1870"/>
              <a:ext cx="506" cy="264"/>
            </a:xfrm>
            <a:custGeom>
              <a:avLst/>
              <a:gdLst>
                <a:gd name="T0" fmla="*/ 0 w 1011"/>
                <a:gd name="T1" fmla="*/ 3 h 528"/>
                <a:gd name="T2" fmla="*/ 16 w 1011"/>
                <a:gd name="T3" fmla="*/ 33 h 528"/>
                <a:gd name="T4" fmla="*/ 36 w 1011"/>
                <a:gd name="T5" fmla="*/ 26 h 528"/>
                <a:gd name="T6" fmla="*/ 64 w 1011"/>
                <a:gd name="T7" fmla="*/ 13 h 528"/>
                <a:gd name="T8" fmla="*/ 54 w 1011"/>
                <a:gd name="T9" fmla="*/ 11 h 528"/>
                <a:gd name="T10" fmla="*/ 28 w 1011"/>
                <a:gd name="T11" fmla="*/ 21 h 528"/>
                <a:gd name="T12" fmla="*/ 46 w 1011"/>
                <a:gd name="T13" fmla="*/ 9 h 528"/>
                <a:gd name="T14" fmla="*/ 35 w 1011"/>
                <a:gd name="T15" fmla="*/ 7 h 528"/>
                <a:gd name="T16" fmla="*/ 15 w 1011"/>
                <a:gd name="T17" fmla="*/ 12 h 528"/>
                <a:gd name="T18" fmla="*/ 27 w 1011"/>
                <a:gd name="T19" fmla="*/ 4 h 528"/>
                <a:gd name="T20" fmla="*/ 20 w 1011"/>
                <a:gd name="T21" fmla="*/ 0 h 528"/>
                <a:gd name="T22" fmla="*/ 11 w 1011"/>
                <a:gd name="T23" fmla="*/ 3 h 528"/>
                <a:gd name="T24" fmla="*/ 0 w 1011"/>
                <a:gd name="T25" fmla="*/ 3 h 528"/>
                <a:gd name="T26" fmla="*/ 0 w 1011"/>
                <a:gd name="T27" fmla="*/ 3 h 5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11"/>
                <a:gd name="T43" fmla="*/ 0 h 528"/>
                <a:gd name="T44" fmla="*/ 1011 w 1011"/>
                <a:gd name="T45" fmla="*/ 528 h 5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11" h="528">
                  <a:moveTo>
                    <a:pt x="0" y="57"/>
                  </a:moveTo>
                  <a:lnTo>
                    <a:pt x="253" y="528"/>
                  </a:lnTo>
                  <a:lnTo>
                    <a:pt x="576" y="431"/>
                  </a:lnTo>
                  <a:lnTo>
                    <a:pt x="1011" y="220"/>
                  </a:lnTo>
                  <a:lnTo>
                    <a:pt x="861" y="190"/>
                  </a:lnTo>
                  <a:lnTo>
                    <a:pt x="447" y="345"/>
                  </a:lnTo>
                  <a:lnTo>
                    <a:pt x="732" y="155"/>
                  </a:lnTo>
                  <a:lnTo>
                    <a:pt x="549" y="112"/>
                  </a:lnTo>
                  <a:lnTo>
                    <a:pt x="230" y="199"/>
                  </a:lnTo>
                  <a:lnTo>
                    <a:pt x="429" y="68"/>
                  </a:lnTo>
                  <a:lnTo>
                    <a:pt x="317" y="0"/>
                  </a:lnTo>
                  <a:lnTo>
                    <a:pt x="161" y="6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1" name="Freeform 412"/>
            <p:cNvSpPr>
              <a:spLocks/>
            </p:cNvSpPr>
            <p:nvPr/>
          </p:nvSpPr>
          <p:spPr bwMode="auto">
            <a:xfrm>
              <a:off x="2088" y="1592"/>
              <a:ext cx="488" cy="273"/>
            </a:xfrm>
            <a:custGeom>
              <a:avLst/>
              <a:gdLst>
                <a:gd name="T0" fmla="*/ 5 w 977"/>
                <a:gd name="T1" fmla="*/ 29 h 546"/>
                <a:gd name="T2" fmla="*/ 29 w 977"/>
                <a:gd name="T3" fmla="*/ 17 h 546"/>
                <a:gd name="T4" fmla="*/ 55 w 977"/>
                <a:gd name="T5" fmla="*/ 0 h 546"/>
                <a:gd name="T6" fmla="*/ 61 w 977"/>
                <a:gd name="T7" fmla="*/ 1 h 546"/>
                <a:gd name="T8" fmla="*/ 55 w 977"/>
                <a:gd name="T9" fmla="*/ 9 h 546"/>
                <a:gd name="T10" fmla="*/ 29 w 977"/>
                <a:gd name="T11" fmla="*/ 23 h 546"/>
                <a:gd name="T12" fmla="*/ 14 w 977"/>
                <a:gd name="T13" fmla="*/ 30 h 546"/>
                <a:gd name="T14" fmla="*/ 0 w 977"/>
                <a:gd name="T15" fmla="*/ 34 h 546"/>
                <a:gd name="T16" fmla="*/ 5 w 977"/>
                <a:gd name="T17" fmla="*/ 29 h 546"/>
                <a:gd name="T18" fmla="*/ 5 w 977"/>
                <a:gd name="T19" fmla="*/ 29 h 5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7"/>
                <a:gd name="T31" fmla="*/ 0 h 546"/>
                <a:gd name="T32" fmla="*/ 977 w 977"/>
                <a:gd name="T33" fmla="*/ 546 h 5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7" h="546">
                  <a:moveTo>
                    <a:pt x="85" y="468"/>
                  </a:moveTo>
                  <a:lnTo>
                    <a:pt x="475" y="268"/>
                  </a:lnTo>
                  <a:lnTo>
                    <a:pt x="882" y="0"/>
                  </a:lnTo>
                  <a:lnTo>
                    <a:pt x="977" y="27"/>
                  </a:lnTo>
                  <a:lnTo>
                    <a:pt x="882" y="156"/>
                  </a:lnTo>
                  <a:lnTo>
                    <a:pt x="475" y="383"/>
                  </a:lnTo>
                  <a:lnTo>
                    <a:pt x="224" y="485"/>
                  </a:lnTo>
                  <a:lnTo>
                    <a:pt x="0" y="546"/>
                  </a:lnTo>
                  <a:lnTo>
                    <a:pt x="85"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2" name="Freeform 413"/>
            <p:cNvSpPr>
              <a:spLocks/>
            </p:cNvSpPr>
            <p:nvPr/>
          </p:nvSpPr>
          <p:spPr bwMode="auto">
            <a:xfrm>
              <a:off x="2439" y="1662"/>
              <a:ext cx="176" cy="104"/>
            </a:xfrm>
            <a:custGeom>
              <a:avLst/>
              <a:gdLst>
                <a:gd name="T0" fmla="*/ 17 w 354"/>
                <a:gd name="T1" fmla="*/ 0 h 209"/>
                <a:gd name="T2" fmla="*/ 13 w 354"/>
                <a:gd name="T3" fmla="*/ 6 h 209"/>
                <a:gd name="T4" fmla="*/ 0 w 354"/>
                <a:gd name="T5" fmla="*/ 13 h 209"/>
                <a:gd name="T6" fmla="*/ 14 w 354"/>
                <a:gd name="T7" fmla="*/ 11 h 209"/>
                <a:gd name="T8" fmla="*/ 22 w 354"/>
                <a:gd name="T9" fmla="*/ 8 h 209"/>
                <a:gd name="T10" fmla="*/ 17 w 354"/>
                <a:gd name="T11" fmla="*/ 0 h 209"/>
                <a:gd name="T12" fmla="*/ 17 w 354"/>
                <a:gd name="T13" fmla="*/ 0 h 209"/>
                <a:gd name="T14" fmla="*/ 0 60000 65536"/>
                <a:gd name="T15" fmla="*/ 0 60000 65536"/>
                <a:gd name="T16" fmla="*/ 0 60000 65536"/>
                <a:gd name="T17" fmla="*/ 0 60000 65536"/>
                <a:gd name="T18" fmla="*/ 0 60000 65536"/>
                <a:gd name="T19" fmla="*/ 0 60000 65536"/>
                <a:gd name="T20" fmla="*/ 0 60000 65536"/>
                <a:gd name="T21" fmla="*/ 0 w 354"/>
                <a:gd name="T22" fmla="*/ 0 h 209"/>
                <a:gd name="T23" fmla="*/ 354 w 354"/>
                <a:gd name="T24" fmla="*/ 209 h 2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4" h="209">
                  <a:moveTo>
                    <a:pt x="285" y="0"/>
                  </a:moveTo>
                  <a:lnTo>
                    <a:pt x="215" y="105"/>
                  </a:lnTo>
                  <a:lnTo>
                    <a:pt x="0" y="209"/>
                  </a:lnTo>
                  <a:lnTo>
                    <a:pt x="234" y="183"/>
                  </a:lnTo>
                  <a:lnTo>
                    <a:pt x="354" y="129"/>
                  </a:lnTo>
                  <a:lnTo>
                    <a:pt x="2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3" name="Freeform 414"/>
            <p:cNvSpPr>
              <a:spLocks/>
            </p:cNvSpPr>
            <p:nvPr/>
          </p:nvSpPr>
          <p:spPr bwMode="auto">
            <a:xfrm>
              <a:off x="2776" y="1530"/>
              <a:ext cx="216" cy="261"/>
            </a:xfrm>
            <a:custGeom>
              <a:avLst/>
              <a:gdLst>
                <a:gd name="T0" fmla="*/ 27 w 431"/>
                <a:gd name="T1" fmla="*/ 0 h 523"/>
                <a:gd name="T2" fmla="*/ 13 w 431"/>
                <a:gd name="T3" fmla="*/ 23 h 523"/>
                <a:gd name="T4" fmla="*/ 1 w 431"/>
                <a:gd name="T5" fmla="*/ 32 h 523"/>
                <a:gd name="T6" fmla="*/ 0 w 431"/>
                <a:gd name="T7" fmla="*/ 25 h 523"/>
                <a:gd name="T8" fmla="*/ 10 w 431"/>
                <a:gd name="T9" fmla="*/ 18 h 523"/>
                <a:gd name="T10" fmla="*/ 27 w 431"/>
                <a:gd name="T11" fmla="*/ 0 h 523"/>
                <a:gd name="T12" fmla="*/ 27 w 431"/>
                <a:gd name="T13" fmla="*/ 0 h 523"/>
                <a:gd name="T14" fmla="*/ 0 60000 65536"/>
                <a:gd name="T15" fmla="*/ 0 60000 65536"/>
                <a:gd name="T16" fmla="*/ 0 60000 65536"/>
                <a:gd name="T17" fmla="*/ 0 60000 65536"/>
                <a:gd name="T18" fmla="*/ 0 60000 65536"/>
                <a:gd name="T19" fmla="*/ 0 60000 65536"/>
                <a:gd name="T20" fmla="*/ 0 60000 65536"/>
                <a:gd name="T21" fmla="*/ 0 w 431"/>
                <a:gd name="T22" fmla="*/ 0 h 523"/>
                <a:gd name="T23" fmla="*/ 431 w 431"/>
                <a:gd name="T24" fmla="*/ 523 h 5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1" h="523">
                  <a:moveTo>
                    <a:pt x="431" y="0"/>
                  </a:moveTo>
                  <a:lnTo>
                    <a:pt x="207" y="380"/>
                  </a:lnTo>
                  <a:lnTo>
                    <a:pt x="15" y="523"/>
                  </a:lnTo>
                  <a:lnTo>
                    <a:pt x="0" y="407"/>
                  </a:lnTo>
                  <a:lnTo>
                    <a:pt x="146" y="295"/>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4" name="Freeform 415"/>
            <p:cNvSpPr>
              <a:spLocks/>
            </p:cNvSpPr>
            <p:nvPr/>
          </p:nvSpPr>
          <p:spPr bwMode="auto">
            <a:xfrm>
              <a:off x="2964" y="735"/>
              <a:ext cx="179" cy="373"/>
            </a:xfrm>
            <a:custGeom>
              <a:avLst/>
              <a:gdLst>
                <a:gd name="T0" fmla="*/ 22 w 358"/>
                <a:gd name="T1" fmla="*/ 0 h 745"/>
                <a:gd name="T2" fmla="*/ 20 w 358"/>
                <a:gd name="T3" fmla="*/ 39 h 745"/>
                <a:gd name="T4" fmla="*/ 18 w 358"/>
                <a:gd name="T5" fmla="*/ 45 h 745"/>
                <a:gd name="T6" fmla="*/ 5 w 358"/>
                <a:gd name="T7" fmla="*/ 47 h 745"/>
                <a:gd name="T8" fmla="*/ 0 w 358"/>
                <a:gd name="T9" fmla="*/ 39 h 745"/>
                <a:gd name="T10" fmla="*/ 14 w 358"/>
                <a:gd name="T11" fmla="*/ 36 h 745"/>
                <a:gd name="T12" fmla="*/ 19 w 358"/>
                <a:gd name="T13" fmla="*/ 11 h 745"/>
                <a:gd name="T14" fmla="*/ 22 w 358"/>
                <a:gd name="T15" fmla="*/ 0 h 745"/>
                <a:gd name="T16" fmla="*/ 22 w 358"/>
                <a:gd name="T17" fmla="*/ 0 h 7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8"/>
                <a:gd name="T28" fmla="*/ 0 h 745"/>
                <a:gd name="T29" fmla="*/ 358 w 358"/>
                <a:gd name="T30" fmla="*/ 745 h 7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8" h="745">
                  <a:moveTo>
                    <a:pt x="358" y="0"/>
                  </a:moveTo>
                  <a:lnTo>
                    <a:pt x="316" y="614"/>
                  </a:lnTo>
                  <a:lnTo>
                    <a:pt x="282" y="711"/>
                  </a:lnTo>
                  <a:lnTo>
                    <a:pt x="69" y="745"/>
                  </a:lnTo>
                  <a:lnTo>
                    <a:pt x="0" y="610"/>
                  </a:lnTo>
                  <a:lnTo>
                    <a:pt x="228" y="572"/>
                  </a:lnTo>
                  <a:lnTo>
                    <a:pt x="289" y="173"/>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5" name="Freeform 416"/>
            <p:cNvSpPr>
              <a:spLocks/>
            </p:cNvSpPr>
            <p:nvPr/>
          </p:nvSpPr>
          <p:spPr bwMode="auto">
            <a:xfrm>
              <a:off x="1111" y="397"/>
              <a:ext cx="1454" cy="1769"/>
            </a:xfrm>
            <a:custGeom>
              <a:avLst/>
              <a:gdLst>
                <a:gd name="T0" fmla="*/ 182 w 2908"/>
                <a:gd name="T1" fmla="*/ 14 h 3540"/>
                <a:gd name="T2" fmla="*/ 171 w 2908"/>
                <a:gd name="T3" fmla="*/ 3 h 3540"/>
                <a:gd name="T4" fmla="*/ 152 w 2908"/>
                <a:gd name="T5" fmla="*/ 0 h 3540"/>
                <a:gd name="T6" fmla="*/ 127 w 2908"/>
                <a:gd name="T7" fmla="*/ 0 h 3540"/>
                <a:gd name="T8" fmla="*/ 110 w 2908"/>
                <a:gd name="T9" fmla="*/ 3 h 3540"/>
                <a:gd name="T10" fmla="*/ 92 w 2908"/>
                <a:gd name="T11" fmla="*/ 10 h 3540"/>
                <a:gd name="T12" fmla="*/ 73 w 2908"/>
                <a:gd name="T13" fmla="*/ 19 h 3540"/>
                <a:gd name="T14" fmla="*/ 55 w 2908"/>
                <a:gd name="T15" fmla="*/ 30 h 3540"/>
                <a:gd name="T16" fmla="*/ 38 w 2908"/>
                <a:gd name="T17" fmla="*/ 46 h 3540"/>
                <a:gd name="T18" fmla="*/ 23 w 2908"/>
                <a:gd name="T19" fmla="*/ 66 h 3540"/>
                <a:gd name="T20" fmla="*/ 10 w 2908"/>
                <a:gd name="T21" fmla="*/ 89 h 3540"/>
                <a:gd name="T22" fmla="*/ 1 w 2908"/>
                <a:gd name="T23" fmla="*/ 115 h 3540"/>
                <a:gd name="T24" fmla="*/ 0 w 2908"/>
                <a:gd name="T25" fmla="*/ 136 h 3540"/>
                <a:gd name="T26" fmla="*/ 5 w 2908"/>
                <a:gd name="T27" fmla="*/ 154 h 3540"/>
                <a:gd name="T28" fmla="*/ 15 w 2908"/>
                <a:gd name="T29" fmla="*/ 174 h 3540"/>
                <a:gd name="T30" fmla="*/ 31 w 2908"/>
                <a:gd name="T31" fmla="*/ 190 h 3540"/>
                <a:gd name="T32" fmla="*/ 62 w 2908"/>
                <a:gd name="T33" fmla="*/ 216 h 3540"/>
                <a:gd name="T34" fmla="*/ 91 w 2908"/>
                <a:gd name="T35" fmla="*/ 221 h 3540"/>
                <a:gd name="T36" fmla="*/ 133 w 2908"/>
                <a:gd name="T37" fmla="*/ 218 h 3540"/>
                <a:gd name="T38" fmla="*/ 125 w 2908"/>
                <a:gd name="T39" fmla="*/ 210 h 3540"/>
                <a:gd name="T40" fmla="*/ 107 w 2908"/>
                <a:gd name="T41" fmla="*/ 211 h 3540"/>
                <a:gd name="T42" fmla="*/ 78 w 2908"/>
                <a:gd name="T43" fmla="*/ 208 h 3540"/>
                <a:gd name="T44" fmla="*/ 104 w 2908"/>
                <a:gd name="T45" fmla="*/ 207 h 3540"/>
                <a:gd name="T46" fmla="*/ 121 w 2908"/>
                <a:gd name="T47" fmla="*/ 204 h 3540"/>
                <a:gd name="T48" fmla="*/ 116 w 2908"/>
                <a:gd name="T49" fmla="*/ 197 h 3540"/>
                <a:gd name="T50" fmla="*/ 95 w 2908"/>
                <a:gd name="T51" fmla="*/ 200 h 3540"/>
                <a:gd name="T52" fmla="*/ 67 w 2908"/>
                <a:gd name="T53" fmla="*/ 197 h 3540"/>
                <a:gd name="T54" fmla="*/ 91 w 2908"/>
                <a:gd name="T55" fmla="*/ 195 h 3540"/>
                <a:gd name="T56" fmla="*/ 113 w 2908"/>
                <a:gd name="T57" fmla="*/ 192 h 3540"/>
                <a:gd name="T58" fmla="*/ 110 w 2908"/>
                <a:gd name="T59" fmla="*/ 186 h 3540"/>
                <a:gd name="T60" fmla="*/ 96 w 2908"/>
                <a:gd name="T61" fmla="*/ 188 h 3540"/>
                <a:gd name="T62" fmla="*/ 77 w 2908"/>
                <a:gd name="T63" fmla="*/ 189 h 3540"/>
                <a:gd name="T64" fmla="*/ 48 w 2908"/>
                <a:gd name="T65" fmla="*/ 184 h 3540"/>
                <a:gd name="T66" fmla="*/ 24 w 2908"/>
                <a:gd name="T67" fmla="*/ 171 h 3540"/>
                <a:gd name="T68" fmla="*/ 11 w 2908"/>
                <a:gd name="T69" fmla="*/ 151 h 3540"/>
                <a:gd name="T70" fmla="*/ 7 w 2908"/>
                <a:gd name="T71" fmla="*/ 127 h 3540"/>
                <a:gd name="T72" fmla="*/ 9 w 2908"/>
                <a:gd name="T73" fmla="*/ 111 h 3540"/>
                <a:gd name="T74" fmla="*/ 17 w 2908"/>
                <a:gd name="T75" fmla="*/ 91 h 3540"/>
                <a:gd name="T76" fmla="*/ 28 w 2908"/>
                <a:gd name="T77" fmla="*/ 70 h 3540"/>
                <a:gd name="T78" fmla="*/ 44 w 2908"/>
                <a:gd name="T79" fmla="*/ 50 h 3540"/>
                <a:gd name="T80" fmla="*/ 61 w 2908"/>
                <a:gd name="T81" fmla="*/ 33 h 3540"/>
                <a:gd name="T82" fmla="*/ 77 w 2908"/>
                <a:gd name="T83" fmla="*/ 24 h 3540"/>
                <a:gd name="T84" fmla="*/ 94 w 2908"/>
                <a:gd name="T85" fmla="*/ 15 h 3540"/>
                <a:gd name="T86" fmla="*/ 115 w 2908"/>
                <a:gd name="T87" fmla="*/ 7 h 3540"/>
                <a:gd name="T88" fmla="*/ 126 w 2908"/>
                <a:gd name="T89" fmla="*/ 5 h 3540"/>
                <a:gd name="T90" fmla="*/ 151 w 2908"/>
                <a:gd name="T91" fmla="*/ 3 h 3540"/>
                <a:gd name="T92" fmla="*/ 168 w 2908"/>
                <a:gd name="T93" fmla="*/ 6 h 3540"/>
                <a:gd name="T94" fmla="*/ 174 w 2908"/>
                <a:gd name="T95" fmla="*/ 20 h 3540"/>
                <a:gd name="T96" fmla="*/ 182 w 2908"/>
                <a:gd name="T97" fmla="*/ 14 h 3540"/>
                <a:gd name="T98" fmla="*/ 182 w 2908"/>
                <a:gd name="T99" fmla="*/ 14 h 35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8"/>
                <a:gd name="T151" fmla="*/ 0 h 3540"/>
                <a:gd name="T152" fmla="*/ 2908 w 2908"/>
                <a:gd name="T153" fmla="*/ 3540 h 354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8" h="3540">
                  <a:moveTo>
                    <a:pt x="2908" y="232"/>
                  </a:moveTo>
                  <a:lnTo>
                    <a:pt x="2729" y="48"/>
                  </a:lnTo>
                  <a:lnTo>
                    <a:pt x="2429" y="0"/>
                  </a:lnTo>
                  <a:lnTo>
                    <a:pt x="2039" y="8"/>
                  </a:lnTo>
                  <a:lnTo>
                    <a:pt x="1773" y="61"/>
                  </a:lnTo>
                  <a:lnTo>
                    <a:pt x="1479" y="166"/>
                  </a:lnTo>
                  <a:lnTo>
                    <a:pt x="1165" y="308"/>
                  </a:lnTo>
                  <a:lnTo>
                    <a:pt x="886" y="493"/>
                  </a:lnTo>
                  <a:lnTo>
                    <a:pt x="604" y="745"/>
                  </a:lnTo>
                  <a:lnTo>
                    <a:pt x="361" y="1059"/>
                  </a:lnTo>
                  <a:lnTo>
                    <a:pt x="146" y="1439"/>
                  </a:lnTo>
                  <a:lnTo>
                    <a:pt x="25" y="1846"/>
                  </a:lnTo>
                  <a:lnTo>
                    <a:pt x="0" y="2192"/>
                  </a:lnTo>
                  <a:lnTo>
                    <a:pt x="68" y="2479"/>
                  </a:lnTo>
                  <a:lnTo>
                    <a:pt x="249" y="2791"/>
                  </a:lnTo>
                  <a:lnTo>
                    <a:pt x="504" y="3051"/>
                  </a:lnTo>
                  <a:lnTo>
                    <a:pt x="1002" y="3465"/>
                  </a:lnTo>
                  <a:lnTo>
                    <a:pt x="1448" y="3540"/>
                  </a:lnTo>
                  <a:lnTo>
                    <a:pt x="2119" y="3492"/>
                  </a:lnTo>
                  <a:lnTo>
                    <a:pt x="2005" y="3370"/>
                  </a:lnTo>
                  <a:lnTo>
                    <a:pt x="1720" y="3387"/>
                  </a:lnTo>
                  <a:lnTo>
                    <a:pt x="1245" y="3336"/>
                  </a:lnTo>
                  <a:lnTo>
                    <a:pt x="1669" y="3319"/>
                  </a:lnTo>
                  <a:lnTo>
                    <a:pt x="1937" y="3266"/>
                  </a:lnTo>
                  <a:lnTo>
                    <a:pt x="1868" y="3154"/>
                  </a:lnTo>
                  <a:lnTo>
                    <a:pt x="1530" y="3215"/>
                  </a:lnTo>
                  <a:lnTo>
                    <a:pt x="1072" y="3154"/>
                  </a:lnTo>
                  <a:lnTo>
                    <a:pt x="1469" y="3127"/>
                  </a:lnTo>
                  <a:lnTo>
                    <a:pt x="1821" y="3076"/>
                  </a:lnTo>
                  <a:lnTo>
                    <a:pt x="1760" y="2981"/>
                  </a:lnTo>
                  <a:lnTo>
                    <a:pt x="1547" y="3015"/>
                  </a:lnTo>
                  <a:lnTo>
                    <a:pt x="1218" y="3032"/>
                  </a:lnTo>
                  <a:lnTo>
                    <a:pt x="768" y="2954"/>
                  </a:lnTo>
                  <a:lnTo>
                    <a:pt x="388" y="2739"/>
                  </a:lnTo>
                  <a:lnTo>
                    <a:pt x="181" y="2428"/>
                  </a:lnTo>
                  <a:lnTo>
                    <a:pt x="120" y="2036"/>
                  </a:lnTo>
                  <a:lnTo>
                    <a:pt x="137" y="1785"/>
                  </a:lnTo>
                  <a:lnTo>
                    <a:pt x="266" y="1456"/>
                  </a:lnTo>
                  <a:lnTo>
                    <a:pt x="449" y="1135"/>
                  </a:lnTo>
                  <a:lnTo>
                    <a:pt x="699" y="806"/>
                  </a:lnTo>
                  <a:lnTo>
                    <a:pt x="985" y="538"/>
                  </a:lnTo>
                  <a:lnTo>
                    <a:pt x="1218" y="392"/>
                  </a:lnTo>
                  <a:lnTo>
                    <a:pt x="1513" y="244"/>
                  </a:lnTo>
                  <a:lnTo>
                    <a:pt x="1849" y="114"/>
                  </a:lnTo>
                  <a:lnTo>
                    <a:pt x="2022" y="88"/>
                  </a:lnTo>
                  <a:lnTo>
                    <a:pt x="2412" y="61"/>
                  </a:lnTo>
                  <a:lnTo>
                    <a:pt x="2680" y="97"/>
                  </a:lnTo>
                  <a:lnTo>
                    <a:pt x="2779" y="329"/>
                  </a:lnTo>
                  <a:lnTo>
                    <a:pt x="2908" y="2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6" name="Freeform 417"/>
            <p:cNvSpPr>
              <a:spLocks/>
            </p:cNvSpPr>
            <p:nvPr/>
          </p:nvSpPr>
          <p:spPr bwMode="auto">
            <a:xfrm>
              <a:off x="1561" y="1606"/>
              <a:ext cx="397" cy="246"/>
            </a:xfrm>
            <a:custGeom>
              <a:avLst/>
              <a:gdLst>
                <a:gd name="T0" fmla="*/ 0 w 795"/>
                <a:gd name="T1" fmla="*/ 26 h 492"/>
                <a:gd name="T2" fmla="*/ 19 w 795"/>
                <a:gd name="T3" fmla="*/ 31 h 492"/>
                <a:gd name="T4" fmla="*/ 39 w 795"/>
                <a:gd name="T5" fmla="*/ 29 h 492"/>
                <a:gd name="T6" fmla="*/ 49 w 795"/>
                <a:gd name="T7" fmla="*/ 25 h 492"/>
                <a:gd name="T8" fmla="*/ 47 w 795"/>
                <a:gd name="T9" fmla="*/ 21 h 492"/>
                <a:gd name="T10" fmla="*/ 34 w 795"/>
                <a:gd name="T11" fmla="*/ 22 h 492"/>
                <a:gd name="T12" fmla="*/ 47 w 795"/>
                <a:gd name="T13" fmla="*/ 14 h 492"/>
                <a:gd name="T14" fmla="*/ 46 w 795"/>
                <a:gd name="T15" fmla="*/ 9 h 492"/>
                <a:gd name="T16" fmla="*/ 35 w 795"/>
                <a:gd name="T17" fmla="*/ 9 h 492"/>
                <a:gd name="T18" fmla="*/ 44 w 795"/>
                <a:gd name="T19" fmla="*/ 4 h 492"/>
                <a:gd name="T20" fmla="*/ 42 w 795"/>
                <a:gd name="T21" fmla="*/ 0 h 492"/>
                <a:gd name="T22" fmla="*/ 32 w 795"/>
                <a:gd name="T23" fmla="*/ 2 h 492"/>
                <a:gd name="T24" fmla="*/ 23 w 795"/>
                <a:gd name="T25" fmla="*/ 4 h 492"/>
                <a:gd name="T26" fmla="*/ 21 w 795"/>
                <a:gd name="T27" fmla="*/ 8 h 492"/>
                <a:gd name="T28" fmla="*/ 33 w 795"/>
                <a:gd name="T29" fmla="*/ 13 h 492"/>
                <a:gd name="T30" fmla="*/ 19 w 795"/>
                <a:gd name="T31" fmla="*/ 14 h 492"/>
                <a:gd name="T32" fmla="*/ 16 w 795"/>
                <a:gd name="T33" fmla="*/ 19 h 492"/>
                <a:gd name="T34" fmla="*/ 26 w 795"/>
                <a:gd name="T35" fmla="*/ 25 h 492"/>
                <a:gd name="T36" fmla="*/ 12 w 795"/>
                <a:gd name="T37" fmla="*/ 25 h 492"/>
                <a:gd name="T38" fmla="*/ 0 w 795"/>
                <a:gd name="T39" fmla="*/ 26 h 492"/>
                <a:gd name="T40" fmla="*/ 0 w 795"/>
                <a:gd name="T41" fmla="*/ 26 h 4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5"/>
                <a:gd name="T64" fmla="*/ 0 h 492"/>
                <a:gd name="T65" fmla="*/ 795 w 795"/>
                <a:gd name="T66" fmla="*/ 492 h 4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5" h="492">
                  <a:moveTo>
                    <a:pt x="0" y="414"/>
                  </a:moveTo>
                  <a:lnTo>
                    <a:pt x="312" y="492"/>
                  </a:lnTo>
                  <a:lnTo>
                    <a:pt x="631" y="451"/>
                  </a:lnTo>
                  <a:lnTo>
                    <a:pt x="795" y="397"/>
                  </a:lnTo>
                  <a:lnTo>
                    <a:pt x="753" y="329"/>
                  </a:lnTo>
                  <a:lnTo>
                    <a:pt x="553" y="338"/>
                  </a:lnTo>
                  <a:lnTo>
                    <a:pt x="753" y="217"/>
                  </a:lnTo>
                  <a:lnTo>
                    <a:pt x="736" y="139"/>
                  </a:lnTo>
                  <a:lnTo>
                    <a:pt x="570" y="129"/>
                  </a:lnTo>
                  <a:lnTo>
                    <a:pt x="718" y="61"/>
                  </a:lnTo>
                  <a:lnTo>
                    <a:pt x="682" y="0"/>
                  </a:lnTo>
                  <a:lnTo>
                    <a:pt x="527" y="27"/>
                  </a:lnTo>
                  <a:lnTo>
                    <a:pt x="371" y="61"/>
                  </a:lnTo>
                  <a:lnTo>
                    <a:pt x="346" y="122"/>
                  </a:lnTo>
                  <a:lnTo>
                    <a:pt x="536" y="207"/>
                  </a:lnTo>
                  <a:lnTo>
                    <a:pt x="312" y="224"/>
                  </a:lnTo>
                  <a:lnTo>
                    <a:pt x="259" y="295"/>
                  </a:lnTo>
                  <a:lnTo>
                    <a:pt x="431" y="390"/>
                  </a:lnTo>
                  <a:lnTo>
                    <a:pt x="198" y="397"/>
                  </a:lnTo>
                  <a:lnTo>
                    <a:pt x="0" y="4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7" name="Freeform 418"/>
            <p:cNvSpPr>
              <a:spLocks/>
            </p:cNvSpPr>
            <p:nvPr/>
          </p:nvSpPr>
          <p:spPr bwMode="auto">
            <a:xfrm>
              <a:off x="1794" y="1506"/>
              <a:ext cx="91" cy="86"/>
            </a:xfrm>
            <a:custGeom>
              <a:avLst/>
              <a:gdLst>
                <a:gd name="T0" fmla="*/ 0 w 180"/>
                <a:gd name="T1" fmla="*/ 10 h 173"/>
                <a:gd name="T2" fmla="*/ 12 w 180"/>
                <a:gd name="T3" fmla="*/ 6 h 173"/>
                <a:gd name="T4" fmla="*/ 12 w 180"/>
                <a:gd name="T5" fmla="*/ 0 h 173"/>
                <a:gd name="T6" fmla="*/ 6 w 180"/>
                <a:gd name="T7" fmla="*/ 3 h 173"/>
                <a:gd name="T8" fmla="*/ 0 w 180"/>
                <a:gd name="T9" fmla="*/ 10 h 173"/>
                <a:gd name="T10" fmla="*/ 0 w 180"/>
                <a:gd name="T11" fmla="*/ 10 h 173"/>
                <a:gd name="T12" fmla="*/ 0 60000 65536"/>
                <a:gd name="T13" fmla="*/ 0 60000 65536"/>
                <a:gd name="T14" fmla="*/ 0 60000 65536"/>
                <a:gd name="T15" fmla="*/ 0 60000 65536"/>
                <a:gd name="T16" fmla="*/ 0 60000 65536"/>
                <a:gd name="T17" fmla="*/ 0 60000 65536"/>
                <a:gd name="T18" fmla="*/ 0 w 180"/>
                <a:gd name="T19" fmla="*/ 0 h 173"/>
                <a:gd name="T20" fmla="*/ 180 w 180"/>
                <a:gd name="T21" fmla="*/ 173 h 173"/>
              </a:gdLst>
              <a:ahLst/>
              <a:cxnLst>
                <a:cxn ang="T12">
                  <a:pos x="T0" y="T1"/>
                </a:cxn>
                <a:cxn ang="T13">
                  <a:pos x="T2" y="T3"/>
                </a:cxn>
                <a:cxn ang="T14">
                  <a:pos x="T4" y="T5"/>
                </a:cxn>
                <a:cxn ang="T15">
                  <a:pos x="T6" y="T7"/>
                </a:cxn>
                <a:cxn ang="T16">
                  <a:pos x="T8" y="T9"/>
                </a:cxn>
                <a:cxn ang="T17">
                  <a:pos x="T10" y="T11"/>
                </a:cxn>
              </a:cxnLst>
              <a:rect l="T18" t="T19" r="T20" b="T21"/>
              <a:pathLst>
                <a:path w="180" h="173">
                  <a:moveTo>
                    <a:pt x="0" y="173"/>
                  </a:moveTo>
                  <a:lnTo>
                    <a:pt x="180" y="105"/>
                  </a:lnTo>
                  <a:lnTo>
                    <a:pt x="180" y="0"/>
                  </a:lnTo>
                  <a:lnTo>
                    <a:pt x="85" y="52"/>
                  </a:lnTo>
                  <a:lnTo>
                    <a:pt x="0"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8" name="Freeform 419"/>
            <p:cNvSpPr>
              <a:spLocks/>
            </p:cNvSpPr>
            <p:nvPr/>
          </p:nvSpPr>
          <p:spPr bwMode="auto">
            <a:xfrm>
              <a:off x="1842" y="1433"/>
              <a:ext cx="51" cy="34"/>
            </a:xfrm>
            <a:custGeom>
              <a:avLst/>
              <a:gdLst>
                <a:gd name="T0" fmla="*/ 0 w 102"/>
                <a:gd name="T1" fmla="*/ 4 h 69"/>
                <a:gd name="T2" fmla="*/ 6 w 102"/>
                <a:gd name="T3" fmla="*/ 3 h 69"/>
                <a:gd name="T4" fmla="*/ 3 w 102"/>
                <a:gd name="T5" fmla="*/ 0 h 69"/>
                <a:gd name="T6" fmla="*/ 0 w 102"/>
                <a:gd name="T7" fmla="*/ 4 h 69"/>
                <a:gd name="T8" fmla="*/ 0 w 102"/>
                <a:gd name="T9" fmla="*/ 4 h 69"/>
                <a:gd name="T10" fmla="*/ 0 60000 65536"/>
                <a:gd name="T11" fmla="*/ 0 60000 65536"/>
                <a:gd name="T12" fmla="*/ 0 60000 65536"/>
                <a:gd name="T13" fmla="*/ 0 60000 65536"/>
                <a:gd name="T14" fmla="*/ 0 60000 65536"/>
                <a:gd name="T15" fmla="*/ 0 w 102"/>
                <a:gd name="T16" fmla="*/ 0 h 69"/>
                <a:gd name="T17" fmla="*/ 102 w 102"/>
                <a:gd name="T18" fmla="*/ 69 h 69"/>
              </a:gdLst>
              <a:ahLst/>
              <a:cxnLst>
                <a:cxn ang="T10">
                  <a:pos x="T0" y="T1"/>
                </a:cxn>
                <a:cxn ang="T11">
                  <a:pos x="T2" y="T3"/>
                </a:cxn>
                <a:cxn ang="T12">
                  <a:pos x="T4" y="T5"/>
                </a:cxn>
                <a:cxn ang="T13">
                  <a:pos x="T6" y="T7"/>
                </a:cxn>
                <a:cxn ang="T14">
                  <a:pos x="T8" y="T9"/>
                </a:cxn>
              </a:cxnLst>
              <a:rect l="T15" t="T16" r="T17" b="T18"/>
              <a:pathLst>
                <a:path w="102" h="69">
                  <a:moveTo>
                    <a:pt x="0" y="69"/>
                  </a:moveTo>
                  <a:lnTo>
                    <a:pt x="102" y="51"/>
                  </a:lnTo>
                  <a:lnTo>
                    <a:pt x="60" y="0"/>
                  </a:ln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9" name="Freeform 420"/>
            <p:cNvSpPr>
              <a:spLocks/>
            </p:cNvSpPr>
            <p:nvPr/>
          </p:nvSpPr>
          <p:spPr bwMode="auto">
            <a:xfrm>
              <a:off x="1892" y="514"/>
              <a:ext cx="564" cy="602"/>
            </a:xfrm>
            <a:custGeom>
              <a:avLst/>
              <a:gdLst>
                <a:gd name="T0" fmla="*/ 58 w 1127"/>
                <a:gd name="T1" fmla="*/ 3 h 1203"/>
                <a:gd name="T2" fmla="*/ 70 w 1127"/>
                <a:gd name="T3" fmla="*/ 0 h 1203"/>
                <a:gd name="T4" fmla="*/ 71 w 1127"/>
                <a:gd name="T5" fmla="*/ 6 h 1203"/>
                <a:gd name="T6" fmla="*/ 59 w 1127"/>
                <a:gd name="T7" fmla="*/ 11 h 1203"/>
                <a:gd name="T8" fmla="*/ 71 w 1127"/>
                <a:gd name="T9" fmla="*/ 13 h 1203"/>
                <a:gd name="T10" fmla="*/ 16 w 1127"/>
                <a:gd name="T11" fmla="*/ 63 h 1203"/>
                <a:gd name="T12" fmla="*/ 22 w 1127"/>
                <a:gd name="T13" fmla="*/ 71 h 1203"/>
                <a:gd name="T14" fmla="*/ 8 w 1127"/>
                <a:gd name="T15" fmla="*/ 76 h 1203"/>
                <a:gd name="T16" fmla="*/ 0 w 1127"/>
                <a:gd name="T17" fmla="*/ 69 h 1203"/>
                <a:gd name="T18" fmla="*/ 11 w 1127"/>
                <a:gd name="T19" fmla="*/ 55 h 1203"/>
                <a:gd name="T20" fmla="*/ 22 w 1127"/>
                <a:gd name="T21" fmla="*/ 51 h 1203"/>
                <a:gd name="T22" fmla="*/ 15 w 1127"/>
                <a:gd name="T23" fmla="*/ 51 h 1203"/>
                <a:gd name="T24" fmla="*/ 24 w 1127"/>
                <a:gd name="T25" fmla="*/ 41 h 1203"/>
                <a:gd name="T26" fmla="*/ 39 w 1127"/>
                <a:gd name="T27" fmla="*/ 35 h 1203"/>
                <a:gd name="T28" fmla="*/ 28 w 1127"/>
                <a:gd name="T29" fmla="*/ 35 h 1203"/>
                <a:gd name="T30" fmla="*/ 36 w 1127"/>
                <a:gd name="T31" fmla="*/ 25 h 1203"/>
                <a:gd name="T32" fmla="*/ 56 w 1127"/>
                <a:gd name="T33" fmla="*/ 18 h 1203"/>
                <a:gd name="T34" fmla="*/ 45 w 1127"/>
                <a:gd name="T35" fmla="*/ 15 h 1203"/>
                <a:gd name="T36" fmla="*/ 58 w 1127"/>
                <a:gd name="T37" fmla="*/ 3 h 1203"/>
                <a:gd name="T38" fmla="*/ 58 w 1127"/>
                <a:gd name="T39" fmla="*/ 3 h 12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27"/>
                <a:gd name="T61" fmla="*/ 0 h 1203"/>
                <a:gd name="T62" fmla="*/ 1127 w 1127"/>
                <a:gd name="T63" fmla="*/ 1203 h 12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27" h="1203">
                  <a:moveTo>
                    <a:pt x="915" y="34"/>
                  </a:moveTo>
                  <a:lnTo>
                    <a:pt x="1118" y="0"/>
                  </a:lnTo>
                  <a:lnTo>
                    <a:pt x="1127" y="85"/>
                  </a:lnTo>
                  <a:lnTo>
                    <a:pt x="937" y="173"/>
                  </a:lnTo>
                  <a:lnTo>
                    <a:pt x="1127" y="198"/>
                  </a:lnTo>
                  <a:lnTo>
                    <a:pt x="249" y="1007"/>
                  </a:lnTo>
                  <a:lnTo>
                    <a:pt x="348" y="1125"/>
                  </a:lnTo>
                  <a:lnTo>
                    <a:pt x="124" y="1203"/>
                  </a:lnTo>
                  <a:lnTo>
                    <a:pt x="0" y="1099"/>
                  </a:lnTo>
                  <a:lnTo>
                    <a:pt x="168" y="878"/>
                  </a:lnTo>
                  <a:lnTo>
                    <a:pt x="348" y="813"/>
                  </a:lnTo>
                  <a:lnTo>
                    <a:pt x="227" y="813"/>
                  </a:lnTo>
                  <a:lnTo>
                    <a:pt x="375" y="641"/>
                  </a:lnTo>
                  <a:lnTo>
                    <a:pt x="616" y="545"/>
                  </a:lnTo>
                  <a:lnTo>
                    <a:pt x="439" y="557"/>
                  </a:lnTo>
                  <a:lnTo>
                    <a:pt x="569" y="393"/>
                  </a:lnTo>
                  <a:lnTo>
                    <a:pt x="894" y="276"/>
                  </a:lnTo>
                  <a:lnTo>
                    <a:pt x="717" y="234"/>
                  </a:lnTo>
                  <a:lnTo>
                    <a:pt x="91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0" name="Freeform 421"/>
            <p:cNvSpPr>
              <a:spLocks/>
            </p:cNvSpPr>
            <p:nvPr/>
          </p:nvSpPr>
          <p:spPr bwMode="auto">
            <a:xfrm>
              <a:off x="2147" y="458"/>
              <a:ext cx="212" cy="243"/>
            </a:xfrm>
            <a:custGeom>
              <a:avLst/>
              <a:gdLst>
                <a:gd name="T0" fmla="*/ 12 w 424"/>
                <a:gd name="T1" fmla="*/ 2 h 484"/>
                <a:gd name="T2" fmla="*/ 22 w 424"/>
                <a:gd name="T3" fmla="*/ 0 h 484"/>
                <a:gd name="T4" fmla="*/ 27 w 424"/>
                <a:gd name="T5" fmla="*/ 3 h 484"/>
                <a:gd name="T6" fmla="*/ 19 w 424"/>
                <a:gd name="T7" fmla="*/ 10 h 484"/>
                <a:gd name="T8" fmla="*/ 0 w 424"/>
                <a:gd name="T9" fmla="*/ 31 h 484"/>
                <a:gd name="T10" fmla="*/ 13 w 424"/>
                <a:gd name="T11" fmla="*/ 9 h 484"/>
                <a:gd name="T12" fmla="*/ 12 w 424"/>
                <a:gd name="T13" fmla="*/ 2 h 484"/>
                <a:gd name="T14" fmla="*/ 12 w 424"/>
                <a:gd name="T15" fmla="*/ 2 h 484"/>
                <a:gd name="T16" fmla="*/ 0 60000 65536"/>
                <a:gd name="T17" fmla="*/ 0 60000 65536"/>
                <a:gd name="T18" fmla="*/ 0 60000 65536"/>
                <a:gd name="T19" fmla="*/ 0 60000 65536"/>
                <a:gd name="T20" fmla="*/ 0 60000 65536"/>
                <a:gd name="T21" fmla="*/ 0 60000 65536"/>
                <a:gd name="T22" fmla="*/ 0 60000 65536"/>
                <a:gd name="T23" fmla="*/ 0 60000 65536"/>
                <a:gd name="T24" fmla="*/ 0 w 424"/>
                <a:gd name="T25" fmla="*/ 0 h 484"/>
                <a:gd name="T26" fmla="*/ 424 w 424"/>
                <a:gd name="T27" fmla="*/ 484 h 4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4" h="484">
                  <a:moveTo>
                    <a:pt x="190" y="17"/>
                  </a:moveTo>
                  <a:lnTo>
                    <a:pt x="346" y="0"/>
                  </a:lnTo>
                  <a:lnTo>
                    <a:pt x="424" y="34"/>
                  </a:lnTo>
                  <a:lnTo>
                    <a:pt x="292" y="148"/>
                  </a:lnTo>
                  <a:lnTo>
                    <a:pt x="0" y="484"/>
                  </a:lnTo>
                  <a:lnTo>
                    <a:pt x="197" y="129"/>
                  </a:lnTo>
                  <a:lnTo>
                    <a:pt x="19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1" name="Freeform 422"/>
            <p:cNvSpPr>
              <a:spLocks/>
            </p:cNvSpPr>
            <p:nvPr/>
          </p:nvSpPr>
          <p:spPr bwMode="auto">
            <a:xfrm>
              <a:off x="2155" y="472"/>
              <a:ext cx="52" cy="112"/>
            </a:xfrm>
            <a:custGeom>
              <a:avLst/>
              <a:gdLst>
                <a:gd name="T0" fmla="*/ 1 w 103"/>
                <a:gd name="T1" fmla="*/ 1 h 225"/>
                <a:gd name="T2" fmla="*/ 6 w 103"/>
                <a:gd name="T3" fmla="*/ 0 h 225"/>
                <a:gd name="T4" fmla="*/ 7 w 103"/>
                <a:gd name="T5" fmla="*/ 5 h 225"/>
                <a:gd name="T6" fmla="*/ 0 w 103"/>
                <a:gd name="T7" fmla="*/ 14 h 225"/>
                <a:gd name="T8" fmla="*/ 1 w 103"/>
                <a:gd name="T9" fmla="*/ 1 h 225"/>
                <a:gd name="T10" fmla="*/ 1 w 103"/>
                <a:gd name="T11" fmla="*/ 1 h 225"/>
                <a:gd name="T12" fmla="*/ 0 60000 65536"/>
                <a:gd name="T13" fmla="*/ 0 60000 65536"/>
                <a:gd name="T14" fmla="*/ 0 60000 65536"/>
                <a:gd name="T15" fmla="*/ 0 60000 65536"/>
                <a:gd name="T16" fmla="*/ 0 60000 65536"/>
                <a:gd name="T17" fmla="*/ 0 60000 65536"/>
                <a:gd name="T18" fmla="*/ 0 w 103"/>
                <a:gd name="T19" fmla="*/ 0 h 225"/>
                <a:gd name="T20" fmla="*/ 103 w 103"/>
                <a:gd name="T21" fmla="*/ 225 h 225"/>
              </a:gdLst>
              <a:ahLst/>
              <a:cxnLst>
                <a:cxn ang="T12">
                  <a:pos x="T0" y="T1"/>
                </a:cxn>
                <a:cxn ang="T13">
                  <a:pos x="T2" y="T3"/>
                </a:cxn>
                <a:cxn ang="T14">
                  <a:pos x="T4" y="T5"/>
                </a:cxn>
                <a:cxn ang="T15">
                  <a:pos x="T6" y="T7"/>
                </a:cxn>
                <a:cxn ang="T16">
                  <a:pos x="T8" y="T9"/>
                </a:cxn>
                <a:cxn ang="T17">
                  <a:pos x="T10" y="T11"/>
                </a:cxn>
              </a:cxnLst>
              <a:rect l="T18" t="T19" r="T20" b="T21"/>
              <a:pathLst>
                <a:path w="103" h="225">
                  <a:moveTo>
                    <a:pt x="7" y="17"/>
                  </a:moveTo>
                  <a:lnTo>
                    <a:pt x="85" y="0"/>
                  </a:lnTo>
                  <a:lnTo>
                    <a:pt x="103" y="86"/>
                  </a:lnTo>
                  <a:lnTo>
                    <a:pt x="0" y="225"/>
                  </a:lnTo>
                  <a:lnTo>
                    <a:pt x="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2" name="Freeform 423"/>
            <p:cNvSpPr>
              <a:spLocks/>
            </p:cNvSpPr>
            <p:nvPr/>
          </p:nvSpPr>
          <p:spPr bwMode="auto">
            <a:xfrm>
              <a:off x="2005" y="267"/>
              <a:ext cx="1104" cy="832"/>
            </a:xfrm>
            <a:custGeom>
              <a:avLst/>
              <a:gdLst>
                <a:gd name="T0" fmla="*/ 98 w 2206"/>
                <a:gd name="T1" fmla="*/ 10 h 1663"/>
                <a:gd name="T2" fmla="*/ 118 w 2206"/>
                <a:gd name="T3" fmla="*/ 22 h 1663"/>
                <a:gd name="T4" fmla="*/ 134 w 2206"/>
                <a:gd name="T5" fmla="*/ 42 h 1663"/>
                <a:gd name="T6" fmla="*/ 139 w 2206"/>
                <a:gd name="T7" fmla="*/ 51 h 1663"/>
                <a:gd name="T8" fmla="*/ 137 w 2206"/>
                <a:gd name="T9" fmla="*/ 40 h 1663"/>
                <a:gd name="T10" fmla="*/ 126 w 2206"/>
                <a:gd name="T11" fmla="*/ 22 h 1663"/>
                <a:gd name="T12" fmla="*/ 97 w 2206"/>
                <a:gd name="T13" fmla="*/ 0 h 1663"/>
                <a:gd name="T14" fmla="*/ 0 w 2206"/>
                <a:gd name="T15" fmla="*/ 94 h 1663"/>
                <a:gd name="T16" fmla="*/ 4 w 2206"/>
                <a:gd name="T17" fmla="*/ 104 h 1663"/>
                <a:gd name="T18" fmla="*/ 12 w 2206"/>
                <a:gd name="T19" fmla="*/ 101 h 1663"/>
                <a:gd name="T20" fmla="*/ 5 w 2206"/>
                <a:gd name="T21" fmla="*/ 95 h 1663"/>
                <a:gd name="T22" fmla="*/ 89 w 2206"/>
                <a:gd name="T23" fmla="*/ 65 h 1663"/>
                <a:gd name="T24" fmla="*/ 63 w 2206"/>
                <a:gd name="T25" fmla="*/ 70 h 1663"/>
                <a:gd name="T26" fmla="*/ 10 w 2206"/>
                <a:gd name="T27" fmla="*/ 88 h 1663"/>
                <a:gd name="T28" fmla="*/ 98 w 2206"/>
                <a:gd name="T29" fmla="*/ 10 h 1663"/>
                <a:gd name="T30" fmla="*/ 98 w 2206"/>
                <a:gd name="T31" fmla="*/ 10 h 16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6"/>
                <a:gd name="T49" fmla="*/ 0 h 1663"/>
                <a:gd name="T50" fmla="*/ 2206 w 2206"/>
                <a:gd name="T51" fmla="*/ 1663 h 166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6" h="1663">
                  <a:moveTo>
                    <a:pt x="1566" y="156"/>
                  </a:moveTo>
                  <a:lnTo>
                    <a:pt x="1887" y="346"/>
                  </a:lnTo>
                  <a:lnTo>
                    <a:pt x="2138" y="667"/>
                  </a:lnTo>
                  <a:lnTo>
                    <a:pt x="2206" y="806"/>
                  </a:lnTo>
                  <a:lnTo>
                    <a:pt x="2189" y="631"/>
                  </a:lnTo>
                  <a:lnTo>
                    <a:pt x="2007" y="346"/>
                  </a:lnTo>
                  <a:lnTo>
                    <a:pt x="1549" y="0"/>
                  </a:lnTo>
                  <a:lnTo>
                    <a:pt x="0" y="1490"/>
                  </a:lnTo>
                  <a:lnTo>
                    <a:pt x="60" y="1663"/>
                  </a:lnTo>
                  <a:lnTo>
                    <a:pt x="192" y="1610"/>
                  </a:lnTo>
                  <a:lnTo>
                    <a:pt x="70" y="1515"/>
                  </a:lnTo>
                  <a:lnTo>
                    <a:pt x="1416" y="1038"/>
                  </a:lnTo>
                  <a:lnTo>
                    <a:pt x="1001" y="1108"/>
                  </a:lnTo>
                  <a:lnTo>
                    <a:pt x="155" y="1403"/>
                  </a:lnTo>
                  <a:lnTo>
                    <a:pt x="1566" y="1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3" name="Freeform 424"/>
            <p:cNvSpPr>
              <a:spLocks/>
            </p:cNvSpPr>
            <p:nvPr/>
          </p:nvSpPr>
          <p:spPr bwMode="auto">
            <a:xfrm>
              <a:off x="2083" y="703"/>
              <a:ext cx="1007" cy="383"/>
            </a:xfrm>
            <a:custGeom>
              <a:avLst/>
              <a:gdLst>
                <a:gd name="T0" fmla="*/ 3 w 2013"/>
                <a:gd name="T1" fmla="*/ 48 h 766"/>
                <a:gd name="T2" fmla="*/ 0 w 2013"/>
                <a:gd name="T3" fmla="*/ 41 h 766"/>
                <a:gd name="T4" fmla="*/ 7 w 2013"/>
                <a:gd name="T5" fmla="*/ 39 h 766"/>
                <a:gd name="T6" fmla="*/ 15 w 2013"/>
                <a:gd name="T7" fmla="*/ 40 h 766"/>
                <a:gd name="T8" fmla="*/ 12 w 2013"/>
                <a:gd name="T9" fmla="*/ 37 h 766"/>
                <a:gd name="T10" fmla="*/ 22 w 2013"/>
                <a:gd name="T11" fmla="*/ 33 h 766"/>
                <a:gd name="T12" fmla="*/ 32 w 2013"/>
                <a:gd name="T13" fmla="*/ 34 h 766"/>
                <a:gd name="T14" fmla="*/ 27 w 2013"/>
                <a:gd name="T15" fmla="*/ 31 h 766"/>
                <a:gd name="T16" fmla="*/ 39 w 2013"/>
                <a:gd name="T17" fmla="*/ 27 h 766"/>
                <a:gd name="T18" fmla="*/ 51 w 2013"/>
                <a:gd name="T19" fmla="*/ 28 h 766"/>
                <a:gd name="T20" fmla="*/ 47 w 2013"/>
                <a:gd name="T21" fmla="*/ 24 h 766"/>
                <a:gd name="T22" fmla="*/ 62 w 2013"/>
                <a:gd name="T23" fmla="*/ 20 h 766"/>
                <a:gd name="T24" fmla="*/ 78 w 2013"/>
                <a:gd name="T25" fmla="*/ 23 h 766"/>
                <a:gd name="T26" fmla="*/ 70 w 2013"/>
                <a:gd name="T27" fmla="*/ 17 h 766"/>
                <a:gd name="T28" fmla="*/ 77 w 2013"/>
                <a:gd name="T29" fmla="*/ 14 h 766"/>
                <a:gd name="T30" fmla="*/ 91 w 2013"/>
                <a:gd name="T31" fmla="*/ 19 h 766"/>
                <a:gd name="T32" fmla="*/ 86 w 2013"/>
                <a:gd name="T33" fmla="*/ 12 h 766"/>
                <a:gd name="T34" fmla="*/ 92 w 2013"/>
                <a:gd name="T35" fmla="*/ 10 h 766"/>
                <a:gd name="T36" fmla="*/ 110 w 2013"/>
                <a:gd name="T37" fmla="*/ 18 h 766"/>
                <a:gd name="T38" fmla="*/ 100 w 2013"/>
                <a:gd name="T39" fmla="*/ 6 h 766"/>
                <a:gd name="T40" fmla="*/ 110 w 2013"/>
                <a:gd name="T41" fmla="*/ 3 h 766"/>
                <a:gd name="T42" fmla="*/ 119 w 2013"/>
                <a:gd name="T43" fmla="*/ 9 h 766"/>
                <a:gd name="T44" fmla="*/ 116 w 2013"/>
                <a:gd name="T45" fmla="*/ 3 h 766"/>
                <a:gd name="T46" fmla="*/ 120 w 2013"/>
                <a:gd name="T47" fmla="*/ 0 h 766"/>
                <a:gd name="T48" fmla="*/ 125 w 2013"/>
                <a:gd name="T49" fmla="*/ 5 h 766"/>
                <a:gd name="T50" fmla="*/ 126 w 2013"/>
                <a:gd name="T51" fmla="*/ 12 h 766"/>
                <a:gd name="T52" fmla="*/ 125 w 2013"/>
                <a:gd name="T53" fmla="*/ 15 h 766"/>
                <a:gd name="T54" fmla="*/ 115 w 2013"/>
                <a:gd name="T55" fmla="*/ 12 h 766"/>
                <a:gd name="T56" fmla="*/ 123 w 2013"/>
                <a:gd name="T57" fmla="*/ 22 h 766"/>
                <a:gd name="T58" fmla="*/ 121 w 2013"/>
                <a:gd name="T59" fmla="*/ 29 h 766"/>
                <a:gd name="T60" fmla="*/ 110 w 2013"/>
                <a:gd name="T61" fmla="*/ 24 h 766"/>
                <a:gd name="T62" fmla="*/ 120 w 2013"/>
                <a:gd name="T63" fmla="*/ 38 h 766"/>
                <a:gd name="T64" fmla="*/ 109 w 2013"/>
                <a:gd name="T65" fmla="*/ 40 h 766"/>
                <a:gd name="T66" fmla="*/ 102 w 2013"/>
                <a:gd name="T67" fmla="*/ 23 h 766"/>
                <a:gd name="T68" fmla="*/ 3 w 2013"/>
                <a:gd name="T69" fmla="*/ 48 h 766"/>
                <a:gd name="T70" fmla="*/ 3 w 2013"/>
                <a:gd name="T71" fmla="*/ 48 h 7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13"/>
                <a:gd name="T109" fmla="*/ 0 h 766"/>
                <a:gd name="T110" fmla="*/ 2013 w 2013"/>
                <a:gd name="T111" fmla="*/ 766 h 7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13" h="766">
                  <a:moveTo>
                    <a:pt x="37" y="766"/>
                  </a:moveTo>
                  <a:lnTo>
                    <a:pt x="0" y="645"/>
                  </a:lnTo>
                  <a:lnTo>
                    <a:pt x="109" y="610"/>
                  </a:lnTo>
                  <a:lnTo>
                    <a:pt x="230" y="637"/>
                  </a:lnTo>
                  <a:lnTo>
                    <a:pt x="190" y="584"/>
                  </a:lnTo>
                  <a:lnTo>
                    <a:pt x="339" y="523"/>
                  </a:lnTo>
                  <a:lnTo>
                    <a:pt x="498" y="536"/>
                  </a:lnTo>
                  <a:lnTo>
                    <a:pt x="430" y="502"/>
                  </a:lnTo>
                  <a:lnTo>
                    <a:pt x="616" y="434"/>
                  </a:lnTo>
                  <a:lnTo>
                    <a:pt x="801" y="458"/>
                  </a:lnTo>
                  <a:lnTo>
                    <a:pt x="742" y="394"/>
                  </a:lnTo>
                  <a:lnTo>
                    <a:pt x="987" y="316"/>
                  </a:lnTo>
                  <a:lnTo>
                    <a:pt x="1238" y="363"/>
                  </a:lnTo>
                  <a:lnTo>
                    <a:pt x="1118" y="272"/>
                  </a:lnTo>
                  <a:lnTo>
                    <a:pt x="1224" y="234"/>
                  </a:lnTo>
                  <a:lnTo>
                    <a:pt x="1451" y="299"/>
                  </a:lnTo>
                  <a:lnTo>
                    <a:pt x="1373" y="187"/>
                  </a:lnTo>
                  <a:lnTo>
                    <a:pt x="1472" y="147"/>
                  </a:lnTo>
                  <a:lnTo>
                    <a:pt x="1749" y="282"/>
                  </a:lnTo>
                  <a:lnTo>
                    <a:pt x="1589" y="99"/>
                  </a:lnTo>
                  <a:lnTo>
                    <a:pt x="1753" y="48"/>
                  </a:lnTo>
                  <a:lnTo>
                    <a:pt x="1899" y="133"/>
                  </a:lnTo>
                  <a:lnTo>
                    <a:pt x="1844" y="35"/>
                  </a:lnTo>
                  <a:lnTo>
                    <a:pt x="1913" y="0"/>
                  </a:lnTo>
                  <a:lnTo>
                    <a:pt x="2000" y="69"/>
                  </a:lnTo>
                  <a:lnTo>
                    <a:pt x="2013" y="177"/>
                  </a:lnTo>
                  <a:lnTo>
                    <a:pt x="2000" y="242"/>
                  </a:lnTo>
                  <a:lnTo>
                    <a:pt x="1835" y="181"/>
                  </a:lnTo>
                  <a:lnTo>
                    <a:pt x="1960" y="350"/>
                  </a:lnTo>
                  <a:lnTo>
                    <a:pt x="1935" y="475"/>
                  </a:lnTo>
                  <a:lnTo>
                    <a:pt x="1753" y="394"/>
                  </a:lnTo>
                  <a:lnTo>
                    <a:pt x="1909" y="603"/>
                  </a:lnTo>
                  <a:lnTo>
                    <a:pt x="1736" y="637"/>
                  </a:lnTo>
                  <a:lnTo>
                    <a:pt x="1631" y="356"/>
                  </a:lnTo>
                  <a:lnTo>
                    <a:pt x="37" y="7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4" name="Freeform 425"/>
            <p:cNvSpPr>
              <a:spLocks/>
            </p:cNvSpPr>
            <p:nvPr/>
          </p:nvSpPr>
          <p:spPr bwMode="auto">
            <a:xfrm>
              <a:off x="2391" y="928"/>
              <a:ext cx="473" cy="331"/>
            </a:xfrm>
            <a:custGeom>
              <a:avLst/>
              <a:gdLst>
                <a:gd name="T0" fmla="*/ 0 w 947"/>
                <a:gd name="T1" fmla="*/ 18 h 661"/>
                <a:gd name="T2" fmla="*/ 8 w 947"/>
                <a:gd name="T3" fmla="*/ 13 h 661"/>
                <a:gd name="T4" fmla="*/ 17 w 947"/>
                <a:gd name="T5" fmla="*/ 9 h 661"/>
                <a:gd name="T6" fmla="*/ 16 w 947"/>
                <a:gd name="T7" fmla="*/ 15 h 661"/>
                <a:gd name="T8" fmla="*/ 22 w 947"/>
                <a:gd name="T9" fmla="*/ 8 h 661"/>
                <a:gd name="T10" fmla="*/ 35 w 947"/>
                <a:gd name="T11" fmla="*/ 4 h 661"/>
                <a:gd name="T12" fmla="*/ 34 w 947"/>
                <a:gd name="T13" fmla="*/ 15 h 661"/>
                <a:gd name="T14" fmla="*/ 40 w 947"/>
                <a:gd name="T15" fmla="*/ 4 h 661"/>
                <a:gd name="T16" fmla="*/ 59 w 947"/>
                <a:gd name="T17" fmla="*/ 0 h 661"/>
                <a:gd name="T18" fmla="*/ 58 w 947"/>
                <a:gd name="T19" fmla="*/ 14 h 661"/>
                <a:gd name="T20" fmla="*/ 53 w 947"/>
                <a:gd name="T21" fmla="*/ 27 h 661"/>
                <a:gd name="T22" fmla="*/ 41 w 947"/>
                <a:gd name="T23" fmla="*/ 42 h 661"/>
                <a:gd name="T24" fmla="*/ 38 w 947"/>
                <a:gd name="T25" fmla="*/ 35 h 661"/>
                <a:gd name="T26" fmla="*/ 42 w 947"/>
                <a:gd name="T27" fmla="*/ 19 h 661"/>
                <a:gd name="T28" fmla="*/ 32 w 947"/>
                <a:gd name="T29" fmla="*/ 30 h 661"/>
                <a:gd name="T30" fmla="*/ 24 w 947"/>
                <a:gd name="T31" fmla="*/ 25 h 661"/>
                <a:gd name="T32" fmla="*/ 24 w 947"/>
                <a:gd name="T33" fmla="*/ 12 h 661"/>
                <a:gd name="T34" fmla="*/ 16 w 947"/>
                <a:gd name="T35" fmla="*/ 23 h 661"/>
                <a:gd name="T36" fmla="*/ 11 w 947"/>
                <a:gd name="T37" fmla="*/ 21 h 661"/>
                <a:gd name="T38" fmla="*/ 10 w 947"/>
                <a:gd name="T39" fmla="*/ 16 h 661"/>
                <a:gd name="T40" fmla="*/ 5 w 947"/>
                <a:gd name="T41" fmla="*/ 19 h 661"/>
                <a:gd name="T42" fmla="*/ 0 w 947"/>
                <a:gd name="T43" fmla="*/ 18 h 661"/>
                <a:gd name="T44" fmla="*/ 0 w 947"/>
                <a:gd name="T45" fmla="*/ 18 h 6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47"/>
                <a:gd name="T70" fmla="*/ 0 h 661"/>
                <a:gd name="T71" fmla="*/ 947 w 947"/>
                <a:gd name="T72" fmla="*/ 661 h 6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47" h="661">
                  <a:moveTo>
                    <a:pt x="0" y="281"/>
                  </a:moveTo>
                  <a:lnTo>
                    <a:pt x="143" y="194"/>
                  </a:lnTo>
                  <a:lnTo>
                    <a:pt x="285" y="139"/>
                  </a:lnTo>
                  <a:lnTo>
                    <a:pt x="268" y="228"/>
                  </a:lnTo>
                  <a:lnTo>
                    <a:pt x="363" y="121"/>
                  </a:lnTo>
                  <a:lnTo>
                    <a:pt x="567" y="64"/>
                  </a:lnTo>
                  <a:lnTo>
                    <a:pt x="557" y="237"/>
                  </a:lnTo>
                  <a:lnTo>
                    <a:pt x="645" y="64"/>
                  </a:lnTo>
                  <a:lnTo>
                    <a:pt x="947" y="0"/>
                  </a:lnTo>
                  <a:lnTo>
                    <a:pt x="930" y="220"/>
                  </a:lnTo>
                  <a:lnTo>
                    <a:pt x="859" y="420"/>
                  </a:lnTo>
                  <a:lnTo>
                    <a:pt x="656" y="661"/>
                  </a:lnTo>
                  <a:lnTo>
                    <a:pt x="618" y="549"/>
                  </a:lnTo>
                  <a:lnTo>
                    <a:pt x="686" y="302"/>
                  </a:lnTo>
                  <a:lnTo>
                    <a:pt x="527" y="467"/>
                  </a:lnTo>
                  <a:lnTo>
                    <a:pt x="384" y="393"/>
                  </a:lnTo>
                  <a:lnTo>
                    <a:pt x="394" y="190"/>
                  </a:lnTo>
                  <a:lnTo>
                    <a:pt x="268" y="359"/>
                  </a:lnTo>
                  <a:lnTo>
                    <a:pt x="190" y="332"/>
                  </a:lnTo>
                  <a:lnTo>
                    <a:pt x="173" y="254"/>
                  </a:lnTo>
                  <a:lnTo>
                    <a:pt x="95" y="302"/>
                  </a:lnTo>
                  <a:lnTo>
                    <a:pt x="0"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5" name="Freeform 426"/>
            <p:cNvSpPr>
              <a:spLocks/>
            </p:cNvSpPr>
            <p:nvPr/>
          </p:nvSpPr>
          <p:spPr bwMode="auto">
            <a:xfrm>
              <a:off x="1284" y="967"/>
              <a:ext cx="1489" cy="920"/>
            </a:xfrm>
            <a:custGeom>
              <a:avLst/>
              <a:gdLst>
                <a:gd name="T0" fmla="*/ 1 w 2978"/>
                <a:gd name="T1" fmla="*/ 0 h 1840"/>
                <a:gd name="T2" fmla="*/ 80 w 2978"/>
                <a:gd name="T3" fmla="*/ 10 h 1840"/>
                <a:gd name="T4" fmla="*/ 88 w 2978"/>
                <a:gd name="T5" fmla="*/ 14 h 1840"/>
                <a:gd name="T6" fmla="*/ 145 w 2978"/>
                <a:gd name="T7" fmla="*/ 3 h 1840"/>
                <a:gd name="T8" fmla="*/ 91 w 2978"/>
                <a:gd name="T9" fmla="*/ 21 h 1840"/>
                <a:gd name="T10" fmla="*/ 173 w 2978"/>
                <a:gd name="T11" fmla="*/ 63 h 1840"/>
                <a:gd name="T12" fmla="*/ 186 w 2978"/>
                <a:gd name="T13" fmla="*/ 111 h 1840"/>
                <a:gd name="T14" fmla="*/ 184 w 2978"/>
                <a:gd name="T15" fmla="*/ 113 h 1840"/>
                <a:gd name="T16" fmla="*/ 165 w 2978"/>
                <a:gd name="T17" fmla="*/ 74 h 1840"/>
                <a:gd name="T18" fmla="*/ 83 w 2978"/>
                <a:gd name="T19" fmla="*/ 24 h 1840"/>
                <a:gd name="T20" fmla="*/ 96 w 2978"/>
                <a:gd name="T21" fmla="*/ 115 h 1840"/>
                <a:gd name="T22" fmla="*/ 89 w 2978"/>
                <a:gd name="T23" fmla="*/ 115 h 1840"/>
                <a:gd name="T24" fmla="*/ 78 w 2978"/>
                <a:gd name="T25" fmla="*/ 22 h 1840"/>
                <a:gd name="T26" fmla="*/ 0 w 2978"/>
                <a:gd name="T27" fmla="*/ 3 h 1840"/>
                <a:gd name="T28" fmla="*/ 1 w 2978"/>
                <a:gd name="T29" fmla="*/ 0 h 1840"/>
                <a:gd name="T30" fmla="*/ 1 w 2978"/>
                <a:gd name="T31" fmla="*/ 0 h 18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78"/>
                <a:gd name="T49" fmla="*/ 0 h 1840"/>
                <a:gd name="T50" fmla="*/ 2978 w 2978"/>
                <a:gd name="T51" fmla="*/ 1840 h 18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78" h="1840">
                  <a:moveTo>
                    <a:pt x="25" y="0"/>
                  </a:moveTo>
                  <a:lnTo>
                    <a:pt x="1266" y="150"/>
                  </a:lnTo>
                  <a:lnTo>
                    <a:pt x="1395" y="224"/>
                  </a:lnTo>
                  <a:lnTo>
                    <a:pt x="2317" y="47"/>
                  </a:lnTo>
                  <a:lnTo>
                    <a:pt x="1456" y="330"/>
                  </a:lnTo>
                  <a:lnTo>
                    <a:pt x="2767" y="1015"/>
                  </a:lnTo>
                  <a:lnTo>
                    <a:pt x="2978" y="1769"/>
                  </a:lnTo>
                  <a:lnTo>
                    <a:pt x="2940" y="1806"/>
                  </a:lnTo>
                  <a:lnTo>
                    <a:pt x="2632" y="1169"/>
                  </a:lnTo>
                  <a:lnTo>
                    <a:pt x="1323" y="372"/>
                  </a:lnTo>
                  <a:lnTo>
                    <a:pt x="1551" y="1830"/>
                  </a:lnTo>
                  <a:lnTo>
                    <a:pt x="1414" y="1840"/>
                  </a:lnTo>
                  <a:lnTo>
                    <a:pt x="1243" y="344"/>
                  </a:lnTo>
                  <a:lnTo>
                    <a:pt x="0" y="47"/>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6" name="Freeform 427"/>
            <p:cNvSpPr>
              <a:spLocks/>
            </p:cNvSpPr>
            <p:nvPr/>
          </p:nvSpPr>
          <p:spPr bwMode="auto">
            <a:xfrm>
              <a:off x="2862" y="950"/>
              <a:ext cx="146" cy="346"/>
            </a:xfrm>
            <a:custGeom>
              <a:avLst/>
              <a:gdLst>
                <a:gd name="T0" fmla="*/ 5 w 291"/>
                <a:gd name="T1" fmla="*/ 0 h 691"/>
                <a:gd name="T2" fmla="*/ 4 w 291"/>
                <a:gd name="T3" fmla="*/ 14 h 691"/>
                <a:gd name="T4" fmla="*/ 0 w 291"/>
                <a:gd name="T5" fmla="*/ 24 h 691"/>
                <a:gd name="T6" fmla="*/ 2 w 291"/>
                <a:gd name="T7" fmla="*/ 26 h 691"/>
                <a:gd name="T8" fmla="*/ 7 w 291"/>
                <a:gd name="T9" fmla="*/ 23 h 691"/>
                <a:gd name="T10" fmla="*/ 12 w 291"/>
                <a:gd name="T11" fmla="*/ 29 h 691"/>
                <a:gd name="T12" fmla="*/ 19 w 291"/>
                <a:gd name="T13" fmla="*/ 44 h 691"/>
                <a:gd name="T14" fmla="*/ 16 w 291"/>
                <a:gd name="T15" fmla="*/ 24 h 691"/>
                <a:gd name="T16" fmla="*/ 14 w 291"/>
                <a:gd name="T17" fmla="*/ 17 h 691"/>
                <a:gd name="T18" fmla="*/ 10 w 291"/>
                <a:gd name="T19" fmla="*/ 20 h 691"/>
                <a:gd name="T20" fmla="*/ 10 w 291"/>
                <a:gd name="T21" fmla="*/ 12 h 691"/>
                <a:gd name="T22" fmla="*/ 5 w 291"/>
                <a:gd name="T23" fmla="*/ 0 h 691"/>
                <a:gd name="T24" fmla="*/ 5 w 291"/>
                <a:gd name="T25" fmla="*/ 0 h 6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1"/>
                <a:gd name="T40" fmla="*/ 0 h 691"/>
                <a:gd name="T41" fmla="*/ 291 w 291"/>
                <a:gd name="T42" fmla="*/ 691 h 69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1" h="691">
                  <a:moveTo>
                    <a:pt x="72" y="0"/>
                  </a:moveTo>
                  <a:lnTo>
                    <a:pt x="55" y="224"/>
                  </a:lnTo>
                  <a:lnTo>
                    <a:pt x="0" y="370"/>
                  </a:lnTo>
                  <a:lnTo>
                    <a:pt x="25" y="414"/>
                  </a:lnTo>
                  <a:lnTo>
                    <a:pt x="103" y="364"/>
                  </a:lnTo>
                  <a:lnTo>
                    <a:pt x="190" y="458"/>
                  </a:lnTo>
                  <a:lnTo>
                    <a:pt x="291" y="691"/>
                  </a:lnTo>
                  <a:lnTo>
                    <a:pt x="251" y="376"/>
                  </a:lnTo>
                  <a:lnTo>
                    <a:pt x="211" y="271"/>
                  </a:lnTo>
                  <a:lnTo>
                    <a:pt x="160" y="306"/>
                  </a:lnTo>
                  <a:lnTo>
                    <a:pt x="154" y="184"/>
                  </a:lnTo>
                  <a:lnTo>
                    <a:pt x="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7" name="Freeform 428"/>
            <p:cNvSpPr>
              <a:spLocks/>
            </p:cNvSpPr>
            <p:nvPr/>
          </p:nvSpPr>
          <p:spPr bwMode="auto">
            <a:xfrm>
              <a:off x="2914" y="1146"/>
              <a:ext cx="210" cy="643"/>
            </a:xfrm>
            <a:custGeom>
              <a:avLst/>
              <a:gdLst>
                <a:gd name="T0" fmla="*/ 13 w 420"/>
                <a:gd name="T1" fmla="*/ 0 h 1285"/>
                <a:gd name="T2" fmla="*/ 26 w 420"/>
                <a:gd name="T3" fmla="*/ 30 h 1285"/>
                <a:gd name="T4" fmla="*/ 23 w 420"/>
                <a:gd name="T5" fmla="*/ 48 h 1285"/>
                <a:gd name="T6" fmla="*/ 13 w 420"/>
                <a:gd name="T7" fmla="*/ 69 h 1285"/>
                <a:gd name="T8" fmla="*/ 0 w 420"/>
                <a:gd name="T9" fmla="*/ 81 h 1285"/>
                <a:gd name="T10" fmla="*/ 7 w 420"/>
                <a:gd name="T11" fmla="*/ 68 h 1285"/>
                <a:gd name="T12" fmla="*/ 17 w 420"/>
                <a:gd name="T13" fmla="*/ 47 h 1285"/>
                <a:gd name="T14" fmla="*/ 21 w 420"/>
                <a:gd name="T15" fmla="*/ 32 h 1285"/>
                <a:gd name="T16" fmla="*/ 13 w 420"/>
                <a:gd name="T17" fmla="*/ 0 h 1285"/>
                <a:gd name="T18" fmla="*/ 13 w 420"/>
                <a:gd name="T19" fmla="*/ 0 h 12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1285"/>
                <a:gd name="T32" fmla="*/ 420 w 420"/>
                <a:gd name="T33" fmla="*/ 1285 h 12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1285">
                  <a:moveTo>
                    <a:pt x="195" y="0"/>
                  </a:moveTo>
                  <a:lnTo>
                    <a:pt x="420" y="466"/>
                  </a:lnTo>
                  <a:lnTo>
                    <a:pt x="363" y="764"/>
                  </a:lnTo>
                  <a:lnTo>
                    <a:pt x="197" y="1099"/>
                  </a:lnTo>
                  <a:lnTo>
                    <a:pt x="0" y="1285"/>
                  </a:lnTo>
                  <a:lnTo>
                    <a:pt x="112" y="1082"/>
                  </a:lnTo>
                  <a:lnTo>
                    <a:pt x="260" y="741"/>
                  </a:lnTo>
                  <a:lnTo>
                    <a:pt x="327" y="509"/>
                  </a:lnTo>
                  <a:lnTo>
                    <a:pt x="1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8" name="Freeform 429"/>
            <p:cNvSpPr>
              <a:spLocks/>
            </p:cNvSpPr>
            <p:nvPr/>
          </p:nvSpPr>
          <p:spPr bwMode="auto">
            <a:xfrm>
              <a:off x="2786" y="1761"/>
              <a:ext cx="70" cy="92"/>
            </a:xfrm>
            <a:custGeom>
              <a:avLst/>
              <a:gdLst>
                <a:gd name="T0" fmla="*/ 1 w 139"/>
                <a:gd name="T1" fmla="*/ 5 h 182"/>
                <a:gd name="T2" fmla="*/ 9 w 139"/>
                <a:gd name="T3" fmla="*/ 0 h 182"/>
                <a:gd name="T4" fmla="*/ 6 w 139"/>
                <a:gd name="T5" fmla="*/ 7 h 182"/>
                <a:gd name="T6" fmla="*/ 0 w 139"/>
                <a:gd name="T7" fmla="*/ 12 h 182"/>
                <a:gd name="T8" fmla="*/ 1 w 139"/>
                <a:gd name="T9" fmla="*/ 5 h 182"/>
                <a:gd name="T10" fmla="*/ 1 w 139"/>
                <a:gd name="T11" fmla="*/ 5 h 182"/>
                <a:gd name="T12" fmla="*/ 0 60000 65536"/>
                <a:gd name="T13" fmla="*/ 0 60000 65536"/>
                <a:gd name="T14" fmla="*/ 0 60000 65536"/>
                <a:gd name="T15" fmla="*/ 0 60000 65536"/>
                <a:gd name="T16" fmla="*/ 0 60000 65536"/>
                <a:gd name="T17" fmla="*/ 0 60000 65536"/>
                <a:gd name="T18" fmla="*/ 0 w 139"/>
                <a:gd name="T19" fmla="*/ 0 h 182"/>
                <a:gd name="T20" fmla="*/ 139 w 139"/>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139" h="182">
                  <a:moveTo>
                    <a:pt x="15" y="78"/>
                  </a:moveTo>
                  <a:lnTo>
                    <a:pt x="139" y="0"/>
                  </a:lnTo>
                  <a:lnTo>
                    <a:pt x="95" y="108"/>
                  </a:lnTo>
                  <a:lnTo>
                    <a:pt x="0" y="182"/>
                  </a:lnTo>
                  <a:lnTo>
                    <a:pt x="15"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9" name="Freeform 430"/>
            <p:cNvSpPr>
              <a:spLocks/>
            </p:cNvSpPr>
            <p:nvPr/>
          </p:nvSpPr>
          <p:spPr bwMode="auto">
            <a:xfrm>
              <a:off x="2766" y="1568"/>
              <a:ext cx="141" cy="120"/>
            </a:xfrm>
            <a:custGeom>
              <a:avLst/>
              <a:gdLst>
                <a:gd name="T0" fmla="*/ 0 w 283"/>
                <a:gd name="T1" fmla="*/ 10 h 239"/>
                <a:gd name="T2" fmla="*/ 10 w 283"/>
                <a:gd name="T3" fmla="*/ 5 h 239"/>
                <a:gd name="T4" fmla="*/ 17 w 283"/>
                <a:gd name="T5" fmla="*/ 0 h 239"/>
                <a:gd name="T6" fmla="*/ 9 w 283"/>
                <a:gd name="T7" fmla="*/ 10 h 239"/>
                <a:gd name="T8" fmla="*/ 0 w 283"/>
                <a:gd name="T9" fmla="*/ 15 h 239"/>
                <a:gd name="T10" fmla="*/ 0 w 283"/>
                <a:gd name="T11" fmla="*/ 10 h 239"/>
                <a:gd name="T12" fmla="*/ 0 w 283"/>
                <a:gd name="T13" fmla="*/ 10 h 239"/>
                <a:gd name="T14" fmla="*/ 0 60000 65536"/>
                <a:gd name="T15" fmla="*/ 0 60000 65536"/>
                <a:gd name="T16" fmla="*/ 0 60000 65536"/>
                <a:gd name="T17" fmla="*/ 0 60000 65536"/>
                <a:gd name="T18" fmla="*/ 0 60000 65536"/>
                <a:gd name="T19" fmla="*/ 0 60000 65536"/>
                <a:gd name="T20" fmla="*/ 0 60000 65536"/>
                <a:gd name="T21" fmla="*/ 0 w 283"/>
                <a:gd name="T22" fmla="*/ 0 h 239"/>
                <a:gd name="T23" fmla="*/ 283 w 283"/>
                <a:gd name="T24" fmla="*/ 239 h 2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3" h="239">
                  <a:moveTo>
                    <a:pt x="0" y="160"/>
                  </a:moveTo>
                  <a:lnTo>
                    <a:pt x="160" y="72"/>
                  </a:lnTo>
                  <a:lnTo>
                    <a:pt x="283" y="0"/>
                  </a:lnTo>
                  <a:lnTo>
                    <a:pt x="152" y="152"/>
                  </a:lnTo>
                  <a:lnTo>
                    <a:pt x="8" y="239"/>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0" name="Freeform 431"/>
            <p:cNvSpPr>
              <a:spLocks/>
            </p:cNvSpPr>
            <p:nvPr/>
          </p:nvSpPr>
          <p:spPr bwMode="auto">
            <a:xfrm>
              <a:off x="2733" y="1550"/>
              <a:ext cx="98" cy="55"/>
            </a:xfrm>
            <a:custGeom>
              <a:avLst/>
              <a:gdLst>
                <a:gd name="T0" fmla="*/ 0 w 195"/>
                <a:gd name="T1" fmla="*/ 0 h 108"/>
                <a:gd name="T2" fmla="*/ 13 w 195"/>
                <a:gd name="T3" fmla="*/ 3 h 108"/>
                <a:gd name="T4" fmla="*/ 3 w 195"/>
                <a:gd name="T5" fmla="*/ 7 h 108"/>
                <a:gd name="T6" fmla="*/ 0 w 195"/>
                <a:gd name="T7" fmla="*/ 0 h 108"/>
                <a:gd name="T8" fmla="*/ 0 w 195"/>
                <a:gd name="T9" fmla="*/ 0 h 108"/>
                <a:gd name="T10" fmla="*/ 0 60000 65536"/>
                <a:gd name="T11" fmla="*/ 0 60000 65536"/>
                <a:gd name="T12" fmla="*/ 0 60000 65536"/>
                <a:gd name="T13" fmla="*/ 0 60000 65536"/>
                <a:gd name="T14" fmla="*/ 0 60000 65536"/>
                <a:gd name="T15" fmla="*/ 0 w 195"/>
                <a:gd name="T16" fmla="*/ 0 h 108"/>
                <a:gd name="T17" fmla="*/ 195 w 195"/>
                <a:gd name="T18" fmla="*/ 108 h 108"/>
              </a:gdLst>
              <a:ahLst/>
              <a:cxnLst>
                <a:cxn ang="T10">
                  <a:pos x="T0" y="T1"/>
                </a:cxn>
                <a:cxn ang="T11">
                  <a:pos x="T2" y="T3"/>
                </a:cxn>
                <a:cxn ang="T12">
                  <a:pos x="T4" y="T5"/>
                </a:cxn>
                <a:cxn ang="T13">
                  <a:pos x="T6" y="T7"/>
                </a:cxn>
                <a:cxn ang="T14">
                  <a:pos x="T8" y="T9"/>
                </a:cxn>
              </a:cxnLst>
              <a:rect l="T15" t="T16" r="T17" b="T18"/>
              <a:pathLst>
                <a:path w="195" h="108">
                  <a:moveTo>
                    <a:pt x="0" y="0"/>
                  </a:moveTo>
                  <a:lnTo>
                    <a:pt x="195" y="44"/>
                  </a:lnTo>
                  <a:lnTo>
                    <a:pt x="36" y="1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1" name="Freeform 432"/>
            <p:cNvSpPr>
              <a:spLocks/>
            </p:cNvSpPr>
            <p:nvPr/>
          </p:nvSpPr>
          <p:spPr bwMode="auto">
            <a:xfrm>
              <a:off x="2704" y="1292"/>
              <a:ext cx="120" cy="257"/>
            </a:xfrm>
            <a:custGeom>
              <a:avLst/>
              <a:gdLst>
                <a:gd name="T0" fmla="*/ 0 w 239"/>
                <a:gd name="T1" fmla="*/ 19 h 515"/>
                <a:gd name="T2" fmla="*/ 8 w 239"/>
                <a:gd name="T3" fmla="*/ 11 h 515"/>
                <a:gd name="T4" fmla="*/ 15 w 239"/>
                <a:gd name="T5" fmla="*/ 0 h 515"/>
                <a:gd name="T6" fmla="*/ 13 w 239"/>
                <a:gd name="T7" fmla="*/ 13 h 515"/>
                <a:gd name="T8" fmla="*/ 5 w 239"/>
                <a:gd name="T9" fmla="*/ 26 h 515"/>
                <a:gd name="T10" fmla="*/ 13 w 239"/>
                <a:gd name="T11" fmla="*/ 26 h 515"/>
                <a:gd name="T12" fmla="*/ 12 w 239"/>
                <a:gd name="T13" fmla="*/ 32 h 515"/>
                <a:gd name="T14" fmla="*/ 2 w 239"/>
                <a:gd name="T15" fmla="*/ 29 h 515"/>
                <a:gd name="T16" fmla="*/ 0 w 239"/>
                <a:gd name="T17" fmla="*/ 19 h 515"/>
                <a:gd name="T18" fmla="*/ 0 w 239"/>
                <a:gd name="T19" fmla="*/ 19 h 5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9"/>
                <a:gd name="T31" fmla="*/ 0 h 515"/>
                <a:gd name="T32" fmla="*/ 239 w 239"/>
                <a:gd name="T33" fmla="*/ 515 h 5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9" h="515">
                  <a:moveTo>
                    <a:pt x="0" y="319"/>
                  </a:moveTo>
                  <a:lnTo>
                    <a:pt x="123" y="182"/>
                  </a:lnTo>
                  <a:lnTo>
                    <a:pt x="239" y="0"/>
                  </a:lnTo>
                  <a:lnTo>
                    <a:pt x="203" y="211"/>
                  </a:lnTo>
                  <a:lnTo>
                    <a:pt x="72" y="420"/>
                  </a:lnTo>
                  <a:lnTo>
                    <a:pt x="195" y="427"/>
                  </a:lnTo>
                  <a:lnTo>
                    <a:pt x="188" y="515"/>
                  </a:lnTo>
                  <a:lnTo>
                    <a:pt x="28" y="471"/>
                  </a:lnTo>
                  <a:lnTo>
                    <a:pt x="0" y="3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2" name="Freeform 433"/>
            <p:cNvSpPr>
              <a:spLocks/>
            </p:cNvSpPr>
            <p:nvPr/>
          </p:nvSpPr>
          <p:spPr bwMode="auto">
            <a:xfrm>
              <a:off x="2854" y="420"/>
              <a:ext cx="228" cy="249"/>
            </a:xfrm>
            <a:custGeom>
              <a:avLst/>
              <a:gdLst>
                <a:gd name="T0" fmla="*/ 0 w 456"/>
                <a:gd name="T1" fmla="*/ 0 h 498"/>
                <a:gd name="T2" fmla="*/ 14 w 456"/>
                <a:gd name="T3" fmla="*/ 12 h 498"/>
                <a:gd name="T4" fmla="*/ 29 w 456"/>
                <a:gd name="T5" fmla="*/ 31 h 498"/>
                <a:gd name="T6" fmla="*/ 21 w 456"/>
                <a:gd name="T7" fmla="*/ 29 h 498"/>
                <a:gd name="T8" fmla="*/ 10 w 456"/>
                <a:gd name="T9" fmla="*/ 13 h 498"/>
                <a:gd name="T10" fmla="*/ 0 w 456"/>
                <a:gd name="T11" fmla="*/ 0 h 498"/>
                <a:gd name="T12" fmla="*/ 0 w 456"/>
                <a:gd name="T13" fmla="*/ 0 h 498"/>
                <a:gd name="T14" fmla="*/ 0 60000 65536"/>
                <a:gd name="T15" fmla="*/ 0 60000 65536"/>
                <a:gd name="T16" fmla="*/ 0 60000 65536"/>
                <a:gd name="T17" fmla="*/ 0 60000 65536"/>
                <a:gd name="T18" fmla="*/ 0 60000 65536"/>
                <a:gd name="T19" fmla="*/ 0 60000 65536"/>
                <a:gd name="T20" fmla="*/ 0 60000 65536"/>
                <a:gd name="T21" fmla="*/ 0 w 456"/>
                <a:gd name="T22" fmla="*/ 0 h 498"/>
                <a:gd name="T23" fmla="*/ 456 w 456"/>
                <a:gd name="T24" fmla="*/ 498 h 4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6" h="498">
                  <a:moveTo>
                    <a:pt x="0" y="0"/>
                  </a:moveTo>
                  <a:lnTo>
                    <a:pt x="224" y="182"/>
                  </a:lnTo>
                  <a:lnTo>
                    <a:pt x="456" y="498"/>
                  </a:lnTo>
                  <a:lnTo>
                    <a:pt x="323" y="464"/>
                  </a:lnTo>
                  <a:lnTo>
                    <a:pt x="146" y="19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3" name="Freeform 434"/>
            <p:cNvSpPr>
              <a:spLocks/>
            </p:cNvSpPr>
            <p:nvPr/>
          </p:nvSpPr>
          <p:spPr bwMode="auto">
            <a:xfrm>
              <a:off x="1419" y="542"/>
              <a:ext cx="477" cy="374"/>
            </a:xfrm>
            <a:custGeom>
              <a:avLst/>
              <a:gdLst>
                <a:gd name="T0" fmla="*/ 0 w 954"/>
                <a:gd name="T1" fmla="*/ 47 h 747"/>
                <a:gd name="T2" fmla="*/ 19 w 954"/>
                <a:gd name="T3" fmla="*/ 24 h 747"/>
                <a:gd name="T4" fmla="*/ 31 w 954"/>
                <a:gd name="T5" fmla="*/ 15 h 747"/>
                <a:gd name="T6" fmla="*/ 60 w 954"/>
                <a:gd name="T7" fmla="*/ 0 h 747"/>
                <a:gd name="T8" fmla="*/ 30 w 954"/>
                <a:gd name="T9" fmla="*/ 21 h 747"/>
                <a:gd name="T10" fmla="*/ 12 w 954"/>
                <a:gd name="T11" fmla="*/ 44 h 747"/>
                <a:gd name="T12" fmla="*/ 0 w 954"/>
                <a:gd name="T13" fmla="*/ 47 h 747"/>
                <a:gd name="T14" fmla="*/ 0 w 954"/>
                <a:gd name="T15" fmla="*/ 47 h 747"/>
                <a:gd name="T16" fmla="*/ 0 60000 65536"/>
                <a:gd name="T17" fmla="*/ 0 60000 65536"/>
                <a:gd name="T18" fmla="*/ 0 60000 65536"/>
                <a:gd name="T19" fmla="*/ 0 60000 65536"/>
                <a:gd name="T20" fmla="*/ 0 60000 65536"/>
                <a:gd name="T21" fmla="*/ 0 60000 65536"/>
                <a:gd name="T22" fmla="*/ 0 60000 65536"/>
                <a:gd name="T23" fmla="*/ 0 60000 65536"/>
                <a:gd name="T24" fmla="*/ 0 w 954"/>
                <a:gd name="T25" fmla="*/ 0 h 747"/>
                <a:gd name="T26" fmla="*/ 954 w 954"/>
                <a:gd name="T27" fmla="*/ 747 h 7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4" h="747">
                  <a:moveTo>
                    <a:pt x="0" y="747"/>
                  </a:moveTo>
                  <a:lnTo>
                    <a:pt x="302" y="369"/>
                  </a:lnTo>
                  <a:lnTo>
                    <a:pt x="511" y="226"/>
                  </a:lnTo>
                  <a:lnTo>
                    <a:pt x="954" y="0"/>
                  </a:lnTo>
                  <a:lnTo>
                    <a:pt x="483" y="331"/>
                  </a:lnTo>
                  <a:lnTo>
                    <a:pt x="180" y="700"/>
                  </a:lnTo>
                  <a:lnTo>
                    <a:pt x="0" y="747"/>
                  </a:lnTo>
                  <a:close/>
                </a:path>
              </a:pathLst>
            </a:custGeom>
            <a:solidFill>
              <a:srgbClr val="FF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4" name="Freeform 435"/>
            <p:cNvSpPr>
              <a:spLocks/>
            </p:cNvSpPr>
            <p:nvPr/>
          </p:nvSpPr>
          <p:spPr bwMode="auto">
            <a:xfrm>
              <a:off x="1202" y="1038"/>
              <a:ext cx="204" cy="396"/>
            </a:xfrm>
            <a:custGeom>
              <a:avLst/>
              <a:gdLst>
                <a:gd name="T0" fmla="*/ 16 w 407"/>
                <a:gd name="T1" fmla="*/ 0 h 793"/>
                <a:gd name="T2" fmla="*/ 26 w 407"/>
                <a:gd name="T3" fmla="*/ 1 h 793"/>
                <a:gd name="T4" fmla="*/ 15 w 407"/>
                <a:gd name="T5" fmla="*/ 11 h 793"/>
                <a:gd name="T6" fmla="*/ 6 w 407"/>
                <a:gd name="T7" fmla="*/ 28 h 793"/>
                <a:gd name="T8" fmla="*/ 0 w 407"/>
                <a:gd name="T9" fmla="*/ 49 h 793"/>
                <a:gd name="T10" fmla="*/ 2 w 407"/>
                <a:gd name="T11" fmla="*/ 30 h 793"/>
                <a:gd name="T12" fmla="*/ 10 w 407"/>
                <a:gd name="T13" fmla="*/ 8 h 793"/>
                <a:gd name="T14" fmla="*/ 16 w 407"/>
                <a:gd name="T15" fmla="*/ 0 h 793"/>
                <a:gd name="T16" fmla="*/ 16 w 407"/>
                <a:gd name="T17" fmla="*/ 0 h 7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7"/>
                <a:gd name="T28" fmla="*/ 0 h 793"/>
                <a:gd name="T29" fmla="*/ 407 w 407"/>
                <a:gd name="T30" fmla="*/ 793 h 7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7" h="793">
                  <a:moveTo>
                    <a:pt x="255" y="0"/>
                  </a:moveTo>
                  <a:lnTo>
                    <a:pt x="407" y="19"/>
                  </a:lnTo>
                  <a:lnTo>
                    <a:pt x="236" y="179"/>
                  </a:lnTo>
                  <a:lnTo>
                    <a:pt x="96" y="462"/>
                  </a:lnTo>
                  <a:lnTo>
                    <a:pt x="0" y="793"/>
                  </a:lnTo>
                  <a:lnTo>
                    <a:pt x="19" y="481"/>
                  </a:lnTo>
                  <a:lnTo>
                    <a:pt x="153" y="141"/>
                  </a:lnTo>
                  <a:lnTo>
                    <a:pt x="25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5" name="Freeform 436"/>
            <p:cNvSpPr>
              <a:spLocks/>
            </p:cNvSpPr>
            <p:nvPr/>
          </p:nvSpPr>
          <p:spPr bwMode="auto">
            <a:xfrm>
              <a:off x="2240" y="396"/>
              <a:ext cx="557" cy="472"/>
            </a:xfrm>
            <a:custGeom>
              <a:avLst/>
              <a:gdLst>
                <a:gd name="T0" fmla="*/ 69 w 1114"/>
                <a:gd name="T1" fmla="*/ 0 h 945"/>
                <a:gd name="T2" fmla="*/ 0 w 1114"/>
                <a:gd name="T3" fmla="*/ 59 h 945"/>
                <a:gd name="T4" fmla="*/ 70 w 1114"/>
                <a:gd name="T5" fmla="*/ 5 h 945"/>
                <a:gd name="T6" fmla="*/ 69 w 1114"/>
                <a:gd name="T7" fmla="*/ 0 h 945"/>
                <a:gd name="T8" fmla="*/ 69 w 1114"/>
                <a:gd name="T9" fmla="*/ 0 h 945"/>
                <a:gd name="T10" fmla="*/ 0 60000 65536"/>
                <a:gd name="T11" fmla="*/ 0 60000 65536"/>
                <a:gd name="T12" fmla="*/ 0 60000 65536"/>
                <a:gd name="T13" fmla="*/ 0 60000 65536"/>
                <a:gd name="T14" fmla="*/ 0 60000 65536"/>
                <a:gd name="T15" fmla="*/ 0 w 1114"/>
                <a:gd name="T16" fmla="*/ 0 h 945"/>
                <a:gd name="T17" fmla="*/ 1114 w 1114"/>
                <a:gd name="T18" fmla="*/ 945 h 945"/>
              </a:gdLst>
              <a:ahLst/>
              <a:cxnLst>
                <a:cxn ang="T10">
                  <a:pos x="T0" y="T1"/>
                </a:cxn>
                <a:cxn ang="T11">
                  <a:pos x="T2" y="T3"/>
                </a:cxn>
                <a:cxn ang="T12">
                  <a:pos x="T4" y="T5"/>
                </a:cxn>
                <a:cxn ang="T13">
                  <a:pos x="T6" y="T7"/>
                </a:cxn>
                <a:cxn ang="T14">
                  <a:pos x="T8" y="T9"/>
                </a:cxn>
              </a:cxnLst>
              <a:rect l="T15" t="T16" r="T17" b="T18"/>
              <a:pathLst>
                <a:path w="1114" h="945">
                  <a:moveTo>
                    <a:pt x="1095" y="0"/>
                  </a:moveTo>
                  <a:lnTo>
                    <a:pt x="0" y="945"/>
                  </a:lnTo>
                  <a:lnTo>
                    <a:pt x="1114" y="95"/>
                  </a:lnTo>
                  <a:lnTo>
                    <a:pt x="1095" y="0"/>
                  </a:lnTo>
                  <a:close/>
                </a:path>
              </a:pathLst>
            </a:custGeom>
            <a:solidFill>
              <a:srgbClr val="FFFC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6" name="Freeform 437"/>
            <p:cNvSpPr>
              <a:spLocks/>
            </p:cNvSpPr>
            <p:nvPr/>
          </p:nvSpPr>
          <p:spPr bwMode="auto">
            <a:xfrm>
              <a:off x="1957" y="1185"/>
              <a:ext cx="100" cy="504"/>
            </a:xfrm>
            <a:custGeom>
              <a:avLst/>
              <a:gdLst>
                <a:gd name="T0" fmla="*/ 0 w 199"/>
                <a:gd name="T1" fmla="*/ 0 h 1009"/>
                <a:gd name="T2" fmla="*/ 10 w 199"/>
                <a:gd name="T3" fmla="*/ 10 h 1009"/>
                <a:gd name="T4" fmla="*/ 13 w 199"/>
                <a:gd name="T5" fmla="*/ 63 h 1009"/>
                <a:gd name="T6" fmla="*/ 0 w 199"/>
                <a:gd name="T7" fmla="*/ 0 h 1009"/>
                <a:gd name="T8" fmla="*/ 0 w 199"/>
                <a:gd name="T9" fmla="*/ 0 h 1009"/>
                <a:gd name="T10" fmla="*/ 0 60000 65536"/>
                <a:gd name="T11" fmla="*/ 0 60000 65536"/>
                <a:gd name="T12" fmla="*/ 0 60000 65536"/>
                <a:gd name="T13" fmla="*/ 0 60000 65536"/>
                <a:gd name="T14" fmla="*/ 0 60000 65536"/>
                <a:gd name="T15" fmla="*/ 0 w 199"/>
                <a:gd name="T16" fmla="*/ 0 h 1009"/>
                <a:gd name="T17" fmla="*/ 199 w 199"/>
                <a:gd name="T18" fmla="*/ 1009 h 1009"/>
              </a:gdLst>
              <a:ahLst/>
              <a:cxnLst>
                <a:cxn ang="T10">
                  <a:pos x="T0" y="T1"/>
                </a:cxn>
                <a:cxn ang="T11">
                  <a:pos x="T2" y="T3"/>
                </a:cxn>
                <a:cxn ang="T12">
                  <a:pos x="T4" y="T5"/>
                </a:cxn>
                <a:cxn ang="T13">
                  <a:pos x="T6" y="T7"/>
                </a:cxn>
                <a:cxn ang="T14">
                  <a:pos x="T8" y="T9"/>
                </a:cxn>
              </a:cxnLst>
              <a:rect l="T15" t="T16" r="T17" b="T18"/>
              <a:pathLst>
                <a:path w="199" h="1009">
                  <a:moveTo>
                    <a:pt x="0" y="0"/>
                  </a:moveTo>
                  <a:lnTo>
                    <a:pt x="152" y="169"/>
                  </a:lnTo>
                  <a:lnTo>
                    <a:pt x="199" y="1009"/>
                  </a:lnTo>
                  <a:lnTo>
                    <a:pt x="0" y="0"/>
                  </a:lnTo>
                  <a:close/>
                </a:path>
              </a:pathLst>
            </a:custGeom>
            <a:solidFill>
              <a:srgbClr val="B2F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7" name="Freeform 438"/>
            <p:cNvSpPr>
              <a:spLocks/>
            </p:cNvSpPr>
            <p:nvPr/>
          </p:nvSpPr>
          <p:spPr bwMode="auto">
            <a:xfrm>
              <a:off x="2127" y="1609"/>
              <a:ext cx="293" cy="147"/>
            </a:xfrm>
            <a:custGeom>
              <a:avLst/>
              <a:gdLst>
                <a:gd name="T0" fmla="*/ 0 w 585"/>
                <a:gd name="T1" fmla="*/ 19 h 292"/>
                <a:gd name="T2" fmla="*/ 37 w 585"/>
                <a:gd name="T3" fmla="*/ 0 h 292"/>
                <a:gd name="T4" fmla="*/ 19 w 585"/>
                <a:gd name="T5" fmla="*/ 15 h 292"/>
                <a:gd name="T6" fmla="*/ 0 w 585"/>
                <a:gd name="T7" fmla="*/ 19 h 292"/>
                <a:gd name="T8" fmla="*/ 0 w 585"/>
                <a:gd name="T9" fmla="*/ 19 h 292"/>
                <a:gd name="T10" fmla="*/ 0 60000 65536"/>
                <a:gd name="T11" fmla="*/ 0 60000 65536"/>
                <a:gd name="T12" fmla="*/ 0 60000 65536"/>
                <a:gd name="T13" fmla="*/ 0 60000 65536"/>
                <a:gd name="T14" fmla="*/ 0 60000 65536"/>
                <a:gd name="T15" fmla="*/ 0 w 585"/>
                <a:gd name="T16" fmla="*/ 0 h 292"/>
                <a:gd name="T17" fmla="*/ 585 w 585"/>
                <a:gd name="T18" fmla="*/ 292 h 292"/>
              </a:gdLst>
              <a:ahLst/>
              <a:cxnLst>
                <a:cxn ang="T10">
                  <a:pos x="T0" y="T1"/>
                </a:cxn>
                <a:cxn ang="T11">
                  <a:pos x="T2" y="T3"/>
                </a:cxn>
                <a:cxn ang="T12">
                  <a:pos x="T4" y="T5"/>
                </a:cxn>
                <a:cxn ang="T13">
                  <a:pos x="T6" y="T7"/>
                </a:cxn>
                <a:cxn ang="T14">
                  <a:pos x="T8" y="T9"/>
                </a:cxn>
              </a:cxnLst>
              <a:rect l="T15" t="T16" r="T17" b="T18"/>
              <a:pathLst>
                <a:path w="585" h="292">
                  <a:moveTo>
                    <a:pt x="0" y="292"/>
                  </a:moveTo>
                  <a:lnTo>
                    <a:pt x="585" y="0"/>
                  </a:lnTo>
                  <a:lnTo>
                    <a:pt x="293" y="235"/>
                  </a:lnTo>
                  <a:lnTo>
                    <a:pt x="0" y="292"/>
                  </a:lnTo>
                  <a:close/>
                </a:path>
              </a:pathLst>
            </a:custGeom>
            <a:solidFill>
              <a:srgbClr val="B2F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8" name="Freeform 439"/>
            <p:cNvSpPr>
              <a:spLocks/>
            </p:cNvSpPr>
            <p:nvPr/>
          </p:nvSpPr>
          <p:spPr bwMode="auto">
            <a:xfrm>
              <a:off x="2084" y="1137"/>
              <a:ext cx="449" cy="218"/>
            </a:xfrm>
            <a:custGeom>
              <a:avLst/>
              <a:gdLst>
                <a:gd name="T0" fmla="*/ 0 w 897"/>
                <a:gd name="T1" fmla="*/ 0 h 435"/>
                <a:gd name="T2" fmla="*/ 24 w 897"/>
                <a:gd name="T3" fmla="*/ 9 h 435"/>
                <a:gd name="T4" fmla="*/ 32 w 897"/>
                <a:gd name="T5" fmla="*/ 6 h 435"/>
                <a:gd name="T6" fmla="*/ 41 w 897"/>
                <a:gd name="T7" fmla="*/ 7 h 435"/>
                <a:gd name="T8" fmla="*/ 38 w 897"/>
                <a:gd name="T9" fmla="*/ 14 h 435"/>
                <a:gd name="T10" fmla="*/ 51 w 897"/>
                <a:gd name="T11" fmla="*/ 14 h 435"/>
                <a:gd name="T12" fmla="*/ 57 w 897"/>
                <a:gd name="T13" fmla="*/ 28 h 435"/>
                <a:gd name="T14" fmla="*/ 27 w 897"/>
                <a:gd name="T15" fmla="*/ 16 h 435"/>
                <a:gd name="T16" fmla="*/ 0 w 897"/>
                <a:gd name="T17" fmla="*/ 0 h 435"/>
                <a:gd name="T18" fmla="*/ 0 w 897"/>
                <a:gd name="T19" fmla="*/ 0 h 4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97"/>
                <a:gd name="T31" fmla="*/ 0 h 435"/>
                <a:gd name="T32" fmla="*/ 897 w 897"/>
                <a:gd name="T33" fmla="*/ 435 h 4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97" h="435">
                  <a:moveTo>
                    <a:pt x="0" y="0"/>
                  </a:moveTo>
                  <a:lnTo>
                    <a:pt x="369" y="133"/>
                  </a:lnTo>
                  <a:lnTo>
                    <a:pt x="510" y="86"/>
                  </a:lnTo>
                  <a:lnTo>
                    <a:pt x="643" y="105"/>
                  </a:lnTo>
                  <a:lnTo>
                    <a:pt x="595" y="217"/>
                  </a:lnTo>
                  <a:lnTo>
                    <a:pt x="802" y="217"/>
                  </a:lnTo>
                  <a:lnTo>
                    <a:pt x="897" y="435"/>
                  </a:lnTo>
                  <a:lnTo>
                    <a:pt x="426" y="245"/>
                  </a:lnTo>
                  <a:lnTo>
                    <a:pt x="0" y="0"/>
                  </a:lnTo>
                  <a:close/>
                </a:path>
              </a:pathLst>
            </a:custGeom>
            <a:solidFill>
              <a:srgbClr val="D6C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cxnSp>
        <p:nvCxnSpPr>
          <p:cNvPr id="449" name="AutoShape 440"/>
          <p:cNvCxnSpPr>
            <a:cxnSpLocks noChangeShapeType="1"/>
            <a:stCxn id="317" idx="3"/>
            <a:endCxn id="391" idx="15"/>
          </p:cNvCxnSpPr>
          <p:nvPr/>
        </p:nvCxnSpPr>
        <p:spPr bwMode="auto">
          <a:xfrm>
            <a:off x="5543550" y="4903788"/>
            <a:ext cx="258763" cy="495300"/>
          </a:xfrm>
          <a:prstGeom prst="curvedConnector2">
            <a:avLst/>
          </a:prstGeom>
          <a:noFill/>
          <a:ln w="12700">
            <a:solidFill>
              <a:srgbClr val="000000"/>
            </a:solidFill>
            <a:round/>
            <a:headEnd type="stealth" w="med" len="med"/>
            <a:tailEnd type="stealth" w="lg" len="med"/>
          </a:ln>
          <a:extLst>
            <a:ext uri="{909E8E84-426E-40DD-AFC4-6F175D3DCCD1}">
              <a14:hiddenFill xmlns:a14="http://schemas.microsoft.com/office/drawing/2010/main">
                <a:noFill/>
              </a14:hiddenFill>
            </a:ext>
          </a:extLst>
        </p:spPr>
      </p:cxnSp>
      <p:cxnSp>
        <p:nvCxnSpPr>
          <p:cNvPr id="450" name="AutoShape 441"/>
          <p:cNvCxnSpPr>
            <a:cxnSpLocks noChangeShapeType="1"/>
            <a:stCxn id="425" idx="19"/>
            <a:endCxn id="320" idx="1"/>
          </p:cNvCxnSpPr>
          <p:nvPr/>
        </p:nvCxnSpPr>
        <p:spPr bwMode="auto">
          <a:xfrm rot="16200000" flipH="1">
            <a:off x="6519070" y="4510881"/>
            <a:ext cx="595312" cy="193675"/>
          </a:xfrm>
          <a:prstGeom prst="curvedConnector2">
            <a:avLst/>
          </a:prstGeom>
          <a:noFill/>
          <a:ln w="12700">
            <a:solidFill>
              <a:srgbClr val="000000"/>
            </a:solidFill>
            <a:round/>
            <a:headEnd type="stealth" w="med" len="med"/>
            <a:tailEnd type="stealth" w="lg" len="med"/>
          </a:ln>
          <a:extLst>
            <a:ext uri="{909E8E84-426E-40DD-AFC4-6F175D3DCCD1}">
              <a14:hiddenFill xmlns:a14="http://schemas.microsoft.com/office/drawing/2010/main">
                <a:noFill/>
              </a14:hiddenFill>
            </a:ext>
          </a:extLst>
        </p:spPr>
      </p:cxnSp>
      <p:cxnSp>
        <p:nvCxnSpPr>
          <p:cNvPr id="451" name="AutoShape 442"/>
          <p:cNvCxnSpPr>
            <a:cxnSpLocks noChangeShapeType="1"/>
            <a:stCxn id="317" idx="3"/>
            <a:endCxn id="425" idx="36"/>
          </p:cNvCxnSpPr>
          <p:nvPr/>
        </p:nvCxnSpPr>
        <p:spPr bwMode="auto">
          <a:xfrm flipV="1">
            <a:off x="5543550" y="4051300"/>
            <a:ext cx="852488" cy="852488"/>
          </a:xfrm>
          <a:prstGeom prst="curvedConnector3">
            <a:avLst>
              <a:gd name="adj1" fmla="val 48602"/>
            </a:avLst>
          </a:prstGeom>
          <a:noFill/>
          <a:ln w="12700">
            <a:solidFill>
              <a:srgbClr val="FF6600"/>
            </a:solidFill>
            <a:round/>
            <a:headEnd type="stealth" w="med" len="med"/>
            <a:tailEnd type="stealth" w="lg" len="med"/>
          </a:ln>
          <a:extLst>
            <a:ext uri="{909E8E84-426E-40DD-AFC4-6F175D3DCCD1}">
              <a14:hiddenFill xmlns:a14="http://schemas.microsoft.com/office/drawing/2010/main">
                <a:noFill/>
              </a14:hiddenFill>
            </a:ext>
          </a:extLst>
        </p:spPr>
      </p:cxnSp>
      <p:cxnSp>
        <p:nvCxnSpPr>
          <p:cNvPr id="452" name="AutoShape 443"/>
          <p:cNvCxnSpPr>
            <a:cxnSpLocks noChangeShapeType="1"/>
            <a:stCxn id="320" idx="1"/>
            <a:endCxn id="396" idx="6"/>
          </p:cNvCxnSpPr>
          <p:nvPr/>
        </p:nvCxnSpPr>
        <p:spPr bwMode="auto">
          <a:xfrm rot="10800000" flipV="1">
            <a:off x="5889625" y="4905375"/>
            <a:ext cx="1023938" cy="876300"/>
          </a:xfrm>
          <a:prstGeom prst="curvedConnector4">
            <a:avLst>
              <a:gd name="adj1" fmla="val 48528"/>
              <a:gd name="adj2" fmla="val 136231"/>
            </a:avLst>
          </a:prstGeom>
          <a:noFill/>
          <a:ln w="12700">
            <a:solidFill>
              <a:srgbClr val="FF6600"/>
            </a:solidFill>
            <a:round/>
            <a:headEnd type="stealth" w="med" len="med"/>
            <a:tailEnd type="stealth" w="lg" len="med"/>
          </a:ln>
          <a:extLst>
            <a:ext uri="{909E8E84-426E-40DD-AFC4-6F175D3DCCD1}">
              <a14:hiddenFill xmlns:a14="http://schemas.microsoft.com/office/drawing/2010/main">
                <a:noFill/>
              </a14:hiddenFill>
            </a:ext>
          </a:extLst>
        </p:spPr>
      </p:cxnSp>
      <p:sp>
        <p:nvSpPr>
          <p:cNvPr id="3" name="Marcador de número de diapositiva 2"/>
          <p:cNvSpPr>
            <a:spLocks noGrp="1"/>
          </p:cNvSpPr>
          <p:nvPr>
            <p:ph type="sldNum" sz="quarter" idx="12"/>
          </p:nvPr>
        </p:nvSpPr>
        <p:spPr/>
        <p:txBody>
          <a:bodyPr/>
          <a:lstStyle/>
          <a:p>
            <a:fld id="{132FADFE-3B8F-471C-ABF0-DBC7717ECBBC}" type="slidenum">
              <a:rPr lang="es-ES" smtClean="0"/>
              <a:pPr/>
              <a:t>13</a:t>
            </a:fld>
            <a:endParaRPr lang="es-ES" dirty="0"/>
          </a:p>
        </p:txBody>
      </p:sp>
    </p:spTree>
    <p:extLst>
      <p:ext uri="{BB962C8B-B14F-4D97-AF65-F5344CB8AC3E}">
        <p14:creationId xmlns:p14="http://schemas.microsoft.com/office/powerpoint/2010/main" val="90128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10"/>
                                        </p:tgtEl>
                                        <p:attrNameLst>
                                          <p:attrName>style.visibility</p:attrName>
                                        </p:attrNameLst>
                                      </p:cBhvr>
                                      <p:to>
                                        <p:strVal val="visible"/>
                                      </p:to>
                                    </p:set>
                                    <p:animEffect transition="in" filter="dissolve">
                                      <p:cBhvr>
                                        <p:cTn id="7" dur="500"/>
                                        <p:tgtEl>
                                          <p:spTgt spid="310"/>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1"/>
                                        </p:tgtEl>
                                        <p:attrNameLst>
                                          <p:attrName>style.visibility</p:attrName>
                                        </p:attrNameLst>
                                      </p:cBhvr>
                                      <p:to>
                                        <p:strVal val="visible"/>
                                      </p:to>
                                    </p:set>
                                    <p:animEffect transition="in" filter="dissolve">
                                      <p:cBhvr>
                                        <p:cTn id="10" dur="500"/>
                                        <p:tgtEl>
                                          <p:spTgt spid="31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2"/>
                                        </p:tgtEl>
                                        <p:attrNameLst>
                                          <p:attrName>style.visibility</p:attrName>
                                        </p:attrNameLst>
                                      </p:cBhvr>
                                      <p:to>
                                        <p:strVal val="visible"/>
                                      </p:to>
                                    </p:set>
                                    <p:animEffect transition="in" filter="dissolve">
                                      <p:cBhvr>
                                        <p:cTn id="13" dur="500"/>
                                        <p:tgtEl>
                                          <p:spTgt spid="31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13"/>
                                        </p:tgtEl>
                                        <p:attrNameLst>
                                          <p:attrName>style.visibility</p:attrName>
                                        </p:attrNameLst>
                                      </p:cBhvr>
                                      <p:to>
                                        <p:strVal val="visible"/>
                                      </p:to>
                                    </p:set>
                                    <p:animEffect transition="in" filter="dissolve">
                                      <p:cBhvr>
                                        <p:cTn id="16" dur="500"/>
                                        <p:tgtEl>
                                          <p:spTgt spid="313"/>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14"/>
                                        </p:tgtEl>
                                        <p:attrNameLst>
                                          <p:attrName>style.visibility</p:attrName>
                                        </p:attrNameLst>
                                      </p:cBhvr>
                                      <p:to>
                                        <p:strVal val="visible"/>
                                      </p:to>
                                    </p:set>
                                    <p:animEffect transition="in" filter="dissolve">
                                      <p:cBhvr>
                                        <p:cTn id="19" dur="500"/>
                                        <p:tgtEl>
                                          <p:spTgt spid="31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315"/>
                                        </p:tgtEl>
                                        <p:attrNameLst>
                                          <p:attrName>style.visibility</p:attrName>
                                        </p:attrNameLst>
                                      </p:cBhvr>
                                      <p:to>
                                        <p:strVal val="visible"/>
                                      </p:to>
                                    </p:set>
                                    <p:animEffect transition="in" filter="dissolve">
                                      <p:cBhvr>
                                        <p:cTn id="22" dur="500"/>
                                        <p:tgtEl>
                                          <p:spTgt spid="315"/>
                                        </p:tgtEl>
                                      </p:cBhvr>
                                    </p:animEffect>
                                  </p:childTnLst>
                                </p:cTn>
                              </p:par>
                              <p:par>
                                <p:cTn id="23" presetID="9" presetClass="entr" presetSubtype="0" fill="hold" nodeType="withEffect">
                                  <p:stCondLst>
                                    <p:cond delay="0"/>
                                  </p:stCondLst>
                                  <p:childTnLst>
                                    <p:set>
                                      <p:cBhvr>
                                        <p:cTn id="24" dur="1" fill="hold">
                                          <p:stCondLst>
                                            <p:cond delay="0"/>
                                          </p:stCondLst>
                                        </p:cTn>
                                        <p:tgtEl>
                                          <p:spTgt spid="324"/>
                                        </p:tgtEl>
                                        <p:attrNameLst>
                                          <p:attrName>style.visibility</p:attrName>
                                        </p:attrNameLst>
                                      </p:cBhvr>
                                      <p:to>
                                        <p:strVal val="visible"/>
                                      </p:to>
                                    </p:set>
                                    <p:animEffect transition="in" filter="dissolve">
                                      <p:cBhvr>
                                        <p:cTn id="25" dur="500"/>
                                        <p:tgtEl>
                                          <p:spTgt spid="324"/>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nodeType="clickEffect">
                                  <p:stCondLst>
                                    <p:cond delay="0"/>
                                  </p:stCondLst>
                                  <p:childTnLst>
                                    <p:set>
                                      <p:cBhvr>
                                        <p:cTn id="29" dur="1" fill="hold">
                                          <p:stCondLst>
                                            <p:cond delay="0"/>
                                          </p:stCondLst>
                                        </p:cTn>
                                        <p:tgtEl>
                                          <p:spTgt spid="365"/>
                                        </p:tgtEl>
                                        <p:attrNameLst>
                                          <p:attrName>style.visibility</p:attrName>
                                        </p:attrNameLst>
                                      </p:cBhvr>
                                      <p:to>
                                        <p:strVal val="visible"/>
                                      </p:to>
                                    </p:set>
                                    <p:anim calcmode="lin" valueType="num">
                                      <p:cBhvr>
                                        <p:cTn id="30" dur="500" fill="hold"/>
                                        <p:tgtEl>
                                          <p:spTgt spid="365"/>
                                        </p:tgtEl>
                                        <p:attrNameLst>
                                          <p:attrName>ppt_w</p:attrName>
                                        </p:attrNameLst>
                                      </p:cBhvr>
                                      <p:tavLst>
                                        <p:tav tm="0">
                                          <p:val>
                                            <p:fltVal val="0"/>
                                          </p:val>
                                        </p:tav>
                                        <p:tav tm="100000">
                                          <p:val>
                                            <p:strVal val="#ppt_w"/>
                                          </p:val>
                                        </p:tav>
                                      </p:tavLst>
                                    </p:anim>
                                    <p:anim calcmode="lin" valueType="num">
                                      <p:cBhvr>
                                        <p:cTn id="31" dur="500" fill="hold"/>
                                        <p:tgtEl>
                                          <p:spTgt spid="365"/>
                                        </p:tgtEl>
                                        <p:attrNameLst>
                                          <p:attrName>ppt_h</p:attrName>
                                        </p:attrNameLst>
                                      </p:cBhvr>
                                      <p:tavLst>
                                        <p:tav tm="0">
                                          <p:val>
                                            <p:flt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366"/>
                                        </p:tgtEl>
                                        <p:attrNameLst>
                                          <p:attrName>style.visibility</p:attrName>
                                        </p:attrNameLst>
                                      </p:cBhvr>
                                      <p:to>
                                        <p:strVal val="visible"/>
                                      </p:to>
                                    </p:set>
                                    <p:anim calcmode="lin" valueType="num">
                                      <p:cBhvr>
                                        <p:cTn id="34" dur="500" fill="hold"/>
                                        <p:tgtEl>
                                          <p:spTgt spid="366"/>
                                        </p:tgtEl>
                                        <p:attrNameLst>
                                          <p:attrName>ppt_w</p:attrName>
                                        </p:attrNameLst>
                                      </p:cBhvr>
                                      <p:tavLst>
                                        <p:tav tm="0">
                                          <p:val>
                                            <p:fltVal val="0"/>
                                          </p:val>
                                        </p:tav>
                                        <p:tav tm="100000">
                                          <p:val>
                                            <p:strVal val="#ppt_w"/>
                                          </p:val>
                                        </p:tav>
                                      </p:tavLst>
                                    </p:anim>
                                    <p:anim calcmode="lin" valueType="num">
                                      <p:cBhvr>
                                        <p:cTn id="35" dur="500" fill="hold"/>
                                        <p:tgtEl>
                                          <p:spTgt spid="366"/>
                                        </p:tgtEl>
                                        <p:attrNameLst>
                                          <p:attrName>ppt_h</p:attrName>
                                        </p:attrNameLst>
                                      </p:cBhvr>
                                      <p:tavLst>
                                        <p:tav tm="0">
                                          <p:val>
                                            <p:fltVal val="0"/>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16"/>
                                        </p:tgtEl>
                                        <p:attrNameLst>
                                          <p:attrName>style.visibility</p:attrName>
                                        </p:attrNameLst>
                                      </p:cBhvr>
                                      <p:to>
                                        <p:strVal val="visible"/>
                                      </p:to>
                                    </p:set>
                                    <p:animEffect transition="in" filter="dissolve">
                                      <p:cBhvr>
                                        <p:cTn id="40" dur="500"/>
                                        <p:tgtEl>
                                          <p:spTgt spid="31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317"/>
                                        </p:tgtEl>
                                        <p:attrNameLst>
                                          <p:attrName>style.visibility</p:attrName>
                                        </p:attrNameLst>
                                      </p:cBhvr>
                                      <p:to>
                                        <p:strVal val="visible"/>
                                      </p:to>
                                    </p:set>
                                    <p:animEffect transition="in" filter="dissolve">
                                      <p:cBhvr>
                                        <p:cTn id="43" dur="500"/>
                                        <p:tgtEl>
                                          <p:spTgt spid="31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323"/>
                                        </p:tgtEl>
                                        <p:attrNameLst>
                                          <p:attrName>style.visibility</p:attrName>
                                        </p:attrNameLst>
                                      </p:cBhvr>
                                      <p:to>
                                        <p:strVal val="visible"/>
                                      </p:to>
                                    </p:set>
                                    <p:animEffect transition="in" filter="dissolve">
                                      <p:cBhvr>
                                        <p:cTn id="46" dur="500"/>
                                        <p:tgtEl>
                                          <p:spTgt spid="323"/>
                                        </p:tgtEl>
                                      </p:cBhvr>
                                    </p:animEffect>
                                  </p:childTnLst>
                                </p:cTn>
                              </p:par>
                              <p:par>
                                <p:cTn id="47" presetID="9" presetClass="entr" presetSubtype="0" fill="hold" nodeType="withEffect">
                                  <p:stCondLst>
                                    <p:cond delay="0"/>
                                  </p:stCondLst>
                                  <p:childTnLst>
                                    <p:set>
                                      <p:cBhvr>
                                        <p:cTn id="48" dur="1" fill="hold">
                                          <p:stCondLst>
                                            <p:cond delay="0"/>
                                          </p:stCondLst>
                                        </p:cTn>
                                        <p:tgtEl>
                                          <p:spTgt spid="367"/>
                                        </p:tgtEl>
                                        <p:attrNameLst>
                                          <p:attrName>style.visibility</p:attrName>
                                        </p:attrNameLst>
                                      </p:cBhvr>
                                      <p:to>
                                        <p:strVal val="visible"/>
                                      </p:to>
                                    </p:set>
                                    <p:animEffect transition="in" filter="dissolve">
                                      <p:cBhvr>
                                        <p:cTn id="49" dur="500"/>
                                        <p:tgtEl>
                                          <p:spTgt spid="367"/>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319"/>
                                        </p:tgtEl>
                                        <p:attrNameLst>
                                          <p:attrName>style.visibility</p:attrName>
                                        </p:attrNameLst>
                                      </p:cBhvr>
                                      <p:to>
                                        <p:strVal val="visible"/>
                                      </p:to>
                                    </p:set>
                                    <p:animEffect transition="in" filter="dissolve">
                                      <p:cBhvr>
                                        <p:cTn id="56" dur="500"/>
                                        <p:tgtEl>
                                          <p:spTgt spid="319"/>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320"/>
                                        </p:tgtEl>
                                        <p:attrNameLst>
                                          <p:attrName>style.visibility</p:attrName>
                                        </p:attrNameLst>
                                      </p:cBhvr>
                                      <p:to>
                                        <p:strVal val="visible"/>
                                      </p:to>
                                    </p:set>
                                    <p:animEffect transition="in" filter="dissolve">
                                      <p:cBhvr>
                                        <p:cTn id="59" dur="500"/>
                                        <p:tgtEl>
                                          <p:spTgt spid="320"/>
                                        </p:tgtEl>
                                      </p:cBhvr>
                                    </p:animEffect>
                                  </p:childTnLst>
                                </p:cTn>
                              </p:par>
                              <p:par>
                                <p:cTn id="60" presetID="9" presetClass="entr" presetSubtype="0" fill="hold" grpId="0" nodeType="withEffect">
                                  <p:stCondLst>
                                    <p:cond delay="0"/>
                                  </p:stCondLst>
                                  <p:childTnLst>
                                    <p:set>
                                      <p:cBhvr>
                                        <p:cTn id="61" dur="1" fill="hold">
                                          <p:stCondLst>
                                            <p:cond delay="0"/>
                                          </p:stCondLst>
                                        </p:cTn>
                                        <p:tgtEl>
                                          <p:spTgt spid="321"/>
                                        </p:tgtEl>
                                        <p:attrNameLst>
                                          <p:attrName>style.visibility</p:attrName>
                                        </p:attrNameLst>
                                      </p:cBhvr>
                                      <p:to>
                                        <p:strVal val="visible"/>
                                      </p:to>
                                    </p:set>
                                    <p:animEffect transition="in" filter="dissolve">
                                      <p:cBhvr>
                                        <p:cTn id="62" dur="500"/>
                                        <p:tgtEl>
                                          <p:spTgt spid="321"/>
                                        </p:tgtEl>
                                      </p:cBhvr>
                                    </p:animEffect>
                                  </p:childTnLst>
                                </p:cTn>
                              </p:par>
                              <p:par>
                                <p:cTn id="63" presetID="9" presetClass="entr" presetSubtype="0" fill="hold" grpId="0" nodeType="withEffect">
                                  <p:stCondLst>
                                    <p:cond delay="0"/>
                                  </p:stCondLst>
                                  <p:childTnLst>
                                    <p:set>
                                      <p:cBhvr>
                                        <p:cTn id="64" dur="1" fill="hold">
                                          <p:stCondLst>
                                            <p:cond delay="0"/>
                                          </p:stCondLst>
                                        </p:cTn>
                                        <p:tgtEl>
                                          <p:spTgt spid="322"/>
                                        </p:tgtEl>
                                        <p:attrNameLst>
                                          <p:attrName>style.visibility</p:attrName>
                                        </p:attrNameLst>
                                      </p:cBhvr>
                                      <p:to>
                                        <p:strVal val="visible"/>
                                      </p:to>
                                    </p:set>
                                    <p:animEffect transition="in" filter="dissolve">
                                      <p:cBhvr>
                                        <p:cTn id="65" dur="500"/>
                                        <p:tgtEl>
                                          <p:spTgt spid="322"/>
                                        </p:tgtEl>
                                      </p:cBhvr>
                                    </p:animEffect>
                                  </p:childTnLst>
                                </p:cTn>
                              </p:par>
                              <p:par>
                                <p:cTn id="66" presetID="9" presetClass="entr" presetSubtype="0" fill="hold" nodeType="withEffect">
                                  <p:stCondLst>
                                    <p:cond delay="0"/>
                                  </p:stCondLst>
                                  <p:childTnLst>
                                    <p:set>
                                      <p:cBhvr>
                                        <p:cTn id="67" dur="1" fill="hold">
                                          <p:stCondLst>
                                            <p:cond delay="0"/>
                                          </p:stCondLst>
                                        </p:cTn>
                                        <p:tgtEl>
                                          <p:spTgt spid="408"/>
                                        </p:tgtEl>
                                        <p:attrNameLst>
                                          <p:attrName>style.visibility</p:attrName>
                                        </p:attrNameLst>
                                      </p:cBhvr>
                                      <p:to>
                                        <p:strVal val="visible"/>
                                      </p:to>
                                    </p:set>
                                    <p:animEffect transition="in" filter="dissolve">
                                      <p:cBhvr>
                                        <p:cTn id="68" dur="500"/>
                                        <p:tgtEl>
                                          <p:spTgt spid="408"/>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449"/>
                                        </p:tgtEl>
                                        <p:attrNameLst>
                                          <p:attrName>style.visibility</p:attrName>
                                        </p:attrNameLst>
                                      </p:cBhvr>
                                      <p:to>
                                        <p:strVal val="visible"/>
                                      </p:to>
                                    </p:set>
                                    <p:animEffect transition="in" filter="wipe(up)">
                                      <p:cBhvr>
                                        <p:cTn id="73" dur="500"/>
                                        <p:tgtEl>
                                          <p:spTgt spid="449"/>
                                        </p:tgtEl>
                                      </p:cBhvr>
                                    </p:animEffect>
                                  </p:childTnLst>
                                </p:cTn>
                              </p:par>
                            </p:childTnLst>
                          </p:cTn>
                        </p:par>
                        <p:par>
                          <p:cTn id="74" fill="hold">
                            <p:stCondLst>
                              <p:cond delay="500"/>
                            </p:stCondLst>
                            <p:childTnLst>
                              <p:par>
                                <p:cTn id="75" presetID="22" presetClass="entr" presetSubtype="4" fill="hold" nodeType="afterEffect">
                                  <p:stCondLst>
                                    <p:cond delay="0"/>
                                  </p:stCondLst>
                                  <p:childTnLst>
                                    <p:set>
                                      <p:cBhvr>
                                        <p:cTn id="76" dur="1" fill="hold">
                                          <p:stCondLst>
                                            <p:cond delay="0"/>
                                          </p:stCondLst>
                                        </p:cTn>
                                        <p:tgtEl>
                                          <p:spTgt spid="450"/>
                                        </p:tgtEl>
                                        <p:attrNameLst>
                                          <p:attrName>style.visibility</p:attrName>
                                        </p:attrNameLst>
                                      </p:cBhvr>
                                      <p:to>
                                        <p:strVal val="visible"/>
                                      </p:to>
                                    </p:set>
                                    <p:animEffect transition="in" filter="wipe(down)">
                                      <p:cBhvr>
                                        <p:cTn id="77" dur="500"/>
                                        <p:tgtEl>
                                          <p:spTgt spid="450"/>
                                        </p:tgtEl>
                                      </p:cBhvr>
                                    </p:animEffect>
                                  </p:childTnLst>
                                </p:cTn>
                              </p:par>
                            </p:childTnLst>
                          </p:cTn>
                        </p:par>
                        <p:par>
                          <p:cTn id="78" fill="hold">
                            <p:stCondLst>
                              <p:cond delay="1000"/>
                            </p:stCondLst>
                            <p:childTnLst>
                              <p:par>
                                <p:cTn id="79" presetID="22" presetClass="entr" presetSubtype="8" fill="hold" nodeType="afterEffect">
                                  <p:stCondLst>
                                    <p:cond delay="0"/>
                                  </p:stCondLst>
                                  <p:childTnLst>
                                    <p:set>
                                      <p:cBhvr>
                                        <p:cTn id="80" dur="1" fill="hold">
                                          <p:stCondLst>
                                            <p:cond delay="0"/>
                                          </p:stCondLst>
                                        </p:cTn>
                                        <p:tgtEl>
                                          <p:spTgt spid="451"/>
                                        </p:tgtEl>
                                        <p:attrNameLst>
                                          <p:attrName>style.visibility</p:attrName>
                                        </p:attrNameLst>
                                      </p:cBhvr>
                                      <p:to>
                                        <p:strVal val="visible"/>
                                      </p:to>
                                    </p:set>
                                    <p:animEffect transition="in" filter="wipe(left)">
                                      <p:cBhvr>
                                        <p:cTn id="81" dur="500"/>
                                        <p:tgtEl>
                                          <p:spTgt spid="451"/>
                                        </p:tgtEl>
                                      </p:cBhvr>
                                    </p:animEffect>
                                  </p:childTnLst>
                                </p:cTn>
                              </p:par>
                            </p:childTnLst>
                          </p:cTn>
                        </p:par>
                        <p:par>
                          <p:cTn id="82" fill="hold">
                            <p:stCondLst>
                              <p:cond delay="1500"/>
                            </p:stCondLst>
                            <p:childTnLst>
                              <p:par>
                                <p:cTn id="83" presetID="22" presetClass="entr" presetSubtype="2" fill="hold" nodeType="afterEffect">
                                  <p:stCondLst>
                                    <p:cond delay="0"/>
                                  </p:stCondLst>
                                  <p:childTnLst>
                                    <p:set>
                                      <p:cBhvr>
                                        <p:cTn id="84" dur="1" fill="hold">
                                          <p:stCondLst>
                                            <p:cond delay="0"/>
                                          </p:stCondLst>
                                        </p:cTn>
                                        <p:tgtEl>
                                          <p:spTgt spid="452"/>
                                        </p:tgtEl>
                                        <p:attrNameLst>
                                          <p:attrName>style.visibility</p:attrName>
                                        </p:attrNameLst>
                                      </p:cBhvr>
                                      <p:to>
                                        <p:strVal val="visible"/>
                                      </p:to>
                                    </p:set>
                                    <p:animEffect transition="in" filter="wipe(right)">
                                      <p:cBhvr>
                                        <p:cTn id="85" dur="500"/>
                                        <p:tgtEl>
                                          <p:spTgt spid="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Hilos</a:t>
            </a:r>
            <a:endParaRPr lang="en-GB" dirty="0"/>
          </a:p>
        </p:txBody>
      </p:sp>
      <p:sp>
        <p:nvSpPr>
          <p:cNvPr id="168" name="Rectangle 3"/>
          <p:cNvSpPr>
            <a:spLocks noChangeArrowheads="1"/>
          </p:cNvSpPr>
          <p:nvPr/>
        </p:nvSpPr>
        <p:spPr bwMode="auto">
          <a:xfrm>
            <a:off x="611188" y="1124744"/>
            <a:ext cx="806450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eaLnBrk="0" hangingPunct="0">
              <a:tabLst>
                <a:tab pos="444500" algn="l"/>
                <a:tab pos="449263" algn="l"/>
                <a:tab pos="4127500" algn="l"/>
              </a:tabLst>
              <a:defRPr sz="2800">
                <a:solidFill>
                  <a:schemeClr val="tx1"/>
                </a:solidFill>
                <a:latin typeface="Arial" panose="020B0604020202020204" pitchFamily="34" charset="0"/>
              </a:defRPr>
            </a:lvl1pPr>
            <a:lvl2pPr marL="630238" indent="269875" eaLnBrk="0" hangingPunct="0">
              <a:tabLst>
                <a:tab pos="444500" algn="l"/>
                <a:tab pos="449263" algn="l"/>
                <a:tab pos="4127500" algn="l"/>
              </a:tabLst>
              <a:defRPr sz="2800">
                <a:solidFill>
                  <a:schemeClr val="tx1"/>
                </a:solidFill>
                <a:latin typeface="Arial" panose="020B0604020202020204" pitchFamily="34" charset="0"/>
              </a:defRPr>
            </a:lvl2pPr>
            <a:lvl3pPr marL="1143000" indent="-228600" eaLnBrk="0" hangingPunct="0">
              <a:tabLst>
                <a:tab pos="444500" algn="l"/>
                <a:tab pos="449263" algn="l"/>
                <a:tab pos="4127500" algn="l"/>
              </a:tabLst>
              <a:defRPr sz="2800">
                <a:solidFill>
                  <a:schemeClr val="tx1"/>
                </a:solidFill>
                <a:latin typeface="Arial" panose="020B0604020202020204" pitchFamily="34" charset="0"/>
              </a:defRPr>
            </a:lvl3pPr>
            <a:lvl4pPr marL="1600200" indent="-228600" eaLnBrk="0" hangingPunct="0">
              <a:tabLst>
                <a:tab pos="444500" algn="l"/>
                <a:tab pos="449263" algn="l"/>
                <a:tab pos="4127500" algn="l"/>
              </a:tabLst>
              <a:defRPr sz="2800">
                <a:solidFill>
                  <a:schemeClr val="tx1"/>
                </a:solidFill>
                <a:latin typeface="Arial" panose="020B0604020202020204" pitchFamily="34" charset="0"/>
              </a:defRPr>
            </a:lvl4pPr>
            <a:lvl5pPr marL="2057400" indent="-228600" eaLnBrk="0" hangingPunct="0">
              <a:tabLst>
                <a:tab pos="444500" algn="l"/>
                <a:tab pos="4492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a:solidFill>
                  <a:srgbClr val="993300"/>
                </a:solidFill>
              </a:rPr>
              <a:t>Solución: implementar actividades A y B mediante hilos</a:t>
            </a:r>
          </a:p>
          <a:p>
            <a:pPr algn="just" eaLnBrk="1" hangingPunct="1">
              <a:spcBef>
                <a:spcPct val="20000"/>
              </a:spcBef>
              <a:buFont typeface="Wingdings" panose="05000000000000000000" pitchFamily="2" charset="2"/>
              <a:buChar char="v"/>
            </a:pPr>
            <a:r>
              <a:rPr lang="es-ES" altLang="es-ES" sz="2400" dirty="0">
                <a:solidFill>
                  <a:srgbClr val="993300"/>
                </a:solidFill>
              </a:rPr>
              <a:t>Hilo: secuencia de ejecución dentro de un proceso</a:t>
            </a:r>
          </a:p>
          <a:p>
            <a:pPr algn="just" eaLnBrk="1" hangingPunct="1">
              <a:spcBef>
                <a:spcPct val="20000"/>
              </a:spcBef>
              <a:buFont typeface="Wingdings" panose="05000000000000000000" pitchFamily="2" charset="2"/>
              <a:buChar char="v"/>
            </a:pPr>
            <a:r>
              <a:rPr lang="es-ES" altLang="es-ES" sz="2400" dirty="0">
                <a:solidFill>
                  <a:srgbClr val="993300"/>
                </a:solidFill>
              </a:rPr>
              <a:t>Comparten todos los recursos del proceso: </a:t>
            </a:r>
          </a:p>
          <a:p>
            <a:pPr lvl="1" algn="just" eaLnBrk="1" hangingPunct="1">
              <a:spcBef>
                <a:spcPct val="20000"/>
              </a:spcBef>
              <a:buFont typeface="Wingdings" panose="05000000000000000000" pitchFamily="2" charset="2"/>
              <a:buChar char="Ø"/>
            </a:pPr>
            <a:r>
              <a:rPr lang="es-ES" altLang="es-ES" sz="2000" dirty="0">
                <a:solidFill>
                  <a:srgbClr val="993300"/>
                </a:solidFill>
              </a:rPr>
              <a:t>Espacio de memoria</a:t>
            </a:r>
          </a:p>
          <a:p>
            <a:pPr lvl="1" algn="just" eaLnBrk="1" hangingPunct="1">
              <a:spcBef>
                <a:spcPct val="20000"/>
              </a:spcBef>
              <a:buFont typeface="Wingdings" panose="05000000000000000000" pitchFamily="2" charset="2"/>
              <a:buChar char="Ø"/>
            </a:pPr>
            <a:r>
              <a:rPr lang="es-ES" altLang="es-ES" sz="2000" dirty="0">
                <a:solidFill>
                  <a:srgbClr val="993300"/>
                </a:solidFill>
              </a:rPr>
              <a:t>Archivos abiertos</a:t>
            </a:r>
          </a:p>
          <a:p>
            <a:pPr lvl="1" algn="just" eaLnBrk="1" hangingPunct="1">
              <a:spcBef>
                <a:spcPct val="20000"/>
              </a:spcBef>
              <a:buFont typeface="Wingdings" panose="05000000000000000000" pitchFamily="2" charset="2"/>
              <a:buChar char="Ø"/>
            </a:pPr>
            <a:r>
              <a:rPr lang="es-ES" altLang="es-ES" sz="2000" dirty="0">
                <a:solidFill>
                  <a:srgbClr val="993300"/>
                </a:solidFill>
              </a:rPr>
              <a:t>Código</a:t>
            </a:r>
          </a:p>
          <a:p>
            <a:pPr lvl="1" algn="just" eaLnBrk="1" hangingPunct="1">
              <a:spcBef>
                <a:spcPct val="20000"/>
              </a:spcBef>
              <a:buFont typeface="Wingdings" panose="05000000000000000000" pitchFamily="2" charset="2"/>
              <a:buChar char="Ø"/>
            </a:pPr>
            <a:r>
              <a:rPr lang="es-ES" altLang="es-ES" sz="2000" dirty="0">
                <a:solidFill>
                  <a:srgbClr val="993300"/>
                </a:solidFill>
              </a:rPr>
              <a:t>…</a:t>
            </a:r>
          </a:p>
        </p:txBody>
      </p:sp>
      <p:sp>
        <p:nvSpPr>
          <p:cNvPr id="170" name="Text Box 5"/>
          <p:cNvSpPr txBox="1">
            <a:spLocks noChangeArrowheads="1"/>
          </p:cNvSpPr>
          <p:nvPr/>
        </p:nvSpPr>
        <p:spPr bwMode="auto">
          <a:xfrm>
            <a:off x="5076825" y="2782094"/>
            <a:ext cx="3816350" cy="2519362"/>
          </a:xfrm>
          <a:prstGeom prst="rect">
            <a:avLst/>
          </a:prstGeom>
          <a:solidFill>
            <a:srgbClr val="FFEABF"/>
          </a:solidFill>
          <a:ln w="12700" cap="sq">
            <a:solidFill>
              <a:srgbClr val="000000"/>
            </a:solidFill>
            <a:miter lim="800000"/>
            <a:headEnd type="none" w="sm" len="sm"/>
            <a:tailEnd type="none" w="sm" len="sm"/>
          </a:ln>
        </p:spPr>
        <p:txBody>
          <a:bodyPr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l" eaLnBrk="1" hangingPunct="1"/>
            <a:endParaRPr lang="es-ES_tradnl" altLang="es-ES" sz="1600">
              <a:solidFill>
                <a:srgbClr val="000000"/>
              </a:solidFill>
            </a:endParaRPr>
          </a:p>
        </p:txBody>
      </p:sp>
      <p:sp>
        <p:nvSpPr>
          <p:cNvPr id="171" name="Text Box 6"/>
          <p:cNvSpPr txBox="1">
            <a:spLocks noChangeArrowheads="1"/>
          </p:cNvSpPr>
          <p:nvPr/>
        </p:nvSpPr>
        <p:spPr bwMode="auto">
          <a:xfrm>
            <a:off x="6410325" y="3069431"/>
            <a:ext cx="1150938"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A</a:t>
            </a:r>
          </a:p>
        </p:txBody>
      </p:sp>
      <p:sp>
        <p:nvSpPr>
          <p:cNvPr id="172" name="Text Box 7"/>
          <p:cNvSpPr txBox="1">
            <a:spLocks noChangeArrowheads="1"/>
          </p:cNvSpPr>
          <p:nvPr/>
        </p:nvSpPr>
        <p:spPr bwMode="auto">
          <a:xfrm>
            <a:off x="6410325" y="4150519"/>
            <a:ext cx="1150938" cy="647700"/>
          </a:xfrm>
          <a:prstGeom prst="rect">
            <a:avLst/>
          </a:prstGeom>
          <a:solidFill>
            <a:srgbClr val="C00000"/>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anchor="ctr">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r>
              <a:rPr lang="es-ES_tradnl" altLang="es-ES">
                <a:solidFill>
                  <a:srgbClr val="000000"/>
                </a:solidFill>
              </a:rPr>
              <a:t>B</a:t>
            </a:r>
          </a:p>
        </p:txBody>
      </p:sp>
      <p:sp>
        <p:nvSpPr>
          <p:cNvPr id="173" name="AutoShape 8"/>
          <p:cNvSpPr>
            <a:spLocks noChangeArrowheads="1"/>
          </p:cNvSpPr>
          <p:nvPr/>
        </p:nvSpPr>
        <p:spPr bwMode="auto">
          <a:xfrm>
            <a:off x="6878638" y="3717131"/>
            <a:ext cx="287337" cy="504825"/>
          </a:xfrm>
          <a:prstGeom prst="downArrow">
            <a:avLst>
              <a:gd name="adj1" fmla="val 50000"/>
              <a:gd name="adj2" fmla="val 43923"/>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174" name="AutoShape 9"/>
          <p:cNvSpPr>
            <a:spLocks noChangeArrowheads="1"/>
          </p:cNvSpPr>
          <p:nvPr/>
        </p:nvSpPr>
        <p:spPr bwMode="auto">
          <a:xfrm>
            <a:off x="6877050" y="2564606"/>
            <a:ext cx="287338" cy="504825"/>
          </a:xfrm>
          <a:prstGeom prst="downArrow">
            <a:avLst>
              <a:gd name="adj1" fmla="val 50000"/>
              <a:gd name="adj2" fmla="val 43923"/>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sp>
        <p:nvSpPr>
          <p:cNvPr id="175" name="AutoShape 10"/>
          <p:cNvSpPr>
            <a:spLocks noChangeArrowheads="1"/>
          </p:cNvSpPr>
          <p:nvPr/>
        </p:nvSpPr>
        <p:spPr bwMode="auto">
          <a:xfrm>
            <a:off x="6877050" y="4796631"/>
            <a:ext cx="287338" cy="649288"/>
          </a:xfrm>
          <a:prstGeom prst="downArrow">
            <a:avLst>
              <a:gd name="adj1" fmla="val 50000"/>
              <a:gd name="adj2" fmla="val 56492"/>
            </a:avLst>
          </a:prstGeom>
          <a:solidFill>
            <a:srgbClr val="C00000"/>
          </a:solidFill>
          <a:ln w="12700" algn="ctr">
            <a:solidFill>
              <a:srgbClr val="000000"/>
            </a:solidFill>
            <a:miter lim="800000"/>
            <a:headEnd/>
            <a:tailEnd type="none" w="lg" len="med"/>
          </a:ln>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algn="ctr" eaLnBrk="1" hangingPunct="1"/>
            <a:endParaRPr lang="es-ES" altLang="es-ES"/>
          </a:p>
        </p:txBody>
      </p:sp>
      <p:cxnSp>
        <p:nvCxnSpPr>
          <p:cNvPr id="190" name="AutoShape 184"/>
          <p:cNvCxnSpPr>
            <a:cxnSpLocks noChangeShapeType="1"/>
            <a:stCxn id="170" idx="0"/>
          </p:cNvCxnSpPr>
          <p:nvPr/>
        </p:nvCxnSpPr>
        <p:spPr bwMode="auto">
          <a:xfrm rot="16200000" flipH="1" flipV="1">
            <a:off x="6103938" y="2763044"/>
            <a:ext cx="862012" cy="900112"/>
          </a:xfrm>
          <a:prstGeom prst="curvedConnector3">
            <a:avLst>
              <a:gd name="adj1" fmla="val 46773"/>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cxnSp>
        <p:nvCxnSpPr>
          <p:cNvPr id="191" name="AutoShape 185"/>
          <p:cNvCxnSpPr>
            <a:cxnSpLocks noChangeShapeType="1"/>
            <a:stCxn id="170" idx="0"/>
          </p:cNvCxnSpPr>
          <p:nvPr/>
        </p:nvCxnSpPr>
        <p:spPr bwMode="auto">
          <a:xfrm rot="5400000" flipV="1">
            <a:off x="7040563" y="2726531"/>
            <a:ext cx="862012" cy="973138"/>
          </a:xfrm>
          <a:prstGeom prst="curvedConnector3">
            <a:avLst>
              <a:gd name="adj1" fmla="val 46773"/>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cxnSp>
        <p:nvCxnSpPr>
          <p:cNvPr id="192" name="AutoShape 186"/>
          <p:cNvCxnSpPr>
            <a:cxnSpLocks noChangeShapeType="1"/>
            <a:endCxn id="170" idx="2"/>
          </p:cNvCxnSpPr>
          <p:nvPr/>
        </p:nvCxnSpPr>
        <p:spPr bwMode="auto">
          <a:xfrm rot="16200000" flipH="1">
            <a:off x="6030119" y="4346575"/>
            <a:ext cx="1009650" cy="900112"/>
          </a:xfrm>
          <a:prstGeom prst="curvedConnector3">
            <a:avLst>
              <a:gd name="adj1" fmla="val 70755"/>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cxnSp>
        <p:nvCxnSpPr>
          <p:cNvPr id="193" name="AutoShape 187"/>
          <p:cNvCxnSpPr>
            <a:cxnSpLocks noChangeShapeType="1"/>
            <a:endCxn id="170" idx="2"/>
          </p:cNvCxnSpPr>
          <p:nvPr/>
        </p:nvCxnSpPr>
        <p:spPr bwMode="auto">
          <a:xfrm rot="5400000">
            <a:off x="6966744" y="4310062"/>
            <a:ext cx="1009650" cy="973138"/>
          </a:xfrm>
          <a:prstGeom prst="curvedConnector3">
            <a:avLst>
              <a:gd name="adj1" fmla="val 75310"/>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sp>
        <p:nvSpPr>
          <p:cNvPr id="194" name="Line 188"/>
          <p:cNvSpPr>
            <a:spLocks noChangeShapeType="1"/>
          </p:cNvSpPr>
          <p:nvPr/>
        </p:nvSpPr>
        <p:spPr bwMode="auto">
          <a:xfrm>
            <a:off x="5364088" y="3572669"/>
            <a:ext cx="0" cy="792162"/>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95" name="Line 189"/>
          <p:cNvSpPr>
            <a:spLocks noChangeShapeType="1"/>
          </p:cNvSpPr>
          <p:nvPr/>
        </p:nvSpPr>
        <p:spPr bwMode="auto">
          <a:xfrm>
            <a:off x="8677275" y="3572669"/>
            <a:ext cx="0" cy="792162"/>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pPr algn="ctr"/>
            <a:endParaRPr lang="es-ES"/>
          </a:p>
        </p:txBody>
      </p:sp>
      <p:sp>
        <p:nvSpPr>
          <p:cNvPr id="196" name="Rectangle 190"/>
          <p:cNvSpPr>
            <a:spLocks noChangeArrowheads="1"/>
          </p:cNvSpPr>
          <p:nvPr/>
        </p:nvSpPr>
        <p:spPr bwMode="auto">
          <a:xfrm>
            <a:off x="611188" y="3790156"/>
            <a:ext cx="8208962"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eaLnBrk="0" hangingPunct="0">
              <a:tabLst>
                <a:tab pos="444500" algn="l"/>
                <a:tab pos="449263" algn="l"/>
                <a:tab pos="4127500" algn="l"/>
              </a:tabLst>
              <a:defRPr sz="2800">
                <a:solidFill>
                  <a:schemeClr val="tx1"/>
                </a:solidFill>
                <a:latin typeface="Arial" panose="020B0604020202020204" pitchFamily="34" charset="0"/>
              </a:defRPr>
            </a:lvl1pPr>
            <a:lvl2pPr marL="630238" indent="269875" eaLnBrk="0" hangingPunct="0">
              <a:tabLst>
                <a:tab pos="444500" algn="l"/>
                <a:tab pos="449263" algn="l"/>
                <a:tab pos="4127500" algn="l"/>
              </a:tabLst>
              <a:defRPr sz="2800">
                <a:solidFill>
                  <a:schemeClr val="tx1"/>
                </a:solidFill>
                <a:latin typeface="Arial" panose="020B0604020202020204" pitchFamily="34" charset="0"/>
              </a:defRPr>
            </a:lvl2pPr>
            <a:lvl3pPr marL="1143000" indent="-228600" eaLnBrk="0" hangingPunct="0">
              <a:tabLst>
                <a:tab pos="444500" algn="l"/>
                <a:tab pos="449263" algn="l"/>
                <a:tab pos="4127500" algn="l"/>
              </a:tabLst>
              <a:defRPr sz="2800">
                <a:solidFill>
                  <a:schemeClr val="tx1"/>
                </a:solidFill>
                <a:latin typeface="Arial" panose="020B0604020202020204" pitchFamily="34" charset="0"/>
              </a:defRPr>
            </a:lvl3pPr>
            <a:lvl4pPr marL="1600200" indent="-228600" eaLnBrk="0" hangingPunct="0">
              <a:tabLst>
                <a:tab pos="444500" algn="l"/>
                <a:tab pos="449263" algn="l"/>
                <a:tab pos="4127500" algn="l"/>
              </a:tabLst>
              <a:defRPr sz="2800">
                <a:solidFill>
                  <a:schemeClr val="tx1"/>
                </a:solidFill>
                <a:latin typeface="Arial" panose="020B0604020202020204" pitchFamily="34" charset="0"/>
              </a:defRPr>
            </a:lvl4pPr>
            <a:lvl5pPr marL="2057400" indent="-228600" eaLnBrk="0" hangingPunct="0">
              <a:tabLst>
                <a:tab pos="444500" algn="l"/>
                <a:tab pos="4492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a:solidFill>
                  <a:srgbClr val="993300"/>
                </a:solidFill>
              </a:rPr>
              <a:t>Primitivas provistas por SO:</a:t>
            </a:r>
          </a:p>
          <a:p>
            <a:pPr lvl="1" algn="just" eaLnBrk="1" hangingPunct="1">
              <a:spcBef>
                <a:spcPct val="20000"/>
              </a:spcBef>
              <a:buFont typeface="Wingdings" panose="05000000000000000000" pitchFamily="2" charset="2"/>
              <a:buChar char="Ø"/>
            </a:pPr>
            <a:r>
              <a:rPr lang="es-ES" altLang="es-ES" sz="2000" dirty="0">
                <a:solidFill>
                  <a:srgbClr val="993300"/>
                </a:solidFill>
              </a:rPr>
              <a:t>Creación de hilos</a:t>
            </a:r>
          </a:p>
          <a:p>
            <a:pPr lvl="1" algn="just" eaLnBrk="1" hangingPunct="1">
              <a:spcBef>
                <a:spcPct val="20000"/>
              </a:spcBef>
              <a:buFont typeface="Wingdings" panose="05000000000000000000" pitchFamily="2" charset="2"/>
              <a:buChar char="Ø"/>
            </a:pPr>
            <a:r>
              <a:rPr lang="es-ES" altLang="es-ES" sz="2000" dirty="0">
                <a:solidFill>
                  <a:srgbClr val="993300"/>
                </a:solidFill>
              </a:rPr>
              <a:t>Destrucción de hilos</a:t>
            </a:r>
          </a:p>
          <a:p>
            <a:pPr lvl="1" algn="just" eaLnBrk="1" hangingPunct="1">
              <a:spcBef>
                <a:spcPct val="20000"/>
              </a:spcBef>
              <a:buFont typeface="Wingdings" panose="05000000000000000000" pitchFamily="2" charset="2"/>
              <a:buChar char="Ø"/>
            </a:pPr>
            <a:r>
              <a:rPr lang="es-ES" altLang="es-ES" sz="2000" dirty="0">
                <a:solidFill>
                  <a:srgbClr val="993300"/>
                </a:solidFill>
              </a:rPr>
              <a:t>Sincronización entre hilos</a:t>
            </a:r>
          </a:p>
          <a:p>
            <a:pPr algn="just" eaLnBrk="1" hangingPunct="1">
              <a:spcBef>
                <a:spcPct val="20000"/>
              </a:spcBef>
              <a:buFont typeface="Wingdings" panose="05000000000000000000" pitchFamily="2" charset="2"/>
              <a:buChar char="v"/>
            </a:pPr>
            <a:r>
              <a:rPr lang="es-ES" altLang="es-ES" sz="2400" dirty="0">
                <a:solidFill>
                  <a:srgbClr val="993300"/>
                </a:solidFill>
              </a:rPr>
              <a:t>NO se implementan:</a:t>
            </a:r>
          </a:p>
          <a:p>
            <a:pPr lvl="1" algn="just" eaLnBrk="1" hangingPunct="1">
              <a:spcBef>
                <a:spcPct val="20000"/>
              </a:spcBef>
              <a:buFont typeface="Wingdings" panose="05000000000000000000" pitchFamily="2" charset="2"/>
              <a:buChar char="Ø"/>
            </a:pPr>
            <a:r>
              <a:rPr lang="es-ES" altLang="es-ES" sz="2000" dirty="0">
                <a:solidFill>
                  <a:srgbClr val="993300"/>
                </a:solidFill>
              </a:rPr>
              <a:t>Mecanismos de protección entre hilos (del mismo proceso)</a:t>
            </a:r>
          </a:p>
          <a:p>
            <a:pPr lvl="1" algn="just" eaLnBrk="1" hangingPunct="1">
              <a:spcBef>
                <a:spcPct val="20000"/>
              </a:spcBef>
              <a:buFont typeface="Wingdings" panose="05000000000000000000" pitchFamily="2" charset="2"/>
              <a:buChar char="Ø"/>
            </a:pPr>
            <a:r>
              <a:rPr lang="es-ES" altLang="es-ES" sz="2000" dirty="0">
                <a:solidFill>
                  <a:srgbClr val="993300"/>
                </a:solidFill>
              </a:rPr>
              <a:t>Mecanismos de comunicación entre hilos (del mismo proceso)</a:t>
            </a:r>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14</a:t>
            </a:fld>
            <a:endParaRPr lang="es-ES" dirty="0"/>
          </a:p>
        </p:txBody>
      </p:sp>
    </p:spTree>
    <p:extLst>
      <p:ext uri="{BB962C8B-B14F-4D97-AF65-F5344CB8AC3E}">
        <p14:creationId xmlns:p14="http://schemas.microsoft.com/office/powerpoint/2010/main" val="2624821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0"/>
                                        </p:tgtEl>
                                        <p:attrNameLst>
                                          <p:attrName>style.visibility</p:attrName>
                                        </p:attrNameLst>
                                      </p:cBhvr>
                                      <p:to>
                                        <p:strVal val="visible"/>
                                      </p:to>
                                    </p:set>
                                    <p:animEffect transition="in" filter="dissolve">
                                      <p:cBhvr>
                                        <p:cTn id="7" dur="500"/>
                                        <p:tgtEl>
                                          <p:spTgt spid="170"/>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1"/>
                                        </p:tgtEl>
                                        <p:attrNameLst>
                                          <p:attrName>style.visibility</p:attrName>
                                        </p:attrNameLst>
                                      </p:cBhvr>
                                      <p:to>
                                        <p:strVal val="visible"/>
                                      </p:to>
                                    </p:set>
                                    <p:animEffect transition="in" filter="dissolve">
                                      <p:cBhvr>
                                        <p:cTn id="10" dur="500"/>
                                        <p:tgtEl>
                                          <p:spTgt spid="17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72"/>
                                        </p:tgtEl>
                                        <p:attrNameLst>
                                          <p:attrName>style.visibility</p:attrName>
                                        </p:attrNameLst>
                                      </p:cBhvr>
                                      <p:to>
                                        <p:strVal val="visible"/>
                                      </p:to>
                                    </p:set>
                                    <p:animEffect transition="in" filter="dissolve">
                                      <p:cBhvr>
                                        <p:cTn id="13" dur="500"/>
                                        <p:tgtEl>
                                          <p:spTgt spid="17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73"/>
                                        </p:tgtEl>
                                        <p:attrNameLst>
                                          <p:attrName>style.visibility</p:attrName>
                                        </p:attrNameLst>
                                      </p:cBhvr>
                                      <p:to>
                                        <p:strVal val="visible"/>
                                      </p:to>
                                    </p:set>
                                    <p:animEffect transition="in" filter="dissolve">
                                      <p:cBhvr>
                                        <p:cTn id="16" dur="500"/>
                                        <p:tgtEl>
                                          <p:spTgt spid="173"/>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74"/>
                                        </p:tgtEl>
                                        <p:attrNameLst>
                                          <p:attrName>style.visibility</p:attrName>
                                        </p:attrNameLst>
                                      </p:cBhvr>
                                      <p:to>
                                        <p:strVal val="visible"/>
                                      </p:to>
                                    </p:set>
                                    <p:animEffect transition="in" filter="dissolve">
                                      <p:cBhvr>
                                        <p:cTn id="19" dur="500"/>
                                        <p:tgtEl>
                                          <p:spTgt spid="17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75"/>
                                        </p:tgtEl>
                                        <p:attrNameLst>
                                          <p:attrName>style.visibility</p:attrName>
                                        </p:attrNameLst>
                                      </p:cBhvr>
                                      <p:to>
                                        <p:strVal val="visible"/>
                                      </p:to>
                                    </p:set>
                                    <p:animEffect transition="in" filter="dissolve">
                                      <p:cBhvr>
                                        <p:cTn id="22" dur="500"/>
                                        <p:tgtEl>
                                          <p:spTgt spid="175"/>
                                        </p:tgtEl>
                                      </p:cBhvr>
                                    </p:animEffect>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grpId="1" nodeType="clickEffect">
                                  <p:stCondLst>
                                    <p:cond delay="0"/>
                                  </p:stCondLst>
                                  <p:childTnLst>
                                    <p:animMotion origin="layout" path="M 1.11111E-6 4.07407E-6 C -0.03559 0.0081 -0.07101 0.01643 -0.08681 0.03055 C -0.10261 0.04467 -0.11458 0.07615 -0.09497 0.08518 " pathEditMode="relative" rAng="0" ptsTypes="AAA">
                                      <p:cBhvr>
                                        <p:cTn id="26" dur="2000" fill="hold"/>
                                        <p:tgtEl>
                                          <p:spTgt spid="171"/>
                                        </p:tgtEl>
                                        <p:attrNameLst>
                                          <p:attrName>ppt_x</p:attrName>
                                          <p:attrName>ppt_y</p:attrName>
                                        </p:attrNameLst>
                                      </p:cBhvr>
                                      <p:rCtr x="-5260" y="4259"/>
                                    </p:animMotion>
                                  </p:childTnLst>
                                </p:cTn>
                              </p:par>
                              <p:par>
                                <p:cTn id="27" presetID="0" presetClass="path" presetSubtype="0" accel="50000" decel="50000" fill="hold" grpId="1" nodeType="withEffect">
                                  <p:stCondLst>
                                    <p:cond delay="0"/>
                                  </p:stCondLst>
                                  <p:childTnLst>
                                    <p:animMotion origin="layout" path="M 1.11111E-6 3.7037E-6 C 0.03455 -0.01574 0.06927 -0.03149 0.0868 -0.04375 C 0.10434 -0.05602 0.10139 -0.08125 0.10486 -0.07431 " pathEditMode="relative" rAng="0" ptsTypes="AAA">
                                      <p:cBhvr>
                                        <p:cTn id="28" dur="2000" fill="hold"/>
                                        <p:tgtEl>
                                          <p:spTgt spid="172"/>
                                        </p:tgtEl>
                                        <p:attrNameLst>
                                          <p:attrName>ppt_x</p:attrName>
                                          <p:attrName>ppt_y</p:attrName>
                                        </p:attrNameLst>
                                      </p:cBhvr>
                                      <p:rCtr x="5243" y="-3796"/>
                                    </p:animMotion>
                                  </p:childTnLst>
                                </p:cTn>
                              </p:par>
                              <p:par>
                                <p:cTn id="29" presetID="9" presetClass="exit" presetSubtype="0" fill="hold" grpId="1" nodeType="withEffect">
                                  <p:stCondLst>
                                    <p:cond delay="0"/>
                                  </p:stCondLst>
                                  <p:childTnLst>
                                    <p:animEffect transition="out" filter="dissolve">
                                      <p:cBhvr>
                                        <p:cTn id="30" dur="500"/>
                                        <p:tgtEl>
                                          <p:spTgt spid="174"/>
                                        </p:tgtEl>
                                      </p:cBhvr>
                                    </p:animEffect>
                                    <p:set>
                                      <p:cBhvr>
                                        <p:cTn id="31" dur="1" fill="hold">
                                          <p:stCondLst>
                                            <p:cond delay="499"/>
                                          </p:stCondLst>
                                        </p:cTn>
                                        <p:tgtEl>
                                          <p:spTgt spid="174"/>
                                        </p:tgtEl>
                                        <p:attrNameLst>
                                          <p:attrName>style.visibility</p:attrName>
                                        </p:attrNameLst>
                                      </p:cBhvr>
                                      <p:to>
                                        <p:strVal val="hidden"/>
                                      </p:to>
                                    </p:set>
                                  </p:childTnLst>
                                </p:cTn>
                              </p:par>
                              <p:par>
                                <p:cTn id="32" presetID="9" presetClass="exit" presetSubtype="0" fill="hold" grpId="1" nodeType="withEffect">
                                  <p:stCondLst>
                                    <p:cond delay="0"/>
                                  </p:stCondLst>
                                  <p:childTnLst>
                                    <p:animEffect transition="out" filter="dissolve">
                                      <p:cBhvr>
                                        <p:cTn id="33" dur="500"/>
                                        <p:tgtEl>
                                          <p:spTgt spid="173"/>
                                        </p:tgtEl>
                                      </p:cBhvr>
                                    </p:animEffect>
                                    <p:set>
                                      <p:cBhvr>
                                        <p:cTn id="34" dur="1" fill="hold">
                                          <p:stCondLst>
                                            <p:cond delay="499"/>
                                          </p:stCondLst>
                                        </p:cTn>
                                        <p:tgtEl>
                                          <p:spTgt spid="173"/>
                                        </p:tgtEl>
                                        <p:attrNameLst>
                                          <p:attrName>style.visibility</p:attrName>
                                        </p:attrNameLst>
                                      </p:cBhvr>
                                      <p:to>
                                        <p:strVal val="hidden"/>
                                      </p:to>
                                    </p:set>
                                  </p:childTnLst>
                                </p:cTn>
                              </p:par>
                              <p:par>
                                <p:cTn id="35" presetID="9" presetClass="exit" presetSubtype="0" fill="hold" grpId="1" nodeType="withEffect">
                                  <p:stCondLst>
                                    <p:cond delay="0"/>
                                  </p:stCondLst>
                                  <p:childTnLst>
                                    <p:animEffect transition="out" filter="dissolve">
                                      <p:cBhvr>
                                        <p:cTn id="36" dur="500"/>
                                        <p:tgtEl>
                                          <p:spTgt spid="175"/>
                                        </p:tgtEl>
                                      </p:cBhvr>
                                    </p:animEffect>
                                    <p:set>
                                      <p:cBhvr>
                                        <p:cTn id="37" dur="1" fill="hold">
                                          <p:stCondLst>
                                            <p:cond delay="499"/>
                                          </p:stCondLst>
                                        </p:cTn>
                                        <p:tgtEl>
                                          <p:spTgt spid="175"/>
                                        </p:tgtEl>
                                        <p:attrNameLst>
                                          <p:attrName>style.visibility</p:attrName>
                                        </p:attrNameLst>
                                      </p:cBhvr>
                                      <p:to>
                                        <p:strVal val="hidden"/>
                                      </p:to>
                                    </p:set>
                                  </p:childTnLst>
                                </p:cTn>
                              </p:par>
                            </p:childTnLst>
                          </p:cTn>
                        </p:par>
                        <p:par>
                          <p:cTn id="38" fill="hold">
                            <p:stCondLst>
                              <p:cond delay="2000"/>
                            </p:stCondLst>
                            <p:childTnLst>
                              <p:par>
                                <p:cTn id="39" presetID="17" presetClass="entr" presetSubtype="1" fill="hold" nodeType="afterEffect">
                                  <p:stCondLst>
                                    <p:cond delay="0"/>
                                  </p:stCondLst>
                                  <p:childTnLst>
                                    <p:set>
                                      <p:cBhvr>
                                        <p:cTn id="40" dur="1" fill="hold">
                                          <p:stCondLst>
                                            <p:cond delay="0"/>
                                          </p:stCondLst>
                                        </p:cTn>
                                        <p:tgtEl>
                                          <p:spTgt spid="190"/>
                                        </p:tgtEl>
                                        <p:attrNameLst>
                                          <p:attrName>style.visibility</p:attrName>
                                        </p:attrNameLst>
                                      </p:cBhvr>
                                      <p:to>
                                        <p:strVal val="visible"/>
                                      </p:to>
                                    </p:set>
                                    <p:anim calcmode="lin" valueType="num">
                                      <p:cBhvr>
                                        <p:cTn id="41" dur="500" fill="hold"/>
                                        <p:tgtEl>
                                          <p:spTgt spid="190"/>
                                        </p:tgtEl>
                                        <p:attrNameLst>
                                          <p:attrName>ppt_x</p:attrName>
                                        </p:attrNameLst>
                                      </p:cBhvr>
                                      <p:tavLst>
                                        <p:tav tm="0">
                                          <p:val>
                                            <p:strVal val="#ppt_x"/>
                                          </p:val>
                                        </p:tav>
                                        <p:tav tm="100000">
                                          <p:val>
                                            <p:strVal val="#ppt_x"/>
                                          </p:val>
                                        </p:tav>
                                      </p:tavLst>
                                    </p:anim>
                                    <p:anim calcmode="lin" valueType="num">
                                      <p:cBhvr>
                                        <p:cTn id="42" dur="500" fill="hold"/>
                                        <p:tgtEl>
                                          <p:spTgt spid="190"/>
                                        </p:tgtEl>
                                        <p:attrNameLst>
                                          <p:attrName>ppt_y</p:attrName>
                                        </p:attrNameLst>
                                      </p:cBhvr>
                                      <p:tavLst>
                                        <p:tav tm="0">
                                          <p:val>
                                            <p:strVal val="#ppt_y-#ppt_h/2"/>
                                          </p:val>
                                        </p:tav>
                                        <p:tav tm="100000">
                                          <p:val>
                                            <p:strVal val="#ppt_y"/>
                                          </p:val>
                                        </p:tav>
                                      </p:tavLst>
                                    </p:anim>
                                    <p:anim calcmode="lin" valueType="num">
                                      <p:cBhvr>
                                        <p:cTn id="43" dur="500" fill="hold"/>
                                        <p:tgtEl>
                                          <p:spTgt spid="190"/>
                                        </p:tgtEl>
                                        <p:attrNameLst>
                                          <p:attrName>ppt_w</p:attrName>
                                        </p:attrNameLst>
                                      </p:cBhvr>
                                      <p:tavLst>
                                        <p:tav tm="0">
                                          <p:val>
                                            <p:strVal val="#ppt_w"/>
                                          </p:val>
                                        </p:tav>
                                        <p:tav tm="100000">
                                          <p:val>
                                            <p:strVal val="#ppt_w"/>
                                          </p:val>
                                        </p:tav>
                                      </p:tavLst>
                                    </p:anim>
                                    <p:anim calcmode="lin" valueType="num">
                                      <p:cBhvr>
                                        <p:cTn id="44" dur="500" fill="hold"/>
                                        <p:tgtEl>
                                          <p:spTgt spid="190"/>
                                        </p:tgtEl>
                                        <p:attrNameLst>
                                          <p:attrName>ppt_h</p:attrName>
                                        </p:attrNameLst>
                                      </p:cBhvr>
                                      <p:tavLst>
                                        <p:tav tm="0">
                                          <p:val>
                                            <p:fltVal val="0"/>
                                          </p:val>
                                        </p:tav>
                                        <p:tav tm="100000">
                                          <p:val>
                                            <p:strVal val="#ppt_h"/>
                                          </p:val>
                                        </p:tav>
                                      </p:tavLst>
                                    </p:anim>
                                  </p:childTnLst>
                                </p:cTn>
                              </p:par>
                              <p:par>
                                <p:cTn id="45" presetID="17" presetClass="entr" presetSubtype="1" fill="hold" nodeType="withEffect">
                                  <p:stCondLst>
                                    <p:cond delay="0"/>
                                  </p:stCondLst>
                                  <p:childTnLst>
                                    <p:set>
                                      <p:cBhvr>
                                        <p:cTn id="46" dur="1" fill="hold">
                                          <p:stCondLst>
                                            <p:cond delay="0"/>
                                          </p:stCondLst>
                                        </p:cTn>
                                        <p:tgtEl>
                                          <p:spTgt spid="191"/>
                                        </p:tgtEl>
                                        <p:attrNameLst>
                                          <p:attrName>style.visibility</p:attrName>
                                        </p:attrNameLst>
                                      </p:cBhvr>
                                      <p:to>
                                        <p:strVal val="visible"/>
                                      </p:to>
                                    </p:set>
                                    <p:anim calcmode="lin" valueType="num">
                                      <p:cBhvr>
                                        <p:cTn id="47" dur="500" fill="hold"/>
                                        <p:tgtEl>
                                          <p:spTgt spid="191"/>
                                        </p:tgtEl>
                                        <p:attrNameLst>
                                          <p:attrName>ppt_x</p:attrName>
                                        </p:attrNameLst>
                                      </p:cBhvr>
                                      <p:tavLst>
                                        <p:tav tm="0">
                                          <p:val>
                                            <p:strVal val="#ppt_x"/>
                                          </p:val>
                                        </p:tav>
                                        <p:tav tm="100000">
                                          <p:val>
                                            <p:strVal val="#ppt_x"/>
                                          </p:val>
                                        </p:tav>
                                      </p:tavLst>
                                    </p:anim>
                                    <p:anim calcmode="lin" valueType="num">
                                      <p:cBhvr>
                                        <p:cTn id="48" dur="500" fill="hold"/>
                                        <p:tgtEl>
                                          <p:spTgt spid="191"/>
                                        </p:tgtEl>
                                        <p:attrNameLst>
                                          <p:attrName>ppt_y</p:attrName>
                                        </p:attrNameLst>
                                      </p:cBhvr>
                                      <p:tavLst>
                                        <p:tav tm="0">
                                          <p:val>
                                            <p:strVal val="#ppt_y-#ppt_h/2"/>
                                          </p:val>
                                        </p:tav>
                                        <p:tav tm="100000">
                                          <p:val>
                                            <p:strVal val="#ppt_y"/>
                                          </p:val>
                                        </p:tav>
                                      </p:tavLst>
                                    </p:anim>
                                    <p:anim calcmode="lin" valueType="num">
                                      <p:cBhvr>
                                        <p:cTn id="49" dur="500" fill="hold"/>
                                        <p:tgtEl>
                                          <p:spTgt spid="191"/>
                                        </p:tgtEl>
                                        <p:attrNameLst>
                                          <p:attrName>ppt_w</p:attrName>
                                        </p:attrNameLst>
                                      </p:cBhvr>
                                      <p:tavLst>
                                        <p:tav tm="0">
                                          <p:val>
                                            <p:strVal val="#ppt_w"/>
                                          </p:val>
                                        </p:tav>
                                        <p:tav tm="100000">
                                          <p:val>
                                            <p:strVal val="#ppt_w"/>
                                          </p:val>
                                        </p:tav>
                                      </p:tavLst>
                                    </p:anim>
                                    <p:anim calcmode="lin" valueType="num">
                                      <p:cBhvr>
                                        <p:cTn id="50" dur="500" fill="hold"/>
                                        <p:tgtEl>
                                          <p:spTgt spid="191"/>
                                        </p:tgtEl>
                                        <p:attrNameLst>
                                          <p:attrName>ppt_h</p:attrName>
                                        </p:attrNameLst>
                                      </p:cBhvr>
                                      <p:tavLst>
                                        <p:tav tm="0">
                                          <p:val>
                                            <p:fltVal val="0"/>
                                          </p:val>
                                        </p:tav>
                                        <p:tav tm="100000">
                                          <p:val>
                                            <p:strVal val="#ppt_h"/>
                                          </p:val>
                                        </p:tav>
                                      </p:tavLst>
                                    </p:anim>
                                  </p:childTnLst>
                                </p:cTn>
                              </p:par>
                            </p:childTnLst>
                          </p:cTn>
                        </p:par>
                        <p:par>
                          <p:cTn id="51" fill="hold">
                            <p:stCondLst>
                              <p:cond delay="2500"/>
                            </p:stCondLst>
                            <p:childTnLst>
                              <p:par>
                                <p:cTn id="52" presetID="17" presetClass="entr" presetSubtype="1" fill="hold" grpId="0" nodeType="afterEffect">
                                  <p:stCondLst>
                                    <p:cond delay="0"/>
                                  </p:stCondLst>
                                  <p:childTnLst>
                                    <p:set>
                                      <p:cBhvr>
                                        <p:cTn id="53" dur="1" fill="hold">
                                          <p:stCondLst>
                                            <p:cond delay="0"/>
                                          </p:stCondLst>
                                        </p:cTn>
                                        <p:tgtEl>
                                          <p:spTgt spid="195"/>
                                        </p:tgtEl>
                                        <p:attrNameLst>
                                          <p:attrName>style.visibility</p:attrName>
                                        </p:attrNameLst>
                                      </p:cBhvr>
                                      <p:to>
                                        <p:strVal val="visible"/>
                                      </p:to>
                                    </p:set>
                                    <p:anim calcmode="lin" valueType="num">
                                      <p:cBhvr>
                                        <p:cTn id="54" dur="500" fill="hold"/>
                                        <p:tgtEl>
                                          <p:spTgt spid="195"/>
                                        </p:tgtEl>
                                        <p:attrNameLst>
                                          <p:attrName>ppt_x</p:attrName>
                                        </p:attrNameLst>
                                      </p:cBhvr>
                                      <p:tavLst>
                                        <p:tav tm="0">
                                          <p:val>
                                            <p:strVal val="#ppt_x"/>
                                          </p:val>
                                        </p:tav>
                                        <p:tav tm="100000">
                                          <p:val>
                                            <p:strVal val="#ppt_x"/>
                                          </p:val>
                                        </p:tav>
                                      </p:tavLst>
                                    </p:anim>
                                    <p:anim calcmode="lin" valueType="num">
                                      <p:cBhvr>
                                        <p:cTn id="55" dur="500" fill="hold"/>
                                        <p:tgtEl>
                                          <p:spTgt spid="195"/>
                                        </p:tgtEl>
                                        <p:attrNameLst>
                                          <p:attrName>ppt_y</p:attrName>
                                        </p:attrNameLst>
                                      </p:cBhvr>
                                      <p:tavLst>
                                        <p:tav tm="0">
                                          <p:val>
                                            <p:strVal val="#ppt_y-#ppt_h/2"/>
                                          </p:val>
                                        </p:tav>
                                        <p:tav tm="100000">
                                          <p:val>
                                            <p:strVal val="#ppt_y"/>
                                          </p:val>
                                        </p:tav>
                                      </p:tavLst>
                                    </p:anim>
                                    <p:anim calcmode="lin" valueType="num">
                                      <p:cBhvr>
                                        <p:cTn id="56" dur="500" fill="hold"/>
                                        <p:tgtEl>
                                          <p:spTgt spid="195"/>
                                        </p:tgtEl>
                                        <p:attrNameLst>
                                          <p:attrName>ppt_w</p:attrName>
                                        </p:attrNameLst>
                                      </p:cBhvr>
                                      <p:tavLst>
                                        <p:tav tm="0">
                                          <p:val>
                                            <p:strVal val="#ppt_w"/>
                                          </p:val>
                                        </p:tav>
                                        <p:tav tm="100000">
                                          <p:val>
                                            <p:strVal val="#ppt_w"/>
                                          </p:val>
                                        </p:tav>
                                      </p:tavLst>
                                    </p:anim>
                                    <p:anim calcmode="lin" valueType="num">
                                      <p:cBhvr>
                                        <p:cTn id="57" dur="500" fill="hold"/>
                                        <p:tgtEl>
                                          <p:spTgt spid="195"/>
                                        </p:tgtEl>
                                        <p:attrNameLst>
                                          <p:attrName>ppt_h</p:attrName>
                                        </p:attrNameLst>
                                      </p:cBhvr>
                                      <p:tavLst>
                                        <p:tav tm="0">
                                          <p:val>
                                            <p:fltVal val="0"/>
                                          </p:val>
                                        </p:tav>
                                        <p:tav tm="100000">
                                          <p:val>
                                            <p:strVal val="#ppt_h"/>
                                          </p:val>
                                        </p:tav>
                                      </p:tavLst>
                                    </p:anim>
                                  </p:childTnLst>
                                </p:cTn>
                              </p:par>
                              <p:par>
                                <p:cTn id="58" presetID="17" presetClass="entr" presetSubtype="1" fill="hold" grpId="0" nodeType="withEffect">
                                  <p:stCondLst>
                                    <p:cond delay="0"/>
                                  </p:stCondLst>
                                  <p:childTnLst>
                                    <p:set>
                                      <p:cBhvr>
                                        <p:cTn id="59" dur="1" fill="hold">
                                          <p:stCondLst>
                                            <p:cond delay="0"/>
                                          </p:stCondLst>
                                        </p:cTn>
                                        <p:tgtEl>
                                          <p:spTgt spid="194"/>
                                        </p:tgtEl>
                                        <p:attrNameLst>
                                          <p:attrName>style.visibility</p:attrName>
                                        </p:attrNameLst>
                                      </p:cBhvr>
                                      <p:to>
                                        <p:strVal val="visible"/>
                                      </p:to>
                                    </p:set>
                                    <p:anim calcmode="lin" valueType="num">
                                      <p:cBhvr>
                                        <p:cTn id="60" dur="500" fill="hold"/>
                                        <p:tgtEl>
                                          <p:spTgt spid="194"/>
                                        </p:tgtEl>
                                        <p:attrNameLst>
                                          <p:attrName>ppt_x</p:attrName>
                                        </p:attrNameLst>
                                      </p:cBhvr>
                                      <p:tavLst>
                                        <p:tav tm="0">
                                          <p:val>
                                            <p:strVal val="#ppt_x"/>
                                          </p:val>
                                        </p:tav>
                                        <p:tav tm="100000">
                                          <p:val>
                                            <p:strVal val="#ppt_x"/>
                                          </p:val>
                                        </p:tav>
                                      </p:tavLst>
                                    </p:anim>
                                    <p:anim calcmode="lin" valueType="num">
                                      <p:cBhvr>
                                        <p:cTn id="61" dur="500" fill="hold"/>
                                        <p:tgtEl>
                                          <p:spTgt spid="194"/>
                                        </p:tgtEl>
                                        <p:attrNameLst>
                                          <p:attrName>ppt_y</p:attrName>
                                        </p:attrNameLst>
                                      </p:cBhvr>
                                      <p:tavLst>
                                        <p:tav tm="0">
                                          <p:val>
                                            <p:strVal val="#ppt_y-#ppt_h/2"/>
                                          </p:val>
                                        </p:tav>
                                        <p:tav tm="100000">
                                          <p:val>
                                            <p:strVal val="#ppt_y"/>
                                          </p:val>
                                        </p:tav>
                                      </p:tavLst>
                                    </p:anim>
                                    <p:anim calcmode="lin" valueType="num">
                                      <p:cBhvr>
                                        <p:cTn id="62" dur="500" fill="hold"/>
                                        <p:tgtEl>
                                          <p:spTgt spid="194"/>
                                        </p:tgtEl>
                                        <p:attrNameLst>
                                          <p:attrName>ppt_w</p:attrName>
                                        </p:attrNameLst>
                                      </p:cBhvr>
                                      <p:tavLst>
                                        <p:tav tm="0">
                                          <p:val>
                                            <p:strVal val="#ppt_w"/>
                                          </p:val>
                                        </p:tav>
                                        <p:tav tm="100000">
                                          <p:val>
                                            <p:strVal val="#ppt_w"/>
                                          </p:val>
                                        </p:tav>
                                      </p:tavLst>
                                    </p:anim>
                                    <p:anim calcmode="lin" valueType="num">
                                      <p:cBhvr>
                                        <p:cTn id="63" dur="500" fill="hold"/>
                                        <p:tgtEl>
                                          <p:spTgt spid="194"/>
                                        </p:tgtEl>
                                        <p:attrNameLst>
                                          <p:attrName>ppt_h</p:attrName>
                                        </p:attrNameLst>
                                      </p:cBhvr>
                                      <p:tavLst>
                                        <p:tav tm="0">
                                          <p:val>
                                            <p:fltVal val="0"/>
                                          </p:val>
                                        </p:tav>
                                        <p:tav tm="100000">
                                          <p:val>
                                            <p:strVal val="#ppt_h"/>
                                          </p:val>
                                        </p:tav>
                                      </p:tavLst>
                                    </p:anim>
                                  </p:childTnLst>
                                </p:cTn>
                              </p:par>
                            </p:childTnLst>
                          </p:cTn>
                        </p:par>
                        <p:par>
                          <p:cTn id="64" fill="hold">
                            <p:stCondLst>
                              <p:cond delay="3000"/>
                            </p:stCondLst>
                            <p:childTnLst>
                              <p:par>
                                <p:cTn id="65" presetID="17" presetClass="entr" presetSubtype="1" fill="hold" nodeType="afterEffect">
                                  <p:stCondLst>
                                    <p:cond delay="0"/>
                                  </p:stCondLst>
                                  <p:childTnLst>
                                    <p:set>
                                      <p:cBhvr>
                                        <p:cTn id="66" dur="1" fill="hold">
                                          <p:stCondLst>
                                            <p:cond delay="0"/>
                                          </p:stCondLst>
                                        </p:cTn>
                                        <p:tgtEl>
                                          <p:spTgt spid="193"/>
                                        </p:tgtEl>
                                        <p:attrNameLst>
                                          <p:attrName>style.visibility</p:attrName>
                                        </p:attrNameLst>
                                      </p:cBhvr>
                                      <p:to>
                                        <p:strVal val="visible"/>
                                      </p:to>
                                    </p:set>
                                    <p:anim calcmode="lin" valueType="num">
                                      <p:cBhvr>
                                        <p:cTn id="67" dur="500" fill="hold"/>
                                        <p:tgtEl>
                                          <p:spTgt spid="193"/>
                                        </p:tgtEl>
                                        <p:attrNameLst>
                                          <p:attrName>ppt_x</p:attrName>
                                        </p:attrNameLst>
                                      </p:cBhvr>
                                      <p:tavLst>
                                        <p:tav tm="0">
                                          <p:val>
                                            <p:strVal val="#ppt_x"/>
                                          </p:val>
                                        </p:tav>
                                        <p:tav tm="100000">
                                          <p:val>
                                            <p:strVal val="#ppt_x"/>
                                          </p:val>
                                        </p:tav>
                                      </p:tavLst>
                                    </p:anim>
                                    <p:anim calcmode="lin" valueType="num">
                                      <p:cBhvr>
                                        <p:cTn id="68" dur="500" fill="hold"/>
                                        <p:tgtEl>
                                          <p:spTgt spid="193"/>
                                        </p:tgtEl>
                                        <p:attrNameLst>
                                          <p:attrName>ppt_y</p:attrName>
                                        </p:attrNameLst>
                                      </p:cBhvr>
                                      <p:tavLst>
                                        <p:tav tm="0">
                                          <p:val>
                                            <p:strVal val="#ppt_y-#ppt_h/2"/>
                                          </p:val>
                                        </p:tav>
                                        <p:tav tm="100000">
                                          <p:val>
                                            <p:strVal val="#ppt_y"/>
                                          </p:val>
                                        </p:tav>
                                      </p:tavLst>
                                    </p:anim>
                                    <p:anim calcmode="lin" valueType="num">
                                      <p:cBhvr>
                                        <p:cTn id="69" dur="500" fill="hold"/>
                                        <p:tgtEl>
                                          <p:spTgt spid="193"/>
                                        </p:tgtEl>
                                        <p:attrNameLst>
                                          <p:attrName>ppt_w</p:attrName>
                                        </p:attrNameLst>
                                      </p:cBhvr>
                                      <p:tavLst>
                                        <p:tav tm="0">
                                          <p:val>
                                            <p:strVal val="#ppt_w"/>
                                          </p:val>
                                        </p:tav>
                                        <p:tav tm="100000">
                                          <p:val>
                                            <p:strVal val="#ppt_w"/>
                                          </p:val>
                                        </p:tav>
                                      </p:tavLst>
                                    </p:anim>
                                    <p:anim calcmode="lin" valueType="num">
                                      <p:cBhvr>
                                        <p:cTn id="70" dur="500" fill="hold"/>
                                        <p:tgtEl>
                                          <p:spTgt spid="193"/>
                                        </p:tgtEl>
                                        <p:attrNameLst>
                                          <p:attrName>ppt_h</p:attrName>
                                        </p:attrNameLst>
                                      </p:cBhvr>
                                      <p:tavLst>
                                        <p:tav tm="0">
                                          <p:val>
                                            <p:fltVal val="0"/>
                                          </p:val>
                                        </p:tav>
                                        <p:tav tm="100000">
                                          <p:val>
                                            <p:strVal val="#ppt_h"/>
                                          </p:val>
                                        </p:tav>
                                      </p:tavLst>
                                    </p:anim>
                                  </p:childTnLst>
                                </p:cTn>
                              </p:par>
                              <p:par>
                                <p:cTn id="71" presetID="17" presetClass="entr" presetSubtype="1" fill="hold" nodeType="withEffect">
                                  <p:stCondLst>
                                    <p:cond delay="0"/>
                                  </p:stCondLst>
                                  <p:childTnLst>
                                    <p:set>
                                      <p:cBhvr>
                                        <p:cTn id="72" dur="1" fill="hold">
                                          <p:stCondLst>
                                            <p:cond delay="0"/>
                                          </p:stCondLst>
                                        </p:cTn>
                                        <p:tgtEl>
                                          <p:spTgt spid="192"/>
                                        </p:tgtEl>
                                        <p:attrNameLst>
                                          <p:attrName>style.visibility</p:attrName>
                                        </p:attrNameLst>
                                      </p:cBhvr>
                                      <p:to>
                                        <p:strVal val="visible"/>
                                      </p:to>
                                    </p:set>
                                    <p:anim calcmode="lin" valueType="num">
                                      <p:cBhvr>
                                        <p:cTn id="73" dur="500" fill="hold"/>
                                        <p:tgtEl>
                                          <p:spTgt spid="192"/>
                                        </p:tgtEl>
                                        <p:attrNameLst>
                                          <p:attrName>ppt_x</p:attrName>
                                        </p:attrNameLst>
                                      </p:cBhvr>
                                      <p:tavLst>
                                        <p:tav tm="0">
                                          <p:val>
                                            <p:strVal val="#ppt_x"/>
                                          </p:val>
                                        </p:tav>
                                        <p:tav tm="100000">
                                          <p:val>
                                            <p:strVal val="#ppt_x"/>
                                          </p:val>
                                        </p:tav>
                                      </p:tavLst>
                                    </p:anim>
                                    <p:anim calcmode="lin" valueType="num">
                                      <p:cBhvr>
                                        <p:cTn id="74" dur="500" fill="hold"/>
                                        <p:tgtEl>
                                          <p:spTgt spid="192"/>
                                        </p:tgtEl>
                                        <p:attrNameLst>
                                          <p:attrName>ppt_y</p:attrName>
                                        </p:attrNameLst>
                                      </p:cBhvr>
                                      <p:tavLst>
                                        <p:tav tm="0">
                                          <p:val>
                                            <p:strVal val="#ppt_y-#ppt_h/2"/>
                                          </p:val>
                                        </p:tav>
                                        <p:tav tm="100000">
                                          <p:val>
                                            <p:strVal val="#ppt_y"/>
                                          </p:val>
                                        </p:tav>
                                      </p:tavLst>
                                    </p:anim>
                                    <p:anim calcmode="lin" valueType="num">
                                      <p:cBhvr>
                                        <p:cTn id="75" dur="500" fill="hold"/>
                                        <p:tgtEl>
                                          <p:spTgt spid="192"/>
                                        </p:tgtEl>
                                        <p:attrNameLst>
                                          <p:attrName>ppt_w</p:attrName>
                                        </p:attrNameLst>
                                      </p:cBhvr>
                                      <p:tavLst>
                                        <p:tav tm="0">
                                          <p:val>
                                            <p:strVal val="#ppt_w"/>
                                          </p:val>
                                        </p:tav>
                                        <p:tav tm="100000">
                                          <p:val>
                                            <p:strVal val="#ppt_w"/>
                                          </p:val>
                                        </p:tav>
                                      </p:tavLst>
                                    </p:anim>
                                    <p:anim calcmode="lin" valueType="num">
                                      <p:cBhvr>
                                        <p:cTn id="76" dur="500" fill="hold"/>
                                        <p:tgtEl>
                                          <p:spTgt spid="19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P spid="171" grpId="0" animBg="1"/>
      <p:bldP spid="171" grpId="1" animBg="1"/>
      <p:bldP spid="172" grpId="0" animBg="1"/>
      <p:bldP spid="172" grpId="1" animBg="1"/>
      <p:bldP spid="173" grpId="0" animBg="1"/>
      <p:bldP spid="173" grpId="1" animBg="1"/>
      <p:bldP spid="174" grpId="0" animBg="1"/>
      <p:bldP spid="174" grpId="1" animBg="1"/>
      <p:bldP spid="175" grpId="0" animBg="1"/>
      <p:bldP spid="175" grpId="1" animBg="1"/>
      <p:bldP spid="194" grpId="0" animBg="1"/>
      <p:bldP spid="19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Hilos</a:t>
            </a:r>
            <a:endParaRPr lang="en-GB" dirty="0"/>
          </a:p>
        </p:txBody>
      </p:sp>
      <p:sp>
        <p:nvSpPr>
          <p:cNvPr id="34" name="Rectangle 3"/>
          <p:cNvSpPr>
            <a:spLocks noChangeArrowheads="1"/>
          </p:cNvSpPr>
          <p:nvPr/>
        </p:nvSpPr>
        <p:spPr bwMode="auto">
          <a:xfrm>
            <a:off x="611188" y="1268413"/>
            <a:ext cx="806450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eaLnBrk="0" hangingPunct="0">
              <a:tabLst>
                <a:tab pos="444500" algn="l"/>
                <a:tab pos="449263" algn="l"/>
                <a:tab pos="4127500" algn="l"/>
              </a:tabLst>
              <a:defRPr sz="2800">
                <a:solidFill>
                  <a:schemeClr val="tx1"/>
                </a:solidFill>
                <a:latin typeface="Arial" panose="020B0604020202020204" pitchFamily="34" charset="0"/>
              </a:defRPr>
            </a:lvl1pPr>
            <a:lvl2pPr marL="630238" indent="269875" eaLnBrk="0" hangingPunct="0">
              <a:tabLst>
                <a:tab pos="444500" algn="l"/>
                <a:tab pos="449263" algn="l"/>
                <a:tab pos="4127500" algn="l"/>
              </a:tabLst>
              <a:defRPr sz="2800">
                <a:solidFill>
                  <a:schemeClr val="tx1"/>
                </a:solidFill>
                <a:latin typeface="Arial" panose="020B0604020202020204" pitchFamily="34" charset="0"/>
              </a:defRPr>
            </a:lvl2pPr>
            <a:lvl3pPr marL="1349375" indent="-187325" eaLnBrk="0" hangingPunct="0">
              <a:tabLst>
                <a:tab pos="444500" algn="l"/>
                <a:tab pos="449263" algn="l"/>
                <a:tab pos="4127500" algn="l"/>
              </a:tabLst>
              <a:defRPr sz="2800">
                <a:solidFill>
                  <a:schemeClr val="tx1"/>
                </a:solidFill>
                <a:latin typeface="Arial" panose="020B0604020202020204" pitchFamily="34" charset="0"/>
              </a:defRPr>
            </a:lvl3pPr>
            <a:lvl4pPr marL="1600200" indent="-228600" eaLnBrk="0" hangingPunct="0">
              <a:tabLst>
                <a:tab pos="444500" algn="l"/>
                <a:tab pos="449263" algn="l"/>
                <a:tab pos="4127500" algn="l"/>
              </a:tabLst>
              <a:defRPr sz="2800">
                <a:solidFill>
                  <a:schemeClr val="tx1"/>
                </a:solidFill>
                <a:latin typeface="Arial" panose="020B0604020202020204" pitchFamily="34" charset="0"/>
              </a:defRPr>
            </a:lvl4pPr>
            <a:lvl5pPr marL="2057400" indent="-228600" eaLnBrk="0" hangingPunct="0">
              <a:tabLst>
                <a:tab pos="444500" algn="l"/>
                <a:tab pos="4492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smtClean="0">
                <a:solidFill>
                  <a:srgbClr val="993300"/>
                </a:solidFill>
              </a:rPr>
              <a:t>PROCESO: Objeto del sistema que encapsula…</a:t>
            </a:r>
            <a:endParaRPr lang="es-ES" altLang="es-ES" sz="2400" dirty="0">
              <a:solidFill>
                <a:srgbClr val="993300"/>
              </a:solidFill>
            </a:endParaRPr>
          </a:p>
          <a:p>
            <a:pPr lvl="1" algn="just" eaLnBrk="1" hangingPunct="1">
              <a:spcBef>
                <a:spcPct val="20000"/>
              </a:spcBef>
              <a:buFont typeface="Wingdings" panose="05000000000000000000" pitchFamily="2" charset="2"/>
              <a:buChar char="Ø"/>
            </a:pPr>
            <a:r>
              <a:rPr lang="es-ES" altLang="es-ES" sz="2000" dirty="0" smtClean="0">
                <a:solidFill>
                  <a:srgbClr val="993300"/>
                </a:solidFill>
              </a:rPr>
              <a:t>Uno o más hilos</a:t>
            </a:r>
            <a:endParaRPr lang="es-ES" altLang="es-ES" sz="2000" dirty="0">
              <a:solidFill>
                <a:srgbClr val="993300"/>
              </a:solidFill>
            </a:endParaRPr>
          </a:p>
          <a:p>
            <a:pPr lvl="1" algn="just" eaLnBrk="1" hangingPunct="1">
              <a:spcBef>
                <a:spcPct val="20000"/>
              </a:spcBef>
              <a:buFont typeface="Wingdings" panose="05000000000000000000" pitchFamily="2" charset="2"/>
              <a:buChar char="Ø"/>
            </a:pPr>
            <a:r>
              <a:rPr lang="es-ES" altLang="es-ES" sz="2000" dirty="0" smtClean="0">
                <a:solidFill>
                  <a:srgbClr val="993300"/>
                </a:solidFill>
              </a:rPr>
              <a:t>Un espacio de memoria (compartido por todos sus hilos)</a:t>
            </a:r>
          </a:p>
          <a:p>
            <a:pPr lvl="1" algn="just" eaLnBrk="1" hangingPunct="1">
              <a:spcBef>
                <a:spcPct val="20000"/>
              </a:spcBef>
              <a:buFont typeface="Wingdings" panose="05000000000000000000" pitchFamily="2" charset="2"/>
              <a:buChar char="Ø"/>
            </a:pPr>
            <a:r>
              <a:rPr lang="es-ES" altLang="es-ES" sz="2000" dirty="0" smtClean="0">
                <a:solidFill>
                  <a:srgbClr val="993300"/>
                </a:solidFill>
              </a:rPr>
              <a:t>Un conjunto de recursos hardware/software asignados</a:t>
            </a:r>
            <a:endParaRPr lang="es-ES" altLang="es-ES" sz="1800" dirty="0">
              <a:solidFill>
                <a:srgbClr val="993300"/>
              </a:solidFill>
            </a:endParaRPr>
          </a:p>
        </p:txBody>
      </p:sp>
      <p:sp>
        <p:nvSpPr>
          <p:cNvPr id="35" name="Rectangle 3"/>
          <p:cNvSpPr>
            <a:spLocks noChangeArrowheads="1"/>
          </p:cNvSpPr>
          <p:nvPr/>
        </p:nvSpPr>
        <p:spPr bwMode="auto">
          <a:xfrm>
            <a:off x="611560" y="3213795"/>
            <a:ext cx="806450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eaLnBrk="0" hangingPunct="0">
              <a:tabLst>
                <a:tab pos="444500" algn="l"/>
                <a:tab pos="449263" algn="l"/>
                <a:tab pos="4127500" algn="l"/>
              </a:tabLst>
              <a:defRPr sz="2800">
                <a:solidFill>
                  <a:schemeClr val="tx1"/>
                </a:solidFill>
                <a:latin typeface="Arial" panose="020B0604020202020204" pitchFamily="34" charset="0"/>
              </a:defRPr>
            </a:lvl1pPr>
            <a:lvl2pPr marL="630238" indent="269875" eaLnBrk="0" hangingPunct="0">
              <a:tabLst>
                <a:tab pos="444500" algn="l"/>
                <a:tab pos="449263" algn="l"/>
                <a:tab pos="4127500" algn="l"/>
              </a:tabLst>
              <a:defRPr sz="2800">
                <a:solidFill>
                  <a:schemeClr val="tx1"/>
                </a:solidFill>
                <a:latin typeface="Arial" panose="020B0604020202020204" pitchFamily="34" charset="0"/>
              </a:defRPr>
            </a:lvl2pPr>
            <a:lvl3pPr marL="1349375" indent="-187325" eaLnBrk="0" hangingPunct="0">
              <a:tabLst>
                <a:tab pos="444500" algn="l"/>
                <a:tab pos="449263" algn="l"/>
                <a:tab pos="4127500" algn="l"/>
              </a:tabLst>
              <a:defRPr sz="2800">
                <a:solidFill>
                  <a:schemeClr val="tx1"/>
                </a:solidFill>
                <a:latin typeface="Arial" panose="020B0604020202020204" pitchFamily="34" charset="0"/>
              </a:defRPr>
            </a:lvl3pPr>
            <a:lvl4pPr marL="1600200" indent="-228600" eaLnBrk="0" hangingPunct="0">
              <a:tabLst>
                <a:tab pos="444500" algn="l"/>
                <a:tab pos="449263" algn="l"/>
                <a:tab pos="4127500" algn="l"/>
              </a:tabLst>
              <a:defRPr sz="2800">
                <a:solidFill>
                  <a:schemeClr val="tx1"/>
                </a:solidFill>
                <a:latin typeface="Arial" panose="020B0604020202020204" pitchFamily="34" charset="0"/>
              </a:defRPr>
            </a:lvl4pPr>
            <a:lvl5pPr marL="2057400" indent="-228600" eaLnBrk="0" hangingPunct="0">
              <a:tabLst>
                <a:tab pos="444500" algn="l"/>
                <a:tab pos="4492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smtClean="0">
                <a:solidFill>
                  <a:srgbClr val="993300"/>
                </a:solidFill>
              </a:rPr>
              <a:t>Planificador planifica </a:t>
            </a:r>
            <a:r>
              <a:rPr lang="es-ES" altLang="es-ES" sz="2400" i="1" dirty="0" smtClean="0">
                <a:solidFill>
                  <a:srgbClr val="993300"/>
                </a:solidFill>
              </a:rPr>
              <a:t>hilos</a:t>
            </a:r>
            <a:r>
              <a:rPr lang="es-ES" altLang="es-ES" sz="2400" dirty="0" smtClean="0">
                <a:solidFill>
                  <a:srgbClr val="993300"/>
                </a:solidFill>
              </a:rPr>
              <a:t>, en lugar de </a:t>
            </a:r>
            <a:r>
              <a:rPr lang="es-ES" altLang="es-ES" sz="2400" i="1" dirty="0" smtClean="0">
                <a:solidFill>
                  <a:srgbClr val="993300"/>
                </a:solidFill>
              </a:rPr>
              <a:t>procesos</a:t>
            </a:r>
            <a:endParaRPr lang="es-ES" altLang="es-ES" sz="1800" i="1" dirty="0">
              <a:solidFill>
                <a:srgbClr val="993300"/>
              </a:solidFill>
            </a:endParaRPr>
          </a:p>
        </p:txBody>
      </p:sp>
      <p:sp>
        <p:nvSpPr>
          <p:cNvPr id="36" name="Rectangle 3"/>
          <p:cNvSpPr>
            <a:spLocks noChangeArrowheads="1"/>
          </p:cNvSpPr>
          <p:nvPr/>
        </p:nvSpPr>
        <p:spPr bwMode="auto">
          <a:xfrm>
            <a:off x="655019" y="4082732"/>
            <a:ext cx="806450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eaLnBrk="0" hangingPunct="0">
              <a:tabLst>
                <a:tab pos="444500" algn="l"/>
                <a:tab pos="449263" algn="l"/>
                <a:tab pos="4127500" algn="l"/>
              </a:tabLst>
              <a:defRPr sz="2800">
                <a:solidFill>
                  <a:schemeClr val="tx1"/>
                </a:solidFill>
                <a:latin typeface="Arial" panose="020B0604020202020204" pitchFamily="34" charset="0"/>
              </a:defRPr>
            </a:lvl1pPr>
            <a:lvl2pPr marL="630238" indent="269875" eaLnBrk="0" hangingPunct="0">
              <a:tabLst>
                <a:tab pos="444500" algn="l"/>
                <a:tab pos="449263" algn="l"/>
                <a:tab pos="4127500" algn="l"/>
              </a:tabLst>
              <a:defRPr sz="2800">
                <a:solidFill>
                  <a:schemeClr val="tx1"/>
                </a:solidFill>
                <a:latin typeface="Arial" panose="020B0604020202020204" pitchFamily="34" charset="0"/>
              </a:defRPr>
            </a:lvl2pPr>
            <a:lvl3pPr marL="1349375" indent="-187325" eaLnBrk="0" hangingPunct="0">
              <a:tabLst>
                <a:tab pos="444500" algn="l"/>
                <a:tab pos="449263" algn="l"/>
                <a:tab pos="4127500" algn="l"/>
              </a:tabLst>
              <a:defRPr sz="2800">
                <a:solidFill>
                  <a:schemeClr val="tx1"/>
                </a:solidFill>
                <a:latin typeface="Arial" panose="020B0604020202020204" pitchFamily="34" charset="0"/>
              </a:defRPr>
            </a:lvl3pPr>
            <a:lvl4pPr marL="1600200" indent="-228600" eaLnBrk="0" hangingPunct="0">
              <a:tabLst>
                <a:tab pos="444500" algn="l"/>
                <a:tab pos="449263" algn="l"/>
                <a:tab pos="4127500" algn="l"/>
              </a:tabLst>
              <a:defRPr sz="2800">
                <a:solidFill>
                  <a:schemeClr val="tx1"/>
                </a:solidFill>
                <a:latin typeface="Arial" panose="020B0604020202020204" pitchFamily="34" charset="0"/>
              </a:defRPr>
            </a:lvl4pPr>
            <a:lvl5pPr marL="2057400" indent="-228600" eaLnBrk="0" hangingPunct="0">
              <a:tabLst>
                <a:tab pos="444500" algn="l"/>
                <a:tab pos="4492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4492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smtClean="0">
                <a:solidFill>
                  <a:srgbClr val="993300"/>
                </a:solidFill>
              </a:rPr>
              <a:t>Algunos </a:t>
            </a:r>
            <a:r>
              <a:rPr lang="es-ES" altLang="es-ES" sz="2400" dirty="0">
                <a:solidFill>
                  <a:srgbClr val="993300"/>
                </a:solidFill>
              </a:rPr>
              <a:t>lenguajes de programación incluyen soporte para hilos:</a:t>
            </a:r>
          </a:p>
          <a:p>
            <a:pPr lvl="1" algn="just" eaLnBrk="1" hangingPunct="1">
              <a:spcBef>
                <a:spcPct val="20000"/>
              </a:spcBef>
              <a:buFont typeface="Wingdings" panose="05000000000000000000" pitchFamily="2" charset="2"/>
              <a:buChar char="Ø"/>
            </a:pPr>
            <a:r>
              <a:rPr lang="es-ES" altLang="es-ES" sz="2000" dirty="0">
                <a:solidFill>
                  <a:srgbClr val="993300"/>
                </a:solidFill>
              </a:rPr>
              <a:t>ADA</a:t>
            </a:r>
          </a:p>
          <a:p>
            <a:pPr lvl="1" algn="just" eaLnBrk="1" hangingPunct="1">
              <a:spcBef>
                <a:spcPct val="20000"/>
              </a:spcBef>
              <a:buFont typeface="Wingdings" panose="05000000000000000000" pitchFamily="2" charset="2"/>
              <a:buChar char="Ø"/>
            </a:pPr>
            <a:r>
              <a:rPr lang="es-ES" altLang="es-ES" sz="2000" dirty="0" smtClean="0">
                <a:solidFill>
                  <a:srgbClr val="993300"/>
                </a:solidFill>
              </a:rPr>
              <a:t>JAVA</a:t>
            </a:r>
          </a:p>
          <a:p>
            <a:pPr lvl="1" algn="just" eaLnBrk="1" hangingPunct="1">
              <a:spcBef>
                <a:spcPct val="20000"/>
              </a:spcBef>
              <a:buFont typeface="Wingdings" panose="05000000000000000000" pitchFamily="2" charset="2"/>
              <a:buChar char="Ø"/>
            </a:pPr>
            <a:r>
              <a:rPr lang="es-ES" altLang="es-ES" sz="2000" dirty="0" smtClean="0">
                <a:solidFill>
                  <a:srgbClr val="993300"/>
                </a:solidFill>
              </a:rPr>
              <a:t>Python</a:t>
            </a:r>
            <a:endParaRPr lang="es-ES" altLang="es-ES" sz="2000" dirty="0">
              <a:solidFill>
                <a:srgbClr val="993300"/>
              </a:solidFill>
            </a:endParaRPr>
          </a:p>
          <a:p>
            <a:pPr algn="just" eaLnBrk="1" hangingPunct="1">
              <a:spcBef>
                <a:spcPct val="20000"/>
              </a:spcBef>
              <a:buFont typeface="Wingdings" panose="05000000000000000000" pitchFamily="2" charset="2"/>
              <a:buChar char="v"/>
            </a:pPr>
            <a:endParaRPr lang="es-ES" altLang="es-ES" sz="2400" dirty="0">
              <a:solidFill>
                <a:srgbClr val="000099"/>
              </a:solidFill>
            </a:endParaRPr>
          </a:p>
          <a:p>
            <a:pPr lvl="1" algn="just" eaLnBrk="1" hangingPunct="1">
              <a:spcBef>
                <a:spcPct val="20000"/>
              </a:spcBef>
              <a:buFont typeface="Wingdings" panose="05000000000000000000" pitchFamily="2" charset="2"/>
              <a:buChar char="Ø"/>
            </a:pPr>
            <a:endParaRPr lang="es-ES" altLang="es-ES" sz="2000" dirty="0">
              <a:solidFill>
                <a:srgbClr val="000099"/>
              </a:solidFill>
            </a:endParaRPr>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15</a:t>
            </a:fld>
            <a:endParaRPr lang="es-ES" dirty="0"/>
          </a:p>
        </p:txBody>
      </p:sp>
    </p:spTree>
    <p:extLst>
      <p:ext uri="{BB962C8B-B14F-4D97-AF65-F5344CB8AC3E}">
        <p14:creationId xmlns:p14="http://schemas.microsoft.com/office/powerpoint/2010/main" val="228244860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987824" y="0"/>
            <a:ext cx="6183401" cy="1874639"/>
          </a:xfrm>
        </p:spPr>
        <p:txBody>
          <a:bodyPr/>
          <a:lstStyle/>
          <a:p>
            <a:r>
              <a:rPr lang="en-GB" dirty="0" err="1" smtClean="0"/>
              <a:t>Tema</a:t>
            </a:r>
            <a:r>
              <a:rPr lang="en-GB" dirty="0" smtClean="0"/>
              <a:t> 1: </a:t>
            </a:r>
            <a:r>
              <a:rPr lang="en-GB" dirty="0" err="1" smtClean="0"/>
              <a:t>Fundamentos</a:t>
            </a:r>
            <a:endParaRPr lang="en-GB" dirty="0"/>
          </a:p>
        </p:txBody>
      </p:sp>
      <p:sp>
        <p:nvSpPr>
          <p:cNvPr id="4" name="Subtítulo 3"/>
          <p:cNvSpPr>
            <a:spLocks noGrp="1"/>
          </p:cNvSpPr>
          <p:nvPr>
            <p:ph type="subTitle" idx="1"/>
          </p:nvPr>
        </p:nvSpPr>
        <p:spPr>
          <a:xfrm>
            <a:off x="3347864" y="2276872"/>
            <a:ext cx="5823361" cy="3913755"/>
          </a:xfrm>
        </p:spPr>
        <p:txBody>
          <a:bodyPr wrap="square" anchor="t" anchorCtr="0">
            <a:spAutoFit/>
          </a:bodyPr>
          <a:lstStyle/>
          <a:p>
            <a:pPr marL="514350" indent="-514350" algn="l">
              <a:buFont typeface="+mj-lt"/>
              <a:buAutoNum type="arabicPeriod"/>
            </a:pPr>
            <a:r>
              <a:rPr lang="es-ES" dirty="0" smtClean="0">
                <a:solidFill>
                  <a:schemeClr val="tx1"/>
                </a:solidFill>
              </a:rPr>
              <a:t>Sistema Operativo</a:t>
            </a:r>
          </a:p>
          <a:p>
            <a:pPr marL="514350" indent="-514350" algn="l">
              <a:buFont typeface="+mj-lt"/>
              <a:buAutoNum type="arabicPeriod"/>
            </a:pPr>
            <a:r>
              <a:rPr lang="es-ES" dirty="0" smtClean="0">
                <a:solidFill>
                  <a:schemeClr val="tx1"/>
                </a:solidFill>
              </a:rPr>
              <a:t>Procesos e Hilos</a:t>
            </a:r>
          </a:p>
          <a:p>
            <a:pPr marL="514350" indent="-514350" algn="l">
              <a:buFont typeface="+mj-lt"/>
              <a:buAutoNum type="arabicPeriod"/>
            </a:pPr>
            <a:r>
              <a:rPr lang="es-ES" dirty="0" smtClean="0">
                <a:solidFill>
                  <a:schemeClr val="tx1"/>
                </a:solidFill>
              </a:rPr>
              <a:t>Conceptos básicos sobre hardware</a:t>
            </a:r>
          </a:p>
          <a:p>
            <a:pPr marL="514350" indent="-514350" algn="l">
              <a:buFont typeface="+mj-lt"/>
              <a:buAutoNum type="arabicPeriod"/>
            </a:pPr>
            <a:r>
              <a:rPr lang="es-ES" dirty="0"/>
              <a:t>Conceptos básicos sobre Sistemas Operativos </a:t>
            </a:r>
            <a:endParaRPr lang="es-ES" dirty="0" smtClean="0"/>
          </a:p>
          <a:p>
            <a:pPr marL="514350" indent="-514350" algn="l">
              <a:buFont typeface="+mj-lt"/>
              <a:buAutoNum type="arabicPeriod"/>
            </a:pPr>
            <a:r>
              <a:rPr lang="es-ES" dirty="0"/>
              <a:t>Modelos de Diseño</a:t>
            </a:r>
          </a:p>
        </p:txBody>
      </p:sp>
    </p:spTree>
    <p:extLst>
      <p:ext uri="{BB962C8B-B14F-4D97-AF65-F5344CB8AC3E}">
        <p14:creationId xmlns:p14="http://schemas.microsoft.com/office/powerpoint/2010/main" val="373566370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6"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rgbClr val="993300"/>
                </a:solidFill>
              </a:rPr>
              <a:t>Organización</a:t>
            </a:r>
            <a:r>
              <a:rPr lang="en-GB" dirty="0" smtClean="0">
                <a:solidFill>
                  <a:srgbClr val="993300"/>
                </a:solidFill>
              </a:rPr>
              <a:t> </a:t>
            </a:r>
            <a:r>
              <a:rPr lang="en-GB" dirty="0" err="1" smtClean="0">
                <a:solidFill>
                  <a:srgbClr val="993300"/>
                </a:solidFill>
              </a:rPr>
              <a:t>básica</a:t>
            </a:r>
            <a:r>
              <a:rPr lang="en-GB" dirty="0" smtClean="0">
                <a:solidFill>
                  <a:srgbClr val="993300"/>
                </a:solidFill>
              </a:rPr>
              <a:t> de un </a:t>
            </a:r>
            <a:r>
              <a:rPr lang="en-GB" dirty="0" err="1" smtClean="0">
                <a:solidFill>
                  <a:srgbClr val="993300"/>
                </a:solidFill>
              </a:rPr>
              <a:t>ordenador</a:t>
            </a:r>
            <a:endParaRPr lang="en-GB" dirty="0" smtClean="0">
              <a:solidFill>
                <a:srgbClr val="993300"/>
              </a:solidFill>
            </a:endParaRPr>
          </a:p>
          <a:p>
            <a:pPr marL="514350" indent="-514350" algn="l">
              <a:buFont typeface="+mj-lt"/>
              <a:buAutoNum type="arabicPeriod"/>
            </a:pPr>
            <a:r>
              <a:rPr lang="en-GB" dirty="0" smtClean="0"/>
              <a:t>El </a:t>
            </a:r>
            <a:r>
              <a:rPr lang="en-GB" dirty="0" err="1" smtClean="0"/>
              <a:t>procesador</a:t>
            </a:r>
            <a:r>
              <a:rPr lang="en-GB" dirty="0" smtClean="0"/>
              <a:t>. </a:t>
            </a:r>
            <a:r>
              <a:rPr lang="en-GB" dirty="0" err="1" smtClean="0"/>
              <a:t>Modos</a:t>
            </a:r>
            <a:r>
              <a:rPr lang="en-GB" dirty="0" smtClean="0"/>
              <a:t> de </a:t>
            </a:r>
            <a:r>
              <a:rPr lang="en-GB" dirty="0" err="1" smtClean="0"/>
              <a:t>ejecución</a:t>
            </a:r>
            <a:endParaRPr lang="en-GB" dirty="0" smtClean="0"/>
          </a:p>
          <a:p>
            <a:pPr marL="514350" indent="-514350" algn="l">
              <a:buFont typeface="+mj-lt"/>
              <a:buAutoNum type="arabicPeriod"/>
            </a:pPr>
            <a:r>
              <a:rPr lang="en-GB" dirty="0" err="1" smtClean="0"/>
              <a:t>Interrupciones</a:t>
            </a:r>
            <a:r>
              <a:rPr lang="en-GB" dirty="0" smtClean="0"/>
              <a:t> y </a:t>
            </a:r>
            <a:r>
              <a:rPr lang="en-GB" dirty="0" err="1" smtClean="0"/>
              <a:t>Excepciones</a:t>
            </a:r>
            <a:endParaRPr lang="en-GB" dirty="0" smtClean="0"/>
          </a:p>
          <a:p>
            <a:pPr marL="514350" indent="-514350" algn="l">
              <a:buFont typeface="+mj-lt"/>
              <a:buAutoNum type="arabicPeriod"/>
            </a:pPr>
            <a:r>
              <a:rPr lang="en-GB" smtClean="0"/>
              <a:t>Memoria</a:t>
            </a:r>
          </a:p>
          <a:p>
            <a:pPr marL="514350" indent="-514350" algn="l">
              <a:buFont typeface="+mj-lt"/>
              <a:buAutoNum type="arabicPeriod"/>
            </a:pPr>
            <a:r>
              <a:rPr lang="en-GB" smtClean="0"/>
              <a:t>Acceso a dispositivos</a:t>
            </a:r>
            <a:endParaRPr lang="en-GB" dirty="0" smtClean="0"/>
          </a:p>
          <a:p>
            <a:pPr marL="514350" indent="-514350" algn="l">
              <a:buFont typeface="+mj-lt"/>
              <a:buAutoNum type="arabicPeriod"/>
            </a:pPr>
            <a:r>
              <a:rPr lang="en-GB" dirty="0" err="1" smtClean="0"/>
              <a:t>Unidades</a:t>
            </a:r>
            <a:r>
              <a:rPr lang="en-GB" dirty="0" smtClean="0"/>
              <a:t> de </a:t>
            </a:r>
            <a:r>
              <a:rPr lang="en-GB" dirty="0" err="1" smtClean="0"/>
              <a:t>almacenamiento</a:t>
            </a:r>
            <a:endParaRPr lang="en-GB" dirty="0" smtClean="0"/>
          </a:p>
          <a:p>
            <a:pPr marL="514350" indent="-514350" algn="l">
              <a:buFont typeface="+mj-lt"/>
              <a:buAutoNum type="arabicPeriod"/>
            </a:pPr>
            <a:r>
              <a:rPr lang="en-GB" dirty="0" err="1" smtClean="0"/>
              <a:t>Interfaz</a:t>
            </a:r>
            <a:r>
              <a:rPr lang="en-GB" dirty="0" smtClean="0"/>
              <a:t> de </a:t>
            </a:r>
            <a:r>
              <a:rPr lang="en-GB" dirty="0" err="1" smtClean="0"/>
              <a:t>usuario</a:t>
            </a:r>
            <a:endParaRPr lang="en-GB" dirty="0" smtClean="0"/>
          </a:p>
          <a:p>
            <a:pPr marL="514350" indent="-514350" algn="l">
              <a:buFont typeface="+mj-lt"/>
              <a:buAutoNum type="arabicPeriod"/>
            </a:pPr>
            <a:r>
              <a:rPr lang="en-GB" dirty="0" err="1" smtClean="0"/>
              <a:t>Arranque</a:t>
            </a:r>
            <a:r>
              <a:rPr lang="en-GB" dirty="0" smtClean="0"/>
              <a:t> del Sistema</a:t>
            </a:r>
          </a:p>
          <a:p>
            <a:pPr marL="514350" indent="-514350" algn="l">
              <a:buFont typeface="+mj-lt"/>
              <a:buAutoNum type="arabicPeriod"/>
            </a:pPr>
            <a:r>
              <a:rPr lang="en-GB" dirty="0" err="1" smtClean="0"/>
              <a:t>Terminología</a:t>
            </a:r>
            <a:r>
              <a:rPr lang="en-GB" dirty="0" smtClean="0"/>
              <a:t> de </a:t>
            </a:r>
            <a:r>
              <a:rPr lang="en-GB" dirty="0" err="1" smtClean="0"/>
              <a:t>redes</a:t>
            </a:r>
            <a:endParaRPr lang="en-GB" dirty="0"/>
          </a:p>
        </p:txBody>
      </p:sp>
    </p:spTree>
    <p:extLst>
      <p:ext uri="{BB962C8B-B14F-4D97-AF65-F5344CB8AC3E}">
        <p14:creationId xmlns:p14="http://schemas.microsoft.com/office/powerpoint/2010/main" val="3541202416"/>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5"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chemeClr val="tx1"/>
                </a:solidFill>
              </a:rPr>
              <a:t>Organización</a:t>
            </a:r>
            <a:r>
              <a:rPr lang="en-GB" dirty="0" smtClean="0">
                <a:solidFill>
                  <a:schemeClr val="tx1"/>
                </a:solidFill>
              </a:rPr>
              <a:t> </a:t>
            </a:r>
            <a:r>
              <a:rPr lang="en-GB" dirty="0" err="1" smtClean="0">
                <a:solidFill>
                  <a:schemeClr val="tx1"/>
                </a:solidFill>
              </a:rPr>
              <a:t>básica</a:t>
            </a:r>
            <a:r>
              <a:rPr lang="en-GB" dirty="0" smtClean="0">
                <a:solidFill>
                  <a:schemeClr val="tx1"/>
                </a:solidFill>
              </a:rPr>
              <a:t> de un </a:t>
            </a:r>
            <a:r>
              <a:rPr lang="en-GB" dirty="0" err="1" smtClean="0">
                <a:solidFill>
                  <a:schemeClr val="tx1"/>
                </a:solidFill>
              </a:rPr>
              <a:t>ordenador</a:t>
            </a:r>
            <a:endParaRPr lang="en-GB" dirty="0" smtClean="0">
              <a:solidFill>
                <a:schemeClr val="tx1"/>
              </a:solidFill>
            </a:endParaRPr>
          </a:p>
          <a:p>
            <a:pPr marL="514350" indent="-514350" algn="l">
              <a:buFont typeface="+mj-lt"/>
              <a:buAutoNum type="arabicPeriod"/>
            </a:pPr>
            <a:r>
              <a:rPr lang="en-GB" dirty="0" smtClean="0"/>
              <a:t>El </a:t>
            </a:r>
            <a:r>
              <a:rPr lang="en-GB" dirty="0" err="1" smtClean="0"/>
              <a:t>procesador</a:t>
            </a:r>
            <a:r>
              <a:rPr lang="en-GB" dirty="0" smtClean="0"/>
              <a:t>. </a:t>
            </a:r>
            <a:r>
              <a:rPr lang="en-GB" dirty="0" err="1" smtClean="0"/>
              <a:t>Modos</a:t>
            </a:r>
            <a:r>
              <a:rPr lang="en-GB" dirty="0" smtClean="0"/>
              <a:t> de </a:t>
            </a:r>
            <a:r>
              <a:rPr lang="en-GB" dirty="0" err="1" smtClean="0"/>
              <a:t>ejecución</a:t>
            </a:r>
            <a:endParaRPr lang="en-GB" dirty="0" smtClean="0"/>
          </a:p>
          <a:p>
            <a:pPr marL="514350" indent="-514350" algn="l">
              <a:buFont typeface="+mj-lt"/>
              <a:buAutoNum type="arabicPeriod"/>
            </a:pPr>
            <a:r>
              <a:rPr lang="en-GB" dirty="0" err="1" smtClean="0"/>
              <a:t>Interrupciones</a:t>
            </a:r>
            <a:r>
              <a:rPr lang="en-GB" dirty="0" smtClean="0"/>
              <a:t> y </a:t>
            </a:r>
            <a:r>
              <a:rPr lang="en-GB" dirty="0" err="1" smtClean="0"/>
              <a:t>Excepciones</a:t>
            </a:r>
            <a:endParaRPr lang="en-GB" dirty="0" smtClean="0"/>
          </a:p>
          <a:p>
            <a:pPr marL="514350" indent="-514350" algn="l">
              <a:buFont typeface="+mj-lt"/>
              <a:buAutoNum type="arabicPeriod"/>
            </a:pPr>
            <a:r>
              <a:rPr lang="en-GB" smtClean="0"/>
              <a:t>Memoria</a:t>
            </a:r>
          </a:p>
          <a:p>
            <a:pPr marL="514350" indent="-514350" algn="l">
              <a:buFont typeface="+mj-lt"/>
              <a:buAutoNum type="arabicPeriod"/>
            </a:pPr>
            <a:r>
              <a:rPr lang="en-GB" smtClean="0"/>
              <a:t>Acceso a dispositivos</a:t>
            </a:r>
            <a:endParaRPr lang="en-GB" dirty="0" smtClean="0"/>
          </a:p>
          <a:p>
            <a:pPr marL="514350" indent="-514350" algn="l">
              <a:buFont typeface="+mj-lt"/>
              <a:buAutoNum type="arabicPeriod"/>
            </a:pPr>
            <a:r>
              <a:rPr lang="en-GB" dirty="0" err="1" smtClean="0"/>
              <a:t>Unidades</a:t>
            </a:r>
            <a:r>
              <a:rPr lang="en-GB" dirty="0" smtClean="0"/>
              <a:t> de </a:t>
            </a:r>
            <a:r>
              <a:rPr lang="en-GB" dirty="0" err="1" smtClean="0"/>
              <a:t>almacenamiento</a:t>
            </a:r>
            <a:endParaRPr lang="en-GB" dirty="0" smtClean="0"/>
          </a:p>
          <a:p>
            <a:pPr marL="514350" indent="-514350" algn="l">
              <a:buFont typeface="+mj-lt"/>
              <a:buAutoNum type="arabicPeriod"/>
            </a:pPr>
            <a:r>
              <a:rPr lang="en-GB" dirty="0" err="1" smtClean="0"/>
              <a:t>Interfaz</a:t>
            </a:r>
            <a:r>
              <a:rPr lang="en-GB" dirty="0" smtClean="0"/>
              <a:t> de </a:t>
            </a:r>
            <a:r>
              <a:rPr lang="en-GB" dirty="0" err="1" smtClean="0"/>
              <a:t>usuario</a:t>
            </a:r>
            <a:endParaRPr lang="en-GB" dirty="0" smtClean="0"/>
          </a:p>
          <a:p>
            <a:pPr marL="514350" indent="-514350" algn="l">
              <a:buFont typeface="+mj-lt"/>
              <a:buAutoNum type="arabicPeriod"/>
            </a:pPr>
            <a:r>
              <a:rPr lang="en-GB" dirty="0" err="1" smtClean="0"/>
              <a:t>Arranque</a:t>
            </a:r>
            <a:r>
              <a:rPr lang="en-GB" dirty="0" smtClean="0"/>
              <a:t> del Sistema</a:t>
            </a:r>
          </a:p>
          <a:p>
            <a:pPr marL="514350" indent="-514350" algn="l">
              <a:buFont typeface="+mj-lt"/>
              <a:buAutoNum type="arabicPeriod"/>
            </a:pPr>
            <a:r>
              <a:rPr lang="en-GB" dirty="0" err="1" smtClean="0"/>
              <a:t>Terminología</a:t>
            </a:r>
            <a:r>
              <a:rPr lang="en-GB" dirty="0" smtClean="0"/>
              <a:t> de </a:t>
            </a:r>
            <a:r>
              <a:rPr lang="en-GB" dirty="0" err="1" smtClean="0"/>
              <a:t>redes</a:t>
            </a:r>
            <a:endParaRPr lang="en-GB" dirty="0"/>
          </a:p>
        </p:txBody>
      </p:sp>
    </p:spTree>
    <p:extLst>
      <p:ext uri="{BB962C8B-B14F-4D97-AF65-F5344CB8AC3E}">
        <p14:creationId xmlns:p14="http://schemas.microsoft.com/office/powerpoint/2010/main" val="38398771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Organización</a:t>
            </a:r>
            <a:r>
              <a:rPr lang="en-GB" dirty="0" smtClean="0"/>
              <a:t> </a:t>
            </a:r>
            <a:r>
              <a:rPr lang="en-GB" dirty="0" err="1" smtClean="0"/>
              <a:t>básica</a:t>
            </a:r>
            <a:r>
              <a:rPr lang="en-GB" dirty="0" smtClean="0"/>
              <a:t> de un </a:t>
            </a:r>
            <a:r>
              <a:rPr lang="en-GB" dirty="0" err="1" smtClean="0"/>
              <a:t>ordenador</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19</a:t>
            </a:fld>
            <a:endParaRPr lang="es-ES" dirty="0"/>
          </a:p>
        </p:txBody>
      </p:sp>
      <p:sp>
        <p:nvSpPr>
          <p:cNvPr id="10" name="AutoShape 173"/>
          <p:cNvSpPr>
            <a:spLocks noChangeArrowheads="1"/>
          </p:cNvSpPr>
          <p:nvPr/>
        </p:nvSpPr>
        <p:spPr bwMode="auto">
          <a:xfrm>
            <a:off x="611188" y="3789363"/>
            <a:ext cx="7848600" cy="576262"/>
          </a:xfrm>
          <a:prstGeom prst="leftRightArrow">
            <a:avLst>
              <a:gd name="adj1" fmla="val 100000"/>
              <a:gd name="adj2" fmla="val 131974"/>
            </a:avLst>
          </a:prstGeom>
          <a:solidFill>
            <a:schemeClr val="accent6"/>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BUS</a:t>
            </a:r>
            <a:endParaRPr lang="es-ES" altLang="es-ES" sz="1800">
              <a:solidFill>
                <a:schemeClr val="tx1"/>
              </a:solidFill>
            </a:endParaRPr>
          </a:p>
        </p:txBody>
      </p:sp>
      <p:sp>
        <p:nvSpPr>
          <p:cNvPr id="11" name="AutoShape 174"/>
          <p:cNvSpPr>
            <a:spLocks noChangeArrowheads="1"/>
          </p:cNvSpPr>
          <p:nvPr/>
        </p:nvSpPr>
        <p:spPr bwMode="auto">
          <a:xfrm rot="16200000">
            <a:off x="1256506" y="3393282"/>
            <a:ext cx="504825" cy="287338"/>
          </a:xfrm>
          <a:prstGeom prst="leftRightArrow">
            <a:avLst>
              <a:gd name="adj1" fmla="val 100000"/>
              <a:gd name="adj2" fmla="val 42906"/>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grpSp>
        <p:nvGrpSpPr>
          <p:cNvPr id="12" name="Group 175"/>
          <p:cNvGrpSpPr>
            <a:grpSpLocks/>
          </p:cNvGrpSpPr>
          <p:nvPr/>
        </p:nvGrpSpPr>
        <p:grpSpPr bwMode="auto">
          <a:xfrm>
            <a:off x="971550" y="2346325"/>
            <a:ext cx="1008063" cy="938213"/>
            <a:chOff x="4468" y="935"/>
            <a:chExt cx="725" cy="636"/>
          </a:xfrm>
        </p:grpSpPr>
        <p:grpSp>
          <p:nvGrpSpPr>
            <p:cNvPr id="13" name="Group 176"/>
            <p:cNvGrpSpPr>
              <a:grpSpLocks/>
            </p:cNvGrpSpPr>
            <p:nvPr/>
          </p:nvGrpSpPr>
          <p:grpSpPr bwMode="auto">
            <a:xfrm>
              <a:off x="4468" y="935"/>
              <a:ext cx="725" cy="636"/>
              <a:chOff x="884" y="980"/>
              <a:chExt cx="3401" cy="2950"/>
            </a:xfrm>
          </p:grpSpPr>
          <p:grpSp>
            <p:nvGrpSpPr>
              <p:cNvPr id="15" name="Group 177"/>
              <p:cNvGrpSpPr>
                <a:grpSpLocks/>
              </p:cNvGrpSpPr>
              <p:nvPr/>
            </p:nvGrpSpPr>
            <p:grpSpPr bwMode="auto">
              <a:xfrm>
                <a:off x="975" y="3838"/>
                <a:ext cx="3128" cy="92"/>
                <a:chOff x="1021" y="980"/>
                <a:chExt cx="3128" cy="92"/>
              </a:xfrm>
            </p:grpSpPr>
            <p:sp>
              <p:nvSpPr>
                <p:cNvPr id="115" name="Rectangle 178"/>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16" name="Rectangle 179"/>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17" name="Rectangle 180"/>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18" name="Rectangle 181"/>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19" name="Rectangle 182"/>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0" name="Rectangle 183"/>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1" name="Rectangle 184"/>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2" name="Rectangle 185"/>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3" name="Rectangle 186"/>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4" name="Rectangle 187"/>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5" name="Rectangle 188"/>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6" name="Rectangle 189"/>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7" name="Rectangle 190"/>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8" name="Rectangle 191"/>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29" name="Rectangle 192"/>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0" name="Rectangle 193"/>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1" name="Rectangle 194"/>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2" name="Rectangle 195"/>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3" name="Rectangle 196"/>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4" name="Rectangle 197"/>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5" name="Rectangle 198"/>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6" name="Rectangle 199"/>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7" name="Rectangle 200"/>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8" name="Rectangle 201"/>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39" name="Rectangle 202"/>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0" name="Rectangle 203"/>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1" name="Rectangle 204"/>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2" name="Rectangle 205"/>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3" name="Rectangle 206"/>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4" name="Rectangle 207"/>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5" name="Rectangle 208"/>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6" name="Rectangle 209"/>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7" name="Rectangle 210"/>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8" name="Rectangle 211"/>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49" name="Rectangle 212"/>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grpSp>
            <p:nvGrpSpPr>
              <p:cNvPr id="16" name="Group 213"/>
              <p:cNvGrpSpPr>
                <a:grpSpLocks/>
              </p:cNvGrpSpPr>
              <p:nvPr/>
            </p:nvGrpSpPr>
            <p:grpSpPr bwMode="auto">
              <a:xfrm>
                <a:off x="884" y="1117"/>
                <a:ext cx="90" cy="2677"/>
                <a:chOff x="4195" y="1117"/>
                <a:chExt cx="90" cy="2677"/>
              </a:xfrm>
            </p:grpSpPr>
            <p:sp>
              <p:nvSpPr>
                <p:cNvPr id="85" name="Rectangle 214"/>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86" name="Rectangle 215"/>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87" name="Rectangle 216"/>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88" name="Rectangle 217"/>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89" name="Rectangle 218"/>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0" name="Rectangle 219"/>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1" name="Rectangle 220"/>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2" name="Rectangle 221"/>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3" name="Rectangle 222"/>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4" name="Rectangle 223"/>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5" name="Rectangle 224"/>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6" name="Rectangle 225"/>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7" name="Rectangle 226"/>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8" name="Rectangle 227"/>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99" name="Rectangle 228"/>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0" name="Rectangle 229"/>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1" name="Rectangle 230"/>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2" name="Rectangle 231"/>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3" name="Rectangle 232"/>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4" name="Rectangle 233"/>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5" name="Rectangle 234"/>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6" name="Rectangle 235"/>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7" name="Rectangle 236"/>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8" name="Rectangle 237"/>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09" name="Rectangle 238"/>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10" name="Rectangle 239"/>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11" name="Rectangle 240"/>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12" name="Rectangle 241"/>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13" name="Rectangle 242"/>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14" name="Rectangle 243"/>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sp>
            <p:nvSpPr>
              <p:cNvPr id="17" name="Rectangle 244"/>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nvGrpSpPr>
              <p:cNvPr id="18" name="Group 245"/>
              <p:cNvGrpSpPr>
                <a:grpSpLocks/>
              </p:cNvGrpSpPr>
              <p:nvPr/>
            </p:nvGrpSpPr>
            <p:grpSpPr bwMode="auto">
              <a:xfrm>
                <a:off x="4195" y="1117"/>
                <a:ext cx="90" cy="2677"/>
                <a:chOff x="4195" y="1117"/>
                <a:chExt cx="90" cy="2677"/>
              </a:xfrm>
            </p:grpSpPr>
            <p:sp>
              <p:nvSpPr>
                <p:cNvPr id="55" name="Rectangle 246"/>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56" name="Rectangle 247"/>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57" name="Rectangle 248"/>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58" name="Rectangle 249"/>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59" name="Rectangle 250"/>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0" name="Rectangle 251"/>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1" name="Rectangle 252"/>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2" name="Rectangle 253"/>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3" name="Rectangle 254"/>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4" name="Rectangle 255"/>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5" name="Rectangle 256"/>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6" name="Rectangle 257"/>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7" name="Rectangle 258"/>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8" name="Rectangle 259"/>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69" name="Rectangle 260"/>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0" name="Rectangle 261"/>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1" name="Rectangle 262"/>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2" name="Rectangle 263"/>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3" name="Rectangle 264"/>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4" name="Rectangle 265"/>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5" name="Rectangle 266"/>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6" name="Rectangle 267"/>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7" name="Rectangle 268"/>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8" name="Rectangle 269"/>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79" name="Rectangle 270"/>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80" name="Rectangle 271"/>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81" name="Rectangle 272"/>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82" name="Rectangle 273"/>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83" name="Rectangle 274"/>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84" name="Rectangle 275"/>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grpSp>
            <p:nvGrpSpPr>
              <p:cNvPr id="19" name="Group 276"/>
              <p:cNvGrpSpPr>
                <a:grpSpLocks/>
              </p:cNvGrpSpPr>
              <p:nvPr/>
            </p:nvGrpSpPr>
            <p:grpSpPr bwMode="auto">
              <a:xfrm>
                <a:off x="1021" y="980"/>
                <a:ext cx="3128" cy="92"/>
                <a:chOff x="1021" y="980"/>
                <a:chExt cx="3128" cy="92"/>
              </a:xfrm>
            </p:grpSpPr>
            <p:sp>
              <p:nvSpPr>
                <p:cNvPr id="20" name="Rectangle 277"/>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1" name="Rectangle 278"/>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 name="Rectangle 279"/>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 name="Rectangle 280"/>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 name="Rectangle 281"/>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 name="Rectangle 282"/>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 name="Rectangle 283"/>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 name="Rectangle 284"/>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 name="Rectangle 285"/>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 name="Rectangle 286"/>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 name="Rectangle 287"/>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 name="Rectangle 288"/>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 name="Rectangle 289"/>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 name="Rectangle 290"/>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4" name="Rectangle 291"/>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5" name="Rectangle 292"/>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6" name="Rectangle 293"/>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7" name="Rectangle 294"/>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8" name="Rectangle 295"/>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9" name="Rectangle 296"/>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0" name="Rectangle 297"/>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1" name="Rectangle 298"/>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2" name="Rectangle 299"/>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3" name="Rectangle 300"/>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4" name="Rectangle 301"/>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5" name="Rectangle 302"/>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6" name="Rectangle 303"/>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7" name="Rectangle 304"/>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8" name="Rectangle 305"/>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49" name="Rectangle 306"/>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50" name="Rectangle 307"/>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51" name="Rectangle 308"/>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52" name="Rectangle 309"/>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53" name="Rectangle 310"/>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54" name="Rectangle 311"/>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grpSp>
        <p:sp>
          <p:nvSpPr>
            <p:cNvPr id="14" name="Text Box 312"/>
            <p:cNvSpPr txBox="1">
              <a:spLocks noChangeArrowheads="1"/>
            </p:cNvSpPr>
            <p:nvPr/>
          </p:nvSpPr>
          <p:spPr bwMode="auto">
            <a:xfrm>
              <a:off x="4495" y="1152"/>
              <a:ext cx="6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a:solidFill>
                    <a:schemeClr val="bg1"/>
                  </a:solidFill>
                </a:rPr>
                <a:t>procesador</a:t>
              </a:r>
              <a:endParaRPr lang="es-ES" altLang="es-ES" sz="1400">
                <a:solidFill>
                  <a:schemeClr val="bg1"/>
                </a:solidFill>
              </a:endParaRPr>
            </a:p>
          </p:txBody>
        </p:sp>
      </p:grpSp>
      <p:sp>
        <p:nvSpPr>
          <p:cNvPr id="150" name="Rectangle 313"/>
          <p:cNvSpPr>
            <a:spLocks noChangeArrowheads="1"/>
          </p:cNvSpPr>
          <p:nvPr/>
        </p:nvSpPr>
        <p:spPr bwMode="auto">
          <a:xfrm>
            <a:off x="931863" y="5013325"/>
            <a:ext cx="1079500" cy="792163"/>
          </a:xfrm>
          <a:prstGeom prst="rect">
            <a:avLst/>
          </a:prstGeom>
          <a:solidFill>
            <a:schemeClr val="accent6"/>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600">
                <a:solidFill>
                  <a:schemeClr val="tx1"/>
                </a:solidFill>
              </a:rPr>
              <a:t>Adaptador</a:t>
            </a:r>
            <a:br>
              <a:rPr lang="es-ES_tradnl" altLang="es-ES" sz="1600">
                <a:solidFill>
                  <a:schemeClr val="tx1"/>
                </a:solidFill>
              </a:rPr>
            </a:br>
            <a:r>
              <a:rPr lang="es-ES_tradnl" altLang="es-ES" sz="1600">
                <a:solidFill>
                  <a:schemeClr val="tx1"/>
                </a:solidFill>
              </a:rPr>
              <a:t>Teclado</a:t>
            </a:r>
            <a:endParaRPr lang="es-ES" altLang="es-ES" sz="1600">
              <a:solidFill>
                <a:schemeClr val="tx1"/>
              </a:solidFill>
            </a:endParaRPr>
          </a:p>
        </p:txBody>
      </p:sp>
      <p:sp>
        <p:nvSpPr>
          <p:cNvPr id="151" name="Rectangle 314"/>
          <p:cNvSpPr>
            <a:spLocks noChangeArrowheads="1"/>
          </p:cNvSpPr>
          <p:nvPr/>
        </p:nvSpPr>
        <p:spPr bwMode="auto">
          <a:xfrm>
            <a:off x="5148263" y="2357438"/>
            <a:ext cx="1295400" cy="792162"/>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Memoria</a:t>
            </a:r>
            <a:endParaRPr lang="es-ES" altLang="es-ES" sz="1800">
              <a:solidFill>
                <a:schemeClr val="tx1"/>
              </a:solidFill>
            </a:endParaRPr>
          </a:p>
        </p:txBody>
      </p:sp>
      <p:sp>
        <p:nvSpPr>
          <p:cNvPr id="152" name="AutoShape 315"/>
          <p:cNvSpPr>
            <a:spLocks noChangeArrowheads="1"/>
          </p:cNvSpPr>
          <p:nvPr/>
        </p:nvSpPr>
        <p:spPr bwMode="auto">
          <a:xfrm rot="16200000">
            <a:off x="1187451" y="4508500"/>
            <a:ext cx="577850" cy="288925"/>
          </a:xfrm>
          <a:prstGeom prst="leftRightArrow">
            <a:avLst>
              <a:gd name="adj1" fmla="val 100000"/>
              <a:gd name="adj2" fmla="val 37889"/>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153" name="AutoShape 316"/>
          <p:cNvSpPr>
            <a:spLocks noChangeArrowheads="1"/>
          </p:cNvSpPr>
          <p:nvPr/>
        </p:nvSpPr>
        <p:spPr bwMode="auto">
          <a:xfrm rot="16200000">
            <a:off x="5487194" y="3337719"/>
            <a:ext cx="615950" cy="287338"/>
          </a:xfrm>
          <a:prstGeom prst="leftRightArrow">
            <a:avLst>
              <a:gd name="adj1" fmla="val 100000"/>
              <a:gd name="adj2" fmla="val 52351"/>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154" name="Rectangle 317"/>
          <p:cNvSpPr>
            <a:spLocks noChangeArrowheads="1"/>
          </p:cNvSpPr>
          <p:nvPr/>
        </p:nvSpPr>
        <p:spPr bwMode="auto">
          <a:xfrm>
            <a:off x="2197100" y="5013325"/>
            <a:ext cx="1079500" cy="792163"/>
          </a:xfrm>
          <a:prstGeom prst="rect">
            <a:avLst/>
          </a:prstGeom>
          <a:solidFill>
            <a:schemeClr val="accent6"/>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600">
                <a:solidFill>
                  <a:schemeClr val="tx1"/>
                </a:solidFill>
              </a:rPr>
              <a:t>Adaptador</a:t>
            </a:r>
            <a:br>
              <a:rPr lang="es-ES_tradnl" altLang="es-ES" sz="1600">
                <a:solidFill>
                  <a:schemeClr val="tx1"/>
                </a:solidFill>
              </a:rPr>
            </a:br>
            <a:r>
              <a:rPr lang="es-ES_tradnl" altLang="es-ES" sz="1600">
                <a:solidFill>
                  <a:schemeClr val="tx1"/>
                </a:solidFill>
              </a:rPr>
              <a:t>ratón</a:t>
            </a:r>
            <a:endParaRPr lang="es-ES" altLang="es-ES" sz="1600">
              <a:solidFill>
                <a:schemeClr val="tx1"/>
              </a:solidFill>
            </a:endParaRPr>
          </a:p>
        </p:txBody>
      </p:sp>
      <p:sp>
        <p:nvSpPr>
          <p:cNvPr id="155" name="AutoShape 318"/>
          <p:cNvSpPr>
            <a:spLocks noChangeArrowheads="1"/>
          </p:cNvSpPr>
          <p:nvPr/>
        </p:nvSpPr>
        <p:spPr bwMode="auto">
          <a:xfrm rot="16200000">
            <a:off x="2532063" y="4516437"/>
            <a:ext cx="577850" cy="288925"/>
          </a:xfrm>
          <a:prstGeom prst="leftRightArrow">
            <a:avLst>
              <a:gd name="adj1" fmla="val 100000"/>
              <a:gd name="adj2" fmla="val 37889"/>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156" name="Rectangle 319"/>
          <p:cNvSpPr>
            <a:spLocks noChangeArrowheads="1"/>
          </p:cNvSpPr>
          <p:nvPr/>
        </p:nvSpPr>
        <p:spPr bwMode="auto">
          <a:xfrm>
            <a:off x="3419475" y="5033963"/>
            <a:ext cx="1079500" cy="792162"/>
          </a:xfrm>
          <a:prstGeom prst="rect">
            <a:avLst/>
          </a:prstGeom>
          <a:solidFill>
            <a:schemeClr val="accent6"/>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600">
                <a:solidFill>
                  <a:schemeClr val="tx1"/>
                </a:solidFill>
              </a:rPr>
              <a:t>Adaptador</a:t>
            </a:r>
            <a:br>
              <a:rPr lang="es-ES_tradnl" altLang="es-ES" sz="1600">
                <a:solidFill>
                  <a:schemeClr val="tx1"/>
                </a:solidFill>
              </a:rPr>
            </a:br>
            <a:r>
              <a:rPr lang="es-ES_tradnl" altLang="es-ES" sz="1600">
                <a:solidFill>
                  <a:schemeClr val="tx1"/>
                </a:solidFill>
              </a:rPr>
              <a:t>Pantalla</a:t>
            </a:r>
            <a:endParaRPr lang="es-ES" altLang="es-ES" sz="1600">
              <a:solidFill>
                <a:schemeClr val="tx1"/>
              </a:solidFill>
            </a:endParaRPr>
          </a:p>
        </p:txBody>
      </p:sp>
      <p:sp>
        <p:nvSpPr>
          <p:cNvPr id="157" name="AutoShape 320"/>
          <p:cNvSpPr>
            <a:spLocks noChangeArrowheads="1"/>
          </p:cNvSpPr>
          <p:nvPr/>
        </p:nvSpPr>
        <p:spPr bwMode="auto">
          <a:xfrm rot="16200000">
            <a:off x="3648076" y="4516437"/>
            <a:ext cx="577850" cy="288925"/>
          </a:xfrm>
          <a:prstGeom prst="leftRightArrow">
            <a:avLst>
              <a:gd name="adj1" fmla="val 100000"/>
              <a:gd name="adj2" fmla="val 37889"/>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grpSp>
        <p:nvGrpSpPr>
          <p:cNvPr id="158" name="Group 321"/>
          <p:cNvGrpSpPr>
            <a:grpSpLocks/>
          </p:cNvGrpSpPr>
          <p:nvPr/>
        </p:nvGrpSpPr>
        <p:grpSpPr bwMode="auto">
          <a:xfrm>
            <a:off x="3681413" y="6137275"/>
            <a:ext cx="557212" cy="690563"/>
            <a:chOff x="2530" y="1709"/>
            <a:chExt cx="732" cy="972"/>
          </a:xfrm>
        </p:grpSpPr>
        <p:sp>
          <p:nvSpPr>
            <p:cNvPr id="159" name="Freeform 322"/>
            <p:cNvSpPr>
              <a:spLocks/>
            </p:cNvSpPr>
            <p:nvPr/>
          </p:nvSpPr>
          <p:spPr bwMode="auto">
            <a:xfrm>
              <a:off x="2752" y="2411"/>
              <a:ext cx="424" cy="180"/>
            </a:xfrm>
            <a:custGeom>
              <a:avLst/>
              <a:gdLst>
                <a:gd name="T0" fmla="*/ 224 w 424"/>
                <a:gd name="T1" fmla="*/ 16 h 180"/>
                <a:gd name="T2" fmla="*/ 0 w 424"/>
                <a:gd name="T3" fmla="*/ 112 h 180"/>
                <a:gd name="T4" fmla="*/ 52 w 424"/>
                <a:gd name="T5" fmla="*/ 180 h 180"/>
                <a:gd name="T6" fmla="*/ 52 w 424"/>
                <a:gd name="T7" fmla="*/ 180 h 180"/>
                <a:gd name="T8" fmla="*/ 148 w 424"/>
                <a:gd name="T9" fmla="*/ 142 h 180"/>
                <a:gd name="T10" fmla="*/ 244 w 424"/>
                <a:gd name="T11" fmla="*/ 100 h 180"/>
                <a:gd name="T12" fmla="*/ 290 w 424"/>
                <a:gd name="T13" fmla="*/ 78 h 180"/>
                <a:gd name="T14" fmla="*/ 336 w 424"/>
                <a:gd name="T15" fmla="*/ 54 h 180"/>
                <a:gd name="T16" fmla="*/ 380 w 424"/>
                <a:gd name="T17" fmla="*/ 30 h 180"/>
                <a:gd name="T18" fmla="*/ 424 w 424"/>
                <a:gd name="T19" fmla="*/ 2 h 180"/>
                <a:gd name="T20" fmla="*/ 424 w 424"/>
                <a:gd name="T21" fmla="*/ 2 h 180"/>
                <a:gd name="T22" fmla="*/ 396 w 424"/>
                <a:gd name="T23" fmla="*/ 0 h 180"/>
                <a:gd name="T24" fmla="*/ 366 w 424"/>
                <a:gd name="T25" fmla="*/ 0 h 180"/>
                <a:gd name="T26" fmla="*/ 332 w 424"/>
                <a:gd name="T27" fmla="*/ 2 h 180"/>
                <a:gd name="T28" fmla="*/ 300 w 424"/>
                <a:gd name="T29" fmla="*/ 4 h 180"/>
                <a:gd name="T30" fmla="*/ 246 w 424"/>
                <a:gd name="T31" fmla="*/ 12 h 180"/>
                <a:gd name="T32" fmla="*/ 224 w 424"/>
                <a:gd name="T33" fmla="*/ 16 h 180"/>
                <a:gd name="T34" fmla="*/ 224 w 424"/>
                <a:gd name="T35" fmla="*/ 16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4"/>
                <a:gd name="T55" fmla="*/ 0 h 180"/>
                <a:gd name="T56" fmla="*/ 424 w 424"/>
                <a:gd name="T57" fmla="*/ 180 h 1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4" h="180">
                  <a:moveTo>
                    <a:pt x="224" y="16"/>
                  </a:moveTo>
                  <a:lnTo>
                    <a:pt x="0" y="112"/>
                  </a:lnTo>
                  <a:lnTo>
                    <a:pt x="52" y="180"/>
                  </a:lnTo>
                  <a:lnTo>
                    <a:pt x="148" y="142"/>
                  </a:lnTo>
                  <a:lnTo>
                    <a:pt x="244" y="100"/>
                  </a:lnTo>
                  <a:lnTo>
                    <a:pt x="290" y="78"/>
                  </a:lnTo>
                  <a:lnTo>
                    <a:pt x="336" y="54"/>
                  </a:lnTo>
                  <a:lnTo>
                    <a:pt x="380" y="30"/>
                  </a:lnTo>
                  <a:lnTo>
                    <a:pt x="424" y="2"/>
                  </a:lnTo>
                  <a:lnTo>
                    <a:pt x="396" y="0"/>
                  </a:lnTo>
                  <a:lnTo>
                    <a:pt x="366" y="0"/>
                  </a:lnTo>
                  <a:lnTo>
                    <a:pt x="332" y="2"/>
                  </a:lnTo>
                  <a:lnTo>
                    <a:pt x="300" y="4"/>
                  </a:lnTo>
                  <a:lnTo>
                    <a:pt x="246" y="12"/>
                  </a:lnTo>
                  <a:lnTo>
                    <a:pt x="22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0" name="Freeform 323"/>
            <p:cNvSpPr>
              <a:spLocks/>
            </p:cNvSpPr>
            <p:nvPr/>
          </p:nvSpPr>
          <p:spPr bwMode="auto">
            <a:xfrm>
              <a:off x="2804" y="2413"/>
              <a:ext cx="414" cy="268"/>
            </a:xfrm>
            <a:custGeom>
              <a:avLst/>
              <a:gdLst>
                <a:gd name="T0" fmla="*/ 396 w 414"/>
                <a:gd name="T1" fmla="*/ 8 h 268"/>
                <a:gd name="T2" fmla="*/ 396 w 414"/>
                <a:gd name="T3" fmla="*/ 8 h 268"/>
                <a:gd name="T4" fmla="*/ 386 w 414"/>
                <a:gd name="T5" fmla="*/ 4 h 268"/>
                <a:gd name="T6" fmla="*/ 372 w 414"/>
                <a:gd name="T7" fmla="*/ 0 h 268"/>
                <a:gd name="T8" fmla="*/ 372 w 414"/>
                <a:gd name="T9" fmla="*/ 0 h 268"/>
                <a:gd name="T10" fmla="*/ 328 w 414"/>
                <a:gd name="T11" fmla="*/ 28 h 268"/>
                <a:gd name="T12" fmla="*/ 284 w 414"/>
                <a:gd name="T13" fmla="*/ 52 h 268"/>
                <a:gd name="T14" fmla="*/ 238 w 414"/>
                <a:gd name="T15" fmla="*/ 76 h 268"/>
                <a:gd name="T16" fmla="*/ 192 w 414"/>
                <a:gd name="T17" fmla="*/ 98 h 268"/>
                <a:gd name="T18" fmla="*/ 96 w 414"/>
                <a:gd name="T19" fmla="*/ 140 h 268"/>
                <a:gd name="T20" fmla="*/ 0 w 414"/>
                <a:gd name="T21" fmla="*/ 178 h 268"/>
                <a:gd name="T22" fmla="*/ 12 w 414"/>
                <a:gd name="T23" fmla="*/ 192 h 268"/>
                <a:gd name="T24" fmla="*/ 12 w 414"/>
                <a:gd name="T25" fmla="*/ 192 h 268"/>
                <a:gd name="T26" fmla="*/ 18 w 414"/>
                <a:gd name="T27" fmla="*/ 202 h 268"/>
                <a:gd name="T28" fmla="*/ 32 w 414"/>
                <a:gd name="T29" fmla="*/ 228 h 268"/>
                <a:gd name="T30" fmla="*/ 42 w 414"/>
                <a:gd name="T31" fmla="*/ 240 h 268"/>
                <a:gd name="T32" fmla="*/ 54 w 414"/>
                <a:gd name="T33" fmla="*/ 252 h 268"/>
                <a:gd name="T34" fmla="*/ 66 w 414"/>
                <a:gd name="T35" fmla="*/ 262 h 268"/>
                <a:gd name="T36" fmla="*/ 74 w 414"/>
                <a:gd name="T37" fmla="*/ 266 h 268"/>
                <a:gd name="T38" fmla="*/ 80 w 414"/>
                <a:gd name="T39" fmla="*/ 266 h 268"/>
                <a:gd name="T40" fmla="*/ 80 w 414"/>
                <a:gd name="T41" fmla="*/ 266 h 268"/>
                <a:gd name="T42" fmla="*/ 88 w 414"/>
                <a:gd name="T43" fmla="*/ 268 h 268"/>
                <a:gd name="T44" fmla="*/ 96 w 414"/>
                <a:gd name="T45" fmla="*/ 266 h 268"/>
                <a:gd name="T46" fmla="*/ 118 w 414"/>
                <a:gd name="T47" fmla="*/ 262 h 268"/>
                <a:gd name="T48" fmla="*/ 142 w 414"/>
                <a:gd name="T49" fmla="*/ 254 h 268"/>
                <a:gd name="T50" fmla="*/ 168 w 414"/>
                <a:gd name="T51" fmla="*/ 246 h 268"/>
                <a:gd name="T52" fmla="*/ 210 w 414"/>
                <a:gd name="T53" fmla="*/ 228 h 268"/>
                <a:gd name="T54" fmla="*/ 228 w 414"/>
                <a:gd name="T55" fmla="*/ 220 h 268"/>
                <a:gd name="T56" fmla="*/ 228 w 414"/>
                <a:gd name="T57" fmla="*/ 220 h 268"/>
                <a:gd name="T58" fmla="*/ 248 w 414"/>
                <a:gd name="T59" fmla="*/ 214 h 268"/>
                <a:gd name="T60" fmla="*/ 270 w 414"/>
                <a:gd name="T61" fmla="*/ 204 h 268"/>
                <a:gd name="T62" fmla="*/ 296 w 414"/>
                <a:gd name="T63" fmla="*/ 192 h 268"/>
                <a:gd name="T64" fmla="*/ 322 w 414"/>
                <a:gd name="T65" fmla="*/ 176 h 268"/>
                <a:gd name="T66" fmla="*/ 336 w 414"/>
                <a:gd name="T67" fmla="*/ 166 h 268"/>
                <a:gd name="T68" fmla="*/ 348 w 414"/>
                <a:gd name="T69" fmla="*/ 154 h 268"/>
                <a:gd name="T70" fmla="*/ 360 w 414"/>
                <a:gd name="T71" fmla="*/ 140 h 268"/>
                <a:gd name="T72" fmla="*/ 370 w 414"/>
                <a:gd name="T73" fmla="*/ 126 h 268"/>
                <a:gd name="T74" fmla="*/ 378 w 414"/>
                <a:gd name="T75" fmla="*/ 110 h 268"/>
                <a:gd name="T76" fmla="*/ 384 w 414"/>
                <a:gd name="T77" fmla="*/ 94 h 268"/>
                <a:gd name="T78" fmla="*/ 384 w 414"/>
                <a:gd name="T79" fmla="*/ 94 h 268"/>
                <a:gd name="T80" fmla="*/ 392 w 414"/>
                <a:gd name="T81" fmla="*/ 84 h 268"/>
                <a:gd name="T82" fmla="*/ 400 w 414"/>
                <a:gd name="T83" fmla="*/ 74 h 268"/>
                <a:gd name="T84" fmla="*/ 406 w 414"/>
                <a:gd name="T85" fmla="*/ 62 h 268"/>
                <a:gd name="T86" fmla="*/ 412 w 414"/>
                <a:gd name="T87" fmla="*/ 48 h 268"/>
                <a:gd name="T88" fmla="*/ 414 w 414"/>
                <a:gd name="T89" fmla="*/ 42 h 268"/>
                <a:gd name="T90" fmla="*/ 414 w 414"/>
                <a:gd name="T91" fmla="*/ 34 h 268"/>
                <a:gd name="T92" fmla="*/ 412 w 414"/>
                <a:gd name="T93" fmla="*/ 28 h 268"/>
                <a:gd name="T94" fmla="*/ 408 w 414"/>
                <a:gd name="T95" fmla="*/ 20 h 268"/>
                <a:gd name="T96" fmla="*/ 404 w 414"/>
                <a:gd name="T97" fmla="*/ 14 h 268"/>
                <a:gd name="T98" fmla="*/ 396 w 414"/>
                <a:gd name="T99" fmla="*/ 8 h 268"/>
                <a:gd name="T100" fmla="*/ 396 w 414"/>
                <a:gd name="T101" fmla="*/ 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4"/>
                <a:gd name="T154" fmla="*/ 0 h 268"/>
                <a:gd name="T155" fmla="*/ 414 w 4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4" h="268">
                  <a:moveTo>
                    <a:pt x="396" y="8"/>
                  </a:moveTo>
                  <a:lnTo>
                    <a:pt x="396" y="8"/>
                  </a:lnTo>
                  <a:lnTo>
                    <a:pt x="386" y="4"/>
                  </a:lnTo>
                  <a:lnTo>
                    <a:pt x="372" y="0"/>
                  </a:lnTo>
                  <a:lnTo>
                    <a:pt x="328" y="28"/>
                  </a:lnTo>
                  <a:lnTo>
                    <a:pt x="284" y="52"/>
                  </a:lnTo>
                  <a:lnTo>
                    <a:pt x="238" y="76"/>
                  </a:lnTo>
                  <a:lnTo>
                    <a:pt x="192" y="98"/>
                  </a:lnTo>
                  <a:lnTo>
                    <a:pt x="96" y="140"/>
                  </a:lnTo>
                  <a:lnTo>
                    <a:pt x="0" y="178"/>
                  </a:lnTo>
                  <a:lnTo>
                    <a:pt x="12" y="192"/>
                  </a:lnTo>
                  <a:lnTo>
                    <a:pt x="18" y="202"/>
                  </a:lnTo>
                  <a:lnTo>
                    <a:pt x="32" y="228"/>
                  </a:lnTo>
                  <a:lnTo>
                    <a:pt x="42" y="240"/>
                  </a:lnTo>
                  <a:lnTo>
                    <a:pt x="54" y="252"/>
                  </a:lnTo>
                  <a:lnTo>
                    <a:pt x="66" y="262"/>
                  </a:lnTo>
                  <a:lnTo>
                    <a:pt x="74" y="266"/>
                  </a:lnTo>
                  <a:lnTo>
                    <a:pt x="80" y="266"/>
                  </a:lnTo>
                  <a:lnTo>
                    <a:pt x="88" y="268"/>
                  </a:lnTo>
                  <a:lnTo>
                    <a:pt x="96" y="266"/>
                  </a:lnTo>
                  <a:lnTo>
                    <a:pt x="118" y="262"/>
                  </a:lnTo>
                  <a:lnTo>
                    <a:pt x="142" y="254"/>
                  </a:lnTo>
                  <a:lnTo>
                    <a:pt x="168" y="246"/>
                  </a:lnTo>
                  <a:lnTo>
                    <a:pt x="210" y="228"/>
                  </a:lnTo>
                  <a:lnTo>
                    <a:pt x="228" y="220"/>
                  </a:lnTo>
                  <a:lnTo>
                    <a:pt x="248" y="214"/>
                  </a:lnTo>
                  <a:lnTo>
                    <a:pt x="270" y="204"/>
                  </a:lnTo>
                  <a:lnTo>
                    <a:pt x="296" y="192"/>
                  </a:lnTo>
                  <a:lnTo>
                    <a:pt x="322" y="176"/>
                  </a:lnTo>
                  <a:lnTo>
                    <a:pt x="336" y="166"/>
                  </a:lnTo>
                  <a:lnTo>
                    <a:pt x="348" y="154"/>
                  </a:lnTo>
                  <a:lnTo>
                    <a:pt x="360" y="140"/>
                  </a:lnTo>
                  <a:lnTo>
                    <a:pt x="370" y="126"/>
                  </a:lnTo>
                  <a:lnTo>
                    <a:pt x="378" y="110"/>
                  </a:lnTo>
                  <a:lnTo>
                    <a:pt x="384" y="94"/>
                  </a:lnTo>
                  <a:lnTo>
                    <a:pt x="392" y="84"/>
                  </a:lnTo>
                  <a:lnTo>
                    <a:pt x="400" y="74"/>
                  </a:lnTo>
                  <a:lnTo>
                    <a:pt x="406" y="62"/>
                  </a:lnTo>
                  <a:lnTo>
                    <a:pt x="412" y="48"/>
                  </a:lnTo>
                  <a:lnTo>
                    <a:pt x="414" y="42"/>
                  </a:lnTo>
                  <a:lnTo>
                    <a:pt x="414" y="34"/>
                  </a:lnTo>
                  <a:lnTo>
                    <a:pt x="412" y="28"/>
                  </a:lnTo>
                  <a:lnTo>
                    <a:pt x="408" y="20"/>
                  </a:lnTo>
                  <a:lnTo>
                    <a:pt x="404" y="14"/>
                  </a:lnTo>
                  <a:lnTo>
                    <a:pt x="396" y="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1" name="Freeform 324"/>
            <p:cNvSpPr>
              <a:spLocks/>
            </p:cNvSpPr>
            <p:nvPr/>
          </p:nvSpPr>
          <p:spPr bwMode="auto">
            <a:xfrm>
              <a:off x="2774" y="2397"/>
              <a:ext cx="402" cy="188"/>
            </a:xfrm>
            <a:custGeom>
              <a:avLst/>
              <a:gdLst>
                <a:gd name="T0" fmla="*/ 302 w 402"/>
                <a:gd name="T1" fmla="*/ 14 h 188"/>
                <a:gd name="T2" fmla="*/ 302 w 402"/>
                <a:gd name="T3" fmla="*/ 14 h 188"/>
                <a:gd name="T4" fmla="*/ 282 w 402"/>
                <a:gd name="T5" fmla="*/ 10 h 188"/>
                <a:gd name="T6" fmla="*/ 268 w 402"/>
                <a:gd name="T7" fmla="*/ 6 h 188"/>
                <a:gd name="T8" fmla="*/ 254 w 402"/>
                <a:gd name="T9" fmla="*/ 0 h 188"/>
                <a:gd name="T10" fmla="*/ 0 w 402"/>
                <a:gd name="T11" fmla="*/ 128 h 188"/>
                <a:gd name="T12" fmla="*/ 46 w 402"/>
                <a:gd name="T13" fmla="*/ 188 h 188"/>
                <a:gd name="T14" fmla="*/ 46 w 402"/>
                <a:gd name="T15" fmla="*/ 188 h 188"/>
                <a:gd name="T16" fmla="*/ 138 w 402"/>
                <a:gd name="T17" fmla="*/ 150 h 188"/>
                <a:gd name="T18" fmla="*/ 228 w 402"/>
                <a:gd name="T19" fmla="*/ 112 h 188"/>
                <a:gd name="T20" fmla="*/ 274 w 402"/>
                <a:gd name="T21" fmla="*/ 90 h 188"/>
                <a:gd name="T22" fmla="*/ 316 w 402"/>
                <a:gd name="T23" fmla="*/ 68 h 188"/>
                <a:gd name="T24" fmla="*/ 360 w 402"/>
                <a:gd name="T25" fmla="*/ 42 h 188"/>
                <a:gd name="T26" fmla="*/ 402 w 402"/>
                <a:gd name="T27" fmla="*/ 16 h 188"/>
                <a:gd name="T28" fmla="*/ 402 w 402"/>
                <a:gd name="T29" fmla="*/ 16 h 188"/>
                <a:gd name="T30" fmla="*/ 370 w 402"/>
                <a:gd name="T31" fmla="*/ 14 h 188"/>
                <a:gd name="T32" fmla="*/ 338 w 402"/>
                <a:gd name="T33" fmla="*/ 12 h 188"/>
                <a:gd name="T34" fmla="*/ 302 w 402"/>
                <a:gd name="T35" fmla="*/ 14 h 188"/>
                <a:gd name="T36" fmla="*/ 302 w 402"/>
                <a:gd name="T37" fmla="*/ 14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2"/>
                <a:gd name="T58" fmla="*/ 0 h 188"/>
                <a:gd name="T59" fmla="*/ 402 w 402"/>
                <a:gd name="T60" fmla="*/ 188 h 1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2" h="188">
                  <a:moveTo>
                    <a:pt x="302" y="14"/>
                  </a:moveTo>
                  <a:lnTo>
                    <a:pt x="302" y="14"/>
                  </a:lnTo>
                  <a:lnTo>
                    <a:pt x="282" y="10"/>
                  </a:lnTo>
                  <a:lnTo>
                    <a:pt x="268" y="6"/>
                  </a:lnTo>
                  <a:lnTo>
                    <a:pt x="254" y="0"/>
                  </a:lnTo>
                  <a:lnTo>
                    <a:pt x="0" y="128"/>
                  </a:lnTo>
                  <a:lnTo>
                    <a:pt x="46" y="188"/>
                  </a:lnTo>
                  <a:lnTo>
                    <a:pt x="138" y="150"/>
                  </a:lnTo>
                  <a:lnTo>
                    <a:pt x="228" y="112"/>
                  </a:lnTo>
                  <a:lnTo>
                    <a:pt x="274" y="90"/>
                  </a:lnTo>
                  <a:lnTo>
                    <a:pt x="316" y="68"/>
                  </a:lnTo>
                  <a:lnTo>
                    <a:pt x="360" y="42"/>
                  </a:lnTo>
                  <a:lnTo>
                    <a:pt x="402" y="16"/>
                  </a:lnTo>
                  <a:lnTo>
                    <a:pt x="370" y="14"/>
                  </a:lnTo>
                  <a:lnTo>
                    <a:pt x="338" y="12"/>
                  </a:lnTo>
                  <a:lnTo>
                    <a:pt x="302" y="1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2" name="Freeform 325"/>
            <p:cNvSpPr>
              <a:spLocks/>
            </p:cNvSpPr>
            <p:nvPr/>
          </p:nvSpPr>
          <p:spPr bwMode="auto">
            <a:xfrm>
              <a:off x="2820" y="2413"/>
              <a:ext cx="390" cy="248"/>
            </a:xfrm>
            <a:custGeom>
              <a:avLst/>
              <a:gdLst>
                <a:gd name="T0" fmla="*/ 380 w 390"/>
                <a:gd name="T1" fmla="*/ 8 h 248"/>
                <a:gd name="T2" fmla="*/ 380 w 390"/>
                <a:gd name="T3" fmla="*/ 8 h 248"/>
                <a:gd name="T4" fmla="*/ 370 w 390"/>
                <a:gd name="T5" fmla="*/ 4 h 248"/>
                <a:gd name="T6" fmla="*/ 356 w 390"/>
                <a:gd name="T7" fmla="*/ 0 h 248"/>
                <a:gd name="T8" fmla="*/ 356 w 390"/>
                <a:gd name="T9" fmla="*/ 0 h 248"/>
                <a:gd name="T10" fmla="*/ 314 w 390"/>
                <a:gd name="T11" fmla="*/ 26 h 248"/>
                <a:gd name="T12" fmla="*/ 270 w 390"/>
                <a:gd name="T13" fmla="*/ 52 h 248"/>
                <a:gd name="T14" fmla="*/ 228 w 390"/>
                <a:gd name="T15" fmla="*/ 74 h 248"/>
                <a:gd name="T16" fmla="*/ 182 w 390"/>
                <a:gd name="T17" fmla="*/ 96 h 248"/>
                <a:gd name="T18" fmla="*/ 92 w 390"/>
                <a:gd name="T19" fmla="*/ 134 h 248"/>
                <a:gd name="T20" fmla="*/ 0 w 390"/>
                <a:gd name="T21" fmla="*/ 172 h 248"/>
                <a:gd name="T22" fmla="*/ 4 w 390"/>
                <a:gd name="T23" fmla="*/ 176 h 248"/>
                <a:gd name="T24" fmla="*/ 4 w 390"/>
                <a:gd name="T25" fmla="*/ 176 h 248"/>
                <a:gd name="T26" fmla="*/ 10 w 390"/>
                <a:gd name="T27" fmla="*/ 188 h 248"/>
                <a:gd name="T28" fmla="*/ 16 w 390"/>
                <a:gd name="T29" fmla="*/ 200 h 248"/>
                <a:gd name="T30" fmla="*/ 24 w 390"/>
                <a:gd name="T31" fmla="*/ 214 h 248"/>
                <a:gd name="T32" fmla="*/ 36 w 390"/>
                <a:gd name="T33" fmla="*/ 226 h 248"/>
                <a:gd name="T34" fmla="*/ 48 w 390"/>
                <a:gd name="T35" fmla="*/ 238 h 248"/>
                <a:gd name="T36" fmla="*/ 54 w 390"/>
                <a:gd name="T37" fmla="*/ 242 h 248"/>
                <a:gd name="T38" fmla="*/ 62 w 390"/>
                <a:gd name="T39" fmla="*/ 246 h 248"/>
                <a:gd name="T40" fmla="*/ 70 w 390"/>
                <a:gd name="T41" fmla="*/ 248 h 248"/>
                <a:gd name="T42" fmla="*/ 78 w 390"/>
                <a:gd name="T43" fmla="*/ 248 h 248"/>
                <a:gd name="T44" fmla="*/ 78 w 390"/>
                <a:gd name="T45" fmla="*/ 248 h 248"/>
                <a:gd name="T46" fmla="*/ 98 w 390"/>
                <a:gd name="T47" fmla="*/ 244 h 248"/>
                <a:gd name="T48" fmla="*/ 118 w 390"/>
                <a:gd name="T49" fmla="*/ 240 h 248"/>
                <a:gd name="T50" fmla="*/ 162 w 390"/>
                <a:gd name="T51" fmla="*/ 224 h 248"/>
                <a:gd name="T52" fmla="*/ 196 w 390"/>
                <a:gd name="T53" fmla="*/ 208 h 248"/>
                <a:gd name="T54" fmla="*/ 212 w 390"/>
                <a:gd name="T55" fmla="*/ 202 h 248"/>
                <a:gd name="T56" fmla="*/ 212 w 390"/>
                <a:gd name="T57" fmla="*/ 202 h 248"/>
                <a:gd name="T58" fmla="*/ 234 w 390"/>
                <a:gd name="T59" fmla="*/ 194 h 248"/>
                <a:gd name="T60" fmla="*/ 256 w 390"/>
                <a:gd name="T61" fmla="*/ 186 h 248"/>
                <a:gd name="T62" fmla="*/ 282 w 390"/>
                <a:gd name="T63" fmla="*/ 174 h 248"/>
                <a:gd name="T64" fmla="*/ 308 w 390"/>
                <a:gd name="T65" fmla="*/ 158 h 248"/>
                <a:gd name="T66" fmla="*/ 320 w 390"/>
                <a:gd name="T67" fmla="*/ 148 h 248"/>
                <a:gd name="T68" fmla="*/ 332 w 390"/>
                <a:gd name="T69" fmla="*/ 136 h 248"/>
                <a:gd name="T70" fmla="*/ 342 w 390"/>
                <a:gd name="T71" fmla="*/ 126 h 248"/>
                <a:gd name="T72" fmla="*/ 350 w 390"/>
                <a:gd name="T73" fmla="*/ 112 h 248"/>
                <a:gd name="T74" fmla="*/ 356 w 390"/>
                <a:gd name="T75" fmla="*/ 98 h 248"/>
                <a:gd name="T76" fmla="*/ 358 w 390"/>
                <a:gd name="T77" fmla="*/ 84 h 248"/>
                <a:gd name="T78" fmla="*/ 358 w 390"/>
                <a:gd name="T79" fmla="*/ 84 h 248"/>
                <a:gd name="T80" fmla="*/ 366 w 390"/>
                <a:gd name="T81" fmla="*/ 76 h 248"/>
                <a:gd name="T82" fmla="*/ 374 w 390"/>
                <a:gd name="T83" fmla="*/ 66 h 248"/>
                <a:gd name="T84" fmla="*/ 382 w 390"/>
                <a:gd name="T85" fmla="*/ 56 h 248"/>
                <a:gd name="T86" fmla="*/ 388 w 390"/>
                <a:gd name="T87" fmla="*/ 44 h 248"/>
                <a:gd name="T88" fmla="*/ 390 w 390"/>
                <a:gd name="T89" fmla="*/ 30 h 248"/>
                <a:gd name="T90" fmla="*/ 390 w 390"/>
                <a:gd name="T91" fmla="*/ 24 h 248"/>
                <a:gd name="T92" fmla="*/ 388 w 390"/>
                <a:gd name="T93" fmla="*/ 20 h 248"/>
                <a:gd name="T94" fmla="*/ 386 w 390"/>
                <a:gd name="T95" fmla="*/ 14 h 248"/>
                <a:gd name="T96" fmla="*/ 380 w 390"/>
                <a:gd name="T97" fmla="*/ 8 h 248"/>
                <a:gd name="T98" fmla="*/ 380 w 390"/>
                <a:gd name="T99" fmla="*/ 8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90"/>
                <a:gd name="T151" fmla="*/ 0 h 248"/>
                <a:gd name="T152" fmla="*/ 390 w 390"/>
                <a:gd name="T153" fmla="*/ 248 h 2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90" h="248">
                  <a:moveTo>
                    <a:pt x="380" y="8"/>
                  </a:moveTo>
                  <a:lnTo>
                    <a:pt x="380" y="8"/>
                  </a:lnTo>
                  <a:lnTo>
                    <a:pt x="370" y="4"/>
                  </a:lnTo>
                  <a:lnTo>
                    <a:pt x="356" y="0"/>
                  </a:lnTo>
                  <a:lnTo>
                    <a:pt x="314" y="26"/>
                  </a:lnTo>
                  <a:lnTo>
                    <a:pt x="270" y="52"/>
                  </a:lnTo>
                  <a:lnTo>
                    <a:pt x="228" y="74"/>
                  </a:lnTo>
                  <a:lnTo>
                    <a:pt x="182" y="96"/>
                  </a:lnTo>
                  <a:lnTo>
                    <a:pt x="92" y="134"/>
                  </a:lnTo>
                  <a:lnTo>
                    <a:pt x="0" y="172"/>
                  </a:lnTo>
                  <a:lnTo>
                    <a:pt x="4" y="176"/>
                  </a:lnTo>
                  <a:lnTo>
                    <a:pt x="10" y="188"/>
                  </a:lnTo>
                  <a:lnTo>
                    <a:pt x="16" y="200"/>
                  </a:lnTo>
                  <a:lnTo>
                    <a:pt x="24" y="214"/>
                  </a:lnTo>
                  <a:lnTo>
                    <a:pt x="36" y="226"/>
                  </a:lnTo>
                  <a:lnTo>
                    <a:pt x="48" y="238"/>
                  </a:lnTo>
                  <a:lnTo>
                    <a:pt x="54" y="242"/>
                  </a:lnTo>
                  <a:lnTo>
                    <a:pt x="62" y="246"/>
                  </a:lnTo>
                  <a:lnTo>
                    <a:pt x="70" y="248"/>
                  </a:lnTo>
                  <a:lnTo>
                    <a:pt x="78" y="248"/>
                  </a:lnTo>
                  <a:lnTo>
                    <a:pt x="98" y="244"/>
                  </a:lnTo>
                  <a:lnTo>
                    <a:pt x="118" y="240"/>
                  </a:lnTo>
                  <a:lnTo>
                    <a:pt x="162" y="224"/>
                  </a:lnTo>
                  <a:lnTo>
                    <a:pt x="196" y="208"/>
                  </a:lnTo>
                  <a:lnTo>
                    <a:pt x="212" y="202"/>
                  </a:lnTo>
                  <a:lnTo>
                    <a:pt x="234" y="194"/>
                  </a:lnTo>
                  <a:lnTo>
                    <a:pt x="256" y="186"/>
                  </a:lnTo>
                  <a:lnTo>
                    <a:pt x="282" y="174"/>
                  </a:lnTo>
                  <a:lnTo>
                    <a:pt x="308" y="158"/>
                  </a:lnTo>
                  <a:lnTo>
                    <a:pt x="320" y="148"/>
                  </a:lnTo>
                  <a:lnTo>
                    <a:pt x="332" y="136"/>
                  </a:lnTo>
                  <a:lnTo>
                    <a:pt x="342" y="126"/>
                  </a:lnTo>
                  <a:lnTo>
                    <a:pt x="350" y="112"/>
                  </a:lnTo>
                  <a:lnTo>
                    <a:pt x="356" y="98"/>
                  </a:lnTo>
                  <a:lnTo>
                    <a:pt x="358" y="84"/>
                  </a:lnTo>
                  <a:lnTo>
                    <a:pt x="366" y="76"/>
                  </a:lnTo>
                  <a:lnTo>
                    <a:pt x="374" y="66"/>
                  </a:lnTo>
                  <a:lnTo>
                    <a:pt x="382" y="56"/>
                  </a:lnTo>
                  <a:lnTo>
                    <a:pt x="388" y="44"/>
                  </a:lnTo>
                  <a:lnTo>
                    <a:pt x="390" y="30"/>
                  </a:lnTo>
                  <a:lnTo>
                    <a:pt x="390" y="24"/>
                  </a:lnTo>
                  <a:lnTo>
                    <a:pt x="388" y="20"/>
                  </a:lnTo>
                  <a:lnTo>
                    <a:pt x="386" y="14"/>
                  </a:lnTo>
                  <a:lnTo>
                    <a:pt x="38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3" name="Freeform 326"/>
            <p:cNvSpPr>
              <a:spLocks/>
            </p:cNvSpPr>
            <p:nvPr/>
          </p:nvSpPr>
          <p:spPr bwMode="auto">
            <a:xfrm>
              <a:off x="2808" y="2553"/>
              <a:ext cx="4" cy="2"/>
            </a:xfrm>
            <a:custGeom>
              <a:avLst/>
              <a:gdLst>
                <a:gd name="T0" fmla="*/ 2 w 4"/>
                <a:gd name="T1" fmla="*/ 2 h 2"/>
                <a:gd name="T2" fmla="*/ 4 w 4"/>
                <a:gd name="T3" fmla="*/ 2 h 2"/>
                <a:gd name="T4" fmla="*/ 4 w 4"/>
                <a:gd name="T5" fmla="*/ 2 h 2"/>
                <a:gd name="T6" fmla="*/ 0 w 4"/>
                <a:gd name="T7" fmla="*/ 0 h 2"/>
                <a:gd name="T8" fmla="*/ 2 w 4"/>
                <a:gd name="T9" fmla="*/ 2 h 2"/>
                <a:gd name="T10" fmla="*/ 2 w 4"/>
                <a:gd name="T11" fmla="*/ 2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2" y="2"/>
                  </a:moveTo>
                  <a:lnTo>
                    <a:pt x="4" y="2"/>
                  </a:lnTo>
                  <a:lnTo>
                    <a:pt x="0" y="0"/>
                  </a:lnTo>
                  <a:lnTo>
                    <a:pt x="2" y="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4" name="Freeform 327"/>
            <p:cNvSpPr>
              <a:spLocks/>
            </p:cNvSpPr>
            <p:nvPr/>
          </p:nvSpPr>
          <p:spPr bwMode="auto">
            <a:xfrm>
              <a:off x="2784" y="2413"/>
              <a:ext cx="342" cy="160"/>
            </a:xfrm>
            <a:custGeom>
              <a:avLst/>
              <a:gdLst>
                <a:gd name="T0" fmla="*/ 222 w 342"/>
                <a:gd name="T1" fmla="*/ 2 h 160"/>
                <a:gd name="T2" fmla="*/ 0 w 342"/>
                <a:gd name="T3" fmla="*/ 104 h 160"/>
                <a:gd name="T4" fmla="*/ 0 w 342"/>
                <a:gd name="T5" fmla="*/ 104 h 160"/>
                <a:gd name="T6" fmla="*/ 10 w 342"/>
                <a:gd name="T7" fmla="*/ 114 h 160"/>
                <a:gd name="T8" fmla="*/ 28 w 342"/>
                <a:gd name="T9" fmla="*/ 130 h 160"/>
                <a:gd name="T10" fmla="*/ 48 w 342"/>
                <a:gd name="T11" fmla="*/ 148 h 160"/>
                <a:gd name="T12" fmla="*/ 58 w 342"/>
                <a:gd name="T13" fmla="*/ 154 h 160"/>
                <a:gd name="T14" fmla="*/ 66 w 342"/>
                <a:gd name="T15" fmla="*/ 160 h 160"/>
                <a:gd name="T16" fmla="*/ 66 w 342"/>
                <a:gd name="T17" fmla="*/ 160 h 160"/>
                <a:gd name="T18" fmla="*/ 138 w 342"/>
                <a:gd name="T19" fmla="*/ 130 h 160"/>
                <a:gd name="T20" fmla="*/ 208 w 342"/>
                <a:gd name="T21" fmla="*/ 100 h 160"/>
                <a:gd name="T22" fmla="*/ 276 w 342"/>
                <a:gd name="T23" fmla="*/ 68 h 160"/>
                <a:gd name="T24" fmla="*/ 342 w 342"/>
                <a:gd name="T25" fmla="*/ 32 h 160"/>
                <a:gd name="T26" fmla="*/ 342 w 342"/>
                <a:gd name="T27" fmla="*/ 32 h 160"/>
                <a:gd name="T28" fmla="*/ 328 w 342"/>
                <a:gd name="T29" fmla="*/ 24 h 160"/>
                <a:gd name="T30" fmla="*/ 314 w 342"/>
                <a:gd name="T31" fmla="*/ 16 h 160"/>
                <a:gd name="T32" fmla="*/ 298 w 342"/>
                <a:gd name="T33" fmla="*/ 10 h 160"/>
                <a:gd name="T34" fmla="*/ 282 w 342"/>
                <a:gd name="T35" fmla="*/ 6 h 160"/>
                <a:gd name="T36" fmla="*/ 266 w 342"/>
                <a:gd name="T37" fmla="*/ 4 h 160"/>
                <a:gd name="T38" fmla="*/ 250 w 342"/>
                <a:gd name="T39" fmla="*/ 2 h 160"/>
                <a:gd name="T40" fmla="*/ 236 w 342"/>
                <a:gd name="T41" fmla="*/ 0 h 160"/>
                <a:gd name="T42" fmla="*/ 222 w 342"/>
                <a:gd name="T43" fmla="*/ 2 h 160"/>
                <a:gd name="T44" fmla="*/ 222 w 342"/>
                <a:gd name="T45" fmla="*/ 2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2"/>
                <a:gd name="T70" fmla="*/ 0 h 160"/>
                <a:gd name="T71" fmla="*/ 342 w 342"/>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2" h="160">
                  <a:moveTo>
                    <a:pt x="222" y="2"/>
                  </a:moveTo>
                  <a:lnTo>
                    <a:pt x="0" y="104"/>
                  </a:lnTo>
                  <a:lnTo>
                    <a:pt x="10" y="114"/>
                  </a:lnTo>
                  <a:lnTo>
                    <a:pt x="28" y="130"/>
                  </a:lnTo>
                  <a:lnTo>
                    <a:pt x="48" y="148"/>
                  </a:lnTo>
                  <a:lnTo>
                    <a:pt x="58" y="154"/>
                  </a:lnTo>
                  <a:lnTo>
                    <a:pt x="66" y="160"/>
                  </a:lnTo>
                  <a:lnTo>
                    <a:pt x="138" y="130"/>
                  </a:lnTo>
                  <a:lnTo>
                    <a:pt x="208" y="100"/>
                  </a:lnTo>
                  <a:lnTo>
                    <a:pt x="276" y="68"/>
                  </a:lnTo>
                  <a:lnTo>
                    <a:pt x="342" y="32"/>
                  </a:lnTo>
                  <a:lnTo>
                    <a:pt x="328" y="24"/>
                  </a:lnTo>
                  <a:lnTo>
                    <a:pt x="314" y="16"/>
                  </a:lnTo>
                  <a:lnTo>
                    <a:pt x="298" y="10"/>
                  </a:lnTo>
                  <a:lnTo>
                    <a:pt x="282" y="6"/>
                  </a:lnTo>
                  <a:lnTo>
                    <a:pt x="266" y="4"/>
                  </a:lnTo>
                  <a:lnTo>
                    <a:pt x="250" y="2"/>
                  </a:lnTo>
                  <a:lnTo>
                    <a:pt x="236" y="0"/>
                  </a:lnTo>
                  <a:lnTo>
                    <a:pt x="222" y="2"/>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5" name="Freeform 328"/>
            <p:cNvSpPr>
              <a:spLocks/>
            </p:cNvSpPr>
            <p:nvPr/>
          </p:nvSpPr>
          <p:spPr bwMode="auto">
            <a:xfrm>
              <a:off x="2850" y="2445"/>
              <a:ext cx="318" cy="158"/>
            </a:xfrm>
            <a:custGeom>
              <a:avLst/>
              <a:gdLst>
                <a:gd name="T0" fmla="*/ 276 w 318"/>
                <a:gd name="T1" fmla="*/ 0 h 158"/>
                <a:gd name="T2" fmla="*/ 276 w 318"/>
                <a:gd name="T3" fmla="*/ 0 h 158"/>
                <a:gd name="T4" fmla="*/ 210 w 318"/>
                <a:gd name="T5" fmla="*/ 36 h 158"/>
                <a:gd name="T6" fmla="*/ 142 w 318"/>
                <a:gd name="T7" fmla="*/ 68 h 158"/>
                <a:gd name="T8" fmla="*/ 72 w 318"/>
                <a:gd name="T9" fmla="*/ 98 h 158"/>
                <a:gd name="T10" fmla="*/ 0 w 318"/>
                <a:gd name="T11" fmla="*/ 128 h 158"/>
                <a:gd name="T12" fmla="*/ 0 w 318"/>
                <a:gd name="T13" fmla="*/ 128 h 158"/>
                <a:gd name="T14" fmla="*/ 22 w 318"/>
                <a:gd name="T15" fmla="*/ 136 h 158"/>
                <a:gd name="T16" fmla="*/ 46 w 318"/>
                <a:gd name="T17" fmla="*/ 144 h 158"/>
                <a:gd name="T18" fmla="*/ 74 w 318"/>
                <a:gd name="T19" fmla="*/ 152 h 158"/>
                <a:gd name="T20" fmla="*/ 104 w 318"/>
                <a:gd name="T21" fmla="*/ 156 h 158"/>
                <a:gd name="T22" fmla="*/ 136 w 318"/>
                <a:gd name="T23" fmla="*/ 158 h 158"/>
                <a:gd name="T24" fmla="*/ 170 w 318"/>
                <a:gd name="T25" fmla="*/ 156 h 158"/>
                <a:gd name="T26" fmla="*/ 188 w 318"/>
                <a:gd name="T27" fmla="*/ 152 h 158"/>
                <a:gd name="T28" fmla="*/ 204 w 318"/>
                <a:gd name="T29" fmla="*/ 148 h 158"/>
                <a:gd name="T30" fmla="*/ 222 w 318"/>
                <a:gd name="T31" fmla="*/ 142 h 158"/>
                <a:gd name="T32" fmla="*/ 240 w 318"/>
                <a:gd name="T33" fmla="*/ 136 h 158"/>
                <a:gd name="T34" fmla="*/ 240 w 318"/>
                <a:gd name="T35" fmla="*/ 136 h 158"/>
                <a:gd name="T36" fmla="*/ 258 w 318"/>
                <a:gd name="T37" fmla="*/ 126 h 158"/>
                <a:gd name="T38" fmla="*/ 274 w 318"/>
                <a:gd name="T39" fmla="*/ 116 h 158"/>
                <a:gd name="T40" fmla="*/ 288 w 318"/>
                <a:gd name="T41" fmla="*/ 106 h 158"/>
                <a:gd name="T42" fmla="*/ 298 w 318"/>
                <a:gd name="T43" fmla="*/ 98 h 158"/>
                <a:gd name="T44" fmla="*/ 306 w 318"/>
                <a:gd name="T45" fmla="*/ 88 h 158"/>
                <a:gd name="T46" fmla="*/ 312 w 318"/>
                <a:gd name="T47" fmla="*/ 78 h 158"/>
                <a:gd name="T48" fmla="*/ 316 w 318"/>
                <a:gd name="T49" fmla="*/ 70 h 158"/>
                <a:gd name="T50" fmla="*/ 318 w 318"/>
                <a:gd name="T51" fmla="*/ 60 h 158"/>
                <a:gd name="T52" fmla="*/ 318 w 318"/>
                <a:gd name="T53" fmla="*/ 52 h 158"/>
                <a:gd name="T54" fmla="*/ 316 w 318"/>
                <a:gd name="T55" fmla="*/ 44 h 158"/>
                <a:gd name="T56" fmla="*/ 312 w 318"/>
                <a:gd name="T57" fmla="*/ 36 h 158"/>
                <a:gd name="T58" fmla="*/ 308 w 318"/>
                <a:gd name="T59" fmla="*/ 28 h 158"/>
                <a:gd name="T60" fmla="*/ 294 w 318"/>
                <a:gd name="T61" fmla="*/ 12 h 158"/>
                <a:gd name="T62" fmla="*/ 276 w 318"/>
                <a:gd name="T63" fmla="*/ 0 h 158"/>
                <a:gd name="T64" fmla="*/ 276 w 318"/>
                <a:gd name="T65" fmla="*/ 0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8"/>
                <a:gd name="T100" fmla="*/ 0 h 158"/>
                <a:gd name="T101" fmla="*/ 318 w 318"/>
                <a:gd name="T102" fmla="*/ 158 h 1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8" h="158">
                  <a:moveTo>
                    <a:pt x="276" y="0"/>
                  </a:moveTo>
                  <a:lnTo>
                    <a:pt x="276" y="0"/>
                  </a:lnTo>
                  <a:lnTo>
                    <a:pt x="210" y="36"/>
                  </a:lnTo>
                  <a:lnTo>
                    <a:pt x="142" y="68"/>
                  </a:lnTo>
                  <a:lnTo>
                    <a:pt x="72" y="98"/>
                  </a:lnTo>
                  <a:lnTo>
                    <a:pt x="0" y="128"/>
                  </a:lnTo>
                  <a:lnTo>
                    <a:pt x="22" y="136"/>
                  </a:lnTo>
                  <a:lnTo>
                    <a:pt x="46" y="144"/>
                  </a:lnTo>
                  <a:lnTo>
                    <a:pt x="74" y="152"/>
                  </a:lnTo>
                  <a:lnTo>
                    <a:pt x="104" y="156"/>
                  </a:lnTo>
                  <a:lnTo>
                    <a:pt x="136" y="158"/>
                  </a:lnTo>
                  <a:lnTo>
                    <a:pt x="170" y="156"/>
                  </a:lnTo>
                  <a:lnTo>
                    <a:pt x="188" y="152"/>
                  </a:lnTo>
                  <a:lnTo>
                    <a:pt x="204" y="148"/>
                  </a:lnTo>
                  <a:lnTo>
                    <a:pt x="222" y="142"/>
                  </a:lnTo>
                  <a:lnTo>
                    <a:pt x="240" y="136"/>
                  </a:lnTo>
                  <a:lnTo>
                    <a:pt x="258" y="126"/>
                  </a:lnTo>
                  <a:lnTo>
                    <a:pt x="274" y="116"/>
                  </a:lnTo>
                  <a:lnTo>
                    <a:pt x="288" y="106"/>
                  </a:lnTo>
                  <a:lnTo>
                    <a:pt x="298" y="98"/>
                  </a:lnTo>
                  <a:lnTo>
                    <a:pt x="306" y="88"/>
                  </a:lnTo>
                  <a:lnTo>
                    <a:pt x="312" y="78"/>
                  </a:lnTo>
                  <a:lnTo>
                    <a:pt x="316" y="70"/>
                  </a:lnTo>
                  <a:lnTo>
                    <a:pt x="318" y="60"/>
                  </a:lnTo>
                  <a:lnTo>
                    <a:pt x="318" y="52"/>
                  </a:lnTo>
                  <a:lnTo>
                    <a:pt x="316" y="44"/>
                  </a:lnTo>
                  <a:lnTo>
                    <a:pt x="312" y="36"/>
                  </a:lnTo>
                  <a:lnTo>
                    <a:pt x="308" y="28"/>
                  </a:lnTo>
                  <a:lnTo>
                    <a:pt x="294" y="12"/>
                  </a:lnTo>
                  <a:lnTo>
                    <a:pt x="276"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6" name="Freeform 329"/>
            <p:cNvSpPr>
              <a:spLocks/>
            </p:cNvSpPr>
            <p:nvPr/>
          </p:nvSpPr>
          <p:spPr bwMode="auto">
            <a:xfrm>
              <a:off x="2866" y="2513"/>
              <a:ext cx="216" cy="70"/>
            </a:xfrm>
            <a:custGeom>
              <a:avLst/>
              <a:gdLst>
                <a:gd name="T0" fmla="*/ 0 w 216"/>
                <a:gd name="T1" fmla="*/ 52 h 70"/>
                <a:gd name="T2" fmla="*/ 0 w 216"/>
                <a:gd name="T3" fmla="*/ 52 h 70"/>
                <a:gd name="T4" fmla="*/ 26 w 216"/>
                <a:gd name="T5" fmla="*/ 60 h 70"/>
                <a:gd name="T6" fmla="*/ 54 w 216"/>
                <a:gd name="T7" fmla="*/ 66 h 70"/>
                <a:gd name="T8" fmla="*/ 86 w 216"/>
                <a:gd name="T9" fmla="*/ 70 h 70"/>
                <a:gd name="T10" fmla="*/ 118 w 216"/>
                <a:gd name="T11" fmla="*/ 70 h 70"/>
                <a:gd name="T12" fmla="*/ 118 w 216"/>
                <a:gd name="T13" fmla="*/ 70 h 70"/>
                <a:gd name="T14" fmla="*/ 146 w 216"/>
                <a:gd name="T15" fmla="*/ 68 h 70"/>
                <a:gd name="T16" fmla="*/ 170 w 216"/>
                <a:gd name="T17" fmla="*/ 64 h 70"/>
                <a:gd name="T18" fmla="*/ 194 w 216"/>
                <a:gd name="T19" fmla="*/ 58 h 70"/>
                <a:gd name="T20" fmla="*/ 216 w 216"/>
                <a:gd name="T21" fmla="*/ 52 h 70"/>
                <a:gd name="T22" fmla="*/ 216 w 216"/>
                <a:gd name="T23" fmla="*/ 52 h 70"/>
                <a:gd name="T24" fmla="*/ 194 w 216"/>
                <a:gd name="T25" fmla="*/ 36 h 70"/>
                <a:gd name="T26" fmla="*/ 172 w 216"/>
                <a:gd name="T27" fmla="*/ 22 h 70"/>
                <a:gd name="T28" fmla="*/ 150 w 216"/>
                <a:gd name="T29" fmla="*/ 10 h 70"/>
                <a:gd name="T30" fmla="*/ 126 w 216"/>
                <a:gd name="T31" fmla="*/ 0 h 70"/>
                <a:gd name="T32" fmla="*/ 126 w 216"/>
                <a:gd name="T33" fmla="*/ 0 h 70"/>
                <a:gd name="T34" fmla="*/ 64 w 216"/>
                <a:gd name="T35" fmla="*/ 28 h 70"/>
                <a:gd name="T36" fmla="*/ 0 w 216"/>
                <a:gd name="T37" fmla="*/ 52 h 70"/>
                <a:gd name="T38" fmla="*/ 0 w 216"/>
                <a:gd name="T39" fmla="*/ 52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6"/>
                <a:gd name="T61" fmla="*/ 0 h 70"/>
                <a:gd name="T62" fmla="*/ 216 w 216"/>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6" h="70">
                  <a:moveTo>
                    <a:pt x="0" y="52"/>
                  </a:moveTo>
                  <a:lnTo>
                    <a:pt x="0" y="52"/>
                  </a:lnTo>
                  <a:lnTo>
                    <a:pt x="26" y="60"/>
                  </a:lnTo>
                  <a:lnTo>
                    <a:pt x="54" y="66"/>
                  </a:lnTo>
                  <a:lnTo>
                    <a:pt x="86" y="70"/>
                  </a:lnTo>
                  <a:lnTo>
                    <a:pt x="118" y="70"/>
                  </a:lnTo>
                  <a:lnTo>
                    <a:pt x="146" y="68"/>
                  </a:lnTo>
                  <a:lnTo>
                    <a:pt x="170" y="64"/>
                  </a:lnTo>
                  <a:lnTo>
                    <a:pt x="194" y="58"/>
                  </a:lnTo>
                  <a:lnTo>
                    <a:pt x="216" y="52"/>
                  </a:lnTo>
                  <a:lnTo>
                    <a:pt x="194" y="36"/>
                  </a:lnTo>
                  <a:lnTo>
                    <a:pt x="172" y="22"/>
                  </a:lnTo>
                  <a:lnTo>
                    <a:pt x="150" y="10"/>
                  </a:lnTo>
                  <a:lnTo>
                    <a:pt x="126" y="0"/>
                  </a:lnTo>
                  <a:lnTo>
                    <a:pt x="64" y="28"/>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7" name="Freeform 330"/>
            <p:cNvSpPr>
              <a:spLocks/>
            </p:cNvSpPr>
            <p:nvPr/>
          </p:nvSpPr>
          <p:spPr bwMode="auto">
            <a:xfrm>
              <a:off x="2810" y="2477"/>
              <a:ext cx="182" cy="88"/>
            </a:xfrm>
            <a:custGeom>
              <a:avLst/>
              <a:gdLst>
                <a:gd name="T0" fmla="*/ 14 w 182"/>
                <a:gd name="T1" fmla="*/ 0 h 88"/>
                <a:gd name="T2" fmla="*/ 14 w 182"/>
                <a:gd name="T3" fmla="*/ 0 h 88"/>
                <a:gd name="T4" fmla="*/ 8 w 182"/>
                <a:gd name="T5" fmla="*/ 8 h 88"/>
                <a:gd name="T6" fmla="*/ 2 w 182"/>
                <a:gd name="T7" fmla="*/ 16 h 88"/>
                <a:gd name="T8" fmla="*/ 0 w 182"/>
                <a:gd name="T9" fmla="*/ 24 h 88"/>
                <a:gd name="T10" fmla="*/ 0 w 182"/>
                <a:gd name="T11" fmla="*/ 32 h 88"/>
                <a:gd name="T12" fmla="*/ 0 w 182"/>
                <a:gd name="T13" fmla="*/ 32 h 88"/>
                <a:gd name="T14" fmla="*/ 0 w 182"/>
                <a:gd name="T15" fmla="*/ 42 h 88"/>
                <a:gd name="T16" fmla="*/ 4 w 182"/>
                <a:gd name="T17" fmla="*/ 50 h 88"/>
                <a:gd name="T18" fmla="*/ 10 w 182"/>
                <a:gd name="T19" fmla="*/ 58 h 88"/>
                <a:gd name="T20" fmla="*/ 16 w 182"/>
                <a:gd name="T21" fmla="*/ 64 h 88"/>
                <a:gd name="T22" fmla="*/ 24 w 182"/>
                <a:gd name="T23" fmla="*/ 72 h 88"/>
                <a:gd name="T24" fmla="*/ 34 w 182"/>
                <a:gd name="T25" fmla="*/ 78 h 88"/>
                <a:gd name="T26" fmla="*/ 56 w 182"/>
                <a:gd name="T27" fmla="*/ 88 h 88"/>
                <a:gd name="T28" fmla="*/ 56 w 182"/>
                <a:gd name="T29" fmla="*/ 88 h 88"/>
                <a:gd name="T30" fmla="*/ 120 w 182"/>
                <a:gd name="T31" fmla="*/ 64 h 88"/>
                <a:gd name="T32" fmla="*/ 182 w 182"/>
                <a:gd name="T33" fmla="*/ 36 h 88"/>
                <a:gd name="T34" fmla="*/ 182 w 182"/>
                <a:gd name="T35" fmla="*/ 36 h 88"/>
                <a:gd name="T36" fmla="*/ 140 w 182"/>
                <a:gd name="T37" fmla="*/ 22 h 88"/>
                <a:gd name="T38" fmla="*/ 100 w 182"/>
                <a:gd name="T39" fmla="*/ 12 h 88"/>
                <a:gd name="T40" fmla="*/ 56 w 182"/>
                <a:gd name="T41" fmla="*/ 4 h 88"/>
                <a:gd name="T42" fmla="*/ 14 w 182"/>
                <a:gd name="T43" fmla="*/ 0 h 88"/>
                <a:gd name="T44" fmla="*/ 14 w 182"/>
                <a:gd name="T45" fmla="*/ 0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2"/>
                <a:gd name="T70" fmla="*/ 0 h 88"/>
                <a:gd name="T71" fmla="*/ 182 w 182"/>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2" h="88">
                  <a:moveTo>
                    <a:pt x="14" y="0"/>
                  </a:moveTo>
                  <a:lnTo>
                    <a:pt x="14" y="0"/>
                  </a:lnTo>
                  <a:lnTo>
                    <a:pt x="8" y="8"/>
                  </a:lnTo>
                  <a:lnTo>
                    <a:pt x="2" y="16"/>
                  </a:lnTo>
                  <a:lnTo>
                    <a:pt x="0" y="24"/>
                  </a:lnTo>
                  <a:lnTo>
                    <a:pt x="0" y="32"/>
                  </a:lnTo>
                  <a:lnTo>
                    <a:pt x="0" y="42"/>
                  </a:lnTo>
                  <a:lnTo>
                    <a:pt x="4" y="50"/>
                  </a:lnTo>
                  <a:lnTo>
                    <a:pt x="10" y="58"/>
                  </a:lnTo>
                  <a:lnTo>
                    <a:pt x="16" y="64"/>
                  </a:lnTo>
                  <a:lnTo>
                    <a:pt x="24" y="72"/>
                  </a:lnTo>
                  <a:lnTo>
                    <a:pt x="34" y="78"/>
                  </a:lnTo>
                  <a:lnTo>
                    <a:pt x="56" y="88"/>
                  </a:lnTo>
                  <a:lnTo>
                    <a:pt x="120" y="64"/>
                  </a:lnTo>
                  <a:lnTo>
                    <a:pt x="182" y="36"/>
                  </a:lnTo>
                  <a:lnTo>
                    <a:pt x="140" y="22"/>
                  </a:lnTo>
                  <a:lnTo>
                    <a:pt x="100" y="12"/>
                  </a:lnTo>
                  <a:lnTo>
                    <a:pt x="56" y="4"/>
                  </a:lnTo>
                  <a:lnTo>
                    <a:pt x="1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8" name="Freeform 331"/>
            <p:cNvSpPr>
              <a:spLocks/>
            </p:cNvSpPr>
            <p:nvPr/>
          </p:nvSpPr>
          <p:spPr bwMode="auto">
            <a:xfrm>
              <a:off x="2824" y="2423"/>
              <a:ext cx="258" cy="90"/>
            </a:xfrm>
            <a:custGeom>
              <a:avLst/>
              <a:gdLst>
                <a:gd name="T0" fmla="*/ 142 w 258"/>
                <a:gd name="T1" fmla="*/ 0 h 90"/>
                <a:gd name="T2" fmla="*/ 142 w 258"/>
                <a:gd name="T3" fmla="*/ 0 h 90"/>
                <a:gd name="T4" fmla="*/ 118 w 258"/>
                <a:gd name="T5" fmla="*/ 2 h 90"/>
                <a:gd name="T6" fmla="*/ 96 w 258"/>
                <a:gd name="T7" fmla="*/ 6 h 90"/>
                <a:gd name="T8" fmla="*/ 76 w 258"/>
                <a:gd name="T9" fmla="*/ 12 h 90"/>
                <a:gd name="T10" fmla="*/ 56 w 258"/>
                <a:gd name="T11" fmla="*/ 18 h 90"/>
                <a:gd name="T12" fmla="*/ 38 w 258"/>
                <a:gd name="T13" fmla="*/ 26 h 90"/>
                <a:gd name="T14" fmla="*/ 22 w 258"/>
                <a:gd name="T15" fmla="*/ 34 h 90"/>
                <a:gd name="T16" fmla="*/ 10 w 258"/>
                <a:gd name="T17" fmla="*/ 44 h 90"/>
                <a:gd name="T18" fmla="*/ 0 w 258"/>
                <a:gd name="T19" fmla="*/ 54 h 90"/>
                <a:gd name="T20" fmla="*/ 0 w 258"/>
                <a:gd name="T21" fmla="*/ 54 h 90"/>
                <a:gd name="T22" fmla="*/ 42 w 258"/>
                <a:gd name="T23" fmla="*/ 58 h 90"/>
                <a:gd name="T24" fmla="*/ 86 w 258"/>
                <a:gd name="T25" fmla="*/ 66 h 90"/>
                <a:gd name="T26" fmla="*/ 126 w 258"/>
                <a:gd name="T27" fmla="*/ 76 h 90"/>
                <a:gd name="T28" fmla="*/ 168 w 258"/>
                <a:gd name="T29" fmla="*/ 90 h 90"/>
                <a:gd name="T30" fmla="*/ 168 w 258"/>
                <a:gd name="T31" fmla="*/ 90 h 90"/>
                <a:gd name="T32" fmla="*/ 212 w 258"/>
                <a:gd name="T33" fmla="*/ 68 h 90"/>
                <a:gd name="T34" fmla="*/ 258 w 258"/>
                <a:gd name="T35" fmla="*/ 46 h 90"/>
                <a:gd name="T36" fmla="*/ 258 w 258"/>
                <a:gd name="T37" fmla="*/ 46 h 90"/>
                <a:gd name="T38" fmla="*/ 200 w 258"/>
                <a:gd name="T39" fmla="*/ 22 h 90"/>
                <a:gd name="T40" fmla="*/ 172 w 258"/>
                <a:gd name="T41" fmla="*/ 10 h 90"/>
                <a:gd name="T42" fmla="*/ 142 w 258"/>
                <a:gd name="T43" fmla="*/ 0 h 90"/>
                <a:gd name="T44" fmla="*/ 142 w 258"/>
                <a:gd name="T45" fmla="*/ 0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90"/>
                <a:gd name="T71" fmla="*/ 258 w 258"/>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90">
                  <a:moveTo>
                    <a:pt x="142" y="0"/>
                  </a:moveTo>
                  <a:lnTo>
                    <a:pt x="142" y="0"/>
                  </a:lnTo>
                  <a:lnTo>
                    <a:pt x="118" y="2"/>
                  </a:lnTo>
                  <a:lnTo>
                    <a:pt x="96" y="6"/>
                  </a:lnTo>
                  <a:lnTo>
                    <a:pt x="76" y="12"/>
                  </a:lnTo>
                  <a:lnTo>
                    <a:pt x="56" y="18"/>
                  </a:lnTo>
                  <a:lnTo>
                    <a:pt x="38" y="26"/>
                  </a:lnTo>
                  <a:lnTo>
                    <a:pt x="22" y="34"/>
                  </a:lnTo>
                  <a:lnTo>
                    <a:pt x="10" y="44"/>
                  </a:lnTo>
                  <a:lnTo>
                    <a:pt x="0" y="54"/>
                  </a:lnTo>
                  <a:lnTo>
                    <a:pt x="42" y="58"/>
                  </a:lnTo>
                  <a:lnTo>
                    <a:pt x="86" y="66"/>
                  </a:lnTo>
                  <a:lnTo>
                    <a:pt x="126" y="76"/>
                  </a:lnTo>
                  <a:lnTo>
                    <a:pt x="168" y="90"/>
                  </a:lnTo>
                  <a:lnTo>
                    <a:pt x="212" y="68"/>
                  </a:lnTo>
                  <a:lnTo>
                    <a:pt x="258" y="46"/>
                  </a:lnTo>
                  <a:lnTo>
                    <a:pt x="200" y="22"/>
                  </a:lnTo>
                  <a:lnTo>
                    <a:pt x="172" y="10"/>
                  </a:lnTo>
                  <a:lnTo>
                    <a:pt x="1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9" name="Freeform 332"/>
            <p:cNvSpPr>
              <a:spLocks/>
            </p:cNvSpPr>
            <p:nvPr/>
          </p:nvSpPr>
          <p:spPr bwMode="auto">
            <a:xfrm>
              <a:off x="2992" y="2469"/>
              <a:ext cx="160" cy="96"/>
            </a:xfrm>
            <a:custGeom>
              <a:avLst/>
              <a:gdLst>
                <a:gd name="T0" fmla="*/ 0 w 160"/>
                <a:gd name="T1" fmla="*/ 44 h 96"/>
                <a:gd name="T2" fmla="*/ 0 w 160"/>
                <a:gd name="T3" fmla="*/ 44 h 96"/>
                <a:gd name="T4" fmla="*/ 24 w 160"/>
                <a:gd name="T5" fmla="*/ 54 h 96"/>
                <a:gd name="T6" fmla="*/ 46 w 160"/>
                <a:gd name="T7" fmla="*/ 66 h 96"/>
                <a:gd name="T8" fmla="*/ 68 w 160"/>
                <a:gd name="T9" fmla="*/ 80 h 96"/>
                <a:gd name="T10" fmla="*/ 90 w 160"/>
                <a:gd name="T11" fmla="*/ 96 h 96"/>
                <a:gd name="T12" fmla="*/ 90 w 160"/>
                <a:gd name="T13" fmla="*/ 96 h 96"/>
                <a:gd name="T14" fmla="*/ 116 w 160"/>
                <a:gd name="T15" fmla="*/ 84 h 96"/>
                <a:gd name="T16" fmla="*/ 128 w 160"/>
                <a:gd name="T17" fmla="*/ 76 h 96"/>
                <a:gd name="T18" fmla="*/ 138 w 160"/>
                <a:gd name="T19" fmla="*/ 68 h 96"/>
                <a:gd name="T20" fmla="*/ 146 w 160"/>
                <a:gd name="T21" fmla="*/ 62 h 96"/>
                <a:gd name="T22" fmla="*/ 152 w 160"/>
                <a:gd name="T23" fmla="*/ 52 h 96"/>
                <a:gd name="T24" fmla="*/ 158 w 160"/>
                <a:gd name="T25" fmla="*/ 44 h 96"/>
                <a:gd name="T26" fmla="*/ 160 w 160"/>
                <a:gd name="T27" fmla="*/ 36 h 96"/>
                <a:gd name="T28" fmla="*/ 160 w 160"/>
                <a:gd name="T29" fmla="*/ 36 h 96"/>
                <a:gd name="T30" fmla="*/ 90 w 160"/>
                <a:gd name="T31" fmla="*/ 0 h 96"/>
                <a:gd name="T32" fmla="*/ 90 w 160"/>
                <a:gd name="T33" fmla="*/ 0 h 96"/>
                <a:gd name="T34" fmla="*/ 44 w 160"/>
                <a:gd name="T35" fmla="*/ 22 h 96"/>
                <a:gd name="T36" fmla="*/ 0 w 160"/>
                <a:gd name="T37" fmla="*/ 44 h 96"/>
                <a:gd name="T38" fmla="*/ 0 w 160"/>
                <a:gd name="T39" fmla="*/ 44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0"/>
                <a:gd name="T61" fmla="*/ 0 h 96"/>
                <a:gd name="T62" fmla="*/ 160 w 160"/>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0" h="96">
                  <a:moveTo>
                    <a:pt x="0" y="44"/>
                  </a:moveTo>
                  <a:lnTo>
                    <a:pt x="0" y="44"/>
                  </a:lnTo>
                  <a:lnTo>
                    <a:pt x="24" y="54"/>
                  </a:lnTo>
                  <a:lnTo>
                    <a:pt x="46" y="66"/>
                  </a:lnTo>
                  <a:lnTo>
                    <a:pt x="68" y="80"/>
                  </a:lnTo>
                  <a:lnTo>
                    <a:pt x="90" y="96"/>
                  </a:lnTo>
                  <a:lnTo>
                    <a:pt x="116" y="84"/>
                  </a:lnTo>
                  <a:lnTo>
                    <a:pt x="128" y="76"/>
                  </a:lnTo>
                  <a:lnTo>
                    <a:pt x="138" y="68"/>
                  </a:lnTo>
                  <a:lnTo>
                    <a:pt x="146" y="62"/>
                  </a:lnTo>
                  <a:lnTo>
                    <a:pt x="152" y="52"/>
                  </a:lnTo>
                  <a:lnTo>
                    <a:pt x="158" y="44"/>
                  </a:lnTo>
                  <a:lnTo>
                    <a:pt x="160" y="36"/>
                  </a:lnTo>
                  <a:lnTo>
                    <a:pt x="90" y="0"/>
                  </a:lnTo>
                  <a:lnTo>
                    <a:pt x="44" y="22"/>
                  </a:lnTo>
                  <a:lnTo>
                    <a:pt x="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0" name="Freeform 333"/>
            <p:cNvSpPr>
              <a:spLocks/>
            </p:cNvSpPr>
            <p:nvPr/>
          </p:nvSpPr>
          <p:spPr bwMode="auto">
            <a:xfrm>
              <a:off x="2966" y="2423"/>
              <a:ext cx="150" cy="46"/>
            </a:xfrm>
            <a:custGeom>
              <a:avLst/>
              <a:gdLst>
                <a:gd name="T0" fmla="*/ 12 w 150"/>
                <a:gd name="T1" fmla="*/ 0 h 46"/>
                <a:gd name="T2" fmla="*/ 12 w 150"/>
                <a:gd name="T3" fmla="*/ 0 h 46"/>
                <a:gd name="T4" fmla="*/ 0 w 150"/>
                <a:gd name="T5" fmla="*/ 0 h 46"/>
                <a:gd name="T6" fmla="*/ 0 w 150"/>
                <a:gd name="T7" fmla="*/ 0 h 46"/>
                <a:gd name="T8" fmla="*/ 30 w 150"/>
                <a:gd name="T9" fmla="*/ 10 h 46"/>
                <a:gd name="T10" fmla="*/ 58 w 150"/>
                <a:gd name="T11" fmla="*/ 22 h 46"/>
                <a:gd name="T12" fmla="*/ 116 w 150"/>
                <a:gd name="T13" fmla="*/ 46 h 46"/>
                <a:gd name="T14" fmla="*/ 116 w 150"/>
                <a:gd name="T15" fmla="*/ 46 h 46"/>
                <a:gd name="T16" fmla="*/ 150 w 150"/>
                <a:gd name="T17" fmla="*/ 26 h 46"/>
                <a:gd name="T18" fmla="*/ 150 w 150"/>
                <a:gd name="T19" fmla="*/ 26 h 46"/>
                <a:gd name="T20" fmla="*/ 138 w 150"/>
                <a:gd name="T21" fmla="*/ 20 h 46"/>
                <a:gd name="T22" fmla="*/ 124 w 150"/>
                <a:gd name="T23" fmla="*/ 14 h 46"/>
                <a:gd name="T24" fmla="*/ 108 w 150"/>
                <a:gd name="T25" fmla="*/ 10 h 46"/>
                <a:gd name="T26" fmla="*/ 90 w 150"/>
                <a:gd name="T27" fmla="*/ 6 h 46"/>
                <a:gd name="T28" fmla="*/ 54 w 150"/>
                <a:gd name="T29" fmla="*/ 0 h 46"/>
                <a:gd name="T30" fmla="*/ 12 w 150"/>
                <a:gd name="T31" fmla="*/ 0 h 46"/>
                <a:gd name="T32" fmla="*/ 12 w 150"/>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46"/>
                <a:gd name="T53" fmla="*/ 150 w 150"/>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46">
                  <a:moveTo>
                    <a:pt x="12" y="0"/>
                  </a:moveTo>
                  <a:lnTo>
                    <a:pt x="12" y="0"/>
                  </a:lnTo>
                  <a:lnTo>
                    <a:pt x="0" y="0"/>
                  </a:lnTo>
                  <a:lnTo>
                    <a:pt x="30" y="10"/>
                  </a:lnTo>
                  <a:lnTo>
                    <a:pt x="58" y="22"/>
                  </a:lnTo>
                  <a:lnTo>
                    <a:pt x="116" y="46"/>
                  </a:lnTo>
                  <a:lnTo>
                    <a:pt x="150" y="26"/>
                  </a:lnTo>
                  <a:lnTo>
                    <a:pt x="138" y="20"/>
                  </a:lnTo>
                  <a:lnTo>
                    <a:pt x="124" y="14"/>
                  </a:lnTo>
                  <a:lnTo>
                    <a:pt x="108" y="10"/>
                  </a:lnTo>
                  <a:lnTo>
                    <a:pt x="90" y="6"/>
                  </a:lnTo>
                  <a:lnTo>
                    <a:pt x="54" y="0"/>
                  </a:lnTo>
                  <a:lnTo>
                    <a:pt x="12"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1" name="Freeform 334"/>
            <p:cNvSpPr>
              <a:spLocks/>
            </p:cNvSpPr>
            <p:nvPr/>
          </p:nvSpPr>
          <p:spPr bwMode="auto">
            <a:xfrm>
              <a:off x="3082" y="2449"/>
              <a:ext cx="70" cy="56"/>
            </a:xfrm>
            <a:custGeom>
              <a:avLst/>
              <a:gdLst>
                <a:gd name="T0" fmla="*/ 34 w 70"/>
                <a:gd name="T1" fmla="*/ 0 h 56"/>
                <a:gd name="T2" fmla="*/ 34 w 70"/>
                <a:gd name="T3" fmla="*/ 0 h 56"/>
                <a:gd name="T4" fmla="*/ 0 w 70"/>
                <a:gd name="T5" fmla="*/ 20 h 56"/>
                <a:gd name="T6" fmla="*/ 0 w 70"/>
                <a:gd name="T7" fmla="*/ 20 h 56"/>
                <a:gd name="T8" fmla="*/ 70 w 70"/>
                <a:gd name="T9" fmla="*/ 56 h 56"/>
                <a:gd name="T10" fmla="*/ 70 w 70"/>
                <a:gd name="T11" fmla="*/ 56 h 56"/>
                <a:gd name="T12" fmla="*/ 70 w 70"/>
                <a:gd name="T13" fmla="*/ 46 h 56"/>
                <a:gd name="T14" fmla="*/ 70 w 70"/>
                <a:gd name="T15" fmla="*/ 46 h 56"/>
                <a:gd name="T16" fmla="*/ 68 w 70"/>
                <a:gd name="T17" fmla="*/ 34 h 56"/>
                <a:gd name="T18" fmla="*/ 60 w 70"/>
                <a:gd name="T19" fmla="*/ 22 h 56"/>
                <a:gd name="T20" fmla="*/ 50 w 70"/>
                <a:gd name="T21" fmla="*/ 10 h 56"/>
                <a:gd name="T22" fmla="*/ 34 w 70"/>
                <a:gd name="T23" fmla="*/ 0 h 56"/>
                <a:gd name="T24" fmla="*/ 34 w 70"/>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0"/>
                <a:gd name="T40" fmla="*/ 0 h 56"/>
                <a:gd name="T41" fmla="*/ 70 w 70"/>
                <a:gd name="T42" fmla="*/ 56 h 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0" h="56">
                  <a:moveTo>
                    <a:pt x="34" y="0"/>
                  </a:moveTo>
                  <a:lnTo>
                    <a:pt x="34" y="0"/>
                  </a:lnTo>
                  <a:lnTo>
                    <a:pt x="0" y="20"/>
                  </a:lnTo>
                  <a:lnTo>
                    <a:pt x="70" y="56"/>
                  </a:lnTo>
                  <a:lnTo>
                    <a:pt x="70" y="46"/>
                  </a:lnTo>
                  <a:lnTo>
                    <a:pt x="68" y="34"/>
                  </a:lnTo>
                  <a:lnTo>
                    <a:pt x="60" y="22"/>
                  </a:lnTo>
                  <a:lnTo>
                    <a:pt x="50" y="1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2" name="Freeform 335"/>
            <p:cNvSpPr>
              <a:spLocks/>
            </p:cNvSpPr>
            <p:nvPr/>
          </p:nvSpPr>
          <p:spPr bwMode="auto">
            <a:xfrm>
              <a:off x="2530" y="1735"/>
              <a:ext cx="188" cy="828"/>
            </a:xfrm>
            <a:custGeom>
              <a:avLst/>
              <a:gdLst>
                <a:gd name="T0" fmla="*/ 0 w 188"/>
                <a:gd name="T1" fmla="*/ 18 h 828"/>
                <a:gd name="T2" fmla="*/ 156 w 188"/>
                <a:gd name="T3" fmla="*/ 818 h 828"/>
                <a:gd name="T4" fmla="*/ 188 w 188"/>
                <a:gd name="T5" fmla="*/ 828 h 828"/>
                <a:gd name="T6" fmla="*/ 40 w 188"/>
                <a:gd name="T7" fmla="*/ 0 h 828"/>
                <a:gd name="T8" fmla="*/ 0 w 188"/>
                <a:gd name="T9" fmla="*/ 18 h 828"/>
                <a:gd name="T10" fmla="*/ 0 60000 65536"/>
                <a:gd name="T11" fmla="*/ 0 60000 65536"/>
                <a:gd name="T12" fmla="*/ 0 60000 65536"/>
                <a:gd name="T13" fmla="*/ 0 60000 65536"/>
                <a:gd name="T14" fmla="*/ 0 60000 65536"/>
                <a:gd name="T15" fmla="*/ 0 w 188"/>
                <a:gd name="T16" fmla="*/ 0 h 828"/>
                <a:gd name="T17" fmla="*/ 188 w 188"/>
                <a:gd name="T18" fmla="*/ 828 h 828"/>
              </a:gdLst>
              <a:ahLst/>
              <a:cxnLst>
                <a:cxn ang="T10">
                  <a:pos x="T0" y="T1"/>
                </a:cxn>
                <a:cxn ang="T11">
                  <a:pos x="T2" y="T3"/>
                </a:cxn>
                <a:cxn ang="T12">
                  <a:pos x="T4" y="T5"/>
                </a:cxn>
                <a:cxn ang="T13">
                  <a:pos x="T6" y="T7"/>
                </a:cxn>
                <a:cxn ang="T14">
                  <a:pos x="T8" y="T9"/>
                </a:cxn>
              </a:cxnLst>
              <a:rect l="T15" t="T16" r="T17" b="T18"/>
              <a:pathLst>
                <a:path w="188" h="828">
                  <a:moveTo>
                    <a:pt x="0" y="18"/>
                  </a:moveTo>
                  <a:lnTo>
                    <a:pt x="156" y="818"/>
                  </a:lnTo>
                  <a:lnTo>
                    <a:pt x="188" y="828"/>
                  </a:lnTo>
                  <a:lnTo>
                    <a:pt x="40" y="0"/>
                  </a:lnTo>
                  <a:lnTo>
                    <a:pt x="0"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3" name="Freeform 336"/>
            <p:cNvSpPr>
              <a:spLocks/>
            </p:cNvSpPr>
            <p:nvPr/>
          </p:nvSpPr>
          <p:spPr bwMode="auto">
            <a:xfrm>
              <a:off x="2570" y="1709"/>
              <a:ext cx="692" cy="854"/>
            </a:xfrm>
            <a:custGeom>
              <a:avLst/>
              <a:gdLst>
                <a:gd name="T0" fmla="*/ 692 w 692"/>
                <a:gd name="T1" fmla="*/ 608 h 854"/>
                <a:gd name="T2" fmla="*/ 588 w 692"/>
                <a:gd name="T3" fmla="*/ 0 h 854"/>
                <a:gd name="T4" fmla="*/ 0 w 692"/>
                <a:gd name="T5" fmla="*/ 26 h 854"/>
                <a:gd name="T6" fmla="*/ 0 w 692"/>
                <a:gd name="T7" fmla="*/ 26 h 854"/>
                <a:gd name="T8" fmla="*/ 148 w 692"/>
                <a:gd name="T9" fmla="*/ 854 h 854"/>
                <a:gd name="T10" fmla="*/ 150 w 692"/>
                <a:gd name="T11" fmla="*/ 854 h 854"/>
                <a:gd name="T12" fmla="*/ 692 w 692"/>
                <a:gd name="T13" fmla="*/ 608 h 854"/>
                <a:gd name="T14" fmla="*/ 0 60000 65536"/>
                <a:gd name="T15" fmla="*/ 0 60000 65536"/>
                <a:gd name="T16" fmla="*/ 0 60000 65536"/>
                <a:gd name="T17" fmla="*/ 0 60000 65536"/>
                <a:gd name="T18" fmla="*/ 0 60000 65536"/>
                <a:gd name="T19" fmla="*/ 0 60000 65536"/>
                <a:gd name="T20" fmla="*/ 0 60000 65536"/>
                <a:gd name="T21" fmla="*/ 0 w 692"/>
                <a:gd name="T22" fmla="*/ 0 h 854"/>
                <a:gd name="T23" fmla="*/ 692 w 692"/>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2" h="854">
                  <a:moveTo>
                    <a:pt x="692" y="608"/>
                  </a:moveTo>
                  <a:lnTo>
                    <a:pt x="588" y="0"/>
                  </a:lnTo>
                  <a:lnTo>
                    <a:pt x="0" y="26"/>
                  </a:lnTo>
                  <a:lnTo>
                    <a:pt x="148" y="854"/>
                  </a:lnTo>
                  <a:lnTo>
                    <a:pt x="150" y="854"/>
                  </a:lnTo>
                  <a:lnTo>
                    <a:pt x="692" y="60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4" name="Freeform 337"/>
            <p:cNvSpPr>
              <a:spLocks/>
            </p:cNvSpPr>
            <p:nvPr/>
          </p:nvSpPr>
          <p:spPr bwMode="auto">
            <a:xfrm>
              <a:off x="2630" y="1767"/>
              <a:ext cx="588" cy="678"/>
            </a:xfrm>
            <a:custGeom>
              <a:avLst/>
              <a:gdLst>
                <a:gd name="T0" fmla="*/ 554 w 588"/>
                <a:gd name="T1" fmla="*/ 308 h 678"/>
                <a:gd name="T2" fmla="*/ 504 w 588"/>
                <a:gd name="T3" fmla="*/ 34 h 678"/>
                <a:gd name="T4" fmla="*/ 498 w 588"/>
                <a:gd name="T5" fmla="*/ 0 h 678"/>
                <a:gd name="T6" fmla="*/ 376 w 588"/>
                <a:gd name="T7" fmla="*/ 8 h 678"/>
                <a:gd name="T8" fmla="*/ 268 w 588"/>
                <a:gd name="T9" fmla="*/ 18 h 678"/>
                <a:gd name="T10" fmla="*/ 0 w 588"/>
                <a:gd name="T11" fmla="*/ 38 h 678"/>
                <a:gd name="T12" fmla="*/ 38 w 588"/>
                <a:gd name="T13" fmla="*/ 222 h 678"/>
                <a:gd name="T14" fmla="*/ 74 w 588"/>
                <a:gd name="T15" fmla="*/ 408 h 678"/>
                <a:gd name="T16" fmla="*/ 122 w 588"/>
                <a:gd name="T17" fmla="*/ 650 h 678"/>
                <a:gd name="T18" fmla="*/ 128 w 588"/>
                <a:gd name="T19" fmla="*/ 678 h 678"/>
                <a:gd name="T20" fmla="*/ 374 w 588"/>
                <a:gd name="T21" fmla="*/ 582 h 678"/>
                <a:gd name="T22" fmla="*/ 588 w 588"/>
                <a:gd name="T23" fmla="*/ 498 h 678"/>
                <a:gd name="T24" fmla="*/ 554 w 588"/>
                <a:gd name="T25" fmla="*/ 308 h 6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8"/>
                <a:gd name="T40" fmla="*/ 0 h 678"/>
                <a:gd name="T41" fmla="*/ 588 w 588"/>
                <a:gd name="T42" fmla="*/ 678 h 6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8" h="678">
                  <a:moveTo>
                    <a:pt x="554" y="308"/>
                  </a:moveTo>
                  <a:lnTo>
                    <a:pt x="504" y="34"/>
                  </a:lnTo>
                  <a:lnTo>
                    <a:pt x="498" y="0"/>
                  </a:lnTo>
                  <a:lnTo>
                    <a:pt x="376" y="8"/>
                  </a:lnTo>
                  <a:lnTo>
                    <a:pt x="268" y="18"/>
                  </a:lnTo>
                  <a:lnTo>
                    <a:pt x="0" y="38"/>
                  </a:lnTo>
                  <a:lnTo>
                    <a:pt x="38" y="222"/>
                  </a:lnTo>
                  <a:lnTo>
                    <a:pt x="74" y="408"/>
                  </a:lnTo>
                  <a:lnTo>
                    <a:pt x="122" y="650"/>
                  </a:lnTo>
                  <a:lnTo>
                    <a:pt x="128" y="678"/>
                  </a:lnTo>
                  <a:lnTo>
                    <a:pt x="374" y="582"/>
                  </a:lnTo>
                  <a:lnTo>
                    <a:pt x="588" y="498"/>
                  </a:lnTo>
                  <a:lnTo>
                    <a:pt x="554" y="308"/>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5" name="Freeform 338"/>
            <p:cNvSpPr>
              <a:spLocks/>
            </p:cNvSpPr>
            <p:nvPr/>
          </p:nvSpPr>
          <p:spPr bwMode="auto">
            <a:xfrm>
              <a:off x="2942" y="2405"/>
              <a:ext cx="50" cy="34"/>
            </a:xfrm>
            <a:custGeom>
              <a:avLst/>
              <a:gdLst>
                <a:gd name="T0" fmla="*/ 0 w 50"/>
                <a:gd name="T1" fmla="*/ 34 h 34"/>
                <a:gd name="T2" fmla="*/ 4 w 50"/>
                <a:gd name="T3" fmla="*/ 20 h 34"/>
                <a:gd name="T4" fmla="*/ 36 w 50"/>
                <a:gd name="T5" fmla="*/ 0 h 34"/>
                <a:gd name="T6" fmla="*/ 50 w 50"/>
                <a:gd name="T7" fmla="*/ 18 h 34"/>
                <a:gd name="T8" fmla="*/ 0 w 50"/>
                <a:gd name="T9" fmla="*/ 34 h 34"/>
                <a:gd name="T10" fmla="*/ 0 60000 65536"/>
                <a:gd name="T11" fmla="*/ 0 60000 65536"/>
                <a:gd name="T12" fmla="*/ 0 60000 65536"/>
                <a:gd name="T13" fmla="*/ 0 60000 65536"/>
                <a:gd name="T14" fmla="*/ 0 60000 65536"/>
                <a:gd name="T15" fmla="*/ 0 w 50"/>
                <a:gd name="T16" fmla="*/ 0 h 34"/>
                <a:gd name="T17" fmla="*/ 50 w 50"/>
                <a:gd name="T18" fmla="*/ 34 h 34"/>
              </a:gdLst>
              <a:ahLst/>
              <a:cxnLst>
                <a:cxn ang="T10">
                  <a:pos x="T0" y="T1"/>
                </a:cxn>
                <a:cxn ang="T11">
                  <a:pos x="T2" y="T3"/>
                </a:cxn>
                <a:cxn ang="T12">
                  <a:pos x="T4" y="T5"/>
                </a:cxn>
                <a:cxn ang="T13">
                  <a:pos x="T6" y="T7"/>
                </a:cxn>
                <a:cxn ang="T14">
                  <a:pos x="T8" y="T9"/>
                </a:cxn>
              </a:cxnLst>
              <a:rect l="T15" t="T16" r="T17" b="T18"/>
              <a:pathLst>
                <a:path w="50" h="34">
                  <a:moveTo>
                    <a:pt x="0" y="34"/>
                  </a:moveTo>
                  <a:lnTo>
                    <a:pt x="4" y="20"/>
                  </a:lnTo>
                  <a:lnTo>
                    <a:pt x="36" y="0"/>
                  </a:lnTo>
                  <a:lnTo>
                    <a:pt x="50" y="18"/>
                  </a:lnTo>
                  <a:lnTo>
                    <a:pt x="0" y="3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6" name="Freeform 339"/>
            <p:cNvSpPr>
              <a:spLocks/>
            </p:cNvSpPr>
            <p:nvPr/>
          </p:nvSpPr>
          <p:spPr bwMode="auto">
            <a:xfrm>
              <a:off x="3076" y="2357"/>
              <a:ext cx="36" cy="28"/>
            </a:xfrm>
            <a:custGeom>
              <a:avLst/>
              <a:gdLst>
                <a:gd name="T0" fmla="*/ 2 w 36"/>
                <a:gd name="T1" fmla="*/ 8 h 28"/>
                <a:gd name="T2" fmla="*/ 0 w 36"/>
                <a:gd name="T3" fmla="*/ 28 h 28"/>
                <a:gd name="T4" fmla="*/ 36 w 36"/>
                <a:gd name="T5" fmla="*/ 8 h 28"/>
                <a:gd name="T6" fmla="*/ 28 w 36"/>
                <a:gd name="T7" fmla="*/ 0 h 28"/>
                <a:gd name="T8" fmla="*/ 2 w 36"/>
                <a:gd name="T9" fmla="*/ 8 h 28"/>
                <a:gd name="T10" fmla="*/ 0 60000 65536"/>
                <a:gd name="T11" fmla="*/ 0 60000 65536"/>
                <a:gd name="T12" fmla="*/ 0 60000 65536"/>
                <a:gd name="T13" fmla="*/ 0 60000 65536"/>
                <a:gd name="T14" fmla="*/ 0 60000 65536"/>
                <a:gd name="T15" fmla="*/ 0 w 36"/>
                <a:gd name="T16" fmla="*/ 0 h 28"/>
                <a:gd name="T17" fmla="*/ 36 w 36"/>
                <a:gd name="T18" fmla="*/ 28 h 28"/>
              </a:gdLst>
              <a:ahLst/>
              <a:cxnLst>
                <a:cxn ang="T10">
                  <a:pos x="T0" y="T1"/>
                </a:cxn>
                <a:cxn ang="T11">
                  <a:pos x="T2" y="T3"/>
                </a:cxn>
                <a:cxn ang="T12">
                  <a:pos x="T4" y="T5"/>
                </a:cxn>
                <a:cxn ang="T13">
                  <a:pos x="T6" y="T7"/>
                </a:cxn>
                <a:cxn ang="T14">
                  <a:pos x="T8" y="T9"/>
                </a:cxn>
              </a:cxnLst>
              <a:rect l="T15" t="T16" r="T17" b="T18"/>
              <a:pathLst>
                <a:path w="36" h="28">
                  <a:moveTo>
                    <a:pt x="2" y="8"/>
                  </a:moveTo>
                  <a:lnTo>
                    <a:pt x="0" y="28"/>
                  </a:lnTo>
                  <a:lnTo>
                    <a:pt x="36" y="8"/>
                  </a:lnTo>
                  <a:lnTo>
                    <a:pt x="28" y="0"/>
                  </a:lnTo>
                  <a:lnTo>
                    <a:pt x="2" y="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7" name="Freeform 340"/>
            <p:cNvSpPr>
              <a:spLocks/>
            </p:cNvSpPr>
            <p:nvPr/>
          </p:nvSpPr>
          <p:spPr bwMode="auto">
            <a:xfrm>
              <a:off x="2986" y="2383"/>
              <a:ext cx="50" cy="36"/>
            </a:xfrm>
            <a:custGeom>
              <a:avLst/>
              <a:gdLst>
                <a:gd name="T0" fmla="*/ 0 w 50"/>
                <a:gd name="T1" fmla="*/ 18 h 36"/>
                <a:gd name="T2" fmla="*/ 12 w 50"/>
                <a:gd name="T3" fmla="*/ 36 h 36"/>
                <a:gd name="T4" fmla="*/ 50 w 50"/>
                <a:gd name="T5" fmla="*/ 20 h 36"/>
                <a:gd name="T6" fmla="*/ 50 w 50"/>
                <a:gd name="T7" fmla="*/ 20 h 36"/>
                <a:gd name="T8" fmla="*/ 42 w 50"/>
                <a:gd name="T9" fmla="*/ 10 h 36"/>
                <a:gd name="T10" fmla="*/ 38 w 50"/>
                <a:gd name="T11" fmla="*/ 0 h 36"/>
                <a:gd name="T12" fmla="*/ 38 w 50"/>
                <a:gd name="T13" fmla="*/ 0 h 36"/>
                <a:gd name="T14" fmla="*/ 0 w 50"/>
                <a:gd name="T15" fmla="*/ 18 h 36"/>
                <a:gd name="T16" fmla="*/ 0 w 50"/>
                <a:gd name="T17" fmla="*/ 18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36"/>
                <a:gd name="T29" fmla="*/ 50 w 50"/>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36">
                  <a:moveTo>
                    <a:pt x="0" y="18"/>
                  </a:moveTo>
                  <a:lnTo>
                    <a:pt x="12" y="36"/>
                  </a:lnTo>
                  <a:lnTo>
                    <a:pt x="50" y="20"/>
                  </a:lnTo>
                  <a:lnTo>
                    <a:pt x="42" y="10"/>
                  </a:lnTo>
                  <a:lnTo>
                    <a:pt x="38" y="0"/>
                  </a:lnTo>
                  <a:lnTo>
                    <a:pt x="0" y="1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8" name="Freeform 341"/>
            <p:cNvSpPr>
              <a:spLocks/>
            </p:cNvSpPr>
            <p:nvPr/>
          </p:nvSpPr>
          <p:spPr bwMode="auto">
            <a:xfrm>
              <a:off x="3030" y="2367"/>
              <a:ext cx="42" cy="34"/>
            </a:xfrm>
            <a:custGeom>
              <a:avLst/>
              <a:gdLst>
                <a:gd name="T0" fmla="*/ 42 w 42"/>
                <a:gd name="T1" fmla="*/ 0 h 34"/>
                <a:gd name="T2" fmla="*/ 42 w 42"/>
                <a:gd name="T3" fmla="*/ 0 h 34"/>
                <a:gd name="T4" fmla="*/ 22 w 42"/>
                <a:gd name="T5" fmla="*/ 6 h 34"/>
                <a:gd name="T6" fmla="*/ 0 w 42"/>
                <a:gd name="T7" fmla="*/ 14 h 34"/>
                <a:gd name="T8" fmla="*/ 0 w 42"/>
                <a:gd name="T9" fmla="*/ 14 h 34"/>
                <a:gd name="T10" fmla="*/ 4 w 42"/>
                <a:gd name="T11" fmla="*/ 24 h 34"/>
                <a:gd name="T12" fmla="*/ 12 w 42"/>
                <a:gd name="T13" fmla="*/ 34 h 34"/>
                <a:gd name="T14" fmla="*/ 38 w 42"/>
                <a:gd name="T15" fmla="*/ 22 h 34"/>
                <a:gd name="T16" fmla="*/ 42 w 42"/>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4"/>
                <a:gd name="T29" fmla="*/ 42 w 42"/>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4">
                  <a:moveTo>
                    <a:pt x="42" y="0"/>
                  </a:moveTo>
                  <a:lnTo>
                    <a:pt x="42" y="0"/>
                  </a:lnTo>
                  <a:lnTo>
                    <a:pt x="22" y="6"/>
                  </a:lnTo>
                  <a:lnTo>
                    <a:pt x="0" y="14"/>
                  </a:lnTo>
                  <a:lnTo>
                    <a:pt x="4" y="24"/>
                  </a:lnTo>
                  <a:lnTo>
                    <a:pt x="12" y="34"/>
                  </a:lnTo>
                  <a:lnTo>
                    <a:pt x="38" y="22"/>
                  </a:lnTo>
                  <a:lnTo>
                    <a:pt x="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9" name="Freeform 342"/>
            <p:cNvSpPr>
              <a:spLocks/>
            </p:cNvSpPr>
            <p:nvPr/>
          </p:nvSpPr>
          <p:spPr bwMode="auto">
            <a:xfrm>
              <a:off x="2610" y="1753"/>
              <a:ext cx="536" cy="52"/>
            </a:xfrm>
            <a:custGeom>
              <a:avLst/>
              <a:gdLst>
                <a:gd name="T0" fmla="*/ 0 w 536"/>
                <a:gd name="T1" fmla="*/ 40 h 52"/>
                <a:gd name="T2" fmla="*/ 536 w 536"/>
                <a:gd name="T3" fmla="*/ 0 h 52"/>
                <a:gd name="T4" fmla="*/ 518 w 536"/>
                <a:gd name="T5" fmla="*/ 14 h 52"/>
                <a:gd name="T6" fmla="*/ 22 w 536"/>
                <a:gd name="T7" fmla="*/ 52 h 52"/>
                <a:gd name="T8" fmla="*/ 0 w 536"/>
                <a:gd name="T9" fmla="*/ 40 h 52"/>
                <a:gd name="T10" fmla="*/ 0 60000 65536"/>
                <a:gd name="T11" fmla="*/ 0 60000 65536"/>
                <a:gd name="T12" fmla="*/ 0 60000 65536"/>
                <a:gd name="T13" fmla="*/ 0 60000 65536"/>
                <a:gd name="T14" fmla="*/ 0 60000 65536"/>
                <a:gd name="T15" fmla="*/ 0 w 536"/>
                <a:gd name="T16" fmla="*/ 0 h 52"/>
                <a:gd name="T17" fmla="*/ 536 w 536"/>
                <a:gd name="T18" fmla="*/ 52 h 52"/>
              </a:gdLst>
              <a:ahLst/>
              <a:cxnLst>
                <a:cxn ang="T10">
                  <a:pos x="T0" y="T1"/>
                </a:cxn>
                <a:cxn ang="T11">
                  <a:pos x="T2" y="T3"/>
                </a:cxn>
                <a:cxn ang="T12">
                  <a:pos x="T4" y="T5"/>
                </a:cxn>
                <a:cxn ang="T13">
                  <a:pos x="T6" y="T7"/>
                </a:cxn>
                <a:cxn ang="T14">
                  <a:pos x="T8" y="T9"/>
                </a:cxn>
              </a:cxnLst>
              <a:rect l="T15" t="T16" r="T17" b="T18"/>
              <a:pathLst>
                <a:path w="536" h="52">
                  <a:moveTo>
                    <a:pt x="0" y="40"/>
                  </a:moveTo>
                  <a:lnTo>
                    <a:pt x="536" y="0"/>
                  </a:lnTo>
                  <a:lnTo>
                    <a:pt x="518" y="14"/>
                  </a:lnTo>
                  <a:lnTo>
                    <a:pt x="22" y="52"/>
                  </a:lnTo>
                  <a:lnTo>
                    <a:pt x="0" y="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0" name="Freeform 343"/>
            <p:cNvSpPr>
              <a:spLocks/>
            </p:cNvSpPr>
            <p:nvPr/>
          </p:nvSpPr>
          <p:spPr bwMode="auto">
            <a:xfrm>
              <a:off x="2630" y="1785"/>
              <a:ext cx="268" cy="204"/>
            </a:xfrm>
            <a:custGeom>
              <a:avLst/>
              <a:gdLst>
                <a:gd name="T0" fmla="*/ 0 w 268"/>
                <a:gd name="T1" fmla="*/ 20 h 204"/>
                <a:gd name="T2" fmla="*/ 38 w 268"/>
                <a:gd name="T3" fmla="*/ 204 h 204"/>
                <a:gd name="T4" fmla="*/ 38 w 268"/>
                <a:gd name="T5" fmla="*/ 204 h 204"/>
                <a:gd name="T6" fmla="*/ 152 w 268"/>
                <a:gd name="T7" fmla="*/ 102 h 204"/>
                <a:gd name="T8" fmla="*/ 268 w 268"/>
                <a:gd name="T9" fmla="*/ 0 h 204"/>
                <a:gd name="T10" fmla="*/ 0 w 268"/>
                <a:gd name="T11" fmla="*/ 20 h 204"/>
                <a:gd name="T12" fmla="*/ 0 60000 65536"/>
                <a:gd name="T13" fmla="*/ 0 60000 65536"/>
                <a:gd name="T14" fmla="*/ 0 60000 65536"/>
                <a:gd name="T15" fmla="*/ 0 60000 65536"/>
                <a:gd name="T16" fmla="*/ 0 60000 65536"/>
                <a:gd name="T17" fmla="*/ 0 60000 65536"/>
                <a:gd name="T18" fmla="*/ 0 w 268"/>
                <a:gd name="T19" fmla="*/ 0 h 204"/>
                <a:gd name="T20" fmla="*/ 268 w 268"/>
                <a:gd name="T21" fmla="*/ 204 h 204"/>
              </a:gdLst>
              <a:ahLst/>
              <a:cxnLst>
                <a:cxn ang="T12">
                  <a:pos x="T0" y="T1"/>
                </a:cxn>
                <a:cxn ang="T13">
                  <a:pos x="T2" y="T3"/>
                </a:cxn>
                <a:cxn ang="T14">
                  <a:pos x="T4" y="T5"/>
                </a:cxn>
                <a:cxn ang="T15">
                  <a:pos x="T6" y="T7"/>
                </a:cxn>
                <a:cxn ang="T16">
                  <a:pos x="T8" y="T9"/>
                </a:cxn>
                <a:cxn ang="T17">
                  <a:pos x="T10" y="T11"/>
                </a:cxn>
              </a:cxnLst>
              <a:rect l="T18" t="T19" r="T20" b="T21"/>
              <a:pathLst>
                <a:path w="268" h="204">
                  <a:moveTo>
                    <a:pt x="0" y="20"/>
                  </a:moveTo>
                  <a:lnTo>
                    <a:pt x="38" y="204"/>
                  </a:lnTo>
                  <a:lnTo>
                    <a:pt x="152" y="102"/>
                  </a:lnTo>
                  <a:lnTo>
                    <a:pt x="268" y="0"/>
                  </a:lnTo>
                  <a:lnTo>
                    <a:pt x="0" y="20"/>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1" name="Freeform 344"/>
            <p:cNvSpPr>
              <a:spLocks/>
            </p:cNvSpPr>
            <p:nvPr/>
          </p:nvSpPr>
          <p:spPr bwMode="auto">
            <a:xfrm>
              <a:off x="2668" y="1775"/>
              <a:ext cx="338" cy="400"/>
            </a:xfrm>
            <a:custGeom>
              <a:avLst/>
              <a:gdLst>
                <a:gd name="T0" fmla="*/ 230 w 338"/>
                <a:gd name="T1" fmla="*/ 10 h 400"/>
                <a:gd name="T2" fmla="*/ 230 w 338"/>
                <a:gd name="T3" fmla="*/ 10 h 400"/>
                <a:gd name="T4" fmla="*/ 114 w 338"/>
                <a:gd name="T5" fmla="*/ 112 h 400"/>
                <a:gd name="T6" fmla="*/ 0 w 338"/>
                <a:gd name="T7" fmla="*/ 214 h 400"/>
                <a:gd name="T8" fmla="*/ 36 w 338"/>
                <a:gd name="T9" fmla="*/ 400 h 400"/>
                <a:gd name="T10" fmla="*/ 36 w 338"/>
                <a:gd name="T11" fmla="*/ 400 h 400"/>
                <a:gd name="T12" fmla="*/ 108 w 338"/>
                <a:gd name="T13" fmla="*/ 298 h 400"/>
                <a:gd name="T14" fmla="*/ 182 w 338"/>
                <a:gd name="T15" fmla="*/ 196 h 400"/>
                <a:gd name="T16" fmla="*/ 218 w 338"/>
                <a:gd name="T17" fmla="*/ 146 h 400"/>
                <a:gd name="T18" fmla="*/ 258 w 338"/>
                <a:gd name="T19" fmla="*/ 96 h 400"/>
                <a:gd name="T20" fmla="*/ 296 w 338"/>
                <a:gd name="T21" fmla="*/ 48 h 400"/>
                <a:gd name="T22" fmla="*/ 338 w 338"/>
                <a:gd name="T23" fmla="*/ 0 h 400"/>
                <a:gd name="T24" fmla="*/ 230 w 338"/>
                <a:gd name="T25" fmla="*/ 10 h 4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8"/>
                <a:gd name="T40" fmla="*/ 0 h 400"/>
                <a:gd name="T41" fmla="*/ 338 w 338"/>
                <a:gd name="T42" fmla="*/ 400 h 4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8" h="400">
                  <a:moveTo>
                    <a:pt x="230" y="10"/>
                  </a:moveTo>
                  <a:lnTo>
                    <a:pt x="230" y="10"/>
                  </a:lnTo>
                  <a:lnTo>
                    <a:pt x="114" y="112"/>
                  </a:lnTo>
                  <a:lnTo>
                    <a:pt x="0" y="214"/>
                  </a:lnTo>
                  <a:lnTo>
                    <a:pt x="36" y="400"/>
                  </a:lnTo>
                  <a:lnTo>
                    <a:pt x="108" y="298"/>
                  </a:lnTo>
                  <a:lnTo>
                    <a:pt x="182" y="196"/>
                  </a:lnTo>
                  <a:lnTo>
                    <a:pt x="218" y="146"/>
                  </a:lnTo>
                  <a:lnTo>
                    <a:pt x="258" y="96"/>
                  </a:lnTo>
                  <a:lnTo>
                    <a:pt x="296" y="48"/>
                  </a:lnTo>
                  <a:lnTo>
                    <a:pt x="338" y="0"/>
                  </a:lnTo>
                  <a:lnTo>
                    <a:pt x="230" y="10"/>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2" name="Freeform 345"/>
            <p:cNvSpPr>
              <a:spLocks/>
            </p:cNvSpPr>
            <p:nvPr/>
          </p:nvSpPr>
          <p:spPr bwMode="auto">
            <a:xfrm>
              <a:off x="2704" y="1767"/>
              <a:ext cx="430" cy="650"/>
            </a:xfrm>
            <a:custGeom>
              <a:avLst/>
              <a:gdLst>
                <a:gd name="T0" fmla="*/ 430 w 430"/>
                <a:gd name="T1" fmla="*/ 34 h 650"/>
                <a:gd name="T2" fmla="*/ 424 w 430"/>
                <a:gd name="T3" fmla="*/ 0 h 650"/>
                <a:gd name="T4" fmla="*/ 302 w 430"/>
                <a:gd name="T5" fmla="*/ 8 h 650"/>
                <a:gd name="T6" fmla="*/ 302 w 430"/>
                <a:gd name="T7" fmla="*/ 8 h 650"/>
                <a:gd name="T8" fmla="*/ 260 w 430"/>
                <a:gd name="T9" fmla="*/ 56 h 650"/>
                <a:gd name="T10" fmla="*/ 222 w 430"/>
                <a:gd name="T11" fmla="*/ 104 h 650"/>
                <a:gd name="T12" fmla="*/ 182 w 430"/>
                <a:gd name="T13" fmla="*/ 154 h 650"/>
                <a:gd name="T14" fmla="*/ 146 w 430"/>
                <a:gd name="T15" fmla="*/ 204 h 650"/>
                <a:gd name="T16" fmla="*/ 72 w 430"/>
                <a:gd name="T17" fmla="*/ 306 h 650"/>
                <a:gd name="T18" fmla="*/ 0 w 430"/>
                <a:gd name="T19" fmla="*/ 408 h 650"/>
                <a:gd name="T20" fmla="*/ 48 w 430"/>
                <a:gd name="T21" fmla="*/ 650 h 650"/>
                <a:gd name="T22" fmla="*/ 48 w 430"/>
                <a:gd name="T23" fmla="*/ 650 h 650"/>
                <a:gd name="T24" fmla="*/ 102 w 430"/>
                <a:gd name="T25" fmla="*/ 576 h 650"/>
                <a:gd name="T26" fmla="*/ 156 w 430"/>
                <a:gd name="T27" fmla="*/ 502 h 650"/>
                <a:gd name="T28" fmla="*/ 208 w 430"/>
                <a:gd name="T29" fmla="*/ 428 h 650"/>
                <a:gd name="T30" fmla="*/ 256 w 430"/>
                <a:gd name="T31" fmla="*/ 352 h 650"/>
                <a:gd name="T32" fmla="*/ 304 w 430"/>
                <a:gd name="T33" fmla="*/ 274 h 650"/>
                <a:gd name="T34" fmla="*/ 348 w 430"/>
                <a:gd name="T35" fmla="*/ 194 h 650"/>
                <a:gd name="T36" fmla="*/ 392 w 430"/>
                <a:gd name="T37" fmla="*/ 116 h 650"/>
                <a:gd name="T38" fmla="*/ 430 w 430"/>
                <a:gd name="T39" fmla="*/ 34 h 650"/>
                <a:gd name="T40" fmla="*/ 430 w 430"/>
                <a:gd name="T41" fmla="*/ 34 h 6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0"/>
                <a:gd name="T64" fmla="*/ 0 h 650"/>
                <a:gd name="T65" fmla="*/ 430 w 430"/>
                <a:gd name="T66" fmla="*/ 650 h 6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0" h="650">
                  <a:moveTo>
                    <a:pt x="430" y="34"/>
                  </a:moveTo>
                  <a:lnTo>
                    <a:pt x="424" y="0"/>
                  </a:lnTo>
                  <a:lnTo>
                    <a:pt x="302" y="8"/>
                  </a:lnTo>
                  <a:lnTo>
                    <a:pt x="260" y="56"/>
                  </a:lnTo>
                  <a:lnTo>
                    <a:pt x="222" y="104"/>
                  </a:lnTo>
                  <a:lnTo>
                    <a:pt x="182" y="154"/>
                  </a:lnTo>
                  <a:lnTo>
                    <a:pt x="146" y="204"/>
                  </a:lnTo>
                  <a:lnTo>
                    <a:pt x="72" y="306"/>
                  </a:lnTo>
                  <a:lnTo>
                    <a:pt x="0" y="408"/>
                  </a:lnTo>
                  <a:lnTo>
                    <a:pt x="48" y="650"/>
                  </a:lnTo>
                  <a:lnTo>
                    <a:pt x="102" y="576"/>
                  </a:lnTo>
                  <a:lnTo>
                    <a:pt x="156" y="502"/>
                  </a:lnTo>
                  <a:lnTo>
                    <a:pt x="208" y="428"/>
                  </a:lnTo>
                  <a:lnTo>
                    <a:pt x="256" y="352"/>
                  </a:lnTo>
                  <a:lnTo>
                    <a:pt x="304" y="274"/>
                  </a:lnTo>
                  <a:lnTo>
                    <a:pt x="348" y="194"/>
                  </a:lnTo>
                  <a:lnTo>
                    <a:pt x="392" y="116"/>
                  </a:lnTo>
                  <a:lnTo>
                    <a:pt x="430" y="34"/>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3" name="Freeform 346"/>
            <p:cNvSpPr>
              <a:spLocks/>
            </p:cNvSpPr>
            <p:nvPr/>
          </p:nvSpPr>
          <p:spPr bwMode="auto">
            <a:xfrm>
              <a:off x="3004" y="2075"/>
              <a:ext cx="214" cy="274"/>
            </a:xfrm>
            <a:custGeom>
              <a:avLst/>
              <a:gdLst>
                <a:gd name="T0" fmla="*/ 0 w 214"/>
                <a:gd name="T1" fmla="*/ 274 h 274"/>
                <a:gd name="T2" fmla="*/ 214 w 214"/>
                <a:gd name="T3" fmla="*/ 190 h 274"/>
                <a:gd name="T4" fmla="*/ 180 w 214"/>
                <a:gd name="T5" fmla="*/ 0 h 274"/>
                <a:gd name="T6" fmla="*/ 180 w 214"/>
                <a:gd name="T7" fmla="*/ 0 h 274"/>
                <a:gd name="T8" fmla="*/ 138 w 214"/>
                <a:gd name="T9" fmla="*/ 52 h 274"/>
                <a:gd name="T10" fmla="*/ 100 w 214"/>
                <a:gd name="T11" fmla="*/ 108 h 274"/>
                <a:gd name="T12" fmla="*/ 64 w 214"/>
                <a:gd name="T13" fmla="*/ 164 h 274"/>
                <a:gd name="T14" fmla="*/ 30 w 214"/>
                <a:gd name="T15" fmla="*/ 222 h 274"/>
                <a:gd name="T16" fmla="*/ 30 w 214"/>
                <a:gd name="T17" fmla="*/ 222 h 274"/>
                <a:gd name="T18" fmla="*/ 0 w 214"/>
                <a:gd name="T19" fmla="*/ 274 h 274"/>
                <a:gd name="T20" fmla="*/ 0 w 214"/>
                <a:gd name="T21" fmla="*/ 274 h 2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4"/>
                <a:gd name="T34" fmla="*/ 0 h 274"/>
                <a:gd name="T35" fmla="*/ 214 w 214"/>
                <a:gd name="T36" fmla="*/ 274 h 2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4" h="274">
                  <a:moveTo>
                    <a:pt x="0" y="274"/>
                  </a:moveTo>
                  <a:lnTo>
                    <a:pt x="214" y="190"/>
                  </a:lnTo>
                  <a:lnTo>
                    <a:pt x="180" y="0"/>
                  </a:lnTo>
                  <a:lnTo>
                    <a:pt x="138" y="52"/>
                  </a:lnTo>
                  <a:lnTo>
                    <a:pt x="100" y="108"/>
                  </a:lnTo>
                  <a:lnTo>
                    <a:pt x="64" y="164"/>
                  </a:lnTo>
                  <a:lnTo>
                    <a:pt x="30" y="222"/>
                  </a:lnTo>
                  <a:lnTo>
                    <a:pt x="0" y="274"/>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4" name="Freeform 347"/>
            <p:cNvSpPr>
              <a:spLocks/>
            </p:cNvSpPr>
            <p:nvPr/>
          </p:nvSpPr>
          <p:spPr bwMode="auto">
            <a:xfrm>
              <a:off x="2752" y="1801"/>
              <a:ext cx="432" cy="644"/>
            </a:xfrm>
            <a:custGeom>
              <a:avLst/>
              <a:gdLst>
                <a:gd name="T0" fmla="*/ 0 w 432"/>
                <a:gd name="T1" fmla="*/ 616 h 644"/>
                <a:gd name="T2" fmla="*/ 6 w 432"/>
                <a:gd name="T3" fmla="*/ 644 h 644"/>
                <a:gd name="T4" fmla="*/ 252 w 432"/>
                <a:gd name="T5" fmla="*/ 548 h 644"/>
                <a:gd name="T6" fmla="*/ 252 w 432"/>
                <a:gd name="T7" fmla="*/ 548 h 644"/>
                <a:gd name="T8" fmla="*/ 282 w 432"/>
                <a:gd name="T9" fmla="*/ 496 h 644"/>
                <a:gd name="T10" fmla="*/ 282 w 432"/>
                <a:gd name="T11" fmla="*/ 496 h 644"/>
                <a:gd name="T12" fmla="*/ 316 w 432"/>
                <a:gd name="T13" fmla="*/ 438 h 644"/>
                <a:gd name="T14" fmla="*/ 352 w 432"/>
                <a:gd name="T15" fmla="*/ 382 h 644"/>
                <a:gd name="T16" fmla="*/ 390 w 432"/>
                <a:gd name="T17" fmla="*/ 326 h 644"/>
                <a:gd name="T18" fmla="*/ 432 w 432"/>
                <a:gd name="T19" fmla="*/ 274 h 644"/>
                <a:gd name="T20" fmla="*/ 382 w 432"/>
                <a:gd name="T21" fmla="*/ 0 h 644"/>
                <a:gd name="T22" fmla="*/ 382 w 432"/>
                <a:gd name="T23" fmla="*/ 0 h 644"/>
                <a:gd name="T24" fmla="*/ 344 w 432"/>
                <a:gd name="T25" fmla="*/ 82 h 644"/>
                <a:gd name="T26" fmla="*/ 300 w 432"/>
                <a:gd name="T27" fmla="*/ 160 h 644"/>
                <a:gd name="T28" fmla="*/ 256 w 432"/>
                <a:gd name="T29" fmla="*/ 240 h 644"/>
                <a:gd name="T30" fmla="*/ 208 w 432"/>
                <a:gd name="T31" fmla="*/ 318 h 644"/>
                <a:gd name="T32" fmla="*/ 160 w 432"/>
                <a:gd name="T33" fmla="*/ 394 h 644"/>
                <a:gd name="T34" fmla="*/ 108 w 432"/>
                <a:gd name="T35" fmla="*/ 468 h 644"/>
                <a:gd name="T36" fmla="*/ 54 w 432"/>
                <a:gd name="T37" fmla="*/ 542 h 644"/>
                <a:gd name="T38" fmla="*/ 0 w 432"/>
                <a:gd name="T39" fmla="*/ 616 h 644"/>
                <a:gd name="T40" fmla="*/ 0 w 432"/>
                <a:gd name="T41" fmla="*/ 616 h 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644"/>
                <a:gd name="T65" fmla="*/ 432 w 432"/>
                <a:gd name="T66" fmla="*/ 644 h 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644">
                  <a:moveTo>
                    <a:pt x="0" y="616"/>
                  </a:moveTo>
                  <a:lnTo>
                    <a:pt x="6" y="644"/>
                  </a:lnTo>
                  <a:lnTo>
                    <a:pt x="252" y="548"/>
                  </a:lnTo>
                  <a:lnTo>
                    <a:pt x="282" y="496"/>
                  </a:lnTo>
                  <a:lnTo>
                    <a:pt x="316" y="438"/>
                  </a:lnTo>
                  <a:lnTo>
                    <a:pt x="352" y="382"/>
                  </a:lnTo>
                  <a:lnTo>
                    <a:pt x="390" y="326"/>
                  </a:lnTo>
                  <a:lnTo>
                    <a:pt x="432" y="274"/>
                  </a:lnTo>
                  <a:lnTo>
                    <a:pt x="382" y="0"/>
                  </a:lnTo>
                  <a:lnTo>
                    <a:pt x="344" y="82"/>
                  </a:lnTo>
                  <a:lnTo>
                    <a:pt x="300" y="160"/>
                  </a:lnTo>
                  <a:lnTo>
                    <a:pt x="256" y="240"/>
                  </a:lnTo>
                  <a:lnTo>
                    <a:pt x="208" y="318"/>
                  </a:lnTo>
                  <a:lnTo>
                    <a:pt x="160" y="394"/>
                  </a:lnTo>
                  <a:lnTo>
                    <a:pt x="108" y="468"/>
                  </a:lnTo>
                  <a:lnTo>
                    <a:pt x="54" y="542"/>
                  </a:lnTo>
                  <a:lnTo>
                    <a:pt x="0" y="616"/>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5" name="Freeform 348"/>
            <p:cNvSpPr>
              <a:spLocks/>
            </p:cNvSpPr>
            <p:nvPr/>
          </p:nvSpPr>
          <p:spPr bwMode="auto">
            <a:xfrm>
              <a:off x="2744" y="2265"/>
              <a:ext cx="496" cy="204"/>
            </a:xfrm>
            <a:custGeom>
              <a:avLst/>
              <a:gdLst>
                <a:gd name="T0" fmla="*/ 0 w 496"/>
                <a:gd name="T1" fmla="*/ 204 h 204"/>
                <a:gd name="T2" fmla="*/ 14 w 496"/>
                <a:gd name="T3" fmla="*/ 180 h 204"/>
                <a:gd name="T4" fmla="*/ 474 w 496"/>
                <a:gd name="T5" fmla="*/ 0 h 204"/>
                <a:gd name="T6" fmla="*/ 496 w 496"/>
                <a:gd name="T7" fmla="*/ 8 h 204"/>
                <a:gd name="T8" fmla="*/ 0 w 496"/>
                <a:gd name="T9" fmla="*/ 204 h 204"/>
                <a:gd name="T10" fmla="*/ 0 60000 65536"/>
                <a:gd name="T11" fmla="*/ 0 60000 65536"/>
                <a:gd name="T12" fmla="*/ 0 60000 65536"/>
                <a:gd name="T13" fmla="*/ 0 60000 65536"/>
                <a:gd name="T14" fmla="*/ 0 60000 65536"/>
                <a:gd name="T15" fmla="*/ 0 w 496"/>
                <a:gd name="T16" fmla="*/ 0 h 204"/>
                <a:gd name="T17" fmla="*/ 496 w 496"/>
                <a:gd name="T18" fmla="*/ 204 h 204"/>
              </a:gdLst>
              <a:ahLst/>
              <a:cxnLst>
                <a:cxn ang="T10">
                  <a:pos x="T0" y="T1"/>
                </a:cxn>
                <a:cxn ang="T11">
                  <a:pos x="T2" y="T3"/>
                </a:cxn>
                <a:cxn ang="T12">
                  <a:pos x="T4" y="T5"/>
                </a:cxn>
                <a:cxn ang="T13">
                  <a:pos x="T6" y="T7"/>
                </a:cxn>
                <a:cxn ang="T14">
                  <a:pos x="T8" y="T9"/>
                </a:cxn>
              </a:cxnLst>
              <a:rect l="T15" t="T16" r="T17" b="T18"/>
              <a:pathLst>
                <a:path w="496" h="204">
                  <a:moveTo>
                    <a:pt x="0" y="204"/>
                  </a:moveTo>
                  <a:lnTo>
                    <a:pt x="14" y="180"/>
                  </a:lnTo>
                  <a:lnTo>
                    <a:pt x="474" y="0"/>
                  </a:lnTo>
                  <a:lnTo>
                    <a:pt x="496" y="8"/>
                  </a:lnTo>
                  <a:lnTo>
                    <a:pt x="0"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6" name="Freeform 349"/>
            <p:cNvSpPr>
              <a:spLocks/>
            </p:cNvSpPr>
            <p:nvPr/>
          </p:nvSpPr>
          <p:spPr bwMode="auto">
            <a:xfrm>
              <a:off x="3200" y="2309"/>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4 h 10"/>
                <a:gd name="T14" fmla="*/ 0 w 10"/>
                <a:gd name="T15" fmla="*/ 4 h 10"/>
                <a:gd name="T16" fmla="*/ 2 w 10"/>
                <a:gd name="T17" fmla="*/ 0 h 10"/>
                <a:gd name="T18" fmla="*/ 6 w 10"/>
                <a:gd name="T19" fmla="*/ 0 h 10"/>
                <a:gd name="T20" fmla="*/ 6 w 10"/>
                <a:gd name="T21" fmla="*/ 0 h 10"/>
                <a:gd name="T22" fmla="*/ 10 w 10"/>
                <a:gd name="T23" fmla="*/ 2 h 10"/>
                <a:gd name="T24" fmla="*/ 10 w 10"/>
                <a:gd name="T25" fmla="*/ 6 h 10"/>
                <a:gd name="T26" fmla="*/ 10 w 10"/>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10" y="6"/>
                  </a:moveTo>
                  <a:lnTo>
                    <a:pt x="10" y="6"/>
                  </a:lnTo>
                  <a:lnTo>
                    <a:pt x="8" y="8"/>
                  </a:lnTo>
                  <a:lnTo>
                    <a:pt x="4" y="10"/>
                  </a:lnTo>
                  <a:lnTo>
                    <a:pt x="2" y="8"/>
                  </a:lnTo>
                  <a:lnTo>
                    <a:pt x="0" y="4"/>
                  </a:lnTo>
                  <a:lnTo>
                    <a:pt x="2" y="0"/>
                  </a:lnTo>
                  <a:lnTo>
                    <a:pt x="6" y="0"/>
                  </a:lnTo>
                  <a:lnTo>
                    <a:pt x="10" y="2"/>
                  </a:lnTo>
                  <a:lnTo>
                    <a:pt x="10" y="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pic>
        <p:nvPicPr>
          <p:cNvPr id="187" name="Picture 351" descr="MCj0396944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5013" y="6308725"/>
            <a:ext cx="1544637"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Line 352"/>
          <p:cNvSpPr>
            <a:spLocks noChangeShapeType="1"/>
          </p:cNvSpPr>
          <p:nvPr/>
        </p:nvSpPr>
        <p:spPr bwMode="auto">
          <a:xfrm>
            <a:off x="1544638" y="5805488"/>
            <a:ext cx="0" cy="504825"/>
          </a:xfrm>
          <a:prstGeom prst="line">
            <a:avLst/>
          </a:prstGeom>
          <a:noFill/>
          <a:ln w="254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189" name="Line 353"/>
          <p:cNvSpPr>
            <a:spLocks noChangeShapeType="1"/>
          </p:cNvSpPr>
          <p:nvPr/>
        </p:nvSpPr>
        <p:spPr bwMode="auto">
          <a:xfrm>
            <a:off x="2846388" y="5826125"/>
            <a:ext cx="0" cy="287338"/>
          </a:xfrm>
          <a:prstGeom prst="line">
            <a:avLst/>
          </a:prstGeom>
          <a:noFill/>
          <a:ln w="254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190" name="Line 354"/>
          <p:cNvSpPr>
            <a:spLocks noChangeShapeType="1"/>
          </p:cNvSpPr>
          <p:nvPr/>
        </p:nvSpPr>
        <p:spPr bwMode="auto">
          <a:xfrm>
            <a:off x="3978275" y="5808663"/>
            <a:ext cx="15875" cy="322262"/>
          </a:xfrm>
          <a:prstGeom prst="line">
            <a:avLst/>
          </a:prstGeom>
          <a:noFill/>
          <a:ln w="254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grpSp>
        <p:nvGrpSpPr>
          <p:cNvPr id="191" name="Group 366"/>
          <p:cNvGrpSpPr>
            <a:grpSpLocks/>
          </p:cNvGrpSpPr>
          <p:nvPr/>
        </p:nvGrpSpPr>
        <p:grpSpPr bwMode="auto">
          <a:xfrm>
            <a:off x="2525713" y="6113463"/>
            <a:ext cx="596900" cy="571500"/>
            <a:chOff x="3571" y="1321"/>
            <a:chExt cx="376" cy="360"/>
          </a:xfrm>
        </p:grpSpPr>
        <p:sp>
          <p:nvSpPr>
            <p:cNvPr id="192" name="Freeform 358"/>
            <p:cNvSpPr>
              <a:spLocks/>
            </p:cNvSpPr>
            <p:nvPr/>
          </p:nvSpPr>
          <p:spPr bwMode="auto">
            <a:xfrm>
              <a:off x="3571" y="1321"/>
              <a:ext cx="376" cy="360"/>
            </a:xfrm>
            <a:custGeom>
              <a:avLst/>
              <a:gdLst>
                <a:gd name="T0" fmla="*/ 0 w 8650"/>
                <a:gd name="T1" fmla="*/ 0 h 8283"/>
                <a:gd name="T2" fmla="*/ 0 w 8650"/>
                <a:gd name="T3" fmla="*/ 0 h 8283"/>
                <a:gd name="T4" fmla="*/ 0 w 8650"/>
                <a:gd name="T5" fmla="*/ 0 h 8283"/>
                <a:gd name="T6" fmla="*/ 0 w 8650"/>
                <a:gd name="T7" fmla="*/ 0 h 8283"/>
                <a:gd name="T8" fmla="*/ 0 w 8650"/>
                <a:gd name="T9" fmla="*/ 0 h 8283"/>
                <a:gd name="T10" fmla="*/ 0 w 8650"/>
                <a:gd name="T11" fmla="*/ 0 h 8283"/>
                <a:gd name="T12" fmla="*/ 0 w 8650"/>
                <a:gd name="T13" fmla="*/ 0 h 8283"/>
                <a:gd name="T14" fmla="*/ 0 w 8650"/>
                <a:gd name="T15" fmla="*/ 0 h 8283"/>
                <a:gd name="T16" fmla="*/ 0 w 8650"/>
                <a:gd name="T17" fmla="*/ 0 h 8283"/>
                <a:gd name="T18" fmla="*/ 0 w 8650"/>
                <a:gd name="T19" fmla="*/ 0 h 8283"/>
                <a:gd name="T20" fmla="*/ 0 w 8650"/>
                <a:gd name="T21" fmla="*/ 0 h 8283"/>
                <a:gd name="T22" fmla="*/ 0 w 8650"/>
                <a:gd name="T23" fmla="*/ 0 h 8283"/>
                <a:gd name="T24" fmla="*/ 0 w 8650"/>
                <a:gd name="T25" fmla="*/ 0 h 8283"/>
                <a:gd name="T26" fmla="*/ 0 w 8650"/>
                <a:gd name="T27" fmla="*/ 0 h 8283"/>
                <a:gd name="T28" fmla="*/ 0 w 8650"/>
                <a:gd name="T29" fmla="*/ 0 h 8283"/>
                <a:gd name="T30" fmla="*/ 0 w 8650"/>
                <a:gd name="T31" fmla="*/ 0 h 8283"/>
                <a:gd name="T32" fmla="*/ 0 w 8650"/>
                <a:gd name="T33" fmla="*/ 0 h 8283"/>
                <a:gd name="T34" fmla="*/ 0 w 8650"/>
                <a:gd name="T35" fmla="*/ 0 h 8283"/>
                <a:gd name="T36" fmla="*/ 0 w 8650"/>
                <a:gd name="T37" fmla="*/ 0 h 8283"/>
                <a:gd name="T38" fmla="*/ 0 w 8650"/>
                <a:gd name="T39" fmla="*/ 0 h 8283"/>
                <a:gd name="T40" fmla="*/ 0 w 8650"/>
                <a:gd name="T41" fmla="*/ 0 h 8283"/>
                <a:gd name="T42" fmla="*/ 0 w 8650"/>
                <a:gd name="T43" fmla="*/ 0 h 8283"/>
                <a:gd name="T44" fmla="*/ 0 w 8650"/>
                <a:gd name="T45" fmla="*/ 0 h 8283"/>
                <a:gd name="T46" fmla="*/ 0 w 8650"/>
                <a:gd name="T47" fmla="*/ 0 h 8283"/>
                <a:gd name="T48" fmla="*/ 0 w 8650"/>
                <a:gd name="T49" fmla="*/ 0 h 8283"/>
                <a:gd name="T50" fmla="*/ 0 w 8650"/>
                <a:gd name="T51" fmla="*/ 0 h 8283"/>
                <a:gd name="T52" fmla="*/ 0 w 8650"/>
                <a:gd name="T53" fmla="*/ 0 h 8283"/>
                <a:gd name="T54" fmla="*/ 0 w 8650"/>
                <a:gd name="T55" fmla="*/ 0 h 8283"/>
                <a:gd name="T56" fmla="*/ 0 w 8650"/>
                <a:gd name="T57" fmla="*/ 0 h 8283"/>
                <a:gd name="T58" fmla="*/ 0 w 8650"/>
                <a:gd name="T59" fmla="*/ 0 h 8283"/>
                <a:gd name="T60" fmla="*/ 0 w 8650"/>
                <a:gd name="T61" fmla="*/ 0 h 8283"/>
                <a:gd name="T62" fmla="*/ 0 w 8650"/>
                <a:gd name="T63" fmla="*/ 0 h 8283"/>
                <a:gd name="T64" fmla="*/ 0 w 8650"/>
                <a:gd name="T65" fmla="*/ 0 h 8283"/>
                <a:gd name="T66" fmla="*/ 0 w 8650"/>
                <a:gd name="T67" fmla="*/ 0 h 8283"/>
                <a:gd name="T68" fmla="*/ 0 w 8650"/>
                <a:gd name="T69" fmla="*/ 0 h 8283"/>
                <a:gd name="T70" fmla="*/ 0 w 8650"/>
                <a:gd name="T71" fmla="*/ 0 h 8283"/>
                <a:gd name="T72" fmla="*/ 0 w 8650"/>
                <a:gd name="T73" fmla="*/ 0 h 8283"/>
                <a:gd name="T74" fmla="*/ 0 w 8650"/>
                <a:gd name="T75" fmla="*/ 0 h 8283"/>
                <a:gd name="T76" fmla="*/ 0 w 8650"/>
                <a:gd name="T77" fmla="*/ 0 h 8283"/>
                <a:gd name="T78" fmla="*/ 0 w 8650"/>
                <a:gd name="T79" fmla="*/ 0 h 8283"/>
                <a:gd name="T80" fmla="*/ 0 w 8650"/>
                <a:gd name="T81" fmla="*/ 0 h 8283"/>
                <a:gd name="T82" fmla="*/ 0 w 8650"/>
                <a:gd name="T83" fmla="*/ 0 h 8283"/>
                <a:gd name="T84" fmla="*/ 0 w 8650"/>
                <a:gd name="T85" fmla="*/ 0 h 8283"/>
                <a:gd name="T86" fmla="*/ 0 w 8650"/>
                <a:gd name="T87" fmla="*/ 0 h 8283"/>
                <a:gd name="T88" fmla="*/ 0 w 8650"/>
                <a:gd name="T89" fmla="*/ 0 h 8283"/>
                <a:gd name="T90" fmla="*/ 0 w 8650"/>
                <a:gd name="T91" fmla="*/ 0 h 8283"/>
                <a:gd name="T92" fmla="*/ 0 w 8650"/>
                <a:gd name="T93" fmla="*/ 0 h 8283"/>
                <a:gd name="T94" fmla="*/ 0 w 8650"/>
                <a:gd name="T95" fmla="*/ 0 h 8283"/>
                <a:gd name="T96" fmla="*/ 0 w 8650"/>
                <a:gd name="T97" fmla="*/ 0 h 8283"/>
                <a:gd name="T98" fmla="*/ 0 w 8650"/>
                <a:gd name="T99" fmla="*/ 0 h 8283"/>
                <a:gd name="T100" fmla="*/ 0 w 8650"/>
                <a:gd name="T101" fmla="*/ 0 h 82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650"/>
                <a:gd name="T154" fmla="*/ 0 h 8283"/>
                <a:gd name="T155" fmla="*/ 8650 w 8650"/>
                <a:gd name="T156" fmla="*/ 8283 h 82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650" h="8283">
                  <a:moveTo>
                    <a:pt x="7221" y="5078"/>
                  </a:moveTo>
                  <a:lnTo>
                    <a:pt x="7149" y="5218"/>
                  </a:lnTo>
                  <a:lnTo>
                    <a:pt x="7077" y="5358"/>
                  </a:lnTo>
                  <a:lnTo>
                    <a:pt x="7005" y="5495"/>
                  </a:lnTo>
                  <a:lnTo>
                    <a:pt x="6933" y="5630"/>
                  </a:lnTo>
                  <a:lnTo>
                    <a:pt x="6860" y="5765"/>
                  </a:lnTo>
                  <a:lnTo>
                    <a:pt x="6786" y="5897"/>
                  </a:lnTo>
                  <a:lnTo>
                    <a:pt x="6713" y="6026"/>
                  </a:lnTo>
                  <a:lnTo>
                    <a:pt x="6638" y="6154"/>
                  </a:lnTo>
                  <a:lnTo>
                    <a:pt x="6562" y="6279"/>
                  </a:lnTo>
                  <a:lnTo>
                    <a:pt x="6484" y="6402"/>
                  </a:lnTo>
                  <a:lnTo>
                    <a:pt x="6406" y="6522"/>
                  </a:lnTo>
                  <a:lnTo>
                    <a:pt x="6326" y="6639"/>
                  </a:lnTo>
                  <a:lnTo>
                    <a:pt x="6243" y="6753"/>
                  </a:lnTo>
                  <a:lnTo>
                    <a:pt x="6158" y="6865"/>
                  </a:lnTo>
                  <a:lnTo>
                    <a:pt x="6071" y="6973"/>
                  </a:lnTo>
                  <a:lnTo>
                    <a:pt x="5981" y="7078"/>
                  </a:lnTo>
                  <a:lnTo>
                    <a:pt x="5889" y="7179"/>
                  </a:lnTo>
                  <a:lnTo>
                    <a:pt x="5793" y="7277"/>
                  </a:lnTo>
                  <a:lnTo>
                    <a:pt x="5694" y="7372"/>
                  </a:lnTo>
                  <a:lnTo>
                    <a:pt x="5592" y="7461"/>
                  </a:lnTo>
                  <a:lnTo>
                    <a:pt x="5485" y="7548"/>
                  </a:lnTo>
                  <a:lnTo>
                    <a:pt x="5375" y="7630"/>
                  </a:lnTo>
                  <a:lnTo>
                    <a:pt x="5262" y="7709"/>
                  </a:lnTo>
                  <a:lnTo>
                    <a:pt x="5144" y="7782"/>
                  </a:lnTo>
                  <a:lnTo>
                    <a:pt x="5021" y="7852"/>
                  </a:lnTo>
                  <a:lnTo>
                    <a:pt x="4894" y="7916"/>
                  </a:lnTo>
                  <a:lnTo>
                    <a:pt x="4761" y="7976"/>
                  </a:lnTo>
                  <a:lnTo>
                    <a:pt x="4624" y="8031"/>
                  </a:lnTo>
                  <a:lnTo>
                    <a:pt x="4481" y="8082"/>
                  </a:lnTo>
                  <a:lnTo>
                    <a:pt x="4334" y="8127"/>
                  </a:lnTo>
                  <a:lnTo>
                    <a:pt x="4179" y="8167"/>
                  </a:lnTo>
                  <a:lnTo>
                    <a:pt x="4019" y="8201"/>
                  </a:lnTo>
                  <a:lnTo>
                    <a:pt x="3888" y="8225"/>
                  </a:lnTo>
                  <a:lnTo>
                    <a:pt x="3758" y="8244"/>
                  </a:lnTo>
                  <a:lnTo>
                    <a:pt x="3628" y="8259"/>
                  </a:lnTo>
                  <a:lnTo>
                    <a:pt x="3498" y="8272"/>
                  </a:lnTo>
                  <a:lnTo>
                    <a:pt x="3369" y="8280"/>
                  </a:lnTo>
                  <a:lnTo>
                    <a:pt x="3240" y="8283"/>
                  </a:lnTo>
                  <a:lnTo>
                    <a:pt x="3112" y="8283"/>
                  </a:lnTo>
                  <a:lnTo>
                    <a:pt x="2984" y="8279"/>
                  </a:lnTo>
                  <a:lnTo>
                    <a:pt x="2857" y="8270"/>
                  </a:lnTo>
                  <a:lnTo>
                    <a:pt x="2729" y="8259"/>
                  </a:lnTo>
                  <a:lnTo>
                    <a:pt x="2604" y="8243"/>
                  </a:lnTo>
                  <a:lnTo>
                    <a:pt x="2479" y="8224"/>
                  </a:lnTo>
                  <a:lnTo>
                    <a:pt x="2355" y="8200"/>
                  </a:lnTo>
                  <a:lnTo>
                    <a:pt x="2233" y="8173"/>
                  </a:lnTo>
                  <a:lnTo>
                    <a:pt x="2111" y="8141"/>
                  </a:lnTo>
                  <a:lnTo>
                    <a:pt x="1991" y="8106"/>
                  </a:lnTo>
                  <a:lnTo>
                    <a:pt x="1872" y="8067"/>
                  </a:lnTo>
                  <a:lnTo>
                    <a:pt x="1755" y="8023"/>
                  </a:lnTo>
                  <a:lnTo>
                    <a:pt x="1638" y="7976"/>
                  </a:lnTo>
                  <a:lnTo>
                    <a:pt x="1523" y="7925"/>
                  </a:lnTo>
                  <a:lnTo>
                    <a:pt x="1410" y="7871"/>
                  </a:lnTo>
                  <a:lnTo>
                    <a:pt x="1298" y="7812"/>
                  </a:lnTo>
                  <a:lnTo>
                    <a:pt x="1188" y="7749"/>
                  </a:lnTo>
                  <a:lnTo>
                    <a:pt x="1080" y="7683"/>
                  </a:lnTo>
                  <a:lnTo>
                    <a:pt x="974" y="7612"/>
                  </a:lnTo>
                  <a:lnTo>
                    <a:pt x="869" y="7538"/>
                  </a:lnTo>
                  <a:lnTo>
                    <a:pt x="767" y="7459"/>
                  </a:lnTo>
                  <a:lnTo>
                    <a:pt x="667" y="7378"/>
                  </a:lnTo>
                  <a:lnTo>
                    <a:pt x="568" y="7291"/>
                  </a:lnTo>
                  <a:lnTo>
                    <a:pt x="473" y="7202"/>
                  </a:lnTo>
                  <a:lnTo>
                    <a:pt x="379" y="7108"/>
                  </a:lnTo>
                  <a:lnTo>
                    <a:pt x="288" y="7011"/>
                  </a:lnTo>
                  <a:lnTo>
                    <a:pt x="239" y="6921"/>
                  </a:lnTo>
                  <a:lnTo>
                    <a:pt x="196" y="6832"/>
                  </a:lnTo>
                  <a:lnTo>
                    <a:pt x="158" y="6744"/>
                  </a:lnTo>
                  <a:lnTo>
                    <a:pt x="123" y="6654"/>
                  </a:lnTo>
                  <a:lnTo>
                    <a:pt x="94" y="6565"/>
                  </a:lnTo>
                  <a:lnTo>
                    <a:pt x="69" y="6475"/>
                  </a:lnTo>
                  <a:lnTo>
                    <a:pt x="48" y="6386"/>
                  </a:lnTo>
                  <a:lnTo>
                    <a:pt x="32" y="6296"/>
                  </a:lnTo>
                  <a:lnTo>
                    <a:pt x="18" y="6205"/>
                  </a:lnTo>
                  <a:lnTo>
                    <a:pt x="9" y="6116"/>
                  </a:lnTo>
                  <a:lnTo>
                    <a:pt x="3" y="6025"/>
                  </a:lnTo>
                  <a:lnTo>
                    <a:pt x="0" y="5936"/>
                  </a:lnTo>
                  <a:lnTo>
                    <a:pt x="1" y="5845"/>
                  </a:lnTo>
                  <a:lnTo>
                    <a:pt x="4" y="5755"/>
                  </a:lnTo>
                  <a:lnTo>
                    <a:pt x="11" y="5665"/>
                  </a:lnTo>
                  <a:lnTo>
                    <a:pt x="20" y="5574"/>
                  </a:lnTo>
                  <a:lnTo>
                    <a:pt x="32" y="5484"/>
                  </a:lnTo>
                  <a:lnTo>
                    <a:pt x="46" y="5394"/>
                  </a:lnTo>
                  <a:lnTo>
                    <a:pt x="62" y="5304"/>
                  </a:lnTo>
                  <a:lnTo>
                    <a:pt x="79" y="5214"/>
                  </a:lnTo>
                  <a:lnTo>
                    <a:pt x="100" y="5125"/>
                  </a:lnTo>
                  <a:lnTo>
                    <a:pt x="121" y="5034"/>
                  </a:lnTo>
                  <a:lnTo>
                    <a:pt x="143" y="4944"/>
                  </a:lnTo>
                  <a:lnTo>
                    <a:pt x="168" y="4855"/>
                  </a:lnTo>
                  <a:lnTo>
                    <a:pt x="193" y="4765"/>
                  </a:lnTo>
                  <a:lnTo>
                    <a:pt x="220" y="4677"/>
                  </a:lnTo>
                  <a:lnTo>
                    <a:pt x="247" y="4587"/>
                  </a:lnTo>
                  <a:lnTo>
                    <a:pt x="275" y="4499"/>
                  </a:lnTo>
                  <a:lnTo>
                    <a:pt x="332" y="4322"/>
                  </a:lnTo>
                  <a:lnTo>
                    <a:pt x="389" y="4146"/>
                  </a:lnTo>
                  <a:lnTo>
                    <a:pt x="461" y="3989"/>
                  </a:lnTo>
                  <a:lnTo>
                    <a:pt x="537" y="3832"/>
                  </a:lnTo>
                  <a:lnTo>
                    <a:pt x="619" y="3676"/>
                  </a:lnTo>
                  <a:lnTo>
                    <a:pt x="706" y="3521"/>
                  </a:lnTo>
                  <a:lnTo>
                    <a:pt x="797" y="3367"/>
                  </a:lnTo>
                  <a:lnTo>
                    <a:pt x="894" y="3213"/>
                  </a:lnTo>
                  <a:lnTo>
                    <a:pt x="993" y="3063"/>
                  </a:lnTo>
                  <a:lnTo>
                    <a:pt x="1098" y="2912"/>
                  </a:lnTo>
                  <a:lnTo>
                    <a:pt x="1206" y="2764"/>
                  </a:lnTo>
                  <a:lnTo>
                    <a:pt x="1317" y="2618"/>
                  </a:lnTo>
                  <a:lnTo>
                    <a:pt x="1429" y="2474"/>
                  </a:lnTo>
                  <a:lnTo>
                    <a:pt x="1546" y="2334"/>
                  </a:lnTo>
                  <a:lnTo>
                    <a:pt x="1665" y="2196"/>
                  </a:lnTo>
                  <a:lnTo>
                    <a:pt x="1786" y="2060"/>
                  </a:lnTo>
                  <a:lnTo>
                    <a:pt x="1908" y="1928"/>
                  </a:lnTo>
                  <a:lnTo>
                    <a:pt x="2033" y="1800"/>
                  </a:lnTo>
                  <a:lnTo>
                    <a:pt x="2158" y="1674"/>
                  </a:lnTo>
                  <a:lnTo>
                    <a:pt x="2284" y="1553"/>
                  </a:lnTo>
                  <a:lnTo>
                    <a:pt x="2411" y="1436"/>
                  </a:lnTo>
                  <a:lnTo>
                    <a:pt x="2538" y="1324"/>
                  </a:lnTo>
                  <a:lnTo>
                    <a:pt x="2665" y="1216"/>
                  </a:lnTo>
                  <a:lnTo>
                    <a:pt x="2791" y="1113"/>
                  </a:lnTo>
                  <a:lnTo>
                    <a:pt x="2919" y="1014"/>
                  </a:lnTo>
                  <a:lnTo>
                    <a:pt x="3044" y="921"/>
                  </a:lnTo>
                  <a:lnTo>
                    <a:pt x="3168" y="834"/>
                  </a:lnTo>
                  <a:lnTo>
                    <a:pt x="3291" y="751"/>
                  </a:lnTo>
                  <a:lnTo>
                    <a:pt x="3412" y="675"/>
                  </a:lnTo>
                  <a:lnTo>
                    <a:pt x="3530" y="605"/>
                  </a:lnTo>
                  <a:lnTo>
                    <a:pt x="3647" y="541"/>
                  </a:lnTo>
                  <a:lnTo>
                    <a:pt x="3761" y="484"/>
                  </a:lnTo>
                  <a:lnTo>
                    <a:pt x="3872" y="434"/>
                  </a:lnTo>
                  <a:lnTo>
                    <a:pt x="3980" y="390"/>
                  </a:lnTo>
                  <a:lnTo>
                    <a:pt x="4116" y="341"/>
                  </a:lnTo>
                  <a:lnTo>
                    <a:pt x="4246" y="296"/>
                  </a:lnTo>
                  <a:lnTo>
                    <a:pt x="4371" y="256"/>
                  </a:lnTo>
                  <a:lnTo>
                    <a:pt x="4493" y="217"/>
                  </a:lnTo>
                  <a:lnTo>
                    <a:pt x="4609" y="181"/>
                  </a:lnTo>
                  <a:lnTo>
                    <a:pt x="4723" y="150"/>
                  </a:lnTo>
                  <a:lnTo>
                    <a:pt x="4832" y="121"/>
                  </a:lnTo>
                  <a:lnTo>
                    <a:pt x="4938" y="96"/>
                  </a:lnTo>
                  <a:lnTo>
                    <a:pt x="5041" y="73"/>
                  </a:lnTo>
                  <a:lnTo>
                    <a:pt x="5143" y="53"/>
                  </a:lnTo>
                  <a:lnTo>
                    <a:pt x="5241" y="37"/>
                  </a:lnTo>
                  <a:lnTo>
                    <a:pt x="5339" y="24"/>
                  </a:lnTo>
                  <a:lnTo>
                    <a:pt x="5434" y="13"/>
                  </a:lnTo>
                  <a:lnTo>
                    <a:pt x="5529" y="6"/>
                  </a:lnTo>
                  <a:lnTo>
                    <a:pt x="5622" y="2"/>
                  </a:lnTo>
                  <a:lnTo>
                    <a:pt x="5716" y="0"/>
                  </a:lnTo>
                  <a:lnTo>
                    <a:pt x="5809" y="2"/>
                  </a:lnTo>
                  <a:lnTo>
                    <a:pt x="5904" y="6"/>
                  </a:lnTo>
                  <a:lnTo>
                    <a:pt x="5999" y="13"/>
                  </a:lnTo>
                  <a:lnTo>
                    <a:pt x="6094" y="24"/>
                  </a:lnTo>
                  <a:lnTo>
                    <a:pt x="6191" y="37"/>
                  </a:lnTo>
                  <a:lnTo>
                    <a:pt x="6289" y="52"/>
                  </a:lnTo>
                  <a:lnTo>
                    <a:pt x="6390" y="70"/>
                  </a:lnTo>
                  <a:lnTo>
                    <a:pt x="6494" y="92"/>
                  </a:lnTo>
                  <a:lnTo>
                    <a:pt x="6599" y="116"/>
                  </a:lnTo>
                  <a:lnTo>
                    <a:pt x="6708" y="143"/>
                  </a:lnTo>
                  <a:lnTo>
                    <a:pt x="6821" y="172"/>
                  </a:lnTo>
                  <a:lnTo>
                    <a:pt x="6937" y="204"/>
                  </a:lnTo>
                  <a:lnTo>
                    <a:pt x="7058" y="238"/>
                  </a:lnTo>
                  <a:lnTo>
                    <a:pt x="7183" y="275"/>
                  </a:lnTo>
                  <a:lnTo>
                    <a:pt x="7312" y="316"/>
                  </a:lnTo>
                  <a:lnTo>
                    <a:pt x="7447" y="357"/>
                  </a:lnTo>
                  <a:lnTo>
                    <a:pt x="7528" y="385"/>
                  </a:lnTo>
                  <a:lnTo>
                    <a:pt x="7609" y="417"/>
                  </a:lnTo>
                  <a:lnTo>
                    <a:pt x="7686" y="452"/>
                  </a:lnTo>
                  <a:lnTo>
                    <a:pt x="7760" y="490"/>
                  </a:lnTo>
                  <a:lnTo>
                    <a:pt x="7833" y="532"/>
                  </a:lnTo>
                  <a:lnTo>
                    <a:pt x="7903" y="575"/>
                  </a:lnTo>
                  <a:lnTo>
                    <a:pt x="7971" y="623"/>
                  </a:lnTo>
                  <a:lnTo>
                    <a:pt x="8036" y="673"/>
                  </a:lnTo>
                  <a:lnTo>
                    <a:pt x="8098" y="726"/>
                  </a:lnTo>
                  <a:lnTo>
                    <a:pt x="8158" y="782"/>
                  </a:lnTo>
                  <a:lnTo>
                    <a:pt x="8214" y="840"/>
                  </a:lnTo>
                  <a:lnTo>
                    <a:pt x="8267" y="900"/>
                  </a:lnTo>
                  <a:lnTo>
                    <a:pt x="8317" y="962"/>
                  </a:lnTo>
                  <a:lnTo>
                    <a:pt x="8365" y="1027"/>
                  </a:lnTo>
                  <a:lnTo>
                    <a:pt x="8409" y="1093"/>
                  </a:lnTo>
                  <a:lnTo>
                    <a:pt x="8449" y="1162"/>
                  </a:lnTo>
                  <a:lnTo>
                    <a:pt x="8486" y="1232"/>
                  </a:lnTo>
                  <a:lnTo>
                    <a:pt x="8519" y="1304"/>
                  </a:lnTo>
                  <a:lnTo>
                    <a:pt x="8550" y="1377"/>
                  </a:lnTo>
                  <a:lnTo>
                    <a:pt x="8575" y="1452"/>
                  </a:lnTo>
                  <a:lnTo>
                    <a:pt x="8598" y="1528"/>
                  </a:lnTo>
                  <a:lnTo>
                    <a:pt x="8617" y="1605"/>
                  </a:lnTo>
                  <a:lnTo>
                    <a:pt x="8631" y="1684"/>
                  </a:lnTo>
                  <a:lnTo>
                    <a:pt x="8641" y="1763"/>
                  </a:lnTo>
                  <a:lnTo>
                    <a:pt x="8648" y="1842"/>
                  </a:lnTo>
                  <a:lnTo>
                    <a:pt x="8650" y="1924"/>
                  </a:lnTo>
                  <a:lnTo>
                    <a:pt x="8648" y="2005"/>
                  </a:lnTo>
                  <a:lnTo>
                    <a:pt x="8640" y="2087"/>
                  </a:lnTo>
                  <a:lnTo>
                    <a:pt x="8629" y="2169"/>
                  </a:lnTo>
                  <a:lnTo>
                    <a:pt x="8613" y="2252"/>
                  </a:lnTo>
                  <a:lnTo>
                    <a:pt x="8592" y="2334"/>
                  </a:lnTo>
                  <a:lnTo>
                    <a:pt x="8566" y="2415"/>
                  </a:lnTo>
                  <a:lnTo>
                    <a:pt x="8548" y="2467"/>
                  </a:lnTo>
                  <a:lnTo>
                    <a:pt x="8529" y="2518"/>
                  </a:lnTo>
                  <a:lnTo>
                    <a:pt x="8508" y="2569"/>
                  </a:lnTo>
                  <a:lnTo>
                    <a:pt x="8487" y="2619"/>
                  </a:lnTo>
                  <a:lnTo>
                    <a:pt x="8464" y="2669"/>
                  </a:lnTo>
                  <a:lnTo>
                    <a:pt x="8441" y="2719"/>
                  </a:lnTo>
                  <a:lnTo>
                    <a:pt x="8417" y="2768"/>
                  </a:lnTo>
                  <a:lnTo>
                    <a:pt x="8392" y="2816"/>
                  </a:lnTo>
                  <a:lnTo>
                    <a:pt x="8342" y="2913"/>
                  </a:lnTo>
                  <a:lnTo>
                    <a:pt x="8291" y="3010"/>
                  </a:lnTo>
                  <a:lnTo>
                    <a:pt x="8239" y="3106"/>
                  </a:lnTo>
                  <a:lnTo>
                    <a:pt x="8188" y="3203"/>
                  </a:lnTo>
                  <a:lnTo>
                    <a:pt x="7221" y="50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3" name="Freeform 359"/>
            <p:cNvSpPr>
              <a:spLocks/>
            </p:cNvSpPr>
            <p:nvPr/>
          </p:nvSpPr>
          <p:spPr bwMode="auto">
            <a:xfrm>
              <a:off x="3582" y="1434"/>
              <a:ext cx="334" cy="235"/>
            </a:xfrm>
            <a:custGeom>
              <a:avLst/>
              <a:gdLst>
                <a:gd name="T0" fmla="*/ 0 w 7676"/>
                <a:gd name="T1" fmla="*/ 0 h 5407"/>
                <a:gd name="T2" fmla="*/ 0 w 7676"/>
                <a:gd name="T3" fmla="*/ 0 h 5407"/>
                <a:gd name="T4" fmla="*/ 0 w 7676"/>
                <a:gd name="T5" fmla="*/ 0 h 5407"/>
                <a:gd name="T6" fmla="*/ 0 w 7676"/>
                <a:gd name="T7" fmla="*/ 0 h 5407"/>
                <a:gd name="T8" fmla="*/ 0 w 7676"/>
                <a:gd name="T9" fmla="*/ 0 h 5407"/>
                <a:gd name="T10" fmla="*/ 0 w 7676"/>
                <a:gd name="T11" fmla="*/ 0 h 5407"/>
                <a:gd name="T12" fmla="*/ 0 w 7676"/>
                <a:gd name="T13" fmla="*/ 0 h 5407"/>
                <a:gd name="T14" fmla="*/ 0 w 7676"/>
                <a:gd name="T15" fmla="*/ 0 h 5407"/>
                <a:gd name="T16" fmla="*/ 0 w 7676"/>
                <a:gd name="T17" fmla="*/ 0 h 5407"/>
                <a:gd name="T18" fmla="*/ 0 w 7676"/>
                <a:gd name="T19" fmla="*/ 0 h 5407"/>
                <a:gd name="T20" fmla="*/ 0 w 7676"/>
                <a:gd name="T21" fmla="*/ 0 h 5407"/>
                <a:gd name="T22" fmla="*/ 0 w 7676"/>
                <a:gd name="T23" fmla="*/ 0 h 5407"/>
                <a:gd name="T24" fmla="*/ 0 w 7676"/>
                <a:gd name="T25" fmla="*/ 0 h 5407"/>
                <a:gd name="T26" fmla="*/ 0 w 7676"/>
                <a:gd name="T27" fmla="*/ 0 h 5407"/>
                <a:gd name="T28" fmla="*/ 0 w 7676"/>
                <a:gd name="T29" fmla="*/ 0 h 5407"/>
                <a:gd name="T30" fmla="*/ 0 w 7676"/>
                <a:gd name="T31" fmla="*/ 0 h 5407"/>
                <a:gd name="T32" fmla="*/ 0 w 7676"/>
                <a:gd name="T33" fmla="*/ 0 h 5407"/>
                <a:gd name="T34" fmla="*/ 0 w 7676"/>
                <a:gd name="T35" fmla="*/ 0 h 5407"/>
                <a:gd name="T36" fmla="*/ 0 w 7676"/>
                <a:gd name="T37" fmla="*/ 0 h 5407"/>
                <a:gd name="T38" fmla="*/ 0 w 7676"/>
                <a:gd name="T39" fmla="*/ 0 h 5407"/>
                <a:gd name="T40" fmla="*/ 0 w 7676"/>
                <a:gd name="T41" fmla="*/ 0 h 5407"/>
                <a:gd name="T42" fmla="*/ 0 w 7676"/>
                <a:gd name="T43" fmla="*/ 0 h 5407"/>
                <a:gd name="T44" fmla="*/ 0 w 7676"/>
                <a:gd name="T45" fmla="*/ 0 h 5407"/>
                <a:gd name="T46" fmla="*/ 0 w 7676"/>
                <a:gd name="T47" fmla="*/ 0 h 5407"/>
                <a:gd name="T48" fmla="*/ 0 w 7676"/>
                <a:gd name="T49" fmla="*/ 0 h 5407"/>
                <a:gd name="T50" fmla="*/ 0 w 7676"/>
                <a:gd name="T51" fmla="*/ 0 h 5407"/>
                <a:gd name="T52" fmla="*/ 0 w 7676"/>
                <a:gd name="T53" fmla="*/ 0 h 5407"/>
                <a:gd name="T54" fmla="*/ 0 w 7676"/>
                <a:gd name="T55" fmla="*/ 0 h 5407"/>
                <a:gd name="T56" fmla="*/ 0 w 7676"/>
                <a:gd name="T57" fmla="*/ 0 h 5407"/>
                <a:gd name="T58" fmla="*/ 0 w 7676"/>
                <a:gd name="T59" fmla="*/ 0 h 5407"/>
                <a:gd name="T60" fmla="*/ 0 w 7676"/>
                <a:gd name="T61" fmla="*/ 0 h 5407"/>
                <a:gd name="T62" fmla="*/ 0 w 7676"/>
                <a:gd name="T63" fmla="*/ 0 h 5407"/>
                <a:gd name="T64" fmla="*/ 0 w 7676"/>
                <a:gd name="T65" fmla="*/ 0 h 5407"/>
                <a:gd name="T66" fmla="*/ 0 w 7676"/>
                <a:gd name="T67" fmla="*/ 0 h 5407"/>
                <a:gd name="T68" fmla="*/ 0 w 7676"/>
                <a:gd name="T69" fmla="*/ 0 h 5407"/>
                <a:gd name="T70" fmla="*/ 0 w 7676"/>
                <a:gd name="T71" fmla="*/ 0 h 5407"/>
                <a:gd name="T72" fmla="*/ 0 w 7676"/>
                <a:gd name="T73" fmla="*/ 0 h 5407"/>
                <a:gd name="T74" fmla="*/ 0 w 7676"/>
                <a:gd name="T75" fmla="*/ 0 h 5407"/>
                <a:gd name="T76" fmla="*/ 0 w 7676"/>
                <a:gd name="T77" fmla="*/ 0 h 5407"/>
                <a:gd name="T78" fmla="*/ 0 w 7676"/>
                <a:gd name="T79" fmla="*/ 0 h 5407"/>
                <a:gd name="T80" fmla="*/ 0 w 7676"/>
                <a:gd name="T81" fmla="*/ 0 h 5407"/>
                <a:gd name="T82" fmla="*/ 0 w 7676"/>
                <a:gd name="T83" fmla="*/ 0 h 5407"/>
                <a:gd name="T84" fmla="*/ 0 w 7676"/>
                <a:gd name="T85" fmla="*/ 0 h 5407"/>
                <a:gd name="T86" fmla="*/ 0 w 7676"/>
                <a:gd name="T87" fmla="*/ 0 h 5407"/>
                <a:gd name="T88" fmla="*/ 0 w 7676"/>
                <a:gd name="T89" fmla="*/ 0 h 5407"/>
                <a:gd name="T90" fmla="*/ 0 w 7676"/>
                <a:gd name="T91" fmla="*/ 0 h 5407"/>
                <a:gd name="T92" fmla="*/ 0 w 7676"/>
                <a:gd name="T93" fmla="*/ 0 h 5407"/>
                <a:gd name="T94" fmla="*/ 0 w 7676"/>
                <a:gd name="T95" fmla="*/ 0 h 5407"/>
                <a:gd name="T96" fmla="*/ 0 w 7676"/>
                <a:gd name="T97" fmla="*/ 0 h 5407"/>
                <a:gd name="T98" fmla="*/ 0 w 7676"/>
                <a:gd name="T99" fmla="*/ 0 h 5407"/>
                <a:gd name="T100" fmla="*/ 0 w 7676"/>
                <a:gd name="T101" fmla="*/ 0 h 5407"/>
                <a:gd name="T102" fmla="*/ 0 w 7676"/>
                <a:gd name="T103" fmla="*/ 0 h 5407"/>
                <a:gd name="T104" fmla="*/ 0 w 7676"/>
                <a:gd name="T105" fmla="*/ 0 h 5407"/>
                <a:gd name="T106" fmla="*/ 0 w 7676"/>
                <a:gd name="T107" fmla="*/ 0 h 5407"/>
                <a:gd name="T108" fmla="*/ 0 w 7676"/>
                <a:gd name="T109" fmla="*/ 0 h 5407"/>
                <a:gd name="T110" fmla="*/ 0 w 7676"/>
                <a:gd name="T111" fmla="*/ 0 h 5407"/>
                <a:gd name="T112" fmla="*/ 0 w 7676"/>
                <a:gd name="T113" fmla="*/ 0 h 54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676"/>
                <a:gd name="T172" fmla="*/ 0 h 5407"/>
                <a:gd name="T173" fmla="*/ 7676 w 7676"/>
                <a:gd name="T174" fmla="*/ 5407 h 54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676" h="5407">
                  <a:moveTo>
                    <a:pt x="6731" y="2343"/>
                  </a:moveTo>
                  <a:lnTo>
                    <a:pt x="6848" y="2117"/>
                  </a:lnTo>
                  <a:lnTo>
                    <a:pt x="6964" y="1890"/>
                  </a:lnTo>
                  <a:lnTo>
                    <a:pt x="7083" y="1663"/>
                  </a:lnTo>
                  <a:lnTo>
                    <a:pt x="7201" y="1435"/>
                  </a:lnTo>
                  <a:lnTo>
                    <a:pt x="7320" y="1206"/>
                  </a:lnTo>
                  <a:lnTo>
                    <a:pt x="7439" y="977"/>
                  </a:lnTo>
                  <a:lnTo>
                    <a:pt x="7558" y="748"/>
                  </a:lnTo>
                  <a:lnTo>
                    <a:pt x="7676" y="519"/>
                  </a:lnTo>
                  <a:lnTo>
                    <a:pt x="7537" y="0"/>
                  </a:lnTo>
                  <a:lnTo>
                    <a:pt x="5884" y="1766"/>
                  </a:lnTo>
                  <a:lnTo>
                    <a:pt x="5809" y="1846"/>
                  </a:lnTo>
                  <a:lnTo>
                    <a:pt x="5733" y="1924"/>
                  </a:lnTo>
                  <a:lnTo>
                    <a:pt x="5659" y="2002"/>
                  </a:lnTo>
                  <a:lnTo>
                    <a:pt x="5586" y="2078"/>
                  </a:lnTo>
                  <a:lnTo>
                    <a:pt x="5513" y="2151"/>
                  </a:lnTo>
                  <a:lnTo>
                    <a:pt x="5440" y="2224"/>
                  </a:lnTo>
                  <a:lnTo>
                    <a:pt x="5367" y="2295"/>
                  </a:lnTo>
                  <a:lnTo>
                    <a:pt x="5293" y="2363"/>
                  </a:lnTo>
                  <a:lnTo>
                    <a:pt x="5219" y="2430"/>
                  </a:lnTo>
                  <a:lnTo>
                    <a:pt x="5146" y="2495"/>
                  </a:lnTo>
                  <a:lnTo>
                    <a:pt x="5072" y="2558"/>
                  </a:lnTo>
                  <a:lnTo>
                    <a:pt x="4997" y="2620"/>
                  </a:lnTo>
                  <a:lnTo>
                    <a:pt x="4921" y="2679"/>
                  </a:lnTo>
                  <a:lnTo>
                    <a:pt x="4845" y="2736"/>
                  </a:lnTo>
                  <a:lnTo>
                    <a:pt x="4767" y="2790"/>
                  </a:lnTo>
                  <a:lnTo>
                    <a:pt x="4689" y="2841"/>
                  </a:lnTo>
                  <a:lnTo>
                    <a:pt x="4609" y="2891"/>
                  </a:lnTo>
                  <a:lnTo>
                    <a:pt x="4528" y="2939"/>
                  </a:lnTo>
                  <a:lnTo>
                    <a:pt x="4446" y="2984"/>
                  </a:lnTo>
                  <a:lnTo>
                    <a:pt x="4361" y="3026"/>
                  </a:lnTo>
                  <a:lnTo>
                    <a:pt x="4275" y="3065"/>
                  </a:lnTo>
                  <a:lnTo>
                    <a:pt x="4187" y="3103"/>
                  </a:lnTo>
                  <a:lnTo>
                    <a:pt x="4097" y="3138"/>
                  </a:lnTo>
                  <a:lnTo>
                    <a:pt x="4005" y="3168"/>
                  </a:lnTo>
                  <a:lnTo>
                    <a:pt x="3911" y="3198"/>
                  </a:lnTo>
                  <a:lnTo>
                    <a:pt x="3813" y="3223"/>
                  </a:lnTo>
                  <a:lnTo>
                    <a:pt x="3715" y="3245"/>
                  </a:lnTo>
                  <a:lnTo>
                    <a:pt x="3613" y="3266"/>
                  </a:lnTo>
                  <a:lnTo>
                    <a:pt x="3507" y="3282"/>
                  </a:lnTo>
                  <a:lnTo>
                    <a:pt x="3401" y="3295"/>
                  </a:lnTo>
                  <a:lnTo>
                    <a:pt x="3290" y="3306"/>
                  </a:lnTo>
                  <a:lnTo>
                    <a:pt x="3176" y="3313"/>
                  </a:lnTo>
                  <a:lnTo>
                    <a:pt x="3071" y="3317"/>
                  </a:lnTo>
                  <a:lnTo>
                    <a:pt x="2965" y="3317"/>
                  </a:lnTo>
                  <a:lnTo>
                    <a:pt x="2856" y="3316"/>
                  </a:lnTo>
                  <a:lnTo>
                    <a:pt x="2747" y="3312"/>
                  </a:lnTo>
                  <a:lnTo>
                    <a:pt x="2636" y="3305"/>
                  </a:lnTo>
                  <a:lnTo>
                    <a:pt x="2525" y="3294"/>
                  </a:lnTo>
                  <a:lnTo>
                    <a:pt x="2414" y="3282"/>
                  </a:lnTo>
                  <a:lnTo>
                    <a:pt x="2302" y="3268"/>
                  </a:lnTo>
                  <a:lnTo>
                    <a:pt x="2190" y="3250"/>
                  </a:lnTo>
                  <a:lnTo>
                    <a:pt x="2078" y="3230"/>
                  </a:lnTo>
                  <a:lnTo>
                    <a:pt x="1967" y="3207"/>
                  </a:lnTo>
                  <a:lnTo>
                    <a:pt x="1857" y="3181"/>
                  </a:lnTo>
                  <a:lnTo>
                    <a:pt x="1748" y="3153"/>
                  </a:lnTo>
                  <a:lnTo>
                    <a:pt x="1640" y="3122"/>
                  </a:lnTo>
                  <a:lnTo>
                    <a:pt x="1533" y="3089"/>
                  </a:lnTo>
                  <a:lnTo>
                    <a:pt x="1430" y="3052"/>
                  </a:lnTo>
                  <a:lnTo>
                    <a:pt x="1327" y="3013"/>
                  </a:lnTo>
                  <a:lnTo>
                    <a:pt x="1226" y="2972"/>
                  </a:lnTo>
                  <a:lnTo>
                    <a:pt x="1130" y="2927"/>
                  </a:lnTo>
                  <a:lnTo>
                    <a:pt x="1035" y="2879"/>
                  </a:lnTo>
                  <a:lnTo>
                    <a:pt x="944" y="2829"/>
                  </a:lnTo>
                  <a:lnTo>
                    <a:pt x="855" y="2776"/>
                  </a:lnTo>
                  <a:lnTo>
                    <a:pt x="771" y="2720"/>
                  </a:lnTo>
                  <a:lnTo>
                    <a:pt x="691" y="2662"/>
                  </a:lnTo>
                  <a:lnTo>
                    <a:pt x="614" y="2601"/>
                  </a:lnTo>
                  <a:lnTo>
                    <a:pt x="543" y="2537"/>
                  </a:lnTo>
                  <a:lnTo>
                    <a:pt x="476" y="2470"/>
                  </a:lnTo>
                  <a:lnTo>
                    <a:pt x="414" y="2401"/>
                  </a:lnTo>
                  <a:lnTo>
                    <a:pt x="357" y="2327"/>
                  </a:lnTo>
                  <a:lnTo>
                    <a:pt x="306" y="2252"/>
                  </a:lnTo>
                  <a:lnTo>
                    <a:pt x="261" y="2174"/>
                  </a:lnTo>
                  <a:lnTo>
                    <a:pt x="221" y="2092"/>
                  </a:lnTo>
                  <a:lnTo>
                    <a:pt x="201" y="2160"/>
                  </a:lnTo>
                  <a:lnTo>
                    <a:pt x="181" y="2226"/>
                  </a:lnTo>
                  <a:lnTo>
                    <a:pt x="162" y="2293"/>
                  </a:lnTo>
                  <a:lnTo>
                    <a:pt x="144" y="2360"/>
                  </a:lnTo>
                  <a:lnTo>
                    <a:pt x="125" y="2427"/>
                  </a:lnTo>
                  <a:lnTo>
                    <a:pt x="109" y="2495"/>
                  </a:lnTo>
                  <a:lnTo>
                    <a:pt x="93" y="2563"/>
                  </a:lnTo>
                  <a:lnTo>
                    <a:pt x="78" y="2631"/>
                  </a:lnTo>
                  <a:lnTo>
                    <a:pt x="63" y="2699"/>
                  </a:lnTo>
                  <a:lnTo>
                    <a:pt x="51" y="2766"/>
                  </a:lnTo>
                  <a:lnTo>
                    <a:pt x="39" y="2834"/>
                  </a:lnTo>
                  <a:lnTo>
                    <a:pt x="29" y="2902"/>
                  </a:lnTo>
                  <a:lnTo>
                    <a:pt x="21" y="2971"/>
                  </a:lnTo>
                  <a:lnTo>
                    <a:pt x="14" y="3039"/>
                  </a:lnTo>
                  <a:lnTo>
                    <a:pt x="8" y="3107"/>
                  </a:lnTo>
                  <a:lnTo>
                    <a:pt x="3" y="3175"/>
                  </a:lnTo>
                  <a:lnTo>
                    <a:pt x="1" y="3243"/>
                  </a:lnTo>
                  <a:lnTo>
                    <a:pt x="0" y="3311"/>
                  </a:lnTo>
                  <a:lnTo>
                    <a:pt x="2" y="3379"/>
                  </a:lnTo>
                  <a:lnTo>
                    <a:pt x="6" y="3446"/>
                  </a:lnTo>
                  <a:lnTo>
                    <a:pt x="12" y="3514"/>
                  </a:lnTo>
                  <a:lnTo>
                    <a:pt x="20" y="3581"/>
                  </a:lnTo>
                  <a:lnTo>
                    <a:pt x="30" y="3649"/>
                  </a:lnTo>
                  <a:lnTo>
                    <a:pt x="42" y="3716"/>
                  </a:lnTo>
                  <a:lnTo>
                    <a:pt x="57" y="3782"/>
                  </a:lnTo>
                  <a:lnTo>
                    <a:pt x="76" y="3848"/>
                  </a:lnTo>
                  <a:lnTo>
                    <a:pt x="96" y="3914"/>
                  </a:lnTo>
                  <a:lnTo>
                    <a:pt x="118" y="3980"/>
                  </a:lnTo>
                  <a:lnTo>
                    <a:pt x="145" y="4045"/>
                  </a:lnTo>
                  <a:lnTo>
                    <a:pt x="173" y="4111"/>
                  </a:lnTo>
                  <a:lnTo>
                    <a:pt x="205" y="4176"/>
                  </a:lnTo>
                  <a:lnTo>
                    <a:pt x="239" y="4240"/>
                  </a:lnTo>
                  <a:lnTo>
                    <a:pt x="318" y="4323"/>
                  </a:lnTo>
                  <a:lnTo>
                    <a:pt x="399" y="4405"/>
                  </a:lnTo>
                  <a:lnTo>
                    <a:pt x="482" y="4482"/>
                  </a:lnTo>
                  <a:lnTo>
                    <a:pt x="568" y="4557"/>
                  </a:lnTo>
                  <a:lnTo>
                    <a:pt x="655" y="4630"/>
                  </a:lnTo>
                  <a:lnTo>
                    <a:pt x="745" y="4700"/>
                  </a:lnTo>
                  <a:lnTo>
                    <a:pt x="838" y="4766"/>
                  </a:lnTo>
                  <a:lnTo>
                    <a:pt x="933" y="4830"/>
                  </a:lnTo>
                  <a:lnTo>
                    <a:pt x="1029" y="4890"/>
                  </a:lnTo>
                  <a:lnTo>
                    <a:pt x="1128" y="4948"/>
                  </a:lnTo>
                  <a:lnTo>
                    <a:pt x="1228" y="5002"/>
                  </a:lnTo>
                  <a:lnTo>
                    <a:pt x="1331" y="5054"/>
                  </a:lnTo>
                  <a:lnTo>
                    <a:pt x="1435" y="5102"/>
                  </a:lnTo>
                  <a:lnTo>
                    <a:pt x="1541" y="5147"/>
                  </a:lnTo>
                  <a:lnTo>
                    <a:pt x="1649" y="5187"/>
                  </a:lnTo>
                  <a:lnTo>
                    <a:pt x="1759" y="5226"/>
                  </a:lnTo>
                  <a:lnTo>
                    <a:pt x="1871" y="5261"/>
                  </a:lnTo>
                  <a:lnTo>
                    <a:pt x="1984" y="5291"/>
                  </a:lnTo>
                  <a:lnTo>
                    <a:pt x="2098" y="5319"/>
                  </a:lnTo>
                  <a:lnTo>
                    <a:pt x="2214" y="5343"/>
                  </a:lnTo>
                  <a:lnTo>
                    <a:pt x="2332" y="5362"/>
                  </a:lnTo>
                  <a:lnTo>
                    <a:pt x="2451" y="5380"/>
                  </a:lnTo>
                  <a:lnTo>
                    <a:pt x="2572" y="5392"/>
                  </a:lnTo>
                  <a:lnTo>
                    <a:pt x="2694" y="5401"/>
                  </a:lnTo>
                  <a:lnTo>
                    <a:pt x="2817" y="5406"/>
                  </a:lnTo>
                  <a:lnTo>
                    <a:pt x="2941" y="5407"/>
                  </a:lnTo>
                  <a:lnTo>
                    <a:pt x="3067" y="5405"/>
                  </a:lnTo>
                  <a:lnTo>
                    <a:pt x="3193" y="5398"/>
                  </a:lnTo>
                  <a:lnTo>
                    <a:pt x="3321" y="5387"/>
                  </a:lnTo>
                  <a:lnTo>
                    <a:pt x="3449" y="5372"/>
                  </a:lnTo>
                  <a:lnTo>
                    <a:pt x="3580" y="5353"/>
                  </a:lnTo>
                  <a:lnTo>
                    <a:pt x="3710" y="5330"/>
                  </a:lnTo>
                  <a:lnTo>
                    <a:pt x="3857" y="5298"/>
                  </a:lnTo>
                  <a:lnTo>
                    <a:pt x="3998" y="5262"/>
                  </a:lnTo>
                  <a:lnTo>
                    <a:pt x="4136" y="5220"/>
                  </a:lnTo>
                  <a:lnTo>
                    <a:pt x="4267" y="5174"/>
                  </a:lnTo>
                  <a:lnTo>
                    <a:pt x="4394" y="5124"/>
                  </a:lnTo>
                  <a:lnTo>
                    <a:pt x="4516" y="5068"/>
                  </a:lnTo>
                  <a:lnTo>
                    <a:pt x="4633" y="5009"/>
                  </a:lnTo>
                  <a:lnTo>
                    <a:pt x="4746" y="4945"/>
                  </a:lnTo>
                  <a:lnTo>
                    <a:pt x="4855" y="4877"/>
                  </a:lnTo>
                  <a:lnTo>
                    <a:pt x="4961" y="4805"/>
                  </a:lnTo>
                  <a:lnTo>
                    <a:pt x="5064" y="4728"/>
                  </a:lnTo>
                  <a:lnTo>
                    <a:pt x="5162" y="4649"/>
                  </a:lnTo>
                  <a:lnTo>
                    <a:pt x="5258" y="4564"/>
                  </a:lnTo>
                  <a:lnTo>
                    <a:pt x="5350" y="4476"/>
                  </a:lnTo>
                  <a:lnTo>
                    <a:pt x="5440" y="4384"/>
                  </a:lnTo>
                  <a:lnTo>
                    <a:pt x="5526" y="4289"/>
                  </a:lnTo>
                  <a:lnTo>
                    <a:pt x="5610" y="4190"/>
                  </a:lnTo>
                  <a:lnTo>
                    <a:pt x="5694" y="4088"/>
                  </a:lnTo>
                  <a:lnTo>
                    <a:pt x="5774" y="3982"/>
                  </a:lnTo>
                  <a:lnTo>
                    <a:pt x="5852" y="3873"/>
                  </a:lnTo>
                  <a:lnTo>
                    <a:pt x="5930" y="3761"/>
                  </a:lnTo>
                  <a:lnTo>
                    <a:pt x="6005" y="3646"/>
                  </a:lnTo>
                  <a:lnTo>
                    <a:pt x="6079" y="3527"/>
                  </a:lnTo>
                  <a:lnTo>
                    <a:pt x="6153" y="3406"/>
                  </a:lnTo>
                  <a:lnTo>
                    <a:pt x="6225" y="3282"/>
                  </a:lnTo>
                  <a:lnTo>
                    <a:pt x="6298" y="3156"/>
                  </a:lnTo>
                  <a:lnTo>
                    <a:pt x="6370" y="3027"/>
                  </a:lnTo>
                  <a:lnTo>
                    <a:pt x="6442" y="2894"/>
                  </a:lnTo>
                  <a:lnTo>
                    <a:pt x="6513" y="2760"/>
                  </a:lnTo>
                  <a:lnTo>
                    <a:pt x="6585" y="2624"/>
                  </a:lnTo>
                  <a:lnTo>
                    <a:pt x="6657" y="2484"/>
                  </a:lnTo>
                  <a:lnTo>
                    <a:pt x="6731" y="2343"/>
                  </a:lnTo>
                  <a:close/>
                </a:path>
              </a:pathLst>
            </a:custGeom>
            <a:solidFill>
              <a:srgbClr val="DAD7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4" name="Freeform 360"/>
            <p:cNvSpPr>
              <a:spLocks/>
            </p:cNvSpPr>
            <p:nvPr/>
          </p:nvSpPr>
          <p:spPr bwMode="auto">
            <a:xfrm>
              <a:off x="3919" y="1373"/>
              <a:ext cx="17" cy="69"/>
            </a:xfrm>
            <a:custGeom>
              <a:avLst/>
              <a:gdLst>
                <a:gd name="T0" fmla="*/ 0 w 385"/>
                <a:gd name="T1" fmla="*/ 0 h 1575"/>
                <a:gd name="T2" fmla="*/ 0 w 385"/>
                <a:gd name="T3" fmla="*/ 0 h 1575"/>
                <a:gd name="T4" fmla="*/ 0 w 385"/>
                <a:gd name="T5" fmla="*/ 0 h 1575"/>
                <a:gd name="T6" fmla="*/ 0 w 385"/>
                <a:gd name="T7" fmla="*/ 0 h 1575"/>
                <a:gd name="T8" fmla="*/ 0 w 385"/>
                <a:gd name="T9" fmla="*/ 0 h 1575"/>
                <a:gd name="T10" fmla="*/ 0 w 385"/>
                <a:gd name="T11" fmla="*/ 0 h 1575"/>
                <a:gd name="T12" fmla="*/ 0 w 385"/>
                <a:gd name="T13" fmla="*/ 0 h 1575"/>
                <a:gd name="T14" fmla="*/ 0 w 385"/>
                <a:gd name="T15" fmla="*/ 0 h 1575"/>
                <a:gd name="T16" fmla="*/ 0 w 385"/>
                <a:gd name="T17" fmla="*/ 0 h 1575"/>
                <a:gd name="T18" fmla="*/ 0 w 385"/>
                <a:gd name="T19" fmla="*/ 0 h 1575"/>
                <a:gd name="T20" fmla="*/ 0 w 385"/>
                <a:gd name="T21" fmla="*/ 0 h 1575"/>
                <a:gd name="T22" fmla="*/ 0 w 385"/>
                <a:gd name="T23" fmla="*/ 0 h 1575"/>
                <a:gd name="T24" fmla="*/ 0 w 385"/>
                <a:gd name="T25" fmla="*/ 0 h 1575"/>
                <a:gd name="T26" fmla="*/ 0 w 385"/>
                <a:gd name="T27" fmla="*/ 0 h 1575"/>
                <a:gd name="T28" fmla="*/ 0 w 385"/>
                <a:gd name="T29" fmla="*/ 0 h 1575"/>
                <a:gd name="T30" fmla="*/ 0 w 385"/>
                <a:gd name="T31" fmla="*/ 0 h 1575"/>
                <a:gd name="T32" fmla="*/ 0 w 385"/>
                <a:gd name="T33" fmla="*/ 0 h 1575"/>
                <a:gd name="T34" fmla="*/ 0 w 385"/>
                <a:gd name="T35" fmla="*/ 0 h 1575"/>
                <a:gd name="T36" fmla="*/ 0 w 385"/>
                <a:gd name="T37" fmla="*/ 0 h 1575"/>
                <a:gd name="T38" fmla="*/ 0 w 385"/>
                <a:gd name="T39" fmla="*/ 0 h 1575"/>
                <a:gd name="T40" fmla="*/ 0 w 385"/>
                <a:gd name="T41" fmla="*/ 0 h 1575"/>
                <a:gd name="T42" fmla="*/ 0 w 385"/>
                <a:gd name="T43" fmla="*/ 0 h 1575"/>
                <a:gd name="T44" fmla="*/ 0 w 385"/>
                <a:gd name="T45" fmla="*/ 0 h 1575"/>
                <a:gd name="T46" fmla="*/ 0 w 385"/>
                <a:gd name="T47" fmla="*/ 0 h 1575"/>
                <a:gd name="T48" fmla="*/ 0 w 385"/>
                <a:gd name="T49" fmla="*/ 0 h 1575"/>
                <a:gd name="T50" fmla="*/ 0 w 385"/>
                <a:gd name="T51" fmla="*/ 0 h 1575"/>
                <a:gd name="T52" fmla="*/ 0 w 385"/>
                <a:gd name="T53" fmla="*/ 0 h 1575"/>
                <a:gd name="T54" fmla="*/ 0 w 385"/>
                <a:gd name="T55" fmla="*/ 0 h 1575"/>
                <a:gd name="T56" fmla="*/ 0 w 385"/>
                <a:gd name="T57" fmla="*/ 0 h 1575"/>
                <a:gd name="T58" fmla="*/ 0 w 385"/>
                <a:gd name="T59" fmla="*/ 0 h 1575"/>
                <a:gd name="T60" fmla="*/ 0 w 385"/>
                <a:gd name="T61" fmla="*/ 0 h 1575"/>
                <a:gd name="T62" fmla="*/ 0 w 385"/>
                <a:gd name="T63" fmla="*/ 0 h 1575"/>
                <a:gd name="T64" fmla="*/ 0 w 385"/>
                <a:gd name="T65" fmla="*/ 0 h 1575"/>
                <a:gd name="T66" fmla="*/ 0 w 385"/>
                <a:gd name="T67" fmla="*/ 0 h 1575"/>
                <a:gd name="T68" fmla="*/ 0 w 385"/>
                <a:gd name="T69" fmla="*/ 0 h 15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5"/>
                <a:gd name="T106" fmla="*/ 0 h 1575"/>
                <a:gd name="T107" fmla="*/ 385 w 385"/>
                <a:gd name="T108" fmla="*/ 1575 h 157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5" h="1575">
                  <a:moveTo>
                    <a:pt x="109" y="1575"/>
                  </a:moveTo>
                  <a:lnTo>
                    <a:pt x="161" y="1472"/>
                  </a:lnTo>
                  <a:lnTo>
                    <a:pt x="194" y="1406"/>
                  </a:lnTo>
                  <a:lnTo>
                    <a:pt x="226" y="1340"/>
                  </a:lnTo>
                  <a:lnTo>
                    <a:pt x="254" y="1276"/>
                  </a:lnTo>
                  <a:lnTo>
                    <a:pt x="282" y="1211"/>
                  </a:lnTo>
                  <a:lnTo>
                    <a:pt x="294" y="1179"/>
                  </a:lnTo>
                  <a:lnTo>
                    <a:pt x="305" y="1146"/>
                  </a:lnTo>
                  <a:lnTo>
                    <a:pt x="316" y="1114"/>
                  </a:lnTo>
                  <a:lnTo>
                    <a:pt x="327" y="1082"/>
                  </a:lnTo>
                  <a:lnTo>
                    <a:pt x="337" y="1050"/>
                  </a:lnTo>
                  <a:lnTo>
                    <a:pt x="346" y="1017"/>
                  </a:lnTo>
                  <a:lnTo>
                    <a:pt x="354" y="985"/>
                  </a:lnTo>
                  <a:lnTo>
                    <a:pt x="361" y="952"/>
                  </a:lnTo>
                  <a:lnTo>
                    <a:pt x="367" y="919"/>
                  </a:lnTo>
                  <a:lnTo>
                    <a:pt x="372" y="887"/>
                  </a:lnTo>
                  <a:lnTo>
                    <a:pt x="377" y="853"/>
                  </a:lnTo>
                  <a:lnTo>
                    <a:pt x="380" y="820"/>
                  </a:lnTo>
                  <a:lnTo>
                    <a:pt x="383" y="786"/>
                  </a:lnTo>
                  <a:lnTo>
                    <a:pt x="384" y="753"/>
                  </a:lnTo>
                  <a:lnTo>
                    <a:pt x="385" y="718"/>
                  </a:lnTo>
                  <a:lnTo>
                    <a:pt x="384" y="683"/>
                  </a:lnTo>
                  <a:lnTo>
                    <a:pt x="382" y="649"/>
                  </a:lnTo>
                  <a:lnTo>
                    <a:pt x="379" y="613"/>
                  </a:lnTo>
                  <a:lnTo>
                    <a:pt x="375" y="578"/>
                  </a:lnTo>
                  <a:lnTo>
                    <a:pt x="370" y="541"/>
                  </a:lnTo>
                  <a:lnTo>
                    <a:pt x="364" y="504"/>
                  </a:lnTo>
                  <a:lnTo>
                    <a:pt x="356" y="468"/>
                  </a:lnTo>
                  <a:lnTo>
                    <a:pt x="347" y="430"/>
                  </a:lnTo>
                  <a:lnTo>
                    <a:pt x="337" y="391"/>
                  </a:lnTo>
                  <a:lnTo>
                    <a:pt x="319" y="335"/>
                  </a:lnTo>
                  <a:lnTo>
                    <a:pt x="302" y="281"/>
                  </a:lnTo>
                  <a:lnTo>
                    <a:pt x="283" y="229"/>
                  </a:lnTo>
                  <a:lnTo>
                    <a:pt x="262" y="180"/>
                  </a:lnTo>
                  <a:lnTo>
                    <a:pt x="242" y="132"/>
                  </a:lnTo>
                  <a:lnTo>
                    <a:pt x="221" y="86"/>
                  </a:lnTo>
                  <a:lnTo>
                    <a:pt x="198" y="42"/>
                  </a:lnTo>
                  <a:lnTo>
                    <a:pt x="175" y="0"/>
                  </a:lnTo>
                  <a:lnTo>
                    <a:pt x="187" y="36"/>
                  </a:lnTo>
                  <a:lnTo>
                    <a:pt x="198" y="73"/>
                  </a:lnTo>
                  <a:lnTo>
                    <a:pt x="210" y="109"/>
                  </a:lnTo>
                  <a:lnTo>
                    <a:pt x="219" y="145"/>
                  </a:lnTo>
                  <a:lnTo>
                    <a:pt x="227" y="183"/>
                  </a:lnTo>
                  <a:lnTo>
                    <a:pt x="234" y="219"/>
                  </a:lnTo>
                  <a:lnTo>
                    <a:pt x="239" y="257"/>
                  </a:lnTo>
                  <a:lnTo>
                    <a:pt x="244" y="294"/>
                  </a:lnTo>
                  <a:lnTo>
                    <a:pt x="248" y="331"/>
                  </a:lnTo>
                  <a:lnTo>
                    <a:pt x="250" y="369"/>
                  </a:lnTo>
                  <a:lnTo>
                    <a:pt x="251" y="407"/>
                  </a:lnTo>
                  <a:lnTo>
                    <a:pt x="252" y="444"/>
                  </a:lnTo>
                  <a:lnTo>
                    <a:pt x="250" y="482"/>
                  </a:lnTo>
                  <a:lnTo>
                    <a:pt x="248" y="519"/>
                  </a:lnTo>
                  <a:lnTo>
                    <a:pt x="245" y="557"/>
                  </a:lnTo>
                  <a:lnTo>
                    <a:pt x="241" y="595"/>
                  </a:lnTo>
                  <a:lnTo>
                    <a:pt x="235" y="632"/>
                  </a:lnTo>
                  <a:lnTo>
                    <a:pt x="228" y="670"/>
                  </a:lnTo>
                  <a:lnTo>
                    <a:pt x="220" y="707"/>
                  </a:lnTo>
                  <a:lnTo>
                    <a:pt x="211" y="744"/>
                  </a:lnTo>
                  <a:lnTo>
                    <a:pt x="199" y="781"/>
                  </a:lnTo>
                  <a:lnTo>
                    <a:pt x="187" y="818"/>
                  </a:lnTo>
                  <a:lnTo>
                    <a:pt x="175" y="854"/>
                  </a:lnTo>
                  <a:lnTo>
                    <a:pt x="160" y="891"/>
                  </a:lnTo>
                  <a:lnTo>
                    <a:pt x="144" y="928"/>
                  </a:lnTo>
                  <a:lnTo>
                    <a:pt x="128" y="963"/>
                  </a:lnTo>
                  <a:lnTo>
                    <a:pt x="110" y="999"/>
                  </a:lnTo>
                  <a:lnTo>
                    <a:pt x="91" y="1033"/>
                  </a:lnTo>
                  <a:lnTo>
                    <a:pt x="69" y="1069"/>
                  </a:lnTo>
                  <a:lnTo>
                    <a:pt x="48" y="1104"/>
                  </a:lnTo>
                  <a:lnTo>
                    <a:pt x="25" y="1137"/>
                  </a:lnTo>
                  <a:lnTo>
                    <a:pt x="0" y="1171"/>
                  </a:lnTo>
                  <a:lnTo>
                    <a:pt x="109" y="1575"/>
                  </a:lnTo>
                  <a:close/>
                </a:path>
              </a:pathLst>
            </a:custGeom>
            <a:solidFill>
              <a:srgbClr val="C9C6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5" name="Freeform 361"/>
            <p:cNvSpPr>
              <a:spLocks/>
            </p:cNvSpPr>
            <p:nvPr/>
          </p:nvSpPr>
          <p:spPr bwMode="auto">
            <a:xfrm>
              <a:off x="3809" y="1336"/>
              <a:ext cx="111" cy="78"/>
            </a:xfrm>
            <a:custGeom>
              <a:avLst/>
              <a:gdLst>
                <a:gd name="T0" fmla="*/ 0 w 2556"/>
                <a:gd name="T1" fmla="*/ 0 h 1791"/>
                <a:gd name="T2" fmla="*/ 0 w 2556"/>
                <a:gd name="T3" fmla="*/ 0 h 1791"/>
                <a:gd name="T4" fmla="*/ 0 w 2556"/>
                <a:gd name="T5" fmla="*/ 0 h 1791"/>
                <a:gd name="T6" fmla="*/ 0 w 2556"/>
                <a:gd name="T7" fmla="*/ 0 h 1791"/>
                <a:gd name="T8" fmla="*/ 0 w 2556"/>
                <a:gd name="T9" fmla="*/ 0 h 1791"/>
                <a:gd name="T10" fmla="*/ 0 w 2556"/>
                <a:gd name="T11" fmla="*/ 0 h 1791"/>
                <a:gd name="T12" fmla="*/ 0 w 2556"/>
                <a:gd name="T13" fmla="*/ 0 h 1791"/>
                <a:gd name="T14" fmla="*/ 0 w 2556"/>
                <a:gd name="T15" fmla="*/ 0 h 1791"/>
                <a:gd name="T16" fmla="*/ 0 w 2556"/>
                <a:gd name="T17" fmla="*/ 0 h 1791"/>
                <a:gd name="T18" fmla="*/ 0 w 2556"/>
                <a:gd name="T19" fmla="*/ 0 h 1791"/>
                <a:gd name="T20" fmla="*/ 0 w 2556"/>
                <a:gd name="T21" fmla="*/ 0 h 1791"/>
                <a:gd name="T22" fmla="*/ 0 w 2556"/>
                <a:gd name="T23" fmla="*/ 0 h 1791"/>
                <a:gd name="T24" fmla="*/ 0 w 2556"/>
                <a:gd name="T25" fmla="*/ 0 h 1791"/>
                <a:gd name="T26" fmla="*/ 0 w 2556"/>
                <a:gd name="T27" fmla="*/ 0 h 1791"/>
                <a:gd name="T28" fmla="*/ 0 w 2556"/>
                <a:gd name="T29" fmla="*/ 0 h 1791"/>
                <a:gd name="T30" fmla="*/ 0 w 2556"/>
                <a:gd name="T31" fmla="*/ 0 h 1791"/>
                <a:gd name="T32" fmla="*/ 0 w 2556"/>
                <a:gd name="T33" fmla="*/ 0 h 1791"/>
                <a:gd name="T34" fmla="*/ 0 w 2556"/>
                <a:gd name="T35" fmla="*/ 0 h 1791"/>
                <a:gd name="T36" fmla="*/ 0 w 2556"/>
                <a:gd name="T37" fmla="*/ 0 h 1791"/>
                <a:gd name="T38" fmla="*/ 0 w 2556"/>
                <a:gd name="T39" fmla="*/ 0 h 1791"/>
                <a:gd name="T40" fmla="*/ 0 w 2556"/>
                <a:gd name="T41" fmla="*/ 0 h 1791"/>
                <a:gd name="T42" fmla="*/ 0 w 2556"/>
                <a:gd name="T43" fmla="*/ 0 h 1791"/>
                <a:gd name="T44" fmla="*/ 0 w 2556"/>
                <a:gd name="T45" fmla="*/ 0 h 1791"/>
                <a:gd name="T46" fmla="*/ 0 w 2556"/>
                <a:gd name="T47" fmla="*/ 0 h 1791"/>
                <a:gd name="T48" fmla="*/ 0 w 2556"/>
                <a:gd name="T49" fmla="*/ 0 h 1791"/>
                <a:gd name="T50" fmla="*/ 0 w 2556"/>
                <a:gd name="T51" fmla="*/ 0 h 1791"/>
                <a:gd name="T52" fmla="*/ 0 w 2556"/>
                <a:gd name="T53" fmla="*/ 0 h 1791"/>
                <a:gd name="T54" fmla="*/ 0 w 2556"/>
                <a:gd name="T55" fmla="*/ 0 h 1791"/>
                <a:gd name="T56" fmla="*/ 0 w 2556"/>
                <a:gd name="T57" fmla="*/ 0 h 1791"/>
                <a:gd name="T58" fmla="*/ 0 w 2556"/>
                <a:gd name="T59" fmla="*/ 0 h 1791"/>
                <a:gd name="T60" fmla="*/ 0 w 2556"/>
                <a:gd name="T61" fmla="*/ 0 h 1791"/>
                <a:gd name="T62" fmla="*/ 0 w 2556"/>
                <a:gd name="T63" fmla="*/ 0 h 1791"/>
                <a:gd name="T64" fmla="*/ 0 w 2556"/>
                <a:gd name="T65" fmla="*/ 0 h 1791"/>
                <a:gd name="T66" fmla="*/ 0 w 2556"/>
                <a:gd name="T67" fmla="*/ 0 h 1791"/>
                <a:gd name="T68" fmla="*/ 0 w 2556"/>
                <a:gd name="T69" fmla="*/ 0 h 1791"/>
                <a:gd name="T70" fmla="*/ 0 w 2556"/>
                <a:gd name="T71" fmla="*/ 0 h 1791"/>
                <a:gd name="T72" fmla="*/ 0 w 2556"/>
                <a:gd name="T73" fmla="*/ 0 h 1791"/>
                <a:gd name="T74" fmla="*/ 0 w 2556"/>
                <a:gd name="T75" fmla="*/ 0 h 1791"/>
                <a:gd name="T76" fmla="*/ 0 w 2556"/>
                <a:gd name="T77" fmla="*/ 0 h 1791"/>
                <a:gd name="T78" fmla="*/ 0 w 2556"/>
                <a:gd name="T79" fmla="*/ 0 h 1791"/>
                <a:gd name="T80" fmla="*/ 0 w 2556"/>
                <a:gd name="T81" fmla="*/ 0 h 1791"/>
                <a:gd name="T82" fmla="*/ 0 w 2556"/>
                <a:gd name="T83" fmla="*/ 0 h 1791"/>
                <a:gd name="T84" fmla="*/ 0 w 2556"/>
                <a:gd name="T85" fmla="*/ 0 h 1791"/>
                <a:gd name="T86" fmla="*/ 0 w 2556"/>
                <a:gd name="T87" fmla="*/ 0 h 1791"/>
                <a:gd name="T88" fmla="*/ 0 w 2556"/>
                <a:gd name="T89" fmla="*/ 0 h 1791"/>
                <a:gd name="T90" fmla="*/ 0 w 2556"/>
                <a:gd name="T91" fmla="*/ 0 h 1791"/>
                <a:gd name="T92" fmla="*/ 0 w 2556"/>
                <a:gd name="T93" fmla="*/ 0 h 1791"/>
                <a:gd name="T94" fmla="*/ 0 w 2556"/>
                <a:gd name="T95" fmla="*/ 0 h 1791"/>
                <a:gd name="T96" fmla="*/ 0 w 2556"/>
                <a:gd name="T97" fmla="*/ 0 h 1791"/>
                <a:gd name="T98" fmla="*/ 0 w 2556"/>
                <a:gd name="T99" fmla="*/ 0 h 1791"/>
                <a:gd name="T100" fmla="*/ 0 w 2556"/>
                <a:gd name="T101" fmla="*/ 0 h 1791"/>
                <a:gd name="T102" fmla="*/ 0 w 2556"/>
                <a:gd name="T103" fmla="*/ 0 h 1791"/>
                <a:gd name="T104" fmla="*/ 0 w 2556"/>
                <a:gd name="T105" fmla="*/ 0 h 1791"/>
                <a:gd name="T106" fmla="*/ 0 w 2556"/>
                <a:gd name="T107" fmla="*/ 0 h 1791"/>
                <a:gd name="T108" fmla="*/ 0 w 2556"/>
                <a:gd name="T109" fmla="*/ 0 h 17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56"/>
                <a:gd name="T166" fmla="*/ 0 h 1791"/>
                <a:gd name="T167" fmla="*/ 2556 w 2556"/>
                <a:gd name="T168" fmla="*/ 1791 h 17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56" h="1791">
                  <a:moveTo>
                    <a:pt x="2094" y="317"/>
                  </a:moveTo>
                  <a:lnTo>
                    <a:pt x="2051" y="299"/>
                  </a:lnTo>
                  <a:lnTo>
                    <a:pt x="2008" y="281"/>
                  </a:lnTo>
                  <a:lnTo>
                    <a:pt x="1965" y="264"/>
                  </a:lnTo>
                  <a:lnTo>
                    <a:pt x="1921" y="248"/>
                  </a:lnTo>
                  <a:lnTo>
                    <a:pt x="1830" y="216"/>
                  </a:lnTo>
                  <a:lnTo>
                    <a:pt x="1736" y="186"/>
                  </a:lnTo>
                  <a:lnTo>
                    <a:pt x="1639" y="155"/>
                  </a:lnTo>
                  <a:lnTo>
                    <a:pt x="1540" y="125"/>
                  </a:lnTo>
                  <a:lnTo>
                    <a:pt x="1438" y="94"/>
                  </a:lnTo>
                  <a:lnTo>
                    <a:pt x="1335" y="62"/>
                  </a:lnTo>
                  <a:lnTo>
                    <a:pt x="1307" y="52"/>
                  </a:lnTo>
                  <a:lnTo>
                    <a:pt x="1280" y="44"/>
                  </a:lnTo>
                  <a:lnTo>
                    <a:pt x="1253" y="36"/>
                  </a:lnTo>
                  <a:lnTo>
                    <a:pt x="1227" y="29"/>
                  </a:lnTo>
                  <a:lnTo>
                    <a:pt x="1200" y="21"/>
                  </a:lnTo>
                  <a:lnTo>
                    <a:pt x="1174" y="14"/>
                  </a:lnTo>
                  <a:lnTo>
                    <a:pt x="1147" y="7"/>
                  </a:lnTo>
                  <a:lnTo>
                    <a:pt x="1122" y="0"/>
                  </a:lnTo>
                  <a:lnTo>
                    <a:pt x="1083" y="8"/>
                  </a:lnTo>
                  <a:lnTo>
                    <a:pt x="1045" y="17"/>
                  </a:lnTo>
                  <a:lnTo>
                    <a:pt x="1006" y="28"/>
                  </a:lnTo>
                  <a:lnTo>
                    <a:pt x="968" y="41"/>
                  </a:lnTo>
                  <a:lnTo>
                    <a:pt x="928" y="56"/>
                  </a:lnTo>
                  <a:lnTo>
                    <a:pt x="889" y="71"/>
                  </a:lnTo>
                  <a:lnTo>
                    <a:pt x="850" y="88"/>
                  </a:lnTo>
                  <a:lnTo>
                    <a:pt x="811" y="106"/>
                  </a:lnTo>
                  <a:lnTo>
                    <a:pt x="771" y="126"/>
                  </a:lnTo>
                  <a:lnTo>
                    <a:pt x="733" y="147"/>
                  </a:lnTo>
                  <a:lnTo>
                    <a:pt x="694" y="169"/>
                  </a:lnTo>
                  <a:lnTo>
                    <a:pt x="655" y="192"/>
                  </a:lnTo>
                  <a:lnTo>
                    <a:pt x="617" y="215"/>
                  </a:lnTo>
                  <a:lnTo>
                    <a:pt x="579" y="240"/>
                  </a:lnTo>
                  <a:lnTo>
                    <a:pt x="542" y="265"/>
                  </a:lnTo>
                  <a:lnTo>
                    <a:pt x="505" y="292"/>
                  </a:lnTo>
                  <a:lnTo>
                    <a:pt x="468" y="318"/>
                  </a:lnTo>
                  <a:lnTo>
                    <a:pt x="432" y="346"/>
                  </a:lnTo>
                  <a:lnTo>
                    <a:pt x="396" y="373"/>
                  </a:lnTo>
                  <a:lnTo>
                    <a:pt x="361" y="402"/>
                  </a:lnTo>
                  <a:lnTo>
                    <a:pt x="326" y="430"/>
                  </a:lnTo>
                  <a:lnTo>
                    <a:pt x="293" y="460"/>
                  </a:lnTo>
                  <a:lnTo>
                    <a:pt x="259" y="488"/>
                  </a:lnTo>
                  <a:lnTo>
                    <a:pt x="227" y="518"/>
                  </a:lnTo>
                  <a:lnTo>
                    <a:pt x="165" y="577"/>
                  </a:lnTo>
                  <a:lnTo>
                    <a:pt x="106" y="635"/>
                  </a:lnTo>
                  <a:lnTo>
                    <a:pt x="51" y="693"/>
                  </a:lnTo>
                  <a:lnTo>
                    <a:pt x="0" y="749"/>
                  </a:lnTo>
                  <a:lnTo>
                    <a:pt x="90" y="766"/>
                  </a:lnTo>
                  <a:lnTo>
                    <a:pt x="180" y="784"/>
                  </a:lnTo>
                  <a:lnTo>
                    <a:pt x="269" y="804"/>
                  </a:lnTo>
                  <a:lnTo>
                    <a:pt x="359" y="825"/>
                  </a:lnTo>
                  <a:lnTo>
                    <a:pt x="447" y="846"/>
                  </a:lnTo>
                  <a:lnTo>
                    <a:pt x="536" y="869"/>
                  </a:lnTo>
                  <a:lnTo>
                    <a:pt x="623" y="893"/>
                  </a:lnTo>
                  <a:lnTo>
                    <a:pt x="709" y="918"/>
                  </a:lnTo>
                  <a:lnTo>
                    <a:pt x="796" y="943"/>
                  </a:lnTo>
                  <a:lnTo>
                    <a:pt x="880" y="971"/>
                  </a:lnTo>
                  <a:lnTo>
                    <a:pt x="964" y="998"/>
                  </a:lnTo>
                  <a:lnTo>
                    <a:pt x="1047" y="1027"/>
                  </a:lnTo>
                  <a:lnTo>
                    <a:pt x="1129" y="1057"/>
                  </a:lnTo>
                  <a:lnTo>
                    <a:pt x="1209" y="1088"/>
                  </a:lnTo>
                  <a:lnTo>
                    <a:pt x="1290" y="1119"/>
                  </a:lnTo>
                  <a:lnTo>
                    <a:pt x="1368" y="1152"/>
                  </a:lnTo>
                  <a:lnTo>
                    <a:pt x="1444" y="1185"/>
                  </a:lnTo>
                  <a:lnTo>
                    <a:pt x="1520" y="1220"/>
                  </a:lnTo>
                  <a:lnTo>
                    <a:pt x="1594" y="1255"/>
                  </a:lnTo>
                  <a:lnTo>
                    <a:pt x="1666" y="1292"/>
                  </a:lnTo>
                  <a:lnTo>
                    <a:pt x="1737" y="1329"/>
                  </a:lnTo>
                  <a:lnTo>
                    <a:pt x="1806" y="1367"/>
                  </a:lnTo>
                  <a:lnTo>
                    <a:pt x="1873" y="1406"/>
                  </a:lnTo>
                  <a:lnTo>
                    <a:pt x="1938" y="1446"/>
                  </a:lnTo>
                  <a:lnTo>
                    <a:pt x="2002" y="1485"/>
                  </a:lnTo>
                  <a:lnTo>
                    <a:pt x="2063" y="1527"/>
                  </a:lnTo>
                  <a:lnTo>
                    <a:pt x="2123" y="1569"/>
                  </a:lnTo>
                  <a:lnTo>
                    <a:pt x="2181" y="1612"/>
                  </a:lnTo>
                  <a:lnTo>
                    <a:pt x="2236" y="1655"/>
                  </a:lnTo>
                  <a:lnTo>
                    <a:pt x="2289" y="1700"/>
                  </a:lnTo>
                  <a:lnTo>
                    <a:pt x="2340" y="1745"/>
                  </a:lnTo>
                  <a:lnTo>
                    <a:pt x="2388" y="1791"/>
                  </a:lnTo>
                  <a:lnTo>
                    <a:pt x="2415" y="1745"/>
                  </a:lnTo>
                  <a:lnTo>
                    <a:pt x="2440" y="1698"/>
                  </a:lnTo>
                  <a:lnTo>
                    <a:pt x="2463" y="1651"/>
                  </a:lnTo>
                  <a:lnTo>
                    <a:pt x="2482" y="1604"/>
                  </a:lnTo>
                  <a:lnTo>
                    <a:pt x="2500" y="1555"/>
                  </a:lnTo>
                  <a:lnTo>
                    <a:pt x="2516" y="1505"/>
                  </a:lnTo>
                  <a:lnTo>
                    <a:pt x="2528" y="1455"/>
                  </a:lnTo>
                  <a:lnTo>
                    <a:pt x="2539" y="1404"/>
                  </a:lnTo>
                  <a:lnTo>
                    <a:pt x="2546" y="1354"/>
                  </a:lnTo>
                  <a:lnTo>
                    <a:pt x="2552" y="1303"/>
                  </a:lnTo>
                  <a:lnTo>
                    <a:pt x="2555" y="1252"/>
                  </a:lnTo>
                  <a:lnTo>
                    <a:pt x="2556" y="1201"/>
                  </a:lnTo>
                  <a:lnTo>
                    <a:pt x="2555" y="1150"/>
                  </a:lnTo>
                  <a:lnTo>
                    <a:pt x="2551" y="1100"/>
                  </a:lnTo>
                  <a:lnTo>
                    <a:pt x="2545" y="1049"/>
                  </a:lnTo>
                  <a:lnTo>
                    <a:pt x="2537" y="998"/>
                  </a:lnTo>
                  <a:lnTo>
                    <a:pt x="2526" y="949"/>
                  </a:lnTo>
                  <a:lnTo>
                    <a:pt x="2514" y="899"/>
                  </a:lnTo>
                  <a:lnTo>
                    <a:pt x="2498" y="850"/>
                  </a:lnTo>
                  <a:lnTo>
                    <a:pt x="2480" y="803"/>
                  </a:lnTo>
                  <a:lnTo>
                    <a:pt x="2461" y="756"/>
                  </a:lnTo>
                  <a:lnTo>
                    <a:pt x="2438" y="709"/>
                  </a:lnTo>
                  <a:lnTo>
                    <a:pt x="2414" y="664"/>
                  </a:lnTo>
                  <a:lnTo>
                    <a:pt x="2388" y="620"/>
                  </a:lnTo>
                  <a:lnTo>
                    <a:pt x="2358" y="577"/>
                  </a:lnTo>
                  <a:lnTo>
                    <a:pt x="2327" y="535"/>
                  </a:lnTo>
                  <a:lnTo>
                    <a:pt x="2294" y="495"/>
                  </a:lnTo>
                  <a:lnTo>
                    <a:pt x="2259" y="457"/>
                  </a:lnTo>
                  <a:lnTo>
                    <a:pt x="2220" y="419"/>
                  </a:lnTo>
                  <a:lnTo>
                    <a:pt x="2180" y="383"/>
                  </a:lnTo>
                  <a:lnTo>
                    <a:pt x="2139" y="350"/>
                  </a:lnTo>
                  <a:lnTo>
                    <a:pt x="2094" y="317"/>
                  </a:lnTo>
                  <a:close/>
                </a:path>
              </a:pathLst>
            </a:custGeom>
            <a:solidFill>
              <a:srgbClr val="F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6" name="Freeform 362"/>
            <p:cNvSpPr>
              <a:spLocks/>
            </p:cNvSpPr>
            <p:nvPr/>
          </p:nvSpPr>
          <p:spPr bwMode="auto">
            <a:xfrm>
              <a:off x="3713" y="1332"/>
              <a:ext cx="123" cy="36"/>
            </a:xfrm>
            <a:custGeom>
              <a:avLst/>
              <a:gdLst>
                <a:gd name="T0" fmla="*/ 0 w 2838"/>
                <a:gd name="T1" fmla="*/ 0 h 836"/>
                <a:gd name="T2" fmla="*/ 0 w 2838"/>
                <a:gd name="T3" fmla="*/ 0 h 836"/>
                <a:gd name="T4" fmla="*/ 0 w 2838"/>
                <a:gd name="T5" fmla="*/ 0 h 836"/>
                <a:gd name="T6" fmla="*/ 0 w 2838"/>
                <a:gd name="T7" fmla="*/ 0 h 836"/>
                <a:gd name="T8" fmla="*/ 0 w 2838"/>
                <a:gd name="T9" fmla="*/ 0 h 836"/>
                <a:gd name="T10" fmla="*/ 0 w 2838"/>
                <a:gd name="T11" fmla="*/ 0 h 836"/>
                <a:gd name="T12" fmla="*/ 0 w 2838"/>
                <a:gd name="T13" fmla="*/ 0 h 836"/>
                <a:gd name="T14" fmla="*/ 0 w 2838"/>
                <a:gd name="T15" fmla="*/ 0 h 836"/>
                <a:gd name="T16" fmla="*/ 0 w 2838"/>
                <a:gd name="T17" fmla="*/ 0 h 836"/>
                <a:gd name="T18" fmla="*/ 0 w 2838"/>
                <a:gd name="T19" fmla="*/ 0 h 836"/>
                <a:gd name="T20" fmla="*/ 0 w 2838"/>
                <a:gd name="T21" fmla="*/ 0 h 836"/>
                <a:gd name="T22" fmla="*/ 0 w 2838"/>
                <a:gd name="T23" fmla="*/ 0 h 836"/>
                <a:gd name="T24" fmla="*/ 0 w 2838"/>
                <a:gd name="T25" fmla="*/ 0 h 836"/>
                <a:gd name="T26" fmla="*/ 0 w 2838"/>
                <a:gd name="T27" fmla="*/ 0 h 836"/>
                <a:gd name="T28" fmla="*/ 0 w 2838"/>
                <a:gd name="T29" fmla="*/ 0 h 836"/>
                <a:gd name="T30" fmla="*/ 0 w 2838"/>
                <a:gd name="T31" fmla="*/ 0 h 836"/>
                <a:gd name="T32" fmla="*/ 0 w 2838"/>
                <a:gd name="T33" fmla="*/ 0 h 836"/>
                <a:gd name="T34" fmla="*/ 0 w 2838"/>
                <a:gd name="T35" fmla="*/ 0 h 836"/>
                <a:gd name="T36" fmla="*/ 0 w 2838"/>
                <a:gd name="T37" fmla="*/ 0 h 836"/>
                <a:gd name="T38" fmla="*/ 0 w 2838"/>
                <a:gd name="T39" fmla="*/ 0 h 836"/>
                <a:gd name="T40" fmla="*/ 0 w 2838"/>
                <a:gd name="T41" fmla="*/ 0 h 836"/>
                <a:gd name="T42" fmla="*/ 0 w 2838"/>
                <a:gd name="T43" fmla="*/ 0 h 836"/>
                <a:gd name="T44" fmla="*/ 0 w 2838"/>
                <a:gd name="T45" fmla="*/ 0 h 836"/>
                <a:gd name="T46" fmla="*/ 0 w 2838"/>
                <a:gd name="T47" fmla="*/ 0 h 836"/>
                <a:gd name="T48" fmla="*/ 0 w 2838"/>
                <a:gd name="T49" fmla="*/ 0 h 836"/>
                <a:gd name="T50" fmla="*/ 0 w 2838"/>
                <a:gd name="T51" fmla="*/ 0 h 836"/>
                <a:gd name="T52" fmla="*/ 0 w 2838"/>
                <a:gd name="T53" fmla="*/ 0 h 836"/>
                <a:gd name="T54" fmla="*/ 0 w 2838"/>
                <a:gd name="T55" fmla="*/ 0 h 836"/>
                <a:gd name="T56" fmla="*/ 0 w 2838"/>
                <a:gd name="T57" fmla="*/ 0 h 836"/>
                <a:gd name="T58" fmla="*/ 0 w 2838"/>
                <a:gd name="T59" fmla="*/ 0 h 836"/>
                <a:gd name="T60" fmla="*/ 0 w 2838"/>
                <a:gd name="T61" fmla="*/ 0 h 836"/>
                <a:gd name="T62" fmla="*/ 0 w 2838"/>
                <a:gd name="T63" fmla="*/ 0 h 836"/>
                <a:gd name="T64" fmla="*/ 0 w 2838"/>
                <a:gd name="T65" fmla="*/ 0 h 836"/>
                <a:gd name="T66" fmla="*/ 0 w 2838"/>
                <a:gd name="T67" fmla="*/ 0 h 836"/>
                <a:gd name="T68" fmla="*/ 0 w 2838"/>
                <a:gd name="T69" fmla="*/ 0 h 836"/>
                <a:gd name="T70" fmla="*/ 0 w 2838"/>
                <a:gd name="T71" fmla="*/ 0 h 836"/>
                <a:gd name="T72" fmla="*/ 0 w 2838"/>
                <a:gd name="T73" fmla="*/ 0 h 836"/>
                <a:gd name="T74" fmla="*/ 0 w 2838"/>
                <a:gd name="T75" fmla="*/ 0 h 836"/>
                <a:gd name="T76" fmla="*/ 0 w 2838"/>
                <a:gd name="T77" fmla="*/ 0 h 836"/>
                <a:gd name="T78" fmla="*/ 0 w 2838"/>
                <a:gd name="T79" fmla="*/ 0 h 836"/>
                <a:gd name="T80" fmla="*/ 0 w 2838"/>
                <a:gd name="T81" fmla="*/ 0 h 836"/>
                <a:gd name="T82" fmla="*/ 0 w 2838"/>
                <a:gd name="T83" fmla="*/ 0 h 836"/>
                <a:gd name="T84" fmla="*/ 0 w 2838"/>
                <a:gd name="T85" fmla="*/ 0 h 836"/>
                <a:gd name="T86" fmla="*/ 0 w 2838"/>
                <a:gd name="T87" fmla="*/ 0 h 836"/>
                <a:gd name="T88" fmla="*/ 0 w 2838"/>
                <a:gd name="T89" fmla="*/ 0 h 836"/>
                <a:gd name="T90" fmla="*/ 0 w 2838"/>
                <a:gd name="T91" fmla="*/ 0 h 8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38"/>
                <a:gd name="T139" fmla="*/ 0 h 836"/>
                <a:gd name="T140" fmla="*/ 2838 w 2838"/>
                <a:gd name="T141" fmla="*/ 836 h 8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38" h="836">
                  <a:moveTo>
                    <a:pt x="2838" y="17"/>
                  </a:moveTo>
                  <a:lnTo>
                    <a:pt x="2776" y="11"/>
                  </a:lnTo>
                  <a:lnTo>
                    <a:pt x="2714" y="7"/>
                  </a:lnTo>
                  <a:lnTo>
                    <a:pt x="2652" y="3"/>
                  </a:lnTo>
                  <a:lnTo>
                    <a:pt x="2591" y="1"/>
                  </a:lnTo>
                  <a:lnTo>
                    <a:pt x="2530" y="0"/>
                  </a:lnTo>
                  <a:lnTo>
                    <a:pt x="2469" y="0"/>
                  </a:lnTo>
                  <a:lnTo>
                    <a:pt x="2409" y="2"/>
                  </a:lnTo>
                  <a:lnTo>
                    <a:pt x="2348" y="5"/>
                  </a:lnTo>
                  <a:lnTo>
                    <a:pt x="2288" y="9"/>
                  </a:lnTo>
                  <a:lnTo>
                    <a:pt x="2228" y="14"/>
                  </a:lnTo>
                  <a:lnTo>
                    <a:pt x="2168" y="20"/>
                  </a:lnTo>
                  <a:lnTo>
                    <a:pt x="2108" y="27"/>
                  </a:lnTo>
                  <a:lnTo>
                    <a:pt x="2047" y="35"/>
                  </a:lnTo>
                  <a:lnTo>
                    <a:pt x="1987" y="45"/>
                  </a:lnTo>
                  <a:lnTo>
                    <a:pt x="1926" y="56"/>
                  </a:lnTo>
                  <a:lnTo>
                    <a:pt x="1865" y="68"/>
                  </a:lnTo>
                  <a:lnTo>
                    <a:pt x="1804" y="80"/>
                  </a:lnTo>
                  <a:lnTo>
                    <a:pt x="1742" y="94"/>
                  </a:lnTo>
                  <a:lnTo>
                    <a:pt x="1681" y="109"/>
                  </a:lnTo>
                  <a:lnTo>
                    <a:pt x="1618" y="125"/>
                  </a:lnTo>
                  <a:lnTo>
                    <a:pt x="1555" y="141"/>
                  </a:lnTo>
                  <a:lnTo>
                    <a:pt x="1492" y="158"/>
                  </a:lnTo>
                  <a:lnTo>
                    <a:pt x="1428" y="177"/>
                  </a:lnTo>
                  <a:lnTo>
                    <a:pt x="1364" y="196"/>
                  </a:lnTo>
                  <a:lnTo>
                    <a:pt x="1232" y="238"/>
                  </a:lnTo>
                  <a:lnTo>
                    <a:pt x="1098" y="282"/>
                  </a:lnTo>
                  <a:lnTo>
                    <a:pt x="960" y="329"/>
                  </a:lnTo>
                  <a:lnTo>
                    <a:pt x="817" y="379"/>
                  </a:lnTo>
                  <a:lnTo>
                    <a:pt x="772" y="398"/>
                  </a:lnTo>
                  <a:lnTo>
                    <a:pt x="724" y="418"/>
                  </a:lnTo>
                  <a:lnTo>
                    <a:pt x="676" y="438"/>
                  </a:lnTo>
                  <a:lnTo>
                    <a:pt x="627" y="461"/>
                  </a:lnTo>
                  <a:lnTo>
                    <a:pt x="578" y="485"/>
                  </a:lnTo>
                  <a:lnTo>
                    <a:pt x="529" y="511"/>
                  </a:lnTo>
                  <a:lnTo>
                    <a:pt x="478" y="537"/>
                  </a:lnTo>
                  <a:lnTo>
                    <a:pt x="427" y="566"/>
                  </a:lnTo>
                  <a:lnTo>
                    <a:pt x="375" y="595"/>
                  </a:lnTo>
                  <a:lnTo>
                    <a:pt x="322" y="626"/>
                  </a:lnTo>
                  <a:lnTo>
                    <a:pt x="269" y="657"/>
                  </a:lnTo>
                  <a:lnTo>
                    <a:pt x="216" y="691"/>
                  </a:lnTo>
                  <a:lnTo>
                    <a:pt x="163" y="725"/>
                  </a:lnTo>
                  <a:lnTo>
                    <a:pt x="109" y="761"/>
                  </a:lnTo>
                  <a:lnTo>
                    <a:pt x="54" y="799"/>
                  </a:lnTo>
                  <a:lnTo>
                    <a:pt x="0" y="836"/>
                  </a:lnTo>
                  <a:lnTo>
                    <a:pt x="52" y="826"/>
                  </a:lnTo>
                  <a:lnTo>
                    <a:pt x="106" y="815"/>
                  </a:lnTo>
                  <a:lnTo>
                    <a:pt x="160" y="806"/>
                  </a:lnTo>
                  <a:lnTo>
                    <a:pt x="213" y="797"/>
                  </a:lnTo>
                  <a:lnTo>
                    <a:pt x="269" y="788"/>
                  </a:lnTo>
                  <a:lnTo>
                    <a:pt x="324" y="780"/>
                  </a:lnTo>
                  <a:lnTo>
                    <a:pt x="381" y="773"/>
                  </a:lnTo>
                  <a:lnTo>
                    <a:pt x="438" y="767"/>
                  </a:lnTo>
                  <a:lnTo>
                    <a:pt x="495" y="762"/>
                  </a:lnTo>
                  <a:lnTo>
                    <a:pt x="554" y="757"/>
                  </a:lnTo>
                  <a:lnTo>
                    <a:pt x="612" y="753"/>
                  </a:lnTo>
                  <a:lnTo>
                    <a:pt x="671" y="749"/>
                  </a:lnTo>
                  <a:lnTo>
                    <a:pt x="730" y="746"/>
                  </a:lnTo>
                  <a:lnTo>
                    <a:pt x="790" y="744"/>
                  </a:lnTo>
                  <a:lnTo>
                    <a:pt x="850" y="742"/>
                  </a:lnTo>
                  <a:lnTo>
                    <a:pt x="911" y="741"/>
                  </a:lnTo>
                  <a:lnTo>
                    <a:pt x="972" y="741"/>
                  </a:lnTo>
                  <a:lnTo>
                    <a:pt x="1033" y="741"/>
                  </a:lnTo>
                  <a:lnTo>
                    <a:pt x="1094" y="742"/>
                  </a:lnTo>
                  <a:lnTo>
                    <a:pt x="1156" y="744"/>
                  </a:lnTo>
                  <a:lnTo>
                    <a:pt x="1218" y="746"/>
                  </a:lnTo>
                  <a:lnTo>
                    <a:pt x="1280" y="749"/>
                  </a:lnTo>
                  <a:lnTo>
                    <a:pt x="1343" y="752"/>
                  </a:lnTo>
                  <a:lnTo>
                    <a:pt x="1406" y="756"/>
                  </a:lnTo>
                  <a:lnTo>
                    <a:pt x="1531" y="766"/>
                  </a:lnTo>
                  <a:lnTo>
                    <a:pt x="1657" y="778"/>
                  </a:lnTo>
                  <a:lnTo>
                    <a:pt x="1784" y="792"/>
                  </a:lnTo>
                  <a:lnTo>
                    <a:pt x="1911" y="809"/>
                  </a:lnTo>
                  <a:lnTo>
                    <a:pt x="1947" y="764"/>
                  </a:lnTo>
                  <a:lnTo>
                    <a:pt x="1986" y="716"/>
                  </a:lnTo>
                  <a:lnTo>
                    <a:pt x="2030" y="666"/>
                  </a:lnTo>
                  <a:lnTo>
                    <a:pt x="2077" y="615"/>
                  </a:lnTo>
                  <a:lnTo>
                    <a:pt x="2128" y="562"/>
                  </a:lnTo>
                  <a:lnTo>
                    <a:pt x="2180" y="510"/>
                  </a:lnTo>
                  <a:lnTo>
                    <a:pt x="2236" y="456"/>
                  </a:lnTo>
                  <a:lnTo>
                    <a:pt x="2295" y="403"/>
                  </a:lnTo>
                  <a:lnTo>
                    <a:pt x="2356" y="350"/>
                  </a:lnTo>
                  <a:lnTo>
                    <a:pt x="2420" y="297"/>
                  </a:lnTo>
                  <a:lnTo>
                    <a:pt x="2485" y="245"/>
                  </a:lnTo>
                  <a:lnTo>
                    <a:pt x="2553" y="195"/>
                  </a:lnTo>
                  <a:lnTo>
                    <a:pt x="2587" y="171"/>
                  </a:lnTo>
                  <a:lnTo>
                    <a:pt x="2623" y="147"/>
                  </a:lnTo>
                  <a:lnTo>
                    <a:pt x="2657" y="124"/>
                  </a:lnTo>
                  <a:lnTo>
                    <a:pt x="2693" y="101"/>
                  </a:lnTo>
                  <a:lnTo>
                    <a:pt x="2729" y="79"/>
                  </a:lnTo>
                  <a:lnTo>
                    <a:pt x="2765" y="58"/>
                  </a:lnTo>
                  <a:lnTo>
                    <a:pt x="2801" y="37"/>
                  </a:lnTo>
                  <a:lnTo>
                    <a:pt x="2838" y="17"/>
                  </a:lnTo>
                  <a:close/>
                </a:path>
              </a:pathLst>
            </a:custGeom>
            <a:solidFill>
              <a:srgbClr val="F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7" name="Freeform 363"/>
            <p:cNvSpPr>
              <a:spLocks/>
            </p:cNvSpPr>
            <p:nvPr/>
          </p:nvSpPr>
          <p:spPr bwMode="auto">
            <a:xfrm>
              <a:off x="3598" y="1375"/>
              <a:ext cx="307" cy="192"/>
            </a:xfrm>
            <a:custGeom>
              <a:avLst/>
              <a:gdLst>
                <a:gd name="T0" fmla="*/ 0 w 7072"/>
                <a:gd name="T1" fmla="*/ 0 h 4426"/>
                <a:gd name="T2" fmla="*/ 0 w 7072"/>
                <a:gd name="T3" fmla="*/ 0 h 4426"/>
                <a:gd name="T4" fmla="*/ 0 w 7072"/>
                <a:gd name="T5" fmla="*/ 0 h 4426"/>
                <a:gd name="T6" fmla="*/ 0 w 7072"/>
                <a:gd name="T7" fmla="*/ 0 h 4426"/>
                <a:gd name="T8" fmla="*/ 0 w 7072"/>
                <a:gd name="T9" fmla="*/ 0 h 4426"/>
                <a:gd name="T10" fmla="*/ 0 w 7072"/>
                <a:gd name="T11" fmla="*/ 0 h 4426"/>
                <a:gd name="T12" fmla="*/ 0 w 7072"/>
                <a:gd name="T13" fmla="*/ 0 h 4426"/>
                <a:gd name="T14" fmla="*/ 0 w 7072"/>
                <a:gd name="T15" fmla="*/ 0 h 4426"/>
                <a:gd name="T16" fmla="*/ 0 w 7072"/>
                <a:gd name="T17" fmla="*/ 0 h 4426"/>
                <a:gd name="T18" fmla="*/ 0 w 7072"/>
                <a:gd name="T19" fmla="*/ 0 h 4426"/>
                <a:gd name="T20" fmla="*/ 0 w 7072"/>
                <a:gd name="T21" fmla="*/ 0 h 4426"/>
                <a:gd name="T22" fmla="*/ 0 w 7072"/>
                <a:gd name="T23" fmla="*/ 0 h 4426"/>
                <a:gd name="T24" fmla="*/ 0 w 7072"/>
                <a:gd name="T25" fmla="*/ 0 h 4426"/>
                <a:gd name="T26" fmla="*/ 0 w 7072"/>
                <a:gd name="T27" fmla="*/ 0 h 4426"/>
                <a:gd name="T28" fmla="*/ 0 w 7072"/>
                <a:gd name="T29" fmla="*/ 0 h 4426"/>
                <a:gd name="T30" fmla="*/ 0 w 7072"/>
                <a:gd name="T31" fmla="*/ 0 h 4426"/>
                <a:gd name="T32" fmla="*/ 0 w 7072"/>
                <a:gd name="T33" fmla="*/ 0 h 4426"/>
                <a:gd name="T34" fmla="*/ 0 w 7072"/>
                <a:gd name="T35" fmla="*/ 0 h 4426"/>
                <a:gd name="T36" fmla="*/ 0 w 7072"/>
                <a:gd name="T37" fmla="*/ 0 h 4426"/>
                <a:gd name="T38" fmla="*/ 0 w 7072"/>
                <a:gd name="T39" fmla="*/ 0 h 4426"/>
                <a:gd name="T40" fmla="*/ 0 w 7072"/>
                <a:gd name="T41" fmla="*/ 0 h 4426"/>
                <a:gd name="T42" fmla="*/ 0 w 7072"/>
                <a:gd name="T43" fmla="*/ 0 h 4426"/>
                <a:gd name="T44" fmla="*/ 0 w 7072"/>
                <a:gd name="T45" fmla="*/ 0 h 4426"/>
                <a:gd name="T46" fmla="*/ 0 w 7072"/>
                <a:gd name="T47" fmla="*/ 0 h 4426"/>
                <a:gd name="T48" fmla="*/ 0 w 7072"/>
                <a:gd name="T49" fmla="*/ 0 h 4426"/>
                <a:gd name="T50" fmla="*/ 0 w 7072"/>
                <a:gd name="T51" fmla="*/ 0 h 4426"/>
                <a:gd name="T52" fmla="*/ 0 w 7072"/>
                <a:gd name="T53" fmla="*/ 0 h 4426"/>
                <a:gd name="T54" fmla="*/ 0 w 7072"/>
                <a:gd name="T55" fmla="*/ 0 h 4426"/>
                <a:gd name="T56" fmla="*/ 0 w 7072"/>
                <a:gd name="T57" fmla="*/ 0 h 4426"/>
                <a:gd name="T58" fmla="*/ 0 w 7072"/>
                <a:gd name="T59" fmla="*/ 0 h 4426"/>
                <a:gd name="T60" fmla="*/ 0 w 7072"/>
                <a:gd name="T61" fmla="*/ 0 h 4426"/>
                <a:gd name="T62" fmla="*/ 0 w 7072"/>
                <a:gd name="T63" fmla="*/ 0 h 4426"/>
                <a:gd name="T64" fmla="*/ 0 w 7072"/>
                <a:gd name="T65" fmla="*/ 0 h 4426"/>
                <a:gd name="T66" fmla="*/ 0 w 7072"/>
                <a:gd name="T67" fmla="*/ 0 h 4426"/>
                <a:gd name="T68" fmla="*/ 0 w 7072"/>
                <a:gd name="T69" fmla="*/ 0 h 4426"/>
                <a:gd name="T70" fmla="*/ 0 w 7072"/>
                <a:gd name="T71" fmla="*/ 0 h 4426"/>
                <a:gd name="T72" fmla="*/ 0 w 7072"/>
                <a:gd name="T73" fmla="*/ 0 h 4426"/>
                <a:gd name="T74" fmla="*/ 0 w 7072"/>
                <a:gd name="T75" fmla="*/ 0 h 4426"/>
                <a:gd name="T76" fmla="*/ 0 w 7072"/>
                <a:gd name="T77" fmla="*/ 0 h 4426"/>
                <a:gd name="T78" fmla="*/ 0 w 7072"/>
                <a:gd name="T79" fmla="*/ 0 h 4426"/>
                <a:gd name="T80" fmla="*/ 0 w 7072"/>
                <a:gd name="T81" fmla="*/ 0 h 4426"/>
                <a:gd name="T82" fmla="*/ 0 w 7072"/>
                <a:gd name="T83" fmla="*/ 0 h 4426"/>
                <a:gd name="T84" fmla="*/ 0 w 7072"/>
                <a:gd name="T85" fmla="*/ 0 h 4426"/>
                <a:gd name="T86" fmla="*/ 0 w 7072"/>
                <a:gd name="T87" fmla="*/ 0 h 44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72"/>
                <a:gd name="T133" fmla="*/ 0 h 4426"/>
                <a:gd name="T134" fmla="*/ 7072 w 7072"/>
                <a:gd name="T135" fmla="*/ 4426 h 44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72" h="4426">
                  <a:moveTo>
                    <a:pt x="1997" y="359"/>
                  </a:moveTo>
                  <a:lnTo>
                    <a:pt x="1923" y="425"/>
                  </a:lnTo>
                  <a:lnTo>
                    <a:pt x="1850" y="494"/>
                  </a:lnTo>
                  <a:lnTo>
                    <a:pt x="1778" y="563"/>
                  </a:lnTo>
                  <a:lnTo>
                    <a:pt x="1705" y="633"/>
                  </a:lnTo>
                  <a:lnTo>
                    <a:pt x="1633" y="705"/>
                  </a:lnTo>
                  <a:lnTo>
                    <a:pt x="1560" y="779"/>
                  </a:lnTo>
                  <a:lnTo>
                    <a:pt x="1489" y="853"/>
                  </a:lnTo>
                  <a:lnTo>
                    <a:pt x="1418" y="928"/>
                  </a:lnTo>
                  <a:lnTo>
                    <a:pt x="1348" y="1006"/>
                  </a:lnTo>
                  <a:lnTo>
                    <a:pt x="1278" y="1084"/>
                  </a:lnTo>
                  <a:lnTo>
                    <a:pt x="1209" y="1162"/>
                  </a:lnTo>
                  <a:lnTo>
                    <a:pt x="1140" y="1243"/>
                  </a:lnTo>
                  <a:lnTo>
                    <a:pt x="1073" y="1324"/>
                  </a:lnTo>
                  <a:lnTo>
                    <a:pt x="1005" y="1406"/>
                  </a:lnTo>
                  <a:lnTo>
                    <a:pt x="939" y="1489"/>
                  </a:lnTo>
                  <a:lnTo>
                    <a:pt x="874" y="1572"/>
                  </a:lnTo>
                  <a:lnTo>
                    <a:pt x="810" y="1657"/>
                  </a:lnTo>
                  <a:lnTo>
                    <a:pt x="747" y="1742"/>
                  </a:lnTo>
                  <a:lnTo>
                    <a:pt x="686" y="1829"/>
                  </a:lnTo>
                  <a:lnTo>
                    <a:pt x="625" y="1915"/>
                  </a:lnTo>
                  <a:lnTo>
                    <a:pt x="566" y="2003"/>
                  </a:lnTo>
                  <a:lnTo>
                    <a:pt x="508" y="2090"/>
                  </a:lnTo>
                  <a:lnTo>
                    <a:pt x="452" y="2179"/>
                  </a:lnTo>
                  <a:lnTo>
                    <a:pt x="398" y="2268"/>
                  </a:lnTo>
                  <a:lnTo>
                    <a:pt x="344" y="2357"/>
                  </a:lnTo>
                  <a:lnTo>
                    <a:pt x="292" y="2447"/>
                  </a:lnTo>
                  <a:lnTo>
                    <a:pt x="242" y="2537"/>
                  </a:lnTo>
                  <a:lnTo>
                    <a:pt x="194" y="2628"/>
                  </a:lnTo>
                  <a:lnTo>
                    <a:pt x="148" y="2718"/>
                  </a:lnTo>
                  <a:lnTo>
                    <a:pt x="103" y="2809"/>
                  </a:lnTo>
                  <a:lnTo>
                    <a:pt x="60" y="2901"/>
                  </a:lnTo>
                  <a:lnTo>
                    <a:pt x="19" y="2991"/>
                  </a:lnTo>
                  <a:lnTo>
                    <a:pt x="0" y="3049"/>
                  </a:lnTo>
                  <a:lnTo>
                    <a:pt x="32" y="3047"/>
                  </a:lnTo>
                  <a:lnTo>
                    <a:pt x="40" y="3130"/>
                  </a:lnTo>
                  <a:lnTo>
                    <a:pt x="57" y="3211"/>
                  </a:lnTo>
                  <a:lnTo>
                    <a:pt x="81" y="3289"/>
                  </a:lnTo>
                  <a:lnTo>
                    <a:pt x="113" y="3366"/>
                  </a:lnTo>
                  <a:lnTo>
                    <a:pt x="152" y="3439"/>
                  </a:lnTo>
                  <a:lnTo>
                    <a:pt x="196" y="3511"/>
                  </a:lnTo>
                  <a:lnTo>
                    <a:pt x="248" y="3580"/>
                  </a:lnTo>
                  <a:lnTo>
                    <a:pt x="306" y="3648"/>
                  </a:lnTo>
                  <a:lnTo>
                    <a:pt x="370" y="3712"/>
                  </a:lnTo>
                  <a:lnTo>
                    <a:pt x="439" y="3774"/>
                  </a:lnTo>
                  <a:lnTo>
                    <a:pt x="513" y="3834"/>
                  </a:lnTo>
                  <a:lnTo>
                    <a:pt x="593" y="3891"/>
                  </a:lnTo>
                  <a:lnTo>
                    <a:pt x="677" y="3945"/>
                  </a:lnTo>
                  <a:lnTo>
                    <a:pt x="767" y="3997"/>
                  </a:lnTo>
                  <a:lnTo>
                    <a:pt x="859" y="4046"/>
                  </a:lnTo>
                  <a:lnTo>
                    <a:pt x="957" y="4092"/>
                  </a:lnTo>
                  <a:lnTo>
                    <a:pt x="1057" y="4135"/>
                  </a:lnTo>
                  <a:lnTo>
                    <a:pt x="1161" y="4176"/>
                  </a:lnTo>
                  <a:lnTo>
                    <a:pt x="1268" y="4213"/>
                  </a:lnTo>
                  <a:lnTo>
                    <a:pt x="1377" y="4249"/>
                  </a:lnTo>
                  <a:lnTo>
                    <a:pt x="1489" y="4281"/>
                  </a:lnTo>
                  <a:lnTo>
                    <a:pt x="1604" y="4309"/>
                  </a:lnTo>
                  <a:lnTo>
                    <a:pt x="1721" y="4336"/>
                  </a:lnTo>
                  <a:lnTo>
                    <a:pt x="1839" y="4358"/>
                  </a:lnTo>
                  <a:lnTo>
                    <a:pt x="1959" y="4377"/>
                  </a:lnTo>
                  <a:lnTo>
                    <a:pt x="2079" y="4394"/>
                  </a:lnTo>
                  <a:lnTo>
                    <a:pt x="2201" y="4407"/>
                  </a:lnTo>
                  <a:lnTo>
                    <a:pt x="2323" y="4416"/>
                  </a:lnTo>
                  <a:lnTo>
                    <a:pt x="2445" y="4423"/>
                  </a:lnTo>
                  <a:lnTo>
                    <a:pt x="2567" y="4426"/>
                  </a:lnTo>
                  <a:lnTo>
                    <a:pt x="2689" y="4425"/>
                  </a:lnTo>
                  <a:lnTo>
                    <a:pt x="2811" y="4422"/>
                  </a:lnTo>
                  <a:lnTo>
                    <a:pt x="2914" y="4415"/>
                  </a:lnTo>
                  <a:lnTo>
                    <a:pt x="3015" y="4406"/>
                  </a:lnTo>
                  <a:lnTo>
                    <a:pt x="3113" y="4395"/>
                  </a:lnTo>
                  <a:lnTo>
                    <a:pt x="3208" y="4379"/>
                  </a:lnTo>
                  <a:lnTo>
                    <a:pt x="3301" y="4361"/>
                  </a:lnTo>
                  <a:lnTo>
                    <a:pt x="3391" y="4341"/>
                  </a:lnTo>
                  <a:lnTo>
                    <a:pt x="3480" y="4318"/>
                  </a:lnTo>
                  <a:lnTo>
                    <a:pt x="3566" y="4292"/>
                  </a:lnTo>
                  <a:lnTo>
                    <a:pt x="3650" y="4263"/>
                  </a:lnTo>
                  <a:lnTo>
                    <a:pt x="3733" y="4232"/>
                  </a:lnTo>
                  <a:lnTo>
                    <a:pt x="3813" y="4198"/>
                  </a:lnTo>
                  <a:lnTo>
                    <a:pt x="3892" y="4162"/>
                  </a:lnTo>
                  <a:lnTo>
                    <a:pt x="3970" y="4123"/>
                  </a:lnTo>
                  <a:lnTo>
                    <a:pt x="4046" y="4081"/>
                  </a:lnTo>
                  <a:lnTo>
                    <a:pt x="4121" y="4038"/>
                  </a:lnTo>
                  <a:lnTo>
                    <a:pt x="4195" y="3992"/>
                  </a:lnTo>
                  <a:lnTo>
                    <a:pt x="4268" y="3943"/>
                  </a:lnTo>
                  <a:lnTo>
                    <a:pt x="4341" y="3892"/>
                  </a:lnTo>
                  <a:lnTo>
                    <a:pt x="4412" y="3839"/>
                  </a:lnTo>
                  <a:lnTo>
                    <a:pt x="4483" y="3784"/>
                  </a:lnTo>
                  <a:lnTo>
                    <a:pt x="4553" y="3726"/>
                  </a:lnTo>
                  <a:lnTo>
                    <a:pt x="4624" y="3666"/>
                  </a:lnTo>
                  <a:lnTo>
                    <a:pt x="4694" y="3605"/>
                  </a:lnTo>
                  <a:lnTo>
                    <a:pt x="4764" y="3541"/>
                  </a:lnTo>
                  <a:lnTo>
                    <a:pt x="4835" y="3475"/>
                  </a:lnTo>
                  <a:lnTo>
                    <a:pt x="4905" y="3406"/>
                  </a:lnTo>
                  <a:lnTo>
                    <a:pt x="4976" y="3336"/>
                  </a:lnTo>
                  <a:lnTo>
                    <a:pt x="5047" y="3264"/>
                  </a:lnTo>
                  <a:lnTo>
                    <a:pt x="5119" y="3190"/>
                  </a:lnTo>
                  <a:lnTo>
                    <a:pt x="5192" y="3114"/>
                  </a:lnTo>
                  <a:lnTo>
                    <a:pt x="5267" y="3036"/>
                  </a:lnTo>
                  <a:lnTo>
                    <a:pt x="5341" y="2957"/>
                  </a:lnTo>
                  <a:lnTo>
                    <a:pt x="7072" y="1108"/>
                  </a:lnTo>
                  <a:lnTo>
                    <a:pt x="6982" y="1024"/>
                  </a:lnTo>
                  <a:lnTo>
                    <a:pt x="6882" y="941"/>
                  </a:lnTo>
                  <a:lnTo>
                    <a:pt x="6770" y="861"/>
                  </a:lnTo>
                  <a:lnTo>
                    <a:pt x="6649" y="783"/>
                  </a:lnTo>
                  <a:lnTo>
                    <a:pt x="6518" y="706"/>
                  </a:lnTo>
                  <a:lnTo>
                    <a:pt x="6378" y="633"/>
                  </a:lnTo>
                  <a:lnTo>
                    <a:pt x="6229" y="563"/>
                  </a:lnTo>
                  <a:lnTo>
                    <a:pt x="6075" y="496"/>
                  </a:lnTo>
                  <a:lnTo>
                    <a:pt x="5913" y="432"/>
                  </a:lnTo>
                  <a:lnTo>
                    <a:pt x="5745" y="371"/>
                  </a:lnTo>
                  <a:lnTo>
                    <a:pt x="5572" y="314"/>
                  </a:lnTo>
                  <a:lnTo>
                    <a:pt x="5395" y="262"/>
                  </a:lnTo>
                  <a:lnTo>
                    <a:pt x="5214" y="214"/>
                  </a:lnTo>
                  <a:lnTo>
                    <a:pt x="5030" y="169"/>
                  </a:lnTo>
                  <a:lnTo>
                    <a:pt x="4843" y="129"/>
                  </a:lnTo>
                  <a:lnTo>
                    <a:pt x="4656" y="95"/>
                  </a:lnTo>
                  <a:lnTo>
                    <a:pt x="4467" y="65"/>
                  </a:lnTo>
                  <a:lnTo>
                    <a:pt x="4277" y="41"/>
                  </a:lnTo>
                  <a:lnTo>
                    <a:pt x="4088" y="22"/>
                  </a:lnTo>
                  <a:lnTo>
                    <a:pt x="3900" y="8"/>
                  </a:lnTo>
                  <a:lnTo>
                    <a:pt x="3715" y="1"/>
                  </a:lnTo>
                  <a:lnTo>
                    <a:pt x="3532" y="0"/>
                  </a:lnTo>
                  <a:lnTo>
                    <a:pt x="3353" y="5"/>
                  </a:lnTo>
                  <a:lnTo>
                    <a:pt x="3178" y="16"/>
                  </a:lnTo>
                  <a:lnTo>
                    <a:pt x="3007" y="35"/>
                  </a:lnTo>
                  <a:lnTo>
                    <a:pt x="2841" y="60"/>
                  </a:lnTo>
                  <a:lnTo>
                    <a:pt x="2683" y="93"/>
                  </a:lnTo>
                  <a:lnTo>
                    <a:pt x="2530" y="132"/>
                  </a:lnTo>
                  <a:lnTo>
                    <a:pt x="2386" y="180"/>
                  </a:lnTo>
                  <a:lnTo>
                    <a:pt x="2250" y="236"/>
                  </a:lnTo>
                  <a:lnTo>
                    <a:pt x="2122" y="299"/>
                  </a:lnTo>
                  <a:lnTo>
                    <a:pt x="2005" y="370"/>
                  </a:lnTo>
                  <a:lnTo>
                    <a:pt x="1997" y="359"/>
                  </a:lnTo>
                  <a:close/>
                </a:path>
              </a:pathLst>
            </a:custGeom>
            <a:solidFill>
              <a:srgbClr val="E5E2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8" name="Freeform 364"/>
            <p:cNvSpPr>
              <a:spLocks/>
            </p:cNvSpPr>
            <p:nvPr/>
          </p:nvSpPr>
          <p:spPr bwMode="auto">
            <a:xfrm>
              <a:off x="3578" y="1510"/>
              <a:ext cx="67" cy="137"/>
            </a:xfrm>
            <a:custGeom>
              <a:avLst/>
              <a:gdLst>
                <a:gd name="T0" fmla="*/ 0 w 1543"/>
                <a:gd name="T1" fmla="*/ 0 h 3145"/>
                <a:gd name="T2" fmla="*/ 0 w 1543"/>
                <a:gd name="T3" fmla="*/ 0 h 3145"/>
                <a:gd name="T4" fmla="*/ 0 w 1543"/>
                <a:gd name="T5" fmla="*/ 0 h 3145"/>
                <a:gd name="T6" fmla="*/ 0 w 1543"/>
                <a:gd name="T7" fmla="*/ 0 h 3145"/>
                <a:gd name="T8" fmla="*/ 0 w 1543"/>
                <a:gd name="T9" fmla="*/ 0 h 3145"/>
                <a:gd name="T10" fmla="*/ 0 w 1543"/>
                <a:gd name="T11" fmla="*/ 0 h 3145"/>
                <a:gd name="T12" fmla="*/ 0 w 1543"/>
                <a:gd name="T13" fmla="*/ 0 h 3145"/>
                <a:gd name="T14" fmla="*/ 0 w 1543"/>
                <a:gd name="T15" fmla="*/ 0 h 3145"/>
                <a:gd name="T16" fmla="*/ 0 w 1543"/>
                <a:gd name="T17" fmla="*/ 0 h 3145"/>
                <a:gd name="T18" fmla="*/ 0 w 1543"/>
                <a:gd name="T19" fmla="*/ 0 h 3145"/>
                <a:gd name="T20" fmla="*/ 0 w 1543"/>
                <a:gd name="T21" fmla="*/ 0 h 3145"/>
                <a:gd name="T22" fmla="*/ 0 w 1543"/>
                <a:gd name="T23" fmla="*/ 0 h 3145"/>
                <a:gd name="T24" fmla="*/ 0 w 1543"/>
                <a:gd name="T25" fmla="*/ 0 h 3145"/>
                <a:gd name="T26" fmla="*/ 0 w 1543"/>
                <a:gd name="T27" fmla="*/ 0 h 3145"/>
                <a:gd name="T28" fmla="*/ 0 w 1543"/>
                <a:gd name="T29" fmla="*/ 0 h 3145"/>
                <a:gd name="T30" fmla="*/ 0 w 1543"/>
                <a:gd name="T31" fmla="*/ 0 h 3145"/>
                <a:gd name="T32" fmla="*/ 0 w 1543"/>
                <a:gd name="T33" fmla="*/ 0 h 3145"/>
                <a:gd name="T34" fmla="*/ 0 w 1543"/>
                <a:gd name="T35" fmla="*/ 0 h 3145"/>
                <a:gd name="T36" fmla="*/ 0 w 1543"/>
                <a:gd name="T37" fmla="*/ 0 h 3145"/>
                <a:gd name="T38" fmla="*/ 0 w 1543"/>
                <a:gd name="T39" fmla="*/ 0 h 3145"/>
                <a:gd name="T40" fmla="*/ 0 w 1543"/>
                <a:gd name="T41" fmla="*/ 0 h 3145"/>
                <a:gd name="T42" fmla="*/ 0 w 1543"/>
                <a:gd name="T43" fmla="*/ 0 h 3145"/>
                <a:gd name="T44" fmla="*/ 0 w 1543"/>
                <a:gd name="T45" fmla="*/ 0 h 3145"/>
                <a:gd name="T46" fmla="*/ 0 w 1543"/>
                <a:gd name="T47" fmla="*/ 0 h 3145"/>
                <a:gd name="T48" fmla="*/ 0 w 1543"/>
                <a:gd name="T49" fmla="*/ 0 h 3145"/>
                <a:gd name="T50" fmla="*/ 0 w 1543"/>
                <a:gd name="T51" fmla="*/ 0 h 3145"/>
                <a:gd name="T52" fmla="*/ 0 w 1543"/>
                <a:gd name="T53" fmla="*/ 0 h 3145"/>
                <a:gd name="T54" fmla="*/ 0 w 1543"/>
                <a:gd name="T55" fmla="*/ 0 h 3145"/>
                <a:gd name="T56" fmla="*/ 0 w 1543"/>
                <a:gd name="T57" fmla="*/ 0 h 3145"/>
                <a:gd name="T58" fmla="*/ 0 w 1543"/>
                <a:gd name="T59" fmla="*/ 0 h 3145"/>
                <a:gd name="T60" fmla="*/ 0 w 1543"/>
                <a:gd name="T61" fmla="*/ 0 h 3145"/>
                <a:gd name="T62" fmla="*/ 0 w 1543"/>
                <a:gd name="T63" fmla="*/ 0 h 3145"/>
                <a:gd name="T64" fmla="*/ 0 w 1543"/>
                <a:gd name="T65" fmla="*/ 0 h 3145"/>
                <a:gd name="T66" fmla="*/ 0 w 1543"/>
                <a:gd name="T67" fmla="*/ 0 h 3145"/>
                <a:gd name="T68" fmla="*/ 0 w 1543"/>
                <a:gd name="T69" fmla="*/ 0 h 3145"/>
                <a:gd name="T70" fmla="*/ 0 w 1543"/>
                <a:gd name="T71" fmla="*/ 0 h 3145"/>
                <a:gd name="T72" fmla="*/ 0 w 1543"/>
                <a:gd name="T73" fmla="*/ 0 h 3145"/>
                <a:gd name="T74" fmla="*/ 0 w 1543"/>
                <a:gd name="T75" fmla="*/ 0 h 3145"/>
                <a:gd name="T76" fmla="*/ 0 w 1543"/>
                <a:gd name="T77" fmla="*/ 0 h 3145"/>
                <a:gd name="T78" fmla="*/ 0 w 1543"/>
                <a:gd name="T79" fmla="*/ 0 h 3145"/>
                <a:gd name="T80" fmla="*/ 0 w 1543"/>
                <a:gd name="T81" fmla="*/ 0 h 3145"/>
                <a:gd name="T82" fmla="*/ 0 w 1543"/>
                <a:gd name="T83" fmla="*/ 0 h 3145"/>
                <a:gd name="T84" fmla="*/ 0 w 1543"/>
                <a:gd name="T85" fmla="*/ 0 h 3145"/>
                <a:gd name="T86" fmla="*/ 0 w 1543"/>
                <a:gd name="T87" fmla="*/ 0 h 3145"/>
                <a:gd name="T88" fmla="*/ 0 w 1543"/>
                <a:gd name="T89" fmla="*/ 0 h 3145"/>
                <a:gd name="T90" fmla="*/ 0 w 1543"/>
                <a:gd name="T91" fmla="*/ 0 h 3145"/>
                <a:gd name="T92" fmla="*/ 0 w 1543"/>
                <a:gd name="T93" fmla="*/ 0 h 3145"/>
                <a:gd name="T94" fmla="*/ 0 w 1543"/>
                <a:gd name="T95" fmla="*/ 0 h 3145"/>
                <a:gd name="T96" fmla="*/ 0 w 1543"/>
                <a:gd name="T97" fmla="*/ 0 h 3145"/>
                <a:gd name="T98" fmla="*/ 0 w 1543"/>
                <a:gd name="T99" fmla="*/ 0 h 3145"/>
                <a:gd name="T100" fmla="*/ 0 w 1543"/>
                <a:gd name="T101" fmla="*/ 0 h 3145"/>
                <a:gd name="T102" fmla="*/ 0 w 1543"/>
                <a:gd name="T103" fmla="*/ 0 h 3145"/>
                <a:gd name="T104" fmla="*/ 0 w 1543"/>
                <a:gd name="T105" fmla="*/ 0 h 3145"/>
                <a:gd name="T106" fmla="*/ 0 w 1543"/>
                <a:gd name="T107" fmla="*/ 0 h 31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43"/>
                <a:gd name="T163" fmla="*/ 0 h 3145"/>
                <a:gd name="T164" fmla="*/ 1543 w 1543"/>
                <a:gd name="T165" fmla="*/ 3145 h 314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43" h="3145">
                  <a:moveTo>
                    <a:pt x="319" y="0"/>
                  </a:moveTo>
                  <a:lnTo>
                    <a:pt x="319" y="29"/>
                  </a:lnTo>
                  <a:lnTo>
                    <a:pt x="321" y="59"/>
                  </a:lnTo>
                  <a:lnTo>
                    <a:pt x="324" y="92"/>
                  </a:lnTo>
                  <a:lnTo>
                    <a:pt x="328" y="126"/>
                  </a:lnTo>
                  <a:lnTo>
                    <a:pt x="335" y="160"/>
                  </a:lnTo>
                  <a:lnTo>
                    <a:pt x="343" y="196"/>
                  </a:lnTo>
                  <a:lnTo>
                    <a:pt x="352" y="233"/>
                  </a:lnTo>
                  <a:lnTo>
                    <a:pt x="365" y="272"/>
                  </a:lnTo>
                  <a:lnTo>
                    <a:pt x="378" y="311"/>
                  </a:lnTo>
                  <a:lnTo>
                    <a:pt x="393" y="351"/>
                  </a:lnTo>
                  <a:lnTo>
                    <a:pt x="409" y="393"/>
                  </a:lnTo>
                  <a:lnTo>
                    <a:pt x="428" y="436"/>
                  </a:lnTo>
                  <a:lnTo>
                    <a:pt x="448" y="479"/>
                  </a:lnTo>
                  <a:lnTo>
                    <a:pt x="469" y="523"/>
                  </a:lnTo>
                  <a:lnTo>
                    <a:pt x="493" y="568"/>
                  </a:lnTo>
                  <a:lnTo>
                    <a:pt x="518" y="613"/>
                  </a:lnTo>
                  <a:lnTo>
                    <a:pt x="544" y="660"/>
                  </a:lnTo>
                  <a:lnTo>
                    <a:pt x="573" y="707"/>
                  </a:lnTo>
                  <a:lnTo>
                    <a:pt x="603" y="753"/>
                  </a:lnTo>
                  <a:lnTo>
                    <a:pt x="635" y="801"/>
                  </a:lnTo>
                  <a:lnTo>
                    <a:pt x="668" y="850"/>
                  </a:lnTo>
                  <a:lnTo>
                    <a:pt x="704" y="898"/>
                  </a:lnTo>
                  <a:lnTo>
                    <a:pt x="741" y="947"/>
                  </a:lnTo>
                  <a:lnTo>
                    <a:pt x="779" y="997"/>
                  </a:lnTo>
                  <a:lnTo>
                    <a:pt x="820" y="1046"/>
                  </a:lnTo>
                  <a:lnTo>
                    <a:pt x="862" y="1095"/>
                  </a:lnTo>
                  <a:lnTo>
                    <a:pt x="905" y="1145"/>
                  </a:lnTo>
                  <a:lnTo>
                    <a:pt x="951" y="1194"/>
                  </a:lnTo>
                  <a:lnTo>
                    <a:pt x="998" y="1244"/>
                  </a:lnTo>
                  <a:lnTo>
                    <a:pt x="1047" y="1293"/>
                  </a:lnTo>
                  <a:lnTo>
                    <a:pt x="1097" y="1343"/>
                  </a:lnTo>
                  <a:lnTo>
                    <a:pt x="1150" y="1392"/>
                  </a:lnTo>
                  <a:lnTo>
                    <a:pt x="1043" y="1336"/>
                  </a:lnTo>
                  <a:lnTo>
                    <a:pt x="937" y="1279"/>
                  </a:lnTo>
                  <a:lnTo>
                    <a:pt x="836" y="1223"/>
                  </a:lnTo>
                  <a:lnTo>
                    <a:pt x="740" y="1166"/>
                  </a:lnTo>
                  <a:lnTo>
                    <a:pt x="694" y="1138"/>
                  </a:lnTo>
                  <a:lnTo>
                    <a:pt x="650" y="1111"/>
                  </a:lnTo>
                  <a:lnTo>
                    <a:pt x="607" y="1083"/>
                  </a:lnTo>
                  <a:lnTo>
                    <a:pt x="568" y="1057"/>
                  </a:lnTo>
                  <a:lnTo>
                    <a:pt x="530" y="1029"/>
                  </a:lnTo>
                  <a:lnTo>
                    <a:pt x="495" y="1004"/>
                  </a:lnTo>
                  <a:lnTo>
                    <a:pt x="462" y="978"/>
                  </a:lnTo>
                  <a:lnTo>
                    <a:pt x="433" y="953"/>
                  </a:lnTo>
                  <a:lnTo>
                    <a:pt x="468" y="1006"/>
                  </a:lnTo>
                  <a:lnTo>
                    <a:pt x="507" y="1061"/>
                  </a:lnTo>
                  <a:lnTo>
                    <a:pt x="548" y="1117"/>
                  </a:lnTo>
                  <a:lnTo>
                    <a:pt x="593" y="1173"/>
                  </a:lnTo>
                  <a:lnTo>
                    <a:pt x="641" y="1230"/>
                  </a:lnTo>
                  <a:lnTo>
                    <a:pt x="690" y="1287"/>
                  </a:lnTo>
                  <a:lnTo>
                    <a:pt x="742" y="1344"/>
                  </a:lnTo>
                  <a:lnTo>
                    <a:pt x="794" y="1401"/>
                  </a:lnTo>
                  <a:lnTo>
                    <a:pt x="849" y="1458"/>
                  </a:lnTo>
                  <a:lnTo>
                    <a:pt x="905" y="1515"/>
                  </a:lnTo>
                  <a:lnTo>
                    <a:pt x="961" y="1571"/>
                  </a:lnTo>
                  <a:lnTo>
                    <a:pt x="1019" y="1625"/>
                  </a:lnTo>
                  <a:lnTo>
                    <a:pt x="1076" y="1679"/>
                  </a:lnTo>
                  <a:lnTo>
                    <a:pt x="1134" y="1731"/>
                  </a:lnTo>
                  <a:lnTo>
                    <a:pt x="1191" y="1781"/>
                  </a:lnTo>
                  <a:lnTo>
                    <a:pt x="1248" y="1830"/>
                  </a:lnTo>
                  <a:lnTo>
                    <a:pt x="1188" y="1804"/>
                  </a:lnTo>
                  <a:lnTo>
                    <a:pt x="1128" y="1776"/>
                  </a:lnTo>
                  <a:lnTo>
                    <a:pt x="1069" y="1748"/>
                  </a:lnTo>
                  <a:lnTo>
                    <a:pt x="1011" y="1718"/>
                  </a:lnTo>
                  <a:lnTo>
                    <a:pt x="954" y="1688"/>
                  </a:lnTo>
                  <a:lnTo>
                    <a:pt x="898" y="1658"/>
                  </a:lnTo>
                  <a:lnTo>
                    <a:pt x="844" y="1627"/>
                  </a:lnTo>
                  <a:lnTo>
                    <a:pt x="791" y="1596"/>
                  </a:lnTo>
                  <a:lnTo>
                    <a:pt x="741" y="1566"/>
                  </a:lnTo>
                  <a:lnTo>
                    <a:pt x="692" y="1535"/>
                  </a:lnTo>
                  <a:lnTo>
                    <a:pt x="645" y="1505"/>
                  </a:lnTo>
                  <a:lnTo>
                    <a:pt x="600" y="1474"/>
                  </a:lnTo>
                  <a:lnTo>
                    <a:pt x="558" y="1445"/>
                  </a:lnTo>
                  <a:lnTo>
                    <a:pt x="518" y="1416"/>
                  </a:lnTo>
                  <a:lnTo>
                    <a:pt x="481" y="1389"/>
                  </a:lnTo>
                  <a:lnTo>
                    <a:pt x="448" y="1361"/>
                  </a:lnTo>
                  <a:lnTo>
                    <a:pt x="492" y="1419"/>
                  </a:lnTo>
                  <a:lnTo>
                    <a:pt x="539" y="1479"/>
                  </a:lnTo>
                  <a:lnTo>
                    <a:pt x="589" y="1539"/>
                  </a:lnTo>
                  <a:lnTo>
                    <a:pt x="642" y="1600"/>
                  </a:lnTo>
                  <a:lnTo>
                    <a:pt x="697" y="1662"/>
                  </a:lnTo>
                  <a:lnTo>
                    <a:pt x="754" y="1723"/>
                  </a:lnTo>
                  <a:lnTo>
                    <a:pt x="812" y="1784"/>
                  </a:lnTo>
                  <a:lnTo>
                    <a:pt x="871" y="1844"/>
                  </a:lnTo>
                  <a:lnTo>
                    <a:pt x="931" y="1905"/>
                  </a:lnTo>
                  <a:lnTo>
                    <a:pt x="991" y="1963"/>
                  </a:lnTo>
                  <a:lnTo>
                    <a:pt x="1052" y="2020"/>
                  </a:lnTo>
                  <a:lnTo>
                    <a:pt x="1113" y="2075"/>
                  </a:lnTo>
                  <a:lnTo>
                    <a:pt x="1173" y="2127"/>
                  </a:lnTo>
                  <a:lnTo>
                    <a:pt x="1232" y="2177"/>
                  </a:lnTo>
                  <a:lnTo>
                    <a:pt x="1290" y="2224"/>
                  </a:lnTo>
                  <a:lnTo>
                    <a:pt x="1346" y="2269"/>
                  </a:lnTo>
                  <a:lnTo>
                    <a:pt x="1279" y="2244"/>
                  </a:lnTo>
                  <a:lnTo>
                    <a:pt x="1213" y="2219"/>
                  </a:lnTo>
                  <a:lnTo>
                    <a:pt x="1148" y="2193"/>
                  </a:lnTo>
                  <a:lnTo>
                    <a:pt x="1084" y="2164"/>
                  </a:lnTo>
                  <a:lnTo>
                    <a:pt x="1021" y="2136"/>
                  </a:lnTo>
                  <a:lnTo>
                    <a:pt x="959" y="2106"/>
                  </a:lnTo>
                  <a:lnTo>
                    <a:pt x="899" y="2077"/>
                  </a:lnTo>
                  <a:lnTo>
                    <a:pt x="840" y="2046"/>
                  </a:lnTo>
                  <a:lnTo>
                    <a:pt x="783" y="2015"/>
                  </a:lnTo>
                  <a:lnTo>
                    <a:pt x="728" y="1985"/>
                  </a:lnTo>
                  <a:lnTo>
                    <a:pt x="677" y="1953"/>
                  </a:lnTo>
                  <a:lnTo>
                    <a:pt x="627" y="1923"/>
                  </a:lnTo>
                  <a:lnTo>
                    <a:pt x="579" y="1893"/>
                  </a:lnTo>
                  <a:lnTo>
                    <a:pt x="534" y="1864"/>
                  </a:lnTo>
                  <a:lnTo>
                    <a:pt x="494" y="1835"/>
                  </a:lnTo>
                  <a:lnTo>
                    <a:pt x="455" y="1807"/>
                  </a:lnTo>
                  <a:lnTo>
                    <a:pt x="509" y="1870"/>
                  </a:lnTo>
                  <a:lnTo>
                    <a:pt x="566" y="1934"/>
                  </a:lnTo>
                  <a:lnTo>
                    <a:pt x="625" y="1997"/>
                  </a:lnTo>
                  <a:lnTo>
                    <a:pt x="686" y="2061"/>
                  </a:lnTo>
                  <a:lnTo>
                    <a:pt x="749" y="2124"/>
                  </a:lnTo>
                  <a:lnTo>
                    <a:pt x="814" y="2187"/>
                  </a:lnTo>
                  <a:lnTo>
                    <a:pt x="879" y="2249"/>
                  </a:lnTo>
                  <a:lnTo>
                    <a:pt x="945" y="2309"/>
                  </a:lnTo>
                  <a:lnTo>
                    <a:pt x="1011" y="2368"/>
                  </a:lnTo>
                  <a:lnTo>
                    <a:pt x="1077" y="2425"/>
                  </a:lnTo>
                  <a:lnTo>
                    <a:pt x="1142" y="2480"/>
                  </a:lnTo>
                  <a:lnTo>
                    <a:pt x="1206" y="2531"/>
                  </a:lnTo>
                  <a:lnTo>
                    <a:pt x="1269" y="2580"/>
                  </a:lnTo>
                  <a:lnTo>
                    <a:pt x="1330" y="2626"/>
                  </a:lnTo>
                  <a:lnTo>
                    <a:pt x="1388" y="2669"/>
                  </a:lnTo>
                  <a:lnTo>
                    <a:pt x="1444" y="2708"/>
                  </a:lnTo>
                  <a:lnTo>
                    <a:pt x="1373" y="2686"/>
                  </a:lnTo>
                  <a:lnTo>
                    <a:pt x="1303" y="2665"/>
                  </a:lnTo>
                  <a:lnTo>
                    <a:pt x="1234" y="2641"/>
                  </a:lnTo>
                  <a:lnTo>
                    <a:pt x="1167" y="2618"/>
                  </a:lnTo>
                  <a:lnTo>
                    <a:pt x="1101" y="2594"/>
                  </a:lnTo>
                  <a:lnTo>
                    <a:pt x="1038" y="2567"/>
                  </a:lnTo>
                  <a:lnTo>
                    <a:pt x="976" y="2542"/>
                  </a:lnTo>
                  <a:lnTo>
                    <a:pt x="916" y="2514"/>
                  </a:lnTo>
                  <a:lnTo>
                    <a:pt x="859" y="2487"/>
                  </a:lnTo>
                  <a:lnTo>
                    <a:pt x="803" y="2459"/>
                  </a:lnTo>
                  <a:lnTo>
                    <a:pt x="750" y="2432"/>
                  </a:lnTo>
                  <a:lnTo>
                    <a:pt x="698" y="2403"/>
                  </a:lnTo>
                  <a:lnTo>
                    <a:pt x="649" y="2376"/>
                  </a:lnTo>
                  <a:lnTo>
                    <a:pt x="602" y="2347"/>
                  </a:lnTo>
                  <a:lnTo>
                    <a:pt x="558" y="2319"/>
                  </a:lnTo>
                  <a:lnTo>
                    <a:pt x="516" y="2291"/>
                  </a:lnTo>
                  <a:lnTo>
                    <a:pt x="578" y="2358"/>
                  </a:lnTo>
                  <a:lnTo>
                    <a:pt x="642" y="2425"/>
                  </a:lnTo>
                  <a:lnTo>
                    <a:pt x="708" y="2490"/>
                  </a:lnTo>
                  <a:lnTo>
                    <a:pt x="775" y="2554"/>
                  </a:lnTo>
                  <a:lnTo>
                    <a:pt x="843" y="2616"/>
                  </a:lnTo>
                  <a:lnTo>
                    <a:pt x="910" y="2677"/>
                  </a:lnTo>
                  <a:lnTo>
                    <a:pt x="979" y="2736"/>
                  </a:lnTo>
                  <a:lnTo>
                    <a:pt x="1047" y="2793"/>
                  </a:lnTo>
                  <a:lnTo>
                    <a:pt x="1115" y="2847"/>
                  </a:lnTo>
                  <a:lnTo>
                    <a:pt x="1181" y="2899"/>
                  </a:lnTo>
                  <a:lnTo>
                    <a:pt x="1246" y="2949"/>
                  </a:lnTo>
                  <a:lnTo>
                    <a:pt x="1310" y="2995"/>
                  </a:lnTo>
                  <a:lnTo>
                    <a:pt x="1372" y="3038"/>
                  </a:lnTo>
                  <a:lnTo>
                    <a:pt x="1431" y="3078"/>
                  </a:lnTo>
                  <a:lnTo>
                    <a:pt x="1489" y="3114"/>
                  </a:lnTo>
                  <a:lnTo>
                    <a:pt x="1543" y="3145"/>
                  </a:lnTo>
                  <a:lnTo>
                    <a:pt x="1479" y="3132"/>
                  </a:lnTo>
                  <a:lnTo>
                    <a:pt x="1417" y="3117"/>
                  </a:lnTo>
                  <a:lnTo>
                    <a:pt x="1357" y="3101"/>
                  </a:lnTo>
                  <a:lnTo>
                    <a:pt x="1298" y="3085"/>
                  </a:lnTo>
                  <a:lnTo>
                    <a:pt x="1241" y="3069"/>
                  </a:lnTo>
                  <a:lnTo>
                    <a:pt x="1185" y="3052"/>
                  </a:lnTo>
                  <a:lnTo>
                    <a:pt x="1130" y="3033"/>
                  </a:lnTo>
                  <a:lnTo>
                    <a:pt x="1077" y="3014"/>
                  </a:lnTo>
                  <a:lnTo>
                    <a:pt x="1026" y="2995"/>
                  </a:lnTo>
                  <a:lnTo>
                    <a:pt x="976" y="2975"/>
                  </a:lnTo>
                  <a:lnTo>
                    <a:pt x="928" y="2955"/>
                  </a:lnTo>
                  <a:lnTo>
                    <a:pt x="881" y="2934"/>
                  </a:lnTo>
                  <a:lnTo>
                    <a:pt x="835" y="2913"/>
                  </a:lnTo>
                  <a:lnTo>
                    <a:pt x="790" y="2892"/>
                  </a:lnTo>
                  <a:lnTo>
                    <a:pt x="747" y="2870"/>
                  </a:lnTo>
                  <a:lnTo>
                    <a:pt x="705" y="2848"/>
                  </a:lnTo>
                  <a:lnTo>
                    <a:pt x="664" y="2826"/>
                  </a:lnTo>
                  <a:lnTo>
                    <a:pt x="625" y="2803"/>
                  </a:lnTo>
                  <a:lnTo>
                    <a:pt x="587" y="2781"/>
                  </a:lnTo>
                  <a:lnTo>
                    <a:pt x="551" y="2757"/>
                  </a:lnTo>
                  <a:lnTo>
                    <a:pt x="514" y="2735"/>
                  </a:lnTo>
                  <a:lnTo>
                    <a:pt x="479" y="2712"/>
                  </a:lnTo>
                  <a:lnTo>
                    <a:pt x="446" y="2689"/>
                  </a:lnTo>
                  <a:lnTo>
                    <a:pt x="413" y="2666"/>
                  </a:lnTo>
                  <a:lnTo>
                    <a:pt x="352" y="2620"/>
                  </a:lnTo>
                  <a:lnTo>
                    <a:pt x="294" y="2575"/>
                  </a:lnTo>
                  <a:lnTo>
                    <a:pt x="240" y="2531"/>
                  </a:lnTo>
                  <a:lnTo>
                    <a:pt x="191" y="2488"/>
                  </a:lnTo>
                  <a:lnTo>
                    <a:pt x="162" y="2413"/>
                  </a:lnTo>
                  <a:lnTo>
                    <a:pt x="136" y="2337"/>
                  </a:lnTo>
                  <a:lnTo>
                    <a:pt x="112" y="2261"/>
                  </a:lnTo>
                  <a:lnTo>
                    <a:pt x="91" y="2183"/>
                  </a:lnTo>
                  <a:lnTo>
                    <a:pt x="72" y="2106"/>
                  </a:lnTo>
                  <a:lnTo>
                    <a:pt x="55" y="2028"/>
                  </a:lnTo>
                  <a:lnTo>
                    <a:pt x="40" y="1949"/>
                  </a:lnTo>
                  <a:lnTo>
                    <a:pt x="28" y="1870"/>
                  </a:lnTo>
                  <a:lnTo>
                    <a:pt x="18" y="1791"/>
                  </a:lnTo>
                  <a:lnTo>
                    <a:pt x="11" y="1710"/>
                  </a:lnTo>
                  <a:lnTo>
                    <a:pt x="5" y="1631"/>
                  </a:lnTo>
                  <a:lnTo>
                    <a:pt x="2" y="1550"/>
                  </a:lnTo>
                  <a:lnTo>
                    <a:pt x="0" y="1470"/>
                  </a:lnTo>
                  <a:lnTo>
                    <a:pt x="1" y="1390"/>
                  </a:lnTo>
                  <a:lnTo>
                    <a:pt x="3" y="1309"/>
                  </a:lnTo>
                  <a:lnTo>
                    <a:pt x="7" y="1229"/>
                  </a:lnTo>
                  <a:lnTo>
                    <a:pt x="14" y="1148"/>
                  </a:lnTo>
                  <a:lnTo>
                    <a:pt x="22" y="1068"/>
                  </a:lnTo>
                  <a:lnTo>
                    <a:pt x="32" y="989"/>
                  </a:lnTo>
                  <a:lnTo>
                    <a:pt x="44" y="909"/>
                  </a:lnTo>
                  <a:lnTo>
                    <a:pt x="58" y="830"/>
                  </a:lnTo>
                  <a:lnTo>
                    <a:pt x="73" y="751"/>
                  </a:lnTo>
                  <a:lnTo>
                    <a:pt x="90" y="673"/>
                  </a:lnTo>
                  <a:lnTo>
                    <a:pt x="109" y="595"/>
                  </a:lnTo>
                  <a:lnTo>
                    <a:pt x="131" y="518"/>
                  </a:lnTo>
                  <a:lnTo>
                    <a:pt x="153" y="442"/>
                  </a:lnTo>
                  <a:lnTo>
                    <a:pt x="176" y="366"/>
                  </a:lnTo>
                  <a:lnTo>
                    <a:pt x="202" y="291"/>
                  </a:lnTo>
                  <a:lnTo>
                    <a:pt x="229" y="217"/>
                  </a:lnTo>
                  <a:lnTo>
                    <a:pt x="258" y="144"/>
                  </a:lnTo>
                  <a:lnTo>
                    <a:pt x="287" y="72"/>
                  </a:lnTo>
                  <a:lnTo>
                    <a:pt x="3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9" name="Freeform 365"/>
            <p:cNvSpPr>
              <a:spLocks/>
            </p:cNvSpPr>
            <p:nvPr/>
          </p:nvSpPr>
          <p:spPr bwMode="auto">
            <a:xfrm>
              <a:off x="3817" y="1426"/>
              <a:ext cx="104" cy="196"/>
            </a:xfrm>
            <a:custGeom>
              <a:avLst/>
              <a:gdLst>
                <a:gd name="T0" fmla="*/ 0 w 2402"/>
                <a:gd name="T1" fmla="*/ 0 h 4518"/>
                <a:gd name="T2" fmla="*/ 0 w 2402"/>
                <a:gd name="T3" fmla="*/ 0 h 4518"/>
                <a:gd name="T4" fmla="*/ 0 w 2402"/>
                <a:gd name="T5" fmla="*/ 0 h 4518"/>
                <a:gd name="T6" fmla="*/ 0 w 2402"/>
                <a:gd name="T7" fmla="*/ 0 h 4518"/>
                <a:gd name="T8" fmla="*/ 0 w 2402"/>
                <a:gd name="T9" fmla="*/ 0 h 4518"/>
                <a:gd name="T10" fmla="*/ 0 w 2402"/>
                <a:gd name="T11" fmla="*/ 0 h 4518"/>
                <a:gd name="T12" fmla="*/ 0 w 2402"/>
                <a:gd name="T13" fmla="*/ 0 h 4518"/>
                <a:gd name="T14" fmla="*/ 0 w 2402"/>
                <a:gd name="T15" fmla="*/ 0 h 4518"/>
                <a:gd name="T16" fmla="*/ 0 w 2402"/>
                <a:gd name="T17" fmla="*/ 0 h 4518"/>
                <a:gd name="T18" fmla="*/ 0 w 2402"/>
                <a:gd name="T19" fmla="*/ 0 h 4518"/>
                <a:gd name="T20" fmla="*/ 0 w 2402"/>
                <a:gd name="T21" fmla="*/ 0 h 4518"/>
                <a:gd name="T22" fmla="*/ 0 w 2402"/>
                <a:gd name="T23" fmla="*/ 0 h 4518"/>
                <a:gd name="T24" fmla="*/ 0 w 2402"/>
                <a:gd name="T25" fmla="*/ 0 h 4518"/>
                <a:gd name="T26" fmla="*/ 0 w 2402"/>
                <a:gd name="T27" fmla="*/ 0 h 4518"/>
                <a:gd name="T28" fmla="*/ 0 w 2402"/>
                <a:gd name="T29" fmla="*/ 0 h 4518"/>
                <a:gd name="T30" fmla="*/ 0 w 2402"/>
                <a:gd name="T31" fmla="*/ 0 h 4518"/>
                <a:gd name="T32" fmla="*/ 0 w 2402"/>
                <a:gd name="T33" fmla="*/ 0 h 4518"/>
                <a:gd name="T34" fmla="*/ 0 w 2402"/>
                <a:gd name="T35" fmla="*/ 0 h 4518"/>
                <a:gd name="T36" fmla="*/ 0 w 2402"/>
                <a:gd name="T37" fmla="*/ 0 h 4518"/>
                <a:gd name="T38" fmla="*/ 0 w 2402"/>
                <a:gd name="T39" fmla="*/ 0 h 4518"/>
                <a:gd name="T40" fmla="*/ 0 w 2402"/>
                <a:gd name="T41" fmla="*/ 0 h 4518"/>
                <a:gd name="T42" fmla="*/ 0 w 2402"/>
                <a:gd name="T43" fmla="*/ 0 h 4518"/>
                <a:gd name="T44" fmla="*/ 0 w 2402"/>
                <a:gd name="T45" fmla="*/ 0 h 4518"/>
                <a:gd name="T46" fmla="*/ 0 w 2402"/>
                <a:gd name="T47" fmla="*/ 0 h 4518"/>
                <a:gd name="T48" fmla="*/ 0 w 2402"/>
                <a:gd name="T49" fmla="*/ 0 h 4518"/>
                <a:gd name="T50" fmla="*/ 0 w 2402"/>
                <a:gd name="T51" fmla="*/ 0 h 4518"/>
                <a:gd name="T52" fmla="*/ 0 w 2402"/>
                <a:gd name="T53" fmla="*/ 0 h 4518"/>
                <a:gd name="T54" fmla="*/ 0 w 2402"/>
                <a:gd name="T55" fmla="*/ 0 h 4518"/>
                <a:gd name="T56" fmla="*/ 0 w 2402"/>
                <a:gd name="T57" fmla="*/ 0 h 4518"/>
                <a:gd name="T58" fmla="*/ 0 w 2402"/>
                <a:gd name="T59" fmla="*/ 0 h 4518"/>
                <a:gd name="T60" fmla="*/ 0 w 2402"/>
                <a:gd name="T61" fmla="*/ 0 h 4518"/>
                <a:gd name="T62" fmla="*/ 0 w 2402"/>
                <a:gd name="T63" fmla="*/ 0 h 4518"/>
                <a:gd name="T64" fmla="*/ 0 w 2402"/>
                <a:gd name="T65" fmla="*/ 0 h 4518"/>
                <a:gd name="T66" fmla="*/ 0 w 2402"/>
                <a:gd name="T67" fmla="*/ 0 h 4518"/>
                <a:gd name="T68" fmla="*/ 0 w 2402"/>
                <a:gd name="T69" fmla="*/ 0 h 4518"/>
                <a:gd name="T70" fmla="*/ 0 w 2402"/>
                <a:gd name="T71" fmla="*/ 0 h 4518"/>
                <a:gd name="T72" fmla="*/ 0 w 2402"/>
                <a:gd name="T73" fmla="*/ 0 h 4518"/>
                <a:gd name="T74" fmla="*/ 0 w 2402"/>
                <a:gd name="T75" fmla="*/ 0 h 4518"/>
                <a:gd name="T76" fmla="*/ 0 w 2402"/>
                <a:gd name="T77" fmla="*/ 0 h 4518"/>
                <a:gd name="T78" fmla="*/ 0 w 2402"/>
                <a:gd name="T79" fmla="*/ 0 h 4518"/>
                <a:gd name="T80" fmla="*/ 0 w 2402"/>
                <a:gd name="T81" fmla="*/ 0 h 4518"/>
                <a:gd name="T82" fmla="*/ 0 w 2402"/>
                <a:gd name="T83" fmla="*/ 0 h 4518"/>
                <a:gd name="T84" fmla="*/ 0 w 2402"/>
                <a:gd name="T85" fmla="*/ 0 h 4518"/>
                <a:gd name="T86" fmla="*/ 0 w 2402"/>
                <a:gd name="T87" fmla="*/ 0 h 4518"/>
                <a:gd name="T88" fmla="*/ 0 w 2402"/>
                <a:gd name="T89" fmla="*/ 0 h 45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402"/>
                <a:gd name="T136" fmla="*/ 0 h 4518"/>
                <a:gd name="T137" fmla="*/ 2402 w 2402"/>
                <a:gd name="T138" fmla="*/ 4518 h 45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402" h="4518">
                  <a:moveTo>
                    <a:pt x="191" y="3147"/>
                  </a:moveTo>
                  <a:lnTo>
                    <a:pt x="234" y="3083"/>
                  </a:lnTo>
                  <a:lnTo>
                    <a:pt x="296" y="2993"/>
                  </a:lnTo>
                  <a:lnTo>
                    <a:pt x="375" y="2880"/>
                  </a:lnTo>
                  <a:lnTo>
                    <a:pt x="472" y="2745"/>
                  </a:lnTo>
                  <a:lnTo>
                    <a:pt x="701" y="2426"/>
                  </a:lnTo>
                  <a:lnTo>
                    <a:pt x="967" y="2056"/>
                  </a:lnTo>
                  <a:lnTo>
                    <a:pt x="1251" y="1660"/>
                  </a:lnTo>
                  <a:lnTo>
                    <a:pt x="1536" y="1260"/>
                  </a:lnTo>
                  <a:lnTo>
                    <a:pt x="1674" y="1065"/>
                  </a:lnTo>
                  <a:lnTo>
                    <a:pt x="1804" y="878"/>
                  </a:lnTo>
                  <a:lnTo>
                    <a:pt x="1927" y="701"/>
                  </a:lnTo>
                  <a:lnTo>
                    <a:pt x="2039" y="536"/>
                  </a:lnTo>
                  <a:lnTo>
                    <a:pt x="287" y="2461"/>
                  </a:lnTo>
                  <a:lnTo>
                    <a:pt x="2206" y="0"/>
                  </a:lnTo>
                  <a:lnTo>
                    <a:pt x="2402" y="768"/>
                  </a:lnTo>
                  <a:lnTo>
                    <a:pt x="2216" y="1079"/>
                  </a:lnTo>
                  <a:lnTo>
                    <a:pt x="2040" y="1378"/>
                  </a:lnTo>
                  <a:lnTo>
                    <a:pt x="1872" y="1665"/>
                  </a:lnTo>
                  <a:lnTo>
                    <a:pt x="1711" y="1941"/>
                  </a:lnTo>
                  <a:lnTo>
                    <a:pt x="1556" y="2206"/>
                  </a:lnTo>
                  <a:lnTo>
                    <a:pt x="1407" y="2460"/>
                  </a:lnTo>
                  <a:lnTo>
                    <a:pt x="1262" y="2704"/>
                  </a:lnTo>
                  <a:lnTo>
                    <a:pt x="1121" y="2938"/>
                  </a:lnTo>
                  <a:lnTo>
                    <a:pt x="1051" y="3052"/>
                  </a:lnTo>
                  <a:lnTo>
                    <a:pt x="982" y="3164"/>
                  </a:lnTo>
                  <a:lnTo>
                    <a:pt x="913" y="3272"/>
                  </a:lnTo>
                  <a:lnTo>
                    <a:pt x="845" y="3379"/>
                  </a:lnTo>
                  <a:lnTo>
                    <a:pt x="775" y="3484"/>
                  </a:lnTo>
                  <a:lnTo>
                    <a:pt x="707" y="3588"/>
                  </a:lnTo>
                  <a:lnTo>
                    <a:pt x="639" y="3689"/>
                  </a:lnTo>
                  <a:lnTo>
                    <a:pt x="570" y="3787"/>
                  </a:lnTo>
                  <a:lnTo>
                    <a:pt x="501" y="3885"/>
                  </a:lnTo>
                  <a:lnTo>
                    <a:pt x="432" y="3980"/>
                  </a:lnTo>
                  <a:lnTo>
                    <a:pt x="362" y="4074"/>
                  </a:lnTo>
                  <a:lnTo>
                    <a:pt x="292" y="4166"/>
                  </a:lnTo>
                  <a:lnTo>
                    <a:pt x="219" y="4257"/>
                  </a:lnTo>
                  <a:lnTo>
                    <a:pt x="147" y="4345"/>
                  </a:lnTo>
                  <a:lnTo>
                    <a:pt x="74" y="4433"/>
                  </a:lnTo>
                  <a:lnTo>
                    <a:pt x="0" y="4518"/>
                  </a:lnTo>
                  <a:lnTo>
                    <a:pt x="88" y="4378"/>
                  </a:lnTo>
                  <a:lnTo>
                    <a:pt x="179" y="4231"/>
                  </a:lnTo>
                  <a:lnTo>
                    <a:pt x="272" y="4080"/>
                  </a:lnTo>
                  <a:lnTo>
                    <a:pt x="368" y="3923"/>
                  </a:lnTo>
                  <a:lnTo>
                    <a:pt x="567" y="3593"/>
                  </a:lnTo>
                  <a:lnTo>
                    <a:pt x="778" y="3241"/>
                  </a:lnTo>
                  <a:lnTo>
                    <a:pt x="997" y="2867"/>
                  </a:lnTo>
                  <a:lnTo>
                    <a:pt x="1228" y="2471"/>
                  </a:lnTo>
                  <a:lnTo>
                    <a:pt x="1470" y="2054"/>
                  </a:lnTo>
                  <a:lnTo>
                    <a:pt x="1721" y="1616"/>
                  </a:lnTo>
                  <a:lnTo>
                    <a:pt x="1610" y="1782"/>
                  </a:lnTo>
                  <a:lnTo>
                    <a:pt x="1497" y="1948"/>
                  </a:lnTo>
                  <a:lnTo>
                    <a:pt x="1385" y="2113"/>
                  </a:lnTo>
                  <a:lnTo>
                    <a:pt x="1273" y="2276"/>
                  </a:lnTo>
                  <a:lnTo>
                    <a:pt x="1160" y="2436"/>
                  </a:lnTo>
                  <a:lnTo>
                    <a:pt x="1049" y="2593"/>
                  </a:lnTo>
                  <a:lnTo>
                    <a:pt x="939" y="2746"/>
                  </a:lnTo>
                  <a:lnTo>
                    <a:pt x="831" y="2895"/>
                  </a:lnTo>
                  <a:lnTo>
                    <a:pt x="726" y="3037"/>
                  </a:lnTo>
                  <a:lnTo>
                    <a:pt x="623" y="3175"/>
                  </a:lnTo>
                  <a:lnTo>
                    <a:pt x="523" y="3305"/>
                  </a:lnTo>
                  <a:lnTo>
                    <a:pt x="428" y="3428"/>
                  </a:lnTo>
                  <a:lnTo>
                    <a:pt x="337" y="3543"/>
                  </a:lnTo>
                  <a:lnTo>
                    <a:pt x="251" y="3649"/>
                  </a:lnTo>
                  <a:lnTo>
                    <a:pt x="171" y="3746"/>
                  </a:lnTo>
                  <a:lnTo>
                    <a:pt x="95" y="3832"/>
                  </a:lnTo>
                  <a:lnTo>
                    <a:pt x="162" y="3728"/>
                  </a:lnTo>
                  <a:lnTo>
                    <a:pt x="239" y="3609"/>
                  </a:lnTo>
                  <a:lnTo>
                    <a:pt x="325" y="3476"/>
                  </a:lnTo>
                  <a:lnTo>
                    <a:pt x="421" y="3330"/>
                  </a:lnTo>
                  <a:lnTo>
                    <a:pt x="634" y="3006"/>
                  </a:lnTo>
                  <a:lnTo>
                    <a:pt x="871" y="2644"/>
                  </a:lnTo>
                  <a:lnTo>
                    <a:pt x="1123" y="2258"/>
                  </a:lnTo>
                  <a:lnTo>
                    <a:pt x="1382" y="1856"/>
                  </a:lnTo>
                  <a:lnTo>
                    <a:pt x="1512" y="1652"/>
                  </a:lnTo>
                  <a:lnTo>
                    <a:pt x="1642" y="1448"/>
                  </a:lnTo>
                  <a:lnTo>
                    <a:pt x="1769" y="1245"/>
                  </a:lnTo>
                  <a:lnTo>
                    <a:pt x="1893" y="1045"/>
                  </a:lnTo>
                  <a:lnTo>
                    <a:pt x="1779" y="1193"/>
                  </a:lnTo>
                  <a:lnTo>
                    <a:pt x="1660" y="1348"/>
                  </a:lnTo>
                  <a:lnTo>
                    <a:pt x="1535" y="1507"/>
                  </a:lnTo>
                  <a:lnTo>
                    <a:pt x="1408" y="1667"/>
                  </a:lnTo>
                  <a:lnTo>
                    <a:pt x="1279" y="1829"/>
                  </a:lnTo>
                  <a:lnTo>
                    <a:pt x="1150" y="1990"/>
                  </a:lnTo>
                  <a:lnTo>
                    <a:pt x="1021" y="2148"/>
                  </a:lnTo>
                  <a:lnTo>
                    <a:pt x="897" y="2300"/>
                  </a:lnTo>
                  <a:lnTo>
                    <a:pt x="663" y="2586"/>
                  </a:lnTo>
                  <a:lnTo>
                    <a:pt x="459" y="2832"/>
                  </a:lnTo>
                  <a:lnTo>
                    <a:pt x="298" y="3023"/>
                  </a:lnTo>
                  <a:lnTo>
                    <a:pt x="191" y="3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sp>
        <p:nvSpPr>
          <p:cNvPr id="200" name="Rectangle 367"/>
          <p:cNvSpPr>
            <a:spLocks noChangeArrowheads="1"/>
          </p:cNvSpPr>
          <p:nvPr/>
        </p:nvSpPr>
        <p:spPr bwMode="auto">
          <a:xfrm>
            <a:off x="4716463" y="5013325"/>
            <a:ext cx="1079500" cy="792163"/>
          </a:xfrm>
          <a:prstGeom prst="rect">
            <a:avLst/>
          </a:prstGeom>
          <a:solidFill>
            <a:schemeClr val="accent6"/>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600">
                <a:solidFill>
                  <a:schemeClr val="tx1"/>
                </a:solidFill>
              </a:rPr>
              <a:t>DMA</a:t>
            </a:r>
            <a:endParaRPr lang="es-ES" altLang="es-ES" sz="1600">
              <a:solidFill>
                <a:schemeClr val="tx1"/>
              </a:solidFill>
            </a:endParaRPr>
          </a:p>
        </p:txBody>
      </p:sp>
      <p:sp>
        <p:nvSpPr>
          <p:cNvPr id="201" name="AutoShape 368"/>
          <p:cNvSpPr>
            <a:spLocks noChangeArrowheads="1"/>
          </p:cNvSpPr>
          <p:nvPr/>
        </p:nvSpPr>
        <p:spPr bwMode="auto">
          <a:xfrm rot="16200000">
            <a:off x="5003801" y="4510087"/>
            <a:ext cx="577850" cy="288925"/>
          </a:xfrm>
          <a:prstGeom prst="leftRightArrow">
            <a:avLst>
              <a:gd name="adj1" fmla="val 100000"/>
              <a:gd name="adj2" fmla="val 37889"/>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202" name="Rectangle 369"/>
          <p:cNvSpPr>
            <a:spLocks noChangeArrowheads="1"/>
          </p:cNvSpPr>
          <p:nvPr/>
        </p:nvSpPr>
        <p:spPr bwMode="auto">
          <a:xfrm>
            <a:off x="5927725" y="5013325"/>
            <a:ext cx="1370013" cy="792163"/>
          </a:xfrm>
          <a:prstGeom prst="rect">
            <a:avLst/>
          </a:prstGeom>
          <a:solidFill>
            <a:schemeClr val="accent6"/>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600" dirty="0">
                <a:solidFill>
                  <a:schemeClr val="tx1"/>
                </a:solidFill>
              </a:rPr>
              <a:t>Controlador</a:t>
            </a:r>
            <a:br>
              <a:rPr lang="es-ES_tradnl" altLang="es-ES" sz="1600" dirty="0">
                <a:solidFill>
                  <a:schemeClr val="tx1"/>
                </a:solidFill>
              </a:rPr>
            </a:br>
            <a:r>
              <a:rPr lang="es-ES_tradnl" altLang="es-ES" sz="1600" dirty="0" smtClean="0">
                <a:solidFill>
                  <a:schemeClr val="tx1"/>
                </a:solidFill>
              </a:rPr>
              <a:t>unidades disco</a:t>
            </a:r>
            <a:endParaRPr lang="es-ES" altLang="es-ES" sz="1600" dirty="0">
              <a:solidFill>
                <a:schemeClr val="tx1"/>
              </a:solidFill>
            </a:endParaRPr>
          </a:p>
        </p:txBody>
      </p:sp>
      <p:sp>
        <p:nvSpPr>
          <p:cNvPr id="203" name="AutoShape 370"/>
          <p:cNvSpPr>
            <a:spLocks noChangeArrowheads="1"/>
          </p:cNvSpPr>
          <p:nvPr/>
        </p:nvSpPr>
        <p:spPr bwMode="auto">
          <a:xfrm rot="16200000">
            <a:off x="6361113" y="4510087"/>
            <a:ext cx="577850" cy="288925"/>
          </a:xfrm>
          <a:prstGeom prst="leftRightArrow">
            <a:avLst>
              <a:gd name="adj1" fmla="val 100000"/>
              <a:gd name="adj2" fmla="val 37889"/>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pic>
        <p:nvPicPr>
          <p:cNvPr id="204" name="Picture 371" descr="MCj0398441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729538" y="4438650"/>
            <a:ext cx="730250"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372" descr="MCj0398441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729538" y="5472113"/>
            <a:ext cx="730250" cy="76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Line 375"/>
          <p:cNvSpPr>
            <a:spLocks noChangeShapeType="1"/>
          </p:cNvSpPr>
          <p:nvPr/>
        </p:nvSpPr>
        <p:spPr bwMode="auto">
          <a:xfrm flipH="1">
            <a:off x="7370763" y="5013325"/>
            <a:ext cx="358775" cy="360363"/>
          </a:xfrm>
          <a:prstGeom prst="line">
            <a:avLst/>
          </a:prstGeom>
          <a:noFill/>
          <a:ln w="254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207" name="Line 376"/>
          <p:cNvSpPr>
            <a:spLocks noChangeShapeType="1"/>
          </p:cNvSpPr>
          <p:nvPr/>
        </p:nvSpPr>
        <p:spPr bwMode="auto">
          <a:xfrm flipH="1" flipV="1">
            <a:off x="7370763" y="5373688"/>
            <a:ext cx="503237" cy="288925"/>
          </a:xfrm>
          <a:prstGeom prst="line">
            <a:avLst/>
          </a:prstGeom>
          <a:noFill/>
          <a:ln w="254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208" name="Text Box 377"/>
          <p:cNvSpPr txBox="1">
            <a:spLocks noChangeArrowheads="1"/>
          </p:cNvSpPr>
          <p:nvPr/>
        </p:nvSpPr>
        <p:spPr bwMode="auto">
          <a:xfrm>
            <a:off x="8247063" y="4813300"/>
            <a:ext cx="6889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4000">
                <a:solidFill>
                  <a:schemeClr val="tx1"/>
                </a:solidFill>
              </a:rPr>
              <a:t>…</a:t>
            </a:r>
          </a:p>
        </p:txBody>
      </p:sp>
      <p:sp>
        <p:nvSpPr>
          <p:cNvPr id="209" name="AutoShape 174"/>
          <p:cNvSpPr>
            <a:spLocks noChangeArrowheads="1"/>
          </p:cNvSpPr>
          <p:nvPr/>
        </p:nvSpPr>
        <p:spPr bwMode="auto">
          <a:xfrm rot="16200000">
            <a:off x="3994150" y="3382963"/>
            <a:ext cx="503237" cy="287338"/>
          </a:xfrm>
          <a:prstGeom prst="leftRightArrow">
            <a:avLst>
              <a:gd name="adj1" fmla="val 100000"/>
              <a:gd name="adj2" fmla="val 42771"/>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grpSp>
        <p:nvGrpSpPr>
          <p:cNvPr id="210" name="Group 175"/>
          <p:cNvGrpSpPr>
            <a:grpSpLocks/>
          </p:cNvGrpSpPr>
          <p:nvPr/>
        </p:nvGrpSpPr>
        <p:grpSpPr bwMode="auto">
          <a:xfrm>
            <a:off x="3708400" y="2336800"/>
            <a:ext cx="1006475" cy="938213"/>
            <a:chOff x="4468" y="935"/>
            <a:chExt cx="725" cy="636"/>
          </a:xfrm>
        </p:grpSpPr>
        <p:grpSp>
          <p:nvGrpSpPr>
            <p:cNvPr id="211" name="Group 176"/>
            <p:cNvGrpSpPr>
              <a:grpSpLocks/>
            </p:cNvGrpSpPr>
            <p:nvPr/>
          </p:nvGrpSpPr>
          <p:grpSpPr bwMode="auto">
            <a:xfrm>
              <a:off x="4468" y="935"/>
              <a:ext cx="725" cy="636"/>
              <a:chOff x="884" y="980"/>
              <a:chExt cx="3401" cy="2950"/>
            </a:xfrm>
          </p:grpSpPr>
          <p:grpSp>
            <p:nvGrpSpPr>
              <p:cNvPr id="213" name="Group 177"/>
              <p:cNvGrpSpPr>
                <a:grpSpLocks/>
              </p:cNvGrpSpPr>
              <p:nvPr/>
            </p:nvGrpSpPr>
            <p:grpSpPr bwMode="auto">
              <a:xfrm>
                <a:off x="975" y="3838"/>
                <a:ext cx="3128" cy="92"/>
                <a:chOff x="1021" y="980"/>
                <a:chExt cx="3128" cy="92"/>
              </a:xfrm>
            </p:grpSpPr>
            <p:sp>
              <p:nvSpPr>
                <p:cNvPr id="313" name="Rectangle 178"/>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4" name="Rectangle 179"/>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5" name="Rectangle 180"/>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6" name="Rectangle 181"/>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7" name="Rectangle 182"/>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8" name="Rectangle 183"/>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9" name="Rectangle 184"/>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0" name="Rectangle 185"/>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1" name="Rectangle 186"/>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2" name="Rectangle 187"/>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3" name="Rectangle 188"/>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4" name="Rectangle 189"/>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5" name="Rectangle 190"/>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6" name="Rectangle 191"/>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7" name="Rectangle 192"/>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8" name="Rectangle 193"/>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29" name="Rectangle 194"/>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0" name="Rectangle 195"/>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1" name="Rectangle 196"/>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2" name="Rectangle 197"/>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3" name="Rectangle 198"/>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4" name="Rectangle 199"/>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5" name="Rectangle 200"/>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6" name="Rectangle 201"/>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7" name="Rectangle 202"/>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8" name="Rectangle 203"/>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39" name="Rectangle 204"/>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40" name="Rectangle 205"/>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41" name="Rectangle 206"/>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42" name="Rectangle 207"/>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43" name="Rectangle 208"/>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44" name="Rectangle 209"/>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45" name="Rectangle 210"/>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46" name="Rectangle 211"/>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47" name="Rectangle 212"/>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grpSp>
            <p:nvGrpSpPr>
              <p:cNvPr id="214" name="Group 213"/>
              <p:cNvGrpSpPr>
                <a:grpSpLocks/>
              </p:cNvGrpSpPr>
              <p:nvPr/>
            </p:nvGrpSpPr>
            <p:grpSpPr bwMode="auto">
              <a:xfrm>
                <a:off x="884" y="1117"/>
                <a:ext cx="90" cy="2677"/>
                <a:chOff x="4195" y="1117"/>
                <a:chExt cx="90" cy="2677"/>
              </a:xfrm>
            </p:grpSpPr>
            <p:sp>
              <p:nvSpPr>
                <p:cNvPr id="283" name="Rectangle 214"/>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4" name="Rectangle 215"/>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5" name="Rectangle 216"/>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6" name="Rectangle 217"/>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7" name="Rectangle 218"/>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8" name="Rectangle 219"/>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9" name="Rectangle 220"/>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0" name="Rectangle 221"/>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1" name="Rectangle 222"/>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2" name="Rectangle 223"/>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3" name="Rectangle 224"/>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4" name="Rectangle 225"/>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5" name="Rectangle 226"/>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6" name="Rectangle 227"/>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7" name="Rectangle 228"/>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8" name="Rectangle 229"/>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99" name="Rectangle 230"/>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0" name="Rectangle 231"/>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1" name="Rectangle 232"/>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2" name="Rectangle 233"/>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3" name="Rectangle 234"/>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4" name="Rectangle 235"/>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5" name="Rectangle 236"/>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6" name="Rectangle 237"/>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7" name="Rectangle 238"/>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8" name="Rectangle 239"/>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09" name="Rectangle 240"/>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0" name="Rectangle 241"/>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1" name="Rectangle 242"/>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312" name="Rectangle 243"/>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sp>
            <p:nvSpPr>
              <p:cNvPr id="215" name="Rectangle 244"/>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nvGrpSpPr>
              <p:cNvPr id="216" name="Group 245"/>
              <p:cNvGrpSpPr>
                <a:grpSpLocks/>
              </p:cNvGrpSpPr>
              <p:nvPr/>
            </p:nvGrpSpPr>
            <p:grpSpPr bwMode="auto">
              <a:xfrm>
                <a:off x="4195" y="1117"/>
                <a:ext cx="90" cy="2677"/>
                <a:chOff x="4195" y="1117"/>
                <a:chExt cx="90" cy="2677"/>
              </a:xfrm>
            </p:grpSpPr>
            <p:sp>
              <p:nvSpPr>
                <p:cNvPr id="253" name="Rectangle 246"/>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4" name="Rectangle 247"/>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5" name="Rectangle 248"/>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6" name="Rectangle 249"/>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7" name="Rectangle 250"/>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8" name="Rectangle 251"/>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9" name="Rectangle 252"/>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0" name="Rectangle 253"/>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1" name="Rectangle 254"/>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2" name="Rectangle 255"/>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3" name="Rectangle 256"/>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4" name="Rectangle 257"/>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5" name="Rectangle 258"/>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6" name="Rectangle 259"/>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7" name="Rectangle 260"/>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8" name="Rectangle 261"/>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69" name="Rectangle 262"/>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0" name="Rectangle 263"/>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1" name="Rectangle 264"/>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2" name="Rectangle 265"/>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3" name="Rectangle 266"/>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4" name="Rectangle 267"/>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5" name="Rectangle 268"/>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6" name="Rectangle 269"/>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7" name="Rectangle 270"/>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8" name="Rectangle 271"/>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79" name="Rectangle 272"/>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0" name="Rectangle 273"/>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1" name="Rectangle 274"/>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82" name="Rectangle 275"/>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grpSp>
            <p:nvGrpSpPr>
              <p:cNvPr id="217" name="Group 276"/>
              <p:cNvGrpSpPr>
                <a:grpSpLocks/>
              </p:cNvGrpSpPr>
              <p:nvPr/>
            </p:nvGrpSpPr>
            <p:grpSpPr bwMode="auto">
              <a:xfrm>
                <a:off x="1021" y="980"/>
                <a:ext cx="3128" cy="92"/>
                <a:chOff x="1021" y="980"/>
                <a:chExt cx="3128" cy="92"/>
              </a:xfrm>
            </p:grpSpPr>
            <p:sp>
              <p:nvSpPr>
                <p:cNvPr id="218" name="Rectangle 277"/>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19" name="Rectangle 278"/>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0" name="Rectangle 279"/>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1" name="Rectangle 280"/>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2" name="Rectangle 281"/>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3" name="Rectangle 282"/>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4" name="Rectangle 283"/>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5" name="Rectangle 284"/>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6" name="Rectangle 285"/>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7" name="Rectangle 286"/>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8" name="Rectangle 287"/>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29" name="Rectangle 288"/>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0" name="Rectangle 289"/>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1" name="Rectangle 290"/>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2" name="Rectangle 291"/>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3" name="Rectangle 292"/>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4" name="Rectangle 293"/>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5" name="Rectangle 294"/>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6" name="Rectangle 295"/>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7" name="Rectangle 296"/>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8" name="Rectangle 297"/>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39" name="Rectangle 298"/>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0" name="Rectangle 299"/>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1" name="Rectangle 300"/>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2" name="Rectangle 301"/>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3" name="Rectangle 302"/>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4" name="Rectangle 303"/>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5" name="Rectangle 304"/>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6" name="Rectangle 305"/>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7" name="Rectangle 306"/>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8" name="Rectangle 307"/>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49" name="Rectangle 308"/>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0" name="Rectangle 309"/>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1" name="Rectangle 310"/>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252" name="Rectangle 311"/>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grpSp>
        </p:grpSp>
        <p:sp>
          <p:nvSpPr>
            <p:cNvPr id="212" name="Text Box 312"/>
            <p:cNvSpPr txBox="1">
              <a:spLocks noChangeArrowheads="1"/>
            </p:cNvSpPr>
            <p:nvPr/>
          </p:nvSpPr>
          <p:spPr bwMode="auto">
            <a:xfrm>
              <a:off x="4495" y="1152"/>
              <a:ext cx="6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a:solidFill>
                    <a:schemeClr val="bg1"/>
                  </a:solidFill>
                </a:rPr>
                <a:t>procesador</a:t>
              </a:r>
              <a:endParaRPr lang="es-ES" altLang="es-ES" sz="1400">
                <a:solidFill>
                  <a:schemeClr val="bg1"/>
                </a:solidFill>
              </a:endParaRPr>
            </a:p>
          </p:txBody>
        </p:sp>
      </p:grpSp>
      <p:sp>
        <p:nvSpPr>
          <p:cNvPr id="348" name="Text Box 377"/>
          <p:cNvSpPr txBox="1">
            <a:spLocks noChangeArrowheads="1"/>
          </p:cNvSpPr>
          <p:nvPr/>
        </p:nvSpPr>
        <p:spPr bwMode="auto">
          <a:xfrm>
            <a:off x="2443163" y="2366963"/>
            <a:ext cx="6889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4000">
                <a:solidFill>
                  <a:schemeClr val="tx1"/>
                </a:solidFill>
              </a:rPr>
              <a:t>…</a:t>
            </a:r>
          </a:p>
        </p:txBody>
      </p:sp>
      <p:sp>
        <p:nvSpPr>
          <p:cNvPr id="349" name="AutoShape 174"/>
          <p:cNvSpPr>
            <a:spLocks noChangeArrowheads="1"/>
          </p:cNvSpPr>
          <p:nvPr/>
        </p:nvSpPr>
        <p:spPr bwMode="auto">
          <a:xfrm rot="16200000">
            <a:off x="1328738" y="2014538"/>
            <a:ext cx="338137" cy="287337"/>
          </a:xfrm>
          <a:prstGeom prst="leftRightArrow">
            <a:avLst>
              <a:gd name="adj1" fmla="val 100000"/>
              <a:gd name="adj2" fmla="val 42757"/>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350" name="Rectangle 314"/>
          <p:cNvSpPr>
            <a:spLocks noChangeArrowheads="1"/>
          </p:cNvSpPr>
          <p:nvPr/>
        </p:nvSpPr>
        <p:spPr bwMode="auto">
          <a:xfrm>
            <a:off x="931863" y="1438275"/>
            <a:ext cx="1054100" cy="549275"/>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Memoria</a:t>
            </a:r>
          </a:p>
          <a:p>
            <a:pPr algn="ctr" eaLnBrk="1" hangingPunct="1">
              <a:spcBef>
                <a:spcPct val="0"/>
              </a:spcBef>
              <a:buFontTx/>
              <a:buNone/>
            </a:pPr>
            <a:r>
              <a:rPr lang="es-ES_tradnl" altLang="es-ES" sz="1800">
                <a:solidFill>
                  <a:schemeClr val="tx1"/>
                </a:solidFill>
              </a:rPr>
              <a:t>local</a:t>
            </a:r>
            <a:endParaRPr lang="es-ES" altLang="es-ES" sz="1800">
              <a:solidFill>
                <a:schemeClr val="tx1"/>
              </a:solidFill>
            </a:endParaRPr>
          </a:p>
        </p:txBody>
      </p:sp>
      <p:sp>
        <p:nvSpPr>
          <p:cNvPr id="351" name="AutoShape 174"/>
          <p:cNvSpPr>
            <a:spLocks noChangeArrowheads="1"/>
          </p:cNvSpPr>
          <p:nvPr/>
        </p:nvSpPr>
        <p:spPr bwMode="auto">
          <a:xfrm rot="16200000">
            <a:off x="4059238" y="2038350"/>
            <a:ext cx="338138" cy="287337"/>
          </a:xfrm>
          <a:prstGeom prst="leftRightArrow">
            <a:avLst>
              <a:gd name="adj1" fmla="val 100000"/>
              <a:gd name="adj2" fmla="val 42757"/>
            </a:avLst>
          </a:prstGeom>
          <a:solidFill>
            <a:schemeClr val="accent6"/>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352" name="Rectangle 314"/>
          <p:cNvSpPr>
            <a:spLocks noChangeArrowheads="1"/>
          </p:cNvSpPr>
          <p:nvPr/>
        </p:nvSpPr>
        <p:spPr bwMode="auto">
          <a:xfrm>
            <a:off x="3662363" y="1462088"/>
            <a:ext cx="1052512" cy="549275"/>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Memoria</a:t>
            </a:r>
          </a:p>
          <a:p>
            <a:pPr algn="ctr" eaLnBrk="1" hangingPunct="1">
              <a:spcBef>
                <a:spcPct val="0"/>
              </a:spcBef>
              <a:buFontTx/>
              <a:buNone/>
            </a:pPr>
            <a:r>
              <a:rPr lang="es-ES_tradnl" altLang="es-ES" sz="1800">
                <a:solidFill>
                  <a:schemeClr val="tx1"/>
                </a:solidFill>
              </a:rPr>
              <a:t>local</a:t>
            </a:r>
            <a:endParaRPr lang="es-ES" altLang="es-ES" sz="1800">
              <a:solidFill>
                <a:schemeClr val="tx1"/>
              </a:solidFill>
            </a:endParaRPr>
          </a:p>
        </p:txBody>
      </p:sp>
    </p:spTree>
    <p:extLst>
      <p:ext uri="{BB962C8B-B14F-4D97-AF65-F5344CB8AC3E}">
        <p14:creationId xmlns:p14="http://schemas.microsoft.com/office/powerpoint/2010/main" val="2049870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dissolve">
                                      <p:cBhvr>
                                        <p:cTn id="12" dur="500"/>
                                        <p:tgtEl>
                                          <p:spTgt spid="12"/>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500" fill="hold"/>
                                        <p:tgtEl>
                                          <p:spTgt spid="11"/>
                                        </p:tgtEl>
                                        <p:attrNameLst>
                                          <p:attrName>ppt_w</p:attrName>
                                        </p:attrNameLst>
                                      </p:cBhvr>
                                      <p:tavLst>
                                        <p:tav tm="0">
                                          <p:val>
                                            <p:fltVal val="0"/>
                                          </p:val>
                                        </p:tav>
                                        <p:tav tm="100000">
                                          <p:val>
                                            <p:strVal val="#ppt_w"/>
                                          </p:val>
                                        </p:tav>
                                      </p:tavLst>
                                    </p:anim>
                                    <p:anim calcmode="lin" valueType="num">
                                      <p:cBhvr>
                                        <p:cTn id="17" dur="500" fill="hold"/>
                                        <p:tgtEl>
                                          <p:spTgt spid="11"/>
                                        </p:tgtEl>
                                        <p:attrNameLst>
                                          <p:attrName>ppt_h</p:attrName>
                                        </p:attrNameLst>
                                      </p:cBhvr>
                                      <p:tavLst>
                                        <p:tav tm="0">
                                          <p:val>
                                            <p:fltVal val="0"/>
                                          </p:val>
                                        </p:tav>
                                        <p:tav tm="100000">
                                          <p:val>
                                            <p:strVal val="#ppt_h"/>
                                          </p:val>
                                        </p:tav>
                                      </p:tavLst>
                                    </p:anim>
                                    <p:animEffect transition="in" filter="fade">
                                      <p:cBhvr>
                                        <p:cTn id="18" dur="500"/>
                                        <p:tgtEl>
                                          <p:spTgt spid="11"/>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49"/>
                                        </p:tgtEl>
                                        <p:attrNameLst>
                                          <p:attrName>style.visibility</p:attrName>
                                        </p:attrNameLst>
                                      </p:cBhvr>
                                      <p:to>
                                        <p:strVal val="visible"/>
                                      </p:to>
                                    </p:set>
                                    <p:anim calcmode="lin" valueType="num">
                                      <p:cBhvr>
                                        <p:cTn id="21" dur="500" fill="hold"/>
                                        <p:tgtEl>
                                          <p:spTgt spid="349"/>
                                        </p:tgtEl>
                                        <p:attrNameLst>
                                          <p:attrName>ppt_w</p:attrName>
                                        </p:attrNameLst>
                                      </p:cBhvr>
                                      <p:tavLst>
                                        <p:tav tm="0">
                                          <p:val>
                                            <p:fltVal val="0"/>
                                          </p:val>
                                        </p:tav>
                                        <p:tav tm="100000">
                                          <p:val>
                                            <p:strVal val="#ppt_w"/>
                                          </p:val>
                                        </p:tav>
                                      </p:tavLst>
                                    </p:anim>
                                    <p:anim calcmode="lin" valueType="num">
                                      <p:cBhvr>
                                        <p:cTn id="22" dur="500" fill="hold"/>
                                        <p:tgtEl>
                                          <p:spTgt spid="349"/>
                                        </p:tgtEl>
                                        <p:attrNameLst>
                                          <p:attrName>ppt_h</p:attrName>
                                        </p:attrNameLst>
                                      </p:cBhvr>
                                      <p:tavLst>
                                        <p:tav tm="0">
                                          <p:val>
                                            <p:fltVal val="0"/>
                                          </p:val>
                                        </p:tav>
                                        <p:tav tm="100000">
                                          <p:val>
                                            <p:strVal val="#ppt_h"/>
                                          </p:val>
                                        </p:tav>
                                      </p:tavLst>
                                    </p:anim>
                                    <p:animEffect transition="in" filter="fade">
                                      <p:cBhvr>
                                        <p:cTn id="23" dur="500"/>
                                        <p:tgtEl>
                                          <p:spTgt spid="349"/>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dissolve">
                                      <p:cBhvr>
                                        <p:cTn id="26" dur="500"/>
                                        <p:tgtEl>
                                          <p:spTgt spid="350"/>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348"/>
                                        </p:tgtEl>
                                        <p:attrNameLst>
                                          <p:attrName>style.visibility</p:attrName>
                                        </p:attrNameLst>
                                      </p:cBhvr>
                                      <p:to>
                                        <p:strVal val="visible"/>
                                      </p:to>
                                    </p:set>
                                    <p:animEffect transition="in" filter="wipe(left)">
                                      <p:cBhvr>
                                        <p:cTn id="30" dur="500"/>
                                        <p:tgtEl>
                                          <p:spTgt spid="348"/>
                                        </p:tgtEl>
                                      </p:cBhvr>
                                    </p:animEffect>
                                  </p:childTnLst>
                                </p:cTn>
                              </p:par>
                            </p:childTnLst>
                          </p:cTn>
                        </p:par>
                        <p:par>
                          <p:cTn id="31" fill="hold">
                            <p:stCondLst>
                              <p:cond delay="2000"/>
                            </p:stCondLst>
                            <p:childTnLst>
                              <p:par>
                                <p:cTn id="32" presetID="9" presetClass="entr" presetSubtype="0" fill="hold" nodeType="afterEffect">
                                  <p:stCondLst>
                                    <p:cond delay="0"/>
                                  </p:stCondLst>
                                  <p:childTnLst>
                                    <p:set>
                                      <p:cBhvr>
                                        <p:cTn id="33" dur="1" fill="hold">
                                          <p:stCondLst>
                                            <p:cond delay="0"/>
                                          </p:stCondLst>
                                        </p:cTn>
                                        <p:tgtEl>
                                          <p:spTgt spid="210"/>
                                        </p:tgtEl>
                                        <p:attrNameLst>
                                          <p:attrName>style.visibility</p:attrName>
                                        </p:attrNameLst>
                                      </p:cBhvr>
                                      <p:to>
                                        <p:strVal val="visible"/>
                                      </p:to>
                                    </p:set>
                                    <p:animEffect transition="in" filter="dissolve">
                                      <p:cBhvr>
                                        <p:cTn id="34" dur="500"/>
                                        <p:tgtEl>
                                          <p:spTgt spid="21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09"/>
                                        </p:tgtEl>
                                        <p:attrNameLst>
                                          <p:attrName>style.visibility</p:attrName>
                                        </p:attrNameLst>
                                      </p:cBhvr>
                                      <p:to>
                                        <p:strVal val="visible"/>
                                      </p:to>
                                    </p:set>
                                    <p:anim calcmode="lin" valueType="num">
                                      <p:cBhvr>
                                        <p:cTn id="37" dur="500" fill="hold"/>
                                        <p:tgtEl>
                                          <p:spTgt spid="209"/>
                                        </p:tgtEl>
                                        <p:attrNameLst>
                                          <p:attrName>ppt_w</p:attrName>
                                        </p:attrNameLst>
                                      </p:cBhvr>
                                      <p:tavLst>
                                        <p:tav tm="0">
                                          <p:val>
                                            <p:fltVal val="0"/>
                                          </p:val>
                                        </p:tav>
                                        <p:tav tm="100000">
                                          <p:val>
                                            <p:strVal val="#ppt_w"/>
                                          </p:val>
                                        </p:tav>
                                      </p:tavLst>
                                    </p:anim>
                                    <p:anim calcmode="lin" valueType="num">
                                      <p:cBhvr>
                                        <p:cTn id="38" dur="500" fill="hold"/>
                                        <p:tgtEl>
                                          <p:spTgt spid="209"/>
                                        </p:tgtEl>
                                        <p:attrNameLst>
                                          <p:attrName>ppt_h</p:attrName>
                                        </p:attrNameLst>
                                      </p:cBhvr>
                                      <p:tavLst>
                                        <p:tav tm="0">
                                          <p:val>
                                            <p:fltVal val="0"/>
                                          </p:val>
                                        </p:tav>
                                        <p:tav tm="100000">
                                          <p:val>
                                            <p:strVal val="#ppt_h"/>
                                          </p:val>
                                        </p:tav>
                                      </p:tavLst>
                                    </p:anim>
                                    <p:animEffect transition="in" filter="fade">
                                      <p:cBhvr>
                                        <p:cTn id="39" dur="500"/>
                                        <p:tgtEl>
                                          <p:spTgt spid="20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51"/>
                                        </p:tgtEl>
                                        <p:attrNameLst>
                                          <p:attrName>style.visibility</p:attrName>
                                        </p:attrNameLst>
                                      </p:cBhvr>
                                      <p:to>
                                        <p:strVal val="visible"/>
                                      </p:to>
                                    </p:set>
                                    <p:anim calcmode="lin" valueType="num">
                                      <p:cBhvr>
                                        <p:cTn id="42" dur="500" fill="hold"/>
                                        <p:tgtEl>
                                          <p:spTgt spid="351"/>
                                        </p:tgtEl>
                                        <p:attrNameLst>
                                          <p:attrName>ppt_w</p:attrName>
                                        </p:attrNameLst>
                                      </p:cBhvr>
                                      <p:tavLst>
                                        <p:tav tm="0">
                                          <p:val>
                                            <p:fltVal val="0"/>
                                          </p:val>
                                        </p:tav>
                                        <p:tav tm="100000">
                                          <p:val>
                                            <p:strVal val="#ppt_w"/>
                                          </p:val>
                                        </p:tav>
                                      </p:tavLst>
                                    </p:anim>
                                    <p:anim calcmode="lin" valueType="num">
                                      <p:cBhvr>
                                        <p:cTn id="43" dur="500" fill="hold"/>
                                        <p:tgtEl>
                                          <p:spTgt spid="351"/>
                                        </p:tgtEl>
                                        <p:attrNameLst>
                                          <p:attrName>ppt_h</p:attrName>
                                        </p:attrNameLst>
                                      </p:cBhvr>
                                      <p:tavLst>
                                        <p:tav tm="0">
                                          <p:val>
                                            <p:fltVal val="0"/>
                                          </p:val>
                                        </p:tav>
                                        <p:tav tm="100000">
                                          <p:val>
                                            <p:strVal val="#ppt_h"/>
                                          </p:val>
                                        </p:tav>
                                      </p:tavLst>
                                    </p:anim>
                                    <p:animEffect transition="in" filter="fade">
                                      <p:cBhvr>
                                        <p:cTn id="44" dur="500"/>
                                        <p:tgtEl>
                                          <p:spTgt spid="351"/>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352"/>
                                        </p:tgtEl>
                                        <p:attrNameLst>
                                          <p:attrName>style.visibility</p:attrName>
                                        </p:attrNameLst>
                                      </p:cBhvr>
                                      <p:to>
                                        <p:strVal val="visible"/>
                                      </p:to>
                                    </p:set>
                                    <p:animEffect transition="in" filter="dissolve">
                                      <p:cBhvr>
                                        <p:cTn id="47" dur="500"/>
                                        <p:tgtEl>
                                          <p:spTgt spid="352"/>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151"/>
                                        </p:tgtEl>
                                        <p:attrNameLst>
                                          <p:attrName>style.visibility</p:attrName>
                                        </p:attrNameLst>
                                      </p:cBhvr>
                                      <p:to>
                                        <p:strVal val="visible"/>
                                      </p:to>
                                    </p:set>
                                    <p:animEffect transition="in" filter="dissolve">
                                      <p:cBhvr>
                                        <p:cTn id="50" dur="500"/>
                                        <p:tgtEl>
                                          <p:spTgt spid="15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53"/>
                                        </p:tgtEl>
                                        <p:attrNameLst>
                                          <p:attrName>style.visibility</p:attrName>
                                        </p:attrNameLst>
                                      </p:cBhvr>
                                      <p:to>
                                        <p:strVal val="visible"/>
                                      </p:to>
                                    </p:set>
                                    <p:anim calcmode="lin" valueType="num">
                                      <p:cBhvr>
                                        <p:cTn id="53" dur="500" fill="hold"/>
                                        <p:tgtEl>
                                          <p:spTgt spid="153"/>
                                        </p:tgtEl>
                                        <p:attrNameLst>
                                          <p:attrName>ppt_w</p:attrName>
                                        </p:attrNameLst>
                                      </p:cBhvr>
                                      <p:tavLst>
                                        <p:tav tm="0">
                                          <p:val>
                                            <p:fltVal val="0"/>
                                          </p:val>
                                        </p:tav>
                                        <p:tav tm="100000">
                                          <p:val>
                                            <p:strVal val="#ppt_w"/>
                                          </p:val>
                                        </p:tav>
                                      </p:tavLst>
                                    </p:anim>
                                    <p:anim calcmode="lin" valueType="num">
                                      <p:cBhvr>
                                        <p:cTn id="54" dur="500" fill="hold"/>
                                        <p:tgtEl>
                                          <p:spTgt spid="153"/>
                                        </p:tgtEl>
                                        <p:attrNameLst>
                                          <p:attrName>ppt_h</p:attrName>
                                        </p:attrNameLst>
                                      </p:cBhvr>
                                      <p:tavLst>
                                        <p:tav tm="0">
                                          <p:val>
                                            <p:fltVal val="0"/>
                                          </p:val>
                                        </p:tav>
                                        <p:tav tm="100000">
                                          <p:val>
                                            <p:strVal val="#ppt_h"/>
                                          </p:val>
                                        </p:tav>
                                      </p:tavLst>
                                    </p:anim>
                                    <p:animEffect transition="in" filter="fade">
                                      <p:cBhvr>
                                        <p:cTn id="55" dur="500"/>
                                        <p:tgtEl>
                                          <p:spTgt spid="153"/>
                                        </p:tgtEl>
                                      </p:cBhvr>
                                    </p:animEffect>
                                  </p:childTnLst>
                                </p:cTn>
                              </p:par>
                            </p:childTnLst>
                          </p:cTn>
                        </p:par>
                        <p:par>
                          <p:cTn id="56" fill="hold">
                            <p:stCondLst>
                              <p:cond delay="2500"/>
                            </p:stCondLst>
                            <p:childTnLst>
                              <p:par>
                                <p:cTn id="57" presetID="9" presetClass="entr" presetSubtype="0" fill="hold" grpId="0" nodeType="afterEffect">
                                  <p:stCondLst>
                                    <p:cond delay="0"/>
                                  </p:stCondLst>
                                  <p:childTnLst>
                                    <p:set>
                                      <p:cBhvr>
                                        <p:cTn id="58" dur="1" fill="hold">
                                          <p:stCondLst>
                                            <p:cond delay="0"/>
                                          </p:stCondLst>
                                        </p:cTn>
                                        <p:tgtEl>
                                          <p:spTgt spid="150"/>
                                        </p:tgtEl>
                                        <p:attrNameLst>
                                          <p:attrName>style.visibility</p:attrName>
                                        </p:attrNameLst>
                                      </p:cBhvr>
                                      <p:to>
                                        <p:strVal val="visible"/>
                                      </p:to>
                                    </p:set>
                                    <p:animEffect transition="in" filter="dissolve">
                                      <p:cBhvr>
                                        <p:cTn id="59" dur="500"/>
                                        <p:tgtEl>
                                          <p:spTgt spid="15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52"/>
                                        </p:tgtEl>
                                        <p:attrNameLst>
                                          <p:attrName>style.visibility</p:attrName>
                                        </p:attrNameLst>
                                      </p:cBhvr>
                                      <p:to>
                                        <p:strVal val="visible"/>
                                      </p:to>
                                    </p:set>
                                    <p:anim calcmode="lin" valueType="num">
                                      <p:cBhvr>
                                        <p:cTn id="62" dur="500" fill="hold"/>
                                        <p:tgtEl>
                                          <p:spTgt spid="152"/>
                                        </p:tgtEl>
                                        <p:attrNameLst>
                                          <p:attrName>ppt_w</p:attrName>
                                        </p:attrNameLst>
                                      </p:cBhvr>
                                      <p:tavLst>
                                        <p:tav tm="0">
                                          <p:val>
                                            <p:fltVal val="0"/>
                                          </p:val>
                                        </p:tav>
                                        <p:tav tm="100000">
                                          <p:val>
                                            <p:strVal val="#ppt_w"/>
                                          </p:val>
                                        </p:tav>
                                      </p:tavLst>
                                    </p:anim>
                                    <p:anim calcmode="lin" valueType="num">
                                      <p:cBhvr>
                                        <p:cTn id="63" dur="500" fill="hold"/>
                                        <p:tgtEl>
                                          <p:spTgt spid="152"/>
                                        </p:tgtEl>
                                        <p:attrNameLst>
                                          <p:attrName>ppt_h</p:attrName>
                                        </p:attrNameLst>
                                      </p:cBhvr>
                                      <p:tavLst>
                                        <p:tav tm="0">
                                          <p:val>
                                            <p:fltVal val="0"/>
                                          </p:val>
                                        </p:tav>
                                        <p:tav tm="100000">
                                          <p:val>
                                            <p:strVal val="#ppt_h"/>
                                          </p:val>
                                        </p:tav>
                                      </p:tavLst>
                                    </p:anim>
                                    <p:animEffect transition="in" filter="fade">
                                      <p:cBhvr>
                                        <p:cTn id="64" dur="500"/>
                                        <p:tgtEl>
                                          <p:spTgt spid="152"/>
                                        </p:tgtEl>
                                      </p:cBhvr>
                                    </p:animEffect>
                                  </p:childTnLst>
                                </p:cTn>
                              </p:par>
                              <p:par>
                                <p:cTn id="65" presetID="17" presetClass="entr" presetSubtype="4" fill="hold" grpId="0" nodeType="withEffect">
                                  <p:stCondLst>
                                    <p:cond delay="0"/>
                                  </p:stCondLst>
                                  <p:childTnLst>
                                    <p:set>
                                      <p:cBhvr>
                                        <p:cTn id="66" dur="1" fill="hold">
                                          <p:stCondLst>
                                            <p:cond delay="0"/>
                                          </p:stCondLst>
                                        </p:cTn>
                                        <p:tgtEl>
                                          <p:spTgt spid="188"/>
                                        </p:tgtEl>
                                        <p:attrNameLst>
                                          <p:attrName>style.visibility</p:attrName>
                                        </p:attrNameLst>
                                      </p:cBhvr>
                                      <p:to>
                                        <p:strVal val="visible"/>
                                      </p:to>
                                    </p:set>
                                    <p:anim calcmode="lin" valueType="num">
                                      <p:cBhvr>
                                        <p:cTn id="67" dur="500" fill="hold"/>
                                        <p:tgtEl>
                                          <p:spTgt spid="188"/>
                                        </p:tgtEl>
                                        <p:attrNameLst>
                                          <p:attrName>ppt_x</p:attrName>
                                        </p:attrNameLst>
                                      </p:cBhvr>
                                      <p:tavLst>
                                        <p:tav tm="0">
                                          <p:val>
                                            <p:strVal val="#ppt_x"/>
                                          </p:val>
                                        </p:tav>
                                        <p:tav tm="100000">
                                          <p:val>
                                            <p:strVal val="#ppt_x"/>
                                          </p:val>
                                        </p:tav>
                                      </p:tavLst>
                                    </p:anim>
                                    <p:anim calcmode="lin" valueType="num">
                                      <p:cBhvr>
                                        <p:cTn id="68" dur="500" fill="hold"/>
                                        <p:tgtEl>
                                          <p:spTgt spid="188"/>
                                        </p:tgtEl>
                                        <p:attrNameLst>
                                          <p:attrName>ppt_y</p:attrName>
                                        </p:attrNameLst>
                                      </p:cBhvr>
                                      <p:tavLst>
                                        <p:tav tm="0">
                                          <p:val>
                                            <p:strVal val="#ppt_y+#ppt_h/2"/>
                                          </p:val>
                                        </p:tav>
                                        <p:tav tm="100000">
                                          <p:val>
                                            <p:strVal val="#ppt_y"/>
                                          </p:val>
                                        </p:tav>
                                      </p:tavLst>
                                    </p:anim>
                                    <p:anim calcmode="lin" valueType="num">
                                      <p:cBhvr>
                                        <p:cTn id="69" dur="500" fill="hold"/>
                                        <p:tgtEl>
                                          <p:spTgt spid="188"/>
                                        </p:tgtEl>
                                        <p:attrNameLst>
                                          <p:attrName>ppt_w</p:attrName>
                                        </p:attrNameLst>
                                      </p:cBhvr>
                                      <p:tavLst>
                                        <p:tav tm="0">
                                          <p:val>
                                            <p:strVal val="#ppt_w"/>
                                          </p:val>
                                        </p:tav>
                                        <p:tav tm="100000">
                                          <p:val>
                                            <p:strVal val="#ppt_w"/>
                                          </p:val>
                                        </p:tav>
                                      </p:tavLst>
                                    </p:anim>
                                    <p:anim calcmode="lin" valueType="num">
                                      <p:cBhvr>
                                        <p:cTn id="70" dur="500" fill="hold"/>
                                        <p:tgtEl>
                                          <p:spTgt spid="188"/>
                                        </p:tgtEl>
                                        <p:attrNameLst>
                                          <p:attrName>ppt_h</p:attrName>
                                        </p:attrNameLst>
                                      </p:cBhvr>
                                      <p:tavLst>
                                        <p:tav tm="0">
                                          <p:val>
                                            <p:fltVal val="0"/>
                                          </p:val>
                                        </p:tav>
                                        <p:tav tm="100000">
                                          <p:val>
                                            <p:strVal val="#ppt_h"/>
                                          </p:val>
                                        </p:tav>
                                      </p:tavLst>
                                    </p:anim>
                                  </p:childTnLst>
                                </p:cTn>
                              </p:par>
                              <p:par>
                                <p:cTn id="71" presetID="23" presetClass="entr" presetSubtype="16" fill="hold" nodeType="withEffect">
                                  <p:stCondLst>
                                    <p:cond delay="0"/>
                                  </p:stCondLst>
                                  <p:childTnLst>
                                    <p:set>
                                      <p:cBhvr>
                                        <p:cTn id="72" dur="1" fill="hold">
                                          <p:stCondLst>
                                            <p:cond delay="0"/>
                                          </p:stCondLst>
                                        </p:cTn>
                                        <p:tgtEl>
                                          <p:spTgt spid="187"/>
                                        </p:tgtEl>
                                        <p:attrNameLst>
                                          <p:attrName>style.visibility</p:attrName>
                                        </p:attrNameLst>
                                      </p:cBhvr>
                                      <p:to>
                                        <p:strVal val="visible"/>
                                      </p:to>
                                    </p:set>
                                    <p:anim calcmode="lin" valueType="num">
                                      <p:cBhvr>
                                        <p:cTn id="73" dur="500" fill="hold"/>
                                        <p:tgtEl>
                                          <p:spTgt spid="187"/>
                                        </p:tgtEl>
                                        <p:attrNameLst>
                                          <p:attrName>ppt_w</p:attrName>
                                        </p:attrNameLst>
                                      </p:cBhvr>
                                      <p:tavLst>
                                        <p:tav tm="0">
                                          <p:val>
                                            <p:fltVal val="0"/>
                                          </p:val>
                                        </p:tav>
                                        <p:tav tm="100000">
                                          <p:val>
                                            <p:strVal val="#ppt_w"/>
                                          </p:val>
                                        </p:tav>
                                      </p:tavLst>
                                    </p:anim>
                                    <p:anim calcmode="lin" valueType="num">
                                      <p:cBhvr>
                                        <p:cTn id="74" dur="500" fill="hold"/>
                                        <p:tgtEl>
                                          <p:spTgt spid="187"/>
                                        </p:tgtEl>
                                        <p:attrNameLst>
                                          <p:attrName>ppt_h</p:attrName>
                                        </p:attrNameLst>
                                      </p:cBhvr>
                                      <p:tavLst>
                                        <p:tav tm="0">
                                          <p:val>
                                            <p:fltVal val="0"/>
                                          </p:val>
                                        </p:tav>
                                        <p:tav tm="100000">
                                          <p:val>
                                            <p:strVal val="#ppt_h"/>
                                          </p:val>
                                        </p:tav>
                                      </p:tavLst>
                                    </p:anim>
                                  </p:childTnLst>
                                </p:cTn>
                              </p:par>
                            </p:childTnLst>
                          </p:cTn>
                        </p:par>
                        <p:par>
                          <p:cTn id="75" fill="hold">
                            <p:stCondLst>
                              <p:cond delay="3000"/>
                            </p:stCondLst>
                            <p:childTnLst>
                              <p:par>
                                <p:cTn id="76" presetID="9" presetClass="entr" presetSubtype="0" fill="hold" grpId="0"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dissolve">
                                      <p:cBhvr>
                                        <p:cTn id="78" dur="5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55"/>
                                        </p:tgtEl>
                                        <p:attrNameLst>
                                          <p:attrName>style.visibility</p:attrName>
                                        </p:attrNameLst>
                                      </p:cBhvr>
                                      <p:to>
                                        <p:strVal val="visible"/>
                                      </p:to>
                                    </p:set>
                                    <p:anim calcmode="lin" valueType="num">
                                      <p:cBhvr>
                                        <p:cTn id="81" dur="500" fill="hold"/>
                                        <p:tgtEl>
                                          <p:spTgt spid="155"/>
                                        </p:tgtEl>
                                        <p:attrNameLst>
                                          <p:attrName>ppt_w</p:attrName>
                                        </p:attrNameLst>
                                      </p:cBhvr>
                                      <p:tavLst>
                                        <p:tav tm="0">
                                          <p:val>
                                            <p:fltVal val="0"/>
                                          </p:val>
                                        </p:tav>
                                        <p:tav tm="100000">
                                          <p:val>
                                            <p:strVal val="#ppt_w"/>
                                          </p:val>
                                        </p:tav>
                                      </p:tavLst>
                                    </p:anim>
                                    <p:anim calcmode="lin" valueType="num">
                                      <p:cBhvr>
                                        <p:cTn id="82" dur="500" fill="hold"/>
                                        <p:tgtEl>
                                          <p:spTgt spid="155"/>
                                        </p:tgtEl>
                                        <p:attrNameLst>
                                          <p:attrName>ppt_h</p:attrName>
                                        </p:attrNameLst>
                                      </p:cBhvr>
                                      <p:tavLst>
                                        <p:tav tm="0">
                                          <p:val>
                                            <p:fltVal val="0"/>
                                          </p:val>
                                        </p:tav>
                                        <p:tav tm="100000">
                                          <p:val>
                                            <p:strVal val="#ppt_h"/>
                                          </p:val>
                                        </p:tav>
                                      </p:tavLst>
                                    </p:anim>
                                    <p:animEffect transition="in" filter="fade">
                                      <p:cBhvr>
                                        <p:cTn id="83" dur="500"/>
                                        <p:tgtEl>
                                          <p:spTgt spid="155"/>
                                        </p:tgtEl>
                                      </p:cBhvr>
                                    </p:animEffect>
                                  </p:childTnLst>
                                </p:cTn>
                              </p:par>
                              <p:par>
                                <p:cTn id="84" presetID="17" presetClass="entr" presetSubtype="4" fill="hold" grpId="0" nodeType="withEffect">
                                  <p:stCondLst>
                                    <p:cond delay="0"/>
                                  </p:stCondLst>
                                  <p:childTnLst>
                                    <p:set>
                                      <p:cBhvr>
                                        <p:cTn id="85" dur="1" fill="hold">
                                          <p:stCondLst>
                                            <p:cond delay="0"/>
                                          </p:stCondLst>
                                        </p:cTn>
                                        <p:tgtEl>
                                          <p:spTgt spid="189"/>
                                        </p:tgtEl>
                                        <p:attrNameLst>
                                          <p:attrName>style.visibility</p:attrName>
                                        </p:attrNameLst>
                                      </p:cBhvr>
                                      <p:to>
                                        <p:strVal val="visible"/>
                                      </p:to>
                                    </p:set>
                                    <p:anim calcmode="lin" valueType="num">
                                      <p:cBhvr>
                                        <p:cTn id="86" dur="500" fill="hold"/>
                                        <p:tgtEl>
                                          <p:spTgt spid="189"/>
                                        </p:tgtEl>
                                        <p:attrNameLst>
                                          <p:attrName>ppt_x</p:attrName>
                                        </p:attrNameLst>
                                      </p:cBhvr>
                                      <p:tavLst>
                                        <p:tav tm="0">
                                          <p:val>
                                            <p:strVal val="#ppt_x"/>
                                          </p:val>
                                        </p:tav>
                                        <p:tav tm="100000">
                                          <p:val>
                                            <p:strVal val="#ppt_x"/>
                                          </p:val>
                                        </p:tav>
                                      </p:tavLst>
                                    </p:anim>
                                    <p:anim calcmode="lin" valueType="num">
                                      <p:cBhvr>
                                        <p:cTn id="87" dur="500" fill="hold"/>
                                        <p:tgtEl>
                                          <p:spTgt spid="189"/>
                                        </p:tgtEl>
                                        <p:attrNameLst>
                                          <p:attrName>ppt_y</p:attrName>
                                        </p:attrNameLst>
                                      </p:cBhvr>
                                      <p:tavLst>
                                        <p:tav tm="0">
                                          <p:val>
                                            <p:strVal val="#ppt_y+#ppt_h/2"/>
                                          </p:val>
                                        </p:tav>
                                        <p:tav tm="100000">
                                          <p:val>
                                            <p:strVal val="#ppt_y"/>
                                          </p:val>
                                        </p:tav>
                                      </p:tavLst>
                                    </p:anim>
                                    <p:anim calcmode="lin" valueType="num">
                                      <p:cBhvr>
                                        <p:cTn id="88" dur="500" fill="hold"/>
                                        <p:tgtEl>
                                          <p:spTgt spid="189"/>
                                        </p:tgtEl>
                                        <p:attrNameLst>
                                          <p:attrName>ppt_w</p:attrName>
                                        </p:attrNameLst>
                                      </p:cBhvr>
                                      <p:tavLst>
                                        <p:tav tm="0">
                                          <p:val>
                                            <p:strVal val="#ppt_w"/>
                                          </p:val>
                                        </p:tav>
                                        <p:tav tm="100000">
                                          <p:val>
                                            <p:strVal val="#ppt_w"/>
                                          </p:val>
                                        </p:tav>
                                      </p:tavLst>
                                    </p:anim>
                                    <p:anim calcmode="lin" valueType="num">
                                      <p:cBhvr>
                                        <p:cTn id="89" dur="500" fill="hold"/>
                                        <p:tgtEl>
                                          <p:spTgt spid="189"/>
                                        </p:tgtEl>
                                        <p:attrNameLst>
                                          <p:attrName>ppt_h</p:attrName>
                                        </p:attrNameLst>
                                      </p:cBhvr>
                                      <p:tavLst>
                                        <p:tav tm="0">
                                          <p:val>
                                            <p:fltVal val="0"/>
                                          </p:val>
                                        </p:tav>
                                        <p:tav tm="100000">
                                          <p:val>
                                            <p:strVal val="#ppt_h"/>
                                          </p:val>
                                        </p:tav>
                                      </p:tavLst>
                                    </p:anim>
                                  </p:childTnLst>
                                </p:cTn>
                              </p:par>
                              <p:par>
                                <p:cTn id="90" presetID="23" presetClass="entr" presetSubtype="16" fill="hold" nodeType="withEffect">
                                  <p:stCondLst>
                                    <p:cond delay="0"/>
                                  </p:stCondLst>
                                  <p:childTnLst>
                                    <p:set>
                                      <p:cBhvr>
                                        <p:cTn id="91" dur="1" fill="hold">
                                          <p:stCondLst>
                                            <p:cond delay="0"/>
                                          </p:stCondLst>
                                        </p:cTn>
                                        <p:tgtEl>
                                          <p:spTgt spid="191"/>
                                        </p:tgtEl>
                                        <p:attrNameLst>
                                          <p:attrName>style.visibility</p:attrName>
                                        </p:attrNameLst>
                                      </p:cBhvr>
                                      <p:to>
                                        <p:strVal val="visible"/>
                                      </p:to>
                                    </p:set>
                                    <p:anim calcmode="lin" valueType="num">
                                      <p:cBhvr>
                                        <p:cTn id="92" dur="500" fill="hold"/>
                                        <p:tgtEl>
                                          <p:spTgt spid="191"/>
                                        </p:tgtEl>
                                        <p:attrNameLst>
                                          <p:attrName>ppt_w</p:attrName>
                                        </p:attrNameLst>
                                      </p:cBhvr>
                                      <p:tavLst>
                                        <p:tav tm="0">
                                          <p:val>
                                            <p:fltVal val="0"/>
                                          </p:val>
                                        </p:tav>
                                        <p:tav tm="100000">
                                          <p:val>
                                            <p:strVal val="#ppt_w"/>
                                          </p:val>
                                        </p:tav>
                                      </p:tavLst>
                                    </p:anim>
                                    <p:anim calcmode="lin" valueType="num">
                                      <p:cBhvr>
                                        <p:cTn id="93" dur="500" fill="hold"/>
                                        <p:tgtEl>
                                          <p:spTgt spid="191"/>
                                        </p:tgtEl>
                                        <p:attrNameLst>
                                          <p:attrName>ppt_h</p:attrName>
                                        </p:attrNameLst>
                                      </p:cBhvr>
                                      <p:tavLst>
                                        <p:tav tm="0">
                                          <p:val>
                                            <p:fltVal val="0"/>
                                          </p:val>
                                        </p:tav>
                                        <p:tav tm="100000">
                                          <p:val>
                                            <p:strVal val="#ppt_h"/>
                                          </p:val>
                                        </p:tav>
                                      </p:tavLst>
                                    </p:anim>
                                  </p:childTnLst>
                                </p:cTn>
                              </p:par>
                            </p:childTnLst>
                          </p:cTn>
                        </p:par>
                        <p:par>
                          <p:cTn id="94" fill="hold">
                            <p:stCondLst>
                              <p:cond delay="3500"/>
                            </p:stCondLst>
                            <p:childTnLst>
                              <p:par>
                                <p:cTn id="95" presetID="9" presetClass="entr" presetSubtype="0" fill="hold" grpId="0" nodeType="afterEffect">
                                  <p:stCondLst>
                                    <p:cond delay="0"/>
                                  </p:stCondLst>
                                  <p:childTnLst>
                                    <p:set>
                                      <p:cBhvr>
                                        <p:cTn id="96" dur="1" fill="hold">
                                          <p:stCondLst>
                                            <p:cond delay="0"/>
                                          </p:stCondLst>
                                        </p:cTn>
                                        <p:tgtEl>
                                          <p:spTgt spid="156"/>
                                        </p:tgtEl>
                                        <p:attrNameLst>
                                          <p:attrName>style.visibility</p:attrName>
                                        </p:attrNameLst>
                                      </p:cBhvr>
                                      <p:to>
                                        <p:strVal val="visible"/>
                                      </p:to>
                                    </p:set>
                                    <p:animEffect transition="in" filter="dissolve">
                                      <p:cBhvr>
                                        <p:cTn id="97" dur="500"/>
                                        <p:tgtEl>
                                          <p:spTgt spid="156"/>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57"/>
                                        </p:tgtEl>
                                        <p:attrNameLst>
                                          <p:attrName>style.visibility</p:attrName>
                                        </p:attrNameLst>
                                      </p:cBhvr>
                                      <p:to>
                                        <p:strVal val="visible"/>
                                      </p:to>
                                    </p:set>
                                    <p:anim calcmode="lin" valueType="num">
                                      <p:cBhvr>
                                        <p:cTn id="100" dur="500" fill="hold"/>
                                        <p:tgtEl>
                                          <p:spTgt spid="157"/>
                                        </p:tgtEl>
                                        <p:attrNameLst>
                                          <p:attrName>ppt_w</p:attrName>
                                        </p:attrNameLst>
                                      </p:cBhvr>
                                      <p:tavLst>
                                        <p:tav tm="0">
                                          <p:val>
                                            <p:fltVal val="0"/>
                                          </p:val>
                                        </p:tav>
                                        <p:tav tm="100000">
                                          <p:val>
                                            <p:strVal val="#ppt_w"/>
                                          </p:val>
                                        </p:tav>
                                      </p:tavLst>
                                    </p:anim>
                                    <p:anim calcmode="lin" valueType="num">
                                      <p:cBhvr>
                                        <p:cTn id="101" dur="500" fill="hold"/>
                                        <p:tgtEl>
                                          <p:spTgt spid="157"/>
                                        </p:tgtEl>
                                        <p:attrNameLst>
                                          <p:attrName>ppt_h</p:attrName>
                                        </p:attrNameLst>
                                      </p:cBhvr>
                                      <p:tavLst>
                                        <p:tav tm="0">
                                          <p:val>
                                            <p:fltVal val="0"/>
                                          </p:val>
                                        </p:tav>
                                        <p:tav tm="100000">
                                          <p:val>
                                            <p:strVal val="#ppt_h"/>
                                          </p:val>
                                        </p:tav>
                                      </p:tavLst>
                                    </p:anim>
                                    <p:animEffect transition="in" filter="fade">
                                      <p:cBhvr>
                                        <p:cTn id="102" dur="500"/>
                                        <p:tgtEl>
                                          <p:spTgt spid="157"/>
                                        </p:tgtEl>
                                      </p:cBhvr>
                                    </p:animEffect>
                                  </p:childTnLst>
                                </p:cTn>
                              </p:par>
                              <p:par>
                                <p:cTn id="103" presetID="17" presetClass="entr" presetSubtype="4" fill="hold" grpId="0" nodeType="withEffect">
                                  <p:stCondLst>
                                    <p:cond delay="0"/>
                                  </p:stCondLst>
                                  <p:childTnLst>
                                    <p:set>
                                      <p:cBhvr>
                                        <p:cTn id="104" dur="1" fill="hold">
                                          <p:stCondLst>
                                            <p:cond delay="0"/>
                                          </p:stCondLst>
                                        </p:cTn>
                                        <p:tgtEl>
                                          <p:spTgt spid="190"/>
                                        </p:tgtEl>
                                        <p:attrNameLst>
                                          <p:attrName>style.visibility</p:attrName>
                                        </p:attrNameLst>
                                      </p:cBhvr>
                                      <p:to>
                                        <p:strVal val="visible"/>
                                      </p:to>
                                    </p:set>
                                    <p:anim calcmode="lin" valueType="num">
                                      <p:cBhvr>
                                        <p:cTn id="105" dur="500" fill="hold"/>
                                        <p:tgtEl>
                                          <p:spTgt spid="190"/>
                                        </p:tgtEl>
                                        <p:attrNameLst>
                                          <p:attrName>ppt_x</p:attrName>
                                        </p:attrNameLst>
                                      </p:cBhvr>
                                      <p:tavLst>
                                        <p:tav tm="0">
                                          <p:val>
                                            <p:strVal val="#ppt_x"/>
                                          </p:val>
                                        </p:tav>
                                        <p:tav tm="100000">
                                          <p:val>
                                            <p:strVal val="#ppt_x"/>
                                          </p:val>
                                        </p:tav>
                                      </p:tavLst>
                                    </p:anim>
                                    <p:anim calcmode="lin" valueType="num">
                                      <p:cBhvr>
                                        <p:cTn id="106" dur="500" fill="hold"/>
                                        <p:tgtEl>
                                          <p:spTgt spid="190"/>
                                        </p:tgtEl>
                                        <p:attrNameLst>
                                          <p:attrName>ppt_y</p:attrName>
                                        </p:attrNameLst>
                                      </p:cBhvr>
                                      <p:tavLst>
                                        <p:tav tm="0">
                                          <p:val>
                                            <p:strVal val="#ppt_y+#ppt_h/2"/>
                                          </p:val>
                                        </p:tav>
                                        <p:tav tm="100000">
                                          <p:val>
                                            <p:strVal val="#ppt_y"/>
                                          </p:val>
                                        </p:tav>
                                      </p:tavLst>
                                    </p:anim>
                                    <p:anim calcmode="lin" valueType="num">
                                      <p:cBhvr>
                                        <p:cTn id="107" dur="500" fill="hold"/>
                                        <p:tgtEl>
                                          <p:spTgt spid="190"/>
                                        </p:tgtEl>
                                        <p:attrNameLst>
                                          <p:attrName>ppt_w</p:attrName>
                                        </p:attrNameLst>
                                      </p:cBhvr>
                                      <p:tavLst>
                                        <p:tav tm="0">
                                          <p:val>
                                            <p:strVal val="#ppt_w"/>
                                          </p:val>
                                        </p:tav>
                                        <p:tav tm="100000">
                                          <p:val>
                                            <p:strVal val="#ppt_w"/>
                                          </p:val>
                                        </p:tav>
                                      </p:tavLst>
                                    </p:anim>
                                    <p:anim calcmode="lin" valueType="num">
                                      <p:cBhvr>
                                        <p:cTn id="108" dur="500" fill="hold"/>
                                        <p:tgtEl>
                                          <p:spTgt spid="190"/>
                                        </p:tgtEl>
                                        <p:attrNameLst>
                                          <p:attrName>ppt_h</p:attrName>
                                        </p:attrNameLst>
                                      </p:cBhvr>
                                      <p:tavLst>
                                        <p:tav tm="0">
                                          <p:val>
                                            <p:fltVal val="0"/>
                                          </p:val>
                                        </p:tav>
                                        <p:tav tm="100000">
                                          <p:val>
                                            <p:strVal val="#ppt_h"/>
                                          </p:val>
                                        </p:tav>
                                      </p:tavLst>
                                    </p:anim>
                                  </p:childTnLst>
                                </p:cTn>
                              </p:par>
                              <p:par>
                                <p:cTn id="109" presetID="23" presetClass="entr" presetSubtype="16" fill="hold" nodeType="withEffect">
                                  <p:stCondLst>
                                    <p:cond delay="0"/>
                                  </p:stCondLst>
                                  <p:childTnLst>
                                    <p:set>
                                      <p:cBhvr>
                                        <p:cTn id="110" dur="1" fill="hold">
                                          <p:stCondLst>
                                            <p:cond delay="0"/>
                                          </p:stCondLst>
                                        </p:cTn>
                                        <p:tgtEl>
                                          <p:spTgt spid="158"/>
                                        </p:tgtEl>
                                        <p:attrNameLst>
                                          <p:attrName>style.visibility</p:attrName>
                                        </p:attrNameLst>
                                      </p:cBhvr>
                                      <p:to>
                                        <p:strVal val="visible"/>
                                      </p:to>
                                    </p:set>
                                    <p:anim calcmode="lin" valueType="num">
                                      <p:cBhvr>
                                        <p:cTn id="111" dur="500" fill="hold"/>
                                        <p:tgtEl>
                                          <p:spTgt spid="158"/>
                                        </p:tgtEl>
                                        <p:attrNameLst>
                                          <p:attrName>ppt_w</p:attrName>
                                        </p:attrNameLst>
                                      </p:cBhvr>
                                      <p:tavLst>
                                        <p:tav tm="0">
                                          <p:val>
                                            <p:fltVal val="0"/>
                                          </p:val>
                                        </p:tav>
                                        <p:tav tm="100000">
                                          <p:val>
                                            <p:strVal val="#ppt_w"/>
                                          </p:val>
                                        </p:tav>
                                      </p:tavLst>
                                    </p:anim>
                                    <p:anim calcmode="lin" valueType="num">
                                      <p:cBhvr>
                                        <p:cTn id="112" dur="500" fill="hold"/>
                                        <p:tgtEl>
                                          <p:spTgt spid="158"/>
                                        </p:tgtEl>
                                        <p:attrNameLst>
                                          <p:attrName>ppt_h</p:attrName>
                                        </p:attrNameLst>
                                      </p:cBhvr>
                                      <p:tavLst>
                                        <p:tav tm="0">
                                          <p:val>
                                            <p:fltVal val="0"/>
                                          </p:val>
                                        </p:tav>
                                        <p:tav tm="100000">
                                          <p:val>
                                            <p:strVal val="#ppt_h"/>
                                          </p:val>
                                        </p:tav>
                                      </p:tavLst>
                                    </p:anim>
                                  </p:childTnLst>
                                </p:cTn>
                              </p:par>
                            </p:childTnLst>
                          </p:cTn>
                        </p:par>
                        <p:par>
                          <p:cTn id="113" fill="hold">
                            <p:stCondLst>
                              <p:cond delay="4000"/>
                            </p:stCondLst>
                            <p:childTnLst>
                              <p:par>
                                <p:cTn id="114" presetID="9" presetClass="entr" presetSubtype="0" fill="hold" grpId="0" nodeType="afterEffect">
                                  <p:stCondLst>
                                    <p:cond delay="0"/>
                                  </p:stCondLst>
                                  <p:childTnLst>
                                    <p:set>
                                      <p:cBhvr>
                                        <p:cTn id="115" dur="1" fill="hold">
                                          <p:stCondLst>
                                            <p:cond delay="0"/>
                                          </p:stCondLst>
                                        </p:cTn>
                                        <p:tgtEl>
                                          <p:spTgt spid="200"/>
                                        </p:tgtEl>
                                        <p:attrNameLst>
                                          <p:attrName>style.visibility</p:attrName>
                                        </p:attrNameLst>
                                      </p:cBhvr>
                                      <p:to>
                                        <p:strVal val="visible"/>
                                      </p:to>
                                    </p:set>
                                    <p:animEffect transition="in" filter="dissolve">
                                      <p:cBhvr>
                                        <p:cTn id="116" dur="500"/>
                                        <p:tgtEl>
                                          <p:spTgt spid="200"/>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201"/>
                                        </p:tgtEl>
                                        <p:attrNameLst>
                                          <p:attrName>style.visibility</p:attrName>
                                        </p:attrNameLst>
                                      </p:cBhvr>
                                      <p:to>
                                        <p:strVal val="visible"/>
                                      </p:to>
                                    </p:set>
                                    <p:anim calcmode="lin" valueType="num">
                                      <p:cBhvr>
                                        <p:cTn id="119" dur="500" fill="hold"/>
                                        <p:tgtEl>
                                          <p:spTgt spid="201"/>
                                        </p:tgtEl>
                                        <p:attrNameLst>
                                          <p:attrName>ppt_w</p:attrName>
                                        </p:attrNameLst>
                                      </p:cBhvr>
                                      <p:tavLst>
                                        <p:tav tm="0">
                                          <p:val>
                                            <p:fltVal val="0"/>
                                          </p:val>
                                        </p:tav>
                                        <p:tav tm="100000">
                                          <p:val>
                                            <p:strVal val="#ppt_w"/>
                                          </p:val>
                                        </p:tav>
                                      </p:tavLst>
                                    </p:anim>
                                    <p:anim calcmode="lin" valueType="num">
                                      <p:cBhvr>
                                        <p:cTn id="120" dur="500" fill="hold"/>
                                        <p:tgtEl>
                                          <p:spTgt spid="201"/>
                                        </p:tgtEl>
                                        <p:attrNameLst>
                                          <p:attrName>ppt_h</p:attrName>
                                        </p:attrNameLst>
                                      </p:cBhvr>
                                      <p:tavLst>
                                        <p:tav tm="0">
                                          <p:val>
                                            <p:fltVal val="0"/>
                                          </p:val>
                                        </p:tav>
                                        <p:tav tm="100000">
                                          <p:val>
                                            <p:strVal val="#ppt_h"/>
                                          </p:val>
                                        </p:tav>
                                      </p:tavLst>
                                    </p:anim>
                                    <p:animEffect transition="in" filter="fade">
                                      <p:cBhvr>
                                        <p:cTn id="121" dur="500"/>
                                        <p:tgtEl>
                                          <p:spTgt spid="201"/>
                                        </p:tgtEl>
                                      </p:cBhvr>
                                    </p:animEffect>
                                  </p:childTnLst>
                                </p:cTn>
                              </p:par>
                            </p:childTnLst>
                          </p:cTn>
                        </p:par>
                        <p:par>
                          <p:cTn id="122" fill="hold">
                            <p:stCondLst>
                              <p:cond delay="4500"/>
                            </p:stCondLst>
                            <p:childTnLst>
                              <p:par>
                                <p:cTn id="123" presetID="9" presetClass="entr" presetSubtype="0" fill="hold" grpId="0" nodeType="afterEffect">
                                  <p:stCondLst>
                                    <p:cond delay="0"/>
                                  </p:stCondLst>
                                  <p:childTnLst>
                                    <p:set>
                                      <p:cBhvr>
                                        <p:cTn id="124" dur="1" fill="hold">
                                          <p:stCondLst>
                                            <p:cond delay="0"/>
                                          </p:stCondLst>
                                        </p:cTn>
                                        <p:tgtEl>
                                          <p:spTgt spid="202"/>
                                        </p:tgtEl>
                                        <p:attrNameLst>
                                          <p:attrName>style.visibility</p:attrName>
                                        </p:attrNameLst>
                                      </p:cBhvr>
                                      <p:to>
                                        <p:strVal val="visible"/>
                                      </p:to>
                                    </p:set>
                                    <p:animEffect transition="in" filter="dissolve">
                                      <p:cBhvr>
                                        <p:cTn id="125" dur="500"/>
                                        <p:tgtEl>
                                          <p:spTgt spid="202"/>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203"/>
                                        </p:tgtEl>
                                        <p:attrNameLst>
                                          <p:attrName>style.visibility</p:attrName>
                                        </p:attrNameLst>
                                      </p:cBhvr>
                                      <p:to>
                                        <p:strVal val="visible"/>
                                      </p:to>
                                    </p:set>
                                    <p:anim calcmode="lin" valueType="num">
                                      <p:cBhvr>
                                        <p:cTn id="128" dur="500" fill="hold"/>
                                        <p:tgtEl>
                                          <p:spTgt spid="203"/>
                                        </p:tgtEl>
                                        <p:attrNameLst>
                                          <p:attrName>ppt_w</p:attrName>
                                        </p:attrNameLst>
                                      </p:cBhvr>
                                      <p:tavLst>
                                        <p:tav tm="0">
                                          <p:val>
                                            <p:fltVal val="0"/>
                                          </p:val>
                                        </p:tav>
                                        <p:tav tm="100000">
                                          <p:val>
                                            <p:strVal val="#ppt_w"/>
                                          </p:val>
                                        </p:tav>
                                      </p:tavLst>
                                    </p:anim>
                                    <p:anim calcmode="lin" valueType="num">
                                      <p:cBhvr>
                                        <p:cTn id="129" dur="500" fill="hold"/>
                                        <p:tgtEl>
                                          <p:spTgt spid="203"/>
                                        </p:tgtEl>
                                        <p:attrNameLst>
                                          <p:attrName>ppt_h</p:attrName>
                                        </p:attrNameLst>
                                      </p:cBhvr>
                                      <p:tavLst>
                                        <p:tav tm="0">
                                          <p:val>
                                            <p:fltVal val="0"/>
                                          </p:val>
                                        </p:tav>
                                        <p:tav tm="100000">
                                          <p:val>
                                            <p:strVal val="#ppt_h"/>
                                          </p:val>
                                        </p:tav>
                                      </p:tavLst>
                                    </p:anim>
                                    <p:animEffect transition="in" filter="fade">
                                      <p:cBhvr>
                                        <p:cTn id="130" dur="500"/>
                                        <p:tgtEl>
                                          <p:spTgt spid="203"/>
                                        </p:tgtEl>
                                      </p:cBhvr>
                                    </p:animEffect>
                                  </p:childTnLst>
                                </p:cTn>
                              </p:par>
                              <p:par>
                                <p:cTn id="131" presetID="23" presetClass="entr" presetSubtype="16" fill="hold" nodeType="withEffect">
                                  <p:stCondLst>
                                    <p:cond delay="0"/>
                                  </p:stCondLst>
                                  <p:childTnLst>
                                    <p:set>
                                      <p:cBhvr>
                                        <p:cTn id="132" dur="1" fill="hold">
                                          <p:stCondLst>
                                            <p:cond delay="0"/>
                                          </p:stCondLst>
                                        </p:cTn>
                                        <p:tgtEl>
                                          <p:spTgt spid="204"/>
                                        </p:tgtEl>
                                        <p:attrNameLst>
                                          <p:attrName>style.visibility</p:attrName>
                                        </p:attrNameLst>
                                      </p:cBhvr>
                                      <p:to>
                                        <p:strVal val="visible"/>
                                      </p:to>
                                    </p:set>
                                    <p:anim calcmode="lin" valueType="num">
                                      <p:cBhvr>
                                        <p:cTn id="133" dur="500" fill="hold"/>
                                        <p:tgtEl>
                                          <p:spTgt spid="204"/>
                                        </p:tgtEl>
                                        <p:attrNameLst>
                                          <p:attrName>ppt_w</p:attrName>
                                        </p:attrNameLst>
                                      </p:cBhvr>
                                      <p:tavLst>
                                        <p:tav tm="0">
                                          <p:val>
                                            <p:fltVal val="0"/>
                                          </p:val>
                                        </p:tav>
                                        <p:tav tm="100000">
                                          <p:val>
                                            <p:strVal val="#ppt_w"/>
                                          </p:val>
                                        </p:tav>
                                      </p:tavLst>
                                    </p:anim>
                                    <p:anim calcmode="lin" valueType="num">
                                      <p:cBhvr>
                                        <p:cTn id="134" dur="500" fill="hold"/>
                                        <p:tgtEl>
                                          <p:spTgt spid="204"/>
                                        </p:tgtEl>
                                        <p:attrNameLst>
                                          <p:attrName>ppt_h</p:attrName>
                                        </p:attrNameLst>
                                      </p:cBhvr>
                                      <p:tavLst>
                                        <p:tav tm="0">
                                          <p:val>
                                            <p:fltVal val="0"/>
                                          </p:val>
                                        </p:tav>
                                        <p:tav tm="100000">
                                          <p:val>
                                            <p:strVal val="#ppt_h"/>
                                          </p:val>
                                        </p:tav>
                                      </p:tavLst>
                                    </p:anim>
                                  </p:childTnLst>
                                </p:cTn>
                              </p:par>
                              <p:par>
                                <p:cTn id="135" presetID="23" presetClass="entr" presetSubtype="16" fill="hold" nodeType="withEffect">
                                  <p:stCondLst>
                                    <p:cond delay="0"/>
                                  </p:stCondLst>
                                  <p:childTnLst>
                                    <p:set>
                                      <p:cBhvr>
                                        <p:cTn id="136" dur="1" fill="hold">
                                          <p:stCondLst>
                                            <p:cond delay="0"/>
                                          </p:stCondLst>
                                        </p:cTn>
                                        <p:tgtEl>
                                          <p:spTgt spid="205"/>
                                        </p:tgtEl>
                                        <p:attrNameLst>
                                          <p:attrName>style.visibility</p:attrName>
                                        </p:attrNameLst>
                                      </p:cBhvr>
                                      <p:to>
                                        <p:strVal val="visible"/>
                                      </p:to>
                                    </p:set>
                                    <p:anim calcmode="lin" valueType="num">
                                      <p:cBhvr>
                                        <p:cTn id="137" dur="500" fill="hold"/>
                                        <p:tgtEl>
                                          <p:spTgt spid="205"/>
                                        </p:tgtEl>
                                        <p:attrNameLst>
                                          <p:attrName>ppt_w</p:attrName>
                                        </p:attrNameLst>
                                      </p:cBhvr>
                                      <p:tavLst>
                                        <p:tav tm="0">
                                          <p:val>
                                            <p:fltVal val="0"/>
                                          </p:val>
                                        </p:tav>
                                        <p:tav tm="100000">
                                          <p:val>
                                            <p:strVal val="#ppt_w"/>
                                          </p:val>
                                        </p:tav>
                                      </p:tavLst>
                                    </p:anim>
                                    <p:anim calcmode="lin" valueType="num">
                                      <p:cBhvr>
                                        <p:cTn id="138" dur="500" fill="hold"/>
                                        <p:tgtEl>
                                          <p:spTgt spid="205"/>
                                        </p:tgtEl>
                                        <p:attrNameLst>
                                          <p:attrName>ppt_h</p:attrName>
                                        </p:attrNameLst>
                                      </p:cBhvr>
                                      <p:tavLst>
                                        <p:tav tm="0">
                                          <p:val>
                                            <p:fltVal val="0"/>
                                          </p:val>
                                        </p:tav>
                                        <p:tav tm="100000">
                                          <p:val>
                                            <p:strVal val="#ppt_h"/>
                                          </p:val>
                                        </p:tav>
                                      </p:tavLst>
                                    </p:anim>
                                  </p:childTnLst>
                                </p:cTn>
                              </p:par>
                              <p:par>
                                <p:cTn id="139" presetID="22" presetClass="entr" presetSubtype="8" fill="hold" grpId="0" nodeType="withEffect">
                                  <p:stCondLst>
                                    <p:cond delay="0"/>
                                  </p:stCondLst>
                                  <p:childTnLst>
                                    <p:set>
                                      <p:cBhvr>
                                        <p:cTn id="140" dur="1" fill="hold">
                                          <p:stCondLst>
                                            <p:cond delay="0"/>
                                          </p:stCondLst>
                                        </p:cTn>
                                        <p:tgtEl>
                                          <p:spTgt spid="206"/>
                                        </p:tgtEl>
                                        <p:attrNameLst>
                                          <p:attrName>style.visibility</p:attrName>
                                        </p:attrNameLst>
                                      </p:cBhvr>
                                      <p:to>
                                        <p:strVal val="visible"/>
                                      </p:to>
                                    </p:set>
                                    <p:animEffect transition="in" filter="wipe(left)">
                                      <p:cBhvr>
                                        <p:cTn id="141" dur="500"/>
                                        <p:tgtEl>
                                          <p:spTgt spid="206"/>
                                        </p:tgtEl>
                                      </p:cBhvr>
                                    </p:animEffect>
                                  </p:childTnLst>
                                </p:cTn>
                              </p:par>
                              <p:par>
                                <p:cTn id="142" presetID="22" presetClass="entr" presetSubtype="8" fill="hold" grpId="0" nodeType="withEffect">
                                  <p:stCondLst>
                                    <p:cond delay="0"/>
                                  </p:stCondLst>
                                  <p:childTnLst>
                                    <p:set>
                                      <p:cBhvr>
                                        <p:cTn id="143" dur="1" fill="hold">
                                          <p:stCondLst>
                                            <p:cond delay="0"/>
                                          </p:stCondLst>
                                        </p:cTn>
                                        <p:tgtEl>
                                          <p:spTgt spid="207"/>
                                        </p:tgtEl>
                                        <p:attrNameLst>
                                          <p:attrName>style.visibility</p:attrName>
                                        </p:attrNameLst>
                                      </p:cBhvr>
                                      <p:to>
                                        <p:strVal val="visible"/>
                                      </p:to>
                                    </p:set>
                                    <p:animEffect transition="in" filter="wipe(left)">
                                      <p:cBhvr>
                                        <p:cTn id="144" dur="500"/>
                                        <p:tgtEl>
                                          <p:spTgt spid="207"/>
                                        </p:tgtEl>
                                      </p:cBhvr>
                                    </p:animEffect>
                                  </p:childTnLst>
                                </p:cTn>
                              </p:par>
                            </p:childTnLst>
                          </p:cTn>
                        </p:par>
                        <p:par>
                          <p:cTn id="145" fill="hold">
                            <p:stCondLst>
                              <p:cond delay="5000"/>
                            </p:stCondLst>
                            <p:childTnLst>
                              <p:par>
                                <p:cTn id="146" presetID="22" presetClass="entr" presetSubtype="8" fill="hold" grpId="0" nodeType="afterEffect">
                                  <p:stCondLst>
                                    <p:cond delay="0"/>
                                  </p:stCondLst>
                                  <p:childTnLst>
                                    <p:set>
                                      <p:cBhvr>
                                        <p:cTn id="147" dur="1" fill="hold">
                                          <p:stCondLst>
                                            <p:cond delay="0"/>
                                          </p:stCondLst>
                                        </p:cTn>
                                        <p:tgtEl>
                                          <p:spTgt spid="208"/>
                                        </p:tgtEl>
                                        <p:attrNameLst>
                                          <p:attrName>style.visibility</p:attrName>
                                        </p:attrNameLst>
                                      </p:cBhvr>
                                      <p:to>
                                        <p:strVal val="visible"/>
                                      </p:to>
                                    </p:set>
                                    <p:animEffect transition="in" filter="wipe(left)">
                                      <p:cBhvr>
                                        <p:cTn id="148"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50" grpId="0" animBg="1"/>
      <p:bldP spid="151" grpId="0" animBg="1"/>
      <p:bldP spid="152" grpId="0" animBg="1"/>
      <p:bldP spid="153" grpId="0" animBg="1"/>
      <p:bldP spid="154" grpId="0" animBg="1"/>
      <p:bldP spid="155" grpId="0" animBg="1"/>
      <p:bldP spid="156" grpId="0" animBg="1"/>
      <p:bldP spid="157" grpId="0" animBg="1"/>
      <p:bldP spid="188" grpId="0" animBg="1"/>
      <p:bldP spid="189" grpId="0" animBg="1"/>
      <p:bldP spid="190" grpId="0" animBg="1"/>
      <p:bldP spid="200" grpId="0" animBg="1"/>
      <p:bldP spid="201" grpId="0" animBg="1"/>
      <p:bldP spid="202" grpId="0" animBg="1"/>
      <p:bldP spid="203" grpId="0" animBg="1"/>
      <p:bldP spid="206" grpId="0" animBg="1"/>
      <p:bldP spid="207" grpId="0" animBg="1"/>
      <p:bldP spid="208" grpId="0"/>
      <p:bldP spid="209" grpId="0" animBg="1"/>
      <p:bldP spid="348" grpId="0"/>
      <p:bldP spid="349" grpId="0" animBg="1"/>
      <p:bldP spid="350" grpId="0" animBg="1"/>
      <p:bldP spid="351" grpId="0" animBg="1"/>
      <p:bldP spid="35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987824" y="0"/>
            <a:ext cx="6183401" cy="1874639"/>
          </a:xfrm>
        </p:spPr>
        <p:txBody>
          <a:bodyPr/>
          <a:lstStyle/>
          <a:p>
            <a:r>
              <a:rPr lang="en-GB" dirty="0" err="1" smtClean="0"/>
              <a:t>Tema</a:t>
            </a:r>
            <a:r>
              <a:rPr lang="en-GB" dirty="0" smtClean="0"/>
              <a:t> 1: </a:t>
            </a:r>
            <a:r>
              <a:rPr lang="en-GB" dirty="0" err="1" smtClean="0"/>
              <a:t>Fundamentos</a:t>
            </a:r>
            <a:endParaRPr lang="en-GB" dirty="0"/>
          </a:p>
        </p:txBody>
      </p:sp>
      <p:sp>
        <p:nvSpPr>
          <p:cNvPr id="4" name="Subtítulo 3"/>
          <p:cNvSpPr>
            <a:spLocks noGrp="1"/>
          </p:cNvSpPr>
          <p:nvPr>
            <p:ph type="subTitle" idx="1"/>
          </p:nvPr>
        </p:nvSpPr>
        <p:spPr>
          <a:xfrm>
            <a:off x="3347864" y="2276872"/>
            <a:ext cx="5823361" cy="3913755"/>
          </a:xfrm>
        </p:spPr>
        <p:txBody>
          <a:bodyPr wrap="square" anchor="t" anchorCtr="0">
            <a:spAutoFit/>
          </a:bodyPr>
          <a:lstStyle/>
          <a:p>
            <a:pPr marL="514350" indent="-514350" algn="l">
              <a:buFont typeface="+mj-lt"/>
              <a:buAutoNum type="arabicPeriod"/>
            </a:pPr>
            <a:r>
              <a:rPr lang="es-ES" dirty="0" smtClean="0">
                <a:solidFill>
                  <a:schemeClr val="tx1"/>
                </a:solidFill>
              </a:rPr>
              <a:t>Sistema Operativo</a:t>
            </a:r>
          </a:p>
          <a:p>
            <a:pPr marL="514350" indent="-514350" algn="l">
              <a:buFont typeface="+mj-lt"/>
              <a:buAutoNum type="arabicPeriod"/>
            </a:pPr>
            <a:r>
              <a:rPr lang="es-ES" dirty="0" smtClean="0"/>
              <a:t>Procesos e hilos</a:t>
            </a:r>
          </a:p>
          <a:p>
            <a:pPr marL="514350" indent="-514350" algn="l">
              <a:buFont typeface="+mj-lt"/>
              <a:buAutoNum type="arabicPeriod"/>
            </a:pPr>
            <a:r>
              <a:rPr lang="es-ES" dirty="0" smtClean="0"/>
              <a:t>Conceptos básicos sobre hardware</a:t>
            </a:r>
          </a:p>
          <a:p>
            <a:pPr marL="514350" indent="-514350" algn="l">
              <a:buFont typeface="+mj-lt"/>
              <a:buAutoNum type="arabicPeriod"/>
            </a:pPr>
            <a:r>
              <a:rPr lang="es-ES" dirty="0"/>
              <a:t>Conceptos básicos sobre Sistemas Operativos </a:t>
            </a:r>
            <a:endParaRPr lang="es-ES" dirty="0" smtClean="0"/>
          </a:p>
          <a:p>
            <a:pPr marL="514350" indent="-514350" algn="l">
              <a:buFont typeface="+mj-lt"/>
              <a:buAutoNum type="arabicPeriod"/>
            </a:pPr>
            <a:r>
              <a:rPr lang="es-ES" dirty="0"/>
              <a:t>Modelos de Diseño</a:t>
            </a:r>
          </a:p>
        </p:txBody>
      </p:sp>
    </p:spTree>
    <p:extLst>
      <p:ext uri="{BB962C8B-B14F-4D97-AF65-F5344CB8AC3E}">
        <p14:creationId xmlns:p14="http://schemas.microsoft.com/office/powerpoint/2010/main" val="411490410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5"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chemeClr val="tx1"/>
                </a:solidFill>
              </a:rPr>
              <a:t>Organización</a:t>
            </a:r>
            <a:r>
              <a:rPr lang="en-GB" dirty="0" smtClean="0">
                <a:solidFill>
                  <a:schemeClr val="tx1"/>
                </a:solidFill>
              </a:rPr>
              <a:t> </a:t>
            </a:r>
            <a:r>
              <a:rPr lang="en-GB" dirty="0" err="1" smtClean="0">
                <a:solidFill>
                  <a:schemeClr val="tx1"/>
                </a:solidFill>
              </a:rPr>
              <a:t>básica</a:t>
            </a:r>
            <a:r>
              <a:rPr lang="en-GB" dirty="0" smtClean="0">
                <a:solidFill>
                  <a:schemeClr val="tx1"/>
                </a:solidFill>
              </a:rPr>
              <a:t> de un </a:t>
            </a:r>
            <a:r>
              <a:rPr lang="en-GB" dirty="0" err="1" smtClean="0">
                <a:solidFill>
                  <a:schemeClr val="tx1"/>
                </a:solidFill>
              </a:rPr>
              <a:t>ordenador</a:t>
            </a:r>
            <a:endParaRPr lang="en-GB" dirty="0" smtClean="0">
              <a:solidFill>
                <a:schemeClr val="tx1"/>
              </a:solidFill>
            </a:endParaRPr>
          </a:p>
          <a:p>
            <a:pPr marL="514350" indent="-514350" algn="l">
              <a:buFont typeface="+mj-lt"/>
              <a:buAutoNum type="arabicPeriod"/>
            </a:pPr>
            <a:r>
              <a:rPr lang="en-GB" dirty="0" smtClean="0">
                <a:solidFill>
                  <a:schemeClr val="tx1"/>
                </a:solidFill>
              </a:rPr>
              <a:t>El </a:t>
            </a:r>
            <a:r>
              <a:rPr lang="en-GB" dirty="0" err="1" smtClean="0">
                <a:solidFill>
                  <a:schemeClr val="tx1"/>
                </a:solidFill>
              </a:rPr>
              <a:t>procesador</a:t>
            </a:r>
            <a:r>
              <a:rPr lang="en-GB" dirty="0" smtClean="0">
                <a:solidFill>
                  <a:schemeClr val="tx1"/>
                </a:solidFill>
              </a:rPr>
              <a:t>. </a:t>
            </a:r>
            <a:r>
              <a:rPr lang="en-GB" dirty="0" err="1" smtClean="0">
                <a:solidFill>
                  <a:schemeClr val="tx1"/>
                </a:solidFill>
              </a:rPr>
              <a:t>Modos</a:t>
            </a:r>
            <a:r>
              <a:rPr lang="en-GB" dirty="0" smtClean="0">
                <a:solidFill>
                  <a:schemeClr val="tx1"/>
                </a:solidFill>
              </a:rPr>
              <a:t> de </a:t>
            </a:r>
            <a:r>
              <a:rPr lang="en-GB" dirty="0" err="1" smtClean="0">
                <a:solidFill>
                  <a:schemeClr val="tx1"/>
                </a:solidFill>
              </a:rPr>
              <a:t>ejecución</a:t>
            </a:r>
            <a:endParaRPr lang="en-GB" dirty="0" smtClean="0">
              <a:solidFill>
                <a:schemeClr val="tx1"/>
              </a:solidFill>
            </a:endParaRPr>
          </a:p>
          <a:p>
            <a:pPr marL="514350" indent="-514350" algn="l">
              <a:buFont typeface="+mj-lt"/>
              <a:buAutoNum type="arabicPeriod"/>
            </a:pPr>
            <a:r>
              <a:rPr lang="en-GB" dirty="0" err="1" smtClean="0"/>
              <a:t>Interrupciones</a:t>
            </a:r>
            <a:r>
              <a:rPr lang="en-GB" dirty="0" smtClean="0"/>
              <a:t> y </a:t>
            </a:r>
            <a:r>
              <a:rPr lang="en-GB" dirty="0" err="1" smtClean="0"/>
              <a:t>Excepciones</a:t>
            </a:r>
            <a:endParaRPr lang="en-GB" dirty="0" smtClean="0"/>
          </a:p>
          <a:p>
            <a:pPr marL="514350" indent="-514350" algn="l">
              <a:buFont typeface="+mj-lt"/>
              <a:buAutoNum type="arabicPeriod"/>
            </a:pPr>
            <a:r>
              <a:rPr lang="en-GB" smtClean="0"/>
              <a:t>Memoria</a:t>
            </a:r>
          </a:p>
          <a:p>
            <a:pPr marL="514350" indent="-514350" algn="l">
              <a:buFont typeface="+mj-lt"/>
              <a:buAutoNum type="arabicPeriod"/>
            </a:pPr>
            <a:r>
              <a:rPr lang="en-GB" smtClean="0"/>
              <a:t>Acceso a dispositivos</a:t>
            </a:r>
            <a:endParaRPr lang="en-GB" dirty="0" smtClean="0"/>
          </a:p>
          <a:p>
            <a:pPr marL="514350" indent="-514350" algn="l">
              <a:buFont typeface="+mj-lt"/>
              <a:buAutoNum type="arabicPeriod"/>
            </a:pPr>
            <a:r>
              <a:rPr lang="en-GB" dirty="0" err="1" smtClean="0"/>
              <a:t>Unidades</a:t>
            </a:r>
            <a:r>
              <a:rPr lang="en-GB" dirty="0" smtClean="0"/>
              <a:t> de </a:t>
            </a:r>
            <a:r>
              <a:rPr lang="en-GB" dirty="0" err="1" smtClean="0"/>
              <a:t>almacenamiento</a:t>
            </a:r>
            <a:endParaRPr lang="en-GB" dirty="0" smtClean="0"/>
          </a:p>
          <a:p>
            <a:pPr marL="514350" indent="-514350" algn="l">
              <a:buFont typeface="+mj-lt"/>
              <a:buAutoNum type="arabicPeriod"/>
            </a:pPr>
            <a:r>
              <a:rPr lang="en-GB" dirty="0" err="1" smtClean="0"/>
              <a:t>Interfaz</a:t>
            </a:r>
            <a:r>
              <a:rPr lang="en-GB" dirty="0" smtClean="0"/>
              <a:t> de </a:t>
            </a:r>
            <a:r>
              <a:rPr lang="en-GB" dirty="0" err="1" smtClean="0"/>
              <a:t>usuario</a:t>
            </a:r>
            <a:endParaRPr lang="en-GB" dirty="0" smtClean="0"/>
          </a:p>
          <a:p>
            <a:pPr marL="514350" indent="-514350" algn="l">
              <a:buFont typeface="+mj-lt"/>
              <a:buAutoNum type="arabicPeriod"/>
            </a:pPr>
            <a:r>
              <a:rPr lang="en-GB" dirty="0" err="1" smtClean="0"/>
              <a:t>Arranque</a:t>
            </a:r>
            <a:r>
              <a:rPr lang="en-GB" dirty="0" smtClean="0"/>
              <a:t> del Sistema</a:t>
            </a:r>
          </a:p>
          <a:p>
            <a:pPr marL="514350" indent="-514350" algn="l">
              <a:buFont typeface="+mj-lt"/>
              <a:buAutoNum type="arabicPeriod"/>
            </a:pPr>
            <a:r>
              <a:rPr lang="en-GB" dirty="0" err="1" smtClean="0"/>
              <a:t>Terminología</a:t>
            </a:r>
            <a:r>
              <a:rPr lang="en-GB" dirty="0" smtClean="0"/>
              <a:t> de </a:t>
            </a:r>
            <a:r>
              <a:rPr lang="en-GB" dirty="0" err="1" smtClean="0"/>
              <a:t>redes</a:t>
            </a:r>
            <a:endParaRPr lang="en-GB" dirty="0"/>
          </a:p>
        </p:txBody>
      </p:sp>
    </p:spTree>
    <p:extLst>
      <p:ext uri="{BB962C8B-B14F-4D97-AF65-F5344CB8AC3E}">
        <p14:creationId xmlns:p14="http://schemas.microsoft.com/office/powerpoint/2010/main" val="58613454"/>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smtClean="0"/>
              <a:t>El </a:t>
            </a:r>
            <a:r>
              <a:rPr lang="en-GB" dirty="0" err="1" smtClean="0"/>
              <a:t>procesador</a:t>
            </a:r>
            <a:r>
              <a:rPr lang="en-GB" dirty="0" smtClean="0"/>
              <a:t>: </a:t>
            </a:r>
            <a:r>
              <a:rPr lang="en-GB" dirty="0" err="1" smtClean="0"/>
              <a:t>modos</a:t>
            </a:r>
            <a:r>
              <a:rPr lang="en-GB" dirty="0" smtClean="0"/>
              <a:t> de </a:t>
            </a:r>
            <a:r>
              <a:rPr lang="en-GB" dirty="0" err="1" smtClean="0"/>
              <a:t>ejecución</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21</a:t>
            </a:fld>
            <a:endParaRPr lang="es-ES" dirty="0"/>
          </a:p>
        </p:txBody>
      </p:sp>
      <p:sp>
        <p:nvSpPr>
          <p:cNvPr id="7" name="Rectangle 205"/>
          <p:cNvSpPr>
            <a:spLocks noChangeArrowheads="1"/>
          </p:cNvSpPr>
          <p:nvPr/>
        </p:nvSpPr>
        <p:spPr bwMode="auto">
          <a:xfrm>
            <a:off x="611188" y="1223343"/>
            <a:ext cx="81375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Contiene un conjunto de registros de 8, 16, 32 o 64 bits</a:t>
            </a:r>
          </a:p>
          <a:p>
            <a:pPr lvl="1" eaLnBrk="1" hangingPunct="1"/>
            <a:r>
              <a:rPr lang="es-ES" altLang="es-ES" sz="2000" dirty="0">
                <a:solidFill>
                  <a:srgbClr val="993300"/>
                </a:solidFill>
              </a:rPr>
              <a:t>Estado </a:t>
            </a:r>
            <a:r>
              <a:rPr lang="es-ES" altLang="es-ES" sz="2000" dirty="0" smtClean="0">
                <a:solidFill>
                  <a:srgbClr val="993300"/>
                </a:solidFill>
              </a:rPr>
              <a:t>del procesador </a:t>
            </a:r>
            <a:r>
              <a:rPr lang="es-ES" altLang="es-ES" sz="2000" dirty="0">
                <a:solidFill>
                  <a:srgbClr val="993300"/>
                </a:solidFill>
              </a:rPr>
              <a:t>= valores de sus </a:t>
            </a:r>
            <a:r>
              <a:rPr lang="es-ES" altLang="es-ES" sz="2000" dirty="0" smtClean="0">
                <a:solidFill>
                  <a:srgbClr val="993300"/>
                </a:solidFill>
              </a:rPr>
              <a:t>registros</a:t>
            </a:r>
            <a:endParaRPr lang="es-ES" altLang="es-ES" sz="2000" dirty="0">
              <a:solidFill>
                <a:srgbClr val="993300"/>
              </a:solidFill>
            </a:endParaRPr>
          </a:p>
          <a:p>
            <a:pPr eaLnBrk="1" hangingPunct="1"/>
            <a:r>
              <a:rPr lang="es-ES" altLang="es-ES" sz="2400" dirty="0">
                <a:solidFill>
                  <a:srgbClr val="993300"/>
                </a:solidFill>
              </a:rPr>
              <a:t>Instrucciones: realización de operaciones aritméticas, lógicas o de movimiento de datos</a:t>
            </a:r>
          </a:p>
          <a:p>
            <a:pPr lvl="1" eaLnBrk="1" hangingPunct="1"/>
            <a:r>
              <a:rPr lang="es-ES" altLang="es-ES" sz="2000" dirty="0">
                <a:solidFill>
                  <a:srgbClr val="993300"/>
                </a:solidFill>
              </a:rPr>
              <a:t>Los </a:t>
            </a:r>
            <a:r>
              <a:rPr lang="es-ES" altLang="es-ES" sz="2000" dirty="0" err="1">
                <a:solidFill>
                  <a:srgbClr val="993300"/>
                </a:solidFill>
              </a:rPr>
              <a:t>operandos</a:t>
            </a:r>
            <a:r>
              <a:rPr lang="es-ES" altLang="es-ES" sz="2000" dirty="0">
                <a:solidFill>
                  <a:srgbClr val="993300"/>
                </a:solidFill>
              </a:rPr>
              <a:t> pueden ser registros o posiciones de memoria</a:t>
            </a:r>
          </a:p>
          <a:p>
            <a:pPr eaLnBrk="1" hangingPunct="1"/>
            <a:r>
              <a:rPr lang="es-ES" altLang="es-ES" sz="2400" dirty="0">
                <a:solidFill>
                  <a:srgbClr val="993300"/>
                </a:solidFill>
              </a:rPr>
              <a:t>Al menos dos modos de ejecución: </a:t>
            </a:r>
          </a:p>
          <a:p>
            <a:pPr lvl="1" eaLnBrk="1" hangingPunct="1"/>
            <a:r>
              <a:rPr lang="es-ES" altLang="es-ES" sz="2000" b="1" dirty="0">
                <a:solidFill>
                  <a:srgbClr val="993300"/>
                </a:solidFill>
              </a:rPr>
              <a:t>Supervisor</a:t>
            </a:r>
            <a:r>
              <a:rPr lang="es-ES" altLang="es-ES" sz="2000" dirty="0">
                <a:solidFill>
                  <a:srgbClr val="993300"/>
                </a:solidFill>
              </a:rPr>
              <a:t>: ejecución sin restricciones </a:t>
            </a:r>
          </a:p>
          <a:p>
            <a:pPr lvl="1" eaLnBrk="1" hangingPunct="1"/>
            <a:r>
              <a:rPr lang="es-ES" altLang="es-ES" sz="2000" b="1" dirty="0">
                <a:solidFill>
                  <a:srgbClr val="993300"/>
                </a:solidFill>
              </a:rPr>
              <a:t>Usuario</a:t>
            </a:r>
            <a:r>
              <a:rPr lang="es-ES" altLang="es-ES" sz="2000" dirty="0">
                <a:solidFill>
                  <a:srgbClr val="993300"/>
                </a:solidFill>
              </a:rPr>
              <a:t>: se restringe la ejecución de instrucciones que puedan acceder a recursos del sistema</a:t>
            </a:r>
          </a:p>
          <a:p>
            <a:pPr eaLnBrk="1" hangingPunct="1"/>
            <a:r>
              <a:rPr lang="es-ES" altLang="es-ES" sz="2400" dirty="0">
                <a:solidFill>
                  <a:srgbClr val="993300"/>
                </a:solidFill>
              </a:rPr>
              <a:t>Si en modo usuario se intenta ejecutar instrucción </a:t>
            </a:r>
            <a:r>
              <a:rPr lang="es-ES" altLang="es-ES" sz="2400" i="1" dirty="0">
                <a:solidFill>
                  <a:srgbClr val="993300"/>
                </a:solidFill>
              </a:rPr>
              <a:t>privilegiada</a:t>
            </a:r>
            <a:r>
              <a:rPr lang="es-ES" altLang="es-ES" sz="2400" dirty="0">
                <a:solidFill>
                  <a:srgbClr val="993300"/>
                </a:solidFill>
              </a:rPr>
              <a:t>:</a:t>
            </a:r>
          </a:p>
          <a:p>
            <a:pPr lvl="1" eaLnBrk="1" hangingPunct="1"/>
            <a:r>
              <a:rPr lang="es-ES" altLang="es-ES" sz="2000" dirty="0" smtClean="0">
                <a:solidFill>
                  <a:srgbClr val="993300"/>
                </a:solidFill>
              </a:rPr>
              <a:t>Excepción</a:t>
            </a:r>
            <a:endParaRPr lang="es-ES" altLang="es-ES" sz="2000" dirty="0">
              <a:solidFill>
                <a:srgbClr val="993300"/>
              </a:solidFill>
            </a:endParaRPr>
          </a:p>
          <a:p>
            <a:pPr lvl="1" eaLnBrk="1" hangingPunct="1"/>
            <a:r>
              <a:rPr lang="es-ES" altLang="es-ES" sz="2000" dirty="0">
                <a:solidFill>
                  <a:srgbClr val="993300"/>
                </a:solidFill>
              </a:rPr>
              <a:t>Se ignora</a:t>
            </a:r>
            <a:endParaRPr lang="es-ES" altLang="es-ES" sz="2400" dirty="0">
              <a:solidFill>
                <a:srgbClr val="993300"/>
              </a:solidFill>
            </a:endParaRPr>
          </a:p>
        </p:txBody>
      </p:sp>
    </p:spTree>
    <p:extLst>
      <p:ext uri="{BB962C8B-B14F-4D97-AF65-F5344CB8AC3E}">
        <p14:creationId xmlns:p14="http://schemas.microsoft.com/office/powerpoint/2010/main" val="233993106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smtClean="0"/>
              <a:t>El </a:t>
            </a:r>
            <a:r>
              <a:rPr lang="en-GB" dirty="0" err="1" smtClean="0"/>
              <a:t>procesador</a:t>
            </a:r>
            <a:r>
              <a:rPr lang="en-GB" dirty="0" smtClean="0"/>
              <a:t>: </a:t>
            </a:r>
            <a:r>
              <a:rPr lang="en-GB" dirty="0" err="1" smtClean="0"/>
              <a:t>modos</a:t>
            </a:r>
            <a:r>
              <a:rPr lang="en-GB" dirty="0" smtClean="0"/>
              <a:t> de </a:t>
            </a:r>
            <a:r>
              <a:rPr lang="en-GB" dirty="0" err="1" smtClean="0"/>
              <a:t>ejecución</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22</a:t>
            </a:fld>
            <a:endParaRPr lang="es-ES" dirty="0"/>
          </a:p>
        </p:txBody>
      </p:sp>
      <p:sp>
        <p:nvSpPr>
          <p:cNvPr id="7" name="Rectangle 205"/>
          <p:cNvSpPr>
            <a:spLocks noChangeArrowheads="1"/>
          </p:cNvSpPr>
          <p:nvPr/>
        </p:nvSpPr>
        <p:spPr bwMode="auto">
          <a:xfrm>
            <a:off x="611188" y="1223343"/>
            <a:ext cx="81375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smtClean="0">
                <a:solidFill>
                  <a:srgbClr val="993300"/>
                </a:solidFill>
              </a:rPr>
              <a:t>Utilidad: construir un sistema operativo robusto:</a:t>
            </a:r>
          </a:p>
          <a:p>
            <a:pPr lvl="1"/>
            <a:r>
              <a:rPr lang="es-ES" altLang="es-ES" sz="2000" dirty="0" smtClean="0">
                <a:solidFill>
                  <a:srgbClr val="993300"/>
                </a:solidFill>
              </a:rPr>
              <a:t>Núcleo usa procesador en modo supervisor</a:t>
            </a:r>
          </a:p>
          <a:p>
            <a:pPr lvl="1"/>
            <a:r>
              <a:rPr lang="es-ES" altLang="es-ES" sz="2000" dirty="0" smtClean="0">
                <a:solidFill>
                  <a:srgbClr val="993300"/>
                </a:solidFill>
              </a:rPr>
              <a:t>Todo lo demás: modo usuario</a:t>
            </a:r>
            <a:endParaRPr lang="es-ES" altLang="es-ES" sz="2000" dirty="0">
              <a:solidFill>
                <a:srgbClr val="993300"/>
              </a:solidFill>
            </a:endParaRPr>
          </a:p>
        </p:txBody>
      </p:sp>
      <p:sp>
        <p:nvSpPr>
          <p:cNvPr id="5" name="Rectangle 6"/>
          <p:cNvSpPr>
            <a:spLocks noChangeArrowheads="1"/>
          </p:cNvSpPr>
          <p:nvPr/>
        </p:nvSpPr>
        <p:spPr bwMode="auto">
          <a:xfrm>
            <a:off x="2987824" y="4868540"/>
            <a:ext cx="5257205" cy="504825"/>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Hardware</a:t>
            </a:r>
          </a:p>
        </p:txBody>
      </p:sp>
      <p:sp>
        <p:nvSpPr>
          <p:cNvPr id="6" name="Rectangle 7"/>
          <p:cNvSpPr>
            <a:spLocks noChangeArrowheads="1"/>
          </p:cNvSpPr>
          <p:nvPr/>
        </p:nvSpPr>
        <p:spPr bwMode="auto">
          <a:xfrm>
            <a:off x="2987824" y="3789040"/>
            <a:ext cx="5257205" cy="1079500"/>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Núcleo</a:t>
            </a:r>
          </a:p>
        </p:txBody>
      </p:sp>
      <p:graphicFrame>
        <p:nvGraphicFramePr>
          <p:cNvPr id="8" name="Object 592"/>
          <p:cNvGraphicFramePr>
            <a:graphicFrameLocks noChangeAspect="1"/>
          </p:cNvGraphicFramePr>
          <p:nvPr>
            <p:extLst>
              <p:ext uri="{D42A27DB-BD31-4B8C-83A1-F6EECF244321}">
                <p14:modId xmlns:p14="http://schemas.microsoft.com/office/powerpoint/2010/main" val="3065484488"/>
              </p:ext>
            </p:extLst>
          </p:nvPr>
        </p:nvGraphicFramePr>
        <p:xfrm>
          <a:off x="4562191" y="4133527"/>
          <a:ext cx="601662" cy="460375"/>
        </p:xfrm>
        <a:graphic>
          <a:graphicData uri="http://schemas.openxmlformats.org/presentationml/2006/ole">
            <mc:AlternateContent xmlns:mc="http://schemas.openxmlformats.org/markup-compatibility/2006">
              <mc:Choice xmlns:v="urn:schemas-microsoft-com:vml" Requires="v">
                <p:oleObj spid="_x0000_s3161" name="Fotografía de Photo Editor" r:id="rId4" imgW="5668166" imgH="4342857" progId="MSPhotoEd.3">
                  <p:embed/>
                </p:oleObj>
              </mc:Choice>
              <mc:Fallback>
                <p:oleObj name="Fotografía de Photo Editor" r:id="rId4" imgW="5668166" imgH="4342857" progId="MSPhotoEd.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62191" y="4133527"/>
                        <a:ext cx="601662" cy="460375"/>
                      </a:xfrm>
                      <a:prstGeom prst="rect">
                        <a:avLst/>
                      </a:prstGeom>
                      <a:noFill/>
                      <a:ln>
                        <a:noFill/>
                      </a:ln>
                      <a:effectLst/>
                      <a:extLst>
                        <a:ext uri="{909E8E84-426E-40DD-AFC4-6F175D3DCCD1}">
                          <a14:hiddenFill xmlns:a14="http://schemas.microsoft.com/office/drawing/2010/main">
                            <a:solidFill>
                              <a:srgbClr val="FFEABF"/>
                            </a:solidFill>
                          </a14:hiddenFill>
                        </a:ext>
                        <a:ext uri="{91240B29-F687-4F45-9708-019B960494DF}">
                          <a14:hiddenLine xmlns:a14="http://schemas.microsoft.com/office/drawing/2010/main" w="127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 name="Group 321"/>
          <p:cNvGrpSpPr>
            <a:grpSpLocks/>
          </p:cNvGrpSpPr>
          <p:nvPr/>
        </p:nvGrpSpPr>
        <p:grpSpPr bwMode="auto">
          <a:xfrm>
            <a:off x="6017524" y="5743873"/>
            <a:ext cx="557212" cy="690563"/>
            <a:chOff x="2530" y="1709"/>
            <a:chExt cx="732" cy="972"/>
          </a:xfrm>
        </p:grpSpPr>
        <p:sp>
          <p:nvSpPr>
            <p:cNvPr id="10" name="Freeform 322"/>
            <p:cNvSpPr>
              <a:spLocks/>
            </p:cNvSpPr>
            <p:nvPr/>
          </p:nvSpPr>
          <p:spPr bwMode="auto">
            <a:xfrm>
              <a:off x="2752" y="2411"/>
              <a:ext cx="424" cy="180"/>
            </a:xfrm>
            <a:custGeom>
              <a:avLst/>
              <a:gdLst>
                <a:gd name="T0" fmla="*/ 224 w 424"/>
                <a:gd name="T1" fmla="*/ 16 h 180"/>
                <a:gd name="T2" fmla="*/ 0 w 424"/>
                <a:gd name="T3" fmla="*/ 112 h 180"/>
                <a:gd name="T4" fmla="*/ 52 w 424"/>
                <a:gd name="T5" fmla="*/ 180 h 180"/>
                <a:gd name="T6" fmla="*/ 52 w 424"/>
                <a:gd name="T7" fmla="*/ 180 h 180"/>
                <a:gd name="T8" fmla="*/ 148 w 424"/>
                <a:gd name="T9" fmla="*/ 142 h 180"/>
                <a:gd name="T10" fmla="*/ 244 w 424"/>
                <a:gd name="T11" fmla="*/ 100 h 180"/>
                <a:gd name="T12" fmla="*/ 290 w 424"/>
                <a:gd name="T13" fmla="*/ 78 h 180"/>
                <a:gd name="T14" fmla="*/ 336 w 424"/>
                <a:gd name="T15" fmla="*/ 54 h 180"/>
                <a:gd name="T16" fmla="*/ 380 w 424"/>
                <a:gd name="T17" fmla="*/ 30 h 180"/>
                <a:gd name="T18" fmla="*/ 424 w 424"/>
                <a:gd name="T19" fmla="*/ 2 h 180"/>
                <a:gd name="T20" fmla="*/ 424 w 424"/>
                <a:gd name="T21" fmla="*/ 2 h 180"/>
                <a:gd name="T22" fmla="*/ 396 w 424"/>
                <a:gd name="T23" fmla="*/ 0 h 180"/>
                <a:gd name="T24" fmla="*/ 366 w 424"/>
                <a:gd name="T25" fmla="*/ 0 h 180"/>
                <a:gd name="T26" fmla="*/ 332 w 424"/>
                <a:gd name="T27" fmla="*/ 2 h 180"/>
                <a:gd name="T28" fmla="*/ 300 w 424"/>
                <a:gd name="T29" fmla="*/ 4 h 180"/>
                <a:gd name="T30" fmla="*/ 246 w 424"/>
                <a:gd name="T31" fmla="*/ 12 h 180"/>
                <a:gd name="T32" fmla="*/ 224 w 424"/>
                <a:gd name="T33" fmla="*/ 16 h 180"/>
                <a:gd name="T34" fmla="*/ 224 w 424"/>
                <a:gd name="T35" fmla="*/ 16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4"/>
                <a:gd name="T55" fmla="*/ 0 h 180"/>
                <a:gd name="T56" fmla="*/ 424 w 424"/>
                <a:gd name="T57" fmla="*/ 180 h 1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4" h="180">
                  <a:moveTo>
                    <a:pt x="224" y="16"/>
                  </a:moveTo>
                  <a:lnTo>
                    <a:pt x="0" y="112"/>
                  </a:lnTo>
                  <a:lnTo>
                    <a:pt x="52" y="180"/>
                  </a:lnTo>
                  <a:lnTo>
                    <a:pt x="148" y="142"/>
                  </a:lnTo>
                  <a:lnTo>
                    <a:pt x="244" y="100"/>
                  </a:lnTo>
                  <a:lnTo>
                    <a:pt x="290" y="78"/>
                  </a:lnTo>
                  <a:lnTo>
                    <a:pt x="336" y="54"/>
                  </a:lnTo>
                  <a:lnTo>
                    <a:pt x="380" y="30"/>
                  </a:lnTo>
                  <a:lnTo>
                    <a:pt x="424" y="2"/>
                  </a:lnTo>
                  <a:lnTo>
                    <a:pt x="396" y="0"/>
                  </a:lnTo>
                  <a:lnTo>
                    <a:pt x="366" y="0"/>
                  </a:lnTo>
                  <a:lnTo>
                    <a:pt x="332" y="2"/>
                  </a:lnTo>
                  <a:lnTo>
                    <a:pt x="300" y="4"/>
                  </a:lnTo>
                  <a:lnTo>
                    <a:pt x="246" y="12"/>
                  </a:lnTo>
                  <a:lnTo>
                    <a:pt x="22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 name="Freeform 323"/>
            <p:cNvSpPr>
              <a:spLocks/>
            </p:cNvSpPr>
            <p:nvPr/>
          </p:nvSpPr>
          <p:spPr bwMode="auto">
            <a:xfrm>
              <a:off x="2804" y="2413"/>
              <a:ext cx="414" cy="268"/>
            </a:xfrm>
            <a:custGeom>
              <a:avLst/>
              <a:gdLst>
                <a:gd name="T0" fmla="*/ 396 w 414"/>
                <a:gd name="T1" fmla="*/ 8 h 268"/>
                <a:gd name="T2" fmla="*/ 396 w 414"/>
                <a:gd name="T3" fmla="*/ 8 h 268"/>
                <a:gd name="T4" fmla="*/ 386 w 414"/>
                <a:gd name="T5" fmla="*/ 4 h 268"/>
                <a:gd name="T6" fmla="*/ 372 w 414"/>
                <a:gd name="T7" fmla="*/ 0 h 268"/>
                <a:gd name="T8" fmla="*/ 372 w 414"/>
                <a:gd name="T9" fmla="*/ 0 h 268"/>
                <a:gd name="T10" fmla="*/ 328 w 414"/>
                <a:gd name="T11" fmla="*/ 28 h 268"/>
                <a:gd name="T12" fmla="*/ 284 w 414"/>
                <a:gd name="T13" fmla="*/ 52 h 268"/>
                <a:gd name="T14" fmla="*/ 238 w 414"/>
                <a:gd name="T15" fmla="*/ 76 h 268"/>
                <a:gd name="T16" fmla="*/ 192 w 414"/>
                <a:gd name="T17" fmla="*/ 98 h 268"/>
                <a:gd name="T18" fmla="*/ 96 w 414"/>
                <a:gd name="T19" fmla="*/ 140 h 268"/>
                <a:gd name="T20" fmla="*/ 0 w 414"/>
                <a:gd name="T21" fmla="*/ 178 h 268"/>
                <a:gd name="T22" fmla="*/ 12 w 414"/>
                <a:gd name="T23" fmla="*/ 192 h 268"/>
                <a:gd name="T24" fmla="*/ 12 w 414"/>
                <a:gd name="T25" fmla="*/ 192 h 268"/>
                <a:gd name="T26" fmla="*/ 18 w 414"/>
                <a:gd name="T27" fmla="*/ 202 h 268"/>
                <a:gd name="T28" fmla="*/ 32 w 414"/>
                <a:gd name="T29" fmla="*/ 228 h 268"/>
                <a:gd name="T30" fmla="*/ 42 w 414"/>
                <a:gd name="T31" fmla="*/ 240 h 268"/>
                <a:gd name="T32" fmla="*/ 54 w 414"/>
                <a:gd name="T33" fmla="*/ 252 h 268"/>
                <a:gd name="T34" fmla="*/ 66 w 414"/>
                <a:gd name="T35" fmla="*/ 262 h 268"/>
                <a:gd name="T36" fmla="*/ 74 w 414"/>
                <a:gd name="T37" fmla="*/ 266 h 268"/>
                <a:gd name="T38" fmla="*/ 80 w 414"/>
                <a:gd name="T39" fmla="*/ 266 h 268"/>
                <a:gd name="T40" fmla="*/ 80 w 414"/>
                <a:gd name="T41" fmla="*/ 266 h 268"/>
                <a:gd name="T42" fmla="*/ 88 w 414"/>
                <a:gd name="T43" fmla="*/ 268 h 268"/>
                <a:gd name="T44" fmla="*/ 96 w 414"/>
                <a:gd name="T45" fmla="*/ 266 h 268"/>
                <a:gd name="T46" fmla="*/ 118 w 414"/>
                <a:gd name="T47" fmla="*/ 262 h 268"/>
                <a:gd name="T48" fmla="*/ 142 w 414"/>
                <a:gd name="T49" fmla="*/ 254 h 268"/>
                <a:gd name="T50" fmla="*/ 168 w 414"/>
                <a:gd name="T51" fmla="*/ 246 h 268"/>
                <a:gd name="T52" fmla="*/ 210 w 414"/>
                <a:gd name="T53" fmla="*/ 228 h 268"/>
                <a:gd name="T54" fmla="*/ 228 w 414"/>
                <a:gd name="T55" fmla="*/ 220 h 268"/>
                <a:gd name="T56" fmla="*/ 228 w 414"/>
                <a:gd name="T57" fmla="*/ 220 h 268"/>
                <a:gd name="T58" fmla="*/ 248 w 414"/>
                <a:gd name="T59" fmla="*/ 214 h 268"/>
                <a:gd name="T60" fmla="*/ 270 w 414"/>
                <a:gd name="T61" fmla="*/ 204 h 268"/>
                <a:gd name="T62" fmla="*/ 296 w 414"/>
                <a:gd name="T63" fmla="*/ 192 h 268"/>
                <a:gd name="T64" fmla="*/ 322 w 414"/>
                <a:gd name="T65" fmla="*/ 176 h 268"/>
                <a:gd name="T66" fmla="*/ 336 w 414"/>
                <a:gd name="T67" fmla="*/ 166 h 268"/>
                <a:gd name="T68" fmla="*/ 348 w 414"/>
                <a:gd name="T69" fmla="*/ 154 h 268"/>
                <a:gd name="T70" fmla="*/ 360 w 414"/>
                <a:gd name="T71" fmla="*/ 140 h 268"/>
                <a:gd name="T72" fmla="*/ 370 w 414"/>
                <a:gd name="T73" fmla="*/ 126 h 268"/>
                <a:gd name="T74" fmla="*/ 378 w 414"/>
                <a:gd name="T75" fmla="*/ 110 h 268"/>
                <a:gd name="T76" fmla="*/ 384 w 414"/>
                <a:gd name="T77" fmla="*/ 94 h 268"/>
                <a:gd name="T78" fmla="*/ 384 w 414"/>
                <a:gd name="T79" fmla="*/ 94 h 268"/>
                <a:gd name="T80" fmla="*/ 392 w 414"/>
                <a:gd name="T81" fmla="*/ 84 h 268"/>
                <a:gd name="T82" fmla="*/ 400 w 414"/>
                <a:gd name="T83" fmla="*/ 74 h 268"/>
                <a:gd name="T84" fmla="*/ 406 w 414"/>
                <a:gd name="T85" fmla="*/ 62 h 268"/>
                <a:gd name="T86" fmla="*/ 412 w 414"/>
                <a:gd name="T87" fmla="*/ 48 h 268"/>
                <a:gd name="T88" fmla="*/ 414 w 414"/>
                <a:gd name="T89" fmla="*/ 42 h 268"/>
                <a:gd name="T90" fmla="*/ 414 w 414"/>
                <a:gd name="T91" fmla="*/ 34 h 268"/>
                <a:gd name="T92" fmla="*/ 412 w 414"/>
                <a:gd name="T93" fmla="*/ 28 h 268"/>
                <a:gd name="T94" fmla="*/ 408 w 414"/>
                <a:gd name="T95" fmla="*/ 20 h 268"/>
                <a:gd name="T96" fmla="*/ 404 w 414"/>
                <a:gd name="T97" fmla="*/ 14 h 268"/>
                <a:gd name="T98" fmla="*/ 396 w 414"/>
                <a:gd name="T99" fmla="*/ 8 h 268"/>
                <a:gd name="T100" fmla="*/ 396 w 414"/>
                <a:gd name="T101" fmla="*/ 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4"/>
                <a:gd name="T154" fmla="*/ 0 h 268"/>
                <a:gd name="T155" fmla="*/ 414 w 4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4" h="268">
                  <a:moveTo>
                    <a:pt x="396" y="8"/>
                  </a:moveTo>
                  <a:lnTo>
                    <a:pt x="396" y="8"/>
                  </a:lnTo>
                  <a:lnTo>
                    <a:pt x="386" y="4"/>
                  </a:lnTo>
                  <a:lnTo>
                    <a:pt x="372" y="0"/>
                  </a:lnTo>
                  <a:lnTo>
                    <a:pt x="328" y="28"/>
                  </a:lnTo>
                  <a:lnTo>
                    <a:pt x="284" y="52"/>
                  </a:lnTo>
                  <a:lnTo>
                    <a:pt x="238" y="76"/>
                  </a:lnTo>
                  <a:lnTo>
                    <a:pt x="192" y="98"/>
                  </a:lnTo>
                  <a:lnTo>
                    <a:pt x="96" y="140"/>
                  </a:lnTo>
                  <a:lnTo>
                    <a:pt x="0" y="178"/>
                  </a:lnTo>
                  <a:lnTo>
                    <a:pt x="12" y="192"/>
                  </a:lnTo>
                  <a:lnTo>
                    <a:pt x="18" y="202"/>
                  </a:lnTo>
                  <a:lnTo>
                    <a:pt x="32" y="228"/>
                  </a:lnTo>
                  <a:lnTo>
                    <a:pt x="42" y="240"/>
                  </a:lnTo>
                  <a:lnTo>
                    <a:pt x="54" y="252"/>
                  </a:lnTo>
                  <a:lnTo>
                    <a:pt x="66" y="262"/>
                  </a:lnTo>
                  <a:lnTo>
                    <a:pt x="74" y="266"/>
                  </a:lnTo>
                  <a:lnTo>
                    <a:pt x="80" y="266"/>
                  </a:lnTo>
                  <a:lnTo>
                    <a:pt x="88" y="268"/>
                  </a:lnTo>
                  <a:lnTo>
                    <a:pt x="96" y="266"/>
                  </a:lnTo>
                  <a:lnTo>
                    <a:pt x="118" y="262"/>
                  </a:lnTo>
                  <a:lnTo>
                    <a:pt x="142" y="254"/>
                  </a:lnTo>
                  <a:lnTo>
                    <a:pt x="168" y="246"/>
                  </a:lnTo>
                  <a:lnTo>
                    <a:pt x="210" y="228"/>
                  </a:lnTo>
                  <a:lnTo>
                    <a:pt x="228" y="220"/>
                  </a:lnTo>
                  <a:lnTo>
                    <a:pt x="248" y="214"/>
                  </a:lnTo>
                  <a:lnTo>
                    <a:pt x="270" y="204"/>
                  </a:lnTo>
                  <a:lnTo>
                    <a:pt x="296" y="192"/>
                  </a:lnTo>
                  <a:lnTo>
                    <a:pt x="322" y="176"/>
                  </a:lnTo>
                  <a:lnTo>
                    <a:pt x="336" y="166"/>
                  </a:lnTo>
                  <a:lnTo>
                    <a:pt x="348" y="154"/>
                  </a:lnTo>
                  <a:lnTo>
                    <a:pt x="360" y="140"/>
                  </a:lnTo>
                  <a:lnTo>
                    <a:pt x="370" y="126"/>
                  </a:lnTo>
                  <a:lnTo>
                    <a:pt x="378" y="110"/>
                  </a:lnTo>
                  <a:lnTo>
                    <a:pt x="384" y="94"/>
                  </a:lnTo>
                  <a:lnTo>
                    <a:pt x="392" y="84"/>
                  </a:lnTo>
                  <a:lnTo>
                    <a:pt x="400" y="74"/>
                  </a:lnTo>
                  <a:lnTo>
                    <a:pt x="406" y="62"/>
                  </a:lnTo>
                  <a:lnTo>
                    <a:pt x="412" y="48"/>
                  </a:lnTo>
                  <a:lnTo>
                    <a:pt x="414" y="42"/>
                  </a:lnTo>
                  <a:lnTo>
                    <a:pt x="414" y="34"/>
                  </a:lnTo>
                  <a:lnTo>
                    <a:pt x="412" y="28"/>
                  </a:lnTo>
                  <a:lnTo>
                    <a:pt x="408" y="20"/>
                  </a:lnTo>
                  <a:lnTo>
                    <a:pt x="404" y="14"/>
                  </a:lnTo>
                  <a:lnTo>
                    <a:pt x="396" y="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 name="Freeform 324"/>
            <p:cNvSpPr>
              <a:spLocks/>
            </p:cNvSpPr>
            <p:nvPr/>
          </p:nvSpPr>
          <p:spPr bwMode="auto">
            <a:xfrm>
              <a:off x="2774" y="2397"/>
              <a:ext cx="402" cy="188"/>
            </a:xfrm>
            <a:custGeom>
              <a:avLst/>
              <a:gdLst>
                <a:gd name="T0" fmla="*/ 302 w 402"/>
                <a:gd name="T1" fmla="*/ 14 h 188"/>
                <a:gd name="T2" fmla="*/ 302 w 402"/>
                <a:gd name="T3" fmla="*/ 14 h 188"/>
                <a:gd name="T4" fmla="*/ 282 w 402"/>
                <a:gd name="T5" fmla="*/ 10 h 188"/>
                <a:gd name="T6" fmla="*/ 268 w 402"/>
                <a:gd name="T7" fmla="*/ 6 h 188"/>
                <a:gd name="T8" fmla="*/ 254 w 402"/>
                <a:gd name="T9" fmla="*/ 0 h 188"/>
                <a:gd name="T10" fmla="*/ 0 w 402"/>
                <a:gd name="T11" fmla="*/ 128 h 188"/>
                <a:gd name="T12" fmla="*/ 46 w 402"/>
                <a:gd name="T13" fmla="*/ 188 h 188"/>
                <a:gd name="T14" fmla="*/ 46 w 402"/>
                <a:gd name="T15" fmla="*/ 188 h 188"/>
                <a:gd name="T16" fmla="*/ 138 w 402"/>
                <a:gd name="T17" fmla="*/ 150 h 188"/>
                <a:gd name="T18" fmla="*/ 228 w 402"/>
                <a:gd name="T19" fmla="*/ 112 h 188"/>
                <a:gd name="T20" fmla="*/ 274 w 402"/>
                <a:gd name="T21" fmla="*/ 90 h 188"/>
                <a:gd name="T22" fmla="*/ 316 w 402"/>
                <a:gd name="T23" fmla="*/ 68 h 188"/>
                <a:gd name="T24" fmla="*/ 360 w 402"/>
                <a:gd name="T25" fmla="*/ 42 h 188"/>
                <a:gd name="T26" fmla="*/ 402 w 402"/>
                <a:gd name="T27" fmla="*/ 16 h 188"/>
                <a:gd name="T28" fmla="*/ 402 w 402"/>
                <a:gd name="T29" fmla="*/ 16 h 188"/>
                <a:gd name="T30" fmla="*/ 370 w 402"/>
                <a:gd name="T31" fmla="*/ 14 h 188"/>
                <a:gd name="T32" fmla="*/ 338 w 402"/>
                <a:gd name="T33" fmla="*/ 12 h 188"/>
                <a:gd name="T34" fmla="*/ 302 w 402"/>
                <a:gd name="T35" fmla="*/ 14 h 188"/>
                <a:gd name="T36" fmla="*/ 302 w 402"/>
                <a:gd name="T37" fmla="*/ 14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2"/>
                <a:gd name="T58" fmla="*/ 0 h 188"/>
                <a:gd name="T59" fmla="*/ 402 w 402"/>
                <a:gd name="T60" fmla="*/ 188 h 1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2" h="188">
                  <a:moveTo>
                    <a:pt x="302" y="14"/>
                  </a:moveTo>
                  <a:lnTo>
                    <a:pt x="302" y="14"/>
                  </a:lnTo>
                  <a:lnTo>
                    <a:pt x="282" y="10"/>
                  </a:lnTo>
                  <a:lnTo>
                    <a:pt x="268" y="6"/>
                  </a:lnTo>
                  <a:lnTo>
                    <a:pt x="254" y="0"/>
                  </a:lnTo>
                  <a:lnTo>
                    <a:pt x="0" y="128"/>
                  </a:lnTo>
                  <a:lnTo>
                    <a:pt x="46" y="188"/>
                  </a:lnTo>
                  <a:lnTo>
                    <a:pt x="138" y="150"/>
                  </a:lnTo>
                  <a:lnTo>
                    <a:pt x="228" y="112"/>
                  </a:lnTo>
                  <a:lnTo>
                    <a:pt x="274" y="90"/>
                  </a:lnTo>
                  <a:lnTo>
                    <a:pt x="316" y="68"/>
                  </a:lnTo>
                  <a:lnTo>
                    <a:pt x="360" y="42"/>
                  </a:lnTo>
                  <a:lnTo>
                    <a:pt x="402" y="16"/>
                  </a:lnTo>
                  <a:lnTo>
                    <a:pt x="370" y="14"/>
                  </a:lnTo>
                  <a:lnTo>
                    <a:pt x="338" y="12"/>
                  </a:lnTo>
                  <a:lnTo>
                    <a:pt x="302" y="1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 name="Freeform 325"/>
            <p:cNvSpPr>
              <a:spLocks/>
            </p:cNvSpPr>
            <p:nvPr/>
          </p:nvSpPr>
          <p:spPr bwMode="auto">
            <a:xfrm>
              <a:off x="2820" y="2413"/>
              <a:ext cx="390" cy="248"/>
            </a:xfrm>
            <a:custGeom>
              <a:avLst/>
              <a:gdLst>
                <a:gd name="T0" fmla="*/ 380 w 390"/>
                <a:gd name="T1" fmla="*/ 8 h 248"/>
                <a:gd name="T2" fmla="*/ 380 w 390"/>
                <a:gd name="T3" fmla="*/ 8 h 248"/>
                <a:gd name="T4" fmla="*/ 370 w 390"/>
                <a:gd name="T5" fmla="*/ 4 h 248"/>
                <a:gd name="T6" fmla="*/ 356 w 390"/>
                <a:gd name="T7" fmla="*/ 0 h 248"/>
                <a:gd name="T8" fmla="*/ 356 w 390"/>
                <a:gd name="T9" fmla="*/ 0 h 248"/>
                <a:gd name="T10" fmla="*/ 314 w 390"/>
                <a:gd name="T11" fmla="*/ 26 h 248"/>
                <a:gd name="T12" fmla="*/ 270 w 390"/>
                <a:gd name="T13" fmla="*/ 52 h 248"/>
                <a:gd name="T14" fmla="*/ 228 w 390"/>
                <a:gd name="T15" fmla="*/ 74 h 248"/>
                <a:gd name="T16" fmla="*/ 182 w 390"/>
                <a:gd name="T17" fmla="*/ 96 h 248"/>
                <a:gd name="T18" fmla="*/ 92 w 390"/>
                <a:gd name="T19" fmla="*/ 134 h 248"/>
                <a:gd name="T20" fmla="*/ 0 w 390"/>
                <a:gd name="T21" fmla="*/ 172 h 248"/>
                <a:gd name="T22" fmla="*/ 4 w 390"/>
                <a:gd name="T23" fmla="*/ 176 h 248"/>
                <a:gd name="T24" fmla="*/ 4 w 390"/>
                <a:gd name="T25" fmla="*/ 176 h 248"/>
                <a:gd name="T26" fmla="*/ 10 w 390"/>
                <a:gd name="T27" fmla="*/ 188 h 248"/>
                <a:gd name="T28" fmla="*/ 16 w 390"/>
                <a:gd name="T29" fmla="*/ 200 h 248"/>
                <a:gd name="T30" fmla="*/ 24 w 390"/>
                <a:gd name="T31" fmla="*/ 214 h 248"/>
                <a:gd name="T32" fmla="*/ 36 w 390"/>
                <a:gd name="T33" fmla="*/ 226 h 248"/>
                <a:gd name="T34" fmla="*/ 48 w 390"/>
                <a:gd name="T35" fmla="*/ 238 h 248"/>
                <a:gd name="T36" fmla="*/ 54 w 390"/>
                <a:gd name="T37" fmla="*/ 242 h 248"/>
                <a:gd name="T38" fmla="*/ 62 w 390"/>
                <a:gd name="T39" fmla="*/ 246 h 248"/>
                <a:gd name="T40" fmla="*/ 70 w 390"/>
                <a:gd name="T41" fmla="*/ 248 h 248"/>
                <a:gd name="T42" fmla="*/ 78 w 390"/>
                <a:gd name="T43" fmla="*/ 248 h 248"/>
                <a:gd name="T44" fmla="*/ 78 w 390"/>
                <a:gd name="T45" fmla="*/ 248 h 248"/>
                <a:gd name="T46" fmla="*/ 98 w 390"/>
                <a:gd name="T47" fmla="*/ 244 h 248"/>
                <a:gd name="T48" fmla="*/ 118 w 390"/>
                <a:gd name="T49" fmla="*/ 240 h 248"/>
                <a:gd name="T50" fmla="*/ 162 w 390"/>
                <a:gd name="T51" fmla="*/ 224 h 248"/>
                <a:gd name="T52" fmla="*/ 196 w 390"/>
                <a:gd name="T53" fmla="*/ 208 h 248"/>
                <a:gd name="T54" fmla="*/ 212 w 390"/>
                <a:gd name="T55" fmla="*/ 202 h 248"/>
                <a:gd name="T56" fmla="*/ 212 w 390"/>
                <a:gd name="T57" fmla="*/ 202 h 248"/>
                <a:gd name="T58" fmla="*/ 234 w 390"/>
                <a:gd name="T59" fmla="*/ 194 h 248"/>
                <a:gd name="T60" fmla="*/ 256 w 390"/>
                <a:gd name="T61" fmla="*/ 186 h 248"/>
                <a:gd name="T62" fmla="*/ 282 w 390"/>
                <a:gd name="T63" fmla="*/ 174 h 248"/>
                <a:gd name="T64" fmla="*/ 308 w 390"/>
                <a:gd name="T65" fmla="*/ 158 h 248"/>
                <a:gd name="T66" fmla="*/ 320 w 390"/>
                <a:gd name="T67" fmla="*/ 148 h 248"/>
                <a:gd name="T68" fmla="*/ 332 w 390"/>
                <a:gd name="T69" fmla="*/ 136 h 248"/>
                <a:gd name="T70" fmla="*/ 342 w 390"/>
                <a:gd name="T71" fmla="*/ 126 h 248"/>
                <a:gd name="T72" fmla="*/ 350 w 390"/>
                <a:gd name="T73" fmla="*/ 112 h 248"/>
                <a:gd name="T74" fmla="*/ 356 w 390"/>
                <a:gd name="T75" fmla="*/ 98 h 248"/>
                <a:gd name="T76" fmla="*/ 358 w 390"/>
                <a:gd name="T77" fmla="*/ 84 h 248"/>
                <a:gd name="T78" fmla="*/ 358 w 390"/>
                <a:gd name="T79" fmla="*/ 84 h 248"/>
                <a:gd name="T80" fmla="*/ 366 w 390"/>
                <a:gd name="T81" fmla="*/ 76 h 248"/>
                <a:gd name="T82" fmla="*/ 374 w 390"/>
                <a:gd name="T83" fmla="*/ 66 h 248"/>
                <a:gd name="T84" fmla="*/ 382 w 390"/>
                <a:gd name="T85" fmla="*/ 56 h 248"/>
                <a:gd name="T86" fmla="*/ 388 w 390"/>
                <a:gd name="T87" fmla="*/ 44 h 248"/>
                <a:gd name="T88" fmla="*/ 390 w 390"/>
                <a:gd name="T89" fmla="*/ 30 h 248"/>
                <a:gd name="T90" fmla="*/ 390 w 390"/>
                <a:gd name="T91" fmla="*/ 24 h 248"/>
                <a:gd name="T92" fmla="*/ 388 w 390"/>
                <a:gd name="T93" fmla="*/ 20 h 248"/>
                <a:gd name="T94" fmla="*/ 386 w 390"/>
                <a:gd name="T95" fmla="*/ 14 h 248"/>
                <a:gd name="T96" fmla="*/ 380 w 390"/>
                <a:gd name="T97" fmla="*/ 8 h 248"/>
                <a:gd name="T98" fmla="*/ 380 w 390"/>
                <a:gd name="T99" fmla="*/ 8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90"/>
                <a:gd name="T151" fmla="*/ 0 h 248"/>
                <a:gd name="T152" fmla="*/ 390 w 390"/>
                <a:gd name="T153" fmla="*/ 248 h 2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90" h="248">
                  <a:moveTo>
                    <a:pt x="380" y="8"/>
                  </a:moveTo>
                  <a:lnTo>
                    <a:pt x="380" y="8"/>
                  </a:lnTo>
                  <a:lnTo>
                    <a:pt x="370" y="4"/>
                  </a:lnTo>
                  <a:lnTo>
                    <a:pt x="356" y="0"/>
                  </a:lnTo>
                  <a:lnTo>
                    <a:pt x="314" y="26"/>
                  </a:lnTo>
                  <a:lnTo>
                    <a:pt x="270" y="52"/>
                  </a:lnTo>
                  <a:lnTo>
                    <a:pt x="228" y="74"/>
                  </a:lnTo>
                  <a:lnTo>
                    <a:pt x="182" y="96"/>
                  </a:lnTo>
                  <a:lnTo>
                    <a:pt x="92" y="134"/>
                  </a:lnTo>
                  <a:lnTo>
                    <a:pt x="0" y="172"/>
                  </a:lnTo>
                  <a:lnTo>
                    <a:pt x="4" y="176"/>
                  </a:lnTo>
                  <a:lnTo>
                    <a:pt x="10" y="188"/>
                  </a:lnTo>
                  <a:lnTo>
                    <a:pt x="16" y="200"/>
                  </a:lnTo>
                  <a:lnTo>
                    <a:pt x="24" y="214"/>
                  </a:lnTo>
                  <a:lnTo>
                    <a:pt x="36" y="226"/>
                  </a:lnTo>
                  <a:lnTo>
                    <a:pt x="48" y="238"/>
                  </a:lnTo>
                  <a:lnTo>
                    <a:pt x="54" y="242"/>
                  </a:lnTo>
                  <a:lnTo>
                    <a:pt x="62" y="246"/>
                  </a:lnTo>
                  <a:lnTo>
                    <a:pt x="70" y="248"/>
                  </a:lnTo>
                  <a:lnTo>
                    <a:pt x="78" y="248"/>
                  </a:lnTo>
                  <a:lnTo>
                    <a:pt x="98" y="244"/>
                  </a:lnTo>
                  <a:lnTo>
                    <a:pt x="118" y="240"/>
                  </a:lnTo>
                  <a:lnTo>
                    <a:pt x="162" y="224"/>
                  </a:lnTo>
                  <a:lnTo>
                    <a:pt x="196" y="208"/>
                  </a:lnTo>
                  <a:lnTo>
                    <a:pt x="212" y="202"/>
                  </a:lnTo>
                  <a:lnTo>
                    <a:pt x="234" y="194"/>
                  </a:lnTo>
                  <a:lnTo>
                    <a:pt x="256" y="186"/>
                  </a:lnTo>
                  <a:lnTo>
                    <a:pt x="282" y="174"/>
                  </a:lnTo>
                  <a:lnTo>
                    <a:pt x="308" y="158"/>
                  </a:lnTo>
                  <a:lnTo>
                    <a:pt x="320" y="148"/>
                  </a:lnTo>
                  <a:lnTo>
                    <a:pt x="332" y="136"/>
                  </a:lnTo>
                  <a:lnTo>
                    <a:pt x="342" y="126"/>
                  </a:lnTo>
                  <a:lnTo>
                    <a:pt x="350" y="112"/>
                  </a:lnTo>
                  <a:lnTo>
                    <a:pt x="356" y="98"/>
                  </a:lnTo>
                  <a:lnTo>
                    <a:pt x="358" y="84"/>
                  </a:lnTo>
                  <a:lnTo>
                    <a:pt x="366" y="76"/>
                  </a:lnTo>
                  <a:lnTo>
                    <a:pt x="374" y="66"/>
                  </a:lnTo>
                  <a:lnTo>
                    <a:pt x="382" y="56"/>
                  </a:lnTo>
                  <a:lnTo>
                    <a:pt x="388" y="44"/>
                  </a:lnTo>
                  <a:lnTo>
                    <a:pt x="390" y="30"/>
                  </a:lnTo>
                  <a:lnTo>
                    <a:pt x="390" y="24"/>
                  </a:lnTo>
                  <a:lnTo>
                    <a:pt x="388" y="20"/>
                  </a:lnTo>
                  <a:lnTo>
                    <a:pt x="386" y="14"/>
                  </a:lnTo>
                  <a:lnTo>
                    <a:pt x="38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 name="Freeform 326"/>
            <p:cNvSpPr>
              <a:spLocks/>
            </p:cNvSpPr>
            <p:nvPr/>
          </p:nvSpPr>
          <p:spPr bwMode="auto">
            <a:xfrm>
              <a:off x="2808" y="2553"/>
              <a:ext cx="4" cy="2"/>
            </a:xfrm>
            <a:custGeom>
              <a:avLst/>
              <a:gdLst>
                <a:gd name="T0" fmla="*/ 2 w 4"/>
                <a:gd name="T1" fmla="*/ 2 h 2"/>
                <a:gd name="T2" fmla="*/ 4 w 4"/>
                <a:gd name="T3" fmla="*/ 2 h 2"/>
                <a:gd name="T4" fmla="*/ 4 w 4"/>
                <a:gd name="T5" fmla="*/ 2 h 2"/>
                <a:gd name="T6" fmla="*/ 0 w 4"/>
                <a:gd name="T7" fmla="*/ 0 h 2"/>
                <a:gd name="T8" fmla="*/ 2 w 4"/>
                <a:gd name="T9" fmla="*/ 2 h 2"/>
                <a:gd name="T10" fmla="*/ 2 w 4"/>
                <a:gd name="T11" fmla="*/ 2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2" y="2"/>
                  </a:moveTo>
                  <a:lnTo>
                    <a:pt x="4" y="2"/>
                  </a:lnTo>
                  <a:lnTo>
                    <a:pt x="0" y="0"/>
                  </a:lnTo>
                  <a:lnTo>
                    <a:pt x="2" y="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 name="Freeform 327"/>
            <p:cNvSpPr>
              <a:spLocks/>
            </p:cNvSpPr>
            <p:nvPr/>
          </p:nvSpPr>
          <p:spPr bwMode="auto">
            <a:xfrm>
              <a:off x="2784" y="2413"/>
              <a:ext cx="342" cy="160"/>
            </a:xfrm>
            <a:custGeom>
              <a:avLst/>
              <a:gdLst>
                <a:gd name="T0" fmla="*/ 222 w 342"/>
                <a:gd name="T1" fmla="*/ 2 h 160"/>
                <a:gd name="T2" fmla="*/ 0 w 342"/>
                <a:gd name="T3" fmla="*/ 104 h 160"/>
                <a:gd name="T4" fmla="*/ 0 w 342"/>
                <a:gd name="T5" fmla="*/ 104 h 160"/>
                <a:gd name="T6" fmla="*/ 10 w 342"/>
                <a:gd name="T7" fmla="*/ 114 h 160"/>
                <a:gd name="T8" fmla="*/ 28 w 342"/>
                <a:gd name="T9" fmla="*/ 130 h 160"/>
                <a:gd name="T10" fmla="*/ 48 w 342"/>
                <a:gd name="T11" fmla="*/ 148 h 160"/>
                <a:gd name="T12" fmla="*/ 58 w 342"/>
                <a:gd name="T13" fmla="*/ 154 h 160"/>
                <a:gd name="T14" fmla="*/ 66 w 342"/>
                <a:gd name="T15" fmla="*/ 160 h 160"/>
                <a:gd name="T16" fmla="*/ 66 w 342"/>
                <a:gd name="T17" fmla="*/ 160 h 160"/>
                <a:gd name="T18" fmla="*/ 138 w 342"/>
                <a:gd name="T19" fmla="*/ 130 h 160"/>
                <a:gd name="T20" fmla="*/ 208 w 342"/>
                <a:gd name="T21" fmla="*/ 100 h 160"/>
                <a:gd name="T22" fmla="*/ 276 w 342"/>
                <a:gd name="T23" fmla="*/ 68 h 160"/>
                <a:gd name="T24" fmla="*/ 342 w 342"/>
                <a:gd name="T25" fmla="*/ 32 h 160"/>
                <a:gd name="T26" fmla="*/ 342 w 342"/>
                <a:gd name="T27" fmla="*/ 32 h 160"/>
                <a:gd name="T28" fmla="*/ 328 w 342"/>
                <a:gd name="T29" fmla="*/ 24 h 160"/>
                <a:gd name="T30" fmla="*/ 314 w 342"/>
                <a:gd name="T31" fmla="*/ 16 h 160"/>
                <a:gd name="T32" fmla="*/ 298 w 342"/>
                <a:gd name="T33" fmla="*/ 10 h 160"/>
                <a:gd name="T34" fmla="*/ 282 w 342"/>
                <a:gd name="T35" fmla="*/ 6 h 160"/>
                <a:gd name="T36" fmla="*/ 266 w 342"/>
                <a:gd name="T37" fmla="*/ 4 h 160"/>
                <a:gd name="T38" fmla="*/ 250 w 342"/>
                <a:gd name="T39" fmla="*/ 2 h 160"/>
                <a:gd name="T40" fmla="*/ 236 w 342"/>
                <a:gd name="T41" fmla="*/ 0 h 160"/>
                <a:gd name="T42" fmla="*/ 222 w 342"/>
                <a:gd name="T43" fmla="*/ 2 h 160"/>
                <a:gd name="T44" fmla="*/ 222 w 342"/>
                <a:gd name="T45" fmla="*/ 2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2"/>
                <a:gd name="T70" fmla="*/ 0 h 160"/>
                <a:gd name="T71" fmla="*/ 342 w 342"/>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2" h="160">
                  <a:moveTo>
                    <a:pt x="222" y="2"/>
                  </a:moveTo>
                  <a:lnTo>
                    <a:pt x="0" y="104"/>
                  </a:lnTo>
                  <a:lnTo>
                    <a:pt x="10" y="114"/>
                  </a:lnTo>
                  <a:lnTo>
                    <a:pt x="28" y="130"/>
                  </a:lnTo>
                  <a:lnTo>
                    <a:pt x="48" y="148"/>
                  </a:lnTo>
                  <a:lnTo>
                    <a:pt x="58" y="154"/>
                  </a:lnTo>
                  <a:lnTo>
                    <a:pt x="66" y="160"/>
                  </a:lnTo>
                  <a:lnTo>
                    <a:pt x="138" y="130"/>
                  </a:lnTo>
                  <a:lnTo>
                    <a:pt x="208" y="100"/>
                  </a:lnTo>
                  <a:lnTo>
                    <a:pt x="276" y="68"/>
                  </a:lnTo>
                  <a:lnTo>
                    <a:pt x="342" y="32"/>
                  </a:lnTo>
                  <a:lnTo>
                    <a:pt x="328" y="24"/>
                  </a:lnTo>
                  <a:lnTo>
                    <a:pt x="314" y="16"/>
                  </a:lnTo>
                  <a:lnTo>
                    <a:pt x="298" y="10"/>
                  </a:lnTo>
                  <a:lnTo>
                    <a:pt x="282" y="6"/>
                  </a:lnTo>
                  <a:lnTo>
                    <a:pt x="266" y="4"/>
                  </a:lnTo>
                  <a:lnTo>
                    <a:pt x="250" y="2"/>
                  </a:lnTo>
                  <a:lnTo>
                    <a:pt x="236" y="0"/>
                  </a:lnTo>
                  <a:lnTo>
                    <a:pt x="222" y="2"/>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 name="Freeform 328"/>
            <p:cNvSpPr>
              <a:spLocks/>
            </p:cNvSpPr>
            <p:nvPr/>
          </p:nvSpPr>
          <p:spPr bwMode="auto">
            <a:xfrm>
              <a:off x="2850" y="2445"/>
              <a:ext cx="318" cy="158"/>
            </a:xfrm>
            <a:custGeom>
              <a:avLst/>
              <a:gdLst>
                <a:gd name="T0" fmla="*/ 276 w 318"/>
                <a:gd name="T1" fmla="*/ 0 h 158"/>
                <a:gd name="T2" fmla="*/ 276 w 318"/>
                <a:gd name="T3" fmla="*/ 0 h 158"/>
                <a:gd name="T4" fmla="*/ 210 w 318"/>
                <a:gd name="T5" fmla="*/ 36 h 158"/>
                <a:gd name="T6" fmla="*/ 142 w 318"/>
                <a:gd name="T7" fmla="*/ 68 h 158"/>
                <a:gd name="T8" fmla="*/ 72 w 318"/>
                <a:gd name="T9" fmla="*/ 98 h 158"/>
                <a:gd name="T10" fmla="*/ 0 w 318"/>
                <a:gd name="T11" fmla="*/ 128 h 158"/>
                <a:gd name="T12" fmla="*/ 0 w 318"/>
                <a:gd name="T13" fmla="*/ 128 h 158"/>
                <a:gd name="T14" fmla="*/ 22 w 318"/>
                <a:gd name="T15" fmla="*/ 136 h 158"/>
                <a:gd name="T16" fmla="*/ 46 w 318"/>
                <a:gd name="T17" fmla="*/ 144 h 158"/>
                <a:gd name="T18" fmla="*/ 74 w 318"/>
                <a:gd name="T19" fmla="*/ 152 h 158"/>
                <a:gd name="T20" fmla="*/ 104 w 318"/>
                <a:gd name="T21" fmla="*/ 156 h 158"/>
                <a:gd name="T22" fmla="*/ 136 w 318"/>
                <a:gd name="T23" fmla="*/ 158 h 158"/>
                <a:gd name="T24" fmla="*/ 170 w 318"/>
                <a:gd name="T25" fmla="*/ 156 h 158"/>
                <a:gd name="T26" fmla="*/ 188 w 318"/>
                <a:gd name="T27" fmla="*/ 152 h 158"/>
                <a:gd name="T28" fmla="*/ 204 w 318"/>
                <a:gd name="T29" fmla="*/ 148 h 158"/>
                <a:gd name="T30" fmla="*/ 222 w 318"/>
                <a:gd name="T31" fmla="*/ 142 h 158"/>
                <a:gd name="T32" fmla="*/ 240 w 318"/>
                <a:gd name="T33" fmla="*/ 136 h 158"/>
                <a:gd name="T34" fmla="*/ 240 w 318"/>
                <a:gd name="T35" fmla="*/ 136 h 158"/>
                <a:gd name="T36" fmla="*/ 258 w 318"/>
                <a:gd name="T37" fmla="*/ 126 h 158"/>
                <a:gd name="T38" fmla="*/ 274 w 318"/>
                <a:gd name="T39" fmla="*/ 116 h 158"/>
                <a:gd name="T40" fmla="*/ 288 w 318"/>
                <a:gd name="T41" fmla="*/ 106 h 158"/>
                <a:gd name="T42" fmla="*/ 298 w 318"/>
                <a:gd name="T43" fmla="*/ 98 h 158"/>
                <a:gd name="T44" fmla="*/ 306 w 318"/>
                <a:gd name="T45" fmla="*/ 88 h 158"/>
                <a:gd name="T46" fmla="*/ 312 w 318"/>
                <a:gd name="T47" fmla="*/ 78 h 158"/>
                <a:gd name="T48" fmla="*/ 316 w 318"/>
                <a:gd name="T49" fmla="*/ 70 h 158"/>
                <a:gd name="T50" fmla="*/ 318 w 318"/>
                <a:gd name="T51" fmla="*/ 60 h 158"/>
                <a:gd name="T52" fmla="*/ 318 w 318"/>
                <a:gd name="T53" fmla="*/ 52 h 158"/>
                <a:gd name="T54" fmla="*/ 316 w 318"/>
                <a:gd name="T55" fmla="*/ 44 h 158"/>
                <a:gd name="T56" fmla="*/ 312 w 318"/>
                <a:gd name="T57" fmla="*/ 36 h 158"/>
                <a:gd name="T58" fmla="*/ 308 w 318"/>
                <a:gd name="T59" fmla="*/ 28 h 158"/>
                <a:gd name="T60" fmla="*/ 294 w 318"/>
                <a:gd name="T61" fmla="*/ 12 h 158"/>
                <a:gd name="T62" fmla="*/ 276 w 318"/>
                <a:gd name="T63" fmla="*/ 0 h 158"/>
                <a:gd name="T64" fmla="*/ 276 w 318"/>
                <a:gd name="T65" fmla="*/ 0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8"/>
                <a:gd name="T100" fmla="*/ 0 h 158"/>
                <a:gd name="T101" fmla="*/ 318 w 318"/>
                <a:gd name="T102" fmla="*/ 158 h 1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8" h="158">
                  <a:moveTo>
                    <a:pt x="276" y="0"/>
                  </a:moveTo>
                  <a:lnTo>
                    <a:pt x="276" y="0"/>
                  </a:lnTo>
                  <a:lnTo>
                    <a:pt x="210" y="36"/>
                  </a:lnTo>
                  <a:lnTo>
                    <a:pt x="142" y="68"/>
                  </a:lnTo>
                  <a:lnTo>
                    <a:pt x="72" y="98"/>
                  </a:lnTo>
                  <a:lnTo>
                    <a:pt x="0" y="128"/>
                  </a:lnTo>
                  <a:lnTo>
                    <a:pt x="22" y="136"/>
                  </a:lnTo>
                  <a:lnTo>
                    <a:pt x="46" y="144"/>
                  </a:lnTo>
                  <a:lnTo>
                    <a:pt x="74" y="152"/>
                  </a:lnTo>
                  <a:lnTo>
                    <a:pt x="104" y="156"/>
                  </a:lnTo>
                  <a:lnTo>
                    <a:pt x="136" y="158"/>
                  </a:lnTo>
                  <a:lnTo>
                    <a:pt x="170" y="156"/>
                  </a:lnTo>
                  <a:lnTo>
                    <a:pt x="188" y="152"/>
                  </a:lnTo>
                  <a:lnTo>
                    <a:pt x="204" y="148"/>
                  </a:lnTo>
                  <a:lnTo>
                    <a:pt x="222" y="142"/>
                  </a:lnTo>
                  <a:lnTo>
                    <a:pt x="240" y="136"/>
                  </a:lnTo>
                  <a:lnTo>
                    <a:pt x="258" y="126"/>
                  </a:lnTo>
                  <a:lnTo>
                    <a:pt x="274" y="116"/>
                  </a:lnTo>
                  <a:lnTo>
                    <a:pt x="288" y="106"/>
                  </a:lnTo>
                  <a:lnTo>
                    <a:pt x="298" y="98"/>
                  </a:lnTo>
                  <a:lnTo>
                    <a:pt x="306" y="88"/>
                  </a:lnTo>
                  <a:lnTo>
                    <a:pt x="312" y="78"/>
                  </a:lnTo>
                  <a:lnTo>
                    <a:pt x="316" y="70"/>
                  </a:lnTo>
                  <a:lnTo>
                    <a:pt x="318" y="60"/>
                  </a:lnTo>
                  <a:lnTo>
                    <a:pt x="318" y="52"/>
                  </a:lnTo>
                  <a:lnTo>
                    <a:pt x="316" y="44"/>
                  </a:lnTo>
                  <a:lnTo>
                    <a:pt x="312" y="36"/>
                  </a:lnTo>
                  <a:lnTo>
                    <a:pt x="308" y="28"/>
                  </a:lnTo>
                  <a:lnTo>
                    <a:pt x="294" y="12"/>
                  </a:lnTo>
                  <a:lnTo>
                    <a:pt x="276"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 name="Freeform 329"/>
            <p:cNvSpPr>
              <a:spLocks/>
            </p:cNvSpPr>
            <p:nvPr/>
          </p:nvSpPr>
          <p:spPr bwMode="auto">
            <a:xfrm>
              <a:off x="2866" y="2513"/>
              <a:ext cx="216" cy="70"/>
            </a:xfrm>
            <a:custGeom>
              <a:avLst/>
              <a:gdLst>
                <a:gd name="T0" fmla="*/ 0 w 216"/>
                <a:gd name="T1" fmla="*/ 52 h 70"/>
                <a:gd name="T2" fmla="*/ 0 w 216"/>
                <a:gd name="T3" fmla="*/ 52 h 70"/>
                <a:gd name="T4" fmla="*/ 26 w 216"/>
                <a:gd name="T5" fmla="*/ 60 h 70"/>
                <a:gd name="T6" fmla="*/ 54 w 216"/>
                <a:gd name="T7" fmla="*/ 66 h 70"/>
                <a:gd name="T8" fmla="*/ 86 w 216"/>
                <a:gd name="T9" fmla="*/ 70 h 70"/>
                <a:gd name="T10" fmla="*/ 118 w 216"/>
                <a:gd name="T11" fmla="*/ 70 h 70"/>
                <a:gd name="T12" fmla="*/ 118 w 216"/>
                <a:gd name="T13" fmla="*/ 70 h 70"/>
                <a:gd name="T14" fmla="*/ 146 w 216"/>
                <a:gd name="T15" fmla="*/ 68 h 70"/>
                <a:gd name="T16" fmla="*/ 170 w 216"/>
                <a:gd name="T17" fmla="*/ 64 h 70"/>
                <a:gd name="T18" fmla="*/ 194 w 216"/>
                <a:gd name="T19" fmla="*/ 58 h 70"/>
                <a:gd name="T20" fmla="*/ 216 w 216"/>
                <a:gd name="T21" fmla="*/ 52 h 70"/>
                <a:gd name="T22" fmla="*/ 216 w 216"/>
                <a:gd name="T23" fmla="*/ 52 h 70"/>
                <a:gd name="T24" fmla="*/ 194 w 216"/>
                <a:gd name="T25" fmla="*/ 36 h 70"/>
                <a:gd name="T26" fmla="*/ 172 w 216"/>
                <a:gd name="T27" fmla="*/ 22 h 70"/>
                <a:gd name="T28" fmla="*/ 150 w 216"/>
                <a:gd name="T29" fmla="*/ 10 h 70"/>
                <a:gd name="T30" fmla="*/ 126 w 216"/>
                <a:gd name="T31" fmla="*/ 0 h 70"/>
                <a:gd name="T32" fmla="*/ 126 w 216"/>
                <a:gd name="T33" fmla="*/ 0 h 70"/>
                <a:gd name="T34" fmla="*/ 64 w 216"/>
                <a:gd name="T35" fmla="*/ 28 h 70"/>
                <a:gd name="T36" fmla="*/ 0 w 216"/>
                <a:gd name="T37" fmla="*/ 52 h 70"/>
                <a:gd name="T38" fmla="*/ 0 w 216"/>
                <a:gd name="T39" fmla="*/ 52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6"/>
                <a:gd name="T61" fmla="*/ 0 h 70"/>
                <a:gd name="T62" fmla="*/ 216 w 216"/>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6" h="70">
                  <a:moveTo>
                    <a:pt x="0" y="52"/>
                  </a:moveTo>
                  <a:lnTo>
                    <a:pt x="0" y="52"/>
                  </a:lnTo>
                  <a:lnTo>
                    <a:pt x="26" y="60"/>
                  </a:lnTo>
                  <a:lnTo>
                    <a:pt x="54" y="66"/>
                  </a:lnTo>
                  <a:lnTo>
                    <a:pt x="86" y="70"/>
                  </a:lnTo>
                  <a:lnTo>
                    <a:pt x="118" y="70"/>
                  </a:lnTo>
                  <a:lnTo>
                    <a:pt x="146" y="68"/>
                  </a:lnTo>
                  <a:lnTo>
                    <a:pt x="170" y="64"/>
                  </a:lnTo>
                  <a:lnTo>
                    <a:pt x="194" y="58"/>
                  </a:lnTo>
                  <a:lnTo>
                    <a:pt x="216" y="52"/>
                  </a:lnTo>
                  <a:lnTo>
                    <a:pt x="194" y="36"/>
                  </a:lnTo>
                  <a:lnTo>
                    <a:pt x="172" y="22"/>
                  </a:lnTo>
                  <a:lnTo>
                    <a:pt x="150" y="10"/>
                  </a:lnTo>
                  <a:lnTo>
                    <a:pt x="126" y="0"/>
                  </a:lnTo>
                  <a:lnTo>
                    <a:pt x="64" y="28"/>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 name="Freeform 330"/>
            <p:cNvSpPr>
              <a:spLocks/>
            </p:cNvSpPr>
            <p:nvPr/>
          </p:nvSpPr>
          <p:spPr bwMode="auto">
            <a:xfrm>
              <a:off x="2810" y="2477"/>
              <a:ext cx="182" cy="88"/>
            </a:xfrm>
            <a:custGeom>
              <a:avLst/>
              <a:gdLst>
                <a:gd name="T0" fmla="*/ 14 w 182"/>
                <a:gd name="T1" fmla="*/ 0 h 88"/>
                <a:gd name="T2" fmla="*/ 14 w 182"/>
                <a:gd name="T3" fmla="*/ 0 h 88"/>
                <a:gd name="T4" fmla="*/ 8 w 182"/>
                <a:gd name="T5" fmla="*/ 8 h 88"/>
                <a:gd name="T6" fmla="*/ 2 w 182"/>
                <a:gd name="T7" fmla="*/ 16 h 88"/>
                <a:gd name="T8" fmla="*/ 0 w 182"/>
                <a:gd name="T9" fmla="*/ 24 h 88"/>
                <a:gd name="T10" fmla="*/ 0 w 182"/>
                <a:gd name="T11" fmla="*/ 32 h 88"/>
                <a:gd name="T12" fmla="*/ 0 w 182"/>
                <a:gd name="T13" fmla="*/ 32 h 88"/>
                <a:gd name="T14" fmla="*/ 0 w 182"/>
                <a:gd name="T15" fmla="*/ 42 h 88"/>
                <a:gd name="T16" fmla="*/ 4 w 182"/>
                <a:gd name="T17" fmla="*/ 50 h 88"/>
                <a:gd name="T18" fmla="*/ 10 w 182"/>
                <a:gd name="T19" fmla="*/ 58 h 88"/>
                <a:gd name="T20" fmla="*/ 16 w 182"/>
                <a:gd name="T21" fmla="*/ 64 h 88"/>
                <a:gd name="T22" fmla="*/ 24 w 182"/>
                <a:gd name="T23" fmla="*/ 72 h 88"/>
                <a:gd name="T24" fmla="*/ 34 w 182"/>
                <a:gd name="T25" fmla="*/ 78 h 88"/>
                <a:gd name="T26" fmla="*/ 56 w 182"/>
                <a:gd name="T27" fmla="*/ 88 h 88"/>
                <a:gd name="T28" fmla="*/ 56 w 182"/>
                <a:gd name="T29" fmla="*/ 88 h 88"/>
                <a:gd name="T30" fmla="*/ 120 w 182"/>
                <a:gd name="T31" fmla="*/ 64 h 88"/>
                <a:gd name="T32" fmla="*/ 182 w 182"/>
                <a:gd name="T33" fmla="*/ 36 h 88"/>
                <a:gd name="T34" fmla="*/ 182 w 182"/>
                <a:gd name="T35" fmla="*/ 36 h 88"/>
                <a:gd name="T36" fmla="*/ 140 w 182"/>
                <a:gd name="T37" fmla="*/ 22 h 88"/>
                <a:gd name="T38" fmla="*/ 100 w 182"/>
                <a:gd name="T39" fmla="*/ 12 h 88"/>
                <a:gd name="T40" fmla="*/ 56 w 182"/>
                <a:gd name="T41" fmla="*/ 4 h 88"/>
                <a:gd name="T42" fmla="*/ 14 w 182"/>
                <a:gd name="T43" fmla="*/ 0 h 88"/>
                <a:gd name="T44" fmla="*/ 14 w 182"/>
                <a:gd name="T45" fmla="*/ 0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2"/>
                <a:gd name="T70" fmla="*/ 0 h 88"/>
                <a:gd name="T71" fmla="*/ 182 w 182"/>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2" h="88">
                  <a:moveTo>
                    <a:pt x="14" y="0"/>
                  </a:moveTo>
                  <a:lnTo>
                    <a:pt x="14" y="0"/>
                  </a:lnTo>
                  <a:lnTo>
                    <a:pt x="8" y="8"/>
                  </a:lnTo>
                  <a:lnTo>
                    <a:pt x="2" y="16"/>
                  </a:lnTo>
                  <a:lnTo>
                    <a:pt x="0" y="24"/>
                  </a:lnTo>
                  <a:lnTo>
                    <a:pt x="0" y="32"/>
                  </a:lnTo>
                  <a:lnTo>
                    <a:pt x="0" y="42"/>
                  </a:lnTo>
                  <a:lnTo>
                    <a:pt x="4" y="50"/>
                  </a:lnTo>
                  <a:lnTo>
                    <a:pt x="10" y="58"/>
                  </a:lnTo>
                  <a:lnTo>
                    <a:pt x="16" y="64"/>
                  </a:lnTo>
                  <a:lnTo>
                    <a:pt x="24" y="72"/>
                  </a:lnTo>
                  <a:lnTo>
                    <a:pt x="34" y="78"/>
                  </a:lnTo>
                  <a:lnTo>
                    <a:pt x="56" y="88"/>
                  </a:lnTo>
                  <a:lnTo>
                    <a:pt x="120" y="64"/>
                  </a:lnTo>
                  <a:lnTo>
                    <a:pt x="182" y="36"/>
                  </a:lnTo>
                  <a:lnTo>
                    <a:pt x="140" y="22"/>
                  </a:lnTo>
                  <a:lnTo>
                    <a:pt x="100" y="12"/>
                  </a:lnTo>
                  <a:lnTo>
                    <a:pt x="56" y="4"/>
                  </a:lnTo>
                  <a:lnTo>
                    <a:pt x="1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 name="Freeform 331"/>
            <p:cNvSpPr>
              <a:spLocks/>
            </p:cNvSpPr>
            <p:nvPr/>
          </p:nvSpPr>
          <p:spPr bwMode="auto">
            <a:xfrm>
              <a:off x="2824" y="2423"/>
              <a:ext cx="258" cy="90"/>
            </a:xfrm>
            <a:custGeom>
              <a:avLst/>
              <a:gdLst>
                <a:gd name="T0" fmla="*/ 142 w 258"/>
                <a:gd name="T1" fmla="*/ 0 h 90"/>
                <a:gd name="T2" fmla="*/ 142 w 258"/>
                <a:gd name="T3" fmla="*/ 0 h 90"/>
                <a:gd name="T4" fmla="*/ 118 w 258"/>
                <a:gd name="T5" fmla="*/ 2 h 90"/>
                <a:gd name="T6" fmla="*/ 96 w 258"/>
                <a:gd name="T7" fmla="*/ 6 h 90"/>
                <a:gd name="T8" fmla="*/ 76 w 258"/>
                <a:gd name="T9" fmla="*/ 12 h 90"/>
                <a:gd name="T10" fmla="*/ 56 w 258"/>
                <a:gd name="T11" fmla="*/ 18 h 90"/>
                <a:gd name="T12" fmla="*/ 38 w 258"/>
                <a:gd name="T13" fmla="*/ 26 h 90"/>
                <a:gd name="T14" fmla="*/ 22 w 258"/>
                <a:gd name="T15" fmla="*/ 34 h 90"/>
                <a:gd name="T16" fmla="*/ 10 w 258"/>
                <a:gd name="T17" fmla="*/ 44 h 90"/>
                <a:gd name="T18" fmla="*/ 0 w 258"/>
                <a:gd name="T19" fmla="*/ 54 h 90"/>
                <a:gd name="T20" fmla="*/ 0 w 258"/>
                <a:gd name="T21" fmla="*/ 54 h 90"/>
                <a:gd name="T22" fmla="*/ 42 w 258"/>
                <a:gd name="T23" fmla="*/ 58 h 90"/>
                <a:gd name="T24" fmla="*/ 86 w 258"/>
                <a:gd name="T25" fmla="*/ 66 h 90"/>
                <a:gd name="T26" fmla="*/ 126 w 258"/>
                <a:gd name="T27" fmla="*/ 76 h 90"/>
                <a:gd name="T28" fmla="*/ 168 w 258"/>
                <a:gd name="T29" fmla="*/ 90 h 90"/>
                <a:gd name="T30" fmla="*/ 168 w 258"/>
                <a:gd name="T31" fmla="*/ 90 h 90"/>
                <a:gd name="T32" fmla="*/ 212 w 258"/>
                <a:gd name="T33" fmla="*/ 68 h 90"/>
                <a:gd name="T34" fmla="*/ 258 w 258"/>
                <a:gd name="T35" fmla="*/ 46 h 90"/>
                <a:gd name="T36" fmla="*/ 258 w 258"/>
                <a:gd name="T37" fmla="*/ 46 h 90"/>
                <a:gd name="T38" fmla="*/ 200 w 258"/>
                <a:gd name="T39" fmla="*/ 22 h 90"/>
                <a:gd name="T40" fmla="*/ 172 w 258"/>
                <a:gd name="T41" fmla="*/ 10 h 90"/>
                <a:gd name="T42" fmla="*/ 142 w 258"/>
                <a:gd name="T43" fmla="*/ 0 h 90"/>
                <a:gd name="T44" fmla="*/ 142 w 258"/>
                <a:gd name="T45" fmla="*/ 0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90"/>
                <a:gd name="T71" fmla="*/ 258 w 258"/>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90">
                  <a:moveTo>
                    <a:pt x="142" y="0"/>
                  </a:moveTo>
                  <a:lnTo>
                    <a:pt x="142" y="0"/>
                  </a:lnTo>
                  <a:lnTo>
                    <a:pt x="118" y="2"/>
                  </a:lnTo>
                  <a:lnTo>
                    <a:pt x="96" y="6"/>
                  </a:lnTo>
                  <a:lnTo>
                    <a:pt x="76" y="12"/>
                  </a:lnTo>
                  <a:lnTo>
                    <a:pt x="56" y="18"/>
                  </a:lnTo>
                  <a:lnTo>
                    <a:pt x="38" y="26"/>
                  </a:lnTo>
                  <a:lnTo>
                    <a:pt x="22" y="34"/>
                  </a:lnTo>
                  <a:lnTo>
                    <a:pt x="10" y="44"/>
                  </a:lnTo>
                  <a:lnTo>
                    <a:pt x="0" y="54"/>
                  </a:lnTo>
                  <a:lnTo>
                    <a:pt x="42" y="58"/>
                  </a:lnTo>
                  <a:lnTo>
                    <a:pt x="86" y="66"/>
                  </a:lnTo>
                  <a:lnTo>
                    <a:pt x="126" y="76"/>
                  </a:lnTo>
                  <a:lnTo>
                    <a:pt x="168" y="90"/>
                  </a:lnTo>
                  <a:lnTo>
                    <a:pt x="212" y="68"/>
                  </a:lnTo>
                  <a:lnTo>
                    <a:pt x="258" y="46"/>
                  </a:lnTo>
                  <a:lnTo>
                    <a:pt x="200" y="22"/>
                  </a:lnTo>
                  <a:lnTo>
                    <a:pt x="172" y="10"/>
                  </a:lnTo>
                  <a:lnTo>
                    <a:pt x="1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0" name="Freeform 332"/>
            <p:cNvSpPr>
              <a:spLocks/>
            </p:cNvSpPr>
            <p:nvPr/>
          </p:nvSpPr>
          <p:spPr bwMode="auto">
            <a:xfrm>
              <a:off x="2992" y="2469"/>
              <a:ext cx="160" cy="96"/>
            </a:xfrm>
            <a:custGeom>
              <a:avLst/>
              <a:gdLst>
                <a:gd name="T0" fmla="*/ 0 w 160"/>
                <a:gd name="T1" fmla="*/ 44 h 96"/>
                <a:gd name="T2" fmla="*/ 0 w 160"/>
                <a:gd name="T3" fmla="*/ 44 h 96"/>
                <a:gd name="T4" fmla="*/ 24 w 160"/>
                <a:gd name="T5" fmla="*/ 54 h 96"/>
                <a:gd name="T6" fmla="*/ 46 w 160"/>
                <a:gd name="T7" fmla="*/ 66 h 96"/>
                <a:gd name="T8" fmla="*/ 68 w 160"/>
                <a:gd name="T9" fmla="*/ 80 h 96"/>
                <a:gd name="T10" fmla="*/ 90 w 160"/>
                <a:gd name="T11" fmla="*/ 96 h 96"/>
                <a:gd name="T12" fmla="*/ 90 w 160"/>
                <a:gd name="T13" fmla="*/ 96 h 96"/>
                <a:gd name="T14" fmla="*/ 116 w 160"/>
                <a:gd name="T15" fmla="*/ 84 h 96"/>
                <a:gd name="T16" fmla="*/ 128 w 160"/>
                <a:gd name="T17" fmla="*/ 76 h 96"/>
                <a:gd name="T18" fmla="*/ 138 w 160"/>
                <a:gd name="T19" fmla="*/ 68 h 96"/>
                <a:gd name="T20" fmla="*/ 146 w 160"/>
                <a:gd name="T21" fmla="*/ 62 h 96"/>
                <a:gd name="T22" fmla="*/ 152 w 160"/>
                <a:gd name="T23" fmla="*/ 52 h 96"/>
                <a:gd name="T24" fmla="*/ 158 w 160"/>
                <a:gd name="T25" fmla="*/ 44 h 96"/>
                <a:gd name="T26" fmla="*/ 160 w 160"/>
                <a:gd name="T27" fmla="*/ 36 h 96"/>
                <a:gd name="T28" fmla="*/ 160 w 160"/>
                <a:gd name="T29" fmla="*/ 36 h 96"/>
                <a:gd name="T30" fmla="*/ 90 w 160"/>
                <a:gd name="T31" fmla="*/ 0 h 96"/>
                <a:gd name="T32" fmla="*/ 90 w 160"/>
                <a:gd name="T33" fmla="*/ 0 h 96"/>
                <a:gd name="T34" fmla="*/ 44 w 160"/>
                <a:gd name="T35" fmla="*/ 22 h 96"/>
                <a:gd name="T36" fmla="*/ 0 w 160"/>
                <a:gd name="T37" fmla="*/ 44 h 96"/>
                <a:gd name="T38" fmla="*/ 0 w 160"/>
                <a:gd name="T39" fmla="*/ 44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0"/>
                <a:gd name="T61" fmla="*/ 0 h 96"/>
                <a:gd name="T62" fmla="*/ 160 w 160"/>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0" h="96">
                  <a:moveTo>
                    <a:pt x="0" y="44"/>
                  </a:moveTo>
                  <a:lnTo>
                    <a:pt x="0" y="44"/>
                  </a:lnTo>
                  <a:lnTo>
                    <a:pt x="24" y="54"/>
                  </a:lnTo>
                  <a:lnTo>
                    <a:pt x="46" y="66"/>
                  </a:lnTo>
                  <a:lnTo>
                    <a:pt x="68" y="80"/>
                  </a:lnTo>
                  <a:lnTo>
                    <a:pt x="90" y="96"/>
                  </a:lnTo>
                  <a:lnTo>
                    <a:pt x="116" y="84"/>
                  </a:lnTo>
                  <a:lnTo>
                    <a:pt x="128" y="76"/>
                  </a:lnTo>
                  <a:lnTo>
                    <a:pt x="138" y="68"/>
                  </a:lnTo>
                  <a:lnTo>
                    <a:pt x="146" y="62"/>
                  </a:lnTo>
                  <a:lnTo>
                    <a:pt x="152" y="52"/>
                  </a:lnTo>
                  <a:lnTo>
                    <a:pt x="158" y="44"/>
                  </a:lnTo>
                  <a:lnTo>
                    <a:pt x="160" y="36"/>
                  </a:lnTo>
                  <a:lnTo>
                    <a:pt x="90" y="0"/>
                  </a:lnTo>
                  <a:lnTo>
                    <a:pt x="44" y="22"/>
                  </a:lnTo>
                  <a:lnTo>
                    <a:pt x="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 name="Freeform 333"/>
            <p:cNvSpPr>
              <a:spLocks/>
            </p:cNvSpPr>
            <p:nvPr/>
          </p:nvSpPr>
          <p:spPr bwMode="auto">
            <a:xfrm>
              <a:off x="2966" y="2423"/>
              <a:ext cx="150" cy="46"/>
            </a:xfrm>
            <a:custGeom>
              <a:avLst/>
              <a:gdLst>
                <a:gd name="T0" fmla="*/ 12 w 150"/>
                <a:gd name="T1" fmla="*/ 0 h 46"/>
                <a:gd name="T2" fmla="*/ 12 w 150"/>
                <a:gd name="T3" fmla="*/ 0 h 46"/>
                <a:gd name="T4" fmla="*/ 0 w 150"/>
                <a:gd name="T5" fmla="*/ 0 h 46"/>
                <a:gd name="T6" fmla="*/ 0 w 150"/>
                <a:gd name="T7" fmla="*/ 0 h 46"/>
                <a:gd name="T8" fmla="*/ 30 w 150"/>
                <a:gd name="T9" fmla="*/ 10 h 46"/>
                <a:gd name="T10" fmla="*/ 58 w 150"/>
                <a:gd name="T11" fmla="*/ 22 h 46"/>
                <a:gd name="T12" fmla="*/ 116 w 150"/>
                <a:gd name="T13" fmla="*/ 46 h 46"/>
                <a:gd name="T14" fmla="*/ 116 w 150"/>
                <a:gd name="T15" fmla="*/ 46 h 46"/>
                <a:gd name="T16" fmla="*/ 150 w 150"/>
                <a:gd name="T17" fmla="*/ 26 h 46"/>
                <a:gd name="T18" fmla="*/ 150 w 150"/>
                <a:gd name="T19" fmla="*/ 26 h 46"/>
                <a:gd name="T20" fmla="*/ 138 w 150"/>
                <a:gd name="T21" fmla="*/ 20 h 46"/>
                <a:gd name="T22" fmla="*/ 124 w 150"/>
                <a:gd name="T23" fmla="*/ 14 h 46"/>
                <a:gd name="T24" fmla="*/ 108 w 150"/>
                <a:gd name="T25" fmla="*/ 10 h 46"/>
                <a:gd name="T26" fmla="*/ 90 w 150"/>
                <a:gd name="T27" fmla="*/ 6 h 46"/>
                <a:gd name="T28" fmla="*/ 54 w 150"/>
                <a:gd name="T29" fmla="*/ 0 h 46"/>
                <a:gd name="T30" fmla="*/ 12 w 150"/>
                <a:gd name="T31" fmla="*/ 0 h 46"/>
                <a:gd name="T32" fmla="*/ 12 w 150"/>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46"/>
                <a:gd name="T53" fmla="*/ 150 w 150"/>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46">
                  <a:moveTo>
                    <a:pt x="12" y="0"/>
                  </a:moveTo>
                  <a:lnTo>
                    <a:pt x="12" y="0"/>
                  </a:lnTo>
                  <a:lnTo>
                    <a:pt x="0" y="0"/>
                  </a:lnTo>
                  <a:lnTo>
                    <a:pt x="30" y="10"/>
                  </a:lnTo>
                  <a:lnTo>
                    <a:pt x="58" y="22"/>
                  </a:lnTo>
                  <a:lnTo>
                    <a:pt x="116" y="46"/>
                  </a:lnTo>
                  <a:lnTo>
                    <a:pt x="150" y="26"/>
                  </a:lnTo>
                  <a:lnTo>
                    <a:pt x="138" y="20"/>
                  </a:lnTo>
                  <a:lnTo>
                    <a:pt x="124" y="14"/>
                  </a:lnTo>
                  <a:lnTo>
                    <a:pt x="108" y="10"/>
                  </a:lnTo>
                  <a:lnTo>
                    <a:pt x="90" y="6"/>
                  </a:lnTo>
                  <a:lnTo>
                    <a:pt x="54" y="0"/>
                  </a:lnTo>
                  <a:lnTo>
                    <a:pt x="12"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2" name="Freeform 334"/>
            <p:cNvSpPr>
              <a:spLocks/>
            </p:cNvSpPr>
            <p:nvPr/>
          </p:nvSpPr>
          <p:spPr bwMode="auto">
            <a:xfrm>
              <a:off x="3082" y="2449"/>
              <a:ext cx="70" cy="56"/>
            </a:xfrm>
            <a:custGeom>
              <a:avLst/>
              <a:gdLst>
                <a:gd name="T0" fmla="*/ 34 w 70"/>
                <a:gd name="T1" fmla="*/ 0 h 56"/>
                <a:gd name="T2" fmla="*/ 34 w 70"/>
                <a:gd name="T3" fmla="*/ 0 h 56"/>
                <a:gd name="T4" fmla="*/ 0 w 70"/>
                <a:gd name="T5" fmla="*/ 20 h 56"/>
                <a:gd name="T6" fmla="*/ 0 w 70"/>
                <a:gd name="T7" fmla="*/ 20 h 56"/>
                <a:gd name="T8" fmla="*/ 70 w 70"/>
                <a:gd name="T9" fmla="*/ 56 h 56"/>
                <a:gd name="T10" fmla="*/ 70 w 70"/>
                <a:gd name="T11" fmla="*/ 56 h 56"/>
                <a:gd name="T12" fmla="*/ 70 w 70"/>
                <a:gd name="T13" fmla="*/ 46 h 56"/>
                <a:gd name="T14" fmla="*/ 70 w 70"/>
                <a:gd name="T15" fmla="*/ 46 h 56"/>
                <a:gd name="T16" fmla="*/ 68 w 70"/>
                <a:gd name="T17" fmla="*/ 34 h 56"/>
                <a:gd name="T18" fmla="*/ 60 w 70"/>
                <a:gd name="T19" fmla="*/ 22 h 56"/>
                <a:gd name="T20" fmla="*/ 50 w 70"/>
                <a:gd name="T21" fmla="*/ 10 h 56"/>
                <a:gd name="T22" fmla="*/ 34 w 70"/>
                <a:gd name="T23" fmla="*/ 0 h 56"/>
                <a:gd name="T24" fmla="*/ 34 w 70"/>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0"/>
                <a:gd name="T40" fmla="*/ 0 h 56"/>
                <a:gd name="T41" fmla="*/ 70 w 70"/>
                <a:gd name="T42" fmla="*/ 56 h 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0" h="56">
                  <a:moveTo>
                    <a:pt x="34" y="0"/>
                  </a:moveTo>
                  <a:lnTo>
                    <a:pt x="34" y="0"/>
                  </a:lnTo>
                  <a:lnTo>
                    <a:pt x="0" y="20"/>
                  </a:lnTo>
                  <a:lnTo>
                    <a:pt x="70" y="56"/>
                  </a:lnTo>
                  <a:lnTo>
                    <a:pt x="70" y="46"/>
                  </a:lnTo>
                  <a:lnTo>
                    <a:pt x="68" y="34"/>
                  </a:lnTo>
                  <a:lnTo>
                    <a:pt x="60" y="22"/>
                  </a:lnTo>
                  <a:lnTo>
                    <a:pt x="50" y="1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3" name="Freeform 335"/>
            <p:cNvSpPr>
              <a:spLocks/>
            </p:cNvSpPr>
            <p:nvPr/>
          </p:nvSpPr>
          <p:spPr bwMode="auto">
            <a:xfrm>
              <a:off x="2530" y="1735"/>
              <a:ext cx="188" cy="828"/>
            </a:xfrm>
            <a:custGeom>
              <a:avLst/>
              <a:gdLst>
                <a:gd name="T0" fmla="*/ 0 w 188"/>
                <a:gd name="T1" fmla="*/ 18 h 828"/>
                <a:gd name="T2" fmla="*/ 156 w 188"/>
                <a:gd name="T3" fmla="*/ 818 h 828"/>
                <a:gd name="T4" fmla="*/ 188 w 188"/>
                <a:gd name="T5" fmla="*/ 828 h 828"/>
                <a:gd name="T6" fmla="*/ 40 w 188"/>
                <a:gd name="T7" fmla="*/ 0 h 828"/>
                <a:gd name="T8" fmla="*/ 0 w 188"/>
                <a:gd name="T9" fmla="*/ 18 h 828"/>
                <a:gd name="T10" fmla="*/ 0 60000 65536"/>
                <a:gd name="T11" fmla="*/ 0 60000 65536"/>
                <a:gd name="T12" fmla="*/ 0 60000 65536"/>
                <a:gd name="T13" fmla="*/ 0 60000 65536"/>
                <a:gd name="T14" fmla="*/ 0 60000 65536"/>
                <a:gd name="T15" fmla="*/ 0 w 188"/>
                <a:gd name="T16" fmla="*/ 0 h 828"/>
                <a:gd name="T17" fmla="*/ 188 w 188"/>
                <a:gd name="T18" fmla="*/ 828 h 828"/>
              </a:gdLst>
              <a:ahLst/>
              <a:cxnLst>
                <a:cxn ang="T10">
                  <a:pos x="T0" y="T1"/>
                </a:cxn>
                <a:cxn ang="T11">
                  <a:pos x="T2" y="T3"/>
                </a:cxn>
                <a:cxn ang="T12">
                  <a:pos x="T4" y="T5"/>
                </a:cxn>
                <a:cxn ang="T13">
                  <a:pos x="T6" y="T7"/>
                </a:cxn>
                <a:cxn ang="T14">
                  <a:pos x="T8" y="T9"/>
                </a:cxn>
              </a:cxnLst>
              <a:rect l="T15" t="T16" r="T17" b="T18"/>
              <a:pathLst>
                <a:path w="188" h="828">
                  <a:moveTo>
                    <a:pt x="0" y="18"/>
                  </a:moveTo>
                  <a:lnTo>
                    <a:pt x="156" y="818"/>
                  </a:lnTo>
                  <a:lnTo>
                    <a:pt x="188" y="828"/>
                  </a:lnTo>
                  <a:lnTo>
                    <a:pt x="40" y="0"/>
                  </a:lnTo>
                  <a:lnTo>
                    <a:pt x="0"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4" name="Freeform 336"/>
            <p:cNvSpPr>
              <a:spLocks/>
            </p:cNvSpPr>
            <p:nvPr/>
          </p:nvSpPr>
          <p:spPr bwMode="auto">
            <a:xfrm>
              <a:off x="2570" y="1709"/>
              <a:ext cx="692" cy="854"/>
            </a:xfrm>
            <a:custGeom>
              <a:avLst/>
              <a:gdLst>
                <a:gd name="T0" fmla="*/ 692 w 692"/>
                <a:gd name="T1" fmla="*/ 608 h 854"/>
                <a:gd name="T2" fmla="*/ 588 w 692"/>
                <a:gd name="T3" fmla="*/ 0 h 854"/>
                <a:gd name="T4" fmla="*/ 0 w 692"/>
                <a:gd name="T5" fmla="*/ 26 h 854"/>
                <a:gd name="T6" fmla="*/ 0 w 692"/>
                <a:gd name="T7" fmla="*/ 26 h 854"/>
                <a:gd name="T8" fmla="*/ 148 w 692"/>
                <a:gd name="T9" fmla="*/ 854 h 854"/>
                <a:gd name="T10" fmla="*/ 150 w 692"/>
                <a:gd name="T11" fmla="*/ 854 h 854"/>
                <a:gd name="T12" fmla="*/ 692 w 692"/>
                <a:gd name="T13" fmla="*/ 608 h 854"/>
                <a:gd name="T14" fmla="*/ 0 60000 65536"/>
                <a:gd name="T15" fmla="*/ 0 60000 65536"/>
                <a:gd name="T16" fmla="*/ 0 60000 65536"/>
                <a:gd name="T17" fmla="*/ 0 60000 65536"/>
                <a:gd name="T18" fmla="*/ 0 60000 65536"/>
                <a:gd name="T19" fmla="*/ 0 60000 65536"/>
                <a:gd name="T20" fmla="*/ 0 60000 65536"/>
                <a:gd name="T21" fmla="*/ 0 w 692"/>
                <a:gd name="T22" fmla="*/ 0 h 854"/>
                <a:gd name="T23" fmla="*/ 692 w 692"/>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2" h="854">
                  <a:moveTo>
                    <a:pt x="692" y="608"/>
                  </a:moveTo>
                  <a:lnTo>
                    <a:pt x="588" y="0"/>
                  </a:lnTo>
                  <a:lnTo>
                    <a:pt x="0" y="26"/>
                  </a:lnTo>
                  <a:lnTo>
                    <a:pt x="148" y="854"/>
                  </a:lnTo>
                  <a:lnTo>
                    <a:pt x="150" y="854"/>
                  </a:lnTo>
                  <a:lnTo>
                    <a:pt x="692" y="60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5" name="Freeform 337"/>
            <p:cNvSpPr>
              <a:spLocks/>
            </p:cNvSpPr>
            <p:nvPr/>
          </p:nvSpPr>
          <p:spPr bwMode="auto">
            <a:xfrm>
              <a:off x="2630" y="1767"/>
              <a:ext cx="588" cy="678"/>
            </a:xfrm>
            <a:custGeom>
              <a:avLst/>
              <a:gdLst>
                <a:gd name="T0" fmla="*/ 554 w 588"/>
                <a:gd name="T1" fmla="*/ 308 h 678"/>
                <a:gd name="T2" fmla="*/ 504 w 588"/>
                <a:gd name="T3" fmla="*/ 34 h 678"/>
                <a:gd name="T4" fmla="*/ 498 w 588"/>
                <a:gd name="T5" fmla="*/ 0 h 678"/>
                <a:gd name="T6" fmla="*/ 376 w 588"/>
                <a:gd name="T7" fmla="*/ 8 h 678"/>
                <a:gd name="T8" fmla="*/ 268 w 588"/>
                <a:gd name="T9" fmla="*/ 18 h 678"/>
                <a:gd name="T10" fmla="*/ 0 w 588"/>
                <a:gd name="T11" fmla="*/ 38 h 678"/>
                <a:gd name="T12" fmla="*/ 38 w 588"/>
                <a:gd name="T13" fmla="*/ 222 h 678"/>
                <a:gd name="T14" fmla="*/ 74 w 588"/>
                <a:gd name="T15" fmla="*/ 408 h 678"/>
                <a:gd name="T16" fmla="*/ 122 w 588"/>
                <a:gd name="T17" fmla="*/ 650 h 678"/>
                <a:gd name="T18" fmla="*/ 128 w 588"/>
                <a:gd name="T19" fmla="*/ 678 h 678"/>
                <a:gd name="T20" fmla="*/ 374 w 588"/>
                <a:gd name="T21" fmla="*/ 582 h 678"/>
                <a:gd name="T22" fmla="*/ 588 w 588"/>
                <a:gd name="T23" fmla="*/ 498 h 678"/>
                <a:gd name="T24" fmla="*/ 554 w 588"/>
                <a:gd name="T25" fmla="*/ 308 h 6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8"/>
                <a:gd name="T40" fmla="*/ 0 h 678"/>
                <a:gd name="T41" fmla="*/ 588 w 588"/>
                <a:gd name="T42" fmla="*/ 678 h 6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8" h="678">
                  <a:moveTo>
                    <a:pt x="554" y="308"/>
                  </a:moveTo>
                  <a:lnTo>
                    <a:pt x="504" y="34"/>
                  </a:lnTo>
                  <a:lnTo>
                    <a:pt x="498" y="0"/>
                  </a:lnTo>
                  <a:lnTo>
                    <a:pt x="376" y="8"/>
                  </a:lnTo>
                  <a:lnTo>
                    <a:pt x="268" y="18"/>
                  </a:lnTo>
                  <a:lnTo>
                    <a:pt x="0" y="38"/>
                  </a:lnTo>
                  <a:lnTo>
                    <a:pt x="38" y="222"/>
                  </a:lnTo>
                  <a:lnTo>
                    <a:pt x="74" y="408"/>
                  </a:lnTo>
                  <a:lnTo>
                    <a:pt x="122" y="650"/>
                  </a:lnTo>
                  <a:lnTo>
                    <a:pt x="128" y="678"/>
                  </a:lnTo>
                  <a:lnTo>
                    <a:pt x="374" y="582"/>
                  </a:lnTo>
                  <a:lnTo>
                    <a:pt x="588" y="498"/>
                  </a:lnTo>
                  <a:lnTo>
                    <a:pt x="554" y="308"/>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6" name="Freeform 338"/>
            <p:cNvSpPr>
              <a:spLocks/>
            </p:cNvSpPr>
            <p:nvPr/>
          </p:nvSpPr>
          <p:spPr bwMode="auto">
            <a:xfrm>
              <a:off x="2942" y="2405"/>
              <a:ext cx="50" cy="34"/>
            </a:xfrm>
            <a:custGeom>
              <a:avLst/>
              <a:gdLst>
                <a:gd name="T0" fmla="*/ 0 w 50"/>
                <a:gd name="T1" fmla="*/ 34 h 34"/>
                <a:gd name="T2" fmla="*/ 4 w 50"/>
                <a:gd name="T3" fmla="*/ 20 h 34"/>
                <a:gd name="T4" fmla="*/ 36 w 50"/>
                <a:gd name="T5" fmla="*/ 0 h 34"/>
                <a:gd name="T6" fmla="*/ 50 w 50"/>
                <a:gd name="T7" fmla="*/ 18 h 34"/>
                <a:gd name="T8" fmla="*/ 0 w 50"/>
                <a:gd name="T9" fmla="*/ 34 h 34"/>
                <a:gd name="T10" fmla="*/ 0 60000 65536"/>
                <a:gd name="T11" fmla="*/ 0 60000 65536"/>
                <a:gd name="T12" fmla="*/ 0 60000 65536"/>
                <a:gd name="T13" fmla="*/ 0 60000 65536"/>
                <a:gd name="T14" fmla="*/ 0 60000 65536"/>
                <a:gd name="T15" fmla="*/ 0 w 50"/>
                <a:gd name="T16" fmla="*/ 0 h 34"/>
                <a:gd name="T17" fmla="*/ 50 w 50"/>
                <a:gd name="T18" fmla="*/ 34 h 34"/>
              </a:gdLst>
              <a:ahLst/>
              <a:cxnLst>
                <a:cxn ang="T10">
                  <a:pos x="T0" y="T1"/>
                </a:cxn>
                <a:cxn ang="T11">
                  <a:pos x="T2" y="T3"/>
                </a:cxn>
                <a:cxn ang="T12">
                  <a:pos x="T4" y="T5"/>
                </a:cxn>
                <a:cxn ang="T13">
                  <a:pos x="T6" y="T7"/>
                </a:cxn>
                <a:cxn ang="T14">
                  <a:pos x="T8" y="T9"/>
                </a:cxn>
              </a:cxnLst>
              <a:rect l="T15" t="T16" r="T17" b="T18"/>
              <a:pathLst>
                <a:path w="50" h="34">
                  <a:moveTo>
                    <a:pt x="0" y="34"/>
                  </a:moveTo>
                  <a:lnTo>
                    <a:pt x="4" y="20"/>
                  </a:lnTo>
                  <a:lnTo>
                    <a:pt x="36" y="0"/>
                  </a:lnTo>
                  <a:lnTo>
                    <a:pt x="50" y="18"/>
                  </a:lnTo>
                  <a:lnTo>
                    <a:pt x="0" y="3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7" name="Freeform 339"/>
            <p:cNvSpPr>
              <a:spLocks/>
            </p:cNvSpPr>
            <p:nvPr/>
          </p:nvSpPr>
          <p:spPr bwMode="auto">
            <a:xfrm>
              <a:off x="3076" y="2357"/>
              <a:ext cx="36" cy="28"/>
            </a:xfrm>
            <a:custGeom>
              <a:avLst/>
              <a:gdLst>
                <a:gd name="T0" fmla="*/ 2 w 36"/>
                <a:gd name="T1" fmla="*/ 8 h 28"/>
                <a:gd name="T2" fmla="*/ 0 w 36"/>
                <a:gd name="T3" fmla="*/ 28 h 28"/>
                <a:gd name="T4" fmla="*/ 36 w 36"/>
                <a:gd name="T5" fmla="*/ 8 h 28"/>
                <a:gd name="T6" fmla="*/ 28 w 36"/>
                <a:gd name="T7" fmla="*/ 0 h 28"/>
                <a:gd name="T8" fmla="*/ 2 w 36"/>
                <a:gd name="T9" fmla="*/ 8 h 28"/>
                <a:gd name="T10" fmla="*/ 0 60000 65536"/>
                <a:gd name="T11" fmla="*/ 0 60000 65536"/>
                <a:gd name="T12" fmla="*/ 0 60000 65536"/>
                <a:gd name="T13" fmla="*/ 0 60000 65536"/>
                <a:gd name="T14" fmla="*/ 0 60000 65536"/>
                <a:gd name="T15" fmla="*/ 0 w 36"/>
                <a:gd name="T16" fmla="*/ 0 h 28"/>
                <a:gd name="T17" fmla="*/ 36 w 36"/>
                <a:gd name="T18" fmla="*/ 28 h 28"/>
              </a:gdLst>
              <a:ahLst/>
              <a:cxnLst>
                <a:cxn ang="T10">
                  <a:pos x="T0" y="T1"/>
                </a:cxn>
                <a:cxn ang="T11">
                  <a:pos x="T2" y="T3"/>
                </a:cxn>
                <a:cxn ang="T12">
                  <a:pos x="T4" y="T5"/>
                </a:cxn>
                <a:cxn ang="T13">
                  <a:pos x="T6" y="T7"/>
                </a:cxn>
                <a:cxn ang="T14">
                  <a:pos x="T8" y="T9"/>
                </a:cxn>
              </a:cxnLst>
              <a:rect l="T15" t="T16" r="T17" b="T18"/>
              <a:pathLst>
                <a:path w="36" h="28">
                  <a:moveTo>
                    <a:pt x="2" y="8"/>
                  </a:moveTo>
                  <a:lnTo>
                    <a:pt x="0" y="28"/>
                  </a:lnTo>
                  <a:lnTo>
                    <a:pt x="36" y="8"/>
                  </a:lnTo>
                  <a:lnTo>
                    <a:pt x="28" y="0"/>
                  </a:lnTo>
                  <a:lnTo>
                    <a:pt x="2" y="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8" name="Freeform 340"/>
            <p:cNvSpPr>
              <a:spLocks/>
            </p:cNvSpPr>
            <p:nvPr/>
          </p:nvSpPr>
          <p:spPr bwMode="auto">
            <a:xfrm>
              <a:off x="2986" y="2383"/>
              <a:ext cx="50" cy="36"/>
            </a:xfrm>
            <a:custGeom>
              <a:avLst/>
              <a:gdLst>
                <a:gd name="T0" fmla="*/ 0 w 50"/>
                <a:gd name="T1" fmla="*/ 18 h 36"/>
                <a:gd name="T2" fmla="*/ 12 w 50"/>
                <a:gd name="T3" fmla="*/ 36 h 36"/>
                <a:gd name="T4" fmla="*/ 50 w 50"/>
                <a:gd name="T5" fmla="*/ 20 h 36"/>
                <a:gd name="T6" fmla="*/ 50 w 50"/>
                <a:gd name="T7" fmla="*/ 20 h 36"/>
                <a:gd name="T8" fmla="*/ 42 w 50"/>
                <a:gd name="T9" fmla="*/ 10 h 36"/>
                <a:gd name="T10" fmla="*/ 38 w 50"/>
                <a:gd name="T11" fmla="*/ 0 h 36"/>
                <a:gd name="T12" fmla="*/ 38 w 50"/>
                <a:gd name="T13" fmla="*/ 0 h 36"/>
                <a:gd name="T14" fmla="*/ 0 w 50"/>
                <a:gd name="T15" fmla="*/ 18 h 36"/>
                <a:gd name="T16" fmla="*/ 0 w 50"/>
                <a:gd name="T17" fmla="*/ 18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36"/>
                <a:gd name="T29" fmla="*/ 50 w 50"/>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36">
                  <a:moveTo>
                    <a:pt x="0" y="18"/>
                  </a:moveTo>
                  <a:lnTo>
                    <a:pt x="12" y="36"/>
                  </a:lnTo>
                  <a:lnTo>
                    <a:pt x="50" y="20"/>
                  </a:lnTo>
                  <a:lnTo>
                    <a:pt x="42" y="10"/>
                  </a:lnTo>
                  <a:lnTo>
                    <a:pt x="38" y="0"/>
                  </a:lnTo>
                  <a:lnTo>
                    <a:pt x="0" y="1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9" name="Freeform 341"/>
            <p:cNvSpPr>
              <a:spLocks/>
            </p:cNvSpPr>
            <p:nvPr/>
          </p:nvSpPr>
          <p:spPr bwMode="auto">
            <a:xfrm>
              <a:off x="3030" y="2367"/>
              <a:ext cx="42" cy="34"/>
            </a:xfrm>
            <a:custGeom>
              <a:avLst/>
              <a:gdLst>
                <a:gd name="T0" fmla="*/ 42 w 42"/>
                <a:gd name="T1" fmla="*/ 0 h 34"/>
                <a:gd name="T2" fmla="*/ 42 w 42"/>
                <a:gd name="T3" fmla="*/ 0 h 34"/>
                <a:gd name="T4" fmla="*/ 22 w 42"/>
                <a:gd name="T5" fmla="*/ 6 h 34"/>
                <a:gd name="T6" fmla="*/ 0 w 42"/>
                <a:gd name="T7" fmla="*/ 14 h 34"/>
                <a:gd name="T8" fmla="*/ 0 w 42"/>
                <a:gd name="T9" fmla="*/ 14 h 34"/>
                <a:gd name="T10" fmla="*/ 4 w 42"/>
                <a:gd name="T11" fmla="*/ 24 h 34"/>
                <a:gd name="T12" fmla="*/ 12 w 42"/>
                <a:gd name="T13" fmla="*/ 34 h 34"/>
                <a:gd name="T14" fmla="*/ 38 w 42"/>
                <a:gd name="T15" fmla="*/ 22 h 34"/>
                <a:gd name="T16" fmla="*/ 42 w 42"/>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4"/>
                <a:gd name="T29" fmla="*/ 42 w 42"/>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4">
                  <a:moveTo>
                    <a:pt x="42" y="0"/>
                  </a:moveTo>
                  <a:lnTo>
                    <a:pt x="42" y="0"/>
                  </a:lnTo>
                  <a:lnTo>
                    <a:pt x="22" y="6"/>
                  </a:lnTo>
                  <a:lnTo>
                    <a:pt x="0" y="14"/>
                  </a:lnTo>
                  <a:lnTo>
                    <a:pt x="4" y="24"/>
                  </a:lnTo>
                  <a:lnTo>
                    <a:pt x="12" y="34"/>
                  </a:lnTo>
                  <a:lnTo>
                    <a:pt x="38" y="22"/>
                  </a:lnTo>
                  <a:lnTo>
                    <a:pt x="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0" name="Freeform 342"/>
            <p:cNvSpPr>
              <a:spLocks/>
            </p:cNvSpPr>
            <p:nvPr/>
          </p:nvSpPr>
          <p:spPr bwMode="auto">
            <a:xfrm>
              <a:off x="2610" y="1753"/>
              <a:ext cx="536" cy="52"/>
            </a:xfrm>
            <a:custGeom>
              <a:avLst/>
              <a:gdLst>
                <a:gd name="T0" fmla="*/ 0 w 536"/>
                <a:gd name="T1" fmla="*/ 40 h 52"/>
                <a:gd name="T2" fmla="*/ 536 w 536"/>
                <a:gd name="T3" fmla="*/ 0 h 52"/>
                <a:gd name="T4" fmla="*/ 518 w 536"/>
                <a:gd name="T5" fmla="*/ 14 h 52"/>
                <a:gd name="T6" fmla="*/ 22 w 536"/>
                <a:gd name="T7" fmla="*/ 52 h 52"/>
                <a:gd name="T8" fmla="*/ 0 w 536"/>
                <a:gd name="T9" fmla="*/ 40 h 52"/>
                <a:gd name="T10" fmla="*/ 0 60000 65536"/>
                <a:gd name="T11" fmla="*/ 0 60000 65536"/>
                <a:gd name="T12" fmla="*/ 0 60000 65536"/>
                <a:gd name="T13" fmla="*/ 0 60000 65536"/>
                <a:gd name="T14" fmla="*/ 0 60000 65536"/>
                <a:gd name="T15" fmla="*/ 0 w 536"/>
                <a:gd name="T16" fmla="*/ 0 h 52"/>
                <a:gd name="T17" fmla="*/ 536 w 536"/>
                <a:gd name="T18" fmla="*/ 52 h 52"/>
              </a:gdLst>
              <a:ahLst/>
              <a:cxnLst>
                <a:cxn ang="T10">
                  <a:pos x="T0" y="T1"/>
                </a:cxn>
                <a:cxn ang="T11">
                  <a:pos x="T2" y="T3"/>
                </a:cxn>
                <a:cxn ang="T12">
                  <a:pos x="T4" y="T5"/>
                </a:cxn>
                <a:cxn ang="T13">
                  <a:pos x="T6" y="T7"/>
                </a:cxn>
                <a:cxn ang="T14">
                  <a:pos x="T8" y="T9"/>
                </a:cxn>
              </a:cxnLst>
              <a:rect l="T15" t="T16" r="T17" b="T18"/>
              <a:pathLst>
                <a:path w="536" h="52">
                  <a:moveTo>
                    <a:pt x="0" y="40"/>
                  </a:moveTo>
                  <a:lnTo>
                    <a:pt x="536" y="0"/>
                  </a:lnTo>
                  <a:lnTo>
                    <a:pt x="518" y="14"/>
                  </a:lnTo>
                  <a:lnTo>
                    <a:pt x="22" y="52"/>
                  </a:lnTo>
                  <a:lnTo>
                    <a:pt x="0" y="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1" name="Freeform 343"/>
            <p:cNvSpPr>
              <a:spLocks/>
            </p:cNvSpPr>
            <p:nvPr/>
          </p:nvSpPr>
          <p:spPr bwMode="auto">
            <a:xfrm>
              <a:off x="2630" y="1785"/>
              <a:ext cx="268" cy="204"/>
            </a:xfrm>
            <a:custGeom>
              <a:avLst/>
              <a:gdLst>
                <a:gd name="T0" fmla="*/ 0 w 268"/>
                <a:gd name="T1" fmla="*/ 20 h 204"/>
                <a:gd name="T2" fmla="*/ 38 w 268"/>
                <a:gd name="T3" fmla="*/ 204 h 204"/>
                <a:gd name="T4" fmla="*/ 38 w 268"/>
                <a:gd name="T5" fmla="*/ 204 h 204"/>
                <a:gd name="T6" fmla="*/ 152 w 268"/>
                <a:gd name="T7" fmla="*/ 102 h 204"/>
                <a:gd name="T8" fmla="*/ 268 w 268"/>
                <a:gd name="T9" fmla="*/ 0 h 204"/>
                <a:gd name="T10" fmla="*/ 0 w 268"/>
                <a:gd name="T11" fmla="*/ 20 h 204"/>
                <a:gd name="T12" fmla="*/ 0 60000 65536"/>
                <a:gd name="T13" fmla="*/ 0 60000 65536"/>
                <a:gd name="T14" fmla="*/ 0 60000 65536"/>
                <a:gd name="T15" fmla="*/ 0 60000 65536"/>
                <a:gd name="T16" fmla="*/ 0 60000 65536"/>
                <a:gd name="T17" fmla="*/ 0 60000 65536"/>
                <a:gd name="T18" fmla="*/ 0 w 268"/>
                <a:gd name="T19" fmla="*/ 0 h 204"/>
                <a:gd name="T20" fmla="*/ 268 w 268"/>
                <a:gd name="T21" fmla="*/ 204 h 204"/>
              </a:gdLst>
              <a:ahLst/>
              <a:cxnLst>
                <a:cxn ang="T12">
                  <a:pos x="T0" y="T1"/>
                </a:cxn>
                <a:cxn ang="T13">
                  <a:pos x="T2" y="T3"/>
                </a:cxn>
                <a:cxn ang="T14">
                  <a:pos x="T4" y="T5"/>
                </a:cxn>
                <a:cxn ang="T15">
                  <a:pos x="T6" y="T7"/>
                </a:cxn>
                <a:cxn ang="T16">
                  <a:pos x="T8" y="T9"/>
                </a:cxn>
                <a:cxn ang="T17">
                  <a:pos x="T10" y="T11"/>
                </a:cxn>
              </a:cxnLst>
              <a:rect l="T18" t="T19" r="T20" b="T21"/>
              <a:pathLst>
                <a:path w="268" h="204">
                  <a:moveTo>
                    <a:pt x="0" y="20"/>
                  </a:moveTo>
                  <a:lnTo>
                    <a:pt x="38" y="204"/>
                  </a:lnTo>
                  <a:lnTo>
                    <a:pt x="152" y="102"/>
                  </a:lnTo>
                  <a:lnTo>
                    <a:pt x="268" y="0"/>
                  </a:lnTo>
                  <a:lnTo>
                    <a:pt x="0" y="20"/>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2" name="Freeform 344"/>
            <p:cNvSpPr>
              <a:spLocks/>
            </p:cNvSpPr>
            <p:nvPr/>
          </p:nvSpPr>
          <p:spPr bwMode="auto">
            <a:xfrm>
              <a:off x="2668" y="1775"/>
              <a:ext cx="338" cy="400"/>
            </a:xfrm>
            <a:custGeom>
              <a:avLst/>
              <a:gdLst>
                <a:gd name="T0" fmla="*/ 230 w 338"/>
                <a:gd name="T1" fmla="*/ 10 h 400"/>
                <a:gd name="T2" fmla="*/ 230 w 338"/>
                <a:gd name="T3" fmla="*/ 10 h 400"/>
                <a:gd name="T4" fmla="*/ 114 w 338"/>
                <a:gd name="T5" fmla="*/ 112 h 400"/>
                <a:gd name="T6" fmla="*/ 0 w 338"/>
                <a:gd name="T7" fmla="*/ 214 h 400"/>
                <a:gd name="T8" fmla="*/ 36 w 338"/>
                <a:gd name="T9" fmla="*/ 400 h 400"/>
                <a:gd name="T10" fmla="*/ 36 w 338"/>
                <a:gd name="T11" fmla="*/ 400 h 400"/>
                <a:gd name="T12" fmla="*/ 108 w 338"/>
                <a:gd name="T13" fmla="*/ 298 h 400"/>
                <a:gd name="T14" fmla="*/ 182 w 338"/>
                <a:gd name="T15" fmla="*/ 196 h 400"/>
                <a:gd name="T16" fmla="*/ 218 w 338"/>
                <a:gd name="T17" fmla="*/ 146 h 400"/>
                <a:gd name="T18" fmla="*/ 258 w 338"/>
                <a:gd name="T19" fmla="*/ 96 h 400"/>
                <a:gd name="T20" fmla="*/ 296 w 338"/>
                <a:gd name="T21" fmla="*/ 48 h 400"/>
                <a:gd name="T22" fmla="*/ 338 w 338"/>
                <a:gd name="T23" fmla="*/ 0 h 400"/>
                <a:gd name="T24" fmla="*/ 230 w 338"/>
                <a:gd name="T25" fmla="*/ 10 h 4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8"/>
                <a:gd name="T40" fmla="*/ 0 h 400"/>
                <a:gd name="T41" fmla="*/ 338 w 338"/>
                <a:gd name="T42" fmla="*/ 400 h 4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8" h="400">
                  <a:moveTo>
                    <a:pt x="230" y="10"/>
                  </a:moveTo>
                  <a:lnTo>
                    <a:pt x="230" y="10"/>
                  </a:lnTo>
                  <a:lnTo>
                    <a:pt x="114" y="112"/>
                  </a:lnTo>
                  <a:lnTo>
                    <a:pt x="0" y="214"/>
                  </a:lnTo>
                  <a:lnTo>
                    <a:pt x="36" y="400"/>
                  </a:lnTo>
                  <a:lnTo>
                    <a:pt x="108" y="298"/>
                  </a:lnTo>
                  <a:lnTo>
                    <a:pt x="182" y="196"/>
                  </a:lnTo>
                  <a:lnTo>
                    <a:pt x="218" y="146"/>
                  </a:lnTo>
                  <a:lnTo>
                    <a:pt x="258" y="96"/>
                  </a:lnTo>
                  <a:lnTo>
                    <a:pt x="296" y="48"/>
                  </a:lnTo>
                  <a:lnTo>
                    <a:pt x="338" y="0"/>
                  </a:lnTo>
                  <a:lnTo>
                    <a:pt x="230" y="10"/>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 name="Freeform 345"/>
            <p:cNvSpPr>
              <a:spLocks/>
            </p:cNvSpPr>
            <p:nvPr/>
          </p:nvSpPr>
          <p:spPr bwMode="auto">
            <a:xfrm>
              <a:off x="2704" y="1767"/>
              <a:ext cx="430" cy="650"/>
            </a:xfrm>
            <a:custGeom>
              <a:avLst/>
              <a:gdLst>
                <a:gd name="T0" fmla="*/ 430 w 430"/>
                <a:gd name="T1" fmla="*/ 34 h 650"/>
                <a:gd name="T2" fmla="*/ 424 w 430"/>
                <a:gd name="T3" fmla="*/ 0 h 650"/>
                <a:gd name="T4" fmla="*/ 302 w 430"/>
                <a:gd name="T5" fmla="*/ 8 h 650"/>
                <a:gd name="T6" fmla="*/ 302 w 430"/>
                <a:gd name="T7" fmla="*/ 8 h 650"/>
                <a:gd name="T8" fmla="*/ 260 w 430"/>
                <a:gd name="T9" fmla="*/ 56 h 650"/>
                <a:gd name="T10" fmla="*/ 222 w 430"/>
                <a:gd name="T11" fmla="*/ 104 h 650"/>
                <a:gd name="T12" fmla="*/ 182 w 430"/>
                <a:gd name="T13" fmla="*/ 154 h 650"/>
                <a:gd name="T14" fmla="*/ 146 w 430"/>
                <a:gd name="T15" fmla="*/ 204 h 650"/>
                <a:gd name="T16" fmla="*/ 72 w 430"/>
                <a:gd name="T17" fmla="*/ 306 h 650"/>
                <a:gd name="T18" fmla="*/ 0 w 430"/>
                <a:gd name="T19" fmla="*/ 408 h 650"/>
                <a:gd name="T20" fmla="*/ 48 w 430"/>
                <a:gd name="T21" fmla="*/ 650 h 650"/>
                <a:gd name="T22" fmla="*/ 48 w 430"/>
                <a:gd name="T23" fmla="*/ 650 h 650"/>
                <a:gd name="T24" fmla="*/ 102 w 430"/>
                <a:gd name="T25" fmla="*/ 576 h 650"/>
                <a:gd name="T26" fmla="*/ 156 w 430"/>
                <a:gd name="T27" fmla="*/ 502 h 650"/>
                <a:gd name="T28" fmla="*/ 208 w 430"/>
                <a:gd name="T29" fmla="*/ 428 h 650"/>
                <a:gd name="T30" fmla="*/ 256 w 430"/>
                <a:gd name="T31" fmla="*/ 352 h 650"/>
                <a:gd name="T32" fmla="*/ 304 w 430"/>
                <a:gd name="T33" fmla="*/ 274 h 650"/>
                <a:gd name="T34" fmla="*/ 348 w 430"/>
                <a:gd name="T35" fmla="*/ 194 h 650"/>
                <a:gd name="T36" fmla="*/ 392 w 430"/>
                <a:gd name="T37" fmla="*/ 116 h 650"/>
                <a:gd name="T38" fmla="*/ 430 w 430"/>
                <a:gd name="T39" fmla="*/ 34 h 650"/>
                <a:gd name="T40" fmla="*/ 430 w 430"/>
                <a:gd name="T41" fmla="*/ 34 h 6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0"/>
                <a:gd name="T64" fmla="*/ 0 h 650"/>
                <a:gd name="T65" fmla="*/ 430 w 430"/>
                <a:gd name="T66" fmla="*/ 650 h 6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0" h="650">
                  <a:moveTo>
                    <a:pt x="430" y="34"/>
                  </a:moveTo>
                  <a:lnTo>
                    <a:pt x="424" y="0"/>
                  </a:lnTo>
                  <a:lnTo>
                    <a:pt x="302" y="8"/>
                  </a:lnTo>
                  <a:lnTo>
                    <a:pt x="260" y="56"/>
                  </a:lnTo>
                  <a:lnTo>
                    <a:pt x="222" y="104"/>
                  </a:lnTo>
                  <a:lnTo>
                    <a:pt x="182" y="154"/>
                  </a:lnTo>
                  <a:lnTo>
                    <a:pt x="146" y="204"/>
                  </a:lnTo>
                  <a:lnTo>
                    <a:pt x="72" y="306"/>
                  </a:lnTo>
                  <a:lnTo>
                    <a:pt x="0" y="408"/>
                  </a:lnTo>
                  <a:lnTo>
                    <a:pt x="48" y="650"/>
                  </a:lnTo>
                  <a:lnTo>
                    <a:pt x="102" y="576"/>
                  </a:lnTo>
                  <a:lnTo>
                    <a:pt x="156" y="502"/>
                  </a:lnTo>
                  <a:lnTo>
                    <a:pt x="208" y="428"/>
                  </a:lnTo>
                  <a:lnTo>
                    <a:pt x="256" y="352"/>
                  </a:lnTo>
                  <a:lnTo>
                    <a:pt x="304" y="274"/>
                  </a:lnTo>
                  <a:lnTo>
                    <a:pt x="348" y="194"/>
                  </a:lnTo>
                  <a:lnTo>
                    <a:pt x="392" y="116"/>
                  </a:lnTo>
                  <a:lnTo>
                    <a:pt x="430" y="34"/>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 name="Freeform 346"/>
            <p:cNvSpPr>
              <a:spLocks/>
            </p:cNvSpPr>
            <p:nvPr/>
          </p:nvSpPr>
          <p:spPr bwMode="auto">
            <a:xfrm>
              <a:off x="3004" y="2075"/>
              <a:ext cx="214" cy="274"/>
            </a:xfrm>
            <a:custGeom>
              <a:avLst/>
              <a:gdLst>
                <a:gd name="T0" fmla="*/ 0 w 214"/>
                <a:gd name="T1" fmla="*/ 274 h 274"/>
                <a:gd name="T2" fmla="*/ 214 w 214"/>
                <a:gd name="T3" fmla="*/ 190 h 274"/>
                <a:gd name="T4" fmla="*/ 180 w 214"/>
                <a:gd name="T5" fmla="*/ 0 h 274"/>
                <a:gd name="T6" fmla="*/ 180 w 214"/>
                <a:gd name="T7" fmla="*/ 0 h 274"/>
                <a:gd name="T8" fmla="*/ 138 w 214"/>
                <a:gd name="T9" fmla="*/ 52 h 274"/>
                <a:gd name="T10" fmla="*/ 100 w 214"/>
                <a:gd name="T11" fmla="*/ 108 h 274"/>
                <a:gd name="T12" fmla="*/ 64 w 214"/>
                <a:gd name="T13" fmla="*/ 164 h 274"/>
                <a:gd name="T14" fmla="*/ 30 w 214"/>
                <a:gd name="T15" fmla="*/ 222 h 274"/>
                <a:gd name="T16" fmla="*/ 30 w 214"/>
                <a:gd name="T17" fmla="*/ 222 h 274"/>
                <a:gd name="T18" fmla="*/ 0 w 214"/>
                <a:gd name="T19" fmla="*/ 274 h 274"/>
                <a:gd name="T20" fmla="*/ 0 w 214"/>
                <a:gd name="T21" fmla="*/ 274 h 2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4"/>
                <a:gd name="T34" fmla="*/ 0 h 274"/>
                <a:gd name="T35" fmla="*/ 214 w 214"/>
                <a:gd name="T36" fmla="*/ 274 h 2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4" h="274">
                  <a:moveTo>
                    <a:pt x="0" y="274"/>
                  </a:moveTo>
                  <a:lnTo>
                    <a:pt x="214" y="190"/>
                  </a:lnTo>
                  <a:lnTo>
                    <a:pt x="180" y="0"/>
                  </a:lnTo>
                  <a:lnTo>
                    <a:pt x="138" y="52"/>
                  </a:lnTo>
                  <a:lnTo>
                    <a:pt x="100" y="108"/>
                  </a:lnTo>
                  <a:lnTo>
                    <a:pt x="64" y="164"/>
                  </a:lnTo>
                  <a:lnTo>
                    <a:pt x="30" y="222"/>
                  </a:lnTo>
                  <a:lnTo>
                    <a:pt x="0" y="274"/>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 name="Freeform 347"/>
            <p:cNvSpPr>
              <a:spLocks/>
            </p:cNvSpPr>
            <p:nvPr/>
          </p:nvSpPr>
          <p:spPr bwMode="auto">
            <a:xfrm>
              <a:off x="2752" y="1801"/>
              <a:ext cx="432" cy="644"/>
            </a:xfrm>
            <a:custGeom>
              <a:avLst/>
              <a:gdLst>
                <a:gd name="T0" fmla="*/ 0 w 432"/>
                <a:gd name="T1" fmla="*/ 616 h 644"/>
                <a:gd name="T2" fmla="*/ 6 w 432"/>
                <a:gd name="T3" fmla="*/ 644 h 644"/>
                <a:gd name="T4" fmla="*/ 252 w 432"/>
                <a:gd name="T5" fmla="*/ 548 h 644"/>
                <a:gd name="T6" fmla="*/ 252 w 432"/>
                <a:gd name="T7" fmla="*/ 548 h 644"/>
                <a:gd name="T8" fmla="*/ 282 w 432"/>
                <a:gd name="T9" fmla="*/ 496 h 644"/>
                <a:gd name="T10" fmla="*/ 282 w 432"/>
                <a:gd name="T11" fmla="*/ 496 h 644"/>
                <a:gd name="T12" fmla="*/ 316 w 432"/>
                <a:gd name="T13" fmla="*/ 438 h 644"/>
                <a:gd name="T14" fmla="*/ 352 w 432"/>
                <a:gd name="T15" fmla="*/ 382 h 644"/>
                <a:gd name="T16" fmla="*/ 390 w 432"/>
                <a:gd name="T17" fmla="*/ 326 h 644"/>
                <a:gd name="T18" fmla="*/ 432 w 432"/>
                <a:gd name="T19" fmla="*/ 274 h 644"/>
                <a:gd name="T20" fmla="*/ 382 w 432"/>
                <a:gd name="T21" fmla="*/ 0 h 644"/>
                <a:gd name="T22" fmla="*/ 382 w 432"/>
                <a:gd name="T23" fmla="*/ 0 h 644"/>
                <a:gd name="T24" fmla="*/ 344 w 432"/>
                <a:gd name="T25" fmla="*/ 82 h 644"/>
                <a:gd name="T26" fmla="*/ 300 w 432"/>
                <a:gd name="T27" fmla="*/ 160 h 644"/>
                <a:gd name="T28" fmla="*/ 256 w 432"/>
                <a:gd name="T29" fmla="*/ 240 h 644"/>
                <a:gd name="T30" fmla="*/ 208 w 432"/>
                <a:gd name="T31" fmla="*/ 318 h 644"/>
                <a:gd name="T32" fmla="*/ 160 w 432"/>
                <a:gd name="T33" fmla="*/ 394 h 644"/>
                <a:gd name="T34" fmla="*/ 108 w 432"/>
                <a:gd name="T35" fmla="*/ 468 h 644"/>
                <a:gd name="T36" fmla="*/ 54 w 432"/>
                <a:gd name="T37" fmla="*/ 542 h 644"/>
                <a:gd name="T38" fmla="*/ 0 w 432"/>
                <a:gd name="T39" fmla="*/ 616 h 644"/>
                <a:gd name="T40" fmla="*/ 0 w 432"/>
                <a:gd name="T41" fmla="*/ 616 h 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644"/>
                <a:gd name="T65" fmla="*/ 432 w 432"/>
                <a:gd name="T66" fmla="*/ 644 h 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644">
                  <a:moveTo>
                    <a:pt x="0" y="616"/>
                  </a:moveTo>
                  <a:lnTo>
                    <a:pt x="6" y="644"/>
                  </a:lnTo>
                  <a:lnTo>
                    <a:pt x="252" y="548"/>
                  </a:lnTo>
                  <a:lnTo>
                    <a:pt x="282" y="496"/>
                  </a:lnTo>
                  <a:lnTo>
                    <a:pt x="316" y="438"/>
                  </a:lnTo>
                  <a:lnTo>
                    <a:pt x="352" y="382"/>
                  </a:lnTo>
                  <a:lnTo>
                    <a:pt x="390" y="326"/>
                  </a:lnTo>
                  <a:lnTo>
                    <a:pt x="432" y="274"/>
                  </a:lnTo>
                  <a:lnTo>
                    <a:pt x="382" y="0"/>
                  </a:lnTo>
                  <a:lnTo>
                    <a:pt x="344" y="82"/>
                  </a:lnTo>
                  <a:lnTo>
                    <a:pt x="300" y="160"/>
                  </a:lnTo>
                  <a:lnTo>
                    <a:pt x="256" y="240"/>
                  </a:lnTo>
                  <a:lnTo>
                    <a:pt x="208" y="318"/>
                  </a:lnTo>
                  <a:lnTo>
                    <a:pt x="160" y="394"/>
                  </a:lnTo>
                  <a:lnTo>
                    <a:pt x="108" y="468"/>
                  </a:lnTo>
                  <a:lnTo>
                    <a:pt x="54" y="542"/>
                  </a:lnTo>
                  <a:lnTo>
                    <a:pt x="0" y="616"/>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 name="Freeform 348"/>
            <p:cNvSpPr>
              <a:spLocks/>
            </p:cNvSpPr>
            <p:nvPr/>
          </p:nvSpPr>
          <p:spPr bwMode="auto">
            <a:xfrm>
              <a:off x="2744" y="2265"/>
              <a:ext cx="496" cy="204"/>
            </a:xfrm>
            <a:custGeom>
              <a:avLst/>
              <a:gdLst>
                <a:gd name="T0" fmla="*/ 0 w 496"/>
                <a:gd name="T1" fmla="*/ 204 h 204"/>
                <a:gd name="T2" fmla="*/ 14 w 496"/>
                <a:gd name="T3" fmla="*/ 180 h 204"/>
                <a:gd name="T4" fmla="*/ 474 w 496"/>
                <a:gd name="T5" fmla="*/ 0 h 204"/>
                <a:gd name="T6" fmla="*/ 496 w 496"/>
                <a:gd name="T7" fmla="*/ 8 h 204"/>
                <a:gd name="T8" fmla="*/ 0 w 496"/>
                <a:gd name="T9" fmla="*/ 204 h 204"/>
                <a:gd name="T10" fmla="*/ 0 60000 65536"/>
                <a:gd name="T11" fmla="*/ 0 60000 65536"/>
                <a:gd name="T12" fmla="*/ 0 60000 65536"/>
                <a:gd name="T13" fmla="*/ 0 60000 65536"/>
                <a:gd name="T14" fmla="*/ 0 60000 65536"/>
                <a:gd name="T15" fmla="*/ 0 w 496"/>
                <a:gd name="T16" fmla="*/ 0 h 204"/>
                <a:gd name="T17" fmla="*/ 496 w 496"/>
                <a:gd name="T18" fmla="*/ 204 h 204"/>
              </a:gdLst>
              <a:ahLst/>
              <a:cxnLst>
                <a:cxn ang="T10">
                  <a:pos x="T0" y="T1"/>
                </a:cxn>
                <a:cxn ang="T11">
                  <a:pos x="T2" y="T3"/>
                </a:cxn>
                <a:cxn ang="T12">
                  <a:pos x="T4" y="T5"/>
                </a:cxn>
                <a:cxn ang="T13">
                  <a:pos x="T6" y="T7"/>
                </a:cxn>
                <a:cxn ang="T14">
                  <a:pos x="T8" y="T9"/>
                </a:cxn>
              </a:cxnLst>
              <a:rect l="T15" t="T16" r="T17" b="T18"/>
              <a:pathLst>
                <a:path w="496" h="204">
                  <a:moveTo>
                    <a:pt x="0" y="204"/>
                  </a:moveTo>
                  <a:lnTo>
                    <a:pt x="14" y="180"/>
                  </a:lnTo>
                  <a:lnTo>
                    <a:pt x="474" y="0"/>
                  </a:lnTo>
                  <a:lnTo>
                    <a:pt x="496" y="8"/>
                  </a:lnTo>
                  <a:lnTo>
                    <a:pt x="0"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 name="Freeform 349"/>
            <p:cNvSpPr>
              <a:spLocks/>
            </p:cNvSpPr>
            <p:nvPr/>
          </p:nvSpPr>
          <p:spPr bwMode="auto">
            <a:xfrm>
              <a:off x="3200" y="2309"/>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4 h 10"/>
                <a:gd name="T14" fmla="*/ 0 w 10"/>
                <a:gd name="T15" fmla="*/ 4 h 10"/>
                <a:gd name="T16" fmla="*/ 2 w 10"/>
                <a:gd name="T17" fmla="*/ 0 h 10"/>
                <a:gd name="T18" fmla="*/ 6 w 10"/>
                <a:gd name="T19" fmla="*/ 0 h 10"/>
                <a:gd name="T20" fmla="*/ 6 w 10"/>
                <a:gd name="T21" fmla="*/ 0 h 10"/>
                <a:gd name="T22" fmla="*/ 10 w 10"/>
                <a:gd name="T23" fmla="*/ 2 h 10"/>
                <a:gd name="T24" fmla="*/ 10 w 10"/>
                <a:gd name="T25" fmla="*/ 6 h 10"/>
                <a:gd name="T26" fmla="*/ 10 w 10"/>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10" y="6"/>
                  </a:moveTo>
                  <a:lnTo>
                    <a:pt x="10" y="6"/>
                  </a:lnTo>
                  <a:lnTo>
                    <a:pt x="8" y="8"/>
                  </a:lnTo>
                  <a:lnTo>
                    <a:pt x="4" y="10"/>
                  </a:lnTo>
                  <a:lnTo>
                    <a:pt x="2" y="8"/>
                  </a:lnTo>
                  <a:lnTo>
                    <a:pt x="0" y="4"/>
                  </a:lnTo>
                  <a:lnTo>
                    <a:pt x="2" y="0"/>
                  </a:lnTo>
                  <a:lnTo>
                    <a:pt x="6" y="0"/>
                  </a:lnTo>
                  <a:lnTo>
                    <a:pt x="10" y="2"/>
                  </a:lnTo>
                  <a:lnTo>
                    <a:pt x="10" y="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pic>
        <p:nvPicPr>
          <p:cNvPr id="38" name="Picture 351" descr="MCj03969440000[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908588" y="5813680"/>
            <a:ext cx="1544637"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 name="Group 366"/>
          <p:cNvGrpSpPr>
            <a:grpSpLocks/>
          </p:cNvGrpSpPr>
          <p:nvPr/>
        </p:nvGrpSpPr>
        <p:grpSpPr bwMode="auto">
          <a:xfrm>
            <a:off x="4820159" y="5815267"/>
            <a:ext cx="596900" cy="571500"/>
            <a:chOff x="3571" y="1321"/>
            <a:chExt cx="376" cy="360"/>
          </a:xfrm>
        </p:grpSpPr>
        <p:sp>
          <p:nvSpPr>
            <p:cNvPr id="40" name="Freeform 358"/>
            <p:cNvSpPr>
              <a:spLocks/>
            </p:cNvSpPr>
            <p:nvPr/>
          </p:nvSpPr>
          <p:spPr bwMode="auto">
            <a:xfrm>
              <a:off x="3571" y="1321"/>
              <a:ext cx="376" cy="360"/>
            </a:xfrm>
            <a:custGeom>
              <a:avLst/>
              <a:gdLst>
                <a:gd name="T0" fmla="*/ 0 w 8650"/>
                <a:gd name="T1" fmla="*/ 0 h 8283"/>
                <a:gd name="T2" fmla="*/ 0 w 8650"/>
                <a:gd name="T3" fmla="*/ 0 h 8283"/>
                <a:gd name="T4" fmla="*/ 0 w 8650"/>
                <a:gd name="T5" fmla="*/ 0 h 8283"/>
                <a:gd name="T6" fmla="*/ 0 w 8650"/>
                <a:gd name="T7" fmla="*/ 0 h 8283"/>
                <a:gd name="T8" fmla="*/ 0 w 8650"/>
                <a:gd name="T9" fmla="*/ 0 h 8283"/>
                <a:gd name="T10" fmla="*/ 0 w 8650"/>
                <a:gd name="T11" fmla="*/ 0 h 8283"/>
                <a:gd name="T12" fmla="*/ 0 w 8650"/>
                <a:gd name="T13" fmla="*/ 0 h 8283"/>
                <a:gd name="T14" fmla="*/ 0 w 8650"/>
                <a:gd name="T15" fmla="*/ 0 h 8283"/>
                <a:gd name="T16" fmla="*/ 0 w 8650"/>
                <a:gd name="T17" fmla="*/ 0 h 8283"/>
                <a:gd name="T18" fmla="*/ 0 w 8650"/>
                <a:gd name="T19" fmla="*/ 0 h 8283"/>
                <a:gd name="T20" fmla="*/ 0 w 8650"/>
                <a:gd name="T21" fmla="*/ 0 h 8283"/>
                <a:gd name="T22" fmla="*/ 0 w 8650"/>
                <a:gd name="T23" fmla="*/ 0 h 8283"/>
                <a:gd name="T24" fmla="*/ 0 w 8650"/>
                <a:gd name="T25" fmla="*/ 0 h 8283"/>
                <a:gd name="T26" fmla="*/ 0 w 8650"/>
                <a:gd name="T27" fmla="*/ 0 h 8283"/>
                <a:gd name="T28" fmla="*/ 0 w 8650"/>
                <a:gd name="T29" fmla="*/ 0 h 8283"/>
                <a:gd name="T30" fmla="*/ 0 w 8650"/>
                <a:gd name="T31" fmla="*/ 0 h 8283"/>
                <a:gd name="T32" fmla="*/ 0 w 8650"/>
                <a:gd name="T33" fmla="*/ 0 h 8283"/>
                <a:gd name="T34" fmla="*/ 0 w 8650"/>
                <a:gd name="T35" fmla="*/ 0 h 8283"/>
                <a:gd name="T36" fmla="*/ 0 w 8650"/>
                <a:gd name="T37" fmla="*/ 0 h 8283"/>
                <a:gd name="T38" fmla="*/ 0 w 8650"/>
                <a:gd name="T39" fmla="*/ 0 h 8283"/>
                <a:gd name="T40" fmla="*/ 0 w 8650"/>
                <a:gd name="T41" fmla="*/ 0 h 8283"/>
                <a:gd name="T42" fmla="*/ 0 w 8650"/>
                <a:gd name="T43" fmla="*/ 0 h 8283"/>
                <a:gd name="T44" fmla="*/ 0 w 8650"/>
                <a:gd name="T45" fmla="*/ 0 h 8283"/>
                <a:gd name="T46" fmla="*/ 0 w 8650"/>
                <a:gd name="T47" fmla="*/ 0 h 8283"/>
                <a:gd name="T48" fmla="*/ 0 w 8650"/>
                <a:gd name="T49" fmla="*/ 0 h 8283"/>
                <a:gd name="T50" fmla="*/ 0 w 8650"/>
                <a:gd name="T51" fmla="*/ 0 h 8283"/>
                <a:gd name="T52" fmla="*/ 0 w 8650"/>
                <a:gd name="T53" fmla="*/ 0 h 8283"/>
                <a:gd name="T54" fmla="*/ 0 w 8650"/>
                <a:gd name="T55" fmla="*/ 0 h 8283"/>
                <a:gd name="T56" fmla="*/ 0 w 8650"/>
                <a:gd name="T57" fmla="*/ 0 h 8283"/>
                <a:gd name="T58" fmla="*/ 0 w 8650"/>
                <a:gd name="T59" fmla="*/ 0 h 8283"/>
                <a:gd name="T60" fmla="*/ 0 w 8650"/>
                <a:gd name="T61" fmla="*/ 0 h 8283"/>
                <a:gd name="T62" fmla="*/ 0 w 8650"/>
                <a:gd name="T63" fmla="*/ 0 h 8283"/>
                <a:gd name="T64" fmla="*/ 0 w 8650"/>
                <a:gd name="T65" fmla="*/ 0 h 8283"/>
                <a:gd name="T66" fmla="*/ 0 w 8650"/>
                <a:gd name="T67" fmla="*/ 0 h 8283"/>
                <a:gd name="T68" fmla="*/ 0 w 8650"/>
                <a:gd name="T69" fmla="*/ 0 h 8283"/>
                <a:gd name="T70" fmla="*/ 0 w 8650"/>
                <a:gd name="T71" fmla="*/ 0 h 8283"/>
                <a:gd name="T72" fmla="*/ 0 w 8650"/>
                <a:gd name="T73" fmla="*/ 0 h 8283"/>
                <a:gd name="T74" fmla="*/ 0 w 8650"/>
                <a:gd name="T75" fmla="*/ 0 h 8283"/>
                <a:gd name="T76" fmla="*/ 0 w 8650"/>
                <a:gd name="T77" fmla="*/ 0 h 8283"/>
                <a:gd name="T78" fmla="*/ 0 w 8650"/>
                <a:gd name="T79" fmla="*/ 0 h 8283"/>
                <a:gd name="T80" fmla="*/ 0 w 8650"/>
                <a:gd name="T81" fmla="*/ 0 h 8283"/>
                <a:gd name="T82" fmla="*/ 0 w 8650"/>
                <a:gd name="T83" fmla="*/ 0 h 8283"/>
                <a:gd name="T84" fmla="*/ 0 w 8650"/>
                <a:gd name="T85" fmla="*/ 0 h 8283"/>
                <a:gd name="T86" fmla="*/ 0 w 8650"/>
                <a:gd name="T87" fmla="*/ 0 h 8283"/>
                <a:gd name="T88" fmla="*/ 0 w 8650"/>
                <a:gd name="T89" fmla="*/ 0 h 8283"/>
                <a:gd name="T90" fmla="*/ 0 w 8650"/>
                <a:gd name="T91" fmla="*/ 0 h 8283"/>
                <a:gd name="T92" fmla="*/ 0 w 8650"/>
                <a:gd name="T93" fmla="*/ 0 h 8283"/>
                <a:gd name="T94" fmla="*/ 0 w 8650"/>
                <a:gd name="T95" fmla="*/ 0 h 8283"/>
                <a:gd name="T96" fmla="*/ 0 w 8650"/>
                <a:gd name="T97" fmla="*/ 0 h 8283"/>
                <a:gd name="T98" fmla="*/ 0 w 8650"/>
                <a:gd name="T99" fmla="*/ 0 h 8283"/>
                <a:gd name="T100" fmla="*/ 0 w 8650"/>
                <a:gd name="T101" fmla="*/ 0 h 82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650"/>
                <a:gd name="T154" fmla="*/ 0 h 8283"/>
                <a:gd name="T155" fmla="*/ 8650 w 8650"/>
                <a:gd name="T156" fmla="*/ 8283 h 82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650" h="8283">
                  <a:moveTo>
                    <a:pt x="7221" y="5078"/>
                  </a:moveTo>
                  <a:lnTo>
                    <a:pt x="7149" y="5218"/>
                  </a:lnTo>
                  <a:lnTo>
                    <a:pt x="7077" y="5358"/>
                  </a:lnTo>
                  <a:lnTo>
                    <a:pt x="7005" y="5495"/>
                  </a:lnTo>
                  <a:lnTo>
                    <a:pt x="6933" y="5630"/>
                  </a:lnTo>
                  <a:lnTo>
                    <a:pt x="6860" y="5765"/>
                  </a:lnTo>
                  <a:lnTo>
                    <a:pt x="6786" y="5897"/>
                  </a:lnTo>
                  <a:lnTo>
                    <a:pt x="6713" y="6026"/>
                  </a:lnTo>
                  <a:lnTo>
                    <a:pt x="6638" y="6154"/>
                  </a:lnTo>
                  <a:lnTo>
                    <a:pt x="6562" y="6279"/>
                  </a:lnTo>
                  <a:lnTo>
                    <a:pt x="6484" y="6402"/>
                  </a:lnTo>
                  <a:lnTo>
                    <a:pt x="6406" y="6522"/>
                  </a:lnTo>
                  <a:lnTo>
                    <a:pt x="6326" y="6639"/>
                  </a:lnTo>
                  <a:lnTo>
                    <a:pt x="6243" y="6753"/>
                  </a:lnTo>
                  <a:lnTo>
                    <a:pt x="6158" y="6865"/>
                  </a:lnTo>
                  <a:lnTo>
                    <a:pt x="6071" y="6973"/>
                  </a:lnTo>
                  <a:lnTo>
                    <a:pt x="5981" y="7078"/>
                  </a:lnTo>
                  <a:lnTo>
                    <a:pt x="5889" y="7179"/>
                  </a:lnTo>
                  <a:lnTo>
                    <a:pt x="5793" y="7277"/>
                  </a:lnTo>
                  <a:lnTo>
                    <a:pt x="5694" y="7372"/>
                  </a:lnTo>
                  <a:lnTo>
                    <a:pt x="5592" y="7461"/>
                  </a:lnTo>
                  <a:lnTo>
                    <a:pt x="5485" y="7548"/>
                  </a:lnTo>
                  <a:lnTo>
                    <a:pt x="5375" y="7630"/>
                  </a:lnTo>
                  <a:lnTo>
                    <a:pt x="5262" y="7709"/>
                  </a:lnTo>
                  <a:lnTo>
                    <a:pt x="5144" y="7782"/>
                  </a:lnTo>
                  <a:lnTo>
                    <a:pt x="5021" y="7852"/>
                  </a:lnTo>
                  <a:lnTo>
                    <a:pt x="4894" y="7916"/>
                  </a:lnTo>
                  <a:lnTo>
                    <a:pt x="4761" y="7976"/>
                  </a:lnTo>
                  <a:lnTo>
                    <a:pt x="4624" y="8031"/>
                  </a:lnTo>
                  <a:lnTo>
                    <a:pt x="4481" y="8082"/>
                  </a:lnTo>
                  <a:lnTo>
                    <a:pt x="4334" y="8127"/>
                  </a:lnTo>
                  <a:lnTo>
                    <a:pt x="4179" y="8167"/>
                  </a:lnTo>
                  <a:lnTo>
                    <a:pt x="4019" y="8201"/>
                  </a:lnTo>
                  <a:lnTo>
                    <a:pt x="3888" y="8225"/>
                  </a:lnTo>
                  <a:lnTo>
                    <a:pt x="3758" y="8244"/>
                  </a:lnTo>
                  <a:lnTo>
                    <a:pt x="3628" y="8259"/>
                  </a:lnTo>
                  <a:lnTo>
                    <a:pt x="3498" y="8272"/>
                  </a:lnTo>
                  <a:lnTo>
                    <a:pt x="3369" y="8280"/>
                  </a:lnTo>
                  <a:lnTo>
                    <a:pt x="3240" y="8283"/>
                  </a:lnTo>
                  <a:lnTo>
                    <a:pt x="3112" y="8283"/>
                  </a:lnTo>
                  <a:lnTo>
                    <a:pt x="2984" y="8279"/>
                  </a:lnTo>
                  <a:lnTo>
                    <a:pt x="2857" y="8270"/>
                  </a:lnTo>
                  <a:lnTo>
                    <a:pt x="2729" y="8259"/>
                  </a:lnTo>
                  <a:lnTo>
                    <a:pt x="2604" y="8243"/>
                  </a:lnTo>
                  <a:lnTo>
                    <a:pt x="2479" y="8224"/>
                  </a:lnTo>
                  <a:lnTo>
                    <a:pt x="2355" y="8200"/>
                  </a:lnTo>
                  <a:lnTo>
                    <a:pt x="2233" y="8173"/>
                  </a:lnTo>
                  <a:lnTo>
                    <a:pt x="2111" y="8141"/>
                  </a:lnTo>
                  <a:lnTo>
                    <a:pt x="1991" y="8106"/>
                  </a:lnTo>
                  <a:lnTo>
                    <a:pt x="1872" y="8067"/>
                  </a:lnTo>
                  <a:lnTo>
                    <a:pt x="1755" y="8023"/>
                  </a:lnTo>
                  <a:lnTo>
                    <a:pt x="1638" y="7976"/>
                  </a:lnTo>
                  <a:lnTo>
                    <a:pt x="1523" y="7925"/>
                  </a:lnTo>
                  <a:lnTo>
                    <a:pt x="1410" y="7871"/>
                  </a:lnTo>
                  <a:lnTo>
                    <a:pt x="1298" y="7812"/>
                  </a:lnTo>
                  <a:lnTo>
                    <a:pt x="1188" y="7749"/>
                  </a:lnTo>
                  <a:lnTo>
                    <a:pt x="1080" y="7683"/>
                  </a:lnTo>
                  <a:lnTo>
                    <a:pt x="974" y="7612"/>
                  </a:lnTo>
                  <a:lnTo>
                    <a:pt x="869" y="7538"/>
                  </a:lnTo>
                  <a:lnTo>
                    <a:pt x="767" y="7459"/>
                  </a:lnTo>
                  <a:lnTo>
                    <a:pt x="667" y="7378"/>
                  </a:lnTo>
                  <a:lnTo>
                    <a:pt x="568" y="7291"/>
                  </a:lnTo>
                  <a:lnTo>
                    <a:pt x="473" y="7202"/>
                  </a:lnTo>
                  <a:lnTo>
                    <a:pt x="379" y="7108"/>
                  </a:lnTo>
                  <a:lnTo>
                    <a:pt x="288" y="7011"/>
                  </a:lnTo>
                  <a:lnTo>
                    <a:pt x="239" y="6921"/>
                  </a:lnTo>
                  <a:lnTo>
                    <a:pt x="196" y="6832"/>
                  </a:lnTo>
                  <a:lnTo>
                    <a:pt x="158" y="6744"/>
                  </a:lnTo>
                  <a:lnTo>
                    <a:pt x="123" y="6654"/>
                  </a:lnTo>
                  <a:lnTo>
                    <a:pt x="94" y="6565"/>
                  </a:lnTo>
                  <a:lnTo>
                    <a:pt x="69" y="6475"/>
                  </a:lnTo>
                  <a:lnTo>
                    <a:pt x="48" y="6386"/>
                  </a:lnTo>
                  <a:lnTo>
                    <a:pt x="32" y="6296"/>
                  </a:lnTo>
                  <a:lnTo>
                    <a:pt x="18" y="6205"/>
                  </a:lnTo>
                  <a:lnTo>
                    <a:pt x="9" y="6116"/>
                  </a:lnTo>
                  <a:lnTo>
                    <a:pt x="3" y="6025"/>
                  </a:lnTo>
                  <a:lnTo>
                    <a:pt x="0" y="5936"/>
                  </a:lnTo>
                  <a:lnTo>
                    <a:pt x="1" y="5845"/>
                  </a:lnTo>
                  <a:lnTo>
                    <a:pt x="4" y="5755"/>
                  </a:lnTo>
                  <a:lnTo>
                    <a:pt x="11" y="5665"/>
                  </a:lnTo>
                  <a:lnTo>
                    <a:pt x="20" y="5574"/>
                  </a:lnTo>
                  <a:lnTo>
                    <a:pt x="32" y="5484"/>
                  </a:lnTo>
                  <a:lnTo>
                    <a:pt x="46" y="5394"/>
                  </a:lnTo>
                  <a:lnTo>
                    <a:pt x="62" y="5304"/>
                  </a:lnTo>
                  <a:lnTo>
                    <a:pt x="79" y="5214"/>
                  </a:lnTo>
                  <a:lnTo>
                    <a:pt x="100" y="5125"/>
                  </a:lnTo>
                  <a:lnTo>
                    <a:pt x="121" y="5034"/>
                  </a:lnTo>
                  <a:lnTo>
                    <a:pt x="143" y="4944"/>
                  </a:lnTo>
                  <a:lnTo>
                    <a:pt x="168" y="4855"/>
                  </a:lnTo>
                  <a:lnTo>
                    <a:pt x="193" y="4765"/>
                  </a:lnTo>
                  <a:lnTo>
                    <a:pt x="220" y="4677"/>
                  </a:lnTo>
                  <a:lnTo>
                    <a:pt x="247" y="4587"/>
                  </a:lnTo>
                  <a:lnTo>
                    <a:pt x="275" y="4499"/>
                  </a:lnTo>
                  <a:lnTo>
                    <a:pt x="332" y="4322"/>
                  </a:lnTo>
                  <a:lnTo>
                    <a:pt x="389" y="4146"/>
                  </a:lnTo>
                  <a:lnTo>
                    <a:pt x="461" y="3989"/>
                  </a:lnTo>
                  <a:lnTo>
                    <a:pt x="537" y="3832"/>
                  </a:lnTo>
                  <a:lnTo>
                    <a:pt x="619" y="3676"/>
                  </a:lnTo>
                  <a:lnTo>
                    <a:pt x="706" y="3521"/>
                  </a:lnTo>
                  <a:lnTo>
                    <a:pt x="797" y="3367"/>
                  </a:lnTo>
                  <a:lnTo>
                    <a:pt x="894" y="3213"/>
                  </a:lnTo>
                  <a:lnTo>
                    <a:pt x="993" y="3063"/>
                  </a:lnTo>
                  <a:lnTo>
                    <a:pt x="1098" y="2912"/>
                  </a:lnTo>
                  <a:lnTo>
                    <a:pt x="1206" y="2764"/>
                  </a:lnTo>
                  <a:lnTo>
                    <a:pt x="1317" y="2618"/>
                  </a:lnTo>
                  <a:lnTo>
                    <a:pt x="1429" y="2474"/>
                  </a:lnTo>
                  <a:lnTo>
                    <a:pt x="1546" y="2334"/>
                  </a:lnTo>
                  <a:lnTo>
                    <a:pt x="1665" y="2196"/>
                  </a:lnTo>
                  <a:lnTo>
                    <a:pt x="1786" y="2060"/>
                  </a:lnTo>
                  <a:lnTo>
                    <a:pt x="1908" y="1928"/>
                  </a:lnTo>
                  <a:lnTo>
                    <a:pt x="2033" y="1800"/>
                  </a:lnTo>
                  <a:lnTo>
                    <a:pt x="2158" y="1674"/>
                  </a:lnTo>
                  <a:lnTo>
                    <a:pt x="2284" y="1553"/>
                  </a:lnTo>
                  <a:lnTo>
                    <a:pt x="2411" y="1436"/>
                  </a:lnTo>
                  <a:lnTo>
                    <a:pt x="2538" y="1324"/>
                  </a:lnTo>
                  <a:lnTo>
                    <a:pt x="2665" y="1216"/>
                  </a:lnTo>
                  <a:lnTo>
                    <a:pt x="2791" y="1113"/>
                  </a:lnTo>
                  <a:lnTo>
                    <a:pt x="2919" y="1014"/>
                  </a:lnTo>
                  <a:lnTo>
                    <a:pt x="3044" y="921"/>
                  </a:lnTo>
                  <a:lnTo>
                    <a:pt x="3168" y="834"/>
                  </a:lnTo>
                  <a:lnTo>
                    <a:pt x="3291" y="751"/>
                  </a:lnTo>
                  <a:lnTo>
                    <a:pt x="3412" y="675"/>
                  </a:lnTo>
                  <a:lnTo>
                    <a:pt x="3530" y="605"/>
                  </a:lnTo>
                  <a:lnTo>
                    <a:pt x="3647" y="541"/>
                  </a:lnTo>
                  <a:lnTo>
                    <a:pt x="3761" y="484"/>
                  </a:lnTo>
                  <a:lnTo>
                    <a:pt x="3872" y="434"/>
                  </a:lnTo>
                  <a:lnTo>
                    <a:pt x="3980" y="390"/>
                  </a:lnTo>
                  <a:lnTo>
                    <a:pt x="4116" y="341"/>
                  </a:lnTo>
                  <a:lnTo>
                    <a:pt x="4246" y="296"/>
                  </a:lnTo>
                  <a:lnTo>
                    <a:pt x="4371" y="256"/>
                  </a:lnTo>
                  <a:lnTo>
                    <a:pt x="4493" y="217"/>
                  </a:lnTo>
                  <a:lnTo>
                    <a:pt x="4609" y="181"/>
                  </a:lnTo>
                  <a:lnTo>
                    <a:pt x="4723" y="150"/>
                  </a:lnTo>
                  <a:lnTo>
                    <a:pt x="4832" y="121"/>
                  </a:lnTo>
                  <a:lnTo>
                    <a:pt x="4938" y="96"/>
                  </a:lnTo>
                  <a:lnTo>
                    <a:pt x="5041" y="73"/>
                  </a:lnTo>
                  <a:lnTo>
                    <a:pt x="5143" y="53"/>
                  </a:lnTo>
                  <a:lnTo>
                    <a:pt x="5241" y="37"/>
                  </a:lnTo>
                  <a:lnTo>
                    <a:pt x="5339" y="24"/>
                  </a:lnTo>
                  <a:lnTo>
                    <a:pt x="5434" y="13"/>
                  </a:lnTo>
                  <a:lnTo>
                    <a:pt x="5529" y="6"/>
                  </a:lnTo>
                  <a:lnTo>
                    <a:pt x="5622" y="2"/>
                  </a:lnTo>
                  <a:lnTo>
                    <a:pt x="5716" y="0"/>
                  </a:lnTo>
                  <a:lnTo>
                    <a:pt x="5809" y="2"/>
                  </a:lnTo>
                  <a:lnTo>
                    <a:pt x="5904" y="6"/>
                  </a:lnTo>
                  <a:lnTo>
                    <a:pt x="5999" y="13"/>
                  </a:lnTo>
                  <a:lnTo>
                    <a:pt x="6094" y="24"/>
                  </a:lnTo>
                  <a:lnTo>
                    <a:pt x="6191" y="37"/>
                  </a:lnTo>
                  <a:lnTo>
                    <a:pt x="6289" y="52"/>
                  </a:lnTo>
                  <a:lnTo>
                    <a:pt x="6390" y="70"/>
                  </a:lnTo>
                  <a:lnTo>
                    <a:pt x="6494" y="92"/>
                  </a:lnTo>
                  <a:lnTo>
                    <a:pt x="6599" y="116"/>
                  </a:lnTo>
                  <a:lnTo>
                    <a:pt x="6708" y="143"/>
                  </a:lnTo>
                  <a:lnTo>
                    <a:pt x="6821" y="172"/>
                  </a:lnTo>
                  <a:lnTo>
                    <a:pt x="6937" y="204"/>
                  </a:lnTo>
                  <a:lnTo>
                    <a:pt x="7058" y="238"/>
                  </a:lnTo>
                  <a:lnTo>
                    <a:pt x="7183" y="275"/>
                  </a:lnTo>
                  <a:lnTo>
                    <a:pt x="7312" y="316"/>
                  </a:lnTo>
                  <a:lnTo>
                    <a:pt x="7447" y="357"/>
                  </a:lnTo>
                  <a:lnTo>
                    <a:pt x="7528" y="385"/>
                  </a:lnTo>
                  <a:lnTo>
                    <a:pt x="7609" y="417"/>
                  </a:lnTo>
                  <a:lnTo>
                    <a:pt x="7686" y="452"/>
                  </a:lnTo>
                  <a:lnTo>
                    <a:pt x="7760" y="490"/>
                  </a:lnTo>
                  <a:lnTo>
                    <a:pt x="7833" y="532"/>
                  </a:lnTo>
                  <a:lnTo>
                    <a:pt x="7903" y="575"/>
                  </a:lnTo>
                  <a:lnTo>
                    <a:pt x="7971" y="623"/>
                  </a:lnTo>
                  <a:lnTo>
                    <a:pt x="8036" y="673"/>
                  </a:lnTo>
                  <a:lnTo>
                    <a:pt x="8098" y="726"/>
                  </a:lnTo>
                  <a:lnTo>
                    <a:pt x="8158" y="782"/>
                  </a:lnTo>
                  <a:lnTo>
                    <a:pt x="8214" y="840"/>
                  </a:lnTo>
                  <a:lnTo>
                    <a:pt x="8267" y="900"/>
                  </a:lnTo>
                  <a:lnTo>
                    <a:pt x="8317" y="962"/>
                  </a:lnTo>
                  <a:lnTo>
                    <a:pt x="8365" y="1027"/>
                  </a:lnTo>
                  <a:lnTo>
                    <a:pt x="8409" y="1093"/>
                  </a:lnTo>
                  <a:lnTo>
                    <a:pt x="8449" y="1162"/>
                  </a:lnTo>
                  <a:lnTo>
                    <a:pt x="8486" y="1232"/>
                  </a:lnTo>
                  <a:lnTo>
                    <a:pt x="8519" y="1304"/>
                  </a:lnTo>
                  <a:lnTo>
                    <a:pt x="8550" y="1377"/>
                  </a:lnTo>
                  <a:lnTo>
                    <a:pt x="8575" y="1452"/>
                  </a:lnTo>
                  <a:lnTo>
                    <a:pt x="8598" y="1528"/>
                  </a:lnTo>
                  <a:lnTo>
                    <a:pt x="8617" y="1605"/>
                  </a:lnTo>
                  <a:lnTo>
                    <a:pt x="8631" y="1684"/>
                  </a:lnTo>
                  <a:lnTo>
                    <a:pt x="8641" y="1763"/>
                  </a:lnTo>
                  <a:lnTo>
                    <a:pt x="8648" y="1842"/>
                  </a:lnTo>
                  <a:lnTo>
                    <a:pt x="8650" y="1924"/>
                  </a:lnTo>
                  <a:lnTo>
                    <a:pt x="8648" y="2005"/>
                  </a:lnTo>
                  <a:lnTo>
                    <a:pt x="8640" y="2087"/>
                  </a:lnTo>
                  <a:lnTo>
                    <a:pt x="8629" y="2169"/>
                  </a:lnTo>
                  <a:lnTo>
                    <a:pt x="8613" y="2252"/>
                  </a:lnTo>
                  <a:lnTo>
                    <a:pt x="8592" y="2334"/>
                  </a:lnTo>
                  <a:lnTo>
                    <a:pt x="8566" y="2415"/>
                  </a:lnTo>
                  <a:lnTo>
                    <a:pt x="8548" y="2467"/>
                  </a:lnTo>
                  <a:lnTo>
                    <a:pt x="8529" y="2518"/>
                  </a:lnTo>
                  <a:lnTo>
                    <a:pt x="8508" y="2569"/>
                  </a:lnTo>
                  <a:lnTo>
                    <a:pt x="8487" y="2619"/>
                  </a:lnTo>
                  <a:lnTo>
                    <a:pt x="8464" y="2669"/>
                  </a:lnTo>
                  <a:lnTo>
                    <a:pt x="8441" y="2719"/>
                  </a:lnTo>
                  <a:lnTo>
                    <a:pt x="8417" y="2768"/>
                  </a:lnTo>
                  <a:lnTo>
                    <a:pt x="8392" y="2816"/>
                  </a:lnTo>
                  <a:lnTo>
                    <a:pt x="8342" y="2913"/>
                  </a:lnTo>
                  <a:lnTo>
                    <a:pt x="8291" y="3010"/>
                  </a:lnTo>
                  <a:lnTo>
                    <a:pt x="8239" y="3106"/>
                  </a:lnTo>
                  <a:lnTo>
                    <a:pt x="8188" y="3203"/>
                  </a:lnTo>
                  <a:lnTo>
                    <a:pt x="7221" y="50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 name="Freeform 359"/>
            <p:cNvSpPr>
              <a:spLocks/>
            </p:cNvSpPr>
            <p:nvPr/>
          </p:nvSpPr>
          <p:spPr bwMode="auto">
            <a:xfrm>
              <a:off x="3582" y="1434"/>
              <a:ext cx="334" cy="235"/>
            </a:xfrm>
            <a:custGeom>
              <a:avLst/>
              <a:gdLst>
                <a:gd name="T0" fmla="*/ 0 w 7676"/>
                <a:gd name="T1" fmla="*/ 0 h 5407"/>
                <a:gd name="T2" fmla="*/ 0 w 7676"/>
                <a:gd name="T3" fmla="*/ 0 h 5407"/>
                <a:gd name="T4" fmla="*/ 0 w 7676"/>
                <a:gd name="T5" fmla="*/ 0 h 5407"/>
                <a:gd name="T6" fmla="*/ 0 w 7676"/>
                <a:gd name="T7" fmla="*/ 0 h 5407"/>
                <a:gd name="T8" fmla="*/ 0 w 7676"/>
                <a:gd name="T9" fmla="*/ 0 h 5407"/>
                <a:gd name="T10" fmla="*/ 0 w 7676"/>
                <a:gd name="T11" fmla="*/ 0 h 5407"/>
                <a:gd name="T12" fmla="*/ 0 w 7676"/>
                <a:gd name="T13" fmla="*/ 0 h 5407"/>
                <a:gd name="T14" fmla="*/ 0 w 7676"/>
                <a:gd name="T15" fmla="*/ 0 h 5407"/>
                <a:gd name="T16" fmla="*/ 0 w 7676"/>
                <a:gd name="T17" fmla="*/ 0 h 5407"/>
                <a:gd name="T18" fmla="*/ 0 w 7676"/>
                <a:gd name="T19" fmla="*/ 0 h 5407"/>
                <a:gd name="T20" fmla="*/ 0 w 7676"/>
                <a:gd name="T21" fmla="*/ 0 h 5407"/>
                <a:gd name="T22" fmla="*/ 0 w 7676"/>
                <a:gd name="T23" fmla="*/ 0 h 5407"/>
                <a:gd name="T24" fmla="*/ 0 w 7676"/>
                <a:gd name="T25" fmla="*/ 0 h 5407"/>
                <a:gd name="T26" fmla="*/ 0 w 7676"/>
                <a:gd name="T27" fmla="*/ 0 h 5407"/>
                <a:gd name="T28" fmla="*/ 0 w 7676"/>
                <a:gd name="T29" fmla="*/ 0 h 5407"/>
                <a:gd name="T30" fmla="*/ 0 w 7676"/>
                <a:gd name="T31" fmla="*/ 0 h 5407"/>
                <a:gd name="T32" fmla="*/ 0 w 7676"/>
                <a:gd name="T33" fmla="*/ 0 h 5407"/>
                <a:gd name="T34" fmla="*/ 0 w 7676"/>
                <a:gd name="T35" fmla="*/ 0 h 5407"/>
                <a:gd name="T36" fmla="*/ 0 w 7676"/>
                <a:gd name="T37" fmla="*/ 0 h 5407"/>
                <a:gd name="T38" fmla="*/ 0 w 7676"/>
                <a:gd name="T39" fmla="*/ 0 h 5407"/>
                <a:gd name="T40" fmla="*/ 0 w 7676"/>
                <a:gd name="T41" fmla="*/ 0 h 5407"/>
                <a:gd name="T42" fmla="*/ 0 w 7676"/>
                <a:gd name="T43" fmla="*/ 0 h 5407"/>
                <a:gd name="T44" fmla="*/ 0 w 7676"/>
                <a:gd name="T45" fmla="*/ 0 h 5407"/>
                <a:gd name="T46" fmla="*/ 0 w 7676"/>
                <a:gd name="T47" fmla="*/ 0 h 5407"/>
                <a:gd name="T48" fmla="*/ 0 w 7676"/>
                <a:gd name="T49" fmla="*/ 0 h 5407"/>
                <a:gd name="T50" fmla="*/ 0 w 7676"/>
                <a:gd name="T51" fmla="*/ 0 h 5407"/>
                <a:gd name="T52" fmla="*/ 0 w 7676"/>
                <a:gd name="T53" fmla="*/ 0 h 5407"/>
                <a:gd name="T54" fmla="*/ 0 w 7676"/>
                <a:gd name="T55" fmla="*/ 0 h 5407"/>
                <a:gd name="T56" fmla="*/ 0 w 7676"/>
                <a:gd name="T57" fmla="*/ 0 h 5407"/>
                <a:gd name="T58" fmla="*/ 0 w 7676"/>
                <a:gd name="T59" fmla="*/ 0 h 5407"/>
                <a:gd name="T60" fmla="*/ 0 w 7676"/>
                <a:gd name="T61" fmla="*/ 0 h 5407"/>
                <a:gd name="T62" fmla="*/ 0 w 7676"/>
                <a:gd name="T63" fmla="*/ 0 h 5407"/>
                <a:gd name="T64" fmla="*/ 0 w 7676"/>
                <a:gd name="T65" fmla="*/ 0 h 5407"/>
                <a:gd name="T66" fmla="*/ 0 w 7676"/>
                <a:gd name="T67" fmla="*/ 0 h 5407"/>
                <a:gd name="T68" fmla="*/ 0 w 7676"/>
                <a:gd name="T69" fmla="*/ 0 h 5407"/>
                <a:gd name="T70" fmla="*/ 0 w 7676"/>
                <a:gd name="T71" fmla="*/ 0 h 5407"/>
                <a:gd name="T72" fmla="*/ 0 w 7676"/>
                <a:gd name="T73" fmla="*/ 0 h 5407"/>
                <a:gd name="T74" fmla="*/ 0 w 7676"/>
                <a:gd name="T75" fmla="*/ 0 h 5407"/>
                <a:gd name="T76" fmla="*/ 0 w 7676"/>
                <a:gd name="T77" fmla="*/ 0 h 5407"/>
                <a:gd name="T78" fmla="*/ 0 w 7676"/>
                <a:gd name="T79" fmla="*/ 0 h 5407"/>
                <a:gd name="T80" fmla="*/ 0 w 7676"/>
                <a:gd name="T81" fmla="*/ 0 h 5407"/>
                <a:gd name="T82" fmla="*/ 0 w 7676"/>
                <a:gd name="T83" fmla="*/ 0 h 5407"/>
                <a:gd name="T84" fmla="*/ 0 w 7676"/>
                <a:gd name="T85" fmla="*/ 0 h 5407"/>
                <a:gd name="T86" fmla="*/ 0 w 7676"/>
                <a:gd name="T87" fmla="*/ 0 h 5407"/>
                <a:gd name="T88" fmla="*/ 0 w 7676"/>
                <a:gd name="T89" fmla="*/ 0 h 5407"/>
                <a:gd name="T90" fmla="*/ 0 w 7676"/>
                <a:gd name="T91" fmla="*/ 0 h 5407"/>
                <a:gd name="T92" fmla="*/ 0 w 7676"/>
                <a:gd name="T93" fmla="*/ 0 h 5407"/>
                <a:gd name="T94" fmla="*/ 0 w 7676"/>
                <a:gd name="T95" fmla="*/ 0 h 5407"/>
                <a:gd name="T96" fmla="*/ 0 w 7676"/>
                <a:gd name="T97" fmla="*/ 0 h 5407"/>
                <a:gd name="T98" fmla="*/ 0 w 7676"/>
                <a:gd name="T99" fmla="*/ 0 h 5407"/>
                <a:gd name="T100" fmla="*/ 0 w 7676"/>
                <a:gd name="T101" fmla="*/ 0 h 5407"/>
                <a:gd name="T102" fmla="*/ 0 w 7676"/>
                <a:gd name="T103" fmla="*/ 0 h 5407"/>
                <a:gd name="T104" fmla="*/ 0 w 7676"/>
                <a:gd name="T105" fmla="*/ 0 h 5407"/>
                <a:gd name="T106" fmla="*/ 0 w 7676"/>
                <a:gd name="T107" fmla="*/ 0 h 5407"/>
                <a:gd name="T108" fmla="*/ 0 w 7676"/>
                <a:gd name="T109" fmla="*/ 0 h 5407"/>
                <a:gd name="T110" fmla="*/ 0 w 7676"/>
                <a:gd name="T111" fmla="*/ 0 h 5407"/>
                <a:gd name="T112" fmla="*/ 0 w 7676"/>
                <a:gd name="T113" fmla="*/ 0 h 54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676"/>
                <a:gd name="T172" fmla="*/ 0 h 5407"/>
                <a:gd name="T173" fmla="*/ 7676 w 7676"/>
                <a:gd name="T174" fmla="*/ 5407 h 54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676" h="5407">
                  <a:moveTo>
                    <a:pt x="6731" y="2343"/>
                  </a:moveTo>
                  <a:lnTo>
                    <a:pt x="6848" y="2117"/>
                  </a:lnTo>
                  <a:lnTo>
                    <a:pt x="6964" y="1890"/>
                  </a:lnTo>
                  <a:lnTo>
                    <a:pt x="7083" y="1663"/>
                  </a:lnTo>
                  <a:lnTo>
                    <a:pt x="7201" y="1435"/>
                  </a:lnTo>
                  <a:lnTo>
                    <a:pt x="7320" y="1206"/>
                  </a:lnTo>
                  <a:lnTo>
                    <a:pt x="7439" y="977"/>
                  </a:lnTo>
                  <a:lnTo>
                    <a:pt x="7558" y="748"/>
                  </a:lnTo>
                  <a:lnTo>
                    <a:pt x="7676" y="519"/>
                  </a:lnTo>
                  <a:lnTo>
                    <a:pt x="7537" y="0"/>
                  </a:lnTo>
                  <a:lnTo>
                    <a:pt x="5884" y="1766"/>
                  </a:lnTo>
                  <a:lnTo>
                    <a:pt x="5809" y="1846"/>
                  </a:lnTo>
                  <a:lnTo>
                    <a:pt x="5733" y="1924"/>
                  </a:lnTo>
                  <a:lnTo>
                    <a:pt x="5659" y="2002"/>
                  </a:lnTo>
                  <a:lnTo>
                    <a:pt x="5586" y="2078"/>
                  </a:lnTo>
                  <a:lnTo>
                    <a:pt x="5513" y="2151"/>
                  </a:lnTo>
                  <a:lnTo>
                    <a:pt x="5440" y="2224"/>
                  </a:lnTo>
                  <a:lnTo>
                    <a:pt x="5367" y="2295"/>
                  </a:lnTo>
                  <a:lnTo>
                    <a:pt x="5293" y="2363"/>
                  </a:lnTo>
                  <a:lnTo>
                    <a:pt x="5219" y="2430"/>
                  </a:lnTo>
                  <a:lnTo>
                    <a:pt x="5146" y="2495"/>
                  </a:lnTo>
                  <a:lnTo>
                    <a:pt x="5072" y="2558"/>
                  </a:lnTo>
                  <a:lnTo>
                    <a:pt x="4997" y="2620"/>
                  </a:lnTo>
                  <a:lnTo>
                    <a:pt x="4921" y="2679"/>
                  </a:lnTo>
                  <a:lnTo>
                    <a:pt x="4845" y="2736"/>
                  </a:lnTo>
                  <a:lnTo>
                    <a:pt x="4767" y="2790"/>
                  </a:lnTo>
                  <a:lnTo>
                    <a:pt x="4689" y="2841"/>
                  </a:lnTo>
                  <a:lnTo>
                    <a:pt x="4609" y="2891"/>
                  </a:lnTo>
                  <a:lnTo>
                    <a:pt x="4528" y="2939"/>
                  </a:lnTo>
                  <a:lnTo>
                    <a:pt x="4446" y="2984"/>
                  </a:lnTo>
                  <a:lnTo>
                    <a:pt x="4361" y="3026"/>
                  </a:lnTo>
                  <a:lnTo>
                    <a:pt x="4275" y="3065"/>
                  </a:lnTo>
                  <a:lnTo>
                    <a:pt x="4187" y="3103"/>
                  </a:lnTo>
                  <a:lnTo>
                    <a:pt x="4097" y="3138"/>
                  </a:lnTo>
                  <a:lnTo>
                    <a:pt x="4005" y="3168"/>
                  </a:lnTo>
                  <a:lnTo>
                    <a:pt x="3911" y="3198"/>
                  </a:lnTo>
                  <a:lnTo>
                    <a:pt x="3813" y="3223"/>
                  </a:lnTo>
                  <a:lnTo>
                    <a:pt x="3715" y="3245"/>
                  </a:lnTo>
                  <a:lnTo>
                    <a:pt x="3613" y="3266"/>
                  </a:lnTo>
                  <a:lnTo>
                    <a:pt x="3507" y="3282"/>
                  </a:lnTo>
                  <a:lnTo>
                    <a:pt x="3401" y="3295"/>
                  </a:lnTo>
                  <a:lnTo>
                    <a:pt x="3290" y="3306"/>
                  </a:lnTo>
                  <a:lnTo>
                    <a:pt x="3176" y="3313"/>
                  </a:lnTo>
                  <a:lnTo>
                    <a:pt x="3071" y="3317"/>
                  </a:lnTo>
                  <a:lnTo>
                    <a:pt x="2965" y="3317"/>
                  </a:lnTo>
                  <a:lnTo>
                    <a:pt x="2856" y="3316"/>
                  </a:lnTo>
                  <a:lnTo>
                    <a:pt x="2747" y="3312"/>
                  </a:lnTo>
                  <a:lnTo>
                    <a:pt x="2636" y="3305"/>
                  </a:lnTo>
                  <a:lnTo>
                    <a:pt x="2525" y="3294"/>
                  </a:lnTo>
                  <a:lnTo>
                    <a:pt x="2414" y="3282"/>
                  </a:lnTo>
                  <a:lnTo>
                    <a:pt x="2302" y="3268"/>
                  </a:lnTo>
                  <a:lnTo>
                    <a:pt x="2190" y="3250"/>
                  </a:lnTo>
                  <a:lnTo>
                    <a:pt x="2078" y="3230"/>
                  </a:lnTo>
                  <a:lnTo>
                    <a:pt x="1967" y="3207"/>
                  </a:lnTo>
                  <a:lnTo>
                    <a:pt x="1857" y="3181"/>
                  </a:lnTo>
                  <a:lnTo>
                    <a:pt x="1748" y="3153"/>
                  </a:lnTo>
                  <a:lnTo>
                    <a:pt x="1640" y="3122"/>
                  </a:lnTo>
                  <a:lnTo>
                    <a:pt x="1533" y="3089"/>
                  </a:lnTo>
                  <a:lnTo>
                    <a:pt x="1430" y="3052"/>
                  </a:lnTo>
                  <a:lnTo>
                    <a:pt x="1327" y="3013"/>
                  </a:lnTo>
                  <a:lnTo>
                    <a:pt x="1226" y="2972"/>
                  </a:lnTo>
                  <a:lnTo>
                    <a:pt x="1130" y="2927"/>
                  </a:lnTo>
                  <a:lnTo>
                    <a:pt x="1035" y="2879"/>
                  </a:lnTo>
                  <a:lnTo>
                    <a:pt x="944" y="2829"/>
                  </a:lnTo>
                  <a:lnTo>
                    <a:pt x="855" y="2776"/>
                  </a:lnTo>
                  <a:lnTo>
                    <a:pt x="771" y="2720"/>
                  </a:lnTo>
                  <a:lnTo>
                    <a:pt x="691" y="2662"/>
                  </a:lnTo>
                  <a:lnTo>
                    <a:pt x="614" y="2601"/>
                  </a:lnTo>
                  <a:lnTo>
                    <a:pt x="543" y="2537"/>
                  </a:lnTo>
                  <a:lnTo>
                    <a:pt x="476" y="2470"/>
                  </a:lnTo>
                  <a:lnTo>
                    <a:pt x="414" y="2401"/>
                  </a:lnTo>
                  <a:lnTo>
                    <a:pt x="357" y="2327"/>
                  </a:lnTo>
                  <a:lnTo>
                    <a:pt x="306" y="2252"/>
                  </a:lnTo>
                  <a:lnTo>
                    <a:pt x="261" y="2174"/>
                  </a:lnTo>
                  <a:lnTo>
                    <a:pt x="221" y="2092"/>
                  </a:lnTo>
                  <a:lnTo>
                    <a:pt x="201" y="2160"/>
                  </a:lnTo>
                  <a:lnTo>
                    <a:pt x="181" y="2226"/>
                  </a:lnTo>
                  <a:lnTo>
                    <a:pt x="162" y="2293"/>
                  </a:lnTo>
                  <a:lnTo>
                    <a:pt x="144" y="2360"/>
                  </a:lnTo>
                  <a:lnTo>
                    <a:pt x="125" y="2427"/>
                  </a:lnTo>
                  <a:lnTo>
                    <a:pt x="109" y="2495"/>
                  </a:lnTo>
                  <a:lnTo>
                    <a:pt x="93" y="2563"/>
                  </a:lnTo>
                  <a:lnTo>
                    <a:pt x="78" y="2631"/>
                  </a:lnTo>
                  <a:lnTo>
                    <a:pt x="63" y="2699"/>
                  </a:lnTo>
                  <a:lnTo>
                    <a:pt x="51" y="2766"/>
                  </a:lnTo>
                  <a:lnTo>
                    <a:pt x="39" y="2834"/>
                  </a:lnTo>
                  <a:lnTo>
                    <a:pt x="29" y="2902"/>
                  </a:lnTo>
                  <a:lnTo>
                    <a:pt x="21" y="2971"/>
                  </a:lnTo>
                  <a:lnTo>
                    <a:pt x="14" y="3039"/>
                  </a:lnTo>
                  <a:lnTo>
                    <a:pt x="8" y="3107"/>
                  </a:lnTo>
                  <a:lnTo>
                    <a:pt x="3" y="3175"/>
                  </a:lnTo>
                  <a:lnTo>
                    <a:pt x="1" y="3243"/>
                  </a:lnTo>
                  <a:lnTo>
                    <a:pt x="0" y="3311"/>
                  </a:lnTo>
                  <a:lnTo>
                    <a:pt x="2" y="3379"/>
                  </a:lnTo>
                  <a:lnTo>
                    <a:pt x="6" y="3446"/>
                  </a:lnTo>
                  <a:lnTo>
                    <a:pt x="12" y="3514"/>
                  </a:lnTo>
                  <a:lnTo>
                    <a:pt x="20" y="3581"/>
                  </a:lnTo>
                  <a:lnTo>
                    <a:pt x="30" y="3649"/>
                  </a:lnTo>
                  <a:lnTo>
                    <a:pt x="42" y="3716"/>
                  </a:lnTo>
                  <a:lnTo>
                    <a:pt x="57" y="3782"/>
                  </a:lnTo>
                  <a:lnTo>
                    <a:pt x="76" y="3848"/>
                  </a:lnTo>
                  <a:lnTo>
                    <a:pt x="96" y="3914"/>
                  </a:lnTo>
                  <a:lnTo>
                    <a:pt x="118" y="3980"/>
                  </a:lnTo>
                  <a:lnTo>
                    <a:pt x="145" y="4045"/>
                  </a:lnTo>
                  <a:lnTo>
                    <a:pt x="173" y="4111"/>
                  </a:lnTo>
                  <a:lnTo>
                    <a:pt x="205" y="4176"/>
                  </a:lnTo>
                  <a:lnTo>
                    <a:pt x="239" y="4240"/>
                  </a:lnTo>
                  <a:lnTo>
                    <a:pt x="318" y="4323"/>
                  </a:lnTo>
                  <a:lnTo>
                    <a:pt x="399" y="4405"/>
                  </a:lnTo>
                  <a:lnTo>
                    <a:pt x="482" y="4482"/>
                  </a:lnTo>
                  <a:lnTo>
                    <a:pt x="568" y="4557"/>
                  </a:lnTo>
                  <a:lnTo>
                    <a:pt x="655" y="4630"/>
                  </a:lnTo>
                  <a:lnTo>
                    <a:pt x="745" y="4700"/>
                  </a:lnTo>
                  <a:lnTo>
                    <a:pt x="838" y="4766"/>
                  </a:lnTo>
                  <a:lnTo>
                    <a:pt x="933" y="4830"/>
                  </a:lnTo>
                  <a:lnTo>
                    <a:pt x="1029" y="4890"/>
                  </a:lnTo>
                  <a:lnTo>
                    <a:pt x="1128" y="4948"/>
                  </a:lnTo>
                  <a:lnTo>
                    <a:pt x="1228" y="5002"/>
                  </a:lnTo>
                  <a:lnTo>
                    <a:pt x="1331" y="5054"/>
                  </a:lnTo>
                  <a:lnTo>
                    <a:pt x="1435" y="5102"/>
                  </a:lnTo>
                  <a:lnTo>
                    <a:pt x="1541" y="5147"/>
                  </a:lnTo>
                  <a:lnTo>
                    <a:pt x="1649" y="5187"/>
                  </a:lnTo>
                  <a:lnTo>
                    <a:pt x="1759" y="5226"/>
                  </a:lnTo>
                  <a:lnTo>
                    <a:pt x="1871" y="5261"/>
                  </a:lnTo>
                  <a:lnTo>
                    <a:pt x="1984" y="5291"/>
                  </a:lnTo>
                  <a:lnTo>
                    <a:pt x="2098" y="5319"/>
                  </a:lnTo>
                  <a:lnTo>
                    <a:pt x="2214" y="5343"/>
                  </a:lnTo>
                  <a:lnTo>
                    <a:pt x="2332" y="5362"/>
                  </a:lnTo>
                  <a:lnTo>
                    <a:pt x="2451" y="5380"/>
                  </a:lnTo>
                  <a:lnTo>
                    <a:pt x="2572" y="5392"/>
                  </a:lnTo>
                  <a:lnTo>
                    <a:pt x="2694" y="5401"/>
                  </a:lnTo>
                  <a:lnTo>
                    <a:pt x="2817" y="5406"/>
                  </a:lnTo>
                  <a:lnTo>
                    <a:pt x="2941" y="5407"/>
                  </a:lnTo>
                  <a:lnTo>
                    <a:pt x="3067" y="5405"/>
                  </a:lnTo>
                  <a:lnTo>
                    <a:pt x="3193" y="5398"/>
                  </a:lnTo>
                  <a:lnTo>
                    <a:pt x="3321" y="5387"/>
                  </a:lnTo>
                  <a:lnTo>
                    <a:pt x="3449" y="5372"/>
                  </a:lnTo>
                  <a:lnTo>
                    <a:pt x="3580" y="5353"/>
                  </a:lnTo>
                  <a:lnTo>
                    <a:pt x="3710" y="5330"/>
                  </a:lnTo>
                  <a:lnTo>
                    <a:pt x="3857" y="5298"/>
                  </a:lnTo>
                  <a:lnTo>
                    <a:pt x="3998" y="5262"/>
                  </a:lnTo>
                  <a:lnTo>
                    <a:pt x="4136" y="5220"/>
                  </a:lnTo>
                  <a:lnTo>
                    <a:pt x="4267" y="5174"/>
                  </a:lnTo>
                  <a:lnTo>
                    <a:pt x="4394" y="5124"/>
                  </a:lnTo>
                  <a:lnTo>
                    <a:pt x="4516" y="5068"/>
                  </a:lnTo>
                  <a:lnTo>
                    <a:pt x="4633" y="5009"/>
                  </a:lnTo>
                  <a:lnTo>
                    <a:pt x="4746" y="4945"/>
                  </a:lnTo>
                  <a:lnTo>
                    <a:pt x="4855" y="4877"/>
                  </a:lnTo>
                  <a:lnTo>
                    <a:pt x="4961" y="4805"/>
                  </a:lnTo>
                  <a:lnTo>
                    <a:pt x="5064" y="4728"/>
                  </a:lnTo>
                  <a:lnTo>
                    <a:pt x="5162" y="4649"/>
                  </a:lnTo>
                  <a:lnTo>
                    <a:pt x="5258" y="4564"/>
                  </a:lnTo>
                  <a:lnTo>
                    <a:pt x="5350" y="4476"/>
                  </a:lnTo>
                  <a:lnTo>
                    <a:pt x="5440" y="4384"/>
                  </a:lnTo>
                  <a:lnTo>
                    <a:pt x="5526" y="4289"/>
                  </a:lnTo>
                  <a:lnTo>
                    <a:pt x="5610" y="4190"/>
                  </a:lnTo>
                  <a:lnTo>
                    <a:pt x="5694" y="4088"/>
                  </a:lnTo>
                  <a:lnTo>
                    <a:pt x="5774" y="3982"/>
                  </a:lnTo>
                  <a:lnTo>
                    <a:pt x="5852" y="3873"/>
                  </a:lnTo>
                  <a:lnTo>
                    <a:pt x="5930" y="3761"/>
                  </a:lnTo>
                  <a:lnTo>
                    <a:pt x="6005" y="3646"/>
                  </a:lnTo>
                  <a:lnTo>
                    <a:pt x="6079" y="3527"/>
                  </a:lnTo>
                  <a:lnTo>
                    <a:pt x="6153" y="3406"/>
                  </a:lnTo>
                  <a:lnTo>
                    <a:pt x="6225" y="3282"/>
                  </a:lnTo>
                  <a:lnTo>
                    <a:pt x="6298" y="3156"/>
                  </a:lnTo>
                  <a:lnTo>
                    <a:pt x="6370" y="3027"/>
                  </a:lnTo>
                  <a:lnTo>
                    <a:pt x="6442" y="2894"/>
                  </a:lnTo>
                  <a:lnTo>
                    <a:pt x="6513" y="2760"/>
                  </a:lnTo>
                  <a:lnTo>
                    <a:pt x="6585" y="2624"/>
                  </a:lnTo>
                  <a:lnTo>
                    <a:pt x="6657" y="2484"/>
                  </a:lnTo>
                  <a:lnTo>
                    <a:pt x="6731" y="2343"/>
                  </a:lnTo>
                  <a:close/>
                </a:path>
              </a:pathLst>
            </a:custGeom>
            <a:solidFill>
              <a:srgbClr val="DAD7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 name="Freeform 360"/>
            <p:cNvSpPr>
              <a:spLocks/>
            </p:cNvSpPr>
            <p:nvPr/>
          </p:nvSpPr>
          <p:spPr bwMode="auto">
            <a:xfrm>
              <a:off x="3919" y="1373"/>
              <a:ext cx="17" cy="69"/>
            </a:xfrm>
            <a:custGeom>
              <a:avLst/>
              <a:gdLst>
                <a:gd name="T0" fmla="*/ 0 w 385"/>
                <a:gd name="T1" fmla="*/ 0 h 1575"/>
                <a:gd name="T2" fmla="*/ 0 w 385"/>
                <a:gd name="T3" fmla="*/ 0 h 1575"/>
                <a:gd name="T4" fmla="*/ 0 w 385"/>
                <a:gd name="T5" fmla="*/ 0 h 1575"/>
                <a:gd name="T6" fmla="*/ 0 w 385"/>
                <a:gd name="T7" fmla="*/ 0 h 1575"/>
                <a:gd name="T8" fmla="*/ 0 w 385"/>
                <a:gd name="T9" fmla="*/ 0 h 1575"/>
                <a:gd name="T10" fmla="*/ 0 w 385"/>
                <a:gd name="T11" fmla="*/ 0 h 1575"/>
                <a:gd name="T12" fmla="*/ 0 w 385"/>
                <a:gd name="T13" fmla="*/ 0 h 1575"/>
                <a:gd name="T14" fmla="*/ 0 w 385"/>
                <a:gd name="T15" fmla="*/ 0 h 1575"/>
                <a:gd name="T16" fmla="*/ 0 w 385"/>
                <a:gd name="T17" fmla="*/ 0 h 1575"/>
                <a:gd name="T18" fmla="*/ 0 w 385"/>
                <a:gd name="T19" fmla="*/ 0 h 1575"/>
                <a:gd name="T20" fmla="*/ 0 w 385"/>
                <a:gd name="T21" fmla="*/ 0 h 1575"/>
                <a:gd name="T22" fmla="*/ 0 w 385"/>
                <a:gd name="T23" fmla="*/ 0 h 1575"/>
                <a:gd name="T24" fmla="*/ 0 w 385"/>
                <a:gd name="T25" fmla="*/ 0 h 1575"/>
                <a:gd name="T26" fmla="*/ 0 w 385"/>
                <a:gd name="T27" fmla="*/ 0 h 1575"/>
                <a:gd name="T28" fmla="*/ 0 w 385"/>
                <a:gd name="T29" fmla="*/ 0 h 1575"/>
                <a:gd name="T30" fmla="*/ 0 w 385"/>
                <a:gd name="T31" fmla="*/ 0 h 1575"/>
                <a:gd name="T32" fmla="*/ 0 w 385"/>
                <a:gd name="T33" fmla="*/ 0 h 1575"/>
                <a:gd name="T34" fmla="*/ 0 w 385"/>
                <a:gd name="T35" fmla="*/ 0 h 1575"/>
                <a:gd name="T36" fmla="*/ 0 w 385"/>
                <a:gd name="T37" fmla="*/ 0 h 1575"/>
                <a:gd name="T38" fmla="*/ 0 w 385"/>
                <a:gd name="T39" fmla="*/ 0 h 1575"/>
                <a:gd name="T40" fmla="*/ 0 w 385"/>
                <a:gd name="T41" fmla="*/ 0 h 1575"/>
                <a:gd name="T42" fmla="*/ 0 w 385"/>
                <a:gd name="T43" fmla="*/ 0 h 1575"/>
                <a:gd name="T44" fmla="*/ 0 w 385"/>
                <a:gd name="T45" fmla="*/ 0 h 1575"/>
                <a:gd name="T46" fmla="*/ 0 w 385"/>
                <a:gd name="T47" fmla="*/ 0 h 1575"/>
                <a:gd name="T48" fmla="*/ 0 w 385"/>
                <a:gd name="T49" fmla="*/ 0 h 1575"/>
                <a:gd name="T50" fmla="*/ 0 w 385"/>
                <a:gd name="T51" fmla="*/ 0 h 1575"/>
                <a:gd name="T52" fmla="*/ 0 w 385"/>
                <a:gd name="T53" fmla="*/ 0 h 1575"/>
                <a:gd name="T54" fmla="*/ 0 w 385"/>
                <a:gd name="T55" fmla="*/ 0 h 1575"/>
                <a:gd name="T56" fmla="*/ 0 w 385"/>
                <a:gd name="T57" fmla="*/ 0 h 1575"/>
                <a:gd name="T58" fmla="*/ 0 w 385"/>
                <a:gd name="T59" fmla="*/ 0 h 1575"/>
                <a:gd name="T60" fmla="*/ 0 w 385"/>
                <a:gd name="T61" fmla="*/ 0 h 1575"/>
                <a:gd name="T62" fmla="*/ 0 w 385"/>
                <a:gd name="T63" fmla="*/ 0 h 1575"/>
                <a:gd name="T64" fmla="*/ 0 w 385"/>
                <a:gd name="T65" fmla="*/ 0 h 1575"/>
                <a:gd name="T66" fmla="*/ 0 w 385"/>
                <a:gd name="T67" fmla="*/ 0 h 1575"/>
                <a:gd name="T68" fmla="*/ 0 w 385"/>
                <a:gd name="T69" fmla="*/ 0 h 15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5"/>
                <a:gd name="T106" fmla="*/ 0 h 1575"/>
                <a:gd name="T107" fmla="*/ 385 w 385"/>
                <a:gd name="T108" fmla="*/ 1575 h 157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5" h="1575">
                  <a:moveTo>
                    <a:pt x="109" y="1575"/>
                  </a:moveTo>
                  <a:lnTo>
                    <a:pt x="161" y="1472"/>
                  </a:lnTo>
                  <a:lnTo>
                    <a:pt x="194" y="1406"/>
                  </a:lnTo>
                  <a:lnTo>
                    <a:pt x="226" y="1340"/>
                  </a:lnTo>
                  <a:lnTo>
                    <a:pt x="254" y="1276"/>
                  </a:lnTo>
                  <a:lnTo>
                    <a:pt x="282" y="1211"/>
                  </a:lnTo>
                  <a:lnTo>
                    <a:pt x="294" y="1179"/>
                  </a:lnTo>
                  <a:lnTo>
                    <a:pt x="305" y="1146"/>
                  </a:lnTo>
                  <a:lnTo>
                    <a:pt x="316" y="1114"/>
                  </a:lnTo>
                  <a:lnTo>
                    <a:pt x="327" y="1082"/>
                  </a:lnTo>
                  <a:lnTo>
                    <a:pt x="337" y="1050"/>
                  </a:lnTo>
                  <a:lnTo>
                    <a:pt x="346" y="1017"/>
                  </a:lnTo>
                  <a:lnTo>
                    <a:pt x="354" y="985"/>
                  </a:lnTo>
                  <a:lnTo>
                    <a:pt x="361" y="952"/>
                  </a:lnTo>
                  <a:lnTo>
                    <a:pt x="367" y="919"/>
                  </a:lnTo>
                  <a:lnTo>
                    <a:pt x="372" y="887"/>
                  </a:lnTo>
                  <a:lnTo>
                    <a:pt x="377" y="853"/>
                  </a:lnTo>
                  <a:lnTo>
                    <a:pt x="380" y="820"/>
                  </a:lnTo>
                  <a:lnTo>
                    <a:pt x="383" y="786"/>
                  </a:lnTo>
                  <a:lnTo>
                    <a:pt x="384" y="753"/>
                  </a:lnTo>
                  <a:lnTo>
                    <a:pt x="385" y="718"/>
                  </a:lnTo>
                  <a:lnTo>
                    <a:pt x="384" y="683"/>
                  </a:lnTo>
                  <a:lnTo>
                    <a:pt x="382" y="649"/>
                  </a:lnTo>
                  <a:lnTo>
                    <a:pt x="379" y="613"/>
                  </a:lnTo>
                  <a:lnTo>
                    <a:pt x="375" y="578"/>
                  </a:lnTo>
                  <a:lnTo>
                    <a:pt x="370" y="541"/>
                  </a:lnTo>
                  <a:lnTo>
                    <a:pt x="364" y="504"/>
                  </a:lnTo>
                  <a:lnTo>
                    <a:pt x="356" y="468"/>
                  </a:lnTo>
                  <a:lnTo>
                    <a:pt x="347" y="430"/>
                  </a:lnTo>
                  <a:lnTo>
                    <a:pt x="337" y="391"/>
                  </a:lnTo>
                  <a:lnTo>
                    <a:pt x="319" y="335"/>
                  </a:lnTo>
                  <a:lnTo>
                    <a:pt x="302" y="281"/>
                  </a:lnTo>
                  <a:lnTo>
                    <a:pt x="283" y="229"/>
                  </a:lnTo>
                  <a:lnTo>
                    <a:pt x="262" y="180"/>
                  </a:lnTo>
                  <a:lnTo>
                    <a:pt x="242" y="132"/>
                  </a:lnTo>
                  <a:lnTo>
                    <a:pt x="221" y="86"/>
                  </a:lnTo>
                  <a:lnTo>
                    <a:pt x="198" y="42"/>
                  </a:lnTo>
                  <a:lnTo>
                    <a:pt x="175" y="0"/>
                  </a:lnTo>
                  <a:lnTo>
                    <a:pt x="187" y="36"/>
                  </a:lnTo>
                  <a:lnTo>
                    <a:pt x="198" y="73"/>
                  </a:lnTo>
                  <a:lnTo>
                    <a:pt x="210" y="109"/>
                  </a:lnTo>
                  <a:lnTo>
                    <a:pt x="219" y="145"/>
                  </a:lnTo>
                  <a:lnTo>
                    <a:pt x="227" y="183"/>
                  </a:lnTo>
                  <a:lnTo>
                    <a:pt x="234" y="219"/>
                  </a:lnTo>
                  <a:lnTo>
                    <a:pt x="239" y="257"/>
                  </a:lnTo>
                  <a:lnTo>
                    <a:pt x="244" y="294"/>
                  </a:lnTo>
                  <a:lnTo>
                    <a:pt x="248" y="331"/>
                  </a:lnTo>
                  <a:lnTo>
                    <a:pt x="250" y="369"/>
                  </a:lnTo>
                  <a:lnTo>
                    <a:pt x="251" y="407"/>
                  </a:lnTo>
                  <a:lnTo>
                    <a:pt x="252" y="444"/>
                  </a:lnTo>
                  <a:lnTo>
                    <a:pt x="250" y="482"/>
                  </a:lnTo>
                  <a:lnTo>
                    <a:pt x="248" y="519"/>
                  </a:lnTo>
                  <a:lnTo>
                    <a:pt x="245" y="557"/>
                  </a:lnTo>
                  <a:lnTo>
                    <a:pt x="241" y="595"/>
                  </a:lnTo>
                  <a:lnTo>
                    <a:pt x="235" y="632"/>
                  </a:lnTo>
                  <a:lnTo>
                    <a:pt x="228" y="670"/>
                  </a:lnTo>
                  <a:lnTo>
                    <a:pt x="220" y="707"/>
                  </a:lnTo>
                  <a:lnTo>
                    <a:pt x="211" y="744"/>
                  </a:lnTo>
                  <a:lnTo>
                    <a:pt x="199" y="781"/>
                  </a:lnTo>
                  <a:lnTo>
                    <a:pt x="187" y="818"/>
                  </a:lnTo>
                  <a:lnTo>
                    <a:pt x="175" y="854"/>
                  </a:lnTo>
                  <a:lnTo>
                    <a:pt x="160" y="891"/>
                  </a:lnTo>
                  <a:lnTo>
                    <a:pt x="144" y="928"/>
                  </a:lnTo>
                  <a:lnTo>
                    <a:pt x="128" y="963"/>
                  </a:lnTo>
                  <a:lnTo>
                    <a:pt x="110" y="999"/>
                  </a:lnTo>
                  <a:lnTo>
                    <a:pt x="91" y="1033"/>
                  </a:lnTo>
                  <a:lnTo>
                    <a:pt x="69" y="1069"/>
                  </a:lnTo>
                  <a:lnTo>
                    <a:pt x="48" y="1104"/>
                  </a:lnTo>
                  <a:lnTo>
                    <a:pt x="25" y="1137"/>
                  </a:lnTo>
                  <a:lnTo>
                    <a:pt x="0" y="1171"/>
                  </a:lnTo>
                  <a:lnTo>
                    <a:pt x="109" y="1575"/>
                  </a:lnTo>
                  <a:close/>
                </a:path>
              </a:pathLst>
            </a:custGeom>
            <a:solidFill>
              <a:srgbClr val="C9C6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 name="Freeform 361"/>
            <p:cNvSpPr>
              <a:spLocks/>
            </p:cNvSpPr>
            <p:nvPr/>
          </p:nvSpPr>
          <p:spPr bwMode="auto">
            <a:xfrm>
              <a:off x="3809" y="1336"/>
              <a:ext cx="111" cy="78"/>
            </a:xfrm>
            <a:custGeom>
              <a:avLst/>
              <a:gdLst>
                <a:gd name="T0" fmla="*/ 0 w 2556"/>
                <a:gd name="T1" fmla="*/ 0 h 1791"/>
                <a:gd name="T2" fmla="*/ 0 w 2556"/>
                <a:gd name="T3" fmla="*/ 0 h 1791"/>
                <a:gd name="T4" fmla="*/ 0 w 2556"/>
                <a:gd name="T5" fmla="*/ 0 h 1791"/>
                <a:gd name="T6" fmla="*/ 0 w 2556"/>
                <a:gd name="T7" fmla="*/ 0 h 1791"/>
                <a:gd name="T8" fmla="*/ 0 w 2556"/>
                <a:gd name="T9" fmla="*/ 0 h 1791"/>
                <a:gd name="T10" fmla="*/ 0 w 2556"/>
                <a:gd name="T11" fmla="*/ 0 h 1791"/>
                <a:gd name="T12" fmla="*/ 0 w 2556"/>
                <a:gd name="T13" fmla="*/ 0 h 1791"/>
                <a:gd name="T14" fmla="*/ 0 w 2556"/>
                <a:gd name="T15" fmla="*/ 0 h 1791"/>
                <a:gd name="T16" fmla="*/ 0 w 2556"/>
                <a:gd name="T17" fmla="*/ 0 h 1791"/>
                <a:gd name="T18" fmla="*/ 0 w 2556"/>
                <a:gd name="T19" fmla="*/ 0 h 1791"/>
                <a:gd name="T20" fmla="*/ 0 w 2556"/>
                <a:gd name="T21" fmla="*/ 0 h 1791"/>
                <a:gd name="T22" fmla="*/ 0 w 2556"/>
                <a:gd name="T23" fmla="*/ 0 h 1791"/>
                <a:gd name="T24" fmla="*/ 0 w 2556"/>
                <a:gd name="T25" fmla="*/ 0 h 1791"/>
                <a:gd name="T26" fmla="*/ 0 w 2556"/>
                <a:gd name="T27" fmla="*/ 0 h 1791"/>
                <a:gd name="T28" fmla="*/ 0 w 2556"/>
                <a:gd name="T29" fmla="*/ 0 h 1791"/>
                <a:gd name="T30" fmla="*/ 0 w 2556"/>
                <a:gd name="T31" fmla="*/ 0 h 1791"/>
                <a:gd name="T32" fmla="*/ 0 w 2556"/>
                <a:gd name="T33" fmla="*/ 0 h 1791"/>
                <a:gd name="T34" fmla="*/ 0 w 2556"/>
                <a:gd name="T35" fmla="*/ 0 h 1791"/>
                <a:gd name="T36" fmla="*/ 0 w 2556"/>
                <a:gd name="T37" fmla="*/ 0 h 1791"/>
                <a:gd name="T38" fmla="*/ 0 w 2556"/>
                <a:gd name="T39" fmla="*/ 0 h 1791"/>
                <a:gd name="T40" fmla="*/ 0 w 2556"/>
                <a:gd name="T41" fmla="*/ 0 h 1791"/>
                <a:gd name="T42" fmla="*/ 0 w 2556"/>
                <a:gd name="T43" fmla="*/ 0 h 1791"/>
                <a:gd name="T44" fmla="*/ 0 w 2556"/>
                <a:gd name="T45" fmla="*/ 0 h 1791"/>
                <a:gd name="T46" fmla="*/ 0 w 2556"/>
                <a:gd name="T47" fmla="*/ 0 h 1791"/>
                <a:gd name="T48" fmla="*/ 0 w 2556"/>
                <a:gd name="T49" fmla="*/ 0 h 1791"/>
                <a:gd name="T50" fmla="*/ 0 w 2556"/>
                <a:gd name="T51" fmla="*/ 0 h 1791"/>
                <a:gd name="T52" fmla="*/ 0 w 2556"/>
                <a:gd name="T53" fmla="*/ 0 h 1791"/>
                <a:gd name="T54" fmla="*/ 0 w 2556"/>
                <a:gd name="T55" fmla="*/ 0 h 1791"/>
                <a:gd name="T56" fmla="*/ 0 w 2556"/>
                <a:gd name="T57" fmla="*/ 0 h 1791"/>
                <a:gd name="T58" fmla="*/ 0 w 2556"/>
                <a:gd name="T59" fmla="*/ 0 h 1791"/>
                <a:gd name="T60" fmla="*/ 0 w 2556"/>
                <a:gd name="T61" fmla="*/ 0 h 1791"/>
                <a:gd name="T62" fmla="*/ 0 w 2556"/>
                <a:gd name="T63" fmla="*/ 0 h 1791"/>
                <a:gd name="T64" fmla="*/ 0 w 2556"/>
                <a:gd name="T65" fmla="*/ 0 h 1791"/>
                <a:gd name="T66" fmla="*/ 0 w 2556"/>
                <a:gd name="T67" fmla="*/ 0 h 1791"/>
                <a:gd name="T68" fmla="*/ 0 w 2556"/>
                <a:gd name="T69" fmla="*/ 0 h 1791"/>
                <a:gd name="T70" fmla="*/ 0 w 2556"/>
                <a:gd name="T71" fmla="*/ 0 h 1791"/>
                <a:gd name="T72" fmla="*/ 0 w 2556"/>
                <a:gd name="T73" fmla="*/ 0 h 1791"/>
                <a:gd name="T74" fmla="*/ 0 w 2556"/>
                <a:gd name="T75" fmla="*/ 0 h 1791"/>
                <a:gd name="T76" fmla="*/ 0 w 2556"/>
                <a:gd name="T77" fmla="*/ 0 h 1791"/>
                <a:gd name="T78" fmla="*/ 0 w 2556"/>
                <a:gd name="T79" fmla="*/ 0 h 1791"/>
                <a:gd name="T80" fmla="*/ 0 w 2556"/>
                <a:gd name="T81" fmla="*/ 0 h 1791"/>
                <a:gd name="T82" fmla="*/ 0 w 2556"/>
                <a:gd name="T83" fmla="*/ 0 h 1791"/>
                <a:gd name="T84" fmla="*/ 0 w 2556"/>
                <a:gd name="T85" fmla="*/ 0 h 1791"/>
                <a:gd name="T86" fmla="*/ 0 w 2556"/>
                <a:gd name="T87" fmla="*/ 0 h 1791"/>
                <a:gd name="T88" fmla="*/ 0 w 2556"/>
                <a:gd name="T89" fmla="*/ 0 h 1791"/>
                <a:gd name="T90" fmla="*/ 0 w 2556"/>
                <a:gd name="T91" fmla="*/ 0 h 1791"/>
                <a:gd name="T92" fmla="*/ 0 w 2556"/>
                <a:gd name="T93" fmla="*/ 0 h 1791"/>
                <a:gd name="T94" fmla="*/ 0 w 2556"/>
                <a:gd name="T95" fmla="*/ 0 h 1791"/>
                <a:gd name="T96" fmla="*/ 0 w 2556"/>
                <a:gd name="T97" fmla="*/ 0 h 1791"/>
                <a:gd name="T98" fmla="*/ 0 w 2556"/>
                <a:gd name="T99" fmla="*/ 0 h 1791"/>
                <a:gd name="T100" fmla="*/ 0 w 2556"/>
                <a:gd name="T101" fmla="*/ 0 h 1791"/>
                <a:gd name="T102" fmla="*/ 0 w 2556"/>
                <a:gd name="T103" fmla="*/ 0 h 1791"/>
                <a:gd name="T104" fmla="*/ 0 w 2556"/>
                <a:gd name="T105" fmla="*/ 0 h 1791"/>
                <a:gd name="T106" fmla="*/ 0 w 2556"/>
                <a:gd name="T107" fmla="*/ 0 h 1791"/>
                <a:gd name="T108" fmla="*/ 0 w 2556"/>
                <a:gd name="T109" fmla="*/ 0 h 17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56"/>
                <a:gd name="T166" fmla="*/ 0 h 1791"/>
                <a:gd name="T167" fmla="*/ 2556 w 2556"/>
                <a:gd name="T168" fmla="*/ 1791 h 17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56" h="1791">
                  <a:moveTo>
                    <a:pt x="2094" y="317"/>
                  </a:moveTo>
                  <a:lnTo>
                    <a:pt x="2051" y="299"/>
                  </a:lnTo>
                  <a:lnTo>
                    <a:pt x="2008" y="281"/>
                  </a:lnTo>
                  <a:lnTo>
                    <a:pt x="1965" y="264"/>
                  </a:lnTo>
                  <a:lnTo>
                    <a:pt x="1921" y="248"/>
                  </a:lnTo>
                  <a:lnTo>
                    <a:pt x="1830" y="216"/>
                  </a:lnTo>
                  <a:lnTo>
                    <a:pt x="1736" y="186"/>
                  </a:lnTo>
                  <a:lnTo>
                    <a:pt x="1639" y="155"/>
                  </a:lnTo>
                  <a:lnTo>
                    <a:pt x="1540" y="125"/>
                  </a:lnTo>
                  <a:lnTo>
                    <a:pt x="1438" y="94"/>
                  </a:lnTo>
                  <a:lnTo>
                    <a:pt x="1335" y="62"/>
                  </a:lnTo>
                  <a:lnTo>
                    <a:pt x="1307" y="52"/>
                  </a:lnTo>
                  <a:lnTo>
                    <a:pt x="1280" y="44"/>
                  </a:lnTo>
                  <a:lnTo>
                    <a:pt x="1253" y="36"/>
                  </a:lnTo>
                  <a:lnTo>
                    <a:pt x="1227" y="29"/>
                  </a:lnTo>
                  <a:lnTo>
                    <a:pt x="1200" y="21"/>
                  </a:lnTo>
                  <a:lnTo>
                    <a:pt x="1174" y="14"/>
                  </a:lnTo>
                  <a:lnTo>
                    <a:pt x="1147" y="7"/>
                  </a:lnTo>
                  <a:lnTo>
                    <a:pt x="1122" y="0"/>
                  </a:lnTo>
                  <a:lnTo>
                    <a:pt x="1083" y="8"/>
                  </a:lnTo>
                  <a:lnTo>
                    <a:pt x="1045" y="17"/>
                  </a:lnTo>
                  <a:lnTo>
                    <a:pt x="1006" y="28"/>
                  </a:lnTo>
                  <a:lnTo>
                    <a:pt x="968" y="41"/>
                  </a:lnTo>
                  <a:lnTo>
                    <a:pt x="928" y="56"/>
                  </a:lnTo>
                  <a:lnTo>
                    <a:pt x="889" y="71"/>
                  </a:lnTo>
                  <a:lnTo>
                    <a:pt x="850" y="88"/>
                  </a:lnTo>
                  <a:lnTo>
                    <a:pt x="811" y="106"/>
                  </a:lnTo>
                  <a:lnTo>
                    <a:pt x="771" y="126"/>
                  </a:lnTo>
                  <a:lnTo>
                    <a:pt x="733" y="147"/>
                  </a:lnTo>
                  <a:lnTo>
                    <a:pt x="694" y="169"/>
                  </a:lnTo>
                  <a:lnTo>
                    <a:pt x="655" y="192"/>
                  </a:lnTo>
                  <a:lnTo>
                    <a:pt x="617" y="215"/>
                  </a:lnTo>
                  <a:lnTo>
                    <a:pt x="579" y="240"/>
                  </a:lnTo>
                  <a:lnTo>
                    <a:pt x="542" y="265"/>
                  </a:lnTo>
                  <a:lnTo>
                    <a:pt x="505" y="292"/>
                  </a:lnTo>
                  <a:lnTo>
                    <a:pt x="468" y="318"/>
                  </a:lnTo>
                  <a:lnTo>
                    <a:pt x="432" y="346"/>
                  </a:lnTo>
                  <a:lnTo>
                    <a:pt x="396" y="373"/>
                  </a:lnTo>
                  <a:lnTo>
                    <a:pt x="361" y="402"/>
                  </a:lnTo>
                  <a:lnTo>
                    <a:pt x="326" y="430"/>
                  </a:lnTo>
                  <a:lnTo>
                    <a:pt x="293" y="460"/>
                  </a:lnTo>
                  <a:lnTo>
                    <a:pt x="259" y="488"/>
                  </a:lnTo>
                  <a:lnTo>
                    <a:pt x="227" y="518"/>
                  </a:lnTo>
                  <a:lnTo>
                    <a:pt x="165" y="577"/>
                  </a:lnTo>
                  <a:lnTo>
                    <a:pt x="106" y="635"/>
                  </a:lnTo>
                  <a:lnTo>
                    <a:pt x="51" y="693"/>
                  </a:lnTo>
                  <a:lnTo>
                    <a:pt x="0" y="749"/>
                  </a:lnTo>
                  <a:lnTo>
                    <a:pt x="90" y="766"/>
                  </a:lnTo>
                  <a:lnTo>
                    <a:pt x="180" y="784"/>
                  </a:lnTo>
                  <a:lnTo>
                    <a:pt x="269" y="804"/>
                  </a:lnTo>
                  <a:lnTo>
                    <a:pt x="359" y="825"/>
                  </a:lnTo>
                  <a:lnTo>
                    <a:pt x="447" y="846"/>
                  </a:lnTo>
                  <a:lnTo>
                    <a:pt x="536" y="869"/>
                  </a:lnTo>
                  <a:lnTo>
                    <a:pt x="623" y="893"/>
                  </a:lnTo>
                  <a:lnTo>
                    <a:pt x="709" y="918"/>
                  </a:lnTo>
                  <a:lnTo>
                    <a:pt x="796" y="943"/>
                  </a:lnTo>
                  <a:lnTo>
                    <a:pt x="880" y="971"/>
                  </a:lnTo>
                  <a:lnTo>
                    <a:pt x="964" y="998"/>
                  </a:lnTo>
                  <a:lnTo>
                    <a:pt x="1047" y="1027"/>
                  </a:lnTo>
                  <a:lnTo>
                    <a:pt x="1129" y="1057"/>
                  </a:lnTo>
                  <a:lnTo>
                    <a:pt x="1209" y="1088"/>
                  </a:lnTo>
                  <a:lnTo>
                    <a:pt x="1290" y="1119"/>
                  </a:lnTo>
                  <a:lnTo>
                    <a:pt x="1368" y="1152"/>
                  </a:lnTo>
                  <a:lnTo>
                    <a:pt x="1444" y="1185"/>
                  </a:lnTo>
                  <a:lnTo>
                    <a:pt x="1520" y="1220"/>
                  </a:lnTo>
                  <a:lnTo>
                    <a:pt x="1594" y="1255"/>
                  </a:lnTo>
                  <a:lnTo>
                    <a:pt x="1666" y="1292"/>
                  </a:lnTo>
                  <a:lnTo>
                    <a:pt x="1737" y="1329"/>
                  </a:lnTo>
                  <a:lnTo>
                    <a:pt x="1806" y="1367"/>
                  </a:lnTo>
                  <a:lnTo>
                    <a:pt x="1873" y="1406"/>
                  </a:lnTo>
                  <a:lnTo>
                    <a:pt x="1938" y="1446"/>
                  </a:lnTo>
                  <a:lnTo>
                    <a:pt x="2002" y="1485"/>
                  </a:lnTo>
                  <a:lnTo>
                    <a:pt x="2063" y="1527"/>
                  </a:lnTo>
                  <a:lnTo>
                    <a:pt x="2123" y="1569"/>
                  </a:lnTo>
                  <a:lnTo>
                    <a:pt x="2181" y="1612"/>
                  </a:lnTo>
                  <a:lnTo>
                    <a:pt x="2236" y="1655"/>
                  </a:lnTo>
                  <a:lnTo>
                    <a:pt x="2289" y="1700"/>
                  </a:lnTo>
                  <a:lnTo>
                    <a:pt x="2340" y="1745"/>
                  </a:lnTo>
                  <a:lnTo>
                    <a:pt x="2388" y="1791"/>
                  </a:lnTo>
                  <a:lnTo>
                    <a:pt x="2415" y="1745"/>
                  </a:lnTo>
                  <a:lnTo>
                    <a:pt x="2440" y="1698"/>
                  </a:lnTo>
                  <a:lnTo>
                    <a:pt x="2463" y="1651"/>
                  </a:lnTo>
                  <a:lnTo>
                    <a:pt x="2482" y="1604"/>
                  </a:lnTo>
                  <a:lnTo>
                    <a:pt x="2500" y="1555"/>
                  </a:lnTo>
                  <a:lnTo>
                    <a:pt x="2516" y="1505"/>
                  </a:lnTo>
                  <a:lnTo>
                    <a:pt x="2528" y="1455"/>
                  </a:lnTo>
                  <a:lnTo>
                    <a:pt x="2539" y="1404"/>
                  </a:lnTo>
                  <a:lnTo>
                    <a:pt x="2546" y="1354"/>
                  </a:lnTo>
                  <a:lnTo>
                    <a:pt x="2552" y="1303"/>
                  </a:lnTo>
                  <a:lnTo>
                    <a:pt x="2555" y="1252"/>
                  </a:lnTo>
                  <a:lnTo>
                    <a:pt x="2556" y="1201"/>
                  </a:lnTo>
                  <a:lnTo>
                    <a:pt x="2555" y="1150"/>
                  </a:lnTo>
                  <a:lnTo>
                    <a:pt x="2551" y="1100"/>
                  </a:lnTo>
                  <a:lnTo>
                    <a:pt x="2545" y="1049"/>
                  </a:lnTo>
                  <a:lnTo>
                    <a:pt x="2537" y="998"/>
                  </a:lnTo>
                  <a:lnTo>
                    <a:pt x="2526" y="949"/>
                  </a:lnTo>
                  <a:lnTo>
                    <a:pt x="2514" y="899"/>
                  </a:lnTo>
                  <a:lnTo>
                    <a:pt x="2498" y="850"/>
                  </a:lnTo>
                  <a:lnTo>
                    <a:pt x="2480" y="803"/>
                  </a:lnTo>
                  <a:lnTo>
                    <a:pt x="2461" y="756"/>
                  </a:lnTo>
                  <a:lnTo>
                    <a:pt x="2438" y="709"/>
                  </a:lnTo>
                  <a:lnTo>
                    <a:pt x="2414" y="664"/>
                  </a:lnTo>
                  <a:lnTo>
                    <a:pt x="2388" y="620"/>
                  </a:lnTo>
                  <a:lnTo>
                    <a:pt x="2358" y="577"/>
                  </a:lnTo>
                  <a:lnTo>
                    <a:pt x="2327" y="535"/>
                  </a:lnTo>
                  <a:lnTo>
                    <a:pt x="2294" y="495"/>
                  </a:lnTo>
                  <a:lnTo>
                    <a:pt x="2259" y="457"/>
                  </a:lnTo>
                  <a:lnTo>
                    <a:pt x="2220" y="419"/>
                  </a:lnTo>
                  <a:lnTo>
                    <a:pt x="2180" y="383"/>
                  </a:lnTo>
                  <a:lnTo>
                    <a:pt x="2139" y="350"/>
                  </a:lnTo>
                  <a:lnTo>
                    <a:pt x="2094" y="317"/>
                  </a:lnTo>
                  <a:close/>
                </a:path>
              </a:pathLst>
            </a:custGeom>
            <a:solidFill>
              <a:srgbClr val="F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 name="Freeform 362"/>
            <p:cNvSpPr>
              <a:spLocks/>
            </p:cNvSpPr>
            <p:nvPr/>
          </p:nvSpPr>
          <p:spPr bwMode="auto">
            <a:xfrm>
              <a:off x="3713" y="1332"/>
              <a:ext cx="123" cy="36"/>
            </a:xfrm>
            <a:custGeom>
              <a:avLst/>
              <a:gdLst>
                <a:gd name="T0" fmla="*/ 0 w 2838"/>
                <a:gd name="T1" fmla="*/ 0 h 836"/>
                <a:gd name="T2" fmla="*/ 0 w 2838"/>
                <a:gd name="T3" fmla="*/ 0 h 836"/>
                <a:gd name="T4" fmla="*/ 0 w 2838"/>
                <a:gd name="T5" fmla="*/ 0 h 836"/>
                <a:gd name="T6" fmla="*/ 0 w 2838"/>
                <a:gd name="T7" fmla="*/ 0 h 836"/>
                <a:gd name="T8" fmla="*/ 0 w 2838"/>
                <a:gd name="T9" fmla="*/ 0 h 836"/>
                <a:gd name="T10" fmla="*/ 0 w 2838"/>
                <a:gd name="T11" fmla="*/ 0 h 836"/>
                <a:gd name="T12" fmla="*/ 0 w 2838"/>
                <a:gd name="T13" fmla="*/ 0 h 836"/>
                <a:gd name="T14" fmla="*/ 0 w 2838"/>
                <a:gd name="T15" fmla="*/ 0 h 836"/>
                <a:gd name="T16" fmla="*/ 0 w 2838"/>
                <a:gd name="T17" fmla="*/ 0 h 836"/>
                <a:gd name="T18" fmla="*/ 0 w 2838"/>
                <a:gd name="T19" fmla="*/ 0 h 836"/>
                <a:gd name="T20" fmla="*/ 0 w 2838"/>
                <a:gd name="T21" fmla="*/ 0 h 836"/>
                <a:gd name="T22" fmla="*/ 0 w 2838"/>
                <a:gd name="T23" fmla="*/ 0 h 836"/>
                <a:gd name="T24" fmla="*/ 0 w 2838"/>
                <a:gd name="T25" fmla="*/ 0 h 836"/>
                <a:gd name="T26" fmla="*/ 0 w 2838"/>
                <a:gd name="T27" fmla="*/ 0 h 836"/>
                <a:gd name="T28" fmla="*/ 0 w 2838"/>
                <a:gd name="T29" fmla="*/ 0 h 836"/>
                <a:gd name="T30" fmla="*/ 0 w 2838"/>
                <a:gd name="T31" fmla="*/ 0 h 836"/>
                <a:gd name="T32" fmla="*/ 0 w 2838"/>
                <a:gd name="T33" fmla="*/ 0 h 836"/>
                <a:gd name="T34" fmla="*/ 0 w 2838"/>
                <a:gd name="T35" fmla="*/ 0 h 836"/>
                <a:gd name="T36" fmla="*/ 0 w 2838"/>
                <a:gd name="T37" fmla="*/ 0 h 836"/>
                <a:gd name="T38" fmla="*/ 0 w 2838"/>
                <a:gd name="T39" fmla="*/ 0 h 836"/>
                <a:gd name="T40" fmla="*/ 0 w 2838"/>
                <a:gd name="T41" fmla="*/ 0 h 836"/>
                <a:gd name="T42" fmla="*/ 0 w 2838"/>
                <a:gd name="T43" fmla="*/ 0 h 836"/>
                <a:gd name="T44" fmla="*/ 0 w 2838"/>
                <a:gd name="T45" fmla="*/ 0 h 836"/>
                <a:gd name="T46" fmla="*/ 0 w 2838"/>
                <a:gd name="T47" fmla="*/ 0 h 836"/>
                <a:gd name="T48" fmla="*/ 0 w 2838"/>
                <a:gd name="T49" fmla="*/ 0 h 836"/>
                <a:gd name="T50" fmla="*/ 0 w 2838"/>
                <a:gd name="T51" fmla="*/ 0 h 836"/>
                <a:gd name="T52" fmla="*/ 0 w 2838"/>
                <a:gd name="T53" fmla="*/ 0 h 836"/>
                <a:gd name="T54" fmla="*/ 0 w 2838"/>
                <a:gd name="T55" fmla="*/ 0 h 836"/>
                <a:gd name="T56" fmla="*/ 0 w 2838"/>
                <a:gd name="T57" fmla="*/ 0 h 836"/>
                <a:gd name="T58" fmla="*/ 0 w 2838"/>
                <a:gd name="T59" fmla="*/ 0 h 836"/>
                <a:gd name="T60" fmla="*/ 0 w 2838"/>
                <a:gd name="T61" fmla="*/ 0 h 836"/>
                <a:gd name="T62" fmla="*/ 0 w 2838"/>
                <a:gd name="T63" fmla="*/ 0 h 836"/>
                <a:gd name="T64" fmla="*/ 0 w 2838"/>
                <a:gd name="T65" fmla="*/ 0 h 836"/>
                <a:gd name="T66" fmla="*/ 0 w 2838"/>
                <a:gd name="T67" fmla="*/ 0 h 836"/>
                <a:gd name="T68" fmla="*/ 0 w 2838"/>
                <a:gd name="T69" fmla="*/ 0 h 836"/>
                <a:gd name="T70" fmla="*/ 0 w 2838"/>
                <a:gd name="T71" fmla="*/ 0 h 836"/>
                <a:gd name="T72" fmla="*/ 0 w 2838"/>
                <a:gd name="T73" fmla="*/ 0 h 836"/>
                <a:gd name="T74" fmla="*/ 0 w 2838"/>
                <a:gd name="T75" fmla="*/ 0 h 836"/>
                <a:gd name="T76" fmla="*/ 0 w 2838"/>
                <a:gd name="T77" fmla="*/ 0 h 836"/>
                <a:gd name="T78" fmla="*/ 0 w 2838"/>
                <a:gd name="T79" fmla="*/ 0 h 836"/>
                <a:gd name="T80" fmla="*/ 0 w 2838"/>
                <a:gd name="T81" fmla="*/ 0 h 836"/>
                <a:gd name="T82" fmla="*/ 0 w 2838"/>
                <a:gd name="T83" fmla="*/ 0 h 836"/>
                <a:gd name="T84" fmla="*/ 0 w 2838"/>
                <a:gd name="T85" fmla="*/ 0 h 836"/>
                <a:gd name="T86" fmla="*/ 0 w 2838"/>
                <a:gd name="T87" fmla="*/ 0 h 836"/>
                <a:gd name="T88" fmla="*/ 0 w 2838"/>
                <a:gd name="T89" fmla="*/ 0 h 836"/>
                <a:gd name="T90" fmla="*/ 0 w 2838"/>
                <a:gd name="T91" fmla="*/ 0 h 8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38"/>
                <a:gd name="T139" fmla="*/ 0 h 836"/>
                <a:gd name="T140" fmla="*/ 2838 w 2838"/>
                <a:gd name="T141" fmla="*/ 836 h 8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38" h="836">
                  <a:moveTo>
                    <a:pt x="2838" y="17"/>
                  </a:moveTo>
                  <a:lnTo>
                    <a:pt x="2776" y="11"/>
                  </a:lnTo>
                  <a:lnTo>
                    <a:pt x="2714" y="7"/>
                  </a:lnTo>
                  <a:lnTo>
                    <a:pt x="2652" y="3"/>
                  </a:lnTo>
                  <a:lnTo>
                    <a:pt x="2591" y="1"/>
                  </a:lnTo>
                  <a:lnTo>
                    <a:pt x="2530" y="0"/>
                  </a:lnTo>
                  <a:lnTo>
                    <a:pt x="2469" y="0"/>
                  </a:lnTo>
                  <a:lnTo>
                    <a:pt x="2409" y="2"/>
                  </a:lnTo>
                  <a:lnTo>
                    <a:pt x="2348" y="5"/>
                  </a:lnTo>
                  <a:lnTo>
                    <a:pt x="2288" y="9"/>
                  </a:lnTo>
                  <a:lnTo>
                    <a:pt x="2228" y="14"/>
                  </a:lnTo>
                  <a:lnTo>
                    <a:pt x="2168" y="20"/>
                  </a:lnTo>
                  <a:lnTo>
                    <a:pt x="2108" y="27"/>
                  </a:lnTo>
                  <a:lnTo>
                    <a:pt x="2047" y="35"/>
                  </a:lnTo>
                  <a:lnTo>
                    <a:pt x="1987" y="45"/>
                  </a:lnTo>
                  <a:lnTo>
                    <a:pt x="1926" y="56"/>
                  </a:lnTo>
                  <a:lnTo>
                    <a:pt x="1865" y="68"/>
                  </a:lnTo>
                  <a:lnTo>
                    <a:pt x="1804" y="80"/>
                  </a:lnTo>
                  <a:lnTo>
                    <a:pt x="1742" y="94"/>
                  </a:lnTo>
                  <a:lnTo>
                    <a:pt x="1681" y="109"/>
                  </a:lnTo>
                  <a:lnTo>
                    <a:pt x="1618" y="125"/>
                  </a:lnTo>
                  <a:lnTo>
                    <a:pt x="1555" y="141"/>
                  </a:lnTo>
                  <a:lnTo>
                    <a:pt x="1492" y="158"/>
                  </a:lnTo>
                  <a:lnTo>
                    <a:pt x="1428" y="177"/>
                  </a:lnTo>
                  <a:lnTo>
                    <a:pt x="1364" y="196"/>
                  </a:lnTo>
                  <a:lnTo>
                    <a:pt x="1232" y="238"/>
                  </a:lnTo>
                  <a:lnTo>
                    <a:pt x="1098" y="282"/>
                  </a:lnTo>
                  <a:lnTo>
                    <a:pt x="960" y="329"/>
                  </a:lnTo>
                  <a:lnTo>
                    <a:pt x="817" y="379"/>
                  </a:lnTo>
                  <a:lnTo>
                    <a:pt x="772" y="398"/>
                  </a:lnTo>
                  <a:lnTo>
                    <a:pt x="724" y="418"/>
                  </a:lnTo>
                  <a:lnTo>
                    <a:pt x="676" y="438"/>
                  </a:lnTo>
                  <a:lnTo>
                    <a:pt x="627" y="461"/>
                  </a:lnTo>
                  <a:lnTo>
                    <a:pt x="578" y="485"/>
                  </a:lnTo>
                  <a:lnTo>
                    <a:pt x="529" y="511"/>
                  </a:lnTo>
                  <a:lnTo>
                    <a:pt x="478" y="537"/>
                  </a:lnTo>
                  <a:lnTo>
                    <a:pt x="427" y="566"/>
                  </a:lnTo>
                  <a:lnTo>
                    <a:pt x="375" y="595"/>
                  </a:lnTo>
                  <a:lnTo>
                    <a:pt x="322" y="626"/>
                  </a:lnTo>
                  <a:lnTo>
                    <a:pt x="269" y="657"/>
                  </a:lnTo>
                  <a:lnTo>
                    <a:pt x="216" y="691"/>
                  </a:lnTo>
                  <a:lnTo>
                    <a:pt x="163" y="725"/>
                  </a:lnTo>
                  <a:lnTo>
                    <a:pt x="109" y="761"/>
                  </a:lnTo>
                  <a:lnTo>
                    <a:pt x="54" y="799"/>
                  </a:lnTo>
                  <a:lnTo>
                    <a:pt x="0" y="836"/>
                  </a:lnTo>
                  <a:lnTo>
                    <a:pt x="52" y="826"/>
                  </a:lnTo>
                  <a:lnTo>
                    <a:pt x="106" y="815"/>
                  </a:lnTo>
                  <a:lnTo>
                    <a:pt x="160" y="806"/>
                  </a:lnTo>
                  <a:lnTo>
                    <a:pt x="213" y="797"/>
                  </a:lnTo>
                  <a:lnTo>
                    <a:pt x="269" y="788"/>
                  </a:lnTo>
                  <a:lnTo>
                    <a:pt x="324" y="780"/>
                  </a:lnTo>
                  <a:lnTo>
                    <a:pt x="381" y="773"/>
                  </a:lnTo>
                  <a:lnTo>
                    <a:pt x="438" y="767"/>
                  </a:lnTo>
                  <a:lnTo>
                    <a:pt x="495" y="762"/>
                  </a:lnTo>
                  <a:lnTo>
                    <a:pt x="554" y="757"/>
                  </a:lnTo>
                  <a:lnTo>
                    <a:pt x="612" y="753"/>
                  </a:lnTo>
                  <a:lnTo>
                    <a:pt x="671" y="749"/>
                  </a:lnTo>
                  <a:lnTo>
                    <a:pt x="730" y="746"/>
                  </a:lnTo>
                  <a:lnTo>
                    <a:pt x="790" y="744"/>
                  </a:lnTo>
                  <a:lnTo>
                    <a:pt x="850" y="742"/>
                  </a:lnTo>
                  <a:lnTo>
                    <a:pt x="911" y="741"/>
                  </a:lnTo>
                  <a:lnTo>
                    <a:pt x="972" y="741"/>
                  </a:lnTo>
                  <a:lnTo>
                    <a:pt x="1033" y="741"/>
                  </a:lnTo>
                  <a:lnTo>
                    <a:pt x="1094" y="742"/>
                  </a:lnTo>
                  <a:lnTo>
                    <a:pt x="1156" y="744"/>
                  </a:lnTo>
                  <a:lnTo>
                    <a:pt x="1218" y="746"/>
                  </a:lnTo>
                  <a:lnTo>
                    <a:pt x="1280" y="749"/>
                  </a:lnTo>
                  <a:lnTo>
                    <a:pt x="1343" y="752"/>
                  </a:lnTo>
                  <a:lnTo>
                    <a:pt x="1406" y="756"/>
                  </a:lnTo>
                  <a:lnTo>
                    <a:pt x="1531" y="766"/>
                  </a:lnTo>
                  <a:lnTo>
                    <a:pt x="1657" y="778"/>
                  </a:lnTo>
                  <a:lnTo>
                    <a:pt x="1784" y="792"/>
                  </a:lnTo>
                  <a:lnTo>
                    <a:pt x="1911" y="809"/>
                  </a:lnTo>
                  <a:lnTo>
                    <a:pt x="1947" y="764"/>
                  </a:lnTo>
                  <a:lnTo>
                    <a:pt x="1986" y="716"/>
                  </a:lnTo>
                  <a:lnTo>
                    <a:pt x="2030" y="666"/>
                  </a:lnTo>
                  <a:lnTo>
                    <a:pt x="2077" y="615"/>
                  </a:lnTo>
                  <a:lnTo>
                    <a:pt x="2128" y="562"/>
                  </a:lnTo>
                  <a:lnTo>
                    <a:pt x="2180" y="510"/>
                  </a:lnTo>
                  <a:lnTo>
                    <a:pt x="2236" y="456"/>
                  </a:lnTo>
                  <a:lnTo>
                    <a:pt x="2295" y="403"/>
                  </a:lnTo>
                  <a:lnTo>
                    <a:pt x="2356" y="350"/>
                  </a:lnTo>
                  <a:lnTo>
                    <a:pt x="2420" y="297"/>
                  </a:lnTo>
                  <a:lnTo>
                    <a:pt x="2485" y="245"/>
                  </a:lnTo>
                  <a:lnTo>
                    <a:pt x="2553" y="195"/>
                  </a:lnTo>
                  <a:lnTo>
                    <a:pt x="2587" y="171"/>
                  </a:lnTo>
                  <a:lnTo>
                    <a:pt x="2623" y="147"/>
                  </a:lnTo>
                  <a:lnTo>
                    <a:pt x="2657" y="124"/>
                  </a:lnTo>
                  <a:lnTo>
                    <a:pt x="2693" y="101"/>
                  </a:lnTo>
                  <a:lnTo>
                    <a:pt x="2729" y="79"/>
                  </a:lnTo>
                  <a:lnTo>
                    <a:pt x="2765" y="58"/>
                  </a:lnTo>
                  <a:lnTo>
                    <a:pt x="2801" y="37"/>
                  </a:lnTo>
                  <a:lnTo>
                    <a:pt x="2838" y="17"/>
                  </a:lnTo>
                  <a:close/>
                </a:path>
              </a:pathLst>
            </a:custGeom>
            <a:solidFill>
              <a:srgbClr val="F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5" name="Freeform 363"/>
            <p:cNvSpPr>
              <a:spLocks/>
            </p:cNvSpPr>
            <p:nvPr/>
          </p:nvSpPr>
          <p:spPr bwMode="auto">
            <a:xfrm>
              <a:off x="3598" y="1375"/>
              <a:ext cx="307" cy="192"/>
            </a:xfrm>
            <a:custGeom>
              <a:avLst/>
              <a:gdLst>
                <a:gd name="T0" fmla="*/ 0 w 7072"/>
                <a:gd name="T1" fmla="*/ 0 h 4426"/>
                <a:gd name="T2" fmla="*/ 0 w 7072"/>
                <a:gd name="T3" fmla="*/ 0 h 4426"/>
                <a:gd name="T4" fmla="*/ 0 w 7072"/>
                <a:gd name="T5" fmla="*/ 0 h 4426"/>
                <a:gd name="T6" fmla="*/ 0 w 7072"/>
                <a:gd name="T7" fmla="*/ 0 h 4426"/>
                <a:gd name="T8" fmla="*/ 0 w 7072"/>
                <a:gd name="T9" fmla="*/ 0 h 4426"/>
                <a:gd name="T10" fmla="*/ 0 w 7072"/>
                <a:gd name="T11" fmla="*/ 0 h 4426"/>
                <a:gd name="T12" fmla="*/ 0 w 7072"/>
                <a:gd name="T13" fmla="*/ 0 h 4426"/>
                <a:gd name="T14" fmla="*/ 0 w 7072"/>
                <a:gd name="T15" fmla="*/ 0 h 4426"/>
                <a:gd name="T16" fmla="*/ 0 w 7072"/>
                <a:gd name="T17" fmla="*/ 0 h 4426"/>
                <a:gd name="T18" fmla="*/ 0 w 7072"/>
                <a:gd name="T19" fmla="*/ 0 h 4426"/>
                <a:gd name="T20" fmla="*/ 0 w 7072"/>
                <a:gd name="T21" fmla="*/ 0 h 4426"/>
                <a:gd name="T22" fmla="*/ 0 w 7072"/>
                <a:gd name="T23" fmla="*/ 0 h 4426"/>
                <a:gd name="T24" fmla="*/ 0 w 7072"/>
                <a:gd name="T25" fmla="*/ 0 h 4426"/>
                <a:gd name="T26" fmla="*/ 0 w 7072"/>
                <a:gd name="T27" fmla="*/ 0 h 4426"/>
                <a:gd name="T28" fmla="*/ 0 w 7072"/>
                <a:gd name="T29" fmla="*/ 0 h 4426"/>
                <a:gd name="T30" fmla="*/ 0 w 7072"/>
                <a:gd name="T31" fmla="*/ 0 h 4426"/>
                <a:gd name="T32" fmla="*/ 0 w 7072"/>
                <a:gd name="T33" fmla="*/ 0 h 4426"/>
                <a:gd name="T34" fmla="*/ 0 w 7072"/>
                <a:gd name="T35" fmla="*/ 0 h 4426"/>
                <a:gd name="T36" fmla="*/ 0 w 7072"/>
                <a:gd name="T37" fmla="*/ 0 h 4426"/>
                <a:gd name="T38" fmla="*/ 0 w 7072"/>
                <a:gd name="T39" fmla="*/ 0 h 4426"/>
                <a:gd name="T40" fmla="*/ 0 w 7072"/>
                <a:gd name="T41" fmla="*/ 0 h 4426"/>
                <a:gd name="T42" fmla="*/ 0 w 7072"/>
                <a:gd name="T43" fmla="*/ 0 h 4426"/>
                <a:gd name="T44" fmla="*/ 0 w 7072"/>
                <a:gd name="T45" fmla="*/ 0 h 4426"/>
                <a:gd name="T46" fmla="*/ 0 w 7072"/>
                <a:gd name="T47" fmla="*/ 0 h 4426"/>
                <a:gd name="T48" fmla="*/ 0 w 7072"/>
                <a:gd name="T49" fmla="*/ 0 h 4426"/>
                <a:gd name="T50" fmla="*/ 0 w 7072"/>
                <a:gd name="T51" fmla="*/ 0 h 4426"/>
                <a:gd name="T52" fmla="*/ 0 w 7072"/>
                <a:gd name="T53" fmla="*/ 0 h 4426"/>
                <a:gd name="T54" fmla="*/ 0 w 7072"/>
                <a:gd name="T55" fmla="*/ 0 h 4426"/>
                <a:gd name="T56" fmla="*/ 0 w 7072"/>
                <a:gd name="T57" fmla="*/ 0 h 4426"/>
                <a:gd name="T58" fmla="*/ 0 w 7072"/>
                <a:gd name="T59" fmla="*/ 0 h 4426"/>
                <a:gd name="T60" fmla="*/ 0 w 7072"/>
                <a:gd name="T61" fmla="*/ 0 h 4426"/>
                <a:gd name="T62" fmla="*/ 0 w 7072"/>
                <a:gd name="T63" fmla="*/ 0 h 4426"/>
                <a:gd name="T64" fmla="*/ 0 w 7072"/>
                <a:gd name="T65" fmla="*/ 0 h 4426"/>
                <a:gd name="T66" fmla="*/ 0 w 7072"/>
                <a:gd name="T67" fmla="*/ 0 h 4426"/>
                <a:gd name="T68" fmla="*/ 0 w 7072"/>
                <a:gd name="T69" fmla="*/ 0 h 4426"/>
                <a:gd name="T70" fmla="*/ 0 w 7072"/>
                <a:gd name="T71" fmla="*/ 0 h 4426"/>
                <a:gd name="T72" fmla="*/ 0 w 7072"/>
                <a:gd name="T73" fmla="*/ 0 h 4426"/>
                <a:gd name="T74" fmla="*/ 0 w 7072"/>
                <a:gd name="T75" fmla="*/ 0 h 4426"/>
                <a:gd name="T76" fmla="*/ 0 w 7072"/>
                <a:gd name="T77" fmla="*/ 0 h 4426"/>
                <a:gd name="T78" fmla="*/ 0 w 7072"/>
                <a:gd name="T79" fmla="*/ 0 h 4426"/>
                <a:gd name="T80" fmla="*/ 0 w 7072"/>
                <a:gd name="T81" fmla="*/ 0 h 4426"/>
                <a:gd name="T82" fmla="*/ 0 w 7072"/>
                <a:gd name="T83" fmla="*/ 0 h 4426"/>
                <a:gd name="T84" fmla="*/ 0 w 7072"/>
                <a:gd name="T85" fmla="*/ 0 h 4426"/>
                <a:gd name="T86" fmla="*/ 0 w 7072"/>
                <a:gd name="T87" fmla="*/ 0 h 44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72"/>
                <a:gd name="T133" fmla="*/ 0 h 4426"/>
                <a:gd name="T134" fmla="*/ 7072 w 7072"/>
                <a:gd name="T135" fmla="*/ 4426 h 44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72" h="4426">
                  <a:moveTo>
                    <a:pt x="1997" y="359"/>
                  </a:moveTo>
                  <a:lnTo>
                    <a:pt x="1923" y="425"/>
                  </a:lnTo>
                  <a:lnTo>
                    <a:pt x="1850" y="494"/>
                  </a:lnTo>
                  <a:lnTo>
                    <a:pt x="1778" y="563"/>
                  </a:lnTo>
                  <a:lnTo>
                    <a:pt x="1705" y="633"/>
                  </a:lnTo>
                  <a:lnTo>
                    <a:pt x="1633" y="705"/>
                  </a:lnTo>
                  <a:lnTo>
                    <a:pt x="1560" y="779"/>
                  </a:lnTo>
                  <a:lnTo>
                    <a:pt x="1489" y="853"/>
                  </a:lnTo>
                  <a:lnTo>
                    <a:pt x="1418" y="928"/>
                  </a:lnTo>
                  <a:lnTo>
                    <a:pt x="1348" y="1006"/>
                  </a:lnTo>
                  <a:lnTo>
                    <a:pt x="1278" y="1084"/>
                  </a:lnTo>
                  <a:lnTo>
                    <a:pt x="1209" y="1162"/>
                  </a:lnTo>
                  <a:lnTo>
                    <a:pt x="1140" y="1243"/>
                  </a:lnTo>
                  <a:lnTo>
                    <a:pt x="1073" y="1324"/>
                  </a:lnTo>
                  <a:lnTo>
                    <a:pt x="1005" y="1406"/>
                  </a:lnTo>
                  <a:lnTo>
                    <a:pt x="939" y="1489"/>
                  </a:lnTo>
                  <a:lnTo>
                    <a:pt x="874" y="1572"/>
                  </a:lnTo>
                  <a:lnTo>
                    <a:pt x="810" y="1657"/>
                  </a:lnTo>
                  <a:lnTo>
                    <a:pt x="747" y="1742"/>
                  </a:lnTo>
                  <a:lnTo>
                    <a:pt x="686" y="1829"/>
                  </a:lnTo>
                  <a:lnTo>
                    <a:pt x="625" y="1915"/>
                  </a:lnTo>
                  <a:lnTo>
                    <a:pt x="566" y="2003"/>
                  </a:lnTo>
                  <a:lnTo>
                    <a:pt x="508" y="2090"/>
                  </a:lnTo>
                  <a:lnTo>
                    <a:pt x="452" y="2179"/>
                  </a:lnTo>
                  <a:lnTo>
                    <a:pt x="398" y="2268"/>
                  </a:lnTo>
                  <a:lnTo>
                    <a:pt x="344" y="2357"/>
                  </a:lnTo>
                  <a:lnTo>
                    <a:pt x="292" y="2447"/>
                  </a:lnTo>
                  <a:lnTo>
                    <a:pt x="242" y="2537"/>
                  </a:lnTo>
                  <a:lnTo>
                    <a:pt x="194" y="2628"/>
                  </a:lnTo>
                  <a:lnTo>
                    <a:pt x="148" y="2718"/>
                  </a:lnTo>
                  <a:lnTo>
                    <a:pt x="103" y="2809"/>
                  </a:lnTo>
                  <a:lnTo>
                    <a:pt x="60" y="2901"/>
                  </a:lnTo>
                  <a:lnTo>
                    <a:pt x="19" y="2991"/>
                  </a:lnTo>
                  <a:lnTo>
                    <a:pt x="0" y="3049"/>
                  </a:lnTo>
                  <a:lnTo>
                    <a:pt x="32" y="3047"/>
                  </a:lnTo>
                  <a:lnTo>
                    <a:pt x="40" y="3130"/>
                  </a:lnTo>
                  <a:lnTo>
                    <a:pt x="57" y="3211"/>
                  </a:lnTo>
                  <a:lnTo>
                    <a:pt x="81" y="3289"/>
                  </a:lnTo>
                  <a:lnTo>
                    <a:pt x="113" y="3366"/>
                  </a:lnTo>
                  <a:lnTo>
                    <a:pt x="152" y="3439"/>
                  </a:lnTo>
                  <a:lnTo>
                    <a:pt x="196" y="3511"/>
                  </a:lnTo>
                  <a:lnTo>
                    <a:pt x="248" y="3580"/>
                  </a:lnTo>
                  <a:lnTo>
                    <a:pt x="306" y="3648"/>
                  </a:lnTo>
                  <a:lnTo>
                    <a:pt x="370" y="3712"/>
                  </a:lnTo>
                  <a:lnTo>
                    <a:pt x="439" y="3774"/>
                  </a:lnTo>
                  <a:lnTo>
                    <a:pt x="513" y="3834"/>
                  </a:lnTo>
                  <a:lnTo>
                    <a:pt x="593" y="3891"/>
                  </a:lnTo>
                  <a:lnTo>
                    <a:pt x="677" y="3945"/>
                  </a:lnTo>
                  <a:lnTo>
                    <a:pt x="767" y="3997"/>
                  </a:lnTo>
                  <a:lnTo>
                    <a:pt x="859" y="4046"/>
                  </a:lnTo>
                  <a:lnTo>
                    <a:pt x="957" y="4092"/>
                  </a:lnTo>
                  <a:lnTo>
                    <a:pt x="1057" y="4135"/>
                  </a:lnTo>
                  <a:lnTo>
                    <a:pt x="1161" y="4176"/>
                  </a:lnTo>
                  <a:lnTo>
                    <a:pt x="1268" y="4213"/>
                  </a:lnTo>
                  <a:lnTo>
                    <a:pt x="1377" y="4249"/>
                  </a:lnTo>
                  <a:lnTo>
                    <a:pt x="1489" y="4281"/>
                  </a:lnTo>
                  <a:lnTo>
                    <a:pt x="1604" y="4309"/>
                  </a:lnTo>
                  <a:lnTo>
                    <a:pt x="1721" y="4336"/>
                  </a:lnTo>
                  <a:lnTo>
                    <a:pt x="1839" y="4358"/>
                  </a:lnTo>
                  <a:lnTo>
                    <a:pt x="1959" y="4377"/>
                  </a:lnTo>
                  <a:lnTo>
                    <a:pt x="2079" y="4394"/>
                  </a:lnTo>
                  <a:lnTo>
                    <a:pt x="2201" y="4407"/>
                  </a:lnTo>
                  <a:lnTo>
                    <a:pt x="2323" y="4416"/>
                  </a:lnTo>
                  <a:lnTo>
                    <a:pt x="2445" y="4423"/>
                  </a:lnTo>
                  <a:lnTo>
                    <a:pt x="2567" y="4426"/>
                  </a:lnTo>
                  <a:lnTo>
                    <a:pt x="2689" y="4425"/>
                  </a:lnTo>
                  <a:lnTo>
                    <a:pt x="2811" y="4422"/>
                  </a:lnTo>
                  <a:lnTo>
                    <a:pt x="2914" y="4415"/>
                  </a:lnTo>
                  <a:lnTo>
                    <a:pt x="3015" y="4406"/>
                  </a:lnTo>
                  <a:lnTo>
                    <a:pt x="3113" y="4395"/>
                  </a:lnTo>
                  <a:lnTo>
                    <a:pt x="3208" y="4379"/>
                  </a:lnTo>
                  <a:lnTo>
                    <a:pt x="3301" y="4361"/>
                  </a:lnTo>
                  <a:lnTo>
                    <a:pt x="3391" y="4341"/>
                  </a:lnTo>
                  <a:lnTo>
                    <a:pt x="3480" y="4318"/>
                  </a:lnTo>
                  <a:lnTo>
                    <a:pt x="3566" y="4292"/>
                  </a:lnTo>
                  <a:lnTo>
                    <a:pt x="3650" y="4263"/>
                  </a:lnTo>
                  <a:lnTo>
                    <a:pt x="3733" y="4232"/>
                  </a:lnTo>
                  <a:lnTo>
                    <a:pt x="3813" y="4198"/>
                  </a:lnTo>
                  <a:lnTo>
                    <a:pt x="3892" y="4162"/>
                  </a:lnTo>
                  <a:lnTo>
                    <a:pt x="3970" y="4123"/>
                  </a:lnTo>
                  <a:lnTo>
                    <a:pt x="4046" y="4081"/>
                  </a:lnTo>
                  <a:lnTo>
                    <a:pt x="4121" y="4038"/>
                  </a:lnTo>
                  <a:lnTo>
                    <a:pt x="4195" y="3992"/>
                  </a:lnTo>
                  <a:lnTo>
                    <a:pt x="4268" y="3943"/>
                  </a:lnTo>
                  <a:lnTo>
                    <a:pt x="4341" y="3892"/>
                  </a:lnTo>
                  <a:lnTo>
                    <a:pt x="4412" y="3839"/>
                  </a:lnTo>
                  <a:lnTo>
                    <a:pt x="4483" y="3784"/>
                  </a:lnTo>
                  <a:lnTo>
                    <a:pt x="4553" y="3726"/>
                  </a:lnTo>
                  <a:lnTo>
                    <a:pt x="4624" y="3666"/>
                  </a:lnTo>
                  <a:lnTo>
                    <a:pt x="4694" y="3605"/>
                  </a:lnTo>
                  <a:lnTo>
                    <a:pt x="4764" y="3541"/>
                  </a:lnTo>
                  <a:lnTo>
                    <a:pt x="4835" y="3475"/>
                  </a:lnTo>
                  <a:lnTo>
                    <a:pt x="4905" y="3406"/>
                  </a:lnTo>
                  <a:lnTo>
                    <a:pt x="4976" y="3336"/>
                  </a:lnTo>
                  <a:lnTo>
                    <a:pt x="5047" y="3264"/>
                  </a:lnTo>
                  <a:lnTo>
                    <a:pt x="5119" y="3190"/>
                  </a:lnTo>
                  <a:lnTo>
                    <a:pt x="5192" y="3114"/>
                  </a:lnTo>
                  <a:lnTo>
                    <a:pt x="5267" y="3036"/>
                  </a:lnTo>
                  <a:lnTo>
                    <a:pt x="5341" y="2957"/>
                  </a:lnTo>
                  <a:lnTo>
                    <a:pt x="7072" y="1108"/>
                  </a:lnTo>
                  <a:lnTo>
                    <a:pt x="6982" y="1024"/>
                  </a:lnTo>
                  <a:lnTo>
                    <a:pt x="6882" y="941"/>
                  </a:lnTo>
                  <a:lnTo>
                    <a:pt x="6770" y="861"/>
                  </a:lnTo>
                  <a:lnTo>
                    <a:pt x="6649" y="783"/>
                  </a:lnTo>
                  <a:lnTo>
                    <a:pt x="6518" y="706"/>
                  </a:lnTo>
                  <a:lnTo>
                    <a:pt x="6378" y="633"/>
                  </a:lnTo>
                  <a:lnTo>
                    <a:pt x="6229" y="563"/>
                  </a:lnTo>
                  <a:lnTo>
                    <a:pt x="6075" y="496"/>
                  </a:lnTo>
                  <a:lnTo>
                    <a:pt x="5913" y="432"/>
                  </a:lnTo>
                  <a:lnTo>
                    <a:pt x="5745" y="371"/>
                  </a:lnTo>
                  <a:lnTo>
                    <a:pt x="5572" y="314"/>
                  </a:lnTo>
                  <a:lnTo>
                    <a:pt x="5395" y="262"/>
                  </a:lnTo>
                  <a:lnTo>
                    <a:pt x="5214" y="214"/>
                  </a:lnTo>
                  <a:lnTo>
                    <a:pt x="5030" y="169"/>
                  </a:lnTo>
                  <a:lnTo>
                    <a:pt x="4843" y="129"/>
                  </a:lnTo>
                  <a:lnTo>
                    <a:pt x="4656" y="95"/>
                  </a:lnTo>
                  <a:lnTo>
                    <a:pt x="4467" y="65"/>
                  </a:lnTo>
                  <a:lnTo>
                    <a:pt x="4277" y="41"/>
                  </a:lnTo>
                  <a:lnTo>
                    <a:pt x="4088" y="22"/>
                  </a:lnTo>
                  <a:lnTo>
                    <a:pt x="3900" y="8"/>
                  </a:lnTo>
                  <a:lnTo>
                    <a:pt x="3715" y="1"/>
                  </a:lnTo>
                  <a:lnTo>
                    <a:pt x="3532" y="0"/>
                  </a:lnTo>
                  <a:lnTo>
                    <a:pt x="3353" y="5"/>
                  </a:lnTo>
                  <a:lnTo>
                    <a:pt x="3178" y="16"/>
                  </a:lnTo>
                  <a:lnTo>
                    <a:pt x="3007" y="35"/>
                  </a:lnTo>
                  <a:lnTo>
                    <a:pt x="2841" y="60"/>
                  </a:lnTo>
                  <a:lnTo>
                    <a:pt x="2683" y="93"/>
                  </a:lnTo>
                  <a:lnTo>
                    <a:pt x="2530" y="132"/>
                  </a:lnTo>
                  <a:lnTo>
                    <a:pt x="2386" y="180"/>
                  </a:lnTo>
                  <a:lnTo>
                    <a:pt x="2250" y="236"/>
                  </a:lnTo>
                  <a:lnTo>
                    <a:pt x="2122" y="299"/>
                  </a:lnTo>
                  <a:lnTo>
                    <a:pt x="2005" y="370"/>
                  </a:lnTo>
                  <a:lnTo>
                    <a:pt x="1997" y="359"/>
                  </a:lnTo>
                  <a:close/>
                </a:path>
              </a:pathLst>
            </a:custGeom>
            <a:solidFill>
              <a:srgbClr val="E5E2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6" name="Freeform 364"/>
            <p:cNvSpPr>
              <a:spLocks/>
            </p:cNvSpPr>
            <p:nvPr/>
          </p:nvSpPr>
          <p:spPr bwMode="auto">
            <a:xfrm>
              <a:off x="3578" y="1510"/>
              <a:ext cx="67" cy="137"/>
            </a:xfrm>
            <a:custGeom>
              <a:avLst/>
              <a:gdLst>
                <a:gd name="T0" fmla="*/ 0 w 1543"/>
                <a:gd name="T1" fmla="*/ 0 h 3145"/>
                <a:gd name="T2" fmla="*/ 0 w 1543"/>
                <a:gd name="T3" fmla="*/ 0 h 3145"/>
                <a:gd name="T4" fmla="*/ 0 w 1543"/>
                <a:gd name="T5" fmla="*/ 0 h 3145"/>
                <a:gd name="T6" fmla="*/ 0 w 1543"/>
                <a:gd name="T7" fmla="*/ 0 h 3145"/>
                <a:gd name="T8" fmla="*/ 0 w 1543"/>
                <a:gd name="T9" fmla="*/ 0 h 3145"/>
                <a:gd name="T10" fmla="*/ 0 w 1543"/>
                <a:gd name="T11" fmla="*/ 0 h 3145"/>
                <a:gd name="T12" fmla="*/ 0 w 1543"/>
                <a:gd name="T13" fmla="*/ 0 h 3145"/>
                <a:gd name="T14" fmla="*/ 0 w 1543"/>
                <a:gd name="T15" fmla="*/ 0 h 3145"/>
                <a:gd name="T16" fmla="*/ 0 w 1543"/>
                <a:gd name="T17" fmla="*/ 0 h 3145"/>
                <a:gd name="T18" fmla="*/ 0 w 1543"/>
                <a:gd name="T19" fmla="*/ 0 h 3145"/>
                <a:gd name="T20" fmla="*/ 0 w 1543"/>
                <a:gd name="T21" fmla="*/ 0 h 3145"/>
                <a:gd name="T22" fmla="*/ 0 w 1543"/>
                <a:gd name="T23" fmla="*/ 0 h 3145"/>
                <a:gd name="T24" fmla="*/ 0 w 1543"/>
                <a:gd name="T25" fmla="*/ 0 h 3145"/>
                <a:gd name="T26" fmla="*/ 0 w 1543"/>
                <a:gd name="T27" fmla="*/ 0 h 3145"/>
                <a:gd name="T28" fmla="*/ 0 w 1543"/>
                <a:gd name="T29" fmla="*/ 0 h 3145"/>
                <a:gd name="T30" fmla="*/ 0 w 1543"/>
                <a:gd name="T31" fmla="*/ 0 h 3145"/>
                <a:gd name="T32" fmla="*/ 0 w 1543"/>
                <a:gd name="T33" fmla="*/ 0 h 3145"/>
                <a:gd name="T34" fmla="*/ 0 w 1543"/>
                <a:gd name="T35" fmla="*/ 0 h 3145"/>
                <a:gd name="T36" fmla="*/ 0 w 1543"/>
                <a:gd name="T37" fmla="*/ 0 h 3145"/>
                <a:gd name="T38" fmla="*/ 0 w 1543"/>
                <a:gd name="T39" fmla="*/ 0 h 3145"/>
                <a:gd name="T40" fmla="*/ 0 w 1543"/>
                <a:gd name="T41" fmla="*/ 0 h 3145"/>
                <a:gd name="T42" fmla="*/ 0 w 1543"/>
                <a:gd name="T43" fmla="*/ 0 h 3145"/>
                <a:gd name="T44" fmla="*/ 0 w 1543"/>
                <a:gd name="T45" fmla="*/ 0 h 3145"/>
                <a:gd name="T46" fmla="*/ 0 w 1543"/>
                <a:gd name="T47" fmla="*/ 0 h 3145"/>
                <a:gd name="T48" fmla="*/ 0 w 1543"/>
                <a:gd name="T49" fmla="*/ 0 h 3145"/>
                <a:gd name="T50" fmla="*/ 0 w 1543"/>
                <a:gd name="T51" fmla="*/ 0 h 3145"/>
                <a:gd name="T52" fmla="*/ 0 w 1543"/>
                <a:gd name="T53" fmla="*/ 0 h 3145"/>
                <a:gd name="T54" fmla="*/ 0 w 1543"/>
                <a:gd name="T55" fmla="*/ 0 h 3145"/>
                <a:gd name="T56" fmla="*/ 0 w 1543"/>
                <a:gd name="T57" fmla="*/ 0 h 3145"/>
                <a:gd name="T58" fmla="*/ 0 w 1543"/>
                <a:gd name="T59" fmla="*/ 0 h 3145"/>
                <a:gd name="T60" fmla="*/ 0 w 1543"/>
                <a:gd name="T61" fmla="*/ 0 h 3145"/>
                <a:gd name="T62" fmla="*/ 0 w 1543"/>
                <a:gd name="T63" fmla="*/ 0 h 3145"/>
                <a:gd name="T64" fmla="*/ 0 w 1543"/>
                <a:gd name="T65" fmla="*/ 0 h 3145"/>
                <a:gd name="T66" fmla="*/ 0 w 1543"/>
                <a:gd name="T67" fmla="*/ 0 h 3145"/>
                <a:gd name="T68" fmla="*/ 0 w 1543"/>
                <a:gd name="T69" fmla="*/ 0 h 3145"/>
                <a:gd name="T70" fmla="*/ 0 w 1543"/>
                <a:gd name="T71" fmla="*/ 0 h 3145"/>
                <a:gd name="T72" fmla="*/ 0 w 1543"/>
                <a:gd name="T73" fmla="*/ 0 h 3145"/>
                <a:gd name="T74" fmla="*/ 0 w 1543"/>
                <a:gd name="T75" fmla="*/ 0 h 3145"/>
                <a:gd name="T76" fmla="*/ 0 w 1543"/>
                <a:gd name="T77" fmla="*/ 0 h 3145"/>
                <a:gd name="T78" fmla="*/ 0 w 1543"/>
                <a:gd name="T79" fmla="*/ 0 h 3145"/>
                <a:gd name="T80" fmla="*/ 0 w 1543"/>
                <a:gd name="T81" fmla="*/ 0 h 3145"/>
                <a:gd name="T82" fmla="*/ 0 w 1543"/>
                <a:gd name="T83" fmla="*/ 0 h 3145"/>
                <a:gd name="T84" fmla="*/ 0 w 1543"/>
                <a:gd name="T85" fmla="*/ 0 h 3145"/>
                <a:gd name="T86" fmla="*/ 0 w 1543"/>
                <a:gd name="T87" fmla="*/ 0 h 3145"/>
                <a:gd name="T88" fmla="*/ 0 w 1543"/>
                <a:gd name="T89" fmla="*/ 0 h 3145"/>
                <a:gd name="T90" fmla="*/ 0 w 1543"/>
                <a:gd name="T91" fmla="*/ 0 h 3145"/>
                <a:gd name="T92" fmla="*/ 0 w 1543"/>
                <a:gd name="T93" fmla="*/ 0 h 3145"/>
                <a:gd name="T94" fmla="*/ 0 w 1543"/>
                <a:gd name="T95" fmla="*/ 0 h 3145"/>
                <a:gd name="T96" fmla="*/ 0 w 1543"/>
                <a:gd name="T97" fmla="*/ 0 h 3145"/>
                <a:gd name="T98" fmla="*/ 0 w 1543"/>
                <a:gd name="T99" fmla="*/ 0 h 3145"/>
                <a:gd name="T100" fmla="*/ 0 w 1543"/>
                <a:gd name="T101" fmla="*/ 0 h 3145"/>
                <a:gd name="T102" fmla="*/ 0 w 1543"/>
                <a:gd name="T103" fmla="*/ 0 h 3145"/>
                <a:gd name="T104" fmla="*/ 0 w 1543"/>
                <a:gd name="T105" fmla="*/ 0 h 3145"/>
                <a:gd name="T106" fmla="*/ 0 w 1543"/>
                <a:gd name="T107" fmla="*/ 0 h 31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43"/>
                <a:gd name="T163" fmla="*/ 0 h 3145"/>
                <a:gd name="T164" fmla="*/ 1543 w 1543"/>
                <a:gd name="T165" fmla="*/ 3145 h 314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43" h="3145">
                  <a:moveTo>
                    <a:pt x="319" y="0"/>
                  </a:moveTo>
                  <a:lnTo>
                    <a:pt x="319" y="29"/>
                  </a:lnTo>
                  <a:lnTo>
                    <a:pt x="321" y="59"/>
                  </a:lnTo>
                  <a:lnTo>
                    <a:pt x="324" y="92"/>
                  </a:lnTo>
                  <a:lnTo>
                    <a:pt x="328" y="126"/>
                  </a:lnTo>
                  <a:lnTo>
                    <a:pt x="335" y="160"/>
                  </a:lnTo>
                  <a:lnTo>
                    <a:pt x="343" y="196"/>
                  </a:lnTo>
                  <a:lnTo>
                    <a:pt x="352" y="233"/>
                  </a:lnTo>
                  <a:lnTo>
                    <a:pt x="365" y="272"/>
                  </a:lnTo>
                  <a:lnTo>
                    <a:pt x="378" y="311"/>
                  </a:lnTo>
                  <a:lnTo>
                    <a:pt x="393" y="351"/>
                  </a:lnTo>
                  <a:lnTo>
                    <a:pt x="409" y="393"/>
                  </a:lnTo>
                  <a:lnTo>
                    <a:pt x="428" y="436"/>
                  </a:lnTo>
                  <a:lnTo>
                    <a:pt x="448" y="479"/>
                  </a:lnTo>
                  <a:lnTo>
                    <a:pt x="469" y="523"/>
                  </a:lnTo>
                  <a:lnTo>
                    <a:pt x="493" y="568"/>
                  </a:lnTo>
                  <a:lnTo>
                    <a:pt x="518" y="613"/>
                  </a:lnTo>
                  <a:lnTo>
                    <a:pt x="544" y="660"/>
                  </a:lnTo>
                  <a:lnTo>
                    <a:pt x="573" y="707"/>
                  </a:lnTo>
                  <a:lnTo>
                    <a:pt x="603" y="753"/>
                  </a:lnTo>
                  <a:lnTo>
                    <a:pt x="635" y="801"/>
                  </a:lnTo>
                  <a:lnTo>
                    <a:pt x="668" y="850"/>
                  </a:lnTo>
                  <a:lnTo>
                    <a:pt x="704" y="898"/>
                  </a:lnTo>
                  <a:lnTo>
                    <a:pt x="741" y="947"/>
                  </a:lnTo>
                  <a:lnTo>
                    <a:pt x="779" y="997"/>
                  </a:lnTo>
                  <a:lnTo>
                    <a:pt x="820" y="1046"/>
                  </a:lnTo>
                  <a:lnTo>
                    <a:pt x="862" y="1095"/>
                  </a:lnTo>
                  <a:lnTo>
                    <a:pt x="905" y="1145"/>
                  </a:lnTo>
                  <a:lnTo>
                    <a:pt x="951" y="1194"/>
                  </a:lnTo>
                  <a:lnTo>
                    <a:pt x="998" y="1244"/>
                  </a:lnTo>
                  <a:lnTo>
                    <a:pt x="1047" y="1293"/>
                  </a:lnTo>
                  <a:lnTo>
                    <a:pt x="1097" y="1343"/>
                  </a:lnTo>
                  <a:lnTo>
                    <a:pt x="1150" y="1392"/>
                  </a:lnTo>
                  <a:lnTo>
                    <a:pt x="1043" y="1336"/>
                  </a:lnTo>
                  <a:lnTo>
                    <a:pt x="937" y="1279"/>
                  </a:lnTo>
                  <a:lnTo>
                    <a:pt x="836" y="1223"/>
                  </a:lnTo>
                  <a:lnTo>
                    <a:pt x="740" y="1166"/>
                  </a:lnTo>
                  <a:lnTo>
                    <a:pt x="694" y="1138"/>
                  </a:lnTo>
                  <a:lnTo>
                    <a:pt x="650" y="1111"/>
                  </a:lnTo>
                  <a:lnTo>
                    <a:pt x="607" y="1083"/>
                  </a:lnTo>
                  <a:lnTo>
                    <a:pt x="568" y="1057"/>
                  </a:lnTo>
                  <a:lnTo>
                    <a:pt x="530" y="1029"/>
                  </a:lnTo>
                  <a:lnTo>
                    <a:pt x="495" y="1004"/>
                  </a:lnTo>
                  <a:lnTo>
                    <a:pt x="462" y="978"/>
                  </a:lnTo>
                  <a:lnTo>
                    <a:pt x="433" y="953"/>
                  </a:lnTo>
                  <a:lnTo>
                    <a:pt x="468" y="1006"/>
                  </a:lnTo>
                  <a:lnTo>
                    <a:pt x="507" y="1061"/>
                  </a:lnTo>
                  <a:lnTo>
                    <a:pt x="548" y="1117"/>
                  </a:lnTo>
                  <a:lnTo>
                    <a:pt x="593" y="1173"/>
                  </a:lnTo>
                  <a:lnTo>
                    <a:pt x="641" y="1230"/>
                  </a:lnTo>
                  <a:lnTo>
                    <a:pt x="690" y="1287"/>
                  </a:lnTo>
                  <a:lnTo>
                    <a:pt x="742" y="1344"/>
                  </a:lnTo>
                  <a:lnTo>
                    <a:pt x="794" y="1401"/>
                  </a:lnTo>
                  <a:lnTo>
                    <a:pt x="849" y="1458"/>
                  </a:lnTo>
                  <a:lnTo>
                    <a:pt x="905" y="1515"/>
                  </a:lnTo>
                  <a:lnTo>
                    <a:pt x="961" y="1571"/>
                  </a:lnTo>
                  <a:lnTo>
                    <a:pt x="1019" y="1625"/>
                  </a:lnTo>
                  <a:lnTo>
                    <a:pt x="1076" y="1679"/>
                  </a:lnTo>
                  <a:lnTo>
                    <a:pt x="1134" y="1731"/>
                  </a:lnTo>
                  <a:lnTo>
                    <a:pt x="1191" y="1781"/>
                  </a:lnTo>
                  <a:lnTo>
                    <a:pt x="1248" y="1830"/>
                  </a:lnTo>
                  <a:lnTo>
                    <a:pt x="1188" y="1804"/>
                  </a:lnTo>
                  <a:lnTo>
                    <a:pt x="1128" y="1776"/>
                  </a:lnTo>
                  <a:lnTo>
                    <a:pt x="1069" y="1748"/>
                  </a:lnTo>
                  <a:lnTo>
                    <a:pt x="1011" y="1718"/>
                  </a:lnTo>
                  <a:lnTo>
                    <a:pt x="954" y="1688"/>
                  </a:lnTo>
                  <a:lnTo>
                    <a:pt x="898" y="1658"/>
                  </a:lnTo>
                  <a:lnTo>
                    <a:pt x="844" y="1627"/>
                  </a:lnTo>
                  <a:lnTo>
                    <a:pt x="791" y="1596"/>
                  </a:lnTo>
                  <a:lnTo>
                    <a:pt x="741" y="1566"/>
                  </a:lnTo>
                  <a:lnTo>
                    <a:pt x="692" y="1535"/>
                  </a:lnTo>
                  <a:lnTo>
                    <a:pt x="645" y="1505"/>
                  </a:lnTo>
                  <a:lnTo>
                    <a:pt x="600" y="1474"/>
                  </a:lnTo>
                  <a:lnTo>
                    <a:pt x="558" y="1445"/>
                  </a:lnTo>
                  <a:lnTo>
                    <a:pt x="518" y="1416"/>
                  </a:lnTo>
                  <a:lnTo>
                    <a:pt x="481" y="1389"/>
                  </a:lnTo>
                  <a:lnTo>
                    <a:pt x="448" y="1361"/>
                  </a:lnTo>
                  <a:lnTo>
                    <a:pt x="492" y="1419"/>
                  </a:lnTo>
                  <a:lnTo>
                    <a:pt x="539" y="1479"/>
                  </a:lnTo>
                  <a:lnTo>
                    <a:pt x="589" y="1539"/>
                  </a:lnTo>
                  <a:lnTo>
                    <a:pt x="642" y="1600"/>
                  </a:lnTo>
                  <a:lnTo>
                    <a:pt x="697" y="1662"/>
                  </a:lnTo>
                  <a:lnTo>
                    <a:pt x="754" y="1723"/>
                  </a:lnTo>
                  <a:lnTo>
                    <a:pt x="812" y="1784"/>
                  </a:lnTo>
                  <a:lnTo>
                    <a:pt x="871" y="1844"/>
                  </a:lnTo>
                  <a:lnTo>
                    <a:pt x="931" y="1905"/>
                  </a:lnTo>
                  <a:lnTo>
                    <a:pt x="991" y="1963"/>
                  </a:lnTo>
                  <a:lnTo>
                    <a:pt x="1052" y="2020"/>
                  </a:lnTo>
                  <a:lnTo>
                    <a:pt x="1113" y="2075"/>
                  </a:lnTo>
                  <a:lnTo>
                    <a:pt x="1173" y="2127"/>
                  </a:lnTo>
                  <a:lnTo>
                    <a:pt x="1232" y="2177"/>
                  </a:lnTo>
                  <a:lnTo>
                    <a:pt x="1290" y="2224"/>
                  </a:lnTo>
                  <a:lnTo>
                    <a:pt x="1346" y="2269"/>
                  </a:lnTo>
                  <a:lnTo>
                    <a:pt x="1279" y="2244"/>
                  </a:lnTo>
                  <a:lnTo>
                    <a:pt x="1213" y="2219"/>
                  </a:lnTo>
                  <a:lnTo>
                    <a:pt x="1148" y="2193"/>
                  </a:lnTo>
                  <a:lnTo>
                    <a:pt x="1084" y="2164"/>
                  </a:lnTo>
                  <a:lnTo>
                    <a:pt x="1021" y="2136"/>
                  </a:lnTo>
                  <a:lnTo>
                    <a:pt x="959" y="2106"/>
                  </a:lnTo>
                  <a:lnTo>
                    <a:pt x="899" y="2077"/>
                  </a:lnTo>
                  <a:lnTo>
                    <a:pt x="840" y="2046"/>
                  </a:lnTo>
                  <a:lnTo>
                    <a:pt x="783" y="2015"/>
                  </a:lnTo>
                  <a:lnTo>
                    <a:pt x="728" y="1985"/>
                  </a:lnTo>
                  <a:lnTo>
                    <a:pt x="677" y="1953"/>
                  </a:lnTo>
                  <a:lnTo>
                    <a:pt x="627" y="1923"/>
                  </a:lnTo>
                  <a:lnTo>
                    <a:pt x="579" y="1893"/>
                  </a:lnTo>
                  <a:lnTo>
                    <a:pt x="534" y="1864"/>
                  </a:lnTo>
                  <a:lnTo>
                    <a:pt x="494" y="1835"/>
                  </a:lnTo>
                  <a:lnTo>
                    <a:pt x="455" y="1807"/>
                  </a:lnTo>
                  <a:lnTo>
                    <a:pt x="509" y="1870"/>
                  </a:lnTo>
                  <a:lnTo>
                    <a:pt x="566" y="1934"/>
                  </a:lnTo>
                  <a:lnTo>
                    <a:pt x="625" y="1997"/>
                  </a:lnTo>
                  <a:lnTo>
                    <a:pt x="686" y="2061"/>
                  </a:lnTo>
                  <a:lnTo>
                    <a:pt x="749" y="2124"/>
                  </a:lnTo>
                  <a:lnTo>
                    <a:pt x="814" y="2187"/>
                  </a:lnTo>
                  <a:lnTo>
                    <a:pt x="879" y="2249"/>
                  </a:lnTo>
                  <a:lnTo>
                    <a:pt x="945" y="2309"/>
                  </a:lnTo>
                  <a:lnTo>
                    <a:pt x="1011" y="2368"/>
                  </a:lnTo>
                  <a:lnTo>
                    <a:pt x="1077" y="2425"/>
                  </a:lnTo>
                  <a:lnTo>
                    <a:pt x="1142" y="2480"/>
                  </a:lnTo>
                  <a:lnTo>
                    <a:pt x="1206" y="2531"/>
                  </a:lnTo>
                  <a:lnTo>
                    <a:pt x="1269" y="2580"/>
                  </a:lnTo>
                  <a:lnTo>
                    <a:pt x="1330" y="2626"/>
                  </a:lnTo>
                  <a:lnTo>
                    <a:pt x="1388" y="2669"/>
                  </a:lnTo>
                  <a:lnTo>
                    <a:pt x="1444" y="2708"/>
                  </a:lnTo>
                  <a:lnTo>
                    <a:pt x="1373" y="2686"/>
                  </a:lnTo>
                  <a:lnTo>
                    <a:pt x="1303" y="2665"/>
                  </a:lnTo>
                  <a:lnTo>
                    <a:pt x="1234" y="2641"/>
                  </a:lnTo>
                  <a:lnTo>
                    <a:pt x="1167" y="2618"/>
                  </a:lnTo>
                  <a:lnTo>
                    <a:pt x="1101" y="2594"/>
                  </a:lnTo>
                  <a:lnTo>
                    <a:pt x="1038" y="2567"/>
                  </a:lnTo>
                  <a:lnTo>
                    <a:pt x="976" y="2542"/>
                  </a:lnTo>
                  <a:lnTo>
                    <a:pt x="916" y="2514"/>
                  </a:lnTo>
                  <a:lnTo>
                    <a:pt x="859" y="2487"/>
                  </a:lnTo>
                  <a:lnTo>
                    <a:pt x="803" y="2459"/>
                  </a:lnTo>
                  <a:lnTo>
                    <a:pt x="750" y="2432"/>
                  </a:lnTo>
                  <a:lnTo>
                    <a:pt x="698" y="2403"/>
                  </a:lnTo>
                  <a:lnTo>
                    <a:pt x="649" y="2376"/>
                  </a:lnTo>
                  <a:lnTo>
                    <a:pt x="602" y="2347"/>
                  </a:lnTo>
                  <a:lnTo>
                    <a:pt x="558" y="2319"/>
                  </a:lnTo>
                  <a:lnTo>
                    <a:pt x="516" y="2291"/>
                  </a:lnTo>
                  <a:lnTo>
                    <a:pt x="578" y="2358"/>
                  </a:lnTo>
                  <a:lnTo>
                    <a:pt x="642" y="2425"/>
                  </a:lnTo>
                  <a:lnTo>
                    <a:pt x="708" y="2490"/>
                  </a:lnTo>
                  <a:lnTo>
                    <a:pt x="775" y="2554"/>
                  </a:lnTo>
                  <a:lnTo>
                    <a:pt x="843" y="2616"/>
                  </a:lnTo>
                  <a:lnTo>
                    <a:pt x="910" y="2677"/>
                  </a:lnTo>
                  <a:lnTo>
                    <a:pt x="979" y="2736"/>
                  </a:lnTo>
                  <a:lnTo>
                    <a:pt x="1047" y="2793"/>
                  </a:lnTo>
                  <a:lnTo>
                    <a:pt x="1115" y="2847"/>
                  </a:lnTo>
                  <a:lnTo>
                    <a:pt x="1181" y="2899"/>
                  </a:lnTo>
                  <a:lnTo>
                    <a:pt x="1246" y="2949"/>
                  </a:lnTo>
                  <a:lnTo>
                    <a:pt x="1310" y="2995"/>
                  </a:lnTo>
                  <a:lnTo>
                    <a:pt x="1372" y="3038"/>
                  </a:lnTo>
                  <a:lnTo>
                    <a:pt x="1431" y="3078"/>
                  </a:lnTo>
                  <a:lnTo>
                    <a:pt x="1489" y="3114"/>
                  </a:lnTo>
                  <a:lnTo>
                    <a:pt x="1543" y="3145"/>
                  </a:lnTo>
                  <a:lnTo>
                    <a:pt x="1479" y="3132"/>
                  </a:lnTo>
                  <a:lnTo>
                    <a:pt x="1417" y="3117"/>
                  </a:lnTo>
                  <a:lnTo>
                    <a:pt x="1357" y="3101"/>
                  </a:lnTo>
                  <a:lnTo>
                    <a:pt x="1298" y="3085"/>
                  </a:lnTo>
                  <a:lnTo>
                    <a:pt x="1241" y="3069"/>
                  </a:lnTo>
                  <a:lnTo>
                    <a:pt x="1185" y="3052"/>
                  </a:lnTo>
                  <a:lnTo>
                    <a:pt x="1130" y="3033"/>
                  </a:lnTo>
                  <a:lnTo>
                    <a:pt x="1077" y="3014"/>
                  </a:lnTo>
                  <a:lnTo>
                    <a:pt x="1026" y="2995"/>
                  </a:lnTo>
                  <a:lnTo>
                    <a:pt x="976" y="2975"/>
                  </a:lnTo>
                  <a:lnTo>
                    <a:pt x="928" y="2955"/>
                  </a:lnTo>
                  <a:lnTo>
                    <a:pt x="881" y="2934"/>
                  </a:lnTo>
                  <a:lnTo>
                    <a:pt x="835" y="2913"/>
                  </a:lnTo>
                  <a:lnTo>
                    <a:pt x="790" y="2892"/>
                  </a:lnTo>
                  <a:lnTo>
                    <a:pt x="747" y="2870"/>
                  </a:lnTo>
                  <a:lnTo>
                    <a:pt x="705" y="2848"/>
                  </a:lnTo>
                  <a:lnTo>
                    <a:pt x="664" y="2826"/>
                  </a:lnTo>
                  <a:lnTo>
                    <a:pt x="625" y="2803"/>
                  </a:lnTo>
                  <a:lnTo>
                    <a:pt x="587" y="2781"/>
                  </a:lnTo>
                  <a:lnTo>
                    <a:pt x="551" y="2757"/>
                  </a:lnTo>
                  <a:lnTo>
                    <a:pt x="514" y="2735"/>
                  </a:lnTo>
                  <a:lnTo>
                    <a:pt x="479" y="2712"/>
                  </a:lnTo>
                  <a:lnTo>
                    <a:pt x="446" y="2689"/>
                  </a:lnTo>
                  <a:lnTo>
                    <a:pt x="413" y="2666"/>
                  </a:lnTo>
                  <a:lnTo>
                    <a:pt x="352" y="2620"/>
                  </a:lnTo>
                  <a:lnTo>
                    <a:pt x="294" y="2575"/>
                  </a:lnTo>
                  <a:lnTo>
                    <a:pt x="240" y="2531"/>
                  </a:lnTo>
                  <a:lnTo>
                    <a:pt x="191" y="2488"/>
                  </a:lnTo>
                  <a:lnTo>
                    <a:pt x="162" y="2413"/>
                  </a:lnTo>
                  <a:lnTo>
                    <a:pt x="136" y="2337"/>
                  </a:lnTo>
                  <a:lnTo>
                    <a:pt x="112" y="2261"/>
                  </a:lnTo>
                  <a:lnTo>
                    <a:pt x="91" y="2183"/>
                  </a:lnTo>
                  <a:lnTo>
                    <a:pt x="72" y="2106"/>
                  </a:lnTo>
                  <a:lnTo>
                    <a:pt x="55" y="2028"/>
                  </a:lnTo>
                  <a:lnTo>
                    <a:pt x="40" y="1949"/>
                  </a:lnTo>
                  <a:lnTo>
                    <a:pt x="28" y="1870"/>
                  </a:lnTo>
                  <a:lnTo>
                    <a:pt x="18" y="1791"/>
                  </a:lnTo>
                  <a:lnTo>
                    <a:pt x="11" y="1710"/>
                  </a:lnTo>
                  <a:lnTo>
                    <a:pt x="5" y="1631"/>
                  </a:lnTo>
                  <a:lnTo>
                    <a:pt x="2" y="1550"/>
                  </a:lnTo>
                  <a:lnTo>
                    <a:pt x="0" y="1470"/>
                  </a:lnTo>
                  <a:lnTo>
                    <a:pt x="1" y="1390"/>
                  </a:lnTo>
                  <a:lnTo>
                    <a:pt x="3" y="1309"/>
                  </a:lnTo>
                  <a:lnTo>
                    <a:pt x="7" y="1229"/>
                  </a:lnTo>
                  <a:lnTo>
                    <a:pt x="14" y="1148"/>
                  </a:lnTo>
                  <a:lnTo>
                    <a:pt x="22" y="1068"/>
                  </a:lnTo>
                  <a:lnTo>
                    <a:pt x="32" y="989"/>
                  </a:lnTo>
                  <a:lnTo>
                    <a:pt x="44" y="909"/>
                  </a:lnTo>
                  <a:lnTo>
                    <a:pt x="58" y="830"/>
                  </a:lnTo>
                  <a:lnTo>
                    <a:pt x="73" y="751"/>
                  </a:lnTo>
                  <a:lnTo>
                    <a:pt x="90" y="673"/>
                  </a:lnTo>
                  <a:lnTo>
                    <a:pt x="109" y="595"/>
                  </a:lnTo>
                  <a:lnTo>
                    <a:pt x="131" y="518"/>
                  </a:lnTo>
                  <a:lnTo>
                    <a:pt x="153" y="442"/>
                  </a:lnTo>
                  <a:lnTo>
                    <a:pt x="176" y="366"/>
                  </a:lnTo>
                  <a:lnTo>
                    <a:pt x="202" y="291"/>
                  </a:lnTo>
                  <a:lnTo>
                    <a:pt x="229" y="217"/>
                  </a:lnTo>
                  <a:lnTo>
                    <a:pt x="258" y="144"/>
                  </a:lnTo>
                  <a:lnTo>
                    <a:pt x="287" y="72"/>
                  </a:lnTo>
                  <a:lnTo>
                    <a:pt x="3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7" name="Freeform 365"/>
            <p:cNvSpPr>
              <a:spLocks/>
            </p:cNvSpPr>
            <p:nvPr/>
          </p:nvSpPr>
          <p:spPr bwMode="auto">
            <a:xfrm>
              <a:off x="3817" y="1426"/>
              <a:ext cx="104" cy="196"/>
            </a:xfrm>
            <a:custGeom>
              <a:avLst/>
              <a:gdLst>
                <a:gd name="T0" fmla="*/ 0 w 2402"/>
                <a:gd name="T1" fmla="*/ 0 h 4518"/>
                <a:gd name="T2" fmla="*/ 0 w 2402"/>
                <a:gd name="T3" fmla="*/ 0 h 4518"/>
                <a:gd name="T4" fmla="*/ 0 w 2402"/>
                <a:gd name="T5" fmla="*/ 0 h 4518"/>
                <a:gd name="T6" fmla="*/ 0 w 2402"/>
                <a:gd name="T7" fmla="*/ 0 h 4518"/>
                <a:gd name="T8" fmla="*/ 0 w 2402"/>
                <a:gd name="T9" fmla="*/ 0 h 4518"/>
                <a:gd name="T10" fmla="*/ 0 w 2402"/>
                <a:gd name="T11" fmla="*/ 0 h 4518"/>
                <a:gd name="T12" fmla="*/ 0 w 2402"/>
                <a:gd name="T13" fmla="*/ 0 h 4518"/>
                <a:gd name="T14" fmla="*/ 0 w 2402"/>
                <a:gd name="T15" fmla="*/ 0 h 4518"/>
                <a:gd name="T16" fmla="*/ 0 w 2402"/>
                <a:gd name="T17" fmla="*/ 0 h 4518"/>
                <a:gd name="T18" fmla="*/ 0 w 2402"/>
                <a:gd name="T19" fmla="*/ 0 h 4518"/>
                <a:gd name="T20" fmla="*/ 0 w 2402"/>
                <a:gd name="T21" fmla="*/ 0 h 4518"/>
                <a:gd name="T22" fmla="*/ 0 w 2402"/>
                <a:gd name="T23" fmla="*/ 0 h 4518"/>
                <a:gd name="T24" fmla="*/ 0 w 2402"/>
                <a:gd name="T25" fmla="*/ 0 h 4518"/>
                <a:gd name="T26" fmla="*/ 0 w 2402"/>
                <a:gd name="T27" fmla="*/ 0 h 4518"/>
                <a:gd name="T28" fmla="*/ 0 w 2402"/>
                <a:gd name="T29" fmla="*/ 0 h 4518"/>
                <a:gd name="T30" fmla="*/ 0 w 2402"/>
                <a:gd name="T31" fmla="*/ 0 h 4518"/>
                <a:gd name="T32" fmla="*/ 0 w 2402"/>
                <a:gd name="T33" fmla="*/ 0 h 4518"/>
                <a:gd name="T34" fmla="*/ 0 w 2402"/>
                <a:gd name="T35" fmla="*/ 0 h 4518"/>
                <a:gd name="T36" fmla="*/ 0 w 2402"/>
                <a:gd name="T37" fmla="*/ 0 h 4518"/>
                <a:gd name="T38" fmla="*/ 0 w 2402"/>
                <a:gd name="T39" fmla="*/ 0 h 4518"/>
                <a:gd name="T40" fmla="*/ 0 w 2402"/>
                <a:gd name="T41" fmla="*/ 0 h 4518"/>
                <a:gd name="T42" fmla="*/ 0 w 2402"/>
                <a:gd name="T43" fmla="*/ 0 h 4518"/>
                <a:gd name="T44" fmla="*/ 0 w 2402"/>
                <a:gd name="T45" fmla="*/ 0 h 4518"/>
                <a:gd name="T46" fmla="*/ 0 w 2402"/>
                <a:gd name="T47" fmla="*/ 0 h 4518"/>
                <a:gd name="T48" fmla="*/ 0 w 2402"/>
                <a:gd name="T49" fmla="*/ 0 h 4518"/>
                <a:gd name="T50" fmla="*/ 0 w 2402"/>
                <a:gd name="T51" fmla="*/ 0 h 4518"/>
                <a:gd name="T52" fmla="*/ 0 w 2402"/>
                <a:gd name="T53" fmla="*/ 0 h 4518"/>
                <a:gd name="T54" fmla="*/ 0 w 2402"/>
                <a:gd name="T55" fmla="*/ 0 h 4518"/>
                <a:gd name="T56" fmla="*/ 0 w 2402"/>
                <a:gd name="T57" fmla="*/ 0 h 4518"/>
                <a:gd name="T58" fmla="*/ 0 w 2402"/>
                <a:gd name="T59" fmla="*/ 0 h 4518"/>
                <a:gd name="T60" fmla="*/ 0 w 2402"/>
                <a:gd name="T61" fmla="*/ 0 h 4518"/>
                <a:gd name="T62" fmla="*/ 0 w 2402"/>
                <a:gd name="T63" fmla="*/ 0 h 4518"/>
                <a:gd name="T64" fmla="*/ 0 w 2402"/>
                <a:gd name="T65" fmla="*/ 0 h 4518"/>
                <a:gd name="T66" fmla="*/ 0 w 2402"/>
                <a:gd name="T67" fmla="*/ 0 h 4518"/>
                <a:gd name="T68" fmla="*/ 0 w 2402"/>
                <a:gd name="T69" fmla="*/ 0 h 4518"/>
                <a:gd name="T70" fmla="*/ 0 w 2402"/>
                <a:gd name="T71" fmla="*/ 0 h 4518"/>
                <a:gd name="T72" fmla="*/ 0 w 2402"/>
                <a:gd name="T73" fmla="*/ 0 h 4518"/>
                <a:gd name="T74" fmla="*/ 0 w 2402"/>
                <a:gd name="T75" fmla="*/ 0 h 4518"/>
                <a:gd name="T76" fmla="*/ 0 w 2402"/>
                <a:gd name="T77" fmla="*/ 0 h 4518"/>
                <a:gd name="T78" fmla="*/ 0 w 2402"/>
                <a:gd name="T79" fmla="*/ 0 h 4518"/>
                <a:gd name="T80" fmla="*/ 0 w 2402"/>
                <a:gd name="T81" fmla="*/ 0 h 4518"/>
                <a:gd name="T82" fmla="*/ 0 w 2402"/>
                <a:gd name="T83" fmla="*/ 0 h 4518"/>
                <a:gd name="T84" fmla="*/ 0 w 2402"/>
                <a:gd name="T85" fmla="*/ 0 h 4518"/>
                <a:gd name="T86" fmla="*/ 0 w 2402"/>
                <a:gd name="T87" fmla="*/ 0 h 4518"/>
                <a:gd name="T88" fmla="*/ 0 w 2402"/>
                <a:gd name="T89" fmla="*/ 0 h 45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402"/>
                <a:gd name="T136" fmla="*/ 0 h 4518"/>
                <a:gd name="T137" fmla="*/ 2402 w 2402"/>
                <a:gd name="T138" fmla="*/ 4518 h 45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402" h="4518">
                  <a:moveTo>
                    <a:pt x="191" y="3147"/>
                  </a:moveTo>
                  <a:lnTo>
                    <a:pt x="234" y="3083"/>
                  </a:lnTo>
                  <a:lnTo>
                    <a:pt x="296" y="2993"/>
                  </a:lnTo>
                  <a:lnTo>
                    <a:pt x="375" y="2880"/>
                  </a:lnTo>
                  <a:lnTo>
                    <a:pt x="472" y="2745"/>
                  </a:lnTo>
                  <a:lnTo>
                    <a:pt x="701" y="2426"/>
                  </a:lnTo>
                  <a:lnTo>
                    <a:pt x="967" y="2056"/>
                  </a:lnTo>
                  <a:lnTo>
                    <a:pt x="1251" y="1660"/>
                  </a:lnTo>
                  <a:lnTo>
                    <a:pt x="1536" y="1260"/>
                  </a:lnTo>
                  <a:lnTo>
                    <a:pt x="1674" y="1065"/>
                  </a:lnTo>
                  <a:lnTo>
                    <a:pt x="1804" y="878"/>
                  </a:lnTo>
                  <a:lnTo>
                    <a:pt x="1927" y="701"/>
                  </a:lnTo>
                  <a:lnTo>
                    <a:pt x="2039" y="536"/>
                  </a:lnTo>
                  <a:lnTo>
                    <a:pt x="287" y="2461"/>
                  </a:lnTo>
                  <a:lnTo>
                    <a:pt x="2206" y="0"/>
                  </a:lnTo>
                  <a:lnTo>
                    <a:pt x="2402" y="768"/>
                  </a:lnTo>
                  <a:lnTo>
                    <a:pt x="2216" y="1079"/>
                  </a:lnTo>
                  <a:lnTo>
                    <a:pt x="2040" y="1378"/>
                  </a:lnTo>
                  <a:lnTo>
                    <a:pt x="1872" y="1665"/>
                  </a:lnTo>
                  <a:lnTo>
                    <a:pt x="1711" y="1941"/>
                  </a:lnTo>
                  <a:lnTo>
                    <a:pt x="1556" y="2206"/>
                  </a:lnTo>
                  <a:lnTo>
                    <a:pt x="1407" y="2460"/>
                  </a:lnTo>
                  <a:lnTo>
                    <a:pt x="1262" y="2704"/>
                  </a:lnTo>
                  <a:lnTo>
                    <a:pt x="1121" y="2938"/>
                  </a:lnTo>
                  <a:lnTo>
                    <a:pt x="1051" y="3052"/>
                  </a:lnTo>
                  <a:lnTo>
                    <a:pt x="982" y="3164"/>
                  </a:lnTo>
                  <a:lnTo>
                    <a:pt x="913" y="3272"/>
                  </a:lnTo>
                  <a:lnTo>
                    <a:pt x="845" y="3379"/>
                  </a:lnTo>
                  <a:lnTo>
                    <a:pt x="775" y="3484"/>
                  </a:lnTo>
                  <a:lnTo>
                    <a:pt x="707" y="3588"/>
                  </a:lnTo>
                  <a:lnTo>
                    <a:pt x="639" y="3689"/>
                  </a:lnTo>
                  <a:lnTo>
                    <a:pt x="570" y="3787"/>
                  </a:lnTo>
                  <a:lnTo>
                    <a:pt x="501" y="3885"/>
                  </a:lnTo>
                  <a:lnTo>
                    <a:pt x="432" y="3980"/>
                  </a:lnTo>
                  <a:lnTo>
                    <a:pt x="362" y="4074"/>
                  </a:lnTo>
                  <a:lnTo>
                    <a:pt x="292" y="4166"/>
                  </a:lnTo>
                  <a:lnTo>
                    <a:pt x="219" y="4257"/>
                  </a:lnTo>
                  <a:lnTo>
                    <a:pt x="147" y="4345"/>
                  </a:lnTo>
                  <a:lnTo>
                    <a:pt x="74" y="4433"/>
                  </a:lnTo>
                  <a:lnTo>
                    <a:pt x="0" y="4518"/>
                  </a:lnTo>
                  <a:lnTo>
                    <a:pt x="88" y="4378"/>
                  </a:lnTo>
                  <a:lnTo>
                    <a:pt x="179" y="4231"/>
                  </a:lnTo>
                  <a:lnTo>
                    <a:pt x="272" y="4080"/>
                  </a:lnTo>
                  <a:lnTo>
                    <a:pt x="368" y="3923"/>
                  </a:lnTo>
                  <a:lnTo>
                    <a:pt x="567" y="3593"/>
                  </a:lnTo>
                  <a:lnTo>
                    <a:pt x="778" y="3241"/>
                  </a:lnTo>
                  <a:lnTo>
                    <a:pt x="997" y="2867"/>
                  </a:lnTo>
                  <a:lnTo>
                    <a:pt x="1228" y="2471"/>
                  </a:lnTo>
                  <a:lnTo>
                    <a:pt x="1470" y="2054"/>
                  </a:lnTo>
                  <a:lnTo>
                    <a:pt x="1721" y="1616"/>
                  </a:lnTo>
                  <a:lnTo>
                    <a:pt x="1610" y="1782"/>
                  </a:lnTo>
                  <a:lnTo>
                    <a:pt x="1497" y="1948"/>
                  </a:lnTo>
                  <a:lnTo>
                    <a:pt x="1385" y="2113"/>
                  </a:lnTo>
                  <a:lnTo>
                    <a:pt x="1273" y="2276"/>
                  </a:lnTo>
                  <a:lnTo>
                    <a:pt x="1160" y="2436"/>
                  </a:lnTo>
                  <a:lnTo>
                    <a:pt x="1049" y="2593"/>
                  </a:lnTo>
                  <a:lnTo>
                    <a:pt x="939" y="2746"/>
                  </a:lnTo>
                  <a:lnTo>
                    <a:pt x="831" y="2895"/>
                  </a:lnTo>
                  <a:lnTo>
                    <a:pt x="726" y="3037"/>
                  </a:lnTo>
                  <a:lnTo>
                    <a:pt x="623" y="3175"/>
                  </a:lnTo>
                  <a:lnTo>
                    <a:pt x="523" y="3305"/>
                  </a:lnTo>
                  <a:lnTo>
                    <a:pt x="428" y="3428"/>
                  </a:lnTo>
                  <a:lnTo>
                    <a:pt x="337" y="3543"/>
                  </a:lnTo>
                  <a:lnTo>
                    <a:pt x="251" y="3649"/>
                  </a:lnTo>
                  <a:lnTo>
                    <a:pt x="171" y="3746"/>
                  </a:lnTo>
                  <a:lnTo>
                    <a:pt x="95" y="3832"/>
                  </a:lnTo>
                  <a:lnTo>
                    <a:pt x="162" y="3728"/>
                  </a:lnTo>
                  <a:lnTo>
                    <a:pt x="239" y="3609"/>
                  </a:lnTo>
                  <a:lnTo>
                    <a:pt x="325" y="3476"/>
                  </a:lnTo>
                  <a:lnTo>
                    <a:pt x="421" y="3330"/>
                  </a:lnTo>
                  <a:lnTo>
                    <a:pt x="634" y="3006"/>
                  </a:lnTo>
                  <a:lnTo>
                    <a:pt x="871" y="2644"/>
                  </a:lnTo>
                  <a:lnTo>
                    <a:pt x="1123" y="2258"/>
                  </a:lnTo>
                  <a:lnTo>
                    <a:pt x="1382" y="1856"/>
                  </a:lnTo>
                  <a:lnTo>
                    <a:pt x="1512" y="1652"/>
                  </a:lnTo>
                  <a:lnTo>
                    <a:pt x="1642" y="1448"/>
                  </a:lnTo>
                  <a:lnTo>
                    <a:pt x="1769" y="1245"/>
                  </a:lnTo>
                  <a:lnTo>
                    <a:pt x="1893" y="1045"/>
                  </a:lnTo>
                  <a:lnTo>
                    <a:pt x="1779" y="1193"/>
                  </a:lnTo>
                  <a:lnTo>
                    <a:pt x="1660" y="1348"/>
                  </a:lnTo>
                  <a:lnTo>
                    <a:pt x="1535" y="1507"/>
                  </a:lnTo>
                  <a:lnTo>
                    <a:pt x="1408" y="1667"/>
                  </a:lnTo>
                  <a:lnTo>
                    <a:pt x="1279" y="1829"/>
                  </a:lnTo>
                  <a:lnTo>
                    <a:pt x="1150" y="1990"/>
                  </a:lnTo>
                  <a:lnTo>
                    <a:pt x="1021" y="2148"/>
                  </a:lnTo>
                  <a:lnTo>
                    <a:pt x="897" y="2300"/>
                  </a:lnTo>
                  <a:lnTo>
                    <a:pt x="663" y="2586"/>
                  </a:lnTo>
                  <a:lnTo>
                    <a:pt x="459" y="2832"/>
                  </a:lnTo>
                  <a:lnTo>
                    <a:pt x="298" y="3023"/>
                  </a:lnTo>
                  <a:lnTo>
                    <a:pt x="191" y="3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pic>
        <p:nvPicPr>
          <p:cNvPr id="48" name="Picture 372" descr="MCj03984410000[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59964" y="5648774"/>
            <a:ext cx="730250" cy="76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 name="Rectangle 12"/>
          <p:cNvSpPr>
            <a:spLocks noChangeArrowheads="1"/>
          </p:cNvSpPr>
          <p:nvPr/>
        </p:nvSpPr>
        <p:spPr bwMode="auto">
          <a:xfrm>
            <a:off x="2987824" y="3246415"/>
            <a:ext cx="5256584" cy="504825"/>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dirty="0" smtClean="0">
                <a:solidFill>
                  <a:schemeClr val="tx1"/>
                </a:solidFill>
              </a:rPr>
              <a:t>Proceso de usuario</a:t>
            </a:r>
            <a:endParaRPr lang="es-ES" altLang="es-ES" sz="1600" dirty="0">
              <a:solidFill>
                <a:schemeClr val="tx1"/>
              </a:solidFill>
            </a:endParaRPr>
          </a:p>
        </p:txBody>
      </p:sp>
      <p:cxnSp>
        <p:nvCxnSpPr>
          <p:cNvPr id="92" name="Conector recto 91"/>
          <p:cNvCxnSpPr>
            <a:endCxn id="38" idx="0"/>
          </p:cNvCxnSpPr>
          <p:nvPr/>
        </p:nvCxnSpPr>
        <p:spPr>
          <a:xfrm flipH="1">
            <a:off x="3680907" y="5373365"/>
            <a:ext cx="1736152" cy="440315"/>
          </a:xfrm>
          <a:prstGeom prst="line">
            <a:avLst/>
          </a:prstGeom>
        </p:spPr>
        <p:style>
          <a:lnRef idx="1">
            <a:schemeClr val="accent1"/>
          </a:lnRef>
          <a:fillRef idx="0">
            <a:schemeClr val="accent1"/>
          </a:fillRef>
          <a:effectRef idx="0">
            <a:schemeClr val="accent1"/>
          </a:effectRef>
          <a:fontRef idx="minor">
            <a:schemeClr val="tx1"/>
          </a:fontRef>
        </p:style>
      </p:cxnSp>
      <p:cxnSp>
        <p:nvCxnSpPr>
          <p:cNvPr id="94" name="Conector recto 93"/>
          <p:cNvCxnSpPr/>
          <p:nvPr/>
        </p:nvCxnSpPr>
        <p:spPr>
          <a:xfrm flipH="1">
            <a:off x="5197984" y="5373365"/>
            <a:ext cx="219075" cy="465715"/>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cto 95"/>
          <p:cNvCxnSpPr>
            <a:endCxn id="24" idx="2"/>
          </p:cNvCxnSpPr>
          <p:nvPr/>
        </p:nvCxnSpPr>
        <p:spPr>
          <a:xfrm>
            <a:off x="5417059" y="5373365"/>
            <a:ext cx="630914" cy="388980"/>
          </a:xfrm>
          <a:prstGeom prst="line">
            <a:avLst/>
          </a:prstGeom>
        </p:spPr>
        <p:style>
          <a:lnRef idx="1">
            <a:schemeClr val="accent1"/>
          </a:lnRef>
          <a:fillRef idx="0">
            <a:schemeClr val="accent1"/>
          </a:fillRef>
          <a:effectRef idx="0">
            <a:schemeClr val="accent1"/>
          </a:effectRef>
          <a:fontRef idx="minor">
            <a:schemeClr val="tx1"/>
          </a:fontRef>
        </p:style>
      </p:cxnSp>
      <p:cxnSp>
        <p:nvCxnSpPr>
          <p:cNvPr id="98" name="Conector recto 97"/>
          <p:cNvCxnSpPr/>
          <p:nvPr/>
        </p:nvCxnSpPr>
        <p:spPr>
          <a:xfrm>
            <a:off x="5417059" y="5373365"/>
            <a:ext cx="2035261" cy="275409"/>
          </a:xfrm>
          <a:prstGeom prst="line">
            <a:avLst/>
          </a:prstGeom>
        </p:spPr>
        <p:style>
          <a:lnRef idx="1">
            <a:schemeClr val="accent1"/>
          </a:lnRef>
          <a:fillRef idx="0">
            <a:schemeClr val="accent1"/>
          </a:fillRef>
          <a:effectRef idx="0">
            <a:schemeClr val="accent1"/>
          </a:effectRef>
          <a:fontRef idx="minor">
            <a:schemeClr val="tx1"/>
          </a:fontRef>
        </p:style>
      </p:cxnSp>
      <p:sp>
        <p:nvSpPr>
          <p:cNvPr id="99" name="Flecha abajo 98"/>
          <p:cNvSpPr/>
          <p:nvPr/>
        </p:nvSpPr>
        <p:spPr>
          <a:xfrm>
            <a:off x="3680906" y="3642843"/>
            <a:ext cx="315030" cy="50623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00" name="Flecha abajo 99"/>
          <p:cNvSpPr/>
          <p:nvPr/>
        </p:nvSpPr>
        <p:spPr>
          <a:xfrm>
            <a:off x="5367847" y="3642843"/>
            <a:ext cx="315030" cy="50623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01" name="Flecha abajo 100"/>
          <p:cNvSpPr/>
          <p:nvPr/>
        </p:nvSpPr>
        <p:spPr>
          <a:xfrm>
            <a:off x="7281306" y="3645024"/>
            <a:ext cx="315030" cy="50623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03" name="Flecha abajo 102"/>
          <p:cNvSpPr/>
          <p:nvPr/>
        </p:nvSpPr>
        <p:spPr>
          <a:xfrm>
            <a:off x="7524328" y="4653136"/>
            <a:ext cx="364521" cy="111611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aphicFrame>
        <p:nvGraphicFramePr>
          <p:cNvPr id="104" name="Object 34"/>
          <p:cNvGraphicFramePr>
            <a:graphicFrameLocks noChangeAspect="1"/>
          </p:cNvGraphicFramePr>
          <p:nvPr>
            <p:extLst>
              <p:ext uri="{D42A27DB-BD31-4B8C-83A1-F6EECF244321}">
                <p14:modId xmlns:p14="http://schemas.microsoft.com/office/powerpoint/2010/main" val="2337391993"/>
              </p:ext>
            </p:extLst>
          </p:nvPr>
        </p:nvGraphicFramePr>
        <p:xfrm>
          <a:off x="4067944" y="3835680"/>
          <a:ext cx="525462" cy="863600"/>
        </p:xfrm>
        <a:graphic>
          <a:graphicData uri="http://schemas.openxmlformats.org/presentationml/2006/ole">
            <mc:AlternateContent xmlns:mc="http://schemas.openxmlformats.org/markup-compatibility/2006">
              <mc:Choice xmlns:v="urn:schemas-microsoft-com:vml" Requires="v">
                <p:oleObj spid="_x0000_s3162" name="Imagen" r:id="rId8" imgW="1845360" imgH="3034440" progId="MS_ClipArt_Gallery.2">
                  <p:embed/>
                </p:oleObj>
              </mc:Choice>
              <mc:Fallback>
                <p:oleObj name="Imagen" r:id="rId8" imgW="1845360" imgH="3034440" progId="MS_ClipArt_Gallery.2">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067944" y="3835680"/>
                        <a:ext cx="525462" cy="863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5" name="Flecha curvada hacia la izquierda 104"/>
          <p:cNvSpPr/>
          <p:nvPr/>
        </p:nvSpPr>
        <p:spPr>
          <a:xfrm>
            <a:off x="7990214" y="3501008"/>
            <a:ext cx="696586" cy="2147766"/>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chemeClr val="tx1"/>
              </a:solidFill>
            </a:endParaRPr>
          </a:p>
        </p:txBody>
      </p:sp>
      <p:sp>
        <p:nvSpPr>
          <p:cNvPr id="106" name="AutoShape 102"/>
          <p:cNvSpPr>
            <a:spLocks noChangeArrowheads="1"/>
          </p:cNvSpPr>
          <p:nvPr/>
        </p:nvSpPr>
        <p:spPr bwMode="auto">
          <a:xfrm>
            <a:off x="4067944" y="4732688"/>
            <a:ext cx="633923" cy="835167"/>
          </a:xfrm>
          <a:prstGeom prst="lightningBolt">
            <a:avLst/>
          </a:prstGeom>
          <a:solidFill>
            <a:srgbClr val="FF0000"/>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107" name="Flecha arriba 106"/>
          <p:cNvSpPr/>
          <p:nvPr/>
        </p:nvSpPr>
        <p:spPr>
          <a:xfrm>
            <a:off x="3680906" y="4574891"/>
            <a:ext cx="387038" cy="546061"/>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108" name="Group 178"/>
          <p:cNvGrpSpPr>
            <a:grpSpLocks/>
          </p:cNvGrpSpPr>
          <p:nvPr/>
        </p:nvGrpSpPr>
        <p:grpSpPr bwMode="auto">
          <a:xfrm>
            <a:off x="3542662" y="2879518"/>
            <a:ext cx="942975" cy="898525"/>
            <a:chOff x="438" y="2481"/>
            <a:chExt cx="594" cy="566"/>
          </a:xfrm>
        </p:grpSpPr>
        <p:sp>
          <p:nvSpPr>
            <p:cNvPr id="109" name="Freeform 123"/>
            <p:cNvSpPr>
              <a:spLocks/>
            </p:cNvSpPr>
            <p:nvPr/>
          </p:nvSpPr>
          <p:spPr bwMode="auto">
            <a:xfrm>
              <a:off x="925" y="2779"/>
              <a:ext cx="107" cy="102"/>
            </a:xfrm>
            <a:custGeom>
              <a:avLst/>
              <a:gdLst>
                <a:gd name="T0" fmla="*/ 0 w 321"/>
                <a:gd name="T1" fmla="*/ 0 h 304"/>
                <a:gd name="T2" fmla="*/ 0 w 321"/>
                <a:gd name="T3" fmla="*/ 0 h 304"/>
                <a:gd name="T4" fmla="*/ 0 w 321"/>
                <a:gd name="T5" fmla="*/ 0 h 304"/>
                <a:gd name="T6" fmla="*/ 0 w 321"/>
                <a:gd name="T7" fmla="*/ 0 h 304"/>
                <a:gd name="T8" fmla="*/ 0 w 321"/>
                <a:gd name="T9" fmla="*/ 0 h 304"/>
                <a:gd name="T10" fmla="*/ 0 w 321"/>
                <a:gd name="T11" fmla="*/ 0 h 304"/>
                <a:gd name="T12" fmla="*/ 0 w 321"/>
                <a:gd name="T13" fmla="*/ 0 h 304"/>
                <a:gd name="T14" fmla="*/ 0 60000 65536"/>
                <a:gd name="T15" fmla="*/ 0 60000 65536"/>
                <a:gd name="T16" fmla="*/ 0 60000 65536"/>
                <a:gd name="T17" fmla="*/ 0 60000 65536"/>
                <a:gd name="T18" fmla="*/ 0 60000 65536"/>
                <a:gd name="T19" fmla="*/ 0 60000 65536"/>
                <a:gd name="T20" fmla="*/ 0 60000 65536"/>
                <a:gd name="T21" fmla="*/ 0 w 321"/>
                <a:gd name="T22" fmla="*/ 0 h 304"/>
                <a:gd name="T23" fmla="*/ 321 w 321"/>
                <a:gd name="T24" fmla="*/ 304 h 3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1" h="304">
                  <a:moveTo>
                    <a:pt x="0" y="0"/>
                  </a:moveTo>
                  <a:lnTo>
                    <a:pt x="317" y="85"/>
                  </a:lnTo>
                  <a:lnTo>
                    <a:pt x="321" y="136"/>
                  </a:lnTo>
                  <a:lnTo>
                    <a:pt x="308" y="280"/>
                  </a:lnTo>
                  <a:lnTo>
                    <a:pt x="203" y="304"/>
                  </a:lnTo>
                  <a:lnTo>
                    <a:pt x="127" y="27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0" name="Freeform 125"/>
            <p:cNvSpPr>
              <a:spLocks/>
            </p:cNvSpPr>
            <p:nvPr/>
          </p:nvSpPr>
          <p:spPr bwMode="auto">
            <a:xfrm>
              <a:off x="438" y="2666"/>
              <a:ext cx="545" cy="381"/>
            </a:xfrm>
            <a:custGeom>
              <a:avLst/>
              <a:gdLst>
                <a:gd name="T0" fmla="*/ 0 w 1636"/>
                <a:gd name="T1" fmla="*/ 0 h 1143"/>
                <a:gd name="T2" fmla="*/ 0 w 1636"/>
                <a:gd name="T3" fmla="*/ 0 h 1143"/>
                <a:gd name="T4" fmla="*/ 0 w 1636"/>
                <a:gd name="T5" fmla="*/ 0 h 1143"/>
                <a:gd name="T6" fmla="*/ 0 w 1636"/>
                <a:gd name="T7" fmla="*/ 0 h 1143"/>
                <a:gd name="T8" fmla="*/ 0 w 1636"/>
                <a:gd name="T9" fmla="*/ 0 h 1143"/>
                <a:gd name="T10" fmla="*/ 0 w 1636"/>
                <a:gd name="T11" fmla="*/ 0 h 1143"/>
                <a:gd name="T12" fmla="*/ 0 w 1636"/>
                <a:gd name="T13" fmla="*/ 0 h 1143"/>
                <a:gd name="T14" fmla="*/ 0 w 1636"/>
                <a:gd name="T15" fmla="*/ 0 h 1143"/>
                <a:gd name="T16" fmla="*/ 0 w 1636"/>
                <a:gd name="T17" fmla="*/ 0 h 1143"/>
                <a:gd name="T18" fmla="*/ 0 w 1636"/>
                <a:gd name="T19" fmla="*/ 0 h 1143"/>
                <a:gd name="T20" fmla="*/ 0 w 1636"/>
                <a:gd name="T21" fmla="*/ 0 h 1143"/>
                <a:gd name="T22" fmla="*/ 0 w 1636"/>
                <a:gd name="T23" fmla="*/ 0 h 1143"/>
                <a:gd name="T24" fmla="*/ 0 w 1636"/>
                <a:gd name="T25" fmla="*/ 0 h 1143"/>
                <a:gd name="T26" fmla="*/ 0 w 1636"/>
                <a:gd name="T27" fmla="*/ 0 h 1143"/>
                <a:gd name="T28" fmla="*/ 0 w 1636"/>
                <a:gd name="T29" fmla="*/ 0 h 1143"/>
                <a:gd name="T30" fmla="*/ 0 w 1636"/>
                <a:gd name="T31" fmla="*/ 0 h 1143"/>
                <a:gd name="T32" fmla="*/ 0 w 1636"/>
                <a:gd name="T33" fmla="*/ 0 h 1143"/>
                <a:gd name="T34" fmla="*/ 0 w 1636"/>
                <a:gd name="T35" fmla="*/ 0 h 1143"/>
                <a:gd name="T36" fmla="*/ 0 w 1636"/>
                <a:gd name="T37" fmla="*/ 0 h 1143"/>
                <a:gd name="T38" fmla="*/ 0 w 1636"/>
                <a:gd name="T39" fmla="*/ 0 h 1143"/>
                <a:gd name="T40" fmla="*/ 0 w 1636"/>
                <a:gd name="T41" fmla="*/ 0 h 1143"/>
                <a:gd name="T42" fmla="*/ 0 w 1636"/>
                <a:gd name="T43" fmla="*/ 0 h 1143"/>
                <a:gd name="T44" fmla="*/ 0 w 1636"/>
                <a:gd name="T45" fmla="*/ 0 h 1143"/>
                <a:gd name="T46" fmla="*/ 0 w 1636"/>
                <a:gd name="T47" fmla="*/ 0 h 1143"/>
                <a:gd name="T48" fmla="*/ 0 w 1636"/>
                <a:gd name="T49" fmla="*/ 0 h 1143"/>
                <a:gd name="T50" fmla="*/ 0 w 1636"/>
                <a:gd name="T51" fmla="*/ 0 h 1143"/>
                <a:gd name="T52" fmla="*/ 0 w 1636"/>
                <a:gd name="T53" fmla="*/ 0 h 1143"/>
                <a:gd name="T54" fmla="*/ 0 w 1636"/>
                <a:gd name="T55" fmla="*/ 0 h 1143"/>
                <a:gd name="T56" fmla="*/ 0 w 1636"/>
                <a:gd name="T57" fmla="*/ 0 h 1143"/>
                <a:gd name="T58" fmla="*/ 0 w 1636"/>
                <a:gd name="T59" fmla="*/ 0 h 1143"/>
                <a:gd name="T60" fmla="*/ 0 w 1636"/>
                <a:gd name="T61" fmla="*/ 0 h 1143"/>
                <a:gd name="T62" fmla="*/ 0 w 1636"/>
                <a:gd name="T63" fmla="*/ 0 h 1143"/>
                <a:gd name="T64" fmla="*/ 0 w 1636"/>
                <a:gd name="T65" fmla="*/ 0 h 1143"/>
                <a:gd name="T66" fmla="*/ 0 w 1636"/>
                <a:gd name="T67" fmla="*/ 0 h 1143"/>
                <a:gd name="T68" fmla="*/ 0 w 1636"/>
                <a:gd name="T69" fmla="*/ 0 h 1143"/>
                <a:gd name="T70" fmla="*/ 0 w 1636"/>
                <a:gd name="T71" fmla="*/ 0 h 1143"/>
                <a:gd name="T72" fmla="*/ 0 w 1636"/>
                <a:gd name="T73" fmla="*/ 0 h 1143"/>
                <a:gd name="T74" fmla="*/ 0 w 1636"/>
                <a:gd name="T75" fmla="*/ 0 h 1143"/>
                <a:gd name="T76" fmla="*/ 0 w 1636"/>
                <a:gd name="T77" fmla="*/ 0 h 1143"/>
                <a:gd name="T78" fmla="*/ 0 w 1636"/>
                <a:gd name="T79" fmla="*/ 0 h 1143"/>
                <a:gd name="T80" fmla="*/ 0 w 1636"/>
                <a:gd name="T81" fmla="*/ 0 h 1143"/>
                <a:gd name="T82" fmla="*/ 0 w 1636"/>
                <a:gd name="T83" fmla="*/ 0 h 1143"/>
                <a:gd name="T84" fmla="*/ 0 w 1636"/>
                <a:gd name="T85" fmla="*/ 0 h 1143"/>
                <a:gd name="T86" fmla="*/ 0 w 1636"/>
                <a:gd name="T87" fmla="*/ 0 h 1143"/>
                <a:gd name="T88" fmla="*/ 0 w 1636"/>
                <a:gd name="T89" fmla="*/ 0 h 1143"/>
                <a:gd name="T90" fmla="*/ 0 w 1636"/>
                <a:gd name="T91" fmla="*/ 0 h 1143"/>
                <a:gd name="T92" fmla="*/ 0 w 1636"/>
                <a:gd name="T93" fmla="*/ 0 h 1143"/>
                <a:gd name="T94" fmla="*/ 0 w 1636"/>
                <a:gd name="T95" fmla="*/ 0 h 1143"/>
                <a:gd name="T96" fmla="*/ 0 w 1636"/>
                <a:gd name="T97" fmla="*/ 0 h 1143"/>
                <a:gd name="T98" fmla="*/ 0 w 1636"/>
                <a:gd name="T99" fmla="*/ 0 h 1143"/>
                <a:gd name="T100" fmla="*/ 0 w 1636"/>
                <a:gd name="T101" fmla="*/ 0 h 1143"/>
                <a:gd name="T102" fmla="*/ 0 w 1636"/>
                <a:gd name="T103" fmla="*/ 0 h 1143"/>
                <a:gd name="T104" fmla="*/ 0 w 1636"/>
                <a:gd name="T105" fmla="*/ 0 h 1143"/>
                <a:gd name="T106" fmla="*/ 0 w 1636"/>
                <a:gd name="T107" fmla="*/ 0 h 1143"/>
                <a:gd name="T108" fmla="*/ 0 w 1636"/>
                <a:gd name="T109" fmla="*/ 0 h 1143"/>
                <a:gd name="T110" fmla="*/ 0 w 1636"/>
                <a:gd name="T111" fmla="*/ 0 h 1143"/>
                <a:gd name="T112" fmla="*/ 0 w 1636"/>
                <a:gd name="T113" fmla="*/ 0 h 1143"/>
                <a:gd name="T114" fmla="*/ 0 w 1636"/>
                <a:gd name="T115" fmla="*/ 0 h 1143"/>
                <a:gd name="T116" fmla="*/ 0 w 1636"/>
                <a:gd name="T117" fmla="*/ 0 h 1143"/>
                <a:gd name="T118" fmla="*/ 0 w 1636"/>
                <a:gd name="T119" fmla="*/ 0 h 1143"/>
                <a:gd name="T120" fmla="*/ 0 w 1636"/>
                <a:gd name="T121" fmla="*/ 0 h 1143"/>
                <a:gd name="T122" fmla="*/ 0 w 1636"/>
                <a:gd name="T123" fmla="*/ 0 h 1143"/>
                <a:gd name="T124" fmla="*/ 0 w 1636"/>
                <a:gd name="T125" fmla="*/ 0 h 11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36"/>
                <a:gd name="T190" fmla="*/ 0 h 1143"/>
                <a:gd name="T191" fmla="*/ 1636 w 1636"/>
                <a:gd name="T192" fmla="*/ 1143 h 11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36" h="1143">
                  <a:moveTo>
                    <a:pt x="1236" y="1143"/>
                  </a:moveTo>
                  <a:lnTo>
                    <a:pt x="291" y="1140"/>
                  </a:lnTo>
                  <a:lnTo>
                    <a:pt x="287" y="1125"/>
                  </a:lnTo>
                  <a:lnTo>
                    <a:pt x="279" y="1093"/>
                  </a:lnTo>
                  <a:lnTo>
                    <a:pt x="270" y="1056"/>
                  </a:lnTo>
                  <a:lnTo>
                    <a:pt x="263" y="1030"/>
                  </a:lnTo>
                  <a:lnTo>
                    <a:pt x="258" y="1017"/>
                  </a:lnTo>
                  <a:lnTo>
                    <a:pt x="245" y="993"/>
                  </a:lnTo>
                  <a:lnTo>
                    <a:pt x="229" y="964"/>
                  </a:lnTo>
                  <a:lnTo>
                    <a:pt x="210" y="932"/>
                  </a:lnTo>
                  <a:lnTo>
                    <a:pt x="190" y="900"/>
                  </a:lnTo>
                  <a:lnTo>
                    <a:pt x="172" y="873"/>
                  </a:lnTo>
                  <a:lnTo>
                    <a:pt x="158" y="850"/>
                  </a:lnTo>
                  <a:lnTo>
                    <a:pt x="148" y="838"/>
                  </a:lnTo>
                  <a:lnTo>
                    <a:pt x="141" y="828"/>
                  </a:lnTo>
                  <a:lnTo>
                    <a:pt x="135" y="810"/>
                  </a:lnTo>
                  <a:lnTo>
                    <a:pt x="127" y="788"/>
                  </a:lnTo>
                  <a:lnTo>
                    <a:pt x="120" y="763"/>
                  </a:lnTo>
                  <a:lnTo>
                    <a:pt x="112" y="737"/>
                  </a:lnTo>
                  <a:lnTo>
                    <a:pt x="107" y="714"/>
                  </a:lnTo>
                  <a:lnTo>
                    <a:pt x="102" y="694"/>
                  </a:lnTo>
                  <a:lnTo>
                    <a:pt x="99" y="680"/>
                  </a:lnTo>
                  <a:lnTo>
                    <a:pt x="92" y="639"/>
                  </a:lnTo>
                  <a:lnTo>
                    <a:pt x="84" y="577"/>
                  </a:lnTo>
                  <a:lnTo>
                    <a:pt x="75" y="519"/>
                  </a:lnTo>
                  <a:lnTo>
                    <a:pt x="71" y="493"/>
                  </a:lnTo>
                  <a:lnTo>
                    <a:pt x="23" y="416"/>
                  </a:lnTo>
                  <a:lnTo>
                    <a:pt x="19" y="393"/>
                  </a:lnTo>
                  <a:lnTo>
                    <a:pt x="12" y="337"/>
                  </a:lnTo>
                  <a:lnTo>
                    <a:pt x="4" y="275"/>
                  </a:lnTo>
                  <a:lnTo>
                    <a:pt x="0" y="231"/>
                  </a:lnTo>
                  <a:lnTo>
                    <a:pt x="4" y="213"/>
                  </a:lnTo>
                  <a:lnTo>
                    <a:pt x="15" y="189"/>
                  </a:lnTo>
                  <a:lnTo>
                    <a:pt x="29" y="160"/>
                  </a:lnTo>
                  <a:lnTo>
                    <a:pt x="46" y="131"/>
                  </a:lnTo>
                  <a:lnTo>
                    <a:pt x="63" y="101"/>
                  </a:lnTo>
                  <a:lnTo>
                    <a:pt x="79" y="76"/>
                  </a:lnTo>
                  <a:lnTo>
                    <a:pt x="91" y="53"/>
                  </a:lnTo>
                  <a:lnTo>
                    <a:pt x="99" y="39"/>
                  </a:lnTo>
                  <a:lnTo>
                    <a:pt x="108" y="29"/>
                  </a:lnTo>
                  <a:lnTo>
                    <a:pt x="123" y="21"/>
                  </a:lnTo>
                  <a:lnTo>
                    <a:pt x="143" y="15"/>
                  </a:lnTo>
                  <a:lnTo>
                    <a:pt x="167" y="9"/>
                  </a:lnTo>
                  <a:lnTo>
                    <a:pt x="189" y="5"/>
                  </a:lnTo>
                  <a:lnTo>
                    <a:pt x="208" y="2"/>
                  </a:lnTo>
                  <a:lnTo>
                    <a:pt x="221" y="0"/>
                  </a:lnTo>
                  <a:lnTo>
                    <a:pt x="225" y="0"/>
                  </a:lnTo>
                  <a:lnTo>
                    <a:pt x="389" y="6"/>
                  </a:lnTo>
                  <a:lnTo>
                    <a:pt x="477" y="6"/>
                  </a:lnTo>
                  <a:lnTo>
                    <a:pt x="919" y="45"/>
                  </a:lnTo>
                  <a:lnTo>
                    <a:pt x="1057" y="114"/>
                  </a:lnTo>
                  <a:lnTo>
                    <a:pt x="1163" y="132"/>
                  </a:lnTo>
                  <a:lnTo>
                    <a:pt x="1401" y="239"/>
                  </a:lnTo>
                  <a:lnTo>
                    <a:pt x="1499" y="362"/>
                  </a:lnTo>
                  <a:lnTo>
                    <a:pt x="1552" y="507"/>
                  </a:lnTo>
                  <a:lnTo>
                    <a:pt x="1588" y="614"/>
                  </a:lnTo>
                  <a:lnTo>
                    <a:pt x="1631" y="856"/>
                  </a:lnTo>
                  <a:lnTo>
                    <a:pt x="1636" y="1008"/>
                  </a:lnTo>
                  <a:lnTo>
                    <a:pt x="1568" y="1086"/>
                  </a:lnTo>
                  <a:lnTo>
                    <a:pt x="1382" y="1086"/>
                  </a:lnTo>
                  <a:lnTo>
                    <a:pt x="1287" y="1037"/>
                  </a:lnTo>
                  <a:lnTo>
                    <a:pt x="1242" y="1099"/>
                  </a:lnTo>
                  <a:lnTo>
                    <a:pt x="1236" y="1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1" name="Freeform 127"/>
            <p:cNvSpPr>
              <a:spLocks/>
            </p:cNvSpPr>
            <p:nvPr/>
          </p:nvSpPr>
          <p:spPr bwMode="auto">
            <a:xfrm>
              <a:off x="584" y="2507"/>
              <a:ext cx="186" cy="252"/>
            </a:xfrm>
            <a:custGeom>
              <a:avLst/>
              <a:gdLst>
                <a:gd name="T0" fmla="*/ 0 w 557"/>
                <a:gd name="T1" fmla="*/ 0 h 754"/>
                <a:gd name="T2" fmla="*/ 0 w 557"/>
                <a:gd name="T3" fmla="*/ 0 h 754"/>
                <a:gd name="T4" fmla="*/ 0 w 557"/>
                <a:gd name="T5" fmla="*/ 0 h 754"/>
                <a:gd name="T6" fmla="*/ 0 w 557"/>
                <a:gd name="T7" fmla="*/ 0 h 754"/>
                <a:gd name="T8" fmla="*/ 0 w 557"/>
                <a:gd name="T9" fmla="*/ 0 h 754"/>
                <a:gd name="T10" fmla="*/ 0 w 557"/>
                <a:gd name="T11" fmla="*/ 0 h 754"/>
                <a:gd name="T12" fmla="*/ 0 w 557"/>
                <a:gd name="T13" fmla="*/ 0 h 754"/>
                <a:gd name="T14" fmla="*/ 0 w 557"/>
                <a:gd name="T15" fmla="*/ 0 h 754"/>
                <a:gd name="T16" fmla="*/ 0 w 557"/>
                <a:gd name="T17" fmla="*/ 0 h 754"/>
                <a:gd name="T18" fmla="*/ 0 w 557"/>
                <a:gd name="T19" fmla="*/ 0 h 754"/>
                <a:gd name="T20" fmla="*/ 0 w 557"/>
                <a:gd name="T21" fmla="*/ 0 h 754"/>
                <a:gd name="T22" fmla="*/ 0 w 557"/>
                <a:gd name="T23" fmla="*/ 0 h 754"/>
                <a:gd name="T24" fmla="*/ 0 w 557"/>
                <a:gd name="T25" fmla="*/ 0 h 754"/>
                <a:gd name="T26" fmla="*/ 0 w 557"/>
                <a:gd name="T27" fmla="*/ 0 h 754"/>
                <a:gd name="T28" fmla="*/ 0 w 557"/>
                <a:gd name="T29" fmla="*/ 0 h 754"/>
                <a:gd name="T30" fmla="*/ 0 w 557"/>
                <a:gd name="T31" fmla="*/ 0 h 754"/>
                <a:gd name="T32" fmla="*/ 0 w 557"/>
                <a:gd name="T33" fmla="*/ 0 h 754"/>
                <a:gd name="T34" fmla="*/ 0 w 557"/>
                <a:gd name="T35" fmla="*/ 0 h 754"/>
                <a:gd name="T36" fmla="*/ 0 w 557"/>
                <a:gd name="T37" fmla="*/ 0 h 754"/>
                <a:gd name="T38" fmla="*/ 0 w 557"/>
                <a:gd name="T39" fmla="*/ 0 h 754"/>
                <a:gd name="T40" fmla="*/ 0 w 557"/>
                <a:gd name="T41" fmla="*/ 0 h 754"/>
                <a:gd name="T42" fmla="*/ 0 w 557"/>
                <a:gd name="T43" fmla="*/ 0 h 754"/>
                <a:gd name="T44" fmla="*/ 0 w 557"/>
                <a:gd name="T45" fmla="*/ 0 h 754"/>
                <a:gd name="T46" fmla="*/ 0 w 557"/>
                <a:gd name="T47" fmla="*/ 0 h 754"/>
                <a:gd name="T48" fmla="*/ 0 w 557"/>
                <a:gd name="T49" fmla="*/ 0 h 754"/>
                <a:gd name="T50" fmla="*/ 0 w 557"/>
                <a:gd name="T51" fmla="*/ 0 h 754"/>
                <a:gd name="T52" fmla="*/ 0 w 557"/>
                <a:gd name="T53" fmla="*/ 0 h 754"/>
                <a:gd name="T54" fmla="*/ 0 w 557"/>
                <a:gd name="T55" fmla="*/ 0 h 754"/>
                <a:gd name="T56" fmla="*/ 0 w 557"/>
                <a:gd name="T57" fmla="*/ 0 h 754"/>
                <a:gd name="T58" fmla="*/ 0 w 557"/>
                <a:gd name="T59" fmla="*/ 0 h 754"/>
                <a:gd name="T60" fmla="*/ 0 w 557"/>
                <a:gd name="T61" fmla="*/ 0 h 754"/>
                <a:gd name="T62" fmla="*/ 0 w 557"/>
                <a:gd name="T63" fmla="*/ 0 h 754"/>
                <a:gd name="T64" fmla="*/ 0 w 557"/>
                <a:gd name="T65" fmla="*/ 0 h 754"/>
                <a:gd name="T66" fmla="*/ 0 w 557"/>
                <a:gd name="T67" fmla="*/ 0 h 754"/>
                <a:gd name="T68" fmla="*/ 0 w 557"/>
                <a:gd name="T69" fmla="*/ 0 h 754"/>
                <a:gd name="T70" fmla="*/ 0 w 557"/>
                <a:gd name="T71" fmla="*/ 0 h 754"/>
                <a:gd name="T72" fmla="*/ 0 w 557"/>
                <a:gd name="T73" fmla="*/ 0 h 754"/>
                <a:gd name="T74" fmla="*/ 0 w 557"/>
                <a:gd name="T75" fmla="*/ 0 h 754"/>
                <a:gd name="T76" fmla="*/ 0 w 557"/>
                <a:gd name="T77" fmla="*/ 0 h 754"/>
                <a:gd name="T78" fmla="*/ 0 w 557"/>
                <a:gd name="T79" fmla="*/ 0 h 754"/>
                <a:gd name="T80" fmla="*/ 0 w 557"/>
                <a:gd name="T81" fmla="*/ 0 h 754"/>
                <a:gd name="T82" fmla="*/ 0 w 557"/>
                <a:gd name="T83" fmla="*/ 0 h 754"/>
                <a:gd name="T84" fmla="*/ 0 w 557"/>
                <a:gd name="T85" fmla="*/ 0 h 754"/>
                <a:gd name="T86" fmla="*/ 0 w 557"/>
                <a:gd name="T87" fmla="*/ 0 h 754"/>
                <a:gd name="T88" fmla="*/ 0 w 557"/>
                <a:gd name="T89" fmla="*/ 0 h 754"/>
                <a:gd name="T90" fmla="*/ 0 w 557"/>
                <a:gd name="T91" fmla="*/ 0 h 754"/>
                <a:gd name="T92" fmla="*/ 0 w 557"/>
                <a:gd name="T93" fmla="*/ 0 h 754"/>
                <a:gd name="T94" fmla="*/ 0 w 557"/>
                <a:gd name="T95" fmla="*/ 0 h 754"/>
                <a:gd name="T96" fmla="*/ 0 w 557"/>
                <a:gd name="T97" fmla="*/ 0 h 754"/>
                <a:gd name="T98" fmla="*/ 0 w 557"/>
                <a:gd name="T99" fmla="*/ 0 h 754"/>
                <a:gd name="T100" fmla="*/ 0 w 557"/>
                <a:gd name="T101" fmla="*/ 0 h 7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7"/>
                <a:gd name="T154" fmla="*/ 0 h 754"/>
                <a:gd name="T155" fmla="*/ 557 w 557"/>
                <a:gd name="T156" fmla="*/ 754 h 7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7" h="754">
                  <a:moveTo>
                    <a:pt x="462" y="701"/>
                  </a:moveTo>
                  <a:lnTo>
                    <a:pt x="434" y="721"/>
                  </a:lnTo>
                  <a:lnTo>
                    <a:pt x="403" y="735"/>
                  </a:lnTo>
                  <a:lnTo>
                    <a:pt x="369" y="747"/>
                  </a:lnTo>
                  <a:lnTo>
                    <a:pt x="336" y="752"/>
                  </a:lnTo>
                  <a:lnTo>
                    <a:pt x="303" y="754"/>
                  </a:lnTo>
                  <a:lnTo>
                    <a:pt x="268" y="752"/>
                  </a:lnTo>
                  <a:lnTo>
                    <a:pt x="234" y="745"/>
                  </a:lnTo>
                  <a:lnTo>
                    <a:pt x="201" y="735"/>
                  </a:lnTo>
                  <a:lnTo>
                    <a:pt x="168" y="721"/>
                  </a:lnTo>
                  <a:lnTo>
                    <a:pt x="137" y="704"/>
                  </a:lnTo>
                  <a:lnTo>
                    <a:pt x="108" y="683"/>
                  </a:lnTo>
                  <a:lnTo>
                    <a:pt x="80" y="659"/>
                  </a:lnTo>
                  <a:lnTo>
                    <a:pt x="56" y="632"/>
                  </a:lnTo>
                  <a:lnTo>
                    <a:pt x="34" y="601"/>
                  </a:lnTo>
                  <a:lnTo>
                    <a:pt x="15" y="568"/>
                  </a:lnTo>
                  <a:lnTo>
                    <a:pt x="0" y="533"/>
                  </a:lnTo>
                  <a:lnTo>
                    <a:pt x="11" y="532"/>
                  </a:lnTo>
                  <a:lnTo>
                    <a:pt x="19" y="525"/>
                  </a:lnTo>
                  <a:lnTo>
                    <a:pt x="25" y="518"/>
                  </a:lnTo>
                  <a:lnTo>
                    <a:pt x="27" y="515"/>
                  </a:lnTo>
                  <a:lnTo>
                    <a:pt x="27" y="516"/>
                  </a:lnTo>
                  <a:lnTo>
                    <a:pt x="27" y="515"/>
                  </a:lnTo>
                  <a:lnTo>
                    <a:pt x="69" y="416"/>
                  </a:lnTo>
                  <a:lnTo>
                    <a:pt x="46" y="323"/>
                  </a:lnTo>
                  <a:lnTo>
                    <a:pt x="97" y="41"/>
                  </a:lnTo>
                  <a:lnTo>
                    <a:pt x="98" y="41"/>
                  </a:lnTo>
                  <a:lnTo>
                    <a:pt x="101" y="39"/>
                  </a:lnTo>
                  <a:lnTo>
                    <a:pt x="108" y="37"/>
                  </a:lnTo>
                  <a:lnTo>
                    <a:pt x="114" y="35"/>
                  </a:lnTo>
                  <a:lnTo>
                    <a:pt x="124" y="32"/>
                  </a:lnTo>
                  <a:lnTo>
                    <a:pt x="135" y="28"/>
                  </a:lnTo>
                  <a:lnTo>
                    <a:pt x="148" y="25"/>
                  </a:lnTo>
                  <a:lnTo>
                    <a:pt x="160" y="22"/>
                  </a:lnTo>
                  <a:lnTo>
                    <a:pt x="174" y="18"/>
                  </a:lnTo>
                  <a:lnTo>
                    <a:pt x="189" y="14"/>
                  </a:lnTo>
                  <a:lnTo>
                    <a:pt x="204" y="11"/>
                  </a:lnTo>
                  <a:lnTo>
                    <a:pt x="219" y="7"/>
                  </a:lnTo>
                  <a:lnTo>
                    <a:pt x="234" y="5"/>
                  </a:lnTo>
                  <a:lnTo>
                    <a:pt x="249" y="3"/>
                  </a:lnTo>
                  <a:lnTo>
                    <a:pt x="263" y="1"/>
                  </a:lnTo>
                  <a:lnTo>
                    <a:pt x="276" y="0"/>
                  </a:lnTo>
                  <a:lnTo>
                    <a:pt x="291" y="0"/>
                  </a:lnTo>
                  <a:lnTo>
                    <a:pt x="307" y="0"/>
                  </a:lnTo>
                  <a:lnTo>
                    <a:pt x="325" y="0"/>
                  </a:lnTo>
                  <a:lnTo>
                    <a:pt x="345" y="1"/>
                  </a:lnTo>
                  <a:lnTo>
                    <a:pt x="365" y="2"/>
                  </a:lnTo>
                  <a:lnTo>
                    <a:pt x="386" y="3"/>
                  </a:lnTo>
                  <a:lnTo>
                    <a:pt x="407" y="4"/>
                  </a:lnTo>
                  <a:lnTo>
                    <a:pt x="427" y="5"/>
                  </a:lnTo>
                  <a:lnTo>
                    <a:pt x="447" y="7"/>
                  </a:lnTo>
                  <a:lnTo>
                    <a:pt x="465" y="8"/>
                  </a:lnTo>
                  <a:lnTo>
                    <a:pt x="482" y="10"/>
                  </a:lnTo>
                  <a:lnTo>
                    <a:pt x="497" y="12"/>
                  </a:lnTo>
                  <a:lnTo>
                    <a:pt x="509" y="13"/>
                  </a:lnTo>
                  <a:lnTo>
                    <a:pt x="518" y="13"/>
                  </a:lnTo>
                  <a:lnTo>
                    <a:pt x="523" y="14"/>
                  </a:lnTo>
                  <a:lnTo>
                    <a:pt x="526" y="14"/>
                  </a:lnTo>
                  <a:lnTo>
                    <a:pt x="528" y="15"/>
                  </a:lnTo>
                  <a:lnTo>
                    <a:pt x="533" y="17"/>
                  </a:lnTo>
                  <a:lnTo>
                    <a:pt x="541" y="22"/>
                  </a:lnTo>
                  <a:lnTo>
                    <a:pt x="548" y="27"/>
                  </a:lnTo>
                  <a:lnTo>
                    <a:pt x="553" y="34"/>
                  </a:lnTo>
                  <a:lnTo>
                    <a:pt x="554" y="42"/>
                  </a:lnTo>
                  <a:lnTo>
                    <a:pt x="551" y="49"/>
                  </a:lnTo>
                  <a:lnTo>
                    <a:pt x="540" y="57"/>
                  </a:lnTo>
                  <a:lnTo>
                    <a:pt x="544" y="68"/>
                  </a:lnTo>
                  <a:lnTo>
                    <a:pt x="552" y="93"/>
                  </a:lnTo>
                  <a:lnTo>
                    <a:pt x="557" y="120"/>
                  </a:lnTo>
                  <a:lnTo>
                    <a:pt x="553" y="138"/>
                  </a:lnTo>
                  <a:lnTo>
                    <a:pt x="533" y="282"/>
                  </a:lnTo>
                  <a:lnTo>
                    <a:pt x="531" y="283"/>
                  </a:lnTo>
                  <a:lnTo>
                    <a:pt x="527" y="286"/>
                  </a:lnTo>
                  <a:lnTo>
                    <a:pt x="521" y="289"/>
                  </a:lnTo>
                  <a:lnTo>
                    <a:pt x="514" y="294"/>
                  </a:lnTo>
                  <a:lnTo>
                    <a:pt x="509" y="301"/>
                  </a:lnTo>
                  <a:lnTo>
                    <a:pt x="504" y="310"/>
                  </a:lnTo>
                  <a:lnTo>
                    <a:pt x="503" y="321"/>
                  </a:lnTo>
                  <a:lnTo>
                    <a:pt x="507" y="334"/>
                  </a:lnTo>
                  <a:lnTo>
                    <a:pt x="514" y="354"/>
                  </a:lnTo>
                  <a:lnTo>
                    <a:pt x="520" y="371"/>
                  </a:lnTo>
                  <a:lnTo>
                    <a:pt x="521" y="389"/>
                  </a:lnTo>
                  <a:lnTo>
                    <a:pt x="519" y="412"/>
                  </a:lnTo>
                  <a:lnTo>
                    <a:pt x="516" y="428"/>
                  </a:lnTo>
                  <a:lnTo>
                    <a:pt x="510" y="446"/>
                  </a:lnTo>
                  <a:lnTo>
                    <a:pt x="503" y="465"/>
                  </a:lnTo>
                  <a:lnTo>
                    <a:pt x="497" y="482"/>
                  </a:lnTo>
                  <a:lnTo>
                    <a:pt x="490" y="497"/>
                  </a:lnTo>
                  <a:lnTo>
                    <a:pt x="486" y="510"/>
                  </a:lnTo>
                  <a:lnTo>
                    <a:pt x="481" y="518"/>
                  </a:lnTo>
                  <a:lnTo>
                    <a:pt x="480" y="522"/>
                  </a:lnTo>
                  <a:lnTo>
                    <a:pt x="502" y="516"/>
                  </a:lnTo>
                  <a:lnTo>
                    <a:pt x="486" y="543"/>
                  </a:lnTo>
                  <a:lnTo>
                    <a:pt x="478" y="571"/>
                  </a:lnTo>
                  <a:lnTo>
                    <a:pt x="476" y="601"/>
                  </a:lnTo>
                  <a:lnTo>
                    <a:pt x="478" y="630"/>
                  </a:lnTo>
                  <a:lnTo>
                    <a:pt x="479" y="656"/>
                  </a:lnTo>
                  <a:lnTo>
                    <a:pt x="479" y="678"/>
                  </a:lnTo>
                  <a:lnTo>
                    <a:pt x="475" y="693"/>
                  </a:lnTo>
                  <a:lnTo>
                    <a:pt x="462" y="7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2" name="Freeform 128"/>
            <p:cNvSpPr>
              <a:spLocks/>
            </p:cNvSpPr>
            <p:nvPr/>
          </p:nvSpPr>
          <p:spPr bwMode="auto">
            <a:xfrm>
              <a:off x="615" y="2550"/>
              <a:ext cx="138" cy="155"/>
            </a:xfrm>
            <a:custGeom>
              <a:avLst/>
              <a:gdLst>
                <a:gd name="T0" fmla="*/ 0 w 414"/>
                <a:gd name="T1" fmla="*/ 0 h 466"/>
                <a:gd name="T2" fmla="*/ 0 w 414"/>
                <a:gd name="T3" fmla="*/ 0 h 466"/>
                <a:gd name="T4" fmla="*/ 0 w 414"/>
                <a:gd name="T5" fmla="*/ 0 h 466"/>
                <a:gd name="T6" fmla="*/ 0 w 414"/>
                <a:gd name="T7" fmla="*/ 0 h 466"/>
                <a:gd name="T8" fmla="*/ 0 w 414"/>
                <a:gd name="T9" fmla="*/ 0 h 466"/>
                <a:gd name="T10" fmla="*/ 0 w 414"/>
                <a:gd name="T11" fmla="*/ 0 h 466"/>
                <a:gd name="T12" fmla="*/ 0 w 414"/>
                <a:gd name="T13" fmla="*/ 0 h 466"/>
                <a:gd name="T14" fmla="*/ 0 w 414"/>
                <a:gd name="T15" fmla="*/ 0 h 466"/>
                <a:gd name="T16" fmla="*/ 0 w 414"/>
                <a:gd name="T17" fmla="*/ 0 h 466"/>
                <a:gd name="T18" fmla="*/ 0 w 414"/>
                <a:gd name="T19" fmla="*/ 0 h 466"/>
                <a:gd name="T20" fmla="*/ 0 w 414"/>
                <a:gd name="T21" fmla="*/ 0 h 466"/>
                <a:gd name="T22" fmla="*/ 0 w 414"/>
                <a:gd name="T23" fmla="*/ 0 h 466"/>
                <a:gd name="T24" fmla="*/ 0 w 414"/>
                <a:gd name="T25" fmla="*/ 0 h 466"/>
                <a:gd name="T26" fmla="*/ 0 w 414"/>
                <a:gd name="T27" fmla="*/ 0 h 466"/>
                <a:gd name="T28" fmla="*/ 0 w 414"/>
                <a:gd name="T29" fmla="*/ 0 h 466"/>
                <a:gd name="T30" fmla="*/ 0 w 414"/>
                <a:gd name="T31" fmla="*/ 0 h 466"/>
                <a:gd name="T32" fmla="*/ 0 w 414"/>
                <a:gd name="T33" fmla="*/ 0 h 466"/>
                <a:gd name="T34" fmla="*/ 0 w 414"/>
                <a:gd name="T35" fmla="*/ 0 h 466"/>
                <a:gd name="T36" fmla="*/ 0 w 414"/>
                <a:gd name="T37" fmla="*/ 0 h 466"/>
                <a:gd name="T38" fmla="*/ 0 w 414"/>
                <a:gd name="T39" fmla="*/ 0 h 466"/>
                <a:gd name="T40" fmla="*/ 0 w 414"/>
                <a:gd name="T41" fmla="*/ 0 h 466"/>
                <a:gd name="T42" fmla="*/ 0 w 414"/>
                <a:gd name="T43" fmla="*/ 0 h 466"/>
                <a:gd name="T44" fmla="*/ 0 w 414"/>
                <a:gd name="T45" fmla="*/ 0 h 466"/>
                <a:gd name="T46" fmla="*/ 0 w 414"/>
                <a:gd name="T47" fmla="*/ 0 h 466"/>
                <a:gd name="T48" fmla="*/ 0 w 414"/>
                <a:gd name="T49" fmla="*/ 0 h 466"/>
                <a:gd name="T50" fmla="*/ 0 w 414"/>
                <a:gd name="T51" fmla="*/ 0 h 466"/>
                <a:gd name="T52" fmla="*/ 0 w 414"/>
                <a:gd name="T53" fmla="*/ 0 h 466"/>
                <a:gd name="T54" fmla="*/ 0 w 414"/>
                <a:gd name="T55" fmla="*/ 0 h 466"/>
                <a:gd name="T56" fmla="*/ 0 w 414"/>
                <a:gd name="T57" fmla="*/ 0 h 466"/>
                <a:gd name="T58" fmla="*/ 0 w 414"/>
                <a:gd name="T59" fmla="*/ 0 h 466"/>
                <a:gd name="T60" fmla="*/ 0 w 414"/>
                <a:gd name="T61" fmla="*/ 0 h 466"/>
                <a:gd name="T62" fmla="*/ 0 w 414"/>
                <a:gd name="T63" fmla="*/ 0 h 466"/>
                <a:gd name="T64" fmla="*/ 0 w 414"/>
                <a:gd name="T65" fmla="*/ 0 h 466"/>
                <a:gd name="T66" fmla="*/ 0 w 414"/>
                <a:gd name="T67" fmla="*/ 0 h 466"/>
                <a:gd name="T68" fmla="*/ 0 w 414"/>
                <a:gd name="T69" fmla="*/ 0 h 466"/>
                <a:gd name="T70" fmla="*/ 0 w 414"/>
                <a:gd name="T71" fmla="*/ 0 h 466"/>
                <a:gd name="T72" fmla="*/ 0 w 414"/>
                <a:gd name="T73" fmla="*/ 0 h 466"/>
                <a:gd name="T74" fmla="*/ 0 w 414"/>
                <a:gd name="T75" fmla="*/ 0 h 466"/>
                <a:gd name="T76" fmla="*/ 0 w 414"/>
                <a:gd name="T77" fmla="*/ 0 h 466"/>
                <a:gd name="T78" fmla="*/ 0 w 414"/>
                <a:gd name="T79" fmla="*/ 0 h 466"/>
                <a:gd name="T80" fmla="*/ 0 w 414"/>
                <a:gd name="T81" fmla="*/ 0 h 466"/>
                <a:gd name="T82" fmla="*/ 0 w 414"/>
                <a:gd name="T83" fmla="*/ 0 h 466"/>
                <a:gd name="T84" fmla="*/ 0 w 414"/>
                <a:gd name="T85" fmla="*/ 0 h 466"/>
                <a:gd name="T86" fmla="*/ 0 w 414"/>
                <a:gd name="T87" fmla="*/ 0 h 466"/>
                <a:gd name="T88" fmla="*/ 0 w 414"/>
                <a:gd name="T89" fmla="*/ 0 h 466"/>
                <a:gd name="T90" fmla="*/ 0 w 414"/>
                <a:gd name="T91" fmla="*/ 0 h 466"/>
                <a:gd name="T92" fmla="*/ 0 w 414"/>
                <a:gd name="T93" fmla="*/ 0 h 466"/>
                <a:gd name="T94" fmla="*/ 0 w 414"/>
                <a:gd name="T95" fmla="*/ 0 h 466"/>
                <a:gd name="T96" fmla="*/ 0 w 414"/>
                <a:gd name="T97" fmla="*/ 0 h 466"/>
                <a:gd name="T98" fmla="*/ 0 w 414"/>
                <a:gd name="T99" fmla="*/ 0 h 466"/>
                <a:gd name="T100" fmla="*/ 0 w 414"/>
                <a:gd name="T101" fmla="*/ 0 h 466"/>
                <a:gd name="T102" fmla="*/ 0 w 414"/>
                <a:gd name="T103" fmla="*/ 0 h 466"/>
                <a:gd name="T104" fmla="*/ 0 w 414"/>
                <a:gd name="T105" fmla="*/ 0 h 466"/>
                <a:gd name="T106" fmla="*/ 0 w 414"/>
                <a:gd name="T107" fmla="*/ 0 h 466"/>
                <a:gd name="T108" fmla="*/ 0 w 414"/>
                <a:gd name="T109" fmla="*/ 0 h 466"/>
                <a:gd name="T110" fmla="*/ 0 w 414"/>
                <a:gd name="T111" fmla="*/ 0 h 466"/>
                <a:gd name="T112" fmla="*/ 0 w 414"/>
                <a:gd name="T113" fmla="*/ 0 h 466"/>
                <a:gd name="T114" fmla="*/ 0 w 414"/>
                <a:gd name="T115" fmla="*/ 0 h 466"/>
                <a:gd name="T116" fmla="*/ 0 w 414"/>
                <a:gd name="T117" fmla="*/ 0 h 466"/>
                <a:gd name="T118" fmla="*/ 0 w 414"/>
                <a:gd name="T119" fmla="*/ 0 h 4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4"/>
                <a:gd name="T181" fmla="*/ 0 h 466"/>
                <a:gd name="T182" fmla="*/ 414 w 414"/>
                <a:gd name="T183" fmla="*/ 466 h 46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4" h="466">
                  <a:moveTo>
                    <a:pt x="344" y="138"/>
                  </a:moveTo>
                  <a:lnTo>
                    <a:pt x="341" y="140"/>
                  </a:lnTo>
                  <a:lnTo>
                    <a:pt x="333" y="144"/>
                  </a:lnTo>
                  <a:lnTo>
                    <a:pt x="324" y="151"/>
                  </a:lnTo>
                  <a:lnTo>
                    <a:pt x="320" y="159"/>
                  </a:lnTo>
                  <a:lnTo>
                    <a:pt x="321" y="174"/>
                  </a:lnTo>
                  <a:lnTo>
                    <a:pt x="324" y="211"/>
                  </a:lnTo>
                  <a:lnTo>
                    <a:pt x="328" y="252"/>
                  </a:lnTo>
                  <a:lnTo>
                    <a:pt x="332" y="283"/>
                  </a:lnTo>
                  <a:lnTo>
                    <a:pt x="277" y="285"/>
                  </a:lnTo>
                  <a:lnTo>
                    <a:pt x="307" y="324"/>
                  </a:lnTo>
                  <a:lnTo>
                    <a:pt x="288" y="318"/>
                  </a:lnTo>
                  <a:lnTo>
                    <a:pt x="286" y="318"/>
                  </a:lnTo>
                  <a:lnTo>
                    <a:pt x="281" y="319"/>
                  </a:lnTo>
                  <a:lnTo>
                    <a:pt x="272" y="320"/>
                  </a:lnTo>
                  <a:lnTo>
                    <a:pt x="262" y="323"/>
                  </a:lnTo>
                  <a:lnTo>
                    <a:pt x="251" y="325"/>
                  </a:lnTo>
                  <a:lnTo>
                    <a:pt x="240" y="328"/>
                  </a:lnTo>
                  <a:lnTo>
                    <a:pt x="230" y="333"/>
                  </a:lnTo>
                  <a:lnTo>
                    <a:pt x="221" y="337"/>
                  </a:lnTo>
                  <a:lnTo>
                    <a:pt x="209" y="338"/>
                  </a:lnTo>
                  <a:lnTo>
                    <a:pt x="213" y="338"/>
                  </a:lnTo>
                  <a:lnTo>
                    <a:pt x="222" y="340"/>
                  </a:lnTo>
                  <a:lnTo>
                    <a:pt x="232" y="341"/>
                  </a:lnTo>
                  <a:lnTo>
                    <a:pt x="239" y="343"/>
                  </a:lnTo>
                  <a:lnTo>
                    <a:pt x="242" y="343"/>
                  </a:lnTo>
                  <a:lnTo>
                    <a:pt x="249" y="343"/>
                  </a:lnTo>
                  <a:lnTo>
                    <a:pt x="257" y="344"/>
                  </a:lnTo>
                  <a:lnTo>
                    <a:pt x="267" y="344"/>
                  </a:lnTo>
                  <a:lnTo>
                    <a:pt x="277" y="344"/>
                  </a:lnTo>
                  <a:lnTo>
                    <a:pt x="285" y="345"/>
                  </a:lnTo>
                  <a:lnTo>
                    <a:pt x="291" y="345"/>
                  </a:lnTo>
                  <a:lnTo>
                    <a:pt x="293" y="345"/>
                  </a:lnTo>
                  <a:lnTo>
                    <a:pt x="295" y="346"/>
                  </a:lnTo>
                  <a:lnTo>
                    <a:pt x="301" y="348"/>
                  </a:lnTo>
                  <a:lnTo>
                    <a:pt x="305" y="353"/>
                  </a:lnTo>
                  <a:lnTo>
                    <a:pt x="307" y="358"/>
                  </a:lnTo>
                  <a:lnTo>
                    <a:pt x="305" y="365"/>
                  </a:lnTo>
                  <a:lnTo>
                    <a:pt x="301" y="369"/>
                  </a:lnTo>
                  <a:lnTo>
                    <a:pt x="296" y="373"/>
                  </a:lnTo>
                  <a:lnTo>
                    <a:pt x="294" y="374"/>
                  </a:lnTo>
                  <a:lnTo>
                    <a:pt x="293" y="371"/>
                  </a:lnTo>
                  <a:lnTo>
                    <a:pt x="294" y="397"/>
                  </a:lnTo>
                  <a:lnTo>
                    <a:pt x="300" y="433"/>
                  </a:lnTo>
                  <a:lnTo>
                    <a:pt x="311" y="466"/>
                  </a:lnTo>
                  <a:lnTo>
                    <a:pt x="306" y="466"/>
                  </a:lnTo>
                  <a:lnTo>
                    <a:pt x="294" y="466"/>
                  </a:lnTo>
                  <a:lnTo>
                    <a:pt x="277" y="465"/>
                  </a:lnTo>
                  <a:lnTo>
                    <a:pt x="257" y="463"/>
                  </a:lnTo>
                  <a:lnTo>
                    <a:pt x="235" y="463"/>
                  </a:lnTo>
                  <a:lnTo>
                    <a:pt x="215" y="462"/>
                  </a:lnTo>
                  <a:lnTo>
                    <a:pt x="199" y="460"/>
                  </a:lnTo>
                  <a:lnTo>
                    <a:pt x="187" y="459"/>
                  </a:lnTo>
                  <a:lnTo>
                    <a:pt x="181" y="456"/>
                  </a:lnTo>
                  <a:lnTo>
                    <a:pt x="167" y="445"/>
                  </a:lnTo>
                  <a:lnTo>
                    <a:pt x="147" y="430"/>
                  </a:lnTo>
                  <a:lnTo>
                    <a:pt x="122" y="410"/>
                  </a:lnTo>
                  <a:lnTo>
                    <a:pt x="98" y="389"/>
                  </a:lnTo>
                  <a:lnTo>
                    <a:pt x="76" y="366"/>
                  </a:lnTo>
                  <a:lnTo>
                    <a:pt x="57" y="344"/>
                  </a:lnTo>
                  <a:lnTo>
                    <a:pt x="47" y="324"/>
                  </a:lnTo>
                  <a:lnTo>
                    <a:pt x="44" y="253"/>
                  </a:lnTo>
                  <a:lnTo>
                    <a:pt x="42" y="254"/>
                  </a:lnTo>
                  <a:lnTo>
                    <a:pt x="40" y="257"/>
                  </a:lnTo>
                  <a:lnTo>
                    <a:pt x="36" y="259"/>
                  </a:lnTo>
                  <a:lnTo>
                    <a:pt x="30" y="262"/>
                  </a:lnTo>
                  <a:lnTo>
                    <a:pt x="24" y="261"/>
                  </a:lnTo>
                  <a:lnTo>
                    <a:pt x="16" y="256"/>
                  </a:lnTo>
                  <a:lnTo>
                    <a:pt x="8" y="246"/>
                  </a:lnTo>
                  <a:lnTo>
                    <a:pt x="0" y="230"/>
                  </a:lnTo>
                  <a:lnTo>
                    <a:pt x="1" y="212"/>
                  </a:lnTo>
                  <a:lnTo>
                    <a:pt x="6" y="172"/>
                  </a:lnTo>
                  <a:lnTo>
                    <a:pt x="14" y="132"/>
                  </a:lnTo>
                  <a:lnTo>
                    <a:pt x="25" y="114"/>
                  </a:lnTo>
                  <a:lnTo>
                    <a:pt x="27" y="113"/>
                  </a:lnTo>
                  <a:lnTo>
                    <a:pt x="33" y="112"/>
                  </a:lnTo>
                  <a:lnTo>
                    <a:pt x="39" y="110"/>
                  </a:lnTo>
                  <a:lnTo>
                    <a:pt x="48" y="110"/>
                  </a:lnTo>
                  <a:lnTo>
                    <a:pt x="58" y="112"/>
                  </a:lnTo>
                  <a:lnTo>
                    <a:pt x="67" y="118"/>
                  </a:lnTo>
                  <a:lnTo>
                    <a:pt x="74" y="128"/>
                  </a:lnTo>
                  <a:lnTo>
                    <a:pt x="78" y="144"/>
                  </a:lnTo>
                  <a:lnTo>
                    <a:pt x="79" y="186"/>
                  </a:lnTo>
                  <a:lnTo>
                    <a:pt x="111" y="200"/>
                  </a:lnTo>
                  <a:lnTo>
                    <a:pt x="110" y="193"/>
                  </a:lnTo>
                  <a:lnTo>
                    <a:pt x="110" y="174"/>
                  </a:lnTo>
                  <a:lnTo>
                    <a:pt x="110" y="149"/>
                  </a:lnTo>
                  <a:lnTo>
                    <a:pt x="112" y="118"/>
                  </a:lnTo>
                  <a:lnTo>
                    <a:pt x="118" y="88"/>
                  </a:lnTo>
                  <a:lnTo>
                    <a:pt x="129" y="60"/>
                  </a:lnTo>
                  <a:lnTo>
                    <a:pt x="146" y="40"/>
                  </a:lnTo>
                  <a:lnTo>
                    <a:pt x="169" y="30"/>
                  </a:lnTo>
                  <a:lnTo>
                    <a:pt x="169" y="29"/>
                  </a:lnTo>
                  <a:lnTo>
                    <a:pt x="171" y="28"/>
                  </a:lnTo>
                  <a:lnTo>
                    <a:pt x="173" y="25"/>
                  </a:lnTo>
                  <a:lnTo>
                    <a:pt x="178" y="21"/>
                  </a:lnTo>
                  <a:lnTo>
                    <a:pt x="183" y="18"/>
                  </a:lnTo>
                  <a:lnTo>
                    <a:pt x="190" y="13"/>
                  </a:lnTo>
                  <a:lnTo>
                    <a:pt x="200" y="10"/>
                  </a:lnTo>
                  <a:lnTo>
                    <a:pt x="211" y="7"/>
                  </a:lnTo>
                  <a:lnTo>
                    <a:pt x="224" y="3"/>
                  </a:lnTo>
                  <a:lnTo>
                    <a:pt x="240" y="1"/>
                  </a:lnTo>
                  <a:lnTo>
                    <a:pt x="257" y="0"/>
                  </a:lnTo>
                  <a:lnTo>
                    <a:pt x="279" y="0"/>
                  </a:lnTo>
                  <a:lnTo>
                    <a:pt x="303" y="2"/>
                  </a:lnTo>
                  <a:lnTo>
                    <a:pt x="329" y="6"/>
                  </a:lnTo>
                  <a:lnTo>
                    <a:pt x="359" y="11"/>
                  </a:lnTo>
                  <a:lnTo>
                    <a:pt x="393" y="19"/>
                  </a:lnTo>
                  <a:lnTo>
                    <a:pt x="399" y="22"/>
                  </a:lnTo>
                  <a:lnTo>
                    <a:pt x="407" y="27"/>
                  </a:lnTo>
                  <a:lnTo>
                    <a:pt x="411" y="31"/>
                  </a:lnTo>
                  <a:lnTo>
                    <a:pt x="414" y="33"/>
                  </a:lnTo>
                  <a:lnTo>
                    <a:pt x="403" y="142"/>
                  </a:lnTo>
                  <a:lnTo>
                    <a:pt x="389" y="138"/>
                  </a:lnTo>
                  <a:lnTo>
                    <a:pt x="379" y="134"/>
                  </a:lnTo>
                  <a:lnTo>
                    <a:pt x="372" y="132"/>
                  </a:lnTo>
                  <a:lnTo>
                    <a:pt x="365" y="131"/>
                  </a:lnTo>
                  <a:lnTo>
                    <a:pt x="359" y="132"/>
                  </a:lnTo>
                  <a:lnTo>
                    <a:pt x="355" y="133"/>
                  </a:lnTo>
                  <a:lnTo>
                    <a:pt x="349" y="135"/>
                  </a:lnTo>
                  <a:lnTo>
                    <a:pt x="344" y="138"/>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3" name="Freeform 129"/>
            <p:cNvSpPr>
              <a:spLocks/>
            </p:cNvSpPr>
            <p:nvPr/>
          </p:nvSpPr>
          <p:spPr bwMode="auto">
            <a:xfrm>
              <a:off x="665" y="2589"/>
              <a:ext cx="45" cy="12"/>
            </a:xfrm>
            <a:custGeom>
              <a:avLst/>
              <a:gdLst>
                <a:gd name="T0" fmla="*/ 0 w 135"/>
                <a:gd name="T1" fmla="*/ 0 h 37"/>
                <a:gd name="T2" fmla="*/ 0 w 135"/>
                <a:gd name="T3" fmla="*/ 0 h 37"/>
                <a:gd name="T4" fmla="*/ 0 w 135"/>
                <a:gd name="T5" fmla="*/ 0 h 37"/>
                <a:gd name="T6" fmla="*/ 0 w 135"/>
                <a:gd name="T7" fmla="*/ 0 h 37"/>
                <a:gd name="T8" fmla="*/ 0 w 135"/>
                <a:gd name="T9" fmla="*/ 0 h 37"/>
                <a:gd name="T10" fmla="*/ 0 w 135"/>
                <a:gd name="T11" fmla="*/ 0 h 37"/>
                <a:gd name="T12" fmla="*/ 0 w 135"/>
                <a:gd name="T13" fmla="*/ 0 h 37"/>
                <a:gd name="T14" fmla="*/ 0 w 135"/>
                <a:gd name="T15" fmla="*/ 0 h 37"/>
                <a:gd name="T16" fmla="*/ 0 w 135"/>
                <a:gd name="T17" fmla="*/ 0 h 37"/>
                <a:gd name="T18" fmla="*/ 0 w 135"/>
                <a:gd name="T19" fmla="*/ 0 h 37"/>
                <a:gd name="T20" fmla="*/ 0 w 135"/>
                <a:gd name="T21" fmla="*/ 0 h 37"/>
                <a:gd name="T22" fmla="*/ 0 w 135"/>
                <a:gd name="T23" fmla="*/ 0 h 37"/>
                <a:gd name="T24" fmla="*/ 0 w 135"/>
                <a:gd name="T25" fmla="*/ 0 h 37"/>
                <a:gd name="T26" fmla="*/ 0 w 135"/>
                <a:gd name="T27" fmla="*/ 0 h 37"/>
                <a:gd name="T28" fmla="*/ 0 w 135"/>
                <a:gd name="T29" fmla="*/ 0 h 37"/>
                <a:gd name="T30" fmla="*/ 0 w 135"/>
                <a:gd name="T31" fmla="*/ 0 h 37"/>
                <a:gd name="T32" fmla="*/ 0 w 135"/>
                <a:gd name="T33" fmla="*/ 0 h 37"/>
                <a:gd name="T34" fmla="*/ 0 w 135"/>
                <a:gd name="T35" fmla="*/ 0 h 37"/>
                <a:gd name="T36" fmla="*/ 0 w 135"/>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5"/>
                <a:gd name="T58" fmla="*/ 0 h 37"/>
                <a:gd name="T59" fmla="*/ 135 w 135"/>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5" h="37">
                  <a:moveTo>
                    <a:pt x="135" y="29"/>
                  </a:moveTo>
                  <a:lnTo>
                    <a:pt x="132" y="26"/>
                  </a:lnTo>
                  <a:lnTo>
                    <a:pt x="124" y="19"/>
                  </a:lnTo>
                  <a:lnTo>
                    <a:pt x="111" y="12"/>
                  </a:lnTo>
                  <a:lnTo>
                    <a:pt x="93" y="4"/>
                  </a:lnTo>
                  <a:lnTo>
                    <a:pt x="73" y="0"/>
                  </a:lnTo>
                  <a:lnTo>
                    <a:pt x="50" y="3"/>
                  </a:lnTo>
                  <a:lnTo>
                    <a:pt x="25" y="13"/>
                  </a:lnTo>
                  <a:lnTo>
                    <a:pt x="0" y="34"/>
                  </a:lnTo>
                  <a:lnTo>
                    <a:pt x="10" y="37"/>
                  </a:lnTo>
                  <a:lnTo>
                    <a:pt x="12" y="35"/>
                  </a:lnTo>
                  <a:lnTo>
                    <a:pt x="20" y="29"/>
                  </a:lnTo>
                  <a:lnTo>
                    <a:pt x="32" y="23"/>
                  </a:lnTo>
                  <a:lnTo>
                    <a:pt x="46" y="16"/>
                  </a:lnTo>
                  <a:lnTo>
                    <a:pt x="64" y="13"/>
                  </a:lnTo>
                  <a:lnTo>
                    <a:pt x="84" y="14"/>
                  </a:lnTo>
                  <a:lnTo>
                    <a:pt x="104" y="22"/>
                  </a:lnTo>
                  <a:lnTo>
                    <a:pt x="125" y="37"/>
                  </a:lnTo>
                  <a:lnTo>
                    <a:pt x="135"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4" name="Freeform 130"/>
            <p:cNvSpPr>
              <a:spLocks/>
            </p:cNvSpPr>
            <p:nvPr/>
          </p:nvSpPr>
          <p:spPr bwMode="auto">
            <a:xfrm>
              <a:off x="724" y="2601"/>
              <a:ext cx="21" cy="9"/>
            </a:xfrm>
            <a:custGeom>
              <a:avLst/>
              <a:gdLst>
                <a:gd name="T0" fmla="*/ 0 w 62"/>
                <a:gd name="T1" fmla="*/ 0 h 27"/>
                <a:gd name="T2" fmla="*/ 0 w 62"/>
                <a:gd name="T3" fmla="*/ 0 h 27"/>
                <a:gd name="T4" fmla="*/ 0 w 62"/>
                <a:gd name="T5" fmla="*/ 0 h 27"/>
                <a:gd name="T6" fmla="*/ 0 w 62"/>
                <a:gd name="T7" fmla="*/ 0 h 27"/>
                <a:gd name="T8" fmla="*/ 0 w 62"/>
                <a:gd name="T9" fmla="*/ 0 h 27"/>
                <a:gd name="T10" fmla="*/ 0 w 62"/>
                <a:gd name="T11" fmla="*/ 0 h 27"/>
                <a:gd name="T12" fmla="*/ 0 w 62"/>
                <a:gd name="T13" fmla="*/ 0 h 27"/>
                <a:gd name="T14" fmla="*/ 0 w 62"/>
                <a:gd name="T15" fmla="*/ 0 h 27"/>
                <a:gd name="T16" fmla="*/ 0 w 62"/>
                <a:gd name="T17" fmla="*/ 0 h 27"/>
                <a:gd name="T18" fmla="*/ 0 w 62"/>
                <a:gd name="T19" fmla="*/ 0 h 27"/>
                <a:gd name="T20" fmla="*/ 0 w 62"/>
                <a:gd name="T21" fmla="*/ 0 h 27"/>
                <a:gd name="T22" fmla="*/ 0 w 62"/>
                <a:gd name="T23" fmla="*/ 0 h 27"/>
                <a:gd name="T24" fmla="*/ 0 w 62"/>
                <a:gd name="T25" fmla="*/ 0 h 27"/>
                <a:gd name="T26" fmla="*/ 0 w 62"/>
                <a:gd name="T27" fmla="*/ 0 h 27"/>
                <a:gd name="T28" fmla="*/ 0 w 62"/>
                <a:gd name="T29" fmla="*/ 0 h 27"/>
                <a:gd name="T30" fmla="*/ 0 w 62"/>
                <a:gd name="T31" fmla="*/ 0 h 27"/>
                <a:gd name="T32" fmla="*/ 0 w 62"/>
                <a:gd name="T33" fmla="*/ 0 h 27"/>
                <a:gd name="T34" fmla="*/ 0 w 62"/>
                <a:gd name="T35" fmla="*/ 0 h 27"/>
                <a:gd name="T36" fmla="*/ 0 w 6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27"/>
                <a:gd name="T59" fmla="*/ 62 w 62"/>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27">
                  <a:moveTo>
                    <a:pt x="57" y="27"/>
                  </a:moveTo>
                  <a:lnTo>
                    <a:pt x="56" y="25"/>
                  </a:lnTo>
                  <a:lnTo>
                    <a:pt x="53" y="23"/>
                  </a:lnTo>
                  <a:lnTo>
                    <a:pt x="49" y="19"/>
                  </a:lnTo>
                  <a:lnTo>
                    <a:pt x="42" y="15"/>
                  </a:lnTo>
                  <a:lnTo>
                    <a:pt x="36" y="13"/>
                  </a:lnTo>
                  <a:lnTo>
                    <a:pt x="27" y="13"/>
                  </a:lnTo>
                  <a:lnTo>
                    <a:pt x="16" y="15"/>
                  </a:lnTo>
                  <a:lnTo>
                    <a:pt x="5" y="21"/>
                  </a:lnTo>
                  <a:lnTo>
                    <a:pt x="0" y="10"/>
                  </a:lnTo>
                  <a:lnTo>
                    <a:pt x="2" y="9"/>
                  </a:lnTo>
                  <a:lnTo>
                    <a:pt x="8" y="7"/>
                  </a:lnTo>
                  <a:lnTo>
                    <a:pt x="16" y="3"/>
                  </a:lnTo>
                  <a:lnTo>
                    <a:pt x="26" y="1"/>
                  </a:lnTo>
                  <a:lnTo>
                    <a:pt x="37" y="0"/>
                  </a:lnTo>
                  <a:lnTo>
                    <a:pt x="47" y="1"/>
                  </a:lnTo>
                  <a:lnTo>
                    <a:pt x="56" y="7"/>
                  </a:lnTo>
                  <a:lnTo>
                    <a:pt x="62" y="15"/>
                  </a:lnTo>
                  <a:lnTo>
                    <a:pt x="57" y="27"/>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5" name="Freeform 131"/>
            <p:cNvSpPr>
              <a:spLocks/>
            </p:cNvSpPr>
            <p:nvPr/>
          </p:nvSpPr>
          <p:spPr bwMode="auto">
            <a:xfrm>
              <a:off x="729" y="2618"/>
              <a:ext cx="20" cy="34"/>
            </a:xfrm>
            <a:custGeom>
              <a:avLst/>
              <a:gdLst>
                <a:gd name="T0" fmla="*/ 0 w 62"/>
                <a:gd name="T1" fmla="*/ 0 h 102"/>
                <a:gd name="T2" fmla="*/ 0 w 62"/>
                <a:gd name="T3" fmla="*/ 0 h 102"/>
                <a:gd name="T4" fmla="*/ 0 w 62"/>
                <a:gd name="T5" fmla="*/ 0 h 102"/>
                <a:gd name="T6" fmla="*/ 0 w 62"/>
                <a:gd name="T7" fmla="*/ 0 h 102"/>
                <a:gd name="T8" fmla="*/ 0 w 62"/>
                <a:gd name="T9" fmla="*/ 0 h 102"/>
                <a:gd name="T10" fmla="*/ 0 w 62"/>
                <a:gd name="T11" fmla="*/ 0 h 102"/>
                <a:gd name="T12" fmla="*/ 0 w 62"/>
                <a:gd name="T13" fmla="*/ 0 h 102"/>
                <a:gd name="T14" fmla="*/ 0 w 62"/>
                <a:gd name="T15" fmla="*/ 0 h 102"/>
                <a:gd name="T16" fmla="*/ 0 w 62"/>
                <a:gd name="T17" fmla="*/ 0 h 102"/>
                <a:gd name="T18" fmla="*/ 0 w 62"/>
                <a:gd name="T19" fmla="*/ 0 h 102"/>
                <a:gd name="T20" fmla="*/ 0 w 62"/>
                <a:gd name="T21" fmla="*/ 0 h 102"/>
                <a:gd name="T22" fmla="*/ 0 w 62"/>
                <a:gd name="T23" fmla="*/ 0 h 102"/>
                <a:gd name="T24" fmla="*/ 0 w 62"/>
                <a:gd name="T25" fmla="*/ 0 h 102"/>
                <a:gd name="T26" fmla="*/ 0 w 62"/>
                <a:gd name="T27" fmla="*/ 0 h 102"/>
                <a:gd name="T28" fmla="*/ 0 w 62"/>
                <a:gd name="T29" fmla="*/ 0 h 102"/>
                <a:gd name="T30" fmla="*/ 0 w 62"/>
                <a:gd name="T31" fmla="*/ 0 h 102"/>
                <a:gd name="T32" fmla="*/ 0 w 62"/>
                <a:gd name="T33" fmla="*/ 0 h 102"/>
                <a:gd name="T34" fmla="*/ 0 w 62"/>
                <a:gd name="T35" fmla="*/ 0 h 102"/>
                <a:gd name="T36" fmla="*/ 0 w 62"/>
                <a:gd name="T37" fmla="*/ 0 h 102"/>
                <a:gd name="T38" fmla="*/ 0 w 62"/>
                <a:gd name="T39" fmla="*/ 0 h 102"/>
                <a:gd name="T40" fmla="*/ 0 w 62"/>
                <a:gd name="T41" fmla="*/ 0 h 102"/>
                <a:gd name="T42" fmla="*/ 0 w 62"/>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2"/>
                <a:gd name="T67" fmla="*/ 0 h 102"/>
                <a:gd name="T68" fmla="*/ 62 w 62"/>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2" h="102">
                  <a:moveTo>
                    <a:pt x="62" y="58"/>
                  </a:moveTo>
                  <a:lnTo>
                    <a:pt x="59" y="72"/>
                  </a:lnTo>
                  <a:lnTo>
                    <a:pt x="54" y="83"/>
                  </a:lnTo>
                  <a:lnTo>
                    <a:pt x="46" y="91"/>
                  </a:lnTo>
                  <a:lnTo>
                    <a:pt x="36" y="96"/>
                  </a:lnTo>
                  <a:lnTo>
                    <a:pt x="27" y="100"/>
                  </a:lnTo>
                  <a:lnTo>
                    <a:pt x="18" y="101"/>
                  </a:lnTo>
                  <a:lnTo>
                    <a:pt x="13" y="102"/>
                  </a:lnTo>
                  <a:lnTo>
                    <a:pt x="11" y="102"/>
                  </a:lnTo>
                  <a:lnTo>
                    <a:pt x="0" y="0"/>
                  </a:lnTo>
                  <a:lnTo>
                    <a:pt x="5" y="4"/>
                  </a:lnTo>
                  <a:lnTo>
                    <a:pt x="12" y="7"/>
                  </a:lnTo>
                  <a:lnTo>
                    <a:pt x="18" y="7"/>
                  </a:lnTo>
                  <a:lnTo>
                    <a:pt x="26" y="7"/>
                  </a:lnTo>
                  <a:lnTo>
                    <a:pt x="32" y="6"/>
                  </a:lnTo>
                  <a:lnTo>
                    <a:pt x="37" y="4"/>
                  </a:lnTo>
                  <a:lnTo>
                    <a:pt x="41" y="2"/>
                  </a:lnTo>
                  <a:lnTo>
                    <a:pt x="42" y="2"/>
                  </a:lnTo>
                  <a:lnTo>
                    <a:pt x="51" y="19"/>
                  </a:lnTo>
                  <a:lnTo>
                    <a:pt x="57" y="34"/>
                  </a:lnTo>
                  <a:lnTo>
                    <a:pt x="61" y="47"/>
                  </a:lnTo>
                  <a:lnTo>
                    <a:pt x="62" y="58"/>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6" name="Freeform 132"/>
            <p:cNvSpPr>
              <a:spLocks/>
            </p:cNvSpPr>
            <p:nvPr/>
          </p:nvSpPr>
          <p:spPr bwMode="auto">
            <a:xfrm>
              <a:off x="668" y="2603"/>
              <a:ext cx="33" cy="14"/>
            </a:xfrm>
            <a:custGeom>
              <a:avLst/>
              <a:gdLst>
                <a:gd name="T0" fmla="*/ 0 w 98"/>
                <a:gd name="T1" fmla="*/ 0 h 41"/>
                <a:gd name="T2" fmla="*/ 0 w 98"/>
                <a:gd name="T3" fmla="*/ 0 h 41"/>
                <a:gd name="T4" fmla="*/ 0 w 98"/>
                <a:gd name="T5" fmla="*/ 0 h 41"/>
                <a:gd name="T6" fmla="*/ 0 w 98"/>
                <a:gd name="T7" fmla="*/ 0 h 41"/>
                <a:gd name="T8" fmla="*/ 0 w 98"/>
                <a:gd name="T9" fmla="*/ 0 h 41"/>
                <a:gd name="T10" fmla="*/ 0 w 98"/>
                <a:gd name="T11" fmla="*/ 0 h 41"/>
                <a:gd name="T12" fmla="*/ 0 w 98"/>
                <a:gd name="T13" fmla="*/ 0 h 41"/>
                <a:gd name="T14" fmla="*/ 0 w 98"/>
                <a:gd name="T15" fmla="*/ 0 h 41"/>
                <a:gd name="T16" fmla="*/ 0 w 98"/>
                <a:gd name="T17" fmla="*/ 0 h 41"/>
                <a:gd name="T18" fmla="*/ 0 w 98"/>
                <a:gd name="T19" fmla="*/ 0 h 41"/>
                <a:gd name="T20" fmla="*/ 0 w 98"/>
                <a:gd name="T21" fmla="*/ 0 h 41"/>
                <a:gd name="T22" fmla="*/ 0 w 98"/>
                <a:gd name="T23" fmla="*/ 0 h 41"/>
                <a:gd name="T24" fmla="*/ 0 w 98"/>
                <a:gd name="T25" fmla="*/ 0 h 41"/>
                <a:gd name="T26" fmla="*/ 0 w 98"/>
                <a:gd name="T27" fmla="*/ 0 h 41"/>
                <a:gd name="T28" fmla="*/ 0 w 98"/>
                <a:gd name="T29" fmla="*/ 0 h 41"/>
                <a:gd name="T30" fmla="*/ 0 w 98"/>
                <a:gd name="T31" fmla="*/ 0 h 41"/>
                <a:gd name="T32" fmla="*/ 0 w 98"/>
                <a:gd name="T33" fmla="*/ 0 h 41"/>
                <a:gd name="T34" fmla="*/ 0 w 98"/>
                <a:gd name="T35" fmla="*/ 0 h 41"/>
                <a:gd name="T36" fmla="*/ 0 w 98"/>
                <a:gd name="T37" fmla="*/ 0 h 41"/>
                <a:gd name="T38" fmla="*/ 0 w 98"/>
                <a:gd name="T39" fmla="*/ 0 h 41"/>
                <a:gd name="T40" fmla="*/ 0 w 98"/>
                <a:gd name="T41" fmla="*/ 0 h 41"/>
                <a:gd name="T42" fmla="*/ 0 w 98"/>
                <a:gd name="T43" fmla="*/ 0 h 41"/>
                <a:gd name="T44" fmla="*/ 0 w 98"/>
                <a:gd name="T45" fmla="*/ 0 h 41"/>
                <a:gd name="T46" fmla="*/ 0 w 98"/>
                <a:gd name="T47" fmla="*/ 0 h 41"/>
                <a:gd name="T48" fmla="*/ 0 w 98"/>
                <a:gd name="T49" fmla="*/ 0 h 41"/>
                <a:gd name="T50" fmla="*/ 0 w 98"/>
                <a:gd name="T51" fmla="*/ 0 h 41"/>
                <a:gd name="T52" fmla="*/ 0 w 98"/>
                <a:gd name="T53" fmla="*/ 0 h 41"/>
                <a:gd name="T54" fmla="*/ 0 w 98"/>
                <a:gd name="T55" fmla="*/ 0 h 41"/>
                <a:gd name="T56" fmla="*/ 0 w 98"/>
                <a:gd name="T57" fmla="*/ 0 h 41"/>
                <a:gd name="T58" fmla="*/ 0 w 98"/>
                <a:gd name="T59" fmla="*/ 0 h 41"/>
                <a:gd name="T60" fmla="*/ 0 w 98"/>
                <a:gd name="T61" fmla="*/ 0 h 41"/>
                <a:gd name="T62" fmla="*/ 0 w 98"/>
                <a:gd name="T63" fmla="*/ 0 h 41"/>
                <a:gd name="T64" fmla="*/ 0 w 98"/>
                <a:gd name="T65" fmla="*/ 0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41"/>
                <a:gd name="T101" fmla="*/ 98 w 98"/>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41">
                  <a:moveTo>
                    <a:pt x="98" y="31"/>
                  </a:moveTo>
                  <a:lnTo>
                    <a:pt x="98" y="30"/>
                  </a:lnTo>
                  <a:lnTo>
                    <a:pt x="96" y="26"/>
                  </a:lnTo>
                  <a:lnTo>
                    <a:pt x="94" y="22"/>
                  </a:lnTo>
                  <a:lnTo>
                    <a:pt x="91" y="16"/>
                  </a:lnTo>
                  <a:lnTo>
                    <a:pt x="85" y="12"/>
                  </a:lnTo>
                  <a:lnTo>
                    <a:pt x="80" y="6"/>
                  </a:lnTo>
                  <a:lnTo>
                    <a:pt x="73" y="3"/>
                  </a:lnTo>
                  <a:lnTo>
                    <a:pt x="65" y="2"/>
                  </a:lnTo>
                  <a:lnTo>
                    <a:pt x="63" y="2"/>
                  </a:lnTo>
                  <a:lnTo>
                    <a:pt x="57" y="1"/>
                  </a:lnTo>
                  <a:lnTo>
                    <a:pt x="49" y="0"/>
                  </a:lnTo>
                  <a:lnTo>
                    <a:pt x="39" y="1"/>
                  </a:lnTo>
                  <a:lnTo>
                    <a:pt x="28" y="2"/>
                  </a:lnTo>
                  <a:lnTo>
                    <a:pt x="18" y="5"/>
                  </a:lnTo>
                  <a:lnTo>
                    <a:pt x="8" y="11"/>
                  </a:lnTo>
                  <a:lnTo>
                    <a:pt x="0" y="20"/>
                  </a:lnTo>
                  <a:lnTo>
                    <a:pt x="1" y="21"/>
                  </a:lnTo>
                  <a:lnTo>
                    <a:pt x="4" y="23"/>
                  </a:lnTo>
                  <a:lnTo>
                    <a:pt x="9" y="26"/>
                  </a:lnTo>
                  <a:lnTo>
                    <a:pt x="14" y="30"/>
                  </a:lnTo>
                  <a:lnTo>
                    <a:pt x="21" y="34"/>
                  </a:lnTo>
                  <a:lnTo>
                    <a:pt x="29" y="37"/>
                  </a:lnTo>
                  <a:lnTo>
                    <a:pt x="36" y="40"/>
                  </a:lnTo>
                  <a:lnTo>
                    <a:pt x="45" y="41"/>
                  </a:lnTo>
                  <a:lnTo>
                    <a:pt x="47" y="41"/>
                  </a:lnTo>
                  <a:lnTo>
                    <a:pt x="52" y="41"/>
                  </a:lnTo>
                  <a:lnTo>
                    <a:pt x="59" y="41"/>
                  </a:lnTo>
                  <a:lnTo>
                    <a:pt x="66" y="40"/>
                  </a:lnTo>
                  <a:lnTo>
                    <a:pt x="75" y="39"/>
                  </a:lnTo>
                  <a:lnTo>
                    <a:pt x="84" y="37"/>
                  </a:lnTo>
                  <a:lnTo>
                    <a:pt x="92" y="34"/>
                  </a:lnTo>
                  <a:lnTo>
                    <a:pt x="98"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7" name="Freeform 133"/>
            <p:cNvSpPr>
              <a:spLocks/>
            </p:cNvSpPr>
            <p:nvPr/>
          </p:nvSpPr>
          <p:spPr bwMode="auto">
            <a:xfrm>
              <a:off x="625" y="2677"/>
              <a:ext cx="88" cy="59"/>
            </a:xfrm>
            <a:custGeom>
              <a:avLst/>
              <a:gdLst>
                <a:gd name="T0" fmla="*/ 0 w 262"/>
                <a:gd name="T1" fmla="*/ 0 h 177"/>
                <a:gd name="T2" fmla="*/ 0 w 262"/>
                <a:gd name="T3" fmla="*/ 0 h 177"/>
                <a:gd name="T4" fmla="*/ 0 w 262"/>
                <a:gd name="T5" fmla="*/ 0 h 177"/>
                <a:gd name="T6" fmla="*/ 0 w 262"/>
                <a:gd name="T7" fmla="*/ 0 h 177"/>
                <a:gd name="T8" fmla="*/ 0 w 262"/>
                <a:gd name="T9" fmla="*/ 0 h 177"/>
                <a:gd name="T10" fmla="*/ 0 w 262"/>
                <a:gd name="T11" fmla="*/ 0 h 177"/>
                <a:gd name="T12" fmla="*/ 0 w 262"/>
                <a:gd name="T13" fmla="*/ 0 h 177"/>
                <a:gd name="T14" fmla="*/ 0 w 262"/>
                <a:gd name="T15" fmla="*/ 0 h 177"/>
                <a:gd name="T16" fmla="*/ 0 w 262"/>
                <a:gd name="T17" fmla="*/ 0 h 177"/>
                <a:gd name="T18" fmla="*/ 0 w 262"/>
                <a:gd name="T19" fmla="*/ 0 h 177"/>
                <a:gd name="T20" fmla="*/ 0 w 262"/>
                <a:gd name="T21" fmla="*/ 0 h 177"/>
                <a:gd name="T22" fmla="*/ 0 w 262"/>
                <a:gd name="T23" fmla="*/ 0 h 177"/>
                <a:gd name="T24" fmla="*/ 0 w 262"/>
                <a:gd name="T25" fmla="*/ 0 h 177"/>
                <a:gd name="T26" fmla="*/ 0 w 262"/>
                <a:gd name="T27" fmla="*/ 0 h 177"/>
                <a:gd name="T28" fmla="*/ 0 w 262"/>
                <a:gd name="T29" fmla="*/ 0 h 177"/>
                <a:gd name="T30" fmla="*/ 0 w 262"/>
                <a:gd name="T31" fmla="*/ 0 h 177"/>
                <a:gd name="T32" fmla="*/ 0 w 262"/>
                <a:gd name="T33" fmla="*/ 0 h 177"/>
                <a:gd name="T34" fmla="*/ 0 w 262"/>
                <a:gd name="T35" fmla="*/ 0 h 177"/>
                <a:gd name="T36" fmla="*/ 0 w 262"/>
                <a:gd name="T37" fmla="*/ 0 h 177"/>
                <a:gd name="T38" fmla="*/ 0 w 262"/>
                <a:gd name="T39" fmla="*/ 0 h 177"/>
                <a:gd name="T40" fmla="*/ 0 w 262"/>
                <a:gd name="T41" fmla="*/ 0 h 177"/>
                <a:gd name="T42" fmla="*/ 0 w 262"/>
                <a:gd name="T43" fmla="*/ 0 h 177"/>
                <a:gd name="T44" fmla="*/ 0 w 262"/>
                <a:gd name="T45" fmla="*/ 0 h 177"/>
                <a:gd name="T46" fmla="*/ 0 w 262"/>
                <a:gd name="T47" fmla="*/ 0 h 177"/>
                <a:gd name="T48" fmla="*/ 0 w 262"/>
                <a:gd name="T49" fmla="*/ 0 h 177"/>
                <a:gd name="T50" fmla="*/ 0 w 262"/>
                <a:gd name="T51" fmla="*/ 0 h 177"/>
                <a:gd name="T52" fmla="*/ 0 w 262"/>
                <a:gd name="T53" fmla="*/ 0 h 177"/>
                <a:gd name="T54" fmla="*/ 0 w 262"/>
                <a:gd name="T55" fmla="*/ 0 h 177"/>
                <a:gd name="T56" fmla="*/ 0 w 262"/>
                <a:gd name="T57" fmla="*/ 0 h 177"/>
                <a:gd name="T58" fmla="*/ 0 w 262"/>
                <a:gd name="T59" fmla="*/ 0 h 177"/>
                <a:gd name="T60" fmla="*/ 0 w 262"/>
                <a:gd name="T61" fmla="*/ 0 h 177"/>
                <a:gd name="T62" fmla="*/ 0 w 262"/>
                <a:gd name="T63" fmla="*/ 0 h 177"/>
                <a:gd name="T64" fmla="*/ 0 w 262"/>
                <a:gd name="T65" fmla="*/ 0 h 177"/>
                <a:gd name="T66" fmla="*/ 0 w 262"/>
                <a:gd name="T67" fmla="*/ 0 h 177"/>
                <a:gd name="T68" fmla="*/ 0 w 262"/>
                <a:gd name="T69" fmla="*/ 0 h 177"/>
                <a:gd name="T70" fmla="*/ 0 w 262"/>
                <a:gd name="T71" fmla="*/ 0 h 177"/>
                <a:gd name="T72" fmla="*/ 0 w 262"/>
                <a:gd name="T73" fmla="*/ 0 h 177"/>
                <a:gd name="T74" fmla="*/ 0 w 262"/>
                <a:gd name="T75" fmla="*/ 0 h 177"/>
                <a:gd name="T76" fmla="*/ 0 w 262"/>
                <a:gd name="T77" fmla="*/ 0 h 177"/>
                <a:gd name="T78" fmla="*/ 0 w 262"/>
                <a:gd name="T79" fmla="*/ 0 h 177"/>
                <a:gd name="T80" fmla="*/ 0 w 262"/>
                <a:gd name="T81" fmla="*/ 0 h 177"/>
                <a:gd name="T82" fmla="*/ 0 w 262"/>
                <a:gd name="T83" fmla="*/ 0 h 1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62"/>
                <a:gd name="T127" fmla="*/ 0 h 177"/>
                <a:gd name="T128" fmla="*/ 262 w 262"/>
                <a:gd name="T129" fmla="*/ 177 h 1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62" h="177">
                  <a:moveTo>
                    <a:pt x="68" y="149"/>
                  </a:moveTo>
                  <a:lnTo>
                    <a:pt x="66" y="146"/>
                  </a:lnTo>
                  <a:lnTo>
                    <a:pt x="58" y="136"/>
                  </a:lnTo>
                  <a:lnTo>
                    <a:pt x="48" y="120"/>
                  </a:lnTo>
                  <a:lnTo>
                    <a:pt x="36" y="101"/>
                  </a:lnTo>
                  <a:lnTo>
                    <a:pt x="24" y="79"/>
                  </a:lnTo>
                  <a:lnTo>
                    <a:pt x="14" y="54"/>
                  </a:lnTo>
                  <a:lnTo>
                    <a:pt x="5" y="27"/>
                  </a:lnTo>
                  <a:lnTo>
                    <a:pt x="0" y="0"/>
                  </a:lnTo>
                  <a:lnTo>
                    <a:pt x="5" y="5"/>
                  </a:lnTo>
                  <a:lnTo>
                    <a:pt x="15" y="16"/>
                  </a:lnTo>
                  <a:lnTo>
                    <a:pt x="30" y="33"/>
                  </a:lnTo>
                  <a:lnTo>
                    <a:pt x="48" y="51"/>
                  </a:lnTo>
                  <a:lnTo>
                    <a:pt x="67" y="70"/>
                  </a:lnTo>
                  <a:lnTo>
                    <a:pt x="82" y="87"/>
                  </a:lnTo>
                  <a:lnTo>
                    <a:pt x="95" y="100"/>
                  </a:lnTo>
                  <a:lnTo>
                    <a:pt x="101" y="106"/>
                  </a:lnTo>
                  <a:lnTo>
                    <a:pt x="109" y="107"/>
                  </a:lnTo>
                  <a:lnTo>
                    <a:pt x="126" y="108"/>
                  </a:lnTo>
                  <a:lnTo>
                    <a:pt x="147" y="109"/>
                  </a:lnTo>
                  <a:lnTo>
                    <a:pt x="171" y="109"/>
                  </a:lnTo>
                  <a:lnTo>
                    <a:pt x="195" y="109"/>
                  </a:lnTo>
                  <a:lnTo>
                    <a:pt x="216" y="109"/>
                  </a:lnTo>
                  <a:lnTo>
                    <a:pt x="231" y="109"/>
                  </a:lnTo>
                  <a:lnTo>
                    <a:pt x="236" y="109"/>
                  </a:lnTo>
                  <a:lnTo>
                    <a:pt x="262" y="153"/>
                  </a:lnTo>
                  <a:lnTo>
                    <a:pt x="261" y="154"/>
                  </a:lnTo>
                  <a:lnTo>
                    <a:pt x="256" y="156"/>
                  </a:lnTo>
                  <a:lnTo>
                    <a:pt x="251" y="158"/>
                  </a:lnTo>
                  <a:lnTo>
                    <a:pt x="242" y="161"/>
                  </a:lnTo>
                  <a:lnTo>
                    <a:pt x="232" y="164"/>
                  </a:lnTo>
                  <a:lnTo>
                    <a:pt x="221" y="168"/>
                  </a:lnTo>
                  <a:lnTo>
                    <a:pt x="208" y="170"/>
                  </a:lnTo>
                  <a:lnTo>
                    <a:pt x="193" y="173"/>
                  </a:lnTo>
                  <a:lnTo>
                    <a:pt x="178" y="176"/>
                  </a:lnTo>
                  <a:lnTo>
                    <a:pt x="162" y="177"/>
                  </a:lnTo>
                  <a:lnTo>
                    <a:pt x="147" y="176"/>
                  </a:lnTo>
                  <a:lnTo>
                    <a:pt x="130" y="174"/>
                  </a:lnTo>
                  <a:lnTo>
                    <a:pt x="113" y="171"/>
                  </a:lnTo>
                  <a:lnTo>
                    <a:pt x="98" y="166"/>
                  </a:lnTo>
                  <a:lnTo>
                    <a:pt x="82" y="159"/>
                  </a:lnTo>
                  <a:lnTo>
                    <a:pt x="68" y="149"/>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8" name="Freeform 134"/>
            <p:cNvSpPr>
              <a:spLocks/>
            </p:cNvSpPr>
            <p:nvPr/>
          </p:nvSpPr>
          <p:spPr bwMode="auto">
            <a:xfrm>
              <a:off x="689" y="2516"/>
              <a:ext cx="54" cy="24"/>
            </a:xfrm>
            <a:custGeom>
              <a:avLst/>
              <a:gdLst>
                <a:gd name="T0" fmla="*/ 0 w 160"/>
                <a:gd name="T1" fmla="*/ 0 h 74"/>
                <a:gd name="T2" fmla="*/ 0 w 160"/>
                <a:gd name="T3" fmla="*/ 0 h 74"/>
                <a:gd name="T4" fmla="*/ 0 w 160"/>
                <a:gd name="T5" fmla="*/ 0 h 74"/>
                <a:gd name="T6" fmla="*/ 0 w 160"/>
                <a:gd name="T7" fmla="*/ 0 h 74"/>
                <a:gd name="T8" fmla="*/ 0 w 160"/>
                <a:gd name="T9" fmla="*/ 0 h 74"/>
                <a:gd name="T10" fmla="*/ 0 w 160"/>
                <a:gd name="T11" fmla="*/ 0 h 74"/>
                <a:gd name="T12" fmla="*/ 0 w 160"/>
                <a:gd name="T13" fmla="*/ 0 h 74"/>
                <a:gd name="T14" fmla="*/ 0 w 160"/>
                <a:gd name="T15" fmla="*/ 0 h 74"/>
                <a:gd name="T16" fmla="*/ 0 w 160"/>
                <a:gd name="T17" fmla="*/ 0 h 74"/>
                <a:gd name="T18" fmla="*/ 0 w 160"/>
                <a:gd name="T19" fmla="*/ 0 h 74"/>
                <a:gd name="T20" fmla="*/ 0 w 160"/>
                <a:gd name="T21" fmla="*/ 0 h 74"/>
                <a:gd name="T22" fmla="*/ 0 w 160"/>
                <a:gd name="T23" fmla="*/ 0 h 74"/>
                <a:gd name="T24" fmla="*/ 0 w 160"/>
                <a:gd name="T25" fmla="*/ 0 h 74"/>
                <a:gd name="T26" fmla="*/ 0 w 160"/>
                <a:gd name="T27" fmla="*/ 0 h 74"/>
                <a:gd name="T28" fmla="*/ 0 w 160"/>
                <a:gd name="T29" fmla="*/ 0 h 74"/>
                <a:gd name="T30" fmla="*/ 0 w 160"/>
                <a:gd name="T31" fmla="*/ 0 h 74"/>
                <a:gd name="T32" fmla="*/ 0 w 160"/>
                <a:gd name="T33" fmla="*/ 0 h 74"/>
                <a:gd name="T34" fmla="*/ 0 w 160"/>
                <a:gd name="T35" fmla="*/ 0 h 74"/>
                <a:gd name="T36" fmla="*/ 0 w 160"/>
                <a:gd name="T37" fmla="*/ 0 h 74"/>
                <a:gd name="T38" fmla="*/ 0 w 160"/>
                <a:gd name="T39" fmla="*/ 0 h 74"/>
                <a:gd name="T40" fmla="*/ 0 w 160"/>
                <a:gd name="T41" fmla="*/ 0 h 74"/>
                <a:gd name="T42" fmla="*/ 0 w 160"/>
                <a:gd name="T43" fmla="*/ 0 h 74"/>
                <a:gd name="T44" fmla="*/ 0 w 160"/>
                <a:gd name="T45" fmla="*/ 0 h 74"/>
                <a:gd name="T46" fmla="*/ 0 w 160"/>
                <a:gd name="T47" fmla="*/ 0 h 74"/>
                <a:gd name="T48" fmla="*/ 0 w 160"/>
                <a:gd name="T49" fmla="*/ 0 h 74"/>
                <a:gd name="T50" fmla="*/ 0 w 160"/>
                <a:gd name="T51" fmla="*/ 0 h 74"/>
                <a:gd name="T52" fmla="*/ 0 w 160"/>
                <a:gd name="T53" fmla="*/ 0 h 74"/>
                <a:gd name="T54" fmla="*/ 0 w 160"/>
                <a:gd name="T55" fmla="*/ 0 h 74"/>
                <a:gd name="T56" fmla="*/ 0 w 160"/>
                <a:gd name="T57" fmla="*/ 0 h 74"/>
                <a:gd name="T58" fmla="*/ 0 w 160"/>
                <a:gd name="T59" fmla="*/ 0 h 74"/>
                <a:gd name="T60" fmla="*/ 0 w 160"/>
                <a:gd name="T61" fmla="*/ 0 h 74"/>
                <a:gd name="T62" fmla="*/ 0 w 160"/>
                <a:gd name="T63" fmla="*/ 0 h 74"/>
                <a:gd name="T64" fmla="*/ 0 w 160"/>
                <a:gd name="T65" fmla="*/ 0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74"/>
                <a:gd name="T101" fmla="*/ 160 w 160"/>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74">
                  <a:moveTo>
                    <a:pt x="1" y="74"/>
                  </a:moveTo>
                  <a:lnTo>
                    <a:pt x="6" y="72"/>
                  </a:lnTo>
                  <a:lnTo>
                    <a:pt x="16" y="68"/>
                  </a:lnTo>
                  <a:lnTo>
                    <a:pt x="32" y="62"/>
                  </a:lnTo>
                  <a:lnTo>
                    <a:pt x="54" y="54"/>
                  </a:lnTo>
                  <a:lnTo>
                    <a:pt x="79" y="47"/>
                  </a:lnTo>
                  <a:lnTo>
                    <a:pt x="105" y="40"/>
                  </a:lnTo>
                  <a:lnTo>
                    <a:pt x="132" y="34"/>
                  </a:lnTo>
                  <a:lnTo>
                    <a:pt x="160" y="32"/>
                  </a:lnTo>
                  <a:lnTo>
                    <a:pt x="157" y="31"/>
                  </a:lnTo>
                  <a:lnTo>
                    <a:pt x="150" y="29"/>
                  </a:lnTo>
                  <a:lnTo>
                    <a:pt x="139" y="26"/>
                  </a:lnTo>
                  <a:lnTo>
                    <a:pt x="123" y="23"/>
                  </a:lnTo>
                  <a:lnTo>
                    <a:pt x="104" y="23"/>
                  </a:lnTo>
                  <a:lnTo>
                    <a:pt x="81" y="27"/>
                  </a:lnTo>
                  <a:lnTo>
                    <a:pt x="54" y="34"/>
                  </a:lnTo>
                  <a:lnTo>
                    <a:pt x="24" y="48"/>
                  </a:lnTo>
                  <a:lnTo>
                    <a:pt x="24" y="47"/>
                  </a:lnTo>
                  <a:lnTo>
                    <a:pt x="27" y="42"/>
                  </a:lnTo>
                  <a:lnTo>
                    <a:pt x="30" y="37"/>
                  </a:lnTo>
                  <a:lnTo>
                    <a:pt x="36" y="29"/>
                  </a:lnTo>
                  <a:lnTo>
                    <a:pt x="43" y="21"/>
                  </a:lnTo>
                  <a:lnTo>
                    <a:pt x="53" y="13"/>
                  </a:lnTo>
                  <a:lnTo>
                    <a:pt x="67" y="7"/>
                  </a:lnTo>
                  <a:lnTo>
                    <a:pt x="84" y="0"/>
                  </a:lnTo>
                  <a:lnTo>
                    <a:pt x="80" y="0"/>
                  </a:lnTo>
                  <a:lnTo>
                    <a:pt x="69" y="2"/>
                  </a:lnTo>
                  <a:lnTo>
                    <a:pt x="54" y="6"/>
                  </a:lnTo>
                  <a:lnTo>
                    <a:pt x="38" y="12"/>
                  </a:lnTo>
                  <a:lnTo>
                    <a:pt x="21" y="21"/>
                  </a:lnTo>
                  <a:lnTo>
                    <a:pt x="8" y="34"/>
                  </a:lnTo>
                  <a:lnTo>
                    <a:pt x="0" y="52"/>
                  </a:lnTo>
                  <a:lnTo>
                    <a:pt x="1" y="74"/>
                  </a:lnTo>
                  <a:close/>
                </a:path>
              </a:pathLst>
            </a:custGeom>
            <a:solidFill>
              <a:srgbClr val="FFFF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9" name="Freeform 135"/>
            <p:cNvSpPr>
              <a:spLocks/>
            </p:cNvSpPr>
            <p:nvPr/>
          </p:nvSpPr>
          <p:spPr bwMode="auto">
            <a:xfrm>
              <a:off x="740" y="2535"/>
              <a:ext cx="29" cy="7"/>
            </a:xfrm>
            <a:custGeom>
              <a:avLst/>
              <a:gdLst>
                <a:gd name="T0" fmla="*/ 0 w 87"/>
                <a:gd name="T1" fmla="*/ 0 h 23"/>
                <a:gd name="T2" fmla="*/ 0 w 87"/>
                <a:gd name="T3" fmla="*/ 0 h 23"/>
                <a:gd name="T4" fmla="*/ 0 w 87"/>
                <a:gd name="T5" fmla="*/ 0 h 23"/>
                <a:gd name="T6" fmla="*/ 0 w 87"/>
                <a:gd name="T7" fmla="*/ 0 h 23"/>
                <a:gd name="T8" fmla="*/ 0 w 87"/>
                <a:gd name="T9" fmla="*/ 0 h 23"/>
                <a:gd name="T10" fmla="*/ 0 w 87"/>
                <a:gd name="T11" fmla="*/ 0 h 23"/>
                <a:gd name="T12" fmla="*/ 0 w 87"/>
                <a:gd name="T13" fmla="*/ 0 h 23"/>
                <a:gd name="T14" fmla="*/ 0 w 87"/>
                <a:gd name="T15" fmla="*/ 0 h 23"/>
                <a:gd name="T16" fmla="*/ 0 w 87"/>
                <a:gd name="T17" fmla="*/ 0 h 23"/>
                <a:gd name="T18" fmla="*/ 0 w 87"/>
                <a:gd name="T19" fmla="*/ 0 h 23"/>
                <a:gd name="T20" fmla="*/ 0 w 87"/>
                <a:gd name="T21" fmla="*/ 0 h 23"/>
                <a:gd name="T22" fmla="*/ 0 w 87"/>
                <a:gd name="T23" fmla="*/ 0 h 23"/>
                <a:gd name="T24" fmla="*/ 0 w 87"/>
                <a:gd name="T25" fmla="*/ 0 h 23"/>
                <a:gd name="T26" fmla="*/ 0 w 87"/>
                <a:gd name="T27" fmla="*/ 0 h 23"/>
                <a:gd name="T28" fmla="*/ 0 w 87"/>
                <a:gd name="T29" fmla="*/ 0 h 23"/>
                <a:gd name="T30" fmla="*/ 0 w 87"/>
                <a:gd name="T31" fmla="*/ 0 h 23"/>
                <a:gd name="T32" fmla="*/ 0 w 87"/>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23"/>
                <a:gd name="T53" fmla="*/ 87 w 8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23">
                  <a:moveTo>
                    <a:pt x="0" y="4"/>
                  </a:moveTo>
                  <a:lnTo>
                    <a:pt x="2" y="3"/>
                  </a:lnTo>
                  <a:lnTo>
                    <a:pt x="10" y="2"/>
                  </a:lnTo>
                  <a:lnTo>
                    <a:pt x="20" y="1"/>
                  </a:lnTo>
                  <a:lnTo>
                    <a:pt x="33" y="0"/>
                  </a:lnTo>
                  <a:lnTo>
                    <a:pt x="48" y="2"/>
                  </a:lnTo>
                  <a:lnTo>
                    <a:pt x="62" y="5"/>
                  </a:lnTo>
                  <a:lnTo>
                    <a:pt x="75" y="12"/>
                  </a:lnTo>
                  <a:lnTo>
                    <a:pt x="87" y="23"/>
                  </a:lnTo>
                  <a:lnTo>
                    <a:pt x="84" y="23"/>
                  </a:lnTo>
                  <a:lnTo>
                    <a:pt x="75" y="22"/>
                  </a:lnTo>
                  <a:lnTo>
                    <a:pt x="63" y="20"/>
                  </a:lnTo>
                  <a:lnTo>
                    <a:pt x="49" y="17"/>
                  </a:lnTo>
                  <a:lnTo>
                    <a:pt x="33" y="14"/>
                  </a:lnTo>
                  <a:lnTo>
                    <a:pt x="19" y="11"/>
                  </a:lnTo>
                  <a:lnTo>
                    <a:pt x="8" y="7"/>
                  </a:lnTo>
                  <a:lnTo>
                    <a:pt x="0" y="4"/>
                  </a:lnTo>
                  <a:close/>
                </a:path>
              </a:pathLst>
            </a:custGeom>
            <a:solidFill>
              <a:srgbClr val="FFFF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0" name="Freeform 136"/>
            <p:cNvSpPr>
              <a:spLocks/>
            </p:cNvSpPr>
            <p:nvPr/>
          </p:nvSpPr>
          <p:spPr bwMode="auto">
            <a:xfrm>
              <a:off x="628" y="2526"/>
              <a:ext cx="53" cy="18"/>
            </a:xfrm>
            <a:custGeom>
              <a:avLst/>
              <a:gdLst>
                <a:gd name="T0" fmla="*/ 0 w 158"/>
                <a:gd name="T1" fmla="*/ 0 h 54"/>
                <a:gd name="T2" fmla="*/ 0 w 158"/>
                <a:gd name="T3" fmla="*/ 0 h 54"/>
                <a:gd name="T4" fmla="*/ 0 w 158"/>
                <a:gd name="T5" fmla="*/ 0 h 54"/>
                <a:gd name="T6" fmla="*/ 0 w 158"/>
                <a:gd name="T7" fmla="*/ 0 h 54"/>
                <a:gd name="T8" fmla="*/ 0 w 158"/>
                <a:gd name="T9" fmla="*/ 0 h 54"/>
                <a:gd name="T10" fmla="*/ 0 w 158"/>
                <a:gd name="T11" fmla="*/ 0 h 54"/>
                <a:gd name="T12" fmla="*/ 0 w 158"/>
                <a:gd name="T13" fmla="*/ 0 h 54"/>
                <a:gd name="T14" fmla="*/ 0 w 158"/>
                <a:gd name="T15" fmla="*/ 0 h 54"/>
                <a:gd name="T16" fmla="*/ 0 w 158"/>
                <a:gd name="T17" fmla="*/ 0 h 54"/>
                <a:gd name="T18" fmla="*/ 0 w 158"/>
                <a:gd name="T19" fmla="*/ 0 h 54"/>
                <a:gd name="T20" fmla="*/ 0 w 158"/>
                <a:gd name="T21" fmla="*/ 0 h 54"/>
                <a:gd name="T22" fmla="*/ 0 w 158"/>
                <a:gd name="T23" fmla="*/ 0 h 54"/>
                <a:gd name="T24" fmla="*/ 0 w 158"/>
                <a:gd name="T25" fmla="*/ 0 h 54"/>
                <a:gd name="T26" fmla="*/ 0 w 158"/>
                <a:gd name="T27" fmla="*/ 0 h 54"/>
                <a:gd name="T28" fmla="*/ 0 w 158"/>
                <a:gd name="T29" fmla="*/ 0 h 54"/>
                <a:gd name="T30" fmla="*/ 0 w 158"/>
                <a:gd name="T31" fmla="*/ 0 h 54"/>
                <a:gd name="T32" fmla="*/ 0 w 158"/>
                <a:gd name="T33" fmla="*/ 0 h 54"/>
                <a:gd name="T34" fmla="*/ 0 w 158"/>
                <a:gd name="T35" fmla="*/ 0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8"/>
                <a:gd name="T55" fmla="*/ 0 h 54"/>
                <a:gd name="T56" fmla="*/ 158 w 158"/>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8" h="54">
                  <a:moveTo>
                    <a:pt x="145" y="54"/>
                  </a:moveTo>
                  <a:lnTo>
                    <a:pt x="143" y="51"/>
                  </a:lnTo>
                  <a:lnTo>
                    <a:pt x="135" y="44"/>
                  </a:lnTo>
                  <a:lnTo>
                    <a:pt x="123" y="37"/>
                  </a:lnTo>
                  <a:lnTo>
                    <a:pt x="107" y="29"/>
                  </a:lnTo>
                  <a:lnTo>
                    <a:pt x="85" y="24"/>
                  </a:lnTo>
                  <a:lnTo>
                    <a:pt x="61" y="26"/>
                  </a:lnTo>
                  <a:lnTo>
                    <a:pt x="32" y="34"/>
                  </a:lnTo>
                  <a:lnTo>
                    <a:pt x="0" y="53"/>
                  </a:lnTo>
                  <a:lnTo>
                    <a:pt x="5" y="49"/>
                  </a:lnTo>
                  <a:lnTo>
                    <a:pt x="18" y="37"/>
                  </a:lnTo>
                  <a:lnTo>
                    <a:pt x="38" y="21"/>
                  </a:lnTo>
                  <a:lnTo>
                    <a:pt x="61" y="8"/>
                  </a:lnTo>
                  <a:lnTo>
                    <a:pt x="87" y="0"/>
                  </a:lnTo>
                  <a:lnTo>
                    <a:pt x="113" y="0"/>
                  </a:lnTo>
                  <a:lnTo>
                    <a:pt x="138" y="14"/>
                  </a:lnTo>
                  <a:lnTo>
                    <a:pt x="158" y="47"/>
                  </a:lnTo>
                  <a:lnTo>
                    <a:pt x="145" y="54"/>
                  </a:lnTo>
                  <a:close/>
                </a:path>
              </a:pathLst>
            </a:custGeom>
            <a:solidFill>
              <a:srgbClr val="FFFF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1" name="Freeform 137"/>
            <p:cNvSpPr>
              <a:spLocks/>
            </p:cNvSpPr>
            <p:nvPr/>
          </p:nvSpPr>
          <p:spPr bwMode="auto">
            <a:xfrm>
              <a:off x="619" y="2593"/>
              <a:ext cx="16" cy="29"/>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w 49"/>
                <a:gd name="T11" fmla="*/ 0 h 87"/>
                <a:gd name="T12" fmla="*/ 0 w 49"/>
                <a:gd name="T13" fmla="*/ 0 h 87"/>
                <a:gd name="T14" fmla="*/ 0 w 49"/>
                <a:gd name="T15" fmla="*/ 0 h 87"/>
                <a:gd name="T16" fmla="*/ 0 w 49"/>
                <a:gd name="T17" fmla="*/ 0 h 87"/>
                <a:gd name="T18" fmla="*/ 0 w 49"/>
                <a:gd name="T19" fmla="*/ 0 h 87"/>
                <a:gd name="T20" fmla="*/ 0 w 49"/>
                <a:gd name="T21" fmla="*/ 0 h 87"/>
                <a:gd name="T22" fmla="*/ 0 w 49"/>
                <a:gd name="T23" fmla="*/ 0 h 87"/>
                <a:gd name="T24" fmla="*/ 0 w 49"/>
                <a:gd name="T25" fmla="*/ 0 h 87"/>
                <a:gd name="T26" fmla="*/ 0 w 49"/>
                <a:gd name="T27" fmla="*/ 0 h 87"/>
                <a:gd name="T28" fmla="*/ 0 w 49"/>
                <a:gd name="T29" fmla="*/ 0 h 87"/>
                <a:gd name="T30" fmla="*/ 0 w 49"/>
                <a:gd name="T31" fmla="*/ 0 h 87"/>
                <a:gd name="T32" fmla="*/ 0 w 49"/>
                <a:gd name="T33" fmla="*/ 0 h 87"/>
                <a:gd name="T34" fmla="*/ 0 w 49"/>
                <a:gd name="T35" fmla="*/ 0 h 87"/>
                <a:gd name="T36" fmla="*/ 0 w 49"/>
                <a:gd name="T37" fmla="*/ 0 h 87"/>
                <a:gd name="T38" fmla="*/ 0 w 49"/>
                <a:gd name="T39" fmla="*/ 0 h 87"/>
                <a:gd name="T40" fmla="*/ 0 w 49"/>
                <a:gd name="T41" fmla="*/ 0 h 87"/>
                <a:gd name="T42" fmla="*/ 0 w 49"/>
                <a:gd name="T43" fmla="*/ 0 h 87"/>
                <a:gd name="T44" fmla="*/ 0 w 49"/>
                <a:gd name="T45" fmla="*/ 0 h 87"/>
                <a:gd name="T46" fmla="*/ 0 w 49"/>
                <a:gd name="T47" fmla="*/ 0 h 87"/>
                <a:gd name="T48" fmla="*/ 0 w 49"/>
                <a:gd name="T49" fmla="*/ 0 h 87"/>
                <a:gd name="T50" fmla="*/ 0 w 49"/>
                <a:gd name="T51" fmla="*/ 0 h 87"/>
                <a:gd name="T52" fmla="*/ 0 w 49"/>
                <a:gd name="T53" fmla="*/ 0 h 87"/>
                <a:gd name="T54" fmla="*/ 0 w 49"/>
                <a:gd name="T55" fmla="*/ 0 h 87"/>
                <a:gd name="T56" fmla="*/ 0 w 49"/>
                <a:gd name="T57" fmla="*/ 0 h 87"/>
                <a:gd name="T58" fmla="*/ 0 w 49"/>
                <a:gd name="T59" fmla="*/ 0 h 87"/>
                <a:gd name="T60" fmla="*/ 0 w 49"/>
                <a:gd name="T61" fmla="*/ 0 h 87"/>
                <a:gd name="T62" fmla="*/ 0 w 49"/>
                <a:gd name="T63" fmla="*/ 0 h 87"/>
                <a:gd name="T64" fmla="*/ 0 w 49"/>
                <a:gd name="T65" fmla="*/ 0 h 87"/>
                <a:gd name="T66" fmla="*/ 0 w 49"/>
                <a:gd name="T67" fmla="*/ 0 h 87"/>
                <a:gd name="T68" fmla="*/ 0 w 49"/>
                <a:gd name="T69" fmla="*/ 0 h 87"/>
                <a:gd name="T70" fmla="*/ 0 w 49"/>
                <a:gd name="T71" fmla="*/ 0 h 87"/>
                <a:gd name="T72" fmla="*/ 0 w 49"/>
                <a:gd name="T73" fmla="*/ 0 h 87"/>
                <a:gd name="T74" fmla="*/ 0 w 49"/>
                <a:gd name="T75" fmla="*/ 0 h 87"/>
                <a:gd name="T76" fmla="*/ 0 w 49"/>
                <a:gd name="T77" fmla="*/ 0 h 87"/>
                <a:gd name="T78" fmla="*/ 0 w 49"/>
                <a:gd name="T79" fmla="*/ 0 h 8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
                <a:gd name="T121" fmla="*/ 0 h 87"/>
                <a:gd name="T122" fmla="*/ 49 w 49"/>
                <a:gd name="T123" fmla="*/ 87 h 8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 h="87">
                  <a:moveTo>
                    <a:pt x="17" y="3"/>
                  </a:moveTo>
                  <a:lnTo>
                    <a:pt x="20" y="1"/>
                  </a:lnTo>
                  <a:lnTo>
                    <a:pt x="24" y="0"/>
                  </a:lnTo>
                  <a:lnTo>
                    <a:pt x="27" y="0"/>
                  </a:lnTo>
                  <a:lnTo>
                    <a:pt x="29" y="0"/>
                  </a:lnTo>
                  <a:lnTo>
                    <a:pt x="33" y="2"/>
                  </a:lnTo>
                  <a:lnTo>
                    <a:pt x="38" y="5"/>
                  </a:lnTo>
                  <a:lnTo>
                    <a:pt x="44" y="10"/>
                  </a:lnTo>
                  <a:lnTo>
                    <a:pt x="46" y="12"/>
                  </a:lnTo>
                  <a:lnTo>
                    <a:pt x="47" y="14"/>
                  </a:lnTo>
                  <a:lnTo>
                    <a:pt x="47" y="16"/>
                  </a:lnTo>
                  <a:lnTo>
                    <a:pt x="48" y="19"/>
                  </a:lnTo>
                  <a:lnTo>
                    <a:pt x="48" y="21"/>
                  </a:lnTo>
                  <a:lnTo>
                    <a:pt x="49" y="35"/>
                  </a:lnTo>
                  <a:lnTo>
                    <a:pt x="47" y="49"/>
                  </a:lnTo>
                  <a:lnTo>
                    <a:pt x="45" y="60"/>
                  </a:lnTo>
                  <a:lnTo>
                    <a:pt x="43" y="65"/>
                  </a:lnTo>
                  <a:lnTo>
                    <a:pt x="33" y="62"/>
                  </a:lnTo>
                  <a:lnTo>
                    <a:pt x="35" y="54"/>
                  </a:lnTo>
                  <a:lnTo>
                    <a:pt x="37" y="44"/>
                  </a:lnTo>
                  <a:lnTo>
                    <a:pt x="38" y="33"/>
                  </a:lnTo>
                  <a:lnTo>
                    <a:pt x="37" y="23"/>
                  </a:lnTo>
                  <a:lnTo>
                    <a:pt x="37" y="22"/>
                  </a:lnTo>
                  <a:lnTo>
                    <a:pt x="36" y="20"/>
                  </a:lnTo>
                  <a:lnTo>
                    <a:pt x="36" y="19"/>
                  </a:lnTo>
                  <a:lnTo>
                    <a:pt x="35" y="18"/>
                  </a:lnTo>
                  <a:lnTo>
                    <a:pt x="27" y="11"/>
                  </a:lnTo>
                  <a:lnTo>
                    <a:pt x="26" y="11"/>
                  </a:lnTo>
                  <a:lnTo>
                    <a:pt x="25" y="12"/>
                  </a:lnTo>
                  <a:lnTo>
                    <a:pt x="24" y="13"/>
                  </a:lnTo>
                  <a:lnTo>
                    <a:pt x="19" y="19"/>
                  </a:lnTo>
                  <a:lnTo>
                    <a:pt x="15" y="31"/>
                  </a:lnTo>
                  <a:lnTo>
                    <a:pt x="13" y="52"/>
                  </a:lnTo>
                  <a:lnTo>
                    <a:pt x="13" y="86"/>
                  </a:lnTo>
                  <a:lnTo>
                    <a:pt x="0" y="87"/>
                  </a:lnTo>
                  <a:lnTo>
                    <a:pt x="0" y="56"/>
                  </a:lnTo>
                  <a:lnTo>
                    <a:pt x="3" y="32"/>
                  </a:lnTo>
                  <a:lnTo>
                    <a:pt x="8" y="14"/>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2" name="Freeform 138"/>
            <p:cNvSpPr>
              <a:spLocks/>
            </p:cNvSpPr>
            <p:nvPr/>
          </p:nvSpPr>
          <p:spPr bwMode="auto">
            <a:xfrm>
              <a:off x="710" y="2644"/>
              <a:ext cx="38" cy="62"/>
            </a:xfrm>
            <a:custGeom>
              <a:avLst/>
              <a:gdLst>
                <a:gd name="T0" fmla="*/ 0 w 112"/>
                <a:gd name="T1" fmla="*/ 0 h 186"/>
                <a:gd name="T2" fmla="*/ 0 w 112"/>
                <a:gd name="T3" fmla="*/ 0 h 186"/>
                <a:gd name="T4" fmla="*/ 0 w 112"/>
                <a:gd name="T5" fmla="*/ 0 h 186"/>
                <a:gd name="T6" fmla="*/ 0 w 112"/>
                <a:gd name="T7" fmla="*/ 0 h 186"/>
                <a:gd name="T8" fmla="*/ 0 w 112"/>
                <a:gd name="T9" fmla="*/ 0 h 186"/>
                <a:gd name="T10" fmla="*/ 0 w 112"/>
                <a:gd name="T11" fmla="*/ 0 h 186"/>
                <a:gd name="T12" fmla="*/ 0 w 112"/>
                <a:gd name="T13" fmla="*/ 0 h 186"/>
                <a:gd name="T14" fmla="*/ 0 w 112"/>
                <a:gd name="T15" fmla="*/ 0 h 186"/>
                <a:gd name="T16" fmla="*/ 0 w 112"/>
                <a:gd name="T17" fmla="*/ 0 h 186"/>
                <a:gd name="T18" fmla="*/ 0 w 112"/>
                <a:gd name="T19" fmla="*/ 0 h 186"/>
                <a:gd name="T20" fmla="*/ 0 w 112"/>
                <a:gd name="T21" fmla="*/ 0 h 186"/>
                <a:gd name="T22" fmla="*/ 0 w 112"/>
                <a:gd name="T23" fmla="*/ 0 h 186"/>
                <a:gd name="T24" fmla="*/ 0 w 112"/>
                <a:gd name="T25" fmla="*/ 0 h 186"/>
                <a:gd name="T26" fmla="*/ 0 w 112"/>
                <a:gd name="T27" fmla="*/ 0 h 186"/>
                <a:gd name="T28" fmla="*/ 0 w 112"/>
                <a:gd name="T29" fmla="*/ 0 h 186"/>
                <a:gd name="T30" fmla="*/ 0 w 112"/>
                <a:gd name="T31" fmla="*/ 0 h 186"/>
                <a:gd name="T32" fmla="*/ 0 w 112"/>
                <a:gd name="T33" fmla="*/ 0 h 186"/>
                <a:gd name="T34" fmla="*/ 0 w 112"/>
                <a:gd name="T35" fmla="*/ 0 h 186"/>
                <a:gd name="T36" fmla="*/ 0 w 112"/>
                <a:gd name="T37" fmla="*/ 0 h 186"/>
                <a:gd name="T38" fmla="*/ 0 w 112"/>
                <a:gd name="T39" fmla="*/ 0 h 186"/>
                <a:gd name="T40" fmla="*/ 0 w 112"/>
                <a:gd name="T41" fmla="*/ 0 h 186"/>
                <a:gd name="T42" fmla="*/ 0 w 112"/>
                <a:gd name="T43" fmla="*/ 0 h 186"/>
                <a:gd name="T44" fmla="*/ 0 w 112"/>
                <a:gd name="T45" fmla="*/ 0 h 186"/>
                <a:gd name="T46" fmla="*/ 0 w 112"/>
                <a:gd name="T47" fmla="*/ 0 h 186"/>
                <a:gd name="T48" fmla="*/ 0 w 112"/>
                <a:gd name="T49" fmla="*/ 0 h 186"/>
                <a:gd name="T50" fmla="*/ 0 w 112"/>
                <a:gd name="T51" fmla="*/ 0 h 186"/>
                <a:gd name="T52" fmla="*/ 0 w 112"/>
                <a:gd name="T53" fmla="*/ 0 h 186"/>
                <a:gd name="T54" fmla="*/ 0 w 112"/>
                <a:gd name="T55" fmla="*/ 0 h 186"/>
                <a:gd name="T56" fmla="*/ 0 w 112"/>
                <a:gd name="T57" fmla="*/ 0 h 186"/>
                <a:gd name="T58" fmla="*/ 0 w 112"/>
                <a:gd name="T59" fmla="*/ 0 h 186"/>
                <a:gd name="T60" fmla="*/ 0 w 112"/>
                <a:gd name="T61" fmla="*/ 0 h 186"/>
                <a:gd name="T62" fmla="*/ 0 w 112"/>
                <a:gd name="T63" fmla="*/ 0 h 1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2"/>
                <a:gd name="T97" fmla="*/ 0 h 186"/>
                <a:gd name="T98" fmla="*/ 112 w 112"/>
                <a:gd name="T99" fmla="*/ 186 h 1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2" h="186">
                  <a:moveTo>
                    <a:pt x="7" y="62"/>
                  </a:moveTo>
                  <a:lnTo>
                    <a:pt x="32" y="64"/>
                  </a:lnTo>
                  <a:lnTo>
                    <a:pt x="56" y="68"/>
                  </a:lnTo>
                  <a:lnTo>
                    <a:pt x="39" y="44"/>
                  </a:lnTo>
                  <a:lnTo>
                    <a:pt x="21" y="41"/>
                  </a:lnTo>
                  <a:lnTo>
                    <a:pt x="43" y="19"/>
                  </a:lnTo>
                  <a:lnTo>
                    <a:pt x="45" y="19"/>
                  </a:lnTo>
                  <a:lnTo>
                    <a:pt x="48" y="20"/>
                  </a:lnTo>
                  <a:lnTo>
                    <a:pt x="52" y="21"/>
                  </a:lnTo>
                  <a:lnTo>
                    <a:pt x="59" y="22"/>
                  </a:lnTo>
                  <a:lnTo>
                    <a:pt x="66" y="22"/>
                  </a:lnTo>
                  <a:lnTo>
                    <a:pt x="75" y="21"/>
                  </a:lnTo>
                  <a:lnTo>
                    <a:pt x="83" y="17"/>
                  </a:lnTo>
                  <a:lnTo>
                    <a:pt x="93" y="12"/>
                  </a:lnTo>
                  <a:lnTo>
                    <a:pt x="108" y="3"/>
                  </a:lnTo>
                  <a:lnTo>
                    <a:pt x="112" y="0"/>
                  </a:lnTo>
                  <a:lnTo>
                    <a:pt x="111" y="1"/>
                  </a:lnTo>
                  <a:lnTo>
                    <a:pt x="110" y="2"/>
                  </a:lnTo>
                  <a:lnTo>
                    <a:pt x="107" y="12"/>
                  </a:lnTo>
                  <a:lnTo>
                    <a:pt x="99" y="36"/>
                  </a:lnTo>
                  <a:lnTo>
                    <a:pt x="91" y="64"/>
                  </a:lnTo>
                  <a:lnTo>
                    <a:pt x="88" y="86"/>
                  </a:lnTo>
                  <a:lnTo>
                    <a:pt x="86" y="106"/>
                  </a:lnTo>
                  <a:lnTo>
                    <a:pt x="80" y="133"/>
                  </a:lnTo>
                  <a:lnTo>
                    <a:pt x="72" y="162"/>
                  </a:lnTo>
                  <a:lnTo>
                    <a:pt x="68" y="186"/>
                  </a:lnTo>
                  <a:lnTo>
                    <a:pt x="0" y="182"/>
                  </a:lnTo>
                  <a:lnTo>
                    <a:pt x="8" y="115"/>
                  </a:lnTo>
                  <a:lnTo>
                    <a:pt x="29" y="111"/>
                  </a:lnTo>
                  <a:lnTo>
                    <a:pt x="30" y="88"/>
                  </a:lnTo>
                  <a:lnTo>
                    <a:pt x="8" y="91"/>
                  </a:lnTo>
                  <a:lnTo>
                    <a:pt x="7" y="62"/>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3" name="Freeform 139"/>
            <p:cNvSpPr>
              <a:spLocks/>
            </p:cNvSpPr>
            <p:nvPr/>
          </p:nvSpPr>
          <p:spPr bwMode="auto">
            <a:xfrm>
              <a:off x="656" y="2658"/>
              <a:ext cx="7" cy="40"/>
            </a:xfrm>
            <a:custGeom>
              <a:avLst/>
              <a:gdLst>
                <a:gd name="T0" fmla="*/ 0 w 20"/>
                <a:gd name="T1" fmla="*/ 0 h 119"/>
                <a:gd name="T2" fmla="*/ 0 w 20"/>
                <a:gd name="T3" fmla="*/ 0 h 119"/>
                <a:gd name="T4" fmla="*/ 0 w 20"/>
                <a:gd name="T5" fmla="*/ 0 h 119"/>
                <a:gd name="T6" fmla="*/ 0 w 20"/>
                <a:gd name="T7" fmla="*/ 0 h 119"/>
                <a:gd name="T8" fmla="*/ 0 60000 65536"/>
                <a:gd name="T9" fmla="*/ 0 60000 65536"/>
                <a:gd name="T10" fmla="*/ 0 60000 65536"/>
                <a:gd name="T11" fmla="*/ 0 60000 65536"/>
                <a:gd name="T12" fmla="*/ 0 w 20"/>
                <a:gd name="T13" fmla="*/ 0 h 119"/>
                <a:gd name="T14" fmla="*/ 20 w 20"/>
                <a:gd name="T15" fmla="*/ 119 h 119"/>
              </a:gdLst>
              <a:ahLst/>
              <a:cxnLst>
                <a:cxn ang="T8">
                  <a:pos x="T0" y="T1"/>
                </a:cxn>
                <a:cxn ang="T9">
                  <a:pos x="T2" y="T3"/>
                </a:cxn>
                <a:cxn ang="T10">
                  <a:pos x="T4" y="T5"/>
                </a:cxn>
                <a:cxn ang="T11">
                  <a:pos x="T6" y="T7"/>
                </a:cxn>
              </a:cxnLst>
              <a:rect l="T12" t="T13" r="T14" b="T15"/>
              <a:pathLst>
                <a:path w="20" h="119">
                  <a:moveTo>
                    <a:pt x="20" y="119"/>
                  </a:moveTo>
                  <a:lnTo>
                    <a:pt x="3" y="0"/>
                  </a:lnTo>
                  <a:lnTo>
                    <a:pt x="0" y="96"/>
                  </a:lnTo>
                  <a:lnTo>
                    <a:pt x="2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4" name="Freeform 140"/>
            <p:cNvSpPr>
              <a:spLocks/>
            </p:cNvSpPr>
            <p:nvPr/>
          </p:nvSpPr>
          <p:spPr bwMode="auto">
            <a:xfrm>
              <a:off x="456" y="2678"/>
              <a:ext cx="336" cy="277"/>
            </a:xfrm>
            <a:custGeom>
              <a:avLst/>
              <a:gdLst>
                <a:gd name="T0" fmla="*/ 0 w 1007"/>
                <a:gd name="T1" fmla="*/ 0 h 832"/>
                <a:gd name="T2" fmla="*/ 0 w 1007"/>
                <a:gd name="T3" fmla="*/ 0 h 832"/>
                <a:gd name="T4" fmla="*/ 0 w 1007"/>
                <a:gd name="T5" fmla="*/ 0 h 832"/>
                <a:gd name="T6" fmla="*/ 0 w 1007"/>
                <a:gd name="T7" fmla="*/ 0 h 832"/>
                <a:gd name="T8" fmla="*/ 0 w 1007"/>
                <a:gd name="T9" fmla="*/ 0 h 832"/>
                <a:gd name="T10" fmla="*/ 0 w 1007"/>
                <a:gd name="T11" fmla="*/ 0 h 832"/>
                <a:gd name="T12" fmla="*/ 0 w 1007"/>
                <a:gd name="T13" fmla="*/ 0 h 832"/>
                <a:gd name="T14" fmla="*/ 0 w 1007"/>
                <a:gd name="T15" fmla="*/ 0 h 832"/>
                <a:gd name="T16" fmla="*/ 0 w 1007"/>
                <a:gd name="T17" fmla="*/ 0 h 832"/>
                <a:gd name="T18" fmla="*/ 0 w 1007"/>
                <a:gd name="T19" fmla="*/ 0 h 832"/>
                <a:gd name="T20" fmla="*/ 0 w 1007"/>
                <a:gd name="T21" fmla="*/ 0 h 832"/>
                <a:gd name="T22" fmla="*/ 0 w 1007"/>
                <a:gd name="T23" fmla="*/ 0 h 832"/>
                <a:gd name="T24" fmla="*/ 0 w 1007"/>
                <a:gd name="T25" fmla="*/ 0 h 832"/>
                <a:gd name="T26" fmla="*/ 0 w 1007"/>
                <a:gd name="T27" fmla="*/ 0 h 832"/>
                <a:gd name="T28" fmla="*/ 0 w 1007"/>
                <a:gd name="T29" fmla="*/ 0 h 832"/>
                <a:gd name="T30" fmla="*/ 0 w 1007"/>
                <a:gd name="T31" fmla="*/ 0 h 832"/>
                <a:gd name="T32" fmla="*/ 0 w 1007"/>
                <a:gd name="T33" fmla="*/ 0 h 832"/>
                <a:gd name="T34" fmla="*/ 0 w 1007"/>
                <a:gd name="T35" fmla="*/ 0 h 832"/>
                <a:gd name="T36" fmla="*/ 0 w 1007"/>
                <a:gd name="T37" fmla="*/ 0 h 832"/>
                <a:gd name="T38" fmla="*/ 0 w 1007"/>
                <a:gd name="T39" fmla="*/ 0 h 832"/>
                <a:gd name="T40" fmla="*/ 0 w 1007"/>
                <a:gd name="T41" fmla="*/ 0 h 832"/>
                <a:gd name="T42" fmla="*/ 0 w 1007"/>
                <a:gd name="T43" fmla="*/ 0 h 832"/>
                <a:gd name="T44" fmla="*/ 0 w 1007"/>
                <a:gd name="T45" fmla="*/ 0 h 832"/>
                <a:gd name="T46" fmla="*/ 0 w 1007"/>
                <a:gd name="T47" fmla="*/ 0 h 832"/>
                <a:gd name="T48" fmla="*/ 0 w 1007"/>
                <a:gd name="T49" fmla="*/ 0 h 832"/>
                <a:gd name="T50" fmla="*/ 0 w 1007"/>
                <a:gd name="T51" fmla="*/ 0 h 832"/>
                <a:gd name="T52" fmla="*/ 0 w 1007"/>
                <a:gd name="T53" fmla="*/ 0 h 832"/>
                <a:gd name="T54" fmla="*/ 0 w 1007"/>
                <a:gd name="T55" fmla="*/ 0 h 832"/>
                <a:gd name="T56" fmla="*/ 0 w 1007"/>
                <a:gd name="T57" fmla="*/ 0 h 832"/>
                <a:gd name="T58" fmla="*/ 0 w 1007"/>
                <a:gd name="T59" fmla="*/ 0 h 832"/>
                <a:gd name="T60" fmla="*/ 0 w 1007"/>
                <a:gd name="T61" fmla="*/ 0 h 832"/>
                <a:gd name="T62" fmla="*/ 0 w 1007"/>
                <a:gd name="T63" fmla="*/ 0 h 832"/>
                <a:gd name="T64" fmla="*/ 0 w 1007"/>
                <a:gd name="T65" fmla="*/ 0 h 832"/>
                <a:gd name="T66" fmla="*/ 0 w 1007"/>
                <a:gd name="T67" fmla="*/ 0 h 832"/>
                <a:gd name="T68" fmla="*/ 0 w 1007"/>
                <a:gd name="T69" fmla="*/ 0 h 832"/>
                <a:gd name="T70" fmla="*/ 0 w 1007"/>
                <a:gd name="T71" fmla="*/ 0 h 832"/>
                <a:gd name="T72" fmla="*/ 0 w 1007"/>
                <a:gd name="T73" fmla="*/ 0 h 832"/>
                <a:gd name="T74" fmla="*/ 0 w 1007"/>
                <a:gd name="T75" fmla="*/ 0 h 832"/>
                <a:gd name="T76" fmla="*/ 0 w 1007"/>
                <a:gd name="T77" fmla="*/ 0 h 832"/>
                <a:gd name="T78" fmla="*/ 0 w 1007"/>
                <a:gd name="T79" fmla="*/ 0 h 832"/>
                <a:gd name="T80" fmla="*/ 0 w 1007"/>
                <a:gd name="T81" fmla="*/ 0 h 832"/>
                <a:gd name="T82" fmla="*/ 0 w 1007"/>
                <a:gd name="T83" fmla="*/ 0 h 832"/>
                <a:gd name="T84" fmla="*/ 0 w 1007"/>
                <a:gd name="T85" fmla="*/ 0 h 832"/>
                <a:gd name="T86" fmla="*/ 0 w 1007"/>
                <a:gd name="T87" fmla="*/ 0 h 832"/>
                <a:gd name="T88" fmla="*/ 0 w 1007"/>
                <a:gd name="T89" fmla="*/ 0 h 832"/>
                <a:gd name="T90" fmla="*/ 0 w 1007"/>
                <a:gd name="T91" fmla="*/ 0 h 832"/>
                <a:gd name="T92" fmla="*/ 0 w 1007"/>
                <a:gd name="T93" fmla="*/ 0 h 832"/>
                <a:gd name="T94" fmla="*/ 0 w 1007"/>
                <a:gd name="T95" fmla="*/ 0 h 832"/>
                <a:gd name="T96" fmla="*/ 0 w 1007"/>
                <a:gd name="T97" fmla="*/ 0 h 832"/>
                <a:gd name="T98" fmla="*/ 0 w 1007"/>
                <a:gd name="T99" fmla="*/ 0 h 832"/>
                <a:gd name="T100" fmla="*/ 0 w 1007"/>
                <a:gd name="T101" fmla="*/ 0 h 832"/>
                <a:gd name="T102" fmla="*/ 0 w 1007"/>
                <a:gd name="T103" fmla="*/ 0 h 832"/>
                <a:gd name="T104" fmla="*/ 0 w 1007"/>
                <a:gd name="T105" fmla="*/ 0 h 832"/>
                <a:gd name="T106" fmla="*/ 0 w 1007"/>
                <a:gd name="T107" fmla="*/ 0 h 8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07"/>
                <a:gd name="T163" fmla="*/ 0 h 832"/>
                <a:gd name="T164" fmla="*/ 1007 w 1007"/>
                <a:gd name="T165" fmla="*/ 832 h 8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07" h="832">
                  <a:moveTo>
                    <a:pt x="383" y="21"/>
                  </a:moveTo>
                  <a:lnTo>
                    <a:pt x="298" y="1"/>
                  </a:lnTo>
                  <a:lnTo>
                    <a:pt x="296" y="1"/>
                  </a:lnTo>
                  <a:lnTo>
                    <a:pt x="290" y="1"/>
                  </a:lnTo>
                  <a:lnTo>
                    <a:pt x="281" y="1"/>
                  </a:lnTo>
                  <a:lnTo>
                    <a:pt x="269" y="0"/>
                  </a:lnTo>
                  <a:lnTo>
                    <a:pt x="256" y="0"/>
                  </a:lnTo>
                  <a:lnTo>
                    <a:pt x="239" y="0"/>
                  </a:lnTo>
                  <a:lnTo>
                    <a:pt x="223" y="1"/>
                  </a:lnTo>
                  <a:lnTo>
                    <a:pt x="205" y="2"/>
                  </a:lnTo>
                  <a:lnTo>
                    <a:pt x="186" y="3"/>
                  </a:lnTo>
                  <a:lnTo>
                    <a:pt x="168" y="5"/>
                  </a:lnTo>
                  <a:lnTo>
                    <a:pt x="151" y="7"/>
                  </a:lnTo>
                  <a:lnTo>
                    <a:pt x="134" y="11"/>
                  </a:lnTo>
                  <a:lnTo>
                    <a:pt x="118" y="15"/>
                  </a:lnTo>
                  <a:lnTo>
                    <a:pt x="105" y="21"/>
                  </a:lnTo>
                  <a:lnTo>
                    <a:pt x="94" y="26"/>
                  </a:lnTo>
                  <a:lnTo>
                    <a:pt x="86" y="34"/>
                  </a:lnTo>
                  <a:lnTo>
                    <a:pt x="73" y="52"/>
                  </a:lnTo>
                  <a:lnTo>
                    <a:pt x="59" y="72"/>
                  </a:lnTo>
                  <a:lnTo>
                    <a:pt x="44" y="93"/>
                  </a:lnTo>
                  <a:lnTo>
                    <a:pt x="31" y="114"/>
                  </a:lnTo>
                  <a:lnTo>
                    <a:pt x="19" y="133"/>
                  </a:lnTo>
                  <a:lnTo>
                    <a:pt x="10" y="147"/>
                  </a:lnTo>
                  <a:lnTo>
                    <a:pt x="3" y="158"/>
                  </a:lnTo>
                  <a:lnTo>
                    <a:pt x="1" y="161"/>
                  </a:lnTo>
                  <a:lnTo>
                    <a:pt x="0" y="182"/>
                  </a:lnTo>
                  <a:lnTo>
                    <a:pt x="0" y="231"/>
                  </a:lnTo>
                  <a:lnTo>
                    <a:pt x="5" y="286"/>
                  </a:lnTo>
                  <a:lnTo>
                    <a:pt x="19" y="321"/>
                  </a:lnTo>
                  <a:lnTo>
                    <a:pt x="29" y="335"/>
                  </a:lnTo>
                  <a:lnTo>
                    <a:pt x="41" y="355"/>
                  </a:lnTo>
                  <a:lnTo>
                    <a:pt x="53" y="381"/>
                  </a:lnTo>
                  <a:lnTo>
                    <a:pt x="65" y="407"/>
                  </a:lnTo>
                  <a:lnTo>
                    <a:pt x="76" y="432"/>
                  </a:lnTo>
                  <a:lnTo>
                    <a:pt x="85" y="454"/>
                  </a:lnTo>
                  <a:lnTo>
                    <a:pt x="92" y="468"/>
                  </a:lnTo>
                  <a:lnTo>
                    <a:pt x="94" y="474"/>
                  </a:lnTo>
                  <a:lnTo>
                    <a:pt x="97" y="477"/>
                  </a:lnTo>
                  <a:lnTo>
                    <a:pt x="105" y="486"/>
                  </a:lnTo>
                  <a:lnTo>
                    <a:pt x="118" y="499"/>
                  </a:lnTo>
                  <a:lnTo>
                    <a:pt x="136" y="517"/>
                  </a:lnTo>
                  <a:lnTo>
                    <a:pt x="157" y="539"/>
                  </a:lnTo>
                  <a:lnTo>
                    <a:pt x="180" y="563"/>
                  </a:lnTo>
                  <a:lnTo>
                    <a:pt x="206" y="588"/>
                  </a:lnTo>
                  <a:lnTo>
                    <a:pt x="233" y="615"/>
                  </a:lnTo>
                  <a:lnTo>
                    <a:pt x="259" y="642"/>
                  </a:lnTo>
                  <a:lnTo>
                    <a:pt x="287" y="668"/>
                  </a:lnTo>
                  <a:lnTo>
                    <a:pt x="313" y="693"/>
                  </a:lnTo>
                  <a:lnTo>
                    <a:pt x="338" y="716"/>
                  </a:lnTo>
                  <a:lnTo>
                    <a:pt x="361" y="736"/>
                  </a:lnTo>
                  <a:lnTo>
                    <a:pt x="381" y="751"/>
                  </a:lnTo>
                  <a:lnTo>
                    <a:pt x="397" y="763"/>
                  </a:lnTo>
                  <a:lnTo>
                    <a:pt x="409" y="769"/>
                  </a:lnTo>
                  <a:lnTo>
                    <a:pt x="421" y="772"/>
                  </a:lnTo>
                  <a:lnTo>
                    <a:pt x="436" y="778"/>
                  </a:lnTo>
                  <a:lnTo>
                    <a:pt x="456" y="783"/>
                  </a:lnTo>
                  <a:lnTo>
                    <a:pt x="480" y="790"/>
                  </a:lnTo>
                  <a:lnTo>
                    <a:pt x="506" y="796"/>
                  </a:lnTo>
                  <a:lnTo>
                    <a:pt x="534" y="803"/>
                  </a:lnTo>
                  <a:lnTo>
                    <a:pt x="564" y="810"/>
                  </a:lnTo>
                  <a:lnTo>
                    <a:pt x="594" y="816"/>
                  </a:lnTo>
                  <a:lnTo>
                    <a:pt x="625" y="822"/>
                  </a:lnTo>
                  <a:lnTo>
                    <a:pt x="656" y="826"/>
                  </a:lnTo>
                  <a:lnTo>
                    <a:pt x="687" y="830"/>
                  </a:lnTo>
                  <a:lnTo>
                    <a:pt x="716" y="832"/>
                  </a:lnTo>
                  <a:lnTo>
                    <a:pt x="743" y="832"/>
                  </a:lnTo>
                  <a:lnTo>
                    <a:pt x="769" y="831"/>
                  </a:lnTo>
                  <a:lnTo>
                    <a:pt x="791" y="826"/>
                  </a:lnTo>
                  <a:lnTo>
                    <a:pt x="810" y="820"/>
                  </a:lnTo>
                  <a:lnTo>
                    <a:pt x="1007" y="771"/>
                  </a:lnTo>
                  <a:lnTo>
                    <a:pt x="1004" y="762"/>
                  </a:lnTo>
                  <a:lnTo>
                    <a:pt x="995" y="737"/>
                  </a:lnTo>
                  <a:lnTo>
                    <a:pt x="984" y="699"/>
                  </a:lnTo>
                  <a:lnTo>
                    <a:pt x="974" y="652"/>
                  </a:lnTo>
                  <a:lnTo>
                    <a:pt x="966" y="601"/>
                  </a:lnTo>
                  <a:lnTo>
                    <a:pt x="965" y="549"/>
                  </a:lnTo>
                  <a:lnTo>
                    <a:pt x="972" y="501"/>
                  </a:lnTo>
                  <a:lnTo>
                    <a:pt x="991" y="458"/>
                  </a:lnTo>
                  <a:lnTo>
                    <a:pt x="989" y="458"/>
                  </a:lnTo>
                  <a:lnTo>
                    <a:pt x="986" y="458"/>
                  </a:lnTo>
                  <a:lnTo>
                    <a:pt x="982" y="460"/>
                  </a:lnTo>
                  <a:lnTo>
                    <a:pt x="974" y="460"/>
                  </a:lnTo>
                  <a:lnTo>
                    <a:pt x="966" y="460"/>
                  </a:lnTo>
                  <a:lnTo>
                    <a:pt x="956" y="460"/>
                  </a:lnTo>
                  <a:lnTo>
                    <a:pt x="944" y="460"/>
                  </a:lnTo>
                  <a:lnTo>
                    <a:pt x="932" y="458"/>
                  </a:lnTo>
                  <a:lnTo>
                    <a:pt x="917" y="457"/>
                  </a:lnTo>
                  <a:lnTo>
                    <a:pt x="903" y="456"/>
                  </a:lnTo>
                  <a:lnTo>
                    <a:pt x="887" y="454"/>
                  </a:lnTo>
                  <a:lnTo>
                    <a:pt x="871" y="451"/>
                  </a:lnTo>
                  <a:lnTo>
                    <a:pt x="853" y="447"/>
                  </a:lnTo>
                  <a:lnTo>
                    <a:pt x="835" y="443"/>
                  </a:lnTo>
                  <a:lnTo>
                    <a:pt x="818" y="437"/>
                  </a:lnTo>
                  <a:lnTo>
                    <a:pt x="799" y="431"/>
                  </a:lnTo>
                  <a:lnTo>
                    <a:pt x="783" y="425"/>
                  </a:lnTo>
                  <a:lnTo>
                    <a:pt x="768" y="421"/>
                  </a:lnTo>
                  <a:lnTo>
                    <a:pt x="751" y="417"/>
                  </a:lnTo>
                  <a:lnTo>
                    <a:pt x="733" y="415"/>
                  </a:lnTo>
                  <a:lnTo>
                    <a:pt x="715" y="414"/>
                  </a:lnTo>
                  <a:lnTo>
                    <a:pt x="697" y="413"/>
                  </a:lnTo>
                  <a:lnTo>
                    <a:pt x="677" y="413"/>
                  </a:lnTo>
                  <a:lnTo>
                    <a:pt x="658" y="413"/>
                  </a:lnTo>
                  <a:lnTo>
                    <a:pt x="638" y="414"/>
                  </a:lnTo>
                  <a:lnTo>
                    <a:pt x="618" y="416"/>
                  </a:lnTo>
                  <a:lnTo>
                    <a:pt x="598" y="419"/>
                  </a:lnTo>
                  <a:lnTo>
                    <a:pt x="578" y="421"/>
                  </a:lnTo>
                  <a:lnTo>
                    <a:pt x="559" y="423"/>
                  </a:lnTo>
                  <a:lnTo>
                    <a:pt x="540" y="426"/>
                  </a:lnTo>
                  <a:lnTo>
                    <a:pt x="520" y="430"/>
                  </a:lnTo>
                  <a:lnTo>
                    <a:pt x="501" y="433"/>
                  </a:lnTo>
                  <a:lnTo>
                    <a:pt x="399" y="491"/>
                  </a:lnTo>
                  <a:lnTo>
                    <a:pt x="401" y="487"/>
                  </a:lnTo>
                  <a:lnTo>
                    <a:pt x="407" y="478"/>
                  </a:lnTo>
                  <a:lnTo>
                    <a:pt x="414" y="466"/>
                  </a:lnTo>
                  <a:lnTo>
                    <a:pt x="424" y="451"/>
                  </a:lnTo>
                  <a:lnTo>
                    <a:pt x="436" y="436"/>
                  </a:lnTo>
                  <a:lnTo>
                    <a:pt x="450" y="422"/>
                  </a:lnTo>
                  <a:lnTo>
                    <a:pt x="462" y="412"/>
                  </a:lnTo>
                  <a:lnTo>
                    <a:pt x="475" y="405"/>
                  </a:lnTo>
                  <a:lnTo>
                    <a:pt x="489" y="403"/>
                  </a:lnTo>
                  <a:lnTo>
                    <a:pt x="501" y="401"/>
                  </a:lnTo>
                  <a:lnTo>
                    <a:pt x="512" y="400"/>
                  </a:lnTo>
                  <a:lnTo>
                    <a:pt x="522" y="399"/>
                  </a:lnTo>
                  <a:lnTo>
                    <a:pt x="531" y="397"/>
                  </a:lnTo>
                  <a:lnTo>
                    <a:pt x="537" y="397"/>
                  </a:lnTo>
                  <a:lnTo>
                    <a:pt x="542" y="397"/>
                  </a:lnTo>
                  <a:lnTo>
                    <a:pt x="543" y="397"/>
                  </a:lnTo>
                  <a:lnTo>
                    <a:pt x="484" y="253"/>
                  </a:lnTo>
                  <a:lnTo>
                    <a:pt x="479" y="249"/>
                  </a:lnTo>
                  <a:lnTo>
                    <a:pt x="463" y="239"/>
                  </a:lnTo>
                  <a:lnTo>
                    <a:pt x="442" y="225"/>
                  </a:lnTo>
                  <a:lnTo>
                    <a:pt x="415" y="207"/>
                  </a:lnTo>
                  <a:lnTo>
                    <a:pt x="387" y="190"/>
                  </a:lnTo>
                  <a:lnTo>
                    <a:pt x="359" y="176"/>
                  </a:lnTo>
                  <a:lnTo>
                    <a:pt x="333" y="166"/>
                  </a:lnTo>
                  <a:lnTo>
                    <a:pt x="315" y="161"/>
                  </a:lnTo>
                  <a:lnTo>
                    <a:pt x="298" y="161"/>
                  </a:lnTo>
                  <a:lnTo>
                    <a:pt x="281" y="161"/>
                  </a:lnTo>
                  <a:lnTo>
                    <a:pt x="264" y="161"/>
                  </a:lnTo>
                  <a:lnTo>
                    <a:pt x="248" y="161"/>
                  </a:lnTo>
                  <a:lnTo>
                    <a:pt x="234" y="163"/>
                  </a:lnTo>
                  <a:lnTo>
                    <a:pt x="223" y="163"/>
                  </a:lnTo>
                  <a:lnTo>
                    <a:pt x="215" y="163"/>
                  </a:lnTo>
                  <a:lnTo>
                    <a:pt x="213" y="163"/>
                  </a:lnTo>
                  <a:lnTo>
                    <a:pt x="216" y="160"/>
                  </a:lnTo>
                  <a:lnTo>
                    <a:pt x="227" y="154"/>
                  </a:lnTo>
                  <a:lnTo>
                    <a:pt x="244" y="146"/>
                  </a:lnTo>
                  <a:lnTo>
                    <a:pt x="266" y="138"/>
                  </a:lnTo>
                  <a:lnTo>
                    <a:pt x="291" y="133"/>
                  </a:lnTo>
                  <a:lnTo>
                    <a:pt x="320" y="133"/>
                  </a:lnTo>
                  <a:lnTo>
                    <a:pt x="351" y="138"/>
                  </a:lnTo>
                  <a:lnTo>
                    <a:pt x="383" y="151"/>
                  </a:lnTo>
                  <a:lnTo>
                    <a:pt x="442" y="178"/>
                  </a:lnTo>
                  <a:lnTo>
                    <a:pt x="442" y="173"/>
                  </a:lnTo>
                  <a:lnTo>
                    <a:pt x="440" y="157"/>
                  </a:lnTo>
                  <a:lnTo>
                    <a:pt x="436" y="136"/>
                  </a:lnTo>
                  <a:lnTo>
                    <a:pt x="432" y="110"/>
                  </a:lnTo>
                  <a:lnTo>
                    <a:pt x="424" y="83"/>
                  </a:lnTo>
                  <a:lnTo>
                    <a:pt x="414" y="57"/>
                  </a:lnTo>
                  <a:lnTo>
                    <a:pt x="400" y="36"/>
                  </a:lnTo>
                  <a:lnTo>
                    <a:pt x="383" y="21"/>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5" name="Freeform 141"/>
            <p:cNvSpPr>
              <a:spLocks/>
            </p:cNvSpPr>
            <p:nvPr/>
          </p:nvSpPr>
          <p:spPr bwMode="auto">
            <a:xfrm>
              <a:off x="584" y="2685"/>
              <a:ext cx="60" cy="98"/>
            </a:xfrm>
            <a:custGeom>
              <a:avLst/>
              <a:gdLst>
                <a:gd name="T0" fmla="*/ 0 w 181"/>
                <a:gd name="T1" fmla="*/ 0 h 294"/>
                <a:gd name="T2" fmla="*/ 0 w 181"/>
                <a:gd name="T3" fmla="*/ 0 h 294"/>
                <a:gd name="T4" fmla="*/ 0 w 181"/>
                <a:gd name="T5" fmla="*/ 0 h 294"/>
                <a:gd name="T6" fmla="*/ 0 w 181"/>
                <a:gd name="T7" fmla="*/ 0 h 294"/>
                <a:gd name="T8" fmla="*/ 0 w 181"/>
                <a:gd name="T9" fmla="*/ 0 h 294"/>
                <a:gd name="T10" fmla="*/ 0 w 181"/>
                <a:gd name="T11" fmla="*/ 0 h 294"/>
                <a:gd name="T12" fmla="*/ 0 w 181"/>
                <a:gd name="T13" fmla="*/ 0 h 294"/>
                <a:gd name="T14" fmla="*/ 0 w 181"/>
                <a:gd name="T15" fmla="*/ 0 h 294"/>
                <a:gd name="T16" fmla="*/ 0 w 181"/>
                <a:gd name="T17" fmla="*/ 0 h 294"/>
                <a:gd name="T18" fmla="*/ 0 w 181"/>
                <a:gd name="T19" fmla="*/ 0 h 294"/>
                <a:gd name="T20" fmla="*/ 0 w 181"/>
                <a:gd name="T21" fmla="*/ 0 h 294"/>
                <a:gd name="T22" fmla="*/ 0 w 181"/>
                <a:gd name="T23" fmla="*/ 0 h 294"/>
                <a:gd name="T24" fmla="*/ 0 w 181"/>
                <a:gd name="T25" fmla="*/ 0 h 294"/>
                <a:gd name="T26" fmla="*/ 0 w 181"/>
                <a:gd name="T27" fmla="*/ 0 h 294"/>
                <a:gd name="T28" fmla="*/ 0 w 181"/>
                <a:gd name="T29" fmla="*/ 0 h 294"/>
                <a:gd name="T30" fmla="*/ 0 w 181"/>
                <a:gd name="T31" fmla="*/ 0 h 294"/>
                <a:gd name="T32" fmla="*/ 0 w 181"/>
                <a:gd name="T33" fmla="*/ 0 h 294"/>
                <a:gd name="T34" fmla="*/ 0 w 181"/>
                <a:gd name="T35" fmla="*/ 0 h 294"/>
                <a:gd name="T36" fmla="*/ 0 w 181"/>
                <a:gd name="T37" fmla="*/ 0 h 294"/>
                <a:gd name="T38" fmla="*/ 0 w 181"/>
                <a:gd name="T39" fmla="*/ 0 h 294"/>
                <a:gd name="T40" fmla="*/ 0 w 181"/>
                <a:gd name="T41" fmla="*/ 0 h 294"/>
                <a:gd name="T42" fmla="*/ 0 w 181"/>
                <a:gd name="T43" fmla="*/ 0 h 294"/>
                <a:gd name="T44" fmla="*/ 0 w 181"/>
                <a:gd name="T45" fmla="*/ 0 h 294"/>
                <a:gd name="T46" fmla="*/ 0 w 181"/>
                <a:gd name="T47" fmla="*/ 0 h 294"/>
                <a:gd name="T48" fmla="*/ 0 w 181"/>
                <a:gd name="T49" fmla="*/ 0 h 294"/>
                <a:gd name="T50" fmla="*/ 0 w 181"/>
                <a:gd name="T51" fmla="*/ 0 h 294"/>
                <a:gd name="T52" fmla="*/ 0 w 181"/>
                <a:gd name="T53" fmla="*/ 0 h 294"/>
                <a:gd name="T54" fmla="*/ 0 w 181"/>
                <a:gd name="T55" fmla="*/ 0 h 294"/>
                <a:gd name="T56" fmla="*/ 0 w 181"/>
                <a:gd name="T57" fmla="*/ 0 h 294"/>
                <a:gd name="T58" fmla="*/ 0 w 181"/>
                <a:gd name="T59" fmla="*/ 0 h 2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1"/>
                <a:gd name="T91" fmla="*/ 0 h 294"/>
                <a:gd name="T92" fmla="*/ 181 w 181"/>
                <a:gd name="T93" fmla="*/ 294 h 2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1" h="294">
                  <a:moveTo>
                    <a:pt x="38" y="65"/>
                  </a:moveTo>
                  <a:lnTo>
                    <a:pt x="39" y="67"/>
                  </a:lnTo>
                  <a:lnTo>
                    <a:pt x="44" y="72"/>
                  </a:lnTo>
                  <a:lnTo>
                    <a:pt x="49" y="79"/>
                  </a:lnTo>
                  <a:lnTo>
                    <a:pt x="56" y="89"/>
                  </a:lnTo>
                  <a:lnTo>
                    <a:pt x="63" y="101"/>
                  </a:lnTo>
                  <a:lnTo>
                    <a:pt x="71" y="114"/>
                  </a:lnTo>
                  <a:lnTo>
                    <a:pt x="77" y="127"/>
                  </a:lnTo>
                  <a:lnTo>
                    <a:pt x="82" y="142"/>
                  </a:lnTo>
                  <a:lnTo>
                    <a:pt x="87" y="156"/>
                  </a:lnTo>
                  <a:lnTo>
                    <a:pt x="92" y="168"/>
                  </a:lnTo>
                  <a:lnTo>
                    <a:pt x="98" y="179"/>
                  </a:lnTo>
                  <a:lnTo>
                    <a:pt x="103" y="189"/>
                  </a:lnTo>
                  <a:lnTo>
                    <a:pt x="108" y="197"/>
                  </a:lnTo>
                  <a:lnTo>
                    <a:pt x="112" y="202"/>
                  </a:lnTo>
                  <a:lnTo>
                    <a:pt x="114" y="206"/>
                  </a:lnTo>
                  <a:lnTo>
                    <a:pt x="116" y="207"/>
                  </a:lnTo>
                  <a:lnTo>
                    <a:pt x="175" y="294"/>
                  </a:lnTo>
                  <a:lnTo>
                    <a:pt x="181" y="250"/>
                  </a:lnTo>
                  <a:lnTo>
                    <a:pt x="132" y="186"/>
                  </a:lnTo>
                  <a:lnTo>
                    <a:pt x="88" y="109"/>
                  </a:lnTo>
                  <a:lnTo>
                    <a:pt x="86" y="105"/>
                  </a:lnTo>
                  <a:lnTo>
                    <a:pt x="80" y="93"/>
                  </a:lnTo>
                  <a:lnTo>
                    <a:pt x="71" y="75"/>
                  </a:lnTo>
                  <a:lnTo>
                    <a:pt x="60" y="54"/>
                  </a:lnTo>
                  <a:lnTo>
                    <a:pt x="47" y="34"/>
                  </a:lnTo>
                  <a:lnTo>
                    <a:pt x="32" y="16"/>
                  </a:lnTo>
                  <a:lnTo>
                    <a:pt x="17" y="4"/>
                  </a:lnTo>
                  <a:lnTo>
                    <a:pt x="0" y="0"/>
                  </a:lnTo>
                  <a:lnTo>
                    <a:pt x="38" y="65"/>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6" name="Freeform 142"/>
            <p:cNvSpPr>
              <a:spLocks/>
            </p:cNvSpPr>
            <p:nvPr/>
          </p:nvSpPr>
          <p:spPr bwMode="auto">
            <a:xfrm>
              <a:off x="613" y="2690"/>
              <a:ext cx="41" cy="68"/>
            </a:xfrm>
            <a:custGeom>
              <a:avLst/>
              <a:gdLst>
                <a:gd name="T0" fmla="*/ 0 w 121"/>
                <a:gd name="T1" fmla="*/ 0 h 203"/>
                <a:gd name="T2" fmla="*/ 0 w 121"/>
                <a:gd name="T3" fmla="*/ 0 h 203"/>
                <a:gd name="T4" fmla="*/ 0 w 121"/>
                <a:gd name="T5" fmla="*/ 0 h 203"/>
                <a:gd name="T6" fmla="*/ 0 w 121"/>
                <a:gd name="T7" fmla="*/ 0 h 203"/>
                <a:gd name="T8" fmla="*/ 0 w 121"/>
                <a:gd name="T9" fmla="*/ 0 h 203"/>
                <a:gd name="T10" fmla="*/ 0 w 121"/>
                <a:gd name="T11" fmla="*/ 0 h 203"/>
                <a:gd name="T12" fmla="*/ 0 w 121"/>
                <a:gd name="T13" fmla="*/ 0 h 203"/>
                <a:gd name="T14" fmla="*/ 0 w 121"/>
                <a:gd name="T15" fmla="*/ 0 h 203"/>
                <a:gd name="T16" fmla="*/ 0 w 121"/>
                <a:gd name="T17" fmla="*/ 0 h 203"/>
                <a:gd name="T18" fmla="*/ 0 w 121"/>
                <a:gd name="T19" fmla="*/ 0 h 203"/>
                <a:gd name="T20" fmla="*/ 0 w 121"/>
                <a:gd name="T21" fmla="*/ 0 h 203"/>
                <a:gd name="T22" fmla="*/ 0 w 121"/>
                <a:gd name="T23" fmla="*/ 0 h 203"/>
                <a:gd name="T24" fmla="*/ 0 w 121"/>
                <a:gd name="T25" fmla="*/ 0 h 203"/>
                <a:gd name="T26" fmla="*/ 0 w 121"/>
                <a:gd name="T27" fmla="*/ 0 h 203"/>
                <a:gd name="T28" fmla="*/ 0 w 121"/>
                <a:gd name="T29" fmla="*/ 0 h 203"/>
                <a:gd name="T30" fmla="*/ 0 w 121"/>
                <a:gd name="T31" fmla="*/ 0 h 203"/>
                <a:gd name="T32" fmla="*/ 0 w 121"/>
                <a:gd name="T33" fmla="*/ 0 h 203"/>
                <a:gd name="T34" fmla="*/ 0 w 121"/>
                <a:gd name="T35" fmla="*/ 0 h 203"/>
                <a:gd name="T36" fmla="*/ 0 w 121"/>
                <a:gd name="T37" fmla="*/ 0 h 2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1"/>
                <a:gd name="T58" fmla="*/ 0 h 203"/>
                <a:gd name="T59" fmla="*/ 121 w 121"/>
                <a:gd name="T60" fmla="*/ 203 h 2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1" h="203">
                  <a:moveTo>
                    <a:pt x="0" y="0"/>
                  </a:moveTo>
                  <a:lnTo>
                    <a:pt x="2" y="6"/>
                  </a:lnTo>
                  <a:lnTo>
                    <a:pt x="10" y="20"/>
                  </a:lnTo>
                  <a:lnTo>
                    <a:pt x="21" y="41"/>
                  </a:lnTo>
                  <a:lnTo>
                    <a:pt x="35" y="66"/>
                  </a:lnTo>
                  <a:lnTo>
                    <a:pt x="53" y="93"/>
                  </a:lnTo>
                  <a:lnTo>
                    <a:pt x="74" y="121"/>
                  </a:lnTo>
                  <a:lnTo>
                    <a:pt x="96" y="145"/>
                  </a:lnTo>
                  <a:lnTo>
                    <a:pt x="121" y="165"/>
                  </a:lnTo>
                  <a:lnTo>
                    <a:pt x="121" y="203"/>
                  </a:lnTo>
                  <a:lnTo>
                    <a:pt x="82" y="181"/>
                  </a:lnTo>
                  <a:lnTo>
                    <a:pt x="79" y="175"/>
                  </a:lnTo>
                  <a:lnTo>
                    <a:pt x="69" y="161"/>
                  </a:lnTo>
                  <a:lnTo>
                    <a:pt x="56" y="140"/>
                  </a:lnTo>
                  <a:lnTo>
                    <a:pt x="41" y="113"/>
                  </a:lnTo>
                  <a:lnTo>
                    <a:pt x="25" y="84"/>
                  </a:lnTo>
                  <a:lnTo>
                    <a:pt x="13" y="54"/>
                  </a:lnTo>
                  <a:lnTo>
                    <a:pt x="3" y="26"/>
                  </a:lnTo>
                  <a:lnTo>
                    <a:pt x="0" y="0"/>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7" name="Freeform 143"/>
            <p:cNvSpPr>
              <a:spLocks/>
            </p:cNvSpPr>
            <p:nvPr/>
          </p:nvSpPr>
          <p:spPr bwMode="auto">
            <a:xfrm>
              <a:off x="712" y="2697"/>
              <a:ext cx="32" cy="84"/>
            </a:xfrm>
            <a:custGeom>
              <a:avLst/>
              <a:gdLst>
                <a:gd name="T0" fmla="*/ 0 w 97"/>
                <a:gd name="T1" fmla="*/ 0 h 252"/>
                <a:gd name="T2" fmla="*/ 0 w 97"/>
                <a:gd name="T3" fmla="*/ 0 h 252"/>
                <a:gd name="T4" fmla="*/ 0 w 97"/>
                <a:gd name="T5" fmla="*/ 0 h 252"/>
                <a:gd name="T6" fmla="*/ 0 w 97"/>
                <a:gd name="T7" fmla="*/ 0 h 252"/>
                <a:gd name="T8" fmla="*/ 0 w 97"/>
                <a:gd name="T9" fmla="*/ 0 h 252"/>
                <a:gd name="T10" fmla="*/ 0 w 97"/>
                <a:gd name="T11" fmla="*/ 0 h 252"/>
                <a:gd name="T12" fmla="*/ 0 w 97"/>
                <a:gd name="T13" fmla="*/ 0 h 252"/>
                <a:gd name="T14" fmla="*/ 0 w 97"/>
                <a:gd name="T15" fmla="*/ 0 h 252"/>
                <a:gd name="T16" fmla="*/ 0 w 97"/>
                <a:gd name="T17" fmla="*/ 0 h 252"/>
                <a:gd name="T18" fmla="*/ 0 w 97"/>
                <a:gd name="T19" fmla="*/ 0 h 252"/>
                <a:gd name="T20" fmla="*/ 0 w 97"/>
                <a:gd name="T21" fmla="*/ 0 h 252"/>
                <a:gd name="T22" fmla="*/ 0 w 97"/>
                <a:gd name="T23" fmla="*/ 0 h 252"/>
                <a:gd name="T24" fmla="*/ 0 w 97"/>
                <a:gd name="T25" fmla="*/ 0 h 252"/>
                <a:gd name="T26" fmla="*/ 0 w 97"/>
                <a:gd name="T27" fmla="*/ 0 h 252"/>
                <a:gd name="T28" fmla="*/ 0 w 97"/>
                <a:gd name="T29" fmla="*/ 0 h 252"/>
                <a:gd name="T30" fmla="*/ 0 w 97"/>
                <a:gd name="T31" fmla="*/ 0 h 252"/>
                <a:gd name="T32" fmla="*/ 0 w 97"/>
                <a:gd name="T33" fmla="*/ 0 h 252"/>
                <a:gd name="T34" fmla="*/ 0 w 97"/>
                <a:gd name="T35" fmla="*/ 0 h 252"/>
                <a:gd name="T36" fmla="*/ 0 w 97"/>
                <a:gd name="T37" fmla="*/ 0 h 252"/>
                <a:gd name="T38" fmla="*/ 0 w 97"/>
                <a:gd name="T39" fmla="*/ 0 h 252"/>
                <a:gd name="T40" fmla="*/ 0 w 97"/>
                <a:gd name="T41" fmla="*/ 0 h 252"/>
                <a:gd name="T42" fmla="*/ 0 w 97"/>
                <a:gd name="T43" fmla="*/ 0 h 252"/>
                <a:gd name="T44" fmla="*/ 0 w 97"/>
                <a:gd name="T45" fmla="*/ 0 h 252"/>
                <a:gd name="T46" fmla="*/ 0 w 97"/>
                <a:gd name="T47" fmla="*/ 0 h 252"/>
                <a:gd name="T48" fmla="*/ 0 w 97"/>
                <a:gd name="T49" fmla="*/ 0 h 252"/>
                <a:gd name="T50" fmla="*/ 0 w 97"/>
                <a:gd name="T51" fmla="*/ 0 h 252"/>
                <a:gd name="T52" fmla="*/ 0 w 97"/>
                <a:gd name="T53" fmla="*/ 0 h 252"/>
                <a:gd name="T54" fmla="*/ 0 w 97"/>
                <a:gd name="T55" fmla="*/ 0 h 252"/>
                <a:gd name="T56" fmla="*/ 0 w 97"/>
                <a:gd name="T57" fmla="*/ 0 h 252"/>
                <a:gd name="T58" fmla="*/ 0 w 97"/>
                <a:gd name="T59" fmla="*/ 0 h 252"/>
                <a:gd name="T60" fmla="*/ 0 w 97"/>
                <a:gd name="T61" fmla="*/ 0 h 252"/>
                <a:gd name="T62" fmla="*/ 0 w 97"/>
                <a:gd name="T63" fmla="*/ 0 h 252"/>
                <a:gd name="T64" fmla="*/ 0 w 97"/>
                <a:gd name="T65" fmla="*/ 0 h 252"/>
                <a:gd name="T66" fmla="*/ 0 w 97"/>
                <a:gd name="T67" fmla="*/ 0 h 252"/>
                <a:gd name="T68" fmla="*/ 0 w 97"/>
                <a:gd name="T69" fmla="*/ 0 h 252"/>
                <a:gd name="T70" fmla="*/ 0 w 97"/>
                <a:gd name="T71" fmla="*/ 0 h 2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7"/>
                <a:gd name="T109" fmla="*/ 0 h 252"/>
                <a:gd name="T110" fmla="*/ 97 w 97"/>
                <a:gd name="T111" fmla="*/ 252 h 2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7" h="252">
                  <a:moveTo>
                    <a:pt x="65" y="61"/>
                  </a:moveTo>
                  <a:lnTo>
                    <a:pt x="64" y="65"/>
                  </a:lnTo>
                  <a:lnTo>
                    <a:pt x="61" y="72"/>
                  </a:lnTo>
                  <a:lnTo>
                    <a:pt x="56" y="86"/>
                  </a:lnTo>
                  <a:lnTo>
                    <a:pt x="48" y="100"/>
                  </a:lnTo>
                  <a:lnTo>
                    <a:pt x="40" y="117"/>
                  </a:lnTo>
                  <a:lnTo>
                    <a:pt x="29" y="132"/>
                  </a:lnTo>
                  <a:lnTo>
                    <a:pt x="15" y="147"/>
                  </a:lnTo>
                  <a:lnTo>
                    <a:pt x="0" y="159"/>
                  </a:lnTo>
                  <a:lnTo>
                    <a:pt x="0" y="165"/>
                  </a:lnTo>
                  <a:lnTo>
                    <a:pt x="0" y="184"/>
                  </a:lnTo>
                  <a:lnTo>
                    <a:pt x="4" y="206"/>
                  </a:lnTo>
                  <a:lnTo>
                    <a:pt x="16" y="230"/>
                  </a:lnTo>
                  <a:lnTo>
                    <a:pt x="24" y="239"/>
                  </a:lnTo>
                  <a:lnTo>
                    <a:pt x="32" y="245"/>
                  </a:lnTo>
                  <a:lnTo>
                    <a:pt x="40" y="249"/>
                  </a:lnTo>
                  <a:lnTo>
                    <a:pt x="46" y="251"/>
                  </a:lnTo>
                  <a:lnTo>
                    <a:pt x="52" y="252"/>
                  </a:lnTo>
                  <a:lnTo>
                    <a:pt x="56" y="252"/>
                  </a:lnTo>
                  <a:lnTo>
                    <a:pt x="58" y="252"/>
                  </a:lnTo>
                  <a:lnTo>
                    <a:pt x="60" y="252"/>
                  </a:lnTo>
                  <a:lnTo>
                    <a:pt x="61" y="244"/>
                  </a:lnTo>
                  <a:lnTo>
                    <a:pt x="63" y="224"/>
                  </a:lnTo>
                  <a:lnTo>
                    <a:pt x="64" y="201"/>
                  </a:lnTo>
                  <a:lnTo>
                    <a:pt x="65" y="181"/>
                  </a:lnTo>
                  <a:lnTo>
                    <a:pt x="66" y="171"/>
                  </a:lnTo>
                  <a:lnTo>
                    <a:pt x="71" y="159"/>
                  </a:lnTo>
                  <a:lnTo>
                    <a:pt x="75" y="143"/>
                  </a:lnTo>
                  <a:lnTo>
                    <a:pt x="82" y="124"/>
                  </a:lnTo>
                  <a:lnTo>
                    <a:pt x="87" y="105"/>
                  </a:lnTo>
                  <a:lnTo>
                    <a:pt x="93" y="81"/>
                  </a:lnTo>
                  <a:lnTo>
                    <a:pt x="96" y="56"/>
                  </a:lnTo>
                  <a:lnTo>
                    <a:pt x="97" y="28"/>
                  </a:lnTo>
                  <a:lnTo>
                    <a:pt x="92" y="0"/>
                  </a:lnTo>
                  <a:lnTo>
                    <a:pt x="81" y="61"/>
                  </a:lnTo>
                  <a:lnTo>
                    <a:pt x="65" y="61"/>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8" name="Freeform 144"/>
            <p:cNvSpPr>
              <a:spLocks/>
            </p:cNvSpPr>
            <p:nvPr/>
          </p:nvSpPr>
          <p:spPr bwMode="auto">
            <a:xfrm>
              <a:off x="846" y="2772"/>
              <a:ext cx="174" cy="109"/>
            </a:xfrm>
            <a:custGeom>
              <a:avLst/>
              <a:gdLst>
                <a:gd name="T0" fmla="*/ 0 w 523"/>
                <a:gd name="T1" fmla="*/ 0 h 327"/>
                <a:gd name="T2" fmla="*/ 0 w 523"/>
                <a:gd name="T3" fmla="*/ 0 h 327"/>
                <a:gd name="T4" fmla="*/ 0 w 523"/>
                <a:gd name="T5" fmla="*/ 0 h 327"/>
                <a:gd name="T6" fmla="*/ 0 w 523"/>
                <a:gd name="T7" fmla="*/ 0 h 327"/>
                <a:gd name="T8" fmla="*/ 0 w 523"/>
                <a:gd name="T9" fmla="*/ 0 h 327"/>
                <a:gd name="T10" fmla="*/ 0 w 523"/>
                <a:gd name="T11" fmla="*/ 0 h 327"/>
                <a:gd name="T12" fmla="*/ 0 w 523"/>
                <a:gd name="T13" fmla="*/ 0 h 327"/>
                <a:gd name="T14" fmla="*/ 0 w 523"/>
                <a:gd name="T15" fmla="*/ 0 h 327"/>
                <a:gd name="T16" fmla="*/ 0 w 523"/>
                <a:gd name="T17" fmla="*/ 0 h 327"/>
                <a:gd name="T18" fmla="*/ 0 w 523"/>
                <a:gd name="T19" fmla="*/ 0 h 327"/>
                <a:gd name="T20" fmla="*/ 0 w 523"/>
                <a:gd name="T21" fmla="*/ 0 h 327"/>
                <a:gd name="T22" fmla="*/ 0 w 523"/>
                <a:gd name="T23" fmla="*/ 0 h 327"/>
                <a:gd name="T24" fmla="*/ 0 w 523"/>
                <a:gd name="T25" fmla="*/ 0 h 327"/>
                <a:gd name="T26" fmla="*/ 0 w 523"/>
                <a:gd name="T27" fmla="*/ 0 h 327"/>
                <a:gd name="T28" fmla="*/ 0 w 523"/>
                <a:gd name="T29" fmla="*/ 0 h 327"/>
                <a:gd name="T30" fmla="*/ 0 w 523"/>
                <a:gd name="T31" fmla="*/ 0 h 327"/>
                <a:gd name="T32" fmla="*/ 0 w 523"/>
                <a:gd name="T33" fmla="*/ 0 h 327"/>
                <a:gd name="T34" fmla="*/ 0 w 523"/>
                <a:gd name="T35" fmla="*/ 0 h 327"/>
                <a:gd name="T36" fmla="*/ 0 w 523"/>
                <a:gd name="T37" fmla="*/ 0 h 327"/>
                <a:gd name="T38" fmla="*/ 0 w 523"/>
                <a:gd name="T39" fmla="*/ 0 h 327"/>
                <a:gd name="T40" fmla="*/ 0 w 523"/>
                <a:gd name="T41" fmla="*/ 0 h 327"/>
                <a:gd name="T42" fmla="*/ 0 w 523"/>
                <a:gd name="T43" fmla="*/ 0 h 327"/>
                <a:gd name="T44" fmla="*/ 0 w 523"/>
                <a:gd name="T45" fmla="*/ 0 h 327"/>
                <a:gd name="T46" fmla="*/ 0 w 523"/>
                <a:gd name="T47" fmla="*/ 0 h 327"/>
                <a:gd name="T48" fmla="*/ 0 w 523"/>
                <a:gd name="T49" fmla="*/ 0 h 327"/>
                <a:gd name="T50" fmla="*/ 0 w 523"/>
                <a:gd name="T51" fmla="*/ 0 h 327"/>
                <a:gd name="T52" fmla="*/ 0 w 523"/>
                <a:gd name="T53" fmla="*/ 0 h 327"/>
                <a:gd name="T54" fmla="*/ 0 w 523"/>
                <a:gd name="T55" fmla="*/ 0 h 327"/>
                <a:gd name="T56" fmla="*/ 0 w 523"/>
                <a:gd name="T57" fmla="*/ 0 h 327"/>
                <a:gd name="T58" fmla="*/ 0 w 523"/>
                <a:gd name="T59" fmla="*/ 0 h 327"/>
                <a:gd name="T60" fmla="*/ 0 w 523"/>
                <a:gd name="T61" fmla="*/ 0 h 327"/>
                <a:gd name="T62" fmla="*/ 0 w 523"/>
                <a:gd name="T63" fmla="*/ 0 h 327"/>
                <a:gd name="T64" fmla="*/ 0 w 523"/>
                <a:gd name="T65" fmla="*/ 0 h 327"/>
                <a:gd name="T66" fmla="*/ 0 w 523"/>
                <a:gd name="T67" fmla="*/ 0 h 327"/>
                <a:gd name="T68" fmla="*/ 0 w 523"/>
                <a:gd name="T69" fmla="*/ 0 h 327"/>
                <a:gd name="T70" fmla="*/ 0 w 523"/>
                <a:gd name="T71" fmla="*/ 0 h 327"/>
                <a:gd name="T72" fmla="*/ 0 w 523"/>
                <a:gd name="T73" fmla="*/ 0 h 327"/>
                <a:gd name="T74" fmla="*/ 0 w 523"/>
                <a:gd name="T75" fmla="*/ 0 h 3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23"/>
                <a:gd name="T115" fmla="*/ 0 h 327"/>
                <a:gd name="T116" fmla="*/ 523 w 523"/>
                <a:gd name="T117" fmla="*/ 327 h 3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23" h="327">
                  <a:moveTo>
                    <a:pt x="0" y="91"/>
                  </a:moveTo>
                  <a:lnTo>
                    <a:pt x="4" y="16"/>
                  </a:lnTo>
                  <a:lnTo>
                    <a:pt x="5" y="15"/>
                  </a:lnTo>
                  <a:lnTo>
                    <a:pt x="9" y="12"/>
                  </a:lnTo>
                  <a:lnTo>
                    <a:pt x="13" y="10"/>
                  </a:lnTo>
                  <a:lnTo>
                    <a:pt x="20" y="7"/>
                  </a:lnTo>
                  <a:lnTo>
                    <a:pt x="28" y="3"/>
                  </a:lnTo>
                  <a:lnTo>
                    <a:pt x="35" y="1"/>
                  </a:lnTo>
                  <a:lnTo>
                    <a:pt x="43" y="0"/>
                  </a:lnTo>
                  <a:lnTo>
                    <a:pt x="52" y="1"/>
                  </a:lnTo>
                  <a:lnTo>
                    <a:pt x="512" y="123"/>
                  </a:lnTo>
                  <a:lnTo>
                    <a:pt x="523" y="161"/>
                  </a:lnTo>
                  <a:lnTo>
                    <a:pt x="523" y="205"/>
                  </a:lnTo>
                  <a:lnTo>
                    <a:pt x="519" y="268"/>
                  </a:lnTo>
                  <a:lnTo>
                    <a:pt x="443" y="285"/>
                  </a:lnTo>
                  <a:lnTo>
                    <a:pt x="326" y="243"/>
                  </a:lnTo>
                  <a:lnTo>
                    <a:pt x="309" y="325"/>
                  </a:lnTo>
                  <a:lnTo>
                    <a:pt x="261" y="327"/>
                  </a:lnTo>
                  <a:lnTo>
                    <a:pt x="254" y="310"/>
                  </a:lnTo>
                  <a:lnTo>
                    <a:pt x="275" y="298"/>
                  </a:lnTo>
                  <a:lnTo>
                    <a:pt x="278" y="217"/>
                  </a:lnTo>
                  <a:lnTo>
                    <a:pt x="276" y="216"/>
                  </a:lnTo>
                  <a:lnTo>
                    <a:pt x="271" y="213"/>
                  </a:lnTo>
                  <a:lnTo>
                    <a:pt x="264" y="207"/>
                  </a:lnTo>
                  <a:lnTo>
                    <a:pt x="253" y="202"/>
                  </a:lnTo>
                  <a:lnTo>
                    <a:pt x="239" y="195"/>
                  </a:lnTo>
                  <a:lnTo>
                    <a:pt x="224" y="190"/>
                  </a:lnTo>
                  <a:lnTo>
                    <a:pt x="207" y="184"/>
                  </a:lnTo>
                  <a:lnTo>
                    <a:pt x="189" y="180"/>
                  </a:lnTo>
                  <a:lnTo>
                    <a:pt x="171" y="176"/>
                  </a:lnTo>
                  <a:lnTo>
                    <a:pt x="148" y="171"/>
                  </a:lnTo>
                  <a:lnTo>
                    <a:pt x="125" y="165"/>
                  </a:lnTo>
                  <a:lnTo>
                    <a:pt x="103" y="160"/>
                  </a:lnTo>
                  <a:lnTo>
                    <a:pt x="83" y="155"/>
                  </a:lnTo>
                  <a:lnTo>
                    <a:pt x="66" y="151"/>
                  </a:lnTo>
                  <a:lnTo>
                    <a:pt x="55" y="148"/>
                  </a:lnTo>
                  <a:lnTo>
                    <a:pt x="51" y="146"/>
                  </a:lnTo>
                  <a:lnTo>
                    <a:pt x="0" y="91"/>
                  </a:lnTo>
                  <a:close/>
                </a:path>
              </a:pathLst>
            </a:custGeom>
            <a:solidFill>
              <a:srgbClr val="0C16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29" name="Freeform 145"/>
            <p:cNvSpPr>
              <a:spLocks/>
            </p:cNvSpPr>
            <p:nvPr/>
          </p:nvSpPr>
          <p:spPr bwMode="auto">
            <a:xfrm>
              <a:off x="790" y="2812"/>
              <a:ext cx="143" cy="145"/>
            </a:xfrm>
            <a:custGeom>
              <a:avLst/>
              <a:gdLst>
                <a:gd name="T0" fmla="*/ 0 w 427"/>
                <a:gd name="T1" fmla="*/ 0 h 433"/>
                <a:gd name="T2" fmla="*/ 0 w 427"/>
                <a:gd name="T3" fmla="*/ 0 h 433"/>
                <a:gd name="T4" fmla="*/ 0 w 427"/>
                <a:gd name="T5" fmla="*/ 0 h 433"/>
                <a:gd name="T6" fmla="*/ 0 w 427"/>
                <a:gd name="T7" fmla="*/ 0 h 433"/>
                <a:gd name="T8" fmla="*/ 0 w 427"/>
                <a:gd name="T9" fmla="*/ 0 h 433"/>
                <a:gd name="T10" fmla="*/ 0 w 427"/>
                <a:gd name="T11" fmla="*/ 0 h 433"/>
                <a:gd name="T12" fmla="*/ 0 w 427"/>
                <a:gd name="T13" fmla="*/ 0 h 433"/>
                <a:gd name="T14" fmla="*/ 0 w 427"/>
                <a:gd name="T15" fmla="*/ 0 h 433"/>
                <a:gd name="T16" fmla="*/ 0 w 427"/>
                <a:gd name="T17" fmla="*/ 0 h 433"/>
                <a:gd name="T18" fmla="*/ 0 w 427"/>
                <a:gd name="T19" fmla="*/ 0 h 433"/>
                <a:gd name="T20" fmla="*/ 0 w 427"/>
                <a:gd name="T21" fmla="*/ 0 h 433"/>
                <a:gd name="T22" fmla="*/ 0 w 427"/>
                <a:gd name="T23" fmla="*/ 0 h 433"/>
                <a:gd name="T24" fmla="*/ 0 w 427"/>
                <a:gd name="T25" fmla="*/ 0 h 433"/>
                <a:gd name="T26" fmla="*/ 0 w 427"/>
                <a:gd name="T27" fmla="*/ 0 h 433"/>
                <a:gd name="T28" fmla="*/ 0 w 427"/>
                <a:gd name="T29" fmla="*/ 0 h 433"/>
                <a:gd name="T30" fmla="*/ 0 w 427"/>
                <a:gd name="T31" fmla="*/ 0 h 433"/>
                <a:gd name="T32" fmla="*/ 0 w 427"/>
                <a:gd name="T33" fmla="*/ 0 h 433"/>
                <a:gd name="T34" fmla="*/ 0 w 427"/>
                <a:gd name="T35" fmla="*/ 0 h 433"/>
                <a:gd name="T36" fmla="*/ 0 w 427"/>
                <a:gd name="T37" fmla="*/ 0 h 433"/>
                <a:gd name="T38" fmla="*/ 0 w 427"/>
                <a:gd name="T39" fmla="*/ 0 h 433"/>
                <a:gd name="T40" fmla="*/ 0 w 427"/>
                <a:gd name="T41" fmla="*/ 0 h 433"/>
                <a:gd name="T42" fmla="*/ 0 w 427"/>
                <a:gd name="T43" fmla="*/ 0 h 433"/>
                <a:gd name="T44" fmla="*/ 0 w 427"/>
                <a:gd name="T45" fmla="*/ 0 h 433"/>
                <a:gd name="T46" fmla="*/ 0 w 427"/>
                <a:gd name="T47" fmla="*/ 0 h 433"/>
                <a:gd name="T48" fmla="*/ 0 w 427"/>
                <a:gd name="T49" fmla="*/ 0 h 433"/>
                <a:gd name="T50" fmla="*/ 0 w 427"/>
                <a:gd name="T51" fmla="*/ 0 h 433"/>
                <a:gd name="T52" fmla="*/ 0 w 427"/>
                <a:gd name="T53" fmla="*/ 0 h 433"/>
                <a:gd name="T54" fmla="*/ 0 w 427"/>
                <a:gd name="T55" fmla="*/ 0 h 433"/>
                <a:gd name="T56" fmla="*/ 0 w 427"/>
                <a:gd name="T57" fmla="*/ 0 h 433"/>
                <a:gd name="T58" fmla="*/ 0 w 427"/>
                <a:gd name="T59" fmla="*/ 0 h 433"/>
                <a:gd name="T60" fmla="*/ 0 w 427"/>
                <a:gd name="T61" fmla="*/ 0 h 433"/>
                <a:gd name="T62" fmla="*/ 0 w 427"/>
                <a:gd name="T63" fmla="*/ 0 h 433"/>
                <a:gd name="T64" fmla="*/ 0 w 427"/>
                <a:gd name="T65" fmla="*/ 0 h 433"/>
                <a:gd name="T66" fmla="*/ 0 w 427"/>
                <a:gd name="T67" fmla="*/ 0 h 433"/>
                <a:gd name="T68" fmla="*/ 0 w 427"/>
                <a:gd name="T69" fmla="*/ 0 h 433"/>
                <a:gd name="T70" fmla="*/ 0 w 427"/>
                <a:gd name="T71" fmla="*/ 0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7"/>
                <a:gd name="T109" fmla="*/ 0 h 433"/>
                <a:gd name="T110" fmla="*/ 427 w 427"/>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7" h="433">
                  <a:moveTo>
                    <a:pt x="120" y="71"/>
                  </a:moveTo>
                  <a:lnTo>
                    <a:pt x="148" y="11"/>
                  </a:lnTo>
                  <a:lnTo>
                    <a:pt x="175" y="0"/>
                  </a:lnTo>
                  <a:lnTo>
                    <a:pt x="180" y="60"/>
                  </a:lnTo>
                  <a:lnTo>
                    <a:pt x="284" y="71"/>
                  </a:lnTo>
                  <a:lnTo>
                    <a:pt x="394" y="88"/>
                  </a:lnTo>
                  <a:lnTo>
                    <a:pt x="427" y="110"/>
                  </a:lnTo>
                  <a:lnTo>
                    <a:pt x="411" y="154"/>
                  </a:lnTo>
                  <a:lnTo>
                    <a:pt x="368" y="160"/>
                  </a:lnTo>
                  <a:lnTo>
                    <a:pt x="301" y="170"/>
                  </a:lnTo>
                  <a:lnTo>
                    <a:pt x="284" y="197"/>
                  </a:lnTo>
                  <a:lnTo>
                    <a:pt x="323" y="192"/>
                  </a:lnTo>
                  <a:lnTo>
                    <a:pt x="383" y="197"/>
                  </a:lnTo>
                  <a:lnTo>
                    <a:pt x="385" y="197"/>
                  </a:lnTo>
                  <a:lnTo>
                    <a:pt x="392" y="200"/>
                  </a:lnTo>
                  <a:lnTo>
                    <a:pt x="397" y="204"/>
                  </a:lnTo>
                  <a:lnTo>
                    <a:pt x="400" y="214"/>
                  </a:lnTo>
                  <a:lnTo>
                    <a:pt x="396" y="226"/>
                  </a:lnTo>
                  <a:lnTo>
                    <a:pt x="389" y="236"/>
                  </a:lnTo>
                  <a:lnTo>
                    <a:pt x="381" y="244"/>
                  </a:lnTo>
                  <a:lnTo>
                    <a:pt x="377" y="246"/>
                  </a:lnTo>
                  <a:lnTo>
                    <a:pt x="307" y="274"/>
                  </a:lnTo>
                  <a:lnTo>
                    <a:pt x="307" y="296"/>
                  </a:lnTo>
                  <a:lnTo>
                    <a:pt x="372" y="268"/>
                  </a:lnTo>
                  <a:lnTo>
                    <a:pt x="373" y="272"/>
                  </a:lnTo>
                  <a:lnTo>
                    <a:pt x="376" y="282"/>
                  </a:lnTo>
                  <a:lnTo>
                    <a:pt x="376" y="294"/>
                  </a:lnTo>
                  <a:lnTo>
                    <a:pt x="372" y="306"/>
                  </a:lnTo>
                  <a:lnTo>
                    <a:pt x="365" y="313"/>
                  </a:lnTo>
                  <a:lnTo>
                    <a:pt x="353" y="321"/>
                  </a:lnTo>
                  <a:lnTo>
                    <a:pt x="338" y="329"/>
                  </a:lnTo>
                  <a:lnTo>
                    <a:pt x="322" y="338"/>
                  </a:lnTo>
                  <a:lnTo>
                    <a:pt x="305" y="345"/>
                  </a:lnTo>
                  <a:lnTo>
                    <a:pt x="292" y="351"/>
                  </a:lnTo>
                  <a:lnTo>
                    <a:pt x="282" y="356"/>
                  </a:lnTo>
                  <a:lnTo>
                    <a:pt x="279" y="357"/>
                  </a:lnTo>
                  <a:lnTo>
                    <a:pt x="279" y="384"/>
                  </a:lnTo>
                  <a:lnTo>
                    <a:pt x="345" y="345"/>
                  </a:lnTo>
                  <a:lnTo>
                    <a:pt x="318" y="384"/>
                  </a:lnTo>
                  <a:lnTo>
                    <a:pt x="247" y="433"/>
                  </a:lnTo>
                  <a:lnTo>
                    <a:pt x="243" y="432"/>
                  </a:lnTo>
                  <a:lnTo>
                    <a:pt x="236" y="429"/>
                  </a:lnTo>
                  <a:lnTo>
                    <a:pt x="225" y="425"/>
                  </a:lnTo>
                  <a:lnTo>
                    <a:pt x="211" y="418"/>
                  </a:lnTo>
                  <a:lnTo>
                    <a:pt x="197" y="411"/>
                  </a:lnTo>
                  <a:lnTo>
                    <a:pt x="184" y="406"/>
                  </a:lnTo>
                  <a:lnTo>
                    <a:pt x="172" y="399"/>
                  </a:lnTo>
                  <a:lnTo>
                    <a:pt x="164" y="395"/>
                  </a:lnTo>
                  <a:lnTo>
                    <a:pt x="155" y="390"/>
                  </a:lnTo>
                  <a:lnTo>
                    <a:pt x="139" y="385"/>
                  </a:lnTo>
                  <a:lnTo>
                    <a:pt x="120" y="379"/>
                  </a:lnTo>
                  <a:lnTo>
                    <a:pt x="100" y="375"/>
                  </a:lnTo>
                  <a:lnTo>
                    <a:pt x="82" y="370"/>
                  </a:lnTo>
                  <a:lnTo>
                    <a:pt x="65" y="366"/>
                  </a:lnTo>
                  <a:lnTo>
                    <a:pt x="54" y="364"/>
                  </a:lnTo>
                  <a:lnTo>
                    <a:pt x="49" y="362"/>
                  </a:lnTo>
                  <a:lnTo>
                    <a:pt x="46" y="357"/>
                  </a:lnTo>
                  <a:lnTo>
                    <a:pt x="40" y="344"/>
                  </a:lnTo>
                  <a:lnTo>
                    <a:pt x="30" y="321"/>
                  </a:lnTo>
                  <a:lnTo>
                    <a:pt x="18" y="295"/>
                  </a:lnTo>
                  <a:lnTo>
                    <a:pt x="8" y="263"/>
                  </a:lnTo>
                  <a:lnTo>
                    <a:pt x="2" y="227"/>
                  </a:lnTo>
                  <a:lnTo>
                    <a:pt x="0" y="191"/>
                  </a:lnTo>
                  <a:lnTo>
                    <a:pt x="5" y="154"/>
                  </a:lnTo>
                  <a:lnTo>
                    <a:pt x="12" y="133"/>
                  </a:lnTo>
                  <a:lnTo>
                    <a:pt x="20" y="121"/>
                  </a:lnTo>
                  <a:lnTo>
                    <a:pt x="28" y="114"/>
                  </a:lnTo>
                  <a:lnTo>
                    <a:pt x="36" y="112"/>
                  </a:lnTo>
                  <a:lnTo>
                    <a:pt x="43" y="114"/>
                  </a:lnTo>
                  <a:lnTo>
                    <a:pt x="48" y="116"/>
                  </a:lnTo>
                  <a:lnTo>
                    <a:pt x="53" y="120"/>
                  </a:lnTo>
                  <a:lnTo>
                    <a:pt x="54" y="121"/>
                  </a:lnTo>
                  <a:lnTo>
                    <a:pt x="120" y="71"/>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0" name="Freeform 146"/>
            <p:cNvSpPr>
              <a:spLocks/>
            </p:cNvSpPr>
            <p:nvPr/>
          </p:nvSpPr>
          <p:spPr bwMode="auto">
            <a:xfrm>
              <a:off x="881" y="2880"/>
              <a:ext cx="91" cy="75"/>
            </a:xfrm>
            <a:custGeom>
              <a:avLst/>
              <a:gdLst>
                <a:gd name="T0" fmla="*/ 0 w 274"/>
                <a:gd name="T1" fmla="*/ 0 h 227"/>
                <a:gd name="T2" fmla="*/ 0 w 274"/>
                <a:gd name="T3" fmla="*/ 0 h 227"/>
                <a:gd name="T4" fmla="*/ 0 w 274"/>
                <a:gd name="T5" fmla="*/ 0 h 227"/>
                <a:gd name="T6" fmla="*/ 0 w 274"/>
                <a:gd name="T7" fmla="*/ 0 h 227"/>
                <a:gd name="T8" fmla="*/ 0 w 274"/>
                <a:gd name="T9" fmla="*/ 0 h 227"/>
                <a:gd name="T10" fmla="*/ 0 w 274"/>
                <a:gd name="T11" fmla="*/ 0 h 227"/>
                <a:gd name="T12" fmla="*/ 0 w 274"/>
                <a:gd name="T13" fmla="*/ 0 h 227"/>
                <a:gd name="T14" fmla="*/ 0 w 274"/>
                <a:gd name="T15" fmla="*/ 0 h 227"/>
                <a:gd name="T16" fmla="*/ 0 w 274"/>
                <a:gd name="T17" fmla="*/ 0 h 227"/>
                <a:gd name="T18" fmla="*/ 0 w 274"/>
                <a:gd name="T19" fmla="*/ 0 h 227"/>
                <a:gd name="T20" fmla="*/ 0 w 274"/>
                <a:gd name="T21" fmla="*/ 0 h 227"/>
                <a:gd name="T22" fmla="*/ 0 w 274"/>
                <a:gd name="T23" fmla="*/ 0 h 227"/>
                <a:gd name="T24" fmla="*/ 0 w 274"/>
                <a:gd name="T25" fmla="*/ 0 h 227"/>
                <a:gd name="T26" fmla="*/ 0 w 274"/>
                <a:gd name="T27" fmla="*/ 0 h 227"/>
                <a:gd name="T28" fmla="*/ 0 w 274"/>
                <a:gd name="T29" fmla="*/ 0 h 227"/>
                <a:gd name="T30" fmla="*/ 0 w 274"/>
                <a:gd name="T31" fmla="*/ 0 h 227"/>
                <a:gd name="T32" fmla="*/ 0 w 274"/>
                <a:gd name="T33" fmla="*/ 0 h 227"/>
                <a:gd name="T34" fmla="*/ 0 w 274"/>
                <a:gd name="T35" fmla="*/ 0 h 227"/>
                <a:gd name="T36" fmla="*/ 0 w 274"/>
                <a:gd name="T37" fmla="*/ 0 h 227"/>
                <a:gd name="T38" fmla="*/ 0 w 274"/>
                <a:gd name="T39" fmla="*/ 0 h 227"/>
                <a:gd name="T40" fmla="*/ 0 w 274"/>
                <a:gd name="T41" fmla="*/ 0 h 227"/>
                <a:gd name="T42" fmla="*/ 0 w 274"/>
                <a:gd name="T43" fmla="*/ 0 h 227"/>
                <a:gd name="T44" fmla="*/ 0 w 274"/>
                <a:gd name="T45" fmla="*/ 0 h 227"/>
                <a:gd name="T46" fmla="*/ 0 w 274"/>
                <a:gd name="T47" fmla="*/ 0 h 227"/>
                <a:gd name="T48" fmla="*/ 0 w 274"/>
                <a:gd name="T49" fmla="*/ 0 h 227"/>
                <a:gd name="T50" fmla="*/ 0 w 274"/>
                <a:gd name="T51" fmla="*/ 0 h 227"/>
                <a:gd name="T52" fmla="*/ 0 w 274"/>
                <a:gd name="T53" fmla="*/ 0 h 227"/>
                <a:gd name="T54" fmla="*/ 0 w 274"/>
                <a:gd name="T55" fmla="*/ 0 h 227"/>
                <a:gd name="T56" fmla="*/ 0 w 274"/>
                <a:gd name="T57" fmla="*/ 0 h 227"/>
                <a:gd name="T58" fmla="*/ 0 w 274"/>
                <a:gd name="T59" fmla="*/ 0 h 227"/>
                <a:gd name="T60" fmla="*/ 0 w 274"/>
                <a:gd name="T61" fmla="*/ 0 h 227"/>
                <a:gd name="T62" fmla="*/ 0 w 274"/>
                <a:gd name="T63" fmla="*/ 0 h 227"/>
                <a:gd name="T64" fmla="*/ 0 w 274"/>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4"/>
                <a:gd name="T100" fmla="*/ 0 h 227"/>
                <a:gd name="T101" fmla="*/ 274 w 274"/>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4" h="227">
                  <a:moveTo>
                    <a:pt x="162" y="21"/>
                  </a:moveTo>
                  <a:lnTo>
                    <a:pt x="111" y="8"/>
                  </a:lnTo>
                  <a:lnTo>
                    <a:pt x="109" y="9"/>
                  </a:lnTo>
                  <a:lnTo>
                    <a:pt x="104" y="10"/>
                  </a:lnTo>
                  <a:lnTo>
                    <a:pt x="98" y="13"/>
                  </a:lnTo>
                  <a:lnTo>
                    <a:pt x="90" y="16"/>
                  </a:lnTo>
                  <a:lnTo>
                    <a:pt x="82" y="22"/>
                  </a:lnTo>
                  <a:lnTo>
                    <a:pt x="75" y="27"/>
                  </a:lnTo>
                  <a:lnTo>
                    <a:pt x="71" y="34"/>
                  </a:lnTo>
                  <a:lnTo>
                    <a:pt x="69" y="42"/>
                  </a:lnTo>
                  <a:lnTo>
                    <a:pt x="69" y="54"/>
                  </a:lnTo>
                  <a:lnTo>
                    <a:pt x="69" y="61"/>
                  </a:lnTo>
                  <a:lnTo>
                    <a:pt x="69" y="63"/>
                  </a:lnTo>
                  <a:lnTo>
                    <a:pt x="78" y="80"/>
                  </a:lnTo>
                  <a:lnTo>
                    <a:pt x="36" y="72"/>
                  </a:lnTo>
                  <a:lnTo>
                    <a:pt x="33" y="72"/>
                  </a:lnTo>
                  <a:lnTo>
                    <a:pt x="29" y="74"/>
                  </a:lnTo>
                  <a:lnTo>
                    <a:pt x="23" y="76"/>
                  </a:lnTo>
                  <a:lnTo>
                    <a:pt x="16" y="81"/>
                  </a:lnTo>
                  <a:lnTo>
                    <a:pt x="9" y="87"/>
                  </a:lnTo>
                  <a:lnTo>
                    <a:pt x="3" y="95"/>
                  </a:lnTo>
                  <a:lnTo>
                    <a:pt x="1" y="105"/>
                  </a:lnTo>
                  <a:lnTo>
                    <a:pt x="1" y="117"/>
                  </a:lnTo>
                  <a:lnTo>
                    <a:pt x="6" y="138"/>
                  </a:lnTo>
                  <a:lnTo>
                    <a:pt x="27" y="147"/>
                  </a:lnTo>
                  <a:lnTo>
                    <a:pt x="8" y="155"/>
                  </a:lnTo>
                  <a:lnTo>
                    <a:pt x="7" y="159"/>
                  </a:lnTo>
                  <a:lnTo>
                    <a:pt x="3" y="169"/>
                  </a:lnTo>
                  <a:lnTo>
                    <a:pt x="0" y="182"/>
                  </a:lnTo>
                  <a:lnTo>
                    <a:pt x="1" y="194"/>
                  </a:lnTo>
                  <a:lnTo>
                    <a:pt x="7" y="203"/>
                  </a:lnTo>
                  <a:lnTo>
                    <a:pt x="13" y="209"/>
                  </a:lnTo>
                  <a:lnTo>
                    <a:pt x="20" y="214"/>
                  </a:lnTo>
                  <a:lnTo>
                    <a:pt x="22" y="215"/>
                  </a:lnTo>
                  <a:lnTo>
                    <a:pt x="136" y="227"/>
                  </a:lnTo>
                  <a:lnTo>
                    <a:pt x="139" y="226"/>
                  </a:lnTo>
                  <a:lnTo>
                    <a:pt x="144" y="225"/>
                  </a:lnTo>
                  <a:lnTo>
                    <a:pt x="152" y="221"/>
                  </a:lnTo>
                  <a:lnTo>
                    <a:pt x="161" y="216"/>
                  </a:lnTo>
                  <a:lnTo>
                    <a:pt x="170" y="209"/>
                  </a:lnTo>
                  <a:lnTo>
                    <a:pt x="177" y="200"/>
                  </a:lnTo>
                  <a:lnTo>
                    <a:pt x="184" y="190"/>
                  </a:lnTo>
                  <a:lnTo>
                    <a:pt x="187" y="177"/>
                  </a:lnTo>
                  <a:lnTo>
                    <a:pt x="190" y="176"/>
                  </a:lnTo>
                  <a:lnTo>
                    <a:pt x="196" y="174"/>
                  </a:lnTo>
                  <a:lnTo>
                    <a:pt x="204" y="170"/>
                  </a:lnTo>
                  <a:lnTo>
                    <a:pt x="214" y="164"/>
                  </a:lnTo>
                  <a:lnTo>
                    <a:pt x="223" y="156"/>
                  </a:lnTo>
                  <a:lnTo>
                    <a:pt x="230" y="144"/>
                  </a:lnTo>
                  <a:lnTo>
                    <a:pt x="234" y="131"/>
                  </a:lnTo>
                  <a:lnTo>
                    <a:pt x="234" y="113"/>
                  </a:lnTo>
                  <a:lnTo>
                    <a:pt x="236" y="111"/>
                  </a:lnTo>
                  <a:lnTo>
                    <a:pt x="242" y="104"/>
                  </a:lnTo>
                  <a:lnTo>
                    <a:pt x="249" y="94"/>
                  </a:lnTo>
                  <a:lnTo>
                    <a:pt x="257" y="82"/>
                  </a:lnTo>
                  <a:lnTo>
                    <a:pt x="265" y="68"/>
                  </a:lnTo>
                  <a:lnTo>
                    <a:pt x="271" y="54"/>
                  </a:lnTo>
                  <a:lnTo>
                    <a:pt x="274" y="41"/>
                  </a:lnTo>
                  <a:lnTo>
                    <a:pt x="272" y="29"/>
                  </a:lnTo>
                  <a:lnTo>
                    <a:pt x="265" y="12"/>
                  </a:lnTo>
                  <a:lnTo>
                    <a:pt x="261" y="3"/>
                  </a:lnTo>
                  <a:lnTo>
                    <a:pt x="259" y="0"/>
                  </a:lnTo>
                  <a:lnTo>
                    <a:pt x="230" y="0"/>
                  </a:lnTo>
                  <a:lnTo>
                    <a:pt x="225" y="25"/>
                  </a:lnTo>
                  <a:lnTo>
                    <a:pt x="16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1" name="Freeform 147"/>
            <p:cNvSpPr>
              <a:spLocks/>
            </p:cNvSpPr>
            <p:nvPr/>
          </p:nvSpPr>
          <p:spPr bwMode="auto">
            <a:xfrm>
              <a:off x="911" y="2888"/>
              <a:ext cx="55" cy="29"/>
            </a:xfrm>
            <a:custGeom>
              <a:avLst/>
              <a:gdLst>
                <a:gd name="T0" fmla="*/ 0 w 165"/>
                <a:gd name="T1" fmla="*/ 0 h 88"/>
                <a:gd name="T2" fmla="*/ 0 w 165"/>
                <a:gd name="T3" fmla="*/ 0 h 88"/>
                <a:gd name="T4" fmla="*/ 0 w 165"/>
                <a:gd name="T5" fmla="*/ 0 h 88"/>
                <a:gd name="T6" fmla="*/ 0 w 165"/>
                <a:gd name="T7" fmla="*/ 0 h 88"/>
                <a:gd name="T8" fmla="*/ 0 w 165"/>
                <a:gd name="T9" fmla="*/ 0 h 88"/>
                <a:gd name="T10" fmla="*/ 0 w 165"/>
                <a:gd name="T11" fmla="*/ 0 h 88"/>
                <a:gd name="T12" fmla="*/ 0 w 165"/>
                <a:gd name="T13" fmla="*/ 0 h 88"/>
                <a:gd name="T14" fmla="*/ 0 w 165"/>
                <a:gd name="T15" fmla="*/ 0 h 88"/>
                <a:gd name="T16" fmla="*/ 0 w 165"/>
                <a:gd name="T17" fmla="*/ 0 h 88"/>
                <a:gd name="T18" fmla="*/ 0 w 165"/>
                <a:gd name="T19" fmla="*/ 0 h 88"/>
                <a:gd name="T20" fmla="*/ 0 w 165"/>
                <a:gd name="T21" fmla="*/ 0 h 88"/>
                <a:gd name="T22" fmla="*/ 0 w 165"/>
                <a:gd name="T23" fmla="*/ 0 h 88"/>
                <a:gd name="T24" fmla="*/ 0 w 165"/>
                <a:gd name="T25" fmla="*/ 0 h 88"/>
                <a:gd name="T26" fmla="*/ 0 w 165"/>
                <a:gd name="T27" fmla="*/ 0 h 88"/>
                <a:gd name="T28" fmla="*/ 0 w 165"/>
                <a:gd name="T29" fmla="*/ 0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5"/>
                <a:gd name="T46" fmla="*/ 0 h 88"/>
                <a:gd name="T47" fmla="*/ 165 w 165"/>
                <a:gd name="T48" fmla="*/ 88 h 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5" h="88">
                  <a:moveTo>
                    <a:pt x="148" y="17"/>
                  </a:moveTo>
                  <a:lnTo>
                    <a:pt x="46" y="0"/>
                  </a:lnTo>
                  <a:lnTo>
                    <a:pt x="16" y="8"/>
                  </a:lnTo>
                  <a:lnTo>
                    <a:pt x="0" y="38"/>
                  </a:lnTo>
                  <a:lnTo>
                    <a:pt x="9" y="59"/>
                  </a:lnTo>
                  <a:lnTo>
                    <a:pt x="72" y="76"/>
                  </a:lnTo>
                  <a:lnTo>
                    <a:pt x="144" y="88"/>
                  </a:lnTo>
                  <a:lnTo>
                    <a:pt x="146" y="87"/>
                  </a:lnTo>
                  <a:lnTo>
                    <a:pt x="151" y="84"/>
                  </a:lnTo>
                  <a:lnTo>
                    <a:pt x="156" y="80"/>
                  </a:lnTo>
                  <a:lnTo>
                    <a:pt x="162" y="72"/>
                  </a:lnTo>
                  <a:lnTo>
                    <a:pt x="165" y="63"/>
                  </a:lnTo>
                  <a:lnTo>
                    <a:pt x="165" y="51"/>
                  </a:lnTo>
                  <a:lnTo>
                    <a:pt x="161" y="36"/>
                  </a:lnTo>
                  <a:lnTo>
                    <a:pt x="148" y="17"/>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2" name="Freeform 148"/>
            <p:cNvSpPr>
              <a:spLocks/>
            </p:cNvSpPr>
            <p:nvPr/>
          </p:nvSpPr>
          <p:spPr bwMode="auto">
            <a:xfrm>
              <a:off x="890" y="2906"/>
              <a:ext cx="49" cy="26"/>
            </a:xfrm>
            <a:custGeom>
              <a:avLst/>
              <a:gdLst>
                <a:gd name="T0" fmla="*/ 0 w 147"/>
                <a:gd name="T1" fmla="*/ 0 h 76"/>
                <a:gd name="T2" fmla="*/ 0 w 147"/>
                <a:gd name="T3" fmla="*/ 0 h 76"/>
                <a:gd name="T4" fmla="*/ 0 w 147"/>
                <a:gd name="T5" fmla="*/ 0 h 76"/>
                <a:gd name="T6" fmla="*/ 0 w 147"/>
                <a:gd name="T7" fmla="*/ 0 h 76"/>
                <a:gd name="T8" fmla="*/ 0 w 147"/>
                <a:gd name="T9" fmla="*/ 0 h 76"/>
                <a:gd name="T10" fmla="*/ 0 w 147"/>
                <a:gd name="T11" fmla="*/ 0 h 76"/>
                <a:gd name="T12" fmla="*/ 0 w 147"/>
                <a:gd name="T13" fmla="*/ 0 h 76"/>
                <a:gd name="T14" fmla="*/ 0 w 147"/>
                <a:gd name="T15" fmla="*/ 0 h 76"/>
                <a:gd name="T16" fmla="*/ 0 w 147"/>
                <a:gd name="T17" fmla="*/ 0 h 76"/>
                <a:gd name="T18" fmla="*/ 0 w 147"/>
                <a:gd name="T19" fmla="*/ 0 h 76"/>
                <a:gd name="T20" fmla="*/ 0 w 147"/>
                <a:gd name="T21" fmla="*/ 0 h 76"/>
                <a:gd name="T22" fmla="*/ 0 w 147"/>
                <a:gd name="T23" fmla="*/ 0 h 76"/>
                <a:gd name="T24" fmla="*/ 0 w 147"/>
                <a:gd name="T25" fmla="*/ 0 h 76"/>
                <a:gd name="T26" fmla="*/ 0 w 147"/>
                <a:gd name="T27" fmla="*/ 0 h 76"/>
                <a:gd name="T28" fmla="*/ 0 w 147"/>
                <a:gd name="T29" fmla="*/ 0 h 76"/>
                <a:gd name="T30" fmla="*/ 0 w 147"/>
                <a:gd name="T31" fmla="*/ 0 h 76"/>
                <a:gd name="T32" fmla="*/ 0 w 147"/>
                <a:gd name="T33" fmla="*/ 0 h 76"/>
                <a:gd name="T34" fmla="*/ 0 w 147"/>
                <a:gd name="T35" fmla="*/ 0 h 76"/>
                <a:gd name="T36" fmla="*/ 0 w 147"/>
                <a:gd name="T37" fmla="*/ 0 h 76"/>
                <a:gd name="T38" fmla="*/ 0 w 147"/>
                <a:gd name="T39" fmla="*/ 0 h 76"/>
                <a:gd name="T40" fmla="*/ 0 w 147"/>
                <a:gd name="T41" fmla="*/ 0 h 76"/>
                <a:gd name="T42" fmla="*/ 0 w 147"/>
                <a:gd name="T43" fmla="*/ 0 h 76"/>
                <a:gd name="T44" fmla="*/ 0 w 147"/>
                <a:gd name="T45" fmla="*/ 0 h 76"/>
                <a:gd name="T46" fmla="*/ 0 w 147"/>
                <a:gd name="T47" fmla="*/ 0 h 76"/>
                <a:gd name="T48" fmla="*/ 0 w 147"/>
                <a:gd name="T49" fmla="*/ 0 h 76"/>
                <a:gd name="T50" fmla="*/ 0 w 147"/>
                <a:gd name="T51" fmla="*/ 0 h 76"/>
                <a:gd name="T52" fmla="*/ 0 w 147"/>
                <a:gd name="T53" fmla="*/ 0 h 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7"/>
                <a:gd name="T82" fmla="*/ 0 h 76"/>
                <a:gd name="T83" fmla="*/ 147 w 147"/>
                <a:gd name="T84" fmla="*/ 76 h 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7" h="76">
                  <a:moveTo>
                    <a:pt x="143" y="37"/>
                  </a:moveTo>
                  <a:lnTo>
                    <a:pt x="54" y="16"/>
                  </a:lnTo>
                  <a:lnTo>
                    <a:pt x="50" y="0"/>
                  </a:lnTo>
                  <a:lnTo>
                    <a:pt x="49" y="0"/>
                  </a:lnTo>
                  <a:lnTo>
                    <a:pt x="44" y="0"/>
                  </a:lnTo>
                  <a:lnTo>
                    <a:pt x="39" y="0"/>
                  </a:lnTo>
                  <a:lnTo>
                    <a:pt x="32" y="0"/>
                  </a:lnTo>
                  <a:lnTo>
                    <a:pt x="25" y="1"/>
                  </a:lnTo>
                  <a:lnTo>
                    <a:pt x="18" y="4"/>
                  </a:lnTo>
                  <a:lnTo>
                    <a:pt x="12" y="8"/>
                  </a:lnTo>
                  <a:lnTo>
                    <a:pt x="8" y="14"/>
                  </a:lnTo>
                  <a:lnTo>
                    <a:pt x="5" y="17"/>
                  </a:lnTo>
                  <a:lnTo>
                    <a:pt x="1" y="27"/>
                  </a:lnTo>
                  <a:lnTo>
                    <a:pt x="0" y="39"/>
                  </a:lnTo>
                  <a:lnTo>
                    <a:pt x="8" y="51"/>
                  </a:lnTo>
                  <a:lnTo>
                    <a:pt x="18" y="55"/>
                  </a:lnTo>
                  <a:lnTo>
                    <a:pt x="34" y="59"/>
                  </a:lnTo>
                  <a:lnTo>
                    <a:pt x="53" y="64"/>
                  </a:lnTo>
                  <a:lnTo>
                    <a:pt x="75" y="68"/>
                  </a:lnTo>
                  <a:lnTo>
                    <a:pt x="95" y="72"/>
                  </a:lnTo>
                  <a:lnTo>
                    <a:pt x="113" y="74"/>
                  </a:lnTo>
                  <a:lnTo>
                    <a:pt x="125" y="75"/>
                  </a:lnTo>
                  <a:lnTo>
                    <a:pt x="129" y="76"/>
                  </a:lnTo>
                  <a:lnTo>
                    <a:pt x="134" y="76"/>
                  </a:lnTo>
                  <a:lnTo>
                    <a:pt x="143" y="73"/>
                  </a:lnTo>
                  <a:lnTo>
                    <a:pt x="147" y="61"/>
                  </a:lnTo>
                  <a:lnTo>
                    <a:pt x="143" y="37"/>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3" name="Freeform 149"/>
            <p:cNvSpPr>
              <a:spLocks/>
            </p:cNvSpPr>
            <p:nvPr/>
          </p:nvSpPr>
          <p:spPr bwMode="auto">
            <a:xfrm>
              <a:off x="891" y="2934"/>
              <a:ext cx="40" cy="19"/>
            </a:xfrm>
            <a:custGeom>
              <a:avLst/>
              <a:gdLst>
                <a:gd name="T0" fmla="*/ 0 w 122"/>
                <a:gd name="T1" fmla="*/ 0 h 58"/>
                <a:gd name="T2" fmla="*/ 0 w 122"/>
                <a:gd name="T3" fmla="*/ 0 h 58"/>
                <a:gd name="T4" fmla="*/ 0 w 122"/>
                <a:gd name="T5" fmla="*/ 0 h 58"/>
                <a:gd name="T6" fmla="*/ 0 w 122"/>
                <a:gd name="T7" fmla="*/ 0 h 58"/>
                <a:gd name="T8" fmla="*/ 0 w 122"/>
                <a:gd name="T9" fmla="*/ 0 h 58"/>
                <a:gd name="T10" fmla="*/ 0 w 122"/>
                <a:gd name="T11" fmla="*/ 0 h 58"/>
                <a:gd name="T12" fmla="*/ 0 w 122"/>
                <a:gd name="T13" fmla="*/ 0 h 58"/>
                <a:gd name="T14" fmla="*/ 0 w 122"/>
                <a:gd name="T15" fmla="*/ 0 h 58"/>
                <a:gd name="T16" fmla="*/ 0 w 122"/>
                <a:gd name="T17" fmla="*/ 0 h 58"/>
                <a:gd name="T18" fmla="*/ 0 w 122"/>
                <a:gd name="T19" fmla="*/ 0 h 58"/>
                <a:gd name="T20" fmla="*/ 0 w 122"/>
                <a:gd name="T21" fmla="*/ 0 h 58"/>
                <a:gd name="T22" fmla="*/ 0 w 122"/>
                <a:gd name="T23" fmla="*/ 0 h 58"/>
                <a:gd name="T24" fmla="*/ 0 w 122"/>
                <a:gd name="T25" fmla="*/ 0 h 58"/>
                <a:gd name="T26" fmla="*/ 0 w 122"/>
                <a:gd name="T27" fmla="*/ 0 h 58"/>
                <a:gd name="T28" fmla="*/ 0 w 122"/>
                <a:gd name="T29" fmla="*/ 0 h 58"/>
                <a:gd name="T30" fmla="*/ 0 w 122"/>
                <a:gd name="T31" fmla="*/ 0 h 58"/>
                <a:gd name="T32" fmla="*/ 0 w 122"/>
                <a:gd name="T33" fmla="*/ 0 h 58"/>
                <a:gd name="T34" fmla="*/ 0 w 122"/>
                <a:gd name="T35" fmla="*/ 0 h 58"/>
                <a:gd name="T36" fmla="*/ 0 w 122"/>
                <a:gd name="T37" fmla="*/ 0 h 58"/>
                <a:gd name="T38" fmla="*/ 0 w 122"/>
                <a:gd name="T39" fmla="*/ 0 h 58"/>
                <a:gd name="T40" fmla="*/ 0 w 122"/>
                <a:gd name="T41" fmla="*/ 0 h 58"/>
                <a:gd name="T42" fmla="*/ 0 w 122"/>
                <a:gd name="T43" fmla="*/ 0 h 58"/>
                <a:gd name="T44" fmla="*/ 0 w 122"/>
                <a:gd name="T45" fmla="*/ 0 h 58"/>
                <a:gd name="T46" fmla="*/ 0 w 122"/>
                <a:gd name="T47" fmla="*/ 0 h 58"/>
                <a:gd name="T48" fmla="*/ 0 w 122"/>
                <a:gd name="T49" fmla="*/ 0 h 58"/>
                <a:gd name="T50" fmla="*/ 0 w 122"/>
                <a:gd name="T51" fmla="*/ 0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2"/>
                <a:gd name="T79" fmla="*/ 0 h 58"/>
                <a:gd name="T80" fmla="*/ 122 w 122"/>
                <a:gd name="T81" fmla="*/ 58 h 5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2" h="58">
                  <a:moveTo>
                    <a:pt x="17" y="1"/>
                  </a:moveTo>
                  <a:lnTo>
                    <a:pt x="14" y="1"/>
                  </a:lnTo>
                  <a:lnTo>
                    <a:pt x="9" y="3"/>
                  </a:lnTo>
                  <a:lnTo>
                    <a:pt x="3" y="8"/>
                  </a:lnTo>
                  <a:lnTo>
                    <a:pt x="0" y="22"/>
                  </a:lnTo>
                  <a:lnTo>
                    <a:pt x="2" y="34"/>
                  </a:lnTo>
                  <a:lnTo>
                    <a:pt x="10" y="41"/>
                  </a:lnTo>
                  <a:lnTo>
                    <a:pt x="18" y="45"/>
                  </a:lnTo>
                  <a:lnTo>
                    <a:pt x="21" y="46"/>
                  </a:lnTo>
                  <a:lnTo>
                    <a:pt x="101" y="58"/>
                  </a:lnTo>
                  <a:lnTo>
                    <a:pt x="103" y="57"/>
                  </a:lnTo>
                  <a:lnTo>
                    <a:pt x="106" y="53"/>
                  </a:lnTo>
                  <a:lnTo>
                    <a:pt x="112" y="47"/>
                  </a:lnTo>
                  <a:lnTo>
                    <a:pt x="117" y="41"/>
                  </a:lnTo>
                  <a:lnTo>
                    <a:pt x="121" y="33"/>
                  </a:lnTo>
                  <a:lnTo>
                    <a:pt x="122" y="26"/>
                  </a:lnTo>
                  <a:lnTo>
                    <a:pt x="119" y="21"/>
                  </a:lnTo>
                  <a:lnTo>
                    <a:pt x="110" y="17"/>
                  </a:lnTo>
                  <a:lnTo>
                    <a:pt x="102" y="15"/>
                  </a:lnTo>
                  <a:lnTo>
                    <a:pt x="92" y="12"/>
                  </a:lnTo>
                  <a:lnTo>
                    <a:pt x="81" y="8"/>
                  </a:lnTo>
                  <a:lnTo>
                    <a:pt x="69" y="5"/>
                  </a:lnTo>
                  <a:lnTo>
                    <a:pt x="55" y="3"/>
                  </a:lnTo>
                  <a:lnTo>
                    <a:pt x="42" y="1"/>
                  </a:lnTo>
                  <a:lnTo>
                    <a:pt x="30" y="0"/>
                  </a:lnTo>
                  <a:lnTo>
                    <a:pt x="17" y="1"/>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4" name="Freeform 150"/>
            <p:cNvSpPr>
              <a:spLocks/>
            </p:cNvSpPr>
            <p:nvPr/>
          </p:nvSpPr>
          <p:spPr bwMode="auto">
            <a:xfrm>
              <a:off x="866" y="2942"/>
              <a:ext cx="37" cy="27"/>
            </a:xfrm>
            <a:custGeom>
              <a:avLst/>
              <a:gdLst>
                <a:gd name="T0" fmla="*/ 0 w 112"/>
                <a:gd name="T1" fmla="*/ 0 h 82"/>
                <a:gd name="T2" fmla="*/ 0 w 112"/>
                <a:gd name="T3" fmla="*/ 0 h 82"/>
                <a:gd name="T4" fmla="*/ 0 w 112"/>
                <a:gd name="T5" fmla="*/ 0 h 82"/>
                <a:gd name="T6" fmla="*/ 0 w 112"/>
                <a:gd name="T7" fmla="*/ 0 h 82"/>
                <a:gd name="T8" fmla="*/ 0 w 112"/>
                <a:gd name="T9" fmla="*/ 0 h 82"/>
                <a:gd name="T10" fmla="*/ 0 w 112"/>
                <a:gd name="T11" fmla="*/ 0 h 82"/>
                <a:gd name="T12" fmla="*/ 0 w 112"/>
                <a:gd name="T13" fmla="*/ 0 h 82"/>
                <a:gd name="T14" fmla="*/ 0 w 112"/>
                <a:gd name="T15" fmla="*/ 0 h 82"/>
                <a:gd name="T16" fmla="*/ 0 w 112"/>
                <a:gd name="T17" fmla="*/ 0 h 82"/>
                <a:gd name="T18" fmla="*/ 0 w 112"/>
                <a:gd name="T19" fmla="*/ 0 h 82"/>
                <a:gd name="T20" fmla="*/ 0 w 112"/>
                <a:gd name="T21" fmla="*/ 0 h 82"/>
                <a:gd name="T22" fmla="*/ 0 w 112"/>
                <a:gd name="T23" fmla="*/ 0 h 82"/>
                <a:gd name="T24" fmla="*/ 0 w 112"/>
                <a:gd name="T25" fmla="*/ 0 h 82"/>
                <a:gd name="T26" fmla="*/ 0 w 112"/>
                <a:gd name="T27" fmla="*/ 0 h 82"/>
                <a:gd name="T28" fmla="*/ 0 w 112"/>
                <a:gd name="T29" fmla="*/ 0 h 82"/>
                <a:gd name="T30" fmla="*/ 0 w 112"/>
                <a:gd name="T31" fmla="*/ 0 h 82"/>
                <a:gd name="T32" fmla="*/ 0 w 112"/>
                <a:gd name="T33" fmla="*/ 0 h 82"/>
                <a:gd name="T34" fmla="*/ 0 w 112"/>
                <a:gd name="T35" fmla="*/ 0 h 82"/>
                <a:gd name="T36" fmla="*/ 0 w 112"/>
                <a:gd name="T37" fmla="*/ 0 h 82"/>
                <a:gd name="T38" fmla="*/ 0 w 112"/>
                <a:gd name="T39" fmla="*/ 0 h 82"/>
                <a:gd name="T40" fmla="*/ 0 w 112"/>
                <a:gd name="T41" fmla="*/ 0 h 82"/>
                <a:gd name="T42" fmla="*/ 0 w 112"/>
                <a:gd name="T43" fmla="*/ 0 h 82"/>
                <a:gd name="T44" fmla="*/ 0 w 112"/>
                <a:gd name="T45" fmla="*/ 0 h 82"/>
                <a:gd name="T46" fmla="*/ 0 w 112"/>
                <a:gd name="T47" fmla="*/ 0 h 82"/>
                <a:gd name="T48" fmla="*/ 0 w 112"/>
                <a:gd name="T49" fmla="*/ 0 h 82"/>
                <a:gd name="T50" fmla="*/ 0 w 112"/>
                <a:gd name="T51" fmla="*/ 0 h 82"/>
                <a:gd name="T52" fmla="*/ 0 w 112"/>
                <a:gd name="T53" fmla="*/ 0 h 82"/>
                <a:gd name="T54" fmla="*/ 0 w 112"/>
                <a:gd name="T55" fmla="*/ 0 h 8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2"/>
                <a:gd name="T85" fmla="*/ 0 h 82"/>
                <a:gd name="T86" fmla="*/ 112 w 112"/>
                <a:gd name="T87" fmla="*/ 82 h 8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2" h="82">
                  <a:moveTo>
                    <a:pt x="68" y="21"/>
                  </a:moveTo>
                  <a:lnTo>
                    <a:pt x="33" y="0"/>
                  </a:lnTo>
                  <a:lnTo>
                    <a:pt x="31" y="0"/>
                  </a:lnTo>
                  <a:lnTo>
                    <a:pt x="26" y="1"/>
                  </a:lnTo>
                  <a:lnTo>
                    <a:pt x="21" y="3"/>
                  </a:lnTo>
                  <a:lnTo>
                    <a:pt x="14" y="7"/>
                  </a:lnTo>
                  <a:lnTo>
                    <a:pt x="8" y="11"/>
                  </a:lnTo>
                  <a:lnTo>
                    <a:pt x="2" y="18"/>
                  </a:lnTo>
                  <a:lnTo>
                    <a:pt x="0" y="27"/>
                  </a:lnTo>
                  <a:lnTo>
                    <a:pt x="1" y="38"/>
                  </a:lnTo>
                  <a:lnTo>
                    <a:pt x="26" y="59"/>
                  </a:lnTo>
                  <a:lnTo>
                    <a:pt x="75" y="82"/>
                  </a:lnTo>
                  <a:lnTo>
                    <a:pt x="77" y="81"/>
                  </a:lnTo>
                  <a:lnTo>
                    <a:pt x="82" y="79"/>
                  </a:lnTo>
                  <a:lnTo>
                    <a:pt x="88" y="74"/>
                  </a:lnTo>
                  <a:lnTo>
                    <a:pt x="96" y="69"/>
                  </a:lnTo>
                  <a:lnTo>
                    <a:pt x="103" y="63"/>
                  </a:lnTo>
                  <a:lnTo>
                    <a:pt x="108" y="58"/>
                  </a:lnTo>
                  <a:lnTo>
                    <a:pt x="112" y="52"/>
                  </a:lnTo>
                  <a:lnTo>
                    <a:pt x="111" y="47"/>
                  </a:lnTo>
                  <a:lnTo>
                    <a:pt x="107" y="42"/>
                  </a:lnTo>
                  <a:lnTo>
                    <a:pt x="104" y="39"/>
                  </a:lnTo>
                  <a:lnTo>
                    <a:pt x="100" y="37"/>
                  </a:lnTo>
                  <a:lnTo>
                    <a:pt x="95" y="34"/>
                  </a:lnTo>
                  <a:lnTo>
                    <a:pt x="90" y="32"/>
                  </a:lnTo>
                  <a:lnTo>
                    <a:pt x="83" y="29"/>
                  </a:lnTo>
                  <a:lnTo>
                    <a:pt x="76" y="25"/>
                  </a:lnTo>
                  <a:lnTo>
                    <a:pt x="6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5" name="Freeform 151"/>
            <p:cNvSpPr>
              <a:spLocks/>
            </p:cNvSpPr>
            <p:nvPr/>
          </p:nvSpPr>
          <p:spPr bwMode="auto">
            <a:xfrm>
              <a:off x="871" y="2948"/>
              <a:ext cx="24" cy="17"/>
            </a:xfrm>
            <a:custGeom>
              <a:avLst/>
              <a:gdLst>
                <a:gd name="T0" fmla="*/ 0 w 72"/>
                <a:gd name="T1" fmla="*/ 0 h 50"/>
                <a:gd name="T2" fmla="*/ 0 w 72"/>
                <a:gd name="T3" fmla="*/ 0 h 50"/>
                <a:gd name="T4" fmla="*/ 0 w 72"/>
                <a:gd name="T5" fmla="*/ 0 h 50"/>
                <a:gd name="T6" fmla="*/ 0 w 72"/>
                <a:gd name="T7" fmla="*/ 0 h 50"/>
                <a:gd name="T8" fmla="*/ 0 w 72"/>
                <a:gd name="T9" fmla="*/ 0 h 50"/>
                <a:gd name="T10" fmla="*/ 0 w 72"/>
                <a:gd name="T11" fmla="*/ 0 h 50"/>
                <a:gd name="T12" fmla="*/ 0 w 72"/>
                <a:gd name="T13" fmla="*/ 0 h 50"/>
                <a:gd name="T14" fmla="*/ 0 w 72"/>
                <a:gd name="T15" fmla="*/ 0 h 50"/>
                <a:gd name="T16" fmla="*/ 0 w 72"/>
                <a:gd name="T17" fmla="*/ 0 h 50"/>
                <a:gd name="T18" fmla="*/ 0 w 72"/>
                <a:gd name="T19" fmla="*/ 0 h 50"/>
                <a:gd name="T20" fmla="*/ 0 w 72"/>
                <a:gd name="T21" fmla="*/ 0 h 50"/>
                <a:gd name="T22" fmla="*/ 0 w 72"/>
                <a:gd name="T23" fmla="*/ 0 h 50"/>
                <a:gd name="T24" fmla="*/ 0 w 72"/>
                <a:gd name="T25" fmla="*/ 0 h 50"/>
                <a:gd name="T26" fmla="*/ 0 w 72"/>
                <a:gd name="T27" fmla="*/ 0 h 50"/>
                <a:gd name="T28" fmla="*/ 0 w 72"/>
                <a:gd name="T29" fmla="*/ 0 h 50"/>
                <a:gd name="T30" fmla="*/ 0 w 72"/>
                <a:gd name="T31" fmla="*/ 0 h 50"/>
                <a:gd name="T32" fmla="*/ 0 w 72"/>
                <a:gd name="T33" fmla="*/ 0 h 50"/>
                <a:gd name="T34" fmla="*/ 0 w 72"/>
                <a:gd name="T35" fmla="*/ 0 h 50"/>
                <a:gd name="T36" fmla="*/ 0 w 72"/>
                <a:gd name="T37" fmla="*/ 0 h 50"/>
                <a:gd name="T38" fmla="*/ 0 w 72"/>
                <a:gd name="T39" fmla="*/ 0 h 50"/>
                <a:gd name="T40" fmla="*/ 0 w 72"/>
                <a:gd name="T41" fmla="*/ 0 h 50"/>
                <a:gd name="T42" fmla="*/ 0 w 72"/>
                <a:gd name="T43" fmla="*/ 0 h 50"/>
                <a:gd name="T44" fmla="*/ 0 w 72"/>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2"/>
                <a:gd name="T70" fmla="*/ 0 h 50"/>
                <a:gd name="T71" fmla="*/ 72 w 72"/>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2" h="50">
                  <a:moveTo>
                    <a:pt x="18" y="0"/>
                  </a:moveTo>
                  <a:lnTo>
                    <a:pt x="14" y="2"/>
                  </a:lnTo>
                  <a:lnTo>
                    <a:pt x="6" y="7"/>
                  </a:lnTo>
                  <a:lnTo>
                    <a:pt x="0" y="14"/>
                  </a:lnTo>
                  <a:lnTo>
                    <a:pt x="4" y="25"/>
                  </a:lnTo>
                  <a:lnTo>
                    <a:pt x="10" y="31"/>
                  </a:lnTo>
                  <a:lnTo>
                    <a:pt x="18" y="35"/>
                  </a:lnTo>
                  <a:lnTo>
                    <a:pt x="27" y="40"/>
                  </a:lnTo>
                  <a:lnTo>
                    <a:pt x="37" y="43"/>
                  </a:lnTo>
                  <a:lnTo>
                    <a:pt x="45" y="46"/>
                  </a:lnTo>
                  <a:lnTo>
                    <a:pt x="52" y="49"/>
                  </a:lnTo>
                  <a:lnTo>
                    <a:pt x="57" y="50"/>
                  </a:lnTo>
                  <a:lnTo>
                    <a:pt x="59" y="50"/>
                  </a:lnTo>
                  <a:lnTo>
                    <a:pt x="61" y="49"/>
                  </a:lnTo>
                  <a:lnTo>
                    <a:pt x="68" y="44"/>
                  </a:lnTo>
                  <a:lnTo>
                    <a:pt x="72" y="38"/>
                  </a:lnTo>
                  <a:lnTo>
                    <a:pt x="72" y="30"/>
                  </a:lnTo>
                  <a:lnTo>
                    <a:pt x="68" y="22"/>
                  </a:lnTo>
                  <a:lnTo>
                    <a:pt x="62" y="18"/>
                  </a:lnTo>
                  <a:lnTo>
                    <a:pt x="58" y="14"/>
                  </a:lnTo>
                  <a:lnTo>
                    <a:pt x="56" y="13"/>
                  </a:lnTo>
                  <a:lnTo>
                    <a:pt x="43" y="3"/>
                  </a:lnTo>
                  <a:lnTo>
                    <a:pt x="18" y="0"/>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6" name="Freeform 152"/>
            <p:cNvSpPr>
              <a:spLocks/>
            </p:cNvSpPr>
            <p:nvPr/>
          </p:nvSpPr>
          <p:spPr bwMode="auto">
            <a:xfrm>
              <a:off x="865" y="2850"/>
              <a:ext cx="23" cy="87"/>
            </a:xfrm>
            <a:custGeom>
              <a:avLst/>
              <a:gdLst>
                <a:gd name="T0" fmla="*/ 0 w 68"/>
                <a:gd name="T1" fmla="*/ 0 h 263"/>
                <a:gd name="T2" fmla="*/ 0 w 68"/>
                <a:gd name="T3" fmla="*/ 0 h 263"/>
                <a:gd name="T4" fmla="*/ 0 w 68"/>
                <a:gd name="T5" fmla="*/ 0 h 263"/>
                <a:gd name="T6" fmla="*/ 0 w 68"/>
                <a:gd name="T7" fmla="*/ 0 h 263"/>
                <a:gd name="T8" fmla="*/ 0 w 68"/>
                <a:gd name="T9" fmla="*/ 0 h 263"/>
                <a:gd name="T10" fmla="*/ 0 w 68"/>
                <a:gd name="T11" fmla="*/ 0 h 263"/>
                <a:gd name="T12" fmla="*/ 0 w 68"/>
                <a:gd name="T13" fmla="*/ 0 h 263"/>
                <a:gd name="T14" fmla="*/ 0 w 68"/>
                <a:gd name="T15" fmla="*/ 0 h 263"/>
                <a:gd name="T16" fmla="*/ 0 w 68"/>
                <a:gd name="T17" fmla="*/ 0 h 263"/>
                <a:gd name="T18" fmla="*/ 0 w 68"/>
                <a:gd name="T19" fmla="*/ 0 h 263"/>
                <a:gd name="T20" fmla="*/ 0 w 68"/>
                <a:gd name="T21" fmla="*/ 0 h 263"/>
                <a:gd name="T22" fmla="*/ 0 w 68"/>
                <a:gd name="T23" fmla="*/ 0 h 263"/>
                <a:gd name="T24" fmla="*/ 0 w 68"/>
                <a:gd name="T25" fmla="*/ 0 h 263"/>
                <a:gd name="T26" fmla="*/ 0 w 68"/>
                <a:gd name="T27" fmla="*/ 0 h 263"/>
                <a:gd name="T28" fmla="*/ 0 w 68"/>
                <a:gd name="T29" fmla="*/ 0 h 263"/>
                <a:gd name="T30" fmla="*/ 0 w 68"/>
                <a:gd name="T31" fmla="*/ 0 h 263"/>
                <a:gd name="T32" fmla="*/ 0 w 68"/>
                <a:gd name="T33" fmla="*/ 0 h 263"/>
                <a:gd name="T34" fmla="*/ 0 w 68"/>
                <a:gd name="T35" fmla="*/ 0 h 263"/>
                <a:gd name="T36" fmla="*/ 0 w 68"/>
                <a:gd name="T37" fmla="*/ 0 h 263"/>
                <a:gd name="T38" fmla="*/ 0 w 68"/>
                <a:gd name="T39" fmla="*/ 0 h 263"/>
                <a:gd name="T40" fmla="*/ 0 w 68"/>
                <a:gd name="T41" fmla="*/ 0 h 263"/>
                <a:gd name="T42" fmla="*/ 0 w 68"/>
                <a:gd name="T43" fmla="*/ 0 h 263"/>
                <a:gd name="T44" fmla="*/ 0 w 68"/>
                <a:gd name="T45" fmla="*/ 0 h 263"/>
                <a:gd name="T46" fmla="*/ 0 w 68"/>
                <a:gd name="T47" fmla="*/ 0 h 263"/>
                <a:gd name="T48" fmla="*/ 0 w 68"/>
                <a:gd name="T49" fmla="*/ 0 h 263"/>
                <a:gd name="T50" fmla="*/ 0 w 68"/>
                <a:gd name="T51" fmla="*/ 0 h 263"/>
                <a:gd name="T52" fmla="*/ 0 w 68"/>
                <a:gd name="T53" fmla="*/ 0 h 263"/>
                <a:gd name="T54" fmla="*/ 0 w 68"/>
                <a:gd name="T55" fmla="*/ 0 h 263"/>
                <a:gd name="T56" fmla="*/ 0 w 68"/>
                <a:gd name="T57" fmla="*/ 0 h 263"/>
                <a:gd name="T58" fmla="*/ 0 w 68"/>
                <a:gd name="T59" fmla="*/ 0 h 263"/>
                <a:gd name="T60" fmla="*/ 0 w 68"/>
                <a:gd name="T61" fmla="*/ 0 h 263"/>
                <a:gd name="T62" fmla="*/ 0 w 68"/>
                <a:gd name="T63" fmla="*/ 0 h 263"/>
                <a:gd name="T64" fmla="*/ 0 w 68"/>
                <a:gd name="T65" fmla="*/ 0 h 263"/>
                <a:gd name="T66" fmla="*/ 0 w 68"/>
                <a:gd name="T67" fmla="*/ 0 h 263"/>
                <a:gd name="T68" fmla="*/ 0 w 68"/>
                <a:gd name="T69" fmla="*/ 0 h 263"/>
                <a:gd name="T70" fmla="*/ 0 w 68"/>
                <a:gd name="T71" fmla="*/ 0 h 263"/>
                <a:gd name="T72" fmla="*/ 0 w 68"/>
                <a:gd name="T73" fmla="*/ 0 h 263"/>
                <a:gd name="T74" fmla="*/ 0 w 68"/>
                <a:gd name="T75" fmla="*/ 0 h 263"/>
                <a:gd name="T76" fmla="*/ 0 w 68"/>
                <a:gd name="T77" fmla="*/ 0 h 263"/>
                <a:gd name="T78" fmla="*/ 0 w 68"/>
                <a:gd name="T79" fmla="*/ 0 h 263"/>
                <a:gd name="T80" fmla="*/ 0 w 68"/>
                <a:gd name="T81" fmla="*/ 0 h 263"/>
                <a:gd name="T82" fmla="*/ 0 w 68"/>
                <a:gd name="T83" fmla="*/ 0 h 263"/>
                <a:gd name="T84" fmla="*/ 0 w 68"/>
                <a:gd name="T85" fmla="*/ 0 h 263"/>
                <a:gd name="T86" fmla="*/ 0 w 68"/>
                <a:gd name="T87" fmla="*/ 0 h 263"/>
                <a:gd name="T88" fmla="*/ 0 w 68"/>
                <a:gd name="T89" fmla="*/ 0 h 263"/>
                <a:gd name="T90" fmla="*/ 0 w 68"/>
                <a:gd name="T91" fmla="*/ 0 h 263"/>
                <a:gd name="T92" fmla="*/ 0 w 68"/>
                <a:gd name="T93" fmla="*/ 0 h 263"/>
                <a:gd name="T94" fmla="*/ 0 w 68"/>
                <a:gd name="T95" fmla="*/ 0 h 263"/>
                <a:gd name="T96" fmla="*/ 0 w 68"/>
                <a:gd name="T97" fmla="*/ 0 h 263"/>
                <a:gd name="T98" fmla="*/ 0 w 68"/>
                <a:gd name="T99" fmla="*/ 0 h 263"/>
                <a:gd name="T100" fmla="*/ 0 w 68"/>
                <a:gd name="T101" fmla="*/ 0 h 263"/>
                <a:gd name="T102" fmla="*/ 0 w 68"/>
                <a:gd name="T103" fmla="*/ 0 h 263"/>
                <a:gd name="T104" fmla="*/ 0 w 68"/>
                <a:gd name="T105" fmla="*/ 0 h 263"/>
                <a:gd name="T106" fmla="*/ 0 w 68"/>
                <a:gd name="T107" fmla="*/ 0 h 263"/>
                <a:gd name="T108" fmla="*/ 0 w 68"/>
                <a:gd name="T109" fmla="*/ 0 h 263"/>
                <a:gd name="T110" fmla="*/ 0 w 68"/>
                <a:gd name="T111" fmla="*/ 0 h 263"/>
                <a:gd name="T112" fmla="*/ 0 w 68"/>
                <a:gd name="T113" fmla="*/ 0 h 263"/>
                <a:gd name="T114" fmla="*/ 0 w 68"/>
                <a:gd name="T115" fmla="*/ 0 h 263"/>
                <a:gd name="T116" fmla="*/ 0 w 68"/>
                <a:gd name="T117" fmla="*/ 0 h 263"/>
                <a:gd name="T118" fmla="*/ 0 w 68"/>
                <a:gd name="T119" fmla="*/ 0 h 263"/>
                <a:gd name="T120" fmla="*/ 0 w 68"/>
                <a:gd name="T121" fmla="*/ 0 h 2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263"/>
                <a:gd name="T185" fmla="*/ 68 w 68"/>
                <a:gd name="T186" fmla="*/ 263 h 2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263">
                  <a:moveTo>
                    <a:pt x="35" y="0"/>
                  </a:moveTo>
                  <a:lnTo>
                    <a:pt x="36" y="1"/>
                  </a:lnTo>
                  <a:lnTo>
                    <a:pt x="41" y="6"/>
                  </a:lnTo>
                  <a:lnTo>
                    <a:pt x="45" y="12"/>
                  </a:lnTo>
                  <a:lnTo>
                    <a:pt x="49" y="21"/>
                  </a:lnTo>
                  <a:lnTo>
                    <a:pt x="54" y="30"/>
                  </a:lnTo>
                  <a:lnTo>
                    <a:pt x="55" y="40"/>
                  </a:lnTo>
                  <a:lnTo>
                    <a:pt x="53" y="50"/>
                  </a:lnTo>
                  <a:lnTo>
                    <a:pt x="46" y="59"/>
                  </a:lnTo>
                  <a:lnTo>
                    <a:pt x="35" y="79"/>
                  </a:lnTo>
                  <a:lnTo>
                    <a:pt x="34" y="98"/>
                  </a:lnTo>
                  <a:lnTo>
                    <a:pt x="38" y="112"/>
                  </a:lnTo>
                  <a:lnTo>
                    <a:pt x="41" y="117"/>
                  </a:lnTo>
                  <a:lnTo>
                    <a:pt x="42" y="122"/>
                  </a:lnTo>
                  <a:lnTo>
                    <a:pt x="43" y="133"/>
                  </a:lnTo>
                  <a:lnTo>
                    <a:pt x="43" y="145"/>
                  </a:lnTo>
                  <a:lnTo>
                    <a:pt x="41" y="156"/>
                  </a:lnTo>
                  <a:lnTo>
                    <a:pt x="36" y="164"/>
                  </a:lnTo>
                  <a:lnTo>
                    <a:pt x="31" y="170"/>
                  </a:lnTo>
                  <a:lnTo>
                    <a:pt x="26" y="174"/>
                  </a:lnTo>
                  <a:lnTo>
                    <a:pt x="25" y="175"/>
                  </a:lnTo>
                  <a:lnTo>
                    <a:pt x="23" y="180"/>
                  </a:lnTo>
                  <a:lnTo>
                    <a:pt x="18" y="190"/>
                  </a:lnTo>
                  <a:lnTo>
                    <a:pt x="14" y="202"/>
                  </a:lnTo>
                  <a:lnTo>
                    <a:pt x="14" y="214"/>
                  </a:lnTo>
                  <a:lnTo>
                    <a:pt x="17" y="223"/>
                  </a:lnTo>
                  <a:lnTo>
                    <a:pt x="18" y="231"/>
                  </a:lnTo>
                  <a:lnTo>
                    <a:pt x="18" y="235"/>
                  </a:lnTo>
                  <a:lnTo>
                    <a:pt x="16" y="238"/>
                  </a:lnTo>
                  <a:lnTo>
                    <a:pt x="11" y="243"/>
                  </a:lnTo>
                  <a:lnTo>
                    <a:pt x="5" y="248"/>
                  </a:lnTo>
                  <a:lnTo>
                    <a:pt x="1" y="256"/>
                  </a:lnTo>
                  <a:lnTo>
                    <a:pt x="0" y="263"/>
                  </a:lnTo>
                  <a:lnTo>
                    <a:pt x="2" y="260"/>
                  </a:lnTo>
                  <a:lnTo>
                    <a:pt x="6" y="256"/>
                  </a:lnTo>
                  <a:lnTo>
                    <a:pt x="14" y="250"/>
                  </a:lnTo>
                  <a:lnTo>
                    <a:pt x="22" y="247"/>
                  </a:lnTo>
                  <a:lnTo>
                    <a:pt x="25" y="244"/>
                  </a:lnTo>
                  <a:lnTo>
                    <a:pt x="31" y="235"/>
                  </a:lnTo>
                  <a:lnTo>
                    <a:pt x="34" y="223"/>
                  </a:lnTo>
                  <a:lnTo>
                    <a:pt x="33" y="208"/>
                  </a:lnTo>
                  <a:lnTo>
                    <a:pt x="32" y="194"/>
                  </a:lnTo>
                  <a:lnTo>
                    <a:pt x="37" y="180"/>
                  </a:lnTo>
                  <a:lnTo>
                    <a:pt x="45" y="167"/>
                  </a:lnTo>
                  <a:lnTo>
                    <a:pt x="52" y="160"/>
                  </a:lnTo>
                  <a:lnTo>
                    <a:pt x="55" y="150"/>
                  </a:lnTo>
                  <a:lnTo>
                    <a:pt x="57" y="135"/>
                  </a:lnTo>
                  <a:lnTo>
                    <a:pt x="57" y="117"/>
                  </a:lnTo>
                  <a:lnTo>
                    <a:pt x="54" y="104"/>
                  </a:lnTo>
                  <a:lnTo>
                    <a:pt x="52" y="92"/>
                  </a:lnTo>
                  <a:lnTo>
                    <a:pt x="54" y="79"/>
                  </a:lnTo>
                  <a:lnTo>
                    <a:pt x="58" y="64"/>
                  </a:lnTo>
                  <a:lnTo>
                    <a:pt x="66" y="48"/>
                  </a:lnTo>
                  <a:lnTo>
                    <a:pt x="68" y="39"/>
                  </a:lnTo>
                  <a:lnTo>
                    <a:pt x="67" y="30"/>
                  </a:lnTo>
                  <a:lnTo>
                    <a:pt x="63" y="22"/>
                  </a:lnTo>
                  <a:lnTo>
                    <a:pt x="57" y="15"/>
                  </a:lnTo>
                  <a:lnTo>
                    <a:pt x="51" y="9"/>
                  </a:lnTo>
                  <a:lnTo>
                    <a:pt x="44" y="4"/>
                  </a:lnTo>
                  <a:lnTo>
                    <a:pt x="38" y="1"/>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7" name="Freeform 153"/>
            <p:cNvSpPr>
              <a:spLocks/>
            </p:cNvSpPr>
            <p:nvPr/>
          </p:nvSpPr>
          <p:spPr bwMode="auto">
            <a:xfrm>
              <a:off x="898" y="2916"/>
              <a:ext cx="68" cy="51"/>
            </a:xfrm>
            <a:custGeom>
              <a:avLst/>
              <a:gdLst>
                <a:gd name="T0" fmla="*/ 0 w 204"/>
                <a:gd name="T1" fmla="*/ 0 h 152"/>
                <a:gd name="T2" fmla="*/ 0 w 204"/>
                <a:gd name="T3" fmla="*/ 0 h 152"/>
                <a:gd name="T4" fmla="*/ 0 w 204"/>
                <a:gd name="T5" fmla="*/ 0 h 152"/>
                <a:gd name="T6" fmla="*/ 0 w 204"/>
                <a:gd name="T7" fmla="*/ 0 h 152"/>
                <a:gd name="T8" fmla="*/ 0 w 204"/>
                <a:gd name="T9" fmla="*/ 0 h 152"/>
                <a:gd name="T10" fmla="*/ 0 w 204"/>
                <a:gd name="T11" fmla="*/ 0 h 152"/>
                <a:gd name="T12" fmla="*/ 0 w 204"/>
                <a:gd name="T13" fmla="*/ 0 h 152"/>
                <a:gd name="T14" fmla="*/ 0 w 204"/>
                <a:gd name="T15" fmla="*/ 0 h 152"/>
                <a:gd name="T16" fmla="*/ 0 w 204"/>
                <a:gd name="T17" fmla="*/ 0 h 152"/>
                <a:gd name="T18" fmla="*/ 0 w 204"/>
                <a:gd name="T19" fmla="*/ 0 h 152"/>
                <a:gd name="T20" fmla="*/ 0 w 204"/>
                <a:gd name="T21" fmla="*/ 0 h 152"/>
                <a:gd name="T22" fmla="*/ 0 w 204"/>
                <a:gd name="T23" fmla="*/ 0 h 152"/>
                <a:gd name="T24" fmla="*/ 0 w 204"/>
                <a:gd name="T25" fmla="*/ 0 h 152"/>
                <a:gd name="T26" fmla="*/ 0 w 204"/>
                <a:gd name="T27" fmla="*/ 0 h 152"/>
                <a:gd name="T28" fmla="*/ 0 w 204"/>
                <a:gd name="T29" fmla="*/ 0 h 152"/>
                <a:gd name="T30" fmla="*/ 0 w 204"/>
                <a:gd name="T31" fmla="*/ 0 h 152"/>
                <a:gd name="T32" fmla="*/ 0 w 204"/>
                <a:gd name="T33" fmla="*/ 0 h 152"/>
                <a:gd name="T34" fmla="*/ 0 w 204"/>
                <a:gd name="T35" fmla="*/ 0 h 152"/>
                <a:gd name="T36" fmla="*/ 0 w 204"/>
                <a:gd name="T37" fmla="*/ 0 h 152"/>
                <a:gd name="T38" fmla="*/ 0 w 204"/>
                <a:gd name="T39" fmla="*/ 0 h 152"/>
                <a:gd name="T40" fmla="*/ 0 w 204"/>
                <a:gd name="T41" fmla="*/ 0 h 152"/>
                <a:gd name="T42" fmla="*/ 0 w 204"/>
                <a:gd name="T43" fmla="*/ 0 h 152"/>
                <a:gd name="T44" fmla="*/ 0 w 204"/>
                <a:gd name="T45" fmla="*/ 0 h 152"/>
                <a:gd name="T46" fmla="*/ 0 w 204"/>
                <a:gd name="T47" fmla="*/ 0 h 152"/>
                <a:gd name="T48" fmla="*/ 0 w 204"/>
                <a:gd name="T49" fmla="*/ 0 h 152"/>
                <a:gd name="T50" fmla="*/ 0 w 204"/>
                <a:gd name="T51" fmla="*/ 0 h 152"/>
                <a:gd name="T52" fmla="*/ 0 w 204"/>
                <a:gd name="T53" fmla="*/ 0 h 152"/>
                <a:gd name="T54" fmla="*/ 0 w 204"/>
                <a:gd name="T55" fmla="*/ 0 h 152"/>
                <a:gd name="T56" fmla="*/ 0 w 204"/>
                <a:gd name="T57" fmla="*/ 0 h 152"/>
                <a:gd name="T58" fmla="*/ 0 w 204"/>
                <a:gd name="T59" fmla="*/ 0 h 152"/>
                <a:gd name="T60" fmla="*/ 0 w 204"/>
                <a:gd name="T61" fmla="*/ 0 h 152"/>
                <a:gd name="T62" fmla="*/ 0 w 204"/>
                <a:gd name="T63" fmla="*/ 0 h 152"/>
                <a:gd name="T64" fmla="*/ 0 w 204"/>
                <a:gd name="T65" fmla="*/ 0 h 152"/>
                <a:gd name="T66" fmla="*/ 0 w 204"/>
                <a:gd name="T67" fmla="*/ 0 h 152"/>
                <a:gd name="T68" fmla="*/ 0 w 204"/>
                <a:gd name="T69" fmla="*/ 0 h 152"/>
                <a:gd name="T70" fmla="*/ 0 w 204"/>
                <a:gd name="T71" fmla="*/ 0 h 152"/>
                <a:gd name="T72" fmla="*/ 0 w 204"/>
                <a:gd name="T73" fmla="*/ 0 h 152"/>
                <a:gd name="T74" fmla="*/ 0 w 204"/>
                <a:gd name="T75" fmla="*/ 0 h 152"/>
                <a:gd name="T76" fmla="*/ 0 w 204"/>
                <a:gd name="T77" fmla="*/ 0 h 152"/>
                <a:gd name="T78" fmla="*/ 0 w 204"/>
                <a:gd name="T79" fmla="*/ 0 h 152"/>
                <a:gd name="T80" fmla="*/ 0 w 204"/>
                <a:gd name="T81" fmla="*/ 0 h 152"/>
                <a:gd name="T82" fmla="*/ 0 w 204"/>
                <a:gd name="T83" fmla="*/ 0 h 152"/>
                <a:gd name="T84" fmla="*/ 0 w 204"/>
                <a:gd name="T85" fmla="*/ 0 h 152"/>
                <a:gd name="T86" fmla="*/ 0 w 204"/>
                <a:gd name="T87" fmla="*/ 0 h 152"/>
                <a:gd name="T88" fmla="*/ 0 w 204"/>
                <a:gd name="T89" fmla="*/ 0 h 152"/>
                <a:gd name="T90" fmla="*/ 0 w 204"/>
                <a:gd name="T91" fmla="*/ 0 h 1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4"/>
                <a:gd name="T139" fmla="*/ 0 h 152"/>
                <a:gd name="T140" fmla="*/ 204 w 204"/>
                <a:gd name="T141" fmla="*/ 152 h 1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4" h="152">
                  <a:moveTo>
                    <a:pt x="0" y="152"/>
                  </a:moveTo>
                  <a:lnTo>
                    <a:pt x="3" y="152"/>
                  </a:lnTo>
                  <a:lnTo>
                    <a:pt x="8" y="152"/>
                  </a:lnTo>
                  <a:lnTo>
                    <a:pt x="17" y="152"/>
                  </a:lnTo>
                  <a:lnTo>
                    <a:pt x="28" y="152"/>
                  </a:lnTo>
                  <a:lnTo>
                    <a:pt x="41" y="151"/>
                  </a:lnTo>
                  <a:lnTo>
                    <a:pt x="57" y="150"/>
                  </a:lnTo>
                  <a:lnTo>
                    <a:pt x="73" y="149"/>
                  </a:lnTo>
                  <a:lnTo>
                    <a:pt x="90" y="147"/>
                  </a:lnTo>
                  <a:lnTo>
                    <a:pt x="107" y="143"/>
                  </a:lnTo>
                  <a:lnTo>
                    <a:pt x="124" y="140"/>
                  </a:lnTo>
                  <a:lnTo>
                    <a:pt x="140" y="135"/>
                  </a:lnTo>
                  <a:lnTo>
                    <a:pt x="155" y="128"/>
                  </a:lnTo>
                  <a:lnTo>
                    <a:pt x="168" y="121"/>
                  </a:lnTo>
                  <a:lnTo>
                    <a:pt x="179" y="112"/>
                  </a:lnTo>
                  <a:lnTo>
                    <a:pt x="188" y="102"/>
                  </a:lnTo>
                  <a:lnTo>
                    <a:pt x="192" y="90"/>
                  </a:lnTo>
                  <a:lnTo>
                    <a:pt x="201" y="48"/>
                  </a:lnTo>
                  <a:lnTo>
                    <a:pt x="204" y="20"/>
                  </a:lnTo>
                  <a:lnTo>
                    <a:pt x="204" y="5"/>
                  </a:lnTo>
                  <a:lnTo>
                    <a:pt x="203" y="0"/>
                  </a:lnTo>
                  <a:lnTo>
                    <a:pt x="202" y="4"/>
                  </a:lnTo>
                  <a:lnTo>
                    <a:pt x="198" y="12"/>
                  </a:lnTo>
                  <a:lnTo>
                    <a:pt x="189" y="19"/>
                  </a:lnTo>
                  <a:lnTo>
                    <a:pt x="175" y="23"/>
                  </a:lnTo>
                  <a:lnTo>
                    <a:pt x="162" y="23"/>
                  </a:lnTo>
                  <a:lnTo>
                    <a:pt x="155" y="23"/>
                  </a:lnTo>
                  <a:lnTo>
                    <a:pt x="152" y="23"/>
                  </a:lnTo>
                  <a:lnTo>
                    <a:pt x="151" y="29"/>
                  </a:lnTo>
                  <a:lnTo>
                    <a:pt x="147" y="45"/>
                  </a:lnTo>
                  <a:lnTo>
                    <a:pt x="141" y="61"/>
                  </a:lnTo>
                  <a:lnTo>
                    <a:pt x="134" y="68"/>
                  </a:lnTo>
                  <a:lnTo>
                    <a:pt x="129" y="75"/>
                  </a:lnTo>
                  <a:lnTo>
                    <a:pt x="127" y="91"/>
                  </a:lnTo>
                  <a:lnTo>
                    <a:pt x="121" y="110"/>
                  </a:lnTo>
                  <a:lnTo>
                    <a:pt x="109" y="124"/>
                  </a:lnTo>
                  <a:lnTo>
                    <a:pt x="99" y="127"/>
                  </a:lnTo>
                  <a:lnTo>
                    <a:pt x="87" y="127"/>
                  </a:lnTo>
                  <a:lnTo>
                    <a:pt x="73" y="127"/>
                  </a:lnTo>
                  <a:lnTo>
                    <a:pt x="61" y="125"/>
                  </a:lnTo>
                  <a:lnTo>
                    <a:pt x="49" y="122"/>
                  </a:lnTo>
                  <a:lnTo>
                    <a:pt x="38" y="120"/>
                  </a:lnTo>
                  <a:lnTo>
                    <a:pt x="31" y="119"/>
                  </a:lnTo>
                  <a:lnTo>
                    <a:pt x="29" y="118"/>
                  </a:lnTo>
                  <a:lnTo>
                    <a:pt x="0" y="152"/>
                  </a:lnTo>
                  <a:close/>
                </a:path>
              </a:pathLst>
            </a:custGeom>
            <a:solidFill>
              <a:srgbClr val="FFAD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8" name="Freeform 154"/>
            <p:cNvSpPr>
              <a:spLocks/>
            </p:cNvSpPr>
            <p:nvPr/>
          </p:nvSpPr>
          <p:spPr bwMode="auto">
            <a:xfrm>
              <a:off x="908" y="2961"/>
              <a:ext cx="58" cy="24"/>
            </a:xfrm>
            <a:custGeom>
              <a:avLst/>
              <a:gdLst>
                <a:gd name="T0" fmla="*/ 0 w 174"/>
                <a:gd name="T1" fmla="*/ 0 h 71"/>
                <a:gd name="T2" fmla="*/ 0 w 174"/>
                <a:gd name="T3" fmla="*/ 0 h 71"/>
                <a:gd name="T4" fmla="*/ 0 w 174"/>
                <a:gd name="T5" fmla="*/ 0 h 71"/>
                <a:gd name="T6" fmla="*/ 0 w 174"/>
                <a:gd name="T7" fmla="*/ 0 h 71"/>
                <a:gd name="T8" fmla="*/ 0 w 174"/>
                <a:gd name="T9" fmla="*/ 0 h 71"/>
                <a:gd name="T10" fmla="*/ 0 w 174"/>
                <a:gd name="T11" fmla="*/ 0 h 71"/>
                <a:gd name="T12" fmla="*/ 0 w 174"/>
                <a:gd name="T13" fmla="*/ 0 h 71"/>
                <a:gd name="T14" fmla="*/ 0 w 174"/>
                <a:gd name="T15" fmla="*/ 0 h 71"/>
                <a:gd name="T16" fmla="*/ 0 w 174"/>
                <a:gd name="T17" fmla="*/ 0 h 71"/>
                <a:gd name="T18" fmla="*/ 0 w 174"/>
                <a:gd name="T19" fmla="*/ 0 h 71"/>
                <a:gd name="T20" fmla="*/ 0 w 174"/>
                <a:gd name="T21" fmla="*/ 0 h 71"/>
                <a:gd name="T22" fmla="*/ 0 w 174"/>
                <a:gd name="T23" fmla="*/ 0 h 71"/>
                <a:gd name="T24" fmla="*/ 0 w 174"/>
                <a:gd name="T25" fmla="*/ 0 h 71"/>
                <a:gd name="T26" fmla="*/ 0 w 174"/>
                <a:gd name="T27" fmla="*/ 0 h 71"/>
                <a:gd name="T28" fmla="*/ 0 w 174"/>
                <a:gd name="T29" fmla="*/ 0 h 71"/>
                <a:gd name="T30" fmla="*/ 0 w 174"/>
                <a:gd name="T31" fmla="*/ 0 h 71"/>
                <a:gd name="T32" fmla="*/ 0 w 17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4"/>
                <a:gd name="T52" fmla="*/ 0 h 71"/>
                <a:gd name="T53" fmla="*/ 174 w 17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4" h="71">
                  <a:moveTo>
                    <a:pt x="0" y="38"/>
                  </a:moveTo>
                  <a:lnTo>
                    <a:pt x="5" y="40"/>
                  </a:lnTo>
                  <a:lnTo>
                    <a:pt x="18" y="41"/>
                  </a:lnTo>
                  <a:lnTo>
                    <a:pt x="38" y="41"/>
                  </a:lnTo>
                  <a:lnTo>
                    <a:pt x="62" y="40"/>
                  </a:lnTo>
                  <a:lnTo>
                    <a:pt x="90" y="36"/>
                  </a:lnTo>
                  <a:lnTo>
                    <a:pt x="119" y="30"/>
                  </a:lnTo>
                  <a:lnTo>
                    <a:pt x="148" y="17"/>
                  </a:lnTo>
                  <a:lnTo>
                    <a:pt x="174" y="0"/>
                  </a:lnTo>
                  <a:lnTo>
                    <a:pt x="173" y="5"/>
                  </a:lnTo>
                  <a:lnTo>
                    <a:pt x="169" y="19"/>
                  </a:lnTo>
                  <a:lnTo>
                    <a:pt x="159" y="35"/>
                  </a:lnTo>
                  <a:lnTo>
                    <a:pt x="144" y="53"/>
                  </a:lnTo>
                  <a:lnTo>
                    <a:pt x="122" y="66"/>
                  </a:lnTo>
                  <a:lnTo>
                    <a:pt x="91" y="71"/>
                  </a:lnTo>
                  <a:lnTo>
                    <a:pt x="51" y="63"/>
                  </a:lnTo>
                  <a:lnTo>
                    <a:pt x="0" y="38"/>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9" name="Freeform 155"/>
            <p:cNvSpPr>
              <a:spLocks/>
            </p:cNvSpPr>
            <p:nvPr/>
          </p:nvSpPr>
          <p:spPr bwMode="auto">
            <a:xfrm>
              <a:off x="870" y="2967"/>
              <a:ext cx="102" cy="53"/>
            </a:xfrm>
            <a:custGeom>
              <a:avLst/>
              <a:gdLst>
                <a:gd name="T0" fmla="*/ 0 w 305"/>
                <a:gd name="T1" fmla="*/ 0 h 159"/>
                <a:gd name="T2" fmla="*/ 0 w 305"/>
                <a:gd name="T3" fmla="*/ 0 h 159"/>
                <a:gd name="T4" fmla="*/ 0 w 305"/>
                <a:gd name="T5" fmla="*/ 0 h 159"/>
                <a:gd name="T6" fmla="*/ 0 w 305"/>
                <a:gd name="T7" fmla="*/ 0 h 159"/>
                <a:gd name="T8" fmla="*/ 0 w 305"/>
                <a:gd name="T9" fmla="*/ 0 h 159"/>
                <a:gd name="T10" fmla="*/ 0 w 305"/>
                <a:gd name="T11" fmla="*/ 0 h 159"/>
                <a:gd name="T12" fmla="*/ 0 w 305"/>
                <a:gd name="T13" fmla="*/ 0 h 159"/>
                <a:gd name="T14" fmla="*/ 0 w 305"/>
                <a:gd name="T15" fmla="*/ 0 h 159"/>
                <a:gd name="T16" fmla="*/ 0 w 305"/>
                <a:gd name="T17" fmla="*/ 0 h 159"/>
                <a:gd name="T18" fmla="*/ 0 w 305"/>
                <a:gd name="T19" fmla="*/ 0 h 159"/>
                <a:gd name="T20" fmla="*/ 0 w 305"/>
                <a:gd name="T21" fmla="*/ 0 h 159"/>
                <a:gd name="T22" fmla="*/ 0 w 305"/>
                <a:gd name="T23" fmla="*/ 0 h 159"/>
                <a:gd name="T24" fmla="*/ 0 w 305"/>
                <a:gd name="T25" fmla="*/ 0 h 159"/>
                <a:gd name="T26" fmla="*/ 0 w 305"/>
                <a:gd name="T27" fmla="*/ 0 h 159"/>
                <a:gd name="T28" fmla="*/ 0 w 305"/>
                <a:gd name="T29" fmla="*/ 0 h 159"/>
                <a:gd name="T30" fmla="*/ 0 w 305"/>
                <a:gd name="T31" fmla="*/ 0 h 159"/>
                <a:gd name="T32" fmla="*/ 0 w 305"/>
                <a:gd name="T33" fmla="*/ 0 h 159"/>
                <a:gd name="T34" fmla="*/ 0 w 305"/>
                <a:gd name="T35" fmla="*/ 0 h 159"/>
                <a:gd name="T36" fmla="*/ 0 w 305"/>
                <a:gd name="T37" fmla="*/ 0 h 159"/>
                <a:gd name="T38" fmla="*/ 0 w 305"/>
                <a:gd name="T39" fmla="*/ 0 h 159"/>
                <a:gd name="T40" fmla="*/ 0 w 305"/>
                <a:gd name="T41" fmla="*/ 0 h 159"/>
                <a:gd name="T42" fmla="*/ 0 w 305"/>
                <a:gd name="T43" fmla="*/ 0 h 159"/>
                <a:gd name="T44" fmla="*/ 0 w 305"/>
                <a:gd name="T45" fmla="*/ 0 h 159"/>
                <a:gd name="T46" fmla="*/ 0 w 305"/>
                <a:gd name="T47" fmla="*/ 0 h 159"/>
                <a:gd name="T48" fmla="*/ 0 w 305"/>
                <a:gd name="T49" fmla="*/ 0 h 159"/>
                <a:gd name="T50" fmla="*/ 0 w 305"/>
                <a:gd name="T51" fmla="*/ 0 h 159"/>
                <a:gd name="T52" fmla="*/ 0 w 305"/>
                <a:gd name="T53" fmla="*/ 0 h 159"/>
                <a:gd name="T54" fmla="*/ 0 w 305"/>
                <a:gd name="T55" fmla="*/ 0 h 159"/>
                <a:gd name="T56" fmla="*/ 0 w 305"/>
                <a:gd name="T57" fmla="*/ 0 h 159"/>
                <a:gd name="T58" fmla="*/ 0 w 305"/>
                <a:gd name="T59" fmla="*/ 0 h 159"/>
                <a:gd name="T60" fmla="*/ 0 w 305"/>
                <a:gd name="T61" fmla="*/ 0 h 159"/>
                <a:gd name="T62" fmla="*/ 0 w 305"/>
                <a:gd name="T63" fmla="*/ 0 h 159"/>
                <a:gd name="T64" fmla="*/ 0 w 305"/>
                <a:gd name="T65" fmla="*/ 0 h 159"/>
                <a:gd name="T66" fmla="*/ 0 w 305"/>
                <a:gd name="T67" fmla="*/ 0 h 159"/>
                <a:gd name="T68" fmla="*/ 0 w 305"/>
                <a:gd name="T69" fmla="*/ 0 h 159"/>
                <a:gd name="T70" fmla="*/ 0 w 305"/>
                <a:gd name="T71" fmla="*/ 0 h 159"/>
                <a:gd name="T72" fmla="*/ 0 w 305"/>
                <a:gd name="T73" fmla="*/ 0 h 159"/>
                <a:gd name="T74" fmla="*/ 0 w 305"/>
                <a:gd name="T75" fmla="*/ 0 h 159"/>
                <a:gd name="T76" fmla="*/ 0 w 305"/>
                <a:gd name="T77" fmla="*/ 0 h 159"/>
                <a:gd name="T78" fmla="*/ 0 w 305"/>
                <a:gd name="T79" fmla="*/ 0 h 159"/>
                <a:gd name="T80" fmla="*/ 0 w 305"/>
                <a:gd name="T81" fmla="*/ 0 h 159"/>
                <a:gd name="T82" fmla="*/ 0 w 305"/>
                <a:gd name="T83" fmla="*/ 0 h 159"/>
                <a:gd name="T84" fmla="*/ 0 w 305"/>
                <a:gd name="T85" fmla="*/ 0 h 159"/>
                <a:gd name="T86" fmla="*/ 0 w 305"/>
                <a:gd name="T87" fmla="*/ 0 h 159"/>
                <a:gd name="T88" fmla="*/ 0 w 305"/>
                <a:gd name="T89" fmla="*/ 0 h 159"/>
                <a:gd name="T90" fmla="*/ 0 w 305"/>
                <a:gd name="T91" fmla="*/ 0 h 159"/>
                <a:gd name="T92" fmla="*/ 0 w 305"/>
                <a:gd name="T93" fmla="*/ 0 h 159"/>
                <a:gd name="T94" fmla="*/ 0 w 305"/>
                <a:gd name="T95" fmla="*/ 0 h 159"/>
                <a:gd name="T96" fmla="*/ 0 w 305"/>
                <a:gd name="T97" fmla="*/ 0 h 1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5"/>
                <a:gd name="T148" fmla="*/ 0 h 159"/>
                <a:gd name="T149" fmla="*/ 305 w 305"/>
                <a:gd name="T150" fmla="*/ 159 h 1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5" h="159">
                  <a:moveTo>
                    <a:pt x="62" y="22"/>
                  </a:moveTo>
                  <a:lnTo>
                    <a:pt x="67" y="25"/>
                  </a:lnTo>
                  <a:lnTo>
                    <a:pt x="80" y="32"/>
                  </a:lnTo>
                  <a:lnTo>
                    <a:pt x="99" y="41"/>
                  </a:lnTo>
                  <a:lnTo>
                    <a:pt x="123" y="52"/>
                  </a:lnTo>
                  <a:lnTo>
                    <a:pt x="150" y="62"/>
                  </a:lnTo>
                  <a:lnTo>
                    <a:pt x="178" y="70"/>
                  </a:lnTo>
                  <a:lnTo>
                    <a:pt x="205" y="75"/>
                  </a:lnTo>
                  <a:lnTo>
                    <a:pt x="231" y="73"/>
                  </a:lnTo>
                  <a:lnTo>
                    <a:pt x="287" y="39"/>
                  </a:lnTo>
                  <a:lnTo>
                    <a:pt x="298" y="0"/>
                  </a:lnTo>
                  <a:lnTo>
                    <a:pt x="299" y="9"/>
                  </a:lnTo>
                  <a:lnTo>
                    <a:pt x="303" y="30"/>
                  </a:lnTo>
                  <a:lnTo>
                    <a:pt x="305" y="57"/>
                  </a:lnTo>
                  <a:lnTo>
                    <a:pt x="304" y="85"/>
                  </a:lnTo>
                  <a:lnTo>
                    <a:pt x="300" y="97"/>
                  </a:lnTo>
                  <a:lnTo>
                    <a:pt x="294" y="108"/>
                  </a:lnTo>
                  <a:lnTo>
                    <a:pt x="286" y="119"/>
                  </a:lnTo>
                  <a:lnTo>
                    <a:pt x="277" y="128"/>
                  </a:lnTo>
                  <a:lnTo>
                    <a:pt x="268" y="136"/>
                  </a:lnTo>
                  <a:lnTo>
                    <a:pt x="261" y="141"/>
                  </a:lnTo>
                  <a:lnTo>
                    <a:pt x="256" y="146"/>
                  </a:lnTo>
                  <a:lnTo>
                    <a:pt x="254" y="147"/>
                  </a:lnTo>
                  <a:lnTo>
                    <a:pt x="253" y="147"/>
                  </a:lnTo>
                  <a:lnTo>
                    <a:pt x="248" y="148"/>
                  </a:lnTo>
                  <a:lnTo>
                    <a:pt x="241" y="148"/>
                  </a:lnTo>
                  <a:lnTo>
                    <a:pt x="232" y="149"/>
                  </a:lnTo>
                  <a:lnTo>
                    <a:pt x="221" y="150"/>
                  </a:lnTo>
                  <a:lnTo>
                    <a:pt x="208" y="151"/>
                  </a:lnTo>
                  <a:lnTo>
                    <a:pt x="195" y="153"/>
                  </a:lnTo>
                  <a:lnTo>
                    <a:pt x="181" y="154"/>
                  </a:lnTo>
                  <a:lnTo>
                    <a:pt x="165" y="155"/>
                  </a:lnTo>
                  <a:lnTo>
                    <a:pt x="151" y="157"/>
                  </a:lnTo>
                  <a:lnTo>
                    <a:pt x="135" y="158"/>
                  </a:lnTo>
                  <a:lnTo>
                    <a:pt x="121" y="159"/>
                  </a:lnTo>
                  <a:lnTo>
                    <a:pt x="106" y="159"/>
                  </a:lnTo>
                  <a:lnTo>
                    <a:pt x="94" y="159"/>
                  </a:lnTo>
                  <a:lnTo>
                    <a:pt x="83" y="159"/>
                  </a:lnTo>
                  <a:lnTo>
                    <a:pt x="73" y="158"/>
                  </a:lnTo>
                  <a:lnTo>
                    <a:pt x="57" y="152"/>
                  </a:lnTo>
                  <a:lnTo>
                    <a:pt x="42" y="140"/>
                  </a:lnTo>
                  <a:lnTo>
                    <a:pt x="30" y="126"/>
                  </a:lnTo>
                  <a:lnTo>
                    <a:pt x="20" y="108"/>
                  </a:lnTo>
                  <a:lnTo>
                    <a:pt x="11" y="91"/>
                  </a:lnTo>
                  <a:lnTo>
                    <a:pt x="6" y="77"/>
                  </a:lnTo>
                  <a:lnTo>
                    <a:pt x="1" y="66"/>
                  </a:lnTo>
                  <a:lnTo>
                    <a:pt x="0" y="62"/>
                  </a:lnTo>
                  <a:lnTo>
                    <a:pt x="17" y="17"/>
                  </a:lnTo>
                  <a:lnTo>
                    <a:pt x="62" y="22"/>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0" name="Freeform 156"/>
            <p:cNvSpPr>
              <a:spLocks/>
            </p:cNvSpPr>
            <p:nvPr/>
          </p:nvSpPr>
          <p:spPr bwMode="auto">
            <a:xfrm>
              <a:off x="840" y="2774"/>
              <a:ext cx="147" cy="45"/>
            </a:xfrm>
            <a:custGeom>
              <a:avLst/>
              <a:gdLst>
                <a:gd name="T0" fmla="*/ 0 w 439"/>
                <a:gd name="T1" fmla="*/ 0 h 135"/>
                <a:gd name="T2" fmla="*/ 0 w 439"/>
                <a:gd name="T3" fmla="*/ 0 h 135"/>
                <a:gd name="T4" fmla="*/ 0 w 439"/>
                <a:gd name="T5" fmla="*/ 0 h 135"/>
                <a:gd name="T6" fmla="*/ 0 w 439"/>
                <a:gd name="T7" fmla="*/ 0 h 135"/>
                <a:gd name="T8" fmla="*/ 0 60000 65536"/>
                <a:gd name="T9" fmla="*/ 0 60000 65536"/>
                <a:gd name="T10" fmla="*/ 0 60000 65536"/>
                <a:gd name="T11" fmla="*/ 0 60000 65536"/>
                <a:gd name="T12" fmla="*/ 0 w 439"/>
                <a:gd name="T13" fmla="*/ 0 h 135"/>
                <a:gd name="T14" fmla="*/ 439 w 439"/>
                <a:gd name="T15" fmla="*/ 135 h 135"/>
              </a:gdLst>
              <a:ahLst/>
              <a:cxnLst>
                <a:cxn ang="T8">
                  <a:pos x="T0" y="T1"/>
                </a:cxn>
                <a:cxn ang="T9">
                  <a:pos x="T2" y="T3"/>
                </a:cxn>
                <a:cxn ang="T10">
                  <a:pos x="T4" y="T5"/>
                </a:cxn>
                <a:cxn ang="T11">
                  <a:pos x="T6" y="T7"/>
                </a:cxn>
              </a:cxnLst>
              <a:rect l="T12" t="T13" r="T14" b="T15"/>
              <a:pathLst>
                <a:path w="439" h="135">
                  <a:moveTo>
                    <a:pt x="6" y="0"/>
                  </a:moveTo>
                  <a:lnTo>
                    <a:pt x="439" y="135"/>
                  </a:lnTo>
                  <a:lnTo>
                    <a:pt x="0" y="1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1" name="Freeform 157"/>
            <p:cNvSpPr>
              <a:spLocks/>
            </p:cNvSpPr>
            <p:nvPr/>
          </p:nvSpPr>
          <p:spPr bwMode="auto">
            <a:xfrm>
              <a:off x="840" y="2803"/>
              <a:ext cx="119" cy="47"/>
            </a:xfrm>
            <a:custGeom>
              <a:avLst/>
              <a:gdLst>
                <a:gd name="T0" fmla="*/ 0 w 355"/>
                <a:gd name="T1" fmla="*/ 0 h 141"/>
                <a:gd name="T2" fmla="*/ 0 w 355"/>
                <a:gd name="T3" fmla="*/ 0 h 141"/>
                <a:gd name="T4" fmla="*/ 0 w 355"/>
                <a:gd name="T5" fmla="*/ 0 h 141"/>
                <a:gd name="T6" fmla="*/ 0 w 355"/>
                <a:gd name="T7" fmla="*/ 0 h 141"/>
                <a:gd name="T8" fmla="*/ 0 60000 65536"/>
                <a:gd name="T9" fmla="*/ 0 60000 65536"/>
                <a:gd name="T10" fmla="*/ 0 60000 65536"/>
                <a:gd name="T11" fmla="*/ 0 60000 65536"/>
                <a:gd name="T12" fmla="*/ 0 w 355"/>
                <a:gd name="T13" fmla="*/ 0 h 141"/>
                <a:gd name="T14" fmla="*/ 355 w 355"/>
                <a:gd name="T15" fmla="*/ 141 h 141"/>
              </a:gdLst>
              <a:ahLst/>
              <a:cxnLst>
                <a:cxn ang="T8">
                  <a:pos x="T0" y="T1"/>
                </a:cxn>
                <a:cxn ang="T9">
                  <a:pos x="T2" y="T3"/>
                </a:cxn>
                <a:cxn ang="T10">
                  <a:pos x="T4" y="T5"/>
                </a:cxn>
                <a:cxn ang="T11">
                  <a:pos x="T6" y="T7"/>
                </a:cxn>
              </a:cxnLst>
              <a:rect l="T12" t="T13" r="T14" b="T15"/>
              <a:pathLst>
                <a:path w="355" h="141">
                  <a:moveTo>
                    <a:pt x="0" y="0"/>
                  </a:moveTo>
                  <a:lnTo>
                    <a:pt x="355" y="141"/>
                  </a:lnTo>
                  <a:lnTo>
                    <a:pt x="25" y="2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2" name="Freeform 158"/>
            <p:cNvSpPr>
              <a:spLocks/>
            </p:cNvSpPr>
            <p:nvPr/>
          </p:nvSpPr>
          <p:spPr bwMode="auto">
            <a:xfrm>
              <a:off x="859" y="2772"/>
              <a:ext cx="18" cy="6"/>
            </a:xfrm>
            <a:custGeom>
              <a:avLst/>
              <a:gdLst>
                <a:gd name="T0" fmla="*/ 0 w 56"/>
                <a:gd name="T1" fmla="*/ 0 h 19"/>
                <a:gd name="T2" fmla="*/ 0 w 56"/>
                <a:gd name="T3" fmla="*/ 0 h 19"/>
                <a:gd name="T4" fmla="*/ 0 w 56"/>
                <a:gd name="T5" fmla="*/ 0 h 19"/>
                <a:gd name="T6" fmla="*/ 0 w 56"/>
                <a:gd name="T7" fmla="*/ 0 h 19"/>
                <a:gd name="T8" fmla="*/ 0 w 56"/>
                <a:gd name="T9" fmla="*/ 0 h 19"/>
                <a:gd name="T10" fmla="*/ 0 60000 65536"/>
                <a:gd name="T11" fmla="*/ 0 60000 65536"/>
                <a:gd name="T12" fmla="*/ 0 60000 65536"/>
                <a:gd name="T13" fmla="*/ 0 60000 65536"/>
                <a:gd name="T14" fmla="*/ 0 60000 65536"/>
                <a:gd name="T15" fmla="*/ 0 w 56"/>
                <a:gd name="T16" fmla="*/ 0 h 19"/>
                <a:gd name="T17" fmla="*/ 56 w 56"/>
                <a:gd name="T18" fmla="*/ 19 h 19"/>
              </a:gdLst>
              <a:ahLst/>
              <a:cxnLst>
                <a:cxn ang="T10">
                  <a:pos x="T0" y="T1"/>
                </a:cxn>
                <a:cxn ang="T11">
                  <a:pos x="T2" y="T3"/>
                </a:cxn>
                <a:cxn ang="T12">
                  <a:pos x="T4" y="T5"/>
                </a:cxn>
                <a:cxn ang="T13">
                  <a:pos x="T6" y="T7"/>
                </a:cxn>
                <a:cxn ang="T14">
                  <a:pos x="T8" y="T9"/>
                </a:cxn>
              </a:cxnLst>
              <a:rect l="T15" t="T16" r="T17" b="T18"/>
              <a:pathLst>
                <a:path w="56" h="19">
                  <a:moveTo>
                    <a:pt x="46" y="0"/>
                  </a:moveTo>
                  <a:lnTo>
                    <a:pt x="0" y="7"/>
                  </a:lnTo>
                  <a:lnTo>
                    <a:pt x="4" y="19"/>
                  </a:lnTo>
                  <a:lnTo>
                    <a:pt x="56" y="12"/>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3" name="Freeform 159"/>
            <p:cNvSpPr>
              <a:spLocks/>
            </p:cNvSpPr>
            <p:nvPr/>
          </p:nvSpPr>
          <p:spPr bwMode="auto">
            <a:xfrm>
              <a:off x="889" y="2786"/>
              <a:ext cx="25" cy="17"/>
            </a:xfrm>
            <a:custGeom>
              <a:avLst/>
              <a:gdLst>
                <a:gd name="T0" fmla="*/ 0 w 77"/>
                <a:gd name="T1" fmla="*/ 0 h 50"/>
                <a:gd name="T2" fmla="*/ 0 w 77"/>
                <a:gd name="T3" fmla="*/ 0 h 50"/>
                <a:gd name="T4" fmla="*/ 0 w 77"/>
                <a:gd name="T5" fmla="*/ 0 h 50"/>
                <a:gd name="T6" fmla="*/ 0 w 77"/>
                <a:gd name="T7" fmla="*/ 0 h 50"/>
                <a:gd name="T8" fmla="*/ 0 w 77"/>
                <a:gd name="T9" fmla="*/ 0 h 50"/>
                <a:gd name="T10" fmla="*/ 0 w 77"/>
                <a:gd name="T11" fmla="*/ 0 h 50"/>
                <a:gd name="T12" fmla="*/ 0 w 77"/>
                <a:gd name="T13" fmla="*/ 0 h 50"/>
                <a:gd name="T14" fmla="*/ 0 60000 65536"/>
                <a:gd name="T15" fmla="*/ 0 60000 65536"/>
                <a:gd name="T16" fmla="*/ 0 60000 65536"/>
                <a:gd name="T17" fmla="*/ 0 60000 65536"/>
                <a:gd name="T18" fmla="*/ 0 60000 65536"/>
                <a:gd name="T19" fmla="*/ 0 60000 65536"/>
                <a:gd name="T20" fmla="*/ 0 60000 65536"/>
                <a:gd name="T21" fmla="*/ 0 w 77"/>
                <a:gd name="T22" fmla="*/ 0 h 50"/>
                <a:gd name="T23" fmla="*/ 77 w 77"/>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50">
                  <a:moveTo>
                    <a:pt x="22" y="0"/>
                  </a:moveTo>
                  <a:lnTo>
                    <a:pt x="0" y="7"/>
                  </a:lnTo>
                  <a:lnTo>
                    <a:pt x="0" y="31"/>
                  </a:lnTo>
                  <a:lnTo>
                    <a:pt x="53" y="50"/>
                  </a:lnTo>
                  <a:lnTo>
                    <a:pt x="58" y="25"/>
                  </a:lnTo>
                  <a:lnTo>
                    <a:pt x="77" y="16"/>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4" name="Freeform 160"/>
            <p:cNvSpPr>
              <a:spLocks/>
            </p:cNvSpPr>
            <p:nvPr/>
          </p:nvSpPr>
          <p:spPr bwMode="auto">
            <a:xfrm>
              <a:off x="989" y="2814"/>
              <a:ext cx="31" cy="56"/>
            </a:xfrm>
            <a:custGeom>
              <a:avLst/>
              <a:gdLst>
                <a:gd name="T0" fmla="*/ 0 w 94"/>
                <a:gd name="T1" fmla="*/ 0 h 168"/>
                <a:gd name="T2" fmla="*/ 0 w 94"/>
                <a:gd name="T3" fmla="*/ 0 h 168"/>
                <a:gd name="T4" fmla="*/ 0 w 94"/>
                <a:gd name="T5" fmla="*/ 0 h 168"/>
                <a:gd name="T6" fmla="*/ 0 w 94"/>
                <a:gd name="T7" fmla="*/ 0 h 168"/>
                <a:gd name="T8" fmla="*/ 0 w 94"/>
                <a:gd name="T9" fmla="*/ 0 h 168"/>
                <a:gd name="T10" fmla="*/ 0 w 94"/>
                <a:gd name="T11" fmla="*/ 0 h 168"/>
                <a:gd name="T12" fmla="*/ 0 w 94"/>
                <a:gd name="T13" fmla="*/ 0 h 168"/>
                <a:gd name="T14" fmla="*/ 0 w 94"/>
                <a:gd name="T15" fmla="*/ 0 h 168"/>
                <a:gd name="T16" fmla="*/ 0 w 94"/>
                <a:gd name="T17" fmla="*/ 0 h 168"/>
                <a:gd name="T18" fmla="*/ 0 w 94"/>
                <a:gd name="T19" fmla="*/ 0 h 168"/>
                <a:gd name="T20" fmla="*/ 0 w 94"/>
                <a:gd name="T21" fmla="*/ 0 h 168"/>
                <a:gd name="T22" fmla="*/ 0 w 94"/>
                <a:gd name="T23" fmla="*/ 0 h 168"/>
                <a:gd name="T24" fmla="*/ 0 w 94"/>
                <a:gd name="T25" fmla="*/ 0 h 168"/>
                <a:gd name="T26" fmla="*/ 0 w 94"/>
                <a:gd name="T27" fmla="*/ 0 h 168"/>
                <a:gd name="T28" fmla="*/ 0 w 94"/>
                <a:gd name="T29" fmla="*/ 0 h 168"/>
                <a:gd name="T30" fmla="*/ 0 w 94"/>
                <a:gd name="T31" fmla="*/ 0 h 168"/>
                <a:gd name="T32" fmla="*/ 0 w 94"/>
                <a:gd name="T33" fmla="*/ 0 h 168"/>
                <a:gd name="T34" fmla="*/ 0 w 94"/>
                <a:gd name="T35" fmla="*/ 0 h 168"/>
                <a:gd name="T36" fmla="*/ 0 w 94"/>
                <a:gd name="T37" fmla="*/ 0 h 168"/>
                <a:gd name="T38" fmla="*/ 0 w 94"/>
                <a:gd name="T39" fmla="*/ 0 h 168"/>
                <a:gd name="T40" fmla="*/ 0 w 94"/>
                <a:gd name="T41" fmla="*/ 0 h 168"/>
                <a:gd name="T42" fmla="*/ 0 w 94"/>
                <a:gd name="T43" fmla="*/ 0 h 168"/>
                <a:gd name="T44" fmla="*/ 0 w 94"/>
                <a:gd name="T45" fmla="*/ 0 h 1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4"/>
                <a:gd name="T70" fmla="*/ 0 h 168"/>
                <a:gd name="T71" fmla="*/ 94 w 94"/>
                <a:gd name="T72" fmla="*/ 168 h 16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4" h="168">
                  <a:moveTo>
                    <a:pt x="5" y="163"/>
                  </a:moveTo>
                  <a:lnTo>
                    <a:pt x="0" y="48"/>
                  </a:lnTo>
                  <a:lnTo>
                    <a:pt x="0" y="43"/>
                  </a:lnTo>
                  <a:lnTo>
                    <a:pt x="3" y="30"/>
                  </a:lnTo>
                  <a:lnTo>
                    <a:pt x="11" y="15"/>
                  </a:lnTo>
                  <a:lnTo>
                    <a:pt x="26" y="6"/>
                  </a:lnTo>
                  <a:lnTo>
                    <a:pt x="70" y="0"/>
                  </a:lnTo>
                  <a:lnTo>
                    <a:pt x="73" y="0"/>
                  </a:lnTo>
                  <a:lnTo>
                    <a:pt x="82" y="0"/>
                  </a:lnTo>
                  <a:lnTo>
                    <a:pt x="91" y="2"/>
                  </a:lnTo>
                  <a:lnTo>
                    <a:pt x="94" y="8"/>
                  </a:lnTo>
                  <a:lnTo>
                    <a:pt x="92" y="24"/>
                  </a:lnTo>
                  <a:lnTo>
                    <a:pt x="91" y="22"/>
                  </a:lnTo>
                  <a:lnTo>
                    <a:pt x="87" y="18"/>
                  </a:lnTo>
                  <a:lnTo>
                    <a:pt x="81" y="15"/>
                  </a:lnTo>
                  <a:lnTo>
                    <a:pt x="73" y="15"/>
                  </a:lnTo>
                  <a:lnTo>
                    <a:pt x="33" y="24"/>
                  </a:lnTo>
                  <a:lnTo>
                    <a:pt x="31" y="25"/>
                  </a:lnTo>
                  <a:lnTo>
                    <a:pt x="25" y="28"/>
                  </a:lnTo>
                  <a:lnTo>
                    <a:pt x="19" y="36"/>
                  </a:lnTo>
                  <a:lnTo>
                    <a:pt x="14" y="48"/>
                  </a:lnTo>
                  <a:lnTo>
                    <a:pt x="18" y="168"/>
                  </a:lnTo>
                  <a:lnTo>
                    <a:pt x="5"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5" name="Freeform 161"/>
            <p:cNvSpPr>
              <a:spLocks/>
            </p:cNvSpPr>
            <p:nvPr/>
          </p:nvSpPr>
          <p:spPr bwMode="auto">
            <a:xfrm>
              <a:off x="999" y="2823"/>
              <a:ext cx="19" cy="24"/>
            </a:xfrm>
            <a:custGeom>
              <a:avLst/>
              <a:gdLst>
                <a:gd name="T0" fmla="*/ 0 w 57"/>
                <a:gd name="T1" fmla="*/ 0 h 72"/>
                <a:gd name="T2" fmla="*/ 0 w 57"/>
                <a:gd name="T3" fmla="*/ 0 h 72"/>
                <a:gd name="T4" fmla="*/ 0 w 57"/>
                <a:gd name="T5" fmla="*/ 0 h 72"/>
                <a:gd name="T6" fmla="*/ 0 w 57"/>
                <a:gd name="T7" fmla="*/ 0 h 72"/>
                <a:gd name="T8" fmla="*/ 0 w 57"/>
                <a:gd name="T9" fmla="*/ 0 h 72"/>
                <a:gd name="T10" fmla="*/ 0 w 57"/>
                <a:gd name="T11" fmla="*/ 0 h 72"/>
                <a:gd name="T12" fmla="*/ 0 w 57"/>
                <a:gd name="T13" fmla="*/ 0 h 72"/>
                <a:gd name="T14" fmla="*/ 0 w 57"/>
                <a:gd name="T15" fmla="*/ 0 h 72"/>
                <a:gd name="T16" fmla="*/ 0 w 57"/>
                <a:gd name="T17" fmla="*/ 0 h 72"/>
                <a:gd name="T18" fmla="*/ 0 w 57"/>
                <a:gd name="T19" fmla="*/ 0 h 72"/>
                <a:gd name="T20" fmla="*/ 0 w 57"/>
                <a:gd name="T21" fmla="*/ 0 h 72"/>
                <a:gd name="T22" fmla="*/ 0 w 57"/>
                <a:gd name="T23" fmla="*/ 0 h 72"/>
                <a:gd name="T24" fmla="*/ 0 w 57"/>
                <a:gd name="T25" fmla="*/ 0 h 72"/>
                <a:gd name="T26" fmla="*/ 0 w 57"/>
                <a:gd name="T27" fmla="*/ 0 h 72"/>
                <a:gd name="T28" fmla="*/ 0 w 57"/>
                <a:gd name="T29" fmla="*/ 0 h 72"/>
                <a:gd name="T30" fmla="*/ 0 w 57"/>
                <a:gd name="T31" fmla="*/ 0 h 72"/>
                <a:gd name="T32" fmla="*/ 0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7" y="37"/>
                  </a:moveTo>
                  <a:lnTo>
                    <a:pt x="55" y="51"/>
                  </a:lnTo>
                  <a:lnTo>
                    <a:pt x="49" y="62"/>
                  </a:lnTo>
                  <a:lnTo>
                    <a:pt x="40" y="70"/>
                  </a:lnTo>
                  <a:lnTo>
                    <a:pt x="29" y="72"/>
                  </a:lnTo>
                  <a:lnTo>
                    <a:pt x="18" y="70"/>
                  </a:lnTo>
                  <a:lnTo>
                    <a:pt x="9" y="62"/>
                  </a:lnTo>
                  <a:lnTo>
                    <a:pt x="2" y="51"/>
                  </a:lnTo>
                  <a:lnTo>
                    <a:pt x="0" y="37"/>
                  </a:lnTo>
                  <a:lnTo>
                    <a:pt x="2" y="22"/>
                  </a:lnTo>
                  <a:lnTo>
                    <a:pt x="9" y="11"/>
                  </a:lnTo>
                  <a:lnTo>
                    <a:pt x="18" y="4"/>
                  </a:lnTo>
                  <a:lnTo>
                    <a:pt x="29" y="0"/>
                  </a:lnTo>
                  <a:lnTo>
                    <a:pt x="40" y="4"/>
                  </a:lnTo>
                  <a:lnTo>
                    <a:pt x="49" y="11"/>
                  </a:lnTo>
                  <a:lnTo>
                    <a:pt x="55" y="22"/>
                  </a:lnTo>
                  <a:lnTo>
                    <a:pt x="5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6" name="Freeform 162"/>
            <p:cNvSpPr>
              <a:spLocks/>
            </p:cNvSpPr>
            <p:nvPr/>
          </p:nvSpPr>
          <p:spPr bwMode="auto">
            <a:xfrm>
              <a:off x="1001" y="2826"/>
              <a:ext cx="15" cy="18"/>
            </a:xfrm>
            <a:custGeom>
              <a:avLst/>
              <a:gdLst>
                <a:gd name="T0" fmla="*/ 0 w 45"/>
                <a:gd name="T1" fmla="*/ 0 h 56"/>
                <a:gd name="T2" fmla="*/ 0 w 45"/>
                <a:gd name="T3" fmla="*/ 0 h 56"/>
                <a:gd name="T4" fmla="*/ 0 w 45"/>
                <a:gd name="T5" fmla="*/ 0 h 56"/>
                <a:gd name="T6" fmla="*/ 0 w 45"/>
                <a:gd name="T7" fmla="*/ 0 h 56"/>
                <a:gd name="T8" fmla="*/ 0 w 45"/>
                <a:gd name="T9" fmla="*/ 0 h 56"/>
                <a:gd name="T10" fmla="*/ 0 w 45"/>
                <a:gd name="T11" fmla="*/ 0 h 56"/>
                <a:gd name="T12" fmla="*/ 0 w 45"/>
                <a:gd name="T13" fmla="*/ 0 h 56"/>
                <a:gd name="T14" fmla="*/ 0 w 45"/>
                <a:gd name="T15" fmla="*/ 0 h 56"/>
                <a:gd name="T16" fmla="*/ 0 w 45"/>
                <a:gd name="T17" fmla="*/ 0 h 56"/>
                <a:gd name="T18" fmla="*/ 0 w 45"/>
                <a:gd name="T19" fmla="*/ 0 h 56"/>
                <a:gd name="T20" fmla="*/ 0 w 45"/>
                <a:gd name="T21" fmla="*/ 0 h 56"/>
                <a:gd name="T22" fmla="*/ 0 w 45"/>
                <a:gd name="T23" fmla="*/ 0 h 56"/>
                <a:gd name="T24" fmla="*/ 0 w 45"/>
                <a:gd name="T25" fmla="*/ 0 h 56"/>
                <a:gd name="T26" fmla="*/ 0 w 45"/>
                <a:gd name="T27" fmla="*/ 0 h 56"/>
                <a:gd name="T28" fmla="*/ 0 w 45"/>
                <a:gd name="T29" fmla="*/ 0 h 56"/>
                <a:gd name="T30" fmla="*/ 0 w 45"/>
                <a:gd name="T31" fmla="*/ 0 h 56"/>
                <a:gd name="T32" fmla="*/ 0 w 45"/>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56"/>
                <a:gd name="T53" fmla="*/ 45 w 45"/>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56">
                  <a:moveTo>
                    <a:pt x="45" y="29"/>
                  </a:moveTo>
                  <a:lnTo>
                    <a:pt x="43" y="40"/>
                  </a:lnTo>
                  <a:lnTo>
                    <a:pt x="38" y="49"/>
                  </a:lnTo>
                  <a:lnTo>
                    <a:pt x="32" y="54"/>
                  </a:lnTo>
                  <a:lnTo>
                    <a:pt x="23" y="56"/>
                  </a:lnTo>
                  <a:lnTo>
                    <a:pt x="14" y="54"/>
                  </a:lnTo>
                  <a:lnTo>
                    <a:pt x="7" y="49"/>
                  </a:lnTo>
                  <a:lnTo>
                    <a:pt x="3" y="40"/>
                  </a:lnTo>
                  <a:lnTo>
                    <a:pt x="0" y="29"/>
                  </a:lnTo>
                  <a:lnTo>
                    <a:pt x="3" y="18"/>
                  </a:lnTo>
                  <a:lnTo>
                    <a:pt x="7" y="9"/>
                  </a:lnTo>
                  <a:lnTo>
                    <a:pt x="14" y="2"/>
                  </a:lnTo>
                  <a:lnTo>
                    <a:pt x="23" y="0"/>
                  </a:lnTo>
                  <a:lnTo>
                    <a:pt x="32" y="2"/>
                  </a:lnTo>
                  <a:lnTo>
                    <a:pt x="38" y="9"/>
                  </a:lnTo>
                  <a:lnTo>
                    <a:pt x="43" y="18"/>
                  </a:lnTo>
                  <a:lnTo>
                    <a:pt x="45" y="29"/>
                  </a:lnTo>
                  <a:close/>
                </a:path>
              </a:pathLst>
            </a:custGeom>
            <a:solidFill>
              <a:srgbClr val="0C16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7" name="Freeform 163"/>
            <p:cNvSpPr>
              <a:spLocks/>
            </p:cNvSpPr>
            <p:nvPr/>
          </p:nvSpPr>
          <p:spPr bwMode="auto">
            <a:xfrm>
              <a:off x="1004" y="2829"/>
              <a:ext cx="9" cy="12"/>
            </a:xfrm>
            <a:custGeom>
              <a:avLst/>
              <a:gdLst>
                <a:gd name="T0" fmla="*/ 0 w 27"/>
                <a:gd name="T1" fmla="*/ 0 h 34"/>
                <a:gd name="T2" fmla="*/ 0 w 27"/>
                <a:gd name="T3" fmla="*/ 0 h 34"/>
                <a:gd name="T4" fmla="*/ 0 w 27"/>
                <a:gd name="T5" fmla="*/ 0 h 34"/>
                <a:gd name="T6" fmla="*/ 0 w 27"/>
                <a:gd name="T7" fmla="*/ 0 h 34"/>
                <a:gd name="T8" fmla="*/ 0 w 27"/>
                <a:gd name="T9" fmla="*/ 0 h 34"/>
                <a:gd name="T10" fmla="*/ 0 w 27"/>
                <a:gd name="T11" fmla="*/ 0 h 34"/>
                <a:gd name="T12" fmla="*/ 0 w 27"/>
                <a:gd name="T13" fmla="*/ 0 h 34"/>
                <a:gd name="T14" fmla="*/ 0 w 27"/>
                <a:gd name="T15" fmla="*/ 0 h 34"/>
                <a:gd name="T16" fmla="*/ 0 w 27"/>
                <a:gd name="T17" fmla="*/ 0 h 34"/>
                <a:gd name="T18" fmla="*/ 0 w 27"/>
                <a:gd name="T19" fmla="*/ 0 h 34"/>
                <a:gd name="T20" fmla="*/ 0 w 27"/>
                <a:gd name="T21" fmla="*/ 0 h 34"/>
                <a:gd name="T22" fmla="*/ 0 w 27"/>
                <a:gd name="T23" fmla="*/ 0 h 34"/>
                <a:gd name="T24" fmla="*/ 0 w 27"/>
                <a:gd name="T25" fmla="*/ 0 h 34"/>
                <a:gd name="T26" fmla="*/ 0 w 27"/>
                <a:gd name="T27" fmla="*/ 0 h 34"/>
                <a:gd name="T28" fmla="*/ 0 w 27"/>
                <a:gd name="T29" fmla="*/ 0 h 34"/>
                <a:gd name="T30" fmla="*/ 0 w 27"/>
                <a:gd name="T31" fmla="*/ 0 h 34"/>
                <a:gd name="T32" fmla="*/ 0 w 2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4"/>
                <a:gd name="T53" fmla="*/ 27 w 2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4">
                  <a:moveTo>
                    <a:pt x="27" y="18"/>
                  </a:moveTo>
                  <a:lnTo>
                    <a:pt x="26" y="24"/>
                  </a:lnTo>
                  <a:lnTo>
                    <a:pt x="24" y="29"/>
                  </a:lnTo>
                  <a:lnTo>
                    <a:pt x="19" y="33"/>
                  </a:lnTo>
                  <a:lnTo>
                    <a:pt x="14" y="34"/>
                  </a:lnTo>
                  <a:lnTo>
                    <a:pt x="8" y="33"/>
                  </a:lnTo>
                  <a:lnTo>
                    <a:pt x="4" y="29"/>
                  </a:lnTo>
                  <a:lnTo>
                    <a:pt x="1" y="24"/>
                  </a:lnTo>
                  <a:lnTo>
                    <a:pt x="0" y="18"/>
                  </a:lnTo>
                  <a:lnTo>
                    <a:pt x="1" y="11"/>
                  </a:lnTo>
                  <a:lnTo>
                    <a:pt x="4" y="6"/>
                  </a:lnTo>
                  <a:lnTo>
                    <a:pt x="8" y="1"/>
                  </a:lnTo>
                  <a:lnTo>
                    <a:pt x="14" y="0"/>
                  </a:lnTo>
                  <a:lnTo>
                    <a:pt x="19" y="1"/>
                  </a:lnTo>
                  <a:lnTo>
                    <a:pt x="24" y="6"/>
                  </a:lnTo>
                  <a:lnTo>
                    <a:pt x="26" y="11"/>
                  </a:lnTo>
                  <a:lnTo>
                    <a:pt x="2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8" name="Freeform 164"/>
            <p:cNvSpPr>
              <a:spLocks/>
            </p:cNvSpPr>
            <p:nvPr/>
          </p:nvSpPr>
          <p:spPr bwMode="auto">
            <a:xfrm>
              <a:off x="1004" y="2850"/>
              <a:ext cx="8" cy="11"/>
            </a:xfrm>
            <a:custGeom>
              <a:avLst/>
              <a:gdLst>
                <a:gd name="T0" fmla="*/ 0 w 26"/>
                <a:gd name="T1" fmla="*/ 0 h 32"/>
                <a:gd name="T2" fmla="*/ 0 w 26"/>
                <a:gd name="T3" fmla="*/ 0 h 32"/>
                <a:gd name="T4" fmla="*/ 0 w 26"/>
                <a:gd name="T5" fmla="*/ 0 h 32"/>
                <a:gd name="T6" fmla="*/ 0 w 26"/>
                <a:gd name="T7" fmla="*/ 0 h 32"/>
                <a:gd name="T8" fmla="*/ 0 w 26"/>
                <a:gd name="T9" fmla="*/ 0 h 32"/>
                <a:gd name="T10" fmla="*/ 0 w 26"/>
                <a:gd name="T11" fmla="*/ 0 h 32"/>
                <a:gd name="T12" fmla="*/ 0 w 26"/>
                <a:gd name="T13" fmla="*/ 0 h 32"/>
                <a:gd name="T14" fmla="*/ 0 w 26"/>
                <a:gd name="T15" fmla="*/ 0 h 32"/>
                <a:gd name="T16" fmla="*/ 0 w 26"/>
                <a:gd name="T17" fmla="*/ 0 h 32"/>
                <a:gd name="T18" fmla="*/ 0 w 26"/>
                <a:gd name="T19" fmla="*/ 0 h 32"/>
                <a:gd name="T20" fmla="*/ 0 w 26"/>
                <a:gd name="T21" fmla="*/ 0 h 32"/>
                <a:gd name="T22" fmla="*/ 0 w 26"/>
                <a:gd name="T23" fmla="*/ 0 h 32"/>
                <a:gd name="T24" fmla="*/ 0 w 26"/>
                <a:gd name="T25" fmla="*/ 0 h 32"/>
                <a:gd name="T26" fmla="*/ 0 w 26"/>
                <a:gd name="T27" fmla="*/ 0 h 32"/>
                <a:gd name="T28" fmla="*/ 0 w 26"/>
                <a:gd name="T29" fmla="*/ 0 h 32"/>
                <a:gd name="T30" fmla="*/ 0 w 26"/>
                <a:gd name="T31" fmla="*/ 0 h 32"/>
                <a:gd name="T32" fmla="*/ 0 w 26"/>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32"/>
                <a:gd name="T53" fmla="*/ 26 w 26"/>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32">
                  <a:moveTo>
                    <a:pt x="26" y="16"/>
                  </a:moveTo>
                  <a:lnTo>
                    <a:pt x="25" y="22"/>
                  </a:lnTo>
                  <a:lnTo>
                    <a:pt x="22" y="27"/>
                  </a:lnTo>
                  <a:lnTo>
                    <a:pt x="18" y="31"/>
                  </a:lnTo>
                  <a:lnTo>
                    <a:pt x="13" y="32"/>
                  </a:lnTo>
                  <a:lnTo>
                    <a:pt x="8" y="31"/>
                  </a:lnTo>
                  <a:lnTo>
                    <a:pt x="3" y="27"/>
                  </a:lnTo>
                  <a:lnTo>
                    <a:pt x="1" y="22"/>
                  </a:lnTo>
                  <a:lnTo>
                    <a:pt x="0" y="16"/>
                  </a:lnTo>
                  <a:lnTo>
                    <a:pt x="1" y="9"/>
                  </a:lnTo>
                  <a:lnTo>
                    <a:pt x="3" y="5"/>
                  </a:lnTo>
                  <a:lnTo>
                    <a:pt x="8" y="1"/>
                  </a:lnTo>
                  <a:lnTo>
                    <a:pt x="13" y="0"/>
                  </a:lnTo>
                  <a:lnTo>
                    <a:pt x="18" y="1"/>
                  </a:lnTo>
                  <a:lnTo>
                    <a:pt x="22" y="5"/>
                  </a:lnTo>
                  <a:lnTo>
                    <a:pt x="25" y="9"/>
                  </a:lnTo>
                  <a:lnTo>
                    <a:pt x="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9" name="Freeform 165"/>
            <p:cNvSpPr>
              <a:spLocks/>
            </p:cNvSpPr>
            <p:nvPr/>
          </p:nvSpPr>
          <p:spPr bwMode="auto">
            <a:xfrm>
              <a:off x="979" y="2797"/>
              <a:ext cx="19" cy="16"/>
            </a:xfrm>
            <a:custGeom>
              <a:avLst/>
              <a:gdLst>
                <a:gd name="T0" fmla="*/ 0 w 55"/>
                <a:gd name="T1" fmla="*/ 0 h 50"/>
                <a:gd name="T2" fmla="*/ 0 w 55"/>
                <a:gd name="T3" fmla="*/ 0 h 50"/>
                <a:gd name="T4" fmla="*/ 0 w 55"/>
                <a:gd name="T5" fmla="*/ 0 h 50"/>
                <a:gd name="T6" fmla="*/ 0 w 55"/>
                <a:gd name="T7" fmla="*/ 0 h 50"/>
                <a:gd name="T8" fmla="*/ 0 w 55"/>
                <a:gd name="T9" fmla="*/ 0 h 50"/>
                <a:gd name="T10" fmla="*/ 0 w 55"/>
                <a:gd name="T11" fmla="*/ 0 h 50"/>
                <a:gd name="T12" fmla="*/ 0 w 55"/>
                <a:gd name="T13" fmla="*/ 0 h 50"/>
                <a:gd name="T14" fmla="*/ 0 w 55"/>
                <a:gd name="T15" fmla="*/ 0 h 50"/>
                <a:gd name="T16" fmla="*/ 0 w 5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50"/>
                <a:gd name="T29" fmla="*/ 55 w 5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50">
                  <a:moveTo>
                    <a:pt x="40" y="50"/>
                  </a:moveTo>
                  <a:lnTo>
                    <a:pt x="55" y="46"/>
                  </a:lnTo>
                  <a:lnTo>
                    <a:pt x="55" y="23"/>
                  </a:lnTo>
                  <a:lnTo>
                    <a:pt x="51" y="9"/>
                  </a:lnTo>
                  <a:lnTo>
                    <a:pt x="18" y="0"/>
                  </a:lnTo>
                  <a:lnTo>
                    <a:pt x="7" y="0"/>
                  </a:lnTo>
                  <a:lnTo>
                    <a:pt x="0" y="13"/>
                  </a:lnTo>
                  <a:lnTo>
                    <a:pt x="3" y="39"/>
                  </a:lnTo>
                  <a:lnTo>
                    <a:pt x="4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0" name="Freeform 166"/>
            <p:cNvSpPr>
              <a:spLocks/>
            </p:cNvSpPr>
            <p:nvPr/>
          </p:nvSpPr>
          <p:spPr bwMode="auto">
            <a:xfrm>
              <a:off x="981" y="2798"/>
              <a:ext cx="12" cy="14"/>
            </a:xfrm>
            <a:custGeom>
              <a:avLst/>
              <a:gdLst>
                <a:gd name="T0" fmla="*/ 0 w 35"/>
                <a:gd name="T1" fmla="*/ 0 h 42"/>
                <a:gd name="T2" fmla="*/ 0 w 35"/>
                <a:gd name="T3" fmla="*/ 0 h 42"/>
                <a:gd name="T4" fmla="*/ 0 w 35"/>
                <a:gd name="T5" fmla="*/ 0 h 42"/>
                <a:gd name="T6" fmla="*/ 0 w 35"/>
                <a:gd name="T7" fmla="*/ 0 h 42"/>
                <a:gd name="T8" fmla="*/ 0 w 35"/>
                <a:gd name="T9" fmla="*/ 0 h 42"/>
                <a:gd name="T10" fmla="*/ 0 w 35"/>
                <a:gd name="T11" fmla="*/ 0 h 42"/>
                <a:gd name="T12" fmla="*/ 0 w 35"/>
                <a:gd name="T13" fmla="*/ 0 h 42"/>
                <a:gd name="T14" fmla="*/ 0 60000 65536"/>
                <a:gd name="T15" fmla="*/ 0 60000 65536"/>
                <a:gd name="T16" fmla="*/ 0 60000 65536"/>
                <a:gd name="T17" fmla="*/ 0 60000 65536"/>
                <a:gd name="T18" fmla="*/ 0 60000 65536"/>
                <a:gd name="T19" fmla="*/ 0 60000 65536"/>
                <a:gd name="T20" fmla="*/ 0 60000 65536"/>
                <a:gd name="T21" fmla="*/ 0 w 35"/>
                <a:gd name="T22" fmla="*/ 0 h 42"/>
                <a:gd name="T23" fmla="*/ 35 w 35"/>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42">
                  <a:moveTo>
                    <a:pt x="2" y="32"/>
                  </a:moveTo>
                  <a:lnTo>
                    <a:pt x="33" y="42"/>
                  </a:lnTo>
                  <a:lnTo>
                    <a:pt x="33" y="21"/>
                  </a:lnTo>
                  <a:lnTo>
                    <a:pt x="35" y="10"/>
                  </a:lnTo>
                  <a:lnTo>
                    <a:pt x="5" y="0"/>
                  </a:lnTo>
                  <a:lnTo>
                    <a:pt x="0" y="11"/>
                  </a:lnTo>
                  <a:lnTo>
                    <a:pt x="2" y="32"/>
                  </a:lnTo>
                  <a:close/>
                </a:path>
              </a:pathLst>
            </a:custGeom>
            <a:solidFill>
              <a:srgbClr val="0C16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1" name="Freeform 167"/>
            <p:cNvSpPr>
              <a:spLocks/>
            </p:cNvSpPr>
            <p:nvPr/>
          </p:nvSpPr>
          <p:spPr bwMode="auto">
            <a:xfrm>
              <a:off x="721" y="2819"/>
              <a:ext cx="35" cy="97"/>
            </a:xfrm>
            <a:custGeom>
              <a:avLst/>
              <a:gdLst>
                <a:gd name="T0" fmla="*/ 0 w 106"/>
                <a:gd name="T1" fmla="*/ 0 h 292"/>
                <a:gd name="T2" fmla="*/ 0 w 106"/>
                <a:gd name="T3" fmla="*/ 0 h 292"/>
                <a:gd name="T4" fmla="*/ 0 w 106"/>
                <a:gd name="T5" fmla="*/ 0 h 292"/>
                <a:gd name="T6" fmla="*/ 0 w 106"/>
                <a:gd name="T7" fmla="*/ 0 h 292"/>
                <a:gd name="T8" fmla="*/ 0 w 106"/>
                <a:gd name="T9" fmla="*/ 0 h 292"/>
                <a:gd name="T10" fmla="*/ 0 w 106"/>
                <a:gd name="T11" fmla="*/ 0 h 292"/>
                <a:gd name="T12" fmla="*/ 0 w 106"/>
                <a:gd name="T13" fmla="*/ 0 h 292"/>
                <a:gd name="T14" fmla="*/ 0 w 106"/>
                <a:gd name="T15" fmla="*/ 0 h 292"/>
                <a:gd name="T16" fmla="*/ 0 w 106"/>
                <a:gd name="T17" fmla="*/ 0 h 292"/>
                <a:gd name="T18" fmla="*/ 0 w 106"/>
                <a:gd name="T19" fmla="*/ 0 h 292"/>
                <a:gd name="T20" fmla="*/ 0 w 106"/>
                <a:gd name="T21" fmla="*/ 0 h 292"/>
                <a:gd name="T22" fmla="*/ 0 w 106"/>
                <a:gd name="T23" fmla="*/ 0 h 292"/>
                <a:gd name="T24" fmla="*/ 0 w 106"/>
                <a:gd name="T25" fmla="*/ 0 h 292"/>
                <a:gd name="T26" fmla="*/ 0 w 106"/>
                <a:gd name="T27" fmla="*/ 0 h 292"/>
                <a:gd name="T28" fmla="*/ 0 w 106"/>
                <a:gd name="T29" fmla="*/ 0 h 292"/>
                <a:gd name="T30" fmla="*/ 0 w 106"/>
                <a:gd name="T31" fmla="*/ 0 h 292"/>
                <a:gd name="T32" fmla="*/ 0 w 106"/>
                <a:gd name="T33" fmla="*/ 0 h 292"/>
                <a:gd name="T34" fmla="*/ 0 w 106"/>
                <a:gd name="T35" fmla="*/ 0 h 2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292"/>
                <a:gd name="T56" fmla="*/ 106 w 106"/>
                <a:gd name="T57" fmla="*/ 292 h 2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292">
                  <a:moveTo>
                    <a:pt x="106" y="22"/>
                  </a:moveTo>
                  <a:lnTo>
                    <a:pt x="100" y="23"/>
                  </a:lnTo>
                  <a:lnTo>
                    <a:pt x="88" y="28"/>
                  </a:lnTo>
                  <a:lnTo>
                    <a:pt x="70" y="40"/>
                  </a:lnTo>
                  <a:lnTo>
                    <a:pt x="52" y="60"/>
                  </a:lnTo>
                  <a:lnTo>
                    <a:pt x="38" y="93"/>
                  </a:lnTo>
                  <a:lnTo>
                    <a:pt x="30" y="141"/>
                  </a:lnTo>
                  <a:lnTo>
                    <a:pt x="32" y="206"/>
                  </a:lnTo>
                  <a:lnTo>
                    <a:pt x="49" y="292"/>
                  </a:lnTo>
                  <a:lnTo>
                    <a:pt x="44" y="286"/>
                  </a:lnTo>
                  <a:lnTo>
                    <a:pt x="31" y="266"/>
                  </a:lnTo>
                  <a:lnTo>
                    <a:pt x="17" y="235"/>
                  </a:lnTo>
                  <a:lnTo>
                    <a:pt x="5" y="196"/>
                  </a:lnTo>
                  <a:lnTo>
                    <a:pt x="0" y="152"/>
                  </a:lnTo>
                  <a:lnTo>
                    <a:pt x="7" y="102"/>
                  </a:lnTo>
                  <a:lnTo>
                    <a:pt x="31" y="51"/>
                  </a:lnTo>
                  <a:lnTo>
                    <a:pt x="78" y="0"/>
                  </a:lnTo>
                  <a:lnTo>
                    <a:pt x="106"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2" name="Freeform 168"/>
            <p:cNvSpPr>
              <a:spLocks/>
            </p:cNvSpPr>
            <p:nvPr/>
          </p:nvSpPr>
          <p:spPr bwMode="auto">
            <a:xfrm>
              <a:off x="559" y="2805"/>
              <a:ext cx="49" cy="61"/>
            </a:xfrm>
            <a:custGeom>
              <a:avLst/>
              <a:gdLst>
                <a:gd name="T0" fmla="*/ 0 w 148"/>
                <a:gd name="T1" fmla="*/ 0 h 181"/>
                <a:gd name="T2" fmla="*/ 0 w 148"/>
                <a:gd name="T3" fmla="*/ 0 h 181"/>
                <a:gd name="T4" fmla="*/ 0 w 148"/>
                <a:gd name="T5" fmla="*/ 0 h 181"/>
                <a:gd name="T6" fmla="*/ 0 w 148"/>
                <a:gd name="T7" fmla="*/ 0 h 181"/>
                <a:gd name="T8" fmla="*/ 0 w 148"/>
                <a:gd name="T9" fmla="*/ 0 h 181"/>
                <a:gd name="T10" fmla="*/ 0 w 148"/>
                <a:gd name="T11" fmla="*/ 0 h 181"/>
                <a:gd name="T12" fmla="*/ 0 w 148"/>
                <a:gd name="T13" fmla="*/ 0 h 181"/>
                <a:gd name="T14" fmla="*/ 0 w 148"/>
                <a:gd name="T15" fmla="*/ 0 h 181"/>
                <a:gd name="T16" fmla="*/ 0 w 148"/>
                <a:gd name="T17" fmla="*/ 0 h 181"/>
                <a:gd name="T18" fmla="*/ 0 w 148"/>
                <a:gd name="T19" fmla="*/ 0 h 181"/>
                <a:gd name="T20" fmla="*/ 0 w 148"/>
                <a:gd name="T21" fmla="*/ 0 h 181"/>
                <a:gd name="T22" fmla="*/ 0 w 148"/>
                <a:gd name="T23" fmla="*/ 0 h 181"/>
                <a:gd name="T24" fmla="*/ 0 w 148"/>
                <a:gd name="T25" fmla="*/ 0 h 181"/>
                <a:gd name="T26" fmla="*/ 0 w 148"/>
                <a:gd name="T27" fmla="*/ 0 h 181"/>
                <a:gd name="T28" fmla="*/ 0 w 148"/>
                <a:gd name="T29" fmla="*/ 0 h 181"/>
                <a:gd name="T30" fmla="*/ 0 w 148"/>
                <a:gd name="T31" fmla="*/ 0 h 181"/>
                <a:gd name="T32" fmla="*/ 0 w 148"/>
                <a:gd name="T33" fmla="*/ 0 h 181"/>
                <a:gd name="T34" fmla="*/ 0 w 148"/>
                <a:gd name="T35" fmla="*/ 0 h 181"/>
                <a:gd name="T36" fmla="*/ 0 w 148"/>
                <a:gd name="T37" fmla="*/ 0 h 181"/>
                <a:gd name="T38" fmla="*/ 0 w 148"/>
                <a:gd name="T39" fmla="*/ 0 h 181"/>
                <a:gd name="T40" fmla="*/ 0 w 148"/>
                <a:gd name="T41" fmla="*/ 0 h 181"/>
                <a:gd name="T42" fmla="*/ 0 w 148"/>
                <a:gd name="T43" fmla="*/ 0 h 181"/>
                <a:gd name="T44" fmla="*/ 0 w 148"/>
                <a:gd name="T45" fmla="*/ 0 h 181"/>
                <a:gd name="T46" fmla="*/ 0 w 148"/>
                <a:gd name="T47" fmla="*/ 0 h 181"/>
                <a:gd name="T48" fmla="*/ 0 w 148"/>
                <a:gd name="T49" fmla="*/ 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8"/>
                <a:gd name="T76" fmla="*/ 0 h 181"/>
                <a:gd name="T77" fmla="*/ 148 w 148"/>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8" h="181">
                  <a:moveTo>
                    <a:pt x="148" y="0"/>
                  </a:moveTo>
                  <a:lnTo>
                    <a:pt x="142" y="3"/>
                  </a:lnTo>
                  <a:lnTo>
                    <a:pt x="125" y="12"/>
                  </a:lnTo>
                  <a:lnTo>
                    <a:pt x="102" y="28"/>
                  </a:lnTo>
                  <a:lnTo>
                    <a:pt x="75" y="48"/>
                  </a:lnTo>
                  <a:lnTo>
                    <a:pt x="49" y="74"/>
                  </a:lnTo>
                  <a:lnTo>
                    <a:pt x="25" y="104"/>
                  </a:lnTo>
                  <a:lnTo>
                    <a:pt x="9" y="141"/>
                  </a:lnTo>
                  <a:lnTo>
                    <a:pt x="2" y="181"/>
                  </a:lnTo>
                  <a:lnTo>
                    <a:pt x="2" y="178"/>
                  </a:lnTo>
                  <a:lnTo>
                    <a:pt x="1" y="173"/>
                  </a:lnTo>
                  <a:lnTo>
                    <a:pt x="0" y="165"/>
                  </a:lnTo>
                  <a:lnTo>
                    <a:pt x="0" y="154"/>
                  </a:lnTo>
                  <a:lnTo>
                    <a:pt x="0" y="141"/>
                  </a:lnTo>
                  <a:lnTo>
                    <a:pt x="1" y="126"/>
                  </a:lnTo>
                  <a:lnTo>
                    <a:pt x="3" y="111"/>
                  </a:lnTo>
                  <a:lnTo>
                    <a:pt x="8" y="94"/>
                  </a:lnTo>
                  <a:lnTo>
                    <a:pt x="14" y="78"/>
                  </a:lnTo>
                  <a:lnTo>
                    <a:pt x="23" y="62"/>
                  </a:lnTo>
                  <a:lnTo>
                    <a:pt x="35" y="47"/>
                  </a:lnTo>
                  <a:lnTo>
                    <a:pt x="50" y="33"/>
                  </a:lnTo>
                  <a:lnTo>
                    <a:pt x="69" y="21"/>
                  </a:lnTo>
                  <a:lnTo>
                    <a:pt x="91" y="11"/>
                  </a:lnTo>
                  <a:lnTo>
                    <a:pt x="117" y="3"/>
                  </a:lnTo>
                  <a:lnTo>
                    <a:pt x="1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3" name="Freeform 169"/>
            <p:cNvSpPr>
              <a:spLocks/>
            </p:cNvSpPr>
            <p:nvPr/>
          </p:nvSpPr>
          <p:spPr bwMode="auto">
            <a:xfrm>
              <a:off x="661" y="2756"/>
              <a:ext cx="36" cy="43"/>
            </a:xfrm>
            <a:custGeom>
              <a:avLst/>
              <a:gdLst>
                <a:gd name="T0" fmla="*/ 0 w 108"/>
                <a:gd name="T1" fmla="*/ 0 h 131"/>
                <a:gd name="T2" fmla="*/ 0 w 108"/>
                <a:gd name="T3" fmla="*/ 0 h 131"/>
                <a:gd name="T4" fmla="*/ 0 w 108"/>
                <a:gd name="T5" fmla="*/ 0 h 131"/>
                <a:gd name="T6" fmla="*/ 0 w 108"/>
                <a:gd name="T7" fmla="*/ 0 h 131"/>
                <a:gd name="T8" fmla="*/ 0 w 108"/>
                <a:gd name="T9" fmla="*/ 0 h 131"/>
                <a:gd name="T10" fmla="*/ 0 w 108"/>
                <a:gd name="T11" fmla="*/ 0 h 131"/>
                <a:gd name="T12" fmla="*/ 0 w 108"/>
                <a:gd name="T13" fmla="*/ 0 h 131"/>
                <a:gd name="T14" fmla="*/ 0 w 108"/>
                <a:gd name="T15" fmla="*/ 0 h 131"/>
                <a:gd name="T16" fmla="*/ 0 w 108"/>
                <a:gd name="T17" fmla="*/ 0 h 131"/>
                <a:gd name="T18" fmla="*/ 0 w 108"/>
                <a:gd name="T19" fmla="*/ 0 h 131"/>
                <a:gd name="T20" fmla="*/ 0 w 108"/>
                <a:gd name="T21" fmla="*/ 0 h 131"/>
                <a:gd name="T22" fmla="*/ 0 w 108"/>
                <a:gd name="T23" fmla="*/ 0 h 131"/>
                <a:gd name="T24" fmla="*/ 0 w 108"/>
                <a:gd name="T25" fmla="*/ 0 h 131"/>
                <a:gd name="T26" fmla="*/ 0 w 108"/>
                <a:gd name="T27" fmla="*/ 0 h 131"/>
                <a:gd name="T28" fmla="*/ 0 w 108"/>
                <a:gd name="T29" fmla="*/ 0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8"/>
                <a:gd name="T46" fmla="*/ 0 h 131"/>
                <a:gd name="T47" fmla="*/ 108 w 10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8" h="131">
                  <a:moveTo>
                    <a:pt x="105" y="126"/>
                  </a:moveTo>
                  <a:lnTo>
                    <a:pt x="98" y="112"/>
                  </a:lnTo>
                  <a:lnTo>
                    <a:pt x="94" y="91"/>
                  </a:lnTo>
                  <a:lnTo>
                    <a:pt x="90" y="67"/>
                  </a:lnTo>
                  <a:lnTo>
                    <a:pt x="86" y="46"/>
                  </a:lnTo>
                  <a:lnTo>
                    <a:pt x="65" y="27"/>
                  </a:lnTo>
                  <a:lnTo>
                    <a:pt x="37" y="0"/>
                  </a:lnTo>
                  <a:lnTo>
                    <a:pt x="21" y="33"/>
                  </a:lnTo>
                  <a:lnTo>
                    <a:pt x="0" y="110"/>
                  </a:lnTo>
                  <a:lnTo>
                    <a:pt x="37" y="131"/>
                  </a:lnTo>
                  <a:lnTo>
                    <a:pt x="108" y="131"/>
                  </a:lnTo>
                  <a:lnTo>
                    <a:pt x="107" y="130"/>
                  </a:lnTo>
                  <a:lnTo>
                    <a:pt x="107" y="128"/>
                  </a:lnTo>
                  <a:lnTo>
                    <a:pt x="106" y="127"/>
                  </a:lnTo>
                  <a:lnTo>
                    <a:pt x="105" y="126"/>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4" name="Freeform 170"/>
            <p:cNvSpPr>
              <a:spLocks/>
            </p:cNvSpPr>
            <p:nvPr/>
          </p:nvSpPr>
          <p:spPr bwMode="auto">
            <a:xfrm>
              <a:off x="696" y="2703"/>
              <a:ext cx="220" cy="111"/>
            </a:xfrm>
            <a:custGeom>
              <a:avLst/>
              <a:gdLst>
                <a:gd name="T0" fmla="*/ 0 w 660"/>
                <a:gd name="T1" fmla="*/ 0 h 334"/>
                <a:gd name="T2" fmla="*/ 0 w 660"/>
                <a:gd name="T3" fmla="*/ 0 h 334"/>
                <a:gd name="T4" fmla="*/ 0 w 660"/>
                <a:gd name="T5" fmla="*/ 0 h 334"/>
                <a:gd name="T6" fmla="*/ 0 w 660"/>
                <a:gd name="T7" fmla="*/ 0 h 334"/>
                <a:gd name="T8" fmla="*/ 0 w 660"/>
                <a:gd name="T9" fmla="*/ 0 h 334"/>
                <a:gd name="T10" fmla="*/ 0 w 660"/>
                <a:gd name="T11" fmla="*/ 0 h 334"/>
                <a:gd name="T12" fmla="*/ 0 w 660"/>
                <a:gd name="T13" fmla="*/ 0 h 334"/>
                <a:gd name="T14" fmla="*/ 0 w 660"/>
                <a:gd name="T15" fmla="*/ 0 h 334"/>
                <a:gd name="T16" fmla="*/ 0 w 660"/>
                <a:gd name="T17" fmla="*/ 0 h 334"/>
                <a:gd name="T18" fmla="*/ 0 w 660"/>
                <a:gd name="T19" fmla="*/ 0 h 334"/>
                <a:gd name="T20" fmla="*/ 0 w 660"/>
                <a:gd name="T21" fmla="*/ 0 h 334"/>
                <a:gd name="T22" fmla="*/ 0 w 660"/>
                <a:gd name="T23" fmla="*/ 0 h 334"/>
                <a:gd name="T24" fmla="*/ 0 w 660"/>
                <a:gd name="T25" fmla="*/ 0 h 334"/>
                <a:gd name="T26" fmla="*/ 0 w 660"/>
                <a:gd name="T27" fmla="*/ 0 h 334"/>
                <a:gd name="T28" fmla="*/ 0 w 660"/>
                <a:gd name="T29" fmla="*/ 0 h 334"/>
                <a:gd name="T30" fmla="*/ 0 w 660"/>
                <a:gd name="T31" fmla="*/ 0 h 334"/>
                <a:gd name="T32" fmla="*/ 0 w 660"/>
                <a:gd name="T33" fmla="*/ 0 h 334"/>
                <a:gd name="T34" fmla="*/ 0 w 660"/>
                <a:gd name="T35" fmla="*/ 0 h 334"/>
                <a:gd name="T36" fmla="*/ 0 w 660"/>
                <a:gd name="T37" fmla="*/ 0 h 334"/>
                <a:gd name="T38" fmla="*/ 0 w 660"/>
                <a:gd name="T39" fmla="*/ 0 h 334"/>
                <a:gd name="T40" fmla="*/ 0 w 660"/>
                <a:gd name="T41" fmla="*/ 0 h 334"/>
                <a:gd name="T42" fmla="*/ 0 w 660"/>
                <a:gd name="T43" fmla="*/ 0 h 334"/>
                <a:gd name="T44" fmla="*/ 0 w 660"/>
                <a:gd name="T45" fmla="*/ 0 h 334"/>
                <a:gd name="T46" fmla="*/ 0 w 660"/>
                <a:gd name="T47" fmla="*/ 0 h 334"/>
                <a:gd name="T48" fmla="*/ 0 w 660"/>
                <a:gd name="T49" fmla="*/ 0 h 334"/>
                <a:gd name="T50" fmla="*/ 0 w 660"/>
                <a:gd name="T51" fmla="*/ 0 h 334"/>
                <a:gd name="T52" fmla="*/ 0 w 660"/>
                <a:gd name="T53" fmla="*/ 0 h 334"/>
                <a:gd name="T54" fmla="*/ 0 w 660"/>
                <a:gd name="T55" fmla="*/ 0 h 334"/>
                <a:gd name="T56" fmla="*/ 0 w 660"/>
                <a:gd name="T57" fmla="*/ 0 h 334"/>
                <a:gd name="T58" fmla="*/ 0 w 660"/>
                <a:gd name="T59" fmla="*/ 0 h 334"/>
                <a:gd name="T60" fmla="*/ 0 w 660"/>
                <a:gd name="T61" fmla="*/ 0 h 334"/>
                <a:gd name="T62" fmla="*/ 0 w 660"/>
                <a:gd name="T63" fmla="*/ 0 h 334"/>
                <a:gd name="T64" fmla="*/ 0 w 660"/>
                <a:gd name="T65" fmla="*/ 0 h 334"/>
                <a:gd name="T66" fmla="*/ 0 w 660"/>
                <a:gd name="T67" fmla="*/ 0 h 334"/>
                <a:gd name="T68" fmla="*/ 0 w 660"/>
                <a:gd name="T69" fmla="*/ 0 h 334"/>
                <a:gd name="T70" fmla="*/ 0 w 660"/>
                <a:gd name="T71" fmla="*/ 0 h 334"/>
                <a:gd name="T72" fmla="*/ 0 w 660"/>
                <a:gd name="T73" fmla="*/ 0 h 334"/>
                <a:gd name="T74" fmla="*/ 0 w 660"/>
                <a:gd name="T75" fmla="*/ 0 h 334"/>
                <a:gd name="T76" fmla="*/ 0 w 660"/>
                <a:gd name="T77" fmla="*/ 0 h 334"/>
                <a:gd name="T78" fmla="*/ 0 w 660"/>
                <a:gd name="T79" fmla="*/ 0 h 334"/>
                <a:gd name="T80" fmla="*/ 0 w 660"/>
                <a:gd name="T81" fmla="*/ 0 h 334"/>
                <a:gd name="T82" fmla="*/ 0 w 660"/>
                <a:gd name="T83" fmla="*/ 0 h 334"/>
                <a:gd name="T84" fmla="*/ 0 w 660"/>
                <a:gd name="T85" fmla="*/ 0 h 334"/>
                <a:gd name="T86" fmla="*/ 0 w 660"/>
                <a:gd name="T87" fmla="*/ 0 h 334"/>
                <a:gd name="T88" fmla="*/ 0 w 660"/>
                <a:gd name="T89" fmla="*/ 0 h 334"/>
                <a:gd name="T90" fmla="*/ 0 w 660"/>
                <a:gd name="T91" fmla="*/ 0 h 334"/>
                <a:gd name="T92" fmla="*/ 0 w 660"/>
                <a:gd name="T93" fmla="*/ 0 h 334"/>
                <a:gd name="T94" fmla="*/ 0 w 660"/>
                <a:gd name="T95" fmla="*/ 0 h 334"/>
                <a:gd name="T96" fmla="*/ 0 w 660"/>
                <a:gd name="T97" fmla="*/ 0 h 334"/>
                <a:gd name="T98" fmla="*/ 0 w 660"/>
                <a:gd name="T99" fmla="*/ 0 h 334"/>
                <a:gd name="T100" fmla="*/ 0 w 660"/>
                <a:gd name="T101" fmla="*/ 0 h 334"/>
                <a:gd name="T102" fmla="*/ 0 w 660"/>
                <a:gd name="T103" fmla="*/ 0 h 334"/>
                <a:gd name="T104" fmla="*/ 0 w 660"/>
                <a:gd name="T105" fmla="*/ 0 h 334"/>
                <a:gd name="T106" fmla="*/ 0 w 660"/>
                <a:gd name="T107" fmla="*/ 0 h 334"/>
                <a:gd name="T108" fmla="*/ 0 w 660"/>
                <a:gd name="T109" fmla="*/ 0 h 334"/>
                <a:gd name="T110" fmla="*/ 0 w 660"/>
                <a:gd name="T111" fmla="*/ 0 h 334"/>
                <a:gd name="T112" fmla="*/ 0 w 660"/>
                <a:gd name="T113" fmla="*/ 0 h 334"/>
                <a:gd name="T114" fmla="*/ 0 w 660"/>
                <a:gd name="T115" fmla="*/ 0 h 334"/>
                <a:gd name="T116" fmla="*/ 0 w 660"/>
                <a:gd name="T117" fmla="*/ 0 h 334"/>
                <a:gd name="T118" fmla="*/ 0 w 660"/>
                <a:gd name="T119" fmla="*/ 0 h 3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60"/>
                <a:gd name="T181" fmla="*/ 0 h 334"/>
                <a:gd name="T182" fmla="*/ 660 w 660"/>
                <a:gd name="T183" fmla="*/ 334 h 3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60" h="334">
                  <a:moveTo>
                    <a:pt x="617" y="191"/>
                  </a:moveTo>
                  <a:lnTo>
                    <a:pt x="562" y="153"/>
                  </a:lnTo>
                  <a:lnTo>
                    <a:pt x="398" y="99"/>
                  </a:lnTo>
                  <a:lnTo>
                    <a:pt x="327" y="71"/>
                  </a:lnTo>
                  <a:lnTo>
                    <a:pt x="316" y="132"/>
                  </a:lnTo>
                  <a:lnTo>
                    <a:pt x="299" y="71"/>
                  </a:lnTo>
                  <a:lnTo>
                    <a:pt x="238" y="39"/>
                  </a:lnTo>
                  <a:lnTo>
                    <a:pt x="167" y="0"/>
                  </a:lnTo>
                  <a:lnTo>
                    <a:pt x="173" y="39"/>
                  </a:lnTo>
                  <a:lnTo>
                    <a:pt x="173" y="45"/>
                  </a:lnTo>
                  <a:lnTo>
                    <a:pt x="172" y="62"/>
                  </a:lnTo>
                  <a:lnTo>
                    <a:pt x="171" y="82"/>
                  </a:lnTo>
                  <a:lnTo>
                    <a:pt x="167" y="99"/>
                  </a:lnTo>
                  <a:lnTo>
                    <a:pt x="161" y="116"/>
                  </a:lnTo>
                  <a:lnTo>
                    <a:pt x="152" y="141"/>
                  </a:lnTo>
                  <a:lnTo>
                    <a:pt x="143" y="161"/>
                  </a:lnTo>
                  <a:lnTo>
                    <a:pt x="140" y="170"/>
                  </a:lnTo>
                  <a:lnTo>
                    <a:pt x="134" y="218"/>
                  </a:lnTo>
                  <a:lnTo>
                    <a:pt x="134" y="263"/>
                  </a:lnTo>
                  <a:lnTo>
                    <a:pt x="113" y="257"/>
                  </a:lnTo>
                  <a:lnTo>
                    <a:pt x="112" y="257"/>
                  </a:lnTo>
                  <a:lnTo>
                    <a:pt x="106" y="255"/>
                  </a:lnTo>
                  <a:lnTo>
                    <a:pt x="100" y="253"/>
                  </a:lnTo>
                  <a:lnTo>
                    <a:pt x="92" y="250"/>
                  </a:lnTo>
                  <a:lnTo>
                    <a:pt x="83" y="247"/>
                  </a:lnTo>
                  <a:lnTo>
                    <a:pt x="74" y="243"/>
                  </a:lnTo>
                  <a:lnTo>
                    <a:pt x="65" y="239"/>
                  </a:lnTo>
                  <a:lnTo>
                    <a:pt x="59" y="235"/>
                  </a:lnTo>
                  <a:lnTo>
                    <a:pt x="52" y="229"/>
                  </a:lnTo>
                  <a:lnTo>
                    <a:pt x="45" y="223"/>
                  </a:lnTo>
                  <a:lnTo>
                    <a:pt x="39" y="214"/>
                  </a:lnTo>
                  <a:lnTo>
                    <a:pt x="33" y="206"/>
                  </a:lnTo>
                  <a:lnTo>
                    <a:pt x="28" y="198"/>
                  </a:lnTo>
                  <a:lnTo>
                    <a:pt x="23" y="192"/>
                  </a:lnTo>
                  <a:lnTo>
                    <a:pt x="21" y="187"/>
                  </a:lnTo>
                  <a:lnTo>
                    <a:pt x="20" y="185"/>
                  </a:lnTo>
                  <a:lnTo>
                    <a:pt x="0" y="216"/>
                  </a:lnTo>
                  <a:lnTo>
                    <a:pt x="3" y="236"/>
                  </a:lnTo>
                  <a:lnTo>
                    <a:pt x="7" y="253"/>
                  </a:lnTo>
                  <a:lnTo>
                    <a:pt x="10" y="266"/>
                  </a:lnTo>
                  <a:lnTo>
                    <a:pt x="13" y="274"/>
                  </a:lnTo>
                  <a:lnTo>
                    <a:pt x="16" y="277"/>
                  </a:lnTo>
                  <a:lnTo>
                    <a:pt x="18" y="281"/>
                  </a:lnTo>
                  <a:lnTo>
                    <a:pt x="19" y="286"/>
                  </a:lnTo>
                  <a:lnTo>
                    <a:pt x="21" y="290"/>
                  </a:lnTo>
                  <a:lnTo>
                    <a:pt x="118" y="300"/>
                  </a:lnTo>
                  <a:lnTo>
                    <a:pt x="359" y="334"/>
                  </a:lnTo>
                  <a:lnTo>
                    <a:pt x="387" y="306"/>
                  </a:lnTo>
                  <a:lnTo>
                    <a:pt x="398" y="279"/>
                  </a:lnTo>
                  <a:lnTo>
                    <a:pt x="398" y="185"/>
                  </a:lnTo>
                  <a:lnTo>
                    <a:pt x="409" y="180"/>
                  </a:lnTo>
                  <a:lnTo>
                    <a:pt x="421" y="176"/>
                  </a:lnTo>
                  <a:lnTo>
                    <a:pt x="432" y="173"/>
                  </a:lnTo>
                  <a:lnTo>
                    <a:pt x="443" y="172"/>
                  </a:lnTo>
                  <a:lnTo>
                    <a:pt x="453" y="171"/>
                  </a:lnTo>
                  <a:lnTo>
                    <a:pt x="462" y="170"/>
                  </a:lnTo>
                  <a:lnTo>
                    <a:pt x="467" y="170"/>
                  </a:lnTo>
                  <a:lnTo>
                    <a:pt x="469" y="170"/>
                  </a:lnTo>
                  <a:lnTo>
                    <a:pt x="660" y="224"/>
                  </a:lnTo>
                  <a:lnTo>
                    <a:pt x="617" y="191"/>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5" name="Freeform 171"/>
            <p:cNvSpPr>
              <a:spLocks/>
            </p:cNvSpPr>
            <p:nvPr/>
          </p:nvSpPr>
          <p:spPr bwMode="auto">
            <a:xfrm>
              <a:off x="503" y="2895"/>
              <a:ext cx="228" cy="150"/>
            </a:xfrm>
            <a:custGeom>
              <a:avLst/>
              <a:gdLst>
                <a:gd name="T0" fmla="*/ 0 w 686"/>
                <a:gd name="T1" fmla="*/ 0 h 451"/>
                <a:gd name="T2" fmla="*/ 0 w 686"/>
                <a:gd name="T3" fmla="*/ 0 h 451"/>
                <a:gd name="T4" fmla="*/ 0 w 686"/>
                <a:gd name="T5" fmla="*/ 0 h 451"/>
                <a:gd name="T6" fmla="*/ 0 w 686"/>
                <a:gd name="T7" fmla="*/ 0 h 451"/>
                <a:gd name="T8" fmla="*/ 0 w 686"/>
                <a:gd name="T9" fmla="*/ 0 h 451"/>
                <a:gd name="T10" fmla="*/ 0 w 686"/>
                <a:gd name="T11" fmla="*/ 0 h 451"/>
                <a:gd name="T12" fmla="*/ 0 w 686"/>
                <a:gd name="T13" fmla="*/ 0 h 451"/>
                <a:gd name="T14" fmla="*/ 0 w 686"/>
                <a:gd name="T15" fmla="*/ 0 h 451"/>
                <a:gd name="T16" fmla="*/ 0 w 686"/>
                <a:gd name="T17" fmla="*/ 0 h 451"/>
                <a:gd name="T18" fmla="*/ 0 w 686"/>
                <a:gd name="T19" fmla="*/ 0 h 451"/>
                <a:gd name="T20" fmla="*/ 0 w 686"/>
                <a:gd name="T21" fmla="*/ 0 h 451"/>
                <a:gd name="T22" fmla="*/ 0 w 686"/>
                <a:gd name="T23" fmla="*/ 0 h 451"/>
                <a:gd name="T24" fmla="*/ 0 w 686"/>
                <a:gd name="T25" fmla="*/ 0 h 451"/>
                <a:gd name="T26" fmla="*/ 0 w 686"/>
                <a:gd name="T27" fmla="*/ 0 h 451"/>
                <a:gd name="T28" fmla="*/ 0 w 686"/>
                <a:gd name="T29" fmla="*/ 0 h 451"/>
                <a:gd name="T30" fmla="*/ 0 w 686"/>
                <a:gd name="T31" fmla="*/ 0 h 451"/>
                <a:gd name="T32" fmla="*/ 0 w 686"/>
                <a:gd name="T33" fmla="*/ 0 h 451"/>
                <a:gd name="T34" fmla="*/ 0 w 686"/>
                <a:gd name="T35" fmla="*/ 0 h 451"/>
                <a:gd name="T36" fmla="*/ 0 w 686"/>
                <a:gd name="T37" fmla="*/ 0 h 451"/>
                <a:gd name="T38" fmla="*/ 0 w 686"/>
                <a:gd name="T39" fmla="*/ 0 h 451"/>
                <a:gd name="T40" fmla="*/ 0 w 686"/>
                <a:gd name="T41" fmla="*/ 0 h 451"/>
                <a:gd name="T42" fmla="*/ 0 w 686"/>
                <a:gd name="T43" fmla="*/ 0 h 451"/>
                <a:gd name="T44" fmla="*/ 0 w 686"/>
                <a:gd name="T45" fmla="*/ 0 h 451"/>
                <a:gd name="T46" fmla="*/ 0 w 686"/>
                <a:gd name="T47" fmla="*/ 0 h 451"/>
                <a:gd name="T48" fmla="*/ 0 w 686"/>
                <a:gd name="T49" fmla="*/ 0 h 451"/>
                <a:gd name="T50" fmla="*/ 0 w 686"/>
                <a:gd name="T51" fmla="*/ 0 h 451"/>
                <a:gd name="T52" fmla="*/ 0 w 686"/>
                <a:gd name="T53" fmla="*/ 0 h 451"/>
                <a:gd name="T54" fmla="*/ 0 w 686"/>
                <a:gd name="T55" fmla="*/ 0 h 451"/>
                <a:gd name="T56" fmla="*/ 0 w 686"/>
                <a:gd name="T57" fmla="*/ 0 h 451"/>
                <a:gd name="T58" fmla="*/ 0 w 686"/>
                <a:gd name="T59" fmla="*/ 0 h 451"/>
                <a:gd name="T60" fmla="*/ 0 w 686"/>
                <a:gd name="T61" fmla="*/ 0 h 451"/>
                <a:gd name="T62" fmla="*/ 0 w 686"/>
                <a:gd name="T63" fmla="*/ 0 h 451"/>
                <a:gd name="T64" fmla="*/ 0 w 686"/>
                <a:gd name="T65" fmla="*/ 0 h 451"/>
                <a:gd name="T66" fmla="*/ 0 w 686"/>
                <a:gd name="T67" fmla="*/ 0 h 451"/>
                <a:gd name="T68" fmla="*/ 0 w 686"/>
                <a:gd name="T69" fmla="*/ 0 h 451"/>
                <a:gd name="T70" fmla="*/ 0 w 686"/>
                <a:gd name="T71" fmla="*/ 0 h 451"/>
                <a:gd name="T72" fmla="*/ 0 w 686"/>
                <a:gd name="T73" fmla="*/ 0 h 451"/>
                <a:gd name="T74" fmla="*/ 0 w 686"/>
                <a:gd name="T75" fmla="*/ 0 h 451"/>
                <a:gd name="T76" fmla="*/ 0 w 686"/>
                <a:gd name="T77" fmla="*/ 0 h 4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86"/>
                <a:gd name="T118" fmla="*/ 0 h 451"/>
                <a:gd name="T119" fmla="*/ 686 w 686"/>
                <a:gd name="T120" fmla="*/ 451 h 4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86" h="451">
                  <a:moveTo>
                    <a:pt x="686" y="255"/>
                  </a:moveTo>
                  <a:lnTo>
                    <a:pt x="686" y="250"/>
                  </a:lnTo>
                  <a:lnTo>
                    <a:pt x="686" y="241"/>
                  </a:lnTo>
                  <a:lnTo>
                    <a:pt x="685" y="230"/>
                  </a:lnTo>
                  <a:lnTo>
                    <a:pt x="684" y="215"/>
                  </a:lnTo>
                  <a:lnTo>
                    <a:pt x="673" y="218"/>
                  </a:lnTo>
                  <a:lnTo>
                    <a:pt x="661" y="219"/>
                  </a:lnTo>
                  <a:lnTo>
                    <a:pt x="649" y="221"/>
                  </a:lnTo>
                  <a:lnTo>
                    <a:pt x="635" y="222"/>
                  </a:lnTo>
                  <a:lnTo>
                    <a:pt x="622" y="224"/>
                  </a:lnTo>
                  <a:lnTo>
                    <a:pt x="610" y="225"/>
                  </a:lnTo>
                  <a:lnTo>
                    <a:pt x="598" y="226"/>
                  </a:lnTo>
                  <a:lnTo>
                    <a:pt x="587" y="226"/>
                  </a:lnTo>
                  <a:lnTo>
                    <a:pt x="576" y="225"/>
                  </a:lnTo>
                  <a:lnTo>
                    <a:pt x="560" y="224"/>
                  </a:lnTo>
                  <a:lnTo>
                    <a:pt x="540" y="221"/>
                  </a:lnTo>
                  <a:lnTo>
                    <a:pt x="518" y="218"/>
                  </a:lnTo>
                  <a:lnTo>
                    <a:pt x="494" y="213"/>
                  </a:lnTo>
                  <a:lnTo>
                    <a:pt x="467" y="209"/>
                  </a:lnTo>
                  <a:lnTo>
                    <a:pt x="439" y="203"/>
                  </a:lnTo>
                  <a:lnTo>
                    <a:pt x="412" y="198"/>
                  </a:lnTo>
                  <a:lnTo>
                    <a:pt x="385" y="192"/>
                  </a:lnTo>
                  <a:lnTo>
                    <a:pt x="358" y="187"/>
                  </a:lnTo>
                  <a:lnTo>
                    <a:pt x="335" y="182"/>
                  </a:lnTo>
                  <a:lnTo>
                    <a:pt x="314" y="178"/>
                  </a:lnTo>
                  <a:lnTo>
                    <a:pt x="296" y="174"/>
                  </a:lnTo>
                  <a:lnTo>
                    <a:pt x="283" y="171"/>
                  </a:lnTo>
                  <a:lnTo>
                    <a:pt x="274" y="170"/>
                  </a:lnTo>
                  <a:lnTo>
                    <a:pt x="271" y="169"/>
                  </a:lnTo>
                  <a:lnTo>
                    <a:pt x="254" y="163"/>
                  </a:lnTo>
                  <a:lnTo>
                    <a:pt x="237" y="155"/>
                  </a:lnTo>
                  <a:lnTo>
                    <a:pt x="217" y="145"/>
                  </a:lnTo>
                  <a:lnTo>
                    <a:pt x="196" y="133"/>
                  </a:lnTo>
                  <a:lnTo>
                    <a:pt x="173" y="120"/>
                  </a:lnTo>
                  <a:lnTo>
                    <a:pt x="150" y="107"/>
                  </a:lnTo>
                  <a:lnTo>
                    <a:pt x="128" y="91"/>
                  </a:lnTo>
                  <a:lnTo>
                    <a:pt x="107" y="77"/>
                  </a:lnTo>
                  <a:lnTo>
                    <a:pt x="86" y="62"/>
                  </a:lnTo>
                  <a:lnTo>
                    <a:pt x="66" y="48"/>
                  </a:lnTo>
                  <a:lnTo>
                    <a:pt x="48" y="35"/>
                  </a:lnTo>
                  <a:lnTo>
                    <a:pt x="33" y="24"/>
                  </a:lnTo>
                  <a:lnTo>
                    <a:pt x="19" y="14"/>
                  </a:lnTo>
                  <a:lnTo>
                    <a:pt x="9" y="7"/>
                  </a:lnTo>
                  <a:lnTo>
                    <a:pt x="4" y="1"/>
                  </a:lnTo>
                  <a:lnTo>
                    <a:pt x="2" y="0"/>
                  </a:lnTo>
                  <a:lnTo>
                    <a:pt x="0" y="21"/>
                  </a:lnTo>
                  <a:lnTo>
                    <a:pt x="0" y="45"/>
                  </a:lnTo>
                  <a:lnTo>
                    <a:pt x="3" y="69"/>
                  </a:lnTo>
                  <a:lnTo>
                    <a:pt x="6" y="92"/>
                  </a:lnTo>
                  <a:lnTo>
                    <a:pt x="10" y="114"/>
                  </a:lnTo>
                  <a:lnTo>
                    <a:pt x="17" y="134"/>
                  </a:lnTo>
                  <a:lnTo>
                    <a:pt x="25" y="151"/>
                  </a:lnTo>
                  <a:lnTo>
                    <a:pt x="35" y="164"/>
                  </a:lnTo>
                  <a:lnTo>
                    <a:pt x="46" y="175"/>
                  </a:lnTo>
                  <a:lnTo>
                    <a:pt x="57" y="188"/>
                  </a:lnTo>
                  <a:lnTo>
                    <a:pt x="68" y="201"/>
                  </a:lnTo>
                  <a:lnTo>
                    <a:pt x="79" y="215"/>
                  </a:lnTo>
                  <a:lnTo>
                    <a:pt x="89" y="229"/>
                  </a:lnTo>
                  <a:lnTo>
                    <a:pt x="98" y="242"/>
                  </a:lnTo>
                  <a:lnTo>
                    <a:pt x="107" y="255"/>
                  </a:lnTo>
                  <a:lnTo>
                    <a:pt x="114" y="266"/>
                  </a:lnTo>
                  <a:lnTo>
                    <a:pt x="120" y="282"/>
                  </a:lnTo>
                  <a:lnTo>
                    <a:pt x="128" y="307"/>
                  </a:lnTo>
                  <a:lnTo>
                    <a:pt x="136" y="337"/>
                  </a:lnTo>
                  <a:lnTo>
                    <a:pt x="143" y="369"/>
                  </a:lnTo>
                  <a:lnTo>
                    <a:pt x="149" y="400"/>
                  </a:lnTo>
                  <a:lnTo>
                    <a:pt x="155" y="426"/>
                  </a:lnTo>
                  <a:lnTo>
                    <a:pt x="158" y="445"/>
                  </a:lnTo>
                  <a:lnTo>
                    <a:pt x="159" y="451"/>
                  </a:lnTo>
                  <a:lnTo>
                    <a:pt x="652" y="448"/>
                  </a:lnTo>
                  <a:lnTo>
                    <a:pt x="657" y="420"/>
                  </a:lnTo>
                  <a:lnTo>
                    <a:pt x="661" y="390"/>
                  </a:lnTo>
                  <a:lnTo>
                    <a:pt x="666" y="362"/>
                  </a:lnTo>
                  <a:lnTo>
                    <a:pt x="671" y="334"/>
                  </a:lnTo>
                  <a:lnTo>
                    <a:pt x="675" y="308"/>
                  </a:lnTo>
                  <a:lnTo>
                    <a:pt x="680" y="286"/>
                  </a:lnTo>
                  <a:lnTo>
                    <a:pt x="683" y="269"/>
                  </a:lnTo>
                  <a:lnTo>
                    <a:pt x="686" y="255"/>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6" name="Freeform 172"/>
            <p:cNvSpPr>
              <a:spLocks/>
            </p:cNvSpPr>
            <p:nvPr/>
          </p:nvSpPr>
          <p:spPr bwMode="auto">
            <a:xfrm>
              <a:off x="725" y="2946"/>
              <a:ext cx="136" cy="98"/>
            </a:xfrm>
            <a:custGeom>
              <a:avLst/>
              <a:gdLst>
                <a:gd name="T0" fmla="*/ 0 w 407"/>
                <a:gd name="T1" fmla="*/ 0 h 295"/>
                <a:gd name="T2" fmla="*/ 0 w 407"/>
                <a:gd name="T3" fmla="*/ 0 h 295"/>
                <a:gd name="T4" fmla="*/ 0 w 407"/>
                <a:gd name="T5" fmla="*/ 0 h 295"/>
                <a:gd name="T6" fmla="*/ 0 w 407"/>
                <a:gd name="T7" fmla="*/ 0 h 295"/>
                <a:gd name="T8" fmla="*/ 0 w 407"/>
                <a:gd name="T9" fmla="*/ 0 h 295"/>
                <a:gd name="T10" fmla="*/ 0 w 407"/>
                <a:gd name="T11" fmla="*/ 0 h 295"/>
                <a:gd name="T12" fmla="*/ 0 w 407"/>
                <a:gd name="T13" fmla="*/ 0 h 295"/>
                <a:gd name="T14" fmla="*/ 0 w 407"/>
                <a:gd name="T15" fmla="*/ 0 h 295"/>
                <a:gd name="T16" fmla="*/ 0 w 407"/>
                <a:gd name="T17" fmla="*/ 0 h 295"/>
                <a:gd name="T18" fmla="*/ 0 w 407"/>
                <a:gd name="T19" fmla="*/ 0 h 295"/>
                <a:gd name="T20" fmla="*/ 0 w 407"/>
                <a:gd name="T21" fmla="*/ 0 h 295"/>
                <a:gd name="T22" fmla="*/ 0 w 407"/>
                <a:gd name="T23" fmla="*/ 0 h 295"/>
                <a:gd name="T24" fmla="*/ 0 w 407"/>
                <a:gd name="T25" fmla="*/ 0 h 295"/>
                <a:gd name="T26" fmla="*/ 0 w 407"/>
                <a:gd name="T27" fmla="*/ 0 h 295"/>
                <a:gd name="T28" fmla="*/ 0 w 407"/>
                <a:gd name="T29" fmla="*/ 0 h 295"/>
                <a:gd name="T30" fmla="*/ 0 w 407"/>
                <a:gd name="T31" fmla="*/ 0 h 295"/>
                <a:gd name="T32" fmla="*/ 0 w 407"/>
                <a:gd name="T33" fmla="*/ 0 h 295"/>
                <a:gd name="T34" fmla="*/ 0 w 407"/>
                <a:gd name="T35" fmla="*/ 0 h 295"/>
                <a:gd name="T36" fmla="*/ 0 w 407"/>
                <a:gd name="T37" fmla="*/ 0 h 295"/>
                <a:gd name="T38" fmla="*/ 0 w 407"/>
                <a:gd name="T39" fmla="*/ 0 h 295"/>
                <a:gd name="T40" fmla="*/ 0 w 407"/>
                <a:gd name="T41" fmla="*/ 0 h 295"/>
                <a:gd name="T42" fmla="*/ 0 w 407"/>
                <a:gd name="T43" fmla="*/ 0 h 295"/>
                <a:gd name="T44" fmla="*/ 0 w 407"/>
                <a:gd name="T45" fmla="*/ 0 h 295"/>
                <a:gd name="T46" fmla="*/ 0 w 407"/>
                <a:gd name="T47" fmla="*/ 0 h 2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07"/>
                <a:gd name="T73" fmla="*/ 0 h 295"/>
                <a:gd name="T74" fmla="*/ 407 w 407"/>
                <a:gd name="T75" fmla="*/ 295 h 2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07" h="295">
                  <a:moveTo>
                    <a:pt x="356" y="39"/>
                  </a:moveTo>
                  <a:lnTo>
                    <a:pt x="243" y="0"/>
                  </a:lnTo>
                  <a:lnTo>
                    <a:pt x="47" y="57"/>
                  </a:lnTo>
                  <a:lnTo>
                    <a:pt x="46" y="57"/>
                  </a:lnTo>
                  <a:lnTo>
                    <a:pt x="44" y="58"/>
                  </a:lnTo>
                  <a:lnTo>
                    <a:pt x="38" y="58"/>
                  </a:lnTo>
                  <a:lnTo>
                    <a:pt x="33" y="59"/>
                  </a:lnTo>
                  <a:lnTo>
                    <a:pt x="34" y="76"/>
                  </a:lnTo>
                  <a:lnTo>
                    <a:pt x="35" y="89"/>
                  </a:lnTo>
                  <a:lnTo>
                    <a:pt x="35" y="100"/>
                  </a:lnTo>
                  <a:lnTo>
                    <a:pt x="35" y="107"/>
                  </a:lnTo>
                  <a:lnTo>
                    <a:pt x="32" y="119"/>
                  </a:lnTo>
                  <a:lnTo>
                    <a:pt x="28" y="137"/>
                  </a:lnTo>
                  <a:lnTo>
                    <a:pt x="24" y="159"/>
                  </a:lnTo>
                  <a:lnTo>
                    <a:pt x="20" y="183"/>
                  </a:lnTo>
                  <a:lnTo>
                    <a:pt x="15" y="211"/>
                  </a:lnTo>
                  <a:lnTo>
                    <a:pt x="10" y="239"/>
                  </a:lnTo>
                  <a:lnTo>
                    <a:pt x="5" y="267"/>
                  </a:lnTo>
                  <a:lnTo>
                    <a:pt x="0" y="295"/>
                  </a:lnTo>
                  <a:lnTo>
                    <a:pt x="329" y="293"/>
                  </a:lnTo>
                  <a:lnTo>
                    <a:pt x="340" y="271"/>
                  </a:lnTo>
                  <a:lnTo>
                    <a:pt x="395" y="107"/>
                  </a:lnTo>
                  <a:lnTo>
                    <a:pt x="407" y="62"/>
                  </a:lnTo>
                  <a:lnTo>
                    <a:pt x="356" y="39"/>
                  </a:lnTo>
                  <a:close/>
                </a:path>
              </a:pathLst>
            </a:custGeom>
            <a:solidFill>
              <a:srgbClr val="387F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7" name="Freeform 173"/>
            <p:cNvSpPr>
              <a:spLocks/>
            </p:cNvSpPr>
            <p:nvPr/>
          </p:nvSpPr>
          <p:spPr bwMode="auto">
            <a:xfrm>
              <a:off x="542" y="2915"/>
              <a:ext cx="26" cy="45"/>
            </a:xfrm>
            <a:custGeom>
              <a:avLst/>
              <a:gdLst>
                <a:gd name="T0" fmla="*/ 0 w 77"/>
                <a:gd name="T1" fmla="*/ 0 h 135"/>
                <a:gd name="T2" fmla="*/ 0 w 77"/>
                <a:gd name="T3" fmla="*/ 0 h 135"/>
                <a:gd name="T4" fmla="*/ 0 w 77"/>
                <a:gd name="T5" fmla="*/ 0 h 135"/>
                <a:gd name="T6" fmla="*/ 0 w 77"/>
                <a:gd name="T7" fmla="*/ 0 h 135"/>
                <a:gd name="T8" fmla="*/ 0 w 77"/>
                <a:gd name="T9" fmla="*/ 0 h 135"/>
                <a:gd name="T10" fmla="*/ 0 w 77"/>
                <a:gd name="T11" fmla="*/ 0 h 135"/>
                <a:gd name="T12" fmla="*/ 0 w 77"/>
                <a:gd name="T13" fmla="*/ 0 h 135"/>
                <a:gd name="T14" fmla="*/ 0 w 77"/>
                <a:gd name="T15" fmla="*/ 0 h 135"/>
                <a:gd name="T16" fmla="*/ 0 w 77"/>
                <a:gd name="T17" fmla="*/ 0 h 135"/>
                <a:gd name="T18" fmla="*/ 0 w 77"/>
                <a:gd name="T19" fmla="*/ 0 h 135"/>
                <a:gd name="T20" fmla="*/ 0 w 77"/>
                <a:gd name="T21" fmla="*/ 0 h 135"/>
                <a:gd name="T22" fmla="*/ 0 w 77"/>
                <a:gd name="T23" fmla="*/ 0 h 135"/>
                <a:gd name="T24" fmla="*/ 0 w 77"/>
                <a:gd name="T25" fmla="*/ 0 h 135"/>
                <a:gd name="T26" fmla="*/ 0 w 77"/>
                <a:gd name="T27" fmla="*/ 0 h 135"/>
                <a:gd name="T28" fmla="*/ 0 w 77"/>
                <a:gd name="T29" fmla="*/ 0 h 135"/>
                <a:gd name="T30" fmla="*/ 0 w 77"/>
                <a:gd name="T31" fmla="*/ 0 h 135"/>
                <a:gd name="T32" fmla="*/ 0 w 77"/>
                <a:gd name="T33" fmla="*/ 0 h 135"/>
                <a:gd name="T34" fmla="*/ 0 w 77"/>
                <a:gd name="T35" fmla="*/ 0 h 1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
                <a:gd name="T55" fmla="*/ 0 h 135"/>
                <a:gd name="T56" fmla="*/ 77 w 77"/>
                <a:gd name="T57" fmla="*/ 135 h 1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 h="135">
                  <a:moveTo>
                    <a:pt x="37" y="22"/>
                  </a:moveTo>
                  <a:lnTo>
                    <a:pt x="38" y="26"/>
                  </a:lnTo>
                  <a:lnTo>
                    <a:pt x="40" y="35"/>
                  </a:lnTo>
                  <a:lnTo>
                    <a:pt x="44" y="48"/>
                  </a:lnTo>
                  <a:lnTo>
                    <a:pt x="50" y="63"/>
                  </a:lnTo>
                  <a:lnTo>
                    <a:pt x="55" y="82"/>
                  </a:lnTo>
                  <a:lnTo>
                    <a:pt x="62" y="101"/>
                  </a:lnTo>
                  <a:lnTo>
                    <a:pt x="70" y="119"/>
                  </a:lnTo>
                  <a:lnTo>
                    <a:pt x="77" y="135"/>
                  </a:lnTo>
                  <a:lnTo>
                    <a:pt x="73" y="132"/>
                  </a:lnTo>
                  <a:lnTo>
                    <a:pt x="65" y="124"/>
                  </a:lnTo>
                  <a:lnTo>
                    <a:pt x="54" y="111"/>
                  </a:lnTo>
                  <a:lnTo>
                    <a:pt x="41" y="94"/>
                  </a:lnTo>
                  <a:lnTo>
                    <a:pt x="27" y="73"/>
                  </a:lnTo>
                  <a:lnTo>
                    <a:pt x="14" y="51"/>
                  </a:lnTo>
                  <a:lnTo>
                    <a:pt x="6" y="26"/>
                  </a:lnTo>
                  <a:lnTo>
                    <a:pt x="0" y="0"/>
                  </a:lnTo>
                  <a:lnTo>
                    <a:pt x="37"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8" name="Freeform 174"/>
            <p:cNvSpPr>
              <a:spLocks/>
            </p:cNvSpPr>
            <p:nvPr/>
          </p:nvSpPr>
          <p:spPr bwMode="auto">
            <a:xfrm>
              <a:off x="595" y="2481"/>
              <a:ext cx="187" cy="108"/>
            </a:xfrm>
            <a:custGeom>
              <a:avLst/>
              <a:gdLst>
                <a:gd name="T0" fmla="*/ 0 w 561"/>
                <a:gd name="T1" fmla="*/ 0 h 326"/>
                <a:gd name="T2" fmla="*/ 0 w 561"/>
                <a:gd name="T3" fmla="*/ 0 h 326"/>
                <a:gd name="T4" fmla="*/ 0 w 561"/>
                <a:gd name="T5" fmla="*/ 0 h 326"/>
                <a:gd name="T6" fmla="*/ 0 w 561"/>
                <a:gd name="T7" fmla="*/ 0 h 326"/>
                <a:gd name="T8" fmla="*/ 0 w 561"/>
                <a:gd name="T9" fmla="*/ 0 h 326"/>
                <a:gd name="T10" fmla="*/ 0 w 561"/>
                <a:gd name="T11" fmla="*/ 0 h 326"/>
                <a:gd name="T12" fmla="*/ 0 w 561"/>
                <a:gd name="T13" fmla="*/ 0 h 326"/>
                <a:gd name="T14" fmla="*/ 0 w 561"/>
                <a:gd name="T15" fmla="*/ 0 h 326"/>
                <a:gd name="T16" fmla="*/ 0 w 561"/>
                <a:gd name="T17" fmla="*/ 0 h 326"/>
                <a:gd name="T18" fmla="*/ 0 w 561"/>
                <a:gd name="T19" fmla="*/ 0 h 326"/>
                <a:gd name="T20" fmla="*/ 0 w 561"/>
                <a:gd name="T21" fmla="*/ 0 h 326"/>
                <a:gd name="T22" fmla="*/ 0 w 561"/>
                <a:gd name="T23" fmla="*/ 0 h 326"/>
                <a:gd name="T24" fmla="*/ 0 w 561"/>
                <a:gd name="T25" fmla="*/ 0 h 326"/>
                <a:gd name="T26" fmla="*/ 0 w 561"/>
                <a:gd name="T27" fmla="*/ 0 h 326"/>
                <a:gd name="T28" fmla="*/ 0 w 561"/>
                <a:gd name="T29" fmla="*/ 0 h 326"/>
                <a:gd name="T30" fmla="*/ 0 w 561"/>
                <a:gd name="T31" fmla="*/ 0 h 326"/>
                <a:gd name="T32" fmla="*/ 0 w 561"/>
                <a:gd name="T33" fmla="*/ 0 h 326"/>
                <a:gd name="T34" fmla="*/ 0 w 561"/>
                <a:gd name="T35" fmla="*/ 0 h 326"/>
                <a:gd name="T36" fmla="*/ 0 w 561"/>
                <a:gd name="T37" fmla="*/ 0 h 326"/>
                <a:gd name="T38" fmla="*/ 0 w 561"/>
                <a:gd name="T39" fmla="*/ 0 h 326"/>
                <a:gd name="T40" fmla="*/ 0 w 561"/>
                <a:gd name="T41" fmla="*/ 0 h 326"/>
                <a:gd name="T42" fmla="*/ 0 w 561"/>
                <a:gd name="T43" fmla="*/ 0 h 326"/>
                <a:gd name="T44" fmla="*/ 0 w 561"/>
                <a:gd name="T45" fmla="*/ 0 h 326"/>
                <a:gd name="T46" fmla="*/ 0 w 561"/>
                <a:gd name="T47" fmla="*/ 0 h 326"/>
                <a:gd name="T48" fmla="*/ 0 w 561"/>
                <a:gd name="T49" fmla="*/ 0 h 326"/>
                <a:gd name="T50" fmla="*/ 0 w 561"/>
                <a:gd name="T51" fmla="*/ 0 h 326"/>
                <a:gd name="T52" fmla="*/ 0 w 561"/>
                <a:gd name="T53" fmla="*/ 0 h 326"/>
                <a:gd name="T54" fmla="*/ 0 w 561"/>
                <a:gd name="T55" fmla="*/ 0 h 326"/>
                <a:gd name="T56" fmla="*/ 0 w 561"/>
                <a:gd name="T57" fmla="*/ 0 h 326"/>
                <a:gd name="T58" fmla="*/ 0 w 561"/>
                <a:gd name="T59" fmla="*/ 0 h 326"/>
                <a:gd name="T60" fmla="*/ 0 w 561"/>
                <a:gd name="T61" fmla="*/ 0 h 326"/>
                <a:gd name="T62" fmla="*/ 0 w 561"/>
                <a:gd name="T63" fmla="*/ 0 h 326"/>
                <a:gd name="T64" fmla="*/ 0 w 561"/>
                <a:gd name="T65" fmla="*/ 0 h 326"/>
                <a:gd name="T66" fmla="*/ 0 w 561"/>
                <a:gd name="T67" fmla="*/ 0 h 326"/>
                <a:gd name="T68" fmla="*/ 0 w 561"/>
                <a:gd name="T69" fmla="*/ 0 h 326"/>
                <a:gd name="T70" fmla="*/ 0 w 561"/>
                <a:gd name="T71" fmla="*/ 0 h 326"/>
                <a:gd name="T72" fmla="*/ 0 w 561"/>
                <a:gd name="T73" fmla="*/ 0 h 326"/>
                <a:gd name="T74" fmla="*/ 0 w 561"/>
                <a:gd name="T75" fmla="*/ 0 h 326"/>
                <a:gd name="T76" fmla="*/ 0 w 561"/>
                <a:gd name="T77" fmla="*/ 0 h 326"/>
                <a:gd name="T78" fmla="*/ 0 w 561"/>
                <a:gd name="T79" fmla="*/ 0 h 326"/>
                <a:gd name="T80" fmla="*/ 0 w 561"/>
                <a:gd name="T81" fmla="*/ 0 h 3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1"/>
                <a:gd name="T124" fmla="*/ 0 h 326"/>
                <a:gd name="T125" fmla="*/ 561 w 561"/>
                <a:gd name="T126" fmla="*/ 326 h 3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1" h="326">
                  <a:moveTo>
                    <a:pt x="0" y="229"/>
                  </a:moveTo>
                  <a:lnTo>
                    <a:pt x="3" y="200"/>
                  </a:lnTo>
                  <a:lnTo>
                    <a:pt x="7" y="175"/>
                  </a:lnTo>
                  <a:lnTo>
                    <a:pt x="12" y="153"/>
                  </a:lnTo>
                  <a:lnTo>
                    <a:pt x="18" y="133"/>
                  </a:lnTo>
                  <a:lnTo>
                    <a:pt x="26" y="115"/>
                  </a:lnTo>
                  <a:lnTo>
                    <a:pt x="37" y="98"/>
                  </a:lnTo>
                  <a:lnTo>
                    <a:pt x="50" y="83"/>
                  </a:lnTo>
                  <a:lnTo>
                    <a:pt x="67" y="66"/>
                  </a:lnTo>
                  <a:lnTo>
                    <a:pt x="87" y="51"/>
                  </a:lnTo>
                  <a:lnTo>
                    <a:pt x="108" y="39"/>
                  </a:lnTo>
                  <a:lnTo>
                    <a:pt x="129" y="29"/>
                  </a:lnTo>
                  <a:lnTo>
                    <a:pt x="149" y="21"/>
                  </a:lnTo>
                  <a:lnTo>
                    <a:pt x="167" y="15"/>
                  </a:lnTo>
                  <a:lnTo>
                    <a:pt x="181" y="11"/>
                  </a:lnTo>
                  <a:lnTo>
                    <a:pt x="191" y="10"/>
                  </a:lnTo>
                  <a:lnTo>
                    <a:pt x="194" y="9"/>
                  </a:lnTo>
                  <a:lnTo>
                    <a:pt x="199" y="9"/>
                  </a:lnTo>
                  <a:lnTo>
                    <a:pt x="209" y="9"/>
                  </a:lnTo>
                  <a:lnTo>
                    <a:pt x="224" y="9"/>
                  </a:lnTo>
                  <a:lnTo>
                    <a:pt x="243" y="8"/>
                  </a:lnTo>
                  <a:lnTo>
                    <a:pt x="264" y="6"/>
                  </a:lnTo>
                  <a:lnTo>
                    <a:pt x="285" y="5"/>
                  </a:lnTo>
                  <a:lnTo>
                    <a:pt x="305" y="3"/>
                  </a:lnTo>
                  <a:lnTo>
                    <a:pt x="322" y="1"/>
                  </a:lnTo>
                  <a:lnTo>
                    <a:pt x="331" y="0"/>
                  </a:lnTo>
                  <a:lnTo>
                    <a:pt x="342" y="1"/>
                  </a:lnTo>
                  <a:lnTo>
                    <a:pt x="354" y="2"/>
                  </a:lnTo>
                  <a:lnTo>
                    <a:pt x="369" y="5"/>
                  </a:lnTo>
                  <a:lnTo>
                    <a:pt x="385" y="10"/>
                  </a:lnTo>
                  <a:lnTo>
                    <a:pt x="400" y="14"/>
                  </a:lnTo>
                  <a:lnTo>
                    <a:pt x="417" y="20"/>
                  </a:lnTo>
                  <a:lnTo>
                    <a:pt x="435" y="25"/>
                  </a:lnTo>
                  <a:lnTo>
                    <a:pt x="450" y="32"/>
                  </a:lnTo>
                  <a:lnTo>
                    <a:pt x="466" y="39"/>
                  </a:lnTo>
                  <a:lnTo>
                    <a:pt x="480" y="45"/>
                  </a:lnTo>
                  <a:lnTo>
                    <a:pt x="494" y="51"/>
                  </a:lnTo>
                  <a:lnTo>
                    <a:pt x="505" y="57"/>
                  </a:lnTo>
                  <a:lnTo>
                    <a:pt x="513" y="62"/>
                  </a:lnTo>
                  <a:lnTo>
                    <a:pt x="520" y="67"/>
                  </a:lnTo>
                  <a:lnTo>
                    <a:pt x="523" y="71"/>
                  </a:lnTo>
                  <a:lnTo>
                    <a:pt x="529" y="78"/>
                  </a:lnTo>
                  <a:lnTo>
                    <a:pt x="538" y="87"/>
                  </a:lnTo>
                  <a:lnTo>
                    <a:pt x="548" y="98"/>
                  </a:lnTo>
                  <a:lnTo>
                    <a:pt x="557" y="113"/>
                  </a:lnTo>
                  <a:lnTo>
                    <a:pt x="561" y="131"/>
                  </a:lnTo>
                  <a:lnTo>
                    <a:pt x="560" y="152"/>
                  </a:lnTo>
                  <a:lnTo>
                    <a:pt x="551" y="177"/>
                  </a:lnTo>
                  <a:lnTo>
                    <a:pt x="532" y="207"/>
                  </a:lnTo>
                  <a:lnTo>
                    <a:pt x="383" y="287"/>
                  </a:lnTo>
                  <a:lnTo>
                    <a:pt x="381" y="289"/>
                  </a:lnTo>
                  <a:lnTo>
                    <a:pt x="376" y="295"/>
                  </a:lnTo>
                  <a:lnTo>
                    <a:pt x="366" y="302"/>
                  </a:lnTo>
                  <a:lnTo>
                    <a:pt x="353" y="311"/>
                  </a:lnTo>
                  <a:lnTo>
                    <a:pt x="334" y="319"/>
                  </a:lnTo>
                  <a:lnTo>
                    <a:pt x="310" y="324"/>
                  </a:lnTo>
                  <a:lnTo>
                    <a:pt x="280" y="326"/>
                  </a:lnTo>
                  <a:lnTo>
                    <a:pt x="243" y="322"/>
                  </a:lnTo>
                  <a:lnTo>
                    <a:pt x="223" y="319"/>
                  </a:lnTo>
                  <a:lnTo>
                    <a:pt x="204" y="317"/>
                  </a:lnTo>
                  <a:lnTo>
                    <a:pt x="185" y="313"/>
                  </a:lnTo>
                  <a:lnTo>
                    <a:pt x="168" y="311"/>
                  </a:lnTo>
                  <a:lnTo>
                    <a:pt x="150" y="309"/>
                  </a:lnTo>
                  <a:lnTo>
                    <a:pt x="133" y="308"/>
                  </a:lnTo>
                  <a:lnTo>
                    <a:pt x="118" y="306"/>
                  </a:lnTo>
                  <a:lnTo>
                    <a:pt x="105" y="305"/>
                  </a:lnTo>
                  <a:lnTo>
                    <a:pt x="91" y="303"/>
                  </a:lnTo>
                  <a:lnTo>
                    <a:pt x="79" y="302"/>
                  </a:lnTo>
                  <a:lnTo>
                    <a:pt x="69" y="301"/>
                  </a:lnTo>
                  <a:lnTo>
                    <a:pt x="60" y="301"/>
                  </a:lnTo>
                  <a:lnTo>
                    <a:pt x="54" y="300"/>
                  </a:lnTo>
                  <a:lnTo>
                    <a:pt x="49" y="300"/>
                  </a:lnTo>
                  <a:lnTo>
                    <a:pt x="46" y="300"/>
                  </a:lnTo>
                  <a:lnTo>
                    <a:pt x="45" y="300"/>
                  </a:lnTo>
                  <a:lnTo>
                    <a:pt x="43" y="300"/>
                  </a:lnTo>
                  <a:lnTo>
                    <a:pt x="37" y="298"/>
                  </a:lnTo>
                  <a:lnTo>
                    <a:pt x="29" y="295"/>
                  </a:lnTo>
                  <a:lnTo>
                    <a:pt x="21" y="288"/>
                  </a:lnTo>
                  <a:lnTo>
                    <a:pt x="13" y="279"/>
                  </a:lnTo>
                  <a:lnTo>
                    <a:pt x="6" y="267"/>
                  </a:lnTo>
                  <a:lnTo>
                    <a:pt x="2" y="250"/>
                  </a:lnTo>
                  <a:lnTo>
                    <a:pt x="0"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9" name="Freeform 175"/>
            <p:cNvSpPr>
              <a:spLocks/>
            </p:cNvSpPr>
            <p:nvPr/>
          </p:nvSpPr>
          <p:spPr bwMode="auto">
            <a:xfrm>
              <a:off x="603" y="2489"/>
              <a:ext cx="168" cy="85"/>
            </a:xfrm>
            <a:custGeom>
              <a:avLst/>
              <a:gdLst>
                <a:gd name="T0" fmla="*/ 0 w 502"/>
                <a:gd name="T1" fmla="*/ 0 h 253"/>
                <a:gd name="T2" fmla="*/ 0 w 502"/>
                <a:gd name="T3" fmla="*/ 0 h 253"/>
                <a:gd name="T4" fmla="*/ 0 w 502"/>
                <a:gd name="T5" fmla="*/ 0 h 253"/>
                <a:gd name="T6" fmla="*/ 0 w 502"/>
                <a:gd name="T7" fmla="*/ 0 h 253"/>
                <a:gd name="T8" fmla="*/ 0 w 502"/>
                <a:gd name="T9" fmla="*/ 0 h 253"/>
                <a:gd name="T10" fmla="*/ 0 w 502"/>
                <a:gd name="T11" fmla="*/ 0 h 253"/>
                <a:gd name="T12" fmla="*/ 0 w 502"/>
                <a:gd name="T13" fmla="*/ 0 h 253"/>
                <a:gd name="T14" fmla="*/ 0 w 502"/>
                <a:gd name="T15" fmla="*/ 0 h 253"/>
                <a:gd name="T16" fmla="*/ 0 w 502"/>
                <a:gd name="T17" fmla="*/ 0 h 253"/>
                <a:gd name="T18" fmla="*/ 0 w 502"/>
                <a:gd name="T19" fmla="*/ 0 h 253"/>
                <a:gd name="T20" fmla="*/ 0 w 502"/>
                <a:gd name="T21" fmla="*/ 0 h 253"/>
                <a:gd name="T22" fmla="*/ 0 w 502"/>
                <a:gd name="T23" fmla="*/ 0 h 253"/>
                <a:gd name="T24" fmla="*/ 0 w 502"/>
                <a:gd name="T25" fmla="*/ 0 h 253"/>
                <a:gd name="T26" fmla="*/ 0 w 502"/>
                <a:gd name="T27" fmla="*/ 0 h 253"/>
                <a:gd name="T28" fmla="*/ 0 w 502"/>
                <a:gd name="T29" fmla="*/ 0 h 253"/>
                <a:gd name="T30" fmla="*/ 0 w 502"/>
                <a:gd name="T31" fmla="*/ 0 h 253"/>
                <a:gd name="T32" fmla="*/ 0 w 502"/>
                <a:gd name="T33" fmla="*/ 0 h 253"/>
                <a:gd name="T34" fmla="*/ 0 w 502"/>
                <a:gd name="T35" fmla="*/ 0 h 253"/>
                <a:gd name="T36" fmla="*/ 0 w 502"/>
                <a:gd name="T37" fmla="*/ 0 h 253"/>
                <a:gd name="T38" fmla="*/ 0 w 502"/>
                <a:gd name="T39" fmla="*/ 0 h 253"/>
                <a:gd name="T40" fmla="*/ 0 w 502"/>
                <a:gd name="T41" fmla="*/ 0 h 253"/>
                <a:gd name="T42" fmla="*/ 0 w 502"/>
                <a:gd name="T43" fmla="*/ 0 h 253"/>
                <a:gd name="T44" fmla="*/ 0 w 502"/>
                <a:gd name="T45" fmla="*/ 0 h 253"/>
                <a:gd name="T46" fmla="*/ 0 w 502"/>
                <a:gd name="T47" fmla="*/ 0 h 253"/>
                <a:gd name="T48" fmla="*/ 0 w 502"/>
                <a:gd name="T49" fmla="*/ 0 h 253"/>
                <a:gd name="T50" fmla="*/ 0 w 502"/>
                <a:gd name="T51" fmla="*/ 0 h 253"/>
                <a:gd name="T52" fmla="*/ 0 w 502"/>
                <a:gd name="T53" fmla="*/ 0 h 253"/>
                <a:gd name="T54" fmla="*/ 0 w 502"/>
                <a:gd name="T55" fmla="*/ 0 h 253"/>
                <a:gd name="T56" fmla="*/ 0 w 502"/>
                <a:gd name="T57" fmla="*/ 0 h 253"/>
                <a:gd name="T58" fmla="*/ 0 w 502"/>
                <a:gd name="T59" fmla="*/ 0 h 253"/>
                <a:gd name="T60" fmla="*/ 0 w 502"/>
                <a:gd name="T61" fmla="*/ 0 h 253"/>
                <a:gd name="T62" fmla="*/ 0 w 502"/>
                <a:gd name="T63" fmla="*/ 0 h 253"/>
                <a:gd name="T64" fmla="*/ 0 w 502"/>
                <a:gd name="T65" fmla="*/ 0 h 253"/>
                <a:gd name="T66" fmla="*/ 0 w 502"/>
                <a:gd name="T67" fmla="*/ 0 h 253"/>
                <a:gd name="T68" fmla="*/ 0 w 502"/>
                <a:gd name="T69" fmla="*/ 0 h 253"/>
                <a:gd name="T70" fmla="*/ 0 w 502"/>
                <a:gd name="T71" fmla="*/ 0 h 253"/>
                <a:gd name="T72" fmla="*/ 0 w 502"/>
                <a:gd name="T73" fmla="*/ 0 h 253"/>
                <a:gd name="T74" fmla="*/ 0 w 502"/>
                <a:gd name="T75" fmla="*/ 0 h 253"/>
                <a:gd name="T76" fmla="*/ 0 w 502"/>
                <a:gd name="T77" fmla="*/ 0 h 253"/>
                <a:gd name="T78" fmla="*/ 0 w 502"/>
                <a:gd name="T79" fmla="*/ 0 h 253"/>
                <a:gd name="T80" fmla="*/ 0 w 502"/>
                <a:gd name="T81" fmla="*/ 0 h 2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2"/>
                <a:gd name="T124" fmla="*/ 0 h 253"/>
                <a:gd name="T125" fmla="*/ 502 w 502"/>
                <a:gd name="T126" fmla="*/ 253 h 2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2" h="253">
                  <a:moveTo>
                    <a:pt x="256" y="6"/>
                  </a:moveTo>
                  <a:lnTo>
                    <a:pt x="164" y="10"/>
                  </a:lnTo>
                  <a:lnTo>
                    <a:pt x="159" y="10"/>
                  </a:lnTo>
                  <a:lnTo>
                    <a:pt x="147" y="10"/>
                  </a:lnTo>
                  <a:lnTo>
                    <a:pt x="128" y="14"/>
                  </a:lnTo>
                  <a:lnTo>
                    <a:pt x="106" y="23"/>
                  </a:lnTo>
                  <a:lnTo>
                    <a:pt x="81" y="40"/>
                  </a:lnTo>
                  <a:lnTo>
                    <a:pt x="55" y="67"/>
                  </a:lnTo>
                  <a:lnTo>
                    <a:pt x="30" y="107"/>
                  </a:lnTo>
                  <a:lnTo>
                    <a:pt x="8" y="162"/>
                  </a:lnTo>
                  <a:lnTo>
                    <a:pt x="7" y="164"/>
                  </a:lnTo>
                  <a:lnTo>
                    <a:pt x="4" y="171"/>
                  </a:lnTo>
                  <a:lnTo>
                    <a:pt x="2" y="181"/>
                  </a:lnTo>
                  <a:lnTo>
                    <a:pt x="0" y="192"/>
                  </a:lnTo>
                  <a:lnTo>
                    <a:pt x="1" y="205"/>
                  </a:lnTo>
                  <a:lnTo>
                    <a:pt x="4" y="218"/>
                  </a:lnTo>
                  <a:lnTo>
                    <a:pt x="11" y="230"/>
                  </a:lnTo>
                  <a:lnTo>
                    <a:pt x="24" y="239"/>
                  </a:lnTo>
                  <a:lnTo>
                    <a:pt x="41" y="245"/>
                  </a:lnTo>
                  <a:lnTo>
                    <a:pt x="58" y="250"/>
                  </a:lnTo>
                  <a:lnTo>
                    <a:pt x="75" y="252"/>
                  </a:lnTo>
                  <a:lnTo>
                    <a:pt x="92" y="253"/>
                  </a:lnTo>
                  <a:lnTo>
                    <a:pt x="107" y="253"/>
                  </a:lnTo>
                  <a:lnTo>
                    <a:pt x="121" y="252"/>
                  </a:lnTo>
                  <a:lnTo>
                    <a:pt x="132" y="251"/>
                  </a:lnTo>
                  <a:lnTo>
                    <a:pt x="138" y="251"/>
                  </a:lnTo>
                  <a:lnTo>
                    <a:pt x="144" y="251"/>
                  </a:lnTo>
                  <a:lnTo>
                    <a:pt x="153" y="251"/>
                  </a:lnTo>
                  <a:lnTo>
                    <a:pt x="164" y="251"/>
                  </a:lnTo>
                  <a:lnTo>
                    <a:pt x="175" y="251"/>
                  </a:lnTo>
                  <a:lnTo>
                    <a:pt x="187" y="251"/>
                  </a:lnTo>
                  <a:lnTo>
                    <a:pt x="198" y="251"/>
                  </a:lnTo>
                  <a:lnTo>
                    <a:pt x="209" y="251"/>
                  </a:lnTo>
                  <a:lnTo>
                    <a:pt x="218" y="251"/>
                  </a:lnTo>
                  <a:lnTo>
                    <a:pt x="226" y="251"/>
                  </a:lnTo>
                  <a:lnTo>
                    <a:pt x="235" y="251"/>
                  </a:lnTo>
                  <a:lnTo>
                    <a:pt x="243" y="250"/>
                  </a:lnTo>
                  <a:lnTo>
                    <a:pt x="251" y="249"/>
                  </a:lnTo>
                  <a:lnTo>
                    <a:pt x="259" y="246"/>
                  </a:lnTo>
                  <a:lnTo>
                    <a:pt x="267" y="244"/>
                  </a:lnTo>
                  <a:lnTo>
                    <a:pt x="275" y="240"/>
                  </a:lnTo>
                  <a:lnTo>
                    <a:pt x="281" y="234"/>
                  </a:lnTo>
                  <a:lnTo>
                    <a:pt x="291" y="228"/>
                  </a:lnTo>
                  <a:lnTo>
                    <a:pt x="306" y="219"/>
                  </a:lnTo>
                  <a:lnTo>
                    <a:pt x="325" y="210"/>
                  </a:lnTo>
                  <a:lnTo>
                    <a:pt x="345" y="201"/>
                  </a:lnTo>
                  <a:lnTo>
                    <a:pt x="366" y="193"/>
                  </a:lnTo>
                  <a:lnTo>
                    <a:pt x="384" y="185"/>
                  </a:lnTo>
                  <a:lnTo>
                    <a:pt x="400" y="180"/>
                  </a:lnTo>
                  <a:lnTo>
                    <a:pt x="411" y="175"/>
                  </a:lnTo>
                  <a:lnTo>
                    <a:pt x="420" y="172"/>
                  </a:lnTo>
                  <a:lnTo>
                    <a:pt x="430" y="167"/>
                  </a:lnTo>
                  <a:lnTo>
                    <a:pt x="441" y="162"/>
                  </a:lnTo>
                  <a:lnTo>
                    <a:pt x="451" y="157"/>
                  </a:lnTo>
                  <a:lnTo>
                    <a:pt x="461" y="152"/>
                  </a:lnTo>
                  <a:lnTo>
                    <a:pt x="469" y="149"/>
                  </a:lnTo>
                  <a:lnTo>
                    <a:pt x="473" y="147"/>
                  </a:lnTo>
                  <a:lnTo>
                    <a:pt x="475" y="146"/>
                  </a:lnTo>
                  <a:lnTo>
                    <a:pt x="478" y="144"/>
                  </a:lnTo>
                  <a:lnTo>
                    <a:pt x="482" y="142"/>
                  </a:lnTo>
                  <a:lnTo>
                    <a:pt x="487" y="138"/>
                  </a:lnTo>
                  <a:lnTo>
                    <a:pt x="494" y="132"/>
                  </a:lnTo>
                  <a:lnTo>
                    <a:pt x="499" y="124"/>
                  </a:lnTo>
                  <a:lnTo>
                    <a:pt x="502" y="116"/>
                  </a:lnTo>
                  <a:lnTo>
                    <a:pt x="502" y="105"/>
                  </a:lnTo>
                  <a:lnTo>
                    <a:pt x="496" y="91"/>
                  </a:lnTo>
                  <a:lnTo>
                    <a:pt x="490" y="79"/>
                  </a:lnTo>
                  <a:lnTo>
                    <a:pt x="483" y="70"/>
                  </a:lnTo>
                  <a:lnTo>
                    <a:pt x="478" y="65"/>
                  </a:lnTo>
                  <a:lnTo>
                    <a:pt x="470" y="60"/>
                  </a:lnTo>
                  <a:lnTo>
                    <a:pt x="459" y="57"/>
                  </a:lnTo>
                  <a:lnTo>
                    <a:pt x="444" y="54"/>
                  </a:lnTo>
                  <a:lnTo>
                    <a:pt x="425" y="48"/>
                  </a:lnTo>
                  <a:lnTo>
                    <a:pt x="399" y="40"/>
                  </a:lnTo>
                  <a:lnTo>
                    <a:pt x="374" y="30"/>
                  </a:lnTo>
                  <a:lnTo>
                    <a:pt x="357" y="21"/>
                  </a:lnTo>
                  <a:lnTo>
                    <a:pt x="343" y="14"/>
                  </a:lnTo>
                  <a:lnTo>
                    <a:pt x="332" y="7"/>
                  </a:lnTo>
                  <a:lnTo>
                    <a:pt x="321" y="3"/>
                  </a:lnTo>
                  <a:lnTo>
                    <a:pt x="307" y="0"/>
                  </a:lnTo>
                  <a:lnTo>
                    <a:pt x="286" y="1"/>
                  </a:lnTo>
                  <a:lnTo>
                    <a:pt x="256" y="6"/>
                  </a:lnTo>
                  <a:close/>
                </a:path>
              </a:pathLst>
            </a:custGeom>
            <a:solidFill>
              <a:srgbClr val="003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0" name="Freeform 176"/>
            <p:cNvSpPr>
              <a:spLocks/>
            </p:cNvSpPr>
            <p:nvPr/>
          </p:nvSpPr>
          <p:spPr bwMode="auto">
            <a:xfrm>
              <a:off x="693" y="2499"/>
              <a:ext cx="70" cy="23"/>
            </a:xfrm>
            <a:custGeom>
              <a:avLst/>
              <a:gdLst>
                <a:gd name="T0" fmla="*/ 0 w 210"/>
                <a:gd name="T1" fmla="*/ 0 h 71"/>
                <a:gd name="T2" fmla="*/ 0 w 210"/>
                <a:gd name="T3" fmla="*/ 0 h 71"/>
                <a:gd name="T4" fmla="*/ 0 w 210"/>
                <a:gd name="T5" fmla="*/ 0 h 71"/>
                <a:gd name="T6" fmla="*/ 0 w 210"/>
                <a:gd name="T7" fmla="*/ 0 h 71"/>
                <a:gd name="T8" fmla="*/ 0 w 210"/>
                <a:gd name="T9" fmla="*/ 0 h 71"/>
                <a:gd name="T10" fmla="*/ 0 w 210"/>
                <a:gd name="T11" fmla="*/ 0 h 71"/>
                <a:gd name="T12" fmla="*/ 0 w 210"/>
                <a:gd name="T13" fmla="*/ 0 h 71"/>
                <a:gd name="T14" fmla="*/ 0 w 210"/>
                <a:gd name="T15" fmla="*/ 0 h 71"/>
                <a:gd name="T16" fmla="*/ 0 w 210"/>
                <a:gd name="T17" fmla="*/ 0 h 71"/>
                <a:gd name="T18" fmla="*/ 0 w 210"/>
                <a:gd name="T19" fmla="*/ 0 h 71"/>
                <a:gd name="T20" fmla="*/ 0 w 210"/>
                <a:gd name="T21" fmla="*/ 0 h 71"/>
                <a:gd name="T22" fmla="*/ 0 w 210"/>
                <a:gd name="T23" fmla="*/ 0 h 71"/>
                <a:gd name="T24" fmla="*/ 0 w 210"/>
                <a:gd name="T25" fmla="*/ 0 h 71"/>
                <a:gd name="T26" fmla="*/ 0 w 210"/>
                <a:gd name="T27" fmla="*/ 0 h 71"/>
                <a:gd name="T28" fmla="*/ 0 w 210"/>
                <a:gd name="T29" fmla="*/ 0 h 71"/>
                <a:gd name="T30" fmla="*/ 0 w 210"/>
                <a:gd name="T31" fmla="*/ 0 h 71"/>
                <a:gd name="T32" fmla="*/ 0 w 210"/>
                <a:gd name="T33" fmla="*/ 0 h 71"/>
                <a:gd name="T34" fmla="*/ 0 w 210"/>
                <a:gd name="T35" fmla="*/ 0 h 71"/>
                <a:gd name="T36" fmla="*/ 0 w 210"/>
                <a:gd name="T37" fmla="*/ 0 h 71"/>
                <a:gd name="T38" fmla="*/ 0 w 210"/>
                <a:gd name="T39" fmla="*/ 0 h 71"/>
                <a:gd name="T40" fmla="*/ 0 w 210"/>
                <a:gd name="T41" fmla="*/ 0 h 71"/>
                <a:gd name="T42" fmla="*/ 0 w 210"/>
                <a:gd name="T43" fmla="*/ 0 h 71"/>
                <a:gd name="T44" fmla="*/ 0 w 210"/>
                <a:gd name="T45" fmla="*/ 0 h 71"/>
                <a:gd name="T46" fmla="*/ 0 w 210"/>
                <a:gd name="T47" fmla="*/ 0 h 71"/>
                <a:gd name="T48" fmla="*/ 0 w 210"/>
                <a:gd name="T49" fmla="*/ 0 h 71"/>
                <a:gd name="T50" fmla="*/ 0 w 210"/>
                <a:gd name="T51" fmla="*/ 0 h 71"/>
                <a:gd name="T52" fmla="*/ 0 w 210"/>
                <a:gd name="T53" fmla="*/ 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71"/>
                <a:gd name="T83" fmla="*/ 210 w 210"/>
                <a:gd name="T84" fmla="*/ 71 h 7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71">
                  <a:moveTo>
                    <a:pt x="210" y="29"/>
                  </a:moveTo>
                  <a:lnTo>
                    <a:pt x="205" y="29"/>
                  </a:lnTo>
                  <a:lnTo>
                    <a:pt x="195" y="28"/>
                  </a:lnTo>
                  <a:lnTo>
                    <a:pt x="179" y="27"/>
                  </a:lnTo>
                  <a:lnTo>
                    <a:pt x="160" y="26"/>
                  </a:lnTo>
                  <a:lnTo>
                    <a:pt x="139" y="26"/>
                  </a:lnTo>
                  <a:lnTo>
                    <a:pt x="118" y="28"/>
                  </a:lnTo>
                  <a:lnTo>
                    <a:pt x="99" y="31"/>
                  </a:lnTo>
                  <a:lnTo>
                    <a:pt x="84" y="38"/>
                  </a:lnTo>
                  <a:lnTo>
                    <a:pt x="71" y="46"/>
                  </a:lnTo>
                  <a:lnTo>
                    <a:pt x="57" y="52"/>
                  </a:lnTo>
                  <a:lnTo>
                    <a:pt x="43" y="58"/>
                  </a:lnTo>
                  <a:lnTo>
                    <a:pt x="30" y="62"/>
                  </a:lnTo>
                  <a:lnTo>
                    <a:pt x="18" y="67"/>
                  </a:lnTo>
                  <a:lnTo>
                    <a:pt x="9" y="69"/>
                  </a:lnTo>
                  <a:lnTo>
                    <a:pt x="2" y="70"/>
                  </a:lnTo>
                  <a:lnTo>
                    <a:pt x="0" y="71"/>
                  </a:lnTo>
                  <a:lnTo>
                    <a:pt x="84" y="12"/>
                  </a:lnTo>
                  <a:lnTo>
                    <a:pt x="87" y="11"/>
                  </a:lnTo>
                  <a:lnTo>
                    <a:pt x="91" y="9"/>
                  </a:lnTo>
                  <a:lnTo>
                    <a:pt x="99" y="7"/>
                  </a:lnTo>
                  <a:lnTo>
                    <a:pt x="111" y="3"/>
                  </a:lnTo>
                  <a:lnTo>
                    <a:pt x="124" y="1"/>
                  </a:lnTo>
                  <a:lnTo>
                    <a:pt x="142" y="0"/>
                  </a:lnTo>
                  <a:lnTo>
                    <a:pt x="162" y="0"/>
                  </a:lnTo>
                  <a:lnTo>
                    <a:pt x="184" y="3"/>
                  </a:lnTo>
                  <a:lnTo>
                    <a:pt x="2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1" name="Freeform 177"/>
            <p:cNvSpPr>
              <a:spLocks/>
            </p:cNvSpPr>
            <p:nvPr/>
          </p:nvSpPr>
          <p:spPr bwMode="auto">
            <a:xfrm>
              <a:off x="475" y="2681"/>
              <a:ext cx="86" cy="20"/>
            </a:xfrm>
            <a:custGeom>
              <a:avLst/>
              <a:gdLst>
                <a:gd name="T0" fmla="*/ 0 w 259"/>
                <a:gd name="T1" fmla="*/ 0 h 58"/>
                <a:gd name="T2" fmla="*/ 0 w 259"/>
                <a:gd name="T3" fmla="*/ 0 h 58"/>
                <a:gd name="T4" fmla="*/ 0 w 259"/>
                <a:gd name="T5" fmla="*/ 0 h 58"/>
                <a:gd name="T6" fmla="*/ 0 w 259"/>
                <a:gd name="T7" fmla="*/ 0 h 58"/>
                <a:gd name="T8" fmla="*/ 0 w 259"/>
                <a:gd name="T9" fmla="*/ 0 h 58"/>
                <a:gd name="T10" fmla="*/ 0 w 259"/>
                <a:gd name="T11" fmla="*/ 0 h 58"/>
                <a:gd name="T12" fmla="*/ 0 w 259"/>
                <a:gd name="T13" fmla="*/ 0 h 58"/>
                <a:gd name="T14" fmla="*/ 0 w 259"/>
                <a:gd name="T15" fmla="*/ 0 h 58"/>
                <a:gd name="T16" fmla="*/ 0 w 259"/>
                <a:gd name="T17" fmla="*/ 0 h 58"/>
                <a:gd name="T18" fmla="*/ 0 w 259"/>
                <a:gd name="T19" fmla="*/ 0 h 58"/>
                <a:gd name="T20" fmla="*/ 0 w 259"/>
                <a:gd name="T21" fmla="*/ 0 h 58"/>
                <a:gd name="T22" fmla="*/ 0 w 259"/>
                <a:gd name="T23" fmla="*/ 0 h 58"/>
                <a:gd name="T24" fmla="*/ 0 w 259"/>
                <a:gd name="T25" fmla="*/ 0 h 58"/>
                <a:gd name="T26" fmla="*/ 0 w 259"/>
                <a:gd name="T27" fmla="*/ 0 h 58"/>
                <a:gd name="T28" fmla="*/ 0 w 259"/>
                <a:gd name="T29" fmla="*/ 0 h 58"/>
                <a:gd name="T30" fmla="*/ 0 w 259"/>
                <a:gd name="T31" fmla="*/ 0 h 58"/>
                <a:gd name="T32" fmla="*/ 0 w 259"/>
                <a:gd name="T33" fmla="*/ 0 h 58"/>
                <a:gd name="T34" fmla="*/ 0 w 259"/>
                <a:gd name="T35" fmla="*/ 0 h 58"/>
                <a:gd name="T36" fmla="*/ 0 w 259"/>
                <a:gd name="T37" fmla="*/ 0 h 58"/>
                <a:gd name="T38" fmla="*/ 0 w 259"/>
                <a:gd name="T39" fmla="*/ 0 h 58"/>
                <a:gd name="T40" fmla="*/ 0 w 259"/>
                <a:gd name="T41" fmla="*/ 0 h 58"/>
                <a:gd name="T42" fmla="*/ 0 w 259"/>
                <a:gd name="T43" fmla="*/ 0 h 58"/>
                <a:gd name="T44" fmla="*/ 0 w 259"/>
                <a:gd name="T45" fmla="*/ 0 h 58"/>
                <a:gd name="T46" fmla="*/ 0 w 259"/>
                <a:gd name="T47" fmla="*/ 0 h 58"/>
                <a:gd name="T48" fmla="*/ 0 w 259"/>
                <a:gd name="T49" fmla="*/ 0 h 58"/>
                <a:gd name="T50" fmla="*/ 0 w 259"/>
                <a:gd name="T51" fmla="*/ 0 h 58"/>
                <a:gd name="T52" fmla="*/ 0 w 259"/>
                <a:gd name="T53" fmla="*/ 0 h 58"/>
                <a:gd name="T54" fmla="*/ 0 w 259"/>
                <a:gd name="T55" fmla="*/ 0 h 58"/>
                <a:gd name="T56" fmla="*/ 0 w 259"/>
                <a:gd name="T57" fmla="*/ 0 h 58"/>
                <a:gd name="T58" fmla="*/ 0 w 259"/>
                <a:gd name="T59" fmla="*/ 0 h 58"/>
                <a:gd name="T60" fmla="*/ 0 w 259"/>
                <a:gd name="T61" fmla="*/ 0 h 58"/>
                <a:gd name="T62" fmla="*/ 0 w 259"/>
                <a:gd name="T63" fmla="*/ 0 h 58"/>
                <a:gd name="T64" fmla="*/ 0 w 259"/>
                <a:gd name="T65" fmla="*/ 0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58"/>
                <a:gd name="T101" fmla="*/ 259 w 259"/>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58">
                  <a:moveTo>
                    <a:pt x="0" y="47"/>
                  </a:moveTo>
                  <a:lnTo>
                    <a:pt x="1" y="46"/>
                  </a:lnTo>
                  <a:lnTo>
                    <a:pt x="6" y="45"/>
                  </a:lnTo>
                  <a:lnTo>
                    <a:pt x="13" y="43"/>
                  </a:lnTo>
                  <a:lnTo>
                    <a:pt x="23" y="39"/>
                  </a:lnTo>
                  <a:lnTo>
                    <a:pt x="34" y="36"/>
                  </a:lnTo>
                  <a:lnTo>
                    <a:pt x="48" y="33"/>
                  </a:lnTo>
                  <a:lnTo>
                    <a:pt x="64" y="30"/>
                  </a:lnTo>
                  <a:lnTo>
                    <a:pt x="81" y="27"/>
                  </a:lnTo>
                  <a:lnTo>
                    <a:pt x="100" y="26"/>
                  </a:lnTo>
                  <a:lnTo>
                    <a:pt x="120" y="25"/>
                  </a:lnTo>
                  <a:lnTo>
                    <a:pt x="141" y="26"/>
                  </a:lnTo>
                  <a:lnTo>
                    <a:pt x="163" y="28"/>
                  </a:lnTo>
                  <a:lnTo>
                    <a:pt x="187" y="32"/>
                  </a:lnTo>
                  <a:lnTo>
                    <a:pt x="210" y="38"/>
                  </a:lnTo>
                  <a:lnTo>
                    <a:pt x="234" y="47"/>
                  </a:lnTo>
                  <a:lnTo>
                    <a:pt x="259" y="58"/>
                  </a:lnTo>
                  <a:lnTo>
                    <a:pt x="256" y="57"/>
                  </a:lnTo>
                  <a:lnTo>
                    <a:pt x="251" y="53"/>
                  </a:lnTo>
                  <a:lnTo>
                    <a:pt x="241" y="47"/>
                  </a:lnTo>
                  <a:lnTo>
                    <a:pt x="229" y="41"/>
                  </a:lnTo>
                  <a:lnTo>
                    <a:pt x="213" y="33"/>
                  </a:lnTo>
                  <a:lnTo>
                    <a:pt x="197" y="25"/>
                  </a:lnTo>
                  <a:lnTo>
                    <a:pt x="178" y="17"/>
                  </a:lnTo>
                  <a:lnTo>
                    <a:pt x="157" y="11"/>
                  </a:lnTo>
                  <a:lnTo>
                    <a:pt x="136" y="5"/>
                  </a:lnTo>
                  <a:lnTo>
                    <a:pt x="115" y="1"/>
                  </a:lnTo>
                  <a:lnTo>
                    <a:pt x="92" y="0"/>
                  </a:lnTo>
                  <a:lnTo>
                    <a:pt x="71" y="2"/>
                  </a:lnTo>
                  <a:lnTo>
                    <a:pt x="51" y="6"/>
                  </a:lnTo>
                  <a:lnTo>
                    <a:pt x="33" y="15"/>
                  </a:lnTo>
                  <a:lnTo>
                    <a:pt x="15" y="2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spTree>
    <p:extLst>
      <p:ext uri="{BB962C8B-B14F-4D97-AF65-F5344CB8AC3E}">
        <p14:creationId xmlns:p14="http://schemas.microsoft.com/office/powerpoint/2010/main" val="286983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dissolve">
                                      <p:cBhvr>
                                        <p:cTn id="11" dur="500"/>
                                        <p:tgtEl>
                                          <p:spTgt spid="38"/>
                                        </p:tgtEl>
                                      </p:cBhvr>
                                    </p:animEffect>
                                  </p:childTnLst>
                                </p:cTn>
                              </p:par>
                              <p:par>
                                <p:cTn id="12" presetID="9" presetClass="entr" presetSubtype="0" fill="hold" nodeType="withEffect">
                                  <p:stCondLst>
                                    <p:cond delay="0"/>
                                  </p:stCondLst>
                                  <p:childTnLst>
                                    <p:set>
                                      <p:cBhvr>
                                        <p:cTn id="13" dur="1" fill="hold">
                                          <p:stCondLst>
                                            <p:cond delay="0"/>
                                          </p:stCondLst>
                                        </p:cTn>
                                        <p:tgtEl>
                                          <p:spTgt spid="39"/>
                                        </p:tgtEl>
                                        <p:attrNameLst>
                                          <p:attrName>style.visibility</p:attrName>
                                        </p:attrNameLst>
                                      </p:cBhvr>
                                      <p:to>
                                        <p:strVal val="visible"/>
                                      </p:to>
                                    </p:set>
                                    <p:animEffect transition="in" filter="dissolve">
                                      <p:cBhvr>
                                        <p:cTn id="14" dur="500"/>
                                        <p:tgtEl>
                                          <p:spTgt spid="39"/>
                                        </p:tgtEl>
                                      </p:cBhvr>
                                    </p:animEffect>
                                  </p:childTnLst>
                                </p:cTn>
                              </p:par>
                              <p:par>
                                <p:cTn id="15" presetID="9"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par>
                                <p:cTn id="18" presetID="9"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childTnLst>
                          </p:cTn>
                        </p:par>
                        <p:par>
                          <p:cTn id="21" fill="hold">
                            <p:stCondLst>
                              <p:cond delay="1000"/>
                            </p:stCondLst>
                            <p:childTnLst>
                              <p:par>
                                <p:cTn id="22" presetID="22" presetClass="entr" presetSubtype="1" fill="hold" nodeType="afterEffect">
                                  <p:stCondLst>
                                    <p:cond delay="0"/>
                                  </p:stCondLst>
                                  <p:childTnLst>
                                    <p:set>
                                      <p:cBhvr>
                                        <p:cTn id="23" dur="1" fill="hold">
                                          <p:stCondLst>
                                            <p:cond delay="0"/>
                                          </p:stCondLst>
                                        </p:cTn>
                                        <p:tgtEl>
                                          <p:spTgt spid="92"/>
                                        </p:tgtEl>
                                        <p:attrNameLst>
                                          <p:attrName>style.visibility</p:attrName>
                                        </p:attrNameLst>
                                      </p:cBhvr>
                                      <p:to>
                                        <p:strVal val="visible"/>
                                      </p:to>
                                    </p:set>
                                    <p:animEffect transition="in" filter="wipe(up)">
                                      <p:cBhvr>
                                        <p:cTn id="24" dur="500"/>
                                        <p:tgtEl>
                                          <p:spTgt spid="92"/>
                                        </p:tgtEl>
                                      </p:cBhvr>
                                    </p:animEffect>
                                  </p:childTnLst>
                                </p:cTn>
                              </p:par>
                              <p:par>
                                <p:cTn id="25" presetID="22" presetClass="entr" presetSubtype="1" fill="hold" nodeType="with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wipe(up)">
                                      <p:cBhvr>
                                        <p:cTn id="27" dur="500"/>
                                        <p:tgtEl>
                                          <p:spTgt spid="94"/>
                                        </p:tgtEl>
                                      </p:cBhvr>
                                    </p:animEffect>
                                  </p:childTnLst>
                                </p:cTn>
                              </p:par>
                              <p:par>
                                <p:cTn id="28" presetID="22" presetClass="entr" presetSubtype="1" fill="hold" nodeType="with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wipe(up)">
                                      <p:cBhvr>
                                        <p:cTn id="30" dur="500"/>
                                        <p:tgtEl>
                                          <p:spTgt spid="96"/>
                                        </p:tgtEl>
                                      </p:cBhvr>
                                    </p:animEffect>
                                  </p:childTnLst>
                                </p:cTn>
                              </p:par>
                              <p:par>
                                <p:cTn id="31" presetID="22" presetClass="entr" presetSubtype="1" fill="hold" nodeType="withEffect">
                                  <p:stCondLst>
                                    <p:cond delay="0"/>
                                  </p:stCondLst>
                                  <p:childTnLst>
                                    <p:set>
                                      <p:cBhvr>
                                        <p:cTn id="32" dur="1" fill="hold">
                                          <p:stCondLst>
                                            <p:cond delay="0"/>
                                          </p:stCondLst>
                                        </p:cTn>
                                        <p:tgtEl>
                                          <p:spTgt spid="98"/>
                                        </p:tgtEl>
                                        <p:attrNameLst>
                                          <p:attrName>style.visibility</p:attrName>
                                        </p:attrNameLst>
                                      </p:cBhvr>
                                      <p:to>
                                        <p:strVal val="visible"/>
                                      </p:to>
                                    </p:set>
                                    <p:animEffect transition="in" filter="wipe(up)">
                                      <p:cBhvr>
                                        <p:cTn id="33" dur="500"/>
                                        <p:tgtEl>
                                          <p:spTgt spid="98"/>
                                        </p:tgtEl>
                                      </p:cBhvr>
                                    </p:animEffect>
                                  </p:childTnLst>
                                </p:cTn>
                              </p:par>
                            </p:childTnLst>
                          </p:cTn>
                        </p:par>
                        <p:par>
                          <p:cTn id="34" fill="hold">
                            <p:stCondLst>
                              <p:cond delay="1500"/>
                            </p:stCondLst>
                            <p:childTnLst>
                              <p:par>
                                <p:cTn id="35" presetID="53" presetClass="entr" presetSubtype="16"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childTnLst>
                          </p:cTn>
                        </p:par>
                        <p:par>
                          <p:cTn id="40" fill="hold">
                            <p:stCondLst>
                              <p:cond delay="2000"/>
                            </p:stCondLst>
                            <p:childTnLst>
                              <p:par>
                                <p:cTn id="41" presetID="53" presetClass="entr" presetSubtype="16" fill="hold" grpId="0" nodeType="afterEffect">
                                  <p:stCondLst>
                                    <p:cond delay="0"/>
                                  </p:stCondLst>
                                  <p:childTnLst>
                                    <p:set>
                                      <p:cBhvr>
                                        <p:cTn id="42" dur="1" fill="hold">
                                          <p:stCondLst>
                                            <p:cond delay="0"/>
                                          </p:stCondLst>
                                        </p:cTn>
                                        <p:tgtEl>
                                          <p:spTgt spid="89"/>
                                        </p:tgtEl>
                                        <p:attrNameLst>
                                          <p:attrName>style.visibility</p:attrName>
                                        </p:attrNameLst>
                                      </p:cBhvr>
                                      <p:to>
                                        <p:strVal val="visible"/>
                                      </p:to>
                                    </p:set>
                                    <p:anim calcmode="lin" valueType="num">
                                      <p:cBhvr>
                                        <p:cTn id="43" dur="500" fill="hold"/>
                                        <p:tgtEl>
                                          <p:spTgt spid="89"/>
                                        </p:tgtEl>
                                        <p:attrNameLst>
                                          <p:attrName>ppt_w</p:attrName>
                                        </p:attrNameLst>
                                      </p:cBhvr>
                                      <p:tavLst>
                                        <p:tav tm="0">
                                          <p:val>
                                            <p:fltVal val="0"/>
                                          </p:val>
                                        </p:tav>
                                        <p:tav tm="100000">
                                          <p:val>
                                            <p:strVal val="#ppt_w"/>
                                          </p:val>
                                        </p:tav>
                                      </p:tavLst>
                                    </p:anim>
                                    <p:anim calcmode="lin" valueType="num">
                                      <p:cBhvr>
                                        <p:cTn id="44" dur="500" fill="hold"/>
                                        <p:tgtEl>
                                          <p:spTgt spid="89"/>
                                        </p:tgtEl>
                                        <p:attrNameLst>
                                          <p:attrName>ppt_h</p:attrName>
                                        </p:attrNameLst>
                                      </p:cBhvr>
                                      <p:tavLst>
                                        <p:tav tm="0">
                                          <p:val>
                                            <p:fltVal val="0"/>
                                          </p:val>
                                        </p:tav>
                                        <p:tav tm="100000">
                                          <p:val>
                                            <p:strVal val="#ppt_h"/>
                                          </p:val>
                                        </p:tav>
                                      </p:tavLst>
                                    </p:anim>
                                    <p:animEffect transition="in" filter="fade">
                                      <p:cBhvr>
                                        <p:cTn id="45" dur="500"/>
                                        <p:tgtEl>
                                          <p:spTgt spid="89"/>
                                        </p:tgtEl>
                                      </p:cBhvr>
                                    </p:animEffect>
                                  </p:childTnLst>
                                </p:cTn>
                              </p:par>
                            </p:childTnLst>
                          </p:cTn>
                        </p:par>
                        <p:par>
                          <p:cTn id="46" fill="hold">
                            <p:stCondLst>
                              <p:cond delay="2500"/>
                            </p:stCondLst>
                            <p:childTnLst>
                              <p:par>
                                <p:cTn id="47" presetID="9" presetClass="entr" presetSubtype="0"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dissolve">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17" presetClass="entr" presetSubtype="1" fill="hold" grpId="0" nodeType="clickEffect">
                                  <p:stCondLst>
                                    <p:cond delay="0"/>
                                  </p:stCondLst>
                                  <p:childTnLst>
                                    <p:set>
                                      <p:cBhvr>
                                        <p:cTn id="53" dur="1" fill="hold">
                                          <p:stCondLst>
                                            <p:cond delay="0"/>
                                          </p:stCondLst>
                                        </p:cTn>
                                        <p:tgtEl>
                                          <p:spTgt spid="99"/>
                                        </p:tgtEl>
                                        <p:attrNameLst>
                                          <p:attrName>style.visibility</p:attrName>
                                        </p:attrNameLst>
                                      </p:cBhvr>
                                      <p:to>
                                        <p:strVal val="visible"/>
                                      </p:to>
                                    </p:set>
                                    <p:anim calcmode="lin" valueType="num">
                                      <p:cBhvr>
                                        <p:cTn id="54" dur="500" fill="hold"/>
                                        <p:tgtEl>
                                          <p:spTgt spid="99"/>
                                        </p:tgtEl>
                                        <p:attrNameLst>
                                          <p:attrName>ppt_x</p:attrName>
                                        </p:attrNameLst>
                                      </p:cBhvr>
                                      <p:tavLst>
                                        <p:tav tm="0">
                                          <p:val>
                                            <p:strVal val="#ppt_x"/>
                                          </p:val>
                                        </p:tav>
                                        <p:tav tm="100000">
                                          <p:val>
                                            <p:strVal val="#ppt_x"/>
                                          </p:val>
                                        </p:tav>
                                      </p:tavLst>
                                    </p:anim>
                                    <p:anim calcmode="lin" valueType="num">
                                      <p:cBhvr>
                                        <p:cTn id="55" dur="500" fill="hold"/>
                                        <p:tgtEl>
                                          <p:spTgt spid="99"/>
                                        </p:tgtEl>
                                        <p:attrNameLst>
                                          <p:attrName>ppt_y</p:attrName>
                                        </p:attrNameLst>
                                      </p:cBhvr>
                                      <p:tavLst>
                                        <p:tav tm="0">
                                          <p:val>
                                            <p:strVal val="#ppt_y-#ppt_h/2"/>
                                          </p:val>
                                        </p:tav>
                                        <p:tav tm="100000">
                                          <p:val>
                                            <p:strVal val="#ppt_y"/>
                                          </p:val>
                                        </p:tav>
                                      </p:tavLst>
                                    </p:anim>
                                    <p:anim calcmode="lin" valueType="num">
                                      <p:cBhvr>
                                        <p:cTn id="56" dur="500" fill="hold"/>
                                        <p:tgtEl>
                                          <p:spTgt spid="99"/>
                                        </p:tgtEl>
                                        <p:attrNameLst>
                                          <p:attrName>ppt_w</p:attrName>
                                        </p:attrNameLst>
                                      </p:cBhvr>
                                      <p:tavLst>
                                        <p:tav tm="0">
                                          <p:val>
                                            <p:strVal val="#ppt_w"/>
                                          </p:val>
                                        </p:tav>
                                        <p:tav tm="100000">
                                          <p:val>
                                            <p:strVal val="#ppt_w"/>
                                          </p:val>
                                        </p:tav>
                                      </p:tavLst>
                                    </p:anim>
                                    <p:anim calcmode="lin" valueType="num">
                                      <p:cBhvr>
                                        <p:cTn id="57" dur="500" fill="hold"/>
                                        <p:tgtEl>
                                          <p:spTgt spid="99"/>
                                        </p:tgtEl>
                                        <p:attrNameLst>
                                          <p:attrName>ppt_h</p:attrName>
                                        </p:attrNameLst>
                                      </p:cBhvr>
                                      <p:tavLst>
                                        <p:tav tm="0">
                                          <p:val>
                                            <p:fltVal val="0"/>
                                          </p:val>
                                        </p:tav>
                                        <p:tav tm="100000">
                                          <p:val>
                                            <p:strVal val="#ppt_h"/>
                                          </p:val>
                                        </p:tav>
                                      </p:tavLst>
                                    </p:anim>
                                  </p:childTnLst>
                                </p:cTn>
                              </p:par>
                              <p:par>
                                <p:cTn id="58" presetID="17" presetClass="entr" presetSubtype="1" fill="hold" grpId="0" nodeType="withEffect">
                                  <p:stCondLst>
                                    <p:cond delay="0"/>
                                  </p:stCondLst>
                                  <p:childTnLst>
                                    <p:set>
                                      <p:cBhvr>
                                        <p:cTn id="59" dur="1" fill="hold">
                                          <p:stCondLst>
                                            <p:cond delay="0"/>
                                          </p:stCondLst>
                                        </p:cTn>
                                        <p:tgtEl>
                                          <p:spTgt spid="100"/>
                                        </p:tgtEl>
                                        <p:attrNameLst>
                                          <p:attrName>style.visibility</p:attrName>
                                        </p:attrNameLst>
                                      </p:cBhvr>
                                      <p:to>
                                        <p:strVal val="visible"/>
                                      </p:to>
                                    </p:set>
                                    <p:anim calcmode="lin" valueType="num">
                                      <p:cBhvr>
                                        <p:cTn id="60" dur="500" fill="hold"/>
                                        <p:tgtEl>
                                          <p:spTgt spid="100"/>
                                        </p:tgtEl>
                                        <p:attrNameLst>
                                          <p:attrName>ppt_x</p:attrName>
                                        </p:attrNameLst>
                                      </p:cBhvr>
                                      <p:tavLst>
                                        <p:tav tm="0">
                                          <p:val>
                                            <p:strVal val="#ppt_x"/>
                                          </p:val>
                                        </p:tav>
                                        <p:tav tm="100000">
                                          <p:val>
                                            <p:strVal val="#ppt_x"/>
                                          </p:val>
                                        </p:tav>
                                      </p:tavLst>
                                    </p:anim>
                                    <p:anim calcmode="lin" valueType="num">
                                      <p:cBhvr>
                                        <p:cTn id="61" dur="500" fill="hold"/>
                                        <p:tgtEl>
                                          <p:spTgt spid="100"/>
                                        </p:tgtEl>
                                        <p:attrNameLst>
                                          <p:attrName>ppt_y</p:attrName>
                                        </p:attrNameLst>
                                      </p:cBhvr>
                                      <p:tavLst>
                                        <p:tav tm="0">
                                          <p:val>
                                            <p:strVal val="#ppt_y-#ppt_h/2"/>
                                          </p:val>
                                        </p:tav>
                                        <p:tav tm="100000">
                                          <p:val>
                                            <p:strVal val="#ppt_y"/>
                                          </p:val>
                                        </p:tav>
                                      </p:tavLst>
                                    </p:anim>
                                    <p:anim calcmode="lin" valueType="num">
                                      <p:cBhvr>
                                        <p:cTn id="62" dur="500" fill="hold"/>
                                        <p:tgtEl>
                                          <p:spTgt spid="100"/>
                                        </p:tgtEl>
                                        <p:attrNameLst>
                                          <p:attrName>ppt_w</p:attrName>
                                        </p:attrNameLst>
                                      </p:cBhvr>
                                      <p:tavLst>
                                        <p:tav tm="0">
                                          <p:val>
                                            <p:strVal val="#ppt_w"/>
                                          </p:val>
                                        </p:tav>
                                        <p:tav tm="100000">
                                          <p:val>
                                            <p:strVal val="#ppt_w"/>
                                          </p:val>
                                        </p:tav>
                                      </p:tavLst>
                                    </p:anim>
                                    <p:anim calcmode="lin" valueType="num">
                                      <p:cBhvr>
                                        <p:cTn id="63" dur="500" fill="hold"/>
                                        <p:tgtEl>
                                          <p:spTgt spid="100"/>
                                        </p:tgtEl>
                                        <p:attrNameLst>
                                          <p:attrName>ppt_h</p:attrName>
                                        </p:attrNameLst>
                                      </p:cBhvr>
                                      <p:tavLst>
                                        <p:tav tm="0">
                                          <p:val>
                                            <p:fltVal val="0"/>
                                          </p:val>
                                        </p:tav>
                                        <p:tav tm="100000">
                                          <p:val>
                                            <p:strVal val="#ppt_h"/>
                                          </p:val>
                                        </p:tav>
                                      </p:tavLst>
                                    </p:anim>
                                  </p:childTnLst>
                                </p:cTn>
                              </p:par>
                              <p:par>
                                <p:cTn id="64" presetID="17" presetClass="entr" presetSubtype="1" fill="hold" grpId="0" nodeType="withEffect">
                                  <p:stCondLst>
                                    <p:cond delay="0"/>
                                  </p:stCondLst>
                                  <p:childTnLst>
                                    <p:set>
                                      <p:cBhvr>
                                        <p:cTn id="65" dur="1" fill="hold">
                                          <p:stCondLst>
                                            <p:cond delay="0"/>
                                          </p:stCondLst>
                                        </p:cTn>
                                        <p:tgtEl>
                                          <p:spTgt spid="101"/>
                                        </p:tgtEl>
                                        <p:attrNameLst>
                                          <p:attrName>style.visibility</p:attrName>
                                        </p:attrNameLst>
                                      </p:cBhvr>
                                      <p:to>
                                        <p:strVal val="visible"/>
                                      </p:to>
                                    </p:set>
                                    <p:anim calcmode="lin" valueType="num">
                                      <p:cBhvr>
                                        <p:cTn id="66" dur="500" fill="hold"/>
                                        <p:tgtEl>
                                          <p:spTgt spid="101"/>
                                        </p:tgtEl>
                                        <p:attrNameLst>
                                          <p:attrName>ppt_x</p:attrName>
                                        </p:attrNameLst>
                                      </p:cBhvr>
                                      <p:tavLst>
                                        <p:tav tm="0">
                                          <p:val>
                                            <p:strVal val="#ppt_x"/>
                                          </p:val>
                                        </p:tav>
                                        <p:tav tm="100000">
                                          <p:val>
                                            <p:strVal val="#ppt_x"/>
                                          </p:val>
                                        </p:tav>
                                      </p:tavLst>
                                    </p:anim>
                                    <p:anim calcmode="lin" valueType="num">
                                      <p:cBhvr>
                                        <p:cTn id="67" dur="500" fill="hold"/>
                                        <p:tgtEl>
                                          <p:spTgt spid="101"/>
                                        </p:tgtEl>
                                        <p:attrNameLst>
                                          <p:attrName>ppt_y</p:attrName>
                                        </p:attrNameLst>
                                      </p:cBhvr>
                                      <p:tavLst>
                                        <p:tav tm="0">
                                          <p:val>
                                            <p:strVal val="#ppt_y-#ppt_h/2"/>
                                          </p:val>
                                        </p:tav>
                                        <p:tav tm="100000">
                                          <p:val>
                                            <p:strVal val="#ppt_y"/>
                                          </p:val>
                                        </p:tav>
                                      </p:tavLst>
                                    </p:anim>
                                    <p:anim calcmode="lin" valueType="num">
                                      <p:cBhvr>
                                        <p:cTn id="68" dur="500" fill="hold"/>
                                        <p:tgtEl>
                                          <p:spTgt spid="101"/>
                                        </p:tgtEl>
                                        <p:attrNameLst>
                                          <p:attrName>ppt_w</p:attrName>
                                        </p:attrNameLst>
                                      </p:cBhvr>
                                      <p:tavLst>
                                        <p:tav tm="0">
                                          <p:val>
                                            <p:strVal val="#ppt_w"/>
                                          </p:val>
                                        </p:tav>
                                        <p:tav tm="100000">
                                          <p:val>
                                            <p:strVal val="#ppt_w"/>
                                          </p:val>
                                        </p:tav>
                                      </p:tavLst>
                                    </p:anim>
                                    <p:anim calcmode="lin" valueType="num">
                                      <p:cBhvr>
                                        <p:cTn id="69" dur="500" fill="hold"/>
                                        <p:tgtEl>
                                          <p:spTgt spid="101"/>
                                        </p:tgtEl>
                                        <p:attrNameLst>
                                          <p:attrName>ppt_h</p:attrName>
                                        </p:attrNameLst>
                                      </p:cBhvr>
                                      <p:tavLst>
                                        <p:tav tm="0">
                                          <p:val>
                                            <p:fltVal val="0"/>
                                          </p:val>
                                        </p:tav>
                                        <p:tav tm="100000">
                                          <p:val>
                                            <p:strVal val="#ppt_h"/>
                                          </p:val>
                                        </p:tav>
                                      </p:tavLst>
                                    </p:anim>
                                  </p:childTnLst>
                                </p:cTn>
                              </p:par>
                            </p:childTnLst>
                          </p:cTn>
                        </p:par>
                        <p:par>
                          <p:cTn id="70" fill="hold">
                            <p:stCondLst>
                              <p:cond delay="500"/>
                            </p:stCondLst>
                            <p:childTnLst>
                              <p:par>
                                <p:cTn id="71" presetID="17" presetClass="entr" presetSubtype="1" fill="hold" grpId="0" nodeType="afterEffect">
                                  <p:stCondLst>
                                    <p:cond delay="0"/>
                                  </p:stCondLst>
                                  <p:childTnLst>
                                    <p:set>
                                      <p:cBhvr>
                                        <p:cTn id="72" dur="1" fill="hold">
                                          <p:stCondLst>
                                            <p:cond delay="0"/>
                                          </p:stCondLst>
                                        </p:cTn>
                                        <p:tgtEl>
                                          <p:spTgt spid="103"/>
                                        </p:tgtEl>
                                        <p:attrNameLst>
                                          <p:attrName>style.visibility</p:attrName>
                                        </p:attrNameLst>
                                      </p:cBhvr>
                                      <p:to>
                                        <p:strVal val="visible"/>
                                      </p:to>
                                    </p:set>
                                    <p:anim calcmode="lin" valueType="num">
                                      <p:cBhvr>
                                        <p:cTn id="73" dur="500" fill="hold"/>
                                        <p:tgtEl>
                                          <p:spTgt spid="103"/>
                                        </p:tgtEl>
                                        <p:attrNameLst>
                                          <p:attrName>ppt_x</p:attrName>
                                        </p:attrNameLst>
                                      </p:cBhvr>
                                      <p:tavLst>
                                        <p:tav tm="0">
                                          <p:val>
                                            <p:strVal val="#ppt_x"/>
                                          </p:val>
                                        </p:tav>
                                        <p:tav tm="100000">
                                          <p:val>
                                            <p:strVal val="#ppt_x"/>
                                          </p:val>
                                        </p:tav>
                                      </p:tavLst>
                                    </p:anim>
                                    <p:anim calcmode="lin" valueType="num">
                                      <p:cBhvr>
                                        <p:cTn id="74" dur="500" fill="hold"/>
                                        <p:tgtEl>
                                          <p:spTgt spid="103"/>
                                        </p:tgtEl>
                                        <p:attrNameLst>
                                          <p:attrName>ppt_y</p:attrName>
                                        </p:attrNameLst>
                                      </p:cBhvr>
                                      <p:tavLst>
                                        <p:tav tm="0">
                                          <p:val>
                                            <p:strVal val="#ppt_y-#ppt_h/2"/>
                                          </p:val>
                                        </p:tav>
                                        <p:tav tm="100000">
                                          <p:val>
                                            <p:strVal val="#ppt_y"/>
                                          </p:val>
                                        </p:tav>
                                      </p:tavLst>
                                    </p:anim>
                                    <p:anim calcmode="lin" valueType="num">
                                      <p:cBhvr>
                                        <p:cTn id="75" dur="500" fill="hold"/>
                                        <p:tgtEl>
                                          <p:spTgt spid="103"/>
                                        </p:tgtEl>
                                        <p:attrNameLst>
                                          <p:attrName>ppt_w</p:attrName>
                                        </p:attrNameLst>
                                      </p:cBhvr>
                                      <p:tavLst>
                                        <p:tav tm="0">
                                          <p:val>
                                            <p:strVal val="#ppt_w"/>
                                          </p:val>
                                        </p:tav>
                                        <p:tav tm="100000">
                                          <p:val>
                                            <p:strVal val="#ppt_w"/>
                                          </p:val>
                                        </p:tav>
                                      </p:tavLst>
                                    </p:anim>
                                    <p:anim calcmode="lin" valueType="num">
                                      <p:cBhvr>
                                        <p:cTn id="76" dur="500" fill="hold"/>
                                        <p:tgtEl>
                                          <p:spTgt spid="103"/>
                                        </p:tgtEl>
                                        <p:attrNameLst>
                                          <p:attrName>ppt_h</p:attrName>
                                        </p:attrNameLst>
                                      </p:cBhvr>
                                      <p:tavLst>
                                        <p:tav tm="0">
                                          <p:val>
                                            <p:fltVal val="0"/>
                                          </p:val>
                                        </p:tav>
                                        <p:tav tm="100000">
                                          <p:val>
                                            <p:strVal val="#ppt_h"/>
                                          </p:val>
                                        </p:tav>
                                      </p:tavLst>
                                    </p:anim>
                                  </p:childTnLst>
                                </p:cTn>
                              </p:par>
                            </p:childTnLst>
                          </p:cTn>
                        </p:par>
                        <p:par>
                          <p:cTn id="77" fill="hold">
                            <p:stCondLst>
                              <p:cond delay="1000"/>
                            </p:stCondLst>
                            <p:childTnLst>
                              <p:par>
                                <p:cTn id="78" presetID="9" presetClass="entr" presetSubtype="0" fill="hold" nodeType="afterEffect">
                                  <p:stCondLst>
                                    <p:cond delay="0"/>
                                  </p:stCondLst>
                                  <p:childTnLst>
                                    <p:set>
                                      <p:cBhvr>
                                        <p:cTn id="79" dur="1" fill="hold">
                                          <p:stCondLst>
                                            <p:cond delay="0"/>
                                          </p:stCondLst>
                                        </p:cTn>
                                        <p:tgtEl>
                                          <p:spTgt spid="104"/>
                                        </p:tgtEl>
                                        <p:attrNameLst>
                                          <p:attrName>style.visibility</p:attrName>
                                        </p:attrNameLst>
                                      </p:cBhvr>
                                      <p:to>
                                        <p:strVal val="visible"/>
                                      </p:to>
                                    </p:set>
                                    <p:animEffect transition="in" filter="dissolve">
                                      <p:cBhvr>
                                        <p:cTn id="80" dur="500"/>
                                        <p:tgtEl>
                                          <p:spTgt spid="104"/>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nodeType="clickEffect">
                                  <p:stCondLst>
                                    <p:cond delay="0"/>
                                  </p:stCondLst>
                                  <p:childTnLst>
                                    <p:animEffect transition="out" filter="fade">
                                      <p:cBhvr>
                                        <p:cTn id="84" dur="500"/>
                                        <p:tgtEl>
                                          <p:spTgt spid="104"/>
                                        </p:tgtEl>
                                      </p:cBhvr>
                                    </p:animEffect>
                                    <p:set>
                                      <p:cBhvr>
                                        <p:cTn id="85" dur="1" fill="hold">
                                          <p:stCondLst>
                                            <p:cond delay="499"/>
                                          </p:stCondLst>
                                        </p:cTn>
                                        <p:tgtEl>
                                          <p:spTgt spid="104"/>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99"/>
                                        </p:tgtEl>
                                      </p:cBhvr>
                                    </p:animEffect>
                                    <p:set>
                                      <p:cBhvr>
                                        <p:cTn id="88" dur="1" fill="hold">
                                          <p:stCondLst>
                                            <p:cond delay="499"/>
                                          </p:stCondLst>
                                        </p:cTn>
                                        <p:tgtEl>
                                          <p:spTgt spid="99"/>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500"/>
                                        <p:tgtEl>
                                          <p:spTgt spid="100"/>
                                        </p:tgtEl>
                                      </p:cBhvr>
                                    </p:animEffect>
                                    <p:set>
                                      <p:cBhvr>
                                        <p:cTn id="91" dur="1" fill="hold">
                                          <p:stCondLst>
                                            <p:cond delay="499"/>
                                          </p:stCondLst>
                                        </p:cTn>
                                        <p:tgtEl>
                                          <p:spTgt spid="100"/>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101"/>
                                        </p:tgtEl>
                                      </p:cBhvr>
                                    </p:animEffect>
                                    <p:set>
                                      <p:cBhvr>
                                        <p:cTn id="94" dur="1" fill="hold">
                                          <p:stCondLst>
                                            <p:cond delay="499"/>
                                          </p:stCondLst>
                                        </p:cTn>
                                        <p:tgtEl>
                                          <p:spTgt spid="101"/>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103"/>
                                        </p:tgtEl>
                                      </p:cBhvr>
                                    </p:animEffect>
                                    <p:set>
                                      <p:cBhvr>
                                        <p:cTn id="97" dur="1" fill="hold">
                                          <p:stCondLst>
                                            <p:cond delay="499"/>
                                          </p:stCondLst>
                                        </p:cTn>
                                        <p:tgtEl>
                                          <p:spTgt spid="103"/>
                                        </p:tgtEl>
                                        <p:attrNameLst>
                                          <p:attrName>style.visibility</p:attrName>
                                        </p:attrNameLst>
                                      </p:cBhvr>
                                      <p:to>
                                        <p:strVal val="hidden"/>
                                      </p:to>
                                    </p:set>
                                  </p:childTnLst>
                                </p:cTn>
                              </p:par>
                            </p:childTnLst>
                          </p:cTn>
                        </p:par>
                        <p:par>
                          <p:cTn id="98" fill="hold">
                            <p:stCondLst>
                              <p:cond delay="500"/>
                            </p:stCondLst>
                            <p:childTnLst>
                              <p:par>
                                <p:cTn id="99" presetID="17" presetClass="entr" presetSubtype="1" fill="hold" grpId="0" nodeType="afterEffect">
                                  <p:stCondLst>
                                    <p:cond delay="0"/>
                                  </p:stCondLst>
                                  <p:childTnLst>
                                    <p:set>
                                      <p:cBhvr>
                                        <p:cTn id="100" dur="1" fill="hold">
                                          <p:stCondLst>
                                            <p:cond delay="0"/>
                                          </p:stCondLst>
                                        </p:cTn>
                                        <p:tgtEl>
                                          <p:spTgt spid="105"/>
                                        </p:tgtEl>
                                        <p:attrNameLst>
                                          <p:attrName>style.visibility</p:attrName>
                                        </p:attrNameLst>
                                      </p:cBhvr>
                                      <p:to>
                                        <p:strVal val="visible"/>
                                      </p:to>
                                    </p:set>
                                    <p:anim calcmode="lin" valueType="num">
                                      <p:cBhvr>
                                        <p:cTn id="101" dur="500" fill="hold"/>
                                        <p:tgtEl>
                                          <p:spTgt spid="105"/>
                                        </p:tgtEl>
                                        <p:attrNameLst>
                                          <p:attrName>ppt_x</p:attrName>
                                        </p:attrNameLst>
                                      </p:cBhvr>
                                      <p:tavLst>
                                        <p:tav tm="0">
                                          <p:val>
                                            <p:strVal val="#ppt_x"/>
                                          </p:val>
                                        </p:tav>
                                        <p:tav tm="100000">
                                          <p:val>
                                            <p:strVal val="#ppt_x"/>
                                          </p:val>
                                        </p:tav>
                                      </p:tavLst>
                                    </p:anim>
                                    <p:anim calcmode="lin" valueType="num">
                                      <p:cBhvr>
                                        <p:cTn id="102" dur="500" fill="hold"/>
                                        <p:tgtEl>
                                          <p:spTgt spid="105"/>
                                        </p:tgtEl>
                                        <p:attrNameLst>
                                          <p:attrName>ppt_y</p:attrName>
                                        </p:attrNameLst>
                                      </p:cBhvr>
                                      <p:tavLst>
                                        <p:tav tm="0">
                                          <p:val>
                                            <p:strVal val="#ppt_y-#ppt_h/2"/>
                                          </p:val>
                                        </p:tav>
                                        <p:tav tm="100000">
                                          <p:val>
                                            <p:strVal val="#ppt_y"/>
                                          </p:val>
                                        </p:tav>
                                      </p:tavLst>
                                    </p:anim>
                                    <p:anim calcmode="lin" valueType="num">
                                      <p:cBhvr>
                                        <p:cTn id="103" dur="500" fill="hold"/>
                                        <p:tgtEl>
                                          <p:spTgt spid="105"/>
                                        </p:tgtEl>
                                        <p:attrNameLst>
                                          <p:attrName>ppt_w</p:attrName>
                                        </p:attrNameLst>
                                      </p:cBhvr>
                                      <p:tavLst>
                                        <p:tav tm="0">
                                          <p:val>
                                            <p:strVal val="#ppt_w"/>
                                          </p:val>
                                        </p:tav>
                                        <p:tav tm="100000">
                                          <p:val>
                                            <p:strVal val="#ppt_w"/>
                                          </p:val>
                                        </p:tav>
                                      </p:tavLst>
                                    </p:anim>
                                    <p:anim calcmode="lin" valueType="num">
                                      <p:cBhvr>
                                        <p:cTn id="104" dur="500" fill="hold"/>
                                        <p:tgtEl>
                                          <p:spTgt spid="105"/>
                                        </p:tgtEl>
                                        <p:attrNameLst>
                                          <p:attrName>ppt_h</p:attrName>
                                        </p:attrNameLst>
                                      </p:cBhvr>
                                      <p:tavLst>
                                        <p:tav tm="0">
                                          <p:val>
                                            <p:fltVal val="0"/>
                                          </p:val>
                                        </p:tav>
                                        <p:tav tm="100000">
                                          <p:val>
                                            <p:strVal val="#ppt_h"/>
                                          </p:val>
                                        </p:tav>
                                      </p:tavLst>
                                    </p:anim>
                                  </p:childTnLst>
                                </p:cTn>
                              </p:par>
                            </p:childTnLst>
                          </p:cTn>
                        </p:par>
                        <p:par>
                          <p:cTn id="105" fill="hold">
                            <p:stCondLst>
                              <p:cond delay="1000"/>
                            </p:stCondLst>
                            <p:childTnLst>
                              <p:par>
                                <p:cTn id="106" presetID="17" presetClass="entr" presetSubtype="1" fill="hold" grpId="0" nodeType="afterEffect">
                                  <p:stCondLst>
                                    <p:cond delay="0"/>
                                  </p:stCondLst>
                                  <p:childTnLst>
                                    <p:set>
                                      <p:cBhvr>
                                        <p:cTn id="107" dur="1" fill="hold">
                                          <p:stCondLst>
                                            <p:cond delay="0"/>
                                          </p:stCondLst>
                                        </p:cTn>
                                        <p:tgtEl>
                                          <p:spTgt spid="106"/>
                                        </p:tgtEl>
                                        <p:attrNameLst>
                                          <p:attrName>style.visibility</p:attrName>
                                        </p:attrNameLst>
                                      </p:cBhvr>
                                      <p:to>
                                        <p:strVal val="visible"/>
                                      </p:to>
                                    </p:set>
                                    <p:anim calcmode="lin" valueType="num">
                                      <p:cBhvr>
                                        <p:cTn id="108" dur="500" fill="hold"/>
                                        <p:tgtEl>
                                          <p:spTgt spid="106"/>
                                        </p:tgtEl>
                                        <p:attrNameLst>
                                          <p:attrName>ppt_x</p:attrName>
                                        </p:attrNameLst>
                                      </p:cBhvr>
                                      <p:tavLst>
                                        <p:tav tm="0">
                                          <p:val>
                                            <p:strVal val="#ppt_x"/>
                                          </p:val>
                                        </p:tav>
                                        <p:tav tm="100000">
                                          <p:val>
                                            <p:strVal val="#ppt_x"/>
                                          </p:val>
                                        </p:tav>
                                      </p:tavLst>
                                    </p:anim>
                                    <p:anim calcmode="lin" valueType="num">
                                      <p:cBhvr>
                                        <p:cTn id="109" dur="500" fill="hold"/>
                                        <p:tgtEl>
                                          <p:spTgt spid="106"/>
                                        </p:tgtEl>
                                        <p:attrNameLst>
                                          <p:attrName>ppt_y</p:attrName>
                                        </p:attrNameLst>
                                      </p:cBhvr>
                                      <p:tavLst>
                                        <p:tav tm="0">
                                          <p:val>
                                            <p:strVal val="#ppt_y-#ppt_h/2"/>
                                          </p:val>
                                        </p:tav>
                                        <p:tav tm="100000">
                                          <p:val>
                                            <p:strVal val="#ppt_y"/>
                                          </p:val>
                                        </p:tav>
                                      </p:tavLst>
                                    </p:anim>
                                    <p:anim calcmode="lin" valueType="num">
                                      <p:cBhvr>
                                        <p:cTn id="110" dur="500" fill="hold"/>
                                        <p:tgtEl>
                                          <p:spTgt spid="106"/>
                                        </p:tgtEl>
                                        <p:attrNameLst>
                                          <p:attrName>ppt_w</p:attrName>
                                        </p:attrNameLst>
                                      </p:cBhvr>
                                      <p:tavLst>
                                        <p:tav tm="0">
                                          <p:val>
                                            <p:strVal val="#ppt_w"/>
                                          </p:val>
                                        </p:tav>
                                        <p:tav tm="100000">
                                          <p:val>
                                            <p:strVal val="#ppt_w"/>
                                          </p:val>
                                        </p:tav>
                                      </p:tavLst>
                                    </p:anim>
                                    <p:anim calcmode="lin" valueType="num">
                                      <p:cBhvr>
                                        <p:cTn id="111" dur="500" fill="hold"/>
                                        <p:tgtEl>
                                          <p:spTgt spid="106"/>
                                        </p:tgtEl>
                                        <p:attrNameLst>
                                          <p:attrName>ppt_h</p:attrName>
                                        </p:attrNameLst>
                                      </p:cBhvr>
                                      <p:tavLst>
                                        <p:tav tm="0">
                                          <p:val>
                                            <p:fltVal val="0"/>
                                          </p:val>
                                        </p:tav>
                                        <p:tav tm="100000">
                                          <p:val>
                                            <p:strVal val="#ppt_h"/>
                                          </p:val>
                                        </p:tav>
                                      </p:tavLst>
                                    </p:anim>
                                  </p:childTnLst>
                                </p:cTn>
                              </p:par>
                            </p:childTnLst>
                          </p:cTn>
                        </p:par>
                        <p:par>
                          <p:cTn id="112" fill="hold">
                            <p:stCondLst>
                              <p:cond delay="1500"/>
                            </p:stCondLst>
                            <p:childTnLst>
                              <p:par>
                                <p:cTn id="113" presetID="32" presetClass="emph" presetSubtype="0" fill="hold" grpId="1" nodeType="afterEffect">
                                  <p:stCondLst>
                                    <p:cond delay="0"/>
                                  </p:stCondLst>
                                  <p:childTnLst>
                                    <p:animClr clrSpc="rgb" dir="cw">
                                      <p:cBhvr override="childStyle">
                                        <p:cTn id="114" dur="50" fill="hold"/>
                                        <p:tgtEl>
                                          <p:spTgt spid="106"/>
                                        </p:tgtEl>
                                        <p:attrNameLst>
                                          <p:attrName>style.color</p:attrName>
                                        </p:attrNameLst>
                                      </p:cBhvr>
                                      <p:to>
                                        <a:schemeClr val="accent2"/>
                                      </p:to>
                                    </p:animClr>
                                    <p:animClr clrSpc="rgb" dir="cw">
                                      <p:cBhvr>
                                        <p:cTn id="115" dur="50" fill="hold"/>
                                        <p:tgtEl>
                                          <p:spTgt spid="106"/>
                                        </p:tgtEl>
                                        <p:attrNameLst>
                                          <p:attrName>fillcolor</p:attrName>
                                        </p:attrNameLst>
                                      </p:cBhvr>
                                      <p:to>
                                        <a:schemeClr val="accent2"/>
                                      </p:to>
                                    </p:animClr>
                                    <p:set>
                                      <p:cBhvr>
                                        <p:cTn id="116" dur="50" fill="hold"/>
                                        <p:tgtEl>
                                          <p:spTgt spid="106"/>
                                        </p:tgtEl>
                                        <p:attrNameLst>
                                          <p:attrName>fill.type</p:attrName>
                                        </p:attrNameLst>
                                      </p:cBhvr>
                                      <p:to>
                                        <p:strVal val="solid"/>
                                      </p:to>
                                    </p:set>
                                    <p:set>
                                      <p:cBhvr>
                                        <p:cTn id="117" dur="50" fill="hold"/>
                                        <p:tgtEl>
                                          <p:spTgt spid="106"/>
                                        </p:tgtEl>
                                        <p:attrNameLst>
                                          <p:attrName>fill.on</p:attrName>
                                        </p:attrNameLst>
                                      </p:cBhvr>
                                      <p:to>
                                        <p:strVal val="true"/>
                                      </p:to>
                                    </p:set>
                                    <p:animRot by="120000">
                                      <p:cBhvr>
                                        <p:cTn id="118" dur="50" fill="hold">
                                          <p:stCondLst>
                                            <p:cond delay="0"/>
                                          </p:stCondLst>
                                        </p:cTn>
                                        <p:tgtEl>
                                          <p:spTgt spid="106"/>
                                        </p:tgtEl>
                                        <p:attrNameLst>
                                          <p:attrName>r</p:attrName>
                                        </p:attrNameLst>
                                      </p:cBhvr>
                                    </p:animRot>
                                    <p:animRot by="-240000">
                                      <p:cBhvr>
                                        <p:cTn id="119" dur="100" fill="hold">
                                          <p:stCondLst>
                                            <p:cond delay="100"/>
                                          </p:stCondLst>
                                        </p:cTn>
                                        <p:tgtEl>
                                          <p:spTgt spid="106"/>
                                        </p:tgtEl>
                                        <p:attrNameLst>
                                          <p:attrName>r</p:attrName>
                                        </p:attrNameLst>
                                      </p:cBhvr>
                                    </p:animRot>
                                    <p:animRot by="240000">
                                      <p:cBhvr>
                                        <p:cTn id="120" dur="100" fill="hold">
                                          <p:stCondLst>
                                            <p:cond delay="200"/>
                                          </p:stCondLst>
                                        </p:cTn>
                                        <p:tgtEl>
                                          <p:spTgt spid="106"/>
                                        </p:tgtEl>
                                        <p:attrNameLst>
                                          <p:attrName>r</p:attrName>
                                        </p:attrNameLst>
                                      </p:cBhvr>
                                    </p:animRot>
                                    <p:animRot by="-240000">
                                      <p:cBhvr>
                                        <p:cTn id="121" dur="100" fill="hold">
                                          <p:stCondLst>
                                            <p:cond delay="300"/>
                                          </p:stCondLst>
                                        </p:cTn>
                                        <p:tgtEl>
                                          <p:spTgt spid="106"/>
                                        </p:tgtEl>
                                        <p:attrNameLst>
                                          <p:attrName>r</p:attrName>
                                        </p:attrNameLst>
                                      </p:cBhvr>
                                    </p:animRot>
                                    <p:animRot by="120000">
                                      <p:cBhvr>
                                        <p:cTn id="122" dur="100" fill="hold">
                                          <p:stCondLst>
                                            <p:cond delay="400"/>
                                          </p:stCondLst>
                                        </p:cTn>
                                        <p:tgtEl>
                                          <p:spTgt spid="106"/>
                                        </p:tgtEl>
                                        <p:attrNameLst>
                                          <p:attrName>r</p:attrName>
                                        </p:attrNameLst>
                                      </p:cBhvr>
                                    </p:animRot>
                                  </p:childTnLst>
                                </p:cTn>
                              </p:par>
                            </p:childTnLst>
                          </p:cTn>
                        </p:par>
                        <p:par>
                          <p:cTn id="123" fill="hold">
                            <p:stCondLst>
                              <p:cond delay="2000"/>
                            </p:stCondLst>
                            <p:childTnLst>
                              <p:par>
                                <p:cTn id="124" presetID="17" presetClass="entr" presetSubtype="4" fill="hold" grpId="0" nodeType="afterEffect">
                                  <p:stCondLst>
                                    <p:cond delay="0"/>
                                  </p:stCondLst>
                                  <p:childTnLst>
                                    <p:set>
                                      <p:cBhvr>
                                        <p:cTn id="125" dur="1" fill="hold">
                                          <p:stCondLst>
                                            <p:cond delay="0"/>
                                          </p:stCondLst>
                                        </p:cTn>
                                        <p:tgtEl>
                                          <p:spTgt spid="107"/>
                                        </p:tgtEl>
                                        <p:attrNameLst>
                                          <p:attrName>style.visibility</p:attrName>
                                        </p:attrNameLst>
                                      </p:cBhvr>
                                      <p:to>
                                        <p:strVal val="visible"/>
                                      </p:to>
                                    </p:set>
                                    <p:anim calcmode="lin" valueType="num">
                                      <p:cBhvr>
                                        <p:cTn id="126" dur="500" fill="hold"/>
                                        <p:tgtEl>
                                          <p:spTgt spid="107"/>
                                        </p:tgtEl>
                                        <p:attrNameLst>
                                          <p:attrName>ppt_x</p:attrName>
                                        </p:attrNameLst>
                                      </p:cBhvr>
                                      <p:tavLst>
                                        <p:tav tm="0">
                                          <p:val>
                                            <p:strVal val="#ppt_x"/>
                                          </p:val>
                                        </p:tav>
                                        <p:tav tm="100000">
                                          <p:val>
                                            <p:strVal val="#ppt_x"/>
                                          </p:val>
                                        </p:tav>
                                      </p:tavLst>
                                    </p:anim>
                                    <p:anim calcmode="lin" valueType="num">
                                      <p:cBhvr>
                                        <p:cTn id="127" dur="500" fill="hold"/>
                                        <p:tgtEl>
                                          <p:spTgt spid="107"/>
                                        </p:tgtEl>
                                        <p:attrNameLst>
                                          <p:attrName>ppt_y</p:attrName>
                                        </p:attrNameLst>
                                      </p:cBhvr>
                                      <p:tavLst>
                                        <p:tav tm="0">
                                          <p:val>
                                            <p:strVal val="#ppt_y+#ppt_h/2"/>
                                          </p:val>
                                        </p:tav>
                                        <p:tav tm="100000">
                                          <p:val>
                                            <p:strVal val="#ppt_y"/>
                                          </p:val>
                                        </p:tav>
                                      </p:tavLst>
                                    </p:anim>
                                    <p:anim calcmode="lin" valueType="num">
                                      <p:cBhvr>
                                        <p:cTn id="128" dur="500" fill="hold"/>
                                        <p:tgtEl>
                                          <p:spTgt spid="107"/>
                                        </p:tgtEl>
                                        <p:attrNameLst>
                                          <p:attrName>ppt_w</p:attrName>
                                        </p:attrNameLst>
                                      </p:cBhvr>
                                      <p:tavLst>
                                        <p:tav tm="0">
                                          <p:val>
                                            <p:strVal val="#ppt_w"/>
                                          </p:val>
                                        </p:tav>
                                        <p:tav tm="100000">
                                          <p:val>
                                            <p:strVal val="#ppt_w"/>
                                          </p:val>
                                        </p:tav>
                                      </p:tavLst>
                                    </p:anim>
                                    <p:anim calcmode="lin" valueType="num">
                                      <p:cBhvr>
                                        <p:cTn id="129" dur="500" fill="hold"/>
                                        <p:tgtEl>
                                          <p:spTgt spid="107"/>
                                        </p:tgtEl>
                                        <p:attrNameLst>
                                          <p:attrName>ppt_h</p:attrName>
                                        </p:attrNameLst>
                                      </p:cBhvr>
                                      <p:tavLst>
                                        <p:tav tm="0">
                                          <p:val>
                                            <p:fltVal val="0"/>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17" presetClass="entr" presetSubtype="4" fill="hold" nodeType="clickEffect">
                                  <p:stCondLst>
                                    <p:cond delay="0"/>
                                  </p:stCondLst>
                                  <p:childTnLst>
                                    <p:set>
                                      <p:cBhvr>
                                        <p:cTn id="133" dur="1" fill="hold">
                                          <p:stCondLst>
                                            <p:cond delay="0"/>
                                          </p:stCondLst>
                                        </p:cTn>
                                        <p:tgtEl>
                                          <p:spTgt spid="108"/>
                                        </p:tgtEl>
                                        <p:attrNameLst>
                                          <p:attrName>style.visibility</p:attrName>
                                        </p:attrNameLst>
                                      </p:cBhvr>
                                      <p:to>
                                        <p:strVal val="visible"/>
                                      </p:to>
                                    </p:set>
                                    <p:anim calcmode="lin" valueType="num">
                                      <p:cBhvr>
                                        <p:cTn id="134" dur="500" fill="hold"/>
                                        <p:tgtEl>
                                          <p:spTgt spid="108"/>
                                        </p:tgtEl>
                                        <p:attrNameLst>
                                          <p:attrName>ppt_x</p:attrName>
                                        </p:attrNameLst>
                                      </p:cBhvr>
                                      <p:tavLst>
                                        <p:tav tm="0">
                                          <p:val>
                                            <p:strVal val="#ppt_x"/>
                                          </p:val>
                                        </p:tav>
                                        <p:tav tm="100000">
                                          <p:val>
                                            <p:strVal val="#ppt_x"/>
                                          </p:val>
                                        </p:tav>
                                      </p:tavLst>
                                    </p:anim>
                                    <p:anim calcmode="lin" valueType="num">
                                      <p:cBhvr>
                                        <p:cTn id="135" dur="500" fill="hold"/>
                                        <p:tgtEl>
                                          <p:spTgt spid="108"/>
                                        </p:tgtEl>
                                        <p:attrNameLst>
                                          <p:attrName>ppt_y</p:attrName>
                                        </p:attrNameLst>
                                      </p:cBhvr>
                                      <p:tavLst>
                                        <p:tav tm="0">
                                          <p:val>
                                            <p:strVal val="#ppt_y+#ppt_h/2"/>
                                          </p:val>
                                        </p:tav>
                                        <p:tav tm="100000">
                                          <p:val>
                                            <p:strVal val="#ppt_y"/>
                                          </p:val>
                                        </p:tav>
                                      </p:tavLst>
                                    </p:anim>
                                    <p:anim calcmode="lin" valueType="num">
                                      <p:cBhvr>
                                        <p:cTn id="136" dur="500" fill="hold"/>
                                        <p:tgtEl>
                                          <p:spTgt spid="108"/>
                                        </p:tgtEl>
                                        <p:attrNameLst>
                                          <p:attrName>ppt_w</p:attrName>
                                        </p:attrNameLst>
                                      </p:cBhvr>
                                      <p:tavLst>
                                        <p:tav tm="0">
                                          <p:val>
                                            <p:strVal val="#ppt_w"/>
                                          </p:val>
                                        </p:tav>
                                        <p:tav tm="100000">
                                          <p:val>
                                            <p:strVal val="#ppt_w"/>
                                          </p:val>
                                        </p:tav>
                                      </p:tavLst>
                                    </p:anim>
                                    <p:anim calcmode="lin" valueType="num">
                                      <p:cBhvr>
                                        <p:cTn id="137" dur="500" fill="hold"/>
                                        <p:tgtEl>
                                          <p:spTgt spid="10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9" grpId="0" animBg="1"/>
      <p:bldP spid="99" grpId="0" animBg="1"/>
      <p:bldP spid="99" grpId="1" animBg="1"/>
      <p:bldP spid="100" grpId="0" animBg="1"/>
      <p:bldP spid="100" grpId="1" animBg="1"/>
      <p:bldP spid="101" grpId="0" animBg="1"/>
      <p:bldP spid="101" grpId="1" animBg="1"/>
      <p:bldP spid="103" grpId="0" animBg="1"/>
      <p:bldP spid="103" grpId="1" animBg="1"/>
      <p:bldP spid="105" grpId="0" animBg="1"/>
      <p:bldP spid="106" grpId="0" animBg="1"/>
      <p:bldP spid="106" grpId="1" animBg="1"/>
      <p:bldP spid="10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5"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chemeClr val="tx1"/>
                </a:solidFill>
              </a:rPr>
              <a:t>Organización</a:t>
            </a:r>
            <a:r>
              <a:rPr lang="en-GB" dirty="0" smtClean="0">
                <a:solidFill>
                  <a:schemeClr val="tx1"/>
                </a:solidFill>
              </a:rPr>
              <a:t> </a:t>
            </a:r>
            <a:r>
              <a:rPr lang="en-GB" dirty="0" err="1" smtClean="0">
                <a:solidFill>
                  <a:schemeClr val="tx1"/>
                </a:solidFill>
              </a:rPr>
              <a:t>básica</a:t>
            </a:r>
            <a:r>
              <a:rPr lang="en-GB" dirty="0" smtClean="0">
                <a:solidFill>
                  <a:schemeClr val="tx1"/>
                </a:solidFill>
              </a:rPr>
              <a:t> de un </a:t>
            </a:r>
            <a:r>
              <a:rPr lang="en-GB" dirty="0" err="1" smtClean="0">
                <a:solidFill>
                  <a:schemeClr val="tx1"/>
                </a:solidFill>
              </a:rPr>
              <a:t>ordenador</a:t>
            </a:r>
            <a:endParaRPr lang="en-GB" dirty="0" smtClean="0">
              <a:solidFill>
                <a:schemeClr val="tx1"/>
              </a:solidFill>
            </a:endParaRPr>
          </a:p>
          <a:p>
            <a:pPr marL="514350" indent="-514350" algn="l">
              <a:buFont typeface="+mj-lt"/>
              <a:buAutoNum type="arabicPeriod"/>
            </a:pPr>
            <a:r>
              <a:rPr lang="en-GB" dirty="0" smtClean="0">
                <a:solidFill>
                  <a:schemeClr val="tx1"/>
                </a:solidFill>
              </a:rPr>
              <a:t>El </a:t>
            </a:r>
            <a:r>
              <a:rPr lang="en-GB" dirty="0" err="1" smtClean="0">
                <a:solidFill>
                  <a:schemeClr val="tx1"/>
                </a:solidFill>
              </a:rPr>
              <a:t>procesador</a:t>
            </a:r>
            <a:r>
              <a:rPr lang="en-GB" dirty="0" smtClean="0">
                <a:solidFill>
                  <a:schemeClr val="tx1"/>
                </a:solidFill>
              </a:rPr>
              <a:t>. </a:t>
            </a:r>
            <a:r>
              <a:rPr lang="en-GB" dirty="0" err="1" smtClean="0">
                <a:solidFill>
                  <a:schemeClr val="tx1"/>
                </a:solidFill>
              </a:rPr>
              <a:t>Modos</a:t>
            </a:r>
            <a:r>
              <a:rPr lang="en-GB" dirty="0" smtClean="0">
                <a:solidFill>
                  <a:schemeClr val="tx1"/>
                </a:solidFill>
              </a:rPr>
              <a:t> de </a:t>
            </a:r>
            <a:r>
              <a:rPr lang="en-GB" dirty="0" err="1" smtClean="0">
                <a:solidFill>
                  <a:schemeClr val="tx1"/>
                </a:solidFill>
              </a:rPr>
              <a:t>ejecución</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Interrupciones</a:t>
            </a:r>
            <a:r>
              <a:rPr lang="en-GB" dirty="0" smtClean="0">
                <a:solidFill>
                  <a:schemeClr val="tx1"/>
                </a:solidFill>
              </a:rPr>
              <a:t> y </a:t>
            </a:r>
            <a:r>
              <a:rPr lang="en-GB" dirty="0" err="1" smtClean="0">
                <a:solidFill>
                  <a:schemeClr val="tx1"/>
                </a:solidFill>
              </a:rPr>
              <a:t>Excepciones</a:t>
            </a:r>
            <a:endParaRPr lang="en-GB" dirty="0" smtClean="0">
              <a:solidFill>
                <a:schemeClr val="tx1"/>
              </a:solidFill>
            </a:endParaRPr>
          </a:p>
          <a:p>
            <a:pPr marL="514350" indent="-514350" algn="l">
              <a:buFont typeface="+mj-lt"/>
              <a:buAutoNum type="arabicPeriod"/>
            </a:pPr>
            <a:r>
              <a:rPr lang="en-GB" smtClean="0"/>
              <a:t>Memoria</a:t>
            </a:r>
          </a:p>
          <a:p>
            <a:pPr marL="514350" indent="-514350" algn="l">
              <a:buFont typeface="+mj-lt"/>
              <a:buAutoNum type="arabicPeriod"/>
            </a:pPr>
            <a:r>
              <a:rPr lang="en-GB" smtClean="0"/>
              <a:t>Acceso a dispositivos</a:t>
            </a:r>
            <a:endParaRPr lang="en-GB" dirty="0" smtClean="0"/>
          </a:p>
          <a:p>
            <a:pPr marL="514350" indent="-514350" algn="l">
              <a:buFont typeface="+mj-lt"/>
              <a:buAutoNum type="arabicPeriod"/>
            </a:pPr>
            <a:r>
              <a:rPr lang="en-GB" dirty="0" err="1" smtClean="0"/>
              <a:t>Unidades</a:t>
            </a:r>
            <a:r>
              <a:rPr lang="en-GB" dirty="0" smtClean="0"/>
              <a:t> de </a:t>
            </a:r>
            <a:r>
              <a:rPr lang="en-GB" dirty="0" err="1" smtClean="0"/>
              <a:t>almacenamiento</a:t>
            </a:r>
            <a:endParaRPr lang="en-GB" dirty="0" smtClean="0"/>
          </a:p>
          <a:p>
            <a:pPr marL="514350" indent="-514350" algn="l">
              <a:buFont typeface="+mj-lt"/>
              <a:buAutoNum type="arabicPeriod"/>
            </a:pPr>
            <a:r>
              <a:rPr lang="en-GB" dirty="0" err="1" smtClean="0"/>
              <a:t>Interfaz</a:t>
            </a:r>
            <a:r>
              <a:rPr lang="en-GB" dirty="0" smtClean="0"/>
              <a:t> de </a:t>
            </a:r>
            <a:r>
              <a:rPr lang="en-GB" dirty="0" err="1" smtClean="0"/>
              <a:t>usuario</a:t>
            </a:r>
            <a:endParaRPr lang="en-GB" dirty="0" smtClean="0"/>
          </a:p>
          <a:p>
            <a:pPr marL="514350" indent="-514350" algn="l">
              <a:buFont typeface="+mj-lt"/>
              <a:buAutoNum type="arabicPeriod"/>
            </a:pPr>
            <a:r>
              <a:rPr lang="en-GB" dirty="0" err="1" smtClean="0"/>
              <a:t>Arranque</a:t>
            </a:r>
            <a:r>
              <a:rPr lang="en-GB" dirty="0" smtClean="0"/>
              <a:t> del Sistema</a:t>
            </a:r>
          </a:p>
          <a:p>
            <a:pPr marL="514350" indent="-514350" algn="l">
              <a:buFont typeface="+mj-lt"/>
              <a:buAutoNum type="arabicPeriod"/>
            </a:pPr>
            <a:r>
              <a:rPr lang="en-GB" dirty="0" err="1" smtClean="0"/>
              <a:t>Terminología</a:t>
            </a:r>
            <a:r>
              <a:rPr lang="en-GB" dirty="0" smtClean="0"/>
              <a:t> de </a:t>
            </a:r>
            <a:r>
              <a:rPr lang="en-GB" dirty="0" err="1" smtClean="0"/>
              <a:t>redes</a:t>
            </a:r>
            <a:endParaRPr lang="en-GB" dirty="0"/>
          </a:p>
        </p:txBody>
      </p:sp>
    </p:spTree>
    <p:extLst>
      <p:ext uri="{BB962C8B-B14F-4D97-AF65-F5344CB8AC3E}">
        <p14:creationId xmlns:p14="http://schemas.microsoft.com/office/powerpoint/2010/main" val="321036850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Interrupciones</a:t>
            </a:r>
            <a:r>
              <a:rPr lang="en-GB" dirty="0" smtClean="0"/>
              <a:t> y </a:t>
            </a:r>
            <a:r>
              <a:rPr lang="en-GB" dirty="0" err="1" smtClean="0"/>
              <a:t>excepciones</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24</a:t>
            </a:fld>
            <a:endParaRPr lang="es-ES" dirty="0"/>
          </a:p>
        </p:txBody>
      </p:sp>
      <p:sp>
        <p:nvSpPr>
          <p:cNvPr id="5" name="Rectangle 4"/>
          <p:cNvSpPr>
            <a:spLocks noChangeArrowheads="1"/>
          </p:cNvSpPr>
          <p:nvPr/>
        </p:nvSpPr>
        <p:spPr bwMode="auto">
          <a:xfrm>
            <a:off x="611188" y="1341438"/>
            <a:ext cx="83534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0363" indent="-360363">
              <a:spcBef>
                <a:spcPct val="20000"/>
              </a:spcBef>
              <a:buFont typeface="Wingdings" panose="05000000000000000000" pitchFamily="2" charset="2"/>
              <a:buChar char="v"/>
              <a:tabLst>
                <a:tab pos="360363" algn="l"/>
                <a:tab pos="4127500" algn="l"/>
              </a:tabLst>
              <a:defRPr sz="3200">
                <a:solidFill>
                  <a:srgbClr val="000099"/>
                </a:solidFill>
                <a:latin typeface="Arial" panose="020B0604020202020204" pitchFamily="34" charset="0"/>
              </a:defRPr>
            </a:lvl1pPr>
            <a:lvl2pPr marL="630238" indent="269875">
              <a:spcBef>
                <a:spcPct val="20000"/>
              </a:spcBef>
              <a:buFont typeface="Wingdings" panose="05000000000000000000" pitchFamily="2" charset="2"/>
              <a:buChar char="Ø"/>
              <a:tabLst>
                <a:tab pos="360363" algn="l"/>
                <a:tab pos="4127500" algn="l"/>
              </a:tabLst>
              <a:defRPr sz="2800">
                <a:solidFill>
                  <a:srgbClr val="000099"/>
                </a:solidFill>
                <a:latin typeface="Arial" panose="020B0604020202020204" pitchFamily="34" charset="0"/>
              </a:defRPr>
            </a:lvl2pPr>
            <a:lvl3pPr marL="1143000" indent="-228600">
              <a:spcBef>
                <a:spcPct val="20000"/>
              </a:spcBef>
              <a:buChar char="•"/>
              <a:tabLst>
                <a:tab pos="360363" algn="l"/>
                <a:tab pos="4127500" algn="l"/>
              </a:tabLst>
              <a:defRPr sz="2400">
                <a:solidFill>
                  <a:srgbClr val="000099"/>
                </a:solidFill>
                <a:latin typeface="Arial" panose="020B0604020202020204" pitchFamily="34" charset="0"/>
              </a:defRPr>
            </a:lvl3pPr>
            <a:lvl4pPr marL="1600200" indent="-228600">
              <a:spcBef>
                <a:spcPct val="20000"/>
              </a:spcBef>
              <a:buChar char="–"/>
              <a:tabLst>
                <a:tab pos="360363" algn="l"/>
                <a:tab pos="4127500" algn="l"/>
              </a:tabLst>
              <a:defRPr sz="2000">
                <a:solidFill>
                  <a:srgbClr val="000099"/>
                </a:solidFill>
                <a:latin typeface="Arial" panose="020B0604020202020204" pitchFamily="34" charset="0"/>
              </a:defRPr>
            </a:lvl4pPr>
            <a:lvl5pPr marL="2057400" indent="-228600">
              <a:spcBef>
                <a:spcPct val="20000"/>
              </a:spcBef>
              <a:buChar char="»"/>
              <a:tabLst>
                <a:tab pos="3603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3603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3603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3603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3603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Interrupción = alteración en secuencia de ejecución de instrucciones. Causas:</a:t>
            </a:r>
          </a:p>
          <a:p>
            <a:pPr lvl="1" eaLnBrk="1" hangingPunct="1"/>
            <a:r>
              <a:rPr lang="es-ES" altLang="es-ES" sz="2000" dirty="0">
                <a:solidFill>
                  <a:srgbClr val="993300"/>
                </a:solidFill>
              </a:rPr>
              <a:t>Interrupción hardware</a:t>
            </a:r>
          </a:p>
          <a:p>
            <a:pPr lvl="1" eaLnBrk="1" hangingPunct="1"/>
            <a:r>
              <a:rPr lang="es-ES" altLang="es-ES" sz="2000" dirty="0">
                <a:solidFill>
                  <a:srgbClr val="993300"/>
                </a:solidFill>
              </a:rPr>
              <a:t>Excepción</a:t>
            </a:r>
          </a:p>
          <a:p>
            <a:pPr lvl="1" eaLnBrk="1" hangingPunct="1"/>
            <a:r>
              <a:rPr lang="es-ES" altLang="es-ES" sz="2000" dirty="0">
                <a:solidFill>
                  <a:srgbClr val="993300"/>
                </a:solidFill>
              </a:rPr>
              <a:t>Ejecución de instrucción de petición de interrupción (INT, TRAP)</a:t>
            </a:r>
          </a:p>
          <a:p>
            <a:pPr eaLnBrk="1" hangingPunct="1"/>
            <a:r>
              <a:rPr lang="es-ES" altLang="es-ES" sz="2400" dirty="0">
                <a:solidFill>
                  <a:srgbClr val="993300"/>
                </a:solidFill>
              </a:rPr>
              <a:t>Tratamiento:</a:t>
            </a:r>
          </a:p>
          <a:p>
            <a:pPr lvl="1" eaLnBrk="1" hangingPunct="1">
              <a:buFont typeface="Wingdings" panose="05000000000000000000" pitchFamily="2" charset="2"/>
              <a:buAutoNum type="arabicPeriod"/>
            </a:pPr>
            <a:r>
              <a:rPr lang="es-ES" altLang="es-ES" sz="2000" dirty="0">
                <a:solidFill>
                  <a:srgbClr val="993300"/>
                </a:solidFill>
              </a:rPr>
              <a:t>CPU termina de ejecutar instrucción actual</a:t>
            </a:r>
          </a:p>
          <a:p>
            <a:pPr lvl="1" eaLnBrk="1" hangingPunct="1">
              <a:buFont typeface="Wingdings" panose="05000000000000000000" pitchFamily="2" charset="2"/>
              <a:buAutoNum type="arabicPeriod"/>
            </a:pPr>
            <a:r>
              <a:rPr lang="es-ES" altLang="es-ES" sz="2000" dirty="0">
                <a:solidFill>
                  <a:srgbClr val="993300"/>
                </a:solidFill>
              </a:rPr>
              <a:t>Se almacena estado de CPU en la pila</a:t>
            </a:r>
          </a:p>
          <a:p>
            <a:pPr lvl="1" eaLnBrk="1" hangingPunct="1">
              <a:buFont typeface="Wingdings" panose="05000000000000000000" pitchFamily="2" charset="2"/>
              <a:buAutoNum type="arabicPeriod"/>
            </a:pPr>
            <a:r>
              <a:rPr lang="es-ES" altLang="es-ES" sz="2000" dirty="0">
                <a:solidFill>
                  <a:srgbClr val="993300"/>
                </a:solidFill>
              </a:rPr>
              <a:t>CPU pasa a modo supervisor</a:t>
            </a:r>
          </a:p>
          <a:p>
            <a:pPr lvl="1" eaLnBrk="1" hangingPunct="1">
              <a:buFont typeface="Wingdings" panose="05000000000000000000" pitchFamily="2" charset="2"/>
              <a:buAutoNum type="arabicPeriod"/>
            </a:pPr>
            <a:r>
              <a:rPr lang="es-ES" altLang="es-ES" sz="2000" dirty="0">
                <a:solidFill>
                  <a:srgbClr val="993300"/>
                </a:solidFill>
              </a:rPr>
              <a:t>Determina dirección SSI (normalmente: tabla de vectores)</a:t>
            </a:r>
          </a:p>
          <a:p>
            <a:pPr lvl="1" eaLnBrk="1" hangingPunct="1">
              <a:buFont typeface="Wingdings" panose="05000000000000000000" pitchFamily="2" charset="2"/>
              <a:buAutoNum type="arabicPeriod"/>
            </a:pPr>
            <a:r>
              <a:rPr lang="es-ES" altLang="es-ES" sz="2000" dirty="0">
                <a:solidFill>
                  <a:srgbClr val="993300"/>
                </a:solidFill>
              </a:rPr>
              <a:t>Salta a SSI</a:t>
            </a:r>
          </a:p>
          <a:p>
            <a:pPr lvl="1" eaLnBrk="1" hangingPunct="1">
              <a:buFont typeface="Wingdings" panose="05000000000000000000" pitchFamily="2" charset="2"/>
              <a:buAutoNum type="arabicPeriod"/>
            </a:pPr>
            <a:r>
              <a:rPr lang="es-ES" altLang="es-ES" sz="2000" dirty="0">
                <a:solidFill>
                  <a:srgbClr val="993300"/>
                </a:solidFill>
              </a:rPr>
              <a:t>Al retornar de SSI: se restaura estado (y modo de ejecución)</a:t>
            </a:r>
          </a:p>
          <a:p>
            <a:pPr lvl="1" eaLnBrk="1" hangingPunct="1">
              <a:buFont typeface="Wingdings" panose="05000000000000000000" pitchFamily="2" charset="2"/>
              <a:buAutoNum type="arabicPeriod"/>
            </a:pPr>
            <a:r>
              <a:rPr lang="es-ES" altLang="es-ES" sz="2000" dirty="0">
                <a:solidFill>
                  <a:srgbClr val="993300"/>
                </a:solidFill>
              </a:rPr>
              <a:t>Se prosigue ejecución por siguiente instrucción</a:t>
            </a:r>
          </a:p>
          <a:p>
            <a:pPr lvl="1" eaLnBrk="1" hangingPunct="1"/>
            <a:endParaRPr lang="es-ES" altLang="es-ES" sz="2000" dirty="0">
              <a:solidFill>
                <a:srgbClr val="993300"/>
              </a:solidFill>
            </a:endParaRPr>
          </a:p>
        </p:txBody>
      </p:sp>
    </p:spTree>
    <p:extLst>
      <p:ext uri="{BB962C8B-B14F-4D97-AF65-F5344CB8AC3E}">
        <p14:creationId xmlns:p14="http://schemas.microsoft.com/office/powerpoint/2010/main" val="212872418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5"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chemeClr val="tx1"/>
                </a:solidFill>
              </a:rPr>
              <a:t>Organización</a:t>
            </a:r>
            <a:r>
              <a:rPr lang="en-GB" dirty="0" smtClean="0">
                <a:solidFill>
                  <a:schemeClr val="tx1"/>
                </a:solidFill>
              </a:rPr>
              <a:t> </a:t>
            </a:r>
            <a:r>
              <a:rPr lang="en-GB" dirty="0" err="1" smtClean="0">
                <a:solidFill>
                  <a:schemeClr val="tx1"/>
                </a:solidFill>
              </a:rPr>
              <a:t>básica</a:t>
            </a:r>
            <a:r>
              <a:rPr lang="en-GB" dirty="0" smtClean="0">
                <a:solidFill>
                  <a:schemeClr val="tx1"/>
                </a:solidFill>
              </a:rPr>
              <a:t> de un </a:t>
            </a:r>
            <a:r>
              <a:rPr lang="en-GB" dirty="0" err="1" smtClean="0">
                <a:solidFill>
                  <a:schemeClr val="tx1"/>
                </a:solidFill>
              </a:rPr>
              <a:t>ordenador</a:t>
            </a:r>
            <a:endParaRPr lang="en-GB" dirty="0" smtClean="0">
              <a:solidFill>
                <a:schemeClr val="tx1"/>
              </a:solidFill>
            </a:endParaRPr>
          </a:p>
          <a:p>
            <a:pPr marL="514350" indent="-514350" algn="l">
              <a:buFont typeface="+mj-lt"/>
              <a:buAutoNum type="arabicPeriod"/>
            </a:pPr>
            <a:r>
              <a:rPr lang="en-GB" dirty="0" smtClean="0">
                <a:solidFill>
                  <a:schemeClr val="tx1"/>
                </a:solidFill>
              </a:rPr>
              <a:t>El </a:t>
            </a:r>
            <a:r>
              <a:rPr lang="en-GB" dirty="0" err="1" smtClean="0">
                <a:solidFill>
                  <a:schemeClr val="tx1"/>
                </a:solidFill>
              </a:rPr>
              <a:t>procesador</a:t>
            </a:r>
            <a:r>
              <a:rPr lang="en-GB" dirty="0" smtClean="0">
                <a:solidFill>
                  <a:schemeClr val="tx1"/>
                </a:solidFill>
              </a:rPr>
              <a:t>. </a:t>
            </a:r>
            <a:r>
              <a:rPr lang="en-GB" dirty="0" err="1" smtClean="0">
                <a:solidFill>
                  <a:schemeClr val="tx1"/>
                </a:solidFill>
              </a:rPr>
              <a:t>Modos</a:t>
            </a:r>
            <a:r>
              <a:rPr lang="en-GB" dirty="0" smtClean="0">
                <a:solidFill>
                  <a:schemeClr val="tx1"/>
                </a:solidFill>
              </a:rPr>
              <a:t> de </a:t>
            </a:r>
            <a:r>
              <a:rPr lang="en-GB" dirty="0" err="1" smtClean="0">
                <a:solidFill>
                  <a:schemeClr val="tx1"/>
                </a:solidFill>
              </a:rPr>
              <a:t>ejecución</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Interrupciones</a:t>
            </a:r>
            <a:r>
              <a:rPr lang="en-GB" dirty="0" smtClean="0">
                <a:solidFill>
                  <a:schemeClr val="tx1"/>
                </a:solidFill>
              </a:rPr>
              <a:t> y </a:t>
            </a:r>
            <a:r>
              <a:rPr lang="en-GB" dirty="0" err="1" smtClean="0">
                <a:solidFill>
                  <a:schemeClr val="tx1"/>
                </a:solidFill>
              </a:rPr>
              <a:t>Excepciones</a:t>
            </a:r>
            <a:endParaRPr lang="en-GB" dirty="0" smtClean="0">
              <a:solidFill>
                <a:schemeClr val="tx1"/>
              </a:solidFill>
            </a:endParaRPr>
          </a:p>
          <a:p>
            <a:pPr marL="514350" indent="-514350" algn="l">
              <a:buFont typeface="+mj-lt"/>
              <a:buAutoNum type="arabicPeriod"/>
            </a:pPr>
            <a:r>
              <a:rPr lang="en-GB" smtClean="0">
                <a:solidFill>
                  <a:schemeClr val="tx1"/>
                </a:solidFill>
              </a:rPr>
              <a:t>Memoria</a:t>
            </a:r>
          </a:p>
          <a:p>
            <a:pPr marL="514350" indent="-514350" algn="l">
              <a:buFont typeface="+mj-lt"/>
              <a:buAutoNum type="arabicPeriod"/>
            </a:pPr>
            <a:r>
              <a:rPr lang="en-GB" smtClean="0"/>
              <a:t>Acceso a dispositivos</a:t>
            </a:r>
            <a:endParaRPr lang="en-GB" dirty="0" smtClean="0"/>
          </a:p>
          <a:p>
            <a:pPr marL="514350" indent="-514350" algn="l">
              <a:buFont typeface="+mj-lt"/>
              <a:buAutoNum type="arabicPeriod"/>
            </a:pPr>
            <a:r>
              <a:rPr lang="en-GB" dirty="0" err="1" smtClean="0"/>
              <a:t>Unidades</a:t>
            </a:r>
            <a:r>
              <a:rPr lang="en-GB" dirty="0" smtClean="0"/>
              <a:t> de </a:t>
            </a:r>
            <a:r>
              <a:rPr lang="en-GB" dirty="0" err="1" smtClean="0"/>
              <a:t>almacenamiento</a:t>
            </a:r>
            <a:endParaRPr lang="en-GB" dirty="0" smtClean="0"/>
          </a:p>
          <a:p>
            <a:pPr marL="514350" indent="-514350" algn="l">
              <a:buFont typeface="+mj-lt"/>
              <a:buAutoNum type="arabicPeriod"/>
            </a:pPr>
            <a:r>
              <a:rPr lang="en-GB" dirty="0" err="1" smtClean="0"/>
              <a:t>Interfaz</a:t>
            </a:r>
            <a:r>
              <a:rPr lang="en-GB" dirty="0" smtClean="0"/>
              <a:t> de </a:t>
            </a:r>
            <a:r>
              <a:rPr lang="en-GB" dirty="0" err="1" smtClean="0"/>
              <a:t>usuario</a:t>
            </a:r>
            <a:endParaRPr lang="en-GB" dirty="0" smtClean="0"/>
          </a:p>
          <a:p>
            <a:pPr marL="514350" indent="-514350" algn="l">
              <a:buFont typeface="+mj-lt"/>
              <a:buAutoNum type="arabicPeriod"/>
            </a:pPr>
            <a:r>
              <a:rPr lang="en-GB" dirty="0" err="1" smtClean="0"/>
              <a:t>Arranque</a:t>
            </a:r>
            <a:r>
              <a:rPr lang="en-GB" dirty="0" smtClean="0"/>
              <a:t> del Sistema</a:t>
            </a:r>
          </a:p>
          <a:p>
            <a:pPr marL="514350" indent="-514350" algn="l">
              <a:buFont typeface="+mj-lt"/>
              <a:buAutoNum type="arabicPeriod"/>
            </a:pPr>
            <a:r>
              <a:rPr lang="en-GB" dirty="0" err="1" smtClean="0"/>
              <a:t>Terminología</a:t>
            </a:r>
            <a:r>
              <a:rPr lang="en-GB" dirty="0" smtClean="0"/>
              <a:t> de </a:t>
            </a:r>
            <a:r>
              <a:rPr lang="en-GB" dirty="0" err="1" smtClean="0"/>
              <a:t>redes</a:t>
            </a:r>
            <a:endParaRPr lang="en-GB" dirty="0"/>
          </a:p>
        </p:txBody>
      </p:sp>
    </p:spTree>
    <p:extLst>
      <p:ext uri="{BB962C8B-B14F-4D97-AF65-F5344CB8AC3E}">
        <p14:creationId xmlns:p14="http://schemas.microsoft.com/office/powerpoint/2010/main" val="138244941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smtClean="0"/>
              <a:t>Memoria</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26</a:t>
            </a:fld>
            <a:endParaRPr lang="es-ES" dirty="0"/>
          </a:p>
        </p:txBody>
      </p:sp>
      <p:sp>
        <p:nvSpPr>
          <p:cNvPr id="5" name="Rectangle 10"/>
          <p:cNvSpPr>
            <a:spLocks noChangeArrowheads="1"/>
          </p:cNvSpPr>
          <p:nvPr/>
        </p:nvSpPr>
        <p:spPr bwMode="auto">
          <a:xfrm>
            <a:off x="611188"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b="1" dirty="0" smtClean="0">
                <a:solidFill>
                  <a:schemeClr val="accent2">
                    <a:lumMod val="75000"/>
                  </a:schemeClr>
                </a:solidFill>
              </a:rPr>
              <a:t>Pirámide de memoria</a:t>
            </a:r>
            <a:r>
              <a:rPr lang="es-ES" altLang="es-ES" sz="2400" dirty="0" smtClean="0">
                <a:solidFill>
                  <a:schemeClr val="accent2">
                    <a:lumMod val="75000"/>
                  </a:schemeClr>
                </a:solidFill>
              </a:rPr>
              <a:t>: De manera abstracta podemos representar los distintos tipos de memoria como una pirámide:</a:t>
            </a:r>
          </a:p>
          <a:p>
            <a:pPr algn="just" eaLnBrk="1" hangingPunct="1"/>
            <a:endParaRPr lang="es-ES" altLang="es-ES" sz="2000" dirty="0">
              <a:solidFill>
                <a:schemeClr val="accent2">
                  <a:lumMod val="75000"/>
                </a:schemeClr>
              </a:solidFill>
            </a:endParaRPr>
          </a:p>
          <a:p>
            <a:pPr lvl="1" algn="just" eaLnBrk="1" hangingPunct="1"/>
            <a:endParaRPr lang="es-ES" altLang="es-ES" sz="2000" dirty="0">
              <a:solidFill>
                <a:schemeClr val="accent2">
                  <a:lumMod val="75000"/>
                </a:schemeClr>
              </a:solidFill>
            </a:endParaRPr>
          </a:p>
        </p:txBody>
      </p:sp>
      <p:sp>
        <p:nvSpPr>
          <p:cNvPr id="3" name="Triángulo isósceles 2"/>
          <p:cNvSpPr/>
          <p:nvPr/>
        </p:nvSpPr>
        <p:spPr>
          <a:xfrm>
            <a:off x="3851920" y="2734841"/>
            <a:ext cx="1368152" cy="838175"/>
          </a:xfrm>
          <a:prstGeom prst="triangle">
            <a:avLst>
              <a:gd name="adj" fmla="val 49097"/>
            </a:avLst>
          </a:prstGeom>
          <a:solidFill>
            <a:srgbClr val="C19B74"/>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a:r>
              <a:rPr lang="es-ES" sz="1600" dirty="0" err="1" smtClean="0">
                <a:solidFill>
                  <a:schemeClr val="tx1"/>
                </a:solidFill>
              </a:rPr>
              <a:t>Regs</a:t>
            </a:r>
            <a:r>
              <a:rPr lang="es-ES" sz="1600" dirty="0" smtClean="0">
                <a:solidFill>
                  <a:schemeClr val="tx1"/>
                </a:solidFill>
              </a:rPr>
              <a:t>.</a:t>
            </a:r>
          </a:p>
          <a:p>
            <a:pPr algn="ctr"/>
            <a:r>
              <a:rPr lang="es-ES" sz="1600" dirty="0" smtClean="0">
                <a:solidFill>
                  <a:schemeClr val="tx1"/>
                </a:solidFill>
              </a:rPr>
              <a:t>Procesador</a:t>
            </a:r>
            <a:endParaRPr lang="es-ES" sz="1600" dirty="0">
              <a:solidFill>
                <a:schemeClr val="tx1"/>
              </a:solidFill>
            </a:endParaRPr>
          </a:p>
        </p:txBody>
      </p:sp>
      <p:sp>
        <p:nvSpPr>
          <p:cNvPr id="6" name="Trapecio 5"/>
          <p:cNvSpPr/>
          <p:nvPr/>
        </p:nvSpPr>
        <p:spPr>
          <a:xfrm>
            <a:off x="3430094" y="3639982"/>
            <a:ext cx="2222026" cy="573142"/>
          </a:xfrm>
          <a:prstGeom prst="trapezoid">
            <a:avLst>
              <a:gd name="adj" fmla="val 71902"/>
            </a:avLst>
          </a:prstGeom>
          <a:solidFill>
            <a:srgbClr val="C19B74"/>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600" dirty="0" smtClean="0">
                <a:solidFill>
                  <a:schemeClr val="tx1"/>
                </a:solidFill>
              </a:rPr>
              <a:t>Cachés Procesador</a:t>
            </a:r>
            <a:endParaRPr lang="es-ES" sz="1600" dirty="0">
              <a:solidFill>
                <a:schemeClr val="tx1"/>
              </a:solidFill>
            </a:endParaRPr>
          </a:p>
        </p:txBody>
      </p:sp>
      <p:sp>
        <p:nvSpPr>
          <p:cNvPr id="7" name="Trapecio 6"/>
          <p:cNvSpPr/>
          <p:nvPr/>
        </p:nvSpPr>
        <p:spPr>
          <a:xfrm>
            <a:off x="2987824" y="4293096"/>
            <a:ext cx="3096344" cy="712116"/>
          </a:xfrm>
          <a:prstGeom prst="trapezoid">
            <a:avLst>
              <a:gd name="adj" fmla="val 60549"/>
            </a:avLst>
          </a:prstGeom>
          <a:solidFill>
            <a:srgbClr val="C19B74"/>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dirty="0" smtClean="0">
                <a:solidFill>
                  <a:schemeClr val="tx1"/>
                </a:solidFill>
              </a:rPr>
              <a:t>Memoria</a:t>
            </a:r>
            <a:endParaRPr lang="es-ES" dirty="0">
              <a:solidFill>
                <a:schemeClr val="tx1"/>
              </a:solidFill>
            </a:endParaRPr>
          </a:p>
        </p:txBody>
      </p:sp>
      <p:sp>
        <p:nvSpPr>
          <p:cNvPr id="8" name="Trapecio 7"/>
          <p:cNvSpPr/>
          <p:nvPr/>
        </p:nvSpPr>
        <p:spPr>
          <a:xfrm>
            <a:off x="2555776" y="5085184"/>
            <a:ext cx="3997424" cy="792088"/>
          </a:xfrm>
          <a:prstGeom prst="trapezoid">
            <a:avLst>
              <a:gd name="adj" fmla="val 56027"/>
            </a:avLst>
          </a:prstGeom>
          <a:solidFill>
            <a:srgbClr val="C19B74"/>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dirty="0" smtClean="0">
                <a:solidFill>
                  <a:schemeClr val="tx1"/>
                </a:solidFill>
              </a:rPr>
              <a:t>Unidades locales (SSD, HD)</a:t>
            </a:r>
            <a:endParaRPr lang="es-ES" dirty="0">
              <a:solidFill>
                <a:schemeClr val="tx1"/>
              </a:solidFill>
            </a:endParaRPr>
          </a:p>
        </p:txBody>
      </p:sp>
      <p:sp>
        <p:nvSpPr>
          <p:cNvPr id="9" name="Trapecio 8"/>
          <p:cNvSpPr/>
          <p:nvPr/>
        </p:nvSpPr>
        <p:spPr>
          <a:xfrm>
            <a:off x="2195736" y="5957244"/>
            <a:ext cx="4752528" cy="792088"/>
          </a:xfrm>
          <a:prstGeom prst="trapezoid">
            <a:avLst>
              <a:gd name="adj" fmla="val 46667"/>
            </a:avLst>
          </a:prstGeom>
          <a:solidFill>
            <a:srgbClr val="C19B74"/>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dirty="0" smtClean="0">
                <a:solidFill>
                  <a:schemeClr val="tx1"/>
                </a:solidFill>
              </a:rPr>
              <a:t>Sistemas de archivos remotos y </a:t>
            </a:r>
          </a:p>
          <a:p>
            <a:pPr algn="ctr"/>
            <a:r>
              <a:rPr lang="es-ES" dirty="0" smtClean="0">
                <a:solidFill>
                  <a:schemeClr val="tx1"/>
                </a:solidFill>
              </a:rPr>
              <a:t>Almacenamiento en la nube</a:t>
            </a:r>
            <a:endParaRPr lang="es-ES" dirty="0">
              <a:solidFill>
                <a:schemeClr val="tx1"/>
              </a:solidFill>
            </a:endParaRPr>
          </a:p>
        </p:txBody>
      </p:sp>
      <p:sp>
        <p:nvSpPr>
          <p:cNvPr id="10" name="Flecha abajo 9"/>
          <p:cNvSpPr/>
          <p:nvPr/>
        </p:nvSpPr>
        <p:spPr>
          <a:xfrm>
            <a:off x="7092280" y="2734841"/>
            <a:ext cx="432048" cy="3862511"/>
          </a:xfrm>
          <a:prstGeom prst="downArrow">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1" name="CuadroTexto 10"/>
          <p:cNvSpPr txBox="1"/>
          <p:nvPr/>
        </p:nvSpPr>
        <p:spPr>
          <a:xfrm>
            <a:off x="7524328" y="5805264"/>
            <a:ext cx="1570110" cy="523220"/>
          </a:xfrm>
          <a:prstGeom prst="rect">
            <a:avLst/>
          </a:prstGeom>
          <a:noFill/>
        </p:spPr>
        <p:txBody>
          <a:bodyPr wrap="none" rtlCol="0">
            <a:spAutoFit/>
          </a:bodyPr>
          <a:lstStyle/>
          <a:p>
            <a:r>
              <a:rPr lang="es-ES" sz="2800" dirty="0" smtClean="0">
                <a:solidFill>
                  <a:srgbClr val="993300"/>
                </a:solidFill>
              </a:rPr>
              <a:t>+ tamaño</a:t>
            </a:r>
          </a:p>
        </p:txBody>
      </p:sp>
      <p:sp>
        <p:nvSpPr>
          <p:cNvPr id="13" name="Flecha arriba 12"/>
          <p:cNvSpPr/>
          <p:nvPr/>
        </p:nvSpPr>
        <p:spPr>
          <a:xfrm>
            <a:off x="1835574" y="2546947"/>
            <a:ext cx="432048" cy="4014491"/>
          </a:xfrm>
          <a:prstGeom prst="upArrow">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4" name="CuadroTexto 13"/>
          <p:cNvSpPr txBox="1"/>
          <p:nvPr/>
        </p:nvSpPr>
        <p:spPr>
          <a:xfrm>
            <a:off x="42529" y="2630708"/>
            <a:ext cx="1837041" cy="523220"/>
          </a:xfrm>
          <a:prstGeom prst="rect">
            <a:avLst/>
          </a:prstGeom>
          <a:noFill/>
        </p:spPr>
        <p:txBody>
          <a:bodyPr wrap="none" rtlCol="0">
            <a:spAutoFit/>
          </a:bodyPr>
          <a:lstStyle/>
          <a:p>
            <a:r>
              <a:rPr lang="es-ES" sz="2800" dirty="0" smtClean="0">
                <a:solidFill>
                  <a:srgbClr val="993300"/>
                </a:solidFill>
              </a:rPr>
              <a:t>+ velocidad</a:t>
            </a:r>
          </a:p>
        </p:txBody>
      </p:sp>
      <p:sp>
        <p:nvSpPr>
          <p:cNvPr id="12" name="Elipse 11"/>
          <p:cNvSpPr/>
          <p:nvPr/>
        </p:nvSpPr>
        <p:spPr>
          <a:xfrm>
            <a:off x="2555776" y="4069108"/>
            <a:ext cx="3997424" cy="13041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685009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ssolve">
                                      <p:cBhvr>
                                        <p:cTn id="15" dur="500"/>
                                        <p:tgtEl>
                                          <p:spTgt spid="7"/>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dissolve">
                                      <p:cBhvr>
                                        <p:cTn id="19" dur="500"/>
                                        <p:tgtEl>
                                          <p:spTgt spid="8"/>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dissolve">
                                      <p:cBhvr>
                                        <p:cTn id="23" dur="500"/>
                                        <p:tgtEl>
                                          <p:spTgt spid="9"/>
                                        </p:tgtEl>
                                      </p:cBhvr>
                                    </p:animEffect>
                                  </p:childTnLst>
                                </p:cTn>
                              </p:par>
                            </p:childTnLst>
                          </p:cTn>
                        </p:par>
                        <p:par>
                          <p:cTn id="24" fill="hold">
                            <p:stCondLst>
                              <p:cond delay="2500"/>
                            </p:stCondLst>
                            <p:childTnLst>
                              <p:par>
                                <p:cTn id="25" presetID="17" presetClass="entr" presetSubtype="4"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ppt_x</p:attrName>
                                        </p:attrNameLst>
                                      </p:cBhvr>
                                      <p:tavLst>
                                        <p:tav tm="0">
                                          <p:val>
                                            <p:strVal val="#ppt_x"/>
                                          </p:val>
                                        </p:tav>
                                        <p:tav tm="100000">
                                          <p:val>
                                            <p:strVal val="#ppt_x"/>
                                          </p:val>
                                        </p:tav>
                                      </p:tavLst>
                                    </p:anim>
                                    <p:anim calcmode="lin" valueType="num">
                                      <p:cBhvr>
                                        <p:cTn id="28" dur="500" fill="hold"/>
                                        <p:tgtEl>
                                          <p:spTgt spid="13"/>
                                        </p:tgtEl>
                                        <p:attrNameLst>
                                          <p:attrName>ppt_y</p:attrName>
                                        </p:attrNameLst>
                                      </p:cBhvr>
                                      <p:tavLst>
                                        <p:tav tm="0">
                                          <p:val>
                                            <p:strVal val="#ppt_y+#ppt_h/2"/>
                                          </p:val>
                                        </p:tav>
                                        <p:tav tm="100000">
                                          <p:val>
                                            <p:strVal val="#ppt_y"/>
                                          </p:val>
                                        </p:tav>
                                      </p:tavLst>
                                    </p:anim>
                                    <p:anim calcmode="lin" valueType="num">
                                      <p:cBhvr>
                                        <p:cTn id="29" dur="500" fill="hold"/>
                                        <p:tgtEl>
                                          <p:spTgt spid="13"/>
                                        </p:tgtEl>
                                        <p:attrNameLst>
                                          <p:attrName>ppt_w</p:attrName>
                                        </p:attrNameLst>
                                      </p:cBhvr>
                                      <p:tavLst>
                                        <p:tav tm="0">
                                          <p:val>
                                            <p:strVal val="#ppt_w"/>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childTnLst>
                                </p:cTn>
                              </p:par>
                            </p:childTnLst>
                          </p:cTn>
                        </p:par>
                        <p:par>
                          <p:cTn id="31" fill="hold">
                            <p:stCondLst>
                              <p:cond delay="3000"/>
                            </p:stCondLst>
                            <p:childTnLst>
                              <p:par>
                                <p:cTn id="32" presetID="9"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par>
                          <p:cTn id="35" fill="hold">
                            <p:stCondLst>
                              <p:cond delay="3500"/>
                            </p:stCondLst>
                            <p:childTnLst>
                              <p:par>
                                <p:cTn id="36" presetID="17" presetClass="entr" presetSubtype="1"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 calcmode="lin" valueType="num">
                                      <p:cBhvr>
                                        <p:cTn id="38" dur="500" fill="hold"/>
                                        <p:tgtEl>
                                          <p:spTgt spid="10"/>
                                        </p:tgtEl>
                                        <p:attrNameLst>
                                          <p:attrName>ppt_x</p:attrName>
                                        </p:attrNameLst>
                                      </p:cBhvr>
                                      <p:tavLst>
                                        <p:tav tm="0">
                                          <p:val>
                                            <p:strVal val="#ppt_x"/>
                                          </p:val>
                                        </p:tav>
                                        <p:tav tm="100000">
                                          <p:val>
                                            <p:strVal val="#ppt_x"/>
                                          </p:val>
                                        </p:tav>
                                      </p:tavLst>
                                    </p:anim>
                                    <p:anim calcmode="lin" valueType="num">
                                      <p:cBhvr>
                                        <p:cTn id="39" dur="500" fill="hold"/>
                                        <p:tgtEl>
                                          <p:spTgt spid="10"/>
                                        </p:tgtEl>
                                        <p:attrNameLst>
                                          <p:attrName>ppt_y</p:attrName>
                                        </p:attrNameLst>
                                      </p:cBhvr>
                                      <p:tavLst>
                                        <p:tav tm="0">
                                          <p:val>
                                            <p:strVal val="#ppt_y-#ppt_h/2"/>
                                          </p:val>
                                        </p:tav>
                                        <p:tav tm="100000">
                                          <p:val>
                                            <p:strVal val="#ppt_y"/>
                                          </p:val>
                                        </p:tav>
                                      </p:tavLst>
                                    </p:anim>
                                    <p:anim calcmode="lin" valueType="num">
                                      <p:cBhvr>
                                        <p:cTn id="40" dur="500" fill="hold"/>
                                        <p:tgtEl>
                                          <p:spTgt spid="10"/>
                                        </p:tgtEl>
                                        <p:attrNameLst>
                                          <p:attrName>ppt_w</p:attrName>
                                        </p:attrNameLst>
                                      </p:cBhvr>
                                      <p:tavLst>
                                        <p:tav tm="0">
                                          <p:val>
                                            <p:strVal val="#ppt_w"/>
                                          </p:val>
                                        </p:tav>
                                        <p:tav tm="100000">
                                          <p:val>
                                            <p:strVal val="#ppt_w"/>
                                          </p:val>
                                        </p:tav>
                                      </p:tavLst>
                                    </p:anim>
                                    <p:anim calcmode="lin" valueType="num">
                                      <p:cBhvr>
                                        <p:cTn id="41" dur="500" fill="hold"/>
                                        <p:tgtEl>
                                          <p:spTgt spid="10"/>
                                        </p:tgtEl>
                                        <p:attrNameLst>
                                          <p:attrName>ppt_h</p:attrName>
                                        </p:attrNameLst>
                                      </p:cBhvr>
                                      <p:tavLst>
                                        <p:tav tm="0">
                                          <p:val>
                                            <p:fltVal val="0"/>
                                          </p:val>
                                        </p:tav>
                                        <p:tav tm="100000">
                                          <p:val>
                                            <p:strVal val="#ppt_h"/>
                                          </p:val>
                                        </p:tav>
                                      </p:tavLst>
                                    </p:anim>
                                  </p:childTnLst>
                                </p:cTn>
                              </p:par>
                            </p:childTnLst>
                          </p:cTn>
                        </p:par>
                        <p:par>
                          <p:cTn id="42" fill="hold">
                            <p:stCondLst>
                              <p:cond delay="4000"/>
                            </p:stCondLst>
                            <p:childTnLst>
                              <p:par>
                                <p:cTn id="43" presetID="9" presetClass="entr" presetSubtype="0"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dissolve">
                                      <p:cBhvr>
                                        <p:cTn id="45" dur="5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12"/>
                                        </p:tgtEl>
                                        <p:attrNameLst>
                                          <p:attrName>style.visibility</p:attrName>
                                        </p:attrNameLst>
                                      </p:cBhvr>
                                      <p:to>
                                        <p:strVal val="visible"/>
                                      </p:to>
                                    </p:set>
                                    <p:anim calcmode="lin" valueType="num">
                                      <p:cBhvr>
                                        <p:cTn id="50" dur="500" fill="hold"/>
                                        <p:tgtEl>
                                          <p:spTgt spid="12"/>
                                        </p:tgtEl>
                                        <p:attrNameLst>
                                          <p:attrName>ppt_w</p:attrName>
                                        </p:attrNameLst>
                                      </p:cBhvr>
                                      <p:tavLst>
                                        <p:tav tm="0">
                                          <p:val>
                                            <p:fltVal val="0"/>
                                          </p:val>
                                        </p:tav>
                                        <p:tav tm="100000">
                                          <p:val>
                                            <p:strVal val="#ppt_w"/>
                                          </p:val>
                                        </p:tav>
                                      </p:tavLst>
                                    </p:anim>
                                    <p:anim calcmode="lin" valueType="num">
                                      <p:cBhvr>
                                        <p:cTn id="51" dur="500" fill="hold"/>
                                        <p:tgtEl>
                                          <p:spTgt spid="12"/>
                                        </p:tgtEl>
                                        <p:attrNameLst>
                                          <p:attrName>ppt_h</p:attrName>
                                        </p:attrNameLst>
                                      </p:cBhvr>
                                      <p:tavLst>
                                        <p:tav tm="0">
                                          <p:val>
                                            <p:fltVal val="0"/>
                                          </p:val>
                                        </p:tav>
                                        <p:tav tm="100000">
                                          <p:val>
                                            <p:strVal val="#ppt_h"/>
                                          </p:val>
                                        </p:tav>
                                      </p:tavLst>
                                    </p:anim>
                                    <p:animEffect transition="in" filter="fade">
                                      <p:cBhvr>
                                        <p:cTn id="5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8" grpId="0" animBg="1"/>
      <p:bldP spid="9" grpId="0" animBg="1"/>
      <p:bldP spid="10" grpId="0" animBg="1"/>
      <p:bldP spid="11" grpId="0"/>
      <p:bldP spid="13" grpId="0" animBg="1"/>
      <p:bldP spid="14" grpId="0"/>
      <p:bldP spid="1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smtClean="0"/>
              <a:t>Memoria</a:t>
            </a:r>
            <a:endParaRPr lang="en-GB" dirty="0"/>
          </a:p>
        </p:txBody>
      </p:sp>
      <p:sp>
        <p:nvSpPr>
          <p:cNvPr id="5" name="Rectangle 10"/>
          <p:cNvSpPr>
            <a:spLocks noChangeArrowheads="1"/>
          </p:cNvSpPr>
          <p:nvPr/>
        </p:nvSpPr>
        <p:spPr bwMode="auto">
          <a:xfrm>
            <a:off x="611188"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smtClean="0">
                <a:solidFill>
                  <a:schemeClr val="accent2">
                    <a:lumMod val="75000"/>
                  </a:schemeClr>
                </a:solidFill>
              </a:rPr>
              <a:t>Funcionamiento de la memoria: </a:t>
            </a:r>
            <a:r>
              <a:rPr lang="es-ES" altLang="es-ES" sz="2400" dirty="0" err="1" smtClean="0">
                <a:solidFill>
                  <a:schemeClr val="accent2">
                    <a:lumMod val="75000"/>
                  </a:schemeClr>
                </a:solidFill>
              </a:rPr>
              <a:t>Array</a:t>
            </a:r>
            <a:r>
              <a:rPr lang="es-ES" altLang="es-ES" sz="2400" dirty="0" smtClean="0">
                <a:solidFill>
                  <a:schemeClr val="accent2">
                    <a:lumMod val="75000"/>
                  </a:schemeClr>
                </a:solidFill>
              </a:rPr>
              <a:t> de bytes</a:t>
            </a:r>
          </a:p>
          <a:p>
            <a:pPr algn="just" eaLnBrk="1" hangingPunct="1"/>
            <a:r>
              <a:rPr lang="es-ES" altLang="es-ES" sz="2400" dirty="0" smtClean="0">
                <a:solidFill>
                  <a:schemeClr val="accent2">
                    <a:lumMod val="75000"/>
                  </a:schemeClr>
                </a:solidFill>
              </a:rPr>
              <a:t>Se accede a cada posición de memoria mediante una dirección (índice)</a:t>
            </a:r>
          </a:p>
          <a:p>
            <a:pPr algn="just" eaLnBrk="1" hangingPunct="1"/>
            <a:r>
              <a:rPr lang="es-ES" altLang="es-ES" sz="2400" dirty="0" smtClean="0">
                <a:solidFill>
                  <a:schemeClr val="accent2">
                    <a:lumMod val="75000"/>
                  </a:schemeClr>
                </a:solidFill>
              </a:rPr>
              <a:t>Primera dirección de memoria: 0</a:t>
            </a:r>
          </a:p>
          <a:p>
            <a:pPr algn="just" eaLnBrk="1" hangingPunct="1"/>
            <a:r>
              <a:rPr lang="es-ES" altLang="es-ES" sz="2400" dirty="0" smtClean="0">
                <a:solidFill>
                  <a:schemeClr val="accent2">
                    <a:lumMod val="75000"/>
                  </a:schemeClr>
                </a:solidFill>
              </a:rPr>
              <a:t>Última dirección de memoria: depende de memoria instalada</a:t>
            </a:r>
          </a:p>
          <a:p>
            <a:pPr algn="just" eaLnBrk="1" hangingPunct="1"/>
            <a:r>
              <a:rPr lang="es-ES" altLang="es-ES" sz="2400" dirty="0" smtClean="0">
                <a:solidFill>
                  <a:schemeClr val="accent2">
                    <a:lumMod val="75000"/>
                  </a:schemeClr>
                </a:solidFill>
              </a:rPr>
              <a:t>Se puede transferir en cada acceso 1, 2, 4 u 8 bytes</a:t>
            </a:r>
          </a:p>
          <a:p>
            <a:pPr algn="just" eaLnBrk="1" hangingPunct="1"/>
            <a:r>
              <a:rPr lang="es-ES" altLang="es-ES" sz="2400" dirty="0" smtClean="0">
                <a:solidFill>
                  <a:schemeClr val="accent2">
                    <a:lumMod val="75000"/>
                  </a:schemeClr>
                </a:solidFill>
              </a:rPr>
              <a:t>Recordemos de Tema 1, epígrafe 2…</a:t>
            </a:r>
          </a:p>
          <a:p>
            <a:pPr algn="just" eaLnBrk="1" hangingPunct="1"/>
            <a:endParaRPr lang="es-ES" altLang="es-ES" sz="2400" dirty="0" smtClean="0">
              <a:solidFill>
                <a:schemeClr val="accent2">
                  <a:lumMod val="75000"/>
                </a:schemeClr>
              </a:solidFill>
            </a:endParaRPr>
          </a:p>
          <a:p>
            <a:pPr algn="just" eaLnBrk="1" hangingPunct="1"/>
            <a:endParaRPr lang="es-ES" altLang="es-ES" sz="2400" dirty="0" smtClean="0">
              <a:solidFill>
                <a:schemeClr val="accent2">
                  <a:lumMod val="75000"/>
                </a:schemeClr>
              </a:solidFill>
            </a:endParaRPr>
          </a:p>
          <a:p>
            <a:pPr algn="just" eaLnBrk="1" hangingPunct="1"/>
            <a:endParaRPr lang="es-ES" altLang="es-ES" sz="2000" dirty="0">
              <a:solidFill>
                <a:schemeClr val="accent2">
                  <a:lumMod val="75000"/>
                </a:schemeClr>
              </a:solidFill>
            </a:endParaRPr>
          </a:p>
          <a:p>
            <a:pPr lvl="1" algn="just" eaLnBrk="1" hangingPunct="1"/>
            <a:endParaRPr lang="es-ES" altLang="es-ES" sz="2000" dirty="0">
              <a:solidFill>
                <a:schemeClr val="accent2">
                  <a:lumMod val="75000"/>
                </a:schemeClr>
              </a:solidFill>
            </a:endParaRPr>
          </a:p>
        </p:txBody>
      </p:sp>
      <p:pic>
        <p:nvPicPr>
          <p:cNvPr id="15" name="Imagen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55776" y="1844824"/>
            <a:ext cx="5688632" cy="4257326"/>
          </a:xfrm>
          <a:prstGeom prst="rect">
            <a:avLst/>
          </a:prstGeom>
          <a:ln w="12700">
            <a:solidFill>
              <a:schemeClr val="tx1"/>
            </a:solidFill>
          </a:ln>
          <a:effectLst/>
        </p:spPr>
      </p:pic>
      <p:sp>
        <p:nvSpPr>
          <p:cNvPr id="16" name="Elipse 15"/>
          <p:cNvSpPr/>
          <p:nvPr/>
        </p:nvSpPr>
        <p:spPr>
          <a:xfrm>
            <a:off x="2987824" y="3789040"/>
            <a:ext cx="4392488" cy="57606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7" name="Rectángulo 16"/>
          <p:cNvSpPr/>
          <p:nvPr/>
        </p:nvSpPr>
        <p:spPr>
          <a:xfrm>
            <a:off x="2411889" y="3615407"/>
            <a:ext cx="5538696" cy="923330"/>
          </a:xfrm>
          <a:prstGeom prst="rect">
            <a:avLst/>
          </a:prstGeom>
          <a:noFill/>
        </p:spPr>
        <p:txBody>
          <a:bodyPr wrap="none" lIns="91440" tIns="45720" rIns="91440" bIns="45720">
            <a:spAutoFit/>
          </a:bodyPr>
          <a:lstStyle/>
          <a:p>
            <a:pPr algn="ctr"/>
            <a:r>
              <a:rPr lang="es-ES" sz="5400" b="1" cap="none" spc="0" dirty="0" smtClean="0">
                <a:ln w="9525">
                  <a:solidFill>
                    <a:schemeClr val="bg1"/>
                  </a:solidFill>
                  <a:prstDash val="solid"/>
                </a:ln>
                <a:solidFill>
                  <a:srgbClr val="FF0000"/>
                </a:solidFill>
                <a:effectLst>
                  <a:outerShdw blurRad="12700" dist="38100" dir="2700000" algn="tl" rotWithShape="0">
                    <a:schemeClr val="bg1">
                      <a:lumMod val="50000"/>
                    </a:schemeClr>
                  </a:outerShdw>
                </a:effectLst>
              </a:rPr>
              <a:t>¿                             ?</a:t>
            </a:r>
            <a:endParaRPr lang="es-ES" sz="54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371627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17" presetClass="entr" presetSubtype="10"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smtClean="0"/>
              <a:t>Memoria</a:t>
            </a:r>
            <a:endParaRPr lang="en-GB" dirty="0"/>
          </a:p>
        </p:txBody>
      </p:sp>
      <p:sp>
        <p:nvSpPr>
          <p:cNvPr id="15" name="Rectangle 2"/>
          <p:cNvSpPr>
            <a:spLocks noChangeArrowheads="1"/>
          </p:cNvSpPr>
          <p:nvPr/>
        </p:nvSpPr>
        <p:spPr bwMode="auto">
          <a:xfrm>
            <a:off x="8316913" y="6381750"/>
            <a:ext cx="719137"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r" eaLnBrk="1" hangingPunct="1"/>
            <a:fld id="{BB33E7E2-D170-4135-B6AE-FCF48EC6C713}" type="slidenum">
              <a:rPr lang="es-ES" altLang="es-ES" sz="1400">
                <a:solidFill>
                  <a:srgbClr val="000099"/>
                </a:solidFill>
              </a:rPr>
              <a:pPr algn="r" eaLnBrk="1" hangingPunct="1"/>
              <a:t>28</a:t>
            </a:fld>
            <a:endParaRPr lang="es-ES" altLang="es-ES" sz="1400">
              <a:solidFill>
                <a:srgbClr val="000099"/>
              </a:solidFill>
            </a:endParaRPr>
          </a:p>
        </p:txBody>
      </p:sp>
      <p:sp>
        <p:nvSpPr>
          <p:cNvPr id="22" name="Rectangle 9"/>
          <p:cNvSpPr>
            <a:spLocks noChangeArrowheads="1"/>
          </p:cNvSpPr>
          <p:nvPr/>
        </p:nvSpPr>
        <p:spPr bwMode="auto">
          <a:xfrm>
            <a:off x="395536" y="1124744"/>
            <a:ext cx="8291264"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627063" indent="2730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marL="0" indent="0" algn="just" eaLnBrk="1" hangingPunct="1">
              <a:spcBef>
                <a:spcPct val="20000"/>
              </a:spcBef>
            </a:pPr>
            <a:r>
              <a:rPr lang="es-ES" altLang="es-ES" sz="2400" b="1" dirty="0" smtClean="0">
                <a:solidFill>
                  <a:srgbClr val="993300"/>
                </a:solidFill>
              </a:rPr>
              <a:t>Espacio de memoria paginado:</a:t>
            </a:r>
            <a:r>
              <a:rPr lang="es-ES" altLang="es-ES" sz="2400" dirty="0" smtClean="0">
                <a:solidFill>
                  <a:srgbClr val="993300"/>
                </a:solidFill>
              </a:rPr>
              <a:t> </a:t>
            </a:r>
          </a:p>
          <a:p>
            <a:pPr algn="just" eaLnBrk="1" hangingPunct="1">
              <a:spcBef>
                <a:spcPct val="20000"/>
              </a:spcBef>
              <a:buFont typeface="Wingdings" panose="05000000000000000000" pitchFamily="2" charset="2"/>
              <a:buChar char="v"/>
            </a:pPr>
            <a:r>
              <a:rPr lang="es-ES" altLang="es-ES" sz="2400" dirty="0" smtClean="0">
                <a:solidFill>
                  <a:srgbClr val="993300"/>
                </a:solidFill>
              </a:rPr>
              <a:t>Cada proceso ve su </a:t>
            </a:r>
            <a:r>
              <a:rPr lang="es-ES" altLang="es-ES" sz="2400" i="1" dirty="0" smtClean="0">
                <a:solidFill>
                  <a:srgbClr val="993300"/>
                </a:solidFill>
              </a:rPr>
              <a:t>espacio lógico de direcciones</a:t>
            </a:r>
            <a:endParaRPr lang="es-ES" altLang="es-ES" sz="2400" i="1" dirty="0">
              <a:solidFill>
                <a:srgbClr val="993300"/>
              </a:solidFill>
            </a:endParaRPr>
          </a:p>
          <a:p>
            <a:pPr algn="just" eaLnBrk="1" hangingPunct="1">
              <a:spcBef>
                <a:spcPct val="20000"/>
              </a:spcBef>
              <a:buFont typeface="Wingdings" panose="05000000000000000000" pitchFamily="2" charset="2"/>
              <a:buChar char="v"/>
            </a:pPr>
            <a:r>
              <a:rPr lang="es-ES" altLang="es-ES" sz="2400" dirty="0" smtClean="0">
                <a:solidFill>
                  <a:srgbClr val="993300"/>
                </a:solidFill>
              </a:rPr>
              <a:t>El procesador traduce al </a:t>
            </a:r>
            <a:r>
              <a:rPr lang="es-ES" altLang="es-ES" sz="2400" i="1" dirty="0" smtClean="0">
                <a:solidFill>
                  <a:srgbClr val="993300"/>
                </a:solidFill>
              </a:rPr>
              <a:t>espacio físico de direcciones</a:t>
            </a:r>
            <a:endParaRPr lang="es-ES" altLang="es-ES" sz="2400" i="1" dirty="0">
              <a:solidFill>
                <a:srgbClr val="993300"/>
              </a:solidFill>
            </a:endParaRPr>
          </a:p>
          <a:p>
            <a:pPr algn="just" eaLnBrk="1" hangingPunct="1">
              <a:spcBef>
                <a:spcPct val="20000"/>
              </a:spcBef>
              <a:buFont typeface="Wingdings" panose="05000000000000000000" pitchFamily="2" charset="2"/>
              <a:buChar char="v"/>
            </a:pPr>
            <a:r>
              <a:rPr lang="es-ES" altLang="es-ES" sz="2400" dirty="0">
                <a:solidFill>
                  <a:srgbClr val="993300"/>
                </a:solidFill>
              </a:rPr>
              <a:t>Traductor divide las direcciones lógicas en</a:t>
            </a:r>
          </a:p>
          <a:p>
            <a:pPr lvl="1" algn="just" eaLnBrk="1" hangingPunct="1">
              <a:spcBef>
                <a:spcPct val="20000"/>
              </a:spcBef>
              <a:buFont typeface="Wingdings" panose="05000000000000000000" pitchFamily="2" charset="2"/>
              <a:buChar char="Ø"/>
            </a:pPr>
            <a:r>
              <a:rPr lang="es-ES" altLang="es-ES" sz="2000" dirty="0">
                <a:solidFill>
                  <a:srgbClr val="993300"/>
                </a:solidFill>
              </a:rPr>
              <a:t>nº de página</a:t>
            </a:r>
          </a:p>
          <a:p>
            <a:pPr lvl="1" algn="just" eaLnBrk="1" hangingPunct="1">
              <a:spcBef>
                <a:spcPct val="20000"/>
              </a:spcBef>
              <a:buFont typeface="Wingdings" panose="05000000000000000000" pitchFamily="2" charset="2"/>
              <a:buChar char="Ø"/>
            </a:pPr>
            <a:r>
              <a:rPr lang="es-ES" altLang="es-ES" sz="2000" dirty="0">
                <a:solidFill>
                  <a:srgbClr val="993300"/>
                </a:solidFill>
              </a:rPr>
              <a:t>desplazamiento</a:t>
            </a:r>
          </a:p>
        </p:txBody>
      </p:sp>
      <p:sp>
        <p:nvSpPr>
          <p:cNvPr id="23" name="Text Box 15"/>
          <p:cNvSpPr txBox="1">
            <a:spLocks noChangeArrowheads="1"/>
          </p:cNvSpPr>
          <p:nvPr/>
        </p:nvSpPr>
        <p:spPr bwMode="auto">
          <a:xfrm>
            <a:off x="7991475" y="3836988"/>
            <a:ext cx="722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00…0</a:t>
            </a:r>
          </a:p>
        </p:txBody>
      </p:sp>
      <p:sp>
        <p:nvSpPr>
          <p:cNvPr id="24" name="Text Box 16"/>
          <p:cNvSpPr txBox="1">
            <a:spLocks noChangeArrowheads="1"/>
          </p:cNvSpPr>
          <p:nvPr/>
        </p:nvSpPr>
        <p:spPr bwMode="auto">
          <a:xfrm>
            <a:off x="7993063" y="6116638"/>
            <a:ext cx="755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FF…F</a:t>
            </a:r>
          </a:p>
        </p:txBody>
      </p:sp>
      <p:sp>
        <p:nvSpPr>
          <p:cNvPr id="25" name="Rectangle 18"/>
          <p:cNvSpPr>
            <a:spLocks noChangeArrowheads="1"/>
          </p:cNvSpPr>
          <p:nvPr/>
        </p:nvSpPr>
        <p:spPr bwMode="auto">
          <a:xfrm>
            <a:off x="6443663" y="3213100"/>
            <a:ext cx="1982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tabLst>
                <a:tab pos="530225" algn="l"/>
                <a:tab pos="627063" algn="l"/>
                <a:tab pos="4127500" algn="l"/>
              </a:tabLst>
              <a:defRPr>
                <a:solidFill>
                  <a:schemeClr val="tx1"/>
                </a:solidFill>
                <a:latin typeface="Arial" panose="020B0604020202020204" pitchFamily="34" charset="0"/>
              </a:defRPr>
            </a:lvl1pPr>
            <a:lvl2pPr marL="742950" indent="-285750" eaLnBrk="0" hangingPunct="0">
              <a:tabLst>
                <a:tab pos="530225" algn="l"/>
                <a:tab pos="627063" algn="l"/>
                <a:tab pos="4127500" algn="l"/>
              </a:tabLst>
              <a:defRPr>
                <a:solidFill>
                  <a:schemeClr val="tx1"/>
                </a:solidFill>
                <a:latin typeface="Arial" panose="020B0604020202020204" pitchFamily="34" charset="0"/>
              </a:defRPr>
            </a:lvl2pPr>
            <a:lvl3pPr marL="1143000" indent="-228600" eaLnBrk="0" hangingPunct="0">
              <a:tabLst>
                <a:tab pos="530225" algn="l"/>
                <a:tab pos="627063" algn="l"/>
                <a:tab pos="4127500" algn="l"/>
              </a:tabLst>
              <a:defRPr>
                <a:solidFill>
                  <a:schemeClr val="tx1"/>
                </a:solidFill>
                <a:latin typeface="Arial" panose="020B0604020202020204" pitchFamily="34" charset="0"/>
              </a:defRPr>
            </a:lvl3pPr>
            <a:lvl4pPr marL="1600200" indent="-228600" eaLnBrk="0" hangingPunct="0">
              <a:tabLst>
                <a:tab pos="530225" algn="l"/>
                <a:tab pos="627063" algn="l"/>
                <a:tab pos="4127500" algn="l"/>
              </a:tabLst>
              <a:defRPr>
                <a:solidFill>
                  <a:schemeClr val="tx1"/>
                </a:solidFill>
                <a:latin typeface="Arial" panose="020B0604020202020204" pitchFamily="34" charset="0"/>
              </a:defRPr>
            </a:lvl4pPr>
            <a:lvl5pPr marL="2057400" indent="-228600" eaLnBrk="0" hangingPunct="0">
              <a:tabLst>
                <a:tab pos="530225"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9pPr>
          </a:lstStyle>
          <a:p>
            <a:pPr algn="l" eaLnBrk="1" hangingPunct="1">
              <a:spcBef>
                <a:spcPct val="20000"/>
              </a:spcBef>
              <a:buFont typeface="Wingdings" panose="05000000000000000000" pitchFamily="2" charset="2"/>
              <a:buNone/>
            </a:pPr>
            <a:r>
              <a:rPr lang="es-ES" altLang="es-ES" sz="2000">
                <a:solidFill>
                  <a:srgbClr val="993300"/>
                </a:solidFill>
              </a:rPr>
              <a:t>Espacio Físico de Direcciones</a:t>
            </a:r>
          </a:p>
        </p:txBody>
      </p:sp>
      <p:sp>
        <p:nvSpPr>
          <p:cNvPr id="26" name="Rectangle 33"/>
          <p:cNvSpPr>
            <a:spLocks noChangeArrowheads="1"/>
          </p:cNvSpPr>
          <p:nvPr/>
        </p:nvSpPr>
        <p:spPr bwMode="auto">
          <a:xfrm>
            <a:off x="2051050" y="4076824"/>
            <a:ext cx="1511300" cy="360363"/>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desplazamiento</a:t>
            </a:r>
          </a:p>
        </p:txBody>
      </p:sp>
      <p:sp>
        <p:nvSpPr>
          <p:cNvPr id="27" name="Rectangle 34"/>
          <p:cNvSpPr>
            <a:spLocks noChangeArrowheads="1"/>
          </p:cNvSpPr>
          <p:nvPr/>
        </p:nvSpPr>
        <p:spPr bwMode="auto">
          <a:xfrm>
            <a:off x="1150938" y="4076824"/>
            <a:ext cx="792162" cy="360363"/>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Página</a:t>
            </a:r>
          </a:p>
        </p:txBody>
      </p:sp>
      <p:sp>
        <p:nvSpPr>
          <p:cNvPr id="28" name="Rectangle 35"/>
          <p:cNvSpPr>
            <a:spLocks noChangeArrowheads="1"/>
          </p:cNvSpPr>
          <p:nvPr/>
        </p:nvSpPr>
        <p:spPr bwMode="auto">
          <a:xfrm>
            <a:off x="1330325" y="3645024"/>
            <a:ext cx="2449513"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None/>
            </a:pPr>
            <a:r>
              <a:rPr lang="es-ES" altLang="es-ES" sz="2000" dirty="0">
                <a:solidFill>
                  <a:srgbClr val="993300"/>
                </a:solidFill>
              </a:rPr>
              <a:t>Dirección Lógica</a:t>
            </a:r>
          </a:p>
        </p:txBody>
      </p:sp>
      <p:sp>
        <p:nvSpPr>
          <p:cNvPr id="29" name="Rectangle 36"/>
          <p:cNvSpPr>
            <a:spLocks noChangeArrowheads="1"/>
          </p:cNvSpPr>
          <p:nvPr/>
        </p:nvSpPr>
        <p:spPr bwMode="auto">
          <a:xfrm>
            <a:off x="2052638" y="5516687"/>
            <a:ext cx="1511300" cy="360362"/>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desplazamiento</a:t>
            </a:r>
          </a:p>
        </p:txBody>
      </p:sp>
      <p:sp>
        <p:nvSpPr>
          <p:cNvPr id="30" name="Rectangle 37"/>
          <p:cNvSpPr>
            <a:spLocks noChangeArrowheads="1"/>
          </p:cNvSpPr>
          <p:nvPr/>
        </p:nvSpPr>
        <p:spPr bwMode="auto">
          <a:xfrm>
            <a:off x="1150938" y="5516687"/>
            <a:ext cx="792162" cy="360362"/>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Marco</a:t>
            </a:r>
          </a:p>
        </p:txBody>
      </p:sp>
      <p:sp>
        <p:nvSpPr>
          <p:cNvPr id="31" name="Rectangle 38"/>
          <p:cNvSpPr>
            <a:spLocks noChangeArrowheads="1"/>
          </p:cNvSpPr>
          <p:nvPr/>
        </p:nvSpPr>
        <p:spPr bwMode="auto">
          <a:xfrm>
            <a:off x="1331913" y="5877049"/>
            <a:ext cx="2449512"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None/>
            </a:pPr>
            <a:r>
              <a:rPr lang="es-ES" altLang="es-ES" sz="2000">
                <a:solidFill>
                  <a:srgbClr val="993300"/>
                </a:solidFill>
              </a:rPr>
              <a:t>Dirección Física</a:t>
            </a:r>
          </a:p>
        </p:txBody>
      </p:sp>
      <p:sp>
        <p:nvSpPr>
          <p:cNvPr id="32" name="AutoShape 39"/>
          <p:cNvSpPr>
            <a:spLocks noChangeArrowheads="1"/>
          </p:cNvSpPr>
          <p:nvPr/>
        </p:nvSpPr>
        <p:spPr bwMode="auto">
          <a:xfrm>
            <a:off x="539750" y="4726112"/>
            <a:ext cx="2016125" cy="504825"/>
          </a:xfrm>
          <a:prstGeom prst="flowChartProcess">
            <a:avLst/>
          </a:prstGeom>
          <a:solidFill>
            <a:srgbClr val="99CCF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400"/>
              <a:t>Traductor Dinámico</a:t>
            </a:r>
            <a:br>
              <a:rPr lang="es-ES" altLang="es-ES" sz="1400"/>
            </a:br>
            <a:r>
              <a:rPr lang="es-ES" altLang="es-ES" sz="1400"/>
              <a:t> de Páginas</a:t>
            </a:r>
          </a:p>
        </p:txBody>
      </p:sp>
      <p:cxnSp>
        <p:nvCxnSpPr>
          <p:cNvPr id="33" name="AutoShape 40"/>
          <p:cNvCxnSpPr>
            <a:cxnSpLocks noChangeShapeType="1"/>
            <a:stCxn id="27" idx="2"/>
            <a:endCxn id="32" idx="0"/>
          </p:cNvCxnSpPr>
          <p:nvPr/>
        </p:nvCxnSpPr>
        <p:spPr bwMode="auto">
          <a:xfrm>
            <a:off x="1547813" y="4437187"/>
            <a:ext cx="0" cy="288925"/>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34" name="AutoShape 41"/>
          <p:cNvCxnSpPr>
            <a:cxnSpLocks noChangeShapeType="1"/>
            <a:stCxn id="32" idx="2"/>
            <a:endCxn id="30" idx="0"/>
          </p:cNvCxnSpPr>
          <p:nvPr/>
        </p:nvCxnSpPr>
        <p:spPr bwMode="auto">
          <a:xfrm>
            <a:off x="1547813" y="5230937"/>
            <a:ext cx="0" cy="285750"/>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35" name="AutoShape 42"/>
          <p:cNvCxnSpPr>
            <a:cxnSpLocks noChangeShapeType="1"/>
            <a:stCxn id="26" idx="2"/>
            <a:endCxn id="29" idx="0"/>
          </p:cNvCxnSpPr>
          <p:nvPr/>
        </p:nvCxnSpPr>
        <p:spPr bwMode="auto">
          <a:xfrm>
            <a:off x="2806700" y="4437187"/>
            <a:ext cx="1588" cy="1079500"/>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36" name="Text Box 43"/>
          <p:cNvSpPr txBox="1">
            <a:spLocks noChangeArrowheads="1"/>
          </p:cNvSpPr>
          <p:nvPr/>
        </p:nvSpPr>
        <p:spPr bwMode="auto">
          <a:xfrm>
            <a:off x="3413125" y="4384799"/>
            <a:ext cx="279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400"/>
              <a:t>0</a:t>
            </a:r>
          </a:p>
        </p:txBody>
      </p:sp>
      <p:sp>
        <p:nvSpPr>
          <p:cNvPr id="37" name="Text Box 44"/>
          <p:cNvSpPr txBox="1">
            <a:spLocks noChangeArrowheads="1"/>
          </p:cNvSpPr>
          <p:nvPr/>
        </p:nvSpPr>
        <p:spPr bwMode="auto">
          <a:xfrm>
            <a:off x="1955800" y="4384799"/>
            <a:ext cx="26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400"/>
              <a:t>k</a:t>
            </a:r>
          </a:p>
        </p:txBody>
      </p:sp>
      <p:sp>
        <p:nvSpPr>
          <p:cNvPr id="38" name="Text Box 45"/>
          <p:cNvSpPr txBox="1">
            <a:spLocks noChangeArrowheads="1"/>
          </p:cNvSpPr>
          <p:nvPr/>
        </p:nvSpPr>
        <p:spPr bwMode="auto">
          <a:xfrm>
            <a:off x="1620838" y="4384799"/>
            <a:ext cx="471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400"/>
              <a:t>k+1</a:t>
            </a:r>
          </a:p>
        </p:txBody>
      </p:sp>
      <p:sp>
        <p:nvSpPr>
          <p:cNvPr id="39" name="Text Box 46"/>
          <p:cNvSpPr txBox="1">
            <a:spLocks noChangeArrowheads="1"/>
          </p:cNvSpPr>
          <p:nvPr/>
        </p:nvSpPr>
        <p:spPr bwMode="auto">
          <a:xfrm>
            <a:off x="1036638" y="4384799"/>
            <a:ext cx="279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400"/>
              <a:t>n</a:t>
            </a:r>
          </a:p>
        </p:txBody>
      </p:sp>
      <p:sp>
        <p:nvSpPr>
          <p:cNvPr id="40" name="Text Box 47"/>
          <p:cNvSpPr txBox="1">
            <a:spLocks noChangeArrowheads="1"/>
          </p:cNvSpPr>
          <p:nvPr/>
        </p:nvSpPr>
        <p:spPr bwMode="auto">
          <a:xfrm>
            <a:off x="3421063" y="5283324"/>
            <a:ext cx="279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400"/>
              <a:t>0</a:t>
            </a:r>
          </a:p>
        </p:txBody>
      </p:sp>
      <p:sp>
        <p:nvSpPr>
          <p:cNvPr id="41" name="Text Box 48"/>
          <p:cNvSpPr txBox="1">
            <a:spLocks noChangeArrowheads="1"/>
          </p:cNvSpPr>
          <p:nvPr/>
        </p:nvSpPr>
        <p:spPr bwMode="auto">
          <a:xfrm>
            <a:off x="1963738" y="5283324"/>
            <a:ext cx="26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400"/>
              <a:t>k</a:t>
            </a:r>
          </a:p>
        </p:txBody>
      </p:sp>
      <p:sp>
        <p:nvSpPr>
          <p:cNvPr id="42" name="Text Box 49"/>
          <p:cNvSpPr txBox="1">
            <a:spLocks noChangeArrowheads="1"/>
          </p:cNvSpPr>
          <p:nvPr/>
        </p:nvSpPr>
        <p:spPr bwMode="auto">
          <a:xfrm>
            <a:off x="1628775" y="5283324"/>
            <a:ext cx="471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400"/>
              <a:t>k+1</a:t>
            </a:r>
          </a:p>
        </p:txBody>
      </p:sp>
      <p:sp>
        <p:nvSpPr>
          <p:cNvPr id="43" name="Text Box 50"/>
          <p:cNvSpPr txBox="1">
            <a:spLocks noChangeArrowheads="1"/>
          </p:cNvSpPr>
          <p:nvPr/>
        </p:nvSpPr>
        <p:spPr bwMode="auto">
          <a:xfrm>
            <a:off x="1044575" y="5283324"/>
            <a:ext cx="279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400"/>
              <a:t>n</a:t>
            </a:r>
          </a:p>
        </p:txBody>
      </p:sp>
      <p:sp>
        <p:nvSpPr>
          <p:cNvPr id="44" name="Rectangle 52"/>
          <p:cNvSpPr>
            <a:spLocks noChangeArrowheads="1"/>
          </p:cNvSpPr>
          <p:nvPr/>
        </p:nvSpPr>
        <p:spPr bwMode="auto">
          <a:xfrm>
            <a:off x="4643438" y="40052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45" name="Text Box 53"/>
          <p:cNvSpPr txBox="1">
            <a:spLocks noChangeArrowheads="1"/>
          </p:cNvSpPr>
          <p:nvPr/>
        </p:nvSpPr>
        <p:spPr bwMode="auto">
          <a:xfrm>
            <a:off x="3924300" y="3859213"/>
            <a:ext cx="722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00…0</a:t>
            </a:r>
          </a:p>
        </p:txBody>
      </p:sp>
      <p:sp>
        <p:nvSpPr>
          <p:cNvPr id="46" name="Text Box 54"/>
          <p:cNvSpPr txBox="1">
            <a:spLocks noChangeArrowheads="1"/>
          </p:cNvSpPr>
          <p:nvPr/>
        </p:nvSpPr>
        <p:spPr bwMode="auto">
          <a:xfrm>
            <a:off x="3925888" y="6138863"/>
            <a:ext cx="755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FF…F</a:t>
            </a:r>
          </a:p>
        </p:txBody>
      </p:sp>
      <p:sp>
        <p:nvSpPr>
          <p:cNvPr id="47" name="Rectangle 55"/>
          <p:cNvSpPr>
            <a:spLocks noChangeArrowheads="1"/>
          </p:cNvSpPr>
          <p:nvPr/>
        </p:nvSpPr>
        <p:spPr bwMode="auto">
          <a:xfrm>
            <a:off x="4284663" y="3235325"/>
            <a:ext cx="1982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tabLst>
                <a:tab pos="530225" algn="l"/>
                <a:tab pos="627063" algn="l"/>
                <a:tab pos="4127500" algn="l"/>
              </a:tabLst>
              <a:defRPr>
                <a:solidFill>
                  <a:schemeClr val="tx1"/>
                </a:solidFill>
                <a:latin typeface="Arial" panose="020B0604020202020204" pitchFamily="34" charset="0"/>
              </a:defRPr>
            </a:lvl1pPr>
            <a:lvl2pPr marL="742950" indent="-285750" eaLnBrk="0" hangingPunct="0">
              <a:tabLst>
                <a:tab pos="530225" algn="l"/>
                <a:tab pos="627063" algn="l"/>
                <a:tab pos="4127500" algn="l"/>
              </a:tabLst>
              <a:defRPr>
                <a:solidFill>
                  <a:schemeClr val="tx1"/>
                </a:solidFill>
                <a:latin typeface="Arial" panose="020B0604020202020204" pitchFamily="34" charset="0"/>
              </a:defRPr>
            </a:lvl2pPr>
            <a:lvl3pPr marL="1143000" indent="-228600" eaLnBrk="0" hangingPunct="0">
              <a:tabLst>
                <a:tab pos="530225" algn="l"/>
                <a:tab pos="627063" algn="l"/>
                <a:tab pos="4127500" algn="l"/>
              </a:tabLst>
              <a:defRPr>
                <a:solidFill>
                  <a:schemeClr val="tx1"/>
                </a:solidFill>
                <a:latin typeface="Arial" panose="020B0604020202020204" pitchFamily="34" charset="0"/>
              </a:defRPr>
            </a:lvl3pPr>
            <a:lvl4pPr marL="1600200" indent="-228600" eaLnBrk="0" hangingPunct="0">
              <a:tabLst>
                <a:tab pos="530225" algn="l"/>
                <a:tab pos="627063" algn="l"/>
                <a:tab pos="4127500" algn="l"/>
              </a:tabLst>
              <a:defRPr>
                <a:solidFill>
                  <a:schemeClr val="tx1"/>
                </a:solidFill>
                <a:latin typeface="Arial" panose="020B0604020202020204" pitchFamily="34" charset="0"/>
              </a:defRPr>
            </a:lvl4pPr>
            <a:lvl5pPr marL="2057400" indent="-228600" eaLnBrk="0" hangingPunct="0">
              <a:tabLst>
                <a:tab pos="530225"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9pPr>
          </a:lstStyle>
          <a:p>
            <a:pPr algn="l" eaLnBrk="1" hangingPunct="1">
              <a:spcBef>
                <a:spcPct val="20000"/>
              </a:spcBef>
              <a:buFont typeface="Wingdings" panose="05000000000000000000" pitchFamily="2" charset="2"/>
              <a:buNone/>
            </a:pPr>
            <a:r>
              <a:rPr lang="es-ES" altLang="es-ES" sz="2000" dirty="0">
                <a:solidFill>
                  <a:srgbClr val="993300"/>
                </a:solidFill>
              </a:rPr>
              <a:t>Espacio Lógico de Direcciones</a:t>
            </a:r>
          </a:p>
        </p:txBody>
      </p:sp>
      <p:sp>
        <p:nvSpPr>
          <p:cNvPr id="48" name="Rectangle 76"/>
          <p:cNvSpPr>
            <a:spLocks noChangeArrowheads="1"/>
          </p:cNvSpPr>
          <p:nvPr/>
        </p:nvSpPr>
        <p:spPr bwMode="auto">
          <a:xfrm>
            <a:off x="4643438" y="42211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49" name="Rectangle 77"/>
          <p:cNvSpPr>
            <a:spLocks noChangeArrowheads="1"/>
          </p:cNvSpPr>
          <p:nvPr/>
        </p:nvSpPr>
        <p:spPr bwMode="auto">
          <a:xfrm>
            <a:off x="4643438" y="44370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0" name="Rectangle 78"/>
          <p:cNvSpPr>
            <a:spLocks noChangeArrowheads="1"/>
          </p:cNvSpPr>
          <p:nvPr/>
        </p:nvSpPr>
        <p:spPr bwMode="auto">
          <a:xfrm>
            <a:off x="4643438" y="46529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1" name="Rectangle 79"/>
          <p:cNvSpPr>
            <a:spLocks noChangeArrowheads="1"/>
          </p:cNvSpPr>
          <p:nvPr/>
        </p:nvSpPr>
        <p:spPr bwMode="auto">
          <a:xfrm>
            <a:off x="4643438" y="48688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2" name="Rectangle 80"/>
          <p:cNvSpPr>
            <a:spLocks noChangeArrowheads="1"/>
          </p:cNvSpPr>
          <p:nvPr/>
        </p:nvSpPr>
        <p:spPr bwMode="auto">
          <a:xfrm>
            <a:off x="4643438" y="50847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3" name="Rectangle 81"/>
          <p:cNvSpPr>
            <a:spLocks noChangeArrowheads="1"/>
          </p:cNvSpPr>
          <p:nvPr/>
        </p:nvSpPr>
        <p:spPr bwMode="auto">
          <a:xfrm>
            <a:off x="4643438" y="53006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4" name="Rectangle 82"/>
          <p:cNvSpPr>
            <a:spLocks noChangeArrowheads="1"/>
          </p:cNvSpPr>
          <p:nvPr/>
        </p:nvSpPr>
        <p:spPr bwMode="auto">
          <a:xfrm>
            <a:off x="4643438" y="5518150"/>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5" name="Rectangle 83"/>
          <p:cNvSpPr>
            <a:spLocks noChangeArrowheads="1"/>
          </p:cNvSpPr>
          <p:nvPr/>
        </p:nvSpPr>
        <p:spPr bwMode="auto">
          <a:xfrm>
            <a:off x="4643438" y="5734050"/>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6" name="Rectangle 84"/>
          <p:cNvSpPr>
            <a:spLocks noChangeArrowheads="1"/>
          </p:cNvSpPr>
          <p:nvPr/>
        </p:nvSpPr>
        <p:spPr bwMode="auto">
          <a:xfrm>
            <a:off x="4643438" y="5949950"/>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7" name="Rectangle 85"/>
          <p:cNvSpPr>
            <a:spLocks noChangeArrowheads="1"/>
          </p:cNvSpPr>
          <p:nvPr/>
        </p:nvSpPr>
        <p:spPr bwMode="auto">
          <a:xfrm>
            <a:off x="4643438" y="6165850"/>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8" name="Rectangle 86"/>
          <p:cNvSpPr>
            <a:spLocks noChangeArrowheads="1"/>
          </p:cNvSpPr>
          <p:nvPr/>
        </p:nvSpPr>
        <p:spPr bwMode="auto">
          <a:xfrm>
            <a:off x="6875463" y="40052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59" name="Rectangle 87"/>
          <p:cNvSpPr>
            <a:spLocks noChangeArrowheads="1"/>
          </p:cNvSpPr>
          <p:nvPr/>
        </p:nvSpPr>
        <p:spPr bwMode="auto">
          <a:xfrm>
            <a:off x="6875463" y="42211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60" name="Rectangle 88"/>
          <p:cNvSpPr>
            <a:spLocks noChangeArrowheads="1"/>
          </p:cNvSpPr>
          <p:nvPr/>
        </p:nvSpPr>
        <p:spPr bwMode="auto">
          <a:xfrm>
            <a:off x="6875463" y="44370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61" name="Rectangle 89"/>
          <p:cNvSpPr>
            <a:spLocks noChangeArrowheads="1"/>
          </p:cNvSpPr>
          <p:nvPr/>
        </p:nvSpPr>
        <p:spPr bwMode="auto">
          <a:xfrm>
            <a:off x="6875463" y="46529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62" name="Rectangle 90"/>
          <p:cNvSpPr>
            <a:spLocks noChangeArrowheads="1"/>
          </p:cNvSpPr>
          <p:nvPr/>
        </p:nvSpPr>
        <p:spPr bwMode="auto">
          <a:xfrm>
            <a:off x="6875463" y="48688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63" name="Rectangle 91"/>
          <p:cNvSpPr>
            <a:spLocks noChangeArrowheads="1"/>
          </p:cNvSpPr>
          <p:nvPr/>
        </p:nvSpPr>
        <p:spPr bwMode="auto">
          <a:xfrm>
            <a:off x="6875463" y="50847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64" name="Rectangle 92"/>
          <p:cNvSpPr>
            <a:spLocks noChangeArrowheads="1"/>
          </p:cNvSpPr>
          <p:nvPr/>
        </p:nvSpPr>
        <p:spPr bwMode="auto">
          <a:xfrm>
            <a:off x="6875463" y="5300663"/>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65" name="Rectangle 93"/>
          <p:cNvSpPr>
            <a:spLocks noChangeArrowheads="1"/>
          </p:cNvSpPr>
          <p:nvPr/>
        </p:nvSpPr>
        <p:spPr bwMode="auto">
          <a:xfrm>
            <a:off x="6875463" y="5518150"/>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66" name="Rectangle 94"/>
          <p:cNvSpPr>
            <a:spLocks noChangeArrowheads="1"/>
          </p:cNvSpPr>
          <p:nvPr/>
        </p:nvSpPr>
        <p:spPr bwMode="auto">
          <a:xfrm>
            <a:off x="6875463" y="5734050"/>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67" name="Rectangle 95"/>
          <p:cNvSpPr>
            <a:spLocks noChangeArrowheads="1"/>
          </p:cNvSpPr>
          <p:nvPr/>
        </p:nvSpPr>
        <p:spPr bwMode="auto">
          <a:xfrm>
            <a:off x="6875463" y="5949950"/>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68" name="Rectangle 96"/>
          <p:cNvSpPr>
            <a:spLocks noChangeArrowheads="1"/>
          </p:cNvSpPr>
          <p:nvPr/>
        </p:nvSpPr>
        <p:spPr bwMode="auto">
          <a:xfrm>
            <a:off x="6875463" y="6165850"/>
            <a:ext cx="1152525" cy="215900"/>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cxnSp>
        <p:nvCxnSpPr>
          <p:cNvPr id="69" name="AutoShape 98"/>
          <p:cNvCxnSpPr>
            <a:cxnSpLocks noChangeShapeType="1"/>
            <a:stCxn id="44" idx="3"/>
            <a:endCxn id="60" idx="1"/>
          </p:cNvCxnSpPr>
          <p:nvPr/>
        </p:nvCxnSpPr>
        <p:spPr bwMode="auto">
          <a:xfrm>
            <a:off x="5795963" y="4113213"/>
            <a:ext cx="1079500" cy="431800"/>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70" name="AutoShape 99"/>
          <p:cNvCxnSpPr>
            <a:cxnSpLocks noChangeShapeType="1"/>
            <a:stCxn id="48" idx="3"/>
            <a:endCxn id="66" idx="1"/>
          </p:cNvCxnSpPr>
          <p:nvPr/>
        </p:nvCxnSpPr>
        <p:spPr bwMode="auto">
          <a:xfrm>
            <a:off x="5795963" y="4329113"/>
            <a:ext cx="1079500" cy="1512887"/>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71" name="AutoShape 100"/>
          <p:cNvCxnSpPr>
            <a:cxnSpLocks noChangeShapeType="1"/>
            <a:stCxn id="49" idx="3"/>
            <a:endCxn id="58" idx="1"/>
          </p:cNvCxnSpPr>
          <p:nvPr/>
        </p:nvCxnSpPr>
        <p:spPr bwMode="auto">
          <a:xfrm flipV="1">
            <a:off x="5795963" y="4113213"/>
            <a:ext cx="1079500" cy="431800"/>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72" name="AutoShape 101"/>
          <p:cNvCxnSpPr>
            <a:cxnSpLocks noChangeShapeType="1"/>
            <a:stCxn id="50" idx="3"/>
            <a:endCxn id="68" idx="1"/>
          </p:cNvCxnSpPr>
          <p:nvPr/>
        </p:nvCxnSpPr>
        <p:spPr bwMode="auto">
          <a:xfrm>
            <a:off x="5795963" y="4760913"/>
            <a:ext cx="1079500" cy="1512887"/>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73" name="AutoShape 102"/>
          <p:cNvCxnSpPr>
            <a:cxnSpLocks noChangeShapeType="1"/>
            <a:stCxn id="51" idx="3"/>
            <a:endCxn id="62" idx="1"/>
          </p:cNvCxnSpPr>
          <p:nvPr/>
        </p:nvCxnSpPr>
        <p:spPr bwMode="auto">
          <a:xfrm>
            <a:off x="5795963" y="4976813"/>
            <a:ext cx="1079500" cy="0"/>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74" name="Text Box 103"/>
          <p:cNvSpPr txBox="1">
            <a:spLocks noChangeArrowheads="1"/>
          </p:cNvSpPr>
          <p:nvPr/>
        </p:nvSpPr>
        <p:spPr bwMode="auto">
          <a:xfrm>
            <a:off x="5772150" y="5127625"/>
            <a:ext cx="45561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vert="eaVert"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b="1"/>
              <a:t>…</a:t>
            </a:r>
          </a:p>
        </p:txBody>
      </p:sp>
      <p:sp>
        <p:nvSpPr>
          <p:cNvPr id="75" name="Text Box 104"/>
          <p:cNvSpPr txBox="1">
            <a:spLocks noChangeArrowheads="1"/>
          </p:cNvSpPr>
          <p:nvPr/>
        </p:nvSpPr>
        <p:spPr bwMode="auto">
          <a:xfrm>
            <a:off x="7956550" y="4781550"/>
            <a:ext cx="488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solidFill>
                  <a:schemeClr val="accent2"/>
                </a:solidFill>
              </a:rPr>
              <a:t>} 2</a:t>
            </a:r>
            <a:r>
              <a:rPr lang="es-ES" altLang="es-ES" sz="1600" baseline="30000">
                <a:solidFill>
                  <a:schemeClr val="accent2"/>
                </a:solidFill>
              </a:rPr>
              <a:t>k</a:t>
            </a:r>
          </a:p>
        </p:txBody>
      </p:sp>
    </p:spTree>
    <p:extLst>
      <p:ext uri="{BB962C8B-B14F-4D97-AF65-F5344CB8AC3E}">
        <p14:creationId xmlns:p14="http://schemas.microsoft.com/office/powerpoint/2010/main" val="3748352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dissolve">
                                      <p:cBhvr>
                                        <p:cTn id="10" dur="500"/>
                                        <p:tgtEl>
                                          <p:spTgt spid="2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dissolve">
                                      <p:cBhvr>
                                        <p:cTn id="13" dur="500"/>
                                        <p:tgtEl>
                                          <p:spTgt spid="3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dissolve">
                                      <p:cBhvr>
                                        <p:cTn id="16" dur="500"/>
                                        <p:tgtEl>
                                          <p:spTgt spid="37"/>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dissolve">
                                      <p:cBhvr>
                                        <p:cTn id="19" dur="500"/>
                                        <p:tgtEl>
                                          <p:spTgt spid="38"/>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39"/>
                                        </p:tgtEl>
                                        <p:attrNameLst>
                                          <p:attrName>style.visibility</p:attrName>
                                        </p:attrNameLst>
                                      </p:cBhvr>
                                      <p:to>
                                        <p:strVal val="visible"/>
                                      </p:to>
                                    </p:set>
                                    <p:animEffect transition="in" filter="dissolve">
                                      <p:cBhvr>
                                        <p:cTn id="22" dur="500"/>
                                        <p:tgtEl>
                                          <p:spTgt spid="39"/>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dissolve">
                                      <p:cBhvr>
                                        <p:cTn id="25" dur="500"/>
                                        <p:tgtEl>
                                          <p:spTgt spid="28"/>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childTnLst>
                                </p:cTn>
                              </p:par>
                            </p:childTnLst>
                          </p:cTn>
                        </p:par>
                        <p:par>
                          <p:cTn id="32" fill="hold">
                            <p:stCondLst>
                              <p:cond delay="500"/>
                            </p:stCondLst>
                            <p:childTnLst>
                              <p:par>
                                <p:cTn id="33" presetID="9"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dissolve">
                                      <p:cBhvr>
                                        <p:cTn id="35" dur="500"/>
                                        <p:tgtEl>
                                          <p:spTgt spid="29"/>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dissolve">
                                      <p:cBhvr>
                                        <p:cTn id="38" dur="500"/>
                                        <p:tgtEl>
                                          <p:spTgt spid="30"/>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dissolve">
                                      <p:cBhvr>
                                        <p:cTn id="41" dur="500"/>
                                        <p:tgtEl>
                                          <p:spTgt spid="40"/>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41"/>
                                        </p:tgtEl>
                                        <p:attrNameLst>
                                          <p:attrName>style.visibility</p:attrName>
                                        </p:attrNameLst>
                                      </p:cBhvr>
                                      <p:to>
                                        <p:strVal val="visible"/>
                                      </p:to>
                                    </p:set>
                                    <p:animEffect transition="in" filter="dissolve">
                                      <p:cBhvr>
                                        <p:cTn id="44" dur="500"/>
                                        <p:tgtEl>
                                          <p:spTgt spid="41"/>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dissolve">
                                      <p:cBhvr>
                                        <p:cTn id="47" dur="500"/>
                                        <p:tgtEl>
                                          <p:spTgt spid="42"/>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43"/>
                                        </p:tgtEl>
                                        <p:attrNameLst>
                                          <p:attrName>style.visibility</p:attrName>
                                        </p:attrNameLst>
                                      </p:cBhvr>
                                      <p:to>
                                        <p:strVal val="visible"/>
                                      </p:to>
                                    </p:set>
                                    <p:animEffect transition="in" filter="dissolve">
                                      <p:cBhvr>
                                        <p:cTn id="50" dur="500"/>
                                        <p:tgtEl>
                                          <p:spTgt spid="43"/>
                                        </p:tgtEl>
                                      </p:cBhvr>
                                    </p:animEffect>
                                  </p:childTnLst>
                                </p:cTn>
                              </p:par>
                              <p:par>
                                <p:cTn id="51" presetID="9" presetClass="entr" presetSubtype="0" fill="hold" grpId="0" nodeType="withEffect">
                                  <p:stCondLst>
                                    <p:cond delay="0"/>
                                  </p:stCondLst>
                                  <p:childTnLst>
                                    <p:set>
                                      <p:cBhvr>
                                        <p:cTn id="52" dur="1" fill="hold">
                                          <p:stCondLst>
                                            <p:cond delay="0"/>
                                          </p:stCondLst>
                                        </p:cTn>
                                        <p:tgtEl>
                                          <p:spTgt spid="31"/>
                                        </p:tgtEl>
                                        <p:attrNameLst>
                                          <p:attrName>style.visibility</p:attrName>
                                        </p:attrNameLst>
                                      </p:cBhvr>
                                      <p:to>
                                        <p:strVal val="visible"/>
                                      </p:to>
                                    </p:set>
                                    <p:animEffect transition="in" filter="dissolve">
                                      <p:cBhvr>
                                        <p:cTn id="53" dur="500"/>
                                        <p:tgtEl>
                                          <p:spTgt spid="31"/>
                                        </p:tgtEl>
                                      </p:cBhvr>
                                    </p:animEffect>
                                  </p:childTnLst>
                                </p:cTn>
                              </p:par>
                            </p:childTnLst>
                          </p:cTn>
                        </p:par>
                        <p:par>
                          <p:cTn id="54" fill="hold">
                            <p:stCondLst>
                              <p:cond delay="1000"/>
                            </p:stCondLst>
                            <p:childTnLst>
                              <p:par>
                                <p:cTn id="55" presetID="17" presetClass="entr" presetSubtype="1"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p:cTn id="57" dur="500" fill="hold"/>
                                        <p:tgtEl>
                                          <p:spTgt spid="33"/>
                                        </p:tgtEl>
                                        <p:attrNameLst>
                                          <p:attrName>ppt_x</p:attrName>
                                        </p:attrNameLst>
                                      </p:cBhvr>
                                      <p:tavLst>
                                        <p:tav tm="0">
                                          <p:val>
                                            <p:strVal val="#ppt_x"/>
                                          </p:val>
                                        </p:tav>
                                        <p:tav tm="100000">
                                          <p:val>
                                            <p:strVal val="#ppt_x"/>
                                          </p:val>
                                        </p:tav>
                                      </p:tavLst>
                                    </p:anim>
                                    <p:anim calcmode="lin" valueType="num">
                                      <p:cBhvr>
                                        <p:cTn id="58" dur="500" fill="hold"/>
                                        <p:tgtEl>
                                          <p:spTgt spid="33"/>
                                        </p:tgtEl>
                                        <p:attrNameLst>
                                          <p:attrName>ppt_y</p:attrName>
                                        </p:attrNameLst>
                                      </p:cBhvr>
                                      <p:tavLst>
                                        <p:tav tm="0">
                                          <p:val>
                                            <p:strVal val="#ppt_y-#ppt_h/2"/>
                                          </p:val>
                                        </p:tav>
                                        <p:tav tm="100000">
                                          <p:val>
                                            <p:strVal val="#ppt_y"/>
                                          </p:val>
                                        </p:tav>
                                      </p:tavLst>
                                    </p:anim>
                                    <p:anim calcmode="lin" valueType="num">
                                      <p:cBhvr>
                                        <p:cTn id="59" dur="500" fill="hold"/>
                                        <p:tgtEl>
                                          <p:spTgt spid="33"/>
                                        </p:tgtEl>
                                        <p:attrNameLst>
                                          <p:attrName>ppt_w</p:attrName>
                                        </p:attrNameLst>
                                      </p:cBhvr>
                                      <p:tavLst>
                                        <p:tav tm="0">
                                          <p:val>
                                            <p:strVal val="#ppt_w"/>
                                          </p:val>
                                        </p:tav>
                                        <p:tav tm="100000">
                                          <p:val>
                                            <p:strVal val="#ppt_w"/>
                                          </p:val>
                                        </p:tav>
                                      </p:tavLst>
                                    </p:anim>
                                    <p:anim calcmode="lin" valueType="num">
                                      <p:cBhvr>
                                        <p:cTn id="60" dur="500" fill="hold"/>
                                        <p:tgtEl>
                                          <p:spTgt spid="33"/>
                                        </p:tgtEl>
                                        <p:attrNameLst>
                                          <p:attrName>ppt_h</p:attrName>
                                        </p:attrNameLst>
                                      </p:cBhvr>
                                      <p:tavLst>
                                        <p:tav tm="0">
                                          <p:val>
                                            <p:fltVal val="0"/>
                                          </p:val>
                                        </p:tav>
                                        <p:tav tm="100000">
                                          <p:val>
                                            <p:strVal val="#ppt_h"/>
                                          </p:val>
                                        </p:tav>
                                      </p:tavLst>
                                    </p:anim>
                                  </p:childTnLst>
                                </p:cTn>
                              </p:par>
                            </p:childTnLst>
                          </p:cTn>
                        </p:par>
                        <p:par>
                          <p:cTn id="61" fill="hold">
                            <p:stCondLst>
                              <p:cond delay="1500"/>
                            </p:stCondLst>
                            <p:childTnLst>
                              <p:par>
                                <p:cTn id="62" presetID="17" presetClass="entr" presetSubtype="1" fill="hold" nodeType="afterEffect">
                                  <p:stCondLst>
                                    <p:cond delay="0"/>
                                  </p:stCondLst>
                                  <p:childTnLst>
                                    <p:set>
                                      <p:cBhvr>
                                        <p:cTn id="63" dur="1" fill="hold">
                                          <p:stCondLst>
                                            <p:cond delay="0"/>
                                          </p:stCondLst>
                                        </p:cTn>
                                        <p:tgtEl>
                                          <p:spTgt spid="34"/>
                                        </p:tgtEl>
                                        <p:attrNameLst>
                                          <p:attrName>style.visibility</p:attrName>
                                        </p:attrNameLst>
                                      </p:cBhvr>
                                      <p:to>
                                        <p:strVal val="visible"/>
                                      </p:to>
                                    </p:set>
                                    <p:anim calcmode="lin" valueType="num">
                                      <p:cBhvr>
                                        <p:cTn id="64" dur="500" fill="hold"/>
                                        <p:tgtEl>
                                          <p:spTgt spid="34"/>
                                        </p:tgtEl>
                                        <p:attrNameLst>
                                          <p:attrName>ppt_x</p:attrName>
                                        </p:attrNameLst>
                                      </p:cBhvr>
                                      <p:tavLst>
                                        <p:tav tm="0">
                                          <p:val>
                                            <p:strVal val="#ppt_x"/>
                                          </p:val>
                                        </p:tav>
                                        <p:tav tm="100000">
                                          <p:val>
                                            <p:strVal val="#ppt_x"/>
                                          </p:val>
                                        </p:tav>
                                      </p:tavLst>
                                    </p:anim>
                                    <p:anim calcmode="lin" valueType="num">
                                      <p:cBhvr>
                                        <p:cTn id="65" dur="500" fill="hold"/>
                                        <p:tgtEl>
                                          <p:spTgt spid="34"/>
                                        </p:tgtEl>
                                        <p:attrNameLst>
                                          <p:attrName>ppt_y</p:attrName>
                                        </p:attrNameLst>
                                      </p:cBhvr>
                                      <p:tavLst>
                                        <p:tav tm="0">
                                          <p:val>
                                            <p:strVal val="#ppt_y-#ppt_h/2"/>
                                          </p:val>
                                        </p:tav>
                                        <p:tav tm="100000">
                                          <p:val>
                                            <p:strVal val="#ppt_y"/>
                                          </p:val>
                                        </p:tav>
                                      </p:tavLst>
                                    </p:anim>
                                    <p:anim calcmode="lin" valueType="num">
                                      <p:cBhvr>
                                        <p:cTn id="66" dur="500" fill="hold"/>
                                        <p:tgtEl>
                                          <p:spTgt spid="34"/>
                                        </p:tgtEl>
                                        <p:attrNameLst>
                                          <p:attrName>ppt_w</p:attrName>
                                        </p:attrNameLst>
                                      </p:cBhvr>
                                      <p:tavLst>
                                        <p:tav tm="0">
                                          <p:val>
                                            <p:strVal val="#ppt_w"/>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childTnLst>
                                </p:cTn>
                              </p:par>
                            </p:childTnLst>
                          </p:cTn>
                        </p:par>
                        <p:par>
                          <p:cTn id="68" fill="hold">
                            <p:stCondLst>
                              <p:cond delay="2000"/>
                            </p:stCondLst>
                            <p:childTnLst>
                              <p:par>
                                <p:cTn id="69" presetID="17" presetClass="entr" presetSubtype="1" fill="hold" nodeType="after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ppt_x</p:attrName>
                                        </p:attrNameLst>
                                      </p:cBhvr>
                                      <p:tavLst>
                                        <p:tav tm="0">
                                          <p:val>
                                            <p:strVal val="#ppt_x"/>
                                          </p:val>
                                        </p:tav>
                                        <p:tav tm="100000">
                                          <p:val>
                                            <p:strVal val="#ppt_x"/>
                                          </p:val>
                                        </p:tav>
                                      </p:tavLst>
                                    </p:anim>
                                    <p:anim calcmode="lin" valueType="num">
                                      <p:cBhvr>
                                        <p:cTn id="72" dur="500" fill="hold"/>
                                        <p:tgtEl>
                                          <p:spTgt spid="35"/>
                                        </p:tgtEl>
                                        <p:attrNameLst>
                                          <p:attrName>ppt_y</p:attrName>
                                        </p:attrNameLst>
                                      </p:cBhvr>
                                      <p:tavLst>
                                        <p:tav tm="0">
                                          <p:val>
                                            <p:strVal val="#ppt_y-#ppt_h/2"/>
                                          </p:val>
                                        </p:tav>
                                        <p:tav tm="100000">
                                          <p:val>
                                            <p:strVal val="#ppt_y"/>
                                          </p:val>
                                        </p:tav>
                                      </p:tavLst>
                                    </p:anim>
                                    <p:anim calcmode="lin" valueType="num">
                                      <p:cBhvr>
                                        <p:cTn id="73" dur="500" fill="hold"/>
                                        <p:tgtEl>
                                          <p:spTgt spid="35"/>
                                        </p:tgtEl>
                                        <p:attrNameLst>
                                          <p:attrName>ppt_w</p:attrName>
                                        </p:attrNameLst>
                                      </p:cBhvr>
                                      <p:tavLst>
                                        <p:tav tm="0">
                                          <p:val>
                                            <p:strVal val="#ppt_w"/>
                                          </p:val>
                                        </p:tav>
                                        <p:tav tm="100000">
                                          <p:val>
                                            <p:strVal val="#ppt_w"/>
                                          </p:val>
                                        </p:tav>
                                      </p:tavLst>
                                    </p:anim>
                                    <p:anim calcmode="lin" valueType="num">
                                      <p:cBhvr>
                                        <p:cTn id="74" dur="500" fill="hold"/>
                                        <p:tgtEl>
                                          <p:spTgt spid="35"/>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dissolve">
                                      <p:cBhvr>
                                        <p:cTn id="79" dur="500"/>
                                        <p:tgtEl>
                                          <p:spTgt spid="47"/>
                                        </p:tgtEl>
                                      </p:cBhvr>
                                    </p:animEffect>
                                  </p:childTnLst>
                                </p:cTn>
                              </p:par>
                              <p:par>
                                <p:cTn id="80" presetID="9" presetClass="entr" presetSubtype="0" fill="hold" grpId="0" nodeType="with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dissolve">
                                      <p:cBhvr>
                                        <p:cTn id="82" dur="500"/>
                                        <p:tgtEl>
                                          <p:spTgt spid="45"/>
                                        </p:tgtEl>
                                      </p:cBhvr>
                                    </p:animEffect>
                                  </p:childTnLst>
                                </p:cTn>
                              </p:par>
                              <p:par>
                                <p:cTn id="83" presetID="9" presetClass="entr" presetSubtype="0" fill="hold" grpId="0" nodeType="withEffect">
                                  <p:stCondLst>
                                    <p:cond delay="0"/>
                                  </p:stCondLst>
                                  <p:childTnLst>
                                    <p:set>
                                      <p:cBhvr>
                                        <p:cTn id="84" dur="1" fill="hold">
                                          <p:stCondLst>
                                            <p:cond delay="0"/>
                                          </p:stCondLst>
                                        </p:cTn>
                                        <p:tgtEl>
                                          <p:spTgt spid="44"/>
                                        </p:tgtEl>
                                        <p:attrNameLst>
                                          <p:attrName>style.visibility</p:attrName>
                                        </p:attrNameLst>
                                      </p:cBhvr>
                                      <p:to>
                                        <p:strVal val="visible"/>
                                      </p:to>
                                    </p:set>
                                    <p:animEffect transition="in" filter="dissolve">
                                      <p:cBhvr>
                                        <p:cTn id="85" dur="500"/>
                                        <p:tgtEl>
                                          <p:spTgt spid="44"/>
                                        </p:tgtEl>
                                      </p:cBhvr>
                                    </p:animEffect>
                                  </p:childTnLst>
                                </p:cTn>
                              </p:par>
                            </p:childTnLst>
                          </p:cTn>
                        </p:par>
                        <p:par>
                          <p:cTn id="86" fill="hold">
                            <p:stCondLst>
                              <p:cond delay="500"/>
                            </p:stCondLst>
                            <p:childTnLst>
                              <p:par>
                                <p:cTn id="87" presetID="9" presetClass="entr" presetSubtype="0" fill="hold" grpId="0" nodeType="after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dissolve">
                                      <p:cBhvr>
                                        <p:cTn id="89" dur="500"/>
                                        <p:tgtEl>
                                          <p:spTgt spid="48"/>
                                        </p:tgtEl>
                                      </p:cBhvr>
                                    </p:animEffect>
                                  </p:childTnLst>
                                </p:cTn>
                              </p:par>
                            </p:childTnLst>
                          </p:cTn>
                        </p:par>
                        <p:par>
                          <p:cTn id="90" fill="hold">
                            <p:stCondLst>
                              <p:cond delay="1000"/>
                            </p:stCondLst>
                            <p:childTnLst>
                              <p:par>
                                <p:cTn id="91" presetID="9" presetClass="entr" presetSubtype="0" fill="hold" grpId="0" nodeType="afterEffect">
                                  <p:stCondLst>
                                    <p:cond delay="0"/>
                                  </p:stCondLst>
                                  <p:childTnLst>
                                    <p:set>
                                      <p:cBhvr>
                                        <p:cTn id="92" dur="1" fill="hold">
                                          <p:stCondLst>
                                            <p:cond delay="0"/>
                                          </p:stCondLst>
                                        </p:cTn>
                                        <p:tgtEl>
                                          <p:spTgt spid="49"/>
                                        </p:tgtEl>
                                        <p:attrNameLst>
                                          <p:attrName>style.visibility</p:attrName>
                                        </p:attrNameLst>
                                      </p:cBhvr>
                                      <p:to>
                                        <p:strVal val="visible"/>
                                      </p:to>
                                    </p:set>
                                    <p:animEffect transition="in" filter="dissolve">
                                      <p:cBhvr>
                                        <p:cTn id="93" dur="500"/>
                                        <p:tgtEl>
                                          <p:spTgt spid="49"/>
                                        </p:tgtEl>
                                      </p:cBhvr>
                                    </p:animEffect>
                                  </p:childTnLst>
                                </p:cTn>
                              </p:par>
                            </p:childTnLst>
                          </p:cTn>
                        </p:par>
                        <p:par>
                          <p:cTn id="94" fill="hold">
                            <p:stCondLst>
                              <p:cond delay="1500"/>
                            </p:stCondLst>
                            <p:childTnLst>
                              <p:par>
                                <p:cTn id="95" presetID="9" presetClass="entr" presetSubtype="0" fill="hold" grpId="0" nodeType="afterEffect">
                                  <p:stCondLst>
                                    <p:cond delay="0"/>
                                  </p:stCondLst>
                                  <p:childTnLst>
                                    <p:set>
                                      <p:cBhvr>
                                        <p:cTn id="96" dur="1" fill="hold">
                                          <p:stCondLst>
                                            <p:cond delay="0"/>
                                          </p:stCondLst>
                                        </p:cTn>
                                        <p:tgtEl>
                                          <p:spTgt spid="50"/>
                                        </p:tgtEl>
                                        <p:attrNameLst>
                                          <p:attrName>style.visibility</p:attrName>
                                        </p:attrNameLst>
                                      </p:cBhvr>
                                      <p:to>
                                        <p:strVal val="visible"/>
                                      </p:to>
                                    </p:set>
                                    <p:animEffect transition="in" filter="dissolve">
                                      <p:cBhvr>
                                        <p:cTn id="97" dur="500"/>
                                        <p:tgtEl>
                                          <p:spTgt spid="50"/>
                                        </p:tgtEl>
                                      </p:cBhvr>
                                    </p:animEffect>
                                  </p:childTnLst>
                                </p:cTn>
                              </p:par>
                            </p:childTnLst>
                          </p:cTn>
                        </p:par>
                        <p:par>
                          <p:cTn id="98" fill="hold">
                            <p:stCondLst>
                              <p:cond delay="2000"/>
                            </p:stCondLst>
                            <p:childTnLst>
                              <p:par>
                                <p:cTn id="99" presetID="9" presetClass="entr" presetSubtype="0"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Effect transition="in" filter="dissolve">
                                      <p:cBhvr>
                                        <p:cTn id="101" dur="500"/>
                                        <p:tgtEl>
                                          <p:spTgt spid="51"/>
                                        </p:tgtEl>
                                      </p:cBhvr>
                                    </p:animEffect>
                                  </p:childTnLst>
                                </p:cTn>
                              </p:par>
                            </p:childTnLst>
                          </p:cTn>
                        </p:par>
                        <p:par>
                          <p:cTn id="102" fill="hold">
                            <p:stCondLst>
                              <p:cond delay="2500"/>
                            </p:stCondLst>
                            <p:childTnLst>
                              <p:par>
                                <p:cTn id="103" presetID="9" presetClass="entr" presetSubtype="0" fill="hold" grpId="0" nodeType="afterEffect">
                                  <p:stCondLst>
                                    <p:cond delay="0"/>
                                  </p:stCondLst>
                                  <p:childTnLst>
                                    <p:set>
                                      <p:cBhvr>
                                        <p:cTn id="104" dur="1" fill="hold">
                                          <p:stCondLst>
                                            <p:cond delay="0"/>
                                          </p:stCondLst>
                                        </p:cTn>
                                        <p:tgtEl>
                                          <p:spTgt spid="52"/>
                                        </p:tgtEl>
                                        <p:attrNameLst>
                                          <p:attrName>style.visibility</p:attrName>
                                        </p:attrNameLst>
                                      </p:cBhvr>
                                      <p:to>
                                        <p:strVal val="visible"/>
                                      </p:to>
                                    </p:set>
                                    <p:animEffect transition="in" filter="dissolve">
                                      <p:cBhvr>
                                        <p:cTn id="105" dur="500"/>
                                        <p:tgtEl>
                                          <p:spTgt spid="52"/>
                                        </p:tgtEl>
                                      </p:cBhvr>
                                    </p:animEffect>
                                  </p:childTnLst>
                                </p:cTn>
                              </p:par>
                            </p:childTnLst>
                          </p:cTn>
                        </p:par>
                        <p:par>
                          <p:cTn id="106" fill="hold">
                            <p:stCondLst>
                              <p:cond delay="3000"/>
                            </p:stCondLst>
                            <p:childTnLst>
                              <p:par>
                                <p:cTn id="107" presetID="9" presetClass="entr" presetSubtype="0"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dissolve">
                                      <p:cBhvr>
                                        <p:cTn id="109" dur="500"/>
                                        <p:tgtEl>
                                          <p:spTgt spid="53"/>
                                        </p:tgtEl>
                                      </p:cBhvr>
                                    </p:animEffect>
                                  </p:childTnLst>
                                </p:cTn>
                              </p:par>
                            </p:childTnLst>
                          </p:cTn>
                        </p:par>
                        <p:par>
                          <p:cTn id="110" fill="hold">
                            <p:stCondLst>
                              <p:cond delay="3500"/>
                            </p:stCondLst>
                            <p:childTnLst>
                              <p:par>
                                <p:cTn id="111" presetID="9" presetClass="entr" presetSubtype="0" fill="hold" grpId="0" nodeType="afterEffect">
                                  <p:stCondLst>
                                    <p:cond delay="0"/>
                                  </p:stCondLst>
                                  <p:childTnLst>
                                    <p:set>
                                      <p:cBhvr>
                                        <p:cTn id="112" dur="1" fill="hold">
                                          <p:stCondLst>
                                            <p:cond delay="0"/>
                                          </p:stCondLst>
                                        </p:cTn>
                                        <p:tgtEl>
                                          <p:spTgt spid="54"/>
                                        </p:tgtEl>
                                        <p:attrNameLst>
                                          <p:attrName>style.visibility</p:attrName>
                                        </p:attrNameLst>
                                      </p:cBhvr>
                                      <p:to>
                                        <p:strVal val="visible"/>
                                      </p:to>
                                    </p:set>
                                    <p:animEffect transition="in" filter="dissolve">
                                      <p:cBhvr>
                                        <p:cTn id="113" dur="500"/>
                                        <p:tgtEl>
                                          <p:spTgt spid="54"/>
                                        </p:tgtEl>
                                      </p:cBhvr>
                                    </p:animEffect>
                                  </p:childTnLst>
                                </p:cTn>
                              </p:par>
                            </p:childTnLst>
                          </p:cTn>
                        </p:par>
                        <p:par>
                          <p:cTn id="114" fill="hold">
                            <p:stCondLst>
                              <p:cond delay="4000"/>
                            </p:stCondLst>
                            <p:childTnLst>
                              <p:par>
                                <p:cTn id="115" presetID="9" presetClass="entr" presetSubtype="0" fill="hold" grpId="0" nodeType="afterEffect">
                                  <p:stCondLst>
                                    <p:cond delay="0"/>
                                  </p:stCondLst>
                                  <p:childTnLst>
                                    <p:set>
                                      <p:cBhvr>
                                        <p:cTn id="116" dur="1" fill="hold">
                                          <p:stCondLst>
                                            <p:cond delay="0"/>
                                          </p:stCondLst>
                                        </p:cTn>
                                        <p:tgtEl>
                                          <p:spTgt spid="55"/>
                                        </p:tgtEl>
                                        <p:attrNameLst>
                                          <p:attrName>style.visibility</p:attrName>
                                        </p:attrNameLst>
                                      </p:cBhvr>
                                      <p:to>
                                        <p:strVal val="visible"/>
                                      </p:to>
                                    </p:set>
                                    <p:animEffect transition="in" filter="dissolve">
                                      <p:cBhvr>
                                        <p:cTn id="117" dur="500"/>
                                        <p:tgtEl>
                                          <p:spTgt spid="55"/>
                                        </p:tgtEl>
                                      </p:cBhvr>
                                    </p:animEffect>
                                  </p:childTnLst>
                                </p:cTn>
                              </p:par>
                            </p:childTnLst>
                          </p:cTn>
                        </p:par>
                        <p:par>
                          <p:cTn id="118" fill="hold">
                            <p:stCondLst>
                              <p:cond delay="4500"/>
                            </p:stCondLst>
                            <p:childTnLst>
                              <p:par>
                                <p:cTn id="119" presetID="9" presetClass="entr" presetSubtype="0" fill="hold" grpId="0" nodeType="afterEffect">
                                  <p:stCondLst>
                                    <p:cond delay="0"/>
                                  </p:stCondLst>
                                  <p:childTnLst>
                                    <p:set>
                                      <p:cBhvr>
                                        <p:cTn id="120" dur="1" fill="hold">
                                          <p:stCondLst>
                                            <p:cond delay="0"/>
                                          </p:stCondLst>
                                        </p:cTn>
                                        <p:tgtEl>
                                          <p:spTgt spid="56"/>
                                        </p:tgtEl>
                                        <p:attrNameLst>
                                          <p:attrName>style.visibility</p:attrName>
                                        </p:attrNameLst>
                                      </p:cBhvr>
                                      <p:to>
                                        <p:strVal val="visible"/>
                                      </p:to>
                                    </p:set>
                                    <p:animEffect transition="in" filter="dissolve">
                                      <p:cBhvr>
                                        <p:cTn id="121" dur="500"/>
                                        <p:tgtEl>
                                          <p:spTgt spid="56"/>
                                        </p:tgtEl>
                                      </p:cBhvr>
                                    </p:animEffect>
                                  </p:childTnLst>
                                </p:cTn>
                              </p:par>
                            </p:childTnLst>
                          </p:cTn>
                        </p:par>
                        <p:par>
                          <p:cTn id="122" fill="hold">
                            <p:stCondLst>
                              <p:cond delay="5000"/>
                            </p:stCondLst>
                            <p:childTnLst>
                              <p:par>
                                <p:cTn id="123" presetID="9" presetClass="entr" presetSubtype="0" fill="hold" grpId="0" nodeType="afterEffect">
                                  <p:stCondLst>
                                    <p:cond delay="0"/>
                                  </p:stCondLst>
                                  <p:childTnLst>
                                    <p:set>
                                      <p:cBhvr>
                                        <p:cTn id="124" dur="1" fill="hold">
                                          <p:stCondLst>
                                            <p:cond delay="0"/>
                                          </p:stCondLst>
                                        </p:cTn>
                                        <p:tgtEl>
                                          <p:spTgt spid="57"/>
                                        </p:tgtEl>
                                        <p:attrNameLst>
                                          <p:attrName>style.visibility</p:attrName>
                                        </p:attrNameLst>
                                      </p:cBhvr>
                                      <p:to>
                                        <p:strVal val="visible"/>
                                      </p:to>
                                    </p:set>
                                    <p:animEffect transition="in" filter="dissolve">
                                      <p:cBhvr>
                                        <p:cTn id="125" dur="500"/>
                                        <p:tgtEl>
                                          <p:spTgt spid="57"/>
                                        </p:tgtEl>
                                      </p:cBhvr>
                                    </p:animEffect>
                                  </p:childTnLst>
                                </p:cTn>
                              </p:par>
                              <p:par>
                                <p:cTn id="126" presetID="9" presetClass="entr" presetSubtype="0" fill="hold" grpId="0" nodeType="withEffect">
                                  <p:stCondLst>
                                    <p:cond delay="0"/>
                                  </p:stCondLst>
                                  <p:childTnLst>
                                    <p:set>
                                      <p:cBhvr>
                                        <p:cTn id="127" dur="1" fill="hold">
                                          <p:stCondLst>
                                            <p:cond delay="0"/>
                                          </p:stCondLst>
                                        </p:cTn>
                                        <p:tgtEl>
                                          <p:spTgt spid="46"/>
                                        </p:tgtEl>
                                        <p:attrNameLst>
                                          <p:attrName>style.visibility</p:attrName>
                                        </p:attrNameLst>
                                      </p:cBhvr>
                                      <p:to>
                                        <p:strVal val="visible"/>
                                      </p:to>
                                    </p:set>
                                    <p:animEffect transition="in" filter="dissolve">
                                      <p:cBhvr>
                                        <p:cTn id="128" dur="500"/>
                                        <p:tgtEl>
                                          <p:spTgt spid="46"/>
                                        </p:tgtEl>
                                      </p:cBhvr>
                                    </p:animEffect>
                                  </p:childTnLst>
                                </p:cTn>
                              </p:par>
                            </p:childTnLst>
                          </p:cTn>
                        </p:par>
                        <p:par>
                          <p:cTn id="129" fill="hold">
                            <p:stCondLst>
                              <p:cond delay="5500"/>
                            </p:stCondLst>
                            <p:childTnLst>
                              <p:par>
                                <p:cTn id="130" presetID="9" presetClass="entr" presetSubtype="0" fill="hold" grpId="0" nodeType="afterEffect">
                                  <p:stCondLst>
                                    <p:cond delay="0"/>
                                  </p:stCondLst>
                                  <p:childTnLst>
                                    <p:set>
                                      <p:cBhvr>
                                        <p:cTn id="131" dur="1" fill="hold">
                                          <p:stCondLst>
                                            <p:cond delay="0"/>
                                          </p:stCondLst>
                                        </p:cTn>
                                        <p:tgtEl>
                                          <p:spTgt spid="25"/>
                                        </p:tgtEl>
                                        <p:attrNameLst>
                                          <p:attrName>style.visibility</p:attrName>
                                        </p:attrNameLst>
                                      </p:cBhvr>
                                      <p:to>
                                        <p:strVal val="visible"/>
                                      </p:to>
                                    </p:set>
                                    <p:animEffect transition="in" filter="dissolve">
                                      <p:cBhvr>
                                        <p:cTn id="132" dur="500"/>
                                        <p:tgtEl>
                                          <p:spTgt spid="25"/>
                                        </p:tgtEl>
                                      </p:cBhvr>
                                    </p:animEffect>
                                  </p:childTnLst>
                                </p:cTn>
                              </p:par>
                              <p:par>
                                <p:cTn id="133" presetID="9" presetClass="entr" presetSubtype="0" fill="hold" grpId="0" nodeType="withEffect">
                                  <p:stCondLst>
                                    <p:cond delay="0"/>
                                  </p:stCondLst>
                                  <p:childTnLst>
                                    <p:set>
                                      <p:cBhvr>
                                        <p:cTn id="134" dur="1" fill="hold">
                                          <p:stCondLst>
                                            <p:cond delay="0"/>
                                          </p:stCondLst>
                                        </p:cTn>
                                        <p:tgtEl>
                                          <p:spTgt spid="23"/>
                                        </p:tgtEl>
                                        <p:attrNameLst>
                                          <p:attrName>style.visibility</p:attrName>
                                        </p:attrNameLst>
                                      </p:cBhvr>
                                      <p:to>
                                        <p:strVal val="visible"/>
                                      </p:to>
                                    </p:set>
                                    <p:animEffect transition="in" filter="dissolve">
                                      <p:cBhvr>
                                        <p:cTn id="135" dur="500"/>
                                        <p:tgtEl>
                                          <p:spTgt spid="23"/>
                                        </p:tgtEl>
                                      </p:cBhvr>
                                    </p:animEffect>
                                  </p:childTnLst>
                                </p:cTn>
                              </p:par>
                              <p:par>
                                <p:cTn id="136" presetID="9" presetClass="entr" presetSubtype="0" fill="hold" grpId="0" nodeType="withEffect">
                                  <p:stCondLst>
                                    <p:cond delay="0"/>
                                  </p:stCondLst>
                                  <p:childTnLst>
                                    <p:set>
                                      <p:cBhvr>
                                        <p:cTn id="137" dur="1" fill="hold">
                                          <p:stCondLst>
                                            <p:cond delay="0"/>
                                          </p:stCondLst>
                                        </p:cTn>
                                        <p:tgtEl>
                                          <p:spTgt spid="58"/>
                                        </p:tgtEl>
                                        <p:attrNameLst>
                                          <p:attrName>style.visibility</p:attrName>
                                        </p:attrNameLst>
                                      </p:cBhvr>
                                      <p:to>
                                        <p:strVal val="visible"/>
                                      </p:to>
                                    </p:set>
                                    <p:animEffect transition="in" filter="dissolve">
                                      <p:cBhvr>
                                        <p:cTn id="138" dur="500"/>
                                        <p:tgtEl>
                                          <p:spTgt spid="58"/>
                                        </p:tgtEl>
                                      </p:cBhvr>
                                    </p:animEffect>
                                  </p:childTnLst>
                                </p:cTn>
                              </p:par>
                            </p:childTnLst>
                          </p:cTn>
                        </p:par>
                        <p:par>
                          <p:cTn id="139" fill="hold">
                            <p:stCondLst>
                              <p:cond delay="6000"/>
                            </p:stCondLst>
                            <p:childTnLst>
                              <p:par>
                                <p:cTn id="140" presetID="9" presetClass="entr" presetSubtype="0" fill="hold" grpId="0" nodeType="afterEffect">
                                  <p:stCondLst>
                                    <p:cond delay="0"/>
                                  </p:stCondLst>
                                  <p:childTnLst>
                                    <p:set>
                                      <p:cBhvr>
                                        <p:cTn id="141" dur="1" fill="hold">
                                          <p:stCondLst>
                                            <p:cond delay="0"/>
                                          </p:stCondLst>
                                        </p:cTn>
                                        <p:tgtEl>
                                          <p:spTgt spid="59"/>
                                        </p:tgtEl>
                                        <p:attrNameLst>
                                          <p:attrName>style.visibility</p:attrName>
                                        </p:attrNameLst>
                                      </p:cBhvr>
                                      <p:to>
                                        <p:strVal val="visible"/>
                                      </p:to>
                                    </p:set>
                                    <p:animEffect transition="in" filter="dissolve">
                                      <p:cBhvr>
                                        <p:cTn id="142" dur="500"/>
                                        <p:tgtEl>
                                          <p:spTgt spid="59"/>
                                        </p:tgtEl>
                                      </p:cBhvr>
                                    </p:animEffect>
                                  </p:childTnLst>
                                </p:cTn>
                              </p:par>
                            </p:childTnLst>
                          </p:cTn>
                        </p:par>
                        <p:par>
                          <p:cTn id="143" fill="hold">
                            <p:stCondLst>
                              <p:cond delay="6500"/>
                            </p:stCondLst>
                            <p:childTnLst>
                              <p:par>
                                <p:cTn id="144" presetID="9" presetClass="entr" presetSubtype="0" fill="hold" grpId="0" nodeType="afterEffect">
                                  <p:stCondLst>
                                    <p:cond delay="0"/>
                                  </p:stCondLst>
                                  <p:childTnLst>
                                    <p:set>
                                      <p:cBhvr>
                                        <p:cTn id="145" dur="1" fill="hold">
                                          <p:stCondLst>
                                            <p:cond delay="0"/>
                                          </p:stCondLst>
                                        </p:cTn>
                                        <p:tgtEl>
                                          <p:spTgt spid="60"/>
                                        </p:tgtEl>
                                        <p:attrNameLst>
                                          <p:attrName>style.visibility</p:attrName>
                                        </p:attrNameLst>
                                      </p:cBhvr>
                                      <p:to>
                                        <p:strVal val="visible"/>
                                      </p:to>
                                    </p:set>
                                    <p:animEffect transition="in" filter="dissolve">
                                      <p:cBhvr>
                                        <p:cTn id="146" dur="500"/>
                                        <p:tgtEl>
                                          <p:spTgt spid="60"/>
                                        </p:tgtEl>
                                      </p:cBhvr>
                                    </p:animEffect>
                                  </p:childTnLst>
                                </p:cTn>
                              </p:par>
                            </p:childTnLst>
                          </p:cTn>
                        </p:par>
                        <p:par>
                          <p:cTn id="147" fill="hold">
                            <p:stCondLst>
                              <p:cond delay="7000"/>
                            </p:stCondLst>
                            <p:childTnLst>
                              <p:par>
                                <p:cTn id="148" presetID="9" presetClass="entr" presetSubtype="0" fill="hold" grpId="0" nodeType="afterEffect">
                                  <p:stCondLst>
                                    <p:cond delay="0"/>
                                  </p:stCondLst>
                                  <p:childTnLst>
                                    <p:set>
                                      <p:cBhvr>
                                        <p:cTn id="149" dur="1" fill="hold">
                                          <p:stCondLst>
                                            <p:cond delay="0"/>
                                          </p:stCondLst>
                                        </p:cTn>
                                        <p:tgtEl>
                                          <p:spTgt spid="61"/>
                                        </p:tgtEl>
                                        <p:attrNameLst>
                                          <p:attrName>style.visibility</p:attrName>
                                        </p:attrNameLst>
                                      </p:cBhvr>
                                      <p:to>
                                        <p:strVal val="visible"/>
                                      </p:to>
                                    </p:set>
                                    <p:animEffect transition="in" filter="dissolve">
                                      <p:cBhvr>
                                        <p:cTn id="150" dur="500"/>
                                        <p:tgtEl>
                                          <p:spTgt spid="61"/>
                                        </p:tgtEl>
                                      </p:cBhvr>
                                    </p:animEffect>
                                  </p:childTnLst>
                                </p:cTn>
                              </p:par>
                            </p:childTnLst>
                          </p:cTn>
                        </p:par>
                        <p:par>
                          <p:cTn id="151" fill="hold">
                            <p:stCondLst>
                              <p:cond delay="7500"/>
                            </p:stCondLst>
                            <p:childTnLst>
                              <p:par>
                                <p:cTn id="152" presetID="9" presetClass="entr" presetSubtype="0" fill="hold" grpId="0" nodeType="afterEffect">
                                  <p:stCondLst>
                                    <p:cond delay="0"/>
                                  </p:stCondLst>
                                  <p:childTnLst>
                                    <p:set>
                                      <p:cBhvr>
                                        <p:cTn id="153" dur="1" fill="hold">
                                          <p:stCondLst>
                                            <p:cond delay="0"/>
                                          </p:stCondLst>
                                        </p:cTn>
                                        <p:tgtEl>
                                          <p:spTgt spid="62"/>
                                        </p:tgtEl>
                                        <p:attrNameLst>
                                          <p:attrName>style.visibility</p:attrName>
                                        </p:attrNameLst>
                                      </p:cBhvr>
                                      <p:to>
                                        <p:strVal val="visible"/>
                                      </p:to>
                                    </p:set>
                                    <p:animEffect transition="in" filter="dissolve">
                                      <p:cBhvr>
                                        <p:cTn id="154" dur="500"/>
                                        <p:tgtEl>
                                          <p:spTgt spid="62"/>
                                        </p:tgtEl>
                                      </p:cBhvr>
                                    </p:animEffect>
                                  </p:childTnLst>
                                </p:cTn>
                              </p:par>
                            </p:childTnLst>
                          </p:cTn>
                        </p:par>
                        <p:par>
                          <p:cTn id="155" fill="hold">
                            <p:stCondLst>
                              <p:cond delay="8000"/>
                            </p:stCondLst>
                            <p:childTnLst>
                              <p:par>
                                <p:cTn id="156" presetID="9" presetClass="entr" presetSubtype="0" fill="hold" grpId="0" nodeType="afterEffect">
                                  <p:stCondLst>
                                    <p:cond delay="0"/>
                                  </p:stCondLst>
                                  <p:childTnLst>
                                    <p:set>
                                      <p:cBhvr>
                                        <p:cTn id="157" dur="1" fill="hold">
                                          <p:stCondLst>
                                            <p:cond delay="0"/>
                                          </p:stCondLst>
                                        </p:cTn>
                                        <p:tgtEl>
                                          <p:spTgt spid="63"/>
                                        </p:tgtEl>
                                        <p:attrNameLst>
                                          <p:attrName>style.visibility</p:attrName>
                                        </p:attrNameLst>
                                      </p:cBhvr>
                                      <p:to>
                                        <p:strVal val="visible"/>
                                      </p:to>
                                    </p:set>
                                    <p:animEffect transition="in" filter="dissolve">
                                      <p:cBhvr>
                                        <p:cTn id="158" dur="500"/>
                                        <p:tgtEl>
                                          <p:spTgt spid="63"/>
                                        </p:tgtEl>
                                      </p:cBhvr>
                                    </p:animEffect>
                                  </p:childTnLst>
                                </p:cTn>
                              </p:par>
                            </p:childTnLst>
                          </p:cTn>
                        </p:par>
                        <p:par>
                          <p:cTn id="159" fill="hold">
                            <p:stCondLst>
                              <p:cond delay="8500"/>
                            </p:stCondLst>
                            <p:childTnLst>
                              <p:par>
                                <p:cTn id="160" presetID="9" presetClass="entr" presetSubtype="0" fill="hold" grpId="0" nodeType="afterEffect">
                                  <p:stCondLst>
                                    <p:cond delay="0"/>
                                  </p:stCondLst>
                                  <p:childTnLst>
                                    <p:set>
                                      <p:cBhvr>
                                        <p:cTn id="161" dur="1" fill="hold">
                                          <p:stCondLst>
                                            <p:cond delay="0"/>
                                          </p:stCondLst>
                                        </p:cTn>
                                        <p:tgtEl>
                                          <p:spTgt spid="64"/>
                                        </p:tgtEl>
                                        <p:attrNameLst>
                                          <p:attrName>style.visibility</p:attrName>
                                        </p:attrNameLst>
                                      </p:cBhvr>
                                      <p:to>
                                        <p:strVal val="visible"/>
                                      </p:to>
                                    </p:set>
                                    <p:animEffect transition="in" filter="dissolve">
                                      <p:cBhvr>
                                        <p:cTn id="162" dur="500"/>
                                        <p:tgtEl>
                                          <p:spTgt spid="64"/>
                                        </p:tgtEl>
                                      </p:cBhvr>
                                    </p:animEffect>
                                  </p:childTnLst>
                                </p:cTn>
                              </p:par>
                            </p:childTnLst>
                          </p:cTn>
                        </p:par>
                        <p:par>
                          <p:cTn id="163" fill="hold">
                            <p:stCondLst>
                              <p:cond delay="9000"/>
                            </p:stCondLst>
                            <p:childTnLst>
                              <p:par>
                                <p:cTn id="164" presetID="9" presetClass="entr" presetSubtype="0" fill="hold" grpId="0" nodeType="afterEffect">
                                  <p:stCondLst>
                                    <p:cond delay="0"/>
                                  </p:stCondLst>
                                  <p:childTnLst>
                                    <p:set>
                                      <p:cBhvr>
                                        <p:cTn id="165" dur="1" fill="hold">
                                          <p:stCondLst>
                                            <p:cond delay="0"/>
                                          </p:stCondLst>
                                        </p:cTn>
                                        <p:tgtEl>
                                          <p:spTgt spid="65"/>
                                        </p:tgtEl>
                                        <p:attrNameLst>
                                          <p:attrName>style.visibility</p:attrName>
                                        </p:attrNameLst>
                                      </p:cBhvr>
                                      <p:to>
                                        <p:strVal val="visible"/>
                                      </p:to>
                                    </p:set>
                                    <p:animEffect transition="in" filter="dissolve">
                                      <p:cBhvr>
                                        <p:cTn id="166" dur="500"/>
                                        <p:tgtEl>
                                          <p:spTgt spid="65"/>
                                        </p:tgtEl>
                                      </p:cBhvr>
                                    </p:animEffect>
                                  </p:childTnLst>
                                </p:cTn>
                              </p:par>
                            </p:childTnLst>
                          </p:cTn>
                        </p:par>
                        <p:par>
                          <p:cTn id="167" fill="hold">
                            <p:stCondLst>
                              <p:cond delay="9500"/>
                            </p:stCondLst>
                            <p:childTnLst>
                              <p:par>
                                <p:cTn id="168" presetID="9" presetClass="entr" presetSubtype="0" fill="hold" grpId="0" nodeType="afterEffect">
                                  <p:stCondLst>
                                    <p:cond delay="0"/>
                                  </p:stCondLst>
                                  <p:childTnLst>
                                    <p:set>
                                      <p:cBhvr>
                                        <p:cTn id="169" dur="1" fill="hold">
                                          <p:stCondLst>
                                            <p:cond delay="0"/>
                                          </p:stCondLst>
                                        </p:cTn>
                                        <p:tgtEl>
                                          <p:spTgt spid="66"/>
                                        </p:tgtEl>
                                        <p:attrNameLst>
                                          <p:attrName>style.visibility</p:attrName>
                                        </p:attrNameLst>
                                      </p:cBhvr>
                                      <p:to>
                                        <p:strVal val="visible"/>
                                      </p:to>
                                    </p:set>
                                    <p:animEffect transition="in" filter="dissolve">
                                      <p:cBhvr>
                                        <p:cTn id="170" dur="500"/>
                                        <p:tgtEl>
                                          <p:spTgt spid="66"/>
                                        </p:tgtEl>
                                      </p:cBhvr>
                                    </p:animEffect>
                                  </p:childTnLst>
                                </p:cTn>
                              </p:par>
                            </p:childTnLst>
                          </p:cTn>
                        </p:par>
                        <p:par>
                          <p:cTn id="171" fill="hold">
                            <p:stCondLst>
                              <p:cond delay="10000"/>
                            </p:stCondLst>
                            <p:childTnLst>
                              <p:par>
                                <p:cTn id="172" presetID="9" presetClass="entr" presetSubtype="0" fill="hold" grpId="0" nodeType="afterEffect">
                                  <p:stCondLst>
                                    <p:cond delay="0"/>
                                  </p:stCondLst>
                                  <p:childTnLst>
                                    <p:set>
                                      <p:cBhvr>
                                        <p:cTn id="173" dur="1" fill="hold">
                                          <p:stCondLst>
                                            <p:cond delay="0"/>
                                          </p:stCondLst>
                                        </p:cTn>
                                        <p:tgtEl>
                                          <p:spTgt spid="67"/>
                                        </p:tgtEl>
                                        <p:attrNameLst>
                                          <p:attrName>style.visibility</p:attrName>
                                        </p:attrNameLst>
                                      </p:cBhvr>
                                      <p:to>
                                        <p:strVal val="visible"/>
                                      </p:to>
                                    </p:set>
                                    <p:animEffect transition="in" filter="dissolve">
                                      <p:cBhvr>
                                        <p:cTn id="174" dur="500"/>
                                        <p:tgtEl>
                                          <p:spTgt spid="67"/>
                                        </p:tgtEl>
                                      </p:cBhvr>
                                    </p:animEffect>
                                  </p:childTnLst>
                                </p:cTn>
                              </p:par>
                            </p:childTnLst>
                          </p:cTn>
                        </p:par>
                        <p:par>
                          <p:cTn id="175" fill="hold">
                            <p:stCondLst>
                              <p:cond delay="10500"/>
                            </p:stCondLst>
                            <p:childTnLst>
                              <p:par>
                                <p:cTn id="176" presetID="9" presetClass="entr" presetSubtype="0" fill="hold" grpId="0" nodeType="afterEffect">
                                  <p:stCondLst>
                                    <p:cond delay="0"/>
                                  </p:stCondLst>
                                  <p:childTnLst>
                                    <p:set>
                                      <p:cBhvr>
                                        <p:cTn id="177" dur="1" fill="hold">
                                          <p:stCondLst>
                                            <p:cond delay="0"/>
                                          </p:stCondLst>
                                        </p:cTn>
                                        <p:tgtEl>
                                          <p:spTgt spid="68"/>
                                        </p:tgtEl>
                                        <p:attrNameLst>
                                          <p:attrName>style.visibility</p:attrName>
                                        </p:attrNameLst>
                                      </p:cBhvr>
                                      <p:to>
                                        <p:strVal val="visible"/>
                                      </p:to>
                                    </p:set>
                                    <p:animEffect transition="in" filter="dissolve">
                                      <p:cBhvr>
                                        <p:cTn id="178" dur="500"/>
                                        <p:tgtEl>
                                          <p:spTgt spid="68"/>
                                        </p:tgtEl>
                                      </p:cBhvr>
                                    </p:animEffect>
                                  </p:childTnLst>
                                </p:cTn>
                              </p:par>
                              <p:par>
                                <p:cTn id="179" presetID="9" presetClass="entr" presetSubtype="0" fill="hold" grpId="0" nodeType="withEffect">
                                  <p:stCondLst>
                                    <p:cond delay="0"/>
                                  </p:stCondLst>
                                  <p:childTnLst>
                                    <p:set>
                                      <p:cBhvr>
                                        <p:cTn id="180" dur="1" fill="hold">
                                          <p:stCondLst>
                                            <p:cond delay="0"/>
                                          </p:stCondLst>
                                        </p:cTn>
                                        <p:tgtEl>
                                          <p:spTgt spid="24"/>
                                        </p:tgtEl>
                                        <p:attrNameLst>
                                          <p:attrName>style.visibility</p:attrName>
                                        </p:attrNameLst>
                                      </p:cBhvr>
                                      <p:to>
                                        <p:strVal val="visible"/>
                                      </p:to>
                                    </p:set>
                                    <p:animEffect transition="in" filter="dissolve">
                                      <p:cBhvr>
                                        <p:cTn id="181" dur="500"/>
                                        <p:tgtEl>
                                          <p:spTgt spid="24"/>
                                        </p:tgtEl>
                                      </p:cBhvr>
                                    </p:animEffect>
                                  </p:childTnLst>
                                </p:cTn>
                              </p:par>
                            </p:childTnLst>
                          </p:cTn>
                        </p:par>
                      </p:childTnLst>
                    </p:cTn>
                  </p:par>
                  <p:par>
                    <p:cTn id="182" fill="hold">
                      <p:stCondLst>
                        <p:cond delay="indefinite"/>
                      </p:stCondLst>
                      <p:childTnLst>
                        <p:par>
                          <p:cTn id="183" fill="hold">
                            <p:stCondLst>
                              <p:cond delay="0"/>
                            </p:stCondLst>
                            <p:childTnLst>
                              <p:par>
                                <p:cTn id="184" presetID="17" presetClass="entr" presetSubtype="8" fill="hold" nodeType="clickEffect">
                                  <p:stCondLst>
                                    <p:cond delay="0"/>
                                  </p:stCondLst>
                                  <p:childTnLst>
                                    <p:set>
                                      <p:cBhvr>
                                        <p:cTn id="185" dur="1" fill="hold">
                                          <p:stCondLst>
                                            <p:cond delay="0"/>
                                          </p:stCondLst>
                                        </p:cTn>
                                        <p:tgtEl>
                                          <p:spTgt spid="69"/>
                                        </p:tgtEl>
                                        <p:attrNameLst>
                                          <p:attrName>style.visibility</p:attrName>
                                        </p:attrNameLst>
                                      </p:cBhvr>
                                      <p:to>
                                        <p:strVal val="visible"/>
                                      </p:to>
                                    </p:set>
                                    <p:anim calcmode="lin" valueType="num">
                                      <p:cBhvr>
                                        <p:cTn id="186" dur="500" fill="hold"/>
                                        <p:tgtEl>
                                          <p:spTgt spid="69"/>
                                        </p:tgtEl>
                                        <p:attrNameLst>
                                          <p:attrName>ppt_x</p:attrName>
                                        </p:attrNameLst>
                                      </p:cBhvr>
                                      <p:tavLst>
                                        <p:tav tm="0">
                                          <p:val>
                                            <p:strVal val="#ppt_x-#ppt_w/2"/>
                                          </p:val>
                                        </p:tav>
                                        <p:tav tm="100000">
                                          <p:val>
                                            <p:strVal val="#ppt_x"/>
                                          </p:val>
                                        </p:tav>
                                      </p:tavLst>
                                    </p:anim>
                                    <p:anim calcmode="lin" valueType="num">
                                      <p:cBhvr>
                                        <p:cTn id="187" dur="500" fill="hold"/>
                                        <p:tgtEl>
                                          <p:spTgt spid="69"/>
                                        </p:tgtEl>
                                        <p:attrNameLst>
                                          <p:attrName>ppt_y</p:attrName>
                                        </p:attrNameLst>
                                      </p:cBhvr>
                                      <p:tavLst>
                                        <p:tav tm="0">
                                          <p:val>
                                            <p:strVal val="#ppt_y"/>
                                          </p:val>
                                        </p:tav>
                                        <p:tav tm="100000">
                                          <p:val>
                                            <p:strVal val="#ppt_y"/>
                                          </p:val>
                                        </p:tav>
                                      </p:tavLst>
                                    </p:anim>
                                    <p:anim calcmode="lin" valueType="num">
                                      <p:cBhvr>
                                        <p:cTn id="188" dur="500" fill="hold"/>
                                        <p:tgtEl>
                                          <p:spTgt spid="69"/>
                                        </p:tgtEl>
                                        <p:attrNameLst>
                                          <p:attrName>ppt_w</p:attrName>
                                        </p:attrNameLst>
                                      </p:cBhvr>
                                      <p:tavLst>
                                        <p:tav tm="0">
                                          <p:val>
                                            <p:fltVal val="0"/>
                                          </p:val>
                                        </p:tav>
                                        <p:tav tm="100000">
                                          <p:val>
                                            <p:strVal val="#ppt_w"/>
                                          </p:val>
                                        </p:tav>
                                      </p:tavLst>
                                    </p:anim>
                                    <p:anim calcmode="lin" valueType="num">
                                      <p:cBhvr>
                                        <p:cTn id="189" dur="500" fill="hold"/>
                                        <p:tgtEl>
                                          <p:spTgt spid="69"/>
                                        </p:tgtEl>
                                        <p:attrNameLst>
                                          <p:attrName>ppt_h</p:attrName>
                                        </p:attrNameLst>
                                      </p:cBhvr>
                                      <p:tavLst>
                                        <p:tav tm="0">
                                          <p:val>
                                            <p:strVal val="#ppt_h"/>
                                          </p:val>
                                        </p:tav>
                                        <p:tav tm="100000">
                                          <p:val>
                                            <p:strVal val="#ppt_h"/>
                                          </p:val>
                                        </p:tav>
                                      </p:tavLst>
                                    </p:anim>
                                  </p:childTnLst>
                                </p:cTn>
                              </p:par>
                            </p:childTnLst>
                          </p:cTn>
                        </p:par>
                        <p:par>
                          <p:cTn id="190" fill="hold">
                            <p:stCondLst>
                              <p:cond delay="500"/>
                            </p:stCondLst>
                            <p:childTnLst>
                              <p:par>
                                <p:cTn id="191" presetID="17" presetClass="entr" presetSubtype="8" fill="hold" nodeType="afterEffect">
                                  <p:stCondLst>
                                    <p:cond delay="0"/>
                                  </p:stCondLst>
                                  <p:childTnLst>
                                    <p:set>
                                      <p:cBhvr>
                                        <p:cTn id="192" dur="1" fill="hold">
                                          <p:stCondLst>
                                            <p:cond delay="0"/>
                                          </p:stCondLst>
                                        </p:cTn>
                                        <p:tgtEl>
                                          <p:spTgt spid="71"/>
                                        </p:tgtEl>
                                        <p:attrNameLst>
                                          <p:attrName>style.visibility</p:attrName>
                                        </p:attrNameLst>
                                      </p:cBhvr>
                                      <p:to>
                                        <p:strVal val="visible"/>
                                      </p:to>
                                    </p:set>
                                    <p:anim calcmode="lin" valueType="num">
                                      <p:cBhvr>
                                        <p:cTn id="193" dur="500" fill="hold"/>
                                        <p:tgtEl>
                                          <p:spTgt spid="71"/>
                                        </p:tgtEl>
                                        <p:attrNameLst>
                                          <p:attrName>ppt_x</p:attrName>
                                        </p:attrNameLst>
                                      </p:cBhvr>
                                      <p:tavLst>
                                        <p:tav tm="0">
                                          <p:val>
                                            <p:strVal val="#ppt_x-#ppt_w/2"/>
                                          </p:val>
                                        </p:tav>
                                        <p:tav tm="100000">
                                          <p:val>
                                            <p:strVal val="#ppt_x"/>
                                          </p:val>
                                        </p:tav>
                                      </p:tavLst>
                                    </p:anim>
                                    <p:anim calcmode="lin" valueType="num">
                                      <p:cBhvr>
                                        <p:cTn id="194" dur="500" fill="hold"/>
                                        <p:tgtEl>
                                          <p:spTgt spid="71"/>
                                        </p:tgtEl>
                                        <p:attrNameLst>
                                          <p:attrName>ppt_y</p:attrName>
                                        </p:attrNameLst>
                                      </p:cBhvr>
                                      <p:tavLst>
                                        <p:tav tm="0">
                                          <p:val>
                                            <p:strVal val="#ppt_y"/>
                                          </p:val>
                                        </p:tav>
                                        <p:tav tm="100000">
                                          <p:val>
                                            <p:strVal val="#ppt_y"/>
                                          </p:val>
                                        </p:tav>
                                      </p:tavLst>
                                    </p:anim>
                                    <p:anim calcmode="lin" valueType="num">
                                      <p:cBhvr>
                                        <p:cTn id="195" dur="500" fill="hold"/>
                                        <p:tgtEl>
                                          <p:spTgt spid="71"/>
                                        </p:tgtEl>
                                        <p:attrNameLst>
                                          <p:attrName>ppt_w</p:attrName>
                                        </p:attrNameLst>
                                      </p:cBhvr>
                                      <p:tavLst>
                                        <p:tav tm="0">
                                          <p:val>
                                            <p:fltVal val="0"/>
                                          </p:val>
                                        </p:tav>
                                        <p:tav tm="100000">
                                          <p:val>
                                            <p:strVal val="#ppt_w"/>
                                          </p:val>
                                        </p:tav>
                                      </p:tavLst>
                                    </p:anim>
                                    <p:anim calcmode="lin" valueType="num">
                                      <p:cBhvr>
                                        <p:cTn id="196" dur="500" fill="hold"/>
                                        <p:tgtEl>
                                          <p:spTgt spid="71"/>
                                        </p:tgtEl>
                                        <p:attrNameLst>
                                          <p:attrName>ppt_h</p:attrName>
                                        </p:attrNameLst>
                                      </p:cBhvr>
                                      <p:tavLst>
                                        <p:tav tm="0">
                                          <p:val>
                                            <p:strVal val="#ppt_h"/>
                                          </p:val>
                                        </p:tav>
                                        <p:tav tm="100000">
                                          <p:val>
                                            <p:strVal val="#ppt_h"/>
                                          </p:val>
                                        </p:tav>
                                      </p:tavLst>
                                    </p:anim>
                                  </p:childTnLst>
                                </p:cTn>
                              </p:par>
                            </p:childTnLst>
                          </p:cTn>
                        </p:par>
                        <p:par>
                          <p:cTn id="197" fill="hold">
                            <p:stCondLst>
                              <p:cond delay="1000"/>
                            </p:stCondLst>
                            <p:childTnLst>
                              <p:par>
                                <p:cTn id="198" presetID="17" presetClass="entr" presetSubtype="8" fill="hold" nodeType="afterEffect">
                                  <p:stCondLst>
                                    <p:cond delay="0"/>
                                  </p:stCondLst>
                                  <p:childTnLst>
                                    <p:set>
                                      <p:cBhvr>
                                        <p:cTn id="199" dur="1" fill="hold">
                                          <p:stCondLst>
                                            <p:cond delay="0"/>
                                          </p:stCondLst>
                                        </p:cTn>
                                        <p:tgtEl>
                                          <p:spTgt spid="70"/>
                                        </p:tgtEl>
                                        <p:attrNameLst>
                                          <p:attrName>style.visibility</p:attrName>
                                        </p:attrNameLst>
                                      </p:cBhvr>
                                      <p:to>
                                        <p:strVal val="visible"/>
                                      </p:to>
                                    </p:set>
                                    <p:anim calcmode="lin" valueType="num">
                                      <p:cBhvr>
                                        <p:cTn id="200" dur="500" fill="hold"/>
                                        <p:tgtEl>
                                          <p:spTgt spid="70"/>
                                        </p:tgtEl>
                                        <p:attrNameLst>
                                          <p:attrName>ppt_x</p:attrName>
                                        </p:attrNameLst>
                                      </p:cBhvr>
                                      <p:tavLst>
                                        <p:tav tm="0">
                                          <p:val>
                                            <p:strVal val="#ppt_x-#ppt_w/2"/>
                                          </p:val>
                                        </p:tav>
                                        <p:tav tm="100000">
                                          <p:val>
                                            <p:strVal val="#ppt_x"/>
                                          </p:val>
                                        </p:tav>
                                      </p:tavLst>
                                    </p:anim>
                                    <p:anim calcmode="lin" valueType="num">
                                      <p:cBhvr>
                                        <p:cTn id="201" dur="500" fill="hold"/>
                                        <p:tgtEl>
                                          <p:spTgt spid="70"/>
                                        </p:tgtEl>
                                        <p:attrNameLst>
                                          <p:attrName>ppt_y</p:attrName>
                                        </p:attrNameLst>
                                      </p:cBhvr>
                                      <p:tavLst>
                                        <p:tav tm="0">
                                          <p:val>
                                            <p:strVal val="#ppt_y"/>
                                          </p:val>
                                        </p:tav>
                                        <p:tav tm="100000">
                                          <p:val>
                                            <p:strVal val="#ppt_y"/>
                                          </p:val>
                                        </p:tav>
                                      </p:tavLst>
                                    </p:anim>
                                    <p:anim calcmode="lin" valueType="num">
                                      <p:cBhvr>
                                        <p:cTn id="202" dur="500" fill="hold"/>
                                        <p:tgtEl>
                                          <p:spTgt spid="70"/>
                                        </p:tgtEl>
                                        <p:attrNameLst>
                                          <p:attrName>ppt_w</p:attrName>
                                        </p:attrNameLst>
                                      </p:cBhvr>
                                      <p:tavLst>
                                        <p:tav tm="0">
                                          <p:val>
                                            <p:fltVal val="0"/>
                                          </p:val>
                                        </p:tav>
                                        <p:tav tm="100000">
                                          <p:val>
                                            <p:strVal val="#ppt_w"/>
                                          </p:val>
                                        </p:tav>
                                      </p:tavLst>
                                    </p:anim>
                                    <p:anim calcmode="lin" valueType="num">
                                      <p:cBhvr>
                                        <p:cTn id="203" dur="500" fill="hold"/>
                                        <p:tgtEl>
                                          <p:spTgt spid="70"/>
                                        </p:tgtEl>
                                        <p:attrNameLst>
                                          <p:attrName>ppt_h</p:attrName>
                                        </p:attrNameLst>
                                      </p:cBhvr>
                                      <p:tavLst>
                                        <p:tav tm="0">
                                          <p:val>
                                            <p:strVal val="#ppt_h"/>
                                          </p:val>
                                        </p:tav>
                                        <p:tav tm="100000">
                                          <p:val>
                                            <p:strVal val="#ppt_h"/>
                                          </p:val>
                                        </p:tav>
                                      </p:tavLst>
                                    </p:anim>
                                  </p:childTnLst>
                                </p:cTn>
                              </p:par>
                            </p:childTnLst>
                          </p:cTn>
                        </p:par>
                        <p:par>
                          <p:cTn id="204" fill="hold">
                            <p:stCondLst>
                              <p:cond delay="1500"/>
                            </p:stCondLst>
                            <p:childTnLst>
                              <p:par>
                                <p:cTn id="205" presetID="17" presetClass="entr" presetSubtype="8" fill="hold" nodeType="afterEffect">
                                  <p:stCondLst>
                                    <p:cond delay="0"/>
                                  </p:stCondLst>
                                  <p:childTnLst>
                                    <p:set>
                                      <p:cBhvr>
                                        <p:cTn id="206" dur="1" fill="hold">
                                          <p:stCondLst>
                                            <p:cond delay="0"/>
                                          </p:stCondLst>
                                        </p:cTn>
                                        <p:tgtEl>
                                          <p:spTgt spid="73"/>
                                        </p:tgtEl>
                                        <p:attrNameLst>
                                          <p:attrName>style.visibility</p:attrName>
                                        </p:attrNameLst>
                                      </p:cBhvr>
                                      <p:to>
                                        <p:strVal val="visible"/>
                                      </p:to>
                                    </p:set>
                                    <p:anim calcmode="lin" valueType="num">
                                      <p:cBhvr>
                                        <p:cTn id="207" dur="500" fill="hold"/>
                                        <p:tgtEl>
                                          <p:spTgt spid="73"/>
                                        </p:tgtEl>
                                        <p:attrNameLst>
                                          <p:attrName>ppt_x</p:attrName>
                                        </p:attrNameLst>
                                      </p:cBhvr>
                                      <p:tavLst>
                                        <p:tav tm="0">
                                          <p:val>
                                            <p:strVal val="#ppt_x-#ppt_w/2"/>
                                          </p:val>
                                        </p:tav>
                                        <p:tav tm="100000">
                                          <p:val>
                                            <p:strVal val="#ppt_x"/>
                                          </p:val>
                                        </p:tav>
                                      </p:tavLst>
                                    </p:anim>
                                    <p:anim calcmode="lin" valueType="num">
                                      <p:cBhvr>
                                        <p:cTn id="208" dur="500" fill="hold"/>
                                        <p:tgtEl>
                                          <p:spTgt spid="73"/>
                                        </p:tgtEl>
                                        <p:attrNameLst>
                                          <p:attrName>ppt_y</p:attrName>
                                        </p:attrNameLst>
                                      </p:cBhvr>
                                      <p:tavLst>
                                        <p:tav tm="0">
                                          <p:val>
                                            <p:strVal val="#ppt_y"/>
                                          </p:val>
                                        </p:tav>
                                        <p:tav tm="100000">
                                          <p:val>
                                            <p:strVal val="#ppt_y"/>
                                          </p:val>
                                        </p:tav>
                                      </p:tavLst>
                                    </p:anim>
                                    <p:anim calcmode="lin" valueType="num">
                                      <p:cBhvr>
                                        <p:cTn id="209" dur="500" fill="hold"/>
                                        <p:tgtEl>
                                          <p:spTgt spid="73"/>
                                        </p:tgtEl>
                                        <p:attrNameLst>
                                          <p:attrName>ppt_w</p:attrName>
                                        </p:attrNameLst>
                                      </p:cBhvr>
                                      <p:tavLst>
                                        <p:tav tm="0">
                                          <p:val>
                                            <p:fltVal val="0"/>
                                          </p:val>
                                        </p:tav>
                                        <p:tav tm="100000">
                                          <p:val>
                                            <p:strVal val="#ppt_w"/>
                                          </p:val>
                                        </p:tav>
                                      </p:tavLst>
                                    </p:anim>
                                    <p:anim calcmode="lin" valueType="num">
                                      <p:cBhvr>
                                        <p:cTn id="210" dur="500" fill="hold"/>
                                        <p:tgtEl>
                                          <p:spTgt spid="73"/>
                                        </p:tgtEl>
                                        <p:attrNameLst>
                                          <p:attrName>ppt_h</p:attrName>
                                        </p:attrNameLst>
                                      </p:cBhvr>
                                      <p:tavLst>
                                        <p:tav tm="0">
                                          <p:val>
                                            <p:strVal val="#ppt_h"/>
                                          </p:val>
                                        </p:tav>
                                        <p:tav tm="100000">
                                          <p:val>
                                            <p:strVal val="#ppt_h"/>
                                          </p:val>
                                        </p:tav>
                                      </p:tavLst>
                                    </p:anim>
                                  </p:childTnLst>
                                </p:cTn>
                              </p:par>
                            </p:childTnLst>
                          </p:cTn>
                        </p:par>
                        <p:par>
                          <p:cTn id="211" fill="hold">
                            <p:stCondLst>
                              <p:cond delay="2000"/>
                            </p:stCondLst>
                            <p:childTnLst>
                              <p:par>
                                <p:cTn id="212" presetID="17" presetClass="entr" presetSubtype="8" fill="hold" nodeType="afterEffect">
                                  <p:stCondLst>
                                    <p:cond delay="0"/>
                                  </p:stCondLst>
                                  <p:childTnLst>
                                    <p:set>
                                      <p:cBhvr>
                                        <p:cTn id="213" dur="1" fill="hold">
                                          <p:stCondLst>
                                            <p:cond delay="0"/>
                                          </p:stCondLst>
                                        </p:cTn>
                                        <p:tgtEl>
                                          <p:spTgt spid="72"/>
                                        </p:tgtEl>
                                        <p:attrNameLst>
                                          <p:attrName>style.visibility</p:attrName>
                                        </p:attrNameLst>
                                      </p:cBhvr>
                                      <p:to>
                                        <p:strVal val="visible"/>
                                      </p:to>
                                    </p:set>
                                    <p:anim calcmode="lin" valueType="num">
                                      <p:cBhvr>
                                        <p:cTn id="214" dur="500" fill="hold"/>
                                        <p:tgtEl>
                                          <p:spTgt spid="72"/>
                                        </p:tgtEl>
                                        <p:attrNameLst>
                                          <p:attrName>ppt_x</p:attrName>
                                        </p:attrNameLst>
                                      </p:cBhvr>
                                      <p:tavLst>
                                        <p:tav tm="0">
                                          <p:val>
                                            <p:strVal val="#ppt_x-#ppt_w/2"/>
                                          </p:val>
                                        </p:tav>
                                        <p:tav tm="100000">
                                          <p:val>
                                            <p:strVal val="#ppt_x"/>
                                          </p:val>
                                        </p:tav>
                                      </p:tavLst>
                                    </p:anim>
                                    <p:anim calcmode="lin" valueType="num">
                                      <p:cBhvr>
                                        <p:cTn id="215" dur="500" fill="hold"/>
                                        <p:tgtEl>
                                          <p:spTgt spid="72"/>
                                        </p:tgtEl>
                                        <p:attrNameLst>
                                          <p:attrName>ppt_y</p:attrName>
                                        </p:attrNameLst>
                                      </p:cBhvr>
                                      <p:tavLst>
                                        <p:tav tm="0">
                                          <p:val>
                                            <p:strVal val="#ppt_y"/>
                                          </p:val>
                                        </p:tav>
                                        <p:tav tm="100000">
                                          <p:val>
                                            <p:strVal val="#ppt_y"/>
                                          </p:val>
                                        </p:tav>
                                      </p:tavLst>
                                    </p:anim>
                                    <p:anim calcmode="lin" valueType="num">
                                      <p:cBhvr>
                                        <p:cTn id="216" dur="500" fill="hold"/>
                                        <p:tgtEl>
                                          <p:spTgt spid="72"/>
                                        </p:tgtEl>
                                        <p:attrNameLst>
                                          <p:attrName>ppt_w</p:attrName>
                                        </p:attrNameLst>
                                      </p:cBhvr>
                                      <p:tavLst>
                                        <p:tav tm="0">
                                          <p:val>
                                            <p:fltVal val="0"/>
                                          </p:val>
                                        </p:tav>
                                        <p:tav tm="100000">
                                          <p:val>
                                            <p:strVal val="#ppt_w"/>
                                          </p:val>
                                        </p:tav>
                                      </p:tavLst>
                                    </p:anim>
                                    <p:anim calcmode="lin" valueType="num">
                                      <p:cBhvr>
                                        <p:cTn id="217" dur="500" fill="hold"/>
                                        <p:tgtEl>
                                          <p:spTgt spid="72"/>
                                        </p:tgtEl>
                                        <p:attrNameLst>
                                          <p:attrName>ppt_h</p:attrName>
                                        </p:attrNameLst>
                                      </p:cBhvr>
                                      <p:tavLst>
                                        <p:tav tm="0">
                                          <p:val>
                                            <p:strVal val="#ppt_h"/>
                                          </p:val>
                                        </p:tav>
                                        <p:tav tm="100000">
                                          <p:val>
                                            <p:strVal val="#ppt_h"/>
                                          </p:val>
                                        </p:tav>
                                      </p:tavLst>
                                    </p:anim>
                                  </p:childTnLst>
                                </p:cTn>
                              </p:par>
                            </p:childTnLst>
                          </p:cTn>
                        </p:par>
                        <p:par>
                          <p:cTn id="218" fill="hold">
                            <p:stCondLst>
                              <p:cond delay="2500"/>
                            </p:stCondLst>
                            <p:childTnLst>
                              <p:par>
                                <p:cTn id="219" presetID="17" presetClass="entr" presetSubtype="1" fill="hold" grpId="0" nodeType="afterEffect">
                                  <p:stCondLst>
                                    <p:cond delay="0"/>
                                  </p:stCondLst>
                                  <p:childTnLst>
                                    <p:set>
                                      <p:cBhvr>
                                        <p:cTn id="220" dur="1" fill="hold">
                                          <p:stCondLst>
                                            <p:cond delay="0"/>
                                          </p:stCondLst>
                                        </p:cTn>
                                        <p:tgtEl>
                                          <p:spTgt spid="74"/>
                                        </p:tgtEl>
                                        <p:attrNameLst>
                                          <p:attrName>style.visibility</p:attrName>
                                        </p:attrNameLst>
                                      </p:cBhvr>
                                      <p:to>
                                        <p:strVal val="visible"/>
                                      </p:to>
                                    </p:set>
                                    <p:anim calcmode="lin" valueType="num">
                                      <p:cBhvr>
                                        <p:cTn id="221" dur="500" fill="hold"/>
                                        <p:tgtEl>
                                          <p:spTgt spid="74"/>
                                        </p:tgtEl>
                                        <p:attrNameLst>
                                          <p:attrName>ppt_x</p:attrName>
                                        </p:attrNameLst>
                                      </p:cBhvr>
                                      <p:tavLst>
                                        <p:tav tm="0">
                                          <p:val>
                                            <p:strVal val="#ppt_x"/>
                                          </p:val>
                                        </p:tav>
                                        <p:tav tm="100000">
                                          <p:val>
                                            <p:strVal val="#ppt_x"/>
                                          </p:val>
                                        </p:tav>
                                      </p:tavLst>
                                    </p:anim>
                                    <p:anim calcmode="lin" valueType="num">
                                      <p:cBhvr>
                                        <p:cTn id="222" dur="500" fill="hold"/>
                                        <p:tgtEl>
                                          <p:spTgt spid="74"/>
                                        </p:tgtEl>
                                        <p:attrNameLst>
                                          <p:attrName>ppt_y</p:attrName>
                                        </p:attrNameLst>
                                      </p:cBhvr>
                                      <p:tavLst>
                                        <p:tav tm="0">
                                          <p:val>
                                            <p:strVal val="#ppt_y-#ppt_h/2"/>
                                          </p:val>
                                        </p:tav>
                                        <p:tav tm="100000">
                                          <p:val>
                                            <p:strVal val="#ppt_y"/>
                                          </p:val>
                                        </p:tav>
                                      </p:tavLst>
                                    </p:anim>
                                    <p:anim calcmode="lin" valueType="num">
                                      <p:cBhvr>
                                        <p:cTn id="223" dur="500" fill="hold"/>
                                        <p:tgtEl>
                                          <p:spTgt spid="74"/>
                                        </p:tgtEl>
                                        <p:attrNameLst>
                                          <p:attrName>ppt_w</p:attrName>
                                        </p:attrNameLst>
                                      </p:cBhvr>
                                      <p:tavLst>
                                        <p:tav tm="0">
                                          <p:val>
                                            <p:strVal val="#ppt_w"/>
                                          </p:val>
                                        </p:tav>
                                        <p:tav tm="100000">
                                          <p:val>
                                            <p:strVal val="#ppt_w"/>
                                          </p:val>
                                        </p:tav>
                                      </p:tavLst>
                                    </p:anim>
                                    <p:anim calcmode="lin" valueType="num">
                                      <p:cBhvr>
                                        <p:cTn id="224" dur="500" fill="hold"/>
                                        <p:tgtEl>
                                          <p:spTgt spid="74"/>
                                        </p:tgtEl>
                                        <p:attrNameLst>
                                          <p:attrName>ppt_h</p:attrName>
                                        </p:attrNameLst>
                                      </p:cBhvr>
                                      <p:tavLst>
                                        <p:tav tm="0">
                                          <p:val>
                                            <p:fltVal val="0"/>
                                          </p:val>
                                        </p:tav>
                                        <p:tav tm="100000">
                                          <p:val>
                                            <p:strVal val="#ppt_h"/>
                                          </p:val>
                                        </p:tav>
                                      </p:tavLst>
                                    </p:anim>
                                  </p:childTnLst>
                                </p:cTn>
                              </p:par>
                            </p:childTnLst>
                          </p:cTn>
                        </p:par>
                      </p:childTnLst>
                    </p:cTn>
                  </p:par>
                  <p:par>
                    <p:cTn id="225" fill="hold">
                      <p:stCondLst>
                        <p:cond delay="indefinite"/>
                      </p:stCondLst>
                      <p:childTnLst>
                        <p:par>
                          <p:cTn id="226" fill="hold">
                            <p:stCondLst>
                              <p:cond delay="0"/>
                            </p:stCondLst>
                            <p:childTnLst>
                              <p:par>
                                <p:cTn id="227" presetID="23" presetClass="entr" presetSubtype="16" fill="hold" grpId="0" nodeType="clickEffect">
                                  <p:stCondLst>
                                    <p:cond delay="0"/>
                                  </p:stCondLst>
                                  <p:childTnLst>
                                    <p:set>
                                      <p:cBhvr>
                                        <p:cTn id="228" dur="1" fill="hold">
                                          <p:stCondLst>
                                            <p:cond delay="0"/>
                                          </p:stCondLst>
                                        </p:cTn>
                                        <p:tgtEl>
                                          <p:spTgt spid="75"/>
                                        </p:tgtEl>
                                        <p:attrNameLst>
                                          <p:attrName>style.visibility</p:attrName>
                                        </p:attrNameLst>
                                      </p:cBhvr>
                                      <p:to>
                                        <p:strVal val="visible"/>
                                      </p:to>
                                    </p:set>
                                    <p:anim calcmode="lin" valueType="num">
                                      <p:cBhvr>
                                        <p:cTn id="229" dur="500" fill="hold"/>
                                        <p:tgtEl>
                                          <p:spTgt spid="75"/>
                                        </p:tgtEl>
                                        <p:attrNameLst>
                                          <p:attrName>ppt_w</p:attrName>
                                        </p:attrNameLst>
                                      </p:cBhvr>
                                      <p:tavLst>
                                        <p:tav tm="0">
                                          <p:val>
                                            <p:fltVal val="0"/>
                                          </p:val>
                                        </p:tav>
                                        <p:tav tm="100000">
                                          <p:val>
                                            <p:strVal val="#ppt_w"/>
                                          </p:val>
                                        </p:tav>
                                      </p:tavLst>
                                    </p:anim>
                                    <p:anim calcmode="lin" valueType="num">
                                      <p:cBhvr>
                                        <p:cTn id="230" dur="500" fill="hold"/>
                                        <p:tgtEl>
                                          <p:spTgt spid="7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animBg="1"/>
      <p:bldP spid="27" grpId="0" animBg="1"/>
      <p:bldP spid="28" grpId="0"/>
      <p:bldP spid="29" grpId="0" animBg="1"/>
      <p:bldP spid="30" grpId="0" animBg="1"/>
      <p:bldP spid="31" grpId="0"/>
      <p:bldP spid="32" grpId="0" animBg="1"/>
      <p:bldP spid="36" grpId="0"/>
      <p:bldP spid="37" grpId="0"/>
      <p:bldP spid="38" grpId="0"/>
      <p:bldP spid="39" grpId="0"/>
      <p:bldP spid="40" grpId="0"/>
      <p:bldP spid="41" grpId="0"/>
      <p:bldP spid="42" grpId="0"/>
      <p:bldP spid="43" grpId="0"/>
      <p:bldP spid="44" grpId="0" animBg="1"/>
      <p:bldP spid="45" grpId="0"/>
      <p:bldP spid="46" grpId="0"/>
      <p:bldP spid="47" grpId="0"/>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74" grpId="0"/>
      <p:bldP spid="7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ChangeArrowheads="1"/>
          </p:cNvSpPr>
          <p:nvPr/>
        </p:nvSpPr>
        <p:spPr bwMode="auto">
          <a:xfrm>
            <a:off x="8316913" y="6381750"/>
            <a:ext cx="719137"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r" eaLnBrk="1" hangingPunct="1"/>
            <a:fld id="{02099B05-72EF-47FB-B0D4-D7E194C08763}" type="slidenum">
              <a:rPr lang="es-ES" altLang="es-ES" sz="1400">
                <a:solidFill>
                  <a:srgbClr val="000099"/>
                </a:solidFill>
              </a:rPr>
              <a:pPr algn="r" eaLnBrk="1" hangingPunct="1"/>
              <a:t>29</a:t>
            </a:fld>
            <a:endParaRPr lang="es-ES" altLang="es-ES" sz="1400">
              <a:solidFill>
                <a:srgbClr val="000099"/>
              </a:solidFill>
            </a:endParaRPr>
          </a:p>
        </p:txBody>
      </p:sp>
      <p:sp>
        <p:nvSpPr>
          <p:cNvPr id="51206" name="Rectangle 9"/>
          <p:cNvSpPr>
            <a:spLocks noChangeArrowheads="1"/>
          </p:cNvSpPr>
          <p:nvPr/>
        </p:nvSpPr>
        <p:spPr bwMode="auto">
          <a:xfrm>
            <a:off x="457200" y="1124744"/>
            <a:ext cx="8229599"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marL="0" indent="0" algn="just" eaLnBrk="1" hangingPunct="1">
              <a:spcBef>
                <a:spcPct val="20000"/>
              </a:spcBef>
            </a:pPr>
            <a:r>
              <a:rPr lang="es-ES" altLang="es-ES" sz="2400" b="1" dirty="0" smtClean="0">
                <a:solidFill>
                  <a:srgbClr val="993300"/>
                </a:solidFill>
              </a:rPr>
              <a:t>Espacio de memoria paginado (cont.)</a:t>
            </a:r>
          </a:p>
          <a:p>
            <a:pPr algn="just" eaLnBrk="1" hangingPunct="1">
              <a:spcBef>
                <a:spcPct val="20000"/>
              </a:spcBef>
              <a:buFont typeface="Wingdings" panose="05000000000000000000" pitchFamily="2" charset="2"/>
              <a:buChar char="v"/>
            </a:pPr>
            <a:r>
              <a:rPr lang="es-ES" altLang="es-ES" sz="2400" dirty="0" smtClean="0">
                <a:solidFill>
                  <a:srgbClr val="993300"/>
                </a:solidFill>
              </a:rPr>
              <a:t>La </a:t>
            </a:r>
            <a:r>
              <a:rPr lang="es-ES" altLang="es-ES" sz="2400" dirty="0">
                <a:solidFill>
                  <a:srgbClr val="993300"/>
                </a:solidFill>
              </a:rPr>
              <a:t>traducción se lleva a cabo mediante una tabla de páginas</a:t>
            </a:r>
          </a:p>
          <a:p>
            <a:pPr algn="just" eaLnBrk="1" hangingPunct="1">
              <a:spcBef>
                <a:spcPct val="20000"/>
              </a:spcBef>
              <a:buFont typeface="Wingdings" panose="05000000000000000000" pitchFamily="2" charset="2"/>
              <a:buChar char="v"/>
            </a:pPr>
            <a:r>
              <a:rPr lang="es-ES" altLang="es-ES" sz="2400" dirty="0">
                <a:solidFill>
                  <a:srgbClr val="993300"/>
                </a:solidFill>
              </a:rPr>
              <a:t>Tabla de páginas se indexa por nº página y proporciona nº de marco</a:t>
            </a:r>
          </a:p>
        </p:txBody>
      </p:sp>
      <p:sp>
        <p:nvSpPr>
          <p:cNvPr id="738317" name="Rectangle 13"/>
          <p:cNvSpPr>
            <a:spLocks noChangeArrowheads="1"/>
          </p:cNvSpPr>
          <p:nvPr/>
        </p:nvSpPr>
        <p:spPr bwMode="auto">
          <a:xfrm>
            <a:off x="2843213" y="3525838"/>
            <a:ext cx="1511300" cy="360362"/>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desplazamiento</a:t>
            </a:r>
          </a:p>
        </p:txBody>
      </p:sp>
      <p:sp>
        <p:nvSpPr>
          <p:cNvPr id="738318" name="Rectangle 14"/>
          <p:cNvSpPr>
            <a:spLocks noChangeArrowheads="1"/>
          </p:cNvSpPr>
          <p:nvPr/>
        </p:nvSpPr>
        <p:spPr bwMode="auto">
          <a:xfrm>
            <a:off x="1943100" y="3525838"/>
            <a:ext cx="792163" cy="360362"/>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2</a:t>
            </a:r>
          </a:p>
        </p:txBody>
      </p:sp>
      <p:sp>
        <p:nvSpPr>
          <p:cNvPr id="738319" name="Rectangle 15"/>
          <p:cNvSpPr>
            <a:spLocks noChangeArrowheads="1"/>
          </p:cNvSpPr>
          <p:nvPr/>
        </p:nvSpPr>
        <p:spPr bwMode="auto">
          <a:xfrm>
            <a:off x="2122488" y="3094038"/>
            <a:ext cx="2449512"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None/>
            </a:pPr>
            <a:r>
              <a:rPr lang="es-ES" altLang="es-ES" sz="2000" dirty="0">
                <a:solidFill>
                  <a:srgbClr val="993300"/>
                </a:solidFill>
              </a:rPr>
              <a:t>Dirección Lógica</a:t>
            </a:r>
          </a:p>
        </p:txBody>
      </p:sp>
      <p:sp>
        <p:nvSpPr>
          <p:cNvPr id="738320" name="Rectangle 16"/>
          <p:cNvSpPr>
            <a:spLocks noChangeArrowheads="1"/>
          </p:cNvSpPr>
          <p:nvPr/>
        </p:nvSpPr>
        <p:spPr bwMode="auto">
          <a:xfrm>
            <a:off x="6732215" y="5589588"/>
            <a:ext cx="1511300" cy="360362"/>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desplazamiento</a:t>
            </a:r>
          </a:p>
        </p:txBody>
      </p:sp>
      <p:sp>
        <p:nvSpPr>
          <p:cNvPr id="738321" name="Rectangle 17"/>
          <p:cNvSpPr>
            <a:spLocks noChangeArrowheads="1"/>
          </p:cNvSpPr>
          <p:nvPr/>
        </p:nvSpPr>
        <p:spPr bwMode="auto">
          <a:xfrm>
            <a:off x="5830515" y="5589588"/>
            <a:ext cx="792162" cy="360362"/>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12</a:t>
            </a:r>
          </a:p>
        </p:txBody>
      </p:sp>
      <p:sp>
        <p:nvSpPr>
          <p:cNvPr id="738322" name="Rectangle 18"/>
          <p:cNvSpPr>
            <a:spLocks noChangeArrowheads="1"/>
          </p:cNvSpPr>
          <p:nvPr/>
        </p:nvSpPr>
        <p:spPr bwMode="auto">
          <a:xfrm>
            <a:off x="6082927" y="5946775"/>
            <a:ext cx="2449513"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None/>
            </a:pPr>
            <a:r>
              <a:rPr lang="es-ES" altLang="es-ES" sz="2000" dirty="0">
                <a:solidFill>
                  <a:srgbClr val="993300"/>
                </a:solidFill>
              </a:rPr>
              <a:t>Dirección Física</a:t>
            </a:r>
          </a:p>
        </p:txBody>
      </p:sp>
      <p:graphicFrame>
        <p:nvGraphicFramePr>
          <p:cNvPr id="738446" name="Group 142"/>
          <p:cNvGraphicFramePr>
            <a:graphicFrameLocks noGrp="1"/>
          </p:cNvGraphicFramePr>
          <p:nvPr>
            <p:extLst/>
          </p:nvPr>
        </p:nvGraphicFramePr>
        <p:xfrm>
          <a:off x="2160588" y="4178300"/>
          <a:ext cx="3165102" cy="2090740"/>
        </p:xfrm>
        <a:graphic>
          <a:graphicData uri="http://schemas.openxmlformats.org/drawingml/2006/table">
            <a:tbl>
              <a:tblPr/>
              <a:tblGrid>
                <a:gridCol w="1236392"/>
                <a:gridCol w="596351"/>
                <a:gridCol w="434653"/>
                <a:gridCol w="496940"/>
                <a:gridCol w="400766"/>
              </a:tblGrid>
              <a:tr h="403285">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800" b="1" i="0" u="none" strike="noStrike" cap="none" normalizeH="0" baseline="0" dirty="0" smtClean="0">
                          <a:ln>
                            <a:noFill/>
                          </a:ln>
                          <a:solidFill>
                            <a:srgbClr val="000099"/>
                          </a:solidFill>
                          <a:effectLst/>
                          <a:latin typeface="Arial" charset="0"/>
                        </a:rPr>
                        <a:t>Marco</a:t>
                      </a:r>
                      <a:endParaRPr kumimoji="0" lang="es-ES" sz="1800" b="1" i="0" u="none" strike="noStrike" cap="none" normalizeH="0" baseline="-25000" dirty="0" smtClean="0">
                        <a:ln>
                          <a:noFill/>
                        </a:ln>
                        <a:solidFill>
                          <a:srgbClr val="000099"/>
                        </a:solidFill>
                        <a:effectLst/>
                        <a:latin typeface="Arial" charset="0"/>
                      </a:endParaRP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2000" b="1" i="0" u="none" strike="noStrike" cap="none" normalizeH="0" baseline="0" dirty="0" smtClean="0">
                          <a:ln>
                            <a:noFill/>
                          </a:ln>
                          <a:solidFill>
                            <a:srgbClr val="000099"/>
                          </a:solidFill>
                          <a:effectLst/>
                          <a:latin typeface="Arial" charset="0"/>
                        </a:rPr>
                        <a:t>P</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2000" b="1" i="0" u="none" strike="noStrike" cap="none" normalizeH="0" baseline="0" dirty="0" smtClean="0">
                          <a:ln>
                            <a:noFill/>
                          </a:ln>
                          <a:solidFill>
                            <a:srgbClr val="000099"/>
                          </a:solidFill>
                          <a:effectLst/>
                          <a:latin typeface="Arial" charset="0"/>
                        </a:rPr>
                        <a:t>A</a:t>
                      </a:r>
                    </a:p>
                  </a:txBody>
                  <a:tcPr marL="90000" marR="90000" marT="46807" marB="46807"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2000" b="1" i="0" u="none" strike="noStrike" cap="none" normalizeH="0" baseline="0" dirty="0" smtClean="0">
                          <a:ln>
                            <a:noFill/>
                          </a:ln>
                          <a:solidFill>
                            <a:srgbClr val="000099"/>
                          </a:solidFill>
                          <a:effectLst/>
                          <a:latin typeface="Arial" charset="0"/>
                        </a:rPr>
                        <a:t>M</a:t>
                      </a:r>
                    </a:p>
                  </a:txBody>
                  <a:tcPr marL="90000" marR="90000" marT="46807" marB="4680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2000" b="1" i="0" u="none" strike="noStrike" cap="none" normalizeH="0" baseline="0" dirty="0" smtClean="0">
                          <a:ln>
                            <a:noFill/>
                          </a:ln>
                          <a:solidFill>
                            <a:srgbClr val="000099"/>
                          </a:solidFill>
                          <a:effectLst/>
                          <a:latin typeface="Arial" charset="0"/>
                        </a:rPr>
                        <a:t>…</a:t>
                      </a:r>
                    </a:p>
                  </a:txBody>
                  <a:tcPr marL="90000" marR="90000" marT="46807" marB="46807" anchor="ctr" horzOverflow="overflow">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FF33"/>
                    </a:solidFill>
                  </a:tcPr>
                </a:tc>
              </a:tr>
              <a:tr h="337491">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8</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1</a:t>
                      </a:r>
                    </a:p>
                  </a:txBody>
                  <a:tcPr marL="90000" marR="90000" marT="46807" marB="46807"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0</a:t>
                      </a:r>
                    </a:p>
                  </a:txBody>
                  <a:tcPr marL="90000" marR="90000" marT="46807" marB="4680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r>
              <a:tr h="337491">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1204</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0</a:t>
                      </a:r>
                    </a:p>
                  </a:txBody>
                  <a:tcPr marL="90000" marR="90000" marT="46807" marB="46807"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1</a:t>
                      </a:r>
                    </a:p>
                  </a:txBody>
                  <a:tcPr marL="90000" marR="90000" marT="46807" marB="4680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r>
              <a:tr h="337491">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12</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1</a:t>
                      </a:r>
                    </a:p>
                  </a:txBody>
                  <a:tcPr marL="90000" marR="90000" marT="46807" marB="46807"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1</a:t>
                      </a:r>
                    </a:p>
                  </a:txBody>
                  <a:tcPr marL="90000" marR="90000" marT="46807" marB="4680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r>
              <a:tr h="337491">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0</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00"/>
                    </a:solidFill>
                  </a:tcPr>
                </a:tc>
              </a:tr>
              <a:tr h="337491">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bl>
          </a:graphicData>
        </a:graphic>
      </p:graphicFrame>
      <p:sp>
        <p:nvSpPr>
          <p:cNvPr id="738419" name="Text Box 115"/>
          <p:cNvSpPr txBox="1">
            <a:spLocks noChangeArrowheads="1"/>
          </p:cNvSpPr>
          <p:nvPr/>
        </p:nvSpPr>
        <p:spPr bwMode="auto">
          <a:xfrm>
            <a:off x="1882775" y="4529138"/>
            <a:ext cx="307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0</a:t>
            </a:r>
          </a:p>
        </p:txBody>
      </p:sp>
      <p:sp>
        <p:nvSpPr>
          <p:cNvPr id="738420" name="Text Box 116"/>
          <p:cNvSpPr txBox="1">
            <a:spLocks noChangeArrowheads="1"/>
          </p:cNvSpPr>
          <p:nvPr/>
        </p:nvSpPr>
        <p:spPr bwMode="auto">
          <a:xfrm>
            <a:off x="1882775" y="4868863"/>
            <a:ext cx="307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1</a:t>
            </a:r>
          </a:p>
        </p:txBody>
      </p:sp>
      <p:sp>
        <p:nvSpPr>
          <p:cNvPr id="738421" name="Text Box 117"/>
          <p:cNvSpPr txBox="1">
            <a:spLocks noChangeArrowheads="1"/>
          </p:cNvSpPr>
          <p:nvPr/>
        </p:nvSpPr>
        <p:spPr bwMode="auto">
          <a:xfrm>
            <a:off x="1882775" y="5229225"/>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2</a:t>
            </a:r>
          </a:p>
        </p:txBody>
      </p:sp>
      <p:sp>
        <p:nvSpPr>
          <p:cNvPr id="738422" name="Text Box 118"/>
          <p:cNvSpPr txBox="1">
            <a:spLocks noChangeArrowheads="1"/>
          </p:cNvSpPr>
          <p:nvPr/>
        </p:nvSpPr>
        <p:spPr bwMode="auto">
          <a:xfrm>
            <a:off x="1882775" y="5583238"/>
            <a:ext cx="307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3</a:t>
            </a:r>
          </a:p>
        </p:txBody>
      </p:sp>
      <p:cxnSp>
        <p:nvCxnSpPr>
          <p:cNvPr id="738424" name="AutoShape 120"/>
          <p:cNvCxnSpPr>
            <a:cxnSpLocks noChangeShapeType="1"/>
            <a:stCxn id="738318" idx="1"/>
          </p:cNvCxnSpPr>
          <p:nvPr/>
        </p:nvCxnSpPr>
        <p:spPr bwMode="auto">
          <a:xfrm rot="10800000" flipH="1" flipV="1">
            <a:off x="1943100" y="3706813"/>
            <a:ext cx="217488" cy="1716087"/>
          </a:xfrm>
          <a:prstGeom prst="bentConnector3">
            <a:avLst>
              <a:gd name="adj1" fmla="val -105111"/>
            </a:avLst>
          </a:prstGeom>
          <a:noFill/>
          <a:ln w="1270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38426" name="AutoShape 122"/>
          <p:cNvCxnSpPr>
            <a:cxnSpLocks noChangeShapeType="1"/>
          </p:cNvCxnSpPr>
          <p:nvPr/>
        </p:nvCxnSpPr>
        <p:spPr bwMode="auto">
          <a:xfrm>
            <a:off x="3396672" y="5412581"/>
            <a:ext cx="2806724" cy="162934"/>
          </a:xfrm>
          <a:prstGeom prst="bentConnector3">
            <a:avLst>
              <a:gd name="adj1" fmla="val 100189"/>
            </a:avLst>
          </a:prstGeom>
          <a:noFill/>
          <a:ln w="12700">
            <a:solidFill>
              <a:srgbClr val="000000"/>
            </a:solidFill>
            <a:miter lim="800000"/>
            <a:headEnd type="oval" w="med" len="med"/>
            <a:tailEnd type="triangle" w="med" len="med"/>
          </a:ln>
          <a:extLst>
            <a:ext uri="{909E8E84-426E-40DD-AFC4-6F175D3DCCD1}">
              <a14:hiddenFill xmlns:a14="http://schemas.microsoft.com/office/drawing/2010/main">
                <a:noFill/>
              </a14:hiddenFill>
            </a:ext>
          </a:extLst>
        </p:spPr>
      </p:cxnSp>
      <p:cxnSp>
        <p:nvCxnSpPr>
          <p:cNvPr id="738429" name="AutoShape 125"/>
          <p:cNvCxnSpPr>
            <a:cxnSpLocks noChangeShapeType="1"/>
            <a:stCxn id="738317" idx="3"/>
            <a:endCxn id="738320" idx="0"/>
          </p:cNvCxnSpPr>
          <p:nvPr/>
        </p:nvCxnSpPr>
        <p:spPr bwMode="auto">
          <a:xfrm>
            <a:off x="4354513" y="3706019"/>
            <a:ext cx="3133352" cy="1883569"/>
          </a:xfrm>
          <a:prstGeom prst="bentConnector2">
            <a:avLst/>
          </a:prstGeom>
          <a:noFill/>
          <a:ln w="1270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32" name="1 Título"/>
          <p:cNvSpPr>
            <a:spLocks noGrp="1"/>
          </p:cNvSpPr>
          <p:nvPr>
            <p:ph type="title"/>
          </p:nvPr>
        </p:nvSpPr>
        <p:spPr>
          <a:xfrm>
            <a:off x="457200" y="274638"/>
            <a:ext cx="8229600" cy="634082"/>
          </a:xfrm>
        </p:spPr>
        <p:txBody>
          <a:bodyPr>
            <a:normAutofit fontScale="90000"/>
          </a:bodyPr>
          <a:lstStyle/>
          <a:p>
            <a:r>
              <a:rPr lang="en-GB" dirty="0" smtClean="0"/>
              <a:t>Memoria</a:t>
            </a:r>
            <a:endParaRPr lang="en-GB" dirty="0"/>
          </a:p>
        </p:txBody>
      </p:sp>
    </p:spTree>
    <p:extLst>
      <p:ext uri="{BB962C8B-B14F-4D97-AF65-F5344CB8AC3E}">
        <p14:creationId xmlns:p14="http://schemas.microsoft.com/office/powerpoint/2010/main" val="3400967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38317"/>
                                        </p:tgtEl>
                                        <p:attrNameLst>
                                          <p:attrName>style.visibility</p:attrName>
                                        </p:attrNameLst>
                                      </p:cBhvr>
                                      <p:to>
                                        <p:strVal val="visible"/>
                                      </p:to>
                                    </p:set>
                                    <p:animEffect transition="in" filter="dissolve">
                                      <p:cBhvr>
                                        <p:cTn id="7" dur="500"/>
                                        <p:tgtEl>
                                          <p:spTgt spid="738317"/>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38318"/>
                                        </p:tgtEl>
                                        <p:attrNameLst>
                                          <p:attrName>style.visibility</p:attrName>
                                        </p:attrNameLst>
                                      </p:cBhvr>
                                      <p:to>
                                        <p:strVal val="visible"/>
                                      </p:to>
                                    </p:set>
                                    <p:animEffect transition="in" filter="dissolve">
                                      <p:cBhvr>
                                        <p:cTn id="11" dur="500"/>
                                        <p:tgtEl>
                                          <p:spTgt spid="738318"/>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38319"/>
                                        </p:tgtEl>
                                        <p:attrNameLst>
                                          <p:attrName>style.visibility</p:attrName>
                                        </p:attrNameLst>
                                      </p:cBhvr>
                                      <p:to>
                                        <p:strVal val="visible"/>
                                      </p:to>
                                    </p:set>
                                    <p:animEffect transition="in" filter="dissolve">
                                      <p:cBhvr>
                                        <p:cTn id="15" dur="500"/>
                                        <p:tgtEl>
                                          <p:spTgt spid="73831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738446"/>
                                        </p:tgtEl>
                                        <p:attrNameLst>
                                          <p:attrName>style.visibility</p:attrName>
                                        </p:attrNameLst>
                                      </p:cBhvr>
                                      <p:to>
                                        <p:strVal val="visible"/>
                                      </p:to>
                                    </p:set>
                                    <p:animEffect transition="in" filter="dissolve">
                                      <p:cBhvr>
                                        <p:cTn id="20" dur="500"/>
                                        <p:tgtEl>
                                          <p:spTgt spid="738446"/>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738419"/>
                                        </p:tgtEl>
                                        <p:attrNameLst>
                                          <p:attrName>style.visibility</p:attrName>
                                        </p:attrNameLst>
                                      </p:cBhvr>
                                      <p:to>
                                        <p:strVal val="visible"/>
                                      </p:to>
                                    </p:set>
                                    <p:animEffect transition="in" filter="dissolve">
                                      <p:cBhvr>
                                        <p:cTn id="24" dur="500"/>
                                        <p:tgtEl>
                                          <p:spTgt spid="738419"/>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738420"/>
                                        </p:tgtEl>
                                        <p:attrNameLst>
                                          <p:attrName>style.visibility</p:attrName>
                                        </p:attrNameLst>
                                      </p:cBhvr>
                                      <p:to>
                                        <p:strVal val="visible"/>
                                      </p:to>
                                    </p:set>
                                    <p:animEffect transition="in" filter="dissolve">
                                      <p:cBhvr>
                                        <p:cTn id="28" dur="500"/>
                                        <p:tgtEl>
                                          <p:spTgt spid="738420"/>
                                        </p:tgtEl>
                                      </p:cBhvr>
                                    </p:animEffect>
                                  </p:childTnLst>
                                </p:cTn>
                              </p:par>
                            </p:childTnLst>
                          </p:cTn>
                        </p:par>
                        <p:par>
                          <p:cTn id="29" fill="hold" nodeType="afterGroup">
                            <p:stCondLst>
                              <p:cond delay="1500"/>
                            </p:stCondLst>
                            <p:childTnLst>
                              <p:par>
                                <p:cTn id="30" presetID="9" presetClass="entr" presetSubtype="0" fill="hold" grpId="0" nodeType="afterEffect">
                                  <p:stCondLst>
                                    <p:cond delay="0"/>
                                  </p:stCondLst>
                                  <p:childTnLst>
                                    <p:set>
                                      <p:cBhvr>
                                        <p:cTn id="31" dur="1" fill="hold">
                                          <p:stCondLst>
                                            <p:cond delay="0"/>
                                          </p:stCondLst>
                                        </p:cTn>
                                        <p:tgtEl>
                                          <p:spTgt spid="738421"/>
                                        </p:tgtEl>
                                        <p:attrNameLst>
                                          <p:attrName>style.visibility</p:attrName>
                                        </p:attrNameLst>
                                      </p:cBhvr>
                                      <p:to>
                                        <p:strVal val="visible"/>
                                      </p:to>
                                    </p:set>
                                    <p:animEffect transition="in" filter="dissolve">
                                      <p:cBhvr>
                                        <p:cTn id="32" dur="500"/>
                                        <p:tgtEl>
                                          <p:spTgt spid="738421"/>
                                        </p:tgtEl>
                                      </p:cBhvr>
                                    </p:animEffect>
                                  </p:childTnLst>
                                </p:cTn>
                              </p:par>
                            </p:childTnLst>
                          </p:cTn>
                        </p:par>
                        <p:par>
                          <p:cTn id="33" fill="hold" nodeType="afterGroup">
                            <p:stCondLst>
                              <p:cond delay="2000"/>
                            </p:stCondLst>
                            <p:childTnLst>
                              <p:par>
                                <p:cTn id="34" presetID="9" presetClass="entr" presetSubtype="0" fill="hold" grpId="0" nodeType="afterEffect">
                                  <p:stCondLst>
                                    <p:cond delay="0"/>
                                  </p:stCondLst>
                                  <p:childTnLst>
                                    <p:set>
                                      <p:cBhvr>
                                        <p:cTn id="35" dur="1" fill="hold">
                                          <p:stCondLst>
                                            <p:cond delay="0"/>
                                          </p:stCondLst>
                                        </p:cTn>
                                        <p:tgtEl>
                                          <p:spTgt spid="738422"/>
                                        </p:tgtEl>
                                        <p:attrNameLst>
                                          <p:attrName>style.visibility</p:attrName>
                                        </p:attrNameLst>
                                      </p:cBhvr>
                                      <p:to>
                                        <p:strVal val="visible"/>
                                      </p:to>
                                    </p:set>
                                    <p:animEffect transition="in" filter="dissolve">
                                      <p:cBhvr>
                                        <p:cTn id="36" dur="500"/>
                                        <p:tgtEl>
                                          <p:spTgt spid="738422"/>
                                        </p:tgtEl>
                                      </p:cBhvr>
                                    </p:animEffect>
                                  </p:childTnLst>
                                </p:cTn>
                              </p:par>
                            </p:childTnLst>
                          </p:cTn>
                        </p:par>
                        <p:par>
                          <p:cTn id="37" fill="hold" nodeType="afterGroup">
                            <p:stCondLst>
                              <p:cond delay="2500"/>
                            </p:stCondLst>
                            <p:childTnLst>
                              <p:par>
                                <p:cTn id="38" presetID="17" presetClass="entr" presetSubtype="1" fill="hold" nodeType="afterEffect">
                                  <p:stCondLst>
                                    <p:cond delay="0"/>
                                  </p:stCondLst>
                                  <p:childTnLst>
                                    <p:set>
                                      <p:cBhvr>
                                        <p:cTn id="39" dur="1" fill="hold">
                                          <p:stCondLst>
                                            <p:cond delay="0"/>
                                          </p:stCondLst>
                                        </p:cTn>
                                        <p:tgtEl>
                                          <p:spTgt spid="738424"/>
                                        </p:tgtEl>
                                        <p:attrNameLst>
                                          <p:attrName>style.visibility</p:attrName>
                                        </p:attrNameLst>
                                      </p:cBhvr>
                                      <p:to>
                                        <p:strVal val="visible"/>
                                      </p:to>
                                    </p:set>
                                    <p:anim calcmode="lin" valueType="num">
                                      <p:cBhvr>
                                        <p:cTn id="40" dur="500" fill="hold"/>
                                        <p:tgtEl>
                                          <p:spTgt spid="738424"/>
                                        </p:tgtEl>
                                        <p:attrNameLst>
                                          <p:attrName>ppt_x</p:attrName>
                                        </p:attrNameLst>
                                      </p:cBhvr>
                                      <p:tavLst>
                                        <p:tav tm="0">
                                          <p:val>
                                            <p:strVal val="#ppt_x"/>
                                          </p:val>
                                        </p:tav>
                                        <p:tav tm="100000">
                                          <p:val>
                                            <p:strVal val="#ppt_x"/>
                                          </p:val>
                                        </p:tav>
                                      </p:tavLst>
                                    </p:anim>
                                    <p:anim calcmode="lin" valueType="num">
                                      <p:cBhvr>
                                        <p:cTn id="41" dur="500" fill="hold"/>
                                        <p:tgtEl>
                                          <p:spTgt spid="738424"/>
                                        </p:tgtEl>
                                        <p:attrNameLst>
                                          <p:attrName>ppt_y</p:attrName>
                                        </p:attrNameLst>
                                      </p:cBhvr>
                                      <p:tavLst>
                                        <p:tav tm="0">
                                          <p:val>
                                            <p:strVal val="#ppt_y-#ppt_h/2"/>
                                          </p:val>
                                        </p:tav>
                                        <p:tav tm="100000">
                                          <p:val>
                                            <p:strVal val="#ppt_y"/>
                                          </p:val>
                                        </p:tav>
                                      </p:tavLst>
                                    </p:anim>
                                    <p:anim calcmode="lin" valueType="num">
                                      <p:cBhvr>
                                        <p:cTn id="42" dur="500" fill="hold"/>
                                        <p:tgtEl>
                                          <p:spTgt spid="738424"/>
                                        </p:tgtEl>
                                        <p:attrNameLst>
                                          <p:attrName>ppt_w</p:attrName>
                                        </p:attrNameLst>
                                      </p:cBhvr>
                                      <p:tavLst>
                                        <p:tav tm="0">
                                          <p:val>
                                            <p:strVal val="#ppt_w"/>
                                          </p:val>
                                        </p:tav>
                                        <p:tav tm="100000">
                                          <p:val>
                                            <p:strVal val="#ppt_w"/>
                                          </p:val>
                                        </p:tav>
                                      </p:tavLst>
                                    </p:anim>
                                    <p:anim calcmode="lin" valueType="num">
                                      <p:cBhvr>
                                        <p:cTn id="43" dur="500" fill="hold"/>
                                        <p:tgtEl>
                                          <p:spTgt spid="738424"/>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000"/>
                            </p:stCondLst>
                            <p:childTnLst>
                              <p:par>
                                <p:cTn id="45" presetID="17" presetClass="entr" presetSubtype="8" fill="hold" nodeType="afterEffect">
                                  <p:stCondLst>
                                    <p:cond delay="0"/>
                                  </p:stCondLst>
                                  <p:childTnLst>
                                    <p:set>
                                      <p:cBhvr>
                                        <p:cTn id="46" dur="1" fill="hold">
                                          <p:stCondLst>
                                            <p:cond delay="0"/>
                                          </p:stCondLst>
                                        </p:cTn>
                                        <p:tgtEl>
                                          <p:spTgt spid="738426"/>
                                        </p:tgtEl>
                                        <p:attrNameLst>
                                          <p:attrName>style.visibility</p:attrName>
                                        </p:attrNameLst>
                                      </p:cBhvr>
                                      <p:to>
                                        <p:strVal val="visible"/>
                                      </p:to>
                                    </p:set>
                                    <p:anim calcmode="lin" valueType="num">
                                      <p:cBhvr>
                                        <p:cTn id="47" dur="500" fill="hold"/>
                                        <p:tgtEl>
                                          <p:spTgt spid="738426"/>
                                        </p:tgtEl>
                                        <p:attrNameLst>
                                          <p:attrName>ppt_x</p:attrName>
                                        </p:attrNameLst>
                                      </p:cBhvr>
                                      <p:tavLst>
                                        <p:tav tm="0">
                                          <p:val>
                                            <p:strVal val="#ppt_x-#ppt_w/2"/>
                                          </p:val>
                                        </p:tav>
                                        <p:tav tm="100000">
                                          <p:val>
                                            <p:strVal val="#ppt_x"/>
                                          </p:val>
                                        </p:tav>
                                      </p:tavLst>
                                    </p:anim>
                                    <p:anim calcmode="lin" valueType="num">
                                      <p:cBhvr>
                                        <p:cTn id="48" dur="500" fill="hold"/>
                                        <p:tgtEl>
                                          <p:spTgt spid="738426"/>
                                        </p:tgtEl>
                                        <p:attrNameLst>
                                          <p:attrName>ppt_y</p:attrName>
                                        </p:attrNameLst>
                                      </p:cBhvr>
                                      <p:tavLst>
                                        <p:tav tm="0">
                                          <p:val>
                                            <p:strVal val="#ppt_y"/>
                                          </p:val>
                                        </p:tav>
                                        <p:tav tm="100000">
                                          <p:val>
                                            <p:strVal val="#ppt_y"/>
                                          </p:val>
                                        </p:tav>
                                      </p:tavLst>
                                    </p:anim>
                                    <p:anim calcmode="lin" valueType="num">
                                      <p:cBhvr>
                                        <p:cTn id="49" dur="500" fill="hold"/>
                                        <p:tgtEl>
                                          <p:spTgt spid="738426"/>
                                        </p:tgtEl>
                                        <p:attrNameLst>
                                          <p:attrName>ppt_w</p:attrName>
                                        </p:attrNameLst>
                                      </p:cBhvr>
                                      <p:tavLst>
                                        <p:tav tm="0">
                                          <p:val>
                                            <p:fltVal val="0"/>
                                          </p:val>
                                        </p:tav>
                                        <p:tav tm="100000">
                                          <p:val>
                                            <p:strVal val="#ppt_w"/>
                                          </p:val>
                                        </p:tav>
                                      </p:tavLst>
                                    </p:anim>
                                    <p:anim calcmode="lin" valueType="num">
                                      <p:cBhvr>
                                        <p:cTn id="50" dur="500" fill="hold"/>
                                        <p:tgtEl>
                                          <p:spTgt spid="738426"/>
                                        </p:tgtEl>
                                        <p:attrNameLst>
                                          <p:attrName>ppt_h</p:attrName>
                                        </p:attrNameLst>
                                      </p:cBhvr>
                                      <p:tavLst>
                                        <p:tav tm="0">
                                          <p:val>
                                            <p:strVal val="#ppt_h"/>
                                          </p:val>
                                        </p:tav>
                                        <p:tav tm="100000">
                                          <p:val>
                                            <p:strVal val="#ppt_h"/>
                                          </p:val>
                                        </p:tav>
                                      </p:tavLst>
                                    </p:anim>
                                  </p:childTnLst>
                                </p:cTn>
                              </p:par>
                            </p:childTnLst>
                          </p:cTn>
                        </p:par>
                        <p:par>
                          <p:cTn id="51" fill="hold" nodeType="afterGroup">
                            <p:stCondLst>
                              <p:cond delay="3500"/>
                            </p:stCondLst>
                            <p:childTnLst>
                              <p:par>
                                <p:cTn id="52" presetID="9" presetClass="entr" presetSubtype="0" fill="hold" grpId="0" nodeType="afterEffect">
                                  <p:stCondLst>
                                    <p:cond delay="0"/>
                                  </p:stCondLst>
                                  <p:childTnLst>
                                    <p:set>
                                      <p:cBhvr>
                                        <p:cTn id="53" dur="1" fill="hold">
                                          <p:stCondLst>
                                            <p:cond delay="0"/>
                                          </p:stCondLst>
                                        </p:cTn>
                                        <p:tgtEl>
                                          <p:spTgt spid="738321"/>
                                        </p:tgtEl>
                                        <p:attrNameLst>
                                          <p:attrName>style.visibility</p:attrName>
                                        </p:attrNameLst>
                                      </p:cBhvr>
                                      <p:to>
                                        <p:strVal val="visible"/>
                                      </p:to>
                                    </p:set>
                                    <p:animEffect transition="in" filter="dissolve">
                                      <p:cBhvr>
                                        <p:cTn id="54" dur="500"/>
                                        <p:tgtEl>
                                          <p:spTgt spid="738321"/>
                                        </p:tgtEl>
                                      </p:cBhvr>
                                    </p:animEffect>
                                  </p:childTnLst>
                                </p:cTn>
                              </p:par>
                            </p:childTnLst>
                          </p:cTn>
                        </p:par>
                        <p:par>
                          <p:cTn id="55" fill="hold" nodeType="afterGroup">
                            <p:stCondLst>
                              <p:cond delay="4000"/>
                            </p:stCondLst>
                            <p:childTnLst>
                              <p:par>
                                <p:cTn id="56" presetID="9" presetClass="entr" presetSubtype="0" fill="hold" grpId="0" nodeType="afterEffect">
                                  <p:stCondLst>
                                    <p:cond delay="0"/>
                                  </p:stCondLst>
                                  <p:childTnLst>
                                    <p:set>
                                      <p:cBhvr>
                                        <p:cTn id="57" dur="1" fill="hold">
                                          <p:stCondLst>
                                            <p:cond delay="0"/>
                                          </p:stCondLst>
                                        </p:cTn>
                                        <p:tgtEl>
                                          <p:spTgt spid="738322"/>
                                        </p:tgtEl>
                                        <p:attrNameLst>
                                          <p:attrName>style.visibility</p:attrName>
                                        </p:attrNameLst>
                                      </p:cBhvr>
                                      <p:to>
                                        <p:strVal val="visible"/>
                                      </p:to>
                                    </p:set>
                                    <p:animEffect transition="in" filter="dissolve">
                                      <p:cBhvr>
                                        <p:cTn id="58" dur="500"/>
                                        <p:tgtEl>
                                          <p:spTgt spid="738322"/>
                                        </p:tgtEl>
                                      </p:cBhvr>
                                    </p:animEffect>
                                  </p:childTnLst>
                                </p:cTn>
                              </p:par>
                            </p:childTnLst>
                          </p:cTn>
                        </p:par>
                        <p:par>
                          <p:cTn id="59" fill="hold" nodeType="afterGroup">
                            <p:stCondLst>
                              <p:cond delay="4500"/>
                            </p:stCondLst>
                            <p:childTnLst>
                              <p:par>
                                <p:cTn id="60" presetID="17" presetClass="entr" presetSubtype="8" fill="hold" nodeType="afterEffect">
                                  <p:stCondLst>
                                    <p:cond delay="0"/>
                                  </p:stCondLst>
                                  <p:childTnLst>
                                    <p:set>
                                      <p:cBhvr>
                                        <p:cTn id="61" dur="1" fill="hold">
                                          <p:stCondLst>
                                            <p:cond delay="0"/>
                                          </p:stCondLst>
                                        </p:cTn>
                                        <p:tgtEl>
                                          <p:spTgt spid="738429"/>
                                        </p:tgtEl>
                                        <p:attrNameLst>
                                          <p:attrName>style.visibility</p:attrName>
                                        </p:attrNameLst>
                                      </p:cBhvr>
                                      <p:to>
                                        <p:strVal val="visible"/>
                                      </p:to>
                                    </p:set>
                                    <p:anim calcmode="lin" valueType="num">
                                      <p:cBhvr>
                                        <p:cTn id="62" dur="500" fill="hold"/>
                                        <p:tgtEl>
                                          <p:spTgt spid="738429"/>
                                        </p:tgtEl>
                                        <p:attrNameLst>
                                          <p:attrName>ppt_x</p:attrName>
                                        </p:attrNameLst>
                                      </p:cBhvr>
                                      <p:tavLst>
                                        <p:tav tm="0">
                                          <p:val>
                                            <p:strVal val="#ppt_x-#ppt_w/2"/>
                                          </p:val>
                                        </p:tav>
                                        <p:tav tm="100000">
                                          <p:val>
                                            <p:strVal val="#ppt_x"/>
                                          </p:val>
                                        </p:tav>
                                      </p:tavLst>
                                    </p:anim>
                                    <p:anim calcmode="lin" valueType="num">
                                      <p:cBhvr>
                                        <p:cTn id="63" dur="500" fill="hold"/>
                                        <p:tgtEl>
                                          <p:spTgt spid="738429"/>
                                        </p:tgtEl>
                                        <p:attrNameLst>
                                          <p:attrName>ppt_y</p:attrName>
                                        </p:attrNameLst>
                                      </p:cBhvr>
                                      <p:tavLst>
                                        <p:tav tm="0">
                                          <p:val>
                                            <p:strVal val="#ppt_y"/>
                                          </p:val>
                                        </p:tav>
                                        <p:tav tm="100000">
                                          <p:val>
                                            <p:strVal val="#ppt_y"/>
                                          </p:val>
                                        </p:tav>
                                      </p:tavLst>
                                    </p:anim>
                                    <p:anim calcmode="lin" valueType="num">
                                      <p:cBhvr>
                                        <p:cTn id="64" dur="500" fill="hold"/>
                                        <p:tgtEl>
                                          <p:spTgt spid="738429"/>
                                        </p:tgtEl>
                                        <p:attrNameLst>
                                          <p:attrName>ppt_w</p:attrName>
                                        </p:attrNameLst>
                                      </p:cBhvr>
                                      <p:tavLst>
                                        <p:tav tm="0">
                                          <p:val>
                                            <p:fltVal val="0"/>
                                          </p:val>
                                        </p:tav>
                                        <p:tav tm="100000">
                                          <p:val>
                                            <p:strVal val="#ppt_w"/>
                                          </p:val>
                                        </p:tav>
                                      </p:tavLst>
                                    </p:anim>
                                    <p:anim calcmode="lin" valueType="num">
                                      <p:cBhvr>
                                        <p:cTn id="65" dur="500" fill="hold"/>
                                        <p:tgtEl>
                                          <p:spTgt spid="738429"/>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5000"/>
                            </p:stCondLst>
                            <p:childTnLst>
                              <p:par>
                                <p:cTn id="67" presetID="9" presetClass="entr" presetSubtype="0" fill="hold" grpId="0" nodeType="afterEffect">
                                  <p:stCondLst>
                                    <p:cond delay="0"/>
                                  </p:stCondLst>
                                  <p:childTnLst>
                                    <p:set>
                                      <p:cBhvr>
                                        <p:cTn id="68" dur="1" fill="hold">
                                          <p:stCondLst>
                                            <p:cond delay="0"/>
                                          </p:stCondLst>
                                        </p:cTn>
                                        <p:tgtEl>
                                          <p:spTgt spid="738320"/>
                                        </p:tgtEl>
                                        <p:attrNameLst>
                                          <p:attrName>style.visibility</p:attrName>
                                        </p:attrNameLst>
                                      </p:cBhvr>
                                      <p:to>
                                        <p:strVal val="visible"/>
                                      </p:to>
                                    </p:set>
                                    <p:animEffect transition="in" filter="dissolve">
                                      <p:cBhvr>
                                        <p:cTn id="69" dur="500"/>
                                        <p:tgtEl>
                                          <p:spTgt spid="7383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317" grpId="0" animBg="1" autoUpdateAnimBg="0"/>
      <p:bldP spid="738318" grpId="0" animBg="1" autoUpdateAnimBg="0"/>
      <p:bldP spid="738319" grpId="0" autoUpdateAnimBg="0"/>
      <p:bldP spid="738320" grpId="0" animBg="1" autoUpdateAnimBg="0"/>
      <p:bldP spid="738321" grpId="0" animBg="1" autoUpdateAnimBg="0"/>
      <p:bldP spid="738322" grpId="0" autoUpdateAnimBg="0"/>
      <p:bldP spid="738419" grpId="0" autoUpdateAnimBg="0"/>
      <p:bldP spid="738420" grpId="0" autoUpdateAnimBg="0"/>
      <p:bldP spid="738421" grpId="0" autoUpdateAnimBg="0"/>
      <p:bldP spid="738422"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smtClean="0"/>
              <a:t>Sistema </a:t>
            </a:r>
            <a:r>
              <a:rPr lang="en-GB" dirty="0" err="1" smtClean="0"/>
              <a:t>Operativo</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3</a:t>
            </a:fld>
            <a:endParaRPr lang="es-ES" dirty="0"/>
          </a:p>
        </p:txBody>
      </p:sp>
      <p:sp>
        <p:nvSpPr>
          <p:cNvPr id="6" name="Rectangle 10"/>
          <p:cNvSpPr>
            <a:spLocks noChangeArrowheads="1"/>
          </p:cNvSpPr>
          <p:nvPr/>
        </p:nvSpPr>
        <p:spPr bwMode="auto">
          <a:xfrm>
            <a:off x="611188"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b="1" dirty="0">
                <a:solidFill>
                  <a:schemeClr val="accent2">
                    <a:lumMod val="75000"/>
                  </a:schemeClr>
                </a:solidFill>
              </a:rPr>
              <a:t>Definición SO</a:t>
            </a:r>
            <a:r>
              <a:rPr lang="es-ES" altLang="es-ES" sz="2400" dirty="0">
                <a:solidFill>
                  <a:schemeClr val="accent2">
                    <a:lumMod val="75000"/>
                  </a:schemeClr>
                </a:solidFill>
              </a:rPr>
              <a:t>:  Software que facilita el uso de un sistema informático</a:t>
            </a:r>
          </a:p>
          <a:p>
            <a:pPr lvl="1" algn="just" eaLnBrk="1" hangingPunct="1"/>
            <a:r>
              <a:rPr lang="es-ES" altLang="es-ES" sz="2000" dirty="0">
                <a:solidFill>
                  <a:schemeClr val="accent2">
                    <a:lumMod val="75000"/>
                  </a:schemeClr>
                </a:solidFill>
              </a:rPr>
              <a:t>Constituye la interfaz entre usuarios y </a:t>
            </a:r>
            <a:r>
              <a:rPr lang="es-ES" altLang="es-ES" sz="2000" dirty="0" smtClean="0">
                <a:solidFill>
                  <a:schemeClr val="accent2">
                    <a:lumMod val="75000"/>
                  </a:schemeClr>
                </a:solidFill>
              </a:rPr>
              <a:t>sistema</a:t>
            </a:r>
          </a:p>
          <a:p>
            <a:pPr lvl="1" algn="just" eaLnBrk="1" hangingPunct="1"/>
            <a:r>
              <a:rPr lang="es-ES" altLang="es-ES" sz="2000" dirty="0" smtClean="0">
                <a:solidFill>
                  <a:schemeClr val="accent2">
                    <a:lumMod val="75000"/>
                  </a:schemeClr>
                </a:solidFill>
              </a:rPr>
              <a:t>Constituye la interfaz entre aplicaciones y sistema:</a:t>
            </a:r>
            <a:endParaRPr lang="es-ES" altLang="es-ES" sz="2000" dirty="0">
              <a:solidFill>
                <a:schemeClr val="accent2">
                  <a:lumMod val="75000"/>
                </a:schemeClr>
              </a:solidFill>
            </a:endParaRPr>
          </a:p>
          <a:p>
            <a:pPr lvl="2" algn="just"/>
            <a:r>
              <a:rPr lang="es-ES" altLang="es-ES" sz="1600" dirty="0">
                <a:solidFill>
                  <a:schemeClr val="accent2">
                    <a:lumMod val="75000"/>
                  </a:schemeClr>
                </a:solidFill>
              </a:rPr>
              <a:t>Proporciona un entorno que </a:t>
            </a:r>
            <a:r>
              <a:rPr lang="es-ES" altLang="es-ES" sz="1600" i="1" dirty="0">
                <a:solidFill>
                  <a:schemeClr val="accent2">
                    <a:lumMod val="75000"/>
                  </a:schemeClr>
                </a:solidFill>
              </a:rPr>
              <a:t>simplifica</a:t>
            </a:r>
            <a:r>
              <a:rPr lang="es-ES" altLang="es-ES" sz="1600" dirty="0">
                <a:solidFill>
                  <a:schemeClr val="accent2">
                    <a:lumMod val="75000"/>
                  </a:schemeClr>
                </a:solidFill>
              </a:rPr>
              <a:t> </a:t>
            </a:r>
            <a:r>
              <a:rPr lang="es-ES" altLang="es-ES" sz="1600" dirty="0" smtClean="0">
                <a:solidFill>
                  <a:schemeClr val="accent2">
                    <a:lumMod val="75000"/>
                  </a:schemeClr>
                </a:solidFill>
              </a:rPr>
              <a:t>el </a:t>
            </a:r>
            <a:r>
              <a:rPr lang="es-ES" altLang="es-ES" sz="1600" b="1" dirty="0" smtClean="0">
                <a:solidFill>
                  <a:schemeClr val="accent2">
                    <a:lumMod val="75000"/>
                  </a:schemeClr>
                </a:solidFill>
              </a:rPr>
              <a:t>desarrollo</a:t>
            </a:r>
            <a:r>
              <a:rPr lang="es-ES" altLang="es-ES" sz="1600" dirty="0" smtClean="0">
                <a:solidFill>
                  <a:schemeClr val="accent2">
                    <a:lumMod val="75000"/>
                  </a:schemeClr>
                </a:solidFill>
              </a:rPr>
              <a:t> y </a:t>
            </a:r>
            <a:r>
              <a:rPr lang="es-ES" altLang="es-ES" sz="1600" b="1" dirty="0" smtClean="0">
                <a:solidFill>
                  <a:schemeClr val="accent2">
                    <a:lumMod val="75000"/>
                  </a:schemeClr>
                </a:solidFill>
              </a:rPr>
              <a:t>explotación</a:t>
            </a:r>
            <a:r>
              <a:rPr lang="es-ES" altLang="es-ES" sz="1600" dirty="0" smtClean="0">
                <a:solidFill>
                  <a:schemeClr val="accent2">
                    <a:lumMod val="75000"/>
                  </a:schemeClr>
                </a:solidFill>
              </a:rPr>
              <a:t> de aplicaciones</a:t>
            </a:r>
            <a:endParaRPr lang="es-ES" altLang="es-ES" sz="1600" dirty="0">
              <a:solidFill>
                <a:schemeClr val="accent2">
                  <a:lumMod val="75000"/>
                </a:schemeClr>
              </a:solidFill>
            </a:endParaRPr>
          </a:p>
        </p:txBody>
      </p:sp>
      <p:sp>
        <p:nvSpPr>
          <p:cNvPr id="7" name="Rectangle 3"/>
          <p:cNvSpPr>
            <a:spLocks noChangeArrowheads="1"/>
          </p:cNvSpPr>
          <p:nvPr/>
        </p:nvSpPr>
        <p:spPr bwMode="auto">
          <a:xfrm>
            <a:off x="611188" y="3383583"/>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a:r>
              <a:rPr lang="es-ES" altLang="es-ES" sz="2400" b="1" dirty="0">
                <a:solidFill>
                  <a:srgbClr val="993300"/>
                </a:solidFill>
              </a:rPr>
              <a:t>Núcleo del Sistema operativo:</a:t>
            </a:r>
          </a:p>
          <a:p>
            <a:pPr lvl="1" algn="just"/>
            <a:r>
              <a:rPr lang="es-ES" altLang="es-ES" sz="2000" dirty="0">
                <a:solidFill>
                  <a:srgbClr val="993300"/>
                </a:solidFill>
              </a:rPr>
              <a:t>Capa software que se coloca </a:t>
            </a:r>
            <a:r>
              <a:rPr lang="es-ES" altLang="es-ES" sz="2000" dirty="0" smtClean="0">
                <a:solidFill>
                  <a:srgbClr val="993300"/>
                </a:solidFill>
              </a:rPr>
              <a:t>sobre hardware </a:t>
            </a:r>
            <a:r>
              <a:rPr lang="es-ES" altLang="es-ES" sz="2000" dirty="0">
                <a:solidFill>
                  <a:srgbClr val="993300"/>
                </a:solidFill>
              </a:rPr>
              <a:t>y que proporciona </a:t>
            </a:r>
            <a:r>
              <a:rPr lang="es-ES" altLang="es-ES" sz="2000" dirty="0" smtClean="0">
                <a:solidFill>
                  <a:srgbClr val="993300"/>
                </a:solidFill>
              </a:rPr>
              <a:t>una interfaz con un mayor </a:t>
            </a:r>
            <a:r>
              <a:rPr lang="es-ES" altLang="es-ES" sz="2000" dirty="0">
                <a:solidFill>
                  <a:srgbClr val="993300"/>
                </a:solidFill>
              </a:rPr>
              <a:t>grado de abstracción</a:t>
            </a:r>
          </a:p>
        </p:txBody>
      </p:sp>
      <p:sp>
        <p:nvSpPr>
          <p:cNvPr id="9" name="Rectangle 5"/>
          <p:cNvSpPr>
            <a:spLocks noChangeArrowheads="1"/>
          </p:cNvSpPr>
          <p:nvPr/>
        </p:nvSpPr>
        <p:spPr bwMode="auto">
          <a:xfrm>
            <a:off x="1402283" y="5954191"/>
            <a:ext cx="6842125" cy="504825"/>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Hardware</a:t>
            </a:r>
          </a:p>
        </p:txBody>
      </p:sp>
      <p:sp>
        <p:nvSpPr>
          <p:cNvPr id="10" name="Rectangle 6"/>
          <p:cNvSpPr>
            <a:spLocks noChangeArrowheads="1"/>
          </p:cNvSpPr>
          <p:nvPr/>
        </p:nvSpPr>
        <p:spPr bwMode="auto">
          <a:xfrm>
            <a:off x="1402283" y="5449366"/>
            <a:ext cx="6842125"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Núcleo Sistema Operativo</a:t>
            </a:r>
          </a:p>
        </p:txBody>
      </p:sp>
      <p:pic>
        <p:nvPicPr>
          <p:cNvPr id="11" name="Picture 2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83820" y="4681016"/>
            <a:ext cx="1439863" cy="1344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pic>
      <p:pic>
        <p:nvPicPr>
          <p:cNvPr id="12" name="Picture 2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28283" y="4365104"/>
            <a:ext cx="1438275" cy="122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pic>
    </p:spTree>
    <p:extLst>
      <p:ext uri="{BB962C8B-B14F-4D97-AF65-F5344CB8AC3E}">
        <p14:creationId xmlns:p14="http://schemas.microsoft.com/office/powerpoint/2010/main" val="476173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childTnLst>
                                </p:cTn>
                              </p:par>
                              <p:par>
                                <p:cTn id="9" presetID="9" presetClass="entr" presetSubtype="0"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dissolve">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3000"/>
                                        <p:tgtEl>
                                          <p:spTgt spid="10"/>
                                        </p:tgtEl>
                                      </p:cBhvr>
                                    </p:animEffect>
                                  </p:childTnLst>
                                </p:cTn>
                              </p:par>
                              <p:par>
                                <p:cTn id="17" presetID="9" presetClass="exit" presetSubtype="0" fill="hold" nodeType="withEffect">
                                  <p:stCondLst>
                                    <p:cond delay="0"/>
                                  </p:stCondLst>
                                  <p:childTnLst>
                                    <p:animEffect transition="out" filter="dissolve">
                                      <p:cBhvr>
                                        <p:cTn id="18" dur="500"/>
                                        <p:tgtEl>
                                          <p:spTgt spid="11"/>
                                        </p:tgtEl>
                                      </p:cBhvr>
                                    </p:animEffect>
                                    <p:set>
                                      <p:cBhvr>
                                        <p:cTn id="19" dur="1" fill="hold">
                                          <p:stCondLst>
                                            <p:cond delay="499"/>
                                          </p:stCondLst>
                                        </p:cTn>
                                        <p:tgtEl>
                                          <p:spTgt spid="11"/>
                                        </p:tgtEl>
                                        <p:attrNameLst>
                                          <p:attrName>style.visibility</p:attrName>
                                        </p:attrNameLst>
                                      </p:cBhvr>
                                      <p:to>
                                        <p:strVal val="hidden"/>
                                      </p:to>
                                    </p:set>
                                  </p:childTnLst>
                                </p:cTn>
                              </p:par>
                            </p:childTnLst>
                          </p:cTn>
                        </p:par>
                        <p:par>
                          <p:cTn id="20" fill="hold">
                            <p:stCondLst>
                              <p:cond delay="3000"/>
                            </p:stCondLst>
                            <p:childTnLst>
                              <p:par>
                                <p:cTn id="21" presetID="9"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dissolve">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ChangeArrowheads="1"/>
          </p:cNvSpPr>
          <p:nvPr/>
        </p:nvSpPr>
        <p:spPr bwMode="auto">
          <a:xfrm>
            <a:off x="8316913" y="6381750"/>
            <a:ext cx="719137"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r" eaLnBrk="1" hangingPunct="1"/>
            <a:fld id="{02099B05-72EF-47FB-B0D4-D7E194C08763}" type="slidenum">
              <a:rPr lang="es-ES" altLang="es-ES" sz="1400">
                <a:solidFill>
                  <a:srgbClr val="000099"/>
                </a:solidFill>
              </a:rPr>
              <a:pPr algn="r" eaLnBrk="1" hangingPunct="1"/>
              <a:t>30</a:t>
            </a:fld>
            <a:endParaRPr lang="es-ES" altLang="es-ES" sz="1400">
              <a:solidFill>
                <a:srgbClr val="000099"/>
              </a:solidFill>
            </a:endParaRPr>
          </a:p>
        </p:txBody>
      </p:sp>
      <p:sp>
        <p:nvSpPr>
          <p:cNvPr id="19" name="Rectangle 9"/>
          <p:cNvSpPr>
            <a:spLocks noChangeArrowheads="1"/>
          </p:cNvSpPr>
          <p:nvPr/>
        </p:nvSpPr>
        <p:spPr bwMode="auto">
          <a:xfrm>
            <a:off x="457200" y="1124744"/>
            <a:ext cx="8229599"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627063" indent="2730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marL="0" indent="0" algn="just" eaLnBrk="1" hangingPunct="1">
              <a:spcBef>
                <a:spcPct val="20000"/>
              </a:spcBef>
            </a:pPr>
            <a:r>
              <a:rPr lang="es-ES" altLang="es-ES" sz="2400" b="1" dirty="0" smtClean="0">
                <a:solidFill>
                  <a:srgbClr val="993300"/>
                </a:solidFill>
              </a:rPr>
              <a:t>Espacio de memoria paginado (cont.)</a:t>
            </a:r>
          </a:p>
          <a:p>
            <a:pPr algn="just" eaLnBrk="1" hangingPunct="1">
              <a:spcBef>
                <a:spcPct val="20000"/>
              </a:spcBef>
              <a:buFont typeface="Wingdings" panose="05000000000000000000" pitchFamily="2" charset="2"/>
              <a:buChar char="v"/>
            </a:pPr>
            <a:r>
              <a:rPr lang="es-ES" altLang="es-ES" sz="2400" dirty="0" smtClean="0">
                <a:solidFill>
                  <a:srgbClr val="993300"/>
                </a:solidFill>
              </a:rPr>
              <a:t>Tamaño </a:t>
            </a:r>
            <a:r>
              <a:rPr lang="es-ES" altLang="es-ES" sz="2400" dirty="0">
                <a:solidFill>
                  <a:srgbClr val="993300"/>
                </a:solidFill>
              </a:rPr>
              <a:t>de la tabla de páginas: determinado por…</a:t>
            </a:r>
          </a:p>
          <a:p>
            <a:pPr lvl="1" algn="just" eaLnBrk="1" hangingPunct="1">
              <a:spcBef>
                <a:spcPct val="20000"/>
              </a:spcBef>
              <a:buFont typeface="Wingdings" panose="05000000000000000000" pitchFamily="2" charset="2"/>
              <a:buChar char="Ø"/>
            </a:pPr>
            <a:r>
              <a:rPr lang="es-ES" altLang="es-ES" sz="2000" dirty="0">
                <a:solidFill>
                  <a:srgbClr val="993300"/>
                </a:solidFill>
              </a:rPr>
              <a:t>tamaño del espacio de direcciones</a:t>
            </a:r>
          </a:p>
          <a:p>
            <a:pPr lvl="1" algn="just" eaLnBrk="1" hangingPunct="1">
              <a:spcBef>
                <a:spcPct val="20000"/>
              </a:spcBef>
              <a:buFont typeface="Wingdings" panose="05000000000000000000" pitchFamily="2" charset="2"/>
              <a:buChar char="Ø"/>
            </a:pPr>
            <a:r>
              <a:rPr lang="es-ES" altLang="es-ES" sz="2000" dirty="0">
                <a:solidFill>
                  <a:srgbClr val="993300"/>
                </a:solidFill>
              </a:rPr>
              <a:t>tamaño de la página</a:t>
            </a:r>
          </a:p>
          <a:p>
            <a:pPr algn="just" eaLnBrk="1" hangingPunct="1">
              <a:spcBef>
                <a:spcPct val="20000"/>
              </a:spcBef>
              <a:buFont typeface="Wingdings" panose="05000000000000000000" pitchFamily="2" charset="2"/>
              <a:buChar char="v"/>
            </a:pPr>
            <a:r>
              <a:rPr lang="es-ES" altLang="es-ES" sz="2400" dirty="0">
                <a:solidFill>
                  <a:srgbClr val="993300"/>
                </a:solidFill>
              </a:rPr>
              <a:t>Si espacio de direcciones = 4Gb y tamaño de página = 4K: ¡</a:t>
            </a:r>
            <a:r>
              <a:rPr lang="es-ES" altLang="es-ES" sz="3200" dirty="0">
                <a:solidFill>
                  <a:srgbClr val="993300"/>
                </a:solidFill>
              </a:rPr>
              <a:t>1M entradas!</a:t>
            </a:r>
          </a:p>
          <a:p>
            <a:pPr algn="just" eaLnBrk="1" hangingPunct="1">
              <a:spcBef>
                <a:spcPct val="20000"/>
              </a:spcBef>
              <a:buFont typeface="Wingdings" panose="05000000000000000000" pitchFamily="2" charset="2"/>
              <a:buChar char="v"/>
            </a:pPr>
            <a:r>
              <a:rPr lang="es-ES" altLang="es-ES" sz="2400" dirty="0" smtClean="0">
                <a:solidFill>
                  <a:srgbClr val="993300"/>
                </a:solidFill>
              </a:rPr>
              <a:t>La tabla de páginas se encuentra EN MEMORIA</a:t>
            </a:r>
          </a:p>
          <a:p>
            <a:pPr algn="just" eaLnBrk="1" hangingPunct="1">
              <a:spcBef>
                <a:spcPct val="20000"/>
              </a:spcBef>
              <a:buFont typeface="Wingdings" panose="05000000000000000000" pitchFamily="2" charset="2"/>
              <a:buChar char="v"/>
            </a:pPr>
            <a:endParaRPr lang="es-ES" altLang="es-ES" sz="2000" dirty="0">
              <a:solidFill>
                <a:srgbClr val="993300"/>
              </a:solidFill>
            </a:endParaRPr>
          </a:p>
        </p:txBody>
      </p:sp>
      <p:sp>
        <p:nvSpPr>
          <p:cNvPr id="20" name="Rectangle 24"/>
          <p:cNvSpPr>
            <a:spLocks noChangeArrowheads="1"/>
          </p:cNvSpPr>
          <p:nvPr/>
        </p:nvSpPr>
        <p:spPr bwMode="auto">
          <a:xfrm>
            <a:off x="684213" y="4104530"/>
            <a:ext cx="7921625"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627063" indent="273050" eaLnBrk="0" hangingPunct="0">
              <a:tabLst>
                <a:tab pos="444500" algn="l"/>
                <a:tab pos="627063" algn="l"/>
                <a:tab pos="4127500" algn="l"/>
              </a:tabLst>
              <a:defRPr>
                <a:solidFill>
                  <a:schemeClr val="tx1"/>
                </a:solidFill>
                <a:latin typeface="Arial" panose="020B0604020202020204" pitchFamily="34" charset="0"/>
              </a:defRPr>
            </a:lvl2pPr>
            <a:lvl3pPr marL="116205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a:solidFill>
                  <a:srgbClr val="993300"/>
                </a:solidFill>
              </a:rPr>
              <a:t>Inconvenientes:</a:t>
            </a:r>
          </a:p>
          <a:p>
            <a:pPr lvl="1" algn="just" eaLnBrk="1" hangingPunct="1">
              <a:spcBef>
                <a:spcPct val="20000"/>
              </a:spcBef>
              <a:buFont typeface="Wingdings" panose="05000000000000000000" pitchFamily="2" charset="2"/>
              <a:buChar char="Ø"/>
            </a:pPr>
            <a:r>
              <a:rPr lang="es-ES" altLang="es-ES" sz="2000" dirty="0">
                <a:solidFill>
                  <a:srgbClr val="993300"/>
                </a:solidFill>
              </a:rPr>
              <a:t>Cada acceso a memoria: implica </a:t>
            </a:r>
            <a:r>
              <a:rPr lang="es-ES" altLang="es-ES" sz="2000" dirty="0" smtClean="0">
                <a:solidFill>
                  <a:srgbClr val="993300"/>
                </a:solidFill>
              </a:rPr>
              <a:t>dos </a:t>
            </a:r>
            <a:r>
              <a:rPr lang="es-ES" altLang="es-ES" sz="2000" dirty="0">
                <a:solidFill>
                  <a:srgbClr val="993300"/>
                </a:solidFill>
              </a:rPr>
              <a:t>accesos</a:t>
            </a:r>
          </a:p>
          <a:p>
            <a:pPr lvl="2" algn="just" eaLnBrk="1" hangingPunct="1">
              <a:spcBef>
                <a:spcPct val="20000"/>
              </a:spcBef>
              <a:buFontTx/>
              <a:buChar char="•"/>
            </a:pPr>
            <a:r>
              <a:rPr lang="es-ES" altLang="es-ES" dirty="0">
                <a:solidFill>
                  <a:srgbClr val="993300"/>
                </a:solidFill>
              </a:rPr>
              <a:t> Uno a tabla de páginas</a:t>
            </a:r>
          </a:p>
          <a:p>
            <a:pPr lvl="2" algn="just" eaLnBrk="1" hangingPunct="1">
              <a:spcBef>
                <a:spcPct val="20000"/>
              </a:spcBef>
              <a:buFontTx/>
              <a:buChar char="•"/>
            </a:pPr>
            <a:r>
              <a:rPr lang="es-ES" altLang="es-ES" dirty="0">
                <a:solidFill>
                  <a:srgbClr val="993300"/>
                </a:solidFill>
              </a:rPr>
              <a:t> Otro a la dirección </a:t>
            </a:r>
            <a:r>
              <a:rPr lang="es-ES" altLang="es-ES" dirty="0" smtClean="0">
                <a:solidFill>
                  <a:srgbClr val="993300"/>
                </a:solidFill>
              </a:rPr>
              <a:t>física resultante</a:t>
            </a:r>
            <a:endParaRPr lang="es-ES" altLang="es-ES" dirty="0">
              <a:solidFill>
                <a:srgbClr val="993300"/>
              </a:solidFill>
            </a:endParaRPr>
          </a:p>
        </p:txBody>
      </p:sp>
      <p:sp>
        <p:nvSpPr>
          <p:cNvPr id="21" name="Rectangle 28"/>
          <p:cNvSpPr>
            <a:spLocks noChangeArrowheads="1"/>
          </p:cNvSpPr>
          <p:nvPr/>
        </p:nvSpPr>
        <p:spPr bwMode="auto">
          <a:xfrm>
            <a:off x="684213" y="5615830"/>
            <a:ext cx="7921625"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dirty="0">
                <a:solidFill>
                  <a:srgbClr val="993300"/>
                </a:solidFill>
              </a:rPr>
              <a:t>Solución: </a:t>
            </a:r>
            <a:r>
              <a:rPr lang="es-ES" altLang="es-ES" sz="2400" dirty="0" smtClean="0">
                <a:solidFill>
                  <a:srgbClr val="993300"/>
                </a:solidFill>
              </a:rPr>
              <a:t>TLB (</a:t>
            </a:r>
            <a:r>
              <a:rPr lang="es-ES" altLang="es-ES" sz="2400" dirty="0" err="1" smtClean="0">
                <a:solidFill>
                  <a:srgbClr val="993300"/>
                </a:solidFill>
              </a:rPr>
              <a:t>Translation</a:t>
            </a:r>
            <a:r>
              <a:rPr lang="es-ES" altLang="es-ES" sz="2400" dirty="0" smtClean="0">
                <a:solidFill>
                  <a:srgbClr val="993300"/>
                </a:solidFill>
              </a:rPr>
              <a:t> </a:t>
            </a:r>
            <a:r>
              <a:rPr lang="es-ES" altLang="es-ES" sz="2400" dirty="0" err="1" smtClean="0">
                <a:solidFill>
                  <a:srgbClr val="993300"/>
                </a:solidFill>
              </a:rPr>
              <a:t>Lookaside</a:t>
            </a:r>
            <a:r>
              <a:rPr lang="es-ES" altLang="es-ES" sz="2400" dirty="0" smtClean="0">
                <a:solidFill>
                  <a:srgbClr val="993300"/>
                </a:solidFill>
              </a:rPr>
              <a:t> Buffer)</a:t>
            </a:r>
            <a:endParaRPr lang="es-ES" altLang="es-ES" sz="2400" dirty="0">
              <a:solidFill>
                <a:srgbClr val="993300"/>
              </a:solidFill>
            </a:endParaRPr>
          </a:p>
        </p:txBody>
      </p:sp>
      <p:sp>
        <p:nvSpPr>
          <p:cNvPr id="23" name="1 Título"/>
          <p:cNvSpPr>
            <a:spLocks noGrp="1"/>
          </p:cNvSpPr>
          <p:nvPr>
            <p:ph type="title"/>
          </p:nvPr>
        </p:nvSpPr>
        <p:spPr>
          <a:xfrm>
            <a:off x="457200" y="274638"/>
            <a:ext cx="8229600" cy="634082"/>
          </a:xfrm>
        </p:spPr>
        <p:txBody>
          <a:bodyPr>
            <a:normAutofit fontScale="90000"/>
          </a:bodyPr>
          <a:lstStyle/>
          <a:p>
            <a:r>
              <a:rPr lang="en-GB" dirty="0" smtClean="0"/>
              <a:t>Memoria</a:t>
            </a:r>
            <a:endParaRPr lang="en-GB" dirty="0"/>
          </a:p>
        </p:txBody>
      </p:sp>
    </p:spTree>
    <p:extLst>
      <p:ext uri="{BB962C8B-B14F-4D97-AF65-F5344CB8AC3E}">
        <p14:creationId xmlns:p14="http://schemas.microsoft.com/office/powerpoint/2010/main" val="237297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ChangeArrowheads="1"/>
          </p:cNvSpPr>
          <p:nvPr/>
        </p:nvSpPr>
        <p:spPr bwMode="auto">
          <a:xfrm>
            <a:off x="7812386" y="6453758"/>
            <a:ext cx="719137"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r" eaLnBrk="1" hangingPunct="1"/>
            <a:fld id="{234E38DA-121B-4FFB-853C-C0AC9B3CEE3F}" type="slidenum">
              <a:rPr lang="es-ES" altLang="es-ES" sz="1400">
                <a:solidFill>
                  <a:srgbClr val="000099"/>
                </a:solidFill>
              </a:rPr>
              <a:pPr algn="r" eaLnBrk="1" hangingPunct="1"/>
              <a:t>31</a:t>
            </a:fld>
            <a:endParaRPr lang="es-ES" altLang="es-ES" sz="1400">
              <a:solidFill>
                <a:srgbClr val="000099"/>
              </a:solidFill>
            </a:endParaRPr>
          </a:p>
        </p:txBody>
      </p:sp>
      <p:sp>
        <p:nvSpPr>
          <p:cNvPr id="58374" name="Rectangle 9"/>
          <p:cNvSpPr>
            <a:spLocks noChangeArrowheads="1"/>
          </p:cNvSpPr>
          <p:nvPr/>
        </p:nvSpPr>
        <p:spPr bwMode="auto">
          <a:xfrm>
            <a:off x="467544" y="1196752"/>
            <a:ext cx="8219256"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marL="0" indent="0" algn="just" eaLnBrk="1" hangingPunct="1">
              <a:spcBef>
                <a:spcPct val="20000"/>
              </a:spcBef>
            </a:pPr>
            <a:r>
              <a:rPr lang="es-ES" altLang="es-ES" sz="2400" b="1" dirty="0" smtClean="0">
                <a:solidFill>
                  <a:srgbClr val="993300"/>
                </a:solidFill>
              </a:rPr>
              <a:t>Espacio de memoria paginado (cont.)</a:t>
            </a:r>
          </a:p>
          <a:p>
            <a:pPr algn="just" eaLnBrk="1" hangingPunct="1">
              <a:spcBef>
                <a:spcPct val="20000"/>
              </a:spcBef>
              <a:buFont typeface="Wingdings" panose="05000000000000000000" pitchFamily="2" charset="2"/>
              <a:buChar char="v"/>
            </a:pPr>
            <a:r>
              <a:rPr lang="es-ES" altLang="es-ES" sz="2400" dirty="0" smtClean="0">
                <a:solidFill>
                  <a:srgbClr val="993300"/>
                </a:solidFill>
              </a:rPr>
              <a:t>Para que cada proceso tenga su propio espacio de memoria independiente:</a:t>
            </a:r>
          </a:p>
          <a:p>
            <a:pPr marL="800100" lvl="1" indent="-342900" algn="just" eaLnBrk="1" hangingPunct="1">
              <a:spcBef>
                <a:spcPct val="20000"/>
              </a:spcBef>
              <a:buFont typeface="Wingdings" panose="05000000000000000000" pitchFamily="2" charset="2"/>
              <a:buChar char="Ø"/>
            </a:pPr>
            <a:r>
              <a:rPr lang="es-ES" altLang="es-ES" sz="2400" dirty="0">
                <a:solidFill>
                  <a:srgbClr val="993300"/>
                </a:solidFill>
              </a:rPr>
              <a:t> </a:t>
            </a:r>
            <a:r>
              <a:rPr lang="es-ES" altLang="es-ES" sz="2400" dirty="0" smtClean="0">
                <a:solidFill>
                  <a:srgbClr val="993300"/>
                </a:solidFill>
              </a:rPr>
              <a:t>Cada proceso tiene su propia tabla de páginas</a:t>
            </a:r>
          </a:p>
          <a:p>
            <a:pPr marL="800100" lvl="1" indent="-342900" algn="just" eaLnBrk="1" hangingPunct="1">
              <a:spcBef>
                <a:spcPct val="20000"/>
              </a:spcBef>
              <a:buFont typeface="Wingdings" panose="05000000000000000000" pitchFamily="2" charset="2"/>
              <a:buChar char="Ø"/>
            </a:pPr>
            <a:r>
              <a:rPr lang="es-ES" altLang="es-ES" sz="2400" dirty="0" smtClean="0">
                <a:solidFill>
                  <a:srgbClr val="993300"/>
                </a:solidFill>
              </a:rPr>
              <a:t>Idea:</a:t>
            </a:r>
            <a:endParaRPr lang="es-ES" altLang="es-ES" sz="2400" dirty="0">
              <a:solidFill>
                <a:srgbClr val="993300"/>
              </a:solidFill>
            </a:endParaRPr>
          </a:p>
        </p:txBody>
      </p:sp>
      <p:sp>
        <p:nvSpPr>
          <p:cNvPr id="754712" name="Rectangle 24"/>
          <p:cNvSpPr>
            <a:spLocks noChangeArrowheads="1"/>
          </p:cNvSpPr>
          <p:nvPr/>
        </p:nvSpPr>
        <p:spPr bwMode="auto">
          <a:xfrm>
            <a:off x="5686300" y="3203723"/>
            <a:ext cx="1511300" cy="360363"/>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desplazamiento</a:t>
            </a:r>
          </a:p>
        </p:txBody>
      </p:sp>
      <p:sp>
        <p:nvSpPr>
          <p:cNvPr id="754713" name="Rectangle 25"/>
          <p:cNvSpPr>
            <a:spLocks noChangeArrowheads="1"/>
          </p:cNvSpPr>
          <p:nvPr/>
        </p:nvSpPr>
        <p:spPr bwMode="auto">
          <a:xfrm>
            <a:off x="4751263" y="3203723"/>
            <a:ext cx="863600" cy="360363"/>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pagina</a:t>
            </a:r>
          </a:p>
        </p:txBody>
      </p:sp>
      <p:graphicFrame>
        <p:nvGraphicFramePr>
          <p:cNvPr id="754717" name="Group 29"/>
          <p:cNvGraphicFramePr>
            <a:graphicFrameLocks noGrp="1"/>
          </p:cNvGraphicFramePr>
          <p:nvPr>
            <p:extLst>
              <p:ext uri="{D42A27DB-BD31-4B8C-83A1-F6EECF244321}">
                <p14:modId xmlns:p14="http://schemas.microsoft.com/office/powerpoint/2010/main" val="2780877246"/>
              </p:ext>
            </p:extLst>
          </p:nvPr>
        </p:nvGraphicFramePr>
        <p:xfrm>
          <a:off x="4208338" y="3716486"/>
          <a:ext cx="1763712" cy="2090735"/>
        </p:xfrm>
        <a:graphic>
          <a:graphicData uri="http://schemas.openxmlformats.org/drawingml/2006/table">
            <a:tbl>
              <a:tblPr/>
              <a:tblGrid>
                <a:gridCol w="898525"/>
                <a:gridCol w="433387"/>
                <a:gridCol w="431800"/>
              </a:tblGrid>
              <a:tr h="403285">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800" b="1" i="0" u="none" strike="noStrike" cap="none" normalizeH="0" baseline="0" smtClean="0">
                          <a:ln>
                            <a:noFill/>
                          </a:ln>
                          <a:solidFill>
                            <a:srgbClr val="000099"/>
                          </a:solidFill>
                          <a:effectLst/>
                          <a:latin typeface="Arial" charset="0"/>
                        </a:rPr>
                        <a:t>Marco</a:t>
                      </a:r>
                      <a:endParaRPr kumimoji="0" lang="es-ES" sz="1800" b="1" i="0" u="none" strike="noStrike" cap="none" normalizeH="0" baseline="-25000" smtClean="0">
                        <a:ln>
                          <a:noFill/>
                        </a:ln>
                        <a:solidFill>
                          <a:srgbClr val="000099"/>
                        </a:solidFill>
                        <a:effectLst/>
                        <a:latin typeface="Arial" charset="0"/>
                      </a:endParaRP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2000" b="1" i="0" u="none" strike="noStrike" cap="none" normalizeH="0" baseline="0" smtClean="0">
                          <a:ln>
                            <a:noFill/>
                          </a:ln>
                          <a:solidFill>
                            <a:srgbClr val="000099"/>
                          </a:solidFill>
                          <a:effectLst/>
                          <a:latin typeface="Arial" charset="0"/>
                        </a:rPr>
                        <a:t>P</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2000" b="1" i="0" u="none" strike="noStrike" cap="none" normalizeH="0" baseline="0" smtClean="0">
                          <a:ln>
                            <a:noFill/>
                          </a:ln>
                          <a:solidFill>
                            <a:srgbClr val="000099"/>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8</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1204</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12</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0</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600" b="0" i="0" u="none" strike="noStrike" cap="none" normalizeH="0" baseline="0" smtClean="0">
                        <a:ln>
                          <a:noFill/>
                        </a:ln>
                        <a:solidFill>
                          <a:schemeClr val="tx1"/>
                        </a:solidFill>
                        <a:effectLst/>
                        <a:latin typeface="Arial" charset="0"/>
                      </a:endParaRP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bl>
          </a:graphicData>
        </a:graphic>
      </p:graphicFrame>
      <p:sp>
        <p:nvSpPr>
          <p:cNvPr id="754748" name="Text Box 60"/>
          <p:cNvSpPr txBox="1">
            <a:spLocks noChangeArrowheads="1"/>
          </p:cNvSpPr>
          <p:nvPr/>
        </p:nvSpPr>
        <p:spPr bwMode="auto">
          <a:xfrm>
            <a:off x="3930525" y="4067323"/>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0</a:t>
            </a:r>
          </a:p>
        </p:txBody>
      </p:sp>
      <p:sp>
        <p:nvSpPr>
          <p:cNvPr id="754749" name="Text Box 61"/>
          <p:cNvSpPr txBox="1">
            <a:spLocks noChangeArrowheads="1"/>
          </p:cNvSpPr>
          <p:nvPr/>
        </p:nvSpPr>
        <p:spPr bwMode="auto">
          <a:xfrm>
            <a:off x="3930525" y="4407048"/>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1</a:t>
            </a:r>
          </a:p>
        </p:txBody>
      </p:sp>
      <p:sp>
        <p:nvSpPr>
          <p:cNvPr id="754750" name="Text Box 62"/>
          <p:cNvSpPr txBox="1">
            <a:spLocks noChangeArrowheads="1"/>
          </p:cNvSpPr>
          <p:nvPr/>
        </p:nvSpPr>
        <p:spPr bwMode="auto">
          <a:xfrm>
            <a:off x="3930525" y="4767411"/>
            <a:ext cx="307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2</a:t>
            </a:r>
          </a:p>
        </p:txBody>
      </p:sp>
      <p:sp>
        <p:nvSpPr>
          <p:cNvPr id="754751" name="Text Box 63"/>
          <p:cNvSpPr txBox="1">
            <a:spLocks noChangeArrowheads="1"/>
          </p:cNvSpPr>
          <p:nvPr/>
        </p:nvSpPr>
        <p:spPr bwMode="auto">
          <a:xfrm>
            <a:off x="3930525" y="5121423"/>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3</a:t>
            </a:r>
          </a:p>
        </p:txBody>
      </p:sp>
      <p:graphicFrame>
        <p:nvGraphicFramePr>
          <p:cNvPr id="754752" name="Group 64"/>
          <p:cNvGraphicFramePr>
            <a:graphicFrameLocks noGrp="1"/>
          </p:cNvGraphicFramePr>
          <p:nvPr>
            <p:extLst>
              <p:ext uri="{D42A27DB-BD31-4B8C-83A1-F6EECF244321}">
                <p14:modId xmlns:p14="http://schemas.microsoft.com/office/powerpoint/2010/main" val="4167946340"/>
              </p:ext>
            </p:extLst>
          </p:nvPr>
        </p:nvGraphicFramePr>
        <p:xfrm>
          <a:off x="2146175" y="4005411"/>
          <a:ext cx="1235075" cy="2090735"/>
        </p:xfrm>
        <a:graphic>
          <a:graphicData uri="http://schemas.openxmlformats.org/drawingml/2006/table">
            <a:tbl>
              <a:tblPr/>
              <a:tblGrid>
                <a:gridCol w="1235075"/>
              </a:tblGrid>
              <a:tr h="403285">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800" b="1" i="0" u="none" strike="noStrike" cap="none" normalizeH="0" baseline="0" smtClean="0">
                          <a:ln>
                            <a:noFill/>
                          </a:ln>
                          <a:solidFill>
                            <a:srgbClr val="000099"/>
                          </a:solidFill>
                          <a:effectLst/>
                          <a:latin typeface="Arial" charset="0"/>
                        </a:rPr>
                        <a:t>Dirección</a:t>
                      </a:r>
                      <a:endParaRPr kumimoji="0" lang="es-ES" sz="1800" b="1" i="0" u="none" strike="noStrike" cap="none" normalizeH="0" baseline="-25000" smtClean="0">
                        <a:ln>
                          <a:noFill/>
                        </a:ln>
                        <a:solidFill>
                          <a:srgbClr val="000099"/>
                        </a:solidFill>
                        <a:effectLst/>
                        <a:latin typeface="Arial" charset="0"/>
                      </a:endParaRPr>
                    </a:p>
                  </a:txBody>
                  <a:tcPr marL="90000" marR="90000" marT="46807" marB="4680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0AFF00</a:t>
                      </a:r>
                    </a:p>
                  </a:txBody>
                  <a:tcPr marL="90000" marR="90000" marT="46807" marB="4680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100700</a:t>
                      </a:r>
                    </a:p>
                  </a:txBody>
                  <a:tcPr marL="90000" marR="90000" marT="46807" marB="4680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108800</a:t>
                      </a:r>
                    </a:p>
                  </a:txBody>
                  <a:tcPr marL="90000" marR="90000" marT="46807" marB="4680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FFA100</a:t>
                      </a:r>
                    </a:p>
                  </a:txBody>
                  <a:tcPr marL="90000" marR="90000" marT="46807" marB="4680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bl>
          </a:graphicData>
        </a:graphic>
      </p:graphicFrame>
      <p:sp>
        <p:nvSpPr>
          <p:cNvPr id="754768" name="Text Box 80"/>
          <p:cNvSpPr txBox="1">
            <a:spLocks noChangeArrowheads="1"/>
          </p:cNvSpPr>
          <p:nvPr/>
        </p:nvSpPr>
        <p:spPr bwMode="auto">
          <a:xfrm>
            <a:off x="1868363" y="4356248"/>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0</a:t>
            </a:r>
          </a:p>
        </p:txBody>
      </p:sp>
      <p:sp>
        <p:nvSpPr>
          <p:cNvPr id="754769" name="Text Box 81"/>
          <p:cNvSpPr txBox="1">
            <a:spLocks noChangeArrowheads="1"/>
          </p:cNvSpPr>
          <p:nvPr/>
        </p:nvSpPr>
        <p:spPr bwMode="auto">
          <a:xfrm>
            <a:off x="1868363" y="4695973"/>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1</a:t>
            </a:r>
          </a:p>
        </p:txBody>
      </p:sp>
      <p:sp>
        <p:nvSpPr>
          <p:cNvPr id="754770" name="Text Box 82"/>
          <p:cNvSpPr txBox="1">
            <a:spLocks noChangeArrowheads="1"/>
          </p:cNvSpPr>
          <p:nvPr/>
        </p:nvSpPr>
        <p:spPr bwMode="auto">
          <a:xfrm>
            <a:off x="1868363" y="5056336"/>
            <a:ext cx="307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2</a:t>
            </a:r>
          </a:p>
        </p:txBody>
      </p:sp>
      <p:sp>
        <p:nvSpPr>
          <p:cNvPr id="754771" name="Text Box 83"/>
          <p:cNvSpPr txBox="1">
            <a:spLocks noChangeArrowheads="1"/>
          </p:cNvSpPr>
          <p:nvPr/>
        </p:nvSpPr>
        <p:spPr bwMode="auto">
          <a:xfrm>
            <a:off x="1868363" y="5410348"/>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3</a:t>
            </a:r>
          </a:p>
        </p:txBody>
      </p:sp>
      <p:sp>
        <p:nvSpPr>
          <p:cNvPr id="754772" name="Rectangle 84"/>
          <p:cNvSpPr>
            <a:spLocks noChangeArrowheads="1"/>
          </p:cNvSpPr>
          <p:nvPr/>
        </p:nvSpPr>
        <p:spPr bwMode="auto">
          <a:xfrm>
            <a:off x="1654050" y="6092973"/>
            <a:ext cx="2303463"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None/>
            </a:pPr>
            <a:r>
              <a:rPr lang="es-ES" altLang="es-ES" sz="2000" dirty="0">
                <a:solidFill>
                  <a:srgbClr val="993300"/>
                </a:solidFill>
              </a:rPr>
              <a:t>Tabla de procesos</a:t>
            </a:r>
          </a:p>
        </p:txBody>
      </p:sp>
      <p:cxnSp>
        <p:nvCxnSpPr>
          <p:cNvPr id="754774" name="AutoShape 86"/>
          <p:cNvCxnSpPr>
            <a:cxnSpLocks noChangeShapeType="1"/>
          </p:cNvCxnSpPr>
          <p:nvPr/>
        </p:nvCxnSpPr>
        <p:spPr bwMode="auto">
          <a:xfrm flipV="1">
            <a:off x="3381250" y="3702198"/>
            <a:ext cx="827088" cy="1211263"/>
          </a:xfrm>
          <a:prstGeom prst="bentConnector4">
            <a:avLst>
              <a:gd name="adj1" fmla="val 49903"/>
              <a:gd name="adj2" fmla="val 117694"/>
            </a:avLst>
          </a:prstGeom>
          <a:noFill/>
          <a:ln w="12700">
            <a:solidFill>
              <a:srgbClr val="000000"/>
            </a:solidFill>
            <a:miter lim="800000"/>
            <a:headEnd type="oval" w="med" len="med"/>
            <a:tailEnd type="triangle" w="med" len="med"/>
          </a:ln>
          <a:extLst>
            <a:ext uri="{909E8E84-426E-40DD-AFC4-6F175D3DCCD1}">
              <a14:hiddenFill xmlns:a14="http://schemas.microsoft.com/office/drawing/2010/main">
                <a:noFill/>
              </a14:hiddenFill>
            </a:ext>
          </a:extLst>
        </p:spPr>
      </p:cxnSp>
      <p:cxnSp>
        <p:nvCxnSpPr>
          <p:cNvPr id="754775" name="AutoShape 87"/>
          <p:cNvCxnSpPr>
            <a:cxnSpLocks noChangeShapeType="1"/>
            <a:stCxn id="754713" idx="1"/>
          </p:cNvCxnSpPr>
          <p:nvPr/>
        </p:nvCxnSpPr>
        <p:spPr bwMode="auto">
          <a:xfrm rot="10800000" flipV="1">
            <a:off x="4208338" y="3384698"/>
            <a:ext cx="542925" cy="1239838"/>
          </a:xfrm>
          <a:prstGeom prst="bentConnector3">
            <a:avLst>
              <a:gd name="adj1" fmla="val 142106"/>
            </a:avLst>
          </a:prstGeom>
          <a:noFill/>
          <a:ln w="1270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754776" name="Rectangle 88"/>
          <p:cNvSpPr>
            <a:spLocks noChangeArrowheads="1"/>
          </p:cNvSpPr>
          <p:nvPr/>
        </p:nvSpPr>
        <p:spPr bwMode="auto">
          <a:xfrm>
            <a:off x="4027363" y="5804048"/>
            <a:ext cx="216217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None/>
            </a:pPr>
            <a:r>
              <a:rPr lang="es-ES" altLang="es-ES" sz="2000">
                <a:solidFill>
                  <a:srgbClr val="993300"/>
                </a:solidFill>
              </a:rPr>
              <a:t>Tabla de páginas</a:t>
            </a:r>
          </a:p>
        </p:txBody>
      </p:sp>
      <p:sp>
        <p:nvSpPr>
          <p:cNvPr id="754777" name="Rectangle 89"/>
          <p:cNvSpPr>
            <a:spLocks noChangeArrowheads="1"/>
          </p:cNvSpPr>
          <p:nvPr/>
        </p:nvSpPr>
        <p:spPr bwMode="auto">
          <a:xfrm>
            <a:off x="7164263" y="4869011"/>
            <a:ext cx="1511300" cy="360362"/>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desplazamiento</a:t>
            </a:r>
          </a:p>
        </p:txBody>
      </p:sp>
      <p:sp>
        <p:nvSpPr>
          <p:cNvPr id="754778" name="Rectangle 90"/>
          <p:cNvSpPr>
            <a:spLocks noChangeArrowheads="1"/>
          </p:cNvSpPr>
          <p:nvPr/>
        </p:nvSpPr>
        <p:spPr bwMode="auto">
          <a:xfrm>
            <a:off x="6262563" y="4869011"/>
            <a:ext cx="792162" cy="360362"/>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a:t>marco</a:t>
            </a:r>
          </a:p>
        </p:txBody>
      </p:sp>
      <p:sp>
        <p:nvSpPr>
          <p:cNvPr id="754779" name="Rectangle 91"/>
          <p:cNvSpPr>
            <a:spLocks noChangeArrowheads="1"/>
          </p:cNvSpPr>
          <p:nvPr/>
        </p:nvSpPr>
        <p:spPr bwMode="auto">
          <a:xfrm>
            <a:off x="6514975" y="5226198"/>
            <a:ext cx="2449513"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None/>
            </a:pPr>
            <a:r>
              <a:rPr lang="es-ES" altLang="es-ES" sz="2000">
                <a:solidFill>
                  <a:srgbClr val="993300"/>
                </a:solidFill>
              </a:rPr>
              <a:t>Dirección Física</a:t>
            </a:r>
          </a:p>
        </p:txBody>
      </p:sp>
      <p:cxnSp>
        <p:nvCxnSpPr>
          <p:cNvPr id="754780" name="AutoShape 92"/>
          <p:cNvCxnSpPr>
            <a:cxnSpLocks noChangeShapeType="1"/>
            <a:endCxn id="754778" idx="0"/>
          </p:cNvCxnSpPr>
          <p:nvPr/>
        </p:nvCxnSpPr>
        <p:spPr bwMode="auto">
          <a:xfrm>
            <a:off x="5106863" y="4624536"/>
            <a:ext cx="1552575" cy="244475"/>
          </a:xfrm>
          <a:prstGeom prst="bentConnector2">
            <a:avLst/>
          </a:prstGeom>
          <a:noFill/>
          <a:ln w="12700">
            <a:solidFill>
              <a:srgbClr val="000000"/>
            </a:solidFill>
            <a:miter lim="800000"/>
            <a:headEnd type="oval" w="med" len="med"/>
            <a:tailEnd type="triangle" w="med" len="med"/>
          </a:ln>
          <a:extLst>
            <a:ext uri="{909E8E84-426E-40DD-AFC4-6F175D3DCCD1}">
              <a14:hiddenFill xmlns:a14="http://schemas.microsoft.com/office/drawing/2010/main">
                <a:noFill/>
              </a14:hiddenFill>
            </a:ext>
          </a:extLst>
        </p:spPr>
      </p:cxnSp>
      <p:cxnSp>
        <p:nvCxnSpPr>
          <p:cNvPr id="754781" name="AutoShape 93"/>
          <p:cNvCxnSpPr>
            <a:cxnSpLocks noChangeShapeType="1"/>
            <a:stCxn id="754712" idx="3"/>
            <a:endCxn id="754777" idx="0"/>
          </p:cNvCxnSpPr>
          <p:nvPr/>
        </p:nvCxnSpPr>
        <p:spPr bwMode="auto">
          <a:xfrm>
            <a:off x="7197600" y="3384698"/>
            <a:ext cx="722313" cy="1484313"/>
          </a:xfrm>
          <a:prstGeom prst="bentConnector2">
            <a:avLst/>
          </a:prstGeom>
          <a:noFill/>
          <a:ln w="1270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754938" name="Rectangle 250"/>
          <p:cNvSpPr>
            <a:spLocks noChangeArrowheads="1"/>
          </p:cNvSpPr>
          <p:nvPr/>
        </p:nvSpPr>
        <p:spPr bwMode="auto">
          <a:xfrm>
            <a:off x="2301750" y="3203723"/>
            <a:ext cx="863600" cy="360363"/>
          </a:xfrm>
          <a:prstGeom prst="rect">
            <a:avLst/>
          </a:prstGeom>
          <a:solidFill>
            <a:srgbClr val="FFEABF"/>
          </a:solidFill>
          <a:ln w="12700" algn="ctr">
            <a:solidFill>
              <a:srgbClr val="000000"/>
            </a:solidFill>
            <a:miter lim="800000"/>
            <a:headEnd/>
            <a:tailEnd/>
          </a:ln>
          <a:scene3d>
            <a:camera prst="orthographicFront"/>
            <a:lightRig rig="threePt" dir="t"/>
          </a:scene3d>
          <a:sp3d>
            <a:bevelT w="165100" prst="coolSlant"/>
          </a:sp3d>
        </p:spPr>
        <p:txBody>
          <a:bodyPr wrap="none" lIns="90000" tIns="46800" rIns="90000" bIns="46800" anchor="ctr" anchorCtr="1"/>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PID</a:t>
            </a:r>
          </a:p>
        </p:txBody>
      </p:sp>
      <p:cxnSp>
        <p:nvCxnSpPr>
          <p:cNvPr id="754939" name="AutoShape 251"/>
          <p:cNvCxnSpPr>
            <a:cxnSpLocks noChangeShapeType="1"/>
            <a:stCxn id="754938" idx="1"/>
          </p:cNvCxnSpPr>
          <p:nvPr/>
        </p:nvCxnSpPr>
        <p:spPr bwMode="auto">
          <a:xfrm rot="10800000" flipV="1">
            <a:off x="2146175" y="3384698"/>
            <a:ext cx="155575" cy="1528763"/>
          </a:xfrm>
          <a:prstGeom prst="bentConnector3">
            <a:avLst>
              <a:gd name="adj1" fmla="val 246940"/>
            </a:avLst>
          </a:prstGeom>
          <a:noFill/>
          <a:ln w="1270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27" name="1 Título"/>
          <p:cNvSpPr>
            <a:spLocks noGrp="1"/>
          </p:cNvSpPr>
          <p:nvPr>
            <p:ph type="title"/>
          </p:nvPr>
        </p:nvSpPr>
        <p:spPr>
          <a:xfrm>
            <a:off x="457200" y="274638"/>
            <a:ext cx="8229600" cy="634082"/>
          </a:xfrm>
        </p:spPr>
        <p:txBody>
          <a:bodyPr>
            <a:normAutofit fontScale="90000"/>
          </a:bodyPr>
          <a:lstStyle/>
          <a:p>
            <a:r>
              <a:rPr lang="en-GB" dirty="0" smtClean="0"/>
              <a:t>Memoria</a:t>
            </a:r>
            <a:endParaRPr lang="en-GB" dirty="0"/>
          </a:p>
        </p:txBody>
      </p:sp>
    </p:spTree>
    <p:extLst>
      <p:ext uri="{BB962C8B-B14F-4D97-AF65-F5344CB8AC3E}">
        <p14:creationId xmlns:p14="http://schemas.microsoft.com/office/powerpoint/2010/main" val="1838335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754752"/>
                                        </p:tgtEl>
                                        <p:attrNameLst>
                                          <p:attrName>style.visibility</p:attrName>
                                        </p:attrNameLst>
                                      </p:cBhvr>
                                      <p:to>
                                        <p:strVal val="visible"/>
                                      </p:to>
                                    </p:set>
                                    <p:animEffect transition="in" filter="dissolve">
                                      <p:cBhvr>
                                        <p:cTn id="7" dur="500"/>
                                        <p:tgtEl>
                                          <p:spTgt spid="75475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54772"/>
                                        </p:tgtEl>
                                        <p:attrNameLst>
                                          <p:attrName>style.visibility</p:attrName>
                                        </p:attrNameLst>
                                      </p:cBhvr>
                                      <p:to>
                                        <p:strVal val="visible"/>
                                      </p:to>
                                    </p:set>
                                    <p:animEffect transition="in" filter="dissolve">
                                      <p:cBhvr>
                                        <p:cTn id="10" dur="500"/>
                                        <p:tgtEl>
                                          <p:spTgt spid="754772"/>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54768"/>
                                        </p:tgtEl>
                                        <p:attrNameLst>
                                          <p:attrName>style.visibility</p:attrName>
                                        </p:attrNameLst>
                                      </p:cBhvr>
                                      <p:to>
                                        <p:strVal val="visible"/>
                                      </p:to>
                                    </p:set>
                                    <p:animEffect transition="in" filter="dissolve">
                                      <p:cBhvr>
                                        <p:cTn id="13" dur="500"/>
                                        <p:tgtEl>
                                          <p:spTgt spid="754768"/>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754769"/>
                                        </p:tgtEl>
                                        <p:attrNameLst>
                                          <p:attrName>style.visibility</p:attrName>
                                        </p:attrNameLst>
                                      </p:cBhvr>
                                      <p:to>
                                        <p:strVal val="visible"/>
                                      </p:to>
                                    </p:set>
                                    <p:animEffect transition="in" filter="dissolve">
                                      <p:cBhvr>
                                        <p:cTn id="16" dur="500"/>
                                        <p:tgtEl>
                                          <p:spTgt spid="754769"/>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754770"/>
                                        </p:tgtEl>
                                        <p:attrNameLst>
                                          <p:attrName>style.visibility</p:attrName>
                                        </p:attrNameLst>
                                      </p:cBhvr>
                                      <p:to>
                                        <p:strVal val="visible"/>
                                      </p:to>
                                    </p:set>
                                    <p:animEffect transition="in" filter="dissolve">
                                      <p:cBhvr>
                                        <p:cTn id="19" dur="500"/>
                                        <p:tgtEl>
                                          <p:spTgt spid="754770"/>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754771"/>
                                        </p:tgtEl>
                                        <p:attrNameLst>
                                          <p:attrName>style.visibility</p:attrName>
                                        </p:attrNameLst>
                                      </p:cBhvr>
                                      <p:to>
                                        <p:strVal val="visible"/>
                                      </p:to>
                                    </p:set>
                                    <p:animEffect transition="in" filter="dissolve">
                                      <p:cBhvr>
                                        <p:cTn id="22" dur="500"/>
                                        <p:tgtEl>
                                          <p:spTgt spid="7547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54938"/>
                                        </p:tgtEl>
                                        <p:attrNameLst>
                                          <p:attrName>style.visibility</p:attrName>
                                        </p:attrNameLst>
                                      </p:cBhvr>
                                      <p:to>
                                        <p:strVal val="visible"/>
                                      </p:to>
                                    </p:set>
                                    <p:animEffect transition="in" filter="dissolve">
                                      <p:cBhvr>
                                        <p:cTn id="27" dur="500"/>
                                        <p:tgtEl>
                                          <p:spTgt spid="754938"/>
                                        </p:tgtEl>
                                      </p:cBhvr>
                                    </p:animEffect>
                                  </p:childTnLst>
                                </p:cTn>
                              </p:par>
                            </p:childTnLst>
                          </p:cTn>
                        </p:par>
                        <p:par>
                          <p:cTn id="28" fill="hold" nodeType="afterGroup">
                            <p:stCondLst>
                              <p:cond delay="500"/>
                            </p:stCondLst>
                            <p:childTnLst>
                              <p:par>
                                <p:cTn id="29" presetID="17" presetClass="entr" presetSubtype="1" fill="hold" nodeType="afterEffect">
                                  <p:stCondLst>
                                    <p:cond delay="0"/>
                                  </p:stCondLst>
                                  <p:childTnLst>
                                    <p:set>
                                      <p:cBhvr>
                                        <p:cTn id="30" dur="1" fill="hold">
                                          <p:stCondLst>
                                            <p:cond delay="0"/>
                                          </p:stCondLst>
                                        </p:cTn>
                                        <p:tgtEl>
                                          <p:spTgt spid="754939"/>
                                        </p:tgtEl>
                                        <p:attrNameLst>
                                          <p:attrName>style.visibility</p:attrName>
                                        </p:attrNameLst>
                                      </p:cBhvr>
                                      <p:to>
                                        <p:strVal val="visible"/>
                                      </p:to>
                                    </p:set>
                                    <p:anim calcmode="lin" valueType="num">
                                      <p:cBhvr>
                                        <p:cTn id="31" dur="500" fill="hold"/>
                                        <p:tgtEl>
                                          <p:spTgt spid="754939"/>
                                        </p:tgtEl>
                                        <p:attrNameLst>
                                          <p:attrName>ppt_x</p:attrName>
                                        </p:attrNameLst>
                                      </p:cBhvr>
                                      <p:tavLst>
                                        <p:tav tm="0">
                                          <p:val>
                                            <p:strVal val="#ppt_x"/>
                                          </p:val>
                                        </p:tav>
                                        <p:tav tm="100000">
                                          <p:val>
                                            <p:strVal val="#ppt_x"/>
                                          </p:val>
                                        </p:tav>
                                      </p:tavLst>
                                    </p:anim>
                                    <p:anim calcmode="lin" valueType="num">
                                      <p:cBhvr>
                                        <p:cTn id="32" dur="500" fill="hold"/>
                                        <p:tgtEl>
                                          <p:spTgt spid="754939"/>
                                        </p:tgtEl>
                                        <p:attrNameLst>
                                          <p:attrName>ppt_y</p:attrName>
                                        </p:attrNameLst>
                                      </p:cBhvr>
                                      <p:tavLst>
                                        <p:tav tm="0">
                                          <p:val>
                                            <p:strVal val="#ppt_y-#ppt_h/2"/>
                                          </p:val>
                                        </p:tav>
                                        <p:tav tm="100000">
                                          <p:val>
                                            <p:strVal val="#ppt_y"/>
                                          </p:val>
                                        </p:tav>
                                      </p:tavLst>
                                    </p:anim>
                                    <p:anim calcmode="lin" valueType="num">
                                      <p:cBhvr>
                                        <p:cTn id="33" dur="500" fill="hold"/>
                                        <p:tgtEl>
                                          <p:spTgt spid="754939"/>
                                        </p:tgtEl>
                                        <p:attrNameLst>
                                          <p:attrName>ppt_w</p:attrName>
                                        </p:attrNameLst>
                                      </p:cBhvr>
                                      <p:tavLst>
                                        <p:tav tm="0">
                                          <p:val>
                                            <p:strVal val="#ppt_w"/>
                                          </p:val>
                                        </p:tav>
                                        <p:tav tm="100000">
                                          <p:val>
                                            <p:strVal val="#ppt_w"/>
                                          </p:val>
                                        </p:tav>
                                      </p:tavLst>
                                    </p:anim>
                                    <p:anim calcmode="lin" valueType="num">
                                      <p:cBhvr>
                                        <p:cTn id="34" dur="500" fill="hold"/>
                                        <p:tgtEl>
                                          <p:spTgt spid="754939"/>
                                        </p:tgtEl>
                                        <p:attrNameLst>
                                          <p:attrName>ppt_h</p:attrName>
                                        </p:attrNameLst>
                                      </p:cBhvr>
                                      <p:tavLst>
                                        <p:tav tm="0">
                                          <p:val>
                                            <p:fltVal val="0"/>
                                          </p:val>
                                        </p:tav>
                                        <p:tav tm="100000">
                                          <p:val>
                                            <p:strVal val="#ppt_h"/>
                                          </p:val>
                                        </p:tav>
                                      </p:tavLst>
                                    </p:anim>
                                  </p:childTnLst>
                                </p:cTn>
                              </p:par>
                            </p:childTnLst>
                          </p:cTn>
                        </p:par>
                        <p:par>
                          <p:cTn id="35" fill="hold" nodeType="afterGroup">
                            <p:stCondLst>
                              <p:cond delay="1000"/>
                            </p:stCondLst>
                            <p:childTnLst>
                              <p:par>
                                <p:cTn id="36" presetID="17" presetClass="entr" presetSubtype="8" fill="hold" nodeType="afterEffect">
                                  <p:stCondLst>
                                    <p:cond delay="0"/>
                                  </p:stCondLst>
                                  <p:childTnLst>
                                    <p:set>
                                      <p:cBhvr>
                                        <p:cTn id="37" dur="1" fill="hold">
                                          <p:stCondLst>
                                            <p:cond delay="0"/>
                                          </p:stCondLst>
                                        </p:cTn>
                                        <p:tgtEl>
                                          <p:spTgt spid="754774"/>
                                        </p:tgtEl>
                                        <p:attrNameLst>
                                          <p:attrName>style.visibility</p:attrName>
                                        </p:attrNameLst>
                                      </p:cBhvr>
                                      <p:to>
                                        <p:strVal val="visible"/>
                                      </p:to>
                                    </p:set>
                                    <p:anim calcmode="lin" valueType="num">
                                      <p:cBhvr>
                                        <p:cTn id="38" dur="500" fill="hold"/>
                                        <p:tgtEl>
                                          <p:spTgt spid="754774"/>
                                        </p:tgtEl>
                                        <p:attrNameLst>
                                          <p:attrName>ppt_x</p:attrName>
                                        </p:attrNameLst>
                                      </p:cBhvr>
                                      <p:tavLst>
                                        <p:tav tm="0">
                                          <p:val>
                                            <p:strVal val="#ppt_x-#ppt_w/2"/>
                                          </p:val>
                                        </p:tav>
                                        <p:tav tm="100000">
                                          <p:val>
                                            <p:strVal val="#ppt_x"/>
                                          </p:val>
                                        </p:tav>
                                      </p:tavLst>
                                    </p:anim>
                                    <p:anim calcmode="lin" valueType="num">
                                      <p:cBhvr>
                                        <p:cTn id="39" dur="500" fill="hold"/>
                                        <p:tgtEl>
                                          <p:spTgt spid="754774"/>
                                        </p:tgtEl>
                                        <p:attrNameLst>
                                          <p:attrName>ppt_y</p:attrName>
                                        </p:attrNameLst>
                                      </p:cBhvr>
                                      <p:tavLst>
                                        <p:tav tm="0">
                                          <p:val>
                                            <p:strVal val="#ppt_y"/>
                                          </p:val>
                                        </p:tav>
                                        <p:tav tm="100000">
                                          <p:val>
                                            <p:strVal val="#ppt_y"/>
                                          </p:val>
                                        </p:tav>
                                      </p:tavLst>
                                    </p:anim>
                                    <p:anim calcmode="lin" valueType="num">
                                      <p:cBhvr>
                                        <p:cTn id="40" dur="500" fill="hold"/>
                                        <p:tgtEl>
                                          <p:spTgt spid="754774"/>
                                        </p:tgtEl>
                                        <p:attrNameLst>
                                          <p:attrName>ppt_w</p:attrName>
                                        </p:attrNameLst>
                                      </p:cBhvr>
                                      <p:tavLst>
                                        <p:tav tm="0">
                                          <p:val>
                                            <p:fltVal val="0"/>
                                          </p:val>
                                        </p:tav>
                                        <p:tav tm="100000">
                                          <p:val>
                                            <p:strVal val="#ppt_w"/>
                                          </p:val>
                                        </p:tav>
                                      </p:tavLst>
                                    </p:anim>
                                    <p:anim calcmode="lin" valueType="num">
                                      <p:cBhvr>
                                        <p:cTn id="41" dur="500" fill="hold"/>
                                        <p:tgtEl>
                                          <p:spTgt spid="754774"/>
                                        </p:tgtEl>
                                        <p:attrNameLst>
                                          <p:attrName>ppt_h</p:attrName>
                                        </p:attrNameLst>
                                      </p:cBhvr>
                                      <p:tavLst>
                                        <p:tav tm="0">
                                          <p:val>
                                            <p:strVal val="#ppt_h"/>
                                          </p:val>
                                        </p:tav>
                                        <p:tav tm="100000">
                                          <p:val>
                                            <p:strVal val="#ppt_h"/>
                                          </p:val>
                                        </p:tav>
                                      </p:tavLst>
                                    </p:anim>
                                  </p:childTnLst>
                                </p:cTn>
                              </p:par>
                            </p:childTnLst>
                          </p:cTn>
                        </p:par>
                        <p:par>
                          <p:cTn id="42" fill="hold" nodeType="afterGroup">
                            <p:stCondLst>
                              <p:cond delay="1500"/>
                            </p:stCondLst>
                            <p:childTnLst>
                              <p:par>
                                <p:cTn id="43" presetID="9" presetClass="entr" presetSubtype="0" fill="hold" nodeType="afterEffect">
                                  <p:stCondLst>
                                    <p:cond delay="0"/>
                                  </p:stCondLst>
                                  <p:childTnLst>
                                    <p:set>
                                      <p:cBhvr>
                                        <p:cTn id="44" dur="1" fill="hold">
                                          <p:stCondLst>
                                            <p:cond delay="0"/>
                                          </p:stCondLst>
                                        </p:cTn>
                                        <p:tgtEl>
                                          <p:spTgt spid="754717"/>
                                        </p:tgtEl>
                                        <p:attrNameLst>
                                          <p:attrName>style.visibility</p:attrName>
                                        </p:attrNameLst>
                                      </p:cBhvr>
                                      <p:to>
                                        <p:strVal val="visible"/>
                                      </p:to>
                                    </p:set>
                                    <p:animEffect transition="in" filter="dissolve">
                                      <p:cBhvr>
                                        <p:cTn id="45" dur="500"/>
                                        <p:tgtEl>
                                          <p:spTgt spid="754717"/>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754748"/>
                                        </p:tgtEl>
                                        <p:attrNameLst>
                                          <p:attrName>style.visibility</p:attrName>
                                        </p:attrNameLst>
                                      </p:cBhvr>
                                      <p:to>
                                        <p:strVal val="visible"/>
                                      </p:to>
                                    </p:set>
                                    <p:animEffect transition="in" filter="dissolve">
                                      <p:cBhvr>
                                        <p:cTn id="48" dur="500"/>
                                        <p:tgtEl>
                                          <p:spTgt spid="754748"/>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754749"/>
                                        </p:tgtEl>
                                        <p:attrNameLst>
                                          <p:attrName>style.visibility</p:attrName>
                                        </p:attrNameLst>
                                      </p:cBhvr>
                                      <p:to>
                                        <p:strVal val="visible"/>
                                      </p:to>
                                    </p:set>
                                    <p:animEffect transition="in" filter="dissolve">
                                      <p:cBhvr>
                                        <p:cTn id="51" dur="500"/>
                                        <p:tgtEl>
                                          <p:spTgt spid="754749"/>
                                        </p:tgtEl>
                                      </p:cBhvr>
                                    </p:animEffect>
                                  </p:childTnLst>
                                </p:cTn>
                              </p:par>
                              <p:par>
                                <p:cTn id="52" presetID="9" presetClass="entr" presetSubtype="0" fill="hold" grpId="0" nodeType="withEffect">
                                  <p:stCondLst>
                                    <p:cond delay="0"/>
                                  </p:stCondLst>
                                  <p:childTnLst>
                                    <p:set>
                                      <p:cBhvr>
                                        <p:cTn id="53" dur="1" fill="hold">
                                          <p:stCondLst>
                                            <p:cond delay="0"/>
                                          </p:stCondLst>
                                        </p:cTn>
                                        <p:tgtEl>
                                          <p:spTgt spid="754750"/>
                                        </p:tgtEl>
                                        <p:attrNameLst>
                                          <p:attrName>style.visibility</p:attrName>
                                        </p:attrNameLst>
                                      </p:cBhvr>
                                      <p:to>
                                        <p:strVal val="visible"/>
                                      </p:to>
                                    </p:set>
                                    <p:animEffect transition="in" filter="dissolve">
                                      <p:cBhvr>
                                        <p:cTn id="54" dur="500"/>
                                        <p:tgtEl>
                                          <p:spTgt spid="754750"/>
                                        </p:tgtEl>
                                      </p:cBhvr>
                                    </p:animEffect>
                                  </p:childTnLst>
                                </p:cTn>
                              </p:par>
                              <p:par>
                                <p:cTn id="55" presetID="9" presetClass="entr" presetSubtype="0" fill="hold" grpId="0" nodeType="withEffect">
                                  <p:stCondLst>
                                    <p:cond delay="0"/>
                                  </p:stCondLst>
                                  <p:childTnLst>
                                    <p:set>
                                      <p:cBhvr>
                                        <p:cTn id="56" dur="1" fill="hold">
                                          <p:stCondLst>
                                            <p:cond delay="0"/>
                                          </p:stCondLst>
                                        </p:cTn>
                                        <p:tgtEl>
                                          <p:spTgt spid="754751"/>
                                        </p:tgtEl>
                                        <p:attrNameLst>
                                          <p:attrName>style.visibility</p:attrName>
                                        </p:attrNameLst>
                                      </p:cBhvr>
                                      <p:to>
                                        <p:strVal val="visible"/>
                                      </p:to>
                                    </p:set>
                                    <p:animEffect transition="in" filter="dissolve">
                                      <p:cBhvr>
                                        <p:cTn id="57" dur="500"/>
                                        <p:tgtEl>
                                          <p:spTgt spid="754751"/>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754776"/>
                                        </p:tgtEl>
                                        <p:attrNameLst>
                                          <p:attrName>style.visibility</p:attrName>
                                        </p:attrNameLst>
                                      </p:cBhvr>
                                      <p:to>
                                        <p:strVal val="visible"/>
                                      </p:to>
                                    </p:set>
                                    <p:animEffect transition="in" filter="dissolve">
                                      <p:cBhvr>
                                        <p:cTn id="60" dur="500"/>
                                        <p:tgtEl>
                                          <p:spTgt spid="754776"/>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presetSubtype="0" fill="hold" grpId="0" nodeType="clickEffect">
                                  <p:stCondLst>
                                    <p:cond delay="0"/>
                                  </p:stCondLst>
                                  <p:childTnLst>
                                    <p:set>
                                      <p:cBhvr>
                                        <p:cTn id="64" dur="1" fill="hold">
                                          <p:stCondLst>
                                            <p:cond delay="0"/>
                                          </p:stCondLst>
                                        </p:cTn>
                                        <p:tgtEl>
                                          <p:spTgt spid="754712"/>
                                        </p:tgtEl>
                                        <p:attrNameLst>
                                          <p:attrName>style.visibility</p:attrName>
                                        </p:attrNameLst>
                                      </p:cBhvr>
                                      <p:to>
                                        <p:strVal val="visible"/>
                                      </p:to>
                                    </p:set>
                                    <p:animEffect transition="in" filter="dissolve">
                                      <p:cBhvr>
                                        <p:cTn id="65" dur="500"/>
                                        <p:tgtEl>
                                          <p:spTgt spid="754712"/>
                                        </p:tgtEl>
                                      </p:cBhvr>
                                    </p:animEffect>
                                  </p:childTnLst>
                                </p:cTn>
                              </p:par>
                              <p:par>
                                <p:cTn id="66" presetID="9" presetClass="entr" presetSubtype="0" fill="hold" grpId="0" nodeType="withEffect">
                                  <p:stCondLst>
                                    <p:cond delay="0"/>
                                  </p:stCondLst>
                                  <p:childTnLst>
                                    <p:set>
                                      <p:cBhvr>
                                        <p:cTn id="67" dur="1" fill="hold">
                                          <p:stCondLst>
                                            <p:cond delay="0"/>
                                          </p:stCondLst>
                                        </p:cTn>
                                        <p:tgtEl>
                                          <p:spTgt spid="754713"/>
                                        </p:tgtEl>
                                        <p:attrNameLst>
                                          <p:attrName>style.visibility</p:attrName>
                                        </p:attrNameLst>
                                      </p:cBhvr>
                                      <p:to>
                                        <p:strVal val="visible"/>
                                      </p:to>
                                    </p:set>
                                    <p:animEffect transition="in" filter="dissolve">
                                      <p:cBhvr>
                                        <p:cTn id="68" dur="500"/>
                                        <p:tgtEl>
                                          <p:spTgt spid="754713"/>
                                        </p:tgtEl>
                                      </p:cBhvr>
                                    </p:animEffect>
                                  </p:childTnLst>
                                </p:cTn>
                              </p:par>
                            </p:childTnLst>
                          </p:cTn>
                        </p:par>
                        <p:par>
                          <p:cTn id="69" fill="hold" nodeType="afterGroup">
                            <p:stCondLst>
                              <p:cond delay="500"/>
                            </p:stCondLst>
                            <p:childTnLst>
                              <p:par>
                                <p:cTn id="70" presetID="17" presetClass="entr" presetSubtype="1" fill="hold" nodeType="afterEffect">
                                  <p:stCondLst>
                                    <p:cond delay="0"/>
                                  </p:stCondLst>
                                  <p:childTnLst>
                                    <p:set>
                                      <p:cBhvr>
                                        <p:cTn id="71" dur="1" fill="hold">
                                          <p:stCondLst>
                                            <p:cond delay="0"/>
                                          </p:stCondLst>
                                        </p:cTn>
                                        <p:tgtEl>
                                          <p:spTgt spid="754775"/>
                                        </p:tgtEl>
                                        <p:attrNameLst>
                                          <p:attrName>style.visibility</p:attrName>
                                        </p:attrNameLst>
                                      </p:cBhvr>
                                      <p:to>
                                        <p:strVal val="visible"/>
                                      </p:to>
                                    </p:set>
                                    <p:anim calcmode="lin" valueType="num">
                                      <p:cBhvr>
                                        <p:cTn id="72" dur="500" fill="hold"/>
                                        <p:tgtEl>
                                          <p:spTgt spid="754775"/>
                                        </p:tgtEl>
                                        <p:attrNameLst>
                                          <p:attrName>ppt_x</p:attrName>
                                        </p:attrNameLst>
                                      </p:cBhvr>
                                      <p:tavLst>
                                        <p:tav tm="0">
                                          <p:val>
                                            <p:strVal val="#ppt_x"/>
                                          </p:val>
                                        </p:tav>
                                        <p:tav tm="100000">
                                          <p:val>
                                            <p:strVal val="#ppt_x"/>
                                          </p:val>
                                        </p:tav>
                                      </p:tavLst>
                                    </p:anim>
                                    <p:anim calcmode="lin" valueType="num">
                                      <p:cBhvr>
                                        <p:cTn id="73" dur="500" fill="hold"/>
                                        <p:tgtEl>
                                          <p:spTgt spid="754775"/>
                                        </p:tgtEl>
                                        <p:attrNameLst>
                                          <p:attrName>ppt_y</p:attrName>
                                        </p:attrNameLst>
                                      </p:cBhvr>
                                      <p:tavLst>
                                        <p:tav tm="0">
                                          <p:val>
                                            <p:strVal val="#ppt_y-#ppt_h/2"/>
                                          </p:val>
                                        </p:tav>
                                        <p:tav tm="100000">
                                          <p:val>
                                            <p:strVal val="#ppt_y"/>
                                          </p:val>
                                        </p:tav>
                                      </p:tavLst>
                                    </p:anim>
                                    <p:anim calcmode="lin" valueType="num">
                                      <p:cBhvr>
                                        <p:cTn id="74" dur="500" fill="hold"/>
                                        <p:tgtEl>
                                          <p:spTgt spid="754775"/>
                                        </p:tgtEl>
                                        <p:attrNameLst>
                                          <p:attrName>ppt_w</p:attrName>
                                        </p:attrNameLst>
                                      </p:cBhvr>
                                      <p:tavLst>
                                        <p:tav tm="0">
                                          <p:val>
                                            <p:strVal val="#ppt_w"/>
                                          </p:val>
                                        </p:tav>
                                        <p:tav tm="100000">
                                          <p:val>
                                            <p:strVal val="#ppt_w"/>
                                          </p:val>
                                        </p:tav>
                                      </p:tavLst>
                                    </p:anim>
                                    <p:anim calcmode="lin" valueType="num">
                                      <p:cBhvr>
                                        <p:cTn id="75" dur="500" fill="hold"/>
                                        <p:tgtEl>
                                          <p:spTgt spid="754775"/>
                                        </p:tgtEl>
                                        <p:attrNameLst>
                                          <p:attrName>ppt_h</p:attrName>
                                        </p:attrNameLst>
                                      </p:cBhvr>
                                      <p:tavLst>
                                        <p:tav tm="0">
                                          <p:val>
                                            <p:fltVal val="0"/>
                                          </p:val>
                                        </p:tav>
                                        <p:tav tm="100000">
                                          <p:val>
                                            <p:strVal val="#ppt_h"/>
                                          </p:val>
                                        </p:tav>
                                      </p:tavLst>
                                    </p:anim>
                                  </p:childTnLst>
                                </p:cTn>
                              </p:par>
                            </p:childTnLst>
                          </p:cTn>
                        </p:par>
                        <p:par>
                          <p:cTn id="76" fill="hold" nodeType="afterGroup">
                            <p:stCondLst>
                              <p:cond delay="1000"/>
                            </p:stCondLst>
                            <p:childTnLst>
                              <p:par>
                                <p:cTn id="77" presetID="17" presetClass="entr" presetSubtype="8" fill="hold" nodeType="afterEffect">
                                  <p:stCondLst>
                                    <p:cond delay="0"/>
                                  </p:stCondLst>
                                  <p:childTnLst>
                                    <p:set>
                                      <p:cBhvr>
                                        <p:cTn id="78" dur="1" fill="hold">
                                          <p:stCondLst>
                                            <p:cond delay="0"/>
                                          </p:stCondLst>
                                        </p:cTn>
                                        <p:tgtEl>
                                          <p:spTgt spid="754780"/>
                                        </p:tgtEl>
                                        <p:attrNameLst>
                                          <p:attrName>style.visibility</p:attrName>
                                        </p:attrNameLst>
                                      </p:cBhvr>
                                      <p:to>
                                        <p:strVal val="visible"/>
                                      </p:to>
                                    </p:set>
                                    <p:anim calcmode="lin" valueType="num">
                                      <p:cBhvr>
                                        <p:cTn id="79" dur="500" fill="hold"/>
                                        <p:tgtEl>
                                          <p:spTgt spid="754780"/>
                                        </p:tgtEl>
                                        <p:attrNameLst>
                                          <p:attrName>ppt_x</p:attrName>
                                        </p:attrNameLst>
                                      </p:cBhvr>
                                      <p:tavLst>
                                        <p:tav tm="0">
                                          <p:val>
                                            <p:strVal val="#ppt_x-#ppt_w/2"/>
                                          </p:val>
                                        </p:tav>
                                        <p:tav tm="100000">
                                          <p:val>
                                            <p:strVal val="#ppt_x"/>
                                          </p:val>
                                        </p:tav>
                                      </p:tavLst>
                                    </p:anim>
                                    <p:anim calcmode="lin" valueType="num">
                                      <p:cBhvr>
                                        <p:cTn id="80" dur="500" fill="hold"/>
                                        <p:tgtEl>
                                          <p:spTgt spid="754780"/>
                                        </p:tgtEl>
                                        <p:attrNameLst>
                                          <p:attrName>ppt_y</p:attrName>
                                        </p:attrNameLst>
                                      </p:cBhvr>
                                      <p:tavLst>
                                        <p:tav tm="0">
                                          <p:val>
                                            <p:strVal val="#ppt_y"/>
                                          </p:val>
                                        </p:tav>
                                        <p:tav tm="100000">
                                          <p:val>
                                            <p:strVal val="#ppt_y"/>
                                          </p:val>
                                        </p:tav>
                                      </p:tavLst>
                                    </p:anim>
                                    <p:anim calcmode="lin" valueType="num">
                                      <p:cBhvr>
                                        <p:cTn id="81" dur="500" fill="hold"/>
                                        <p:tgtEl>
                                          <p:spTgt spid="754780"/>
                                        </p:tgtEl>
                                        <p:attrNameLst>
                                          <p:attrName>ppt_w</p:attrName>
                                        </p:attrNameLst>
                                      </p:cBhvr>
                                      <p:tavLst>
                                        <p:tav tm="0">
                                          <p:val>
                                            <p:fltVal val="0"/>
                                          </p:val>
                                        </p:tav>
                                        <p:tav tm="100000">
                                          <p:val>
                                            <p:strVal val="#ppt_w"/>
                                          </p:val>
                                        </p:tav>
                                      </p:tavLst>
                                    </p:anim>
                                    <p:anim calcmode="lin" valueType="num">
                                      <p:cBhvr>
                                        <p:cTn id="82" dur="500" fill="hold"/>
                                        <p:tgtEl>
                                          <p:spTgt spid="754780"/>
                                        </p:tgtEl>
                                        <p:attrNameLst>
                                          <p:attrName>ppt_h</p:attrName>
                                        </p:attrNameLst>
                                      </p:cBhvr>
                                      <p:tavLst>
                                        <p:tav tm="0">
                                          <p:val>
                                            <p:strVal val="#ppt_h"/>
                                          </p:val>
                                        </p:tav>
                                        <p:tav tm="100000">
                                          <p:val>
                                            <p:strVal val="#ppt_h"/>
                                          </p:val>
                                        </p:tav>
                                      </p:tavLst>
                                    </p:anim>
                                  </p:childTnLst>
                                </p:cTn>
                              </p:par>
                            </p:childTnLst>
                          </p:cTn>
                        </p:par>
                        <p:par>
                          <p:cTn id="83" fill="hold" nodeType="afterGroup">
                            <p:stCondLst>
                              <p:cond delay="1500"/>
                            </p:stCondLst>
                            <p:childTnLst>
                              <p:par>
                                <p:cTn id="84" presetID="9" presetClass="entr" presetSubtype="0" fill="hold" grpId="0" nodeType="afterEffect">
                                  <p:stCondLst>
                                    <p:cond delay="0"/>
                                  </p:stCondLst>
                                  <p:childTnLst>
                                    <p:set>
                                      <p:cBhvr>
                                        <p:cTn id="85" dur="1" fill="hold">
                                          <p:stCondLst>
                                            <p:cond delay="0"/>
                                          </p:stCondLst>
                                        </p:cTn>
                                        <p:tgtEl>
                                          <p:spTgt spid="754778"/>
                                        </p:tgtEl>
                                        <p:attrNameLst>
                                          <p:attrName>style.visibility</p:attrName>
                                        </p:attrNameLst>
                                      </p:cBhvr>
                                      <p:to>
                                        <p:strVal val="visible"/>
                                      </p:to>
                                    </p:set>
                                    <p:animEffect transition="in" filter="dissolve">
                                      <p:cBhvr>
                                        <p:cTn id="86" dur="500"/>
                                        <p:tgtEl>
                                          <p:spTgt spid="754778"/>
                                        </p:tgtEl>
                                      </p:cBhvr>
                                    </p:animEffect>
                                  </p:childTnLst>
                                </p:cTn>
                              </p:par>
                              <p:par>
                                <p:cTn id="87" presetID="9" presetClass="entr" presetSubtype="0" fill="hold" grpId="0" nodeType="withEffect">
                                  <p:stCondLst>
                                    <p:cond delay="0"/>
                                  </p:stCondLst>
                                  <p:childTnLst>
                                    <p:set>
                                      <p:cBhvr>
                                        <p:cTn id="88" dur="1" fill="hold">
                                          <p:stCondLst>
                                            <p:cond delay="0"/>
                                          </p:stCondLst>
                                        </p:cTn>
                                        <p:tgtEl>
                                          <p:spTgt spid="754779"/>
                                        </p:tgtEl>
                                        <p:attrNameLst>
                                          <p:attrName>style.visibility</p:attrName>
                                        </p:attrNameLst>
                                      </p:cBhvr>
                                      <p:to>
                                        <p:strVal val="visible"/>
                                      </p:to>
                                    </p:set>
                                    <p:animEffect transition="in" filter="dissolve">
                                      <p:cBhvr>
                                        <p:cTn id="89" dur="500"/>
                                        <p:tgtEl>
                                          <p:spTgt spid="754779"/>
                                        </p:tgtEl>
                                      </p:cBhvr>
                                    </p:animEffect>
                                  </p:childTnLst>
                                </p:cTn>
                              </p:par>
                              <p:par>
                                <p:cTn id="90" presetID="17" presetClass="entr" presetSubtype="8" fill="hold" nodeType="withEffect">
                                  <p:stCondLst>
                                    <p:cond delay="0"/>
                                  </p:stCondLst>
                                  <p:childTnLst>
                                    <p:set>
                                      <p:cBhvr>
                                        <p:cTn id="91" dur="1" fill="hold">
                                          <p:stCondLst>
                                            <p:cond delay="0"/>
                                          </p:stCondLst>
                                        </p:cTn>
                                        <p:tgtEl>
                                          <p:spTgt spid="754781"/>
                                        </p:tgtEl>
                                        <p:attrNameLst>
                                          <p:attrName>style.visibility</p:attrName>
                                        </p:attrNameLst>
                                      </p:cBhvr>
                                      <p:to>
                                        <p:strVal val="visible"/>
                                      </p:to>
                                    </p:set>
                                    <p:anim calcmode="lin" valueType="num">
                                      <p:cBhvr>
                                        <p:cTn id="92" dur="500" fill="hold"/>
                                        <p:tgtEl>
                                          <p:spTgt spid="754781"/>
                                        </p:tgtEl>
                                        <p:attrNameLst>
                                          <p:attrName>ppt_x</p:attrName>
                                        </p:attrNameLst>
                                      </p:cBhvr>
                                      <p:tavLst>
                                        <p:tav tm="0">
                                          <p:val>
                                            <p:strVal val="#ppt_x-#ppt_w/2"/>
                                          </p:val>
                                        </p:tav>
                                        <p:tav tm="100000">
                                          <p:val>
                                            <p:strVal val="#ppt_x"/>
                                          </p:val>
                                        </p:tav>
                                      </p:tavLst>
                                    </p:anim>
                                    <p:anim calcmode="lin" valueType="num">
                                      <p:cBhvr>
                                        <p:cTn id="93" dur="500" fill="hold"/>
                                        <p:tgtEl>
                                          <p:spTgt spid="754781"/>
                                        </p:tgtEl>
                                        <p:attrNameLst>
                                          <p:attrName>ppt_y</p:attrName>
                                        </p:attrNameLst>
                                      </p:cBhvr>
                                      <p:tavLst>
                                        <p:tav tm="0">
                                          <p:val>
                                            <p:strVal val="#ppt_y"/>
                                          </p:val>
                                        </p:tav>
                                        <p:tav tm="100000">
                                          <p:val>
                                            <p:strVal val="#ppt_y"/>
                                          </p:val>
                                        </p:tav>
                                      </p:tavLst>
                                    </p:anim>
                                    <p:anim calcmode="lin" valueType="num">
                                      <p:cBhvr>
                                        <p:cTn id="94" dur="500" fill="hold"/>
                                        <p:tgtEl>
                                          <p:spTgt spid="754781"/>
                                        </p:tgtEl>
                                        <p:attrNameLst>
                                          <p:attrName>ppt_w</p:attrName>
                                        </p:attrNameLst>
                                      </p:cBhvr>
                                      <p:tavLst>
                                        <p:tav tm="0">
                                          <p:val>
                                            <p:fltVal val="0"/>
                                          </p:val>
                                        </p:tav>
                                        <p:tav tm="100000">
                                          <p:val>
                                            <p:strVal val="#ppt_w"/>
                                          </p:val>
                                        </p:tav>
                                      </p:tavLst>
                                    </p:anim>
                                    <p:anim calcmode="lin" valueType="num">
                                      <p:cBhvr>
                                        <p:cTn id="95" dur="500" fill="hold"/>
                                        <p:tgtEl>
                                          <p:spTgt spid="754781"/>
                                        </p:tgtEl>
                                        <p:attrNameLst>
                                          <p:attrName>ppt_h</p:attrName>
                                        </p:attrNameLst>
                                      </p:cBhvr>
                                      <p:tavLst>
                                        <p:tav tm="0">
                                          <p:val>
                                            <p:strVal val="#ppt_h"/>
                                          </p:val>
                                        </p:tav>
                                        <p:tav tm="100000">
                                          <p:val>
                                            <p:strVal val="#ppt_h"/>
                                          </p:val>
                                        </p:tav>
                                      </p:tavLst>
                                    </p:anim>
                                  </p:childTnLst>
                                </p:cTn>
                              </p:par>
                            </p:childTnLst>
                          </p:cTn>
                        </p:par>
                        <p:par>
                          <p:cTn id="96" fill="hold" nodeType="afterGroup">
                            <p:stCondLst>
                              <p:cond delay="2000"/>
                            </p:stCondLst>
                            <p:childTnLst>
                              <p:par>
                                <p:cTn id="97" presetID="9" presetClass="entr" presetSubtype="0" fill="hold" grpId="0" nodeType="afterEffect">
                                  <p:stCondLst>
                                    <p:cond delay="0"/>
                                  </p:stCondLst>
                                  <p:childTnLst>
                                    <p:set>
                                      <p:cBhvr>
                                        <p:cTn id="98" dur="1" fill="hold">
                                          <p:stCondLst>
                                            <p:cond delay="0"/>
                                          </p:stCondLst>
                                        </p:cTn>
                                        <p:tgtEl>
                                          <p:spTgt spid="754777"/>
                                        </p:tgtEl>
                                        <p:attrNameLst>
                                          <p:attrName>style.visibility</p:attrName>
                                        </p:attrNameLst>
                                      </p:cBhvr>
                                      <p:to>
                                        <p:strVal val="visible"/>
                                      </p:to>
                                    </p:set>
                                    <p:animEffect transition="in" filter="dissolve">
                                      <p:cBhvr>
                                        <p:cTn id="99" dur="500"/>
                                        <p:tgtEl>
                                          <p:spTgt spid="7547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4712" grpId="0" animBg="1"/>
      <p:bldP spid="754713" grpId="0" animBg="1"/>
      <p:bldP spid="754748" grpId="0"/>
      <p:bldP spid="754749" grpId="0"/>
      <p:bldP spid="754750" grpId="0"/>
      <p:bldP spid="754751" grpId="0"/>
      <p:bldP spid="754768" grpId="0"/>
      <p:bldP spid="754769" grpId="0"/>
      <p:bldP spid="754770" grpId="0"/>
      <p:bldP spid="754771" grpId="0"/>
      <p:bldP spid="754772" grpId="0"/>
      <p:bldP spid="754776" grpId="0"/>
      <p:bldP spid="754777" grpId="0" animBg="1"/>
      <p:bldP spid="754778" grpId="0" animBg="1"/>
      <p:bldP spid="754779" grpId="0"/>
      <p:bldP spid="75493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ChangeArrowheads="1"/>
          </p:cNvSpPr>
          <p:nvPr/>
        </p:nvSpPr>
        <p:spPr bwMode="auto">
          <a:xfrm>
            <a:off x="7812386" y="6453758"/>
            <a:ext cx="719137"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r" eaLnBrk="1" hangingPunct="1"/>
            <a:fld id="{234E38DA-121B-4FFB-853C-C0AC9B3CEE3F}" type="slidenum">
              <a:rPr lang="es-ES" altLang="es-ES" sz="1400">
                <a:solidFill>
                  <a:srgbClr val="000099"/>
                </a:solidFill>
              </a:rPr>
              <a:pPr algn="r" eaLnBrk="1" hangingPunct="1"/>
              <a:t>32</a:t>
            </a:fld>
            <a:endParaRPr lang="es-ES" altLang="es-ES" sz="1400">
              <a:solidFill>
                <a:srgbClr val="000099"/>
              </a:solidFill>
            </a:endParaRPr>
          </a:p>
        </p:txBody>
      </p:sp>
      <p:sp>
        <p:nvSpPr>
          <p:cNvPr id="58374" name="Rectangle 9"/>
          <p:cNvSpPr>
            <a:spLocks noChangeArrowheads="1"/>
          </p:cNvSpPr>
          <p:nvPr/>
        </p:nvSpPr>
        <p:spPr bwMode="auto">
          <a:xfrm>
            <a:off x="682625"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eaLnBrk="1" hangingPunct="1">
              <a:spcBef>
                <a:spcPct val="20000"/>
              </a:spcBef>
              <a:buFont typeface="Wingdings" panose="05000000000000000000" pitchFamily="2" charset="2"/>
              <a:buChar char="v"/>
            </a:pPr>
            <a:endParaRPr lang="es-ES" altLang="es-ES" sz="2400" dirty="0">
              <a:solidFill>
                <a:srgbClr val="993300"/>
              </a:solidFill>
            </a:endParaRPr>
          </a:p>
        </p:txBody>
      </p:sp>
      <p:sp>
        <p:nvSpPr>
          <p:cNvPr id="28" name="Rectangle 9"/>
          <p:cNvSpPr>
            <a:spLocks noChangeArrowheads="1"/>
          </p:cNvSpPr>
          <p:nvPr/>
        </p:nvSpPr>
        <p:spPr bwMode="auto">
          <a:xfrm>
            <a:off x="449014" y="1196752"/>
            <a:ext cx="8299450"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marL="0" indent="0" eaLnBrk="1" hangingPunct="1">
              <a:spcBef>
                <a:spcPct val="20000"/>
              </a:spcBef>
            </a:pPr>
            <a:r>
              <a:rPr lang="es-ES" altLang="es-ES" sz="2400" b="1" dirty="0" smtClean="0">
                <a:solidFill>
                  <a:srgbClr val="993300"/>
                </a:solidFill>
              </a:rPr>
              <a:t>Gracias a la paginación…</a:t>
            </a:r>
          </a:p>
          <a:p>
            <a:pPr marL="501650" indent="-342900" eaLnBrk="1" hangingPunct="1">
              <a:spcBef>
                <a:spcPct val="20000"/>
              </a:spcBef>
              <a:buFont typeface="Wingdings" panose="05000000000000000000" pitchFamily="2" charset="2"/>
              <a:buChar char="v"/>
            </a:pPr>
            <a:r>
              <a:rPr lang="es-ES" altLang="es-ES" sz="2400" dirty="0">
                <a:solidFill>
                  <a:srgbClr val="993300"/>
                </a:solidFill>
              </a:rPr>
              <a:t> </a:t>
            </a:r>
            <a:r>
              <a:rPr lang="es-ES" altLang="es-ES" sz="2400" dirty="0" smtClean="0">
                <a:solidFill>
                  <a:srgbClr val="993300"/>
                </a:solidFill>
              </a:rPr>
              <a:t>Cada proceso sólo ve su propio espacio lógico de direcciones</a:t>
            </a:r>
          </a:p>
          <a:p>
            <a:pPr marL="501650" indent="-342900" eaLnBrk="1" hangingPunct="1">
              <a:spcBef>
                <a:spcPct val="20000"/>
              </a:spcBef>
              <a:buFont typeface="Wingdings" panose="05000000000000000000" pitchFamily="2" charset="2"/>
              <a:buChar char="v"/>
            </a:pPr>
            <a:r>
              <a:rPr lang="es-ES" altLang="es-ES" sz="2400" dirty="0" smtClean="0">
                <a:solidFill>
                  <a:srgbClr val="993300"/>
                </a:solidFill>
              </a:rPr>
              <a:t>Dicho espacio está compuesto por direcciones consecutivas, aunque los marcos asignados al proceso no sean consecutivos</a:t>
            </a:r>
          </a:p>
          <a:p>
            <a:pPr marL="501650" indent="-342900" eaLnBrk="1" hangingPunct="1">
              <a:spcBef>
                <a:spcPct val="20000"/>
              </a:spcBef>
              <a:buFont typeface="Wingdings" panose="05000000000000000000" pitchFamily="2" charset="2"/>
              <a:buChar char="v"/>
            </a:pPr>
            <a:r>
              <a:rPr lang="es-ES" altLang="es-ES" sz="2400" dirty="0" smtClean="0">
                <a:solidFill>
                  <a:srgbClr val="993300"/>
                </a:solidFill>
              </a:rPr>
              <a:t>¡Se puede ejecutar un proceso sin necesidad de tener cargadas todas sus páginas!</a:t>
            </a:r>
            <a:endParaRPr lang="es-ES" altLang="es-ES" sz="2400" dirty="0">
              <a:solidFill>
                <a:srgbClr val="993300"/>
              </a:solidFill>
            </a:endParaRPr>
          </a:p>
        </p:txBody>
      </p:sp>
      <p:sp>
        <p:nvSpPr>
          <p:cNvPr id="30" name="1 Título"/>
          <p:cNvSpPr>
            <a:spLocks noGrp="1"/>
          </p:cNvSpPr>
          <p:nvPr>
            <p:ph type="title"/>
          </p:nvPr>
        </p:nvSpPr>
        <p:spPr>
          <a:xfrm>
            <a:off x="457200" y="274638"/>
            <a:ext cx="8229600" cy="634082"/>
          </a:xfrm>
        </p:spPr>
        <p:txBody>
          <a:bodyPr>
            <a:normAutofit fontScale="90000"/>
          </a:bodyPr>
          <a:lstStyle/>
          <a:p>
            <a:r>
              <a:rPr lang="en-GB" dirty="0" smtClean="0"/>
              <a:t>Memoria</a:t>
            </a:r>
            <a:endParaRPr lang="en-GB" dirty="0"/>
          </a:p>
        </p:txBody>
      </p:sp>
    </p:spTree>
    <p:extLst>
      <p:ext uri="{BB962C8B-B14F-4D97-AF65-F5344CB8AC3E}">
        <p14:creationId xmlns:p14="http://schemas.microsoft.com/office/powerpoint/2010/main" val="130217108"/>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ChangeArrowheads="1"/>
          </p:cNvSpPr>
          <p:nvPr/>
        </p:nvSpPr>
        <p:spPr bwMode="auto">
          <a:xfrm>
            <a:off x="7812386" y="6453758"/>
            <a:ext cx="719137"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r" eaLnBrk="1" hangingPunct="1"/>
            <a:fld id="{234E38DA-121B-4FFB-853C-C0AC9B3CEE3F}" type="slidenum">
              <a:rPr lang="es-ES" altLang="es-ES" sz="1400">
                <a:solidFill>
                  <a:srgbClr val="000099"/>
                </a:solidFill>
              </a:rPr>
              <a:pPr algn="r" eaLnBrk="1" hangingPunct="1"/>
              <a:t>33</a:t>
            </a:fld>
            <a:endParaRPr lang="es-ES" altLang="es-ES" sz="1400">
              <a:solidFill>
                <a:srgbClr val="000099"/>
              </a:solidFill>
            </a:endParaRPr>
          </a:p>
        </p:txBody>
      </p:sp>
      <p:sp>
        <p:nvSpPr>
          <p:cNvPr id="58374" name="Rectangle 9"/>
          <p:cNvSpPr>
            <a:spLocks noChangeArrowheads="1"/>
          </p:cNvSpPr>
          <p:nvPr/>
        </p:nvSpPr>
        <p:spPr bwMode="auto">
          <a:xfrm>
            <a:off x="682625"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eaLnBrk="1" hangingPunct="1">
              <a:spcBef>
                <a:spcPct val="20000"/>
              </a:spcBef>
              <a:buFont typeface="Wingdings" panose="05000000000000000000" pitchFamily="2" charset="2"/>
              <a:buChar char="v"/>
            </a:pPr>
            <a:endParaRPr lang="es-ES" altLang="es-ES" sz="2400" dirty="0">
              <a:solidFill>
                <a:srgbClr val="993300"/>
              </a:solidFill>
            </a:endParaRPr>
          </a:p>
        </p:txBody>
      </p:sp>
      <p:sp>
        <p:nvSpPr>
          <p:cNvPr id="28" name="Rectangle 9"/>
          <p:cNvSpPr>
            <a:spLocks noChangeArrowheads="1"/>
          </p:cNvSpPr>
          <p:nvPr/>
        </p:nvSpPr>
        <p:spPr bwMode="auto">
          <a:xfrm>
            <a:off x="457200" y="1079327"/>
            <a:ext cx="8299451"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eaLnBrk="1" hangingPunct="1">
              <a:spcBef>
                <a:spcPct val="20000"/>
              </a:spcBef>
              <a:buFont typeface="Wingdings" panose="05000000000000000000" pitchFamily="2" charset="2"/>
              <a:buChar char="v"/>
            </a:pPr>
            <a:r>
              <a:rPr lang="es-ES" altLang="es-ES" sz="2400" b="1" dirty="0" smtClean="0">
                <a:solidFill>
                  <a:srgbClr val="993300"/>
                </a:solidFill>
              </a:rPr>
              <a:t>Memoria virtual</a:t>
            </a:r>
            <a:r>
              <a:rPr lang="es-ES" altLang="es-ES" sz="2400" dirty="0" smtClean="0">
                <a:solidFill>
                  <a:srgbClr val="993300"/>
                </a:solidFill>
              </a:rPr>
              <a:t>: Los procesos comienzan su ejecución sin necesidad de transferir ninguna de sus páginas a memoria</a:t>
            </a:r>
          </a:p>
          <a:p>
            <a:pPr marL="800100" lvl="1" indent="-342900" eaLnBrk="1" hangingPunct="1">
              <a:spcBef>
                <a:spcPct val="20000"/>
              </a:spcBef>
              <a:buFont typeface="Wingdings" panose="05000000000000000000" pitchFamily="2" charset="2"/>
              <a:buChar char="Ø"/>
            </a:pPr>
            <a:r>
              <a:rPr lang="es-ES" altLang="es-ES" sz="2400" dirty="0" smtClean="0">
                <a:solidFill>
                  <a:srgbClr val="993300"/>
                </a:solidFill>
              </a:rPr>
              <a:t>Inicialmente, todas las páginas “no presentes”</a:t>
            </a:r>
          </a:p>
          <a:p>
            <a:pPr marL="800100" lvl="1" indent="-342900" eaLnBrk="1" hangingPunct="1">
              <a:spcBef>
                <a:spcPct val="20000"/>
              </a:spcBef>
              <a:buFont typeface="Wingdings" panose="05000000000000000000" pitchFamily="2" charset="2"/>
              <a:buChar char="Ø"/>
            </a:pPr>
            <a:r>
              <a:rPr lang="es-ES" altLang="es-ES" sz="2400" dirty="0" smtClean="0">
                <a:solidFill>
                  <a:srgbClr val="993300"/>
                </a:solidFill>
              </a:rPr>
              <a:t>Por cada fallo de página, el núcleo busca la página y se carga en cualquier marco libre:</a:t>
            </a:r>
            <a:endParaRPr lang="es-ES" altLang="es-ES" sz="2400" dirty="0">
              <a:solidFill>
                <a:srgbClr val="993300"/>
              </a:solidFill>
            </a:endParaRPr>
          </a:p>
        </p:txBody>
      </p:sp>
      <p:sp>
        <p:nvSpPr>
          <p:cNvPr id="30" name="1 Título"/>
          <p:cNvSpPr>
            <a:spLocks noGrp="1"/>
          </p:cNvSpPr>
          <p:nvPr>
            <p:ph type="title"/>
          </p:nvPr>
        </p:nvSpPr>
        <p:spPr>
          <a:xfrm>
            <a:off x="457200" y="274638"/>
            <a:ext cx="8229600" cy="634082"/>
          </a:xfrm>
        </p:spPr>
        <p:txBody>
          <a:bodyPr>
            <a:normAutofit fontScale="90000"/>
          </a:bodyPr>
          <a:lstStyle/>
          <a:p>
            <a:r>
              <a:rPr lang="en-GB" dirty="0" smtClean="0"/>
              <a:t>Memoria</a:t>
            </a:r>
            <a:endParaRPr lang="en-GB" dirty="0"/>
          </a:p>
        </p:txBody>
      </p:sp>
      <p:graphicFrame>
        <p:nvGraphicFramePr>
          <p:cNvPr id="6" name="Group 29"/>
          <p:cNvGraphicFramePr>
            <a:graphicFrameLocks noGrp="1"/>
          </p:cNvGraphicFramePr>
          <p:nvPr>
            <p:extLst/>
          </p:nvPr>
        </p:nvGraphicFramePr>
        <p:xfrm>
          <a:off x="3957936" y="3581723"/>
          <a:ext cx="1763712" cy="2090735"/>
        </p:xfrm>
        <a:graphic>
          <a:graphicData uri="http://schemas.openxmlformats.org/drawingml/2006/table">
            <a:tbl>
              <a:tblPr/>
              <a:tblGrid>
                <a:gridCol w="898525"/>
                <a:gridCol w="433387"/>
                <a:gridCol w="431800"/>
              </a:tblGrid>
              <a:tr h="403285">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800" b="1" i="0" u="none" strike="noStrike" cap="none" normalizeH="0" baseline="0" dirty="0" smtClean="0">
                          <a:ln>
                            <a:noFill/>
                          </a:ln>
                          <a:solidFill>
                            <a:srgbClr val="000099"/>
                          </a:solidFill>
                          <a:effectLst/>
                          <a:latin typeface="Arial" charset="0"/>
                        </a:rPr>
                        <a:t>Marco</a:t>
                      </a:r>
                      <a:endParaRPr kumimoji="0" lang="es-ES" sz="1800" b="1" i="0" u="none" strike="noStrike" cap="none" normalizeH="0" baseline="-25000" dirty="0" smtClean="0">
                        <a:ln>
                          <a:noFill/>
                        </a:ln>
                        <a:solidFill>
                          <a:srgbClr val="000099"/>
                        </a:solidFill>
                        <a:effectLst/>
                        <a:latin typeface="Arial" charset="0"/>
                      </a:endParaRP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2000" b="1" i="0" u="none" strike="noStrike" cap="none" normalizeH="0" baseline="0" smtClean="0">
                          <a:ln>
                            <a:noFill/>
                          </a:ln>
                          <a:solidFill>
                            <a:srgbClr val="000099"/>
                          </a:solidFill>
                          <a:effectLst/>
                          <a:latin typeface="Arial" charset="0"/>
                        </a:rPr>
                        <a:t>P</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2000" b="1" i="0" u="none" strike="noStrike" cap="none" normalizeH="0" baseline="0" smtClean="0">
                          <a:ln>
                            <a:noFill/>
                          </a:ln>
                          <a:solidFill>
                            <a:srgbClr val="000099"/>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600" b="0" i="0" u="none" strike="noStrike" cap="none" normalizeH="0" baseline="0" dirty="0" smtClean="0">
                        <a:ln>
                          <a:noFill/>
                        </a:ln>
                        <a:solidFill>
                          <a:schemeClr val="tx1"/>
                        </a:solidFill>
                        <a:effectLst/>
                        <a:latin typeface="Arial" charset="0"/>
                      </a:endParaRP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600" b="0" i="0" u="none" strike="noStrike" cap="none" normalizeH="0" baseline="0" dirty="0" smtClean="0">
                        <a:ln>
                          <a:noFill/>
                        </a:ln>
                        <a:solidFill>
                          <a:schemeClr val="tx1"/>
                        </a:solidFill>
                        <a:effectLst/>
                        <a:latin typeface="Arial" charset="0"/>
                      </a:endParaRP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600" b="0" i="0" u="none" strike="noStrike" cap="none" normalizeH="0" baseline="0" dirty="0" smtClean="0">
                        <a:ln>
                          <a:noFill/>
                        </a:ln>
                        <a:solidFill>
                          <a:schemeClr val="tx1"/>
                        </a:solidFill>
                        <a:effectLst/>
                        <a:latin typeface="Arial" charset="0"/>
                      </a:endParaRP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600" b="0" i="0" u="none" strike="noStrike" cap="none" normalizeH="0" baseline="0" dirty="0" smtClean="0">
                        <a:ln>
                          <a:noFill/>
                        </a:ln>
                        <a:solidFill>
                          <a:schemeClr val="tx1"/>
                        </a:solidFill>
                        <a:effectLst/>
                        <a:latin typeface="Arial" charset="0"/>
                      </a:endParaRP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600" b="0" i="0" u="none" strike="noStrike" cap="none" normalizeH="0" baseline="0" dirty="0" smtClean="0">
                        <a:ln>
                          <a:noFill/>
                        </a:ln>
                        <a:solidFill>
                          <a:schemeClr val="tx1"/>
                        </a:solidFill>
                        <a:effectLst/>
                        <a:latin typeface="Arial" charset="0"/>
                      </a:endParaRP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600" b="0" i="0" u="none" strike="noStrike" cap="none" normalizeH="0" baseline="0" dirty="0" smtClean="0">
                        <a:ln>
                          <a:noFill/>
                        </a:ln>
                        <a:solidFill>
                          <a:schemeClr val="tx1"/>
                        </a:solidFill>
                        <a:effectLst/>
                        <a:latin typeface="Arial" charset="0"/>
                      </a:endParaRP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600" b="0" i="0" u="none" strike="noStrike" cap="none" normalizeH="0" baseline="0" dirty="0" smtClean="0">
                        <a:ln>
                          <a:noFill/>
                        </a:ln>
                        <a:solidFill>
                          <a:schemeClr val="tx1"/>
                        </a:solidFill>
                        <a:effectLst/>
                        <a:latin typeface="Arial" charset="0"/>
                      </a:endParaRP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600" b="0" i="0" u="none" strike="noStrike" cap="none" normalizeH="0" baseline="0" dirty="0" smtClean="0">
                        <a:ln>
                          <a:noFill/>
                        </a:ln>
                        <a:solidFill>
                          <a:schemeClr val="tx1"/>
                        </a:solidFill>
                        <a:effectLst/>
                        <a:latin typeface="Arial" charset="0"/>
                      </a:endParaRP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74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smtClean="0">
                          <a:ln>
                            <a:noFill/>
                          </a:ln>
                          <a:solidFill>
                            <a:schemeClr val="tx1"/>
                          </a:solidFill>
                          <a:effectLst/>
                          <a:latin typeface="Arial" charset="0"/>
                        </a:rPr>
                        <a:t>…</a:t>
                      </a:r>
                    </a:p>
                  </a:txBody>
                  <a:tcPr marL="90000" marR="90000" marT="46807" marB="468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0" i="0" u="none" strike="noStrike" cap="none" normalizeH="0" baseline="0" dirty="0" smtClean="0">
                          <a:ln>
                            <a:noFill/>
                          </a:ln>
                          <a:solidFill>
                            <a:schemeClr val="tx1"/>
                          </a:solidFill>
                          <a:effectLst/>
                          <a:latin typeface="Arial" charset="0"/>
                        </a:rPr>
                        <a:t>…</a:t>
                      </a:r>
                    </a:p>
                  </a:txBody>
                  <a:tcPr marL="90000" marR="90000" marT="46807" marB="468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bl>
          </a:graphicData>
        </a:graphic>
      </p:graphicFrame>
      <p:sp>
        <p:nvSpPr>
          <p:cNvPr id="7" name="Text Box 60"/>
          <p:cNvSpPr txBox="1">
            <a:spLocks noChangeArrowheads="1"/>
          </p:cNvSpPr>
          <p:nvPr/>
        </p:nvSpPr>
        <p:spPr bwMode="auto">
          <a:xfrm>
            <a:off x="3680123" y="3932560"/>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0</a:t>
            </a:r>
          </a:p>
        </p:txBody>
      </p:sp>
      <p:sp>
        <p:nvSpPr>
          <p:cNvPr id="8" name="Text Box 61"/>
          <p:cNvSpPr txBox="1">
            <a:spLocks noChangeArrowheads="1"/>
          </p:cNvSpPr>
          <p:nvPr/>
        </p:nvSpPr>
        <p:spPr bwMode="auto">
          <a:xfrm>
            <a:off x="3680123" y="4272285"/>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1</a:t>
            </a:r>
          </a:p>
        </p:txBody>
      </p:sp>
      <p:sp>
        <p:nvSpPr>
          <p:cNvPr id="9" name="Text Box 62"/>
          <p:cNvSpPr txBox="1">
            <a:spLocks noChangeArrowheads="1"/>
          </p:cNvSpPr>
          <p:nvPr/>
        </p:nvSpPr>
        <p:spPr bwMode="auto">
          <a:xfrm>
            <a:off x="3680123" y="4632648"/>
            <a:ext cx="307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2</a:t>
            </a:r>
          </a:p>
        </p:txBody>
      </p:sp>
      <p:sp>
        <p:nvSpPr>
          <p:cNvPr id="10" name="Text Box 63"/>
          <p:cNvSpPr txBox="1">
            <a:spLocks noChangeArrowheads="1"/>
          </p:cNvSpPr>
          <p:nvPr/>
        </p:nvSpPr>
        <p:spPr bwMode="auto">
          <a:xfrm>
            <a:off x="3680123" y="4986660"/>
            <a:ext cx="307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a:t>3</a:t>
            </a:r>
          </a:p>
        </p:txBody>
      </p:sp>
      <p:sp>
        <p:nvSpPr>
          <p:cNvPr id="12" name="Rectangle 88"/>
          <p:cNvSpPr>
            <a:spLocks noChangeArrowheads="1"/>
          </p:cNvSpPr>
          <p:nvPr/>
        </p:nvSpPr>
        <p:spPr bwMode="auto">
          <a:xfrm>
            <a:off x="3776961" y="5669285"/>
            <a:ext cx="216217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a:solidFill>
                  <a:schemeClr val="tx1"/>
                </a:solidFill>
                <a:latin typeface="Arial" panose="020B0604020202020204" pitchFamily="34" charset="0"/>
              </a:defRPr>
            </a:lvl1pPr>
            <a:lvl2pPr marL="742950" indent="-285750" eaLnBrk="0" hangingPunct="0">
              <a:tabLst>
                <a:tab pos="444500" algn="l"/>
                <a:tab pos="627063" algn="l"/>
                <a:tab pos="4127500" algn="l"/>
              </a:tabLst>
              <a:defRPr>
                <a:solidFill>
                  <a:schemeClr val="tx1"/>
                </a:solidFill>
                <a:latin typeface="Arial" panose="020B0604020202020204" pitchFamily="34" charset="0"/>
              </a:defRPr>
            </a:lvl2pPr>
            <a:lvl3pPr marL="1143000" indent="-228600" eaLnBrk="0" hangingPunct="0">
              <a:tabLst>
                <a:tab pos="444500" algn="l"/>
                <a:tab pos="627063" algn="l"/>
                <a:tab pos="4127500" algn="l"/>
              </a:tabLst>
              <a:defRPr>
                <a:solidFill>
                  <a:schemeClr val="tx1"/>
                </a:solidFill>
                <a:latin typeface="Arial" panose="020B0604020202020204" pitchFamily="34" charset="0"/>
              </a:defRPr>
            </a:lvl3pPr>
            <a:lvl4pPr marL="1600200" indent="-228600" eaLnBrk="0" hangingPunct="0">
              <a:tabLst>
                <a:tab pos="444500" algn="l"/>
                <a:tab pos="627063" algn="l"/>
                <a:tab pos="4127500" algn="l"/>
              </a:tabLst>
              <a:defRPr>
                <a:solidFill>
                  <a:schemeClr val="tx1"/>
                </a:solidFill>
                <a:latin typeface="Arial" panose="020B0604020202020204" pitchFamily="34" charset="0"/>
              </a:defRPr>
            </a:lvl4pPr>
            <a:lvl5pPr marL="2057400" indent="-228600" eaLnBrk="0" hangingPunct="0">
              <a:tabLst>
                <a:tab pos="444500"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None/>
            </a:pPr>
            <a:r>
              <a:rPr lang="es-ES" altLang="es-ES" sz="2000">
                <a:solidFill>
                  <a:srgbClr val="993300"/>
                </a:solidFill>
              </a:rPr>
              <a:t>Tabla de páginas</a:t>
            </a:r>
          </a:p>
        </p:txBody>
      </p:sp>
      <p:sp>
        <p:nvSpPr>
          <p:cNvPr id="13" name="Rectangle 18"/>
          <p:cNvSpPr>
            <a:spLocks noChangeArrowheads="1"/>
          </p:cNvSpPr>
          <p:nvPr/>
        </p:nvSpPr>
        <p:spPr bwMode="auto">
          <a:xfrm>
            <a:off x="6548736" y="3366454"/>
            <a:ext cx="1982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tabLst>
                <a:tab pos="530225" algn="l"/>
                <a:tab pos="627063" algn="l"/>
                <a:tab pos="4127500" algn="l"/>
              </a:tabLst>
              <a:defRPr>
                <a:solidFill>
                  <a:schemeClr val="tx1"/>
                </a:solidFill>
                <a:latin typeface="Arial" panose="020B0604020202020204" pitchFamily="34" charset="0"/>
              </a:defRPr>
            </a:lvl1pPr>
            <a:lvl2pPr marL="742950" indent="-285750" eaLnBrk="0" hangingPunct="0">
              <a:tabLst>
                <a:tab pos="530225" algn="l"/>
                <a:tab pos="627063" algn="l"/>
                <a:tab pos="4127500" algn="l"/>
              </a:tabLst>
              <a:defRPr>
                <a:solidFill>
                  <a:schemeClr val="tx1"/>
                </a:solidFill>
                <a:latin typeface="Arial" panose="020B0604020202020204" pitchFamily="34" charset="0"/>
              </a:defRPr>
            </a:lvl2pPr>
            <a:lvl3pPr marL="1143000" indent="-228600" eaLnBrk="0" hangingPunct="0">
              <a:tabLst>
                <a:tab pos="530225" algn="l"/>
                <a:tab pos="627063" algn="l"/>
                <a:tab pos="4127500" algn="l"/>
              </a:tabLst>
              <a:defRPr>
                <a:solidFill>
                  <a:schemeClr val="tx1"/>
                </a:solidFill>
                <a:latin typeface="Arial" panose="020B0604020202020204" pitchFamily="34" charset="0"/>
              </a:defRPr>
            </a:lvl3pPr>
            <a:lvl4pPr marL="1600200" indent="-228600" eaLnBrk="0" hangingPunct="0">
              <a:tabLst>
                <a:tab pos="530225" algn="l"/>
                <a:tab pos="627063" algn="l"/>
                <a:tab pos="4127500" algn="l"/>
              </a:tabLst>
              <a:defRPr>
                <a:solidFill>
                  <a:schemeClr val="tx1"/>
                </a:solidFill>
                <a:latin typeface="Arial" panose="020B0604020202020204" pitchFamily="34" charset="0"/>
              </a:defRPr>
            </a:lvl4pPr>
            <a:lvl5pPr marL="2057400" indent="-228600" eaLnBrk="0" hangingPunct="0">
              <a:tabLst>
                <a:tab pos="530225"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9pPr>
          </a:lstStyle>
          <a:p>
            <a:pPr algn="l" eaLnBrk="1" hangingPunct="1">
              <a:spcBef>
                <a:spcPct val="20000"/>
              </a:spcBef>
              <a:buFont typeface="Wingdings" panose="05000000000000000000" pitchFamily="2" charset="2"/>
              <a:buNone/>
            </a:pPr>
            <a:r>
              <a:rPr lang="es-ES" altLang="es-ES" sz="2000" dirty="0">
                <a:solidFill>
                  <a:srgbClr val="993300"/>
                </a:solidFill>
              </a:rPr>
              <a:t>Espacio Físico de Direcciones</a:t>
            </a:r>
          </a:p>
        </p:txBody>
      </p:sp>
      <p:sp>
        <p:nvSpPr>
          <p:cNvPr id="14" name="Rectangle 55"/>
          <p:cNvSpPr>
            <a:spLocks noChangeArrowheads="1"/>
          </p:cNvSpPr>
          <p:nvPr/>
        </p:nvSpPr>
        <p:spPr bwMode="auto">
          <a:xfrm>
            <a:off x="572989" y="3572693"/>
            <a:ext cx="1982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tabLst>
                <a:tab pos="530225" algn="l"/>
                <a:tab pos="627063" algn="l"/>
                <a:tab pos="4127500" algn="l"/>
              </a:tabLst>
              <a:defRPr>
                <a:solidFill>
                  <a:schemeClr val="tx1"/>
                </a:solidFill>
                <a:latin typeface="Arial" panose="020B0604020202020204" pitchFamily="34" charset="0"/>
              </a:defRPr>
            </a:lvl1pPr>
            <a:lvl2pPr marL="742950" indent="-285750" eaLnBrk="0" hangingPunct="0">
              <a:tabLst>
                <a:tab pos="530225" algn="l"/>
                <a:tab pos="627063" algn="l"/>
                <a:tab pos="4127500" algn="l"/>
              </a:tabLst>
              <a:defRPr>
                <a:solidFill>
                  <a:schemeClr val="tx1"/>
                </a:solidFill>
                <a:latin typeface="Arial" panose="020B0604020202020204" pitchFamily="34" charset="0"/>
              </a:defRPr>
            </a:lvl2pPr>
            <a:lvl3pPr marL="1143000" indent="-228600" eaLnBrk="0" hangingPunct="0">
              <a:tabLst>
                <a:tab pos="530225" algn="l"/>
                <a:tab pos="627063" algn="l"/>
                <a:tab pos="4127500" algn="l"/>
              </a:tabLst>
              <a:defRPr>
                <a:solidFill>
                  <a:schemeClr val="tx1"/>
                </a:solidFill>
                <a:latin typeface="Arial" panose="020B0604020202020204" pitchFamily="34" charset="0"/>
              </a:defRPr>
            </a:lvl3pPr>
            <a:lvl4pPr marL="1600200" indent="-228600" eaLnBrk="0" hangingPunct="0">
              <a:tabLst>
                <a:tab pos="530225" algn="l"/>
                <a:tab pos="627063" algn="l"/>
                <a:tab pos="4127500" algn="l"/>
              </a:tabLst>
              <a:defRPr>
                <a:solidFill>
                  <a:schemeClr val="tx1"/>
                </a:solidFill>
                <a:latin typeface="Arial" panose="020B0604020202020204" pitchFamily="34" charset="0"/>
              </a:defRPr>
            </a:lvl4pPr>
            <a:lvl5pPr marL="2057400" indent="-228600" eaLnBrk="0" hangingPunct="0">
              <a:tabLst>
                <a:tab pos="530225" algn="l"/>
                <a:tab pos="627063" algn="l"/>
                <a:tab pos="4127500" algn="l"/>
              </a:tabLst>
              <a:defRPr>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530225" algn="l"/>
                <a:tab pos="627063" algn="l"/>
                <a:tab pos="4127500" algn="l"/>
              </a:tabLst>
              <a:defRPr>
                <a:solidFill>
                  <a:schemeClr val="tx1"/>
                </a:solidFill>
                <a:latin typeface="Arial" panose="020B0604020202020204" pitchFamily="34" charset="0"/>
              </a:defRPr>
            </a:lvl9pPr>
          </a:lstStyle>
          <a:p>
            <a:pPr algn="l" eaLnBrk="1" hangingPunct="1">
              <a:spcBef>
                <a:spcPct val="20000"/>
              </a:spcBef>
              <a:buFont typeface="Wingdings" panose="05000000000000000000" pitchFamily="2" charset="2"/>
              <a:buNone/>
            </a:pPr>
            <a:r>
              <a:rPr lang="es-ES" altLang="es-ES" sz="2000" dirty="0">
                <a:solidFill>
                  <a:srgbClr val="993300"/>
                </a:solidFill>
              </a:rPr>
              <a:t>Espacio Lógico de Direcciones</a:t>
            </a:r>
          </a:p>
        </p:txBody>
      </p:sp>
      <p:sp>
        <p:nvSpPr>
          <p:cNvPr id="15" name="Rectangle 52"/>
          <p:cNvSpPr>
            <a:spLocks noChangeArrowheads="1"/>
          </p:cNvSpPr>
          <p:nvPr/>
        </p:nvSpPr>
        <p:spPr bwMode="auto">
          <a:xfrm>
            <a:off x="971997" y="4271218"/>
            <a:ext cx="1152525" cy="286420"/>
          </a:xfrm>
          <a:prstGeom prst="rect">
            <a:avLst/>
          </a:prstGeom>
          <a:solidFill>
            <a:srgbClr val="D3E6FF"/>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16" name="Text Box 53"/>
          <p:cNvSpPr txBox="1">
            <a:spLocks noChangeArrowheads="1"/>
          </p:cNvSpPr>
          <p:nvPr/>
        </p:nvSpPr>
        <p:spPr bwMode="auto">
          <a:xfrm>
            <a:off x="252065" y="4221088"/>
            <a:ext cx="722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00…0</a:t>
            </a:r>
          </a:p>
        </p:txBody>
      </p:sp>
      <p:sp>
        <p:nvSpPr>
          <p:cNvPr id="17" name="Text Box 54"/>
          <p:cNvSpPr txBox="1">
            <a:spLocks noChangeArrowheads="1"/>
          </p:cNvSpPr>
          <p:nvPr/>
        </p:nvSpPr>
        <p:spPr bwMode="auto">
          <a:xfrm>
            <a:off x="253653" y="5973994"/>
            <a:ext cx="755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FF…F</a:t>
            </a:r>
          </a:p>
        </p:txBody>
      </p:sp>
      <p:sp>
        <p:nvSpPr>
          <p:cNvPr id="18" name="Rectangle 52"/>
          <p:cNvSpPr>
            <a:spLocks noChangeArrowheads="1"/>
          </p:cNvSpPr>
          <p:nvPr/>
        </p:nvSpPr>
        <p:spPr bwMode="auto">
          <a:xfrm>
            <a:off x="971997" y="4568771"/>
            <a:ext cx="1152525" cy="286420"/>
          </a:xfrm>
          <a:prstGeom prst="rect">
            <a:avLst/>
          </a:prstGeom>
          <a:solidFill>
            <a:srgbClr val="D3E6FF"/>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19" name="Rectangle 52"/>
          <p:cNvSpPr>
            <a:spLocks noChangeArrowheads="1"/>
          </p:cNvSpPr>
          <p:nvPr/>
        </p:nvSpPr>
        <p:spPr bwMode="auto">
          <a:xfrm>
            <a:off x="971997" y="4869160"/>
            <a:ext cx="1152525" cy="286420"/>
          </a:xfrm>
          <a:prstGeom prst="rect">
            <a:avLst/>
          </a:prstGeom>
          <a:solidFill>
            <a:srgbClr val="D3E6FF"/>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20" name="Rectangle 52"/>
          <p:cNvSpPr>
            <a:spLocks noChangeArrowheads="1"/>
          </p:cNvSpPr>
          <p:nvPr/>
        </p:nvSpPr>
        <p:spPr bwMode="auto">
          <a:xfrm>
            <a:off x="971997" y="5166713"/>
            <a:ext cx="1152525" cy="286420"/>
          </a:xfrm>
          <a:prstGeom prst="rect">
            <a:avLst/>
          </a:prstGeom>
          <a:solidFill>
            <a:srgbClr val="D3E6FF"/>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21" name="Rectangle 52"/>
          <p:cNvSpPr>
            <a:spLocks noChangeArrowheads="1"/>
          </p:cNvSpPr>
          <p:nvPr/>
        </p:nvSpPr>
        <p:spPr bwMode="auto">
          <a:xfrm>
            <a:off x="971997" y="6022900"/>
            <a:ext cx="1152525" cy="286420"/>
          </a:xfrm>
          <a:prstGeom prst="rect">
            <a:avLst/>
          </a:prstGeom>
          <a:solidFill>
            <a:srgbClr val="D3E6FF"/>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22" name="Rectangle 52"/>
          <p:cNvSpPr>
            <a:spLocks noChangeArrowheads="1"/>
          </p:cNvSpPr>
          <p:nvPr/>
        </p:nvSpPr>
        <p:spPr bwMode="auto">
          <a:xfrm>
            <a:off x="971997" y="5445224"/>
            <a:ext cx="1152525" cy="576452"/>
          </a:xfrm>
          <a:prstGeom prst="rect">
            <a:avLst/>
          </a:prstGeom>
          <a:solidFill>
            <a:srgbClr val="D3E6FF"/>
          </a:solidFill>
          <a:ln w="12700" algn="ctr">
            <a:solidFill>
              <a:srgbClr val="000000"/>
            </a:solidFill>
            <a:miter lim="800000"/>
            <a:headEnd/>
            <a:tailEnd/>
          </a:ln>
        </p:spPr>
        <p:txBody>
          <a:bodyPr vert="vert"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dirty="0" smtClean="0"/>
              <a:t>  …</a:t>
            </a:r>
            <a:endParaRPr lang="es-ES" altLang="es-ES" dirty="0"/>
          </a:p>
        </p:txBody>
      </p:sp>
      <p:sp>
        <p:nvSpPr>
          <p:cNvPr id="23" name="Rectangle 52"/>
          <p:cNvSpPr>
            <a:spLocks noChangeArrowheads="1"/>
          </p:cNvSpPr>
          <p:nvPr/>
        </p:nvSpPr>
        <p:spPr bwMode="auto">
          <a:xfrm>
            <a:off x="6804248" y="4396462"/>
            <a:ext cx="1152525" cy="386551"/>
          </a:xfrm>
          <a:prstGeom prst="rect">
            <a:avLst/>
          </a:prstGeom>
          <a:solidFill>
            <a:schemeClr val="accent1"/>
          </a:solidFill>
          <a:ln w="12700" algn="ctr">
            <a:solidFill>
              <a:srgbClr val="000000"/>
            </a:solidFill>
            <a:miter lim="800000"/>
            <a:headEnd/>
            <a:tailEnd/>
          </a:ln>
          <a:scene3d>
            <a:camera prst="orthographicFront"/>
            <a:lightRig rig="threePt" dir="t"/>
          </a:scene3d>
          <a:sp3d>
            <a:bevelT prst="relaxedInset"/>
          </a:sp3d>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dirty="0"/>
          </a:p>
        </p:txBody>
      </p:sp>
      <p:sp>
        <p:nvSpPr>
          <p:cNvPr id="24" name="Rectangle 52"/>
          <p:cNvSpPr>
            <a:spLocks noChangeArrowheads="1"/>
          </p:cNvSpPr>
          <p:nvPr/>
        </p:nvSpPr>
        <p:spPr bwMode="auto">
          <a:xfrm>
            <a:off x="6804248" y="5202689"/>
            <a:ext cx="1152525" cy="386551"/>
          </a:xfrm>
          <a:prstGeom prst="rect">
            <a:avLst/>
          </a:prstGeom>
          <a:solidFill>
            <a:schemeClr val="accent1"/>
          </a:solidFill>
          <a:ln w="12700" algn="ctr">
            <a:solidFill>
              <a:srgbClr val="000000"/>
            </a:solidFill>
            <a:miter lim="800000"/>
            <a:headEnd/>
            <a:tailEnd/>
          </a:ln>
          <a:scene3d>
            <a:camera prst="orthographicFront"/>
            <a:lightRig rig="threePt" dir="t"/>
          </a:scene3d>
          <a:sp3d>
            <a:bevelT prst="relaxedInset"/>
          </a:sp3d>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25" name="Rectangle 52"/>
          <p:cNvSpPr>
            <a:spLocks noChangeArrowheads="1"/>
          </p:cNvSpPr>
          <p:nvPr/>
        </p:nvSpPr>
        <p:spPr bwMode="auto">
          <a:xfrm>
            <a:off x="6804248" y="6066785"/>
            <a:ext cx="1152525" cy="386551"/>
          </a:xfrm>
          <a:prstGeom prst="rect">
            <a:avLst/>
          </a:prstGeom>
          <a:solidFill>
            <a:schemeClr val="accent1"/>
          </a:solidFill>
          <a:ln w="12700" algn="ctr">
            <a:solidFill>
              <a:srgbClr val="000000"/>
            </a:solidFill>
            <a:miter lim="800000"/>
            <a:headEnd/>
            <a:tailEnd/>
          </a:ln>
          <a:scene3d>
            <a:camera prst="orthographicFront"/>
            <a:lightRig rig="threePt" dir="t"/>
          </a:scene3d>
          <a:sp3d>
            <a:bevelT prst="relaxedInset"/>
          </a:sp3d>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2" name="CuadroTexto 1"/>
          <p:cNvSpPr txBox="1"/>
          <p:nvPr/>
        </p:nvSpPr>
        <p:spPr>
          <a:xfrm rot="5400000">
            <a:off x="7281340" y="3960020"/>
            <a:ext cx="433132" cy="523220"/>
          </a:xfrm>
          <a:prstGeom prst="rect">
            <a:avLst/>
          </a:prstGeom>
          <a:noFill/>
        </p:spPr>
        <p:txBody>
          <a:bodyPr wrap="none" rtlCol="0">
            <a:spAutoFit/>
          </a:bodyPr>
          <a:lstStyle/>
          <a:p>
            <a:r>
              <a:rPr lang="es-ES" sz="2800" dirty="0" smtClean="0"/>
              <a:t>…</a:t>
            </a:r>
          </a:p>
        </p:txBody>
      </p:sp>
      <p:sp>
        <p:nvSpPr>
          <p:cNvPr id="27" name="CuadroTexto 26"/>
          <p:cNvSpPr txBox="1"/>
          <p:nvPr/>
        </p:nvSpPr>
        <p:spPr>
          <a:xfrm rot="5400000">
            <a:off x="7281340" y="4751024"/>
            <a:ext cx="433132" cy="523220"/>
          </a:xfrm>
          <a:prstGeom prst="rect">
            <a:avLst/>
          </a:prstGeom>
          <a:noFill/>
        </p:spPr>
        <p:txBody>
          <a:bodyPr wrap="none" rtlCol="0">
            <a:spAutoFit/>
          </a:bodyPr>
          <a:lstStyle/>
          <a:p>
            <a:r>
              <a:rPr lang="es-ES" sz="2800" dirty="0" smtClean="0"/>
              <a:t>…</a:t>
            </a:r>
          </a:p>
        </p:txBody>
      </p:sp>
      <p:sp>
        <p:nvSpPr>
          <p:cNvPr id="29" name="CuadroTexto 28"/>
          <p:cNvSpPr txBox="1"/>
          <p:nvPr/>
        </p:nvSpPr>
        <p:spPr>
          <a:xfrm rot="5400000">
            <a:off x="7281340" y="5543112"/>
            <a:ext cx="433132" cy="523220"/>
          </a:xfrm>
          <a:prstGeom prst="rect">
            <a:avLst/>
          </a:prstGeom>
          <a:noFill/>
        </p:spPr>
        <p:txBody>
          <a:bodyPr wrap="none" rtlCol="0">
            <a:spAutoFit/>
          </a:bodyPr>
          <a:lstStyle/>
          <a:p>
            <a:r>
              <a:rPr lang="es-ES" sz="2800" dirty="0" smtClean="0"/>
              <a:t>…</a:t>
            </a:r>
          </a:p>
        </p:txBody>
      </p:sp>
      <p:sp>
        <p:nvSpPr>
          <p:cNvPr id="31" name="CuadroTexto 30"/>
          <p:cNvSpPr txBox="1"/>
          <p:nvPr/>
        </p:nvSpPr>
        <p:spPr>
          <a:xfrm rot="5400000">
            <a:off x="7281340" y="6335200"/>
            <a:ext cx="433132" cy="523220"/>
          </a:xfrm>
          <a:prstGeom prst="rect">
            <a:avLst/>
          </a:prstGeom>
          <a:noFill/>
        </p:spPr>
        <p:txBody>
          <a:bodyPr wrap="none" rtlCol="0">
            <a:spAutoFit/>
          </a:bodyPr>
          <a:lstStyle/>
          <a:p>
            <a:r>
              <a:rPr lang="es-ES" sz="2800" dirty="0" smtClean="0"/>
              <a:t>…</a:t>
            </a:r>
          </a:p>
        </p:txBody>
      </p:sp>
      <p:sp>
        <p:nvSpPr>
          <p:cNvPr id="33" name="Text Box 53"/>
          <p:cNvSpPr txBox="1">
            <a:spLocks noChangeArrowheads="1"/>
          </p:cNvSpPr>
          <p:nvPr/>
        </p:nvSpPr>
        <p:spPr bwMode="auto">
          <a:xfrm>
            <a:off x="8026151" y="4388594"/>
            <a:ext cx="409384"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15</a:t>
            </a:r>
            <a:endParaRPr lang="es-ES" altLang="es-ES" sz="1600" dirty="0"/>
          </a:p>
        </p:txBody>
      </p:sp>
      <p:sp>
        <p:nvSpPr>
          <p:cNvPr id="34" name="Text Box 53"/>
          <p:cNvSpPr txBox="1">
            <a:spLocks noChangeArrowheads="1"/>
          </p:cNvSpPr>
          <p:nvPr/>
        </p:nvSpPr>
        <p:spPr bwMode="auto">
          <a:xfrm>
            <a:off x="8026151" y="5230148"/>
            <a:ext cx="409384"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32</a:t>
            </a:r>
            <a:endParaRPr lang="es-ES" altLang="es-ES" sz="1600" dirty="0"/>
          </a:p>
        </p:txBody>
      </p:sp>
      <p:sp>
        <p:nvSpPr>
          <p:cNvPr id="35" name="Text Box 53"/>
          <p:cNvSpPr txBox="1">
            <a:spLocks noChangeArrowheads="1"/>
          </p:cNvSpPr>
          <p:nvPr/>
        </p:nvSpPr>
        <p:spPr bwMode="auto">
          <a:xfrm>
            <a:off x="8051048" y="6112601"/>
            <a:ext cx="523198"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313</a:t>
            </a:r>
            <a:endParaRPr lang="es-ES" altLang="es-ES" sz="1600" dirty="0"/>
          </a:p>
        </p:txBody>
      </p:sp>
      <p:sp>
        <p:nvSpPr>
          <p:cNvPr id="36" name="Text Box 53"/>
          <p:cNvSpPr txBox="1">
            <a:spLocks noChangeArrowheads="1"/>
          </p:cNvSpPr>
          <p:nvPr/>
        </p:nvSpPr>
        <p:spPr bwMode="auto">
          <a:xfrm>
            <a:off x="4924500" y="4005064"/>
            <a:ext cx="295572"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0</a:t>
            </a:r>
            <a:endParaRPr lang="es-ES" altLang="es-ES" sz="1600" dirty="0"/>
          </a:p>
        </p:txBody>
      </p:sp>
      <p:sp>
        <p:nvSpPr>
          <p:cNvPr id="37" name="Text Box 53"/>
          <p:cNvSpPr txBox="1">
            <a:spLocks noChangeArrowheads="1"/>
          </p:cNvSpPr>
          <p:nvPr/>
        </p:nvSpPr>
        <p:spPr bwMode="auto">
          <a:xfrm>
            <a:off x="4932040" y="4312401"/>
            <a:ext cx="295572"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0</a:t>
            </a:r>
            <a:endParaRPr lang="es-ES" altLang="es-ES" sz="1600" dirty="0"/>
          </a:p>
        </p:txBody>
      </p:sp>
      <p:sp>
        <p:nvSpPr>
          <p:cNvPr id="38" name="Text Box 53"/>
          <p:cNvSpPr txBox="1">
            <a:spLocks noChangeArrowheads="1"/>
          </p:cNvSpPr>
          <p:nvPr/>
        </p:nvSpPr>
        <p:spPr bwMode="auto">
          <a:xfrm>
            <a:off x="4932040" y="4653136"/>
            <a:ext cx="295572"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0</a:t>
            </a:r>
            <a:endParaRPr lang="es-ES" altLang="es-ES" sz="1600" dirty="0"/>
          </a:p>
        </p:txBody>
      </p:sp>
      <p:sp>
        <p:nvSpPr>
          <p:cNvPr id="39" name="Text Box 53"/>
          <p:cNvSpPr txBox="1">
            <a:spLocks noChangeArrowheads="1"/>
          </p:cNvSpPr>
          <p:nvPr/>
        </p:nvSpPr>
        <p:spPr bwMode="auto">
          <a:xfrm>
            <a:off x="4932040" y="5013176"/>
            <a:ext cx="295572"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0</a:t>
            </a:r>
            <a:endParaRPr lang="es-ES" altLang="es-ES" sz="1600" dirty="0"/>
          </a:p>
        </p:txBody>
      </p:sp>
      <p:sp>
        <p:nvSpPr>
          <p:cNvPr id="40" name="Text Box 53"/>
          <p:cNvSpPr txBox="1">
            <a:spLocks noChangeArrowheads="1"/>
          </p:cNvSpPr>
          <p:nvPr/>
        </p:nvSpPr>
        <p:spPr bwMode="auto">
          <a:xfrm>
            <a:off x="4276077" y="4005064"/>
            <a:ext cx="250687"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a:t>
            </a:r>
          </a:p>
        </p:txBody>
      </p:sp>
      <p:sp>
        <p:nvSpPr>
          <p:cNvPr id="42" name="Text Box 53"/>
          <p:cNvSpPr txBox="1">
            <a:spLocks noChangeArrowheads="1"/>
          </p:cNvSpPr>
          <p:nvPr/>
        </p:nvSpPr>
        <p:spPr bwMode="auto">
          <a:xfrm>
            <a:off x="4276077" y="4312401"/>
            <a:ext cx="250687"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a:t>
            </a:r>
          </a:p>
        </p:txBody>
      </p:sp>
      <p:sp>
        <p:nvSpPr>
          <p:cNvPr id="43" name="Text Box 53"/>
          <p:cNvSpPr txBox="1">
            <a:spLocks noChangeArrowheads="1"/>
          </p:cNvSpPr>
          <p:nvPr/>
        </p:nvSpPr>
        <p:spPr bwMode="auto">
          <a:xfrm>
            <a:off x="4276077" y="4672441"/>
            <a:ext cx="250687"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a:t>
            </a:r>
          </a:p>
        </p:txBody>
      </p:sp>
      <p:sp>
        <p:nvSpPr>
          <p:cNvPr id="44" name="Text Box 53"/>
          <p:cNvSpPr txBox="1">
            <a:spLocks noChangeArrowheads="1"/>
          </p:cNvSpPr>
          <p:nvPr/>
        </p:nvSpPr>
        <p:spPr bwMode="auto">
          <a:xfrm>
            <a:off x="4276077" y="4960473"/>
            <a:ext cx="250687"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a:t>
            </a:r>
          </a:p>
        </p:txBody>
      </p:sp>
      <p:sp>
        <p:nvSpPr>
          <p:cNvPr id="3" name="Rectángulo 2"/>
          <p:cNvSpPr/>
          <p:nvPr/>
        </p:nvSpPr>
        <p:spPr>
          <a:xfrm>
            <a:off x="6858510" y="4461170"/>
            <a:ext cx="1044000" cy="291614"/>
          </a:xfrm>
          <a:prstGeom prst="rect">
            <a:avLst/>
          </a:prstGeom>
          <a:solidFill>
            <a:schemeClr val="tx2">
              <a:lumMod val="20000"/>
              <a:lumOff val="80000"/>
            </a:schemeClr>
          </a:solidFill>
          <a:scene3d>
            <a:camera prst="orthographicFront"/>
            <a:lightRig rig="threePt" dir="t"/>
          </a:scene3d>
          <a:sp3d>
            <a:bevelT w="165100" prst="coolSlan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s-ES" dirty="0" smtClean="0">
                <a:solidFill>
                  <a:schemeClr val="tx1"/>
                </a:solidFill>
              </a:rPr>
              <a:t>0</a:t>
            </a:r>
            <a:endParaRPr lang="es-ES" dirty="0">
              <a:solidFill>
                <a:schemeClr val="tx1"/>
              </a:solidFill>
            </a:endParaRPr>
          </a:p>
        </p:txBody>
      </p:sp>
      <p:sp>
        <p:nvSpPr>
          <p:cNvPr id="45" name="Rectángulo 44"/>
          <p:cNvSpPr/>
          <p:nvPr/>
        </p:nvSpPr>
        <p:spPr>
          <a:xfrm>
            <a:off x="6863556" y="5260212"/>
            <a:ext cx="1044000" cy="291614"/>
          </a:xfrm>
          <a:prstGeom prst="rect">
            <a:avLst/>
          </a:prstGeom>
          <a:solidFill>
            <a:schemeClr val="tx2">
              <a:lumMod val="20000"/>
              <a:lumOff val="80000"/>
            </a:schemeClr>
          </a:solidFill>
          <a:scene3d>
            <a:camera prst="orthographicFront"/>
            <a:lightRig rig="threePt" dir="t"/>
          </a:scene3d>
          <a:sp3d>
            <a:bevelT w="165100" prst="coolSlan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s-ES" dirty="0">
                <a:solidFill>
                  <a:schemeClr val="tx1"/>
                </a:solidFill>
              </a:rPr>
              <a:t>1</a:t>
            </a:r>
          </a:p>
        </p:txBody>
      </p:sp>
      <p:sp>
        <p:nvSpPr>
          <p:cNvPr id="46" name="Rectángulo 45"/>
          <p:cNvSpPr/>
          <p:nvPr/>
        </p:nvSpPr>
        <p:spPr>
          <a:xfrm>
            <a:off x="6876256" y="6124651"/>
            <a:ext cx="1044000" cy="291614"/>
          </a:xfrm>
          <a:prstGeom prst="rect">
            <a:avLst/>
          </a:prstGeom>
          <a:solidFill>
            <a:schemeClr val="tx2">
              <a:lumMod val="20000"/>
              <a:lumOff val="80000"/>
            </a:schemeClr>
          </a:solidFill>
          <a:scene3d>
            <a:camera prst="orthographicFront"/>
            <a:lightRig rig="threePt" dir="t"/>
          </a:scene3d>
          <a:sp3d>
            <a:bevelT w="165100" prst="coolSlan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s-ES" dirty="0">
                <a:solidFill>
                  <a:schemeClr val="tx1"/>
                </a:solidFill>
              </a:rPr>
              <a:t>2</a:t>
            </a:r>
          </a:p>
        </p:txBody>
      </p:sp>
      <p:grpSp>
        <p:nvGrpSpPr>
          <p:cNvPr id="47" name="Group 272"/>
          <p:cNvGrpSpPr>
            <a:grpSpLocks/>
          </p:cNvGrpSpPr>
          <p:nvPr/>
        </p:nvGrpSpPr>
        <p:grpSpPr bwMode="auto">
          <a:xfrm rot="16200000" flipH="1">
            <a:off x="2405858" y="4209580"/>
            <a:ext cx="215900" cy="492125"/>
            <a:chOff x="2161" y="1441"/>
            <a:chExt cx="194" cy="401"/>
          </a:xfrm>
        </p:grpSpPr>
        <p:sp>
          <p:nvSpPr>
            <p:cNvPr id="48" name="Freeform 273"/>
            <p:cNvSpPr>
              <a:spLocks/>
            </p:cNvSpPr>
            <p:nvPr/>
          </p:nvSpPr>
          <p:spPr bwMode="auto">
            <a:xfrm>
              <a:off x="2162" y="1441"/>
              <a:ext cx="193" cy="401"/>
            </a:xfrm>
            <a:custGeom>
              <a:avLst/>
              <a:gdLst>
                <a:gd name="T0" fmla="*/ 30 w 1160"/>
                <a:gd name="T1" fmla="*/ 26 h 2406"/>
                <a:gd name="T2" fmla="*/ 32 w 1160"/>
                <a:gd name="T3" fmla="*/ 29 h 2406"/>
                <a:gd name="T4" fmla="*/ 32 w 1160"/>
                <a:gd name="T5" fmla="*/ 44 h 2406"/>
                <a:gd name="T6" fmla="*/ 30 w 1160"/>
                <a:gd name="T7" fmla="*/ 52 h 2406"/>
                <a:gd name="T8" fmla="*/ 29 w 1160"/>
                <a:gd name="T9" fmla="*/ 54 h 2406"/>
                <a:gd name="T10" fmla="*/ 28 w 1160"/>
                <a:gd name="T11" fmla="*/ 55 h 2406"/>
                <a:gd name="T12" fmla="*/ 27 w 1160"/>
                <a:gd name="T13" fmla="*/ 56 h 2406"/>
                <a:gd name="T14" fmla="*/ 26 w 1160"/>
                <a:gd name="T15" fmla="*/ 57 h 2406"/>
                <a:gd name="T16" fmla="*/ 26 w 1160"/>
                <a:gd name="T17" fmla="*/ 67 h 2406"/>
                <a:gd name="T18" fmla="*/ 9 w 1160"/>
                <a:gd name="T19" fmla="*/ 67 h 2406"/>
                <a:gd name="T20" fmla="*/ 9 w 1160"/>
                <a:gd name="T21" fmla="*/ 61 h 2406"/>
                <a:gd name="T22" fmla="*/ 8 w 1160"/>
                <a:gd name="T23" fmla="*/ 59 h 2406"/>
                <a:gd name="T24" fmla="*/ 8 w 1160"/>
                <a:gd name="T25" fmla="*/ 57 h 2406"/>
                <a:gd name="T26" fmla="*/ 6 w 1160"/>
                <a:gd name="T27" fmla="*/ 55 h 2406"/>
                <a:gd name="T28" fmla="*/ 3 w 1160"/>
                <a:gd name="T29" fmla="*/ 53 h 2406"/>
                <a:gd name="T30" fmla="*/ 0 w 1160"/>
                <a:gd name="T31" fmla="*/ 46 h 2406"/>
                <a:gd name="T32" fmla="*/ 1 w 1160"/>
                <a:gd name="T33" fmla="*/ 40 h 2406"/>
                <a:gd name="T34" fmla="*/ 3 w 1160"/>
                <a:gd name="T35" fmla="*/ 35 h 2406"/>
                <a:gd name="T36" fmla="*/ 3 w 1160"/>
                <a:gd name="T37" fmla="*/ 3 h 2406"/>
                <a:gd name="T38" fmla="*/ 3 w 1160"/>
                <a:gd name="T39" fmla="*/ 1 h 2406"/>
                <a:gd name="T40" fmla="*/ 3 w 1160"/>
                <a:gd name="T41" fmla="*/ 1 h 2406"/>
                <a:gd name="T42" fmla="*/ 4 w 1160"/>
                <a:gd name="T43" fmla="*/ 0 h 2406"/>
                <a:gd name="T44" fmla="*/ 6 w 1160"/>
                <a:gd name="T45" fmla="*/ 0 h 2406"/>
                <a:gd name="T46" fmla="*/ 7 w 1160"/>
                <a:gd name="T47" fmla="*/ 0 h 2406"/>
                <a:gd name="T48" fmla="*/ 8 w 1160"/>
                <a:gd name="T49" fmla="*/ 0 h 2406"/>
                <a:gd name="T50" fmla="*/ 9 w 1160"/>
                <a:gd name="T51" fmla="*/ 1 h 2406"/>
                <a:gd name="T52" fmla="*/ 9 w 1160"/>
                <a:gd name="T53" fmla="*/ 1 h 2406"/>
                <a:gd name="T54" fmla="*/ 9 w 1160"/>
                <a:gd name="T55" fmla="*/ 3 h 2406"/>
                <a:gd name="T56" fmla="*/ 10 w 1160"/>
                <a:gd name="T57" fmla="*/ 26 h 2406"/>
                <a:gd name="T58" fmla="*/ 30 w 1160"/>
                <a:gd name="T59" fmla="*/ 26 h 24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60"/>
                <a:gd name="T91" fmla="*/ 0 h 2406"/>
                <a:gd name="T92" fmla="*/ 1160 w 1160"/>
                <a:gd name="T93" fmla="*/ 2406 h 24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60" h="2406">
                  <a:moveTo>
                    <a:pt x="1091" y="920"/>
                  </a:moveTo>
                  <a:lnTo>
                    <a:pt x="1160" y="1024"/>
                  </a:lnTo>
                  <a:lnTo>
                    <a:pt x="1160" y="1572"/>
                  </a:lnTo>
                  <a:lnTo>
                    <a:pt x="1069" y="1878"/>
                  </a:lnTo>
                  <a:lnTo>
                    <a:pt x="1049" y="1941"/>
                  </a:lnTo>
                  <a:lnTo>
                    <a:pt x="1021" y="1975"/>
                  </a:lnTo>
                  <a:lnTo>
                    <a:pt x="987" y="2011"/>
                  </a:lnTo>
                  <a:lnTo>
                    <a:pt x="951" y="2045"/>
                  </a:lnTo>
                  <a:lnTo>
                    <a:pt x="924" y="2406"/>
                  </a:lnTo>
                  <a:lnTo>
                    <a:pt x="330" y="2406"/>
                  </a:lnTo>
                  <a:lnTo>
                    <a:pt x="322" y="2205"/>
                  </a:lnTo>
                  <a:lnTo>
                    <a:pt x="302" y="2129"/>
                  </a:lnTo>
                  <a:lnTo>
                    <a:pt x="277" y="2051"/>
                  </a:lnTo>
                  <a:lnTo>
                    <a:pt x="215" y="1983"/>
                  </a:lnTo>
                  <a:lnTo>
                    <a:pt x="96" y="1899"/>
                  </a:lnTo>
                  <a:lnTo>
                    <a:pt x="0" y="1667"/>
                  </a:lnTo>
                  <a:lnTo>
                    <a:pt x="22" y="1446"/>
                  </a:lnTo>
                  <a:lnTo>
                    <a:pt x="110" y="1270"/>
                  </a:lnTo>
                  <a:lnTo>
                    <a:pt x="110" y="96"/>
                  </a:lnTo>
                  <a:lnTo>
                    <a:pt x="114" y="50"/>
                  </a:lnTo>
                  <a:lnTo>
                    <a:pt x="128" y="26"/>
                  </a:lnTo>
                  <a:lnTo>
                    <a:pt x="156" y="5"/>
                  </a:lnTo>
                  <a:lnTo>
                    <a:pt x="208" y="0"/>
                  </a:lnTo>
                  <a:lnTo>
                    <a:pt x="258" y="1"/>
                  </a:lnTo>
                  <a:lnTo>
                    <a:pt x="298" y="11"/>
                  </a:lnTo>
                  <a:lnTo>
                    <a:pt x="318" y="24"/>
                  </a:lnTo>
                  <a:lnTo>
                    <a:pt x="328" y="43"/>
                  </a:lnTo>
                  <a:lnTo>
                    <a:pt x="330" y="96"/>
                  </a:lnTo>
                  <a:lnTo>
                    <a:pt x="357" y="920"/>
                  </a:lnTo>
                  <a:lnTo>
                    <a:pt x="1091" y="920"/>
                  </a:lnTo>
                  <a:close/>
                </a:path>
              </a:pathLst>
            </a:custGeom>
            <a:solidFill>
              <a:srgbClr val="FFBFBF"/>
            </a:solidFill>
            <a:ln w="1588">
              <a:solidFill>
                <a:srgbClr val="000000"/>
              </a:solidFill>
              <a:prstDash val="solid"/>
              <a:round/>
              <a:headEnd/>
              <a:tailEnd/>
            </a:ln>
          </p:spPr>
          <p:txBody>
            <a:bodyPr/>
            <a:lstStyle/>
            <a:p>
              <a:endParaRPr lang="es-ES"/>
            </a:p>
          </p:txBody>
        </p:sp>
        <p:sp>
          <p:nvSpPr>
            <p:cNvPr id="49" name="Freeform 274"/>
            <p:cNvSpPr>
              <a:spLocks/>
            </p:cNvSpPr>
            <p:nvPr/>
          </p:nvSpPr>
          <p:spPr bwMode="auto">
            <a:xfrm>
              <a:off x="2219" y="1579"/>
              <a:ext cx="44" cy="91"/>
            </a:xfrm>
            <a:custGeom>
              <a:avLst/>
              <a:gdLst>
                <a:gd name="T0" fmla="*/ 0 w 263"/>
                <a:gd name="T1" fmla="*/ 2 h 541"/>
                <a:gd name="T2" fmla="*/ 0 w 263"/>
                <a:gd name="T3" fmla="*/ 1 h 541"/>
                <a:gd name="T4" fmla="*/ 1 w 263"/>
                <a:gd name="T5" fmla="*/ 1 h 541"/>
                <a:gd name="T6" fmla="*/ 2 w 263"/>
                <a:gd name="T7" fmla="*/ 0 h 541"/>
                <a:gd name="T8" fmla="*/ 3 w 263"/>
                <a:gd name="T9" fmla="*/ 0 h 541"/>
                <a:gd name="T10" fmla="*/ 5 w 263"/>
                <a:gd name="T11" fmla="*/ 0 h 541"/>
                <a:gd name="T12" fmla="*/ 6 w 263"/>
                <a:gd name="T13" fmla="*/ 0 h 541"/>
                <a:gd name="T14" fmla="*/ 7 w 263"/>
                <a:gd name="T15" fmla="*/ 1 h 541"/>
                <a:gd name="T16" fmla="*/ 7 w 263"/>
                <a:gd name="T17" fmla="*/ 1 h 541"/>
                <a:gd name="T18" fmla="*/ 7 w 263"/>
                <a:gd name="T19" fmla="*/ 1 h 541"/>
                <a:gd name="T20" fmla="*/ 7 w 263"/>
                <a:gd name="T21" fmla="*/ 4 h 541"/>
                <a:gd name="T22" fmla="*/ 7 w 263"/>
                <a:gd name="T23" fmla="*/ 11 h 541"/>
                <a:gd name="T24" fmla="*/ 7 w 263"/>
                <a:gd name="T25" fmla="*/ 13 h 541"/>
                <a:gd name="T26" fmla="*/ 7 w 263"/>
                <a:gd name="T27" fmla="*/ 14 h 541"/>
                <a:gd name="T28" fmla="*/ 7 w 263"/>
                <a:gd name="T29" fmla="*/ 15 h 541"/>
                <a:gd name="T30" fmla="*/ 5 w 263"/>
                <a:gd name="T31" fmla="*/ 15 h 541"/>
                <a:gd name="T32" fmla="*/ 3 w 263"/>
                <a:gd name="T33" fmla="*/ 15 h 541"/>
                <a:gd name="T34" fmla="*/ 3 w 263"/>
                <a:gd name="T35" fmla="*/ 15 h 541"/>
                <a:gd name="T36" fmla="*/ 2 w 263"/>
                <a:gd name="T37" fmla="*/ 15 h 541"/>
                <a:gd name="T38" fmla="*/ 2 w 263"/>
                <a:gd name="T39" fmla="*/ 13 h 541"/>
                <a:gd name="T40" fmla="*/ 0 w 263"/>
                <a:gd name="T41" fmla="*/ 2 h 5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3"/>
                <a:gd name="T64" fmla="*/ 0 h 541"/>
                <a:gd name="T65" fmla="*/ 263 w 263"/>
                <a:gd name="T66" fmla="*/ 541 h 5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3" h="541">
                  <a:moveTo>
                    <a:pt x="0" y="78"/>
                  </a:moveTo>
                  <a:lnTo>
                    <a:pt x="10" y="49"/>
                  </a:lnTo>
                  <a:lnTo>
                    <a:pt x="29" y="31"/>
                  </a:lnTo>
                  <a:lnTo>
                    <a:pt x="55" y="12"/>
                  </a:lnTo>
                  <a:lnTo>
                    <a:pt x="113" y="0"/>
                  </a:lnTo>
                  <a:lnTo>
                    <a:pt x="188" y="0"/>
                  </a:lnTo>
                  <a:lnTo>
                    <a:pt x="214" y="5"/>
                  </a:lnTo>
                  <a:lnTo>
                    <a:pt x="241" y="18"/>
                  </a:lnTo>
                  <a:lnTo>
                    <a:pt x="250" y="31"/>
                  </a:lnTo>
                  <a:lnTo>
                    <a:pt x="259" y="44"/>
                  </a:lnTo>
                  <a:lnTo>
                    <a:pt x="259" y="148"/>
                  </a:lnTo>
                  <a:lnTo>
                    <a:pt x="263" y="395"/>
                  </a:lnTo>
                  <a:lnTo>
                    <a:pt x="261" y="468"/>
                  </a:lnTo>
                  <a:lnTo>
                    <a:pt x="253" y="507"/>
                  </a:lnTo>
                  <a:lnTo>
                    <a:pt x="232" y="533"/>
                  </a:lnTo>
                  <a:lnTo>
                    <a:pt x="190" y="541"/>
                  </a:lnTo>
                  <a:lnTo>
                    <a:pt x="122" y="541"/>
                  </a:lnTo>
                  <a:lnTo>
                    <a:pt x="91" y="533"/>
                  </a:lnTo>
                  <a:lnTo>
                    <a:pt x="81" y="517"/>
                  </a:lnTo>
                  <a:lnTo>
                    <a:pt x="65" y="473"/>
                  </a:lnTo>
                  <a:lnTo>
                    <a:pt x="0" y="78"/>
                  </a:lnTo>
                  <a:close/>
                </a:path>
              </a:pathLst>
            </a:custGeom>
            <a:solidFill>
              <a:srgbClr val="FFBFBF"/>
            </a:solidFill>
            <a:ln w="1588">
              <a:solidFill>
                <a:srgbClr val="000000"/>
              </a:solidFill>
              <a:prstDash val="solid"/>
              <a:round/>
              <a:headEnd/>
              <a:tailEnd/>
            </a:ln>
          </p:spPr>
          <p:txBody>
            <a:bodyPr/>
            <a:lstStyle/>
            <a:p>
              <a:endParaRPr lang="es-ES"/>
            </a:p>
          </p:txBody>
        </p:sp>
        <p:sp>
          <p:nvSpPr>
            <p:cNvPr id="50" name="Freeform 275"/>
            <p:cNvSpPr>
              <a:spLocks/>
            </p:cNvSpPr>
            <p:nvPr/>
          </p:nvSpPr>
          <p:spPr bwMode="auto">
            <a:xfrm>
              <a:off x="2261" y="1579"/>
              <a:ext cx="42" cy="90"/>
            </a:xfrm>
            <a:custGeom>
              <a:avLst/>
              <a:gdLst>
                <a:gd name="T0" fmla="*/ 0 w 248"/>
                <a:gd name="T1" fmla="*/ 2 h 542"/>
                <a:gd name="T2" fmla="*/ 0 w 248"/>
                <a:gd name="T3" fmla="*/ 1 h 542"/>
                <a:gd name="T4" fmla="*/ 1 w 248"/>
                <a:gd name="T5" fmla="*/ 1 h 542"/>
                <a:gd name="T6" fmla="*/ 2 w 248"/>
                <a:gd name="T7" fmla="*/ 0 h 542"/>
                <a:gd name="T8" fmla="*/ 3 w 248"/>
                <a:gd name="T9" fmla="*/ 0 h 542"/>
                <a:gd name="T10" fmla="*/ 5 w 248"/>
                <a:gd name="T11" fmla="*/ 0 h 542"/>
                <a:gd name="T12" fmla="*/ 6 w 248"/>
                <a:gd name="T13" fmla="*/ 0 h 542"/>
                <a:gd name="T14" fmla="*/ 7 w 248"/>
                <a:gd name="T15" fmla="*/ 0 h 542"/>
                <a:gd name="T16" fmla="*/ 7 w 248"/>
                <a:gd name="T17" fmla="*/ 1 h 542"/>
                <a:gd name="T18" fmla="*/ 7 w 248"/>
                <a:gd name="T19" fmla="*/ 2 h 542"/>
                <a:gd name="T20" fmla="*/ 7 w 248"/>
                <a:gd name="T21" fmla="*/ 6 h 542"/>
                <a:gd name="T22" fmla="*/ 7 w 248"/>
                <a:gd name="T23" fmla="*/ 12 h 542"/>
                <a:gd name="T24" fmla="*/ 7 w 248"/>
                <a:gd name="T25" fmla="*/ 13 h 542"/>
                <a:gd name="T26" fmla="*/ 6 w 248"/>
                <a:gd name="T27" fmla="*/ 14 h 542"/>
                <a:gd name="T28" fmla="*/ 5 w 248"/>
                <a:gd name="T29" fmla="*/ 15 h 542"/>
                <a:gd name="T30" fmla="*/ 4 w 248"/>
                <a:gd name="T31" fmla="*/ 15 h 542"/>
                <a:gd name="T32" fmla="*/ 2 w 248"/>
                <a:gd name="T33" fmla="*/ 15 h 542"/>
                <a:gd name="T34" fmla="*/ 1 w 248"/>
                <a:gd name="T35" fmla="*/ 14 h 542"/>
                <a:gd name="T36" fmla="*/ 1 w 248"/>
                <a:gd name="T37" fmla="*/ 14 h 542"/>
                <a:gd name="T38" fmla="*/ 1 w 248"/>
                <a:gd name="T39" fmla="*/ 13 h 542"/>
                <a:gd name="T40" fmla="*/ 0 w 248"/>
                <a:gd name="T41" fmla="*/ 2 h 5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542"/>
                <a:gd name="T65" fmla="*/ 248 w 248"/>
                <a:gd name="T66" fmla="*/ 542 h 5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542">
                  <a:moveTo>
                    <a:pt x="0" y="75"/>
                  </a:moveTo>
                  <a:lnTo>
                    <a:pt x="10" y="47"/>
                  </a:lnTo>
                  <a:lnTo>
                    <a:pt x="28" y="29"/>
                  </a:lnTo>
                  <a:lnTo>
                    <a:pt x="55" y="11"/>
                  </a:lnTo>
                  <a:lnTo>
                    <a:pt x="96" y="0"/>
                  </a:lnTo>
                  <a:lnTo>
                    <a:pt x="165" y="0"/>
                  </a:lnTo>
                  <a:lnTo>
                    <a:pt x="206" y="8"/>
                  </a:lnTo>
                  <a:lnTo>
                    <a:pt x="229" y="21"/>
                  </a:lnTo>
                  <a:lnTo>
                    <a:pt x="246" y="42"/>
                  </a:lnTo>
                  <a:lnTo>
                    <a:pt x="248" y="79"/>
                  </a:lnTo>
                  <a:lnTo>
                    <a:pt x="248" y="207"/>
                  </a:lnTo>
                  <a:lnTo>
                    <a:pt x="237" y="419"/>
                  </a:lnTo>
                  <a:lnTo>
                    <a:pt x="229" y="490"/>
                  </a:lnTo>
                  <a:lnTo>
                    <a:pt x="214" y="523"/>
                  </a:lnTo>
                  <a:lnTo>
                    <a:pt x="191" y="536"/>
                  </a:lnTo>
                  <a:lnTo>
                    <a:pt x="149" y="542"/>
                  </a:lnTo>
                  <a:lnTo>
                    <a:pt x="76" y="542"/>
                  </a:lnTo>
                  <a:lnTo>
                    <a:pt x="41" y="523"/>
                  </a:lnTo>
                  <a:lnTo>
                    <a:pt x="26" y="503"/>
                  </a:lnTo>
                  <a:lnTo>
                    <a:pt x="15" y="472"/>
                  </a:lnTo>
                  <a:lnTo>
                    <a:pt x="0" y="75"/>
                  </a:lnTo>
                  <a:close/>
                </a:path>
              </a:pathLst>
            </a:custGeom>
            <a:solidFill>
              <a:srgbClr val="FFBFBF"/>
            </a:solidFill>
            <a:ln w="1588">
              <a:solidFill>
                <a:srgbClr val="000000"/>
              </a:solidFill>
              <a:prstDash val="solid"/>
              <a:round/>
              <a:headEnd/>
              <a:tailEnd/>
            </a:ln>
          </p:spPr>
          <p:txBody>
            <a:bodyPr/>
            <a:lstStyle/>
            <a:p>
              <a:endParaRPr lang="es-ES"/>
            </a:p>
          </p:txBody>
        </p:sp>
        <p:sp>
          <p:nvSpPr>
            <p:cNvPr id="51" name="Freeform 276"/>
            <p:cNvSpPr>
              <a:spLocks/>
            </p:cNvSpPr>
            <p:nvPr/>
          </p:nvSpPr>
          <p:spPr bwMode="auto">
            <a:xfrm>
              <a:off x="2302" y="1582"/>
              <a:ext cx="43" cy="87"/>
            </a:xfrm>
            <a:custGeom>
              <a:avLst/>
              <a:gdLst>
                <a:gd name="T0" fmla="*/ 7 w 258"/>
                <a:gd name="T1" fmla="*/ 2 h 522"/>
                <a:gd name="T2" fmla="*/ 7 w 258"/>
                <a:gd name="T3" fmla="*/ 1 h 522"/>
                <a:gd name="T4" fmla="*/ 6 w 258"/>
                <a:gd name="T5" fmla="*/ 1 h 522"/>
                <a:gd name="T6" fmla="*/ 6 w 258"/>
                <a:gd name="T7" fmla="*/ 0 h 522"/>
                <a:gd name="T8" fmla="*/ 4 w 258"/>
                <a:gd name="T9" fmla="*/ 0 h 522"/>
                <a:gd name="T10" fmla="*/ 2 w 258"/>
                <a:gd name="T11" fmla="*/ 0 h 522"/>
                <a:gd name="T12" fmla="*/ 2 w 258"/>
                <a:gd name="T13" fmla="*/ 0 h 522"/>
                <a:gd name="T14" fmla="*/ 1 w 258"/>
                <a:gd name="T15" fmla="*/ 1 h 522"/>
                <a:gd name="T16" fmla="*/ 0 w 258"/>
                <a:gd name="T17" fmla="*/ 1 h 522"/>
                <a:gd name="T18" fmla="*/ 0 w 258"/>
                <a:gd name="T19" fmla="*/ 1 h 522"/>
                <a:gd name="T20" fmla="*/ 0 w 258"/>
                <a:gd name="T21" fmla="*/ 4 h 522"/>
                <a:gd name="T22" fmla="*/ 0 w 258"/>
                <a:gd name="T23" fmla="*/ 11 h 522"/>
                <a:gd name="T24" fmla="*/ 0 w 258"/>
                <a:gd name="T25" fmla="*/ 13 h 522"/>
                <a:gd name="T26" fmla="*/ 0 w 258"/>
                <a:gd name="T27" fmla="*/ 14 h 522"/>
                <a:gd name="T28" fmla="*/ 1 w 258"/>
                <a:gd name="T29" fmla="*/ 14 h 522"/>
                <a:gd name="T30" fmla="*/ 2 w 258"/>
                <a:gd name="T31" fmla="*/ 15 h 522"/>
                <a:gd name="T32" fmla="*/ 4 w 258"/>
                <a:gd name="T33" fmla="*/ 15 h 522"/>
                <a:gd name="T34" fmla="*/ 5 w 258"/>
                <a:gd name="T35" fmla="*/ 14 h 522"/>
                <a:gd name="T36" fmla="*/ 5 w 258"/>
                <a:gd name="T37" fmla="*/ 14 h 522"/>
                <a:gd name="T38" fmla="*/ 6 w 258"/>
                <a:gd name="T39" fmla="*/ 13 h 522"/>
                <a:gd name="T40" fmla="*/ 7 w 258"/>
                <a:gd name="T41" fmla="*/ 2 h 5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522"/>
                <a:gd name="T65" fmla="*/ 258 w 258"/>
                <a:gd name="T66" fmla="*/ 522 h 5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522">
                  <a:moveTo>
                    <a:pt x="258" y="74"/>
                  </a:moveTo>
                  <a:lnTo>
                    <a:pt x="250" y="47"/>
                  </a:lnTo>
                  <a:lnTo>
                    <a:pt x="231" y="29"/>
                  </a:lnTo>
                  <a:lnTo>
                    <a:pt x="206" y="12"/>
                  </a:lnTo>
                  <a:lnTo>
                    <a:pt x="150" y="0"/>
                  </a:lnTo>
                  <a:lnTo>
                    <a:pt x="77" y="0"/>
                  </a:lnTo>
                  <a:lnTo>
                    <a:pt x="52" y="4"/>
                  </a:lnTo>
                  <a:lnTo>
                    <a:pt x="24" y="17"/>
                  </a:lnTo>
                  <a:lnTo>
                    <a:pt x="13" y="29"/>
                  </a:lnTo>
                  <a:lnTo>
                    <a:pt x="6" y="42"/>
                  </a:lnTo>
                  <a:lnTo>
                    <a:pt x="6" y="143"/>
                  </a:lnTo>
                  <a:lnTo>
                    <a:pt x="0" y="381"/>
                  </a:lnTo>
                  <a:lnTo>
                    <a:pt x="0" y="448"/>
                  </a:lnTo>
                  <a:lnTo>
                    <a:pt x="13" y="487"/>
                  </a:lnTo>
                  <a:lnTo>
                    <a:pt x="39" y="515"/>
                  </a:lnTo>
                  <a:lnTo>
                    <a:pt x="74" y="522"/>
                  </a:lnTo>
                  <a:lnTo>
                    <a:pt x="140" y="522"/>
                  </a:lnTo>
                  <a:lnTo>
                    <a:pt x="171" y="515"/>
                  </a:lnTo>
                  <a:lnTo>
                    <a:pt x="186" y="499"/>
                  </a:lnTo>
                  <a:lnTo>
                    <a:pt x="199" y="456"/>
                  </a:lnTo>
                  <a:lnTo>
                    <a:pt x="258" y="74"/>
                  </a:lnTo>
                  <a:close/>
                </a:path>
              </a:pathLst>
            </a:custGeom>
            <a:solidFill>
              <a:srgbClr val="FFBFBF"/>
            </a:solidFill>
            <a:ln w="1588">
              <a:solidFill>
                <a:srgbClr val="000000"/>
              </a:solidFill>
              <a:prstDash val="solid"/>
              <a:round/>
              <a:headEnd/>
              <a:tailEnd/>
            </a:ln>
          </p:spPr>
          <p:txBody>
            <a:bodyPr/>
            <a:lstStyle/>
            <a:p>
              <a:endParaRPr lang="es-ES"/>
            </a:p>
          </p:txBody>
        </p:sp>
        <p:grpSp>
          <p:nvGrpSpPr>
            <p:cNvPr id="52" name="Group 277"/>
            <p:cNvGrpSpPr>
              <a:grpSpLocks/>
            </p:cNvGrpSpPr>
            <p:nvPr/>
          </p:nvGrpSpPr>
          <p:grpSpPr bwMode="auto">
            <a:xfrm>
              <a:off x="2161" y="1619"/>
              <a:ext cx="106" cy="155"/>
              <a:chOff x="2161" y="1619"/>
              <a:chExt cx="106" cy="155"/>
            </a:xfrm>
          </p:grpSpPr>
          <p:sp>
            <p:nvSpPr>
              <p:cNvPr id="53" name="Freeform 278"/>
              <p:cNvSpPr>
                <a:spLocks/>
              </p:cNvSpPr>
              <p:nvPr/>
            </p:nvSpPr>
            <p:spPr bwMode="auto">
              <a:xfrm>
                <a:off x="2162" y="1619"/>
                <a:ext cx="105" cy="155"/>
              </a:xfrm>
              <a:custGeom>
                <a:avLst/>
                <a:gdLst>
                  <a:gd name="T0" fmla="*/ 3 w 630"/>
                  <a:gd name="T1" fmla="*/ 6 h 935"/>
                  <a:gd name="T2" fmla="*/ 4 w 630"/>
                  <a:gd name="T3" fmla="*/ 3 h 935"/>
                  <a:gd name="T4" fmla="*/ 11 w 630"/>
                  <a:gd name="T5" fmla="*/ 1 h 935"/>
                  <a:gd name="T6" fmla="*/ 15 w 630"/>
                  <a:gd name="T7" fmla="*/ 0 h 935"/>
                  <a:gd name="T8" fmla="*/ 16 w 630"/>
                  <a:gd name="T9" fmla="*/ 0 h 935"/>
                  <a:gd name="T10" fmla="*/ 17 w 630"/>
                  <a:gd name="T11" fmla="*/ 1 h 935"/>
                  <a:gd name="T12" fmla="*/ 17 w 630"/>
                  <a:gd name="T13" fmla="*/ 1 h 935"/>
                  <a:gd name="T14" fmla="*/ 17 w 630"/>
                  <a:gd name="T15" fmla="*/ 2 h 935"/>
                  <a:gd name="T16" fmla="*/ 18 w 630"/>
                  <a:gd name="T17" fmla="*/ 3 h 935"/>
                  <a:gd name="T18" fmla="*/ 18 w 630"/>
                  <a:gd name="T19" fmla="*/ 5 h 935"/>
                  <a:gd name="T20" fmla="*/ 17 w 630"/>
                  <a:gd name="T21" fmla="*/ 5 h 935"/>
                  <a:gd name="T22" fmla="*/ 17 w 630"/>
                  <a:gd name="T23" fmla="*/ 6 h 935"/>
                  <a:gd name="T24" fmla="*/ 10 w 630"/>
                  <a:gd name="T25" fmla="*/ 9 h 935"/>
                  <a:gd name="T26" fmla="*/ 9 w 630"/>
                  <a:gd name="T27" fmla="*/ 17 h 935"/>
                  <a:gd name="T28" fmla="*/ 11 w 630"/>
                  <a:gd name="T29" fmla="*/ 18 h 935"/>
                  <a:gd name="T30" fmla="*/ 13 w 630"/>
                  <a:gd name="T31" fmla="*/ 21 h 935"/>
                  <a:gd name="T32" fmla="*/ 11 w 630"/>
                  <a:gd name="T33" fmla="*/ 24 h 935"/>
                  <a:gd name="T34" fmla="*/ 9 w 630"/>
                  <a:gd name="T35" fmla="*/ 26 h 935"/>
                  <a:gd name="T36" fmla="*/ 6 w 630"/>
                  <a:gd name="T37" fmla="*/ 25 h 935"/>
                  <a:gd name="T38" fmla="*/ 3 w 630"/>
                  <a:gd name="T39" fmla="*/ 23 h 935"/>
                  <a:gd name="T40" fmla="*/ 0 w 630"/>
                  <a:gd name="T41" fmla="*/ 17 h 935"/>
                  <a:gd name="T42" fmla="*/ 1 w 630"/>
                  <a:gd name="T43" fmla="*/ 10 h 935"/>
                  <a:gd name="T44" fmla="*/ 3 w 630"/>
                  <a:gd name="T45" fmla="*/ 6 h 9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35"/>
                  <a:gd name="T71" fmla="*/ 630 w 630"/>
                  <a:gd name="T72" fmla="*/ 935 h 9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35">
                    <a:moveTo>
                      <a:pt x="105" y="222"/>
                    </a:moveTo>
                    <a:lnTo>
                      <a:pt x="151" y="112"/>
                    </a:lnTo>
                    <a:lnTo>
                      <a:pt x="399" y="28"/>
                    </a:lnTo>
                    <a:lnTo>
                      <a:pt x="537" y="0"/>
                    </a:lnTo>
                    <a:lnTo>
                      <a:pt x="565" y="8"/>
                    </a:lnTo>
                    <a:lnTo>
                      <a:pt x="593" y="28"/>
                    </a:lnTo>
                    <a:lnTo>
                      <a:pt x="606" y="50"/>
                    </a:lnTo>
                    <a:lnTo>
                      <a:pt x="621" y="84"/>
                    </a:lnTo>
                    <a:lnTo>
                      <a:pt x="630" y="128"/>
                    </a:lnTo>
                    <a:lnTo>
                      <a:pt x="628" y="168"/>
                    </a:lnTo>
                    <a:lnTo>
                      <a:pt x="619" y="199"/>
                    </a:lnTo>
                    <a:lnTo>
                      <a:pt x="601" y="232"/>
                    </a:lnTo>
                    <a:lnTo>
                      <a:pt x="371" y="343"/>
                    </a:lnTo>
                    <a:lnTo>
                      <a:pt x="316" y="615"/>
                    </a:lnTo>
                    <a:lnTo>
                      <a:pt x="399" y="659"/>
                    </a:lnTo>
                    <a:lnTo>
                      <a:pt x="463" y="757"/>
                    </a:lnTo>
                    <a:lnTo>
                      <a:pt x="408" y="889"/>
                    </a:lnTo>
                    <a:lnTo>
                      <a:pt x="331" y="935"/>
                    </a:lnTo>
                    <a:lnTo>
                      <a:pt x="222" y="915"/>
                    </a:lnTo>
                    <a:lnTo>
                      <a:pt x="100" y="841"/>
                    </a:lnTo>
                    <a:lnTo>
                      <a:pt x="0" y="607"/>
                    </a:lnTo>
                    <a:lnTo>
                      <a:pt x="24" y="382"/>
                    </a:lnTo>
                    <a:lnTo>
                      <a:pt x="105" y="222"/>
                    </a:lnTo>
                    <a:close/>
                  </a:path>
                </a:pathLst>
              </a:custGeom>
              <a:solidFill>
                <a:srgbClr val="F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4" name="Freeform 279"/>
              <p:cNvSpPr>
                <a:spLocks/>
              </p:cNvSpPr>
              <p:nvPr/>
            </p:nvSpPr>
            <p:spPr bwMode="auto">
              <a:xfrm>
                <a:off x="2161" y="1619"/>
                <a:ext cx="106" cy="152"/>
              </a:xfrm>
              <a:custGeom>
                <a:avLst/>
                <a:gdLst>
                  <a:gd name="T0" fmla="*/ 6 w 635"/>
                  <a:gd name="T1" fmla="*/ 25 h 912"/>
                  <a:gd name="T2" fmla="*/ 3 w 635"/>
                  <a:gd name="T3" fmla="*/ 23 h 912"/>
                  <a:gd name="T4" fmla="*/ 0 w 635"/>
                  <a:gd name="T5" fmla="*/ 17 h 912"/>
                  <a:gd name="T6" fmla="*/ 1 w 635"/>
                  <a:gd name="T7" fmla="*/ 11 h 912"/>
                  <a:gd name="T8" fmla="*/ 5 w 635"/>
                  <a:gd name="T9" fmla="*/ 3 h 912"/>
                  <a:gd name="T10" fmla="*/ 11 w 635"/>
                  <a:gd name="T11" fmla="*/ 1 h 912"/>
                  <a:gd name="T12" fmla="*/ 14 w 635"/>
                  <a:gd name="T13" fmla="*/ 0 h 912"/>
                  <a:gd name="T14" fmla="*/ 15 w 635"/>
                  <a:gd name="T15" fmla="*/ 0 h 912"/>
                  <a:gd name="T16" fmla="*/ 16 w 635"/>
                  <a:gd name="T17" fmla="*/ 0 h 912"/>
                  <a:gd name="T18" fmla="*/ 17 w 635"/>
                  <a:gd name="T19" fmla="*/ 1 h 912"/>
                  <a:gd name="T20" fmla="*/ 17 w 635"/>
                  <a:gd name="T21" fmla="*/ 2 h 912"/>
                  <a:gd name="T22" fmla="*/ 18 w 635"/>
                  <a:gd name="T23" fmla="*/ 3 h 912"/>
                  <a:gd name="T24" fmla="*/ 18 w 635"/>
                  <a:gd name="T25" fmla="*/ 4 h 912"/>
                  <a:gd name="T26" fmla="*/ 18 w 635"/>
                  <a:gd name="T27" fmla="*/ 5 h 912"/>
                  <a:gd name="T28" fmla="*/ 17 w 635"/>
                  <a:gd name="T29" fmla="*/ 6 h 912"/>
                  <a:gd name="T30" fmla="*/ 17 w 635"/>
                  <a:gd name="T31" fmla="*/ 7 h 912"/>
                  <a:gd name="T32" fmla="*/ 11 w 635"/>
                  <a:gd name="T33" fmla="*/ 10 h 912"/>
                  <a:gd name="T34" fmla="*/ 9 w 635"/>
                  <a:gd name="T35" fmla="*/ 17 h 9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5"/>
                  <a:gd name="T55" fmla="*/ 0 h 912"/>
                  <a:gd name="T56" fmla="*/ 635 w 635"/>
                  <a:gd name="T57" fmla="*/ 912 h 9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5" h="912">
                    <a:moveTo>
                      <a:pt x="210" y="912"/>
                    </a:moveTo>
                    <a:lnTo>
                      <a:pt x="97" y="838"/>
                    </a:lnTo>
                    <a:lnTo>
                      <a:pt x="0" y="604"/>
                    </a:lnTo>
                    <a:lnTo>
                      <a:pt x="28" y="381"/>
                    </a:lnTo>
                    <a:lnTo>
                      <a:pt x="160" y="112"/>
                    </a:lnTo>
                    <a:lnTo>
                      <a:pt x="375" y="39"/>
                    </a:lnTo>
                    <a:lnTo>
                      <a:pt x="515" y="3"/>
                    </a:lnTo>
                    <a:lnTo>
                      <a:pt x="547" y="0"/>
                    </a:lnTo>
                    <a:lnTo>
                      <a:pt x="580" y="11"/>
                    </a:lnTo>
                    <a:lnTo>
                      <a:pt x="601" y="31"/>
                    </a:lnTo>
                    <a:lnTo>
                      <a:pt x="620" y="66"/>
                    </a:lnTo>
                    <a:lnTo>
                      <a:pt x="633" y="115"/>
                    </a:lnTo>
                    <a:lnTo>
                      <a:pt x="635" y="150"/>
                    </a:lnTo>
                    <a:lnTo>
                      <a:pt x="630" y="192"/>
                    </a:lnTo>
                    <a:lnTo>
                      <a:pt x="616" y="216"/>
                    </a:lnTo>
                    <a:lnTo>
                      <a:pt x="596" y="236"/>
                    </a:lnTo>
                    <a:lnTo>
                      <a:pt x="376" y="343"/>
                    </a:lnTo>
                    <a:lnTo>
                      <a:pt x="322" y="6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grpSp>
      </p:grpSp>
      <p:grpSp>
        <p:nvGrpSpPr>
          <p:cNvPr id="55" name="Group 272"/>
          <p:cNvGrpSpPr>
            <a:grpSpLocks/>
          </p:cNvGrpSpPr>
          <p:nvPr/>
        </p:nvGrpSpPr>
        <p:grpSpPr bwMode="auto">
          <a:xfrm rot="16200000" flipH="1">
            <a:off x="2405857" y="4515147"/>
            <a:ext cx="215900" cy="492125"/>
            <a:chOff x="2161" y="1441"/>
            <a:chExt cx="194" cy="401"/>
          </a:xfrm>
        </p:grpSpPr>
        <p:sp>
          <p:nvSpPr>
            <p:cNvPr id="56" name="Freeform 273"/>
            <p:cNvSpPr>
              <a:spLocks/>
            </p:cNvSpPr>
            <p:nvPr/>
          </p:nvSpPr>
          <p:spPr bwMode="auto">
            <a:xfrm>
              <a:off x="2162" y="1441"/>
              <a:ext cx="193" cy="401"/>
            </a:xfrm>
            <a:custGeom>
              <a:avLst/>
              <a:gdLst>
                <a:gd name="T0" fmla="*/ 30 w 1160"/>
                <a:gd name="T1" fmla="*/ 26 h 2406"/>
                <a:gd name="T2" fmla="*/ 32 w 1160"/>
                <a:gd name="T3" fmla="*/ 29 h 2406"/>
                <a:gd name="T4" fmla="*/ 32 w 1160"/>
                <a:gd name="T5" fmla="*/ 44 h 2406"/>
                <a:gd name="T6" fmla="*/ 30 w 1160"/>
                <a:gd name="T7" fmla="*/ 52 h 2406"/>
                <a:gd name="T8" fmla="*/ 29 w 1160"/>
                <a:gd name="T9" fmla="*/ 54 h 2406"/>
                <a:gd name="T10" fmla="*/ 28 w 1160"/>
                <a:gd name="T11" fmla="*/ 55 h 2406"/>
                <a:gd name="T12" fmla="*/ 27 w 1160"/>
                <a:gd name="T13" fmla="*/ 56 h 2406"/>
                <a:gd name="T14" fmla="*/ 26 w 1160"/>
                <a:gd name="T15" fmla="*/ 57 h 2406"/>
                <a:gd name="T16" fmla="*/ 26 w 1160"/>
                <a:gd name="T17" fmla="*/ 67 h 2406"/>
                <a:gd name="T18" fmla="*/ 9 w 1160"/>
                <a:gd name="T19" fmla="*/ 67 h 2406"/>
                <a:gd name="T20" fmla="*/ 9 w 1160"/>
                <a:gd name="T21" fmla="*/ 61 h 2406"/>
                <a:gd name="T22" fmla="*/ 8 w 1160"/>
                <a:gd name="T23" fmla="*/ 59 h 2406"/>
                <a:gd name="T24" fmla="*/ 8 w 1160"/>
                <a:gd name="T25" fmla="*/ 57 h 2406"/>
                <a:gd name="T26" fmla="*/ 6 w 1160"/>
                <a:gd name="T27" fmla="*/ 55 h 2406"/>
                <a:gd name="T28" fmla="*/ 3 w 1160"/>
                <a:gd name="T29" fmla="*/ 53 h 2406"/>
                <a:gd name="T30" fmla="*/ 0 w 1160"/>
                <a:gd name="T31" fmla="*/ 46 h 2406"/>
                <a:gd name="T32" fmla="*/ 1 w 1160"/>
                <a:gd name="T33" fmla="*/ 40 h 2406"/>
                <a:gd name="T34" fmla="*/ 3 w 1160"/>
                <a:gd name="T35" fmla="*/ 35 h 2406"/>
                <a:gd name="T36" fmla="*/ 3 w 1160"/>
                <a:gd name="T37" fmla="*/ 3 h 2406"/>
                <a:gd name="T38" fmla="*/ 3 w 1160"/>
                <a:gd name="T39" fmla="*/ 1 h 2406"/>
                <a:gd name="T40" fmla="*/ 3 w 1160"/>
                <a:gd name="T41" fmla="*/ 1 h 2406"/>
                <a:gd name="T42" fmla="*/ 4 w 1160"/>
                <a:gd name="T43" fmla="*/ 0 h 2406"/>
                <a:gd name="T44" fmla="*/ 6 w 1160"/>
                <a:gd name="T45" fmla="*/ 0 h 2406"/>
                <a:gd name="T46" fmla="*/ 7 w 1160"/>
                <a:gd name="T47" fmla="*/ 0 h 2406"/>
                <a:gd name="T48" fmla="*/ 8 w 1160"/>
                <a:gd name="T49" fmla="*/ 0 h 2406"/>
                <a:gd name="T50" fmla="*/ 9 w 1160"/>
                <a:gd name="T51" fmla="*/ 1 h 2406"/>
                <a:gd name="T52" fmla="*/ 9 w 1160"/>
                <a:gd name="T53" fmla="*/ 1 h 2406"/>
                <a:gd name="T54" fmla="*/ 9 w 1160"/>
                <a:gd name="T55" fmla="*/ 3 h 2406"/>
                <a:gd name="T56" fmla="*/ 10 w 1160"/>
                <a:gd name="T57" fmla="*/ 26 h 2406"/>
                <a:gd name="T58" fmla="*/ 30 w 1160"/>
                <a:gd name="T59" fmla="*/ 26 h 24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60"/>
                <a:gd name="T91" fmla="*/ 0 h 2406"/>
                <a:gd name="T92" fmla="*/ 1160 w 1160"/>
                <a:gd name="T93" fmla="*/ 2406 h 24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60" h="2406">
                  <a:moveTo>
                    <a:pt x="1091" y="920"/>
                  </a:moveTo>
                  <a:lnTo>
                    <a:pt x="1160" y="1024"/>
                  </a:lnTo>
                  <a:lnTo>
                    <a:pt x="1160" y="1572"/>
                  </a:lnTo>
                  <a:lnTo>
                    <a:pt x="1069" y="1878"/>
                  </a:lnTo>
                  <a:lnTo>
                    <a:pt x="1049" y="1941"/>
                  </a:lnTo>
                  <a:lnTo>
                    <a:pt x="1021" y="1975"/>
                  </a:lnTo>
                  <a:lnTo>
                    <a:pt x="987" y="2011"/>
                  </a:lnTo>
                  <a:lnTo>
                    <a:pt x="951" y="2045"/>
                  </a:lnTo>
                  <a:lnTo>
                    <a:pt x="924" y="2406"/>
                  </a:lnTo>
                  <a:lnTo>
                    <a:pt x="330" y="2406"/>
                  </a:lnTo>
                  <a:lnTo>
                    <a:pt x="322" y="2205"/>
                  </a:lnTo>
                  <a:lnTo>
                    <a:pt x="302" y="2129"/>
                  </a:lnTo>
                  <a:lnTo>
                    <a:pt x="277" y="2051"/>
                  </a:lnTo>
                  <a:lnTo>
                    <a:pt x="215" y="1983"/>
                  </a:lnTo>
                  <a:lnTo>
                    <a:pt x="96" y="1899"/>
                  </a:lnTo>
                  <a:lnTo>
                    <a:pt x="0" y="1667"/>
                  </a:lnTo>
                  <a:lnTo>
                    <a:pt x="22" y="1446"/>
                  </a:lnTo>
                  <a:lnTo>
                    <a:pt x="110" y="1270"/>
                  </a:lnTo>
                  <a:lnTo>
                    <a:pt x="110" y="96"/>
                  </a:lnTo>
                  <a:lnTo>
                    <a:pt x="114" y="50"/>
                  </a:lnTo>
                  <a:lnTo>
                    <a:pt x="128" y="26"/>
                  </a:lnTo>
                  <a:lnTo>
                    <a:pt x="156" y="5"/>
                  </a:lnTo>
                  <a:lnTo>
                    <a:pt x="208" y="0"/>
                  </a:lnTo>
                  <a:lnTo>
                    <a:pt x="258" y="1"/>
                  </a:lnTo>
                  <a:lnTo>
                    <a:pt x="298" y="11"/>
                  </a:lnTo>
                  <a:lnTo>
                    <a:pt x="318" y="24"/>
                  </a:lnTo>
                  <a:lnTo>
                    <a:pt x="328" y="43"/>
                  </a:lnTo>
                  <a:lnTo>
                    <a:pt x="330" y="96"/>
                  </a:lnTo>
                  <a:lnTo>
                    <a:pt x="357" y="920"/>
                  </a:lnTo>
                  <a:lnTo>
                    <a:pt x="1091" y="920"/>
                  </a:lnTo>
                  <a:close/>
                </a:path>
              </a:pathLst>
            </a:custGeom>
            <a:solidFill>
              <a:srgbClr val="FFBFBF"/>
            </a:solidFill>
            <a:ln w="1588">
              <a:solidFill>
                <a:srgbClr val="000000"/>
              </a:solidFill>
              <a:prstDash val="solid"/>
              <a:round/>
              <a:headEnd/>
              <a:tailEnd/>
            </a:ln>
          </p:spPr>
          <p:txBody>
            <a:bodyPr/>
            <a:lstStyle/>
            <a:p>
              <a:endParaRPr lang="es-ES"/>
            </a:p>
          </p:txBody>
        </p:sp>
        <p:sp>
          <p:nvSpPr>
            <p:cNvPr id="57" name="Freeform 274"/>
            <p:cNvSpPr>
              <a:spLocks/>
            </p:cNvSpPr>
            <p:nvPr/>
          </p:nvSpPr>
          <p:spPr bwMode="auto">
            <a:xfrm>
              <a:off x="2219" y="1579"/>
              <a:ext cx="44" cy="91"/>
            </a:xfrm>
            <a:custGeom>
              <a:avLst/>
              <a:gdLst>
                <a:gd name="T0" fmla="*/ 0 w 263"/>
                <a:gd name="T1" fmla="*/ 2 h 541"/>
                <a:gd name="T2" fmla="*/ 0 w 263"/>
                <a:gd name="T3" fmla="*/ 1 h 541"/>
                <a:gd name="T4" fmla="*/ 1 w 263"/>
                <a:gd name="T5" fmla="*/ 1 h 541"/>
                <a:gd name="T6" fmla="*/ 2 w 263"/>
                <a:gd name="T7" fmla="*/ 0 h 541"/>
                <a:gd name="T8" fmla="*/ 3 w 263"/>
                <a:gd name="T9" fmla="*/ 0 h 541"/>
                <a:gd name="T10" fmla="*/ 5 w 263"/>
                <a:gd name="T11" fmla="*/ 0 h 541"/>
                <a:gd name="T12" fmla="*/ 6 w 263"/>
                <a:gd name="T13" fmla="*/ 0 h 541"/>
                <a:gd name="T14" fmla="*/ 7 w 263"/>
                <a:gd name="T15" fmla="*/ 1 h 541"/>
                <a:gd name="T16" fmla="*/ 7 w 263"/>
                <a:gd name="T17" fmla="*/ 1 h 541"/>
                <a:gd name="T18" fmla="*/ 7 w 263"/>
                <a:gd name="T19" fmla="*/ 1 h 541"/>
                <a:gd name="T20" fmla="*/ 7 w 263"/>
                <a:gd name="T21" fmla="*/ 4 h 541"/>
                <a:gd name="T22" fmla="*/ 7 w 263"/>
                <a:gd name="T23" fmla="*/ 11 h 541"/>
                <a:gd name="T24" fmla="*/ 7 w 263"/>
                <a:gd name="T25" fmla="*/ 13 h 541"/>
                <a:gd name="T26" fmla="*/ 7 w 263"/>
                <a:gd name="T27" fmla="*/ 14 h 541"/>
                <a:gd name="T28" fmla="*/ 7 w 263"/>
                <a:gd name="T29" fmla="*/ 15 h 541"/>
                <a:gd name="T30" fmla="*/ 5 w 263"/>
                <a:gd name="T31" fmla="*/ 15 h 541"/>
                <a:gd name="T32" fmla="*/ 3 w 263"/>
                <a:gd name="T33" fmla="*/ 15 h 541"/>
                <a:gd name="T34" fmla="*/ 3 w 263"/>
                <a:gd name="T35" fmla="*/ 15 h 541"/>
                <a:gd name="T36" fmla="*/ 2 w 263"/>
                <a:gd name="T37" fmla="*/ 15 h 541"/>
                <a:gd name="T38" fmla="*/ 2 w 263"/>
                <a:gd name="T39" fmla="*/ 13 h 541"/>
                <a:gd name="T40" fmla="*/ 0 w 263"/>
                <a:gd name="T41" fmla="*/ 2 h 5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3"/>
                <a:gd name="T64" fmla="*/ 0 h 541"/>
                <a:gd name="T65" fmla="*/ 263 w 263"/>
                <a:gd name="T66" fmla="*/ 541 h 5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3" h="541">
                  <a:moveTo>
                    <a:pt x="0" y="78"/>
                  </a:moveTo>
                  <a:lnTo>
                    <a:pt x="10" y="49"/>
                  </a:lnTo>
                  <a:lnTo>
                    <a:pt x="29" y="31"/>
                  </a:lnTo>
                  <a:lnTo>
                    <a:pt x="55" y="12"/>
                  </a:lnTo>
                  <a:lnTo>
                    <a:pt x="113" y="0"/>
                  </a:lnTo>
                  <a:lnTo>
                    <a:pt x="188" y="0"/>
                  </a:lnTo>
                  <a:lnTo>
                    <a:pt x="214" y="5"/>
                  </a:lnTo>
                  <a:lnTo>
                    <a:pt x="241" y="18"/>
                  </a:lnTo>
                  <a:lnTo>
                    <a:pt x="250" y="31"/>
                  </a:lnTo>
                  <a:lnTo>
                    <a:pt x="259" y="44"/>
                  </a:lnTo>
                  <a:lnTo>
                    <a:pt x="259" y="148"/>
                  </a:lnTo>
                  <a:lnTo>
                    <a:pt x="263" y="395"/>
                  </a:lnTo>
                  <a:lnTo>
                    <a:pt x="261" y="468"/>
                  </a:lnTo>
                  <a:lnTo>
                    <a:pt x="253" y="507"/>
                  </a:lnTo>
                  <a:lnTo>
                    <a:pt x="232" y="533"/>
                  </a:lnTo>
                  <a:lnTo>
                    <a:pt x="190" y="541"/>
                  </a:lnTo>
                  <a:lnTo>
                    <a:pt x="122" y="541"/>
                  </a:lnTo>
                  <a:lnTo>
                    <a:pt x="91" y="533"/>
                  </a:lnTo>
                  <a:lnTo>
                    <a:pt x="81" y="517"/>
                  </a:lnTo>
                  <a:lnTo>
                    <a:pt x="65" y="473"/>
                  </a:lnTo>
                  <a:lnTo>
                    <a:pt x="0" y="78"/>
                  </a:lnTo>
                  <a:close/>
                </a:path>
              </a:pathLst>
            </a:custGeom>
            <a:solidFill>
              <a:srgbClr val="FFBFBF"/>
            </a:solidFill>
            <a:ln w="1588">
              <a:solidFill>
                <a:srgbClr val="000000"/>
              </a:solidFill>
              <a:prstDash val="solid"/>
              <a:round/>
              <a:headEnd/>
              <a:tailEnd/>
            </a:ln>
          </p:spPr>
          <p:txBody>
            <a:bodyPr/>
            <a:lstStyle/>
            <a:p>
              <a:endParaRPr lang="es-ES"/>
            </a:p>
          </p:txBody>
        </p:sp>
        <p:sp>
          <p:nvSpPr>
            <p:cNvPr id="58" name="Freeform 275"/>
            <p:cNvSpPr>
              <a:spLocks/>
            </p:cNvSpPr>
            <p:nvPr/>
          </p:nvSpPr>
          <p:spPr bwMode="auto">
            <a:xfrm>
              <a:off x="2261" y="1579"/>
              <a:ext cx="42" cy="90"/>
            </a:xfrm>
            <a:custGeom>
              <a:avLst/>
              <a:gdLst>
                <a:gd name="T0" fmla="*/ 0 w 248"/>
                <a:gd name="T1" fmla="*/ 2 h 542"/>
                <a:gd name="T2" fmla="*/ 0 w 248"/>
                <a:gd name="T3" fmla="*/ 1 h 542"/>
                <a:gd name="T4" fmla="*/ 1 w 248"/>
                <a:gd name="T5" fmla="*/ 1 h 542"/>
                <a:gd name="T6" fmla="*/ 2 w 248"/>
                <a:gd name="T7" fmla="*/ 0 h 542"/>
                <a:gd name="T8" fmla="*/ 3 w 248"/>
                <a:gd name="T9" fmla="*/ 0 h 542"/>
                <a:gd name="T10" fmla="*/ 5 w 248"/>
                <a:gd name="T11" fmla="*/ 0 h 542"/>
                <a:gd name="T12" fmla="*/ 6 w 248"/>
                <a:gd name="T13" fmla="*/ 0 h 542"/>
                <a:gd name="T14" fmla="*/ 7 w 248"/>
                <a:gd name="T15" fmla="*/ 0 h 542"/>
                <a:gd name="T16" fmla="*/ 7 w 248"/>
                <a:gd name="T17" fmla="*/ 1 h 542"/>
                <a:gd name="T18" fmla="*/ 7 w 248"/>
                <a:gd name="T19" fmla="*/ 2 h 542"/>
                <a:gd name="T20" fmla="*/ 7 w 248"/>
                <a:gd name="T21" fmla="*/ 6 h 542"/>
                <a:gd name="T22" fmla="*/ 7 w 248"/>
                <a:gd name="T23" fmla="*/ 12 h 542"/>
                <a:gd name="T24" fmla="*/ 7 w 248"/>
                <a:gd name="T25" fmla="*/ 13 h 542"/>
                <a:gd name="T26" fmla="*/ 6 w 248"/>
                <a:gd name="T27" fmla="*/ 14 h 542"/>
                <a:gd name="T28" fmla="*/ 5 w 248"/>
                <a:gd name="T29" fmla="*/ 15 h 542"/>
                <a:gd name="T30" fmla="*/ 4 w 248"/>
                <a:gd name="T31" fmla="*/ 15 h 542"/>
                <a:gd name="T32" fmla="*/ 2 w 248"/>
                <a:gd name="T33" fmla="*/ 15 h 542"/>
                <a:gd name="T34" fmla="*/ 1 w 248"/>
                <a:gd name="T35" fmla="*/ 14 h 542"/>
                <a:gd name="T36" fmla="*/ 1 w 248"/>
                <a:gd name="T37" fmla="*/ 14 h 542"/>
                <a:gd name="T38" fmla="*/ 1 w 248"/>
                <a:gd name="T39" fmla="*/ 13 h 542"/>
                <a:gd name="T40" fmla="*/ 0 w 248"/>
                <a:gd name="T41" fmla="*/ 2 h 5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542"/>
                <a:gd name="T65" fmla="*/ 248 w 248"/>
                <a:gd name="T66" fmla="*/ 542 h 5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542">
                  <a:moveTo>
                    <a:pt x="0" y="75"/>
                  </a:moveTo>
                  <a:lnTo>
                    <a:pt x="10" y="47"/>
                  </a:lnTo>
                  <a:lnTo>
                    <a:pt x="28" y="29"/>
                  </a:lnTo>
                  <a:lnTo>
                    <a:pt x="55" y="11"/>
                  </a:lnTo>
                  <a:lnTo>
                    <a:pt x="96" y="0"/>
                  </a:lnTo>
                  <a:lnTo>
                    <a:pt x="165" y="0"/>
                  </a:lnTo>
                  <a:lnTo>
                    <a:pt x="206" y="8"/>
                  </a:lnTo>
                  <a:lnTo>
                    <a:pt x="229" y="21"/>
                  </a:lnTo>
                  <a:lnTo>
                    <a:pt x="246" y="42"/>
                  </a:lnTo>
                  <a:lnTo>
                    <a:pt x="248" y="79"/>
                  </a:lnTo>
                  <a:lnTo>
                    <a:pt x="248" y="207"/>
                  </a:lnTo>
                  <a:lnTo>
                    <a:pt x="237" y="419"/>
                  </a:lnTo>
                  <a:lnTo>
                    <a:pt x="229" y="490"/>
                  </a:lnTo>
                  <a:lnTo>
                    <a:pt x="214" y="523"/>
                  </a:lnTo>
                  <a:lnTo>
                    <a:pt x="191" y="536"/>
                  </a:lnTo>
                  <a:lnTo>
                    <a:pt x="149" y="542"/>
                  </a:lnTo>
                  <a:lnTo>
                    <a:pt x="76" y="542"/>
                  </a:lnTo>
                  <a:lnTo>
                    <a:pt x="41" y="523"/>
                  </a:lnTo>
                  <a:lnTo>
                    <a:pt x="26" y="503"/>
                  </a:lnTo>
                  <a:lnTo>
                    <a:pt x="15" y="472"/>
                  </a:lnTo>
                  <a:lnTo>
                    <a:pt x="0" y="75"/>
                  </a:lnTo>
                  <a:close/>
                </a:path>
              </a:pathLst>
            </a:custGeom>
            <a:solidFill>
              <a:srgbClr val="FFBFBF"/>
            </a:solidFill>
            <a:ln w="1588">
              <a:solidFill>
                <a:srgbClr val="000000"/>
              </a:solidFill>
              <a:prstDash val="solid"/>
              <a:round/>
              <a:headEnd/>
              <a:tailEnd/>
            </a:ln>
          </p:spPr>
          <p:txBody>
            <a:bodyPr/>
            <a:lstStyle/>
            <a:p>
              <a:endParaRPr lang="es-ES"/>
            </a:p>
          </p:txBody>
        </p:sp>
        <p:sp>
          <p:nvSpPr>
            <p:cNvPr id="59" name="Freeform 276"/>
            <p:cNvSpPr>
              <a:spLocks/>
            </p:cNvSpPr>
            <p:nvPr/>
          </p:nvSpPr>
          <p:spPr bwMode="auto">
            <a:xfrm>
              <a:off x="2302" y="1582"/>
              <a:ext cx="43" cy="87"/>
            </a:xfrm>
            <a:custGeom>
              <a:avLst/>
              <a:gdLst>
                <a:gd name="T0" fmla="*/ 7 w 258"/>
                <a:gd name="T1" fmla="*/ 2 h 522"/>
                <a:gd name="T2" fmla="*/ 7 w 258"/>
                <a:gd name="T3" fmla="*/ 1 h 522"/>
                <a:gd name="T4" fmla="*/ 6 w 258"/>
                <a:gd name="T5" fmla="*/ 1 h 522"/>
                <a:gd name="T6" fmla="*/ 6 w 258"/>
                <a:gd name="T7" fmla="*/ 0 h 522"/>
                <a:gd name="T8" fmla="*/ 4 w 258"/>
                <a:gd name="T9" fmla="*/ 0 h 522"/>
                <a:gd name="T10" fmla="*/ 2 w 258"/>
                <a:gd name="T11" fmla="*/ 0 h 522"/>
                <a:gd name="T12" fmla="*/ 2 w 258"/>
                <a:gd name="T13" fmla="*/ 0 h 522"/>
                <a:gd name="T14" fmla="*/ 1 w 258"/>
                <a:gd name="T15" fmla="*/ 1 h 522"/>
                <a:gd name="T16" fmla="*/ 0 w 258"/>
                <a:gd name="T17" fmla="*/ 1 h 522"/>
                <a:gd name="T18" fmla="*/ 0 w 258"/>
                <a:gd name="T19" fmla="*/ 1 h 522"/>
                <a:gd name="T20" fmla="*/ 0 w 258"/>
                <a:gd name="T21" fmla="*/ 4 h 522"/>
                <a:gd name="T22" fmla="*/ 0 w 258"/>
                <a:gd name="T23" fmla="*/ 11 h 522"/>
                <a:gd name="T24" fmla="*/ 0 w 258"/>
                <a:gd name="T25" fmla="*/ 13 h 522"/>
                <a:gd name="T26" fmla="*/ 0 w 258"/>
                <a:gd name="T27" fmla="*/ 14 h 522"/>
                <a:gd name="T28" fmla="*/ 1 w 258"/>
                <a:gd name="T29" fmla="*/ 14 h 522"/>
                <a:gd name="T30" fmla="*/ 2 w 258"/>
                <a:gd name="T31" fmla="*/ 15 h 522"/>
                <a:gd name="T32" fmla="*/ 4 w 258"/>
                <a:gd name="T33" fmla="*/ 15 h 522"/>
                <a:gd name="T34" fmla="*/ 5 w 258"/>
                <a:gd name="T35" fmla="*/ 14 h 522"/>
                <a:gd name="T36" fmla="*/ 5 w 258"/>
                <a:gd name="T37" fmla="*/ 14 h 522"/>
                <a:gd name="T38" fmla="*/ 6 w 258"/>
                <a:gd name="T39" fmla="*/ 13 h 522"/>
                <a:gd name="T40" fmla="*/ 7 w 258"/>
                <a:gd name="T41" fmla="*/ 2 h 5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522"/>
                <a:gd name="T65" fmla="*/ 258 w 258"/>
                <a:gd name="T66" fmla="*/ 522 h 5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522">
                  <a:moveTo>
                    <a:pt x="258" y="74"/>
                  </a:moveTo>
                  <a:lnTo>
                    <a:pt x="250" y="47"/>
                  </a:lnTo>
                  <a:lnTo>
                    <a:pt x="231" y="29"/>
                  </a:lnTo>
                  <a:lnTo>
                    <a:pt x="206" y="12"/>
                  </a:lnTo>
                  <a:lnTo>
                    <a:pt x="150" y="0"/>
                  </a:lnTo>
                  <a:lnTo>
                    <a:pt x="77" y="0"/>
                  </a:lnTo>
                  <a:lnTo>
                    <a:pt x="52" y="4"/>
                  </a:lnTo>
                  <a:lnTo>
                    <a:pt x="24" y="17"/>
                  </a:lnTo>
                  <a:lnTo>
                    <a:pt x="13" y="29"/>
                  </a:lnTo>
                  <a:lnTo>
                    <a:pt x="6" y="42"/>
                  </a:lnTo>
                  <a:lnTo>
                    <a:pt x="6" y="143"/>
                  </a:lnTo>
                  <a:lnTo>
                    <a:pt x="0" y="381"/>
                  </a:lnTo>
                  <a:lnTo>
                    <a:pt x="0" y="448"/>
                  </a:lnTo>
                  <a:lnTo>
                    <a:pt x="13" y="487"/>
                  </a:lnTo>
                  <a:lnTo>
                    <a:pt x="39" y="515"/>
                  </a:lnTo>
                  <a:lnTo>
                    <a:pt x="74" y="522"/>
                  </a:lnTo>
                  <a:lnTo>
                    <a:pt x="140" y="522"/>
                  </a:lnTo>
                  <a:lnTo>
                    <a:pt x="171" y="515"/>
                  </a:lnTo>
                  <a:lnTo>
                    <a:pt x="186" y="499"/>
                  </a:lnTo>
                  <a:lnTo>
                    <a:pt x="199" y="456"/>
                  </a:lnTo>
                  <a:lnTo>
                    <a:pt x="258" y="74"/>
                  </a:lnTo>
                  <a:close/>
                </a:path>
              </a:pathLst>
            </a:custGeom>
            <a:solidFill>
              <a:srgbClr val="FFBFBF"/>
            </a:solidFill>
            <a:ln w="1588">
              <a:solidFill>
                <a:srgbClr val="000000"/>
              </a:solidFill>
              <a:prstDash val="solid"/>
              <a:round/>
              <a:headEnd/>
              <a:tailEnd/>
            </a:ln>
          </p:spPr>
          <p:txBody>
            <a:bodyPr/>
            <a:lstStyle/>
            <a:p>
              <a:endParaRPr lang="es-ES"/>
            </a:p>
          </p:txBody>
        </p:sp>
        <p:grpSp>
          <p:nvGrpSpPr>
            <p:cNvPr id="60" name="Group 277"/>
            <p:cNvGrpSpPr>
              <a:grpSpLocks/>
            </p:cNvGrpSpPr>
            <p:nvPr/>
          </p:nvGrpSpPr>
          <p:grpSpPr bwMode="auto">
            <a:xfrm>
              <a:off x="2161" y="1619"/>
              <a:ext cx="106" cy="155"/>
              <a:chOff x="2161" y="1619"/>
              <a:chExt cx="106" cy="155"/>
            </a:xfrm>
          </p:grpSpPr>
          <p:sp>
            <p:nvSpPr>
              <p:cNvPr id="61" name="Freeform 278"/>
              <p:cNvSpPr>
                <a:spLocks/>
              </p:cNvSpPr>
              <p:nvPr/>
            </p:nvSpPr>
            <p:spPr bwMode="auto">
              <a:xfrm>
                <a:off x="2162" y="1619"/>
                <a:ext cx="105" cy="155"/>
              </a:xfrm>
              <a:custGeom>
                <a:avLst/>
                <a:gdLst>
                  <a:gd name="T0" fmla="*/ 3 w 630"/>
                  <a:gd name="T1" fmla="*/ 6 h 935"/>
                  <a:gd name="T2" fmla="*/ 4 w 630"/>
                  <a:gd name="T3" fmla="*/ 3 h 935"/>
                  <a:gd name="T4" fmla="*/ 11 w 630"/>
                  <a:gd name="T5" fmla="*/ 1 h 935"/>
                  <a:gd name="T6" fmla="*/ 15 w 630"/>
                  <a:gd name="T7" fmla="*/ 0 h 935"/>
                  <a:gd name="T8" fmla="*/ 16 w 630"/>
                  <a:gd name="T9" fmla="*/ 0 h 935"/>
                  <a:gd name="T10" fmla="*/ 17 w 630"/>
                  <a:gd name="T11" fmla="*/ 1 h 935"/>
                  <a:gd name="T12" fmla="*/ 17 w 630"/>
                  <a:gd name="T13" fmla="*/ 1 h 935"/>
                  <a:gd name="T14" fmla="*/ 17 w 630"/>
                  <a:gd name="T15" fmla="*/ 2 h 935"/>
                  <a:gd name="T16" fmla="*/ 18 w 630"/>
                  <a:gd name="T17" fmla="*/ 3 h 935"/>
                  <a:gd name="T18" fmla="*/ 18 w 630"/>
                  <a:gd name="T19" fmla="*/ 5 h 935"/>
                  <a:gd name="T20" fmla="*/ 17 w 630"/>
                  <a:gd name="T21" fmla="*/ 5 h 935"/>
                  <a:gd name="T22" fmla="*/ 17 w 630"/>
                  <a:gd name="T23" fmla="*/ 6 h 935"/>
                  <a:gd name="T24" fmla="*/ 10 w 630"/>
                  <a:gd name="T25" fmla="*/ 9 h 935"/>
                  <a:gd name="T26" fmla="*/ 9 w 630"/>
                  <a:gd name="T27" fmla="*/ 17 h 935"/>
                  <a:gd name="T28" fmla="*/ 11 w 630"/>
                  <a:gd name="T29" fmla="*/ 18 h 935"/>
                  <a:gd name="T30" fmla="*/ 13 w 630"/>
                  <a:gd name="T31" fmla="*/ 21 h 935"/>
                  <a:gd name="T32" fmla="*/ 11 w 630"/>
                  <a:gd name="T33" fmla="*/ 24 h 935"/>
                  <a:gd name="T34" fmla="*/ 9 w 630"/>
                  <a:gd name="T35" fmla="*/ 26 h 935"/>
                  <a:gd name="T36" fmla="*/ 6 w 630"/>
                  <a:gd name="T37" fmla="*/ 25 h 935"/>
                  <a:gd name="T38" fmla="*/ 3 w 630"/>
                  <a:gd name="T39" fmla="*/ 23 h 935"/>
                  <a:gd name="T40" fmla="*/ 0 w 630"/>
                  <a:gd name="T41" fmla="*/ 17 h 935"/>
                  <a:gd name="T42" fmla="*/ 1 w 630"/>
                  <a:gd name="T43" fmla="*/ 10 h 935"/>
                  <a:gd name="T44" fmla="*/ 3 w 630"/>
                  <a:gd name="T45" fmla="*/ 6 h 9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35"/>
                  <a:gd name="T71" fmla="*/ 630 w 630"/>
                  <a:gd name="T72" fmla="*/ 935 h 9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35">
                    <a:moveTo>
                      <a:pt x="105" y="222"/>
                    </a:moveTo>
                    <a:lnTo>
                      <a:pt x="151" y="112"/>
                    </a:lnTo>
                    <a:lnTo>
                      <a:pt x="399" y="28"/>
                    </a:lnTo>
                    <a:lnTo>
                      <a:pt x="537" y="0"/>
                    </a:lnTo>
                    <a:lnTo>
                      <a:pt x="565" y="8"/>
                    </a:lnTo>
                    <a:lnTo>
                      <a:pt x="593" y="28"/>
                    </a:lnTo>
                    <a:lnTo>
                      <a:pt x="606" y="50"/>
                    </a:lnTo>
                    <a:lnTo>
                      <a:pt x="621" y="84"/>
                    </a:lnTo>
                    <a:lnTo>
                      <a:pt x="630" y="128"/>
                    </a:lnTo>
                    <a:lnTo>
                      <a:pt x="628" y="168"/>
                    </a:lnTo>
                    <a:lnTo>
                      <a:pt x="619" y="199"/>
                    </a:lnTo>
                    <a:lnTo>
                      <a:pt x="601" y="232"/>
                    </a:lnTo>
                    <a:lnTo>
                      <a:pt x="371" y="343"/>
                    </a:lnTo>
                    <a:lnTo>
                      <a:pt x="316" y="615"/>
                    </a:lnTo>
                    <a:lnTo>
                      <a:pt x="399" y="659"/>
                    </a:lnTo>
                    <a:lnTo>
                      <a:pt x="463" y="757"/>
                    </a:lnTo>
                    <a:lnTo>
                      <a:pt x="408" y="889"/>
                    </a:lnTo>
                    <a:lnTo>
                      <a:pt x="331" y="935"/>
                    </a:lnTo>
                    <a:lnTo>
                      <a:pt x="222" y="915"/>
                    </a:lnTo>
                    <a:lnTo>
                      <a:pt x="100" y="841"/>
                    </a:lnTo>
                    <a:lnTo>
                      <a:pt x="0" y="607"/>
                    </a:lnTo>
                    <a:lnTo>
                      <a:pt x="24" y="382"/>
                    </a:lnTo>
                    <a:lnTo>
                      <a:pt x="105" y="222"/>
                    </a:lnTo>
                    <a:close/>
                  </a:path>
                </a:pathLst>
              </a:custGeom>
              <a:solidFill>
                <a:srgbClr val="F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62" name="Freeform 279"/>
              <p:cNvSpPr>
                <a:spLocks/>
              </p:cNvSpPr>
              <p:nvPr/>
            </p:nvSpPr>
            <p:spPr bwMode="auto">
              <a:xfrm>
                <a:off x="2161" y="1619"/>
                <a:ext cx="106" cy="152"/>
              </a:xfrm>
              <a:custGeom>
                <a:avLst/>
                <a:gdLst>
                  <a:gd name="T0" fmla="*/ 6 w 635"/>
                  <a:gd name="T1" fmla="*/ 25 h 912"/>
                  <a:gd name="T2" fmla="*/ 3 w 635"/>
                  <a:gd name="T3" fmla="*/ 23 h 912"/>
                  <a:gd name="T4" fmla="*/ 0 w 635"/>
                  <a:gd name="T5" fmla="*/ 17 h 912"/>
                  <a:gd name="T6" fmla="*/ 1 w 635"/>
                  <a:gd name="T7" fmla="*/ 11 h 912"/>
                  <a:gd name="T8" fmla="*/ 5 w 635"/>
                  <a:gd name="T9" fmla="*/ 3 h 912"/>
                  <a:gd name="T10" fmla="*/ 11 w 635"/>
                  <a:gd name="T11" fmla="*/ 1 h 912"/>
                  <a:gd name="T12" fmla="*/ 14 w 635"/>
                  <a:gd name="T13" fmla="*/ 0 h 912"/>
                  <a:gd name="T14" fmla="*/ 15 w 635"/>
                  <a:gd name="T15" fmla="*/ 0 h 912"/>
                  <a:gd name="T16" fmla="*/ 16 w 635"/>
                  <a:gd name="T17" fmla="*/ 0 h 912"/>
                  <a:gd name="T18" fmla="*/ 17 w 635"/>
                  <a:gd name="T19" fmla="*/ 1 h 912"/>
                  <a:gd name="T20" fmla="*/ 17 w 635"/>
                  <a:gd name="T21" fmla="*/ 2 h 912"/>
                  <a:gd name="T22" fmla="*/ 18 w 635"/>
                  <a:gd name="T23" fmla="*/ 3 h 912"/>
                  <a:gd name="T24" fmla="*/ 18 w 635"/>
                  <a:gd name="T25" fmla="*/ 4 h 912"/>
                  <a:gd name="T26" fmla="*/ 18 w 635"/>
                  <a:gd name="T27" fmla="*/ 5 h 912"/>
                  <a:gd name="T28" fmla="*/ 17 w 635"/>
                  <a:gd name="T29" fmla="*/ 6 h 912"/>
                  <a:gd name="T30" fmla="*/ 17 w 635"/>
                  <a:gd name="T31" fmla="*/ 7 h 912"/>
                  <a:gd name="T32" fmla="*/ 11 w 635"/>
                  <a:gd name="T33" fmla="*/ 10 h 912"/>
                  <a:gd name="T34" fmla="*/ 9 w 635"/>
                  <a:gd name="T35" fmla="*/ 17 h 9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5"/>
                  <a:gd name="T55" fmla="*/ 0 h 912"/>
                  <a:gd name="T56" fmla="*/ 635 w 635"/>
                  <a:gd name="T57" fmla="*/ 912 h 9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5" h="912">
                    <a:moveTo>
                      <a:pt x="210" y="912"/>
                    </a:moveTo>
                    <a:lnTo>
                      <a:pt x="97" y="838"/>
                    </a:lnTo>
                    <a:lnTo>
                      <a:pt x="0" y="604"/>
                    </a:lnTo>
                    <a:lnTo>
                      <a:pt x="28" y="381"/>
                    </a:lnTo>
                    <a:lnTo>
                      <a:pt x="160" y="112"/>
                    </a:lnTo>
                    <a:lnTo>
                      <a:pt x="375" y="39"/>
                    </a:lnTo>
                    <a:lnTo>
                      <a:pt x="515" y="3"/>
                    </a:lnTo>
                    <a:lnTo>
                      <a:pt x="547" y="0"/>
                    </a:lnTo>
                    <a:lnTo>
                      <a:pt x="580" y="11"/>
                    </a:lnTo>
                    <a:lnTo>
                      <a:pt x="601" y="31"/>
                    </a:lnTo>
                    <a:lnTo>
                      <a:pt x="620" y="66"/>
                    </a:lnTo>
                    <a:lnTo>
                      <a:pt x="633" y="115"/>
                    </a:lnTo>
                    <a:lnTo>
                      <a:pt x="635" y="150"/>
                    </a:lnTo>
                    <a:lnTo>
                      <a:pt x="630" y="192"/>
                    </a:lnTo>
                    <a:lnTo>
                      <a:pt x="616" y="216"/>
                    </a:lnTo>
                    <a:lnTo>
                      <a:pt x="596" y="236"/>
                    </a:lnTo>
                    <a:lnTo>
                      <a:pt x="376" y="343"/>
                    </a:lnTo>
                    <a:lnTo>
                      <a:pt x="322" y="6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grpSp>
      </p:grpSp>
      <p:grpSp>
        <p:nvGrpSpPr>
          <p:cNvPr id="63" name="Group 272"/>
          <p:cNvGrpSpPr>
            <a:grpSpLocks/>
          </p:cNvGrpSpPr>
          <p:nvPr/>
        </p:nvGrpSpPr>
        <p:grpSpPr bwMode="auto">
          <a:xfrm rot="16200000" flipH="1">
            <a:off x="2405857" y="4857651"/>
            <a:ext cx="215900" cy="492125"/>
            <a:chOff x="2161" y="1441"/>
            <a:chExt cx="194" cy="401"/>
          </a:xfrm>
        </p:grpSpPr>
        <p:sp>
          <p:nvSpPr>
            <p:cNvPr id="64" name="Freeform 273"/>
            <p:cNvSpPr>
              <a:spLocks/>
            </p:cNvSpPr>
            <p:nvPr/>
          </p:nvSpPr>
          <p:spPr bwMode="auto">
            <a:xfrm>
              <a:off x="2162" y="1441"/>
              <a:ext cx="193" cy="401"/>
            </a:xfrm>
            <a:custGeom>
              <a:avLst/>
              <a:gdLst>
                <a:gd name="T0" fmla="*/ 30 w 1160"/>
                <a:gd name="T1" fmla="*/ 26 h 2406"/>
                <a:gd name="T2" fmla="*/ 32 w 1160"/>
                <a:gd name="T3" fmla="*/ 29 h 2406"/>
                <a:gd name="T4" fmla="*/ 32 w 1160"/>
                <a:gd name="T5" fmla="*/ 44 h 2406"/>
                <a:gd name="T6" fmla="*/ 30 w 1160"/>
                <a:gd name="T7" fmla="*/ 52 h 2406"/>
                <a:gd name="T8" fmla="*/ 29 w 1160"/>
                <a:gd name="T9" fmla="*/ 54 h 2406"/>
                <a:gd name="T10" fmla="*/ 28 w 1160"/>
                <a:gd name="T11" fmla="*/ 55 h 2406"/>
                <a:gd name="T12" fmla="*/ 27 w 1160"/>
                <a:gd name="T13" fmla="*/ 56 h 2406"/>
                <a:gd name="T14" fmla="*/ 26 w 1160"/>
                <a:gd name="T15" fmla="*/ 57 h 2406"/>
                <a:gd name="T16" fmla="*/ 26 w 1160"/>
                <a:gd name="T17" fmla="*/ 67 h 2406"/>
                <a:gd name="T18" fmla="*/ 9 w 1160"/>
                <a:gd name="T19" fmla="*/ 67 h 2406"/>
                <a:gd name="T20" fmla="*/ 9 w 1160"/>
                <a:gd name="T21" fmla="*/ 61 h 2406"/>
                <a:gd name="T22" fmla="*/ 8 w 1160"/>
                <a:gd name="T23" fmla="*/ 59 h 2406"/>
                <a:gd name="T24" fmla="*/ 8 w 1160"/>
                <a:gd name="T25" fmla="*/ 57 h 2406"/>
                <a:gd name="T26" fmla="*/ 6 w 1160"/>
                <a:gd name="T27" fmla="*/ 55 h 2406"/>
                <a:gd name="T28" fmla="*/ 3 w 1160"/>
                <a:gd name="T29" fmla="*/ 53 h 2406"/>
                <a:gd name="T30" fmla="*/ 0 w 1160"/>
                <a:gd name="T31" fmla="*/ 46 h 2406"/>
                <a:gd name="T32" fmla="*/ 1 w 1160"/>
                <a:gd name="T33" fmla="*/ 40 h 2406"/>
                <a:gd name="T34" fmla="*/ 3 w 1160"/>
                <a:gd name="T35" fmla="*/ 35 h 2406"/>
                <a:gd name="T36" fmla="*/ 3 w 1160"/>
                <a:gd name="T37" fmla="*/ 3 h 2406"/>
                <a:gd name="T38" fmla="*/ 3 w 1160"/>
                <a:gd name="T39" fmla="*/ 1 h 2406"/>
                <a:gd name="T40" fmla="*/ 3 w 1160"/>
                <a:gd name="T41" fmla="*/ 1 h 2406"/>
                <a:gd name="T42" fmla="*/ 4 w 1160"/>
                <a:gd name="T43" fmla="*/ 0 h 2406"/>
                <a:gd name="T44" fmla="*/ 6 w 1160"/>
                <a:gd name="T45" fmla="*/ 0 h 2406"/>
                <a:gd name="T46" fmla="*/ 7 w 1160"/>
                <a:gd name="T47" fmla="*/ 0 h 2406"/>
                <a:gd name="T48" fmla="*/ 8 w 1160"/>
                <a:gd name="T49" fmla="*/ 0 h 2406"/>
                <a:gd name="T50" fmla="*/ 9 w 1160"/>
                <a:gd name="T51" fmla="*/ 1 h 2406"/>
                <a:gd name="T52" fmla="*/ 9 w 1160"/>
                <a:gd name="T53" fmla="*/ 1 h 2406"/>
                <a:gd name="T54" fmla="*/ 9 w 1160"/>
                <a:gd name="T55" fmla="*/ 3 h 2406"/>
                <a:gd name="T56" fmla="*/ 10 w 1160"/>
                <a:gd name="T57" fmla="*/ 26 h 2406"/>
                <a:gd name="T58" fmla="*/ 30 w 1160"/>
                <a:gd name="T59" fmla="*/ 26 h 24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60"/>
                <a:gd name="T91" fmla="*/ 0 h 2406"/>
                <a:gd name="T92" fmla="*/ 1160 w 1160"/>
                <a:gd name="T93" fmla="*/ 2406 h 24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60" h="2406">
                  <a:moveTo>
                    <a:pt x="1091" y="920"/>
                  </a:moveTo>
                  <a:lnTo>
                    <a:pt x="1160" y="1024"/>
                  </a:lnTo>
                  <a:lnTo>
                    <a:pt x="1160" y="1572"/>
                  </a:lnTo>
                  <a:lnTo>
                    <a:pt x="1069" y="1878"/>
                  </a:lnTo>
                  <a:lnTo>
                    <a:pt x="1049" y="1941"/>
                  </a:lnTo>
                  <a:lnTo>
                    <a:pt x="1021" y="1975"/>
                  </a:lnTo>
                  <a:lnTo>
                    <a:pt x="987" y="2011"/>
                  </a:lnTo>
                  <a:lnTo>
                    <a:pt x="951" y="2045"/>
                  </a:lnTo>
                  <a:lnTo>
                    <a:pt x="924" y="2406"/>
                  </a:lnTo>
                  <a:lnTo>
                    <a:pt x="330" y="2406"/>
                  </a:lnTo>
                  <a:lnTo>
                    <a:pt x="322" y="2205"/>
                  </a:lnTo>
                  <a:lnTo>
                    <a:pt x="302" y="2129"/>
                  </a:lnTo>
                  <a:lnTo>
                    <a:pt x="277" y="2051"/>
                  </a:lnTo>
                  <a:lnTo>
                    <a:pt x="215" y="1983"/>
                  </a:lnTo>
                  <a:lnTo>
                    <a:pt x="96" y="1899"/>
                  </a:lnTo>
                  <a:lnTo>
                    <a:pt x="0" y="1667"/>
                  </a:lnTo>
                  <a:lnTo>
                    <a:pt x="22" y="1446"/>
                  </a:lnTo>
                  <a:lnTo>
                    <a:pt x="110" y="1270"/>
                  </a:lnTo>
                  <a:lnTo>
                    <a:pt x="110" y="96"/>
                  </a:lnTo>
                  <a:lnTo>
                    <a:pt x="114" y="50"/>
                  </a:lnTo>
                  <a:lnTo>
                    <a:pt x="128" y="26"/>
                  </a:lnTo>
                  <a:lnTo>
                    <a:pt x="156" y="5"/>
                  </a:lnTo>
                  <a:lnTo>
                    <a:pt x="208" y="0"/>
                  </a:lnTo>
                  <a:lnTo>
                    <a:pt x="258" y="1"/>
                  </a:lnTo>
                  <a:lnTo>
                    <a:pt x="298" y="11"/>
                  </a:lnTo>
                  <a:lnTo>
                    <a:pt x="318" y="24"/>
                  </a:lnTo>
                  <a:lnTo>
                    <a:pt x="328" y="43"/>
                  </a:lnTo>
                  <a:lnTo>
                    <a:pt x="330" y="96"/>
                  </a:lnTo>
                  <a:lnTo>
                    <a:pt x="357" y="920"/>
                  </a:lnTo>
                  <a:lnTo>
                    <a:pt x="1091" y="920"/>
                  </a:lnTo>
                  <a:close/>
                </a:path>
              </a:pathLst>
            </a:custGeom>
            <a:solidFill>
              <a:srgbClr val="FFBFBF"/>
            </a:solidFill>
            <a:ln w="1588">
              <a:solidFill>
                <a:srgbClr val="000000"/>
              </a:solidFill>
              <a:prstDash val="solid"/>
              <a:round/>
              <a:headEnd/>
              <a:tailEnd/>
            </a:ln>
          </p:spPr>
          <p:txBody>
            <a:bodyPr/>
            <a:lstStyle/>
            <a:p>
              <a:endParaRPr lang="es-ES"/>
            </a:p>
          </p:txBody>
        </p:sp>
        <p:sp>
          <p:nvSpPr>
            <p:cNvPr id="65" name="Freeform 274"/>
            <p:cNvSpPr>
              <a:spLocks/>
            </p:cNvSpPr>
            <p:nvPr/>
          </p:nvSpPr>
          <p:spPr bwMode="auto">
            <a:xfrm>
              <a:off x="2219" y="1579"/>
              <a:ext cx="44" cy="91"/>
            </a:xfrm>
            <a:custGeom>
              <a:avLst/>
              <a:gdLst>
                <a:gd name="T0" fmla="*/ 0 w 263"/>
                <a:gd name="T1" fmla="*/ 2 h 541"/>
                <a:gd name="T2" fmla="*/ 0 w 263"/>
                <a:gd name="T3" fmla="*/ 1 h 541"/>
                <a:gd name="T4" fmla="*/ 1 w 263"/>
                <a:gd name="T5" fmla="*/ 1 h 541"/>
                <a:gd name="T6" fmla="*/ 2 w 263"/>
                <a:gd name="T7" fmla="*/ 0 h 541"/>
                <a:gd name="T8" fmla="*/ 3 w 263"/>
                <a:gd name="T9" fmla="*/ 0 h 541"/>
                <a:gd name="T10" fmla="*/ 5 w 263"/>
                <a:gd name="T11" fmla="*/ 0 h 541"/>
                <a:gd name="T12" fmla="*/ 6 w 263"/>
                <a:gd name="T13" fmla="*/ 0 h 541"/>
                <a:gd name="T14" fmla="*/ 7 w 263"/>
                <a:gd name="T15" fmla="*/ 1 h 541"/>
                <a:gd name="T16" fmla="*/ 7 w 263"/>
                <a:gd name="T17" fmla="*/ 1 h 541"/>
                <a:gd name="T18" fmla="*/ 7 w 263"/>
                <a:gd name="T19" fmla="*/ 1 h 541"/>
                <a:gd name="T20" fmla="*/ 7 w 263"/>
                <a:gd name="T21" fmla="*/ 4 h 541"/>
                <a:gd name="T22" fmla="*/ 7 w 263"/>
                <a:gd name="T23" fmla="*/ 11 h 541"/>
                <a:gd name="T24" fmla="*/ 7 w 263"/>
                <a:gd name="T25" fmla="*/ 13 h 541"/>
                <a:gd name="T26" fmla="*/ 7 w 263"/>
                <a:gd name="T27" fmla="*/ 14 h 541"/>
                <a:gd name="T28" fmla="*/ 7 w 263"/>
                <a:gd name="T29" fmla="*/ 15 h 541"/>
                <a:gd name="T30" fmla="*/ 5 w 263"/>
                <a:gd name="T31" fmla="*/ 15 h 541"/>
                <a:gd name="T32" fmla="*/ 3 w 263"/>
                <a:gd name="T33" fmla="*/ 15 h 541"/>
                <a:gd name="T34" fmla="*/ 3 w 263"/>
                <a:gd name="T35" fmla="*/ 15 h 541"/>
                <a:gd name="T36" fmla="*/ 2 w 263"/>
                <a:gd name="T37" fmla="*/ 15 h 541"/>
                <a:gd name="T38" fmla="*/ 2 w 263"/>
                <a:gd name="T39" fmla="*/ 13 h 541"/>
                <a:gd name="T40" fmla="*/ 0 w 263"/>
                <a:gd name="T41" fmla="*/ 2 h 5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3"/>
                <a:gd name="T64" fmla="*/ 0 h 541"/>
                <a:gd name="T65" fmla="*/ 263 w 263"/>
                <a:gd name="T66" fmla="*/ 541 h 5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3" h="541">
                  <a:moveTo>
                    <a:pt x="0" y="78"/>
                  </a:moveTo>
                  <a:lnTo>
                    <a:pt x="10" y="49"/>
                  </a:lnTo>
                  <a:lnTo>
                    <a:pt x="29" y="31"/>
                  </a:lnTo>
                  <a:lnTo>
                    <a:pt x="55" y="12"/>
                  </a:lnTo>
                  <a:lnTo>
                    <a:pt x="113" y="0"/>
                  </a:lnTo>
                  <a:lnTo>
                    <a:pt x="188" y="0"/>
                  </a:lnTo>
                  <a:lnTo>
                    <a:pt x="214" y="5"/>
                  </a:lnTo>
                  <a:lnTo>
                    <a:pt x="241" y="18"/>
                  </a:lnTo>
                  <a:lnTo>
                    <a:pt x="250" y="31"/>
                  </a:lnTo>
                  <a:lnTo>
                    <a:pt x="259" y="44"/>
                  </a:lnTo>
                  <a:lnTo>
                    <a:pt x="259" y="148"/>
                  </a:lnTo>
                  <a:lnTo>
                    <a:pt x="263" y="395"/>
                  </a:lnTo>
                  <a:lnTo>
                    <a:pt x="261" y="468"/>
                  </a:lnTo>
                  <a:lnTo>
                    <a:pt x="253" y="507"/>
                  </a:lnTo>
                  <a:lnTo>
                    <a:pt x="232" y="533"/>
                  </a:lnTo>
                  <a:lnTo>
                    <a:pt x="190" y="541"/>
                  </a:lnTo>
                  <a:lnTo>
                    <a:pt x="122" y="541"/>
                  </a:lnTo>
                  <a:lnTo>
                    <a:pt x="91" y="533"/>
                  </a:lnTo>
                  <a:lnTo>
                    <a:pt x="81" y="517"/>
                  </a:lnTo>
                  <a:lnTo>
                    <a:pt x="65" y="473"/>
                  </a:lnTo>
                  <a:lnTo>
                    <a:pt x="0" y="78"/>
                  </a:lnTo>
                  <a:close/>
                </a:path>
              </a:pathLst>
            </a:custGeom>
            <a:solidFill>
              <a:srgbClr val="FFBFBF"/>
            </a:solidFill>
            <a:ln w="1588">
              <a:solidFill>
                <a:srgbClr val="000000"/>
              </a:solidFill>
              <a:prstDash val="solid"/>
              <a:round/>
              <a:headEnd/>
              <a:tailEnd/>
            </a:ln>
          </p:spPr>
          <p:txBody>
            <a:bodyPr/>
            <a:lstStyle/>
            <a:p>
              <a:endParaRPr lang="es-ES"/>
            </a:p>
          </p:txBody>
        </p:sp>
        <p:sp>
          <p:nvSpPr>
            <p:cNvPr id="66" name="Freeform 275"/>
            <p:cNvSpPr>
              <a:spLocks/>
            </p:cNvSpPr>
            <p:nvPr/>
          </p:nvSpPr>
          <p:spPr bwMode="auto">
            <a:xfrm>
              <a:off x="2261" y="1579"/>
              <a:ext cx="42" cy="90"/>
            </a:xfrm>
            <a:custGeom>
              <a:avLst/>
              <a:gdLst>
                <a:gd name="T0" fmla="*/ 0 w 248"/>
                <a:gd name="T1" fmla="*/ 2 h 542"/>
                <a:gd name="T2" fmla="*/ 0 w 248"/>
                <a:gd name="T3" fmla="*/ 1 h 542"/>
                <a:gd name="T4" fmla="*/ 1 w 248"/>
                <a:gd name="T5" fmla="*/ 1 h 542"/>
                <a:gd name="T6" fmla="*/ 2 w 248"/>
                <a:gd name="T7" fmla="*/ 0 h 542"/>
                <a:gd name="T8" fmla="*/ 3 w 248"/>
                <a:gd name="T9" fmla="*/ 0 h 542"/>
                <a:gd name="T10" fmla="*/ 5 w 248"/>
                <a:gd name="T11" fmla="*/ 0 h 542"/>
                <a:gd name="T12" fmla="*/ 6 w 248"/>
                <a:gd name="T13" fmla="*/ 0 h 542"/>
                <a:gd name="T14" fmla="*/ 7 w 248"/>
                <a:gd name="T15" fmla="*/ 0 h 542"/>
                <a:gd name="T16" fmla="*/ 7 w 248"/>
                <a:gd name="T17" fmla="*/ 1 h 542"/>
                <a:gd name="T18" fmla="*/ 7 w 248"/>
                <a:gd name="T19" fmla="*/ 2 h 542"/>
                <a:gd name="T20" fmla="*/ 7 w 248"/>
                <a:gd name="T21" fmla="*/ 6 h 542"/>
                <a:gd name="T22" fmla="*/ 7 w 248"/>
                <a:gd name="T23" fmla="*/ 12 h 542"/>
                <a:gd name="T24" fmla="*/ 7 w 248"/>
                <a:gd name="T25" fmla="*/ 13 h 542"/>
                <a:gd name="T26" fmla="*/ 6 w 248"/>
                <a:gd name="T27" fmla="*/ 14 h 542"/>
                <a:gd name="T28" fmla="*/ 5 w 248"/>
                <a:gd name="T29" fmla="*/ 15 h 542"/>
                <a:gd name="T30" fmla="*/ 4 w 248"/>
                <a:gd name="T31" fmla="*/ 15 h 542"/>
                <a:gd name="T32" fmla="*/ 2 w 248"/>
                <a:gd name="T33" fmla="*/ 15 h 542"/>
                <a:gd name="T34" fmla="*/ 1 w 248"/>
                <a:gd name="T35" fmla="*/ 14 h 542"/>
                <a:gd name="T36" fmla="*/ 1 w 248"/>
                <a:gd name="T37" fmla="*/ 14 h 542"/>
                <a:gd name="T38" fmla="*/ 1 w 248"/>
                <a:gd name="T39" fmla="*/ 13 h 542"/>
                <a:gd name="T40" fmla="*/ 0 w 248"/>
                <a:gd name="T41" fmla="*/ 2 h 5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542"/>
                <a:gd name="T65" fmla="*/ 248 w 248"/>
                <a:gd name="T66" fmla="*/ 542 h 5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542">
                  <a:moveTo>
                    <a:pt x="0" y="75"/>
                  </a:moveTo>
                  <a:lnTo>
                    <a:pt x="10" y="47"/>
                  </a:lnTo>
                  <a:lnTo>
                    <a:pt x="28" y="29"/>
                  </a:lnTo>
                  <a:lnTo>
                    <a:pt x="55" y="11"/>
                  </a:lnTo>
                  <a:lnTo>
                    <a:pt x="96" y="0"/>
                  </a:lnTo>
                  <a:lnTo>
                    <a:pt x="165" y="0"/>
                  </a:lnTo>
                  <a:lnTo>
                    <a:pt x="206" y="8"/>
                  </a:lnTo>
                  <a:lnTo>
                    <a:pt x="229" y="21"/>
                  </a:lnTo>
                  <a:lnTo>
                    <a:pt x="246" y="42"/>
                  </a:lnTo>
                  <a:lnTo>
                    <a:pt x="248" y="79"/>
                  </a:lnTo>
                  <a:lnTo>
                    <a:pt x="248" y="207"/>
                  </a:lnTo>
                  <a:lnTo>
                    <a:pt x="237" y="419"/>
                  </a:lnTo>
                  <a:lnTo>
                    <a:pt x="229" y="490"/>
                  </a:lnTo>
                  <a:lnTo>
                    <a:pt x="214" y="523"/>
                  </a:lnTo>
                  <a:lnTo>
                    <a:pt x="191" y="536"/>
                  </a:lnTo>
                  <a:lnTo>
                    <a:pt x="149" y="542"/>
                  </a:lnTo>
                  <a:lnTo>
                    <a:pt x="76" y="542"/>
                  </a:lnTo>
                  <a:lnTo>
                    <a:pt x="41" y="523"/>
                  </a:lnTo>
                  <a:lnTo>
                    <a:pt x="26" y="503"/>
                  </a:lnTo>
                  <a:lnTo>
                    <a:pt x="15" y="472"/>
                  </a:lnTo>
                  <a:lnTo>
                    <a:pt x="0" y="75"/>
                  </a:lnTo>
                  <a:close/>
                </a:path>
              </a:pathLst>
            </a:custGeom>
            <a:solidFill>
              <a:srgbClr val="FFBFBF"/>
            </a:solidFill>
            <a:ln w="1588">
              <a:solidFill>
                <a:srgbClr val="000000"/>
              </a:solidFill>
              <a:prstDash val="solid"/>
              <a:round/>
              <a:headEnd/>
              <a:tailEnd/>
            </a:ln>
          </p:spPr>
          <p:txBody>
            <a:bodyPr/>
            <a:lstStyle/>
            <a:p>
              <a:endParaRPr lang="es-ES"/>
            </a:p>
          </p:txBody>
        </p:sp>
        <p:sp>
          <p:nvSpPr>
            <p:cNvPr id="67" name="Freeform 276"/>
            <p:cNvSpPr>
              <a:spLocks/>
            </p:cNvSpPr>
            <p:nvPr/>
          </p:nvSpPr>
          <p:spPr bwMode="auto">
            <a:xfrm>
              <a:off x="2302" y="1582"/>
              <a:ext cx="43" cy="87"/>
            </a:xfrm>
            <a:custGeom>
              <a:avLst/>
              <a:gdLst>
                <a:gd name="T0" fmla="*/ 7 w 258"/>
                <a:gd name="T1" fmla="*/ 2 h 522"/>
                <a:gd name="T2" fmla="*/ 7 w 258"/>
                <a:gd name="T3" fmla="*/ 1 h 522"/>
                <a:gd name="T4" fmla="*/ 6 w 258"/>
                <a:gd name="T5" fmla="*/ 1 h 522"/>
                <a:gd name="T6" fmla="*/ 6 w 258"/>
                <a:gd name="T7" fmla="*/ 0 h 522"/>
                <a:gd name="T8" fmla="*/ 4 w 258"/>
                <a:gd name="T9" fmla="*/ 0 h 522"/>
                <a:gd name="T10" fmla="*/ 2 w 258"/>
                <a:gd name="T11" fmla="*/ 0 h 522"/>
                <a:gd name="T12" fmla="*/ 2 w 258"/>
                <a:gd name="T13" fmla="*/ 0 h 522"/>
                <a:gd name="T14" fmla="*/ 1 w 258"/>
                <a:gd name="T15" fmla="*/ 1 h 522"/>
                <a:gd name="T16" fmla="*/ 0 w 258"/>
                <a:gd name="T17" fmla="*/ 1 h 522"/>
                <a:gd name="T18" fmla="*/ 0 w 258"/>
                <a:gd name="T19" fmla="*/ 1 h 522"/>
                <a:gd name="T20" fmla="*/ 0 w 258"/>
                <a:gd name="T21" fmla="*/ 4 h 522"/>
                <a:gd name="T22" fmla="*/ 0 w 258"/>
                <a:gd name="T23" fmla="*/ 11 h 522"/>
                <a:gd name="T24" fmla="*/ 0 w 258"/>
                <a:gd name="T25" fmla="*/ 13 h 522"/>
                <a:gd name="T26" fmla="*/ 0 w 258"/>
                <a:gd name="T27" fmla="*/ 14 h 522"/>
                <a:gd name="T28" fmla="*/ 1 w 258"/>
                <a:gd name="T29" fmla="*/ 14 h 522"/>
                <a:gd name="T30" fmla="*/ 2 w 258"/>
                <a:gd name="T31" fmla="*/ 15 h 522"/>
                <a:gd name="T32" fmla="*/ 4 w 258"/>
                <a:gd name="T33" fmla="*/ 15 h 522"/>
                <a:gd name="T34" fmla="*/ 5 w 258"/>
                <a:gd name="T35" fmla="*/ 14 h 522"/>
                <a:gd name="T36" fmla="*/ 5 w 258"/>
                <a:gd name="T37" fmla="*/ 14 h 522"/>
                <a:gd name="T38" fmla="*/ 6 w 258"/>
                <a:gd name="T39" fmla="*/ 13 h 522"/>
                <a:gd name="T40" fmla="*/ 7 w 258"/>
                <a:gd name="T41" fmla="*/ 2 h 5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522"/>
                <a:gd name="T65" fmla="*/ 258 w 258"/>
                <a:gd name="T66" fmla="*/ 522 h 5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522">
                  <a:moveTo>
                    <a:pt x="258" y="74"/>
                  </a:moveTo>
                  <a:lnTo>
                    <a:pt x="250" y="47"/>
                  </a:lnTo>
                  <a:lnTo>
                    <a:pt x="231" y="29"/>
                  </a:lnTo>
                  <a:lnTo>
                    <a:pt x="206" y="12"/>
                  </a:lnTo>
                  <a:lnTo>
                    <a:pt x="150" y="0"/>
                  </a:lnTo>
                  <a:lnTo>
                    <a:pt x="77" y="0"/>
                  </a:lnTo>
                  <a:lnTo>
                    <a:pt x="52" y="4"/>
                  </a:lnTo>
                  <a:lnTo>
                    <a:pt x="24" y="17"/>
                  </a:lnTo>
                  <a:lnTo>
                    <a:pt x="13" y="29"/>
                  </a:lnTo>
                  <a:lnTo>
                    <a:pt x="6" y="42"/>
                  </a:lnTo>
                  <a:lnTo>
                    <a:pt x="6" y="143"/>
                  </a:lnTo>
                  <a:lnTo>
                    <a:pt x="0" y="381"/>
                  </a:lnTo>
                  <a:lnTo>
                    <a:pt x="0" y="448"/>
                  </a:lnTo>
                  <a:lnTo>
                    <a:pt x="13" y="487"/>
                  </a:lnTo>
                  <a:lnTo>
                    <a:pt x="39" y="515"/>
                  </a:lnTo>
                  <a:lnTo>
                    <a:pt x="74" y="522"/>
                  </a:lnTo>
                  <a:lnTo>
                    <a:pt x="140" y="522"/>
                  </a:lnTo>
                  <a:lnTo>
                    <a:pt x="171" y="515"/>
                  </a:lnTo>
                  <a:lnTo>
                    <a:pt x="186" y="499"/>
                  </a:lnTo>
                  <a:lnTo>
                    <a:pt x="199" y="456"/>
                  </a:lnTo>
                  <a:lnTo>
                    <a:pt x="258" y="74"/>
                  </a:lnTo>
                  <a:close/>
                </a:path>
              </a:pathLst>
            </a:custGeom>
            <a:solidFill>
              <a:srgbClr val="FFBFBF"/>
            </a:solidFill>
            <a:ln w="1588">
              <a:solidFill>
                <a:srgbClr val="000000"/>
              </a:solidFill>
              <a:prstDash val="solid"/>
              <a:round/>
              <a:headEnd/>
              <a:tailEnd/>
            </a:ln>
          </p:spPr>
          <p:txBody>
            <a:bodyPr/>
            <a:lstStyle/>
            <a:p>
              <a:endParaRPr lang="es-ES"/>
            </a:p>
          </p:txBody>
        </p:sp>
        <p:grpSp>
          <p:nvGrpSpPr>
            <p:cNvPr id="68" name="Group 277"/>
            <p:cNvGrpSpPr>
              <a:grpSpLocks/>
            </p:cNvGrpSpPr>
            <p:nvPr/>
          </p:nvGrpSpPr>
          <p:grpSpPr bwMode="auto">
            <a:xfrm>
              <a:off x="2161" y="1619"/>
              <a:ext cx="106" cy="155"/>
              <a:chOff x="2161" y="1619"/>
              <a:chExt cx="106" cy="155"/>
            </a:xfrm>
          </p:grpSpPr>
          <p:sp>
            <p:nvSpPr>
              <p:cNvPr id="69" name="Freeform 278"/>
              <p:cNvSpPr>
                <a:spLocks/>
              </p:cNvSpPr>
              <p:nvPr/>
            </p:nvSpPr>
            <p:spPr bwMode="auto">
              <a:xfrm>
                <a:off x="2162" y="1619"/>
                <a:ext cx="105" cy="155"/>
              </a:xfrm>
              <a:custGeom>
                <a:avLst/>
                <a:gdLst>
                  <a:gd name="T0" fmla="*/ 3 w 630"/>
                  <a:gd name="T1" fmla="*/ 6 h 935"/>
                  <a:gd name="T2" fmla="*/ 4 w 630"/>
                  <a:gd name="T3" fmla="*/ 3 h 935"/>
                  <a:gd name="T4" fmla="*/ 11 w 630"/>
                  <a:gd name="T5" fmla="*/ 1 h 935"/>
                  <a:gd name="T6" fmla="*/ 15 w 630"/>
                  <a:gd name="T7" fmla="*/ 0 h 935"/>
                  <a:gd name="T8" fmla="*/ 16 w 630"/>
                  <a:gd name="T9" fmla="*/ 0 h 935"/>
                  <a:gd name="T10" fmla="*/ 17 w 630"/>
                  <a:gd name="T11" fmla="*/ 1 h 935"/>
                  <a:gd name="T12" fmla="*/ 17 w 630"/>
                  <a:gd name="T13" fmla="*/ 1 h 935"/>
                  <a:gd name="T14" fmla="*/ 17 w 630"/>
                  <a:gd name="T15" fmla="*/ 2 h 935"/>
                  <a:gd name="T16" fmla="*/ 18 w 630"/>
                  <a:gd name="T17" fmla="*/ 3 h 935"/>
                  <a:gd name="T18" fmla="*/ 18 w 630"/>
                  <a:gd name="T19" fmla="*/ 5 h 935"/>
                  <a:gd name="T20" fmla="*/ 17 w 630"/>
                  <a:gd name="T21" fmla="*/ 5 h 935"/>
                  <a:gd name="T22" fmla="*/ 17 w 630"/>
                  <a:gd name="T23" fmla="*/ 6 h 935"/>
                  <a:gd name="T24" fmla="*/ 10 w 630"/>
                  <a:gd name="T25" fmla="*/ 9 h 935"/>
                  <a:gd name="T26" fmla="*/ 9 w 630"/>
                  <a:gd name="T27" fmla="*/ 17 h 935"/>
                  <a:gd name="T28" fmla="*/ 11 w 630"/>
                  <a:gd name="T29" fmla="*/ 18 h 935"/>
                  <a:gd name="T30" fmla="*/ 13 w 630"/>
                  <a:gd name="T31" fmla="*/ 21 h 935"/>
                  <a:gd name="T32" fmla="*/ 11 w 630"/>
                  <a:gd name="T33" fmla="*/ 24 h 935"/>
                  <a:gd name="T34" fmla="*/ 9 w 630"/>
                  <a:gd name="T35" fmla="*/ 26 h 935"/>
                  <a:gd name="T36" fmla="*/ 6 w 630"/>
                  <a:gd name="T37" fmla="*/ 25 h 935"/>
                  <a:gd name="T38" fmla="*/ 3 w 630"/>
                  <a:gd name="T39" fmla="*/ 23 h 935"/>
                  <a:gd name="T40" fmla="*/ 0 w 630"/>
                  <a:gd name="T41" fmla="*/ 17 h 935"/>
                  <a:gd name="T42" fmla="*/ 1 w 630"/>
                  <a:gd name="T43" fmla="*/ 10 h 935"/>
                  <a:gd name="T44" fmla="*/ 3 w 630"/>
                  <a:gd name="T45" fmla="*/ 6 h 9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35"/>
                  <a:gd name="T71" fmla="*/ 630 w 630"/>
                  <a:gd name="T72" fmla="*/ 935 h 9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35">
                    <a:moveTo>
                      <a:pt x="105" y="222"/>
                    </a:moveTo>
                    <a:lnTo>
                      <a:pt x="151" y="112"/>
                    </a:lnTo>
                    <a:lnTo>
                      <a:pt x="399" y="28"/>
                    </a:lnTo>
                    <a:lnTo>
                      <a:pt x="537" y="0"/>
                    </a:lnTo>
                    <a:lnTo>
                      <a:pt x="565" y="8"/>
                    </a:lnTo>
                    <a:lnTo>
                      <a:pt x="593" y="28"/>
                    </a:lnTo>
                    <a:lnTo>
                      <a:pt x="606" y="50"/>
                    </a:lnTo>
                    <a:lnTo>
                      <a:pt x="621" y="84"/>
                    </a:lnTo>
                    <a:lnTo>
                      <a:pt x="630" y="128"/>
                    </a:lnTo>
                    <a:lnTo>
                      <a:pt x="628" y="168"/>
                    </a:lnTo>
                    <a:lnTo>
                      <a:pt x="619" y="199"/>
                    </a:lnTo>
                    <a:lnTo>
                      <a:pt x="601" y="232"/>
                    </a:lnTo>
                    <a:lnTo>
                      <a:pt x="371" y="343"/>
                    </a:lnTo>
                    <a:lnTo>
                      <a:pt x="316" y="615"/>
                    </a:lnTo>
                    <a:lnTo>
                      <a:pt x="399" y="659"/>
                    </a:lnTo>
                    <a:lnTo>
                      <a:pt x="463" y="757"/>
                    </a:lnTo>
                    <a:lnTo>
                      <a:pt x="408" y="889"/>
                    </a:lnTo>
                    <a:lnTo>
                      <a:pt x="331" y="935"/>
                    </a:lnTo>
                    <a:lnTo>
                      <a:pt x="222" y="915"/>
                    </a:lnTo>
                    <a:lnTo>
                      <a:pt x="100" y="841"/>
                    </a:lnTo>
                    <a:lnTo>
                      <a:pt x="0" y="607"/>
                    </a:lnTo>
                    <a:lnTo>
                      <a:pt x="24" y="382"/>
                    </a:lnTo>
                    <a:lnTo>
                      <a:pt x="105" y="222"/>
                    </a:lnTo>
                    <a:close/>
                  </a:path>
                </a:pathLst>
              </a:custGeom>
              <a:solidFill>
                <a:srgbClr val="F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0" name="Freeform 279"/>
              <p:cNvSpPr>
                <a:spLocks/>
              </p:cNvSpPr>
              <p:nvPr/>
            </p:nvSpPr>
            <p:spPr bwMode="auto">
              <a:xfrm>
                <a:off x="2161" y="1619"/>
                <a:ext cx="106" cy="152"/>
              </a:xfrm>
              <a:custGeom>
                <a:avLst/>
                <a:gdLst>
                  <a:gd name="T0" fmla="*/ 6 w 635"/>
                  <a:gd name="T1" fmla="*/ 25 h 912"/>
                  <a:gd name="T2" fmla="*/ 3 w 635"/>
                  <a:gd name="T3" fmla="*/ 23 h 912"/>
                  <a:gd name="T4" fmla="*/ 0 w 635"/>
                  <a:gd name="T5" fmla="*/ 17 h 912"/>
                  <a:gd name="T6" fmla="*/ 1 w 635"/>
                  <a:gd name="T7" fmla="*/ 11 h 912"/>
                  <a:gd name="T8" fmla="*/ 5 w 635"/>
                  <a:gd name="T9" fmla="*/ 3 h 912"/>
                  <a:gd name="T10" fmla="*/ 11 w 635"/>
                  <a:gd name="T11" fmla="*/ 1 h 912"/>
                  <a:gd name="T12" fmla="*/ 14 w 635"/>
                  <a:gd name="T13" fmla="*/ 0 h 912"/>
                  <a:gd name="T14" fmla="*/ 15 w 635"/>
                  <a:gd name="T15" fmla="*/ 0 h 912"/>
                  <a:gd name="T16" fmla="*/ 16 w 635"/>
                  <a:gd name="T17" fmla="*/ 0 h 912"/>
                  <a:gd name="T18" fmla="*/ 17 w 635"/>
                  <a:gd name="T19" fmla="*/ 1 h 912"/>
                  <a:gd name="T20" fmla="*/ 17 w 635"/>
                  <a:gd name="T21" fmla="*/ 2 h 912"/>
                  <a:gd name="T22" fmla="*/ 18 w 635"/>
                  <a:gd name="T23" fmla="*/ 3 h 912"/>
                  <a:gd name="T24" fmla="*/ 18 w 635"/>
                  <a:gd name="T25" fmla="*/ 4 h 912"/>
                  <a:gd name="T26" fmla="*/ 18 w 635"/>
                  <a:gd name="T27" fmla="*/ 5 h 912"/>
                  <a:gd name="T28" fmla="*/ 17 w 635"/>
                  <a:gd name="T29" fmla="*/ 6 h 912"/>
                  <a:gd name="T30" fmla="*/ 17 w 635"/>
                  <a:gd name="T31" fmla="*/ 7 h 912"/>
                  <a:gd name="T32" fmla="*/ 11 w 635"/>
                  <a:gd name="T33" fmla="*/ 10 h 912"/>
                  <a:gd name="T34" fmla="*/ 9 w 635"/>
                  <a:gd name="T35" fmla="*/ 17 h 9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5"/>
                  <a:gd name="T55" fmla="*/ 0 h 912"/>
                  <a:gd name="T56" fmla="*/ 635 w 635"/>
                  <a:gd name="T57" fmla="*/ 912 h 9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5" h="912">
                    <a:moveTo>
                      <a:pt x="210" y="912"/>
                    </a:moveTo>
                    <a:lnTo>
                      <a:pt x="97" y="838"/>
                    </a:lnTo>
                    <a:lnTo>
                      <a:pt x="0" y="604"/>
                    </a:lnTo>
                    <a:lnTo>
                      <a:pt x="28" y="381"/>
                    </a:lnTo>
                    <a:lnTo>
                      <a:pt x="160" y="112"/>
                    </a:lnTo>
                    <a:lnTo>
                      <a:pt x="375" y="39"/>
                    </a:lnTo>
                    <a:lnTo>
                      <a:pt x="515" y="3"/>
                    </a:lnTo>
                    <a:lnTo>
                      <a:pt x="547" y="0"/>
                    </a:lnTo>
                    <a:lnTo>
                      <a:pt x="580" y="11"/>
                    </a:lnTo>
                    <a:lnTo>
                      <a:pt x="601" y="31"/>
                    </a:lnTo>
                    <a:lnTo>
                      <a:pt x="620" y="66"/>
                    </a:lnTo>
                    <a:lnTo>
                      <a:pt x="633" y="115"/>
                    </a:lnTo>
                    <a:lnTo>
                      <a:pt x="635" y="150"/>
                    </a:lnTo>
                    <a:lnTo>
                      <a:pt x="630" y="192"/>
                    </a:lnTo>
                    <a:lnTo>
                      <a:pt x="616" y="216"/>
                    </a:lnTo>
                    <a:lnTo>
                      <a:pt x="596" y="236"/>
                    </a:lnTo>
                    <a:lnTo>
                      <a:pt x="376" y="343"/>
                    </a:lnTo>
                    <a:lnTo>
                      <a:pt x="322" y="6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grpSp>
      </p:grpSp>
      <p:grpSp>
        <p:nvGrpSpPr>
          <p:cNvPr id="71" name="Group 272"/>
          <p:cNvGrpSpPr>
            <a:grpSpLocks/>
          </p:cNvGrpSpPr>
          <p:nvPr/>
        </p:nvGrpSpPr>
        <p:grpSpPr bwMode="auto">
          <a:xfrm rot="16200000" flipH="1">
            <a:off x="2405857" y="5163219"/>
            <a:ext cx="215900" cy="492125"/>
            <a:chOff x="2161" y="1441"/>
            <a:chExt cx="194" cy="401"/>
          </a:xfrm>
        </p:grpSpPr>
        <p:sp>
          <p:nvSpPr>
            <p:cNvPr id="72" name="Freeform 273"/>
            <p:cNvSpPr>
              <a:spLocks/>
            </p:cNvSpPr>
            <p:nvPr/>
          </p:nvSpPr>
          <p:spPr bwMode="auto">
            <a:xfrm>
              <a:off x="2162" y="1441"/>
              <a:ext cx="193" cy="401"/>
            </a:xfrm>
            <a:custGeom>
              <a:avLst/>
              <a:gdLst>
                <a:gd name="T0" fmla="*/ 30 w 1160"/>
                <a:gd name="T1" fmla="*/ 26 h 2406"/>
                <a:gd name="T2" fmla="*/ 32 w 1160"/>
                <a:gd name="T3" fmla="*/ 29 h 2406"/>
                <a:gd name="T4" fmla="*/ 32 w 1160"/>
                <a:gd name="T5" fmla="*/ 44 h 2406"/>
                <a:gd name="T6" fmla="*/ 30 w 1160"/>
                <a:gd name="T7" fmla="*/ 52 h 2406"/>
                <a:gd name="T8" fmla="*/ 29 w 1160"/>
                <a:gd name="T9" fmla="*/ 54 h 2406"/>
                <a:gd name="T10" fmla="*/ 28 w 1160"/>
                <a:gd name="T11" fmla="*/ 55 h 2406"/>
                <a:gd name="T12" fmla="*/ 27 w 1160"/>
                <a:gd name="T13" fmla="*/ 56 h 2406"/>
                <a:gd name="T14" fmla="*/ 26 w 1160"/>
                <a:gd name="T15" fmla="*/ 57 h 2406"/>
                <a:gd name="T16" fmla="*/ 26 w 1160"/>
                <a:gd name="T17" fmla="*/ 67 h 2406"/>
                <a:gd name="T18" fmla="*/ 9 w 1160"/>
                <a:gd name="T19" fmla="*/ 67 h 2406"/>
                <a:gd name="T20" fmla="*/ 9 w 1160"/>
                <a:gd name="T21" fmla="*/ 61 h 2406"/>
                <a:gd name="T22" fmla="*/ 8 w 1160"/>
                <a:gd name="T23" fmla="*/ 59 h 2406"/>
                <a:gd name="T24" fmla="*/ 8 w 1160"/>
                <a:gd name="T25" fmla="*/ 57 h 2406"/>
                <a:gd name="T26" fmla="*/ 6 w 1160"/>
                <a:gd name="T27" fmla="*/ 55 h 2406"/>
                <a:gd name="T28" fmla="*/ 3 w 1160"/>
                <a:gd name="T29" fmla="*/ 53 h 2406"/>
                <a:gd name="T30" fmla="*/ 0 w 1160"/>
                <a:gd name="T31" fmla="*/ 46 h 2406"/>
                <a:gd name="T32" fmla="*/ 1 w 1160"/>
                <a:gd name="T33" fmla="*/ 40 h 2406"/>
                <a:gd name="T34" fmla="*/ 3 w 1160"/>
                <a:gd name="T35" fmla="*/ 35 h 2406"/>
                <a:gd name="T36" fmla="*/ 3 w 1160"/>
                <a:gd name="T37" fmla="*/ 3 h 2406"/>
                <a:gd name="T38" fmla="*/ 3 w 1160"/>
                <a:gd name="T39" fmla="*/ 1 h 2406"/>
                <a:gd name="T40" fmla="*/ 3 w 1160"/>
                <a:gd name="T41" fmla="*/ 1 h 2406"/>
                <a:gd name="T42" fmla="*/ 4 w 1160"/>
                <a:gd name="T43" fmla="*/ 0 h 2406"/>
                <a:gd name="T44" fmla="*/ 6 w 1160"/>
                <a:gd name="T45" fmla="*/ 0 h 2406"/>
                <a:gd name="T46" fmla="*/ 7 w 1160"/>
                <a:gd name="T47" fmla="*/ 0 h 2406"/>
                <a:gd name="T48" fmla="*/ 8 w 1160"/>
                <a:gd name="T49" fmla="*/ 0 h 2406"/>
                <a:gd name="T50" fmla="*/ 9 w 1160"/>
                <a:gd name="T51" fmla="*/ 1 h 2406"/>
                <a:gd name="T52" fmla="*/ 9 w 1160"/>
                <a:gd name="T53" fmla="*/ 1 h 2406"/>
                <a:gd name="T54" fmla="*/ 9 w 1160"/>
                <a:gd name="T55" fmla="*/ 3 h 2406"/>
                <a:gd name="T56" fmla="*/ 10 w 1160"/>
                <a:gd name="T57" fmla="*/ 26 h 2406"/>
                <a:gd name="T58" fmla="*/ 30 w 1160"/>
                <a:gd name="T59" fmla="*/ 26 h 24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60"/>
                <a:gd name="T91" fmla="*/ 0 h 2406"/>
                <a:gd name="T92" fmla="*/ 1160 w 1160"/>
                <a:gd name="T93" fmla="*/ 2406 h 24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60" h="2406">
                  <a:moveTo>
                    <a:pt x="1091" y="920"/>
                  </a:moveTo>
                  <a:lnTo>
                    <a:pt x="1160" y="1024"/>
                  </a:lnTo>
                  <a:lnTo>
                    <a:pt x="1160" y="1572"/>
                  </a:lnTo>
                  <a:lnTo>
                    <a:pt x="1069" y="1878"/>
                  </a:lnTo>
                  <a:lnTo>
                    <a:pt x="1049" y="1941"/>
                  </a:lnTo>
                  <a:lnTo>
                    <a:pt x="1021" y="1975"/>
                  </a:lnTo>
                  <a:lnTo>
                    <a:pt x="987" y="2011"/>
                  </a:lnTo>
                  <a:lnTo>
                    <a:pt x="951" y="2045"/>
                  </a:lnTo>
                  <a:lnTo>
                    <a:pt x="924" y="2406"/>
                  </a:lnTo>
                  <a:lnTo>
                    <a:pt x="330" y="2406"/>
                  </a:lnTo>
                  <a:lnTo>
                    <a:pt x="322" y="2205"/>
                  </a:lnTo>
                  <a:lnTo>
                    <a:pt x="302" y="2129"/>
                  </a:lnTo>
                  <a:lnTo>
                    <a:pt x="277" y="2051"/>
                  </a:lnTo>
                  <a:lnTo>
                    <a:pt x="215" y="1983"/>
                  </a:lnTo>
                  <a:lnTo>
                    <a:pt x="96" y="1899"/>
                  </a:lnTo>
                  <a:lnTo>
                    <a:pt x="0" y="1667"/>
                  </a:lnTo>
                  <a:lnTo>
                    <a:pt x="22" y="1446"/>
                  </a:lnTo>
                  <a:lnTo>
                    <a:pt x="110" y="1270"/>
                  </a:lnTo>
                  <a:lnTo>
                    <a:pt x="110" y="96"/>
                  </a:lnTo>
                  <a:lnTo>
                    <a:pt x="114" y="50"/>
                  </a:lnTo>
                  <a:lnTo>
                    <a:pt x="128" y="26"/>
                  </a:lnTo>
                  <a:lnTo>
                    <a:pt x="156" y="5"/>
                  </a:lnTo>
                  <a:lnTo>
                    <a:pt x="208" y="0"/>
                  </a:lnTo>
                  <a:lnTo>
                    <a:pt x="258" y="1"/>
                  </a:lnTo>
                  <a:lnTo>
                    <a:pt x="298" y="11"/>
                  </a:lnTo>
                  <a:lnTo>
                    <a:pt x="318" y="24"/>
                  </a:lnTo>
                  <a:lnTo>
                    <a:pt x="328" y="43"/>
                  </a:lnTo>
                  <a:lnTo>
                    <a:pt x="330" y="96"/>
                  </a:lnTo>
                  <a:lnTo>
                    <a:pt x="357" y="920"/>
                  </a:lnTo>
                  <a:lnTo>
                    <a:pt x="1091" y="920"/>
                  </a:lnTo>
                  <a:close/>
                </a:path>
              </a:pathLst>
            </a:custGeom>
            <a:solidFill>
              <a:srgbClr val="FFBFBF"/>
            </a:solidFill>
            <a:ln w="1588">
              <a:solidFill>
                <a:srgbClr val="000000"/>
              </a:solidFill>
              <a:prstDash val="solid"/>
              <a:round/>
              <a:headEnd/>
              <a:tailEnd/>
            </a:ln>
          </p:spPr>
          <p:txBody>
            <a:bodyPr/>
            <a:lstStyle/>
            <a:p>
              <a:endParaRPr lang="es-ES"/>
            </a:p>
          </p:txBody>
        </p:sp>
        <p:sp>
          <p:nvSpPr>
            <p:cNvPr id="73" name="Freeform 274"/>
            <p:cNvSpPr>
              <a:spLocks/>
            </p:cNvSpPr>
            <p:nvPr/>
          </p:nvSpPr>
          <p:spPr bwMode="auto">
            <a:xfrm>
              <a:off x="2219" y="1579"/>
              <a:ext cx="44" cy="91"/>
            </a:xfrm>
            <a:custGeom>
              <a:avLst/>
              <a:gdLst>
                <a:gd name="T0" fmla="*/ 0 w 263"/>
                <a:gd name="T1" fmla="*/ 2 h 541"/>
                <a:gd name="T2" fmla="*/ 0 w 263"/>
                <a:gd name="T3" fmla="*/ 1 h 541"/>
                <a:gd name="T4" fmla="*/ 1 w 263"/>
                <a:gd name="T5" fmla="*/ 1 h 541"/>
                <a:gd name="T6" fmla="*/ 2 w 263"/>
                <a:gd name="T7" fmla="*/ 0 h 541"/>
                <a:gd name="T8" fmla="*/ 3 w 263"/>
                <a:gd name="T9" fmla="*/ 0 h 541"/>
                <a:gd name="T10" fmla="*/ 5 w 263"/>
                <a:gd name="T11" fmla="*/ 0 h 541"/>
                <a:gd name="T12" fmla="*/ 6 w 263"/>
                <a:gd name="T13" fmla="*/ 0 h 541"/>
                <a:gd name="T14" fmla="*/ 7 w 263"/>
                <a:gd name="T15" fmla="*/ 1 h 541"/>
                <a:gd name="T16" fmla="*/ 7 w 263"/>
                <a:gd name="T17" fmla="*/ 1 h 541"/>
                <a:gd name="T18" fmla="*/ 7 w 263"/>
                <a:gd name="T19" fmla="*/ 1 h 541"/>
                <a:gd name="T20" fmla="*/ 7 w 263"/>
                <a:gd name="T21" fmla="*/ 4 h 541"/>
                <a:gd name="T22" fmla="*/ 7 w 263"/>
                <a:gd name="T23" fmla="*/ 11 h 541"/>
                <a:gd name="T24" fmla="*/ 7 w 263"/>
                <a:gd name="T25" fmla="*/ 13 h 541"/>
                <a:gd name="T26" fmla="*/ 7 w 263"/>
                <a:gd name="T27" fmla="*/ 14 h 541"/>
                <a:gd name="T28" fmla="*/ 7 w 263"/>
                <a:gd name="T29" fmla="*/ 15 h 541"/>
                <a:gd name="T30" fmla="*/ 5 w 263"/>
                <a:gd name="T31" fmla="*/ 15 h 541"/>
                <a:gd name="T32" fmla="*/ 3 w 263"/>
                <a:gd name="T33" fmla="*/ 15 h 541"/>
                <a:gd name="T34" fmla="*/ 3 w 263"/>
                <a:gd name="T35" fmla="*/ 15 h 541"/>
                <a:gd name="T36" fmla="*/ 2 w 263"/>
                <a:gd name="T37" fmla="*/ 15 h 541"/>
                <a:gd name="T38" fmla="*/ 2 w 263"/>
                <a:gd name="T39" fmla="*/ 13 h 541"/>
                <a:gd name="T40" fmla="*/ 0 w 263"/>
                <a:gd name="T41" fmla="*/ 2 h 5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3"/>
                <a:gd name="T64" fmla="*/ 0 h 541"/>
                <a:gd name="T65" fmla="*/ 263 w 263"/>
                <a:gd name="T66" fmla="*/ 541 h 5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3" h="541">
                  <a:moveTo>
                    <a:pt x="0" y="78"/>
                  </a:moveTo>
                  <a:lnTo>
                    <a:pt x="10" y="49"/>
                  </a:lnTo>
                  <a:lnTo>
                    <a:pt x="29" y="31"/>
                  </a:lnTo>
                  <a:lnTo>
                    <a:pt x="55" y="12"/>
                  </a:lnTo>
                  <a:lnTo>
                    <a:pt x="113" y="0"/>
                  </a:lnTo>
                  <a:lnTo>
                    <a:pt x="188" y="0"/>
                  </a:lnTo>
                  <a:lnTo>
                    <a:pt x="214" y="5"/>
                  </a:lnTo>
                  <a:lnTo>
                    <a:pt x="241" y="18"/>
                  </a:lnTo>
                  <a:lnTo>
                    <a:pt x="250" y="31"/>
                  </a:lnTo>
                  <a:lnTo>
                    <a:pt x="259" y="44"/>
                  </a:lnTo>
                  <a:lnTo>
                    <a:pt x="259" y="148"/>
                  </a:lnTo>
                  <a:lnTo>
                    <a:pt x="263" y="395"/>
                  </a:lnTo>
                  <a:lnTo>
                    <a:pt x="261" y="468"/>
                  </a:lnTo>
                  <a:lnTo>
                    <a:pt x="253" y="507"/>
                  </a:lnTo>
                  <a:lnTo>
                    <a:pt x="232" y="533"/>
                  </a:lnTo>
                  <a:lnTo>
                    <a:pt x="190" y="541"/>
                  </a:lnTo>
                  <a:lnTo>
                    <a:pt x="122" y="541"/>
                  </a:lnTo>
                  <a:lnTo>
                    <a:pt x="91" y="533"/>
                  </a:lnTo>
                  <a:lnTo>
                    <a:pt x="81" y="517"/>
                  </a:lnTo>
                  <a:lnTo>
                    <a:pt x="65" y="473"/>
                  </a:lnTo>
                  <a:lnTo>
                    <a:pt x="0" y="78"/>
                  </a:lnTo>
                  <a:close/>
                </a:path>
              </a:pathLst>
            </a:custGeom>
            <a:solidFill>
              <a:srgbClr val="FFBFBF"/>
            </a:solidFill>
            <a:ln w="1588">
              <a:solidFill>
                <a:srgbClr val="000000"/>
              </a:solidFill>
              <a:prstDash val="solid"/>
              <a:round/>
              <a:headEnd/>
              <a:tailEnd/>
            </a:ln>
          </p:spPr>
          <p:txBody>
            <a:bodyPr/>
            <a:lstStyle/>
            <a:p>
              <a:endParaRPr lang="es-ES"/>
            </a:p>
          </p:txBody>
        </p:sp>
        <p:sp>
          <p:nvSpPr>
            <p:cNvPr id="74" name="Freeform 275"/>
            <p:cNvSpPr>
              <a:spLocks/>
            </p:cNvSpPr>
            <p:nvPr/>
          </p:nvSpPr>
          <p:spPr bwMode="auto">
            <a:xfrm>
              <a:off x="2261" y="1579"/>
              <a:ext cx="42" cy="90"/>
            </a:xfrm>
            <a:custGeom>
              <a:avLst/>
              <a:gdLst>
                <a:gd name="T0" fmla="*/ 0 w 248"/>
                <a:gd name="T1" fmla="*/ 2 h 542"/>
                <a:gd name="T2" fmla="*/ 0 w 248"/>
                <a:gd name="T3" fmla="*/ 1 h 542"/>
                <a:gd name="T4" fmla="*/ 1 w 248"/>
                <a:gd name="T5" fmla="*/ 1 h 542"/>
                <a:gd name="T6" fmla="*/ 2 w 248"/>
                <a:gd name="T7" fmla="*/ 0 h 542"/>
                <a:gd name="T8" fmla="*/ 3 w 248"/>
                <a:gd name="T9" fmla="*/ 0 h 542"/>
                <a:gd name="T10" fmla="*/ 5 w 248"/>
                <a:gd name="T11" fmla="*/ 0 h 542"/>
                <a:gd name="T12" fmla="*/ 6 w 248"/>
                <a:gd name="T13" fmla="*/ 0 h 542"/>
                <a:gd name="T14" fmla="*/ 7 w 248"/>
                <a:gd name="T15" fmla="*/ 0 h 542"/>
                <a:gd name="T16" fmla="*/ 7 w 248"/>
                <a:gd name="T17" fmla="*/ 1 h 542"/>
                <a:gd name="T18" fmla="*/ 7 w 248"/>
                <a:gd name="T19" fmla="*/ 2 h 542"/>
                <a:gd name="T20" fmla="*/ 7 w 248"/>
                <a:gd name="T21" fmla="*/ 6 h 542"/>
                <a:gd name="T22" fmla="*/ 7 w 248"/>
                <a:gd name="T23" fmla="*/ 12 h 542"/>
                <a:gd name="T24" fmla="*/ 7 w 248"/>
                <a:gd name="T25" fmla="*/ 13 h 542"/>
                <a:gd name="T26" fmla="*/ 6 w 248"/>
                <a:gd name="T27" fmla="*/ 14 h 542"/>
                <a:gd name="T28" fmla="*/ 5 w 248"/>
                <a:gd name="T29" fmla="*/ 15 h 542"/>
                <a:gd name="T30" fmla="*/ 4 w 248"/>
                <a:gd name="T31" fmla="*/ 15 h 542"/>
                <a:gd name="T32" fmla="*/ 2 w 248"/>
                <a:gd name="T33" fmla="*/ 15 h 542"/>
                <a:gd name="T34" fmla="*/ 1 w 248"/>
                <a:gd name="T35" fmla="*/ 14 h 542"/>
                <a:gd name="T36" fmla="*/ 1 w 248"/>
                <a:gd name="T37" fmla="*/ 14 h 542"/>
                <a:gd name="T38" fmla="*/ 1 w 248"/>
                <a:gd name="T39" fmla="*/ 13 h 542"/>
                <a:gd name="T40" fmla="*/ 0 w 248"/>
                <a:gd name="T41" fmla="*/ 2 h 5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542"/>
                <a:gd name="T65" fmla="*/ 248 w 248"/>
                <a:gd name="T66" fmla="*/ 542 h 5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542">
                  <a:moveTo>
                    <a:pt x="0" y="75"/>
                  </a:moveTo>
                  <a:lnTo>
                    <a:pt x="10" y="47"/>
                  </a:lnTo>
                  <a:lnTo>
                    <a:pt x="28" y="29"/>
                  </a:lnTo>
                  <a:lnTo>
                    <a:pt x="55" y="11"/>
                  </a:lnTo>
                  <a:lnTo>
                    <a:pt x="96" y="0"/>
                  </a:lnTo>
                  <a:lnTo>
                    <a:pt x="165" y="0"/>
                  </a:lnTo>
                  <a:lnTo>
                    <a:pt x="206" y="8"/>
                  </a:lnTo>
                  <a:lnTo>
                    <a:pt x="229" y="21"/>
                  </a:lnTo>
                  <a:lnTo>
                    <a:pt x="246" y="42"/>
                  </a:lnTo>
                  <a:lnTo>
                    <a:pt x="248" y="79"/>
                  </a:lnTo>
                  <a:lnTo>
                    <a:pt x="248" y="207"/>
                  </a:lnTo>
                  <a:lnTo>
                    <a:pt x="237" y="419"/>
                  </a:lnTo>
                  <a:lnTo>
                    <a:pt x="229" y="490"/>
                  </a:lnTo>
                  <a:lnTo>
                    <a:pt x="214" y="523"/>
                  </a:lnTo>
                  <a:lnTo>
                    <a:pt x="191" y="536"/>
                  </a:lnTo>
                  <a:lnTo>
                    <a:pt x="149" y="542"/>
                  </a:lnTo>
                  <a:lnTo>
                    <a:pt x="76" y="542"/>
                  </a:lnTo>
                  <a:lnTo>
                    <a:pt x="41" y="523"/>
                  </a:lnTo>
                  <a:lnTo>
                    <a:pt x="26" y="503"/>
                  </a:lnTo>
                  <a:lnTo>
                    <a:pt x="15" y="472"/>
                  </a:lnTo>
                  <a:lnTo>
                    <a:pt x="0" y="75"/>
                  </a:lnTo>
                  <a:close/>
                </a:path>
              </a:pathLst>
            </a:custGeom>
            <a:solidFill>
              <a:srgbClr val="FFBFBF"/>
            </a:solidFill>
            <a:ln w="1588">
              <a:solidFill>
                <a:srgbClr val="000000"/>
              </a:solidFill>
              <a:prstDash val="solid"/>
              <a:round/>
              <a:headEnd/>
              <a:tailEnd/>
            </a:ln>
          </p:spPr>
          <p:txBody>
            <a:bodyPr/>
            <a:lstStyle/>
            <a:p>
              <a:endParaRPr lang="es-ES"/>
            </a:p>
          </p:txBody>
        </p:sp>
        <p:sp>
          <p:nvSpPr>
            <p:cNvPr id="75" name="Freeform 276"/>
            <p:cNvSpPr>
              <a:spLocks/>
            </p:cNvSpPr>
            <p:nvPr/>
          </p:nvSpPr>
          <p:spPr bwMode="auto">
            <a:xfrm>
              <a:off x="2302" y="1582"/>
              <a:ext cx="43" cy="87"/>
            </a:xfrm>
            <a:custGeom>
              <a:avLst/>
              <a:gdLst>
                <a:gd name="T0" fmla="*/ 7 w 258"/>
                <a:gd name="T1" fmla="*/ 2 h 522"/>
                <a:gd name="T2" fmla="*/ 7 w 258"/>
                <a:gd name="T3" fmla="*/ 1 h 522"/>
                <a:gd name="T4" fmla="*/ 6 w 258"/>
                <a:gd name="T5" fmla="*/ 1 h 522"/>
                <a:gd name="T6" fmla="*/ 6 w 258"/>
                <a:gd name="T7" fmla="*/ 0 h 522"/>
                <a:gd name="T8" fmla="*/ 4 w 258"/>
                <a:gd name="T9" fmla="*/ 0 h 522"/>
                <a:gd name="T10" fmla="*/ 2 w 258"/>
                <a:gd name="T11" fmla="*/ 0 h 522"/>
                <a:gd name="T12" fmla="*/ 2 w 258"/>
                <a:gd name="T13" fmla="*/ 0 h 522"/>
                <a:gd name="T14" fmla="*/ 1 w 258"/>
                <a:gd name="T15" fmla="*/ 1 h 522"/>
                <a:gd name="T16" fmla="*/ 0 w 258"/>
                <a:gd name="T17" fmla="*/ 1 h 522"/>
                <a:gd name="T18" fmla="*/ 0 w 258"/>
                <a:gd name="T19" fmla="*/ 1 h 522"/>
                <a:gd name="T20" fmla="*/ 0 w 258"/>
                <a:gd name="T21" fmla="*/ 4 h 522"/>
                <a:gd name="T22" fmla="*/ 0 w 258"/>
                <a:gd name="T23" fmla="*/ 11 h 522"/>
                <a:gd name="T24" fmla="*/ 0 w 258"/>
                <a:gd name="T25" fmla="*/ 13 h 522"/>
                <a:gd name="T26" fmla="*/ 0 w 258"/>
                <a:gd name="T27" fmla="*/ 14 h 522"/>
                <a:gd name="T28" fmla="*/ 1 w 258"/>
                <a:gd name="T29" fmla="*/ 14 h 522"/>
                <a:gd name="T30" fmla="*/ 2 w 258"/>
                <a:gd name="T31" fmla="*/ 15 h 522"/>
                <a:gd name="T32" fmla="*/ 4 w 258"/>
                <a:gd name="T33" fmla="*/ 15 h 522"/>
                <a:gd name="T34" fmla="*/ 5 w 258"/>
                <a:gd name="T35" fmla="*/ 14 h 522"/>
                <a:gd name="T36" fmla="*/ 5 w 258"/>
                <a:gd name="T37" fmla="*/ 14 h 522"/>
                <a:gd name="T38" fmla="*/ 6 w 258"/>
                <a:gd name="T39" fmla="*/ 13 h 522"/>
                <a:gd name="T40" fmla="*/ 7 w 258"/>
                <a:gd name="T41" fmla="*/ 2 h 5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522"/>
                <a:gd name="T65" fmla="*/ 258 w 258"/>
                <a:gd name="T66" fmla="*/ 522 h 5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522">
                  <a:moveTo>
                    <a:pt x="258" y="74"/>
                  </a:moveTo>
                  <a:lnTo>
                    <a:pt x="250" y="47"/>
                  </a:lnTo>
                  <a:lnTo>
                    <a:pt x="231" y="29"/>
                  </a:lnTo>
                  <a:lnTo>
                    <a:pt x="206" y="12"/>
                  </a:lnTo>
                  <a:lnTo>
                    <a:pt x="150" y="0"/>
                  </a:lnTo>
                  <a:lnTo>
                    <a:pt x="77" y="0"/>
                  </a:lnTo>
                  <a:lnTo>
                    <a:pt x="52" y="4"/>
                  </a:lnTo>
                  <a:lnTo>
                    <a:pt x="24" y="17"/>
                  </a:lnTo>
                  <a:lnTo>
                    <a:pt x="13" y="29"/>
                  </a:lnTo>
                  <a:lnTo>
                    <a:pt x="6" y="42"/>
                  </a:lnTo>
                  <a:lnTo>
                    <a:pt x="6" y="143"/>
                  </a:lnTo>
                  <a:lnTo>
                    <a:pt x="0" y="381"/>
                  </a:lnTo>
                  <a:lnTo>
                    <a:pt x="0" y="448"/>
                  </a:lnTo>
                  <a:lnTo>
                    <a:pt x="13" y="487"/>
                  </a:lnTo>
                  <a:lnTo>
                    <a:pt x="39" y="515"/>
                  </a:lnTo>
                  <a:lnTo>
                    <a:pt x="74" y="522"/>
                  </a:lnTo>
                  <a:lnTo>
                    <a:pt x="140" y="522"/>
                  </a:lnTo>
                  <a:lnTo>
                    <a:pt x="171" y="515"/>
                  </a:lnTo>
                  <a:lnTo>
                    <a:pt x="186" y="499"/>
                  </a:lnTo>
                  <a:lnTo>
                    <a:pt x="199" y="456"/>
                  </a:lnTo>
                  <a:lnTo>
                    <a:pt x="258" y="74"/>
                  </a:lnTo>
                  <a:close/>
                </a:path>
              </a:pathLst>
            </a:custGeom>
            <a:solidFill>
              <a:srgbClr val="FFBFBF"/>
            </a:solidFill>
            <a:ln w="1588">
              <a:solidFill>
                <a:srgbClr val="000000"/>
              </a:solidFill>
              <a:prstDash val="solid"/>
              <a:round/>
              <a:headEnd/>
              <a:tailEnd/>
            </a:ln>
          </p:spPr>
          <p:txBody>
            <a:bodyPr/>
            <a:lstStyle/>
            <a:p>
              <a:endParaRPr lang="es-ES"/>
            </a:p>
          </p:txBody>
        </p:sp>
        <p:grpSp>
          <p:nvGrpSpPr>
            <p:cNvPr id="76" name="Group 277"/>
            <p:cNvGrpSpPr>
              <a:grpSpLocks/>
            </p:cNvGrpSpPr>
            <p:nvPr/>
          </p:nvGrpSpPr>
          <p:grpSpPr bwMode="auto">
            <a:xfrm>
              <a:off x="2161" y="1619"/>
              <a:ext cx="106" cy="155"/>
              <a:chOff x="2161" y="1619"/>
              <a:chExt cx="106" cy="155"/>
            </a:xfrm>
          </p:grpSpPr>
          <p:sp>
            <p:nvSpPr>
              <p:cNvPr id="77" name="Freeform 278"/>
              <p:cNvSpPr>
                <a:spLocks/>
              </p:cNvSpPr>
              <p:nvPr/>
            </p:nvSpPr>
            <p:spPr bwMode="auto">
              <a:xfrm>
                <a:off x="2162" y="1619"/>
                <a:ext cx="105" cy="155"/>
              </a:xfrm>
              <a:custGeom>
                <a:avLst/>
                <a:gdLst>
                  <a:gd name="T0" fmla="*/ 3 w 630"/>
                  <a:gd name="T1" fmla="*/ 6 h 935"/>
                  <a:gd name="T2" fmla="*/ 4 w 630"/>
                  <a:gd name="T3" fmla="*/ 3 h 935"/>
                  <a:gd name="T4" fmla="*/ 11 w 630"/>
                  <a:gd name="T5" fmla="*/ 1 h 935"/>
                  <a:gd name="T6" fmla="*/ 15 w 630"/>
                  <a:gd name="T7" fmla="*/ 0 h 935"/>
                  <a:gd name="T8" fmla="*/ 16 w 630"/>
                  <a:gd name="T9" fmla="*/ 0 h 935"/>
                  <a:gd name="T10" fmla="*/ 17 w 630"/>
                  <a:gd name="T11" fmla="*/ 1 h 935"/>
                  <a:gd name="T12" fmla="*/ 17 w 630"/>
                  <a:gd name="T13" fmla="*/ 1 h 935"/>
                  <a:gd name="T14" fmla="*/ 17 w 630"/>
                  <a:gd name="T15" fmla="*/ 2 h 935"/>
                  <a:gd name="T16" fmla="*/ 18 w 630"/>
                  <a:gd name="T17" fmla="*/ 3 h 935"/>
                  <a:gd name="T18" fmla="*/ 18 w 630"/>
                  <a:gd name="T19" fmla="*/ 5 h 935"/>
                  <a:gd name="T20" fmla="*/ 17 w 630"/>
                  <a:gd name="T21" fmla="*/ 5 h 935"/>
                  <a:gd name="T22" fmla="*/ 17 w 630"/>
                  <a:gd name="T23" fmla="*/ 6 h 935"/>
                  <a:gd name="T24" fmla="*/ 10 w 630"/>
                  <a:gd name="T25" fmla="*/ 9 h 935"/>
                  <a:gd name="T26" fmla="*/ 9 w 630"/>
                  <a:gd name="T27" fmla="*/ 17 h 935"/>
                  <a:gd name="T28" fmla="*/ 11 w 630"/>
                  <a:gd name="T29" fmla="*/ 18 h 935"/>
                  <a:gd name="T30" fmla="*/ 13 w 630"/>
                  <a:gd name="T31" fmla="*/ 21 h 935"/>
                  <a:gd name="T32" fmla="*/ 11 w 630"/>
                  <a:gd name="T33" fmla="*/ 24 h 935"/>
                  <a:gd name="T34" fmla="*/ 9 w 630"/>
                  <a:gd name="T35" fmla="*/ 26 h 935"/>
                  <a:gd name="T36" fmla="*/ 6 w 630"/>
                  <a:gd name="T37" fmla="*/ 25 h 935"/>
                  <a:gd name="T38" fmla="*/ 3 w 630"/>
                  <a:gd name="T39" fmla="*/ 23 h 935"/>
                  <a:gd name="T40" fmla="*/ 0 w 630"/>
                  <a:gd name="T41" fmla="*/ 17 h 935"/>
                  <a:gd name="T42" fmla="*/ 1 w 630"/>
                  <a:gd name="T43" fmla="*/ 10 h 935"/>
                  <a:gd name="T44" fmla="*/ 3 w 630"/>
                  <a:gd name="T45" fmla="*/ 6 h 9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35"/>
                  <a:gd name="T71" fmla="*/ 630 w 630"/>
                  <a:gd name="T72" fmla="*/ 935 h 9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35">
                    <a:moveTo>
                      <a:pt x="105" y="222"/>
                    </a:moveTo>
                    <a:lnTo>
                      <a:pt x="151" y="112"/>
                    </a:lnTo>
                    <a:lnTo>
                      <a:pt x="399" y="28"/>
                    </a:lnTo>
                    <a:lnTo>
                      <a:pt x="537" y="0"/>
                    </a:lnTo>
                    <a:lnTo>
                      <a:pt x="565" y="8"/>
                    </a:lnTo>
                    <a:lnTo>
                      <a:pt x="593" y="28"/>
                    </a:lnTo>
                    <a:lnTo>
                      <a:pt x="606" y="50"/>
                    </a:lnTo>
                    <a:lnTo>
                      <a:pt x="621" y="84"/>
                    </a:lnTo>
                    <a:lnTo>
                      <a:pt x="630" y="128"/>
                    </a:lnTo>
                    <a:lnTo>
                      <a:pt x="628" y="168"/>
                    </a:lnTo>
                    <a:lnTo>
                      <a:pt x="619" y="199"/>
                    </a:lnTo>
                    <a:lnTo>
                      <a:pt x="601" y="232"/>
                    </a:lnTo>
                    <a:lnTo>
                      <a:pt x="371" y="343"/>
                    </a:lnTo>
                    <a:lnTo>
                      <a:pt x="316" y="615"/>
                    </a:lnTo>
                    <a:lnTo>
                      <a:pt x="399" y="659"/>
                    </a:lnTo>
                    <a:lnTo>
                      <a:pt x="463" y="757"/>
                    </a:lnTo>
                    <a:lnTo>
                      <a:pt x="408" y="889"/>
                    </a:lnTo>
                    <a:lnTo>
                      <a:pt x="331" y="935"/>
                    </a:lnTo>
                    <a:lnTo>
                      <a:pt x="222" y="915"/>
                    </a:lnTo>
                    <a:lnTo>
                      <a:pt x="100" y="841"/>
                    </a:lnTo>
                    <a:lnTo>
                      <a:pt x="0" y="607"/>
                    </a:lnTo>
                    <a:lnTo>
                      <a:pt x="24" y="382"/>
                    </a:lnTo>
                    <a:lnTo>
                      <a:pt x="105" y="222"/>
                    </a:lnTo>
                    <a:close/>
                  </a:path>
                </a:pathLst>
              </a:custGeom>
              <a:solidFill>
                <a:srgbClr val="F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8" name="Freeform 279"/>
              <p:cNvSpPr>
                <a:spLocks/>
              </p:cNvSpPr>
              <p:nvPr/>
            </p:nvSpPr>
            <p:spPr bwMode="auto">
              <a:xfrm>
                <a:off x="2161" y="1619"/>
                <a:ext cx="106" cy="152"/>
              </a:xfrm>
              <a:custGeom>
                <a:avLst/>
                <a:gdLst>
                  <a:gd name="T0" fmla="*/ 6 w 635"/>
                  <a:gd name="T1" fmla="*/ 25 h 912"/>
                  <a:gd name="T2" fmla="*/ 3 w 635"/>
                  <a:gd name="T3" fmla="*/ 23 h 912"/>
                  <a:gd name="T4" fmla="*/ 0 w 635"/>
                  <a:gd name="T5" fmla="*/ 17 h 912"/>
                  <a:gd name="T6" fmla="*/ 1 w 635"/>
                  <a:gd name="T7" fmla="*/ 11 h 912"/>
                  <a:gd name="T8" fmla="*/ 5 w 635"/>
                  <a:gd name="T9" fmla="*/ 3 h 912"/>
                  <a:gd name="T10" fmla="*/ 11 w 635"/>
                  <a:gd name="T11" fmla="*/ 1 h 912"/>
                  <a:gd name="T12" fmla="*/ 14 w 635"/>
                  <a:gd name="T13" fmla="*/ 0 h 912"/>
                  <a:gd name="T14" fmla="*/ 15 w 635"/>
                  <a:gd name="T15" fmla="*/ 0 h 912"/>
                  <a:gd name="T16" fmla="*/ 16 w 635"/>
                  <a:gd name="T17" fmla="*/ 0 h 912"/>
                  <a:gd name="T18" fmla="*/ 17 w 635"/>
                  <a:gd name="T19" fmla="*/ 1 h 912"/>
                  <a:gd name="T20" fmla="*/ 17 w 635"/>
                  <a:gd name="T21" fmla="*/ 2 h 912"/>
                  <a:gd name="T22" fmla="*/ 18 w 635"/>
                  <a:gd name="T23" fmla="*/ 3 h 912"/>
                  <a:gd name="T24" fmla="*/ 18 w 635"/>
                  <a:gd name="T25" fmla="*/ 4 h 912"/>
                  <a:gd name="T26" fmla="*/ 18 w 635"/>
                  <a:gd name="T27" fmla="*/ 5 h 912"/>
                  <a:gd name="T28" fmla="*/ 17 w 635"/>
                  <a:gd name="T29" fmla="*/ 6 h 912"/>
                  <a:gd name="T30" fmla="*/ 17 w 635"/>
                  <a:gd name="T31" fmla="*/ 7 h 912"/>
                  <a:gd name="T32" fmla="*/ 11 w 635"/>
                  <a:gd name="T33" fmla="*/ 10 h 912"/>
                  <a:gd name="T34" fmla="*/ 9 w 635"/>
                  <a:gd name="T35" fmla="*/ 17 h 9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5"/>
                  <a:gd name="T55" fmla="*/ 0 h 912"/>
                  <a:gd name="T56" fmla="*/ 635 w 635"/>
                  <a:gd name="T57" fmla="*/ 912 h 9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5" h="912">
                    <a:moveTo>
                      <a:pt x="210" y="912"/>
                    </a:moveTo>
                    <a:lnTo>
                      <a:pt x="97" y="838"/>
                    </a:lnTo>
                    <a:lnTo>
                      <a:pt x="0" y="604"/>
                    </a:lnTo>
                    <a:lnTo>
                      <a:pt x="28" y="381"/>
                    </a:lnTo>
                    <a:lnTo>
                      <a:pt x="160" y="112"/>
                    </a:lnTo>
                    <a:lnTo>
                      <a:pt x="375" y="39"/>
                    </a:lnTo>
                    <a:lnTo>
                      <a:pt x="515" y="3"/>
                    </a:lnTo>
                    <a:lnTo>
                      <a:pt x="547" y="0"/>
                    </a:lnTo>
                    <a:lnTo>
                      <a:pt x="580" y="11"/>
                    </a:lnTo>
                    <a:lnTo>
                      <a:pt x="601" y="31"/>
                    </a:lnTo>
                    <a:lnTo>
                      <a:pt x="620" y="66"/>
                    </a:lnTo>
                    <a:lnTo>
                      <a:pt x="633" y="115"/>
                    </a:lnTo>
                    <a:lnTo>
                      <a:pt x="635" y="150"/>
                    </a:lnTo>
                    <a:lnTo>
                      <a:pt x="630" y="192"/>
                    </a:lnTo>
                    <a:lnTo>
                      <a:pt x="616" y="216"/>
                    </a:lnTo>
                    <a:lnTo>
                      <a:pt x="596" y="236"/>
                    </a:lnTo>
                    <a:lnTo>
                      <a:pt x="376" y="343"/>
                    </a:lnTo>
                    <a:lnTo>
                      <a:pt x="322" y="6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grpSp>
      </p:grpSp>
      <p:sp>
        <p:nvSpPr>
          <p:cNvPr id="79" name="AutoShape 102"/>
          <p:cNvSpPr>
            <a:spLocks noChangeArrowheads="1"/>
          </p:cNvSpPr>
          <p:nvPr/>
        </p:nvSpPr>
        <p:spPr bwMode="auto">
          <a:xfrm>
            <a:off x="4821842" y="3887063"/>
            <a:ext cx="409575" cy="482600"/>
          </a:xfrm>
          <a:prstGeom prst="lightningBolt">
            <a:avLst/>
          </a:prstGeom>
          <a:solidFill>
            <a:srgbClr val="FF0000"/>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80" name="AutoShape 102"/>
          <p:cNvSpPr>
            <a:spLocks noChangeArrowheads="1"/>
          </p:cNvSpPr>
          <p:nvPr/>
        </p:nvSpPr>
        <p:spPr bwMode="auto">
          <a:xfrm>
            <a:off x="4888472" y="4256733"/>
            <a:ext cx="409575" cy="482600"/>
          </a:xfrm>
          <a:prstGeom prst="lightningBolt">
            <a:avLst/>
          </a:prstGeom>
          <a:solidFill>
            <a:srgbClr val="FF0000"/>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81" name="AutoShape 102"/>
          <p:cNvSpPr>
            <a:spLocks noChangeArrowheads="1"/>
          </p:cNvSpPr>
          <p:nvPr/>
        </p:nvSpPr>
        <p:spPr bwMode="auto">
          <a:xfrm>
            <a:off x="4890279" y="4598965"/>
            <a:ext cx="409575" cy="482600"/>
          </a:xfrm>
          <a:prstGeom prst="lightningBolt">
            <a:avLst/>
          </a:prstGeom>
          <a:solidFill>
            <a:srgbClr val="FF0000"/>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82" name="AutoShape 102"/>
          <p:cNvSpPr>
            <a:spLocks noChangeArrowheads="1"/>
          </p:cNvSpPr>
          <p:nvPr/>
        </p:nvSpPr>
        <p:spPr bwMode="auto">
          <a:xfrm>
            <a:off x="4858048" y="4891516"/>
            <a:ext cx="409575" cy="482600"/>
          </a:xfrm>
          <a:prstGeom prst="lightningBolt">
            <a:avLst/>
          </a:prstGeom>
          <a:solidFill>
            <a:srgbClr val="FF0000"/>
          </a:solidFill>
          <a:ln w="12700" algn="ctr">
            <a:solidFill>
              <a:srgbClr val="000000"/>
            </a:solidFill>
            <a:miter lim="800000"/>
            <a:headEnd/>
            <a:tailEnd/>
          </a:ln>
        </p:spPr>
        <p:txBody>
          <a:bodyPr wrap="none" lIns="90000" tIns="46800" rIns="90000" bIns="46800"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s-ES" altLang="es-ES"/>
          </a:p>
        </p:txBody>
      </p:sp>
      <p:sp>
        <p:nvSpPr>
          <p:cNvPr id="83" name="Text Box 53"/>
          <p:cNvSpPr txBox="1">
            <a:spLocks noChangeArrowheads="1"/>
          </p:cNvSpPr>
          <p:nvPr/>
        </p:nvSpPr>
        <p:spPr bwMode="auto">
          <a:xfrm>
            <a:off x="4917572" y="3970695"/>
            <a:ext cx="295572"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1</a:t>
            </a:r>
            <a:endParaRPr lang="es-ES" altLang="es-ES" sz="1600" dirty="0"/>
          </a:p>
        </p:txBody>
      </p:sp>
      <p:sp>
        <p:nvSpPr>
          <p:cNvPr id="84" name="Text Box 53"/>
          <p:cNvSpPr txBox="1">
            <a:spLocks noChangeArrowheads="1"/>
          </p:cNvSpPr>
          <p:nvPr/>
        </p:nvSpPr>
        <p:spPr bwMode="auto">
          <a:xfrm>
            <a:off x="4940291" y="4319074"/>
            <a:ext cx="295572"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1</a:t>
            </a:r>
            <a:endParaRPr lang="es-ES" altLang="es-ES" sz="1600" dirty="0"/>
          </a:p>
        </p:txBody>
      </p:sp>
      <p:sp>
        <p:nvSpPr>
          <p:cNvPr id="85" name="Text Box 53"/>
          <p:cNvSpPr txBox="1">
            <a:spLocks noChangeArrowheads="1"/>
          </p:cNvSpPr>
          <p:nvPr/>
        </p:nvSpPr>
        <p:spPr bwMode="auto">
          <a:xfrm>
            <a:off x="4939878" y="4634448"/>
            <a:ext cx="295572"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1</a:t>
            </a:r>
            <a:endParaRPr lang="es-ES" altLang="es-ES" sz="1600" dirty="0"/>
          </a:p>
        </p:txBody>
      </p:sp>
      <p:sp>
        <p:nvSpPr>
          <p:cNvPr id="86" name="Text Box 53"/>
          <p:cNvSpPr txBox="1">
            <a:spLocks noChangeArrowheads="1"/>
          </p:cNvSpPr>
          <p:nvPr/>
        </p:nvSpPr>
        <p:spPr bwMode="auto">
          <a:xfrm>
            <a:off x="4947716" y="4975183"/>
            <a:ext cx="295572"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1</a:t>
            </a:r>
          </a:p>
        </p:txBody>
      </p:sp>
      <p:sp>
        <p:nvSpPr>
          <p:cNvPr id="87" name="Text Box 53"/>
          <p:cNvSpPr txBox="1">
            <a:spLocks noChangeArrowheads="1"/>
          </p:cNvSpPr>
          <p:nvPr/>
        </p:nvSpPr>
        <p:spPr bwMode="auto">
          <a:xfrm>
            <a:off x="4196728" y="3978713"/>
            <a:ext cx="409384"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15</a:t>
            </a:r>
            <a:endParaRPr lang="es-ES" altLang="es-ES" sz="1600" dirty="0"/>
          </a:p>
        </p:txBody>
      </p:sp>
      <p:sp>
        <p:nvSpPr>
          <p:cNvPr id="88" name="Text Box 53"/>
          <p:cNvSpPr txBox="1">
            <a:spLocks noChangeArrowheads="1"/>
          </p:cNvSpPr>
          <p:nvPr/>
        </p:nvSpPr>
        <p:spPr bwMode="auto">
          <a:xfrm>
            <a:off x="4196728" y="4319495"/>
            <a:ext cx="409384"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32</a:t>
            </a:r>
            <a:endParaRPr lang="es-ES" altLang="es-ES" sz="1600" dirty="0"/>
          </a:p>
        </p:txBody>
      </p:sp>
      <p:sp>
        <p:nvSpPr>
          <p:cNvPr id="89" name="Text Box 53"/>
          <p:cNvSpPr txBox="1">
            <a:spLocks noChangeArrowheads="1"/>
          </p:cNvSpPr>
          <p:nvPr/>
        </p:nvSpPr>
        <p:spPr bwMode="auto">
          <a:xfrm>
            <a:off x="4139821" y="4666807"/>
            <a:ext cx="523198"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313</a:t>
            </a:r>
            <a:endParaRPr lang="es-ES" altLang="es-ES" sz="1600" dirty="0"/>
          </a:p>
        </p:txBody>
      </p:sp>
      <p:sp>
        <p:nvSpPr>
          <p:cNvPr id="90" name="Text Box 53"/>
          <p:cNvSpPr txBox="1">
            <a:spLocks noChangeArrowheads="1"/>
          </p:cNvSpPr>
          <p:nvPr/>
        </p:nvSpPr>
        <p:spPr bwMode="auto">
          <a:xfrm>
            <a:off x="4276077" y="4004171"/>
            <a:ext cx="250687"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a:t>-</a:t>
            </a:r>
          </a:p>
        </p:txBody>
      </p:sp>
      <p:sp>
        <p:nvSpPr>
          <p:cNvPr id="91" name="Text Box 53"/>
          <p:cNvSpPr txBox="1">
            <a:spLocks noChangeArrowheads="1"/>
          </p:cNvSpPr>
          <p:nvPr/>
        </p:nvSpPr>
        <p:spPr bwMode="auto">
          <a:xfrm>
            <a:off x="4926880" y="3984346"/>
            <a:ext cx="295572"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0</a:t>
            </a:r>
            <a:endParaRPr lang="es-ES" altLang="es-ES" sz="1600" dirty="0"/>
          </a:p>
        </p:txBody>
      </p:sp>
      <p:sp>
        <p:nvSpPr>
          <p:cNvPr id="93" name="Rectángulo 92"/>
          <p:cNvSpPr/>
          <p:nvPr/>
        </p:nvSpPr>
        <p:spPr>
          <a:xfrm>
            <a:off x="5022014" y="6251918"/>
            <a:ext cx="1044000" cy="291614"/>
          </a:xfrm>
          <a:prstGeom prst="rect">
            <a:avLst/>
          </a:prstGeom>
          <a:solidFill>
            <a:schemeClr val="tx2">
              <a:lumMod val="20000"/>
              <a:lumOff val="80000"/>
            </a:schemeClr>
          </a:solidFill>
          <a:scene3d>
            <a:camera prst="orthographicFront"/>
            <a:lightRig rig="threePt" dir="t"/>
          </a:scene3d>
          <a:sp3d>
            <a:bevelT w="165100" prst="coolSlan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s-ES" dirty="0">
                <a:solidFill>
                  <a:schemeClr val="tx1"/>
                </a:solidFill>
              </a:rPr>
              <a:t>3</a:t>
            </a:r>
          </a:p>
        </p:txBody>
      </p:sp>
      <p:sp>
        <p:nvSpPr>
          <p:cNvPr id="94" name="Rectángulo 93"/>
          <p:cNvSpPr/>
          <p:nvPr/>
        </p:nvSpPr>
        <p:spPr>
          <a:xfrm>
            <a:off x="3347864" y="5824417"/>
            <a:ext cx="4375681" cy="923330"/>
          </a:xfrm>
          <a:prstGeom prst="rect">
            <a:avLst/>
          </a:prstGeom>
          <a:noFill/>
        </p:spPr>
        <p:txBody>
          <a:bodyPr wrap="square" lIns="91440" tIns="45720" rIns="91440" bIns="45720">
            <a:spAutoFit/>
          </a:bodyPr>
          <a:lstStyle/>
          <a:p>
            <a:pPr algn="ctr"/>
            <a:r>
              <a:rPr lang="es-ES" sz="5400" b="1" cap="none" spc="0" dirty="0" smtClean="0">
                <a:ln w="9525">
                  <a:solidFill>
                    <a:schemeClr val="bg1"/>
                  </a:solidFill>
                  <a:prstDash val="solid"/>
                </a:ln>
                <a:solidFill>
                  <a:srgbClr val="FF0000"/>
                </a:solidFill>
                <a:effectLst>
                  <a:outerShdw blurRad="12700" dist="38100" dir="2700000" algn="tl" rotWithShape="0">
                    <a:schemeClr val="bg1">
                      <a:lumMod val="50000"/>
                    </a:schemeClr>
                  </a:outerShdw>
                </a:effectLst>
              </a:rPr>
              <a:t>¿         ?</a:t>
            </a:r>
            <a:endParaRPr lang="es-ES" sz="54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endParaRPr>
          </a:p>
        </p:txBody>
      </p:sp>
      <p:sp>
        <p:nvSpPr>
          <p:cNvPr id="95" name="Text Box 53"/>
          <p:cNvSpPr txBox="1">
            <a:spLocks noChangeArrowheads="1"/>
          </p:cNvSpPr>
          <p:nvPr/>
        </p:nvSpPr>
        <p:spPr bwMode="auto">
          <a:xfrm>
            <a:off x="4196728" y="4992207"/>
            <a:ext cx="409384"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s-ES" altLang="es-ES" sz="1600" dirty="0" smtClean="0"/>
              <a:t>15</a:t>
            </a:r>
            <a:endParaRPr lang="es-ES" altLang="es-ES" sz="1600" dirty="0"/>
          </a:p>
        </p:txBody>
      </p:sp>
    </p:spTree>
    <p:extLst>
      <p:ext uri="{BB962C8B-B14F-4D97-AF65-F5344CB8AC3E}">
        <p14:creationId xmlns:p14="http://schemas.microsoft.com/office/powerpoint/2010/main" val="3736473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dissolve">
                                      <p:cBhvr>
                                        <p:cTn id="16" dur="500"/>
                                        <p:tgtEl>
                                          <p:spTgt spid="17"/>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dissolve">
                                      <p:cBhvr>
                                        <p:cTn id="19" dur="500"/>
                                        <p:tgtEl>
                                          <p:spTgt spid="18"/>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dissolve">
                                      <p:cBhvr>
                                        <p:cTn id="25" dur="500"/>
                                        <p:tgtEl>
                                          <p:spTgt spid="20"/>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dissolve">
                                      <p:cBhvr>
                                        <p:cTn id="28" dur="500"/>
                                        <p:tgtEl>
                                          <p:spTgt spid="2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dissolve">
                                      <p:cBhvr>
                                        <p:cTn id="31" dur="500"/>
                                        <p:tgtEl>
                                          <p:spTgt spid="22"/>
                                        </p:tgtEl>
                                      </p:cBhvr>
                                    </p:animEffect>
                                  </p:childTnLst>
                                </p:cTn>
                              </p:par>
                            </p:childTnLst>
                          </p:cTn>
                        </p:par>
                        <p:par>
                          <p:cTn id="32" fill="hold">
                            <p:stCondLst>
                              <p:cond delay="500"/>
                            </p:stCondLst>
                            <p:childTnLst>
                              <p:par>
                                <p:cTn id="33" presetID="9" presetClass="entr" presetSubtype="0"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dissolve">
                                      <p:cBhvr>
                                        <p:cTn id="35" dur="500"/>
                                        <p:tgtEl>
                                          <p:spTgt spid="13"/>
                                        </p:tgtEl>
                                      </p:cBhvr>
                                    </p:animEffect>
                                  </p:childTnLst>
                                </p:cTn>
                              </p:par>
                            </p:childTnLst>
                          </p:cTn>
                        </p:par>
                        <p:par>
                          <p:cTn id="36" fill="hold">
                            <p:stCondLst>
                              <p:cond delay="1000"/>
                            </p:stCondLst>
                            <p:childTnLst>
                              <p:par>
                                <p:cTn id="37" presetID="17" presetClass="entr" presetSubtype="1" fill="hold" grpId="0" nodeType="after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p:cTn id="39" dur="500" fill="hold"/>
                                        <p:tgtEl>
                                          <p:spTgt spid="2"/>
                                        </p:tgtEl>
                                        <p:attrNameLst>
                                          <p:attrName>ppt_x</p:attrName>
                                        </p:attrNameLst>
                                      </p:cBhvr>
                                      <p:tavLst>
                                        <p:tav tm="0">
                                          <p:val>
                                            <p:strVal val="#ppt_x"/>
                                          </p:val>
                                        </p:tav>
                                        <p:tav tm="100000">
                                          <p:val>
                                            <p:strVal val="#ppt_x"/>
                                          </p:val>
                                        </p:tav>
                                      </p:tavLst>
                                    </p:anim>
                                    <p:anim calcmode="lin" valueType="num">
                                      <p:cBhvr>
                                        <p:cTn id="40" dur="500" fill="hold"/>
                                        <p:tgtEl>
                                          <p:spTgt spid="2"/>
                                        </p:tgtEl>
                                        <p:attrNameLst>
                                          <p:attrName>ppt_y</p:attrName>
                                        </p:attrNameLst>
                                      </p:cBhvr>
                                      <p:tavLst>
                                        <p:tav tm="0">
                                          <p:val>
                                            <p:strVal val="#ppt_y-#ppt_h/2"/>
                                          </p:val>
                                        </p:tav>
                                        <p:tav tm="100000">
                                          <p:val>
                                            <p:strVal val="#ppt_y"/>
                                          </p:val>
                                        </p:tav>
                                      </p:tavLst>
                                    </p:anim>
                                    <p:anim calcmode="lin" valueType="num">
                                      <p:cBhvr>
                                        <p:cTn id="41" dur="500" fill="hold"/>
                                        <p:tgtEl>
                                          <p:spTgt spid="2"/>
                                        </p:tgtEl>
                                        <p:attrNameLst>
                                          <p:attrName>ppt_w</p:attrName>
                                        </p:attrNameLst>
                                      </p:cBhvr>
                                      <p:tavLst>
                                        <p:tav tm="0">
                                          <p:val>
                                            <p:strVal val="#ppt_w"/>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childTnLst>
                                </p:cTn>
                              </p:par>
                              <p:par>
                                <p:cTn id="43" presetID="9" presetClass="entr" presetSubtype="0" fill="hold" grpId="0" nodeType="with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dissolve">
                                      <p:cBhvr>
                                        <p:cTn id="45" dur="500"/>
                                        <p:tgtEl>
                                          <p:spTgt spid="23"/>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dissolve">
                                      <p:cBhvr>
                                        <p:cTn id="48" dur="500"/>
                                        <p:tgtEl>
                                          <p:spTgt spid="33"/>
                                        </p:tgtEl>
                                      </p:cBhvr>
                                    </p:animEffect>
                                  </p:childTnLst>
                                </p:cTn>
                              </p:par>
                            </p:childTnLst>
                          </p:cTn>
                        </p:par>
                        <p:par>
                          <p:cTn id="49" fill="hold">
                            <p:stCondLst>
                              <p:cond delay="1500"/>
                            </p:stCondLst>
                            <p:childTnLst>
                              <p:par>
                                <p:cTn id="50" presetID="17" presetClass="entr" presetSubtype="1" fill="hold" grpId="0" nodeType="afterEffect">
                                  <p:stCondLst>
                                    <p:cond delay="0"/>
                                  </p:stCondLst>
                                  <p:childTnLst>
                                    <p:set>
                                      <p:cBhvr>
                                        <p:cTn id="51" dur="1" fill="hold">
                                          <p:stCondLst>
                                            <p:cond delay="0"/>
                                          </p:stCondLst>
                                        </p:cTn>
                                        <p:tgtEl>
                                          <p:spTgt spid="27"/>
                                        </p:tgtEl>
                                        <p:attrNameLst>
                                          <p:attrName>style.visibility</p:attrName>
                                        </p:attrNameLst>
                                      </p:cBhvr>
                                      <p:to>
                                        <p:strVal val="visible"/>
                                      </p:to>
                                    </p:set>
                                    <p:anim calcmode="lin" valueType="num">
                                      <p:cBhvr>
                                        <p:cTn id="52" dur="500" fill="hold"/>
                                        <p:tgtEl>
                                          <p:spTgt spid="27"/>
                                        </p:tgtEl>
                                        <p:attrNameLst>
                                          <p:attrName>ppt_x</p:attrName>
                                        </p:attrNameLst>
                                      </p:cBhvr>
                                      <p:tavLst>
                                        <p:tav tm="0">
                                          <p:val>
                                            <p:strVal val="#ppt_x"/>
                                          </p:val>
                                        </p:tav>
                                        <p:tav tm="100000">
                                          <p:val>
                                            <p:strVal val="#ppt_x"/>
                                          </p:val>
                                        </p:tav>
                                      </p:tavLst>
                                    </p:anim>
                                    <p:anim calcmode="lin" valueType="num">
                                      <p:cBhvr>
                                        <p:cTn id="53" dur="500" fill="hold"/>
                                        <p:tgtEl>
                                          <p:spTgt spid="27"/>
                                        </p:tgtEl>
                                        <p:attrNameLst>
                                          <p:attrName>ppt_y</p:attrName>
                                        </p:attrNameLst>
                                      </p:cBhvr>
                                      <p:tavLst>
                                        <p:tav tm="0">
                                          <p:val>
                                            <p:strVal val="#ppt_y-#ppt_h/2"/>
                                          </p:val>
                                        </p:tav>
                                        <p:tav tm="100000">
                                          <p:val>
                                            <p:strVal val="#ppt_y"/>
                                          </p:val>
                                        </p:tav>
                                      </p:tavLst>
                                    </p:anim>
                                    <p:anim calcmode="lin" valueType="num">
                                      <p:cBhvr>
                                        <p:cTn id="54" dur="500" fill="hold"/>
                                        <p:tgtEl>
                                          <p:spTgt spid="27"/>
                                        </p:tgtEl>
                                        <p:attrNameLst>
                                          <p:attrName>ppt_w</p:attrName>
                                        </p:attrNameLst>
                                      </p:cBhvr>
                                      <p:tavLst>
                                        <p:tav tm="0">
                                          <p:val>
                                            <p:strVal val="#ppt_w"/>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childTnLst>
                                </p:cTn>
                              </p:par>
                              <p:par>
                                <p:cTn id="56" presetID="9" presetClass="entr" presetSubtype="0"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dissolve">
                                      <p:cBhvr>
                                        <p:cTn id="58" dur="500"/>
                                        <p:tgtEl>
                                          <p:spTgt spid="24"/>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34"/>
                                        </p:tgtEl>
                                        <p:attrNameLst>
                                          <p:attrName>style.visibility</p:attrName>
                                        </p:attrNameLst>
                                      </p:cBhvr>
                                      <p:to>
                                        <p:strVal val="visible"/>
                                      </p:to>
                                    </p:set>
                                    <p:animEffect transition="in" filter="dissolve">
                                      <p:cBhvr>
                                        <p:cTn id="61" dur="500"/>
                                        <p:tgtEl>
                                          <p:spTgt spid="34"/>
                                        </p:tgtEl>
                                      </p:cBhvr>
                                    </p:animEffect>
                                  </p:childTnLst>
                                </p:cTn>
                              </p:par>
                              <p:par>
                                <p:cTn id="62" presetID="17" presetClass="entr" presetSubtype="1" fill="hold" grpId="0" nodeType="with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p:cTn id="64" dur="500" fill="hold"/>
                                        <p:tgtEl>
                                          <p:spTgt spid="29"/>
                                        </p:tgtEl>
                                        <p:attrNameLst>
                                          <p:attrName>ppt_x</p:attrName>
                                        </p:attrNameLst>
                                      </p:cBhvr>
                                      <p:tavLst>
                                        <p:tav tm="0">
                                          <p:val>
                                            <p:strVal val="#ppt_x"/>
                                          </p:val>
                                        </p:tav>
                                        <p:tav tm="100000">
                                          <p:val>
                                            <p:strVal val="#ppt_x"/>
                                          </p:val>
                                        </p:tav>
                                      </p:tavLst>
                                    </p:anim>
                                    <p:anim calcmode="lin" valueType="num">
                                      <p:cBhvr>
                                        <p:cTn id="65" dur="500" fill="hold"/>
                                        <p:tgtEl>
                                          <p:spTgt spid="29"/>
                                        </p:tgtEl>
                                        <p:attrNameLst>
                                          <p:attrName>ppt_y</p:attrName>
                                        </p:attrNameLst>
                                      </p:cBhvr>
                                      <p:tavLst>
                                        <p:tav tm="0">
                                          <p:val>
                                            <p:strVal val="#ppt_y-#ppt_h/2"/>
                                          </p:val>
                                        </p:tav>
                                        <p:tav tm="100000">
                                          <p:val>
                                            <p:strVal val="#ppt_y"/>
                                          </p:val>
                                        </p:tav>
                                      </p:tavLst>
                                    </p:anim>
                                    <p:anim calcmode="lin" valueType="num">
                                      <p:cBhvr>
                                        <p:cTn id="66" dur="500" fill="hold"/>
                                        <p:tgtEl>
                                          <p:spTgt spid="29"/>
                                        </p:tgtEl>
                                        <p:attrNameLst>
                                          <p:attrName>ppt_w</p:attrName>
                                        </p:attrNameLst>
                                      </p:cBhvr>
                                      <p:tavLst>
                                        <p:tav tm="0">
                                          <p:val>
                                            <p:strVal val="#ppt_w"/>
                                          </p:val>
                                        </p:tav>
                                        <p:tav tm="100000">
                                          <p:val>
                                            <p:strVal val="#ppt_w"/>
                                          </p:val>
                                        </p:tav>
                                      </p:tavLst>
                                    </p:anim>
                                    <p:anim calcmode="lin" valueType="num">
                                      <p:cBhvr>
                                        <p:cTn id="67" dur="500" fill="hold"/>
                                        <p:tgtEl>
                                          <p:spTgt spid="29"/>
                                        </p:tgtEl>
                                        <p:attrNameLst>
                                          <p:attrName>ppt_h</p:attrName>
                                        </p:attrNameLst>
                                      </p:cBhvr>
                                      <p:tavLst>
                                        <p:tav tm="0">
                                          <p:val>
                                            <p:fltVal val="0"/>
                                          </p:val>
                                        </p:tav>
                                        <p:tav tm="100000">
                                          <p:val>
                                            <p:strVal val="#ppt_h"/>
                                          </p:val>
                                        </p:tav>
                                      </p:tavLst>
                                    </p:anim>
                                  </p:childTnLst>
                                </p:cTn>
                              </p:par>
                            </p:childTnLst>
                          </p:cTn>
                        </p:par>
                        <p:par>
                          <p:cTn id="68" fill="hold">
                            <p:stCondLst>
                              <p:cond delay="2000"/>
                            </p:stCondLst>
                            <p:childTnLst>
                              <p:par>
                                <p:cTn id="69" presetID="9" presetClass="entr" presetSubtype="0" fill="hold" grpId="0" nodeType="after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dissolve">
                                      <p:cBhvr>
                                        <p:cTn id="71" dur="500"/>
                                        <p:tgtEl>
                                          <p:spTgt spid="25"/>
                                        </p:tgtEl>
                                      </p:cBhvr>
                                    </p:animEffect>
                                  </p:childTnLst>
                                </p:cTn>
                              </p:par>
                              <p:par>
                                <p:cTn id="72" presetID="9" presetClass="entr" presetSubtype="0" fill="hold" grpId="0" nodeType="withEffect">
                                  <p:stCondLst>
                                    <p:cond delay="0"/>
                                  </p:stCondLst>
                                  <p:childTnLst>
                                    <p:set>
                                      <p:cBhvr>
                                        <p:cTn id="73" dur="1" fill="hold">
                                          <p:stCondLst>
                                            <p:cond delay="0"/>
                                          </p:stCondLst>
                                        </p:cTn>
                                        <p:tgtEl>
                                          <p:spTgt spid="35"/>
                                        </p:tgtEl>
                                        <p:attrNameLst>
                                          <p:attrName>style.visibility</p:attrName>
                                        </p:attrNameLst>
                                      </p:cBhvr>
                                      <p:to>
                                        <p:strVal val="visible"/>
                                      </p:to>
                                    </p:set>
                                    <p:animEffect transition="in" filter="dissolve">
                                      <p:cBhvr>
                                        <p:cTn id="74" dur="500"/>
                                        <p:tgtEl>
                                          <p:spTgt spid="35"/>
                                        </p:tgtEl>
                                      </p:cBhvr>
                                    </p:animEffect>
                                  </p:childTnLst>
                                </p:cTn>
                              </p:par>
                              <p:par>
                                <p:cTn id="75" presetID="17" presetClass="entr" presetSubtype="1" fill="hold" grpId="0" nodeType="withEffect">
                                  <p:stCondLst>
                                    <p:cond delay="0"/>
                                  </p:stCondLst>
                                  <p:childTnLst>
                                    <p:set>
                                      <p:cBhvr>
                                        <p:cTn id="76" dur="1" fill="hold">
                                          <p:stCondLst>
                                            <p:cond delay="0"/>
                                          </p:stCondLst>
                                        </p:cTn>
                                        <p:tgtEl>
                                          <p:spTgt spid="31"/>
                                        </p:tgtEl>
                                        <p:attrNameLst>
                                          <p:attrName>style.visibility</p:attrName>
                                        </p:attrNameLst>
                                      </p:cBhvr>
                                      <p:to>
                                        <p:strVal val="visible"/>
                                      </p:to>
                                    </p:set>
                                    <p:anim calcmode="lin" valueType="num">
                                      <p:cBhvr>
                                        <p:cTn id="77" dur="500" fill="hold"/>
                                        <p:tgtEl>
                                          <p:spTgt spid="31"/>
                                        </p:tgtEl>
                                        <p:attrNameLst>
                                          <p:attrName>ppt_x</p:attrName>
                                        </p:attrNameLst>
                                      </p:cBhvr>
                                      <p:tavLst>
                                        <p:tav tm="0">
                                          <p:val>
                                            <p:strVal val="#ppt_x"/>
                                          </p:val>
                                        </p:tav>
                                        <p:tav tm="100000">
                                          <p:val>
                                            <p:strVal val="#ppt_x"/>
                                          </p:val>
                                        </p:tav>
                                      </p:tavLst>
                                    </p:anim>
                                    <p:anim calcmode="lin" valueType="num">
                                      <p:cBhvr>
                                        <p:cTn id="78" dur="500" fill="hold"/>
                                        <p:tgtEl>
                                          <p:spTgt spid="31"/>
                                        </p:tgtEl>
                                        <p:attrNameLst>
                                          <p:attrName>ppt_y</p:attrName>
                                        </p:attrNameLst>
                                      </p:cBhvr>
                                      <p:tavLst>
                                        <p:tav tm="0">
                                          <p:val>
                                            <p:strVal val="#ppt_y-#ppt_h/2"/>
                                          </p:val>
                                        </p:tav>
                                        <p:tav tm="100000">
                                          <p:val>
                                            <p:strVal val="#ppt_y"/>
                                          </p:val>
                                        </p:tav>
                                      </p:tavLst>
                                    </p:anim>
                                    <p:anim calcmode="lin" valueType="num">
                                      <p:cBhvr>
                                        <p:cTn id="79" dur="500" fill="hold"/>
                                        <p:tgtEl>
                                          <p:spTgt spid="31"/>
                                        </p:tgtEl>
                                        <p:attrNameLst>
                                          <p:attrName>ppt_w</p:attrName>
                                        </p:attrNameLst>
                                      </p:cBhvr>
                                      <p:tavLst>
                                        <p:tav tm="0">
                                          <p:val>
                                            <p:strVal val="#ppt_w"/>
                                          </p:val>
                                        </p:tav>
                                        <p:tav tm="100000">
                                          <p:val>
                                            <p:strVal val="#ppt_w"/>
                                          </p:val>
                                        </p:tav>
                                      </p:tavLst>
                                    </p:anim>
                                    <p:anim calcmode="lin" valueType="num">
                                      <p:cBhvr>
                                        <p:cTn id="80" dur="500" fill="hold"/>
                                        <p:tgtEl>
                                          <p:spTgt spid="31"/>
                                        </p:tgtEl>
                                        <p:attrNameLst>
                                          <p:attrName>ppt_h</p:attrName>
                                        </p:attrNameLst>
                                      </p:cBhvr>
                                      <p:tavLst>
                                        <p:tav tm="0">
                                          <p:val>
                                            <p:fltVal val="0"/>
                                          </p:val>
                                        </p:tav>
                                        <p:tav tm="100000">
                                          <p:val>
                                            <p:strVal val="#ppt_h"/>
                                          </p:val>
                                        </p:tav>
                                      </p:tavLst>
                                    </p:anim>
                                  </p:childTnLst>
                                </p:cTn>
                              </p:par>
                            </p:childTnLst>
                          </p:cTn>
                        </p:par>
                        <p:par>
                          <p:cTn id="81" fill="hold">
                            <p:stCondLst>
                              <p:cond delay="2500"/>
                            </p:stCondLst>
                            <p:childTnLst>
                              <p:par>
                                <p:cTn id="82" presetID="9" presetClass="entr" presetSubtype="0" fill="hold" nodeType="afterEffect">
                                  <p:stCondLst>
                                    <p:cond delay="0"/>
                                  </p:stCondLst>
                                  <p:childTnLst>
                                    <p:set>
                                      <p:cBhvr>
                                        <p:cTn id="83" dur="1" fill="hold">
                                          <p:stCondLst>
                                            <p:cond delay="0"/>
                                          </p:stCondLst>
                                        </p:cTn>
                                        <p:tgtEl>
                                          <p:spTgt spid="6"/>
                                        </p:tgtEl>
                                        <p:attrNameLst>
                                          <p:attrName>style.visibility</p:attrName>
                                        </p:attrNameLst>
                                      </p:cBhvr>
                                      <p:to>
                                        <p:strVal val="visible"/>
                                      </p:to>
                                    </p:set>
                                    <p:animEffect transition="in" filter="dissolve">
                                      <p:cBhvr>
                                        <p:cTn id="84" dur="500"/>
                                        <p:tgtEl>
                                          <p:spTgt spid="6"/>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dissolve">
                                      <p:cBhvr>
                                        <p:cTn id="87" dur="500"/>
                                        <p:tgtEl>
                                          <p:spTgt spid="7"/>
                                        </p:tgtEl>
                                      </p:cBhvr>
                                    </p:animEffect>
                                  </p:childTnLst>
                                </p:cTn>
                              </p:par>
                              <p:par>
                                <p:cTn id="88" presetID="9" presetClass="entr" presetSubtype="0" fill="hold" grpId="0" nodeType="withEffect">
                                  <p:stCondLst>
                                    <p:cond delay="0"/>
                                  </p:stCondLst>
                                  <p:childTnLst>
                                    <p:set>
                                      <p:cBhvr>
                                        <p:cTn id="89" dur="1" fill="hold">
                                          <p:stCondLst>
                                            <p:cond delay="0"/>
                                          </p:stCondLst>
                                        </p:cTn>
                                        <p:tgtEl>
                                          <p:spTgt spid="8"/>
                                        </p:tgtEl>
                                        <p:attrNameLst>
                                          <p:attrName>style.visibility</p:attrName>
                                        </p:attrNameLst>
                                      </p:cBhvr>
                                      <p:to>
                                        <p:strVal val="visible"/>
                                      </p:to>
                                    </p:set>
                                    <p:animEffect transition="in" filter="dissolve">
                                      <p:cBhvr>
                                        <p:cTn id="90" dur="500"/>
                                        <p:tgtEl>
                                          <p:spTgt spid="8"/>
                                        </p:tgtEl>
                                      </p:cBhvr>
                                    </p:animEffect>
                                  </p:childTnLst>
                                </p:cTn>
                              </p:par>
                              <p:par>
                                <p:cTn id="91" presetID="9" presetClass="entr" presetSubtype="0" fill="hold" grpId="0" nodeType="withEffect">
                                  <p:stCondLst>
                                    <p:cond delay="0"/>
                                  </p:stCondLst>
                                  <p:childTnLst>
                                    <p:set>
                                      <p:cBhvr>
                                        <p:cTn id="92" dur="1" fill="hold">
                                          <p:stCondLst>
                                            <p:cond delay="0"/>
                                          </p:stCondLst>
                                        </p:cTn>
                                        <p:tgtEl>
                                          <p:spTgt spid="9"/>
                                        </p:tgtEl>
                                        <p:attrNameLst>
                                          <p:attrName>style.visibility</p:attrName>
                                        </p:attrNameLst>
                                      </p:cBhvr>
                                      <p:to>
                                        <p:strVal val="visible"/>
                                      </p:to>
                                    </p:set>
                                    <p:animEffect transition="in" filter="dissolve">
                                      <p:cBhvr>
                                        <p:cTn id="93" dur="500"/>
                                        <p:tgtEl>
                                          <p:spTgt spid="9"/>
                                        </p:tgtEl>
                                      </p:cBhvr>
                                    </p:animEffect>
                                  </p:childTnLst>
                                </p:cTn>
                              </p:par>
                              <p:par>
                                <p:cTn id="94" presetID="9" presetClass="entr" presetSubtype="0" fill="hold" grpId="0" nodeType="withEffect">
                                  <p:stCondLst>
                                    <p:cond delay="0"/>
                                  </p:stCondLst>
                                  <p:childTnLst>
                                    <p:set>
                                      <p:cBhvr>
                                        <p:cTn id="95" dur="1" fill="hold">
                                          <p:stCondLst>
                                            <p:cond delay="0"/>
                                          </p:stCondLst>
                                        </p:cTn>
                                        <p:tgtEl>
                                          <p:spTgt spid="10"/>
                                        </p:tgtEl>
                                        <p:attrNameLst>
                                          <p:attrName>style.visibility</p:attrName>
                                        </p:attrNameLst>
                                      </p:cBhvr>
                                      <p:to>
                                        <p:strVal val="visible"/>
                                      </p:to>
                                    </p:set>
                                    <p:animEffect transition="in" filter="dissolve">
                                      <p:cBhvr>
                                        <p:cTn id="96" dur="500"/>
                                        <p:tgtEl>
                                          <p:spTgt spid="10"/>
                                        </p:tgtEl>
                                      </p:cBhvr>
                                    </p:animEffect>
                                  </p:childTnLst>
                                </p:cTn>
                              </p:par>
                              <p:par>
                                <p:cTn id="97" presetID="9"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dissolve">
                                      <p:cBhvr>
                                        <p:cTn id="99" dur="500"/>
                                        <p:tgtEl>
                                          <p:spTgt spid="12"/>
                                        </p:tgtEl>
                                      </p:cBhvr>
                                    </p:animEffect>
                                  </p:childTnLst>
                                </p:cTn>
                              </p:par>
                              <p:par>
                                <p:cTn id="100" presetID="9" presetClass="entr" presetSubtype="0" fill="hold" grpId="0" nodeType="withEffect">
                                  <p:stCondLst>
                                    <p:cond delay="0"/>
                                  </p:stCondLst>
                                  <p:childTnLst>
                                    <p:set>
                                      <p:cBhvr>
                                        <p:cTn id="101" dur="1" fill="hold">
                                          <p:stCondLst>
                                            <p:cond delay="0"/>
                                          </p:stCondLst>
                                        </p:cTn>
                                        <p:tgtEl>
                                          <p:spTgt spid="36"/>
                                        </p:tgtEl>
                                        <p:attrNameLst>
                                          <p:attrName>style.visibility</p:attrName>
                                        </p:attrNameLst>
                                      </p:cBhvr>
                                      <p:to>
                                        <p:strVal val="visible"/>
                                      </p:to>
                                    </p:set>
                                    <p:animEffect transition="in" filter="dissolve">
                                      <p:cBhvr>
                                        <p:cTn id="102" dur="500"/>
                                        <p:tgtEl>
                                          <p:spTgt spid="36"/>
                                        </p:tgtEl>
                                      </p:cBhvr>
                                    </p:animEffect>
                                  </p:childTnLst>
                                </p:cTn>
                              </p:par>
                              <p:par>
                                <p:cTn id="103" presetID="9" presetClass="entr" presetSubtype="0" fill="hold" grpId="0" nodeType="withEffect">
                                  <p:stCondLst>
                                    <p:cond delay="0"/>
                                  </p:stCondLst>
                                  <p:childTnLst>
                                    <p:set>
                                      <p:cBhvr>
                                        <p:cTn id="104" dur="1" fill="hold">
                                          <p:stCondLst>
                                            <p:cond delay="0"/>
                                          </p:stCondLst>
                                        </p:cTn>
                                        <p:tgtEl>
                                          <p:spTgt spid="37"/>
                                        </p:tgtEl>
                                        <p:attrNameLst>
                                          <p:attrName>style.visibility</p:attrName>
                                        </p:attrNameLst>
                                      </p:cBhvr>
                                      <p:to>
                                        <p:strVal val="visible"/>
                                      </p:to>
                                    </p:set>
                                    <p:animEffect transition="in" filter="dissolve">
                                      <p:cBhvr>
                                        <p:cTn id="105" dur="500"/>
                                        <p:tgtEl>
                                          <p:spTgt spid="37"/>
                                        </p:tgtEl>
                                      </p:cBhvr>
                                    </p:animEffect>
                                  </p:childTnLst>
                                </p:cTn>
                              </p:par>
                              <p:par>
                                <p:cTn id="106" presetID="9" presetClass="entr" presetSubtype="0" fill="hold" grpId="0" nodeType="withEffect">
                                  <p:stCondLst>
                                    <p:cond delay="0"/>
                                  </p:stCondLst>
                                  <p:childTnLst>
                                    <p:set>
                                      <p:cBhvr>
                                        <p:cTn id="107" dur="1" fill="hold">
                                          <p:stCondLst>
                                            <p:cond delay="0"/>
                                          </p:stCondLst>
                                        </p:cTn>
                                        <p:tgtEl>
                                          <p:spTgt spid="38"/>
                                        </p:tgtEl>
                                        <p:attrNameLst>
                                          <p:attrName>style.visibility</p:attrName>
                                        </p:attrNameLst>
                                      </p:cBhvr>
                                      <p:to>
                                        <p:strVal val="visible"/>
                                      </p:to>
                                    </p:set>
                                    <p:animEffect transition="in" filter="dissolve">
                                      <p:cBhvr>
                                        <p:cTn id="108" dur="500"/>
                                        <p:tgtEl>
                                          <p:spTgt spid="38"/>
                                        </p:tgtEl>
                                      </p:cBhvr>
                                    </p:animEffect>
                                  </p:childTnLst>
                                </p:cTn>
                              </p:par>
                              <p:par>
                                <p:cTn id="109" presetID="9" presetClass="entr" presetSubtype="0" fill="hold" grpId="0" nodeType="withEffect">
                                  <p:stCondLst>
                                    <p:cond delay="0"/>
                                  </p:stCondLst>
                                  <p:childTnLst>
                                    <p:set>
                                      <p:cBhvr>
                                        <p:cTn id="110" dur="1" fill="hold">
                                          <p:stCondLst>
                                            <p:cond delay="0"/>
                                          </p:stCondLst>
                                        </p:cTn>
                                        <p:tgtEl>
                                          <p:spTgt spid="39"/>
                                        </p:tgtEl>
                                        <p:attrNameLst>
                                          <p:attrName>style.visibility</p:attrName>
                                        </p:attrNameLst>
                                      </p:cBhvr>
                                      <p:to>
                                        <p:strVal val="visible"/>
                                      </p:to>
                                    </p:set>
                                    <p:animEffect transition="in" filter="dissolve">
                                      <p:cBhvr>
                                        <p:cTn id="111" dur="500"/>
                                        <p:tgtEl>
                                          <p:spTgt spid="39"/>
                                        </p:tgtEl>
                                      </p:cBhvr>
                                    </p:animEffect>
                                  </p:childTnLst>
                                </p:cTn>
                              </p:par>
                              <p:par>
                                <p:cTn id="112" presetID="9" presetClass="entr" presetSubtype="0" fill="hold" grpId="0" nodeType="withEffect">
                                  <p:stCondLst>
                                    <p:cond delay="0"/>
                                  </p:stCondLst>
                                  <p:childTnLst>
                                    <p:set>
                                      <p:cBhvr>
                                        <p:cTn id="113" dur="1" fill="hold">
                                          <p:stCondLst>
                                            <p:cond delay="0"/>
                                          </p:stCondLst>
                                        </p:cTn>
                                        <p:tgtEl>
                                          <p:spTgt spid="40"/>
                                        </p:tgtEl>
                                        <p:attrNameLst>
                                          <p:attrName>style.visibility</p:attrName>
                                        </p:attrNameLst>
                                      </p:cBhvr>
                                      <p:to>
                                        <p:strVal val="visible"/>
                                      </p:to>
                                    </p:set>
                                    <p:animEffect transition="in" filter="dissolve">
                                      <p:cBhvr>
                                        <p:cTn id="114" dur="500"/>
                                        <p:tgtEl>
                                          <p:spTgt spid="40"/>
                                        </p:tgtEl>
                                      </p:cBhvr>
                                    </p:animEffect>
                                  </p:childTnLst>
                                </p:cTn>
                              </p:par>
                              <p:par>
                                <p:cTn id="115" presetID="9" presetClass="entr" presetSubtype="0" fill="hold" grpId="0" nodeType="with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dissolve">
                                      <p:cBhvr>
                                        <p:cTn id="117" dur="500"/>
                                        <p:tgtEl>
                                          <p:spTgt spid="42"/>
                                        </p:tgtEl>
                                      </p:cBhvr>
                                    </p:animEffect>
                                  </p:childTnLst>
                                </p:cTn>
                              </p:par>
                              <p:par>
                                <p:cTn id="118" presetID="9" presetClass="entr" presetSubtype="0" fill="hold" grpId="0" nodeType="withEffect">
                                  <p:stCondLst>
                                    <p:cond delay="0"/>
                                  </p:stCondLst>
                                  <p:childTnLst>
                                    <p:set>
                                      <p:cBhvr>
                                        <p:cTn id="119" dur="1" fill="hold">
                                          <p:stCondLst>
                                            <p:cond delay="0"/>
                                          </p:stCondLst>
                                        </p:cTn>
                                        <p:tgtEl>
                                          <p:spTgt spid="43"/>
                                        </p:tgtEl>
                                        <p:attrNameLst>
                                          <p:attrName>style.visibility</p:attrName>
                                        </p:attrNameLst>
                                      </p:cBhvr>
                                      <p:to>
                                        <p:strVal val="visible"/>
                                      </p:to>
                                    </p:set>
                                    <p:animEffect transition="in" filter="dissolve">
                                      <p:cBhvr>
                                        <p:cTn id="120" dur="500"/>
                                        <p:tgtEl>
                                          <p:spTgt spid="43"/>
                                        </p:tgtEl>
                                      </p:cBhvr>
                                    </p:animEffect>
                                  </p:childTnLst>
                                </p:cTn>
                              </p:par>
                              <p:par>
                                <p:cTn id="121" presetID="9" presetClass="entr" presetSubtype="0" fill="hold" grpId="0" nodeType="withEffect">
                                  <p:stCondLst>
                                    <p:cond delay="0"/>
                                  </p:stCondLst>
                                  <p:childTnLst>
                                    <p:set>
                                      <p:cBhvr>
                                        <p:cTn id="122" dur="1" fill="hold">
                                          <p:stCondLst>
                                            <p:cond delay="0"/>
                                          </p:stCondLst>
                                        </p:cTn>
                                        <p:tgtEl>
                                          <p:spTgt spid="44"/>
                                        </p:tgtEl>
                                        <p:attrNameLst>
                                          <p:attrName>style.visibility</p:attrName>
                                        </p:attrNameLst>
                                      </p:cBhvr>
                                      <p:to>
                                        <p:strVal val="visible"/>
                                      </p:to>
                                    </p:set>
                                    <p:animEffect transition="in" filter="dissolve">
                                      <p:cBhvr>
                                        <p:cTn id="123" dur="500"/>
                                        <p:tgtEl>
                                          <p:spTgt spid="44"/>
                                        </p:tgtEl>
                                      </p:cBhvr>
                                    </p:animEffect>
                                  </p:childTnLst>
                                </p:cTn>
                              </p:par>
                            </p:childTnLst>
                          </p:cTn>
                        </p:par>
                      </p:childTnLst>
                    </p:cTn>
                  </p:par>
                  <p:par>
                    <p:cTn id="124" fill="hold">
                      <p:stCondLst>
                        <p:cond delay="indefinite"/>
                      </p:stCondLst>
                      <p:childTnLst>
                        <p:par>
                          <p:cTn id="125" fill="hold">
                            <p:stCondLst>
                              <p:cond delay="0"/>
                            </p:stCondLst>
                            <p:childTnLst>
                              <p:par>
                                <p:cTn id="126" presetID="9" presetClass="entr" presetSubtype="0" fill="hold" nodeType="clickEffect">
                                  <p:stCondLst>
                                    <p:cond delay="0"/>
                                  </p:stCondLst>
                                  <p:childTnLst>
                                    <p:set>
                                      <p:cBhvr>
                                        <p:cTn id="127" dur="1" fill="hold">
                                          <p:stCondLst>
                                            <p:cond delay="0"/>
                                          </p:stCondLst>
                                        </p:cTn>
                                        <p:tgtEl>
                                          <p:spTgt spid="47"/>
                                        </p:tgtEl>
                                        <p:attrNameLst>
                                          <p:attrName>style.visibility</p:attrName>
                                        </p:attrNameLst>
                                      </p:cBhvr>
                                      <p:to>
                                        <p:strVal val="visible"/>
                                      </p:to>
                                    </p:set>
                                    <p:animEffect transition="in" filter="dissolve">
                                      <p:cBhvr>
                                        <p:cTn id="128" dur="500"/>
                                        <p:tgtEl>
                                          <p:spTgt spid="47"/>
                                        </p:tgtEl>
                                      </p:cBhvr>
                                    </p:animEffect>
                                  </p:childTnLst>
                                </p:cTn>
                              </p:par>
                            </p:childTnLst>
                          </p:cTn>
                        </p:par>
                      </p:childTnLst>
                    </p:cTn>
                  </p:par>
                  <p:par>
                    <p:cTn id="129" fill="hold">
                      <p:stCondLst>
                        <p:cond delay="indefinite"/>
                      </p:stCondLst>
                      <p:childTnLst>
                        <p:par>
                          <p:cTn id="130" fill="hold">
                            <p:stCondLst>
                              <p:cond delay="0"/>
                            </p:stCondLst>
                            <p:childTnLst>
                              <p:par>
                                <p:cTn id="131" presetID="17" presetClass="entr" presetSubtype="1" fill="hold" grpId="0" nodeType="clickEffect">
                                  <p:stCondLst>
                                    <p:cond delay="0"/>
                                  </p:stCondLst>
                                  <p:childTnLst>
                                    <p:set>
                                      <p:cBhvr>
                                        <p:cTn id="132" dur="1" fill="hold">
                                          <p:stCondLst>
                                            <p:cond delay="0"/>
                                          </p:stCondLst>
                                        </p:cTn>
                                        <p:tgtEl>
                                          <p:spTgt spid="79"/>
                                        </p:tgtEl>
                                        <p:attrNameLst>
                                          <p:attrName>style.visibility</p:attrName>
                                        </p:attrNameLst>
                                      </p:cBhvr>
                                      <p:to>
                                        <p:strVal val="visible"/>
                                      </p:to>
                                    </p:set>
                                    <p:anim calcmode="lin" valueType="num">
                                      <p:cBhvr>
                                        <p:cTn id="133" dur="500" fill="hold"/>
                                        <p:tgtEl>
                                          <p:spTgt spid="79"/>
                                        </p:tgtEl>
                                        <p:attrNameLst>
                                          <p:attrName>ppt_x</p:attrName>
                                        </p:attrNameLst>
                                      </p:cBhvr>
                                      <p:tavLst>
                                        <p:tav tm="0">
                                          <p:val>
                                            <p:strVal val="#ppt_x"/>
                                          </p:val>
                                        </p:tav>
                                        <p:tav tm="100000">
                                          <p:val>
                                            <p:strVal val="#ppt_x"/>
                                          </p:val>
                                        </p:tav>
                                      </p:tavLst>
                                    </p:anim>
                                    <p:anim calcmode="lin" valueType="num">
                                      <p:cBhvr>
                                        <p:cTn id="134" dur="500" fill="hold"/>
                                        <p:tgtEl>
                                          <p:spTgt spid="79"/>
                                        </p:tgtEl>
                                        <p:attrNameLst>
                                          <p:attrName>ppt_y</p:attrName>
                                        </p:attrNameLst>
                                      </p:cBhvr>
                                      <p:tavLst>
                                        <p:tav tm="0">
                                          <p:val>
                                            <p:strVal val="#ppt_y-#ppt_h/2"/>
                                          </p:val>
                                        </p:tav>
                                        <p:tav tm="100000">
                                          <p:val>
                                            <p:strVal val="#ppt_y"/>
                                          </p:val>
                                        </p:tav>
                                      </p:tavLst>
                                    </p:anim>
                                    <p:anim calcmode="lin" valueType="num">
                                      <p:cBhvr>
                                        <p:cTn id="135" dur="500" fill="hold"/>
                                        <p:tgtEl>
                                          <p:spTgt spid="79"/>
                                        </p:tgtEl>
                                        <p:attrNameLst>
                                          <p:attrName>ppt_w</p:attrName>
                                        </p:attrNameLst>
                                      </p:cBhvr>
                                      <p:tavLst>
                                        <p:tav tm="0">
                                          <p:val>
                                            <p:strVal val="#ppt_w"/>
                                          </p:val>
                                        </p:tav>
                                        <p:tav tm="100000">
                                          <p:val>
                                            <p:strVal val="#ppt_w"/>
                                          </p:val>
                                        </p:tav>
                                      </p:tavLst>
                                    </p:anim>
                                    <p:anim calcmode="lin" valueType="num">
                                      <p:cBhvr>
                                        <p:cTn id="136" dur="500" fill="hold"/>
                                        <p:tgtEl>
                                          <p:spTgt spid="79"/>
                                        </p:tgtEl>
                                        <p:attrNameLst>
                                          <p:attrName>ppt_h</p:attrName>
                                        </p:attrNameLst>
                                      </p:cBhvr>
                                      <p:tavLst>
                                        <p:tav tm="0">
                                          <p:val>
                                            <p:fltVal val="0"/>
                                          </p:val>
                                        </p:tav>
                                        <p:tav tm="100000">
                                          <p:val>
                                            <p:strVal val="#ppt_h"/>
                                          </p:val>
                                        </p:tav>
                                      </p:tavLst>
                                    </p:anim>
                                  </p:childTnLst>
                                </p:cTn>
                              </p:par>
                            </p:childTnLst>
                          </p:cTn>
                        </p:par>
                        <p:par>
                          <p:cTn id="137" fill="hold">
                            <p:stCondLst>
                              <p:cond delay="500"/>
                            </p:stCondLst>
                            <p:childTnLst>
                              <p:par>
                                <p:cTn id="138" presetID="32" presetClass="emph" presetSubtype="0" fill="hold" grpId="1" nodeType="afterEffect">
                                  <p:stCondLst>
                                    <p:cond delay="0"/>
                                  </p:stCondLst>
                                  <p:childTnLst>
                                    <p:animClr clrSpc="rgb" dir="cw">
                                      <p:cBhvr override="childStyle">
                                        <p:cTn id="139" dur="50" fill="hold"/>
                                        <p:tgtEl>
                                          <p:spTgt spid="79"/>
                                        </p:tgtEl>
                                        <p:attrNameLst>
                                          <p:attrName>style.color</p:attrName>
                                        </p:attrNameLst>
                                      </p:cBhvr>
                                      <p:to>
                                        <a:schemeClr val="accent2"/>
                                      </p:to>
                                    </p:animClr>
                                    <p:animClr clrSpc="rgb" dir="cw">
                                      <p:cBhvr>
                                        <p:cTn id="140" dur="50" fill="hold"/>
                                        <p:tgtEl>
                                          <p:spTgt spid="79"/>
                                        </p:tgtEl>
                                        <p:attrNameLst>
                                          <p:attrName>fillcolor</p:attrName>
                                        </p:attrNameLst>
                                      </p:cBhvr>
                                      <p:to>
                                        <a:schemeClr val="accent2"/>
                                      </p:to>
                                    </p:animClr>
                                    <p:set>
                                      <p:cBhvr>
                                        <p:cTn id="141" dur="50" fill="hold"/>
                                        <p:tgtEl>
                                          <p:spTgt spid="79"/>
                                        </p:tgtEl>
                                        <p:attrNameLst>
                                          <p:attrName>fill.type</p:attrName>
                                        </p:attrNameLst>
                                      </p:cBhvr>
                                      <p:to>
                                        <p:strVal val="solid"/>
                                      </p:to>
                                    </p:set>
                                    <p:set>
                                      <p:cBhvr>
                                        <p:cTn id="142" dur="50" fill="hold"/>
                                        <p:tgtEl>
                                          <p:spTgt spid="79"/>
                                        </p:tgtEl>
                                        <p:attrNameLst>
                                          <p:attrName>fill.on</p:attrName>
                                        </p:attrNameLst>
                                      </p:cBhvr>
                                      <p:to>
                                        <p:strVal val="true"/>
                                      </p:to>
                                    </p:set>
                                    <p:animRot by="120000">
                                      <p:cBhvr>
                                        <p:cTn id="143" dur="50" fill="hold">
                                          <p:stCondLst>
                                            <p:cond delay="0"/>
                                          </p:stCondLst>
                                        </p:cTn>
                                        <p:tgtEl>
                                          <p:spTgt spid="79"/>
                                        </p:tgtEl>
                                        <p:attrNameLst>
                                          <p:attrName>r</p:attrName>
                                        </p:attrNameLst>
                                      </p:cBhvr>
                                    </p:animRot>
                                    <p:animRot by="-240000">
                                      <p:cBhvr>
                                        <p:cTn id="144" dur="100" fill="hold">
                                          <p:stCondLst>
                                            <p:cond delay="100"/>
                                          </p:stCondLst>
                                        </p:cTn>
                                        <p:tgtEl>
                                          <p:spTgt spid="79"/>
                                        </p:tgtEl>
                                        <p:attrNameLst>
                                          <p:attrName>r</p:attrName>
                                        </p:attrNameLst>
                                      </p:cBhvr>
                                    </p:animRot>
                                    <p:animRot by="240000">
                                      <p:cBhvr>
                                        <p:cTn id="145" dur="100" fill="hold">
                                          <p:stCondLst>
                                            <p:cond delay="200"/>
                                          </p:stCondLst>
                                        </p:cTn>
                                        <p:tgtEl>
                                          <p:spTgt spid="79"/>
                                        </p:tgtEl>
                                        <p:attrNameLst>
                                          <p:attrName>r</p:attrName>
                                        </p:attrNameLst>
                                      </p:cBhvr>
                                    </p:animRot>
                                    <p:animRot by="-240000">
                                      <p:cBhvr>
                                        <p:cTn id="146" dur="100" fill="hold">
                                          <p:stCondLst>
                                            <p:cond delay="300"/>
                                          </p:stCondLst>
                                        </p:cTn>
                                        <p:tgtEl>
                                          <p:spTgt spid="79"/>
                                        </p:tgtEl>
                                        <p:attrNameLst>
                                          <p:attrName>r</p:attrName>
                                        </p:attrNameLst>
                                      </p:cBhvr>
                                    </p:animRot>
                                    <p:animRot by="120000">
                                      <p:cBhvr>
                                        <p:cTn id="147" dur="100" fill="hold">
                                          <p:stCondLst>
                                            <p:cond delay="400"/>
                                          </p:stCondLst>
                                        </p:cTn>
                                        <p:tgtEl>
                                          <p:spTgt spid="79"/>
                                        </p:tgtEl>
                                        <p:attrNameLst>
                                          <p:attrName>r</p:attrName>
                                        </p:attrNameLst>
                                      </p:cBhvr>
                                    </p:animRot>
                                  </p:childTnLst>
                                </p:cTn>
                              </p:par>
                            </p:childTnLst>
                          </p:cTn>
                        </p:par>
                        <p:par>
                          <p:cTn id="148" fill="hold">
                            <p:stCondLst>
                              <p:cond delay="1000"/>
                            </p:stCondLst>
                            <p:childTnLst>
                              <p:par>
                                <p:cTn id="149" presetID="53" presetClass="exit" presetSubtype="0" fill="hold" grpId="2" nodeType="afterEffect">
                                  <p:stCondLst>
                                    <p:cond delay="0"/>
                                  </p:stCondLst>
                                  <p:childTnLst>
                                    <p:anim calcmode="lin" valueType="num">
                                      <p:cBhvr>
                                        <p:cTn id="150" dur="500"/>
                                        <p:tgtEl>
                                          <p:spTgt spid="79"/>
                                        </p:tgtEl>
                                        <p:attrNameLst>
                                          <p:attrName>ppt_w</p:attrName>
                                        </p:attrNameLst>
                                      </p:cBhvr>
                                      <p:tavLst>
                                        <p:tav tm="0">
                                          <p:val>
                                            <p:strVal val="ppt_w"/>
                                          </p:val>
                                        </p:tav>
                                        <p:tav tm="100000">
                                          <p:val>
                                            <p:fltVal val="0"/>
                                          </p:val>
                                        </p:tav>
                                      </p:tavLst>
                                    </p:anim>
                                    <p:anim calcmode="lin" valueType="num">
                                      <p:cBhvr>
                                        <p:cTn id="151" dur="500"/>
                                        <p:tgtEl>
                                          <p:spTgt spid="79"/>
                                        </p:tgtEl>
                                        <p:attrNameLst>
                                          <p:attrName>ppt_h</p:attrName>
                                        </p:attrNameLst>
                                      </p:cBhvr>
                                      <p:tavLst>
                                        <p:tav tm="0">
                                          <p:val>
                                            <p:strVal val="ppt_h"/>
                                          </p:val>
                                        </p:tav>
                                        <p:tav tm="100000">
                                          <p:val>
                                            <p:fltVal val="0"/>
                                          </p:val>
                                        </p:tav>
                                      </p:tavLst>
                                    </p:anim>
                                    <p:animEffect transition="out" filter="fade">
                                      <p:cBhvr>
                                        <p:cTn id="152" dur="500"/>
                                        <p:tgtEl>
                                          <p:spTgt spid="79"/>
                                        </p:tgtEl>
                                      </p:cBhvr>
                                    </p:animEffect>
                                    <p:set>
                                      <p:cBhvr>
                                        <p:cTn id="153" dur="1" fill="hold">
                                          <p:stCondLst>
                                            <p:cond delay="499"/>
                                          </p:stCondLst>
                                        </p:cTn>
                                        <p:tgtEl>
                                          <p:spTgt spid="79"/>
                                        </p:tgtEl>
                                        <p:attrNameLst>
                                          <p:attrName>style.visibility</p:attrName>
                                        </p:attrNameLst>
                                      </p:cBhvr>
                                      <p:to>
                                        <p:strVal val="hidden"/>
                                      </p:to>
                                    </p:set>
                                  </p:childTnLst>
                                </p:cTn>
                              </p:par>
                            </p:childTnLst>
                          </p:cTn>
                        </p:par>
                      </p:childTnLst>
                    </p:cTn>
                  </p:par>
                  <p:par>
                    <p:cTn id="154" fill="hold">
                      <p:stCondLst>
                        <p:cond delay="indefinite"/>
                      </p:stCondLst>
                      <p:childTnLst>
                        <p:par>
                          <p:cTn id="155" fill="hold">
                            <p:stCondLst>
                              <p:cond delay="0"/>
                            </p:stCondLst>
                            <p:childTnLst>
                              <p:par>
                                <p:cTn id="156" presetID="37" presetClass="entr" presetSubtype="0" fill="hold" grpId="0" nodeType="clickEffect">
                                  <p:stCondLst>
                                    <p:cond delay="0"/>
                                  </p:stCondLst>
                                  <p:childTnLst>
                                    <p:set>
                                      <p:cBhvr>
                                        <p:cTn id="157" dur="1" fill="hold">
                                          <p:stCondLst>
                                            <p:cond delay="0"/>
                                          </p:stCondLst>
                                        </p:cTn>
                                        <p:tgtEl>
                                          <p:spTgt spid="3"/>
                                        </p:tgtEl>
                                        <p:attrNameLst>
                                          <p:attrName>style.visibility</p:attrName>
                                        </p:attrNameLst>
                                      </p:cBhvr>
                                      <p:to>
                                        <p:strVal val="visible"/>
                                      </p:to>
                                    </p:set>
                                    <p:animEffect transition="in" filter="fade">
                                      <p:cBhvr>
                                        <p:cTn id="158" dur="1000"/>
                                        <p:tgtEl>
                                          <p:spTgt spid="3"/>
                                        </p:tgtEl>
                                      </p:cBhvr>
                                    </p:animEffect>
                                    <p:anim calcmode="lin" valueType="num">
                                      <p:cBhvr>
                                        <p:cTn id="159" dur="1000" fill="hold"/>
                                        <p:tgtEl>
                                          <p:spTgt spid="3"/>
                                        </p:tgtEl>
                                        <p:attrNameLst>
                                          <p:attrName>ppt_x</p:attrName>
                                        </p:attrNameLst>
                                      </p:cBhvr>
                                      <p:tavLst>
                                        <p:tav tm="0">
                                          <p:val>
                                            <p:strVal val="#ppt_x"/>
                                          </p:val>
                                        </p:tav>
                                        <p:tav tm="100000">
                                          <p:val>
                                            <p:strVal val="#ppt_x"/>
                                          </p:val>
                                        </p:tav>
                                      </p:tavLst>
                                    </p:anim>
                                    <p:anim calcmode="lin" valueType="num">
                                      <p:cBhvr>
                                        <p:cTn id="160" dur="900" decel="100000" fill="hold"/>
                                        <p:tgtEl>
                                          <p:spTgt spid="3"/>
                                        </p:tgtEl>
                                        <p:attrNameLst>
                                          <p:attrName>ppt_y</p:attrName>
                                        </p:attrNameLst>
                                      </p:cBhvr>
                                      <p:tavLst>
                                        <p:tav tm="0">
                                          <p:val>
                                            <p:strVal val="#ppt_y+1"/>
                                          </p:val>
                                        </p:tav>
                                        <p:tav tm="100000">
                                          <p:val>
                                            <p:strVal val="#ppt_y-.03"/>
                                          </p:val>
                                        </p:tav>
                                      </p:tavLst>
                                    </p:anim>
                                    <p:anim calcmode="lin" valueType="num">
                                      <p:cBhvr>
                                        <p:cTn id="161"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par>
                    <p:cTn id="162" fill="hold">
                      <p:stCondLst>
                        <p:cond delay="indefinite"/>
                      </p:stCondLst>
                      <p:childTnLst>
                        <p:par>
                          <p:cTn id="163" fill="hold">
                            <p:stCondLst>
                              <p:cond delay="0"/>
                            </p:stCondLst>
                            <p:childTnLst>
                              <p:par>
                                <p:cTn id="164" presetID="9" presetClass="entr" presetSubtype="0" fill="hold" grpId="0" nodeType="clickEffect">
                                  <p:stCondLst>
                                    <p:cond delay="0"/>
                                  </p:stCondLst>
                                  <p:childTnLst>
                                    <p:set>
                                      <p:cBhvr>
                                        <p:cTn id="165" dur="1" fill="hold">
                                          <p:stCondLst>
                                            <p:cond delay="0"/>
                                          </p:stCondLst>
                                        </p:cTn>
                                        <p:tgtEl>
                                          <p:spTgt spid="87"/>
                                        </p:tgtEl>
                                        <p:attrNameLst>
                                          <p:attrName>style.visibility</p:attrName>
                                        </p:attrNameLst>
                                      </p:cBhvr>
                                      <p:to>
                                        <p:strVal val="visible"/>
                                      </p:to>
                                    </p:set>
                                    <p:animEffect transition="in" filter="dissolve">
                                      <p:cBhvr>
                                        <p:cTn id="166" dur="500"/>
                                        <p:tgtEl>
                                          <p:spTgt spid="87"/>
                                        </p:tgtEl>
                                      </p:cBhvr>
                                    </p:animEffect>
                                  </p:childTnLst>
                                </p:cTn>
                              </p:par>
                              <p:par>
                                <p:cTn id="167" presetID="9" presetClass="exit" presetSubtype="0" fill="hold" grpId="1" nodeType="withEffect">
                                  <p:stCondLst>
                                    <p:cond delay="0"/>
                                  </p:stCondLst>
                                  <p:childTnLst>
                                    <p:animEffect transition="out" filter="dissolve">
                                      <p:cBhvr>
                                        <p:cTn id="168" dur="500"/>
                                        <p:tgtEl>
                                          <p:spTgt spid="40"/>
                                        </p:tgtEl>
                                      </p:cBhvr>
                                    </p:animEffect>
                                    <p:set>
                                      <p:cBhvr>
                                        <p:cTn id="169" dur="1" fill="hold">
                                          <p:stCondLst>
                                            <p:cond delay="499"/>
                                          </p:stCondLst>
                                        </p:cTn>
                                        <p:tgtEl>
                                          <p:spTgt spid="40"/>
                                        </p:tgtEl>
                                        <p:attrNameLst>
                                          <p:attrName>style.visibility</p:attrName>
                                        </p:attrNameLst>
                                      </p:cBhvr>
                                      <p:to>
                                        <p:strVal val="hidden"/>
                                      </p:to>
                                    </p:set>
                                  </p:childTnLst>
                                </p:cTn>
                              </p:par>
                            </p:childTnLst>
                          </p:cTn>
                        </p:par>
                      </p:childTnLst>
                    </p:cTn>
                  </p:par>
                  <p:par>
                    <p:cTn id="170" fill="hold">
                      <p:stCondLst>
                        <p:cond delay="indefinite"/>
                      </p:stCondLst>
                      <p:childTnLst>
                        <p:par>
                          <p:cTn id="171" fill="hold">
                            <p:stCondLst>
                              <p:cond delay="0"/>
                            </p:stCondLst>
                            <p:childTnLst>
                              <p:par>
                                <p:cTn id="172" presetID="9" presetClass="entr" presetSubtype="0" fill="hold" grpId="0" nodeType="clickEffect">
                                  <p:stCondLst>
                                    <p:cond delay="0"/>
                                  </p:stCondLst>
                                  <p:childTnLst>
                                    <p:set>
                                      <p:cBhvr>
                                        <p:cTn id="173" dur="1" fill="hold">
                                          <p:stCondLst>
                                            <p:cond delay="0"/>
                                          </p:stCondLst>
                                        </p:cTn>
                                        <p:tgtEl>
                                          <p:spTgt spid="83"/>
                                        </p:tgtEl>
                                        <p:attrNameLst>
                                          <p:attrName>style.visibility</p:attrName>
                                        </p:attrNameLst>
                                      </p:cBhvr>
                                      <p:to>
                                        <p:strVal val="visible"/>
                                      </p:to>
                                    </p:set>
                                    <p:animEffect transition="in" filter="dissolve">
                                      <p:cBhvr>
                                        <p:cTn id="174" dur="500"/>
                                        <p:tgtEl>
                                          <p:spTgt spid="83"/>
                                        </p:tgtEl>
                                      </p:cBhvr>
                                    </p:animEffect>
                                  </p:childTnLst>
                                </p:cTn>
                              </p:par>
                              <p:par>
                                <p:cTn id="175" presetID="10" presetClass="exit" presetSubtype="0" fill="hold" grpId="1" nodeType="withEffect">
                                  <p:stCondLst>
                                    <p:cond delay="0"/>
                                  </p:stCondLst>
                                  <p:childTnLst>
                                    <p:animEffect transition="out" filter="fade">
                                      <p:cBhvr>
                                        <p:cTn id="176" dur="500"/>
                                        <p:tgtEl>
                                          <p:spTgt spid="36"/>
                                        </p:tgtEl>
                                      </p:cBhvr>
                                    </p:animEffect>
                                    <p:set>
                                      <p:cBhvr>
                                        <p:cTn id="177" dur="1" fill="hold">
                                          <p:stCondLst>
                                            <p:cond delay="499"/>
                                          </p:stCondLst>
                                        </p:cTn>
                                        <p:tgtEl>
                                          <p:spTgt spid="36"/>
                                        </p:tgtEl>
                                        <p:attrNameLst>
                                          <p:attrName>style.visibility</p:attrName>
                                        </p:attrNameLst>
                                      </p:cBhvr>
                                      <p:to>
                                        <p:strVal val="hidden"/>
                                      </p:to>
                                    </p:set>
                                  </p:childTnLst>
                                </p:cTn>
                              </p:par>
                            </p:childTnLst>
                          </p:cTn>
                        </p:par>
                      </p:childTnLst>
                    </p:cTn>
                  </p:par>
                  <p:par>
                    <p:cTn id="178" fill="hold">
                      <p:stCondLst>
                        <p:cond delay="indefinite"/>
                      </p:stCondLst>
                      <p:childTnLst>
                        <p:par>
                          <p:cTn id="179" fill="hold">
                            <p:stCondLst>
                              <p:cond delay="0"/>
                            </p:stCondLst>
                            <p:childTnLst>
                              <p:par>
                                <p:cTn id="180" presetID="10" presetClass="exit" presetSubtype="0" fill="hold" nodeType="clickEffect">
                                  <p:stCondLst>
                                    <p:cond delay="0"/>
                                  </p:stCondLst>
                                  <p:childTnLst>
                                    <p:animEffect transition="out" filter="fade">
                                      <p:cBhvr>
                                        <p:cTn id="181" dur="500"/>
                                        <p:tgtEl>
                                          <p:spTgt spid="47"/>
                                        </p:tgtEl>
                                      </p:cBhvr>
                                    </p:animEffect>
                                    <p:set>
                                      <p:cBhvr>
                                        <p:cTn id="182" dur="1" fill="hold">
                                          <p:stCondLst>
                                            <p:cond delay="499"/>
                                          </p:stCondLst>
                                        </p:cTn>
                                        <p:tgtEl>
                                          <p:spTgt spid="47"/>
                                        </p:tgtEl>
                                        <p:attrNameLst>
                                          <p:attrName>style.visibility</p:attrName>
                                        </p:attrNameLst>
                                      </p:cBhvr>
                                      <p:to>
                                        <p:strVal val="hidden"/>
                                      </p:to>
                                    </p:set>
                                  </p:childTnLst>
                                </p:cTn>
                              </p:par>
                            </p:childTnLst>
                          </p:cTn>
                        </p:par>
                        <p:par>
                          <p:cTn id="183" fill="hold">
                            <p:stCondLst>
                              <p:cond delay="500"/>
                            </p:stCondLst>
                            <p:childTnLst>
                              <p:par>
                                <p:cTn id="184" presetID="10" presetClass="entr" presetSubtype="0" fill="hold" nodeType="afterEffect">
                                  <p:stCondLst>
                                    <p:cond delay="0"/>
                                  </p:stCondLst>
                                  <p:childTnLst>
                                    <p:set>
                                      <p:cBhvr>
                                        <p:cTn id="185" dur="1" fill="hold">
                                          <p:stCondLst>
                                            <p:cond delay="0"/>
                                          </p:stCondLst>
                                        </p:cTn>
                                        <p:tgtEl>
                                          <p:spTgt spid="55"/>
                                        </p:tgtEl>
                                        <p:attrNameLst>
                                          <p:attrName>style.visibility</p:attrName>
                                        </p:attrNameLst>
                                      </p:cBhvr>
                                      <p:to>
                                        <p:strVal val="visible"/>
                                      </p:to>
                                    </p:set>
                                    <p:animEffect transition="in" filter="fade">
                                      <p:cBhvr>
                                        <p:cTn id="186" dur="500"/>
                                        <p:tgtEl>
                                          <p:spTgt spid="55"/>
                                        </p:tgtEl>
                                      </p:cBhvr>
                                    </p:animEffect>
                                  </p:childTnLst>
                                </p:cTn>
                              </p:par>
                            </p:childTnLst>
                          </p:cTn>
                        </p:par>
                      </p:childTnLst>
                    </p:cTn>
                  </p:par>
                  <p:par>
                    <p:cTn id="187" fill="hold">
                      <p:stCondLst>
                        <p:cond delay="indefinite"/>
                      </p:stCondLst>
                      <p:childTnLst>
                        <p:par>
                          <p:cTn id="188" fill="hold">
                            <p:stCondLst>
                              <p:cond delay="0"/>
                            </p:stCondLst>
                            <p:childTnLst>
                              <p:par>
                                <p:cTn id="189" presetID="17" presetClass="entr" presetSubtype="1" fill="hold" grpId="0" nodeType="clickEffect">
                                  <p:stCondLst>
                                    <p:cond delay="0"/>
                                  </p:stCondLst>
                                  <p:childTnLst>
                                    <p:set>
                                      <p:cBhvr>
                                        <p:cTn id="190" dur="1" fill="hold">
                                          <p:stCondLst>
                                            <p:cond delay="0"/>
                                          </p:stCondLst>
                                        </p:cTn>
                                        <p:tgtEl>
                                          <p:spTgt spid="80"/>
                                        </p:tgtEl>
                                        <p:attrNameLst>
                                          <p:attrName>style.visibility</p:attrName>
                                        </p:attrNameLst>
                                      </p:cBhvr>
                                      <p:to>
                                        <p:strVal val="visible"/>
                                      </p:to>
                                    </p:set>
                                    <p:anim calcmode="lin" valueType="num">
                                      <p:cBhvr>
                                        <p:cTn id="191" dur="500" fill="hold"/>
                                        <p:tgtEl>
                                          <p:spTgt spid="80"/>
                                        </p:tgtEl>
                                        <p:attrNameLst>
                                          <p:attrName>ppt_x</p:attrName>
                                        </p:attrNameLst>
                                      </p:cBhvr>
                                      <p:tavLst>
                                        <p:tav tm="0">
                                          <p:val>
                                            <p:strVal val="#ppt_x"/>
                                          </p:val>
                                        </p:tav>
                                        <p:tav tm="100000">
                                          <p:val>
                                            <p:strVal val="#ppt_x"/>
                                          </p:val>
                                        </p:tav>
                                      </p:tavLst>
                                    </p:anim>
                                    <p:anim calcmode="lin" valueType="num">
                                      <p:cBhvr>
                                        <p:cTn id="192" dur="500" fill="hold"/>
                                        <p:tgtEl>
                                          <p:spTgt spid="80"/>
                                        </p:tgtEl>
                                        <p:attrNameLst>
                                          <p:attrName>ppt_y</p:attrName>
                                        </p:attrNameLst>
                                      </p:cBhvr>
                                      <p:tavLst>
                                        <p:tav tm="0">
                                          <p:val>
                                            <p:strVal val="#ppt_y-#ppt_h/2"/>
                                          </p:val>
                                        </p:tav>
                                        <p:tav tm="100000">
                                          <p:val>
                                            <p:strVal val="#ppt_y"/>
                                          </p:val>
                                        </p:tav>
                                      </p:tavLst>
                                    </p:anim>
                                    <p:anim calcmode="lin" valueType="num">
                                      <p:cBhvr>
                                        <p:cTn id="193" dur="500" fill="hold"/>
                                        <p:tgtEl>
                                          <p:spTgt spid="80"/>
                                        </p:tgtEl>
                                        <p:attrNameLst>
                                          <p:attrName>ppt_w</p:attrName>
                                        </p:attrNameLst>
                                      </p:cBhvr>
                                      <p:tavLst>
                                        <p:tav tm="0">
                                          <p:val>
                                            <p:strVal val="#ppt_w"/>
                                          </p:val>
                                        </p:tav>
                                        <p:tav tm="100000">
                                          <p:val>
                                            <p:strVal val="#ppt_w"/>
                                          </p:val>
                                        </p:tav>
                                      </p:tavLst>
                                    </p:anim>
                                    <p:anim calcmode="lin" valueType="num">
                                      <p:cBhvr>
                                        <p:cTn id="194" dur="500" fill="hold"/>
                                        <p:tgtEl>
                                          <p:spTgt spid="80"/>
                                        </p:tgtEl>
                                        <p:attrNameLst>
                                          <p:attrName>ppt_h</p:attrName>
                                        </p:attrNameLst>
                                      </p:cBhvr>
                                      <p:tavLst>
                                        <p:tav tm="0">
                                          <p:val>
                                            <p:fltVal val="0"/>
                                          </p:val>
                                        </p:tav>
                                        <p:tav tm="100000">
                                          <p:val>
                                            <p:strVal val="#ppt_h"/>
                                          </p:val>
                                        </p:tav>
                                      </p:tavLst>
                                    </p:anim>
                                  </p:childTnLst>
                                </p:cTn>
                              </p:par>
                            </p:childTnLst>
                          </p:cTn>
                        </p:par>
                        <p:par>
                          <p:cTn id="195" fill="hold">
                            <p:stCondLst>
                              <p:cond delay="500"/>
                            </p:stCondLst>
                            <p:childTnLst>
                              <p:par>
                                <p:cTn id="196" presetID="32" presetClass="emph" presetSubtype="0" fill="hold" grpId="1" nodeType="afterEffect">
                                  <p:stCondLst>
                                    <p:cond delay="0"/>
                                  </p:stCondLst>
                                  <p:childTnLst>
                                    <p:animClr clrSpc="rgb" dir="cw">
                                      <p:cBhvr override="childStyle">
                                        <p:cTn id="197" dur="50" fill="hold"/>
                                        <p:tgtEl>
                                          <p:spTgt spid="80"/>
                                        </p:tgtEl>
                                        <p:attrNameLst>
                                          <p:attrName>style.color</p:attrName>
                                        </p:attrNameLst>
                                      </p:cBhvr>
                                      <p:to>
                                        <a:schemeClr val="accent2"/>
                                      </p:to>
                                    </p:animClr>
                                    <p:animClr clrSpc="rgb" dir="cw">
                                      <p:cBhvr>
                                        <p:cTn id="198" dur="50" fill="hold"/>
                                        <p:tgtEl>
                                          <p:spTgt spid="80"/>
                                        </p:tgtEl>
                                        <p:attrNameLst>
                                          <p:attrName>fillcolor</p:attrName>
                                        </p:attrNameLst>
                                      </p:cBhvr>
                                      <p:to>
                                        <a:schemeClr val="accent2"/>
                                      </p:to>
                                    </p:animClr>
                                    <p:set>
                                      <p:cBhvr>
                                        <p:cTn id="199" dur="50" fill="hold"/>
                                        <p:tgtEl>
                                          <p:spTgt spid="80"/>
                                        </p:tgtEl>
                                        <p:attrNameLst>
                                          <p:attrName>fill.type</p:attrName>
                                        </p:attrNameLst>
                                      </p:cBhvr>
                                      <p:to>
                                        <p:strVal val="solid"/>
                                      </p:to>
                                    </p:set>
                                    <p:set>
                                      <p:cBhvr>
                                        <p:cTn id="200" dur="50" fill="hold"/>
                                        <p:tgtEl>
                                          <p:spTgt spid="80"/>
                                        </p:tgtEl>
                                        <p:attrNameLst>
                                          <p:attrName>fill.on</p:attrName>
                                        </p:attrNameLst>
                                      </p:cBhvr>
                                      <p:to>
                                        <p:strVal val="true"/>
                                      </p:to>
                                    </p:set>
                                    <p:animRot by="120000">
                                      <p:cBhvr>
                                        <p:cTn id="201" dur="50" fill="hold">
                                          <p:stCondLst>
                                            <p:cond delay="0"/>
                                          </p:stCondLst>
                                        </p:cTn>
                                        <p:tgtEl>
                                          <p:spTgt spid="80"/>
                                        </p:tgtEl>
                                        <p:attrNameLst>
                                          <p:attrName>r</p:attrName>
                                        </p:attrNameLst>
                                      </p:cBhvr>
                                    </p:animRot>
                                    <p:animRot by="-240000">
                                      <p:cBhvr>
                                        <p:cTn id="202" dur="100" fill="hold">
                                          <p:stCondLst>
                                            <p:cond delay="100"/>
                                          </p:stCondLst>
                                        </p:cTn>
                                        <p:tgtEl>
                                          <p:spTgt spid="80"/>
                                        </p:tgtEl>
                                        <p:attrNameLst>
                                          <p:attrName>r</p:attrName>
                                        </p:attrNameLst>
                                      </p:cBhvr>
                                    </p:animRot>
                                    <p:animRot by="240000">
                                      <p:cBhvr>
                                        <p:cTn id="203" dur="100" fill="hold">
                                          <p:stCondLst>
                                            <p:cond delay="200"/>
                                          </p:stCondLst>
                                        </p:cTn>
                                        <p:tgtEl>
                                          <p:spTgt spid="80"/>
                                        </p:tgtEl>
                                        <p:attrNameLst>
                                          <p:attrName>r</p:attrName>
                                        </p:attrNameLst>
                                      </p:cBhvr>
                                    </p:animRot>
                                    <p:animRot by="-240000">
                                      <p:cBhvr>
                                        <p:cTn id="204" dur="100" fill="hold">
                                          <p:stCondLst>
                                            <p:cond delay="300"/>
                                          </p:stCondLst>
                                        </p:cTn>
                                        <p:tgtEl>
                                          <p:spTgt spid="80"/>
                                        </p:tgtEl>
                                        <p:attrNameLst>
                                          <p:attrName>r</p:attrName>
                                        </p:attrNameLst>
                                      </p:cBhvr>
                                    </p:animRot>
                                    <p:animRot by="120000">
                                      <p:cBhvr>
                                        <p:cTn id="205" dur="100" fill="hold">
                                          <p:stCondLst>
                                            <p:cond delay="400"/>
                                          </p:stCondLst>
                                        </p:cTn>
                                        <p:tgtEl>
                                          <p:spTgt spid="80"/>
                                        </p:tgtEl>
                                        <p:attrNameLst>
                                          <p:attrName>r</p:attrName>
                                        </p:attrNameLst>
                                      </p:cBhvr>
                                    </p:animRot>
                                  </p:childTnLst>
                                </p:cTn>
                              </p:par>
                            </p:childTnLst>
                          </p:cTn>
                        </p:par>
                        <p:par>
                          <p:cTn id="206" fill="hold">
                            <p:stCondLst>
                              <p:cond delay="1000"/>
                            </p:stCondLst>
                            <p:childTnLst>
                              <p:par>
                                <p:cTn id="207" presetID="53" presetClass="exit" presetSubtype="0" fill="hold" grpId="2" nodeType="afterEffect">
                                  <p:stCondLst>
                                    <p:cond delay="0"/>
                                  </p:stCondLst>
                                  <p:childTnLst>
                                    <p:anim calcmode="lin" valueType="num">
                                      <p:cBhvr>
                                        <p:cTn id="208" dur="500"/>
                                        <p:tgtEl>
                                          <p:spTgt spid="80"/>
                                        </p:tgtEl>
                                        <p:attrNameLst>
                                          <p:attrName>ppt_w</p:attrName>
                                        </p:attrNameLst>
                                      </p:cBhvr>
                                      <p:tavLst>
                                        <p:tav tm="0">
                                          <p:val>
                                            <p:strVal val="ppt_w"/>
                                          </p:val>
                                        </p:tav>
                                        <p:tav tm="100000">
                                          <p:val>
                                            <p:fltVal val="0"/>
                                          </p:val>
                                        </p:tav>
                                      </p:tavLst>
                                    </p:anim>
                                    <p:anim calcmode="lin" valueType="num">
                                      <p:cBhvr>
                                        <p:cTn id="209" dur="500"/>
                                        <p:tgtEl>
                                          <p:spTgt spid="80"/>
                                        </p:tgtEl>
                                        <p:attrNameLst>
                                          <p:attrName>ppt_h</p:attrName>
                                        </p:attrNameLst>
                                      </p:cBhvr>
                                      <p:tavLst>
                                        <p:tav tm="0">
                                          <p:val>
                                            <p:strVal val="ppt_h"/>
                                          </p:val>
                                        </p:tav>
                                        <p:tav tm="100000">
                                          <p:val>
                                            <p:fltVal val="0"/>
                                          </p:val>
                                        </p:tav>
                                      </p:tavLst>
                                    </p:anim>
                                    <p:animEffect transition="out" filter="fade">
                                      <p:cBhvr>
                                        <p:cTn id="210" dur="500"/>
                                        <p:tgtEl>
                                          <p:spTgt spid="80"/>
                                        </p:tgtEl>
                                      </p:cBhvr>
                                    </p:animEffect>
                                    <p:set>
                                      <p:cBhvr>
                                        <p:cTn id="211" dur="1" fill="hold">
                                          <p:stCondLst>
                                            <p:cond delay="499"/>
                                          </p:stCondLst>
                                        </p:cTn>
                                        <p:tgtEl>
                                          <p:spTgt spid="80"/>
                                        </p:tgtEl>
                                        <p:attrNameLst>
                                          <p:attrName>style.visibility</p:attrName>
                                        </p:attrNameLst>
                                      </p:cBhvr>
                                      <p:to>
                                        <p:strVal val="hidden"/>
                                      </p:to>
                                    </p:set>
                                  </p:childTnLst>
                                </p:cTn>
                              </p:par>
                            </p:childTnLst>
                          </p:cTn>
                        </p:par>
                      </p:childTnLst>
                    </p:cTn>
                  </p:par>
                  <p:par>
                    <p:cTn id="212" fill="hold">
                      <p:stCondLst>
                        <p:cond delay="indefinite"/>
                      </p:stCondLst>
                      <p:childTnLst>
                        <p:par>
                          <p:cTn id="213" fill="hold">
                            <p:stCondLst>
                              <p:cond delay="0"/>
                            </p:stCondLst>
                            <p:childTnLst>
                              <p:par>
                                <p:cTn id="214" presetID="37" presetClass="entr" presetSubtype="0" fill="hold" grpId="0" nodeType="clickEffect">
                                  <p:stCondLst>
                                    <p:cond delay="0"/>
                                  </p:stCondLst>
                                  <p:childTnLst>
                                    <p:set>
                                      <p:cBhvr>
                                        <p:cTn id="215" dur="1" fill="hold">
                                          <p:stCondLst>
                                            <p:cond delay="0"/>
                                          </p:stCondLst>
                                        </p:cTn>
                                        <p:tgtEl>
                                          <p:spTgt spid="45"/>
                                        </p:tgtEl>
                                        <p:attrNameLst>
                                          <p:attrName>style.visibility</p:attrName>
                                        </p:attrNameLst>
                                      </p:cBhvr>
                                      <p:to>
                                        <p:strVal val="visible"/>
                                      </p:to>
                                    </p:set>
                                    <p:animEffect transition="in" filter="fade">
                                      <p:cBhvr>
                                        <p:cTn id="216" dur="1000"/>
                                        <p:tgtEl>
                                          <p:spTgt spid="45"/>
                                        </p:tgtEl>
                                      </p:cBhvr>
                                    </p:animEffect>
                                    <p:anim calcmode="lin" valueType="num">
                                      <p:cBhvr>
                                        <p:cTn id="217" dur="1000" fill="hold"/>
                                        <p:tgtEl>
                                          <p:spTgt spid="45"/>
                                        </p:tgtEl>
                                        <p:attrNameLst>
                                          <p:attrName>ppt_x</p:attrName>
                                        </p:attrNameLst>
                                      </p:cBhvr>
                                      <p:tavLst>
                                        <p:tav tm="0">
                                          <p:val>
                                            <p:strVal val="#ppt_x"/>
                                          </p:val>
                                        </p:tav>
                                        <p:tav tm="100000">
                                          <p:val>
                                            <p:strVal val="#ppt_x"/>
                                          </p:val>
                                        </p:tav>
                                      </p:tavLst>
                                    </p:anim>
                                    <p:anim calcmode="lin" valueType="num">
                                      <p:cBhvr>
                                        <p:cTn id="218" dur="900" decel="100000" fill="hold"/>
                                        <p:tgtEl>
                                          <p:spTgt spid="45"/>
                                        </p:tgtEl>
                                        <p:attrNameLst>
                                          <p:attrName>ppt_y</p:attrName>
                                        </p:attrNameLst>
                                      </p:cBhvr>
                                      <p:tavLst>
                                        <p:tav tm="0">
                                          <p:val>
                                            <p:strVal val="#ppt_y+1"/>
                                          </p:val>
                                        </p:tav>
                                        <p:tav tm="100000">
                                          <p:val>
                                            <p:strVal val="#ppt_y-.03"/>
                                          </p:val>
                                        </p:tav>
                                      </p:tavLst>
                                    </p:anim>
                                    <p:anim calcmode="lin" valueType="num">
                                      <p:cBhvr>
                                        <p:cTn id="219"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childTnLst>
                    </p:cTn>
                  </p:par>
                  <p:par>
                    <p:cTn id="220" fill="hold">
                      <p:stCondLst>
                        <p:cond delay="indefinite"/>
                      </p:stCondLst>
                      <p:childTnLst>
                        <p:par>
                          <p:cTn id="221" fill="hold">
                            <p:stCondLst>
                              <p:cond delay="0"/>
                            </p:stCondLst>
                            <p:childTnLst>
                              <p:par>
                                <p:cTn id="222" presetID="10" presetClass="entr" presetSubtype="0" fill="hold" grpId="0" nodeType="clickEffect">
                                  <p:stCondLst>
                                    <p:cond delay="0"/>
                                  </p:stCondLst>
                                  <p:childTnLst>
                                    <p:set>
                                      <p:cBhvr>
                                        <p:cTn id="223" dur="1" fill="hold">
                                          <p:stCondLst>
                                            <p:cond delay="0"/>
                                          </p:stCondLst>
                                        </p:cTn>
                                        <p:tgtEl>
                                          <p:spTgt spid="88"/>
                                        </p:tgtEl>
                                        <p:attrNameLst>
                                          <p:attrName>style.visibility</p:attrName>
                                        </p:attrNameLst>
                                      </p:cBhvr>
                                      <p:to>
                                        <p:strVal val="visible"/>
                                      </p:to>
                                    </p:set>
                                    <p:animEffect transition="in" filter="fade">
                                      <p:cBhvr>
                                        <p:cTn id="224" dur="500"/>
                                        <p:tgtEl>
                                          <p:spTgt spid="88"/>
                                        </p:tgtEl>
                                      </p:cBhvr>
                                    </p:animEffect>
                                  </p:childTnLst>
                                </p:cTn>
                              </p:par>
                              <p:par>
                                <p:cTn id="225" presetID="10" presetClass="exit" presetSubtype="0" fill="hold" grpId="1" nodeType="withEffect">
                                  <p:stCondLst>
                                    <p:cond delay="0"/>
                                  </p:stCondLst>
                                  <p:childTnLst>
                                    <p:animEffect transition="out" filter="fade">
                                      <p:cBhvr>
                                        <p:cTn id="226" dur="500"/>
                                        <p:tgtEl>
                                          <p:spTgt spid="42"/>
                                        </p:tgtEl>
                                      </p:cBhvr>
                                    </p:animEffect>
                                    <p:set>
                                      <p:cBhvr>
                                        <p:cTn id="227" dur="1" fill="hold">
                                          <p:stCondLst>
                                            <p:cond delay="499"/>
                                          </p:stCondLst>
                                        </p:cTn>
                                        <p:tgtEl>
                                          <p:spTgt spid="42"/>
                                        </p:tgtEl>
                                        <p:attrNameLst>
                                          <p:attrName>style.visibility</p:attrName>
                                        </p:attrNameLst>
                                      </p:cBhvr>
                                      <p:to>
                                        <p:strVal val="hidden"/>
                                      </p:to>
                                    </p:set>
                                  </p:childTnLst>
                                </p:cTn>
                              </p:par>
                            </p:childTnLst>
                          </p:cTn>
                        </p:par>
                      </p:childTnLst>
                    </p:cTn>
                  </p:par>
                  <p:par>
                    <p:cTn id="228" fill="hold">
                      <p:stCondLst>
                        <p:cond delay="indefinite"/>
                      </p:stCondLst>
                      <p:childTnLst>
                        <p:par>
                          <p:cTn id="229" fill="hold">
                            <p:stCondLst>
                              <p:cond delay="0"/>
                            </p:stCondLst>
                            <p:childTnLst>
                              <p:par>
                                <p:cTn id="230" presetID="10" presetClass="entr" presetSubtype="0" fill="hold" grpId="0" nodeType="clickEffect">
                                  <p:stCondLst>
                                    <p:cond delay="0"/>
                                  </p:stCondLst>
                                  <p:childTnLst>
                                    <p:set>
                                      <p:cBhvr>
                                        <p:cTn id="231" dur="1" fill="hold">
                                          <p:stCondLst>
                                            <p:cond delay="0"/>
                                          </p:stCondLst>
                                        </p:cTn>
                                        <p:tgtEl>
                                          <p:spTgt spid="84"/>
                                        </p:tgtEl>
                                        <p:attrNameLst>
                                          <p:attrName>style.visibility</p:attrName>
                                        </p:attrNameLst>
                                      </p:cBhvr>
                                      <p:to>
                                        <p:strVal val="visible"/>
                                      </p:to>
                                    </p:set>
                                    <p:animEffect transition="in" filter="fade">
                                      <p:cBhvr>
                                        <p:cTn id="232" dur="500"/>
                                        <p:tgtEl>
                                          <p:spTgt spid="84"/>
                                        </p:tgtEl>
                                      </p:cBhvr>
                                    </p:animEffect>
                                  </p:childTnLst>
                                </p:cTn>
                              </p:par>
                            </p:childTnLst>
                          </p:cTn>
                        </p:par>
                        <p:par>
                          <p:cTn id="233" fill="hold">
                            <p:stCondLst>
                              <p:cond delay="500"/>
                            </p:stCondLst>
                            <p:childTnLst>
                              <p:par>
                                <p:cTn id="234" presetID="10" presetClass="exit" presetSubtype="0" fill="hold" grpId="1" nodeType="afterEffect">
                                  <p:stCondLst>
                                    <p:cond delay="0"/>
                                  </p:stCondLst>
                                  <p:childTnLst>
                                    <p:animEffect transition="out" filter="fade">
                                      <p:cBhvr>
                                        <p:cTn id="235" dur="500"/>
                                        <p:tgtEl>
                                          <p:spTgt spid="37"/>
                                        </p:tgtEl>
                                      </p:cBhvr>
                                    </p:animEffect>
                                    <p:set>
                                      <p:cBhvr>
                                        <p:cTn id="236" dur="1" fill="hold">
                                          <p:stCondLst>
                                            <p:cond delay="499"/>
                                          </p:stCondLst>
                                        </p:cTn>
                                        <p:tgtEl>
                                          <p:spTgt spid="37"/>
                                        </p:tgtEl>
                                        <p:attrNameLst>
                                          <p:attrName>style.visibility</p:attrName>
                                        </p:attrNameLst>
                                      </p:cBhvr>
                                      <p:to>
                                        <p:strVal val="hidden"/>
                                      </p:to>
                                    </p:set>
                                  </p:childTnLst>
                                </p:cTn>
                              </p:par>
                            </p:childTnLst>
                          </p:cTn>
                        </p:par>
                      </p:childTnLst>
                    </p:cTn>
                  </p:par>
                  <p:par>
                    <p:cTn id="237" fill="hold">
                      <p:stCondLst>
                        <p:cond delay="indefinite"/>
                      </p:stCondLst>
                      <p:childTnLst>
                        <p:par>
                          <p:cTn id="238" fill="hold">
                            <p:stCondLst>
                              <p:cond delay="0"/>
                            </p:stCondLst>
                            <p:childTnLst>
                              <p:par>
                                <p:cTn id="239" presetID="10" presetClass="entr" presetSubtype="0" fill="hold" nodeType="clickEffect">
                                  <p:stCondLst>
                                    <p:cond delay="0"/>
                                  </p:stCondLst>
                                  <p:childTnLst>
                                    <p:set>
                                      <p:cBhvr>
                                        <p:cTn id="240" dur="1" fill="hold">
                                          <p:stCondLst>
                                            <p:cond delay="0"/>
                                          </p:stCondLst>
                                        </p:cTn>
                                        <p:tgtEl>
                                          <p:spTgt spid="63"/>
                                        </p:tgtEl>
                                        <p:attrNameLst>
                                          <p:attrName>style.visibility</p:attrName>
                                        </p:attrNameLst>
                                      </p:cBhvr>
                                      <p:to>
                                        <p:strVal val="visible"/>
                                      </p:to>
                                    </p:set>
                                    <p:animEffect transition="in" filter="fade">
                                      <p:cBhvr>
                                        <p:cTn id="241" dur="500"/>
                                        <p:tgtEl>
                                          <p:spTgt spid="63"/>
                                        </p:tgtEl>
                                      </p:cBhvr>
                                    </p:animEffect>
                                  </p:childTnLst>
                                </p:cTn>
                              </p:par>
                              <p:par>
                                <p:cTn id="242" presetID="10" presetClass="exit" presetSubtype="0" fill="hold" nodeType="withEffect">
                                  <p:stCondLst>
                                    <p:cond delay="0"/>
                                  </p:stCondLst>
                                  <p:childTnLst>
                                    <p:animEffect transition="out" filter="fade">
                                      <p:cBhvr>
                                        <p:cTn id="243" dur="500"/>
                                        <p:tgtEl>
                                          <p:spTgt spid="55"/>
                                        </p:tgtEl>
                                      </p:cBhvr>
                                    </p:animEffect>
                                    <p:set>
                                      <p:cBhvr>
                                        <p:cTn id="244" dur="1" fill="hold">
                                          <p:stCondLst>
                                            <p:cond delay="499"/>
                                          </p:stCondLst>
                                        </p:cTn>
                                        <p:tgtEl>
                                          <p:spTgt spid="55"/>
                                        </p:tgtEl>
                                        <p:attrNameLst>
                                          <p:attrName>style.visibility</p:attrName>
                                        </p:attrNameLst>
                                      </p:cBhvr>
                                      <p:to>
                                        <p:strVal val="hidden"/>
                                      </p:to>
                                    </p:set>
                                  </p:childTnLst>
                                </p:cTn>
                              </p:par>
                            </p:childTnLst>
                          </p:cTn>
                        </p:par>
                      </p:childTnLst>
                    </p:cTn>
                  </p:par>
                  <p:par>
                    <p:cTn id="245" fill="hold">
                      <p:stCondLst>
                        <p:cond delay="indefinite"/>
                      </p:stCondLst>
                      <p:childTnLst>
                        <p:par>
                          <p:cTn id="246" fill="hold">
                            <p:stCondLst>
                              <p:cond delay="0"/>
                            </p:stCondLst>
                            <p:childTnLst>
                              <p:par>
                                <p:cTn id="247" presetID="17" presetClass="entr" presetSubtype="1" fill="hold" grpId="0" nodeType="clickEffect">
                                  <p:stCondLst>
                                    <p:cond delay="0"/>
                                  </p:stCondLst>
                                  <p:childTnLst>
                                    <p:set>
                                      <p:cBhvr>
                                        <p:cTn id="248" dur="1" fill="hold">
                                          <p:stCondLst>
                                            <p:cond delay="0"/>
                                          </p:stCondLst>
                                        </p:cTn>
                                        <p:tgtEl>
                                          <p:spTgt spid="81"/>
                                        </p:tgtEl>
                                        <p:attrNameLst>
                                          <p:attrName>style.visibility</p:attrName>
                                        </p:attrNameLst>
                                      </p:cBhvr>
                                      <p:to>
                                        <p:strVal val="visible"/>
                                      </p:to>
                                    </p:set>
                                    <p:anim calcmode="lin" valueType="num">
                                      <p:cBhvr>
                                        <p:cTn id="249" dur="500" fill="hold"/>
                                        <p:tgtEl>
                                          <p:spTgt spid="81"/>
                                        </p:tgtEl>
                                        <p:attrNameLst>
                                          <p:attrName>ppt_x</p:attrName>
                                        </p:attrNameLst>
                                      </p:cBhvr>
                                      <p:tavLst>
                                        <p:tav tm="0">
                                          <p:val>
                                            <p:strVal val="#ppt_x"/>
                                          </p:val>
                                        </p:tav>
                                        <p:tav tm="100000">
                                          <p:val>
                                            <p:strVal val="#ppt_x"/>
                                          </p:val>
                                        </p:tav>
                                      </p:tavLst>
                                    </p:anim>
                                    <p:anim calcmode="lin" valueType="num">
                                      <p:cBhvr>
                                        <p:cTn id="250" dur="500" fill="hold"/>
                                        <p:tgtEl>
                                          <p:spTgt spid="81"/>
                                        </p:tgtEl>
                                        <p:attrNameLst>
                                          <p:attrName>ppt_y</p:attrName>
                                        </p:attrNameLst>
                                      </p:cBhvr>
                                      <p:tavLst>
                                        <p:tav tm="0">
                                          <p:val>
                                            <p:strVal val="#ppt_y-#ppt_h/2"/>
                                          </p:val>
                                        </p:tav>
                                        <p:tav tm="100000">
                                          <p:val>
                                            <p:strVal val="#ppt_y"/>
                                          </p:val>
                                        </p:tav>
                                      </p:tavLst>
                                    </p:anim>
                                    <p:anim calcmode="lin" valueType="num">
                                      <p:cBhvr>
                                        <p:cTn id="251" dur="500" fill="hold"/>
                                        <p:tgtEl>
                                          <p:spTgt spid="81"/>
                                        </p:tgtEl>
                                        <p:attrNameLst>
                                          <p:attrName>ppt_w</p:attrName>
                                        </p:attrNameLst>
                                      </p:cBhvr>
                                      <p:tavLst>
                                        <p:tav tm="0">
                                          <p:val>
                                            <p:strVal val="#ppt_w"/>
                                          </p:val>
                                        </p:tav>
                                        <p:tav tm="100000">
                                          <p:val>
                                            <p:strVal val="#ppt_w"/>
                                          </p:val>
                                        </p:tav>
                                      </p:tavLst>
                                    </p:anim>
                                    <p:anim calcmode="lin" valueType="num">
                                      <p:cBhvr>
                                        <p:cTn id="252" dur="500" fill="hold"/>
                                        <p:tgtEl>
                                          <p:spTgt spid="81"/>
                                        </p:tgtEl>
                                        <p:attrNameLst>
                                          <p:attrName>ppt_h</p:attrName>
                                        </p:attrNameLst>
                                      </p:cBhvr>
                                      <p:tavLst>
                                        <p:tav tm="0">
                                          <p:val>
                                            <p:fltVal val="0"/>
                                          </p:val>
                                        </p:tav>
                                        <p:tav tm="100000">
                                          <p:val>
                                            <p:strVal val="#ppt_h"/>
                                          </p:val>
                                        </p:tav>
                                      </p:tavLst>
                                    </p:anim>
                                  </p:childTnLst>
                                </p:cTn>
                              </p:par>
                            </p:childTnLst>
                          </p:cTn>
                        </p:par>
                        <p:par>
                          <p:cTn id="253" fill="hold">
                            <p:stCondLst>
                              <p:cond delay="500"/>
                            </p:stCondLst>
                            <p:childTnLst>
                              <p:par>
                                <p:cTn id="254" presetID="32" presetClass="emph" presetSubtype="0" fill="hold" grpId="1" nodeType="afterEffect">
                                  <p:stCondLst>
                                    <p:cond delay="0"/>
                                  </p:stCondLst>
                                  <p:childTnLst>
                                    <p:animClr clrSpc="rgb" dir="cw">
                                      <p:cBhvr override="childStyle">
                                        <p:cTn id="255" dur="50" fill="hold"/>
                                        <p:tgtEl>
                                          <p:spTgt spid="81"/>
                                        </p:tgtEl>
                                        <p:attrNameLst>
                                          <p:attrName>style.color</p:attrName>
                                        </p:attrNameLst>
                                      </p:cBhvr>
                                      <p:to>
                                        <a:schemeClr val="accent2"/>
                                      </p:to>
                                    </p:animClr>
                                    <p:animClr clrSpc="rgb" dir="cw">
                                      <p:cBhvr>
                                        <p:cTn id="256" dur="50" fill="hold"/>
                                        <p:tgtEl>
                                          <p:spTgt spid="81"/>
                                        </p:tgtEl>
                                        <p:attrNameLst>
                                          <p:attrName>fillcolor</p:attrName>
                                        </p:attrNameLst>
                                      </p:cBhvr>
                                      <p:to>
                                        <a:schemeClr val="accent2"/>
                                      </p:to>
                                    </p:animClr>
                                    <p:set>
                                      <p:cBhvr>
                                        <p:cTn id="257" dur="50" fill="hold"/>
                                        <p:tgtEl>
                                          <p:spTgt spid="81"/>
                                        </p:tgtEl>
                                        <p:attrNameLst>
                                          <p:attrName>fill.type</p:attrName>
                                        </p:attrNameLst>
                                      </p:cBhvr>
                                      <p:to>
                                        <p:strVal val="solid"/>
                                      </p:to>
                                    </p:set>
                                    <p:set>
                                      <p:cBhvr>
                                        <p:cTn id="258" dur="50" fill="hold"/>
                                        <p:tgtEl>
                                          <p:spTgt spid="81"/>
                                        </p:tgtEl>
                                        <p:attrNameLst>
                                          <p:attrName>fill.on</p:attrName>
                                        </p:attrNameLst>
                                      </p:cBhvr>
                                      <p:to>
                                        <p:strVal val="true"/>
                                      </p:to>
                                    </p:set>
                                    <p:animRot by="120000">
                                      <p:cBhvr>
                                        <p:cTn id="259" dur="50" fill="hold">
                                          <p:stCondLst>
                                            <p:cond delay="0"/>
                                          </p:stCondLst>
                                        </p:cTn>
                                        <p:tgtEl>
                                          <p:spTgt spid="81"/>
                                        </p:tgtEl>
                                        <p:attrNameLst>
                                          <p:attrName>r</p:attrName>
                                        </p:attrNameLst>
                                      </p:cBhvr>
                                    </p:animRot>
                                    <p:animRot by="-240000">
                                      <p:cBhvr>
                                        <p:cTn id="260" dur="100" fill="hold">
                                          <p:stCondLst>
                                            <p:cond delay="100"/>
                                          </p:stCondLst>
                                        </p:cTn>
                                        <p:tgtEl>
                                          <p:spTgt spid="81"/>
                                        </p:tgtEl>
                                        <p:attrNameLst>
                                          <p:attrName>r</p:attrName>
                                        </p:attrNameLst>
                                      </p:cBhvr>
                                    </p:animRot>
                                    <p:animRot by="240000">
                                      <p:cBhvr>
                                        <p:cTn id="261" dur="100" fill="hold">
                                          <p:stCondLst>
                                            <p:cond delay="200"/>
                                          </p:stCondLst>
                                        </p:cTn>
                                        <p:tgtEl>
                                          <p:spTgt spid="81"/>
                                        </p:tgtEl>
                                        <p:attrNameLst>
                                          <p:attrName>r</p:attrName>
                                        </p:attrNameLst>
                                      </p:cBhvr>
                                    </p:animRot>
                                    <p:animRot by="-240000">
                                      <p:cBhvr>
                                        <p:cTn id="262" dur="100" fill="hold">
                                          <p:stCondLst>
                                            <p:cond delay="300"/>
                                          </p:stCondLst>
                                        </p:cTn>
                                        <p:tgtEl>
                                          <p:spTgt spid="81"/>
                                        </p:tgtEl>
                                        <p:attrNameLst>
                                          <p:attrName>r</p:attrName>
                                        </p:attrNameLst>
                                      </p:cBhvr>
                                    </p:animRot>
                                    <p:animRot by="120000">
                                      <p:cBhvr>
                                        <p:cTn id="263" dur="100" fill="hold">
                                          <p:stCondLst>
                                            <p:cond delay="400"/>
                                          </p:stCondLst>
                                        </p:cTn>
                                        <p:tgtEl>
                                          <p:spTgt spid="81"/>
                                        </p:tgtEl>
                                        <p:attrNameLst>
                                          <p:attrName>r</p:attrName>
                                        </p:attrNameLst>
                                      </p:cBhvr>
                                    </p:animRot>
                                  </p:childTnLst>
                                </p:cTn>
                              </p:par>
                            </p:childTnLst>
                          </p:cTn>
                        </p:par>
                        <p:par>
                          <p:cTn id="264" fill="hold">
                            <p:stCondLst>
                              <p:cond delay="1000"/>
                            </p:stCondLst>
                            <p:childTnLst>
                              <p:par>
                                <p:cTn id="265" presetID="53" presetClass="exit" presetSubtype="0" fill="hold" grpId="2" nodeType="afterEffect">
                                  <p:stCondLst>
                                    <p:cond delay="0"/>
                                  </p:stCondLst>
                                  <p:childTnLst>
                                    <p:anim calcmode="lin" valueType="num">
                                      <p:cBhvr>
                                        <p:cTn id="266" dur="500"/>
                                        <p:tgtEl>
                                          <p:spTgt spid="81"/>
                                        </p:tgtEl>
                                        <p:attrNameLst>
                                          <p:attrName>ppt_w</p:attrName>
                                        </p:attrNameLst>
                                      </p:cBhvr>
                                      <p:tavLst>
                                        <p:tav tm="0">
                                          <p:val>
                                            <p:strVal val="ppt_w"/>
                                          </p:val>
                                        </p:tav>
                                        <p:tav tm="100000">
                                          <p:val>
                                            <p:fltVal val="0"/>
                                          </p:val>
                                        </p:tav>
                                      </p:tavLst>
                                    </p:anim>
                                    <p:anim calcmode="lin" valueType="num">
                                      <p:cBhvr>
                                        <p:cTn id="267" dur="500"/>
                                        <p:tgtEl>
                                          <p:spTgt spid="81"/>
                                        </p:tgtEl>
                                        <p:attrNameLst>
                                          <p:attrName>ppt_h</p:attrName>
                                        </p:attrNameLst>
                                      </p:cBhvr>
                                      <p:tavLst>
                                        <p:tav tm="0">
                                          <p:val>
                                            <p:strVal val="ppt_h"/>
                                          </p:val>
                                        </p:tav>
                                        <p:tav tm="100000">
                                          <p:val>
                                            <p:fltVal val="0"/>
                                          </p:val>
                                        </p:tav>
                                      </p:tavLst>
                                    </p:anim>
                                    <p:animEffect transition="out" filter="fade">
                                      <p:cBhvr>
                                        <p:cTn id="268" dur="500"/>
                                        <p:tgtEl>
                                          <p:spTgt spid="81"/>
                                        </p:tgtEl>
                                      </p:cBhvr>
                                    </p:animEffect>
                                    <p:set>
                                      <p:cBhvr>
                                        <p:cTn id="269" dur="1" fill="hold">
                                          <p:stCondLst>
                                            <p:cond delay="499"/>
                                          </p:stCondLst>
                                        </p:cTn>
                                        <p:tgtEl>
                                          <p:spTgt spid="81"/>
                                        </p:tgtEl>
                                        <p:attrNameLst>
                                          <p:attrName>style.visibility</p:attrName>
                                        </p:attrNameLst>
                                      </p:cBhvr>
                                      <p:to>
                                        <p:strVal val="hidden"/>
                                      </p:to>
                                    </p:set>
                                  </p:childTnLst>
                                </p:cTn>
                              </p:par>
                            </p:childTnLst>
                          </p:cTn>
                        </p:par>
                      </p:childTnLst>
                    </p:cTn>
                  </p:par>
                  <p:par>
                    <p:cTn id="270" fill="hold">
                      <p:stCondLst>
                        <p:cond delay="indefinite"/>
                      </p:stCondLst>
                      <p:childTnLst>
                        <p:par>
                          <p:cTn id="271" fill="hold">
                            <p:stCondLst>
                              <p:cond delay="0"/>
                            </p:stCondLst>
                            <p:childTnLst>
                              <p:par>
                                <p:cTn id="272" presetID="37" presetClass="entr" presetSubtype="0" fill="hold" grpId="0" nodeType="clickEffect">
                                  <p:stCondLst>
                                    <p:cond delay="0"/>
                                  </p:stCondLst>
                                  <p:childTnLst>
                                    <p:set>
                                      <p:cBhvr>
                                        <p:cTn id="273" dur="1" fill="hold">
                                          <p:stCondLst>
                                            <p:cond delay="0"/>
                                          </p:stCondLst>
                                        </p:cTn>
                                        <p:tgtEl>
                                          <p:spTgt spid="46"/>
                                        </p:tgtEl>
                                        <p:attrNameLst>
                                          <p:attrName>style.visibility</p:attrName>
                                        </p:attrNameLst>
                                      </p:cBhvr>
                                      <p:to>
                                        <p:strVal val="visible"/>
                                      </p:to>
                                    </p:set>
                                    <p:animEffect transition="in" filter="fade">
                                      <p:cBhvr>
                                        <p:cTn id="274" dur="1000"/>
                                        <p:tgtEl>
                                          <p:spTgt spid="46"/>
                                        </p:tgtEl>
                                      </p:cBhvr>
                                    </p:animEffect>
                                    <p:anim calcmode="lin" valueType="num">
                                      <p:cBhvr>
                                        <p:cTn id="275" dur="1000" fill="hold"/>
                                        <p:tgtEl>
                                          <p:spTgt spid="46"/>
                                        </p:tgtEl>
                                        <p:attrNameLst>
                                          <p:attrName>ppt_x</p:attrName>
                                        </p:attrNameLst>
                                      </p:cBhvr>
                                      <p:tavLst>
                                        <p:tav tm="0">
                                          <p:val>
                                            <p:strVal val="#ppt_x"/>
                                          </p:val>
                                        </p:tav>
                                        <p:tav tm="100000">
                                          <p:val>
                                            <p:strVal val="#ppt_x"/>
                                          </p:val>
                                        </p:tav>
                                      </p:tavLst>
                                    </p:anim>
                                    <p:anim calcmode="lin" valueType="num">
                                      <p:cBhvr>
                                        <p:cTn id="276" dur="900" decel="100000" fill="hold"/>
                                        <p:tgtEl>
                                          <p:spTgt spid="46"/>
                                        </p:tgtEl>
                                        <p:attrNameLst>
                                          <p:attrName>ppt_y</p:attrName>
                                        </p:attrNameLst>
                                      </p:cBhvr>
                                      <p:tavLst>
                                        <p:tav tm="0">
                                          <p:val>
                                            <p:strVal val="#ppt_y+1"/>
                                          </p:val>
                                        </p:tav>
                                        <p:tav tm="100000">
                                          <p:val>
                                            <p:strVal val="#ppt_y-.03"/>
                                          </p:val>
                                        </p:tav>
                                      </p:tavLst>
                                    </p:anim>
                                    <p:anim calcmode="lin" valueType="num">
                                      <p:cBhvr>
                                        <p:cTn id="277" dur="100" accel="100000" fill="hold">
                                          <p:stCondLst>
                                            <p:cond delay="900"/>
                                          </p:stCondLst>
                                        </p:cTn>
                                        <p:tgtEl>
                                          <p:spTgt spid="46"/>
                                        </p:tgtEl>
                                        <p:attrNameLst>
                                          <p:attrName>ppt_y</p:attrName>
                                        </p:attrNameLst>
                                      </p:cBhvr>
                                      <p:tavLst>
                                        <p:tav tm="0">
                                          <p:val>
                                            <p:strVal val="#ppt_y-.03"/>
                                          </p:val>
                                        </p:tav>
                                        <p:tav tm="100000">
                                          <p:val>
                                            <p:strVal val="#ppt_y"/>
                                          </p:val>
                                        </p:tav>
                                      </p:tavLst>
                                    </p:anim>
                                  </p:childTnLst>
                                </p:cTn>
                              </p:par>
                            </p:childTnLst>
                          </p:cTn>
                        </p:par>
                      </p:childTnLst>
                    </p:cTn>
                  </p:par>
                  <p:par>
                    <p:cTn id="278" fill="hold">
                      <p:stCondLst>
                        <p:cond delay="indefinite"/>
                      </p:stCondLst>
                      <p:childTnLst>
                        <p:par>
                          <p:cTn id="279" fill="hold">
                            <p:stCondLst>
                              <p:cond delay="0"/>
                            </p:stCondLst>
                            <p:childTnLst>
                              <p:par>
                                <p:cTn id="280" presetID="10" presetClass="entr" presetSubtype="0" fill="hold" grpId="0" nodeType="clickEffect">
                                  <p:stCondLst>
                                    <p:cond delay="0"/>
                                  </p:stCondLst>
                                  <p:childTnLst>
                                    <p:set>
                                      <p:cBhvr>
                                        <p:cTn id="281" dur="1" fill="hold">
                                          <p:stCondLst>
                                            <p:cond delay="0"/>
                                          </p:stCondLst>
                                        </p:cTn>
                                        <p:tgtEl>
                                          <p:spTgt spid="89"/>
                                        </p:tgtEl>
                                        <p:attrNameLst>
                                          <p:attrName>style.visibility</p:attrName>
                                        </p:attrNameLst>
                                      </p:cBhvr>
                                      <p:to>
                                        <p:strVal val="visible"/>
                                      </p:to>
                                    </p:set>
                                    <p:animEffect transition="in" filter="fade">
                                      <p:cBhvr>
                                        <p:cTn id="282" dur="500"/>
                                        <p:tgtEl>
                                          <p:spTgt spid="89"/>
                                        </p:tgtEl>
                                      </p:cBhvr>
                                    </p:animEffect>
                                  </p:childTnLst>
                                </p:cTn>
                              </p:par>
                              <p:par>
                                <p:cTn id="283" presetID="10" presetClass="exit" presetSubtype="0" fill="hold" grpId="1" nodeType="withEffect">
                                  <p:stCondLst>
                                    <p:cond delay="0"/>
                                  </p:stCondLst>
                                  <p:childTnLst>
                                    <p:animEffect transition="out" filter="fade">
                                      <p:cBhvr>
                                        <p:cTn id="284" dur="500"/>
                                        <p:tgtEl>
                                          <p:spTgt spid="43"/>
                                        </p:tgtEl>
                                      </p:cBhvr>
                                    </p:animEffect>
                                    <p:set>
                                      <p:cBhvr>
                                        <p:cTn id="285" dur="1" fill="hold">
                                          <p:stCondLst>
                                            <p:cond delay="499"/>
                                          </p:stCondLst>
                                        </p:cTn>
                                        <p:tgtEl>
                                          <p:spTgt spid="43"/>
                                        </p:tgtEl>
                                        <p:attrNameLst>
                                          <p:attrName>style.visibility</p:attrName>
                                        </p:attrNameLst>
                                      </p:cBhvr>
                                      <p:to>
                                        <p:strVal val="hidden"/>
                                      </p:to>
                                    </p:set>
                                  </p:childTnLst>
                                </p:cTn>
                              </p:par>
                            </p:childTnLst>
                          </p:cTn>
                        </p:par>
                      </p:childTnLst>
                    </p:cTn>
                  </p:par>
                  <p:par>
                    <p:cTn id="286" fill="hold">
                      <p:stCondLst>
                        <p:cond delay="indefinite"/>
                      </p:stCondLst>
                      <p:childTnLst>
                        <p:par>
                          <p:cTn id="287" fill="hold">
                            <p:stCondLst>
                              <p:cond delay="0"/>
                            </p:stCondLst>
                            <p:childTnLst>
                              <p:par>
                                <p:cTn id="288" presetID="10" presetClass="entr" presetSubtype="0" fill="hold" grpId="0" nodeType="clickEffect">
                                  <p:stCondLst>
                                    <p:cond delay="0"/>
                                  </p:stCondLst>
                                  <p:childTnLst>
                                    <p:set>
                                      <p:cBhvr>
                                        <p:cTn id="289" dur="1" fill="hold">
                                          <p:stCondLst>
                                            <p:cond delay="0"/>
                                          </p:stCondLst>
                                        </p:cTn>
                                        <p:tgtEl>
                                          <p:spTgt spid="85"/>
                                        </p:tgtEl>
                                        <p:attrNameLst>
                                          <p:attrName>style.visibility</p:attrName>
                                        </p:attrNameLst>
                                      </p:cBhvr>
                                      <p:to>
                                        <p:strVal val="visible"/>
                                      </p:to>
                                    </p:set>
                                    <p:animEffect transition="in" filter="fade">
                                      <p:cBhvr>
                                        <p:cTn id="290" dur="500"/>
                                        <p:tgtEl>
                                          <p:spTgt spid="85"/>
                                        </p:tgtEl>
                                      </p:cBhvr>
                                    </p:animEffect>
                                  </p:childTnLst>
                                </p:cTn>
                              </p:par>
                              <p:par>
                                <p:cTn id="291" presetID="10" presetClass="exit" presetSubtype="0" fill="hold" grpId="1" nodeType="withEffect">
                                  <p:stCondLst>
                                    <p:cond delay="0"/>
                                  </p:stCondLst>
                                  <p:childTnLst>
                                    <p:animEffect transition="out" filter="fade">
                                      <p:cBhvr>
                                        <p:cTn id="292" dur="500"/>
                                        <p:tgtEl>
                                          <p:spTgt spid="38"/>
                                        </p:tgtEl>
                                      </p:cBhvr>
                                    </p:animEffect>
                                    <p:set>
                                      <p:cBhvr>
                                        <p:cTn id="293" dur="1" fill="hold">
                                          <p:stCondLst>
                                            <p:cond delay="499"/>
                                          </p:stCondLst>
                                        </p:cTn>
                                        <p:tgtEl>
                                          <p:spTgt spid="38"/>
                                        </p:tgtEl>
                                        <p:attrNameLst>
                                          <p:attrName>style.visibility</p:attrName>
                                        </p:attrNameLst>
                                      </p:cBhvr>
                                      <p:to>
                                        <p:strVal val="hidden"/>
                                      </p:to>
                                    </p:set>
                                  </p:childTnLst>
                                </p:cTn>
                              </p:par>
                            </p:childTnLst>
                          </p:cTn>
                        </p:par>
                      </p:childTnLst>
                    </p:cTn>
                  </p:par>
                  <p:par>
                    <p:cTn id="294" fill="hold">
                      <p:stCondLst>
                        <p:cond delay="indefinite"/>
                      </p:stCondLst>
                      <p:childTnLst>
                        <p:par>
                          <p:cTn id="295" fill="hold">
                            <p:stCondLst>
                              <p:cond delay="0"/>
                            </p:stCondLst>
                            <p:childTnLst>
                              <p:par>
                                <p:cTn id="296" presetID="10" presetClass="entr" presetSubtype="0" fill="hold" nodeType="clickEffect">
                                  <p:stCondLst>
                                    <p:cond delay="0"/>
                                  </p:stCondLst>
                                  <p:childTnLst>
                                    <p:set>
                                      <p:cBhvr>
                                        <p:cTn id="297" dur="1" fill="hold">
                                          <p:stCondLst>
                                            <p:cond delay="0"/>
                                          </p:stCondLst>
                                        </p:cTn>
                                        <p:tgtEl>
                                          <p:spTgt spid="71"/>
                                        </p:tgtEl>
                                        <p:attrNameLst>
                                          <p:attrName>style.visibility</p:attrName>
                                        </p:attrNameLst>
                                      </p:cBhvr>
                                      <p:to>
                                        <p:strVal val="visible"/>
                                      </p:to>
                                    </p:set>
                                    <p:animEffect transition="in" filter="fade">
                                      <p:cBhvr>
                                        <p:cTn id="298" dur="500"/>
                                        <p:tgtEl>
                                          <p:spTgt spid="71"/>
                                        </p:tgtEl>
                                      </p:cBhvr>
                                    </p:animEffect>
                                  </p:childTnLst>
                                </p:cTn>
                              </p:par>
                              <p:par>
                                <p:cTn id="299" presetID="10" presetClass="exit" presetSubtype="0" fill="hold" nodeType="withEffect">
                                  <p:stCondLst>
                                    <p:cond delay="0"/>
                                  </p:stCondLst>
                                  <p:childTnLst>
                                    <p:animEffect transition="out" filter="fade">
                                      <p:cBhvr>
                                        <p:cTn id="300" dur="500"/>
                                        <p:tgtEl>
                                          <p:spTgt spid="63"/>
                                        </p:tgtEl>
                                      </p:cBhvr>
                                    </p:animEffect>
                                    <p:set>
                                      <p:cBhvr>
                                        <p:cTn id="301" dur="1" fill="hold">
                                          <p:stCondLst>
                                            <p:cond delay="499"/>
                                          </p:stCondLst>
                                        </p:cTn>
                                        <p:tgtEl>
                                          <p:spTgt spid="63"/>
                                        </p:tgtEl>
                                        <p:attrNameLst>
                                          <p:attrName>style.visibility</p:attrName>
                                        </p:attrNameLst>
                                      </p:cBhvr>
                                      <p:to>
                                        <p:strVal val="hidden"/>
                                      </p:to>
                                    </p:set>
                                  </p:childTnLst>
                                </p:cTn>
                              </p:par>
                            </p:childTnLst>
                          </p:cTn>
                        </p:par>
                      </p:childTnLst>
                    </p:cTn>
                  </p:par>
                  <p:par>
                    <p:cTn id="302" fill="hold">
                      <p:stCondLst>
                        <p:cond delay="indefinite"/>
                      </p:stCondLst>
                      <p:childTnLst>
                        <p:par>
                          <p:cTn id="303" fill="hold">
                            <p:stCondLst>
                              <p:cond delay="0"/>
                            </p:stCondLst>
                            <p:childTnLst>
                              <p:par>
                                <p:cTn id="304" presetID="17" presetClass="entr" presetSubtype="1" fill="hold" grpId="0" nodeType="clickEffect">
                                  <p:stCondLst>
                                    <p:cond delay="0"/>
                                  </p:stCondLst>
                                  <p:childTnLst>
                                    <p:set>
                                      <p:cBhvr>
                                        <p:cTn id="305" dur="1" fill="hold">
                                          <p:stCondLst>
                                            <p:cond delay="0"/>
                                          </p:stCondLst>
                                        </p:cTn>
                                        <p:tgtEl>
                                          <p:spTgt spid="82"/>
                                        </p:tgtEl>
                                        <p:attrNameLst>
                                          <p:attrName>style.visibility</p:attrName>
                                        </p:attrNameLst>
                                      </p:cBhvr>
                                      <p:to>
                                        <p:strVal val="visible"/>
                                      </p:to>
                                    </p:set>
                                    <p:anim calcmode="lin" valueType="num">
                                      <p:cBhvr>
                                        <p:cTn id="306" dur="500" fill="hold"/>
                                        <p:tgtEl>
                                          <p:spTgt spid="82"/>
                                        </p:tgtEl>
                                        <p:attrNameLst>
                                          <p:attrName>ppt_x</p:attrName>
                                        </p:attrNameLst>
                                      </p:cBhvr>
                                      <p:tavLst>
                                        <p:tav tm="0">
                                          <p:val>
                                            <p:strVal val="#ppt_x"/>
                                          </p:val>
                                        </p:tav>
                                        <p:tav tm="100000">
                                          <p:val>
                                            <p:strVal val="#ppt_x"/>
                                          </p:val>
                                        </p:tav>
                                      </p:tavLst>
                                    </p:anim>
                                    <p:anim calcmode="lin" valueType="num">
                                      <p:cBhvr>
                                        <p:cTn id="307" dur="500" fill="hold"/>
                                        <p:tgtEl>
                                          <p:spTgt spid="82"/>
                                        </p:tgtEl>
                                        <p:attrNameLst>
                                          <p:attrName>ppt_y</p:attrName>
                                        </p:attrNameLst>
                                      </p:cBhvr>
                                      <p:tavLst>
                                        <p:tav tm="0">
                                          <p:val>
                                            <p:strVal val="#ppt_y-#ppt_h/2"/>
                                          </p:val>
                                        </p:tav>
                                        <p:tav tm="100000">
                                          <p:val>
                                            <p:strVal val="#ppt_y"/>
                                          </p:val>
                                        </p:tav>
                                      </p:tavLst>
                                    </p:anim>
                                    <p:anim calcmode="lin" valueType="num">
                                      <p:cBhvr>
                                        <p:cTn id="308" dur="500" fill="hold"/>
                                        <p:tgtEl>
                                          <p:spTgt spid="82"/>
                                        </p:tgtEl>
                                        <p:attrNameLst>
                                          <p:attrName>ppt_w</p:attrName>
                                        </p:attrNameLst>
                                      </p:cBhvr>
                                      <p:tavLst>
                                        <p:tav tm="0">
                                          <p:val>
                                            <p:strVal val="#ppt_w"/>
                                          </p:val>
                                        </p:tav>
                                        <p:tav tm="100000">
                                          <p:val>
                                            <p:strVal val="#ppt_w"/>
                                          </p:val>
                                        </p:tav>
                                      </p:tavLst>
                                    </p:anim>
                                    <p:anim calcmode="lin" valueType="num">
                                      <p:cBhvr>
                                        <p:cTn id="309" dur="500" fill="hold"/>
                                        <p:tgtEl>
                                          <p:spTgt spid="82"/>
                                        </p:tgtEl>
                                        <p:attrNameLst>
                                          <p:attrName>ppt_h</p:attrName>
                                        </p:attrNameLst>
                                      </p:cBhvr>
                                      <p:tavLst>
                                        <p:tav tm="0">
                                          <p:val>
                                            <p:fltVal val="0"/>
                                          </p:val>
                                        </p:tav>
                                        <p:tav tm="100000">
                                          <p:val>
                                            <p:strVal val="#ppt_h"/>
                                          </p:val>
                                        </p:tav>
                                      </p:tavLst>
                                    </p:anim>
                                  </p:childTnLst>
                                </p:cTn>
                              </p:par>
                            </p:childTnLst>
                          </p:cTn>
                        </p:par>
                        <p:par>
                          <p:cTn id="310" fill="hold">
                            <p:stCondLst>
                              <p:cond delay="500"/>
                            </p:stCondLst>
                            <p:childTnLst>
                              <p:par>
                                <p:cTn id="311" presetID="32" presetClass="emph" presetSubtype="0" fill="hold" grpId="1" nodeType="afterEffect">
                                  <p:stCondLst>
                                    <p:cond delay="0"/>
                                  </p:stCondLst>
                                  <p:childTnLst>
                                    <p:animClr clrSpc="rgb" dir="cw">
                                      <p:cBhvr override="childStyle">
                                        <p:cTn id="312" dur="50" fill="hold"/>
                                        <p:tgtEl>
                                          <p:spTgt spid="82"/>
                                        </p:tgtEl>
                                        <p:attrNameLst>
                                          <p:attrName>style.color</p:attrName>
                                        </p:attrNameLst>
                                      </p:cBhvr>
                                      <p:to>
                                        <a:schemeClr val="accent2"/>
                                      </p:to>
                                    </p:animClr>
                                    <p:animClr clrSpc="rgb" dir="cw">
                                      <p:cBhvr>
                                        <p:cTn id="313" dur="50" fill="hold"/>
                                        <p:tgtEl>
                                          <p:spTgt spid="82"/>
                                        </p:tgtEl>
                                        <p:attrNameLst>
                                          <p:attrName>fillcolor</p:attrName>
                                        </p:attrNameLst>
                                      </p:cBhvr>
                                      <p:to>
                                        <a:schemeClr val="accent2"/>
                                      </p:to>
                                    </p:animClr>
                                    <p:set>
                                      <p:cBhvr>
                                        <p:cTn id="314" dur="50" fill="hold"/>
                                        <p:tgtEl>
                                          <p:spTgt spid="82"/>
                                        </p:tgtEl>
                                        <p:attrNameLst>
                                          <p:attrName>fill.type</p:attrName>
                                        </p:attrNameLst>
                                      </p:cBhvr>
                                      <p:to>
                                        <p:strVal val="solid"/>
                                      </p:to>
                                    </p:set>
                                    <p:set>
                                      <p:cBhvr>
                                        <p:cTn id="315" dur="50" fill="hold"/>
                                        <p:tgtEl>
                                          <p:spTgt spid="82"/>
                                        </p:tgtEl>
                                        <p:attrNameLst>
                                          <p:attrName>fill.on</p:attrName>
                                        </p:attrNameLst>
                                      </p:cBhvr>
                                      <p:to>
                                        <p:strVal val="true"/>
                                      </p:to>
                                    </p:set>
                                    <p:animRot by="120000">
                                      <p:cBhvr>
                                        <p:cTn id="316" dur="50" fill="hold">
                                          <p:stCondLst>
                                            <p:cond delay="0"/>
                                          </p:stCondLst>
                                        </p:cTn>
                                        <p:tgtEl>
                                          <p:spTgt spid="82"/>
                                        </p:tgtEl>
                                        <p:attrNameLst>
                                          <p:attrName>r</p:attrName>
                                        </p:attrNameLst>
                                      </p:cBhvr>
                                    </p:animRot>
                                    <p:animRot by="-240000">
                                      <p:cBhvr>
                                        <p:cTn id="317" dur="100" fill="hold">
                                          <p:stCondLst>
                                            <p:cond delay="100"/>
                                          </p:stCondLst>
                                        </p:cTn>
                                        <p:tgtEl>
                                          <p:spTgt spid="82"/>
                                        </p:tgtEl>
                                        <p:attrNameLst>
                                          <p:attrName>r</p:attrName>
                                        </p:attrNameLst>
                                      </p:cBhvr>
                                    </p:animRot>
                                    <p:animRot by="240000">
                                      <p:cBhvr>
                                        <p:cTn id="318" dur="100" fill="hold">
                                          <p:stCondLst>
                                            <p:cond delay="200"/>
                                          </p:stCondLst>
                                        </p:cTn>
                                        <p:tgtEl>
                                          <p:spTgt spid="82"/>
                                        </p:tgtEl>
                                        <p:attrNameLst>
                                          <p:attrName>r</p:attrName>
                                        </p:attrNameLst>
                                      </p:cBhvr>
                                    </p:animRot>
                                    <p:animRot by="-240000">
                                      <p:cBhvr>
                                        <p:cTn id="319" dur="100" fill="hold">
                                          <p:stCondLst>
                                            <p:cond delay="300"/>
                                          </p:stCondLst>
                                        </p:cTn>
                                        <p:tgtEl>
                                          <p:spTgt spid="82"/>
                                        </p:tgtEl>
                                        <p:attrNameLst>
                                          <p:attrName>r</p:attrName>
                                        </p:attrNameLst>
                                      </p:cBhvr>
                                    </p:animRot>
                                    <p:animRot by="120000">
                                      <p:cBhvr>
                                        <p:cTn id="320" dur="100" fill="hold">
                                          <p:stCondLst>
                                            <p:cond delay="400"/>
                                          </p:stCondLst>
                                        </p:cTn>
                                        <p:tgtEl>
                                          <p:spTgt spid="82"/>
                                        </p:tgtEl>
                                        <p:attrNameLst>
                                          <p:attrName>r</p:attrName>
                                        </p:attrNameLst>
                                      </p:cBhvr>
                                    </p:animRot>
                                  </p:childTnLst>
                                </p:cTn>
                              </p:par>
                            </p:childTnLst>
                          </p:cTn>
                        </p:par>
                        <p:par>
                          <p:cTn id="321" fill="hold">
                            <p:stCondLst>
                              <p:cond delay="1000"/>
                            </p:stCondLst>
                            <p:childTnLst>
                              <p:par>
                                <p:cTn id="322" presetID="53" presetClass="exit" presetSubtype="0" fill="hold" grpId="2" nodeType="afterEffect">
                                  <p:stCondLst>
                                    <p:cond delay="0"/>
                                  </p:stCondLst>
                                  <p:childTnLst>
                                    <p:anim calcmode="lin" valueType="num">
                                      <p:cBhvr>
                                        <p:cTn id="323" dur="500"/>
                                        <p:tgtEl>
                                          <p:spTgt spid="82"/>
                                        </p:tgtEl>
                                        <p:attrNameLst>
                                          <p:attrName>ppt_w</p:attrName>
                                        </p:attrNameLst>
                                      </p:cBhvr>
                                      <p:tavLst>
                                        <p:tav tm="0">
                                          <p:val>
                                            <p:strVal val="ppt_w"/>
                                          </p:val>
                                        </p:tav>
                                        <p:tav tm="100000">
                                          <p:val>
                                            <p:fltVal val="0"/>
                                          </p:val>
                                        </p:tav>
                                      </p:tavLst>
                                    </p:anim>
                                    <p:anim calcmode="lin" valueType="num">
                                      <p:cBhvr>
                                        <p:cTn id="324" dur="500"/>
                                        <p:tgtEl>
                                          <p:spTgt spid="82"/>
                                        </p:tgtEl>
                                        <p:attrNameLst>
                                          <p:attrName>ppt_h</p:attrName>
                                        </p:attrNameLst>
                                      </p:cBhvr>
                                      <p:tavLst>
                                        <p:tav tm="0">
                                          <p:val>
                                            <p:strVal val="ppt_h"/>
                                          </p:val>
                                        </p:tav>
                                        <p:tav tm="100000">
                                          <p:val>
                                            <p:fltVal val="0"/>
                                          </p:val>
                                        </p:tav>
                                      </p:tavLst>
                                    </p:anim>
                                    <p:animEffect transition="out" filter="fade">
                                      <p:cBhvr>
                                        <p:cTn id="325" dur="500"/>
                                        <p:tgtEl>
                                          <p:spTgt spid="82"/>
                                        </p:tgtEl>
                                      </p:cBhvr>
                                    </p:animEffect>
                                    <p:set>
                                      <p:cBhvr>
                                        <p:cTn id="326" dur="1" fill="hold">
                                          <p:stCondLst>
                                            <p:cond delay="499"/>
                                          </p:stCondLst>
                                        </p:cTn>
                                        <p:tgtEl>
                                          <p:spTgt spid="82"/>
                                        </p:tgtEl>
                                        <p:attrNameLst>
                                          <p:attrName>style.visibility</p:attrName>
                                        </p:attrNameLst>
                                      </p:cBhvr>
                                      <p:to>
                                        <p:strVal val="hidden"/>
                                      </p:to>
                                    </p:set>
                                  </p:childTnLst>
                                </p:cTn>
                              </p:par>
                            </p:childTnLst>
                          </p:cTn>
                        </p:par>
                      </p:childTnLst>
                    </p:cTn>
                  </p:par>
                  <p:par>
                    <p:cTn id="327" fill="hold">
                      <p:stCondLst>
                        <p:cond delay="indefinite"/>
                      </p:stCondLst>
                      <p:childTnLst>
                        <p:par>
                          <p:cTn id="328" fill="hold">
                            <p:stCondLst>
                              <p:cond delay="0"/>
                            </p:stCondLst>
                            <p:childTnLst>
                              <p:par>
                                <p:cTn id="329" presetID="10" presetClass="entr" presetSubtype="0" fill="hold" grpId="0" nodeType="clickEffect">
                                  <p:stCondLst>
                                    <p:cond delay="0"/>
                                  </p:stCondLst>
                                  <p:childTnLst>
                                    <p:set>
                                      <p:cBhvr>
                                        <p:cTn id="330" dur="1" fill="hold">
                                          <p:stCondLst>
                                            <p:cond delay="0"/>
                                          </p:stCondLst>
                                        </p:cTn>
                                        <p:tgtEl>
                                          <p:spTgt spid="93"/>
                                        </p:tgtEl>
                                        <p:attrNameLst>
                                          <p:attrName>style.visibility</p:attrName>
                                        </p:attrNameLst>
                                      </p:cBhvr>
                                      <p:to>
                                        <p:strVal val="visible"/>
                                      </p:to>
                                    </p:set>
                                    <p:animEffect transition="in" filter="fade">
                                      <p:cBhvr>
                                        <p:cTn id="331" dur="500"/>
                                        <p:tgtEl>
                                          <p:spTgt spid="93"/>
                                        </p:tgtEl>
                                      </p:cBhvr>
                                    </p:animEffect>
                                  </p:childTnLst>
                                </p:cTn>
                              </p:par>
                            </p:childTnLst>
                          </p:cTn>
                        </p:par>
                        <p:par>
                          <p:cTn id="332" fill="hold">
                            <p:stCondLst>
                              <p:cond delay="500"/>
                            </p:stCondLst>
                            <p:childTnLst>
                              <p:par>
                                <p:cTn id="333" presetID="17" presetClass="entr" presetSubtype="10" fill="hold" grpId="0" nodeType="afterEffect">
                                  <p:stCondLst>
                                    <p:cond delay="0"/>
                                  </p:stCondLst>
                                  <p:childTnLst>
                                    <p:set>
                                      <p:cBhvr>
                                        <p:cTn id="334" dur="1" fill="hold">
                                          <p:stCondLst>
                                            <p:cond delay="0"/>
                                          </p:stCondLst>
                                        </p:cTn>
                                        <p:tgtEl>
                                          <p:spTgt spid="94"/>
                                        </p:tgtEl>
                                        <p:attrNameLst>
                                          <p:attrName>style.visibility</p:attrName>
                                        </p:attrNameLst>
                                      </p:cBhvr>
                                      <p:to>
                                        <p:strVal val="visible"/>
                                      </p:to>
                                    </p:set>
                                    <p:anim calcmode="lin" valueType="num">
                                      <p:cBhvr>
                                        <p:cTn id="335" dur="500" fill="hold"/>
                                        <p:tgtEl>
                                          <p:spTgt spid="94"/>
                                        </p:tgtEl>
                                        <p:attrNameLst>
                                          <p:attrName>ppt_w</p:attrName>
                                        </p:attrNameLst>
                                      </p:cBhvr>
                                      <p:tavLst>
                                        <p:tav tm="0">
                                          <p:val>
                                            <p:fltVal val="0"/>
                                          </p:val>
                                        </p:tav>
                                        <p:tav tm="100000">
                                          <p:val>
                                            <p:strVal val="#ppt_w"/>
                                          </p:val>
                                        </p:tav>
                                      </p:tavLst>
                                    </p:anim>
                                    <p:anim calcmode="lin" valueType="num">
                                      <p:cBhvr>
                                        <p:cTn id="336" dur="500" fill="hold"/>
                                        <p:tgtEl>
                                          <p:spTgt spid="94"/>
                                        </p:tgtEl>
                                        <p:attrNameLst>
                                          <p:attrName>ppt_h</p:attrName>
                                        </p:attrNameLst>
                                      </p:cBhvr>
                                      <p:tavLst>
                                        <p:tav tm="0">
                                          <p:val>
                                            <p:strVal val="#ppt_h"/>
                                          </p:val>
                                        </p:tav>
                                        <p:tav tm="100000">
                                          <p:val>
                                            <p:strVal val="#ppt_h"/>
                                          </p:val>
                                        </p:tav>
                                      </p:tavLst>
                                    </p:anim>
                                  </p:childTnLst>
                                </p:cTn>
                              </p:par>
                            </p:childTnLst>
                          </p:cTn>
                        </p:par>
                      </p:childTnLst>
                    </p:cTn>
                  </p:par>
                  <p:par>
                    <p:cTn id="337" fill="hold">
                      <p:stCondLst>
                        <p:cond delay="indefinite"/>
                      </p:stCondLst>
                      <p:childTnLst>
                        <p:par>
                          <p:cTn id="338" fill="hold">
                            <p:stCondLst>
                              <p:cond delay="0"/>
                            </p:stCondLst>
                            <p:childTnLst>
                              <p:par>
                                <p:cTn id="339" presetID="10" presetClass="exit" presetSubtype="0" fill="hold" grpId="1" nodeType="clickEffect">
                                  <p:stCondLst>
                                    <p:cond delay="0"/>
                                  </p:stCondLst>
                                  <p:childTnLst>
                                    <p:animEffect transition="out" filter="fade">
                                      <p:cBhvr>
                                        <p:cTn id="340" dur="500"/>
                                        <p:tgtEl>
                                          <p:spTgt spid="3"/>
                                        </p:tgtEl>
                                      </p:cBhvr>
                                    </p:animEffect>
                                    <p:set>
                                      <p:cBhvr>
                                        <p:cTn id="341" dur="1" fill="hold">
                                          <p:stCondLst>
                                            <p:cond delay="499"/>
                                          </p:stCondLst>
                                        </p:cTn>
                                        <p:tgtEl>
                                          <p:spTgt spid="3"/>
                                        </p:tgtEl>
                                        <p:attrNameLst>
                                          <p:attrName>style.visibility</p:attrName>
                                        </p:attrNameLst>
                                      </p:cBhvr>
                                      <p:to>
                                        <p:strVal val="hidden"/>
                                      </p:to>
                                    </p:set>
                                  </p:childTnLst>
                                </p:cTn>
                              </p:par>
                            </p:childTnLst>
                          </p:cTn>
                        </p:par>
                      </p:childTnLst>
                    </p:cTn>
                  </p:par>
                  <p:par>
                    <p:cTn id="342" fill="hold">
                      <p:stCondLst>
                        <p:cond delay="indefinite"/>
                      </p:stCondLst>
                      <p:childTnLst>
                        <p:par>
                          <p:cTn id="343" fill="hold">
                            <p:stCondLst>
                              <p:cond delay="0"/>
                            </p:stCondLst>
                            <p:childTnLst>
                              <p:par>
                                <p:cTn id="344" presetID="10" presetClass="exit" presetSubtype="0" fill="hold" grpId="1" nodeType="clickEffect">
                                  <p:stCondLst>
                                    <p:cond delay="0"/>
                                  </p:stCondLst>
                                  <p:childTnLst>
                                    <p:animEffect transition="out" filter="fade">
                                      <p:cBhvr>
                                        <p:cTn id="345" dur="500"/>
                                        <p:tgtEl>
                                          <p:spTgt spid="83"/>
                                        </p:tgtEl>
                                      </p:cBhvr>
                                    </p:animEffect>
                                    <p:set>
                                      <p:cBhvr>
                                        <p:cTn id="346" dur="1" fill="hold">
                                          <p:stCondLst>
                                            <p:cond delay="499"/>
                                          </p:stCondLst>
                                        </p:cTn>
                                        <p:tgtEl>
                                          <p:spTgt spid="83"/>
                                        </p:tgtEl>
                                        <p:attrNameLst>
                                          <p:attrName>style.visibility</p:attrName>
                                        </p:attrNameLst>
                                      </p:cBhvr>
                                      <p:to>
                                        <p:strVal val="hidden"/>
                                      </p:to>
                                    </p:set>
                                  </p:childTnLst>
                                </p:cTn>
                              </p:par>
                              <p:par>
                                <p:cTn id="347" presetID="10" presetClass="entr" presetSubtype="0" fill="hold" grpId="0" nodeType="withEffect">
                                  <p:stCondLst>
                                    <p:cond delay="0"/>
                                  </p:stCondLst>
                                  <p:childTnLst>
                                    <p:set>
                                      <p:cBhvr>
                                        <p:cTn id="348" dur="1" fill="hold">
                                          <p:stCondLst>
                                            <p:cond delay="0"/>
                                          </p:stCondLst>
                                        </p:cTn>
                                        <p:tgtEl>
                                          <p:spTgt spid="91"/>
                                        </p:tgtEl>
                                        <p:attrNameLst>
                                          <p:attrName>style.visibility</p:attrName>
                                        </p:attrNameLst>
                                      </p:cBhvr>
                                      <p:to>
                                        <p:strVal val="visible"/>
                                      </p:to>
                                    </p:set>
                                    <p:animEffect transition="in" filter="fade">
                                      <p:cBhvr>
                                        <p:cTn id="349" dur="500"/>
                                        <p:tgtEl>
                                          <p:spTgt spid="91"/>
                                        </p:tgtEl>
                                      </p:cBhvr>
                                    </p:animEffect>
                                  </p:childTnLst>
                                </p:cTn>
                              </p:par>
                              <p:par>
                                <p:cTn id="350" presetID="10" presetClass="exit" presetSubtype="0" fill="hold" grpId="1" nodeType="withEffect">
                                  <p:stCondLst>
                                    <p:cond delay="0"/>
                                  </p:stCondLst>
                                  <p:childTnLst>
                                    <p:animEffect transition="out" filter="fade">
                                      <p:cBhvr>
                                        <p:cTn id="351" dur="500"/>
                                        <p:tgtEl>
                                          <p:spTgt spid="87"/>
                                        </p:tgtEl>
                                      </p:cBhvr>
                                    </p:animEffect>
                                    <p:set>
                                      <p:cBhvr>
                                        <p:cTn id="352" dur="1" fill="hold">
                                          <p:stCondLst>
                                            <p:cond delay="499"/>
                                          </p:stCondLst>
                                        </p:cTn>
                                        <p:tgtEl>
                                          <p:spTgt spid="87"/>
                                        </p:tgtEl>
                                        <p:attrNameLst>
                                          <p:attrName>style.visibility</p:attrName>
                                        </p:attrNameLst>
                                      </p:cBhvr>
                                      <p:to>
                                        <p:strVal val="hidden"/>
                                      </p:to>
                                    </p:set>
                                  </p:childTnLst>
                                </p:cTn>
                              </p:par>
                              <p:par>
                                <p:cTn id="353" presetID="10" presetClass="entr" presetSubtype="0" fill="hold" grpId="0" nodeType="withEffect">
                                  <p:stCondLst>
                                    <p:cond delay="0"/>
                                  </p:stCondLst>
                                  <p:childTnLst>
                                    <p:set>
                                      <p:cBhvr>
                                        <p:cTn id="354" dur="1" fill="hold">
                                          <p:stCondLst>
                                            <p:cond delay="0"/>
                                          </p:stCondLst>
                                        </p:cTn>
                                        <p:tgtEl>
                                          <p:spTgt spid="90"/>
                                        </p:tgtEl>
                                        <p:attrNameLst>
                                          <p:attrName>style.visibility</p:attrName>
                                        </p:attrNameLst>
                                      </p:cBhvr>
                                      <p:to>
                                        <p:strVal val="visible"/>
                                      </p:to>
                                    </p:set>
                                    <p:animEffect transition="in" filter="fade">
                                      <p:cBhvr>
                                        <p:cTn id="355" dur="500"/>
                                        <p:tgtEl>
                                          <p:spTgt spid="90"/>
                                        </p:tgtEl>
                                      </p:cBhvr>
                                    </p:animEffect>
                                  </p:childTnLst>
                                </p:cTn>
                              </p:par>
                              <p:par>
                                <p:cTn id="356" presetID="10" presetClass="exit" presetSubtype="0" fill="hold" grpId="1" nodeType="withEffect">
                                  <p:stCondLst>
                                    <p:cond delay="0"/>
                                  </p:stCondLst>
                                  <p:childTnLst>
                                    <p:animEffect transition="out" filter="fade">
                                      <p:cBhvr>
                                        <p:cTn id="357" dur="500"/>
                                        <p:tgtEl>
                                          <p:spTgt spid="94"/>
                                        </p:tgtEl>
                                      </p:cBhvr>
                                    </p:animEffect>
                                    <p:set>
                                      <p:cBhvr>
                                        <p:cTn id="358" dur="1" fill="hold">
                                          <p:stCondLst>
                                            <p:cond delay="499"/>
                                          </p:stCondLst>
                                        </p:cTn>
                                        <p:tgtEl>
                                          <p:spTgt spid="94"/>
                                        </p:tgtEl>
                                        <p:attrNameLst>
                                          <p:attrName>style.visibility</p:attrName>
                                        </p:attrNameLst>
                                      </p:cBhvr>
                                      <p:to>
                                        <p:strVal val="hidden"/>
                                      </p:to>
                                    </p:set>
                                  </p:childTnLst>
                                </p:cTn>
                              </p:par>
                            </p:childTnLst>
                          </p:cTn>
                        </p:par>
                      </p:childTnLst>
                    </p:cTn>
                  </p:par>
                  <p:par>
                    <p:cTn id="359" fill="hold">
                      <p:stCondLst>
                        <p:cond delay="indefinite"/>
                      </p:stCondLst>
                      <p:childTnLst>
                        <p:par>
                          <p:cTn id="360" fill="hold">
                            <p:stCondLst>
                              <p:cond delay="0"/>
                            </p:stCondLst>
                            <p:childTnLst>
                              <p:par>
                                <p:cTn id="361" presetID="42" presetClass="path" presetSubtype="0" accel="50000" decel="50000" fill="hold" grpId="1" nodeType="clickEffect">
                                  <p:stCondLst>
                                    <p:cond delay="0"/>
                                  </p:stCondLst>
                                  <p:childTnLst>
                                    <p:animMotion origin="layout" path="M 0 -4.07407E-6 L 0.20087 -0.26227 " pathEditMode="relative" rAng="0" ptsTypes="AA">
                                      <p:cBhvr>
                                        <p:cTn id="362" dur="2000" fill="hold"/>
                                        <p:tgtEl>
                                          <p:spTgt spid="93"/>
                                        </p:tgtEl>
                                        <p:attrNameLst>
                                          <p:attrName>ppt_x</p:attrName>
                                          <p:attrName>ppt_y</p:attrName>
                                        </p:attrNameLst>
                                      </p:cBhvr>
                                      <p:rCtr x="10035" y="-12986"/>
                                    </p:animMotion>
                                  </p:childTnLst>
                                </p:cTn>
                              </p:par>
                            </p:childTnLst>
                          </p:cTn>
                        </p:par>
                      </p:childTnLst>
                    </p:cTn>
                  </p:par>
                  <p:par>
                    <p:cTn id="363" fill="hold">
                      <p:stCondLst>
                        <p:cond delay="indefinite"/>
                      </p:stCondLst>
                      <p:childTnLst>
                        <p:par>
                          <p:cTn id="364" fill="hold">
                            <p:stCondLst>
                              <p:cond delay="0"/>
                            </p:stCondLst>
                            <p:childTnLst>
                              <p:par>
                                <p:cTn id="365" presetID="10" presetClass="exit" presetSubtype="0" fill="hold" grpId="1" nodeType="clickEffect">
                                  <p:stCondLst>
                                    <p:cond delay="0"/>
                                  </p:stCondLst>
                                  <p:childTnLst>
                                    <p:animEffect transition="out" filter="fade">
                                      <p:cBhvr>
                                        <p:cTn id="366" dur="500"/>
                                        <p:tgtEl>
                                          <p:spTgt spid="39"/>
                                        </p:tgtEl>
                                      </p:cBhvr>
                                    </p:animEffect>
                                    <p:set>
                                      <p:cBhvr>
                                        <p:cTn id="367" dur="1" fill="hold">
                                          <p:stCondLst>
                                            <p:cond delay="499"/>
                                          </p:stCondLst>
                                        </p:cTn>
                                        <p:tgtEl>
                                          <p:spTgt spid="39"/>
                                        </p:tgtEl>
                                        <p:attrNameLst>
                                          <p:attrName>style.visibility</p:attrName>
                                        </p:attrNameLst>
                                      </p:cBhvr>
                                      <p:to>
                                        <p:strVal val="hidden"/>
                                      </p:to>
                                    </p:set>
                                  </p:childTnLst>
                                </p:cTn>
                              </p:par>
                              <p:par>
                                <p:cTn id="368" presetID="10" presetClass="exit" presetSubtype="0" fill="hold" grpId="1" nodeType="withEffect">
                                  <p:stCondLst>
                                    <p:cond delay="0"/>
                                  </p:stCondLst>
                                  <p:childTnLst>
                                    <p:animEffect transition="out" filter="fade">
                                      <p:cBhvr>
                                        <p:cTn id="369" dur="500"/>
                                        <p:tgtEl>
                                          <p:spTgt spid="44"/>
                                        </p:tgtEl>
                                      </p:cBhvr>
                                    </p:animEffect>
                                    <p:set>
                                      <p:cBhvr>
                                        <p:cTn id="370" dur="1" fill="hold">
                                          <p:stCondLst>
                                            <p:cond delay="499"/>
                                          </p:stCondLst>
                                        </p:cTn>
                                        <p:tgtEl>
                                          <p:spTgt spid="44"/>
                                        </p:tgtEl>
                                        <p:attrNameLst>
                                          <p:attrName>style.visibility</p:attrName>
                                        </p:attrNameLst>
                                      </p:cBhvr>
                                      <p:to>
                                        <p:strVal val="hidden"/>
                                      </p:to>
                                    </p:set>
                                  </p:childTnLst>
                                </p:cTn>
                              </p:par>
                              <p:par>
                                <p:cTn id="371" presetID="10" presetClass="entr" presetSubtype="0" fill="hold" grpId="0" nodeType="withEffect">
                                  <p:stCondLst>
                                    <p:cond delay="0"/>
                                  </p:stCondLst>
                                  <p:childTnLst>
                                    <p:set>
                                      <p:cBhvr>
                                        <p:cTn id="372" dur="1" fill="hold">
                                          <p:stCondLst>
                                            <p:cond delay="0"/>
                                          </p:stCondLst>
                                        </p:cTn>
                                        <p:tgtEl>
                                          <p:spTgt spid="86"/>
                                        </p:tgtEl>
                                        <p:attrNameLst>
                                          <p:attrName>style.visibility</p:attrName>
                                        </p:attrNameLst>
                                      </p:cBhvr>
                                      <p:to>
                                        <p:strVal val="visible"/>
                                      </p:to>
                                    </p:set>
                                    <p:animEffect transition="in" filter="fade">
                                      <p:cBhvr>
                                        <p:cTn id="373" dur="500"/>
                                        <p:tgtEl>
                                          <p:spTgt spid="86"/>
                                        </p:tgtEl>
                                      </p:cBhvr>
                                    </p:animEffect>
                                  </p:childTnLst>
                                </p:cTn>
                              </p:par>
                              <p:par>
                                <p:cTn id="374" presetID="10" presetClass="entr" presetSubtype="0" fill="hold" grpId="0" nodeType="withEffect">
                                  <p:stCondLst>
                                    <p:cond delay="0"/>
                                  </p:stCondLst>
                                  <p:childTnLst>
                                    <p:set>
                                      <p:cBhvr>
                                        <p:cTn id="375" dur="1" fill="hold">
                                          <p:stCondLst>
                                            <p:cond delay="0"/>
                                          </p:stCondLst>
                                        </p:cTn>
                                        <p:tgtEl>
                                          <p:spTgt spid="95"/>
                                        </p:tgtEl>
                                        <p:attrNameLst>
                                          <p:attrName>style.visibility</p:attrName>
                                        </p:attrNameLst>
                                      </p:cBhvr>
                                      <p:to>
                                        <p:strVal val="visible"/>
                                      </p:to>
                                    </p:set>
                                    <p:animEffect transition="in" filter="fade">
                                      <p:cBhvr>
                                        <p:cTn id="376"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P spid="14" grpId="0"/>
      <p:bldP spid="15" grpId="0" animBg="1"/>
      <p:bldP spid="16" grpId="0"/>
      <p:bldP spid="17" grpId="0"/>
      <p:bldP spid="18" grpId="0" animBg="1"/>
      <p:bldP spid="19" grpId="0" animBg="1"/>
      <p:bldP spid="20" grpId="0" animBg="1"/>
      <p:bldP spid="21" grpId="0" animBg="1"/>
      <p:bldP spid="22" grpId="0" animBg="1"/>
      <p:bldP spid="23" grpId="0" animBg="1"/>
      <p:bldP spid="24" grpId="0" animBg="1"/>
      <p:bldP spid="25" grpId="0" animBg="1"/>
      <p:bldP spid="2" grpId="0"/>
      <p:bldP spid="27" grpId="0"/>
      <p:bldP spid="29" grpId="0"/>
      <p:bldP spid="31" grpId="0"/>
      <p:bldP spid="33" grpId="0"/>
      <p:bldP spid="34" grpId="0"/>
      <p:bldP spid="35" grpId="0"/>
      <p:bldP spid="36" grpId="0"/>
      <p:bldP spid="36" grpId="1"/>
      <p:bldP spid="37" grpId="0"/>
      <p:bldP spid="37" grpId="1"/>
      <p:bldP spid="38" grpId="0"/>
      <p:bldP spid="38" grpId="1"/>
      <p:bldP spid="39" grpId="0"/>
      <p:bldP spid="39" grpId="1"/>
      <p:bldP spid="40" grpId="0"/>
      <p:bldP spid="40" grpId="1"/>
      <p:bldP spid="42" grpId="0"/>
      <p:bldP spid="42" grpId="1"/>
      <p:bldP spid="43" grpId="0"/>
      <p:bldP spid="43" grpId="1"/>
      <p:bldP spid="44" grpId="0"/>
      <p:bldP spid="44" grpId="1"/>
      <p:bldP spid="3" grpId="0" animBg="1"/>
      <p:bldP spid="3" grpId="1" animBg="1"/>
      <p:bldP spid="45" grpId="0" animBg="1"/>
      <p:bldP spid="46" grpId="0" animBg="1"/>
      <p:bldP spid="79" grpId="0" animBg="1"/>
      <p:bldP spid="79" grpId="1" animBg="1"/>
      <p:bldP spid="79" grpId="2" animBg="1"/>
      <p:bldP spid="80" grpId="0" animBg="1"/>
      <p:bldP spid="80" grpId="1" animBg="1"/>
      <p:bldP spid="80" grpId="2" animBg="1"/>
      <p:bldP spid="81" grpId="0" animBg="1"/>
      <p:bldP spid="81" grpId="1" animBg="1"/>
      <p:bldP spid="81" grpId="2" animBg="1"/>
      <p:bldP spid="82" grpId="0" animBg="1"/>
      <p:bldP spid="82" grpId="1" animBg="1"/>
      <p:bldP spid="82" grpId="2" animBg="1"/>
      <p:bldP spid="83" grpId="0"/>
      <p:bldP spid="83" grpId="1"/>
      <p:bldP spid="84" grpId="0"/>
      <p:bldP spid="85" grpId="0"/>
      <p:bldP spid="86" grpId="0"/>
      <p:bldP spid="87" grpId="0"/>
      <p:bldP spid="87" grpId="1"/>
      <p:bldP spid="88" grpId="0"/>
      <p:bldP spid="89" grpId="0"/>
      <p:bldP spid="90" grpId="0"/>
      <p:bldP spid="91" grpId="0"/>
      <p:bldP spid="93" grpId="0" animBg="1"/>
      <p:bldP spid="93" grpId="1" animBg="1"/>
      <p:bldP spid="94" grpId="0"/>
      <p:bldP spid="94" grpId="1"/>
      <p:bldP spid="9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5"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chemeClr val="tx1"/>
                </a:solidFill>
              </a:rPr>
              <a:t>Organización</a:t>
            </a:r>
            <a:r>
              <a:rPr lang="en-GB" dirty="0" smtClean="0">
                <a:solidFill>
                  <a:schemeClr val="tx1"/>
                </a:solidFill>
              </a:rPr>
              <a:t> </a:t>
            </a:r>
            <a:r>
              <a:rPr lang="en-GB" dirty="0" err="1" smtClean="0">
                <a:solidFill>
                  <a:schemeClr val="tx1"/>
                </a:solidFill>
              </a:rPr>
              <a:t>básica</a:t>
            </a:r>
            <a:r>
              <a:rPr lang="en-GB" dirty="0" smtClean="0">
                <a:solidFill>
                  <a:schemeClr val="tx1"/>
                </a:solidFill>
              </a:rPr>
              <a:t> de un </a:t>
            </a:r>
            <a:r>
              <a:rPr lang="en-GB" dirty="0" err="1" smtClean="0">
                <a:solidFill>
                  <a:schemeClr val="tx1"/>
                </a:solidFill>
              </a:rPr>
              <a:t>ordenador</a:t>
            </a:r>
            <a:endParaRPr lang="en-GB" dirty="0" smtClean="0">
              <a:solidFill>
                <a:schemeClr val="tx1"/>
              </a:solidFill>
            </a:endParaRPr>
          </a:p>
          <a:p>
            <a:pPr marL="514350" indent="-514350" algn="l">
              <a:buFont typeface="+mj-lt"/>
              <a:buAutoNum type="arabicPeriod"/>
            </a:pPr>
            <a:r>
              <a:rPr lang="en-GB" dirty="0" smtClean="0">
                <a:solidFill>
                  <a:schemeClr val="tx1"/>
                </a:solidFill>
              </a:rPr>
              <a:t>El </a:t>
            </a:r>
            <a:r>
              <a:rPr lang="en-GB" dirty="0" err="1" smtClean="0">
                <a:solidFill>
                  <a:schemeClr val="tx1"/>
                </a:solidFill>
              </a:rPr>
              <a:t>procesador</a:t>
            </a:r>
            <a:r>
              <a:rPr lang="en-GB" dirty="0" smtClean="0">
                <a:solidFill>
                  <a:schemeClr val="tx1"/>
                </a:solidFill>
              </a:rPr>
              <a:t>. </a:t>
            </a:r>
            <a:r>
              <a:rPr lang="en-GB" dirty="0" err="1" smtClean="0">
                <a:solidFill>
                  <a:schemeClr val="tx1"/>
                </a:solidFill>
              </a:rPr>
              <a:t>Modos</a:t>
            </a:r>
            <a:r>
              <a:rPr lang="en-GB" dirty="0" smtClean="0">
                <a:solidFill>
                  <a:schemeClr val="tx1"/>
                </a:solidFill>
              </a:rPr>
              <a:t> de </a:t>
            </a:r>
            <a:r>
              <a:rPr lang="en-GB" dirty="0" err="1" smtClean="0">
                <a:solidFill>
                  <a:schemeClr val="tx1"/>
                </a:solidFill>
              </a:rPr>
              <a:t>ejecución</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Interrupciones</a:t>
            </a:r>
            <a:r>
              <a:rPr lang="en-GB" dirty="0" smtClean="0">
                <a:solidFill>
                  <a:schemeClr val="tx1"/>
                </a:solidFill>
              </a:rPr>
              <a:t> y </a:t>
            </a:r>
            <a:r>
              <a:rPr lang="en-GB" dirty="0" err="1" smtClean="0">
                <a:solidFill>
                  <a:schemeClr val="tx1"/>
                </a:solidFill>
              </a:rPr>
              <a:t>Excepciones</a:t>
            </a:r>
            <a:endParaRPr lang="en-GB" dirty="0" smtClean="0">
              <a:solidFill>
                <a:schemeClr val="tx1"/>
              </a:solidFill>
            </a:endParaRPr>
          </a:p>
          <a:p>
            <a:pPr marL="514350" indent="-514350" algn="l">
              <a:buFont typeface="+mj-lt"/>
              <a:buAutoNum type="arabicPeriod"/>
            </a:pPr>
            <a:r>
              <a:rPr lang="en-GB" smtClean="0">
                <a:solidFill>
                  <a:schemeClr val="tx1"/>
                </a:solidFill>
              </a:rPr>
              <a:t>Memoria</a:t>
            </a:r>
          </a:p>
          <a:p>
            <a:pPr marL="514350" indent="-514350" algn="l">
              <a:buFont typeface="+mj-lt"/>
              <a:buAutoNum type="arabicPeriod"/>
            </a:pPr>
            <a:r>
              <a:rPr lang="en-GB" smtClean="0">
                <a:solidFill>
                  <a:schemeClr val="tx1"/>
                </a:solidFill>
              </a:rPr>
              <a:t>Acceso a dispositivos</a:t>
            </a:r>
            <a:endParaRPr lang="en-GB" dirty="0" smtClean="0">
              <a:solidFill>
                <a:schemeClr val="tx1"/>
              </a:solidFill>
            </a:endParaRPr>
          </a:p>
          <a:p>
            <a:pPr marL="514350" indent="-514350" algn="l">
              <a:buFont typeface="+mj-lt"/>
              <a:buAutoNum type="arabicPeriod"/>
            </a:pPr>
            <a:r>
              <a:rPr lang="en-GB" dirty="0" err="1" smtClean="0"/>
              <a:t>Unidades</a:t>
            </a:r>
            <a:r>
              <a:rPr lang="en-GB" dirty="0" smtClean="0"/>
              <a:t> de </a:t>
            </a:r>
            <a:r>
              <a:rPr lang="en-GB" dirty="0" err="1" smtClean="0"/>
              <a:t>almacenamiento</a:t>
            </a:r>
            <a:endParaRPr lang="en-GB" dirty="0" smtClean="0"/>
          </a:p>
          <a:p>
            <a:pPr marL="514350" indent="-514350" algn="l">
              <a:buFont typeface="+mj-lt"/>
              <a:buAutoNum type="arabicPeriod"/>
            </a:pPr>
            <a:r>
              <a:rPr lang="en-GB" dirty="0" err="1" smtClean="0"/>
              <a:t>Interfaz</a:t>
            </a:r>
            <a:r>
              <a:rPr lang="en-GB" dirty="0" smtClean="0"/>
              <a:t> de </a:t>
            </a:r>
            <a:r>
              <a:rPr lang="en-GB" dirty="0" err="1" smtClean="0"/>
              <a:t>usuario</a:t>
            </a:r>
            <a:endParaRPr lang="en-GB" dirty="0" smtClean="0"/>
          </a:p>
          <a:p>
            <a:pPr marL="514350" indent="-514350" algn="l">
              <a:buFont typeface="+mj-lt"/>
              <a:buAutoNum type="arabicPeriod"/>
            </a:pPr>
            <a:r>
              <a:rPr lang="en-GB" dirty="0" err="1" smtClean="0"/>
              <a:t>Arranque</a:t>
            </a:r>
            <a:r>
              <a:rPr lang="en-GB" dirty="0" smtClean="0"/>
              <a:t> del Sistema</a:t>
            </a:r>
          </a:p>
          <a:p>
            <a:pPr marL="514350" indent="-514350" algn="l">
              <a:buFont typeface="+mj-lt"/>
              <a:buAutoNum type="arabicPeriod"/>
            </a:pPr>
            <a:r>
              <a:rPr lang="en-GB" dirty="0" err="1" smtClean="0"/>
              <a:t>Terminología</a:t>
            </a:r>
            <a:r>
              <a:rPr lang="en-GB" dirty="0" smtClean="0"/>
              <a:t> de </a:t>
            </a:r>
            <a:r>
              <a:rPr lang="en-GB" dirty="0" err="1" smtClean="0"/>
              <a:t>redes</a:t>
            </a:r>
            <a:endParaRPr lang="en-GB" dirty="0"/>
          </a:p>
        </p:txBody>
      </p:sp>
    </p:spTree>
    <p:extLst>
      <p:ext uri="{BB962C8B-B14F-4D97-AF65-F5344CB8AC3E}">
        <p14:creationId xmlns:p14="http://schemas.microsoft.com/office/powerpoint/2010/main" val="61097365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Acceso</a:t>
            </a:r>
            <a:r>
              <a:rPr lang="en-GB" dirty="0" smtClean="0"/>
              <a:t> a </a:t>
            </a:r>
            <a:r>
              <a:rPr lang="en-GB" dirty="0" err="1" smtClean="0"/>
              <a:t>los</a:t>
            </a:r>
            <a:r>
              <a:rPr lang="en-GB" dirty="0" smtClean="0"/>
              <a:t> </a:t>
            </a:r>
            <a:r>
              <a:rPr lang="en-GB" dirty="0" err="1" smtClean="0"/>
              <a:t>dispositivos</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35</a:t>
            </a:fld>
            <a:endParaRPr lang="es-ES" dirty="0"/>
          </a:p>
        </p:txBody>
      </p:sp>
      <p:sp>
        <p:nvSpPr>
          <p:cNvPr id="5" name="Rectangle 41"/>
          <p:cNvSpPr>
            <a:spLocks noChangeArrowheads="1"/>
          </p:cNvSpPr>
          <p:nvPr/>
        </p:nvSpPr>
        <p:spPr bwMode="auto">
          <a:xfrm>
            <a:off x="611188" y="1268760"/>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6205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a:solidFill>
                  <a:srgbClr val="993300"/>
                </a:solidFill>
              </a:rPr>
              <a:t>Para SO son cajas negras capaces de:</a:t>
            </a:r>
          </a:p>
          <a:p>
            <a:pPr lvl="1" algn="just" eaLnBrk="1" hangingPunct="1"/>
            <a:r>
              <a:rPr lang="es-ES_tradnl" altLang="es-ES" sz="2000" dirty="0">
                <a:solidFill>
                  <a:srgbClr val="993300"/>
                </a:solidFill>
              </a:rPr>
              <a:t>Recibir órdenes</a:t>
            </a:r>
          </a:p>
          <a:p>
            <a:pPr lvl="1" algn="just" eaLnBrk="1" hangingPunct="1"/>
            <a:r>
              <a:rPr lang="es-ES_tradnl" altLang="es-ES" sz="2000" dirty="0">
                <a:solidFill>
                  <a:srgbClr val="993300"/>
                </a:solidFill>
              </a:rPr>
              <a:t>Transferir información</a:t>
            </a:r>
          </a:p>
          <a:p>
            <a:pPr lvl="1" algn="just" eaLnBrk="1" hangingPunct="1"/>
            <a:r>
              <a:rPr lang="es-ES_tradnl" altLang="es-ES" sz="2000" dirty="0">
                <a:solidFill>
                  <a:srgbClr val="993300"/>
                </a:solidFill>
              </a:rPr>
              <a:t>Informar sobre su </a:t>
            </a:r>
            <a:r>
              <a:rPr lang="es-ES_tradnl" altLang="es-ES" sz="2000" dirty="0" smtClean="0">
                <a:solidFill>
                  <a:srgbClr val="993300"/>
                </a:solidFill>
              </a:rPr>
              <a:t>estado</a:t>
            </a:r>
            <a:endParaRPr lang="es-ES" altLang="es-ES" sz="1800" dirty="0">
              <a:solidFill>
                <a:srgbClr val="993300"/>
              </a:solidFill>
            </a:endParaRPr>
          </a:p>
        </p:txBody>
      </p:sp>
      <p:sp>
        <p:nvSpPr>
          <p:cNvPr id="6" name="Rectangle 10"/>
          <p:cNvSpPr>
            <a:spLocks noChangeArrowheads="1"/>
          </p:cNvSpPr>
          <p:nvPr/>
        </p:nvSpPr>
        <p:spPr bwMode="auto">
          <a:xfrm>
            <a:off x="611188" y="2924944"/>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a:solidFill>
                  <a:srgbClr val="993300"/>
                </a:solidFill>
              </a:rPr>
              <a:t>Controlador</a:t>
            </a:r>
            <a:r>
              <a:rPr lang="es-ES" altLang="es-ES" sz="2400" dirty="0" smtClean="0">
                <a:solidFill>
                  <a:srgbClr val="993300"/>
                </a:solidFill>
              </a:rPr>
              <a:t>: Interfaz electrónica del dispositivo</a:t>
            </a:r>
            <a:endParaRPr lang="es-ES_tradnl" altLang="es-ES" sz="2000" dirty="0">
              <a:solidFill>
                <a:srgbClr val="993300"/>
              </a:solidFill>
            </a:endParaRPr>
          </a:p>
          <a:p>
            <a:pPr algn="just" eaLnBrk="1" hangingPunct="1"/>
            <a:r>
              <a:rPr lang="es-ES_tradnl" altLang="es-ES" sz="2400" dirty="0" smtClean="0">
                <a:solidFill>
                  <a:srgbClr val="993300"/>
                </a:solidFill>
              </a:rPr>
              <a:t>Posibilidad más simple: </a:t>
            </a:r>
            <a:r>
              <a:rPr lang="es-ES_tradnl" altLang="es-ES" sz="2400" dirty="0">
                <a:solidFill>
                  <a:srgbClr val="993300"/>
                </a:solidFill>
              </a:rPr>
              <a:t>específico para ordenador y dispositivo</a:t>
            </a:r>
            <a:endParaRPr lang="es-ES" altLang="es-ES" sz="2400" dirty="0">
              <a:solidFill>
                <a:srgbClr val="993300"/>
              </a:solidFill>
            </a:endParaRPr>
          </a:p>
        </p:txBody>
      </p:sp>
      <p:grpSp>
        <p:nvGrpSpPr>
          <p:cNvPr id="8" name="Group 11"/>
          <p:cNvGrpSpPr>
            <a:grpSpLocks/>
          </p:cNvGrpSpPr>
          <p:nvPr/>
        </p:nvGrpSpPr>
        <p:grpSpPr bwMode="auto">
          <a:xfrm>
            <a:off x="1043608" y="4725814"/>
            <a:ext cx="1150938" cy="1009650"/>
            <a:chOff x="748" y="2931"/>
            <a:chExt cx="725" cy="636"/>
          </a:xfrm>
        </p:grpSpPr>
        <p:grpSp>
          <p:nvGrpSpPr>
            <p:cNvPr id="9" name="Group 12"/>
            <p:cNvGrpSpPr>
              <a:grpSpLocks/>
            </p:cNvGrpSpPr>
            <p:nvPr/>
          </p:nvGrpSpPr>
          <p:grpSpPr bwMode="auto">
            <a:xfrm>
              <a:off x="748" y="2931"/>
              <a:ext cx="725" cy="636"/>
              <a:chOff x="884" y="980"/>
              <a:chExt cx="3401" cy="2950"/>
            </a:xfrm>
          </p:grpSpPr>
          <p:grpSp>
            <p:nvGrpSpPr>
              <p:cNvPr id="11" name="Group 13"/>
              <p:cNvGrpSpPr>
                <a:grpSpLocks/>
              </p:cNvGrpSpPr>
              <p:nvPr/>
            </p:nvGrpSpPr>
            <p:grpSpPr bwMode="auto">
              <a:xfrm>
                <a:off x="975" y="3838"/>
                <a:ext cx="3128" cy="92"/>
                <a:chOff x="1021" y="980"/>
                <a:chExt cx="3128" cy="92"/>
              </a:xfrm>
            </p:grpSpPr>
            <p:sp>
              <p:nvSpPr>
                <p:cNvPr id="111" name="Rectangle 14"/>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2" name="Rectangle 15"/>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3" name="Rectangle 16"/>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4" name="Rectangle 17"/>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5" name="Rectangle 18"/>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6" name="Rectangle 19"/>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7" name="Rectangle 20"/>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8" name="Rectangle 21"/>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9" name="Rectangle 22"/>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0" name="Rectangle 23"/>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1" name="Rectangle 24"/>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2" name="Rectangle 25"/>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3" name="Rectangle 26"/>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4" name="Rectangle 27"/>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5" name="Rectangle 28"/>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6" name="Rectangle 29"/>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7" name="Rectangle 30"/>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8" name="Rectangle 31"/>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9" name="Rectangle 32"/>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0" name="Rectangle 33"/>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1" name="Rectangle 34"/>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2" name="Rectangle 35"/>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3" name="Rectangle 36"/>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4" name="Rectangle 37"/>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5" name="Rectangle 38"/>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6" name="Rectangle 39"/>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7" name="Rectangle 40"/>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8" name="Rectangle 41"/>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9" name="Rectangle 42"/>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0" name="Rectangle 43"/>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1" name="Rectangle 44"/>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2" name="Rectangle 45"/>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3" name="Rectangle 46"/>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4" name="Rectangle 47"/>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5" name="Rectangle 48"/>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12" name="Group 49"/>
              <p:cNvGrpSpPr>
                <a:grpSpLocks/>
              </p:cNvGrpSpPr>
              <p:nvPr/>
            </p:nvGrpSpPr>
            <p:grpSpPr bwMode="auto">
              <a:xfrm>
                <a:off x="884" y="1117"/>
                <a:ext cx="90" cy="2677"/>
                <a:chOff x="4195" y="1117"/>
                <a:chExt cx="90" cy="2677"/>
              </a:xfrm>
            </p:grpSpPr>
            <p:sp>
              <p:nvSpPr>
                <p:cNvPr id="81" name="Rectangle 50"/>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2" name="Rectangle 51"/>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3" name="Rectangle 52"/>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4" name="Rectangle 53"/>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5" name="Rectangle 54"/>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6" name="Rectangle 55"/>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7" name="Rectangle 56"/>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8" name="Rectangle 57"/>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9" name="Rectangle 58"/>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0" name="Rectangle 59"/>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1" name="Rectangle 60"/>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2" name="Rectangle 61"/>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3" name="Rectangle 62"/>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4" name="Rectangle 63"/>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5" name="Rectangle 64"/>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6" name="Rectangle 65"/>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7" name="Rectangle 66"/>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8" name="Rectangle 67"/>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9" name="Rectangle 68"/>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0" name="Rectangle 69"/>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1" name="Rectangle 70"/>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2" name="Rectangle 71"/>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3" name="Rectangle 72"/>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4" name="Rectangle 73"/>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5" name="Rectangle 74"/>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6" name="Rectangle 75"/>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7" name="Rectangle 76"/>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8" name="Rectangle 77"/>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9" name="Rectangle 78"/>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0" name="Rectangle 79"/>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13" name="Rectangle 80"/>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nvGrpSpPr>
              <p:cNvPr id="14" name="Group 81"/>
              <p:cNvGrpSpPr>
                <a:grpSpLocks/>
              </p:cNvGrpSpPr>
              <p:nvPr/>
            </p:nvGrpSpPr>
            <p:grpSpPr bwMode="auto">
              <a:xfrm>
                <a:off x="4195" y="1117"/>
                <a:ext cx="90" cy="2677"/>
                <a:chOff x="4195" y="1117"/>
                <a:chExt cx="90" cy="2677"/>
              </a:xfrm>
            </p:grpSpPr>
            <p:sp>
              <p:nvSpPr>
                <p:cNvPr id="51" name="Rectangle 82"/>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 name="Rectangle 83"/>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 name="Rectangle 84"/>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 name="Rectangle 85"/>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 name="Rectangle 86"/>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 name="Rectangle 87"/>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 name="Rectangle 88"/>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 name="Rectangle 89"/>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 name="Rectangle 90"/>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0" name="Rectangle 91"/>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1" name="Rectangle 92"/>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2" name="Rectangle 93"/>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3" name="Rectangle 94"/>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4" name="Rectangle 95"/>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5" name="Rectangle 96"/>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6" name="Rectangle 97"/>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7" name="Rectangle 98"/>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8" name="Rectangle 99"/>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9" name="Rectangle 100"/>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0" name="Rectangle 101"/>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1" name="Rectangle 102"/>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2" name="Rectangle 103"/>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3" name="Rectangle 104"/>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4" name="Rectangle 105"/>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5" name="Rectangle 106"/>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6" name="Rectangle 107"/>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7" name="Rectangle 108"/>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8" name="Rectangle 109"/>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9" name="Rectangle 110"/>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0" name="Rectangle 111"/>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15" name="Group 112"/>
              <p:cNvGrpSpPr>
                <a:grpSpLocks/>
              </p:cNvGrpSpPr>
              <p:nvPr/>
            </p:nvGrpSpPr>
            <p:grpSpPr bwMode="auto">
              <a:xfrm>
                <a:off x="1021" y="980"/>
                <a:ext cx="3128" cy="92"/>
                <a:chOff x="1021" y="980"/>
                <a:chExt cx="3128" cy="92"/>
              </a:xfrm>
            </p:grpSpPr>
            <p:sp>
              <p:nvSpPr>
                <p:cNvPr id="16" name="Rectangle 113"/>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 name="Rectangle 114"/>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 name="Rectangle 115"/>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9" name="Rectangle 116"/>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 name="Rectangle 117"/>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 name="Rectangle 118"/>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 name="Rectangle 119"/>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 name="Rectangle 120"/>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 name="Rectangle 121"/>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 name="Rectangle 122"/>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 name="Rectangle 123"/>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 name="Rectangle 124"/>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 name="Rectangle 125"/>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 name="Rectangle 126"/>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 name="Rectangle 127"/>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 name="Rectangle 128"/>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2" name="Rectangle 129"/>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3" name="Rectangle 130"/>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4" name="Rectangle 131"/>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5" name="Rectangle 132"/>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6" name="Rectangle 133"/>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 name="Rectangle 134"/>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 name="Rectangle 135"/>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 name="Rectangle 136"/>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 name="Rectangle 137"/>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 name="Rectangle 138"/>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 name="Rectangle 139"/>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 name="Rectangle 140"/>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 name="Rectangle 141"/>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 name="Rectangle 142"/>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 name="Rectangle 143"/>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 name="Rectangle 144"/>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 name="Rectangle 145"/>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9" name="Rectangle 146"/>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 name="Rectangle 147"/>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sp>
          <p:nvSpPr>
            <p:cNvPr id="10" name="Text Box 148"/>
            <p:cNvSpPr txBox="1">
              <a:spLocks noChangeArrowheads="1"/>
            </p:cNvSpPr>
            <p:nvPr/>
          </p:nvSpPr>
          <p:spPr bwMode="auto">
            <a:xfrm>
              <a:off x="775" y="3153"/>
              <a:ext cx="6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a:solidFill>
                    <a:schemeClr val="bg1"/>
                  </a:solidFill>
                </a:rPr>
                <a:t>procesador</a:t>
              </a:r>
              <a:endParaRPr lang="es-ES" altLang="es-ES" sz="1400">
                <a:solidFill>
                  <a:schemeClr val="bg1"/>
                </a:solidFill>
              </a:endParaRPr>
            </a:p>
          </p:txBody>
        </p:sp>
      </p:grpSp>
      <p:sp>
        <p:nvSpPr>
          <p:cNvPr id="146" name="AutoShape 149"/>
          <p:cNvSpPr>
            <a:spLocks noChangeArrowheads="1"/>
          </p:cNvSpPr>
          <p:nvPr/>
        </p:nvSpPr>
        <p:spPr bwMode="auto">
          <a:xfrm rot="16200000">
            <a:off x="2196134" y="4941713"/>
            <a:ext cx="2735262" cy="576263"/>
          </a:xfrm>
          <a:prstGeom prst="leftRightArrow">
            <a:avLst>
              <a:gd name="adj1" fmla="val 100000"/>
              <a:gd name="adj2" fmla="val 45993"/>
            </a:avLst>
          </a:prstGeom>
          <a:solidFill>
            <a:schemeClr val="accent1"/>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BUS</a:t>
            </a:r>
            <a:endParaRPr lang="es-ES" altLang="es-ES" sz="1800">
              <a:solidFill>
                <a:schemeClr val="tx1"/>
              </a:solidFill>
            </a:endParaRPr>
          </a:p>
        </p:txBody>
      </p:sp>
      <p:sp>
        <p:nvSpPr>
          <p:cNvPr id="147" name="AutoShape 150"/>
          <p:cNvSpPr>
            <a:spLocks noChangeArrowheads="1"/>
          </p:cNvSpPr>
          <p:nvPr/>
        </p:nvSpPr>
        <p:spPr bwMode="auto">
          <a:xfrm rot="10800000">
            <a:off x="2196133" y="5157614"/>
            <a:ext cx="1081088" cy="215900"/>
          </a:xfrm>
          <a:prstGeom prst="leftRightArrow">
            <a:avLst>
              <a:gd name="adj1" fmla="val 100000"/>
              <a:gd name="adj2" fmla="val 94862"/>
            </a:avLst>
          </a:prstGeom>
          <a:solidFill>
            <a:schemeClr val="accent1"/>
          </a:solidFill>
          <a:ln w="12700" algn="ctr">
            <a:solidFill>
              <a:srgbClr val="000000"/>
            </a:solidFill>
            <a:miter lim="800000"/>
            <a:headEnd/>
            <a:tailEnd/>
          </a:ln>
        </p:spPr>
        <p:txBody>
          <a:bodyPr rot="10800000"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148" name="AutoShape 151"/>
          <p:cNvSpPr>
            <a:spLocks noChangeArrowheads="1"/>
          </p:cNvSpPr>
          <p:nvPr/>
        </p:nvSpPr>
        <p:spPr bwMode="auto">
          <a:xfrm rot="10800000">
            <a:off x="3850308" y="5157614"/>
            <a:ext cx="1081088" cy="215900"/>
          </a:xfrm>
          <a:prstGeom prst="leftRightArrow">
            <a:avLst>
              <a:gd name="adj1" fmla="val 100000"/>
              <a:gd name="adj2" fmla="val 94862"/>
            </a:avLst>
          </a:prstGeom>
          <a:solidFill>
            <a:schemeClr val="accent1"/>
          </a:solidFill>
          <a:ln w="12700" algn="ctr">
            <a:solidFill>
              <a:srgbClr val="000000"/>
            </a:solidFill>
            <a:miter lim="800000"/>
            <a:headEnd/>
            <a:tailEnd/>
          </a:ln>
        </p:spPr>
        <p:txBody>
          <a:bodyPr rot="10800000"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149" name="Rectangle 152"/>
          <p:cNvSpPr>
            <a:spLocks noChangeArrowheads="1"/>
          </p:cNvSpPr>
          <p:nvPr/>
        </p:nvSpPr>
        <p:spPr bwMode="auto">
          <a:xfrm>
            <a:off x="4931396" y="4870276"/>
            <a:ext cx="1584325" cy="792163"/>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controlador</a:t>
            </a:r>
            <a:endParaRPr lang="es-ES" altLang="es-ES" sz="1800">
              <a:solidFill>
                <a:schemeClr val="tx1"/>
              </a:solidFill>
            </a:endParaRPr>
          </a:p>
        </p:txBody>
      </p:sp>
      <p:sp>
        <p:nvSpPr>
          <p:cNvPr id="150" name="Rectangle 153"/>
          <p:cNvSpPr>
            <a:spLocks noChangeArrowheads="1"/>
          </p:cNvSpPr>
          <p:nvPr/>
        </p:nvSpPr>
        <p:spPr bwMode="auto">
          <a:xfrm>
            <a:off x="7091983" y="4870276"/>
            <a:ext cx="1223963" cy="792163"/>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200">
                <a:solidFill>
                  <a:schemeClr val="tx1"/>
                </a:solidFill>
              </a:rPr>
              <a:t>electromecánica</a:t>
            </a:r>
            <a:endParaRPr lang="es-ES" altLang="es-ES" sz="1200">
              <a:solidFill>
                <a:schemeClr val="tx1"/>
              </a:solidFill>
            </a:endParaRPr>
          </a:p>
        </p:txBody>
      </p:sp>
      <p:cxnSp>
        <p:nvCxnSpPr>
          <p:cNvPr id="151" name="AutoShape 154"/>
          <p:cNvCxnSpPr>
            <a:cxnSpLocks noChangeShapeType="1"/>
            <a:stCxn id="149" idx="3"/>
            <a:endCxn id="150" idx="1"/>
          </p:cNvCxnSpPr>
          <p:nvPr/>
        </p:nvCxnSpPr>
        <p:spPr bwMode="auto">
          <a:xfrm>
            <a:off x="6515721" y="5267151"/>
            <a:ext cx="576262" cy="0"/>
          </a:xfrm>
          <a:prstGeom prst="straightConnector1">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cxnSp>
      <p:sp>
        <p:nvSpPr>
          <p:cNvPr id="152" name="Rectangle 155"/>
          <p:cNvSpPr>
            <a:spLocks noChangeArrowheads="1"/>
          </p:cNvSpPr>
          <p:nvPr/>
        </p:nvSpPr>
        <p:spPr bwMode="auto">
          <a:xfrm>
            <a:off x="4721846" y="4438476"/>
            <a:ext cx="4242642" cy="1654820"/>
          </a:xfrm>
          <a:prstGeom prst="rect">
            <a:avLst/>
          </a:prstGeom>
          <a:noFill/>
          <a:ln w="12700" algn="ctr">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3" name="Text Box 221"/>
          <p:cNvSpPr txBox="1">
            <a:spLocks noChangeArrowheads="1"/>
          </p:cNvSpPr>
          <p:nvPr/>
        </p:nvSpPr>
        <p:spPr bwMode="auto">
          <a:xfrm>
            <a:off x="4764708" y="4071764"/>
            <a:ext cx="12477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dispositivo</a:t>
            </a:r>
          </a:p>
        </p:txBody>
      </p:sp>
    </p:spTree>
    <p:extLst>
      <p:ext uri="{BB962C8B-B14F-4D97-AF65-F5344CB8AC3E}">
        <p14:creationId xmlns:p14="http://schemas.microsoft.com/office/powerpoint/2010/main" val="1137885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 calcmode="lin" valueType="num">
                                      <p:cBhvr>
                                        <p:cTn id="7" dur="500" fill="hold"/>
                                        <p:tgtEl>
                                          <p:spTgt spid="146"/>
                                        </p:tgtEl>
                                        <p:attrNameLst>
                                          <p:attrName>ppt_w</p:attrName>
                                        </p:attrNameLst>
                                      </p:cBhvr>
                                      <p:tavLst>
                                        <p:tav tm="0">
                                          <p:val>
                                            <p:fltVal val="0"/>
                                          </p:val>
                                        </p:tav>
                                        <p:tav tm="100000">
                                          <p:val>
                                            <p:strVal val="#ppt_w"/>
                                          </p:val>
                                        </p:tav>
                                      </p:tavLst>
                                    </p:anim>
                                    <p:anim calcmode="lin" valueType="num">
                                      <p:cBhvr>
                                        <p:cTn id="8" dur="500" fill="hold"/>
                                        <p:tgtEl>
                                          <p:spTgt spid="146"/>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49"/>
                                        </p:tgtEl>
                                        <p:attrNameLst>
                                          <p:attrName>style.visibility</p:attrName>
                                        </p:attrNameLst>
                                      </p:cBhvr>
                                      <p:to>
                                        <p:strVal val="visible"/>
                                      </p:to>
                                    </p:set>
                                    <p:animEffect transition="in" filter="dissolve">
                                      <p:cBhvr>
                                        <p:cTn id="15" dur="500"/>
                                        <p:tgtEl>
                                          <p:spTgt spid="1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50"/>
                                        </p:tgtEl>
                                        <p:attrNameLst>
                                          <p:attrName>style.visibility</p:attrName>
                                        </p:attrNameLst>
                                      </p:cBhvr>
                                      <p:to>
                                        <p:strVal val="visible"/>
                                      </p:to>
                                    </p:set>
                                    <p:animEffect transition="in" filter="dissolve">
                                      <p:cBhvr>
                                        <p:cTn id="18" dur="500"/>
                                        <p:tgtEl>
                                          <p:spTgt spid="150"/>
                                        </p:tgtEl>
                                      </p:cBhvr>
                                    </p:animEffect>
                                  </p:childTnLst>
                                </p:cTn>
                              </p:par>
                            </p:childTnLst>
                          </p:cTn>
                        </p:par>
                        <p:par>
                          <p:cTn id="19" fill="hold">
                            <p:stCondLst>
                              <p:cond delay="1000"/>
                            </p:stCondLst>
                            <p:childTnLst>
                              <p:par>
                                <p:cTn id="20" presetID="17" presetClass="entr" presetSubtype="10" fill="hold" grpId="0" nodeType="afterEffect">
                                  <p:stCondLst>
                                    <p:cond delay="0"/>
                                  </p:stCondLst>
                                  <p:childTnLst>
                                    <p:set>
                                      <p:cBhvr>
                                        <p:cTn id="21" dur="1" fill="hold">
                                          <p:stCondLst>
                                            <p:cond delay="0"/>
                                          </p:stCondLst>
                                        </p:cTn>
                                        <p:tgtEl>
                                          <p:spTgt spid="147"/>
                                        </p:tgtEl>
                                        <p:attrNameLst>
                                          <p:attrName>style.visibility</p:attrName>
                                        </p:attrNameLst>
                                      </p:cBhvr>
                                      <p:to>
                                        <p:strVal val="visible"/>
                                      </p:to>
                                    </p:set>
                                    <p:anim calcmode="lin" valueType="num">
                                      <p:cBhvr>
                                        <p:cTn id="22" dur="500" fill="hold"/>
                                        <p:tgtEl>
                                          <p:spTgt spid="147"/>
                                        </p:tgtEl>
                                        <p:attrNameLst>
                                          <p:attrName>ppt_w</p:attrName>
                                        </p:attrNameLst>
                                      </p:cBhvr>
                                      <p:tavLst>
                                        <p:tav tm="0">
                                          <p:val>
                                            <p:fltVal val="0"/>
                                          </p:val>
                                        </p:tav>
                                        <p:tav tm="100000">
                                          <p:val>
                                            <p:strVal val="#ppt_w"/>
                                          </p:val>
                                        </p:tav>
                                      </p:tavLst>
                                    </p:anim>
                                    <p:anim calcmode="lin" valueType="num">
                                      <p:cBhvr>
                                        <p:cTn id="23" dur="500" fill="hold"/>
                                        <p:tgtEl>
                                          <p:spTgt spid="147"/>
                                        </p:tgtEl>
                                        <p:attrNameLst>
                                          <p:attrName>ppt_h</p:attrName>
                                        </p:attrNameLst>
                                      </p:cBhvr>
                                      <p:tavLst>
                                        <p:tav tm="0">
                                          <p:val>
                                            <p:strVal val="#ppt_h"/>
                                          </p:val>
                                        </p:tav>
                                        <p:tav tm="100000">
                                          <p:val>
                                            <p:strVal val="#ppt_h"/>
                                          </p:val>
                                        </p:tav>
                                      </p:tavLst>
                                    </p:anim>
                                  </p:childTnLst>
                                </p:cTn>
                              </p:par>
                              <p:par>
                                <p:cTn id="24" presetID="17" presetClass="entr" presetSubtype="10" fill="hold" grpId="0" nodeType="withEffect">
                                  <p:stCondLst>
                                    <p:cond delay="0"/>
                                  </p:stCondLst>
                                  <p:childTnLst>
                                    <p:set>
                                      <p:cBhvr>
                                        <p:cTn id="25" dur="1" fill="hold">
                                          <p:stCondLst>
                                            <p:cond delay="0"/>
                                          </p:stCondLst>
                                        </p:cTn>
                                        <p:tgtEl>
                                          <p:spTgt spid="148"/>
                                        </p:tgtEl>
                                        <p:attrNameLst>
                                          <p:attrName>style.visibility</p:attrName>
                                        </p:attrNameLst>
                                      </p:cBhvr>
                                      <p:to>
                                        <p:strVal val="visible"/>
                                      </p:to>
                                    </p:set>
                                    <p:anim calcmode="lin" valueType="num">
                                      <p:cBhvr>
                                        <p:cTn id="26" dur="500" fill="hold"/>
                                        <p:tgtEl>
                                          <p:spTgt spid="148"/>
                                        </p:tgtEl>
                                        <p:attrNameLst>
                                          <p:attrName>ppt_w</p:attrName>
                                        </p:attrNameLst>
                                      </p:cBhvr>
                                      <p:tavLst>
                                        <p:tav tm="0">
                                          <p:val>
                                            <p:fltVal val="0"/>
                                          </p:val>
                                        </p:tav>
                                        <p:tav tm="100000">
                                          <p:val>
                                            <p:strVal val="#ppt_w"/>
                                          </p:val>
                                        </p:tav>
                                      </p:tavLst>
                                    </p:anim>
                                    <p:anim calcmode="lin" valueType="num">
                                      <p:cBhvr>
                                        <p:cTn id="27" dur="500" fill="hold"/>
                                        <p:tgtEl>
                                          <p:spTgt spid="148"/>
                                        </p:tgtEl>
                                        <p:attrNameLst>
                                          <p:attrName>ppt_h</p:attrName>
                                        </p:attrNameLst>
                                      </p:cBhvr>
                                      <p:tavLst>
                                        <p:tav tm="0">
                                          <p:val>
                                            <p:strVal val="#ppt_h"/>
                                          </p:val>
                                        </p:tav>
                                        <p:tav tm="100000">
                                          <p:val>
                                            <p:strVal val="#ppt_h"/>
                                          </p:val>
                                        </p:tav>
                                      </p:tavLst>
                                    </p:anim>
                                  </p:childTnLst>
                                </p:cTn>
                              </p:par>
                              <p:par>
                                <p:cTn id="28" presetID="17" presetClass="entr" presetSubtype="10" fill="hold" nodeType="withEffect">
                                  <p:stCondLst>
                                    <p:cond delay="0"/>
                                  </p:stCondLst>
                                  <p:childTnLst>
                                    <p:set>
                                      <p:cBhvr>
                                        <p:cTn id="29" dur="1" fill="hold">
                                          <p:stCondLst>
                                            <p:cond delay="0"/>
                                          </p:stCondLst>
                                        </p:cTn>
                                        <p:tgtEl>
                                          <p:spTgt spid="151"/>
                                        </p:tgtEl>
                                        <p:attrNameLst>
                                          <p:attrName>style.visibility</p:attrName>
                                        </p:attrNameLst>
                                      </p:cBhvr>
                                      <p:to>
                                        <p:strVal val="visible"/>
                                      </p:to>
                                    </p:set>
                                    <p:anim calcmode="lin" valueType="num">
                                      <p:cBhvr>
                                        <p:cTn id="30" dur="500" fill="hold"/>
                                        <p:tgtEl>
                                          <p:spTgt spid="151"/>
                                        </p:tgtEl>
                                        <p:attrNameLst>
                                          <p:attrName>ppt_w</p:attrName>
                                        </p:attrNameLst>
                                      </p:cBhvr>
                                      <p:tavLst>
                                        <p:tav tm="0">
                                          <p:val>
                                            <p:fltVal val="0"/>
                                          </p:val>
                                        </p:tav>
                                        <p:tav tm="100000">
                                          <p:val>
                                            <p:strVal val="#ppt_w"/>
                                          </p:val>
                                        </p:tav>
                                      </p:tavLst>
                                    </p:anim>
                                    <p:anim calcmode="lin" valueType="num">
                                      <p:cBhvr>
                                        <p:cTn id="31" dur="500" fill="hold"/>
                                        <p:tgtEl>
                                          <p:spTgt spid="151"/>
                                        </p:tgtEl>
                                        <p:attrNameLst>
                                          <p:attrName>ppt_h</p:attrName>
                                        </p:attrNameLst>
                                      </p:cBhvr>
                                      <p:tavLst>
                                        <p:tav tm="0">
                                          <p:val>
                                            <p:strVal val="#ppt_h"/>
                                          </p:val>
                                        </p:tav>
                                        <p:tav tm="100000">
                                          <p:val>
                                            <p:strVal val="#ppt_h"/>
                                          </p:val>
                                        </p:tav>
                                      </p:tavLst>
                                    </p:anim>
                                  </p:childTnLst>
                                </p:cTn>
                              </p:par>
                              <p:par>
                                <p:cTn id="32" presetID="23" presetClass="entr" presetSubtype="16" fill="hold" grpId="0" nodeType="withEffect">
                                  <p:stCondLst>
                                    <p:cond delay="0"/>
                                  </p:stCondLst>
                                  <p:childTnLst>
                                    <p:set>
                                      <p:cBhvr>
                                        <p:cTn id="33" dur="1" fill="hold">
                                          <p:stCondLst>
                                            <p:cond delay="0"/>
                                          </p:stCondLst>
                                        </p:cTn>
                                        <p:tgtEl>
                                          <p:spTgt spid="152"/>
                                        </p:tgtEl>
                                        <p:attrNameLst>
                                          <p:attrName>style.visibility</p:attrName>
                                        </p:attrNameLst>
                                      </p:cBhvr>
                                      <p:to>
                                        <p:strVal val="visible"/>
                                      </p:to>
                                    </p:set>
                                    <p:anim calcmode="lin" valueType="num">
                                      <p:cBhvr>
                                        <p:cTn id="34" dur="500" fill="hold"/>
                                        <p:tgtEl>
                                          <p:spTgt spid="152"/>
                                        </p:tgtEl>
                                        <p:attrNameLst>
                                          <p:attrName>ppt_w</p:attrName>
                                        </p:attrNameLst>
                                      </p:cBhvr>
                                      <p:tavLst>
                                        <p:tav tm="0">
                                          <p:val>
                                            <p:fltVal val="0"/>
                                          </p:val>
                                        </p:tav>
                                        <p:tav tm="100000">
                                          <p:val>
                                            <p:strVal val="#ppt_w"/>
                                          </p:val>
                                        </p:tav>
                                      </p:tavLst>
                                    </p:anim>
                                    <p:anim calcmode="lin" valueType="num">
                                      <p:cBhvr>
                                        <p:cTn id="35" dur="500" fill="hold"/>
                                        <p:tgtEl>
                                          <p:spTgt spid="152"/>
                                        </p:tgtEl>
                                        <p:attrNameLst>
                                          <p:attrName>ppt_h</p:attrName>
                                        </p:attrNameLst>
                                      </p:cBhvr>
                                      <p:tavLst>
                                        <p:tav tm="0">
                                          <p:val>
                                            <p:fltVal val="0"/>
                                          </p:val>
                                        </p:tav>
                                        <p:tav tm="100000">
                                          <p:val>
                                            <p:strVal val="#ppt_h"/>
                                          </p:val>
                                        </p:tav>
                                      </p:tavLst>
                                    </p:anim>
                                  </p:childTnLst>
                                </p:cTn>
                              </p:par>
                              <p:par>
                                <p:cTn id="36" presetID="9" presetClass="entr" presetSubtype="0" fill="hold" grpId="0" nodeType="withEffect">
                                  <p:stCondLst>
                                    <p:cond delay="0"/>
                                  </p:stCondLst>
                                  <p:childTnLst>
                                    <p:set>
                                      <p:cBhvr>
                                        <p:cTn id="37" dur="1" fill="hold">
                                          <p:stCondLst>
                                            <p:cond delay="0"/>
                                          </p:stCondLst>
                                        </p:cTn>
                                        <p:tgtEl>
                                          <p:spTgt spid="153"/>
                                        </p:tgtEl>
                                        <p:attrNameLst>
                                          <p:attrName>style.visibility</p:attrName>
                                        </p:attrNameLst>
                                      </p:cBhvr>
                                      <p:to>
                                        <p:strVal val="visible"/>
                                      </p:to>
                                    </p:set>
                                    <p:animEffect transition="in" filter="dissolve">
                                      <p:cBhvr>
                                        <p:cTn id="38"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47" grpId="0" animBg="1"/>
      <p:bldP spid="148" grpId="0" animBg="1"/>
      <p:bldP spid="149" grpId="0" animBg="1"/>
      <p:bldP spid="150" grpId="0" animBg="1"/>
      <p:bldP spid="152" grpId="0" animBg="1"/>
      <p:bldP spid="15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Acceso</a:t>
            </a:r>
            <a:r>
              <a:rPr lang="en-GB" dirty="0" smtClean="0"/>
              <a:t> a </a:t>
            </a:r>
            <a:r>
              <a:rPr lang="en-GB" dirty="0" err="1" smtClean="0"/>
              <a:t>los</a:t>
            </a:r>
            <a:r>
              <a:rPr lang="en-GB" dirty="0" smtClean="0"/>
              <a:t> </a:t>
            </a:r>
            <a:r>
              <a:rPr lang="en-GB" dirty="0" err="1" smtClean="0"/>
              <a:t>dispositivos</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36</a:t>
            </a:fld>
            <a:endParaRPr lang="es-ES" dirty="0"/>
          </a:p>
        </p:txBody>
      </p:sp>
      <p:sp>
        <p:nvSpPr>
          <p:cNvPr id="158" name="Rectangle 8"/>
          <p:cNvSpPr>
            <a:spLocks noChangeArrowheads="1"/>
          </p:cNvSpPr>
          <p:nvPr/>
        </p:nvSpPr>
        <p:spPr bwMode="auto">
          <a:xfrm>
            <a:off x="682625"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endParaRPr lang="es-ES" altLang="es-ES" sz="2400"/>
          </a:p>
        </p:txBody>
      </p:sp>
      <p:sp>
        <p:nvSpPr>
          <p:cNvPr id="159" name="Rectangle 10"/>
          <p:cNvSpPr>
            <a:spLocks noChangeArrowheads="1"/>
          </p:cNvSpPr>
          <p:nvPr/>
        </p:nvSpPr>
        <p:spPr bwMode="auto">
          <a:xfrm>
            <a:off x="611188" y="1268413"/>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smtClean="0">
                <a:solidFill>
                  <a:srgbClr val="993300"/>
                </a:solidFill>
              </a:rPr>
              <a:t>Adaptador:</a:t>
            </a:r>
            <a:endParaRPr lang="es-ES" altLang="es-ES" sz="2400" dirty="0">
              <a:solidFill>
                <a:srgbClr val="993300"/>
              </a:solidFill>
            </a:endParaRPr>
          </a:p>
          <a:p>
            <a:pPr lvl="1" algn="just" eaLnBrk="1" hangingPunct="1"/>
            <a:r>
              <a:rPr lang="es-ES_tradnl" altLang="es-ES" sz="2000" dirty="0" smtClean="0">
                <a:solidFill>
                  <a:srgbClr val="993300"/>
                </a:solidFill>
              </a:rPr>
              <a:t>Dispositivo cuya función es servir como elemento de conexión a otros dispositivos</a:t>
            </a:r>
          </a:p>
          <a:p>
            <a:pPr lvl="1" algn="just" eaLnBrk="1" hangingPunct="1"/>
            <a:r>
              <a:rPr lang="es-ES_tradnl" altLang="es-ES" sz="2000" dirty="0" smtClean="0">
                <a:solidFill>
                  <a:srgbClr val="993300"/>
                </a:solidFill>
              </a:rPr>
              <a:t>Proporciona interfaz estándar, que normaliza: </a:t>
            </a:r>
          </a:p>
          <a:p>
            <a:pPr lvl="2" algn="just"/>
            <a:r>
              <a:rPr lang="es-ES_tradnl" altLang="es-ES" sz="1600" dirty="0" smtClean="0">
                <a:solidFill>
                  <a:srgbClr val="993300"/>
                </a:solidFill>
              </a:rPr>
              <a:t>características </a:t>
            </a:r>
            <a:r>
              <a:rPr lang="es-ES_tradnl" altLang="es-ES" sz="1600" dirty="0">
                <a:solidFill>
                  <a:srgbClr val="993300"/>
                </a:solidFill>
              </a:rPr>
              <a:t>mecánicas</a:t>
            </a:r>
          </a:p>
          <a:p>
            <a:pPr lvl="2" algn="just"/>
            <a:r>
              <a:rPr lang="es-ES_tradnl" altLang="es-ES" sz="1600" dirty="0">
                <a:solidFill>
                  <a:srgbClr val="993300"/>
                </a:solidFill>
              </a:rPr>
              <a:t>características eléctricas</a:t>
            </a:r>
          </a:p>
          <a:p>
            <a:pPr lvl="2" algn="just"/>
            <a:r>
              <a:rPr lang="es-ES_tradnl" altLang="es-ES" sz="1600" dirty="0">
                <a:solidFill>
                  <a:srgbClr val="993300"/>
                </a:solidFill>
              </a:rPr>
              <a:t>protocolos </a:t>
            </a:r>
          </a:p>
          <a:p>
            <a:pPr algn="just" eaLnBrk="1" hangingPunct="1"/>
            <a:endParaRPr lang="es-ES" altLang="es-ES" sz="2400" dirty="0">
              <a:solidFill>
                <a:srgbClr val="993300"/>
              </a:solidFill>
            </a:endParaRPr>
          </a:p>
        </p:txBody>
      </p:sp>
      <p:sp>
        <p:nvSpPr>
          <p:cNvPr id="160" name="AutoShape 149"/>
          <p:cNvSpPr>
            <a:spLocks noChangeArrowheads="1"/>
          </p:cNvSpPr>
          <p:nvPr/>
        </p:nvSpPr>
        <p:spPr bwMode="auto">
          <a:xfrm rot="16200000">
            <a:off x="-215900" y="5337175"/>
            <a:ext cx="2087563" cy="576263"/>
          </a:xfrm>
          <a:prstGeom prst="leftRightArrow">
            <a:avLst>
              <a:gd name="adj1" fmla="val 100000"/>
              <a:gd name="adj2" fmla="val 35102"/>
            </a:avLst>
          </a:prstGeom>
          <a:solidFill>
            <a:schemeClr val="accent1"/>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BUS</a:t>
            </a:r>
            <a:endParaRPr lang="es-ES" altLang="es-ES" sz="1800">
              <a:solidFill>
                <a:schemeClr val="tx1"/>
              </a:solidFill>
            </a:endParaRPr>
          </a:p>
        </p:txBody>
      </p:sp>
      <p:sp>
        <p:nvSpPr>
          <p:cNvPr id="161" name="AutoShape 151"/>
          <p:cNvSpPr>
            <a:spLocks noChangeArrowheads="1"/>
          </p:cNvSpPr>
          <p:nvPr/>
        </p:nvSpPr>
        <p:spPr bwMode="auto">
          <a:xfrm rot="10800000">
            <a:off x="1116013" y="5516563"/>
            <a:ext cx="720725" cy="215900"/>
          </a:xfrm>
          <a:prstGeom prst="leftRightArrow">
            <a:avLst>
              <a:gd name="adj1" fmla="val 100000"/>
              <a:gd name="adj2" fmla="val 63241"/>
            </a:avLst>
          </a:prstGeom>
          <a:solidFill>
            <a:schemeClr val="accent1"/>
          </a:solidFill>
          <a:ln w="12700" algn="ctr">
            <a:solidFill>
              <a:srgbClr val="000000"/>
            </a:solidFill>
            <a:miter lim="800000"/>
            <a:headEnd/>
            <a:tailEnd/>
          </a:ln>
        </p:spPr>
        <p:txBody>
          <a:bodyPr rot="10800000"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162" name="Rectangle 152"/>
          <p:cNvSpPr>
            <a:spLocks noChangeArrowheads="1"/>
          </p:cNvSpPr>
          <p:nvPr/>
        </p:nvSpPr>
        <p:spPr bwMode="auto">
          <a:xfrm>
            <a:off x="1835150" y="5229225"/>
            <a:ext cx="1081088" cy="792163"/>
          </a:xfrm>
          <a:prstGeom prst="rect">
            <a:avLst/>
          </a:prstGeom>
          <a:solidFill>
            <a:schemeClr val="accent1"/>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adaptador</a:t>
            </a:r>
            <a:endParaRPr lang="es-ES" altLang="es-ES" sz="1800">
              <a:solidFill>
                <a:schemeClr val="tx1"/>
              </a:solidFill>
            </a:endParaRPr>
          </a:p>
        </p:txBody>
      </p:sp>
      <p:sp>
        <p:nvSpPr>
          <p:cNvPr id="163" name="Rectangle 153"/>
          <p:cNvSpPr>
            <a:spLocks noChangeArrowheads="1"/>
          </p:cNvSpPr>
          <p:nvPr/>
        </p:nvSpPr>
        <p:spPr bwMode="auto">
          <a:xfrm>
            <a:off x="7740650" y="5229225"/>
            <a:ext cx="1223963" cy="792163"/>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200">
                <a:solidFill>
                  <a:schemeClr val="tx1"/>
                </a:solidFill>
              </a:rPr>
              <a:t>electromecánica</a:t>
            </a:r>
            <a:endParaRPr lang="es-ES" altLang="es-ES" sz="1200">
              <a:solidFill>
                <a:schemeClr val="tx1"/>
              </a:solidFill>
            </a:endParaRPr>
          </a:p>
        </p:txBody>
      </p:sp>
      <p:sp>
        <p:nvSpPr>
          <p:cNvPr id="164" name="Rectangle 155"/>
          <p:cNvSpPr>
            <a:spLocks noChangeArrowheads="1"/>
          </p:cNvSpPr>
          <p:nvPr/>
        </p:nvSpPr>
        <p:spPr bwMode="auto">
          <a:xfrm>
            <a:off x="4865688" y="4365625"/>
            <a:ext cx="4221162" cy="2374900"/>
          </a:xfrm>
          <a:prstGeom prst="rect">
            <a:avLst/>
          </a:prstGeom>
          <a:noFill/>
          <a:ln w="12700" algn="ctr">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nvGrpSpPr>
          <p:cNvPr id="165" name="Group 211"/>
          <p:cNvGrpSpPr>
            <a:grpSpLocks/>
          </p:cNvGrpSpPr>
          <p:nvPr/>
        </p:nvGrpSpPr>
        <p:grpSpPr bwMode="auto">
          <a:xfrm rot="-392569">
            <a:off x="2916238" y="5373688"/>
            <a:ext cx="950912" cy="1081087"/>
            <a:chOff x="2154" y="3067"/>
            <a:chExt cx="599" cy="681"/>
          </a:xfrm>
        </p:grpSpPr>
        <p:sp>
          <p:nvSpPr>
            <p:cNvPr id="166" name="Freeform 182"/>
            <p:cNvSpPr>
              <a:spLocks/>
            </p:cNvSpPr>
            <p:nvPr/>
          </p:nvSpPr>
          <p:spPr bwMode="auto">
            <a:xfrm>
              <a:off x="2333" y="3067"/>
              <a:ext cx="245" cy="393"/>
            </a:xfrm>
            <a:custGeom>
              <a:avLst/>
              <a:gdLst>
                <a:gd name="T0" fmla="*/ 2 w 488"/>
                <a:gd name="T1" fmla="*/ 0 h 787"/>
                <a:gd name="T2" fmla="*/ 4 w 488"/>
                <a:gd name="T3" fmla="*/ 1 h 787"/>
                <a:gd name="T4" fmla="*/ 5 w 488"/>
                <a:gd name="T5" fmla="*/ 1 h 787"/>
                <a:gd name="T6" fmla="*/ 7 w 488"/>
                <a:gd name="T7" fmla="*/ 2 h 787"/>
                <a:gd name="T8" fmla="*/ 8 w 488"/>
                <a:gd name="T9" fmla="*/ 3 h 787"/>
                <a:gd name="T10" fmla="*/ 10 w 488"/>
                <a:gd name="T11" fmla="*/ 4 h 787"/>
                <a:gd name="T12" fmla="*/ 11 w 488"/>
                <a:gd name="T13" fmla="*/ 6 h 787"/>
                <a:gd name="T14" fmla="*/ 12 w 488"/>
                <a:gd name="T15" fmla="*/ 7 h 787"/>
                <a:gd name="T16" fmla="*/ 13 w 488"/>
                <a:gd name="T17" fmla="*/ 8 h 787"/>
                <a:gd name="T18" fmla="*/ 14 w 488"/>
                <a:gd name="T19" fmla="*/ 9 h 787"/>
                <a:gd name="T20" fmla="*/ 15 w 488"/>
                <a:gd name="T21" fmla="*/ 11 h 787"/>
                <a:gd name="T22" fmla="*/ 16 w 488"/>
                <a:gd name="T23" fmla="*/ 13 h 787"/>
                <a:gd name="T24" fmla="*/ 17 w 488"/>
                <a:gd name="T25" fmla="*/ 15 h 787"/>
                <a:gd name="T26" fmla="*/ 18 w 488"/>
                <a:gd name="T27" fmla="*/ 17 h 787"/>
                <a:gd name="T28" fmla="*/ 19 w 488"/>
                <a:gd name="T29" fmla="*/ 19 h 787"/>
                <a:gd name="T30" fmla="*/ 19 w 488"/>
                <a:gd name="T31" fmla="*/ 21 h 787"/>
                <a:gd name="T32" fmla="*/ 20 w 488"/>
                <a:gd name="T33" fmla="*/ 23 h 787"/>
                <a:gd name="T34" fmla="*/ 20 w 488"/>
                <a:gd name="T35" fmla="*/ 25 h 787"/>
                <a:gd name="T36" fmla="*/ 20 w 488"/>
                <a:gd name="T37" fmla="*/ 27 h 787"/>
                <a:gd name="T38" fmla="*/ 21 w 488"/>
                <a:gd name="T39" fmla="*/ 29 h 787"/>
                <a:gd name="T40" fmla="*/ 21 w 488"/>
                <a:gd name="T41" fmla="*/ 31 h 787"/>
                <a:gd name="T42" fmla="*/ 22 w 488"/>
                <a:gd name="T43" fmla="*/ 33 h 787"/>
                <a:gd name="T44" fmla="*/ 22 w 488"/>
                <a:gd name="T45" fmla="*/ 35 h 787"/>
                <a:gd name="T46" fmla="*/ 23 w 488"/>
                <a:gd name="T47" fmla="*/ 37 h 787"/>
                <a:gd name="T48" fmla="*/ 25 w 488"/>
                <a:gd name="T49" fmla="*/ 39 h 787"/>
                <a:gd name="T50" fmla="*/ 26 w 488"/>
                <a:gd name="T51" fmla="*/ 42 h 787"/>
                <a:gd name="T52" fmla="*/ 28 w 488"/>
                <a:gd name="T53" fmla="*/ 44 h 787"/>
                <a:gd name="T54" fmla="*/ 30 w 488"/>
                <a:gd name="T55" fmla="*/ 46 h 787"/>
                <a:gd name="T56" fmla="*/ 29 w 488"/>
                <a:gd name="T57" fmla="*/ 48 h 787"/>
                <a:gd name="T58" fmla="*/ 28 w 488"/>
                <a:gd name="T59" fmla="*/ 47 h 787"/>
                <a:gd name="T60" fmla="*/ 26 w 488"/>
                <a:gd name="T61" fmla="*/ 45 h 787"/>
                <a:gd name="T62" fmla="*/ 25 w 488"/>
                <a:gd name="T63" fmla="*/ 44 h 787"/>
                <a:gd name="T64" fmla="*/ 24 w 488"/>
                <a:gd name="T65" fmla="*/ 43 h 787"/>
                <a:gd name="T66" fmla="*/ 23 w 488"/>
                <a:gd name="T67" fmla="*/ 41 h 787"/>
                <a:gd name="T68" fmla="*/ 23 w 488"/>
                <a:gd name="T69" fmla="*/ 40 h 787"/>
                <a:gd name="T70" fmla="*/ 22 w 488"/>
                <a:gd name="T71" fmla="*/ 38 h 787"/>
                <a:gd name="T72" fmla="*/ 21 w 488"/>
                <a:gd name="T73" fmla="*/ 36 h 787"/>
                <a:gd name="T74" fmla="*/ 21 w 488"/>
                <a:gd name="T75" fmla="*/ 34 h 787"/>
                <a:gd name="T76" fmla="*/ 20 w 488"/>
                <a:gd name="T77" fmla="*/ 32 h 787"/>
                <a:gd name="T78" fmla="*/ 20 w 488"/>
                <a:gd name="T79" fmla="*/ 30 h 787"/>
                <a:gd name="T80" fmla="*/ 20 w 488"/>
                <a:gd name="T81" fmla="*/ 28 h 787"/>
                <a:gd name="T82" fmla="*/ 19 w 488"/>
                <a:gd name="T83" fmla="*/ 26 h 787"/>
                <a:gd name="T84" fmla="*/ 19 w 488"/>
                <a:gd name="T85" fmla="*/ 24 h 787"/>
                <a:gd name="T86" fmla="*/ 19 w 488"/>
                <a:gd name="T87" fmla="*/ 21 h 787"/>
                <a:gd name="T88" fmla="*/ 18 w 488"/>
                <a:gd name="T89" fmla="*/ 19 h 787"/>
                <a:gd name="T90" fmla="*/ 17 w 488"/>
                <a:gd name="T91" fmla="*/ 17 h 787"/>
                <a:gd name="T92" fmla="*/ 16 w 488"/>
                <a:gd name="T93" fmla="*/ 16 h 787"/>
                <a:gd name="T94" fmla="*/ 15 w 488"/>
                <a:gd name="T95" fmla="*/ 14 h 787"/>
                <a:gd name="T96" fmla="*/ 14 w 488"/>
                <a:gd name="T97" fmla="*/ 12 h 787"/>
                <a:gd name="T98" fmla="*/ 13 w 488"/>
                <a:gd name="T99" fmla="*/ 10 h 787"/>
                <a:gd name="T100" fmla="*/ 11 w 488"/>
                <a:gd name="T101" fmla="*/ 8 h 787"/>
                <a:gd name="T102" fmla="*/ 9 w 488"/>
                <a:gd name="T103" fmla="*/ 6 h 787"/>
                <a:gd name="T104" fmla="*/ 8 w 488"/>
                <a:gd name="T105" fmla="*/ 6 h 787"/>
                <a:gd name="T106" fmla="*/ 6 w 488"/>
                <a:gd name="T107" fmla="*/ 5 h 787"/>
                <a:gd name="T108" fmla="*/ 5 w 488"/>
                <a:gd name="T109" fmla="*/ 4 h 787"/>
                <a:gd name="T110" fmla="*/ 4 w 488"/>
                <a:gd name="T111" fmla="*/ 3 h 787"/>
                <a:gd name="T112" fmla="*/ 3 w 488"/>
                <a:gd name="T113" fmla="*/ 3 h 787"/>
                <a:gd name="T114" fmla="*/ 1 w 488"/>
                <a:gd name="T115" fmla="*/ 2 h 7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8"/>
                <a:gd name="T175" fmla="*/ 0 h 787"/>
                <a:gd name="T176" fmla="*/ 488 w 488"/>
                <a:gd name="T177" fmla="*/ 787 h 7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8" h="787">
                  <a:moveTo>
                    <a:pt x="10" y="0"/>
                  </a:moveTo>
                  <a:lnTo>
                    <a:pt x="12" y="1"/>
                  </a:lnTo>
                  <a:lnTo>
                    <a:pt x="15" y="1"/>
                  </a:lnTo>
                  <a:lnTo>
                    <a:pt x="19" y="2"/>
                  </a:lnTo>
                  <a:lnTo>
                    <a:pt x="21" y="2"/>
                  </a:lnTo>
                  <a:lnTo>
                    <a:pt x="24" y="3"/>
                  </a:lnTo>
                  <a:lnTo>
                    <a:pt x="27" y="3"/>
                  </a:lnTo>
                  <a:lnTo>
                    <a:pt x="29" y="6"/>
                  </a:lnTo>
                  <a:lnTo>
                    <a:pt x="32" y="7"/>
                  </a:lnTo>
                  <a:lnTo>
                    <a:pt x="34" y="8"/>
                  </a:lnTo>
                  <a:lnTo>
                    <a:pt x="38" y="8"/>
                  </a:lnTo>
                  <a:lnTo>
                    <a:pt x="40" y="9"/>
                  </a:lnTo>
                  <a:lnTo>
                    <a:pt x="43" y="10"/>
                  </a:lnTo>
                  <a:lnTo>
                    <a:pt x="46" y="11"/>
                  </a:lnTo>
                  <a:lnTo>
                    <a:pt x="49" y="12"/>
                  </a:lnTo>
                  <a:lnTo>
                    <a:pt x="51" y="15"/>
                  </a:lnTo>
                  <a:lnTo>
                    <a:pt x="53" y="16"/>
                  </a:lnTo>
                  <a:lnTo>
                    <a:pt x="57" y="16"/>
                  </a:lnTo>
                  <a:lnTo>
                    <a:pt x="60" y="17"/>
                  </a:lnTo>
                  <a:lnTo>
                    <a:pt x="61" y="19"/>
                  </a:lnTo>
                  <a:lnTo>
                    <a:pt x="65" y="20"/>
                  </a:lnTo>
                  <a:lnTo>
                    <a:pt x="67" y="20"/>
                  </a:lnTo>
                  <a:lnTo>
                    <a:pt x="70" y="22"/>
                  </a:lnTo>
                  <a:lnTo>
                    <a:pt x="72" y="24"/>
                  </a:lnTo>
                  <a:lnTo>
                    <a:pt x="76" y="25"/>
                  </a:lnTo>
                  <a:lnTo>
                    <a:pt x="78" y="26"/>
                  </a:lnTo>
                  <a:lnTo>
                    <a:pt x="80" y="27"/>
                  </a:lnTo>
                  <a:lnTo>
                    <a:pt x="84" y="29"/>
                  </a:lnTo>
                  <a:lnTo>
                    <a:pt x="86" y="30"/>
                  </a:lnTo>
                  <a:lnTo>
                    <a:pt x="88" y="31"/>
                  </a:lnTo>
                  <a:lnTo>
                    <a:pt x="90" y="34"/>
                  </a:lnTo>
                  <a:lnTo>
                    <a:pt x="94" y="36"/>
                  </a:lnTo>
                  <a:lnTo>
                    <a:pt x="96" y="38"/>
                  </a:lnTo>
                  <a:lnTo>
                    <a:pt x="99" y="39"/>
                  </a:lnTo>
                  <a:lnTo>
                    <a:pt x="102" y="40"/>
                  </a:lnTo>
                  <a:lnTo>
                    <a:pt x="104" y="43"/>
                  </a:lnTo>
                  <a:lnTo>
                    <a:pt x="106" y="44"/>
                  </a:lnTo>
                  <a:lnTo>
                    <a:pt x="108" y="45"/>
                  </a:lnTo>
                  <a:lnTo>
                    <a:pt x="112" y="47"/>
                  </a:lnTo>
                  <a:lnTo>
                    <a:pt x="113" y="49"/>
                  </a:lnTo>
                  <a:lnTo>
                    <a:pt x="116" y="50"/>
                  </a:lnTo>
                  <a:lnTo>
                    <a:pt x="118" y="53"/>
                  </a:lnTo>
                  <a:lnTo>
                    <a:pt x="121" y="54"/>
                  </a:lnTo>
                  <a:lnTo>
                    <a:pt x="123" y="55"/>
                  </a:lnTo>
                  <a:lnTo>
                    <a:pt x="126" y="57"/>
                  </a:lnTo>
                  <a:lnTo>
                    <a:pt x="128" y="59"/>
                  </a:lnTo>
                  <a:lnTo>
                    <a:pt x="131" y="62"/>
                  </a:lnTo>
                  <a:lnTo>
                    <a:pt x="133" y="64"/>
                  </a:lnTo>
                  <a:lnTo>
                    <a:pt x="136" y="66"/>
                  </a:lnTo>
                  <a:lnTo>
                    <a:pt x="137" y="67"/>
                  </a:lnTo>
                  <a:lnTo>
                    <a:pt x="141" y="70"/>
                  </a:lnTo>
                  <a:lnTo>
                    <a:pt x="142" y="72"/>
                  </a:lnTo>
                  <a:lnTo>
                    <a:pt x="145" y="74"/>
                  </a:lnTo>
                  <a:lnTo>
                    <a:pt x="148" y="76"/>
                  </a:lnTo>
                  <a:lnTo>
                    <a:pt x="150" y="77"/>
                  </a:lnTo>
                  <a:lnTo>
                    <a:pt x="152" y="81"/>
                  </a:lnTo>
                  <a:lnTo>
                    <a:pt x="155" y="82"/>
                  </a:lnTo>
                  <a:lnTo>
                    <a:pt x="157" y="84"/>
                  </a:lnTo>
                  <a:lnTo>
                    <a:pt x="160" y="87"/>
                  </a:lnTo>
                  <a:lnTo>
                    <a:pt x="162" y="90"/>
                  </a:lnTo>
                  <a:lnTo>
                    <a:pt x="164" y="91"/>
                  </a:lnTo>
                  <a:lnTo>
                    <a:pt x="167" y="94"/>
                  </a:lnTo>
                  <a:lnTo>
                    <a:pt x="169" y="96"/>
                  </a:lnTo>
                  <a:lnTo>
                    <a:pt x="171" y="99"/>
                  </a:lnTo>
                  <a:lnTo>
                    <a:pt x="173" y="101"/>
                  </a:lnTo>
                  <a:lnTo>
                    <a:pt x="174" y="103"/>
                  </a:lnTo>
                  <a:lnTo>
                    <a:pt x="177" y="105"/>
                  </a:lnTo>
                  <a:lnTo>
                    <a:pt x="179" y="106"/>
                  </a:lnTo>
                  <a:lnTo>
                    <a:pt x="182" y="110"/>
                  </a:lnTo>
                  <a:lnTo>
                    <a:pt x="183" y="111"/>
                  </a:lnTo>
                  <a:lnTo>
                    <a:pt x="185" y="114"/>
                  </a:lnTo>
                  <a:lnTo>
                    <a:pt x="187" y="118"/>
                  </a:lnTo>
                  <a:lnTo>
                    <a:pt x="189" y="119"/>
                  </a:lnTo>
                  <a:lnTo>
                    <a:pt x="191" y="122"/>
                  </a:lnTo>
                  <a:lnTo>
                    <a:pt x="192" y="123"/>
                  </a:lnTo>
                  <a:lnTo>
                    <a:pt x="193" y="126"/>
                  </a:lnTo>
                  <a:lnTo>
                    <a:pt x="196" y="128"/>
                  </a:lnTo>
                  <a:lnTo>
                    <a:pt x="197" y="130"/>
                  </a:lnTo>
                  <a:lnTo>
                    <a:pt x="199" y="132"/>
                  </a:lnTo>
                  <a:lnTo>
                    <a:pt x="200" y="135"/>
                  </a:lnTo>
                  <a:lnTo>
                    <a:pt x="202" y="138"/>
                  </a:lnTo>
                  <a:lnTo>
                    <a:pt x="204" y="139"/>
                  </a:lnTo>
                  <a:lnTo>
                    <a:pt x="206" y="142"/>
                  </a:lnTo>
                  <a:lnTo>
                    <a:pt x="207" y="145"/>
                  </a:lnTo>
                  <a:lnTo>
                    <a:pt x="209" y="147"/>
                  </a:lnTo>
                  <a:lnTo>
                    <a:pt x="210" y="148"/>
                  </a:lnTo>
                  <a:lnTo>
                    <a:pt x="211" y="151"/>
                  </a:lnTo>
                  <a:lnTo>
                    <a:pt x="214" y="154"/>
                  </a:lnTo>
                  <a:lnTo>
                    <a:pt x="216" y="156"/>
                  </a:lnTo>
                  <a:lnTo>
                    <a:pt x="217" y="158"/>
                  </a:lnTo>
                  <a:lnTo>
                    <a:pt x="218" y="160"/>
                  </a:lnTo>
                  <a:lnTo>
                    <a:pt x="220" y="163"/>
                  </a:lnTo>
                  <a:lnTo>
                    <a:pt x="222" y="165"/>
                  </a:lnTo>
                  <a:lnTo>
                    <a:pt x="224" y="167"/>
                  </a:lnTo>
                  <a:lnTo>
                    <a:pt x="225" y="170"/>
                  </a:lnTo>
                  <a:lnTo>
                    <a:pt x="226" y="173"/>
                  </a:lnTo>
                  <a:lnTo>
                    <a:pt x="228" y="175"/>
                  </a:lnTo>
                  <a:lnTo>
                    <a:pt x="230" y="178"/>
                  </a:lnTo>
                  <a:lnTo>
                    <a:pt x="234" y="183"/>
                  </a:lnTo>
                  <a:lnTo>
                    <a:pt x="235" y="185"/>
                  </a:lnTo>
                  <a:lnTo>
                    <a:pt x="238" y="189"/>
                  </a:lnTo>
                  <a:lnTo>
                    <a:pt x="239" y="193"/>
                  </a:lnTo>
                  <a:lnTo>
                    <a:pt x="242" y="197"/>
                  </a:lnTo>
                  <a:lnTo>
                    <a:pt x="244" y="201"/>
                  </a:lnTo>
                  <a:lnTo>
                    <a:pt x="246" y="204"/>
                  </a:lnTo>
                  <a:lnTo>
                    <a:pt x="247" y="207"/>
                  </a:lnTo>
                  <a:lnTo>
                    <a:pt x="250" y="212"/>
                  </a:lnTo>
                  <a:lnTo>
                    <a:pt x="252" y="214"/>
                  </a:lnTo>
                  <a:lnTo>
                    <a:pt x="254" y="219"/>
                  </a:lnTo>
                  <a:lnTo>
                    <a:pt x="255" y="222"/>
                  </a:lnTo>
                  <a:lnTo>
                    <a:pt x="257" y="226"/>
                  </a:lnTo>
                  <a:lnTo>
                    <a:pt x="258" y="230"/>
                  </a:lnTo>
                  <a:lnTo>
                    <a:pt x="262" y="234"/>
                  </a:lnTo>
                  <a:lnTo>
                    <a:pt x="264" y="238"/>
                  </a:lnTo>
                  <a:lnTo>
                    <a:pt x="265" y="241"/>
                  </a:lnTo>
                  <a:lnTo>
                    <a:pt x="266" y="244"/>
                  </a:lnTo>
                  <a:lnTo>
                    <a:pt x="269" y="249"/>
                  </a:lnTo>
                  <a:lnTo>
                    <a:pt x="271" y="252"/>
                  </a:lnTo>
                  <a:lnTo>
                    <a:pt x="272" y="256"/>
                  </a:lnTo>
                  <a:lnTo>
                    <a:pt x="274" y="260"/>
                  </a:lnTo>
                  <a:lnTo>
                    <a:pt x="276" y="263"/>
                  </a:lnTo>
                  <a:lnTo>
                    <a:pt x="278" y="268"/>
                  </a:lnTo>
                  <a:lnTo>
                    <a:pt x="279" y="270"/>
                  </a:lnTo>
                  <a:lnTo>
                    <a:pt x="280" y="276"/>
                  </a:lnTo>
                  <a:lnTo>
                    <a:pt x="282" y="279"/>
                  </a:lnTo>
                  <a:lnTo>
                    <a:pt x="282" y="282"/>
                  </a:lnTo>
                  <a:lnTo>
                    <a:pt x="284" y="287"/>
                  </a:lnTo>
                  <a:lnTo>
                    <a:pt x="285" y="291"/>
                  </a:lnTo>
                  <a:lnTo>
                    <a:pt x="288" y="295"/>
                  </a:lnTo>
                  <a:lnTo>
                    <a:pt x="289" y="298"/>
                  </a:lnTo>
                  <a:lnTo>
                    <a:pt x="290" y="302"/>
                  </a:lnTo>
                  <a:lnTo>
                    <a:pt x="291" y="305"/>
                  </a:lnTo>
                  <a:lnTo>
                    <a:pt x="292" y="309"/>
                  </a:lnTo>
                  <a:lnTo>
                    <a:pt x="293" y="312"/>
                  </a:lnTo>
                  <a:lnTo>
                    <a:pt x="294" y="315"/>
                  </a:lnTo>
                  <a:lnTo>
                    <a:pt x="295" y="319"/>
                  </a:lnTo>
                  <a:lnTo>
                    <a:pt x="297" y="323"/>
                  </a:lnTo>
                  <a:lnTo>
                    <a:pt x="298" y="326"/>
                  </a:lnTo>
                  <a:lnTo>
                    <a:pt x="299" y="330"/>
                  </a:lnTo>
                  <a:lnTo>
                    <a:pt x="299" y="333"/>
                  </a:lnTo>
                  <a:lnTo>
                    <a:pt x="300" y="337"/>
                  </a:lnTo>
                  <a:lnTo>
                    <a:pt x="301" y="340"/>
                  </a:lnTo>
                  <a:lnTo>
                    <a:pt x="302" y="344"/>
                  </a:lnTo>
                  <a:lnTo>
                    <a:pt x="303" y="348"/>
                  </a:lnTo>
                  <a:lnTo>
                    <a:pt x="304" y="351"/>
                  </a:lnTo>
                  <a:lnTo>
                    <a:pt x="304" y="354"/>
                  </a:lnTo>
                  <a:lnTo>
                    <a:pt x="306" y="359"/>
                  </a:lnTo>
                  <a:lnTo>
                    <a:pt x="306" y="362"/>
                  </a:lnTo>
                  <a:lnTo>
                    <a:pt x="307" y="367"/>
                  </a:lnTo>
                  <a:lnTo>
                    <a:pt x="308" y="370"/>
                  </a:lnTo>
                  <a:lnTo>
                    <a:pt x="308" y="373"/>
                  </a:lnTo>
                  <a:lnTo>
                    <a:pt x="309" y="377"/>
                  </a:lnTo>
                  <a:lnTo>
                    <a:pt x="309" y="381"/>
                  </a:lnTo>
                  <a:lnTo>
                    <a:pt x="310" y="386"/>
                  </a:lnTo>
                  <a:lnTo>
                    <a:pt x="310" y="389"/>
                  </a:lnTo>
                  <a:lnTo>
                    <a:pt x="310" y="392"/>
                  </a:lnTo>
                  <a:lnTo>
                    <a:pt x="311" y="396"/>
                  </a:lnTo>
                  <a:lnTo>
                    <a:pt x="311" y="400"/>
                  </a:lnTo>
                  <a:lnTo>
                    <a:pt x="312" y="404"/>
                  </a:lnTo>
                  <a:lnTo>
                    <a:pt x="312" y="408"/>
                  </a:lnTo>
                  <a:lnTo>
                    <a:pt x="313" y="413"/>
                  </a:lnTo>
                  <a:lnTo>
                    <a:pt x="313" y="415"/>
                  </a:lnTo>
                  <a:lnTo>
                    <a:pt x="315" y="418"/>
                  </a:lnTo>
                  <a:lnTo>
                    <a:pt x="316" y="423"/>
                  </a:lnTo>
                  <a:lnTo>
                    <a:pt x="316" y="426"/>
                  </a:lnTo>
                  <a:lnTo>
                    <a:pt x="317" y="429"/>
                  </a:lnTo>
                  <a:lnTo>
                    <a:pt x="317" y="433"/>
                  </a:lnTo>
                  <a:lnTo>
                    <a:pt x="318" y="437"/>
                  </a:lnTo>
                  <a:lnTo>
                    <a:pt x="318" y="442"/>
                  </a:lnTo>
                  <a:lnTo>
                    <a:pt x="318" y="445"/>
                  </a:lnTo>
                  <a:lnTo>
                    <a:pt x="319" y="447"/>
                  </a:lnTo>
                  <a:lnTo>
                    <a:pt x="319" y="452"/>
                  </a:lnTo>
                  <a:lnTo>
                    <a:pt x="320" y="455"/>
                  </a:lnTo>
                  <a:lnTo>
                    <a:pt x="320" y="458"/>
                  </a:lnTo>
                  <a:lnTo>
                    <a:pt x="321" y="462"/>
                  </a:lnTo>
                  <a:lnTo>
                    <a:pt x="322" y="466"/>
                  </a:lnTo>
                  <a:lnTo>
                    <a:pt x="323" y="470"/>
                  </a:lnTo>
                  <a:lnTo>
                    <a:pt x="323" y="473"/>
                  </a:lnTo>
                  <a:lnTo>
                    <a:pt x="325" y="475"/>
                  </a:lnTo>
                  <a:lnTo>
                    <a:pt x="325" y="479"/>
                  </a:lnTo>
                  <a:lnTo>
                    <a:pt x="326" y="482"/>
                  </a:lnTo>
                  <a:lnTo>
                    <a:pt x="327" y="484"/>
                  </a:lnTo>
                  <a:lnTo>
                    <a:pt x="327" y="488"/>
                  </a:lnTo>
                  <a:lnTo>
                    <a:pt x="327" y="491"/>
                  </a:lnTo>
                  <a:lnTo>
                    <a:pt x="328" y="494"/>
                  </a:lnTo>
                  <a:lnTo>
                    <a:pt x="329" y="498"/>
                  </a:lnTo>
                  <a:lnTo>
                    <a:pt x="329" y="501"/>
                  </a:lnTo>
                  <a:lnTo>
                    <a:pt x="330" y="503"/>
                  </a:lnTo>
                  <a:lnTo>
                    <a:pt x="331" y="507"/>
                  </a:lnTo>
                  <a:lnTo>
                    <a:pt x="332" y="509"/>
                  </a:lnTo>
                  <a:lnTo>
                    <a:pt x="334" y="512"/>
                  </a:lnTo>
                  <a:lnTo>
                    <a:pt x="334" y="516"/>
                  </a:lnTo>
                  <a:lnTo>
                    <a:pt x="336" y="519"/>
                  </a:lnTo>
                  <a:lnTo>
                    <a:pt x="336" y="522"/>
                  </a:lnTo>
                  <a:lnTo>
                    <a:pt x="337" y="526"/>
                  </a:lnTo>
                  <a:lnTo>
                    <a:pt x="338" y="528"/>
                  </a:lnTo>
                  <a:lnTo>
                    <a:pt x="338" y="531"/>
                  </a:lnTo>
                  <a:lnTo>
                    <a:pt x="340" y="535"/>
                  </a:lnTo>
                  <a:lnTo>
                    <a:pt x="341" y="537"/>
                  </a:lnTo>
                  <a:lnTo>
                    <a:pt x="343" y="540"/>
                  </a:lnTo>
                  <a:lnTo>
                    <a:pt x="344" y="544"/>
                  </a:lnTo>
                  <a:lnTo>
                    <a:pt x="345" y="546"/>
                  </a:lnTo>
                  <a:lnTo>
                    <a:pt x="346" y="549"/>
                  </a:lnTo>
                  <a:lnTo>
                    <a:pt x="347" y="553"/>
                  </a:lnTo>
                  <a:lnTo>
                    <a:pt x="348" y="556"/>
                  </a:lnTo>
                  <a:lnTo>
                    <a:pt x="348" y="558"/>
                  </a:lnTo>
                  <a:lnTo>
                    <a:pt x="350" y="562"/>
                  </a:lnTo>
                  <a:lnTo>
                    <a:pt x="352" y="564"/>
                  </a:lnTo>
                  <a:lnTo>
                    <a:pt x="353" y="567"/>
                  </a:lnTo>
                  <a:lnTo>
                    <a:pt x="354" y="573"/>
                  </a:lnTo>
                  <a:lnTo>
                    <a:pt x="356" y="576"/>
                  </a:lnTo>
                  <a:lnTo>
                    <a:pt x="357" y="581"/>
                  </a:lnTo>
                  <a:lnTo>
                    <a:pt x="359" y="585"/>
                  </a:lnTo>
                  <a:lnTo>
                    <a:pt x="362" y="590"/>
                  </a:lnTo>
                  <a:lnTo>
                    <a:pt x="364" y="594"/>
                  </a:lnTo>
                  <a:lnTo>
                    <a:pt x="365" y="597"/>
                  </a:lnTo>
                  <a:lnTo>
                    <a:pt x="367" y="602"/>
                  </a:lnTo>
                  <a:lnTo>
                    <a:pt x="369" y="606"/>
                  </a:lnTo>
                  <a:lnTo>
                    <a:pt x="372" y="611"/>
                  </a:lnTo>
                  <a:lnTo>
                    <a:pt x="374" y="614"/>
                  </a:lnTo>
                  <a:lnTo>
                    <a:pt x="376" y="619"/>
                  </a:lnTo>
                  <a:lnTo>
                    <a:pt x="378" y="623"/>
                  </a:lnTo>
                  <a:lnTo>
                    <a:pt x="380" y="628"/>
                  </a:lnTo>
                  <a:lnTo>
                    <a:pt x="383" y="632"/>
                  </a:lnTo>
                  <a:lnTo>
                    <a:pt x="385" y="637"/>
                  </a:lnTo>
                  <a:lnTo>
                    <a:pt x="387" y="640"/>
                  </a:lnTo>
                  <a:lnTo>
                    <a:pt x="390" y="645"/>
                  </a:lnTo>
                  <a:lnTo>
                    <a:pt x="392" y="648"/>
                  </a:lnTo>
                  <a:lnTo>
                    <a:pt x="394" y="652"/>
                  </a:lnTo>
                  <a:lnTo>
                    <a:pt x="397" y="657"/>
                  </a:lnTo>
                  <a:lnTo>
                    <a:pt x="400" y="661"/>
                  </a:lnTo>
                  <a:lnTo>
                    <a:pt x="402" y="665"/>
                  </a:lnTo>
                  <a:lnTo>
                    <a:pt x="404" y="669"/>
                  </a:lnTo>
                  <a:lnTo>
                    <a:pt x="408" y="673"/>
                  </a:lnTo>
                  <a:lnTo>
                    <a:pt x="410" y="677"/>
                  </a:lnTo>
                  <a:lnTo>
                    <a:pt x="412" y="682"/>
                  </a:lnTo>
                  <a:lnTo>
                    <a:pt x="415" y="685"/>
                  </a:lnTo>
                  <a:lnTo>
                    <a:pt x="418" y="689"/>
                  </a:lnTo>
                  <a:lnTo>
                    <a:pt x="422" y="694"/>
                  </a:lnTo>
                  <a:lnTo>
                    <a:pt x="424" y="697"/>
                  </a:lnTo>
                  <a:lnTo>
                    <a:pt x="428" y="702"/>
                  </a:lnTo>
                  <a:lnTo>
                    <a:pt x="431" y="704"/>
                  </a:lnTo>
                  <a:lnTo>
                    <a:pt x="436" y="708"/>
                  </a:lnTo>
                  <a:lnTo>
                    <a:pt x="439" y="712"/>
                  </a:lnTo>
                  <a:lnTo>
                    <a:pt x="442" y="715"/>
                  </a:lnTo>
                  <a:lnTo>
                    <a:pt x="446" y="719"/>
                  </a:lnTo>
                  <a:lnTo>
                    <a:pt x="450" y="723"/>
                  </a:lnTo>
                  <a:lnTo>
                    <a:pt x="453" y="726"/>
                  </a:lnTo>
                  <a:lnTo>
                    <a:pt x="457" y="730"/>
                  </a:lnTo>
                  <a:lnTo>
                    <a:pt x="460" y="733"/>
                  </a:lnTo>
                  <a:lnTo>
                    <a:pt x="464" y="736"/>
                  </a:lnTo>
                  <a:lnTo>
                    <a:pt x="468" y="740"/>
                  </a:lnTo>
                  <a:lnTo>
                    <a:pt x="471" y="744"/>
                  </a:lnTo>
                  <a:lnTo>
                    <a:pt x="475" y="747"/>
                  </a:lnTo>
                  <a:lnTo>
                    <a:pt x="479" y="750"/>
                  </a:lnTo>
                  <a:lnTo>
                    <a:pt x="484" y="753"/>
                  </a:lnTo>
                  <a:lnTo>
                    <a:pt x="488" y="756"/>
                  </a:lnTo>
                  <a:lnTo>
                    <a:pt x="465" y="787"/>
                  </a:lnTo>
                  <a:lnTo>
                    <a:pt x="462" y="785"/>
                  </a:lnTo>
                  <a:lnTo>
                    <a:pt x="460" y="784"/>
                  </a:lnTo>
                  <a:lnTo>
                    <a:pt x="458" y="781"/>
                  </a:lnTo>
                  <a:lnTo>
                    <a:pt x="455" y="779"/>
                  </a:lnTo>
                  <a:lnTo>
                    <a:pt x="452" y="778"/>
                  </a:lnTo>
                  <a:lnTo>
                    <a:pt x="450" y="776"/>
                  </a:lnTo>
                  <a:lnTo>
                    <a:pt x="448" y="773"/>
                  </a:lnTo>
                  <a:lnTo>
                    <a:pt x="446" y="772"/>
                  </a:lnTo>
                  <a:lnTo>
                    <a:pt x="443" y="770"/>
                  </a:lnTo>
                  <a:lnTo>
                    <a:pt x="440" y="768"/>
                  </a:lnTo>
                  <a:lnTo>
                    <a:pt x="439" y="766"/>
                  </a:lnTo>
                  <a:lnTo>
                    <a:pt x="437" y="765"/>
                  </a:lnTo>
                  <a:lnTo>
                    <a:pt x="432" y="761"/>
                  </a:lnTo>
                  <a:lnTo>
                    <a:pt x="428" y="757"/>
                  </a:lnTo>
                  <a:lnTo>
                    <a:pt x="423" y="752"/>
                  </a:lnTo>
                  <a:lnTo>
                    <a:pt x="420" y="749"/>
                  </a:lnTo>
                  <a:lnTo>
                    <a:pt x="415" y="744"/>
                  </a:lnTo>
                  <a:lnTo>
                    <a:pt x="412" y="740"/>
                  </a:lnTo>
                  <a:lnTo>
                    <a:pt x="410" y="738"/>
                  </a:lnTo>
                  <a:lnTo>
                    <a:pt x="408" y="735"/>
                  </a:lnTo>
                  <a:lnTo>
                    <a:pt x="406" y="733"/>
                  </a:lnTo>
                  <a:lnTo>
                    <a:pt x="404" y="731"/>
                  </a:lnTo>
                  <a:lnTo>
                    <a:pt x="403" y="729"/>
                  </a:lnTo>
                  <a:lnTo>
                    <a:pt x="401" y="726"/>
                  </a:lnTo>
                  <a:lnTo>
                    <a:pt x="399" y="724"/>
                  </a:lnTo>
                  <a:lnTo>
                    <a:pt x="397" y="722"/>
                  </a:lnTo>
                  <a:lnTo>
                    <a:pt x="395" y="720"/>
                  </a:lnTo>
                  <a:lnTo>
                    <a:pt x="394" y="717"/>
                  </a:lnTo>
                  <a:lnTo>
                    <a:pt x="392" y="715"/>
                  </a:lnTo>
                  <a:lnTo>
                    <a:pt x="390" y="713"/>
                  </a:lnTo>
                  <a:lnTo>
                    <a:pt x="388" y="711"/>
                  </a:lnTo>
                  <a:lnTo>
                    <a:pt x="387" y="708"/>
                  </a:lnTo>
                  <a:lnTo>
                    <a:pt x="385" y="705"/>
                  </a:lnTo>
                  <a:lnTo>
                    <a:pt x="384" y="703"/>
                  </a:lnTo>
                  <a:lnTo>
                    <a:pt x="383" y="701"/>
                  </a:lnTo>
                  <a:lnTo>
                    <a:pt x="381" y="698"/>
                  </a:lnTo>
                  <a:lnTo>
                    <a:pt x="380" y="696"/>
                  </a:lnTo>
                  <a:lnTo>
                    <a:pt x="378" y="694"/>
                  </a:lnTo>
                  <a:lnTo>
                    <a:pt x="376" y="692"/>
                  </a:lnTo>
                  <a:lnTo>
                    <a:pt x="375" y="689"/>
                  </a:lnTo>
                  <a:lnTo>
                    <a:pt x="374" y="687"/>
                  </a:lnTo>
                  <a:lnTo>
                    <a:pt x="372" y="685"/>
                  </a:lnTo>
                  <a:lnTo>
                    <a:pt x="371" y="683"/>
                  </a:lnTo>
                  <a:lnTo>
                    <a:pt x="369" y="680"/>
                  </a:lnTo>
                  <a:lnTo>
                    <a:pt x="367" y="677"/>
                  </a:lnTo>
                  <a:lnTo>
                    <a:pt x="366" y="675"/>
                  </a:lnTo>
                  <a:lnTo>
                    <a:pt x="365" y="673"/>
                  </a:lnTo>
                  <a:lnTo>
                    <a:pt x="364" y="670"/>
                  </a:lnTo>
                  <a:lnTo>
                    <a:pt x="363" y="667"/>
                  </a:lnTo>
                  <a:lnTo>
                    <a:pt x="362" y="666"/>
                  </a:lnTo>
                  <a:lnTo>
                    <a:pt x="360" y="663"/>
                  </a:lnTo>
                  <a:lnTo>
                    <a:pt x="359" y="661"/>
                  </a:lnTo>
                  <a:lnTo>
                    <a:pt x="357" y="658"/>
                  </a:lnTo>
                  <a:lnTo>
                    <a:pt x="356" y="656"/>
                  </a:lnTo>
                  <a:lnTo>
                    <a:pt x="355" y="654"/>
                  </a:lnTo>
                  <a:lnTo>
                    <a:pt x="355" y="651"/>
                  </a:lnTo>
                  <a:lnTo>
                    <a:pt x="353" y="649"/>
                  </a:lnTo>
                  <a:lnTo>
                    <a:pt x="353" y="647"/>
                  </a:lnTo>
                  <a:lnTo>
                    <a:pt x="352" y="643"/>
                  </a:lnTo>
                  <a:lnTo>
                    <a:pt x="349" y="639"/>
                  </a:lnTo>
                  <a:lnTo>
                    <a:pt x="348" y="637"/>
                  </a:lnTo>
                  <a:lnTo>
                    <a:pt x="347" y="633"/>
                  </a:lnTo>
                  <a:lnTo>
                    <a:pt x="346" y="629"/>
                  </a:lnTo>
                  <a:lnTo>
                    <a:pt x="345" y="626"/>
                  </a:lnTo>
                  <a:lnTo>
                    <a:pt x="344" y="622"/>
                  </a:lnTo>
                  <a:lnTo>
                    <a:pt x="343" y="619"/>
                  </a:lnTo>
                  <a:lnTo>
                    <a:pt x="341" y="614"/>
                  </a:lnTo>
                  <a:lnTo>
                    <a:pt x="339" y="611"/>
                  </a:lnTo>
                  <a:lnTo>
                    <a:pt x="338" y="608"/>
                  </a:lnTo>
                  <a:lnTo>
                    <a:pt x="337" y="604"/>
                  </a:lnTo>
                  <a:lnTo>
                    <a:pt x="336" y="601"/>
                  </a:lnTo>
                  <a:lnTo>
                    <a:pt x="335" y="596"/>
                  </a:lnTo>
                  <a:lnTo>
                    <a:pt x="334" y="593"/>
                  </a:lnTo>
                  <a:lnTo>
                    <a:pt x="334" y="590"/>
                  </a:lnTo>
                  <a:lnTo>
                    <a:pt x="332" y="586"/>
                  </a:lnTo>
                  <a:lnTo>
                    <a:pt x="331" y="583"/>
                  </a:lnTo>
                  <a:lnTo>
                    <a:pt x="330" y="578"/>
                  </a:lnTo>
                  <a:lnTo>
                    <a:pt x="329" y="576"/>
                  </a:lnTo>
                  <a:lnTo>
                    <a:pt x="328" y="572"/>
                  </a:lnTo>
                  <a:lnTo>
                    <a:pt x="327" y="567"/>
                  </a:lnTo>
                  <a:lnTo>
                    <a:pt x="327" y="564"/>
                  </a:lnTo>
                  <a:lnTo>
                    <a:pt x="327" y="560"/>
                  </a:lnTo>
                  <a:lnTo>
                    <a:pt x="325" y="557"/>
                  </a:lnTo>
                  <a:lnTo>
                    <a:pt x="323" y="554"/>
                  </a:lnTo>
                  <a:lnTo>
                    <a:pt x="323" y="549"/>
                  </a:lnTo>
                  <a:lnTo>
                    <a:pt x="322" y="546"/>
                  </a:lnTo>
                  <a:lnTo>
                    <a:pt x="322" y="541"/>
                  </a:lnTo>
                  <a:lnTo>
                    <a:pt x="321" y="538"/>
                  </a:lnTo>
                  <a:lnTo>
                    <a:pt x="320" y="535"/>
                  </a:lnTo>
                  <a:lnTo>
                    <a:pt x="320" y="531"/>
                  </a:lnTo>
                  <a:lnTo>
                    <a:pt x="319" y="528"/>
                  </a:lnTo>
                  <a:lnTo>
                    <a:pt x="319" y="525"/>
                  </a:lnTo>
                  <a:lnTo>
                    <a:pt x="318" y="520"/>
                  </a:lnTo>
                  <a:lnTo>
                    <a:pt x="318" y="517"/>
                  </a:lnTo>
                  <a:lnTo>
                    <a:pt x="317" y="512"/>
                  </a:lnTo>
                  <a:lnTo>
                    <a:pt x="316" y="509"/>
                  </a:lnTo>
                  <a:lnTo>
                    <a:pt x="316" y="506"/>
                  </a:lnTo>
                  <a:lnTo>
                    <a:pt x="315" y="502"/>
                  </a:lnTo>
                  <a:lnTo>
                    <a:pt x="315" y="499"/>
                  </a:lnTo>
                  <a:lnTo>
                    <a:pt x="313" y="494"/>
                  </a:lnTo>
                  <a:lnTo>
                    <a:pt x="312" y="491"/>
                  </a:lnTo>
                  <a:lnTo>
                    <a:pt x="312" y="488"/>
                  </a:lnTo>
                  <a:lnTo>
                    <a:pt x="311" y="483"/>
                  </a:lnTo>
                  <a:lnTo>
                    <a:pt x="310" y="480"/>
                  </a:lnTo>
                  <a:lnTo>
                    <a:pt x="310" y="476"/>
                  </a:lnTo>
                  <a:lnTo>
                    <a:pt x="310" y="473"/>
                  </a:lnTo>
                  <a:lnTo>
                    <a:pt x="309" y="469"/>
                  </a:lnTo>
                  <a:lnTo>
                    <a:pt x="309" y="465"/>
                  </a:lnTo>
                  <a:lnTo>
                    <a:pt x="308" y="461"/>
                  </a:lnTo>
                  <a:lnTo>
                    <a:pt x="308" y="457"/>
                  </a:lnTo>
                  <a:lnTo>
                    <a:pt x="307" y="454"/>
                  </a:lnTo>
                  <a:lnTo>
                    <a:pt x="307" y="451"/>
                  </a:lnTo>
                  <a:lnTo>
                    <a:pt x="306" y="446"/>
                  </a:lnTo>
                  <a:lnTo>
                    <a:pt x="306" y="443"/>
                  </a:lnTo>
                  <a:lnTo>
                    <a:pt x="304" y="439"/>
                  </a:lnTo>
                  <a:lnTo>
                    <a:pt x="304" y="435"/>
                  </a:lnTo>
                  <a:lnTo>
                    <a:pt x="303" y="432"/>
                  </a:lnTo>
                  <a:lnTo>
                    <a:pt x="303" y="428"/>
                  </a:lnTo>
                  <a:lnTo>
                    <a:pt x="302" y="424"/>
                  </a:lnTo>
                  <a:lnTo>
                    <a:pt x="302" y="420"/>
                  </a:lnTo>
                  <a:lnTo>
                    <a:pt x="301" y="417"/>
                  </a:lnTo>
                  <a:lnTo>
                    <a:pt x="301" y="414"/>
                  </a:lnTo>
                  <a:lnTo>
                    <a:pt x="301" y="409"/>
                  </a:lnTo>
                  <a:lnTo>
                    <a:pt x="301" y="405"/>
                  </a:lnTo>
                  <a:lnTo>
                    <a:pt x="300" y="400"/>
                  </a:lnTo>
                  <a:lnTo>
                    <a:pt x="300" y="398"/>
                  </a:lnTo>
                  <a:lnTo>
                    <a:pt x="299" y="393"/>
                  </a:lnTo>
                  <a:lnTo>
                    <a:pt x="299" y="389"/>
                  </a:lnTo>
                  <a:lnTo>
                    <a:pt x="299" y="386"/>
                  </a:lnTo>
                  <a:lnTo>
                    <a:pt x="299" y="381"/>
                  </a:lnTo>
                  <a:lnTo>
                    <a:pt x="297" y="377"/>
                  </a:lnTo>
                  <a:lnTo>
                    <a:pt x="297" y="374"/>
                  </a:lnTo>
                  <a:lnTo>
                    <a:pt x="295" y="370"/>
                  </a:lnTo>
                  <a:lnTo>
                    <a:pt x="295" y="367"/>
                  </a:lnTo>
                  <a:lnTo>
                    <a:pt x="294" y="362"/>
                  </a:lnTo>
                  <a:lnTo>
                    <a:pt x="294" y="359"/>
                  </a:lnTo>
                  <a:lnTo>
                    <a:pt x="292" y="354"/>
                  </a:lnTo>
                  <a:lnTo>
                    <a:pt x="292" y="351"/>
                  </a:lnTo>
                  <a:lnTo>
                    <a:pt x="291" y="348"/>
                  </a:lnTo>
                  <a:lnTo>
                    <a:pt x="291" y="344"/>
                  </a:lnTo>
                  <a:lnTo>
                    <a:pt x="290" y="340"/>
                  </a:lnTo>
                  <a:lnTo>
                    <a:pt x="289" y="337"/>
                  </a:lnTo>
                  <a:lnTo>
                    <a:pt x="288" y="333"/>
                  </a:lnTo>
                  <a:lnTo>
                    <a:pt x="285" y="330"/>
                  </a:lnTo>
                  <a:lnTo>
                    <a:pt x="284" y="325"/>
                  </a:lnTo>
                  <a:lnTo>
                    <a:pt x="284" y="322"/>
                  </a:lnTo>
                  <a:lnTo>
                    <a:pt x="282" y="318"/>
                  </a:lnTo>
                  <a:lnTo>
                    <a:pt x="281" y="315"/>
                  </a:lnTo>
                  <a:lnTo>
                    <a:pt x="280" y="311"/>
                  </a:lnTo>
                  <a:lnTo>
                    <a:pt x="279" y="307"/>
                  </a:lnTo>
                  <a:lnTo>
                    <a:pt x="278" y="304"/>
                  </a:lnTo>
                  <a:lnTo>
                    <a:pt x="276" y="300"/>
                  </a:lnTo>
                  <a:lnTo>
                    <a:pt x="275" y="297"/>
                  </a:lnTo>
                  <a:lnTo>
                    <a:pt x="274" y="294"/>
                  </a:lnTo>
                  <a:lnTo>
                    <a:pt x="272" y="290"/>
                  </a:lnTo>
                  <a:lnTo>
                    <a:pt x="271" y="286"/>
                  </a:lnTo>
                  <a:lnTo>
                    <a:pt x="269" y="282"/>
                  </a:lnTo>
                  <a:lnTo>
                    <a:pt x="267" y="279"/>
                  </a:lnTo>
                  <a:lnTo>
                    <a:pt x="266" y="276"/>
                  </a:lnTo>
                  <a:lnTo>
                    <a:pt x="264" y="272"/>
                  </a:lnTo>
                  <a:lnTo>
                    <a:pt x="263" y="269"/>
                  </a:lnTo>
                  <a:lnTo>
                    <a:pt x="262" y="266"/>
                  </a:lnTo>
                  <a:lnTo>
                    <a:pt x="258" y="262"/>
                  </a:lnTo>
                  <a:lnTo>
                    <a:pt x="257" y="259"/>
                  </a:lnTo>
                  <a:lnTo>
                    <a:pt x="255" y="256"/>
                  </a:lnTo>
                  <a:lnTo>
                    <a:pt x="254" y="252"/>
                  </a:lnTo>
                  <a:lnTo>
                    <a:pt x="252" y="249"/>
                  </a:lnTo>
                  <a:lnTo>
                    <a:pt x="250" y="244"/>
                  </a:lnTo>
                  <a:lnTo>
                    <a:pt x="248" y="241"/>
                  </a:lnTo>
                  <a:lnTo>
                    <a:pt x="247" y="239"/>
                  </a:lnTo>
                  <a:lnTo>
                    <a:pt x="244" y="235"/>
                  </a:lnTo>
                  <a:lnTo>
                    <a:pt x="243" y="232"/>
                  </a:lnTo>
                  <a:lnTo>
                    <a:pt x="241" y="229"/>
                  </a:lnTo>
                  <a:lnTo>
                    <a:pt x="238" y="225"/>
                  </a:lnTo>
                  <a:lnTo>
                    <a:pt x="236" y="222"/>
                  </a:lnTo>
                  <a:lnTo>
                    <a:pt x="235" y="219"/>
                  </a:lnTo>
                  <a:lnTo>
                    <a:pt x="232" y="214"/>
                  </a:lnTo>
                  <a:lnTo>
                    <a:pt x="229" y="212"/>
                  </a:lnTo>
                  <a:lnTo>
                    <a:pt x="228" y="209"/>
                  </a:lnTo>
                  <a:lnTo>
                    <a:pt x="226" y="206"/>
                  </a:lnTo>
                  <a:lnTo>
                    <a:pt x="224" y="202"/>
                  </a:lnTo>
                  <a:lnTo>
                    <a:pt x="222" y="200"/>
                  </a:lnTo>
                  <a:lnTo>
                    <a:pt x="219" y="196"/>
                  </a:lnTo>
                  <a:lnTo>
                    <a:pt x="216" y="193"/>
                  </a:lnTo>
                  <a:lnTo>
                    <a:pt x="214" y="189"/>
                  </a:lnTo>
                  <a:lnTo>
                    <a:pt x="211" y="186"/>
                  </a:lnTo>
                  <a:lnTo>
                    <a:pt x="210" y="184"/>
                  </a:lnTo>
                  <a:lnTo>
                    <a:pt x="208" y="183"/>
                  </a:lnTo>
                  <a:lnTo>
                    <a:pt x="205" y="179"/>
                  </a:lnTo>
                  <a:lnTo>
                    <a:pt x="204" y="178"/>
                  </a:lnTo>
                  <a:lnTo>
                    <a:pt x="201" y="175"/>
                  </a:lnTo>
                  <a:lnTo>
                    <a:pt x="200" y="174"/>
                  </a:lnTo>
                  <a:lnTo>
                    <a:pt x="197" y="170"/>
                  </a:lnTo>
                  <a:lnTo>
                    <a:pt x="196" y="169"/>
                  </a:lnTo>
                  <a:lnTo>
                    <a:pt x="191" y="164"/>
                  </a:lnTo>
                  <a:lnTo>
                    <a:pt x="188" y="160"/>
                  </a:lnTo>
                  <a:lnTo>
                    <a:pt x="183" y="156"/>
                  </a:lnTo>
                  <a:lnTo>
                    <a:pt x="180" y="151"/>
                  </a:lnTo>
                  <a:lnTo>
                    <a:pt x="174" y="147"/>
                  </a:lnTo>
                  <a:lnTo>
                    <a:pt x="171" y="143"/>
                  </a:lnTo>
                  <a:lnTo>
                    <a:pt x="167" y="138"/>
                  </a:lnTo>
                  <a:lnTo>
                    <a:pt x="163" y="135"/>
                  </a:lnTo>
                  <a:lnTo>
                    <a:pt x="159" y="131"/>
                  </a:lnTo>
                  <a:lnTo>
                    <a:pt x="154" y="127"/>
                  </a:lnTo>
                  <a:lnTo>
                    <a:pt x="150" y="123"/>
                  </a:lnTo>
                  <a:lnTo>
                    <a:pt x="145" y="120"/>
                  </a:lnTo>
                  <a:lnTo>
                    <a:pt x="144" y="118"/>
                  </a:lnTo>
                  <a:lnTo>
                    <a:pt x="141" y="115"/>
                  </a:lnTo>
                  <a:lnTo>
                    <a:pt x="140" y="114"/>
                  </a:lnTo>
                  <a:lnTo>
                    <a:pt x="137" y="111"/>
                  </a:lnTo>
                  <a:lnTo>
                    <a:pt x="135" y="110"/>
                  </a:lnTo>
                  <a:lnTo>
                    <a:pt x="132" y="109"/>
                  </a:lnTo>
                  <a:lnTo>
                    <a:pt x="131" y="106"/>
                  </a:lnTo>
                  <a:lnTo>
                    <a:pt x="128" y="105"/>
                  </a:lnTo>
                  <a:lnTo>
                    <a:pt x="126" y="103"/>
                  </a:lnTo>
                  <a:lnTo>
                    <a:pt x="123" y="101"/>
                  </a:lnTo>
                  <a:lnTo>
                    <a:pt x="121" y="100"/>
                  </a:lnTo>
                  <a:lnTo>
                    <a:pt x="118" y="98"/>
                  </a:lnTo>
                  <a:lnTo>
                    <a:pt x="116" y="96"/>
                  </a:lnTo>
                  <a:lnTo>
                    <a:pt x="114" y="94"/>
                  </a:lnTo>
                  <a:lnTo>
                    <a:pt x="112" y="93"/>
                  </a:lnTo>
                  <a:lnTo>
                    <a:pt x="109" y="92"/>
                  </a:lnTo>
                  <a:lnTo>
                    <a:pt x="107" y="90"/>
                  </a:lnTo>
                  <a:lnTo>
                    <a:pt x="105" y="87"/>
                  </a:lnTo>
                  <a:lnTo>
                    <a:pt x="103" y="86"/>
                  </a:lnTo>
                  <a:lnTo>
                    <a:pt x="100" y="84"/>
                  </a:lnTo>
                  <a:lnTo>
                    <a:pt x="98" y="83"/>
                  </a:lnTo>
                  <a:lnTo>
                    <a:pt x="95" y="81"/>
                  </a:lnTo>
                  <a:lnTo>
                    <a:pt x="93" y="81"/>
                  </a:lnTo>
                  <a:lnTo>
                    <a:pt x="90" y="78"/>
                  </a:lnTo>
                  <a:lnTo>
                    <a:pt x="88" y="77"/>
                  </a:lnTo>
                  <a:lnTo>
                    <a:pt x="86" y="76"/>
                  </a:lnTo>
                  <a:lnTo>
                    <a:pt x="84" y="74"/>
                  </a:lnTo>
                  <a:lnTo>
                    <a:pt x="81" y="73"/>
                  </a:lnTo>
                  <a:lnTo>
                    <a:pt x="79" y="72"/>
                  </a:lnTo>
                  <a:lnTo>
                    <a:pt x="77" y="71"/>
                  </a:lnTo>
                  <a:lnTo>
                    <a:pt x="75" y="68"/>
                  </a:lnTo>
                  <a:lnTo>
                    <a:pt x="72" y="67"/>
                  </a:lnTo>
                  <a:lnTo>
                    <a:pt x="70" y="66"/>
                  </a:lnTo>
                  <a:lnTo>
                    <a:pt x="68" y="65"/>
                  </a:lnTo>
                  <a:lnTo>
                    <a:pt x="66" y="64"/>
                  </a:lnTo>
                  <a:lnTo>
                    <a:pt x="63" y="63"/>
                  </a:lnTo>
                  <a:lnTo>
                    <a:pt x="61" y="62"/>
                  </a:lnTo>
                  <a:lnTo>
                    <a:pt x="59" y="61"/>
                  </a:lnTo>
                  <a:lnTo>
                    <a:pt x="57" y="58"/>
                  </a:lnTo>
                  <a:lnTo>
                    <a:pt x="55" y="58"/>
                  </a:lnTo>
                  <a:lnTo>
                    <a:pt x="52" y="57"/>
                  </a:lnTo>
                  <a:lnTo>
                    <a:pt x="50" y="55"/>
                  </a:lnTo>
                  <a:lnTo>
                    <a:pt x="48" y="54"/>
                  </a:lnTo>
                  <a:lnTo>
                    <a:pt x="46" y="54"/>
                  </a:lnTo>
                  <a:lnTo>
                    <a:pt x="42" y="53"/>
                  </a:lnTo>
                  <a:lnTo>
                    <a:pt x="40" y="52"/>
                  </a:lnTo>
                  <a:lnTo>
                    <a:pt x="38" y="50"/>
                  </a:lnTo>
                  <a:lnTo>
                    <a:pt x="37" y="49"/>
                  </a:lnTo>
                  <a:lnTo>
                    <a:pt x="33" y="49"/>
                  </a:lnTo>
                  <a:lnTo>
                    <a:pt x="31" y="48"/>
                  </a:lnTo>
                  <a:lnTo>
                    <a:pt x="29" y="47"/>
                  </a:lnTo>
                  <a:lnTo>
                    <a:pt x="27" y="46"/>
                  </a:lnTo>
                  <a:lnTo>
                    <a:pt x="24" y="45"/>
                  </a:lnTo>
                  <a:lnTo>
                    <a:pt x="22" y="44"/>
                  </a:lnTo>
                  <a:lnTo>
                    <a:pt x="20" y="44"/>
                  </a:lnTo>
                  <a:lnTo>
                    <a:pt x="16" y="43"/>
                  </a:lnTo>
                  <a:lnTo>
                    <a:pt x="15" y="41"/>
                  </a:lnTo>
                  <a:lnTo>
                    <a:pt x="12" y="40"/>
                  </a:lnTo>
                  <a:lnTo>
                    <a:pt x="10" y="40"/>
                  </a:lnTo>
                  <a:lnTo>
                    <a:pt x="7" y="39"/>
                  </a:lnTo>
                  <a:lnTo>
                    <a:pt x="5" y="39"/>
                  </a:lnTo>
                  <a:lnTo>
                    <a:pt x="4" y="38"/>
                  </a:lnTo>
                  <a:lnTo>
                    <a:pt x="1" y="38"/>
                  </a:lnTo>
                  <a:lnTo>
                    <a:pt x="0" y="37"/>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7" name="Freeform 183"/>
            <p:cNvSpPr>
              <a:spLocks/>
            </p:cNvSpPr>
            <p:nvPr/>
          </p:nvSpPr>
          <p:spPr bwMode="auto">
            <a:xfrm>
              <a:off x="2298" y="3076"/>
              <a:ext cx="244" cy="393"/>
            </a:xfrm>
            <a:custGeom>
              <a:avLst/>
              <a:gdLst>
                <a:gd name="T0" fmla="*/ 2 w 489"/>
                <a:gd name="T1" fmla="*/ 1 h 786"/>
                <a:gd name="T2" fmla="*/ 4 w 489"/>
                <a:gd name="T3" fmla="*/ 2 h 786"/>
                <a:gd name="T4" fmla="*/ 6 w 489"/>
                <a:gd name="T5" fmla="*/ 3 h 786"/>
                <a:gd name="T6" fmla="*/ 9 w 489"/>
                <a:gd name="T7" fmla="*/ 5 h 786"/>
                <a:gd name="T8" fmla="*/ 11 w 489"/>
                <a:gd name="T9" fmla="*/ 7 h 786"/>
                <a:gd name="T10" fmla="*/ 12 w 489"/>
                <a:gd name="T11" fmla="*/ 9 h 786"/>
                <a:gd name="T12" fmla="*/ 14 w 489"/>
                <a:gd name="T13" fmla="*/ 11 h 786"/>
                <a:gd name="T14" fmla="*/ 15 w 489"/>
                <a:gd name="T15" fmla="*/ 13 h 786"/>
                <a:gd name="T16" fmla="*/ 16 w 489"/>
                <a:gd name="T17" fmla="*/ 15 h 786"/>
                <a:gd name="T18" fmla="*/ 17 w 489"/>
                <a:gd name="T19" fmla="*/ 18 h 786"/>
                <a:gd name="T20" fmla="*/ 18 w 489"/>
                <a:gd name="T21" fmla="*/ 21 h 786"/>
                <a:gd name="T22" fmla="*/ 19 w 489"/>
                <a:gd name="T23" fmla="*/ 22 h 786"/>
                <a:gd name="T24" fmla="*/ 19 w 489"/>
                <a:gd name="T25" fmla="*/ 24 h 786"/>
                <a:gd name="T26" fmla="*/ 19 w 489"/>
                <a:gd name="T27" fmla="*/ 25 h 786"/>
                <a:gd name="T28" fmla="*/ 19 w 489"/>
                <a:gd name="T29" fmla="*/ 26 h 786"/>
                <a:gd name="T30" fmla="*/ 19 w 489"/>
                <a:gd name="T31" fmla="*/ 28 h 786"/>
                <a:gd name="T32" fmla="*/ 20 w 489"/>
                <a:gd name="T33" fmla="*/ 29 h 786"/>
                <a:gd name="T34" fmla="*/ 20 w 489"/>
                <a:gd name="T35" fmla="*/ 31 h 786"/>
                <a:gd name="T36" fmla="*/ 21 w 489"/>
                <a:gd name="T37" fmla="*/ 33 h 786"/>
                <a:gd name="T38" fmla="*/ 21 w 489"/>
                <a:gd name="T39" fmla="*/ 35 h 786"/>
                <a:gd name="T40" fmla="*/ 22 w 489"/>
                <a:gd name="T41" fmla="*/ 36 h 786"/>
                <a:gd name="T42" fmla="*/ 23 w 489"/>
                <a:gd name="T43" fmla="*/ 38 h 786"/>
                <a:gd name="T44" fmla="*/ 24 w 489"/>
                <a:gd name="T45" fmla="*/ 41 h 786"/>
                <a:gd name="T46" fmla="*/ 25 w 489"/>
                <a:gd name="T47" fmla="*/ 43 h 786"/>
                <a:gd name="T48" fmla="*/ 27 w 489"/>
                <a:gd name="T49" fmla="*/ 45 h 786"/>
                <a:gd name="T50" fmla="*/ 29 w 489"/>
                <a:gd name="T51" fmla="*/ 46 h 786"/>
                <a:gd name="T52" fmla="*/ 30 w 489"/>
                <a:gd name="T53" fmla="*/ 48 h 786"/>
                <a:gd name="T54" fmla="*/ 27 w 489"/>
                <a:gd name="T55" fmla="*/ 49 h 786"/>
                <a:gd name="T56" fmla="*/ 26 w 489"/>
                <a:gd name="T57" fmla="*/ 47 h 786"/>
                <a:gd name="T58" fmla="*/ 24 w 489"/>
                <a:gd name="T59" fmla="*/ 45 h 786"/>
                <a:gd name="T60" fmla="*/ 23 w 489"/>
                <a:gd name="T61" fmla="*/ 44 h 786"/>
                <a:gd name="T62" fmla="*/ 22 w 489"/>
                <a:gd name="T63" fmla="*/ 43 h 786"/>
                <a:gd name="T64" fmla="*/ 22 w 489"/>
                <a:gd name="T65" fmla="*/ 41 h 786"/>
                <a:gd name="T66" fmla="*/ 21 w 489"/>
                <a:gd name="T67" fmla="*/ 40 h 786"/>
                <a:gd name="T68" fmla="*/ 21 w 489"/>
                <a:gd name="T69" fmla="*/ 38 h 786"/>
                <a:gd name="T70" fmla="*/ 20 w 489"/>
                <a:gd name="T71" fmla="*/ 36 h 786"/>
                <a:gd name="T72" fmla="*/ 20 w 489"/>
                <a:gd name="T73" fmla="*/ 35 h 786"/>
                <a:gd name="T74" fmla="*/ 19 w 489"/>
                <a:gd name="T75" fmla="*/ 33 h 786"/>
                <a:gd name="T76" fmla="*/ 19 w 489"/>
                <a:gd name="T77" fmla="*/ 31 h 786"/>
                <a:gd name="T78" fmla="*/ 19 w 489"/>
                <a:gd name="T79" fmla="*/ 29 h 786"/>
                <a:gd name="T80" fmla="*/ 19 w 489"/>
                <a:gd name="T81" fmla="*/ 28 h 786"/>
                <a:gd name="T82" fmla="*/ 18 w 489"/>
                <a:gd name="T83" fmla="*/ 26 h 786"/>
                <a:gd name="T84" fmla="*/ 18 w 489"/>
                <a:gd name="T85" fmla="*/ 25 h 786"/>
                <a:gd name="T86" fmla="*/ 18 w 489"/>
                <a:gd name="T87" fmla="*/ 24 h 786"/>
                <a:gd name="T88" fmla="*/ 18 w 489"/>
                <a:gd name="T89" fmla="*/ 21 h 786"/>
                <a:gd name="T90" fmla="*/ 17 w 489"/>
                <a:gd name="T91" fmla="*/ 19 h 786"/>
                <a:gd name="T92" fmla="*/ 16 w 489"/>
                <a:gd name="T93" fmla="*/ 17 h 786"/>
                <a:gd name="T94" fmla="*/ 15 w 489"/>
                <a:gd name="T95" fmla="*/ 15 h 786"/>
                <a:gd name="T96" fmla="*/ 14 w 489"/>
                <a:gd name="T97" fmla="*/ 13 h 786"/>
                <a:gd name="T98" fmla="*/ 13 w 489"/>
                <a:gd name="T99" fmla="*/ 12 h 786"/>
                <a:gd name="T100" fmla="*/ 11 w 489"/>
                <a:gd name="T101" fmla="*/ 10 h 786"/>
                <a:gd name="T102" fmla="*/ 10 w 489"/>
                <a:gd name="T103" fmla="*/ 9 h 786"/>
                <a:gd name="T104" fmla="*/ 8 w 489"/>
                <a:gd name="T105" fmla="*/ 7 h 786"/>
                <a:gd name="T106" fmla="*/ 7 w 489"/>
                <a:gd name="T107" fmla="*/ 6 h 786"/>
                <a:gd name="T108" fmla="*/ 5 w 489"/>
                <a:gd name="T109" fmla="*/ 5 h 786"/>
                <a:gd name="T110" fmla="*/ 3 w 489"/>
                <a:gd name="T111" fmla="*/ 4 h 786"/>
                <a:gd name="T112" fmla="*/ 2 w 489"/>
                <a:gd name="T113" fmla="*/ 3 h 786"/>
                <a:gd name="T114" fmla="*/ 0 w 489"/>
                <a:gd name="T115" fmla="*/ 3 h 7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9"/>
                <a:gd name="T175" fmla="*/ 0 h 786"/>
                <a:gd name="T176" fmla="*/ 489 w 489"/>
                <a:gd name="T177" fmla="*/ 786 h 78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9" h="786">
                  <a:moveTo>
                    <a:pt x="11" y="0"/>
                  </a:moveTo>
                  <a:lnTo>
                    <a:pt x="15" y="1"/>
                  </a:lnTo>
                  <a:lnTo>
                    <a:pt x="19" y="1"/>
                  </a:lnTo>
                  <a:lnTo>
                    <a:pt x="24" y="2"/>
                  </a:lnTo>
                  <a:lnTo>
                    <a:pt x="28" y="3"/>
                  </a:lnTo>
                  <a:lnTo>
                    <a:pt x="31" y="4"/>
                  </a:lnTo>
                  <a:lnTo>
                    <a:pt x="37" y="7"/>
                  </a:lnTo>
                  <a:lnTo>
                    <a:pt x="39" y="7"/>
                  </a:lnTo>
                  <a:lnTo>
                    <a:pt x="40" y="8"/>
                  </a:lnTo>
                  <a:lnTo>
                    <a:pt x="44" y="9"/>
                  </a:lnTo>
                  <a:lnTo>
                    <a:pt x="45" y="10"/>
                  </a:lnTo>
                  <a:lnTo>
                    <a:pt x="49" y="11"/>
                  </a:lnTo>
                  <a:lnTo>
                    <a:pt x="54" y="13"/>
                  </a:lnTo>
                  <a:lnTo>
                    <a:pt x="57" y="16"/>
                  </a:lnTo>
                  <a:lnTo>
                    <a:pt x="63" y="18"/>
                  </a:lnTo>
                  <a:lnTo>
                    <a:pt x="66" y="19"/>
                  </a:lnTo>
                  <a:lnTo>
                    <a:pt x="71" y="21"/>
                  </a:lnTo>
                  <a:lnTo>
                    <a:pt x="75" y="23"/>
                  </a:lnTo>
                  <a:lnTo>
                    <a:pt x="80" y="26"/>
                  </a:lnTo>
                  <a:lnTo>
                    <a:pt x="83" y="28"/>
                  </a:lnTo>
                  <a:lnTo>
                    <a:pt x="86" y="30"/>
                  </a:lnTo>
                  <a:lnTo>
                    <a:pt x="91" y="32"/>
                  </a:lnTo>
                  <a:lnTo>
                    <a:pt x="95" y="35"/>
                  </a:lnTo>
                  <a:lnTo>
                    <a:pt x="100" y="37"/>
                  </a:lnTo>
                  <a:lnTo>
                    <a:pt x="103" y="40"/>
                  </a:lnTo>
                  <a:lnTo>
                    <a:pt x="108" y="44"/>
                  </a:lnTo>
                  <a:lnTo>
                    <a:pt x="111" y="46"/>
                  </a:lnTo>
                  <a:lnTo>
                    <a:pt x="114" y="48"/>
                  </a:lnTo>
                  <a:lnTo>
                    <a:pt x="119" y="52"/>
                  </a:lnTo>
                  <a:lnTo>
                    <a:pt x="123" y="54"/>
                  </a:lnTo>
                  <a:lnTo>
                    <a:pt x="127" y="57"/>
                  </a:lnTo>
                  <a:lnTo>
                    <a:pt x="131" y="59"/>
                  </a:lnTo>
                  <a:lnTo>
                    <a:pt x="134" y="63"/>
                  </a:lnTo>
                  <a:lnTo>
                    <a:pt x="138" y="65"/>
                  </a:lnTo>
                  <a:lnTo>
                    <a:pt x="142" y="69"/>
                  </a:lnTo>
                  <a:lnTo>
                    <a:pt x="147" y="73"/>
                  </a:lnTo>
                  <a:lnTo>
                    <a:pt x="150" y="76"/>
                  </a:lnTo>
                  <a:lnTo>
                    <a:pt x="154" y="80"/>
                  </a:lnTo>
                  <a:lnTo>
                    <a:pt x="157" y="83"/>
                  </a:lnTo>
                  <a:lnTo>
                    <a:pt x="160" y="86"/>
                  </a:lnTo>
                  <a:lnTo>
                    <a:pt x="164" y="91"/>
                  </a:lnTo>
                  <a:lnTo>
                    <a:pt x="167" y="93"/>
                  </a:lnTo>
                  <a:lnTo>
                    <a:pt x="171" y="97"/>
                  </a:lnTo>
                  <a:lnTo>
                    <a:pt x="174" y="101"/>
                  </a:lnTo>
                  <a:lnTo>
                    <a:pt x="178" y="104"/>
                  </a:lnTo>
                  <a:lnTo>
                    <a:pt x="180" y="109"/>
                  </a:lnTo>
                  <a:lnTo>
                    <a:pt x="184" y="112"/>
                  </a:lnTo>
                  <a:lnTo>
                    <a:pt x="187" y="115"/>
                  </a:lnTo>
                  <a:lnTo>
                    <a:pt x="189" y="120"/>
                  </a:lnTo>
                  <a:lnTo>
                    <a:pt x="193" y="123"/>
                  </a:lnTo>
                  <a:lnTo>
                    <a:pt x="197" y="128"/>
                  </a:lnTo>
                  <a:lnTo>
                    <a:pt x="199" y="131"/>
                  </a:lnTo>
                  <a:lnTo>
                    <a:pt x="203" y="134"/>
                  </a:lnTo>
                  <a:lnTo>
                    <a:pt x="205" y="138"/>
                  </a:lnTo>
                  <a:lnTo>
                    <a:pt x="208" y="142"/>
                  </a:lnTo>
                  <a:lnTo>
                    <a:pt x="211" y="146"/>
                  </a:lnTo>
                  <a:lnTo>
                    <a:pt x="213" y="150"/>
                  </a:lnTo>
                  <a:lnTo>
                    <a:pt x="216" y="154"/>
                  </a:lnTo>
                  <a:lnTo>
                    <a:pt x="219" y="158"/>
                  </a:lnTo>
                  <a:lnTo>
                    <a:pt x="221" y="161"/>
                  </a:lnTo>
                  <a:lnTo>
                    <a:pt x="224" y="166"/>
                  </a:lnTo>
                  <a:lnTo>
                    <a:pt x="226" y="169"/>
                  </a:lnTo>
                  <a:lnTo>
                    <a:pt x="230" y="173"/>
                  </a:lnTo>
                  <a:lnTo>
                    <a:pt x="232" y="177"/>
                  </a:lnTo>
                  <a:lnTo>
                    <a:pt x="234" y="182"/>
                  </a:lnTo>
                  <a:lnTo>
                    <a:pt x="236" y="185"/>
                  </a:lnTo>
                  <a:lnTo>
                    <a:pt x="240" y="189"/>
                  </a:lnTo>
                  <a:lnTo>
                    <a:pt x="241" y="194"/>
                  </a:lnTo>
                  <a:lnTo>
                    <a:pt x="243" y="197"/>
                  </a:lnTo>
                  <a:lnTo>
                    <a:pt x="245" y="201"/>
                  </a:lnTo>
                  <a:lnTo>
                    <a:pt x="248" y="205"/>
                  </a:lnTo>
                  <a:lnTo>
                    <a:pt x="250" y="210"/>
                  </a:lnTo>
                  <a:lnTo>
                    <a:pt x="252" y="213"/>
                  </a:lnTo>
                  <a:lnTo>
                    <a:pt x="254" y="217"/>
                  </a:lnTo>
                  <a:lnTo>
                    <a:pt x="257" y="222"/>
                  </a:lnTo>
                  <a:lnTo>
                    <a:pt x="258" y="224"/>
                  </a:lnTo>
                  <a:lnTo>
                    <a:pt x="260" y="229"/>
                  </a:lnTo>
                  <a:lnTo>
                    <a:pt x="262" y="233"/>
                  </a:lnTo>
                  <a:lnTo>
                    <a:pt x="264" y="238"/>
                  </a:lnTo>
                  <a:lnTo>
                    <a:pt x="267" y="242"/>
                  </a:lnTo>
                  <a:lnTo>
                    <a:pt x="268" y="247"/>
                  </a:lnTo>
                  <a:lnTo>
                    <a:pt x="270" y="250"/>
                  </a:lnTo>
                  <a:lnTo>
                    <a:pt x="272" y="254"/>
                  </a:lnTo>
                  <a:lnTo>
                    <a:pt x="273" y="259"/>
                  </a:lnTo>
                  <a:lnTo>
                    <a:pt x="275" y="263"/>
                  </a:lnTo>
                  <a:lnTo>
                    <a:pt x="278" y="268"/>
                  </a:lnTo>
                  <a:lnTo>
                    <a:pt x="279" y="271"/>
                  </a:lnTo>
                  <a:lnTo>
                    <a:pt x="281" y="276"/>
                  </a:lnTo>
                  <a:lnTo>
                    <a:pt x="282" y="280"/>
                  </a:lnTo>
                  <a:lnTo>
                    <a:pt x="284" y="285"/>
                  </a:lnTo>
                  <a:lnTo>
                    <a:pt x="286" y="289"/>
                  </a:lnTo>
                  <a:lnTo>
                    <a:pt x="287" y="293"/>
                  </a:lnTo>
                  <a:lnTo>
                    <a:pt x="289" y="297"/>
                  </a:lnTo>
                  <a:lnTo>
                    <a:pt x="290" y="301"/>
                  </a:lnTo>
                  <a:lnTo>
                    <a:pt x="293" y="306"/>
                  </a:lnTo>
                  <a:lnTo>
                    <a:pt x="294" y="310"/>
                  </a:lnTo>
                  <a:lnTo>
                    <a:pt x="296" y="315"/>
                  </a:lnTo>
                  <a:lnTo>
                    <a:pt x="297" y="319"/>
                  </a:lnTo>
                  <a:lnTo>
                    <a:pt x="299" y="324"/>
                  </a:lnTo>
                  <a:lnTo>
                    <a:pt x="299" y="326"/>
                  </a:lnTo>
                  <a:lnTo>
                    <a:pt x="299" y="328"/>
                  </a:lnTo>
                  <a:lnTo>
                    <a:pt x="300" y="331"/>
                  </a:lnTo>
                  <a:lnTo>
                    <a:pt x="300" y="333"/>
                  </a:lnTo>
                  <a:lnTo>
                    <a:pt x="301" y="335"/>
                  </a:lnTo>
                  <a:lnTo>
                    <a:pt x="301" y="338"/>
                  </a:lnTo>
                  <a:lnTo>
                    <a:pt x="303" y="341"/>
                  </a:lnTo>
                  <a:lnTo>
                    <a:pt x="305" y="344"/>
                  </a:lnTo>
                  <a:lnTo>
                    <a:pt x="305" y="346"/>
                  </a:lnTo>
                  <a:lnTo>
                    <a:pt x="305" y="350"/>
                  </a:lnTo>
                  <a:lnTo>
                    <a:pt x="306" y="352"/>
                  </a:lnTo>
                  <a:lnTo>
                    <a:pt x="306" y="354"/>
                  </a:lnTo>
                  <a:lnTo>
                    <a:pt x="306" y="356"/>
                  </a:lnTo>
                  <a:lnTo>
                    <a:pt x="307" y="360"/>
                  </a:lnTo>
                  <a:lnTo>
                    <a:pt x="307" y="362"/>
                  </a:lnTo>
                  <a:lnTo>
                    <a:pt x="308" y="366"/>
                  </a:lnTo>
                  <a:lnTo>
                    <a:pt x="308" y="368"/>
                  </a:lnTo>
                  <a:lnTo>
                    <a:pt x="309" y="371"/>
                  </a:lnTo>
                  <a:lnTo>
                    <a:pt x="309" y="373"/>
                  </a:lnTo>
                  <a:lnTo>
                    <a:pt x="309" y="377"/>
                  </a:lnTo>
                  <a:lnTo>
                    <a:pt x="309" y="379"/>
                  </a:lnTo>
                  <a:lnTo>
                    <a:pt x="310" y="381"/>
                  </a:lnTo>
                  <a:lnTo>
                    <a:pt x="310" y="384"/>
                  </a:lnTo>
                  <a:lnTo>
                    <a:pt x="312" y="387"/>
                  </a:lnTo>
                  <a:lnTo>
                    <a:pt x="312" y="389"/>
                  </a:lnTo>
                  <a:lnTo>
                    <a:pt x="312" y="392"/>
                  </a:lnTo>
                  <a:lnTo>
                    <a:pt x="312" y="396"/>
                  </a:lnTo>
                  <a:lnTo>
                    <a:pt x="313" y="399"/>
                  </a:lnTo>
                  <a:lnTo>
                    <a:pt x="313" y="400"/>
                  </a:lnTo>
                  <a:lnTo>
                    <a:pt x="314" y="403"/>
                  </a:lnTo>
                  <a:lnTo>
                    <a:pt x="314" y="406"/>
                  </a:lnTo>
                  <a:lnTo>
                    <a:pt x="315" y="409"/>
                  </a:lnTo>
                  <a:lnTo>
                    <a:pt x="315" y="411"/>
                  </a:lnTo>
                  <a:lnTo>
                    <a:pt x="315" y="414"/>
                  </a:lnTo>
                  <a:lnTo>
                    <a:pt x="315" y="417"/>
                  </a:lnTo>
                  <a:lnTo>
                    <a:pt x="316" y="420"/>
                  </a:lnTo>
                  <a:lnTo>
                    <a:pt x="316" y="423"/>
                  </a:lnTo>
                  <a:lnTo>
                    <a:pt x="316" y="425"/>
                  </a:lnTo>
                  <a:lnTo>
                    <a:pt x="316" y="428"/>
                  </a:lnTo>
                  <a:lnTo>
                    <a:pt x="317" y="432"/>
                  </a:lnTo>
                  <a:lnTo>
                    <a:pt x="317" y="434"/>
                  </a:lnTo>
                  <a:lnTo>
                    <a:pt x="318" y="436"/>
                  </a:lnTo>
                  <a:lnTo>
                    <a:pt x="318" y="439"/>
                  </a:lnTo>
                  <a:lnTo>
                    <a:pt x="319" y="442"/>
                  </a:lnTo>
                  <a:lnTo>
                    <a:pt x="319" y="444"/>
                  </a:lnTo>
                  <a:lnTo>
                    <a:pt x="319" y="447"/>
                  </a:lnTo>
                  <a:lnTo>
                    <a:pt x="321" y="451"/>
                  </a:lnTo>
                  <a:lnTo>
                    <a:pt x="321" y="453"/>
                  </a:lnTo>
                  <a:lnTo>
                    <a:pt x="321" y="456"/>
                  </a:lnTo>
                  <a:lnTo>
                    <a:pt x="322" y="458"/>
                  </a:lnTo>
                  <a:lnTo>
                    <a:pt x="322" y="461"/>
                  </a:lnTo>
                  <a:lnTo>
                    <a:pt x="323" y="464"/>
                  </a:lnTo>
                  <a:lnTo>
                    <a:pt x="323" y="466"/>
                  </a:lnTo>
                  <a:lnTo>
                    <a:pt x="324" y="469"/>
                  </a:lnTo>
                  <a:lnTo>
                    <a:pt x="324" y="471"/>
                  </a:lnTo>
                  <a:lnTo>
                    <a:pt x="325" y="475"/>
                  </a:lnTo>
                  <a:lnTo>
                    <a:pt x="325" y="477"/>
                  </a:lnTo>
                  <a:lnTo>
                    <a:pt x="326" y="480"/>
                  </a:lnTo>
                  <a:lnTo>
                    <a:pt x="327" y="483"/>
                  </a:lnTo>
                  <a:lnTo>
                    <a:pt x="327" y="485"/>
                  </a:lnTo>
                  <a:lnTo>
                    <a:pt x="328" y="488"/>
                  </a:lnTo>
                  <a:lnTo>
                    <a:pt x="328" y="490"/>
                  </a:lnTo>
                  <a:lnTo>
                    <a:pt x="329" y="493"/>
                  </a:lnTo>
                  <a:lnTo>
                    <a:pt x="331" y="497"/>
                  </a:lnTo>
                  <a:lnTo>
                    <a:pt x="332" y="499"/>
                  </a:lnTo>
                  <a:lnTo>
                    <a:pt x="333" y="502"/>
                  </a:lnTo>
                  <a:lnTo>
                    <a:pt x="333" y="504"/>
                  </a:lnTo>
                  <a:lnTo>
                    <a:pt x="334" y="508"/>
                  </a:lnTo>
                  <a:lnTo>
                    <a:pt x="335" y="511"/>
                  </a:lnTo>
                  <a:lnTo>
                    <a:pt x="335" y="513"/>
                  </a:lnTo>
                  <a:lnTo>
                    <a:pt x="336" y="517"/>
                  </a:lnTo>
                  <a:lnTo>
                    <a:pt x="337" y="520"/>
                  </a:lnTo>
                  <a:lnTo>
                    <a:pt x="338" y="522"/>
                  </a:lnTo>
                  <a:lnTo>
                    <a:pt x="338" y="526"/>
                  </a:lnTo>
                  <a:lnTo>
                    <a:pt x="340" y="529"/>
                  </a:lnTo>
                  <a:lnTo>
                    <a:pt x="341" y="532"/>
                  </a:lnTo>
                  <a:lnTo>
                    <a:pt x="342" y="535"/>
                  </a:lnTo>
                  <a:lnTo>
                    <a:pt x="343" y="538"/>
                  </a:lnTo>
                  <a:lnTo>
                    <a:pt x="344" y="541"/>
                  </a:lnTo>
                  <a:lnTo>
                    <a:pt x="345" y="545"/>
                  </a:lnTo>
                  <a:lnTo>
                    <a:pt x="346" y="547"/>
                  </a:lnTo>
                  <a:lnTo>
                    <a:pt x="347" y="549"/>
                  </a:lnTo>
                  <a:lnTo>
                    <a:pt x="347" y="554"/>
                  </a:lnTo>
                  <a:lnTo>
                    <a:pt x="349" y="556"/>
                  </a:lnTo>
                  <a:lnTo>
                    <a:pt x="351" y="559"/>
                  </a:lnTo>
                  <a:lnTo>
                    <a:pt x="352" y="563"/>
                  </a:lnTo>
                  <a:lnTo>
                    <a:pt x="353" y="565"/>
                  </a:lnTo>
                  <a:lnTo>
                    <a:pt x="353" y="568"/>
                  </a:lnTo>
                  <a:lnTo>
                    <a:pt x="355" y="571"/>
                  </a:lnTo>
                  <a:lnTo>
                    <a:pt x="356" y="574"/>
                  </a:lnTo>
                  <a:lnTo>
                    <a:pt x="358" y="576"/>
                  </a:lnTo>
                  <a:lnTo>
                    <a:pt x="359" y="579"/>
                  </a:lnTo>
                  <a:lnTo>
                    <a:pt x="361" y="583"/>
                  </a:lnTo>
                  <a:lnTo>
                    <a:pt x="362" y="586"/>
                  </a:lnTo>
                  <a:lnTo>
                    <a:pt x="363" y="588"/>
                  </a:lnTo>
                  <a:lnTo>
                    <a:pt x="365" y="592"/>
                  </a:lnTo>
                  <a:lnTo>
                    <a:pt x="366" y="595"/>
                  </a:lnTo>
                  <a:lnTo>
                    <a:pt x="368" y="600"/>
                  </a:lnTo>
                  <a:lnTo>
                    <a:pt x="370" y="604"/>
                  </a:lnTo>
                  <a:lnTo>
                    <a:pt x="372" y="609"/>
                  </a:lnTo>
                  <a:lnTo>
                    <a:pt x="374" y="612"/>
                  </a:lnTo>
                  <a:lnTo>
                    <a:pt x="377" y="616"/>
                  </a:lnTo>
                  <a:lnTo>
                    <a:pt x="379" y="621"/>
                  </a:lnTo>
                  <a:lnTo>
                    <a:pt x="381" y="625"/>
                  </a:lnTo>
                  <a:lnTo>
                    <a:pt x="383" y="629"/>
                  </a:lnTo>
                  <a:lnTo>
                    <a:pt x="386" y="633"/>
                  </a:lnTo>
                  <a:lnTo>
                    <a:pt x="388" y="638"/>
                  </a:lnTo>
                  <a:lnTo>
                    <a:pt x="390" y="642"/>
                  </a:lnTo>
                  <a:lnTo>
                    <a:pt x="392" y="647"/>
                  </a:lnTo>
                  <a:lnTo>
                    <a:pt x="394" y="650"/>
                  </a:lnTo>
                  <a:lnTo>
                    <a:pt x="398" y="653"/>
                  </a:lnTo>
                  <a:lnTo>
                    <a:pt x="400" y="658"/>
                  </a:lnTo>
                  <a:lnTo>
                    <a:pt x="402" y="662"/>
                  </a:lnTo>
                  <a:lnTo>
                    <a:pt x="405" y="667"/>
                  </a:lnTo>
                  <a:lnTo>
                    <a:pt x="408" y="670"/>
                  </a:lnTo>
                  <a:lnTo>
                    <a:pt x="410" y="675"/>
                  </a:lnTo>
                  <a:lnTo>
                    <a:pt x="414" y="679"/>
                  </a:lnTo>
                  <a:lnTo>
                    <a:pt x="417" y="683"/>
                  </a:lnTo>
                  <a:lnTo>
                    <a:pt x="419" y="686"/>
                  </a:lnTo>
                  <a:lnTo>
                    <a:pt x="423" y="690"/>
                  </a:lnTo>
                  <a:lnTo>
                    <a:pt x="425" y="695"/>
                  </a:lnTo>
                  <a:lnTo>
                    <a:pt x="428" y="698"/>
                  </a:lnTo>
                  <a:lnTo>
                    <a:pt x="431" y="703"/>
                  </a:lnTo>
                  <a:lnTo>
                    <a:pt x="435" y="706"/>
                  </a:lnTo>
                  <a:lnTo>
                    <a:pt x="437" y="710"/>
                  </a:lnTo>
                  <a:lnTo>
                    <a:pt x="442" y="713"/>
                  </a:lnTo>
                  <a:lnTo>
                    <a:pt x="445" y="717"/>
                  </a:lnTo>
                  <a:lnTo>
                    <a:pt x="449" y="722"/>
                  </a:lnTo>
                  <a:lnTo>
                    <a:pt x="451" y="723"/>
                  </a:lnTo>
                  <a:lnTo>
                    <a:pt x="454" y="726"/>
                  </a:lnTo>
                  <a:lnTo>
                    <a:pt x="456" y="727"/>
                  </a:lnTo>
                  <a:lnTo>
                    <a:pt x="458" y="731"/>
                  </a:lnTo>
                  <a:lnTo>
                    <a:pt x="461" y="732"/>
                  </a:lnTo>
                  <a:lnTo>
                    <a:pt x="464" y="734"/>
                  </a:lnTo>
                  <a:lnTo>
                    <a:pt x="466" y="736"/>
                  </a:lnTo>
                  <a:lnTo>
                    <a:pt x="470" y="739"/>
                  </a:lnTo>
                  <a:lnTo>
                    <a:pt x="472" y="740"/>
                  </a:lnTo>
                  <a:lnTo>
                    <a:pt x="474" y="743"/>
                  </a:lnTo>
                  <a:lnTo>
                    <a:pt x="476" y="745"/>
                  </a:lnTo>
                  <a:lnTo>
                    <a:pt x="479" y="747"/>
                  </a:lnTo>
                  <a:lnTo>
                    <a:pt x="482" y="749"/>
                  </a:lnTo>
                  <a:lnTo>
                    <a:pt x="484" y="751"/>
                  </a:lnTo>
                  <a:lnTo>
                    <a:pt x="486" y="752"/>
                  </a:lnTo>
                  <a:lnTo>
                    <a:pt x="489" y="755"/>
                  </a:lnTo>
                  <a:lnTo>
                    <a:pt x="464" y="786"/>
                  </a:lnTo>
                  <a:lnTo>
                    <a:pt x="462" y="784"/>
                  </a:lnTo>
                  <a:lnTo>
                    <a:pt x="459" y="782"/>
                  </a:lnTo>
                  <a:lnTo>
                    <a:pt x="456" y="780"/>
                  </a:lnTo>
                  <a:lnTo>
                    <a:pt x="454" y="779"/>
                  </a:lnTo>
                  <a:lnTo>
                    <a:pt x="452" y="777"/>
                  </a:lnTo>
                  <a:lnTo>
                    <a:pt x="449" y="775"/>
                  </a:lnTo>
                  <a:lnTo>
                    <a:pt x="447" y="773"/>
                  </a:lnTo>
                  <a:lnTo>
                    <a:pt x="446" y="771"/>
                  </a:lnTo>
                  <a:lnTo>
                    <a:pt x="443" y="769"/>
                  </a:lnTo>
                  <a:lnTo>
                    <a:pt x="440" y="768"/>
                  </a:lnTo>
                  <a:lnTo>
                    <a:pt x="438" y="764"/>
                  </a:lnTo>
                  <a:lnTo>
                    <a:pt x="436" y="763"/>
                  </a:lnTo>
                  <a:lnTo>
                    <a:pt x="431" y="759"/>
                  </a:lnTo>
                  <a:lnTo>
                    <a:pt x="428" y="755"/>
                  </a:lnTo>
                  <a:lnTo>
                    <a:pt x="424" y="751"/>
                  </a:lnTo>
                  <a:lnTo>
                    <a:pt x="419" y="747"/>
                  </a:lnTo>
                  <a:lnTo>
                    <a:pt x="416" y="743"/>
                  </a:lnTo>
                  <a:lnTo>
                    <a:pt x="412" y="739"/>
                  </a:lnTo>
                  <a:lnTo>
                    <a:pt x="409" y="736"/>
                  </a:lnTo>
                  <a:lnTo>
                    <a:pt x="408" y="734"/>
                  </a:lnTo>
                  <a:lnTo>
                    <a:pt x="406" y="732"/>
                  </a:lnTo>
                  <a:lnTo>
                    <a:pt x="405" y="730"/>
                  </a:lnTo>
                  <a:lnTo>
                    <a:pt x="400" y="725"/>
                  </a:lnTo>
                  <a:lnTo>
                    <a:pt x="398" y="722"/>
                  </a:lnTo>
                  <a:lnTo>
                    <a:pt x="396" y="718"/>
                  </a:lnTo>
                  <a:lnTo>
                    <a:pt x="393" y="717"/>
                  </a:lnTo>
                  <a:lnTo>
                    <a:pt x="391" y="714"/>
                  </a:lnTo>
                  <a:lnTo>
                    <a:pt x="390" y="712"/>
                  </a:lnTo>
                  <a:lnTo>
                    <a:pt x="389" y="710"/>
                  </a:lnTo>
                  <a:lnTo>
                    <a:pt x="387" y="707"/>
                  </a:lnTo>
                  <a:lnTo>
                    <a:pt x="386" y="705"/>
                  </a:lnTo>
                  <a:lnTo>
                    <a:pt x="384" y="703"/>
                  </a:lnTo>
                  <a:lnTo>
                    <a:pt x="382" y="701"/>
                  </a:lnTo>
                  <a:lnTo>
                    <a:pt x="381" y="698"/>
                  </a:lnTo>
                  <a:lnTo>
                    <a:pt x="379" y="695"/>
                  </a:lnTo>
                  <a:lnTo>
                    <a:pt x="378" y="694"/>
                  </a:lnTo>
                  <a:lnTo>
                    <a:pt x="377" y="690"/>
                  </a:lnTo>
                  <a:lnTo>
                    <a:pt x="374" y="689"/>
                  </a:lnTo>
                  <a:lnTo>
                    <a:pt x="373" y="686"/>
                  </a:lnTo>
                  <a:lnTo>
                    <a:pt x="372" y="684"/>
                  </a:lnTo>
                  <a:lnTo>
                    <a:pt x="371" y="681"/>
                  </a:lnTo>
                  <a:lnTo>
                    <a:pt x="370" y="679"/>
                  </a:lnTo>
                  <a:lnTo>
                    <a:pt x="368" y="676"/>
                  </a:lnTo>
                  <a:lnTo>
                    <a:pt x="366" y="675"/>
                  </a:lnTo>
                  <a:lnTo>
                    <a:pt x="365" y="671"/>
                  </a:lnTo>
                  <a:lnTo>
                    <a:pt x="364" y="669"/>
                  </a:lnTo>
                  <a:lnTo>
                    <a:pt x="363" y="667"/>
                  </a:lnTo>
                  <a:lnTo>
                    <a:pt x="362" y="665"/>
                  </a:lnTo>
                  <a:lnTo>
                    <a:pt x="361" y="662"/>
                  </a:lnTo>
                  <a:lnTo>
                    <a:pt x="360" y="659"/>
                  </a:lnTo>
                  <a:lnTo>
                    <a:pt x="359" y="657"/>
                  </a:lnTo>
                  <a:lnTo>
                    <a:pt x="356" y="655"/>
                  </a:lnTo>
                  <a:lnTo>
                    <a:pt x="355" y="652"/>
                  </a:lnTo>
                  <a:lnTo>
                    <a:pt x="355" y="649"/>
                  </a:lnTo>
                  <a:lnTo>
                    <a:pt x="353" y="648"/>
                  </a:lnTo>
                  <a:lnTo>
                    <a:pt x="353" y="645"/>
                  </a:lnTo>
                  <a:lnTo>
                    <a:pt x="352" y="642"/>
                  </a:lnTo>
                  <a:lnTo>
                    <a:pt x="351" y="639"/>
                  </a:lnTo>
                  <a:lnTo>
                    <a:pt x="350" y="637"/>
                  </a:lnTo>
                  <a:lnTo>
                    <a:pt x="349" y="633"/>
                  </a:lnTo>
                  <a:lnTo>
                    <a:pt x="347" y="630"/>
                  </a:lnTo>
                  <a:lnTo>
                    <a:pt x="346" y="628"/>
                  </a:lnTo>
                  <a:lnTo>
                    <a:pt x="344" y="624"/>
                  </a:lnTo>
                  <a:lnTo>
                    <a:pt x="344" y="622"/>
                  </a:lnTo>
                  <a:lnTo>
                    <a:pt x="343" y="619"/>
                  </a:lnTo>
                  <a:lnTo>
                    <a:pt x="342" y="616"/>
                  </a:lnTo>
                  <a:lnTo>
                    <a:pt x="341" y="613"/>
                  </a:lnTo>
                  <a:lnTo>
                    <a:pt x="340" y="611"/>
                  </a:lnTo>
                  <a:lnTo>
                    <a:pt x="338" y="608"/>
                  </a:lnTo>
                  <a:lnTo>
                    <a:pt x="337" y="605"/>
                  </a:lnTo>
                  <a:lnTo>
                    <a:pt x="337" y="602"/>
                  </a:lnTo>
                  <a:lnTo>
                    <a:pt x="337" y="600"/>
                  </a:lnTo>
                  <a:lnTo>
                    <a:pt x="335" y="596"/>
                  </a:lnTo>
                  <a:lnTo>
                    <a:pt x="335" y="593"/>
                  </a:lnTo>
                  <a:lnTo>
                    <a:pt x="334" y="591"/>
                  </a:lnTo>
                  <a:lnTo>
                    <a:pt x="333" y="587"/>
                  </a:lnTo>
                  <a:lnTo>
                    <a:pt x="333" y="584"/>
                  </a:lnTo>
                  <a:lnTo>
                    <a:pt x="332" y="582"/>
                  </a:lnTo>
                  <a:lnTo>
                    <a:pt x="329" y="577"/>
                  </a:lnTo>
                  <a:lnTo>
                    <a:pt x="329" y="576"/>
                  </a:lnTo>
                  <a:lnTo>
                    <a:pt x="328" y="573"/>
                  </a:lnTo>
                  <a:lnTo>
                    <a:pt x="328" y="569"/>
                  </a:lnTo>
                  <a:lnTo>
                    <a:pt x="328" y="566"/>
                  </a:lnTo>
                  <a:lnTo>
                    <a:pt x="327" y="564"/>
                  </a:lnTo>
                  <a:lnTo>
                    <a:pt x="327" y="560"/>
                  </a:lnTo>
                  <a:lnTo>
                    <a:pt x="326" y="558"/>
                  </a:lnTo>
                  <a:lnTo>
                    <a:pt x="325" y="555"/>
                  </a:lnTo>
                  <a:lnTo>
                    <a:pt x="325" y="551"/>
                  </a:lnTo>
                  <a:lnTo>
                    <a:pt x="324" y="548"/>
                  </a:lnTo>
                  <a:lnTo>
                    <a:pt x="324" y="546"/>
                  </a:lnTo>
                  <a:lnTo>
                    <a:pt x="323" y="542"/>
                  </a:lnTo>
                  <a:lnTo>
                    <a:pt x="323" y="540"/>
                  </a:lnTo>
                  <a:lnTo>
                    <a:pt x="322" y="537"/>
                  </a:lnTo>
                  <a:lnTo>
                    <a:pt x="321" y="534"/>
                  </a:lnTo>
                  <a:lnTo>
                    <a:pt x="321" y="530"/>
                  </a:lnTo>
                  <a:lnTo>
                    <a:pt x="319" y="528"/>
                  </a:lnTo>
                  <a:lnTo>
                    <a:pt x="319" y="523"/>
                  </a:lnTo>
                  <a:lnTo>
                    <a:pt x="318" y="521"/>
                  </a:lnTo>
                  <a:lnTo>
                    <a:pt x="318" y="518"/>
                  </a:lnTo>
                  <a:lnTo>
                    <a:pt x="317" y="516"/>
                  </a:lnTo>
                  <a:lnTo>
                    <a:pt x="316" y="512"/>
                  </a:lnTo>
                  <a:lnTo>
                    <a:pt x="316" y="509"/>
                  </a:lnTo>
                  <a:lnTo>
                    <a:pt x="316" y="507"/>
                  </a:lnTo>
                  <a:lnTo>
                    <a:pt x="315" y="503"/>
                  </a:lnTo>
                  <a:lnTo>
                    <a:pt x="315" y="500"/>
                  </a:lnTo>
                  <a:lnTo>
                    <a:pt x="314" y="498"/>
                  </a:lnTo>
                  <a:lnTo>
                    <a:pt x="314" y="494"/>
                  </a:lnTo>
                  <a:lnTo>
                    <a:pt x="313" y="491"/>
                  </a:lnTo>
                  <a:lnTo>
                    <a:pt x="312" y="488"/>
                  </a:lnTo>
                  <a:lnTo>
                    <a:pt x="312" y="485"/>
                  </a:lnTo>
                  <a:lnTo>
                    <a:pt x="312" y="482"/>
                  </a:lnTo>
                  <a:lnTo>
                    <a:pt x="310" y="480"/>
                  </a:lnTo>
                  <a:lnTo>
                    <a:pt x="310" y="476"/>
                  </a:lnTo>
                  <a:lnTo>
                    <a:pt x="309" y="474"/>
                  </a:lnTo>
                  <a:lnTo>
                    <a:pt x="309" y="470"/>
                  </a:lnTo>
                  <a:lnTo>
                    <a:pt x="309" y="467"/>
                  </a:lnTo>
                  <a:lnTo>
                    <a:pt x="308" y="464"/>
                  </a:lnTo>
                  <a:lnTo>
                    <a:pt x="307" y="461"/>
                  </a:lnTo>
                  <a:lnTo>
                    <a:pt x="307" y="457"/>
                  </a:lnTo>
                  <a:lnTo>
                    <a:pt x="307" y="456"/>
                  </a:lnTo>
                  <a:lnTo>
                    <a:pt x="306" y="453"/>
                  </a:lnTo>
                  <a:lnTo>
                    <a:pt x="306" y="451"/>
                  </a:lnTo>
                  <a:lnTo>
                    <a:pt x="306" y="447"/>
                  </a:lnTo>
                  <a:lnTo>
                    <a:pt x="306" y="444"/>
                  </a:lnTo>
                  <a:lnTo>
                    <a:pt x="306" y="442"/>
                  </a:lnTo>
                  <a:lnTo>
                    <a:pt x="306" y="438"/>
                  </a:lnTo>
                  <a:lnTo>
                    <a:pt x="305" y="436"/>
                  </a:lnTo>
                  <a:lnTo>
                    <a:pt x="305" y="434"/>
                  </a:lnTo>
                  <a:lnTo>
                    <a:pt x="305" y="430"/>
                  </a:lnTo>
                  <a:lnTo>
                    <a:pt x="305" y="428"/>
                  </a:lnTo>
                  <a:lnTo>
                    <a:pt x="303" y="425"/>
                  </a:lnTo>
                  <a:lnTo>
                    <a:pt x="303" y="424"/>
                  </a:lnTo>
                  <a:lnTo>
                    <a:pt x="303" y="420"/>
                  </a:lnTo>
                  <a:lnTo>
                    <a:pt x="303" y="417"/>
                  </a:lnTo>
                  <a:lnTo>
                    <a:pt x="301" y="415"/>
                  </a:lnTo>
                  <a:lnTo>
                    <a:pt x="301" y="412"/>
                  </a:lnTo>
                  <a:lnTo>
                    <a:pt x="301" y="409"/>
                  </a:lnTo>
                  <a:lnTo>
                    <a:pt x="300" y="407"/>
                  </a:lnTo>
                  <a:lnTo>
                    <a:pt x="300" y="403"/>
                  </a:lnTo>
                  <a:lnTo>
                    <a:pt x="300" y="401"/>
                  </a:lnTo>
                  <a:lnTo>
                    <a:pt x="299" y="399"/>
                  </a:lnTo>
                  <a:lnTo>
                    <a:pt x="299" y="396"/>
                  </a:lnTo>
                  <a:lnTo>
                    <a:pt x="299" y="392"/>
                  </a:lnTo>
                  <a:lnTo>
                    <a:pt x="299" y="390"/>
                  </a:lnTo>
                  <a:lnTo>
                    <a:pt x="299" y="387"/>
                  </a:lnTo>
                  <a:lnTo>
                    <a:pt x="298" y="384"/>
                  </a:lnTo>
                  <a:lnTo>
                    <a:pt x="297" y="382"/>
                  </a:lnTo>
                  <a:lnTo>
                    <a:pt x="297" y="380"/>
                  </a:lnTo>
                  <a:lnTo>
                    <a:pt x="297" y="377"/>
                  </a:lnTo>
                  <a:lnTo>
                    <a:pt x="297" y="374"/>
                  </a:lnTo>
                  <a:lnTo>
                    <a:pt x="297" y="371"/>
                  </a:lnTo>
                  <a:lnTo>
                    <a:pt x="297" y="369"/>
                  </a:lnTo>
                  <a:lnTo>
                    <a:pt x="296" y="364"/>
                  </a:lnTo>
                  <a:lnTo>
                    <a:pt x="295" y="361"/>
                  </a:lnTo>
                  <a:lnTo>
                    <a:pt x="294" y="356"/>
                  </a:lnTo>
                  <a:lnTo>
                    <a:pt x="293" y="353"/>
                  </a:lnTo>
                  <a:lnTo>
                    <a:pt x="293" y="350"/>
                  </a:lnTo>
                  <a:lnTo>
                    <a:pt x="291" y="346"/>
                  </a:lnTo>
                  <a:lnTo>
                    <a:pt x="290" y="343"/>
                  </a:lnTo>
                  <a:lnTo>
                    <a:pt x="290" y="338"/>
                  </a:lnTo>
                  <a:lnTo>
                    <a:pt x="288" y="335"/>
                  </a:lnTo>
                  <a:lnTo>
                    <a:pt x="288" y="331"/>
                  </a:lnTo>
                  <a:lnTo>
                    <a:pt x="287" y="328"/>
                  </a:lnTo>
                  <a:lnTo>
                    <a:pt x="286" y="324"/>
                  </a:lnTo>
                  <a:lnTo>
                    <a:pt x="285" y="321"/>
                  </a:lnTo>
                  <a:lnTo>
                    <a:pt x="284" y="317"/>
                  </a:lnTo>
                  <a:lnTo>
                    <a:pt x="282" y="313"/>
                  </a:lnTo>
                  <a:lnTo>
                    <a:pt x="281" y="309"/>
                  </a:lnTo>
                  <a:lnTo>
                    <a:pt x="279" y="306"/>
                  </a:lnTo>
                  <a:lnTo>
                    <a:pt x="278" y="303"/>
                  </a:lnTo>
                  <a:lnTo>
                    <a:pt x="278" y="298"/>
                  </a:lnTo>
                  <a:lnTo>
                    <a:pt x="276" y="296"/>
                  </a:lnTo>
                  <a:lnTo>
                    <a:pt x="273" y="293"/>
                  </a:lnTo>
                  <a:lnTo>
                    <a:pt x="272" y="289"/>
                  </a:lnTo>
                  <a:lnTo>
                    <a:pt x="271" y="285"/>
                  </a:lnTo>
                  <a:lnTo>
                    <a:pt x="270" y="281"/>
                  </a:lnTo>
                  <a:lnTo>
                    <a:pt x="268" y="278"/>
                  </a:lnTo>
                  <a:lnTo>
                    <a:pt x="267" y="275"/>
                  </a:lnTo>
                  <a:lnTo>
                    <a:pt x="264" y="271"/>
                  </a:lnTo>
                  <a:lnTo>
                    <a:pt x="264" y="268"/>
                  </a:lnTo>
                  <a:lnTo>
                    <a:pt x="262" y="264"/>
                  </a:lnTo>
                  <a:lnTo>
                    <a:pt x="261" y="261"/>
                  </a:lnTo>
                  <a:lnTo>
                    <a:pt x="259" y="259"/>
                  </a:lnTo>
                  <a:lnTo>
                    <a:pt x="258" y="254"/>
                  </a:lnTo>
                  <a:lnTo>
                    <a:pt x="256" y="251"/>
                  </a:lnTo>
                  <a:lnTo>
                    <a:pt x="254" y="248"/>
                  </a:lnTo>
                  <a:lnTo>
                    <a:pt x="252" y="244"/>
                  </a:lnTo>
                  <a:lnTo>
                    <a:pt x="250" y="241"/>
                  </a:lnTo>
                  <a:lnTo>
                    <a:pt x="248" y="238"/>
                  </a:lnTo>
                  <a:lnTo>
                    <a:pt x="245" y="235"/>
                  </a:lnTo>
                  <a:lnTo>
                    <a:pt x="244" y="232"/>
                  </a:lnTo>
                  <a:lnTo>
                    <a:pt x="243" y="227"/>
                  </a:lnTo>
                  <a:lnTo>
                    <a:pt x="240" y="224"/>
                  </a:lnTo>
                  <a:lnTo>
                    <a:pt x="239" y="222"/>
                  </a:lnTo>
                  <a:lnTo>
                    <a:pt x="236" y="217"/>
                  </a:lnTo>
                  <a:lnTo>
                    <a:pt x="234" y="215"/>
                  </a:lnTo>
                  <a:lnTo>
                    <a:pt x="232" y="212"/>
                  </a:lnTo>
                  <a:lnTo>
                    <a:pt x="230" y="208"/>
                  </a:lnTo>
                  <a:lnTo>
                    <a:pt x="228" y="205"/>
                  </a:lnTo>
                  <a:lnTo>
                    <a:pt x="225" y="202"/>
                  </a:lnTo>
                  <a:lnTo>
                    <a:pt x="222" y="198"/>
                  </a:lnTo>
                  <a:lnTo>
                    <a:pt x="220" y="195"/>
                  </a:lnTo>
                  <a:lnTo>
                    <a:pt x="217" y="193"/>
                  </a:lnTo>
                  <a:lnTo>
                    <a:pt x="215" y="189"/>
                  </a:lnTo>
                  <a:lnTo>
                    <a:pt x="213" y="186"/>
                  </a:lnTo>
                  <a:lnTo>
                    <a:pt x="211" y="184"/>
                  </a:lnTo>
                  <a:lnTo>
                    <a:pt x="208" y="180"/>
                  </a:lnTo>
                  <a:lnTo>
                    <a:pt x="206" y="177"/>
                  </a:lnTo>
                  <a:lnTo>
                    <a:pt x="203" y="174"/>
                  </a:lnTo>
                  <a:lnTo>
                    <a:pt x="199" y="171"/>
                  </a:lnTo>
                  <a:lnTo>
                    <a:pt x="197" y="168"/>
                  </a:lnTo>
                  <a:lnTo>
                    <a:pt x="194" y="166"/>
                  </a:lnTo>
                  <a:lnTo>
                    <a:pt x="192" y="161"/>
                  </a:lnTo>
                  <a:lnTo>
                    <a:pt x="188" y="159"/>
                  </a:lnTo>
                  <a:lnTo>
                    <a:pt x="185" y="156"/>
                  </a:lnTo>
                  <a:lnTo>
                    <a:pt x="184" y="154"/>
                  </a:lnTo>
                  <a:lnTo>
                    <a:pt x="180" y="151"/>
                  </a:lnTo>
                  <a:lnTo>
                    <a:pt x="178" y="148"/>
                  </a:lnTo>
                  <a:lnTo>
                    <a:pt x="175" y="145"/>
                  </a:lnTo>
                  <a:lnTo>
                    <a:pt x="173" y="142"/>
                  </a:lnTo>
                  <a:lnTo>
                    <a:pt x="170" y="140"/>
                  </a:lnTo>
                  <a:lnTo>
                    <a:pt x="167" y="138"/>
                  </a:lnTo>
                  <a:lnTo>
                    <a:pt x="165" y="134"/>
                  </a:lnTo>
                  <a:lnTo>
                    <a:pt x="163" y="133"/>
                  </a:lnTo>
                  <a:lnTo>
                    <a:pt x="159" y="130"/>
                  </a:lnTo>
                  <a:lnTo>
                    <a:pt x="157" y="128"/>
                  </a:lnTo>
                  <a:lnTo>
                    <a:pt x="155" y="125"/>
                  </a:lnTo>
                  <a:lnTo>
                    <a:pt x="152" y="123"/>
                  </a:lnTo>
                  <a:lnTo>
                    <a:pt x="149" y="120"/>
                  </a:lnTo>
                  <a:lnTo>
                    <a:pt x="147" y="119"/>
                  </a:lnTo>
                  <a:lnTo>
                    <a:pt x="143" y="115"/>
                  </a:lnTo>
                  <a:lnTo>
                    <a:pt x="141" y="114"/>
                  </a:lnTo>
                  <a:lnTo>
                    <a:pt x="138" y="111"/>
                  </a:lnTo>
                  <a:lnTo>
                    <a:pt x="136" y="109"/>
                  </a:lnTo>
                  <a:lnTo>
                    <a:pt x="132" y="106"/>
                  </a:lnTo>
                  <a:lnTo>
                    <a:pt x="130" y="104"/>
                  </a:lnTo>
                  <a:lnTo>
                    <a:pt x="128" y="102"/>
                  </a:lnTo>
                  <a:lnTo>
                    <a:pt x="124" y="101"/>
                  </a:lnTo>
                  <a:lnTo>
                    <a:pt x="122" y="97"/>
                  </a:lnTo>
                  <a:lnTo>
                    <a:pt x="119" y="96"/>
                  </a:lnTo>
                  <a:lnTo>
                    <a:pt x="117" y="93"/>
                  </a:lnTo>
                  <a:lnTo>
                    <a:pt x="113" y="92"/>
                  </a:lnTo>
                  <a:lnTo>
                    <a:pt x="110" y="88"/>
                  </a:lnTo>
                  <a:lnTo>
                    <a:pt x="108" y="87"/>
                  </a:lnTo>
                  <a:lnTo>
                    <a:pt x="104" y="86"/>
                  </a:lnTo>
                  <a:lnTo>
                    <a:pt x="102" y="84"/>
                  </a:lnTo>
                  <a:lnTo>
                    <a:pt x="100" y="82"/>
                  </a:lnTo>
                  <a:lnTo>
                    <a:pt x="96" y="81"/>
                  </a:lnTo>
                  <a:lnTo>
                    <a:pt x="94" y="78"/>
                  </a:lnTo>
                  <a:lnTo>
                    <a:pt x="91" y="76"/>
                  </a:lnTo>
                  <a:lnTo>
                    <a:pt x="86" y="74"/>
                  </a:lnTo>
                  <a:lnTo>
                    <a:pt x="85" y="73"/>
                  </a:lnTo>
                  <a:lnTo>
                    <a:pt x="82" y="72"/>
                  </a:lnTo>
                  <a:lnTo>
                    <a:pt x="78" y="69"/>
                  </a:lnTo>
                  <a:lnTo>
                    <a:pt x="75" y="67"/>
                  </a:lnTo>
                  <a:lnTo>
                    <a:pt x="73" y="66"/>
                  </a:lnTo>
                  <a:lnTo>
                    <a:pt x="71" y="64"/>
                  </a:lnTo>
                  <a:lnTo>
                    <a:pt x="67" y="63"/>
                  </a:lnTo>
                  <a:lnTo>
                    <a:pt x="64" y="60"/>
                  </a:lnTo>
                  <a:lnTo>
                    <a:pt x="61" y="59"/>
                  </a:lnTo>
                  <a:lnTo>
                    <a:pt x="57" y="58"/>
                  </a:lnTo>
                  <a:lnTo>
                    <a:pt x="55" y="57"/>
                  </a:lnTo>
                  <a:lnTo>
                    <a:pt x="52" y="56"/>
                  </a:lnTo>
                  <a:lnTo>
                    <a:pt x="49" y="55"/>
                  </a:lnTo>
                  <a:lnTo>
                    <a:pt x="46" y="53"/>
                  </a:lnTo>
                  <a:lnTo>
                    <a:pt x="44" y="52"/>
                  </a:lnTo>
                  <a:lnTo>
                    <a:pt x="40" y="50"/>
                  </a:lnTo>
                  <a:lnTo>
                    <a:pt x="37" y="49"/>
                  </a:lnTo>
                  <a:lnTo>
                    <a:pt x="34" y="48"/>
                  </a:lnTo>
                  <a:lnTo>
                    <a:pt x="30" y="46"/>
                  </a:lnTo>
                  <a:lnTo>
                    <a:pt x="28" y="45"/>
                  </a:lnTo>
                  <a:lnTo>
                    <a:pt x="25" y="45"/>
                  </a:lnTo>
                  <a:lnTo>
                    <a:pt x="21" y="44"/>
                  </a:lnTo>
                  <a:lnTo>
                    <a:pt x="18" y="41"/>
                  </a:lnTo>
                  <a:lnTo>
                    <a:pt x="15" y="40"/>
                  </a:lnTo>
                  <a:lnTo>
                    <a:pt x="12" y="40"/>
                  </a:lnTo>
                  <a:lnTo>
                    <a:pt x="9" y="39"/>
                  </a:lnTo>
                  <a:lnTo>
                    <a:pt x="6" y="38"/>
                  </a:lnTo>
                  <a:lnTo>
                    <a:pt x="2" y="37"/>
                  </a:lnTo>
                  <a:lnTo>
                    <a:pt x="0" y="3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8" name="Freeform 184"/>
            <p:cNvSpPr>
              <a:spLocks/>
            </p:cNvSpPr>
            <p:nvPr/>
          </p:nvSpPr>
          <p:spPr bwMode="auto">
            <a:xfrm>
              <a:off x="2263" y="3084"/>
              <a:ext cx="244" cy="393"/>
            </a:xfrm>
            <a:custGeom>
              <a:avLst/>
              <a:gdLst>
                <a:gd name="T0" fmla="*/ 2 w 489"/>
                <a:gd name="T1" fmla="*/ 0 h 787"/>
                <a:gd name="T2" fmla="*/ 4 w 489"/>
                <a:gd name="T3" fmla="*/ 1 h 787"/>
                <a:gd name="T4" fmla="*/ 6 w 489"/>
                <a:gd name="T5" fmla="*/ 2 h 787"/>
                <a:gd name="T6" fmla="*/ 9 w 489"/>
                <a:gd name="T7" fmla="*/ 4 h 787"/>
                <a:gd name="T8" fmla="*/ 11 w 489"/>
                <a:gd name="T9" fmla="*/ 6 h 787"/>
                <a:gd name="T10" fmla="*/ 12 w 489"/>
                <a:gd name="T11" fmla="*/ 8 h 787"/>
                <a:gd name="T12" fmla="*/ 14 w 489"/>
                <a:gd name="T13" fmla="*/ 10 h 787"/>
                <a:gd name="T14" fmla="*/ 15 w 489"/>
                <a:gd name="T15" fmla="*/ 13 h 787"/>
                <a:gd name="T16" fmla="*/ 16 w 489"/>
                <a:gd name="T17" fmla="*/ 15 h 787"/>
                <a:gd name="T18" fmla="*/ 17 w 489"/>
                <a:gd name="T19" fmla="*/ 17 h 787"/>
                <a:gd name="T20" fmla="*/ 18 w 489"/>
                <a:gd name="T21" fmla="*/ 20 h 787"/>
                <a:gd name="T22" fmla="*/ 19 w 489"/>
                <a:gd name="T23" fmla="*/ 21 h 787"/>
                <a:gd name="T24" fmla="*/ 19 w 489"/>
                <a:gd name="T25" fmla="*/ 23 h 787"/>
                <a:gd name="T26" fmla="*/ 19 w 489"/>
                <a:gd name="T27" fmla="*/ 24 h 787"/>
                <a:gd name="T28" fmla="*/ 19 w 489"/>
                <a:gd name="T29" fmla="*/ 26 h 787"/>
                <a:gd name="T30" fmla="*/ 20 w 489"/>
                <a:gd name="T31" fmla="*/ 27 h 787"/>
                <a:gd name="T32" fmla="*/ 20 w 489"/>
                <a:gd name="T33" fmla="*/ 29 h 787"/>
                <a:gd name="T34" fmla="*/ 20 w 489"/>
                <a:gd name="T35" fmla="*/ 30 h 787"/>
                <a:gd name="T36" fmla="*/ 21 w 489"/>
                <a:gd name="T37" fmla="*/ 32 h 787"/>
                <a:gd name="T38" fmla="*/ 21 w 489"/>
                <a:gd name="T39" fmla="*/ 34 h 787"/>
                <a:gd name="T40" fmla="*/ 22 w 489"/>
                <a:gd name="T41" fmla="*/ 35 h 787"/>
                <a:gd name="T42" fmla="*/ 23 w 489"/>
                <a:gd name="T43" fmla="*/ 37 h 787"/>
                <a:gd name="T44" fmla="*/ 23 w 489"/>
                <a:gd name="T45" fmla="*/ 38 h 787"/>
                <a:gd name="T46" fmla="*/ 24 w 489"/>
                <a:gd name="T47" fmla="*/ 40 h 787"/>
                <a:gd name="T48" fmla="*/ 25 w 489"/>
                <a:gd name="T49" fmla="*/ 41 h 787"/>
                <a:gd name="T50" fmla="*/ 26 w 489"/>
                <a:gd name="T51" fmla="*/ 42 h 787"/>
                <a:gd name="T52" fmla="*/ 27 w 489"/>
                <a:gd name="T53" fmla="*/ 44 h 787"/>
                <a:gd name="T54" fmla="*/ 28 w 489"/>
                <a:gd name="T55" fmla="*/ 45 h 787"/>
                <a:gd name="T56" fmla="*/ 30 w 489"/>
                <a:gd name="T57" fmla="*/ 47 h 787"/>
                <a:gd name="T58" fmla="*/ 27 w 489"/>
                <a:gd name="T59" fmla="*/ 48 h 787"/>
                <a:gd name="T60" fmla="*/ 26 w 489"/>
                <a:gd name="T61" fmla="*/ 46 h 787"/>
                <a:gd name="T62" fmla="*/ 24 w 489"/>
                <a:gd name="T63" fmla="*/ 45 h 787"/>
                <a:gd name="T64" fmla="*/ 23 w 489"/>
                <a:gd name="T65" fmla="*/ 43 h 787"/>
                <a:gd name="T66" fmla="*/ 23 w 489"/>
                <a:gd name="T67" fmla="*/ 42 h 787"/>
                <a:gd name="T68" fmla="*/ 22 w 489"/>
                <a:gd name="T69" fmla="*/ 40 h 787"/>
                <a:gd name="T70" fmla="*/ 21 w 489"/>
                <a:gd name="T71" fmla="*/ 39 h 787"/>
                <a:gd name="T72" fmla="*/ 21 w 489"/>
                <a:gd name="T73" fmla="*/ 37 h 787"/>
                <a:gd name="T74" fmla="*/ 20 w 489"/>
                <a:gd name="T75" fmla="*/ 36 h 787"/>
                <a:gd name="T76" fmla="*/ 20 w 489"/>
                <a:gd name="T77" fmla="*/ 35 h 787"/>
                <a:gd name="T78" fmla="*/ 20 w 489"/>
                <a:gd name="T79" fmla="*/ 33 h 787"/>
                <a:gd name="T80" fmla="*/ 19 w 489"/>
                <a:gd name="T81" fmla="*/ 32 h 787"/>
                <a:gd name="T82" fmla="*/ 19 w 489"/>
                <a:gd name="T83" fmla="*/ 30 h 787"/>
                <a:gd name="T84" fmla="*/ 19 w 489"/>
                <a:gd name="T85" fmla="*/ 29 h 787"/>
                <a:gd name="T86" fmla="*/ 19 w 489"/>
                <a:gd name="T87" fmla="*/ 27 h 787"/>
                <a:gd name="T88" fmla="*/ 19 w 489"/>
                <a:gd name="T89" fmla="*/ 26 h 787"/>
                <a:gd name="T90" fmla="*/ 18 w 489"/>
                <a:gd name="T91" fmla="*/ 24 h 787"/>
                <a:gd name="T92" fmla="*/ 18 w 489"/>
                <a:gd name="T93" fmla="*/ 23 h 787"/>
                <a:gd name="T94" fmla="*/ 18 w 489"/>
                <a:gd name="T95" fmla="*/ 21 h 787"/>
                <a:gd name="T96" fmla="*/ 17 w 489"/>
                <a:gd name="T97" fmla="*/ 19 h 787"/>
                <a:gd name="T98" fmla="*/ 16 w 489"/>
                <a:gd name="T99" fmla="*/ 17 h 787"/>
                <a:gd name="T100" fmla="*/ 15 w 489"/>
                <a:gd name="T101" fmla="*/ 15 h 787"/>
                <a:gd name="T102" fmla="*/ 14 w 489"/>
                <a:gd name="T103" fmla="*/ 13 h 787"/>
                <a:gd name="T104" fmla="*/ 13 w 489"/>
                <a:gd name="T105" fmla="*/ 11 h 787"/>
                <a:gd name="T106" fmla="*/ 11 w 489"/>
                <a:gd name="T107" fmla="*/ 10 h 787"/>
                <a:gd name="T108" fmla="*/ 9 w 489"/>
                <a:gd name="T109" fmla="*/ 8 h 787"/>
                <a:gd name="T110" fmla="*/ 7 w 489"/>
                <a:gd name="T111" fmla="*/ 6 h 787"/>
                <a:gd name="T112" fmla="*/ 5 w 489"/>
                <a:gd name="T113" fmla="*/ 4 h 787"/>
                <a:gd name="T114" fmla="*/ 3 w 489"/>
                <a:gd name="T115" fmla="*/ 3 h 787"/>
                <a:gd name="T116" fmla="*/ 1 w 489"/>
                <a:gd name="T117" fmla="*/ 2 h 7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89"/>
                <a:gd name="T178" fmla="*/ 0 h 787"/>
                <a:gd name="T179" fmla="*/ 489 w 489"/>
                <a:gd name="T180" fmla="*/ 787 h 78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89" h="787">
                  <a:moveTo>
                    <a:pt x="12" y="0"/>
                  </a:moveTo>
                  <a:lnTo>
                    <a:pt x="16" y="1"/>
                  </a:lnTo>
                  <a:lnTo>
                    <a:pt x="21" y="2"/>
                  </a:lnTo>
                  <a:lnTo>
                    <a:pt x="24" y="3"/>
                  </a:lnTo>
                  <a:lnTo>
                    <a:pt x="30" y="5"/>
                  </a:lnTo>
                  <a:lnTo>
                    <a:pt x="33" y="6"/>
                  </a:lnTo>
                  <a:lnTo>
                    <a:pt x="37" y="7"/>
                  </a:lnTo>
                  <a:lnTo>
                    <a:pt x="40" y="9"/>
                  </a:lnTo>
                  <a:lnTo>
                    <a:pt x="42" y="9"/>
                  </a:lnTo>
                  <a:lnTo>
                    <a:pt x="44" y="10"/>
                  </a:lnTo>
                  <a:lnTo>
                    <a:pt x="45" y="11"/>
                  </a:lnTo>
                  <a:lnTo>
                    <a:pt x="50" y="12"/>
                  </a:lnTo>
                  <a:lnTo>
                    <a:pt x="54" y="14"/>
                  </a:lnTo>
                  <a:lnTo>
                    <a:pt x="59" y="15"/>
                  </a:lnTo>
                  <a:lnTo>
                    <a:pt x="63" y="19"/>
                  </a:lnTo>
                  <a:lnTo>
                    <a:pt x="67" y="20"/>
                  </a:lnTo>
                  <a:lnTo>
                    <a:pt x="71" y="22"/>
                  </a:lnTo>
                  <a:lnTo>
                    <a:pt x="74" y="24"/>
                  </a:lnTo>
                  <a:lnTo>
                    <a:pt x="80" y="28"/>
                  </a:lnTo>
                  <a:lnTo>
                    <a:pt x="83" y="29"/>
                  </a:lnTo>
                  <a:lnTo>
                    <a:pt x="88" y="32"/>
                  </a:lnTo>
                  <a:lnTo>
                    <a:pt x="91" y="34"/>
                  </a:lnTo>
                  <a:lnTo>
                    <a:pt x="96" y="37"/>
                  </a:lnTo>
                  <a:lnTo>
                    <a:pt x="100" y="39"/>
                  </a:lnTo>
                  <a:lnTo>
                    <a:pt x="104" y="41"/>
                  </a:lnTo>
                  <a:lnTo>
                    <a:pt x="108" y="43"/>
                  </a:lnTo>
                  <a:lnTo>
                    <a:pt x="111" y="47"/>
                  </a:lnTo>
                  <a:lnTo>
                    <a:pt x="116" y="49"/>
                  </a:lnTo>
                  <a:lnTo>
                    <a:pt x="119" y="52"/>
                  </a:lnTo>
                  <a:lnTo>
                    <a:pt x="124" y="56"/>
                  </a:lnTo>
                  <a:lnTo>
                    <a:pt x="127" y="58"/>
                  </a:lnTo>
                  <a:lnTo>
                    <a:pt x="130" y="61"/>
                  </a:lnTo>
                  <a:lnTo>
                    <a:pt x="135" y="65"/>
                  </a:lnTo>
                  <a:lnTo>
                    <a:pt x="139" y="67"/>
                  </a:lnTo>
                  <a:lnTo>
                    <a:pt x="143" y="70"/>
                  </a:lnTo>
                  <a:lnTo>
                    <a:pt x="146" y="72"/>
                  </a:lnTo>
                  <a:lnTo>
                    <a:pt x="151" y="76"/>
                  </a:lnTo>
                  <a:lnTo>
                    <a:pt x="154" y="80"/>
                  </a:lnTo>
                  <a:lnTo>
                    <a:pt x="157" y="84"/>
                  </a:lnTo>
                  <a:lnTo>
                    <a:pt x="161" y="88"/>
                  </a:lnTo>
                  <a:lnTo>
                    <a:pt x="165" y="90"/>
                  </a:lnTo>
                  <a:lnTo>
                    <a:pt x="167" y="95"/>
                  </a:lnTo>
                  <a:lnTo>
                    <a:pt x="171" y="98"/>
                  </a:lnTo>
                  <a:lnTo>
                    <a:pt x="174" y="102"/>
                  </a:lnTo>
                  <a:lnTo>
                    <a:pt x="177" y="105"/>
                  </a:lnTo>
                  <a:lnTo>
                    <a:pt x="181" y="109"/>
                  </a:lnTo>
                  <a:lnTo>
                    <a:pt x="184" y="113"/>
                  </a:lnTo>
                  <a:lnTo>
                    <a:pt x="188" y="117"/>
                  </a:lnTo>
                  <a:lnTo>
                    <a:pt x="191" y="121"/>
                  </a:lnTo>
                  <a:lnTo>
                    <a:pt x="194" y="124"/>
                  </a:lnTo>
                  <a:lnTo>
                    <a:pt x="198" y="127"/>
                  </a:lnTo>
                  <a:lnTo>
                    <a:pt x="200" y="132"/>
                  </a:lnTo>
                  <a:lnTo>
                    <a:pt x="202" y="135"/>
                  </a:lnTo>
                  <a:lnTo>
                    <a:pt x="205" y="140"/>
                  </a:lnTo>
                  <a:lnTo>
                    <a:pt x="208" y="142"/>
                  </a:lnTo>
                  <a:lnTo>
                    <a:pt x="210" y="146"/>
                  </a:lnTo>
                  <a:lnTo>
                    <a:pt x="214" y="150"/>
                  </a:lnTo>
                  <a:lnTo>
                    <a:pt x="217" y="154"/>
                  </a:lnTo>
                  <a:lnTo>
                    <a:pt x="220" y="158"/>
                  </a:lnTo>
                  <a:lnTo>
                    <a:pt x="222" y="162"/>
                  </a:lnTo>
                  <a:lnTo>
                    <a:pt x="225" y="166"/>
                  </a:lnTo>
                  <a:lnTo>
                    <a:pt x="227" y="170"/>
                  </a:lnTo>
                  <a:lnTo>
                    <a:pt x="230" y="175"/>
                  </a:lnTo>
                  <a:lnTo>
                    <a:pt x="232" y="178"/>
                  </a:lnTo>
                  <a:lnTo>
                    <a:pt x="235" y="181"/>
                  </a:lnTo>
                  <a:lnTo>
                    <a:pt x="237" y="186"/>
                  </a:lnTo>
                  <a:lnTo>
                    <a:pt x="240" y="190"/>
                  </a:lnTo>
                  <a:lnTo>
                    <a:pt x="242" y="194"/>
                  </a:lnTo>
                  <a:lnTo>
                    <a:pt x="245" y="198"/>
                  </a:lnTo>
                  <a:lnTo>
                    <a:pt x="247" y="201"/>
                  </a:lnTo>
                  <a:lnTo>
                    <a:pt x="249" y="206"/>
                  </a:lnTo>
                  <a:lnTo>
                    <a:pt x="251" y="209"/>
                  </a:lnTo>
                  <a:lnTo>
                    <a:pt x="254" y="213"/>
                  </a:lnTo>
                  <a:lnTo>
                    <a:pt x="255" y="217"/>
                  </a:lnTo>
                  <a:lnTo>
                    <a:pt x="258" y="222"/>
                  </a:lnTo>
                  <a:lnTo>
                    <a:pt x="259" y="226"/>
                  </a:lnTo>
                  <a:lnTo>
                    <a:pt x="262" y="231"/>
                  </a:lnTo>
                  <a:lnTo>
                    <a:pt x="263" y="234"/>
                  </a:lnTo>
                  <a:lnTo>
                    <a:pt x="265" y="238"/>
                  </a:lnTo>
                  <a:lnTo>
                    <a:pt x="268" y="243"/>
                  </a:lnTo>
                  <a:lnTo>
                    <a:pt x="269" y="247"/>
                  </a:lnTo>
                  <a:lnTo>
                    <a:pt x="272" y="252"/>
                  </a:lnTo>
                  <a:lnTo>
                    <a:pt x="274" y="255"/>
                  </a:lnTo>
                  <a:lnTo>
                    <a:pt x="275" y="260"/>
                  </a:lnTo>
                  <a:lnTo>
                    <a:pt x="277" y="264"/>
                  </a:lnTo>
                  <a:lnTo>
                    <a:pt x="278" y="269"/>
                  </a:lnTo>
                  <a:lnTo>
                    <a:pt x="281" y="273"/>
                  </a:lnTo>
                  <a:lnTo>
                    <a:pt x="282" y="277"/>
                  </a:lnTo>
                  <a:lnTo>
                    <a:pt x="283" y="281"/>
                  </a:lnTo>
                  <a:lnTo>
                    <a:pt x="284" y="285"/>
                  </a:lnTo>
                  <a:lnTo>
                    <a:pt x="286" y="290"/>
                  </a:lnTo>
                  <a:lnTo>
                    <a:pt x="287" y="293"/>
                  </a:lnTo>
                  <a:lnTo>
                    <a:pt x="290" y="299"/>
                  </a:lnTo>
                  <a:lnTo>
                    <a:pt x="291" y="302"/>
                  </a:lnTo>
                  <a:lnTo>
                    <a:pt x="293" y="307"/>
                  </a:lnTo>
                  <a:lnTo>
                    <a:pt x="294" y="310"/>
                  </a:lnTo>
                  <a:lnTo>
                    <a:pt x="296" y="316"/>
                  </a:lnTo>
                  <a:lnTo>
                    <a:pt x="297" y="319"/>
                  </a:lnTo>
                  <a:lnTo>
                    <a:pt x="300" y="325"/>
                  </a:lnTo>
                  <a:lnTo>
                    <a:pt x="300" y="327"/>
                  </a:lnTo>
                  <a:lnTo>
                    <a:pt x="301" y="329"/>
                  </a:lnTo>
                  <a:lnTo>
                    <a:pt x="301" y="333"/>
                  </a:lnTo>
                  <a:lnTo>
                    <a:pt x="302" y="334"/>
                  </a:lnTo>
                  <a:lnTo>
                    <a:pt x="302" y="337"/>
                  </a:lnTo>
                  <a:lnTo>
                    <a:pt x="303" y="340"/>
                  </a:lnTo>
                  <a:lnTo>
                    <a:pt x="304" y="342"/>
                  </a:lnTo>
                  <a:lnTo>
                    <a:pt x="305" y="345"/>
                  </a:lnTo>
                  <a:lnTo>
                    <a:pt x="305" y="347"/>
                  </a:lnTo>
                  <a:lnTo>
                    <a:pt x="305" y="350"/>
                  </a:lnTo>
                  <a:lnTo>
                    <a:pt x="306" y="353"/>
                  </a:lnTo>
                  <a:lnTo>
                    <a:pt x="306" y="356"/>
                  </a:lnTo>
                  <a:lnTo>
                    <a:pt x="306" y="358"/>
                  </a:lnTo>
                  <a:lnTo>
                    <a:pt x="307" y="361"/>
                  </a:lnTo>
                  <a:lnTo>
                    <a:pt x="307" y="364"/>
                  </a:lnTo>
                  <a:lnTo>
                    <a:pt x="309" y="366"/>
                  </a:lnTo>
                  <a:lnTo>
                    <a:pt x="309" y="370"/>
                  </a:lnTo>
                  <a:lnTo>
                    <a:pt x="310" y="371"/>
                  </a:lnTo>
                  <a:lnTo>
                    <a:pt x="310" y="374"/>
                  </a:lnTo>
                  <a:lnTo>
                    <a:pt x="311" y="377"/>
                  </a:lnTo>
                  <a:lnTo>
                    <a:pt x="311" y="380"/>
                  </a:lnTo>
                  <a:lnTo>
                    <a:pt x="311" y="383"/>
                  </a:lnTo>
                  <a:lnTo>
                    <a:pt x="311" y="385"/>
                  </a:lnTo>
                  <a:lnTo>
                    <a:pt x="312" y="389"/>
                  </a:lnTo>
                  <a:lnTo>
                    <a:pt x="312" y="391"/>
                  </a:lnTo>
                  <a:lnTo>
                    <a:pt x="312" y="393"/>
                  </a:lnTo>
                  <a:lnTo>
                    <a:pt x="312" y="396"/>
                  </a:lnTo>
                  <a:lnTo>
                    <a:pt x="314" y="399"/>
                  </a:lnTo>
                  <a:lnTo>
                    <a:pt x="314" y="401"/>
                  </a:lnTo>
                  <a:lnTo>
                    <a:pt x="314" y="404"/>
                  </a:lnTo>
                  <a:lnTo>
                    <a:pt x="314" y="408"/>
                  </a:lnTo>
                  <a:lnTo>
                    <a:pt x="315" y="411"/>
                  </a:lnTo>
                  <a:lnTo>
                    <a:pt x="315" y="412"/>
                  </a:lnTo>
                  <a:lnTo>
                    <a:pt x="315" y="416"/>
                  </a:lnTo>
                  <a:lnTo>
                    <a:pt x="315" y="418"/>
                  </a:lnTo>
                  <a:lnTo>
                    <a:pt x="316" y="421"/>
                  </a:lnTo>
                  <a:lnTo>
                    <a:pt x="316" y="423"/>
                  </a:lnTo>
                  <a:lnTo>
                    <a:pt x="316" y="426"/>
                  </a:lnTo>
                  <a:lnTo>
                    <a:pt x="316" y="428"/>
                  </a:lnTo>
                  <a:lnTo>
                    <a:pt x="319" y="432"/>
                  </a:lnTo>
                  <a:lnTo>
                    <a:pt x="319" y="435"/>
                  </a:lnTo>
                  <a:lnTo>
                    <a:pt x="319" y="437"/>
                  </a:lnTo>
                  <a:lnTo>
                    <a:pt x="319" y="440"/>
                  </a:lnTo>
                  <a:lnTo>
                    <a:pt x="320" y="444"/>
                  </a:lnTo>
                  <a:lnTo>
                    <a:pt x="320" y="445"/>
                  </a:lnTo>
                  <a:lnTo>
                    <a:pt x="320" y="448"/>
                  </a:lnTo>
                  <a:lnTo>
                    <a:pt x="321" y="450"/>
                  </a:lnTo>
                  <a:lnTo>
                    <a:pt x="322" y="454"/>
                  </a:lnTo>
                  <a:lnTo>
                    <a:pt x="322" y="456"/>
                  </a:lnTo>
                  <a:lnTo>
                    <a:pt x="322" y="459"/>
                  </a:lnTo>
                  <a:lnTo>
                    <a:pt x="322" y="461"/>
                  </a:lnTo>
                  <a:lnTo>
                    <a:pt x="324" y="465"/>
                  </a:lnTo>
                  <a:lnTo>
                    <a:pt x="324" y="467"/>
                  </a:lnTo>
                  <a:lnTo>
                    <a:pt x="324" y="469"/>
                  </a:lnTo>
                  <a:lnTo>
                    <a:pt x="325" y="473"/>
                  </a:lnTo>
                  <a:lnTo>
                    <a:pt x="325" y="475"/>
                  </a:lnTo>
                  <a:lnTo>
                    <a:pt x="327" y="477"/>
                  </a:lnTo>
                  <a:lnTo>
                    <a:pt x="327" y="481"/>
                  </a:lnTo>
                  <a:lnTo>
                    <a:pt x="328" y="484"/>
                  </a:lnTo>
                  <a:lnTo>
                    <a:pt x="329" y="486"/>
                  </a:lnTo>
                  <a:lnTo>
                    <a:pt x="329" y="488"/>
                  </a:lnTo>
                  <a:lnTo>
                    <a:pt x="330" y="492"/>
                  </a:lnTo>
                  <a:lnTo>
                    <a:pt x="330" y="495"/>
                  </a:lnTo>
                  <a:lnTo>
                    <a:pt x="331" y="497"/>
                  </a:lnTo>
                  <a:lnTo>
                    <a:pt x="332" y="501"/>
                  </a:lnTo>
                  <a:lnTo>
                    <a:pt x="333" y="503"/>
                  </a:lnTo>
                  <a:lnTo>
                    <a:pt x="333" y="506"/>
                  </a:lnTo>
                  <a:lnTo>
                    <a:pt x="334" y="510"/>
                  </a:lnTo>
                  <a:lnTo>
                    <a:pt x="334" y="512"/>
                  </a:lnTo>
                  <a:lnTo>
                    <a:pt x="335" y="515"/>
                  </a:lnTo>
                  <a:lnTo>
                    <a:pt x="335" y="519"/>
                  </a:lnTo>
                  <a:lnTo>
                    <a:pt x="338" y="522"/>
                  </a:lnTo>
                  <a:lnTo>
                    <a:pt x="339" y="524"/>
                  </a:lnTo>
                  <a:lnTo>
                    <a:pt x="339" y="528"/>
                  </a:lnTo>
                  <a:lnTo>
                    <a:pt x="340" y="530"/>
                  </a:lnTo>
                  <a:lnTo>
                    <a:pt x="341" y="533"/>
                  </a:lnTo>
                  <a:lnTo>
                    <a:pt x="342" y="538"/>
                  </a:lnTo>
                  <a:lnTo>
                    <a:pt x="343" y="540"/>
                  </a:lnTo>
                  <a:lnTo>
                    <a:pt x="344" y="543"/>
                  </a:lnTo>
                  <a:lnTo>
                    <a:pt x="346" y="547"/>
                  </a:lnTo>
                  <a:lnTo>
                    <a:pt x="347" y="549"/>
                  </a:lnTo>
                  <a:lnTo>
                    <a:pt x="349" y="552"/>
                  </a:lnTo>
                  <a:lnTo>
                    <a:pt x="349" y="555"/>
                  </a:lnTo>
                  <a:lnTo>
                    <a:pt x="350" y="558"/>
                  </a:lnTo>
                  <a:lnTo>
                    <a:pt x="352" y="560"/>
                  </a:lnTo>
                  <a:lnTo>
                    <a:pt x="353" y="562"/>
                  </a:lnTo>
                  <a:lnTo>
                    <a:pt x="355" y="567"/>
                  </a:lnTo>
                  <a:lnTo>
                    <a:pt x="356" y="570"/>
                  </a:lnTo>
                  <a:lnTo>
                    <a:pt x="357" y="572"/>
                  </a:lnTo>
                  <a:lnTo>
                    <a:pt x="358" y="575"/>
                  </a:lnTo>
                  <a:lnTo>
                    <a:pt x="359" y="578"/>
                  </a:lnTo>
                  <a:lnTo>
                    <a:pt x="360" y="581"/>
                  </a:lnTo>
                  <a:lnTo>
                    <a:pt x="361" y="584"/>
                  </a:lnTo>
                  <a:lnTo>
                    <a:pt x="362" y="586"/>
                  </a:lnTo>
                  <a:lnTo>
                    <a:pt x="364" y="589"/>
                  </a:lnTo>
                  <a:lnTo>
                    <a:pt x="366" y="594"/>
                  </a:lnTo>
                  <a:lnTo>
                    <a:pt x="366" y="596"/>
                  </a:lnTo>
                  <a:lnTo>
                    <a:pt x="367" y="598"/>
                  </a:lnTo>
                  <a:lnTo>
                    <a:pt x="368" y="600"/>
                  </a:lnTo>
                  <a:lnTo>
                    <a:pt x="369" y="603"/>
                  </a:lnTo>
                  <a:lnTo>
                    <a:pt x="370" y="605"/>
                  </a:lnTo>
                  <a:lnTo>
                    <a:pt x="371" y="607"/>
                  </a:lnTo>
                  <a:lnTo>
                    <a:pt x="372" y="609"/>
                  </a:lnTo>
                  <a:lnTo>
                    <a:pt x="374" y="613"/>
                  </a:lnTo>
                  <a:lnTo>
                    <a:pt x="376" y="615"/>
                  </a:lnTo>
                  <a:lnTo>
                    <a:pt x="377" y="617"/>
                  </a:lnTo>
                  <a:lnTo>
                    <a:pt x="378" y="620"/>
                  </a:lnTo>
                  <a:lnTo>
                    <a:pt x="379" y="623"/>
                  </a:lnTo>
                  <a:lnTo>
                    <a:pt x="380" y="625"/>
                  </a:lnTo>
                  <a:lnTo>
                    <a:pt x="381" y="627"/>
                  </a:lnTo>
                  <a:lnTo>
                    <a:pt x="383" y="630"/>
                  </a:lnTo>
                  <a:lnTo>
                    <a:pt x="385" y="632"/>
                  </a:lnTo>
                  <a:lnTo>
                    <a:pt x="386" y="635"/>
                  </a:lnTo>
                  <a:lnTo>
                    <a:pt x="387" y="636"/>
                  </a:lnTo>
                  <a:lnTo>
                    <a:pt x="388" y="640"/>
                  </a:lnTo>
                  <a:lnTo>
                    <a:pt x="389" y="642"/>
                  </a:lnTo>
                  <a:lnTo>
                    <a:pt x="390" y="644"/>
                  </a:lnTo>
                  <a:lnTo>
                    <a:pt x="392" y="646"/>
                  </a:lnTo>
                  <a:lnTo>
                    <a:pt x="394" y="650"/>
                  </a:lnTo>
                  <a:lnTo>
                    <a:pt x="395" y="652"/>
                  </a:lnTo>
                  <a:lnTo>
                    <a:pt x="396" y="654"/>
                  </a:lnTo>
                  <a:lnTo>
                    <a:pt x="398" y="657"/>
                  </a:lnTo>
                  <a:lnTo>
                    <a:pt x="399" y="659"/>
                  </a:lnTo>
                  <a:lnTo>
                    <a:pt x="400" y="661"/>
                  </a:lnTo>
                  <a:lnTo>
                    <a:pt x="403" y="663"/>
                  </a:lnTo>
                  <a:lnTo>
                    <a:pt x="404" y="665"/>
                  </a:lnTo>
                  <a:lnTo>
                    <a:pt x="406" y="668"/>
                  </a:lnTo>
                  <a:lnTo>
                    <a:pt x="408" y="670"/>
                  </a:lnTo>
                  <a:lnTo>
                    <a:pt x="408" y="673"/>
                  </a:lnTo>
                  <a:lnTo>
                    <a:pt x="411" y="676"/>
                  </a:lnTo>
                  <a:lnTo>
                    <a:pt x="412" y="678"/>
                  </a:lnTo>
                  <a:lnTo>
                    <a:pt x="414" y="680"/>
                  </a:lnTo>
                  <a:lnTo>
                    <a:pt x="415" y="682"/>
                  </a:lnTo>
                  <a:lnTo>
                    <a:pt x="417" y="685"/>
                  </a:lnTo>
                  <a:lnTo>
                    <a:pt x="418" y="687"/>
                  </a:lnTo>
                  <a:lnTo>
                    <a:pt x="421" y="689"/>
                  </a:lnTo>
                  <a:lnTo>
                    <a:pt x="422" y="691"/>
                  </a:lnTo>
                  <a:lnTo>
                    <a:pt x="424" y="692"/>
                  </a:lnTo>
                  <a:lnTo>
                    <a:pt x="426" y="695"/>
                  </a:lnTo>
                  <a:lnTo>
                    <a:pt x="427" y="697"/>
                  </a:lnTo>
                  <a:lnTo>
                    <a:pt x="430" y="699"/>
                  </a:lnTo>
                  <a:lnTo>
                    <a:pt x="432" y="702"/>
                  </a:lnTo>
                  <a:lnTo>
                    <a:pt x="433" y="704"/>
                  </a:lnTo>
                  <a:lnTo>
                    <a:pt x="436" y="707"/>
                  </a:lnTo>
                  <a:lnTo>
                    <a:pt x="439" y="710"/>
                  </a:lnTo>
                  <a:lnTo>
                    <a:pt x="443" y="715"/>
                  </a:lnTo>
                  <a:lnTo>
                    <a:pt x="448" y="719"/>
                  </a:lnTo>
                  <a:lnTo>
                    <a:pt x="452" y="724"/>
                  </a:lnTo>
                  <a:lnTo>
                    <a:pt x="454" y="726"/>
                  </a:lnTo>
                  <a:lnTo>
                    <a:pt x="457" y="727"/>
                  </a:lnTo>
                  <a:lnTo>
                    <a:pt x="459" y="731"/>
                  </a:lnTo>
                  <a:lnTo>
                    <a:pt x="461" y="732"/>
                  </a:lnTo>
                  <a:lnTo>
                    <a:pt x="463" y="734"/>
                  </a:lnTo>
                  <a:lnTo>
                    <a:pt x="465" y="736"/>
                  </a:lnTo>
                  <a:lnTo>
                    <a:pt x="469" y="738"/>
                  </a:lnTo>
                  <a:lnTo>
                    <a:pt x="470" y="741"/>
                  </a:lnTo>
                  <a:lnTo>
                    <a:pt x="471" y="742"/>
                  </a:lnTo>
                  <a:lnTo>
                    <a:pt x="473" y="744"/>
                  </a:lnTo>
                  <a:lnTo>
                    <a:pt x="476" y="746"/>
                  </a:lnTo>
                  <a:lnTo>
                    <a:pt x="479" y="748"/>
                  </a:lnTo>
                  <a:lnTo>
                    <a:pt x="482" y="750"/>
                  </a:lnTo>
                  <a:lnTo>
                    <a:pt x="485" y="753"/>
                  </a:lnTo>
                  <a:lnTo>
                    <a:pt x="487" y="754"/>
                  </a:lnTo>
                  <a:lnTo>
                    <a:pt x="489" y="755"/>
                  </a:lnTo>
                  <a:lnTo>
                    <a:pt x="464" y="787"/>
                  </a:lnTo>
                  <a:lnTo>
                    <a:pt x="461" y="784"/>
                  </a:lnTo>
                  <a:lnTo>
                    <a:pt x="459" y="782"/>
                  </a:lnTo>
                  <a:lnTo>
                    <a:pt x="455" y="780"/>
                  </a:lnTo>
                  <a:lnTo>
                    <a:pt x="452" y="776"/>
                  </a:lnTo>
                  <a:lnTo>
                    <a:pt x="450" y="774"/>
                  </a:lnTo>
                  <a:lnTo>
                    <a:pt x="446" y="772"/>
                  </a:lnTo>
                  <a:lnTo>
                    <a:pt x="443" y="770"/>
                  </a:lnTo>
                  <a:lnTo>
                    <a:pt x="441" y="768"/>
                  </a:lnTo>
                  <a:lnTo>
                    <a:pt x="439" y="764"/>
                  </a:lnTo>
                  <a:lnTo>
                    <a:pt x="436" y="762"/>
                  </a:lnTo>
                  <a:lnTo>
                    <a:pt x="433" y="760"/>
                  </a:lnTo>
                  <a:lnTo>
                    <a:pt x="431" y="757"/>
                  </a:lnTo>
                  <a:lnTo>
                    <a:pt x="427" y="754"/>
                  </a:lnTo>
                  <a:lnTo>
                    <a:pt x="424" y="752"/>
                  </a:lnTo>
                  <a:lnTo>
                    <a:pt x="423" y="748"/>
                  </a:lnTo>
                  <a:lnTo>
                    <a:pt x="420" y="746"/>
                  </a:lnTo>
                  <a:lnTo>
                    <a:pt x="417" y="743"/>
                  </a:lnTo>
                  <a:lnTo>
                    <a:pt x="415" y="741"/>
                  </a:lnTo>
                  <a:lnTo>
                    <a:pt x="412" y="737"/>
                  </a:lnTo>
                  <a:lnTo>
                    <a:pt x="409" y="735"/>
                  </a:lnTo>
                  <a:lnTo>
                    <a:pt x="407" y="732"/>
                  </a:lnTo>
                  <a:lnTo>
                    <a:pt x="405" y="729"/>
                  </a:lnTo>
                  <a:lnTo>
                    <a:pt x="403" y="726"/>
                  </a:lnTo>
                  <a:lnTo>
                    <a:pt x="399" y="724"/>
                  </a:lnTo>
                  <a:lnTo>
                    <a:pt x="398" y="720"/>
                  </a:lnTo>
                  <a:lnTo>
                    <a:pt x="395" y="717"/>
                  </a:lnTo>
                  <a:lnTo>
                    <a:pt x="393" y="715"/>
                  </a:lnTo>
                  <a:lnTo>
                    <a:pt x="390" y="713"/>
                  </a:lnTo>
                  <a:lnTo>
                    <a:pt x="388" y="709"/>
                  </a:lnTo>
                  <a:lnTo>
                    <a:pt x="386" y="707"/>
                  </a:lnTo>
                  <a:lnTo>
                    <a:pt x="384" y="704"/>
                  </a:lnTo>
                  <a:lnTo>
                    <a:pt x="381" y="701"/>
                  </a:lnTo>
                  <a:lnTo>
                    <a:pt x="380" y="698"/>
                  </a:lnTo>
                  <a:lnTo>
                    <a:pt x="378" y="696"/>
                  </a:lnTo>
                  <a:lnTo>
                    <a:pt x="377" y="692"/>
                  </a:lnTo>
                  <a:lnTo>
                    <a:pt x="376" y="690"/>
                  </a:lnTo>
                  <a:lnTo>
                    <a:pt x="374" y="688"/>
                  </a:lnTo>
                  <a:lnTo>
                    <a:pt x="372" y="685"/>
                  </a:lnTo>
                  <a:lnTo>
                    <a:pt x="371" y="682"/>
                  </a:lnTo>
                  <a:lnTo>
                    <a:pt x="370" y="680"/>
                  </a:lnTo>
                  <a:lnTo>
                    <a:pt x="369" y="678"/>
                  </a:lnTo>
                  <a:lnTo>
                    <a:pt x="368" y="674"/>
                  </a:lnTo>
                  <a:lnTo>
                    <a:pt x="367" y="672"/>
                  </a:lnTo>
                  <a:lnTo>
                    <a:pt x="366" y="669"/>
                  </a:lnTo>
                  <a:lnTo>
                    <a:pt x="365" y="667"/>
                  </a:lnTo>
                  <a:lnTo>
                    <a:pt x="364" y="664"/>
                  </a:lnTo>
                  <a:lnTo>
                    <a:pt x="362" y="662"/>
                  </a:lnTo>
                  <a:lnTo>
                    <a:pt x="361" y="660"/>
                  </a:lnTo>
                  <a:lnTo>
                    <a:pt x="359" y="657"/>
                  </a:lnTo>
                  <a:lnTo>
                    <a:pt x="358" y="654"/>
                  </a:lnTo>
                  <a:lnTo>
                    <a:pt x="357" y="652"/>
                  </a:lnTo>
                  <a:lnTo>
                    <a:pt x="356" y="650"/>
                  </a:lnTo>
                  <a:lnTo>
                    <a:pt x="355" y="646"/>
                  </a:lnTo>
                  <a:lnTo>
                    <a:pt x="353" y="644"/>
                  </a:lnTo>
                  <a:lnTo>
                    <a:pt x="352" y="641"/>
                  </a:lnTo>
                  <a:lnTo>
                    <a:pt x="352" y="639"/>
                  </a:lnTo>
                  <a:lnTo>
                    <a:pt x="350" y="636"/>
                  </a:lnTo>
                  <a:lnTo>
                    <a:pt x="349" y="633"/>
                  </a:lnTo>
                  <a:lnTo>
                    <a:pt x="349" y="632"/>
                  </a:lnTo>
                  <a:lnTo>
                    <a:pt x="347" y="629"/>
                  </a:lnTo>
                  <a:lnTo>
                    <a:pt x="346" y="626"/>
                  </a:lnTo>
                  <a:lnTo>
                    <a:pt x="344" y="624"/>
                  </a:lnTo>
                  <a:lnTo>
                    <a:pt x="344" y="622"/>
                  </a:lnTo>
                  <a:lnTo>
                    <a:pt x="343" y="618"/>
                  </a:lnTo>
                  <a:lnTo>
                    <a:pt x="342" y="616"/>
                  </a:lnTo>
                  <a:lnTo>
                    <a:pt x="342" y="613"/>
                  </a:lnTo>
                  <a:lnTo>
                    <a:pt x="341" y="611"/>
                  </a:lnTo>
                  <a:lnTo>
                    <a:pt x="340" y="608"/>
                  </a:lnTo>
                  <a:lnTo>
                    <a:pt x="339" y="606"/>
                  </a:lnTo>
                  <a:lnTo>
                    <a:pt x="339" y="604"/>
                  </a:lnTo>
                  <a:lnTo>
                    <a:pt x="338" y="600"/>
                  </a:lnTo>
                  <a:lnTo>
                    <a:pt x="338" y="599"/>
                  </a:lnTo>
                  <a:lnTo>
                    <a:pt x="335" y="596"/>
                  </a:lnTo>
                  <a:lnTo>
                    <a:pt x="335" y="594"/>
                  </a:lnTo>
                  <a:lnTo>
                    <a:pt x="334" y="592"/>
                  </a:lnTo>
                  <a:lnTo>
                    <a:pt x="334" y="588"/>
                  </a:lnTo>
                  <a:lnTo>
                    <a:pt x="333" y="586"/>
                  </a:lnTo>
                  <a:lnTo>
                    <a:pt x="333" y="584"/>
                  </a:lnTo>
                  <a:lnTo>
                    <a:pt x="332" y="581"/>
                  </a:lnTo>
                  <a:lnTo>
                    <a:pt x="332" y="579"/>
                  </a:lnTo>
                  <a:lnTo>
                    <a:pt x="331" y="576"/>
                  </a:lnTo>
                  <a:lnTo>
                    <a:pt x="330" y="574"/>
                  </a:lnTo>
                  <a:lnTo>
                    <a:pt x="330" y="571"/>
                  </a:lnTo>
                  <a:lnTo>
                    <a:pt x="329" y="568"/>
                  </a:lnTo>
                  <a:lnTo>
                    <a:pt x="329" y="566"/>
                  </a:lnTo>
                  <a:lnTo>
                    <a:pt x="328" y="562"/>
                  </a:lnTo>
                  <a:lnTo>
                    <a:pt x="327" y="560"/>
                  </a:lnTo>
                  <a:lnTo>
                    <a:pt x="327" y="558"/>
                  </a:lnTo>
                  <a:lnTo>
                    <a:pt x="325" y="556"/>
                  </a:lnTo>
                  <a:lnTo>
                    <a:pt x="325" y="553"/>
                  </a:lnTo>
                  <a:lnTo>
                    <a:pt x="324" y="551"/>
                  </a:lnTo>
                  <a:lnTo>
                    <a:pt x="324" y="548"/>
                  </a:lnTo>
                  <a:lnTo>
                    <a:pt x="324" y="546"/>
                  </a:lnTo>
                  <a:lnTo>
                    <a:pt x="324" y="543"/>
                  </a:lnTo>
                  <a:lnTo>
                    <a:pt x="322" y="541"/>
                  </a:lnTo>
                  <a:lnTo>
                    <a:pt x="322" y="539"/>
                  </a:lnTo>
                  <a:lnTo>
                    <a:pt x="322" y="535"/>
                  </a:lnTo>
                  <a:lnTo>
                    <a:pt x="321" y="533"/>
                  </a:lnTo>
                  <a:lnTo>
                    <a:pt x="320" y="530"/>
                  </a:lnTo>
                  <a:lnTo>
                    <a:pt x="320" y="528"/>
                  </a:lnTo>
                  <a:lnTo>
                    <a:pt x="319" y="525"/>
                  </a:lnTo>
                  <a:lnTo>
                    <a:pt x="319" y="523"/>
                  </a:lnTo>
                  <a:lnTo>
                    <a:pt x="319" y="520"/>
                  </a:lnTo>
                  <a:lnTo>
                    <a:pt x="319" y="518"/>
                  </a:lnTo>
                  <a:lnTo>
                    <a:pt x="316" y="515"/>
                  </a:lnTo>
                  <a:lnTo>
                    <a:pt x="316" y="512"/>
                  </a:lnTo>
                  <a:lnTo>
                    <a:pt x="316" y="510"/>
                  </a:lnTo>
                  <a:lnTo>
                    <a:pt x="315" y="507"/>
                  </a:lnTo>
                  <a:lnTo>
                    <a:pt x="315" y="504"/>
                  </a:lnTo>
                  <a:lnTo>
                    <a:pt x="315" y="502"/>
                  </a:lnTo>
                  <a:lnTo>
                    <a:pt x="314" y="500"/>
                  </a:lnTo>
                  <a:lnTo>
                    <a:pt x="314" y="497"/>
                  </a:lnTo>
                  <a:lnTo>
                    <a:pt x="314" y="495"/>
                  </a:lnTo>
                  <a:lnTo>
                    <a:pt x="313" y="492"/>
                  </a:lnTo>
                  <a:lnTo>
                    <a:pt x="312" y="490"/>
                  </a:lnTo>
                  <a:lnTo>
                    <a:pt x="312" y="487"/>
                  </a:lnTo>
                  <a:lnTo>
                    <a:pt x="312" y="484"/>
                  </a:lnTo>
                  <a:lnTo>
                    <a:pt x="312" y="482"/>
                  </a:lnTo>
                  <a:lnTo>
                    <a:pt x="311" y="479"/>
                  </a:lnTo>
                  <a:lnTo>
                    <a:pt x="311" y="477"/>
                  </a:lnTo>
                  <a:lnTo>
                    <a:pt x="310" y="474"/>
                  </a:lnTo>
                  <a:lnTo>
                    <a:pt x="310" y="472"/>
                  </a:lnTo>
                  <a:lnTo>
                    <a:pt x="310" y="468"/>
                  </a:lnTo>
                  <a:lnTo>
                    <a:pt x="310" y="467"/>
                  </a:lnTo>
                  <a:lnTo>
                    <a:pt x="309" y="464"/>
                  </a:lnTo>
                  <a:lnTo>
                    <a:pt x="307" y="461"/>
                  </a:lnTo>
                  <a:lnTo>
                    <a:pt x="307" y="459"/>
                  </a:lnTo>
                  <a:lnTo>
                    <a:pt x="307" y="457"/>
                  </a:lnTo>
                  <a:lnTo>
                    <a:pt x="307" y="454"/>
                  </a:lnTo>
                  <a:lnTo>
                    <a:pt x="306" y="450"/>
                  </a:lnTo>
                  <a:lnTo>
                    <a:pt x="306" y="448"/>
                  </a:lnTo>
                  <a:lnTo>
                    <a:pt x="306" y="445"/>
                  </a:lnTo>
                  <a:lnTo>
                    <a:pt x="306" y="442"/>
                  </a:lnTo>
                  <a:lnTo>
                    <a:pt x="306" y="440"/>
                  </a:lnTo>
                  <a:lnTo>
                    <a:pt x="305" y="437"/>
                  </a:lnTo>
                  <a:lnTo>
                    <a:pt x="305" y="435"/>
                  </a:lnTo>
                  <a:lnTo>
                    <a:pt x="305" y="431"/>
                  </a:lnTo>
                  <a:lnTo>
                    <a:pt x="305" y="428"/>
                  </a:lnTo>
                  <a:lnTo>
                    <a:pt x="304" y="426"/>
                  </a:lnTo>
                  <a:lnTo>
                    <a:pt x="304" y="423"/>
                  </a:lnTo>
                  <a:lnTo>
                    <a:pt x="304" y="420"/>
                  </a:lnTo>
                  <a:lnTo>
                    <a:pt x="303" y="418"/>
                  </a:lnTo>
                  <a:lnTo>
                    <a:pt x="303" y="416"/>
                  </a:lnTo>
                  <a:lnTo>
                    <a:pt x="303" y="412"/>
                  </a:lnTo>
                  <a:lnTo>
                    <a:pt x="302" y="410"/>
                  </a:lnTo>
                  <a:lnTo>
                    <a:pt x="302" y="408"/>
                  </a:lnTo>
                  <a:lnTo>
                    <a:pt x="302" y="404"/>
                  </a:lnTo>
                  <a:lnTo>
                    <a:pt x="302" y="401"/>
                  </a:lnTo>
                  <a:lnTo>
                    <a:pt x="301" y="399"/>
                  </a:lnTo>
                  <a:lnTo>
                    <a:pt x="301" y="396"/>
                  </a:lnTo>
                  <a:lnTo>
                    <a:pt x="301" y="393"/>
                  </a:lnTo>
                  <a:lnTo>
                    <a:pt x="301" y="391"/>
                  </a:lnTo>
                  <a:lnTo>
                    <a:pt x="300" y="389"/>
                  </a:lnTo>
                  <a:lnTo>
                    <a:pt x="300" y="385"/>
                  </a:lnTo>
                  <a:lnTo>
                    <a:pt x="299" y="383"/>
                  </a:lnTo>
                  <a:lnTo>
                    <a:pt x="299" y="381"/>
                  </a:lnTo>
                  <a:lnTo>
                    <a:pt x="299" y="379"/>
                  </a:lnTo>
                  <a:lnTo>
                    <a:pt x="299" y="374"/>
                  </a:lnTo>
                  <a:lnTo>
                    <a:pt x="299" y="372"/>
                  </a:lnTo>
                  <a:lnTo>
                    <a:pt x="299" y="370"/>
                  </a:lnTo>
                  <a:lnTo>
                    <a:pt x="297" y="366"/>
                  </a:lnTo>
                  <a:lnTo>
                    <a:pt x="296" y="362"/>
                  </a:lnTo>
                  <a:lnTo>
                    <a:pt x="296" y="358"/>
                  </a:lnTo>
                  <a:lnTo>
                    <a:pt x="294" y="355"/>
                  </a:lnTo>
                  <a:lnTo>
                    <a:pt x="293" y="352"/>
                  </a:lnTo>
                  <a:lnTo>
                    <a:pt x="292" y="347"/>
                  </a:lnTo>
                  <a:lnTo>
                    <a:pt x="292" y="343"/>
                  </a:lnTo>
                  <a:lnTo>
                    <a:pt x="291" y="340"/>
                  </a:lnTo>
                  <a:lnTo>
                    <a:pt x="290" y="336"/>
                  </a:lnTo>
                  <a:lnTo>
                    <a:pt x="288" y="333"/>
                  </a:lnTo>
                  <a:lnTo>
                    <a:pt x="287" y="329"/>
                  </a:lnTo>
                  <a:lnTo>
                    <a:pt x="286" y="325"/>
                  </a:lnTo>
                  <a:lnTo>
                    <a:pt x="286" y="322"/>
                  </a:lnTo>
                  <a:lnTo>
                    <a:pt x="284" y="318"/>
                  </a:lnTo>
                  <a:lnTo>
                    <a:pt x="283" y="314"/>
                  </a:lnTo>
                  <a:lnTo>
                    <a:pt x="283" y="310"/>
                  </a:lnTo>
                  <a:lnTo>
                    <a:pt x="281" y="308"/>
                  </a:lnTo>
                  <a:lnTo>
                    <a:pt x="279" y="303"/>
                  </a:lnTo>
                  <a:lnTo>
                    <a:pt x="278" y="300"/>
                  </a:lnTo>
                  <a:lnTo>
                    <a:pt x="277" y="297"/>
                  </a:lnTo>
                  <a:lnTo>
                    <a:pt x="275" y="292"/>
                  </a:lnTo>
                  <a:lnTo>
                    <a:pt x="274" y="289"/>
                  </a:lnTo>
                  <a:lnTo>
                    <a:pt x="273" y="285"/>
                  </a:lnTo>
                  <a:lnTo>
                    <a:pt x="272" y="282"/>
                  </a:lnTo>
                  <a:lnTo>
                    <a:pt x="269" y="279"/>
                  </a:lnTo>
                  <a:lnTo>
                    <a:pt x="268" y="275"/>
                  </a:lnTo>
                  <a:lnTo>
                    <a:pt x="266" y="272"/>
                  </a:lnTo>
                  <a:lnTo>
                    <a:pt x="265" y="269"/>
                  </a:lnTo>
                  <a:lnTo>
                    <a:pt x="263" y="264"/>
                  </a:lnTo>
                  <a:lnTo>
                    <a:pt x="262" y="262"/>
                  </a:lnTo>
                  <a:lnTo>
                    <a:pt x="259" y="259"/>
                  </a:lnTo>
                  <a:lnTo>
                    <a:pt x="258" y="255"/>
                  </a:lnTo>
                  <a:lnTo>
                    <a:pt x="256" y="252"/>
                  </a:lnTo>
                  <a:lnTo>
                    <a:pt x="255" y="248"/>
                  </a:lnTo>
                  <a:lnTo>
                    <a:pt x="253" y="245"/>
                  </a:lnTo>
                  <a:lnTo>
                    <a:pt x="251" y="243"/>
                  </a:lnTo>
                  <a:lnTo>
                    <a:pt x="249" y="238"/>
                  </a:lnTo>
                  <a:lnTo>
                    <a:pt x="247" y="235"/>
                  </a:lnTo>
                  <a:lnTo>
                    <a:pt x="245" y="232"/>
                  </a:lnTo>
                  <a:lnTo>
                    <a:pt x="244" y="228"/>
                  </a:lnTo>
                  <a:lnTo>
                    <a:pt x="241" y="225"/>
                  </a:lnTo>
                  <a:lnTo>
                    <a:pt x="238" y="222"/>
                  </a:lnTo>
                  <a:lnTo>
                    <a:pt x="237" y="219"/>
                  </a:lnTo>
                  <a:lnTo>
                    <a:pt x="235" y="216"/>
                  </a:lnTo>
                  <a:lnTo>
                    <a:pt x="232" y="211"/>
                  </a:lnTo>
                  <a:lnTo>
                    <a:pt x="230" y="208"/>
                  </a:lnTo>
                  <a:lnTo>
                    <a:pt x="228" y="206"/>
                  </a:lnTo>
                  <a:lnTo>
                    <a:pt x="227" y="203"/>
                  </a:lnTo>
                  <a:lnTo>
                    <a:pt x="223" y="199"/>
                  </a:lnTo>
                  <a:lnTo>
                    <a:pt x="221" y="197"/>
                  </a:lnTo>
                  <a:lnTo>
                    <a:pt x="219" y="194"/>
                  </a:lnTo>
                  <a:lnTo>
                    <a:pt x="217" y="191"/>
                  </a:lnTo>
                  <a:lnTo>
                    <a:pt x="213" y="188"/>
                  </a:lnTo>
                  <a:lnTo>
                    <a:pt x="210" y="183"/>
                  </a:lnTo>
                  <a:lnTo>
                    <a:pt x="209" y="180"/>
                  </a:lnTo>
                  <a:lnTo>
                    <a:pt x="207" y="178"/>
                  </a:lnTo>
                  <a:lnTo>
                    <a:pt x="203" y="175"/>
                  </a:lnTo>
                  <a:lnTo>
                    <a:pt x="200" y="172"/>
                  </a:lnTo>
                  <a:lnTo>
                    <a:pt x="198" y="169"/>
                  </a:lnTo>
                  <a:lnTo>
                    <a:pt x="195" y="166"/>
                  </a:lnTo>
                  <a:lnTo>
                    <a:pt x="192" y="163"/>
                  </a:lnTo>
                  <a:lnTo>
                    <a:pt x="190" y="160"/>
                  </a:lnTo>
                  <a:lnTo>
                    <a:pt x="186" y="157"/>
                  </a:lnTo>
                  <a:lnTo>
                    <a:pt x="184" y="154"/>
                  </a:lnTo>
                  <a:lnTo>
                    <a:pt x="180" y="151"/>
                  </a:lnTo>
                  <a:lnTo>
                    <a:pt x="176" y="146"/>
                  </a:lnTo>
                  <a:lnTo>
                    <a:pt x="173" y="144"/>
                  </a:lnTo>
                  <a:lnTo>
                    <a:pt x="170" y="140"/>
                  </a:lnTo>
                  <a:lnTo>
                    <a:pt x="166" y="136"/>
                  </a:lnTo>
                  <a:lnTo>
                    <a:pt x="163" y="133"/>
                  </a:lnTo>
                  <a:lnTo>
                    <a:pt x="158" y="130"/>
                  </a:lnTo>
                  <a:lnTo>
                    <a:pt x="155" y="126"/>
                  </a:lnTo>
                  <a:lnTo>
                    <a:pt x="152" y="123"/>
                  </a:lnTo>
                  <a:lnTo>
                    <a:pt x="148" y="121"/>
                  </a:lnTo>
                  <a:lnTo>
                    <a:pt x="144" y="117"/>
                  </a:lnTo>
                  <a:lnTo>
                    <a:pt x="142" y="114"/>
                  </a:lnTo>
                  <a:lnTo>
                    <a:pt x="137" y="111"/>
                  </a:lnTo>
                  <a:lnTo>
                    <a:pt x="134" y="107"/>
                  </a:lnTo>
                  <a:lnTo>
                    <a:pt x="129" y="104"/>
                  </a:lnTo>
                  <a:lnTo>
                    <a:pt x="126" y="101"/>
                  </a:lnTo>
                  <a:lnTo>
                    <a:pt x="123" y="98"/>
                  </a:lnTo>
                  <a:lnTo>
                    <a:pt x="118" y="95"/>
                  </a:lnTo>
                  <a:lnTo>
                    <a:pt x="115" y="93"/>
                  </a:lnTo>
                  <a:lnTo>
                    <a:pt x="110" y="90"/>
                  </a:lnTo>
                  <a:lnTo>
                    <a:pt x="107" y="88"/>
                  </a:lnTo>
                  <a:lnTo>
                    <a:pt x="102" y="85"/>
                  </a:lnTo>
                  <a:lnTo>
                    <a:pt x="99" y="81"/>
                  </a:lnTo>
                  <a:lnTo>
                    <a:pt x="95" y="80"/>
                  </a:lnTo>
                  <a:lnTo>
                    <a:pt x="90" y="77"/>
                  </a:lnTo>
                  <a:lnTo>
                    <a:pt x="87" y="75"/>
                  </a:lnTo>
                  <a:lnTo>
                    <a:pt x="82" y="72"/>
                  </a:lnTo>
                  <a:lnTo>
                    <a:pt x="78" y="70"/>
                  </a:lnTo>
                  <a:lnTo>
                    <a:pt x="73" y="68"/>
                  </a:lnTo>
                  <a:lnTo>
                    <a:pt x="70" y="66"/>
                  </a:lnTo>
                  <a:lnTo>
                    <a:pt x="67" y="64"/>
                  </a:lnTo>
                  <a:lnTo>
                    <a:pt x="62" y="62"/>
                  </a:lnTo>
                  <a:lnTo>
                    <a:pt x="59" y="60"/>
                  </a:lnTo>
                  <a:lnTo>
                    <a:pt x="54" y="58"/>
                  </a:lnTo>
                  <a:lnTo>
                    <a:pt x="51" y="56"/>
                  </a:lnTo>
                  <a:lnTo>
                    <a:pt x="46" y="53"/>
                  </a:lnTo>
                  <a:lnTo>
                    <a:pt x="43" y="51"/>
                  </a:lnTo>
                  <a:lnTo>
                    <a:pt x="40" y="50"/>
                  </a:lnTo>
                  <a:lnTo>
                    <a:pt x="36" y="49"/>
                  </a:lnTo>
                  <a:lnTo>
                    <a:pt x="32" y="48"/>
                  </a:lnTo>
                  <a:lnTo>
                    <a:pt x="28" y="47"/>
                  </a:lnTo>
                  <a:lnTo>
                    <a:pt x="24" y="44"/>
                  </a:lnTo>
                  <a:lnTo>
                    <a:pt x="21" y="43"/>
                  </a:lnTo>
                  <a:lnTo>
                    <a:pt x="16" y="42"/>
                  </a:lnTo>
                  <a:lnTo>
                    <a:pt x="13" y="41"/>
                  </a:lnTo>
                  <a:lnTo>
                    <a:pt x="8" y="40"/>
                  </a:lnTo>
                  <a:lnTo>
                    <a:pt x="4" y="39"/>
                  </a:lnTo>
                  <a:lnTo>
                    <a:pt x="0" y="38"/>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9" name="Freeform 185"/>
            <p:cNvSpPr>
              <a:spLocks/>
            </p:cNvSpPr>
            <p:nvPr/>
          </p:nvSpPr>
          <p:spPr bwMode="auto">
            <a:xfrm>
              <a:off x="2228" y="3092"/>
              <a:ext cx="244" cy="394"/>
            </a:xfrm>
            <a:custGeom>
              <a:avLst/>
              <a:gdLst>
                <a:gd name="T0" fmla="*/ 2 w 487"/>
                <a:gd name="T1" fmla="*/ 1 h 787"/>
                <a:gd name="T2" fmla="*/ 4 w 487"/>
                <a:gd name="T3" fmla="*/ 2 h 787"/>
                <a:gd name="T4" fmla="*/ 6 w 487"/>
                <a:gd name="T5" fmla="*/ 2 h 787"/>
                <a:gd name="T6" fmla="*/ 7 w 487"/>
                <a:gd name="T7" fmla="*/ 3 h 787"/>
                <a:gd name="T8" fmla="*/ 8 w 487"/>
                <a:gd name="T9" fmla="*/ 4 h 787"/>
                <a:gd name="T10" fmla="*/ 10 w 487"/>
                <a:gd name="T11" fmla="*/ 5 h 787"/>
                <a:gd name="T12" fmla="*/ 11 w 487"/>
                <a:gd name="T13" fmla="*/ 7 h 787"/>
                <a:gd name="T14" fmla="*/ 13 w 487"/>
                <a:gd name="T15" fmla="*/ 9 h 787"/>
                <a:gd name="T16" fmla="*/ 14 w 487"/>
                <a:gd name="T17" fmla="*/ 11 h 787"/>
                <a:gd name="T18" fmla="*/ 16 w 487"/>
                <a:gd name="T19" fmla="*/ 13 h 787"/>
                <a:gd name="T20" fmla="*/ 17 w 487"/>
                <a:gd name="T21" fmla="*/ 15 h 787"/>
                <a:gd name="T22" fmla="*/ 18 w 487"/>
                <a:gd name="T23" fmla="*/ 18 h 787"/>
                <a:gd name="T24" fmla="*/ 19 w 487"/>
                <a:gd name="T25" fmla="*/ 20 h 787"/>
                <a:gd name="T26" fmla="*/ 20 w 487"/>
                <a:gd name="T27" fmla="*/ 23 h 787"/>
                <a:gd name="T28" fmla="*/ 20 w 487"/>
                <a:gd name="T29" fmla="*/ 25 h 787"/>
                <a:gd name="T30" fmla="*/ 20 w 487"/>
                <a:gd name="T31" fmla="*/ 27 h 787"/>
                <a:gd name="T32" fmla="*/ 21 w 487"/>
                <a:gd name="T33" fmla="*/ 29 h 787"/>
                <a:gd name="T34" fmla="*/ 21 w 487"/>
                <a:gd name="T35" fmla="*/ 31 h 787"/>
                <a:gd name="T36" fmla="*/ 22 w 487"/>
                <a:gd name="T37" fmla="*/ 33 h 787"/>
                <a:gd name="T38" fmla="*/ 22 w 487"/>
                <a:gd name="T39" fmla="*/ 36 h 787"/>
                <a:gd name="T40" fmla="*/ 23 w 487"/>
                <a:gd name="T41" fmla="*/ 38 h 787"/>
                <a:gd name="T42" fmla="*/ 24 w 487"/>
                <a:gd name="T43" fmla="*/ 39 h 787"/>
                <a:gd name="T44" fmla="*/ 25 w 487"/>
                <a:gd name="T45" fmla="*/ 41 h 787"/>
                <a:gd name="T46" fmla="*/ 26 w 487"/>
                <a:gd name="T47" fmla="*/ 42 h 787"/>
                <a:gd name="T48" fmla="*/ 27 w 487"/>
                <a:gd name="T49" fmla="*/ 43 h 787"/>
                <a:gd name="T50" fmla="*/ 28 w 487"/>
                <a:gd name="T51" fmla="*/ 45 h 787"/>
                <a:gd name="T52" fmla="*/ 29 w 487"/>
                <a:gd name="T53" fmla="*/ 46 h 787"/>
                <a:gd name="T54" fmla="*/ 30 w 487"/>
                <a:gd name="T55" fmla="*/ 47 h 787"/>
                <a:gd name="T56" fmla="*/ 28 w 487"/>
                <a:gd name="T57" fmla="*/ 49 h 787"/>
                <a:gd name="T58" fmla="*/ 27 w 487"/>
                <a:gd name="T59" fmla="*/ 48 h 787"/>
                <a:gd name="T60" fmla="*/ 26 w 487"/>
                <a:gd name="T61" fmla="*/ 46 h 787"/>
                <a:gd name="T62" fmla="*/ 24 w 487"/>
                <a:gd name="T63" fmla="*/ 44 h 787"/>
                <a:gd name="T64" fmla="*/ 24 w 487"/>
                <a:gd name="T65" fmla="*/ 43 h 787"/>
                <a:gd name="T66" fmla="*/ 23 w 487"/>
                <a:gd name="T67" fmla="*/ 41 h 787"/>
                <a:gd name="T68" fmla="*/ 22 w 487"/>
                <a:gd name="T69" fmla="*/ 40 h 787"/>
                <a:gd name="T70" fmla="*/ 22 w 487"/>
                <a:gd name="T71" fmla="*/ 39 h 787"/>
                <a:gd name="T72" fmla="*/ 21 w 487"/>
                <a:gd name="T73" fmla="*/ 37 h 787"/>
                <a:gd name="T74" fmla="*/ 21 w 487"/>
                <a:gd name="T75" fmla="*/ 36 h 787"/>
                <a:gd name="T76" fmla="*/ 20 w 487"/>
                <a:gd name="T77" fmla="*/ 34 h 787"/>
                <a:gd name="T78" fmla="*/ 20 w 487"/>
                <a:gd name="T79" fmla="*/ 33 h 787"/>
                <a:gd name="T80" fmla="*/ 20 w 487"/>
                <a:gd name="T81" fmla="*/ 31 h 787"/>
                <a:gd name="T82" fmla="*/ 20 w 487"/>
                <a:gd name="T83" fmla="*/ 30 h 787"/>
                <a:gd name="T84" fmla="*/ 20 w 487"/>
                <a:gd name="T85" fmla="*/ 28 h 787"/>
                <a:gd name="T86" fmla="*/ 19 w 487"/>
                <a:gd name="T87" fmla="*/ 26 h 787"/>
                <a:gd name="T88" fmla="*/ 19 w 487"/>
                <a:gd name="T89" fmla="*/ 24 h 787"/>
                <a:gd name="T90" fmla="*/ 19 w 487"/>
                <a:gd name="T91" fmla="*/ 22 h 787"/>
                <a:gd name="T92" fmla="*/ 18 w 487"/>
                <a:gd name="T93" fmla="*/ 20 h 787"/>
                <a:gd name="T94" fmla="*/ 17 w 487"/>
                <a:gd name="T95" fmla="*/ 19 h 787"/>
                <a:gd name="T96" fmla="*/ 17 w 487"/>
                <a:gd name="T97" fmla="*/ 17 h 787"/>
                <a:gd name="T98" fmla="*/ 16 w 487"/>
                <a:gd name="T99" fmla="*/ 15 h 787"/>
                <a:gd name="T100" fmla="*/ 15 w 487"/>
                <a:gd name="T101" fmla="*/ 14 h 787"/>
                <a:gd name="T102" fmla="*/ 14 w 487"/>
                <a:gd name="T103" fmla="*/ 12 h 787"/>
                <a:gd name="T104" fmla="*/ 12 w 487"/>
                <a:gd name="T105" fmla="*/ 11 h 787"/>
                <a:gd name="T106" fmla="*/ 10 w 487"/>
                <a:gd name="T107" fmla="*/ 9 h 787"/>
                <a:gd name="T108" fmla="*/ 8 w 487"/>
                <a:gd name="T109" fmla="*/ 7 h 787"/>
                <a:gd name="T110" fmla="*/ 7 w 487"/>
                <a:gd name="T111" fmla="*/ 6 h 787"/>
                <a:gd name="T112" fmla="*/ 5 w 487"/>
                <a:gd name="T113" fmla="*/ 5 h 787"/>
                <a:gd name="T114" fmla="*/ 4 w 487"/>
                <a:gd name="T115" fmla="*/ 4 h 787"/>
                <a:gd name="T116" fmla="*/ 2 w 487"/>
                <a:gd name="T117" fmla="*/ 3 h 787"/>
                <a:gd name="T118" fmla="*/ 0 w 487"/>
                <a:gd name="T119" fmla="*/ 3 h 7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7"/>
                <a:gd name="T181" fmla="*/ 0 h 787"/>
                <a:gd name="T182" fmla="*/ 487 w 487"/>
                <a:gd name="T183" fmla="*/ 787 h 7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7" h="787">
                  <a:moveTo>
                    <a:pt x="10" y="0"/>
                  </a:moveTo>
                  <a:lnTo>
                    <a:pt x="12" y="0"/>
                  </a:lnTo>
                  <a:lnTo>
                    <a:pt x="16" y="3"/>
                  </a:lnTo>
                  <a:lnTo>
                    <a:pt x="19" y="3"/>
                  </a:lnTo>
                  <a:lnTo>
                    <a:pt x="21" y="4"/>
                  </a:lnTo>
                  <a:lnTo>
                    <a:pt x="23" y="4"/>
                  </a:lnTo>
                  <a:lnTo>
                    <a:pt x="27" y="5"/>
                  </a:lnTo>
                  <a:lnTo>
                    <a:pt x="29" y="6"/>
                  </a:lnTo>
                  <a:lnTo>
                    <a:pt x="31" y="7"/>
                  </a:lnTo>
                  <a:lnTo>
                    <a:pt x="35" y="8"/>
                  </a:lnTo>
                  <a:lnTo>
                    <a:pt x="37" y="8"/>
                  </a:lnTo>
                  <a:lnTo>
                    <a:pt x="40" y="9"/>
                  </a:lnTo>
                  <a:lnTo>
                    <a:pt x="44" y="12"/>
                  </a:lnTo>
                  <a:lnTo>
                    <a:pt x="46" y="13"/>
                  </a:lnTo>
                  <a:lnTo>
                    <a:pt x="48" y="14"/>
                  </a:lnTo>
                  <a:lnTo>
                    <a:pt x="51" y="15"/>
                  </a:lnTo>
                  <a:lnTo>
                    <a:pt x="54" y="16"/>
                  </a:lnTo>
                  <a:lnTo>
                    <a:pt x="57" y="17"/>
                  </a:lnTo>
                  <a:lnTo>
                    <a:pt x="59" y="18"/>
                  </a:lnTo>
                  <a:lnTo>
                    <a:pt x="62" y="20"/>
                  </a:lnTo>
                  <a:lnTo>
                    <a:pt x="64" y="21"/>
                  </a:lnTo>
                  <a:lnTo>
                    <a:pt x="67" y="22"/>
                  </a:lnTo>
                  <a:lnTo>
                    <a:pt x="71" y="23"/>
                  </a:lnTo>
                  <a:lnTo>
                    <a:pt x="73" y="24"/>
                  </a:lnTo>
                  <a:lnTo>
                    <a:pt x="75" y="26"/>
                  </a:lnTo>
                  <a:lnTo>
                    <a:pt x="77" y="27"/>
                  </a:lnTo>
                  <a:lnTo>
                    <a:pt x="81" y="27"/>
                  </a:lnTo>
                  <a:lnTo>
                    <a:pt x="83" y="30"/>
                  </a:lnTo>
                  <a:lnTo>
                    <a:pt x="86" y="31"/>
                  </a:lnTo>
                  <a:lnTo>
                    <a:pt x="87" y="32"/>
                  </a:lnTo>
                  <a:lnTo>
                    <a:pt x="91" y="34"/>
                  </a:lnTo>
                  <a:lnTo>
                    <a:pt x="93" y="35"/>
                  </a:lnTo>
                  <a:lnTo>
                    <a:pt x="96" y="37"/>
                  </a:lnTo>
                  <a:lnTo>
                    <a:pt x="100" y="40"/>
                  </a:lnTo>
                  <a:lnTo>
                    <a:pt x="101" y="41"/>
                  </a:lnTo>
                  <a:lnTo>
                    <a:pt x="104" y="42"/>
                  </a:lnTo>
                  <a:lnTo>
                    <a:pt x="106" y="44"/>
                  </a:lnTo>
                  <a:lnTo>
                    <a:pt x="109" y="45"/>
                  </a:lnTo>
                  <a:lnTo>
                    <a:pt x="112" y="48"/>
                  </a:lnTo>
                  <a:lnTo>
                    <a:pt x="114" y="50"/>
                  </a:lnTo>
                  <a:lnTo>
                    <a:pt x="116" y="51"/>
                  </a:lnTo>
                  <a:lnTo>
                    <a:pt x="119" y="53"/>
                  </a:lnTo>
                  <a:lnTo>
                    <a:pt x="122" y="55"/>
                  </a:lnTo>
                  <a:lnTo>
                    <a:pt x="124" y="56"/>
                  </a:lnTo>
                  <a:lnTo>
                    <a:pt x="127" y="59"/>
                  </a:lnTo>
                  <a:lnTo>
                    <a:pt x="129" y="60"/>
                  </a:lnTo>
                  <a:lnTo>
                    <a:pt x="131" y="62"/>
                  </a:lnTo>
                  <a:lnTo>
                    <a:pt x="133" y="64"/>
                  </a:lnTo>
                  <a:lnTo>
                    <a:pt x="137" y="68"/>
                  </a:lnTo>
                  <a:lnTo>
                    <a:pt x="139" y="69"/>
                  </a:lnTo>
                  <a:lnTo>
                    <a:pt x="141" y="70"/>
                  </a:lnTo>
                  <a:lnTo>
                    <a:pt x="143" y="72"/>
                  </a:lnTo>
                  <a:lnTo>
                    <a:pt x="146" y="74"/>
                  </a:lnTo>
                  <a:lnTo>
                    <a:pt x="149" y="77"/>
                  </a:lnTo>
                  <a:lnTo>
                    <a:pt x="151" y="79"/>
                  </a:lnTo>
                  <a:lnTo>
                    <a:pt x="153" y="81"/>
                  </a:lnTo>
                  <a:lnTo>
                    <a:pt x="156" y="83"/>
                  </a:lnTo>
                  <a:lnTo>
                    <a:pt x="158" y="85"/>
                  </a:lnTo>
                  <a:lnTo>
                    <a:pt x="160" y="88"/>
                  </a:lnTo>
                  <a:lnTo>
                    <a:pt x="162" y="91"/>
                  </a:lnTo>
                  <a:lnTo>
                    <a:pt x="165" y="93"/>
                  </a:lnTo>
                  <a:lnTo>
                    <a:pt x="167" y="96"/>
                  </a:lnTo>
                  <a:lnTo>
                    <a:pt x="169" y="98"/>
                  </a:lnTo>
                  <a:lnTo>
                    <a:pt x="171" y="100"/>
                  </a:lnTo>
                  <a:lnTo>
                    <a:pt x="174" y="102"/>
                  </a:lnTo>
                  <a:lnTo>
                    <a:pt x="178" y="107"/>
                  </a:lnTo>
                  <a:lnTo>
                    <a:pt x="180" y="110"/>
                  </a:lnTo>
                  <a:lnTo>
                    <a:pt x="184" y="114"/>
                  </a:lnTo>
                  <a:lnTo>
                    <a:pt x="187" y="118"/>
                  </a:lnTo>
                  <a:lnTo>
                    <a:pt x="189" y="122"/>
                  </a:lnTo>
                  <a:lnTo>
                    <a:pt x="193" y="126"/>
                  </a:lnTo>
                  <a:lnTo>
                    <a:pt x="195" y="129"/>
                  </a:lnTo>
                  <a:lnTo>
                    <a:pt x="198" y="134"/>
                  </a:lnTo>
                  <a:lnTo>
                    <a:pt x="202" y="136"/>
                  </a:lnTo>
                  <a:lnTo>
                    <a:pt x="205" y="141"/>
                  </a:lnTo>
                  <a:lnTo>
                    <a:pt x="207" y="145"/>
                  </a:lnTo>
                  <a:lnTo>
                    <a:pt x="211" y="148"/>
                  </a:lnTo>
                  <a:lnTo>
                    <a:pt x="213" y="153"/>
                  </a:lnTo>
                  <a:lnTo>
                    <a:pt x="216" y="156"/>
                  </a:lnTo>
                  <a:lnTo>
                    <a:pt x="218" y="161"/>
                  </a:lnTo>
                  <a:lnTo>
                    <a:pt x="222" y="164"/>
                  </a:lnTo>
                  <a:lnTo>
                    <a:pt x="224" y="167"/>
                  </a:lnTo>
                  <a:lnTo>
                    <a:pt x="226" y="172"/>
                  </a:lnTo>
                  <a:lnTo>
                    <a:pt x="230" y="176"/>
                  </a:lnTo>
                  <a:lnTo>
                    <a:pt x="232" y="181"/>
                  </a:lnTo>
                  <a:lnTo>
                    <a:pt x="234" y="184"/>
                  </a:lnTo>
                  <a:lnTo>
                    <a:pt x="236" y="189"/>
                  </a:lnTo>
                  <a:lnTo>
                    <a:pt x="240" y="192"/>
                  </a:lnTo>
                  <a:lnTo>
                    <a:pt x="241" y="195"/>
                  </a:lnTo>
                  <a:lnTo>
                    <a:pt x="243" y="200"/>
                  </a:lnTo>
                  <a:lnTo>
                    <a:pt x="245" y="204"/>
                  </a:lnTo>
                  <a:lnTo>
                    <a:pt x="248" y="208"/>
                  </a:lnTo>
                  <a:lnTo>
                    <a:pt x="250" y="212"/>
                  </a:lnTo>
                  <a:lnTo>
                    <a:pt x="252" y="217"/>
                  </a:lnTo>
                  <a:lnTo>
                    <a:pt x="254" y="220"/>
                  </a:lnTo>
                  <a:lnTo>
                    <a:pt x="258" y="225"/>
                  </a:lnTo>
                  <a:lnTo>
                    <a:pt x="260" y="229"/>
                  </a:lnTo>
                  <a:lnTo>
                    <a:pt x="261" y="232"/>
                  </a:lnTo>
                  <a:lnTo>
                    <a:pt x="263" y="237"/>
                  </a:lnTo>
                  <a:lnTo>
                    <a:pt x="264" y="241"/>
                  </a:lnTo>
                  <a:lnTo>
                    <a:pt x="268" y="246"/>
                  </a:lnTo>
                  <a:lnTo>
                    <a:pt x="269" y="249"/>
                  </a:lnTo>
                  <a:lnTo>
                    <a:pt x="271" y="254"/>
                  </a:lnTo>
                  <a:lnTo>
                    <a:pt x="272" y="257"/>
                  </a:lnTo>
                  <a:lnTo>
                    <a:pt x="274" y="262"/>
                  </a:lnTo>
                  <a:lnTo>
                    <a:pt x="277" y="266"/>
                  </a:lnTo>
                  <a:lnTo>
                    <a:pt x="278" y="271"/>
                  </a:lnTo>
                  <a:lnTo>
                    <a:pt x="279" y="275"/>
                  </a:lnTo>
                  <a:lnTo>
                    <a:pt x="281" y="280"/>
                  </a:lnTo>
                  <a:lnTo>
                    <a:pt x="283" y="284"/>
                  </a:lnTo>
                  <a:lnTo>
                    <a:pt x="286" y="289"/>
                  </a:lnTo>
                  <a:lnTo>
                    <a:pt x="287" y="292"/>
                  </a:lnTo>
                  <a:lnTo>
                    <a:pt x="288" y="296"/>
                  </a:lnTo>
                  <a:lnTo>
                    <a:pt x="290" y="301"/>
                  </a:lnTo>
                  <a:lnTo>
                    <a:pt x="291" y="306"/>
                  </a:lnTo>
                  <a:lnTo>
                    <a:pt x="292" y="310"/>
                  </a:lnTo>
                  <a:lnTo>
                    <a:pt x="295" y="314"/>
                  </a:lnTo>
                  <a:lnTo>
                    <a:pt x="296" y="318"/>
                  </a:lnTo>
                  <a:lnTo>
                    <a:pt x="296" y="322"/>
                  </a:lnTo>
                  <a:lnTo>
                    <a:pt x="297" y="327"/>
                  </a:lnTo>
                  <a:lnTo>
                    <a:pt x="299" y="332"/>
                  </a:lnTo>
                  <a:lnTo>
                    <a:pt x="300" y="337"/>
                  </a:lnTo>
                  <a:lnTo>
                    <a:pt x="301" y="341"/>
                  </a:lnTo>
                  <a:lnTo>
                    <a:pt x="303" y="346"/>
                  </a:lnTo>
                  <a:lnTo>
                    <a:pt x="304" y="350"/>
                  </a:lnTo>
                  <a:lnTo>
                    <a:pt x="305" y="355"/>
                  </a:lnTo>
                  <a:lnTo>
                    <a:pt x="306" y="359"/>
                  </a:lnTo>
                  <a:lnTo>
                    <a:pt x="307" y="364"/>
                  </a:lnTo>
                  <a:lnTo>
                    <a:pt x="308" y="369"/>
                  </a:lnTo>
                  <a:lnTo>
                    <a:pt x="308" y="373"/>
                  </a:lnTo>
                  <a:lnTo>
                    <a:pt x="309" y="376"/>
                  </a:lnTo>
                  <a:lnTo>
                    <a:pt x="309" y="380"/>
                  </a:lnTo>
                  <a:lnTo>
                    <a:pt x="310" y="384"/>
                  </a:lnTo>
                  <a:lnTo>
                    <a:pt x="310" y="388"/>
                  </a:lnTo>
                  <a:lnTo>
                    <a:pt x="310" y="392"/>
                  </a:lnTo>
                  <a:lnTo>
                    <a:pt x="311" y="396"/>
                  </a:lnTo>
                  <a:lnTo>
                    <a:pt x="311" y="400"/>
                  </a:lnTo>
                  <a:lnTo>
                    <a:pt x="313" y="404"/>
                  </a:lnTo>
                  <a:lnTo>
                    <a:pt x="314" y="407"/>
                  </a:lnTo>
                  <a:lnTo>
                    <a:pt x="314" y="411"/>
                  </a:lnTo>
                  <a:lnTo>
                    <a:pt x="315" y="415"/>
                  </a:lnTo>
                  <a:lnTo>
                    <a:pt x="315" y="419"/>
                  </a:lnTo>
                  <a:lnTo>
                    <a:pt x="316" y="423"/>
                  </a:lnTo>
                  <a:lnTo>
                    <a:pt x="316" y="428"/>
                  </a:lnTo>
                  <a:lnTo>
                    <a:pt x="317" y="431"/>
                  </a:lnTo>
                  <a:lnTo>
                    <a:pt x="317" y="434"/>
                  </a:lnTo>
                  <a:lnTo>
                    <a:pt x="318" y="438"/>
                  </a:lnTo>
                  <a:lnTo>
                    <a:pt x="318" y="442"/>
                  </a:lnTo>
                  <a:lnTo>
                    <a:pt x="319" y="447"/>
                  </a:lnTo>
                  <a:lnTo>
                    <a:pt x="319" y="449"/>
                  </a:lnTo>
                  <a:lnTo>
                    <a:pt x="320" y="453"/>
                  </a:lnTo>
                  <a:lnTo>
                    <a:pt x="320" y="457"/>
                  </a:lnTo>
                  <a:lnTo>
                    <a:pt x="323" y="461"/>
                  </a:lnTo>
                  <a:lnTo>
                    <a:pt x="323" y="465"/>
                  </a:lnTo>
                  <a:lnTo>
                    <a:pt x="324" y="468"/>
                  </a:lnTo>
                  <a:lnTo>
                    <a:pt x="324" y="472"/>
                  </a:lnTo>
                  <a:lnTo>
                    <a:pt x="325" y="476"/>
                  </a:lnTo>
                  <a:lnTo>
                    <a:pt x="325" y="480"/>
                  </a:lnTo>
                  <a:lnTo>
                    <a:pt x="327" y="484"/>
                  </a:lnTo>
                  <a:lnTo>
                    <a:pt x="327" y="487"/>
                  </a:lnTo>
                  <a:lnTo>
                    <a:pt x="328" y="491"/>
                  </a:lnTo>
                  <a:lnTo>
                    <a:pt x="328" y="495"/>
                  </a:lnTo>
                  <a:lnTo>
                    <a:pt x="329" y="499"/>
                  </a:lnTo>
                  <a:lnTo>
                    <a:pt x="331" y="503"/>
                  </a:lnTo>
                  <a:lnTo>
                    <a:pt x="332" y="506"/>
                  </a:lnTo>
                  <a:lnTo>
                    <a:pt x="333" y="509"/>
                  </a:lnTo>
                  <a:lnTo>
                    <a:pt x="333" y="513"/>
                  </a:lnTo>
                  <a:lnTo>
                    <a:pt x="334" y="517"/>
                  </a:lnTo>
                  <a:lnTo>
                    <a:pt x="335" y="522"/>
                  </a:lnTo>
                  <a:lnTo>
                    <a:pt x="337" y="524"/>
                  </a:lnTo>
                  <a:lnTo>
                    <a:pt x="338" y="528"/>
                  </a:lnTo>
                  <a:lnTo>
                    <a:pt x="339" y="532"/>
                  </a:lnTo>
                  <a:lnTo>
                    <a:pt x="341" y="535"/>
                  </a:lnTo>
                  <a:lnTo>
                    <a:pt x="342" y="540"/>
                  </a:lnTo>
                  <a:lnTo>
                    <a:pt x="343" y="542"/>
                  </a:lnTo>
                  <a:lnTo>
                    <a:pt x="344" y="546"/>
                  </a:lnTo>
                  <a:lnTo>
                    <a:pt x="346" y="551"/>
                  </a:lnTo>
                  <a:lnTo>
                    <a:pt x="347" y="554"/>
                  </a:lnTo>
                  <a:lnTo>
                    <a:pt x="348" y="558"/>
                  </a:lnTo>
                  <a:lnTo>
                    <a:pt x="350" y="561"/>
                  </a:lnTo>
                  <a:lnTo>
                    <a:pt x="351" y="564"/>
                  </a:lnTo>
                  <a:lnTo>
                    <a:pt x="352" y="568"/>
                  </a:lnTo>
                  <a:lnTo>
                    <a:pt x="353" y="572"/>
                  </a:lnTo>
                  <a:lnTo>
                    <a:pt x="355" y="576"/>
                  </a:lnTo>
                  <a:lnTo>
                    <a:pt x="356" y="579"/>
                  </a:lnTo>
                  <a:lnTo>
                    <a:pt x="357" y="582"/>
                  </a:lnTo>
                  <a:lnTo>
                    <a:pt x="360" y="587"/>
                  </a:lnTo>
                  <a:lnTo>
                    <a:pt x="361" y="589"/>
                  </a:lnTo>
                  <a:lnTo>
                    <a:pt x="363" y="593"/>
                  </a:lnTo>
                  <a:lnTo>
                    <a:pt x="365" y="597"/>
                  </a:lnTo>
                  <a:lnTo>
                    <a:pt x="366" y="600"/>
                  </a:lnTo>
                  <a:lnTo>
                    <a:pt x="369" y="604"/>
                  </a:lnTo>
                  <a:lnTo>
                    <a:pt x="371" y="608"/>
                  </a:lnTo>
                  <a:lnTo>
                    <a:pt x="372" y="610"/>
                  </a:lnTo>
                  <a:lnTo>
                    <a:pt x="373" y="613"/>
                  </a:lnTo>
                  <a:lnTo>
                    <a:pt x="374" y="615"/>
                  </a:lnTo>
                  <a:lnTo>
                    <a:pt x="375" y="617"/>
                  </a:lnTo>
                  <a:lnTo>
                    <a:pt x="376" y="620"/>
                  </a:lnTo>
                  <a:lnTo>
                    <a:pt x="378" y="623"/>
                  </a:lnTo>
                  <a:lnTo>
                    <a:pt x="379" y="625"/>
                  </a:lnTo>
                  <a:lnTo>
                    <a:pt x="380" y="628"/>
                  </a:lnTo>
                  <a:lnTo>
                    <a:pt x="381" y="630"/>
                  </a:lnTo>
                  <a:lnTo>
                    <a:pt x="383" y="633"/>
                  </a:lnTo>
                  <a:lnTo>
                    <a:pt x="384" y="635"/>
                  </a:lnTo>
                  <a:lnTo>
                    <a:pt x="384" y="638"/>
                  </a:lnTo>
                  <a:lnTo>
                    <a:pt x="385" y="641"/>
                  </a:lnTo>
                  <a:lnTo>
                    <a:pt x="388" y="643"/>
                  </a:lnTo>
                  <a:lnTo>
                    <a:pt x="389" y="645"/>
                  </a:lnTo>
                  <a:lnTo>
                    <a:pt x="391" y="648"/>
                  </a:lnTo>
                  <a:lnTo>
                    <a:pt x="393" y="651"/>
                  </a:lnTo>
                  <a:lnTo>
                    <a:pt x="394" y="653"/>
                  </a:lnTo>
                  <a:lnTo>
                    <a:pt x="396" y="655"/>
                  </a:lnTo>
                  <a:lnTo>
                    <a:pt x="398" y="658"/>
                  </a:lnTo>
                  <a:lnTo>
                    <a:pt x="399" y="661"/>
                  </a:lnTo>
                  <a:lnTo>
                    <a:pt x="400" y="663"/>
                  </a:lnTo>
                  <a:lnTo>
                    <a:pt x="402" y="665"/>
                  </a:lnTo>
                  <a:lnTo>
                    <a:pt x="403" y="667"/>
                  </a:lnTo>
                  <a:lnTo>
                    <a:pt x="404" y="671"/>
                  </a:lnTo>
                  <a:lnTo>
                    <a:pt x="407" y="673"/>
                  </a:lnTo>
                  <a:lnTo>
                    <a:pt x="408" y="675"/>
                  </a:lnTo>
                  <a:lnTo>
                    <a:pt x="411" y="678"/>
                  </a:lnTo>
                  <a:lnTo>
                    <a:pt x="412" y="680"/>
                  </a:lnTo>
                  <a:lnTo>
                    <a:pt x="413" y="682"/>
                  </a:lnTo>
                  <a:lnTo>
                    <a:pt x="416" y="685"/>
                  </a:lnTo>
                  <a:lnTo>
                    <a:pt x="418" y="688"/>
                  </a:lnTo>
                  <a:lnTo>
                    <a:pt x="419" y="690"/>
                  </a:lnTo>
                  <a:lnTo>
                    <a:pt x="421" y="692"/>
                  </a:lnTo>
                  <a:lnTo>
                    <a:pt x="424" y="694"/>
                  </a:lnTo>
                  <a:lnTo>
                    <a:pt x="426" y="697"/>
                  </a:lnTo>
                  <a:lnTo>
                    <a:pt x="427" y="699"/>
                  </a:lnTo>
                  <a:lnTo>
                    <a:pt x="429" y="701"/>
                  </a:lnTo>
                  <a:lnTo>
                    <a:pt x="430" y="703"/>
                  </a:lnTo>
                  <a:lnTo>
                    <a:pt x="433" y="706"/>
                  </a:lnTo>
                  <a:lnTo>
                    <a:pt x="435" y="708"/>
                  </a:lnTo>
                  <a:lnTo>
                    <a:pt x="437" y="710"/>
                  </a:lnTo>
                  <a:lnTo>
                    <a:pt x="439" y="712"/>
                  </a:lnTo>
                  <a:lnTo>
                    <a:pt x="440" y="715"/>
                  </a:lnTo>
                  <a:lnTo>
                    <a:pt x="443" y="717"/>
                  </a:lnTo>
                  <a:lnTo>
                    <a:pt x="446" y="719"/>
                  </a:lnTo>
                  <a:lnTo>
                    <a:pt x="447" y="721"/>
                  </a:lnTo>
                  <a:lnTo>
                    <a:pt x="449" y="723"/>
                  </a:lnTo>
                  <a:lnTo>
                    <a:pt x="454" y="728"/>
                  </a:lnTo>
                  <a:lnTo>
                    <a:pt x="458" y="732"/>
                  </a:lnTo>
                  <a:lnTo>
                    <a:pt x="461" y="734"/>
                  </a:lnTo>
                  <a:lnTo>
                    <a:pt x="463" y="737"/>
                  </a:lnTo>
                  <a:lnTo>
                    <a:pt x="465" y="738"/>
                  </a:lnTo>
                  <a:lnTo>
                    <a:pt x="468" y="741"/>
                  </a:lnTo>
                  <a:lnTo>
                    <a:pt x="469" y="743"/>
                  </a:lnTo>
                  <a:lnTo>
                    <a:pt x="473" y="744"/>
                  </a:lnTo>
                  <a:lnTo>
                    <a:pt x="475" y="746"/>
                  </a:lnTo>
                  <a:lnTo>
                    <a:pt x="477" y="748"/>
                  </a:lnTo>
                  <a:lnTo>
                    <a:pt x="480" y="750"/>
                  </a:lnTo>
                  <a:lnTo>
                    <a:pt x="482" y="753"/>
                  </a:lnTo>
                  <a:lnTo>
                    <a:pt x="484" y="754"/>
                  </a:lnTo>
                  <a:lnTo>
                    <a:pt x="487" y="756"/>
                  </a:lnTo>
                  <a:lnTo>
                    <a:pt x="464" y="787"/>
                  </a:lnTo>
                  <a:lnTo>
                    <a:pt x="459" y="785"/>
                  </a:lnTo>
                  <a:lnTo>
                    <a:pt x="457" y="783"/>
                  </a:lnTo>
                  <a:lnTo>
                    <a:pt x="454" y="781"/>
                  </a:lnTo>
                  <a:lnTo>
                    <a:pt x="450" y="778"/>
                  </a:lnTo>
                  <a:lnTo>
                    <a:pt x="447" y="776"/>
                  </a:lnTo>
                  <a:lnTo>
                    <a:pt x="445" y="774"/>
                  </a:lnTo>
                  <a:lnTo>
                    <a:pt x="441" y="772"/>
                  </a:lnTo>
                  <a:lnTo>
                    <a:pt x="439" y="769"/>
                  </a:lnTo>
                  <a:lnTo>
                    <a:pt x="436" y="766"/>
                  </a:lnTo>
                  <a:lnTo>
                    <a:pt x="434" y="763"/>
                  </a:lnTo>
                  <a:lnTo>
                    <a:pt x="430" y="760"/>
                  </a:lnTo>
                  <a:lnTo>
                    <a:pt x="428" y="757"/>
                  </a:lnTo>
                  <a:lnTo>
                    <a:pt x="426" y="755"/>
                  </a:lnTo>
                  <a:lnTo>
                    <a:pt x="424" y="753"/>
                  </a:lnTo>
                  <a:lnTo>
                    <a:pt x="421" y="749"/>
                  </a:lnTo>
                  <a:lnTo>
                    <a:pt x="418" y="747"/>
                  </a:lnTo>
                  <a:lnTo>
                    <a:pt x="415" y="744"/>
                  </a:lnTo>
                  <a:lnTo>
                    <a:pt x="412" y="741"/>
                  </a:lnTo>
                  <a:lnTo>
                    <a:pt x="411" y="738"/>
                  </a:lnTo>
                  <a:lnTo>
                    <a:pt x="408" y="736"/>
                  </a:lnTo>
                  <a:lnTo>
                    <a:pt x="406" y="732"/>
                  </a:lnTo>
                  <a:lnTo>
                    <a:pt x="403" y="729"/>
                  </a:lnTo>
                  <a:lnTo>
                    <a:pt x="401" y="727"/>
                  </a:lnTo>
                  <a:lnTo>
                    <a:pt x="399" y="725"/>
                  </a:lnTo>
                  <a:lnTo>
                    <a:pt x="397" y="721"/>
                  </a:lnTo>
                  <a:lnTo>
                    <a:pt x="394" y="718"/>
                  </a:lnTo>
                  <a:lnTo>
                    <a:pt x="391" y="716"/>
                  </a:lnTo>
                  <a:lnTo>
                    <a:pt x="389" y="713"/>
                  </a:lnTo>
                  <a:lnTo>
                    <a:pt x="388" y="710"/>
                  </a:lnTo>
                  <a:lnTo>
                    <a:pt x="384" y="708"/>
                  </a:lnTo>
                  <a:lnTo>
                    <a:pt x="383" y="704"/>
                  </a:lnTo>
                  <a:lnTo>
                    <a:pt x="381" y="701"/>
                  </a:lnTo>
                  <a:lnTo>
                    <a:pt x="380" y="699"/>
                  </a:lnTo>
                  <a:lnTo>
                    <a:pt x="379" y="697"/>
                  </a:lnTo>
                  <a:lnTo>
                    <a:pt x="376" y="693"/>
                  </a:lnTo>
                  <a:lnTo>
                    <a:pt x="375" y="691"/>
                  </a:lnTo>
                  <a:lnTo>
                    <a:pt x="374" y="688"/>
                  </a:lnTo>
                  <a:lnTo>
                    <a:pt x="372" y="685"/>
                  </a:lnTo>
                  <a:lnTo>
                    <a:pt x="371" y="683"/>
                  </a:lnTo>
                  <a:lnTo>
                    <a:pt x="370" y="681"/>
                  </a:lnTo>
                  <a:lnTo>
                    <a:pt x="369" y="678"/>
                  </a:lnTo>
                  <a:lnTo>
                    <a:pt x="368" y="675"/>
                  </a:lnTo>
                  <a:lnTo>
                    <a:pt x="366" y="673"/>
                  </a:lnTo>
                  <a:lnTo>
                    <a:pt x="365" y="671"/>
                  </a:lnTo>
                  <a:lnTo>
                    <a:pt x="363" y="667"/>
                  </a:lnTo>
                  <a:lnTo>
                    <a:pt x="362" y="665"/>
                  </a:lnTo>
                  <a:lnTo>
                    <a:pt x="361" y="663"/>
                  </a:lnTo>
                  <a:lnTo>
                    <a:pt x="360" y="660"/>
                  </a:lnTo>
                  <a:lnTo>
                    <a:pt x="357" y="657"/>
                  </a:lnTo>
                  <a:lnTo>
                    <a:pt x="356" y="654"/>
                  </a:lnTo>
                  <a:lnTo>
                    <a:pt x="355" y="652"/>
                  </a:lnTo>
                  <a:lnTo>
                    <a:pt x="355" y="649"/>
                  </a:lnTo>
                  <a:lnTo>
                    <a:pt x="353" y="647"/>
                  </a:lnTo>
                  <a:lnTo>
                    <a:pt x="352" y="644"/>
                  </a:lnTo>
                  <a:lnTo>
                    <a:pt x="351" y="642"/>
                  </a:lnTo>
                  <a:lnTo>
                    <a:pt x="351" y="639"/>
                  </a:lnTo>
                  <a:lnTo>
                    <a:pt x="348" y="636"/>
                  </a:lnTo>
                  <a:lnTo>
                    <a:pt x="347" y="634"/>
                  </a:lnTo>
                  <a:lnTo>
                    <a:pt x="347" y="632"/>
                  </a:lnTo>
                  <a:lnTo>
                    <a:pt x="346" y="629"/>
                  </a:lnTo>
                  <a:lnTo>
                    <a:pt x="345" y="626"/>
                  </a:lnTo>
                  <a:lnTo>
                    <a:pt x="344" y="624"/>
                  </a:lnTo>
                  <a:lnTo>
                    <a:pt x="343" y="621"/>
                  </a:lnTo>
                  <a:lnTo>
                    <a:pt x="343" y="619"/>
                  </a:lnTo>
                  <a:lnTo>
                    <a:pt x="342" y="616"/>
                  </a:lnTo>
                  <a:lnTo>
                    <a:pt x="341" y="614"/>
                  </a:lnTo>
                  <a:lnTo>
                    <a:pt x="339" y="611"/>
                  </a:lnTo>
                  <a:lnTo>
                    <a:pt x="339" y="609"/>
                  </a:lnTo>
                  <a:lnTo>
                    <a:pt x="338" y="607"/>
                  </a:lnTo>
                  <a:lnTo>
                    <a:pt x="337" y="604"/>
                  </a:lnTo>
                  <a:lnTo>
                    <a:pt x="337" y="601"/>
                  </a:lnTo>
                  <a:lnTo>
                    <a:pt x="335" y="599"/>
                  </a:lnTo>
                  <a:lnTo>
                    <a:pt x="334" y="596"/>
                  </a:lnTo>
                  <a:lnTo>
                    <a:pt x="334" y="593"/>
                  </a:lnTo>
                  <a:lnTo>
                    <a:pt x="333" y="591"/>
                  </a:lnTo>
                  <a:lnTo>
                    <a:pt x="333" y="589"/>
                  </a:lnTo>
                  <a:lnTo>
                    <a:pt x="332" y="587"/>
                  </a:lnTo>
                  <a:lnTo>
                    <a:pt x="332" y="583"/>
                  </a:lnTo>
                  <a:lnTo>
                    <a:pt x="331" y="582"/>
                  </a:lnTo>
                  <a:lnTo>
                    <a:pt x="331" y="579"/>
                  </a:lnTo>
                  <a:lnTo>
                    <a:pt x="329" y="577"/>
                  </a:lnTo>
                  <a:lnTo>
                    <a:pt x="328" y="573"/>
                  </a:lnTo>
                  <a:lnTo>
                    <a:pt x="328" y="571"/>
                  </a:lnTo>
                  <a:lnTo>
                    <a:pt x="327" y="569"/>
                  </a:lnTo>
                  <a:lnTo>
                    <a:pt x="327" y="567"/>
                  </a:lnTo>
                  <a:lnTo>
                    <a:pt x="327" y="564"/>
                  </a:lnTo>
                  <a:lnTo>
                    <a:pt x="325" y="561"/>
                  </a:lnTo>
                  <a:lnTo>
                    <a:pt x="325" y="559"/>
                  </a:lnTo>
                  <a:lnTo>
                    <a:pt x="324" y="556"/>
                  </a:lnTo>
                  <a:lnTo>
                    <a:pt x="324" y="554"/>
                  </a:lnTo>
                  <a:lnTo>
                    <a:pt x="324" y="552"/>
                  </a:lnTo>
                  <a:lnTo>
                    <a:pt x="324" y="550"/>
                  </a:lnTo>
                  <a:lnTo>
                    <a:pt x="323" y="546"/>
                  </a:lnTo>
                  <a:lnTo>
                    <a:pt x="323" y="544"/>
                  </a:lnTo>
                  <a:lnTo>
                    <a:pt x="320" y="542"/>
                  </a:lnTo>
                  <a:lnTo>
                    <a:pt x="320" y="540"/>
                  </a:lnTo>
                  <a:lnTo>
                    <a:pt x="320" y="536"/>
                  </a:lnTo>
                  <a:lnTo>
                    <a:pt x="320" y="534"/>
                  </a:lnTo>
                  <a:lnTo>
                    <a:pt x="319" y="531"/>
                  </a:lnTo>
                  <a:lnTo>
                    <a:pt x="319" y="528"/>
                  </a:lnTo>
                  <a:lnTo>
                    <a:pt x="318" y="526"/>
                  </a:lnTo>
                  <a:lnTo>
                    <a:pt x="318" y="523"/>
                  </a:lnTo>
                  <a:lnTo>
                    <a:pt x="317" y="522"/>
                  </a:lnTo>
                  <a:lnTo>
                    <a:pt x="317" y="518"/>
                  </a:lnTo>
                  <a:lnTo>
                    <a:pt x="316" y="516"/>
                  </a:lnTo>
                  <a:lnTo>
                    <a:pt x="316" y="513"/>
                  </a:lnTo>
                  <a:lnTo>
                    <a:pt x="315" y="510"/>
                  </a:lnTo>
                  <a:lnTo>
                    <a:pt x="315" y="508"/>
                  </a:lnTo>
                  <a:lnTo>
                    <a:pt x="314" y="505"/>
                  </a:lnTo>
                  <a:lnTo>
                    <a:pt x="314" y="503"/>
                  </a:lnTo>
                  <a:lnTo>
                    <a:pt x="314" y="500"/>
                  </a:lnTo>
                  <a:lnTo>
                    <a:pt x="314" y="498"/>
                  </a:lnTo>
                  <a:lnTo>
                    <a:pt x="313" y="495"/>
                  </a:lnTo>
                  <a:lnTo>
                    <a:pt x="311" y="493"/>
                  </a:lnTo>
                  <a:lnTo>
                    <a:pt x="311" y="489"/>
                  </a:lnTo>
                  <a:lnTo>
                    <a:pt x="311" y="487"/>
                  </a:lnTo>
                  <a:lnTo>
                    <a:pt x="310" y="485"/>
                  </a:lnTo>
                  <a:lnTo>
                    <a:pt x="310" y="482"/>
                  </a:lnTo>
                  <a:lnTo>
                    <a:pt x="309" y="480"/>
                  </a:lnTo>
                  <a:lnTo>
                    <a:pt x="309" y="478"/>
                  </a:lnTo>
                  <a:lnTo>
                    <a:pt x="308" y="475"/>
                  </a:lnTo>
                  <a:lnTo>
                    <a:pt x="308" y="472"/>
                  </a:lnTo>
                  <a:lnTo>
                    <a:pt x="307" y="470"/>
                  </a:lnTo>
                  <a:lnTo>
                    <a:pt x="307" y="467"/>
                  </a:lnTo>
                  <a:lnTo>
                    <a:pt x="307" y="465"/>
                  </a:lnTo>
                  <a:lnTo>
                    <a:pt x="306" y="462"/>
                  </a:lnTo>
                  <a:lnTo>
                    <a:pt x="306" y="460"/>
                  </a:lnTo>
                  <a:lnTo>
                    <a:pt x="306" y="457"/>
                  </a:lnTo>
                  <a:lnTo>
                    <a:pt x="306" y="453"/>
                  </a:lnTo>
                  <a:lnTo>
                    <a:pt x="305" y="449"/>
                  </a:lnTo>
                  <a:lnTo>
                    <a:pt x="305" y="447"/>
                  </a:lnTo>
                  <a:lnTo>
                    <a:pt x="305" y="442"/>
                  </a:lnTo>
                  <a:lnTo>
                    <a:pt x="305" y="439"/>
                  </a:lnTo>
                  <a:lnTo>
                    <a:pt x="304" y="434"/>
                  </a:lnTo>
                  <a:lnTo>
                    <a:pt x="304" y="431"/>
                  </a:lnTo>
                  <a:lnTo>
                    <a:pt x="304" y="428"/>
                  </a:lnTo>
                  <a:lnTo>
                    <a:pt x="303" y="424"/>
                  </a:lnTo>
                  <a:lnTo>
                    <a:pt x="303" y="421"/>
                  </a:lnTo>
                  <a:lnTo>
                    <a:pt x="301" y="416"/>
                  </a:lnTo>
                  <a:lnTo>
                    <a:pt x="301" y="412"/>
                  </a:lnTo>
                  <a:lnTo>
                    <a:pt x="301" y="410"/>
                  </a:lnTo>
                  <a:lnTo>
                    <a:pt x="300" y="405"/>
                  </a:lnTo>
                  <a:lnTo>
                    <a:pt x="300" y="402"/>
                  </a:lnTo>
                  <a:lnTo>
                    <a:pt x="300" y="398"/>
                  </a:lnTo>
                  <a:lnTo>
                    <a:pt x="299" y="395"/>
                  </a:lnTo>
                  <a:lnTo>
                    <a:pt x="299" y="392"/>
                  </a:lnTo>
                  <a:lnTo>
                    <a:pt x="299" y="388"/>
                  </a:lnTo>
                  <a:lnTo>
                    <a:pt x="298" y="384"/>
                  </a:lnTo>
                  <a:lnTo>
                    <a:pt x="297" y="380"/>
                  </a:lnTo>
                  <a:lnTo>
                    <a:pt x="297" y="377"/>
                  </a:lnTo>
                  <a:lnTo>
                    <a:pt x="296" y="373"/>
                  </a:lnTo>
                  <a:lnTo>
                    <a:pt x="296" y="369"/>
                  </a:lnTo>
                  <a:lnTo>
                    <a:pt x="295" y="367"/>
                  </a:lnTo>
                  <a:lnTo>
                    <a:pt x="295" y="363"/>
                  </a:lnTo>
                  <a:lnTo>
                    <a:pt x="292" y="359"/>
                  </a:lnTo>
                  <a:lnTo>
                    <a:pt x="292" y="356"/>
                  </a:lnTo>
                  <a:lnTo>
                    <a:pt x="292" y="352"/>
                  </a:lnTo>
                  <a:lnTo>
                    <a:pt x="291" y="349"/>
                  </a:lnTo>
                  <a:lnTo>
                    <a:pt x="290" y="346"/>
                  </a:lnTo>
                  <a:lnTo>
                    <a:pt x="290" y="342"/>
                  </a:lnTo>
                  <a:lnTo>
                    <a:pt x="289" y="339"/>
                  </a:lnTo>
                  <a:lnTo>
                    <a:pt x="288" y="336"/>
                  </a:lnTo>
                  <a:lnTo>
                    <a:pt x="287" y="332"/>
                  </a:lnTo>
                  <a:lnTo>
                    <a:pt x="286" y="329"/>
                  </a:lnTo>
                  <a:lnTo>
                    <a:pt x="285" y="326"/>
                  </a:lnTo>
                  <a:lnTo>
                    <a:pt x="283" y="322"/>
                  </a:lnTo>
                  <a:lnTo>
                    <a:pt x="282" y="320"/>
                  </a:lnTo>
                  <a:lnTo>
                    <a:pt x="281" y="317"/>
                  </a:lnTo>
                  <a:lnTo>
                    <a:pt x="280" y="313"/>
                  </a:lnTo>
                  <a:lnTo>
                    <a:pt x="279" y="310"/>
                  </a:lnTo>
                  <a:lnTo>
                    <a:pt x="278" y="306"/>
                  </a:lnTo>
                  <a:lnTo>
                    <a:pt x="277" y="303"/>
                  </a:lnTo>
                  <a:lnTo>
                    <a:pt x="276" y="300"/>
                  </a:lnTo>
                  <a:lnTo>
                    <a:pt x="274" y="298"/>
                  </a:lnTo>
                  <a:lnTo>
                    <a:pt x="273" y="294"/>
                  </a:lnTo>
                  <a:lnTo>
                    <a:pt x="272" y="292"/>
                  </a:lnTo>
                  <a:lnTo>
                    <a:pt x="271" y="289"/>
                  </a:lnTo>
                  <a:lnTo>
                    <a:pt x="270" y="285"/>
                  </a:lnTo>
                  <a:lnTo>
                    <a:pt x="269" y="283"/>
                  </a:lnTo>
                  <a:lnTo>
                    <a:pt x="268" y="280"/>
                  </a:lnTo>
                  <a:lnTo>
                    <a:pt x="267" y="276"/>
                  </a:lnTo>
                  <a:lnTo>
                    <a:pt x="264" y="273"/>
                  </a:lnTo>
                  <a:lnTo>
                    <a:pt x="263" y="269"/>
                  </a:lnTo>
                  <a:lnTo>
                    <a:pt x="262" y="267"/>
                  </a:lnTo>
                  <a:lnTo>
                    <a:pt x="261" y="264"/>
                  </a:lnTo>
                  <a:lnTo>
                    <a:pt x="259" y="261"/>
                  </a:lnTo>
                  <a:lnTo>
                    <a:pt x="258" y="258"/>
                  </a:lnTo>
                  <a:lnTo>
                    <a:pt x="257" y="256"/>
                  </a:lnTo>
                  <a:lnTo>
                    <a:pt x="254" y="253"/>
                  </a:lnTo>
                  <a:lnTo>
                    <a:pt x="253" y="249"/>
                  </a:lnTo>
                  <a:lnTo>
                    <a:pt x="251" y="246"/>
                  </a:lnTo>
                  <a:lnTo>
                    <a:pt x="250" y="244"/>
                  </a:lnTo>
                  <a:lnTo>
                    <a:pt x="249" y="240"/>
                  </a:lnTo>
                  <a:lnTo>
                    <a:pt x="246" y="238"/>
                  </a:lnTo>
                  <a:lnTo>
                    <a:pt x="244" y="236"/>
                  </a:lnTo>
                  <a:lnTo>
                    <a:pt x="243" y="232"/>
                  </a:lnTo>
                  <a:lnTo>
                    <a:pt x="241" y="229"/>
                  </a:lnTo>
                  <a:lnTo>
                    <a:pt x="240" y="227"/>
                  </a:lnTo>
                  <a:lnTo>
                    <a:pt x="239" y="222"/>
                  </a:lnTo>
                  <a:lnTo>
                    <a:pt x="236" y="220"/>
                  </a:lnTo>
                  <a:lnTo>
                    <a:pt x="234" y="218"/>
                  </a:lnTo>
                  <a:lnTo>
                    <a:pt x="232" y="215"/>
                  </a:lnTo>
                  <a:lnTo>
                    <a:pt x="231" y="212"/>
                  </a:lnTo>
                  <a:lnTo>
                    <a:pt x="227" y="209"/>
                  </a:lnTo>
                  <a:lnTo>
                    <a:pt x="226" y="207"/>
                  </a:lnTo>
                  <a:lnTo>
                    <a:pt x="224" y="203"/>
                  </a:lnTo>
                  <a:lnTo>
                    <a:pt x="222" y="201"/>
                  </a:lnTo>
                  <a:lnTo>
                    <a:pt x="221" y="199"/>
                  </a:lnTo>
                  <a:lnTo>
                    <a:pt x="217" y="195"/>
                  </a:lnTo>
                  <a:lnTo>
                    <a:pt x="216" y="192"/>
                  </a:lnTo>
                  <a:lnTo>
                    <a:pt x="213" y="190"/>
                  </a:lnTo>
                  <a:lnTo>
                    <a:pt x="212" y="188"/>
                  </a:lnTo>
                  <a:lnTo>
                    <a:pt x="208" y="184"/>
                  </a:lnTo>
                  <a:lnTo>
                    <a:pt x="207" y="182"/>
                  </a:lnTo>
                  <a:lnTo>
                    <a:pt x="205" y="179"/>
                  </a:lnTo>
                  <a:lnTo>
                    <a:pt x="203" y="176"/>
                  </a:lnTo>
                  <a:lnTo>
                    <a:pt x="199" y="173"/>
                  </a:lnTo>
                  <a:lnTo>
                    <a:pt x="198" y="171"/>
                  </a:lnTo>
                  <a:lnTo>
                    <a:pt x="195" y="167"/>
                  </a:lnTo>
                  <a:lnTo>
                    <a:pt x="193" y="165"/>
                  </a:lnTo>
                  <a:lnTo>
                    <a:pt x="190" y="162"/>
                  </a:lnTo>
                  <a:lnTo>
                    <a:pt x="188" y="161"/>
                  </a:lnTo>
                  <a:lnTo>
                    <a:pt x="186" y="157"/>
                  </a:lnTo>
                  <a:lnTo>
                    <a:pt x="184" y="155"/>
                  </a:lnTo>
                  <a:lnTo>
                    <a:pt x="179" y="152"/>
                  </a:lnTo>
                  <a:lnTo>
                    <a:pt x="176" y="147"/>
                  </a:lnTo>
                  <a:lnTo>
                    <a:pt x="171" y="143"/>
                  </a:lnTo>
                  <a:lnTo>
                    <a:pt x="168" y="139"/>
                  </a:lnTo>
                  <a:lnTo>
                    <a:pt x="164" y="135"/>
                  </a:lnTo>
                  <a:lnTo>
                    <a:pt x="160" y="133"/>
                  </a:lnTo>
                  <a:lnTo>
                    <a:pt x="156" y="128"/>
                  </a:lnTo>
                  <a:lnTo>
                    <a:pt x="152" y="125"/>
                  </a:lnTo>
                  <a:lnTo>
                    <a:pt x="147" y="122"/>
                  </a:lnTo>
                  <a:lnTo>
                    <a:pt x="143" y="117"/>
                  </a:lnTo>
                  <a:lnTo>
                    <a:pt x="140" y="114"/>
                  </a:lnTo>
                  <a:lnTo>
                    <a:pt x="136" y="110"/>
                  </a:lnTo>
                  <a:lnTo>
                    <a:pt x="131" y="107"/>
                  </a:lnTo>
                  <a:lnTo>
                    <a:pt x="128" y="105"/>
                  </a:lnTo>
                  <a:lnTo>
                    <a:pt x="123" y="101"/>
                  </a:lnTo>
                  <a:lnTo>
                    <a:pt x="119" y="98"/>
                  </a:lnTo>
                  <a:lnTo>
                    <a:pt x="116" y="96"/>
                  </a:lnTo>
                  <a:lnTo>
                    <a:pt x="114" y="95"/>
                  </a:lnTo>
                  <a:lnTo>
                    <a:pt x="112" y="92"/>
                  </a:lnTo>
                  <a:lnTo>
                    <a:pt x="110" y="91"/>
                  </a:lnTo>
                  <a:lnTo>
                    <a:pt x="105" y="88"/>
                  </a:lnTo>
                  <a:lnTo>
                    <a:pt x="102" y="85"/>
                  </a:lnTo>
                  <a:lnTo>
                    <a:pt x="100" y="83"/>
                  </a:lnTo>
                  <a:lnTo>
                    <a:pt x="97" y="82"/>
                  </a:lnTo>
                  <a:lnTo>
                    <a:pt x="95" y="80"/>
                  </a:lnTo>
                  <a:lnTo>
                    <a:pt x="92" y="79"/>
                  </a:lnTo>
                  <a:lnTo>
                    <a:pt x="87" y="77"/>
                  </a:lnTo>
                  <a:lnTo>
                    <a:pt x="84" y="74"/>
                  </a:lnTo>
                  <a:lnTo>
                    <a:pt x="82" y="73"/>
                  </a:lnTo>
                  <a:lnTo>
                    <a:pt x="79" y="72"/>
                  </a:lnTo>
                  <a:lnTo>
                    <a:pt x="77" y="70"/>
                  </a:lnTo>
                  <a:lnTo>
                    <a:pt x="75" y="69"/>
                  </a:lnTo>
                  <a:lnTo>
                    <a:pt x="73" y="68"/>
                  </a:lnTo>
                  <a:lnTo>
                    <a:pt x="71" y="67"/>
                  </a:lnTo>
                  <a:lnTo>
                    <a:pt x="68" y="65"/>
                  </a:lnTo>
                  <a:lnTo>
                    <a:pt x="66" y="64"/>
                  </a:lnTo>
                  <a:lnTo>
                    <a:pt x="64" y="63"/>
                  </a:lnTo>
                  <a:lnTo>
                    <a:pt x="62" y="61"/>
                  </a:lnTo>
                  <a:lnTo>
                    <a:pt x="59" y="60"/>
                  </a:lnTo>
                  <a:lnTo>
                    <a:pt x="57" y="60"/>
                  </a:lnTo>
                  <a:lnTo>
                    <a:pt x="55" y="59"/>
                  </a:lnTo>
                  <a:lnTo>
                    <a:pt x="53" y="56"/>
                  </a:lnTo>
                  <a:lnTo>
                    <a:pt x="50" y="56"/>
                  </a:lnTo>
                  <a:lnTo>
                    <a:pt x="48" y="55"/>
                  </a:lnTo>
                  <a:lnTo>
                    <a:pt x="45" y="54"/>
                  </a:lnTo>
                  <a:lnTo>
                    <a:pt x="43" y="52"/>
                  </a:lnTo>
                  <a:lnTo>
                    <a:pt x="39" y="51"/>
                  </a:lnTo>
                  <a:lnTo>
                    <a:pt x="36" y="50"/>
                  </a:lnTo>
                  <a:lnTo>
                    <a:pt x="32" y="49"/>
                  </a:lnTo>
                  <a:lnTo>
                    <a:pt x="30" y="48"/>
                  </a:lnTo>
                  <a:lnTo>
                    <a:pt x="27" y="46"/>
                  </a:lnTo>
                  <a:lnTo>
                    <a:pt x="25" y="45"/>
                  </a:lnTo>
                  <a:lnTo>
                    <a:pt x="21" y="44"/>
                  </a:lnTo>
                  <a:lnTo>
                    <a:pt x="18" y="43"/>
                  </a:lnTo>
                  <a:lnTo>
                    <a:pt x="14" y="42"/>
                  </a:lnTo>
                  <a:lnTo>
                    <a:pt x="11" y="42"/>
                  </a:lnTo>
                  <a:lnTo>
                    <a:pt x="8" y="41"/>
                  </a:lnTo>
                  <a:lnTo>
                    <a:pt x="6" y="41"/>
                  </a:lnTo>
                  <a:lnTo>
                    <a:pt x="2" y="40"/>
                  </a:lnTo>
                  <a:lnTo>
                    <a:pt x="0" y="4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0" name="Freeform 186"/>
            <p:cNvSpPr>
              <a:spLocks/>
            </p:cNvSpPr>
            <p:nvPr/>
          </p:nvSpPr>
          <p:spPr bwMode="auto">
            <a:xfrm>
              <a:off x="2193" y="3101"/>
              <a:ext cx="244" cy="393"/>
            </a:xfrm>
            <a:custGeom>
              <a:avLst/>
              <a:gdLst>
                <a:gd name="T0" fmla="*/ 1 w 489"/>
                <a:gd name="T1" fmla="*/ 0 h 787"/>
                <a:gd name="T2" fmla="*/ 3 w 489"/>
                <a:gd name="T3" fmla="*/ 0 h 787"/>
                <a:gd name="T4" fmla="*/ 4 w 489"/>
                <a:gd name="T5" fmla="*/ 1 h 787"/>
                <a:gd name="T6" fmla="*/ 5 w 489"/>
                <a:gd name="T7" fmla="*/ 2 h 787"/>
                <a:gd name="T8" fmla="*/ 7 w 489"/>
                <a:gd name="T9" fmla="*/ 3 h 787"/>
                <a:gd name="T10" fmla="*/ 8 w 489"/>
                <a:gd name="T11" fmla="*/ 4 h 787"/>
                <a:gd name="T12" fmla="*/ 9 w 489"/>
                <a:gd name="T13" fmla="*/ 5 h 787"/>
                <a:gd name="T14" fmla="*/ 10 w 489"/>
                <a:gd name="T15" fmla="*/ 6 h 787"/>
                <a:gd name="T16" fmla="*/ 12 w 489"/>
                <a:gd name="T17" fmla="*/ 8 h 787"/>
                <a:gd name="T18" fmla="*/ 13 w 489"/>
                <a:gd name="T19" fmla="*/ 10 h 787"/>
                <a:gd name="T20" fmla="*/ 15 w 489"/>
                <a:gd name="T21" fmla="*/ 12 h 787"/>
                <a:gd name="T22" fmla="*/ 16 w 489"/>
                <a:gd name="T23" fmla="*/ 14 h 787"/>
                <a:gd name="T24" fmla="*/ 17 w 489"/>
                <a:gd name="T25" fmla="*/ 16 h 787"/>
                <a:gd name="T26" fmla="*/ 17 w 489"/>
                <a:gd name="T27" fmla="*/ 18 h 787"/>
                <a:gd name="T28" fmla="*/ 18 w 489"/>
                <a:gd name="T29" fmla="*/ 20 h 787"/>
                <a:gd name="T30" fmla="*/ 19 w 489"/>
                <a:gd name="T31" fmla="*/ 22 h 787"/>
                <a:gd name="T32" fmla="*/ 19 w 489"/>
                <a:gd name="T33" fmla="*/ 24 h 787"/>
                <a:gd name="T34" fmla="*/ 19 w 489"/>
                <a:gd name="T35" fmla="*/ 26 h 787"/>
                <a:gd name="T36" fmla="*/ 20 w 489"/>
                <a:gd name="T37" fmla="*/ 28 h 787"/>
                <a:gd name="T38" fmla="*/ 20 w 489"/>
                <a:gd name="T39" fmla="*/ 30 h 787"/>
                <a:gd name="T40" fmla="*/ 20 w 489"/>
                <a:gd name="T41" fmla="*/ 32 h 787"/>
                <a:gd name="T42" fmla="*/ 21 w 489"/>
                <a:gd name="T43" fmla="*/ 34 h 787"/>
                <a:gd name="T44" fmla="*/ 22 w 489"/>
                <a:gd name="T45" fmla="*/ 35 h 787"/>
                <a:gd name="T46" fmla="*/ 23 w 489"/>
                <a:gd name="T47" fmla="*/ 37 h 787"/>
                <a:gd name="T48" fmla="*/ 23 w 489"/>
                <a:gd name="T49" fmla="*/ 39 h 787"/>
                <a:gd name="T50" fmla="*/ 24 w 489"/>
                <a:gd name="T51" fmla="*/ 40 h 787"/>
                <a:gd name="T52" fmla="*/ 25 w 489"/>
                <a:gd name="T53" fmla="*/ 42 h 787"/>
                <a:gd name="T54" fmla="*/ 27 w 489"/>
                <a:gd name="T55" fmla="*/ 44 h 787"/>
                <a:gd name="T56" fmla="*/ 29 w 489"/>
                <a:gd name="T57" fmla="*/ 46 h 787"/>
                <a:gd name="T58" fmla="*/ 30 w 489"/>
                <a:gd name="T59" fmla="*/ 47 h 787"/>
                <a:gd name="T60" fmla="*/ 28 w 489"/>
                <a:gd name="T61" fmla="*/ 48 h 787"/>
                <a:gd name="T62" fmla="*/ 26 w 489"/>
                <a:gd name="T63" fmla="*/ 47 h 787"/>
                <a:gd name="T64" fmla="*/ 25 w 489"/>
                <a:gd name="T65" fmla="*/ 46 h 787"/>
                <a:gd name="T66" fmla="*/ 24 w 489"/>
                <a:gd name="T67" fmla="*/ 44 h 787"/>
                <a:gd name="T68" fmla="*/ 23 w 489"/>
                <a:gd name="T69" fmla="*/ 43 h 787"/>
                <a:gd name="T70" fmla="*/ 22 w 489"/>
                <a:gd name="T71" fmla="*/ 41 h 787"/>
                <a:gd name="T72" fmla="*/ 22 w 489"/>
                <a:gd name="T73" fmla="*/ 40 h 787"/>
                <a:gd name="T74" fmla="*/ 21 w 489"/>
                <a:gd name="T75" fmla="*/ 39 h 787"/>
                <a:gd name="T76" fmla="*/ 21 w 489"/>
                <a:gd name="T77" fmla="*/ 37 h 787"/>
                <a:gd name="T78" fmla="*/ 20 w 489"/>
                <a:gd name="T79" fmla="*/ 35 h 787"/>
                <a:gd name="T80" fmla="*/ 20 w 489"/>
                <a:gd name="T81" fmla="*/ 34 h 787"/>
                <a:gd name="T82" fmla="*/ 19 w 489"/>
                <a:gd name="T83" fmla="*/ 32 h 787"/>
                <a:gd name="T84" fmla="*/ 19 w 489"/>
                <a:gd name="T85" fmla="*/ 30 h 787"/>
                <a:gd name="T86" fmla="*/ 19 w 489"/>
                <a:gd name="T87" fmla="*/ 28 h 787"/>
                <a:gd name="T88" fmla="*/ 19 w 489"/>
                <a:gd name="T89" fmla="*/ 26 h 787"/>
                <a:gd name="T90" fmla="*/ 18 w 489"/>
                <a:gd name="T91" fmla="*/ 25 h 787"/>
                <a:gd name="T92" fmla="*/ 18 w 489"/>
                <a:gd name="T93" fmla="*/ 23 h 787"/>
                <a:gd name="T94" fmla="*/ 18 w 489"/>
                <a:gd name="T95" fmla="*/ 21 h 787"/>
                <a:gd name="T96" fmla="*/ 17 w 489"/>
                <a:gd name="T97" fmla="*/ 19 h 787"/>
                <a:gd name="T98" fmla="*/ 16 w 489"/>
                <a:gd name="T99" fmla="*/ 17 h 787"/>
                <a:gd name="T100" fmla="*/ 15 w 489"/>
                <a:gd name="T101" fmla="*/ 15 h 787"/>
                <a:gd name="T102" fmla="*/ 14 w 489"/>
                <a:gd name="T103" fmla="*/ 13 h 787"/>
                <a:gd name="T104" fmla="*/ 13 w 489"/>
                <a:gd name="T105" fmla="*/ 12 h 787"/>
                <a:gd name="T106" fmla="*/ 12 w 489"/>
                <a:gd name="T107" fmla="*/ 10 h 787"/>
                <a:gd name="T108" fmla="*/ 10 w 489"/>
                <a:gd name="T109" fmla="*/ 8 h 787"/>
                <a:gd name="T110" fmla="*/ 9 w 489"/>
                <a:gd name="T111" fmla="*/ 7 h 787"/>
                <a:gd name="T112" fmla="*/ 7 w 489"/>
                <a:gd name="T113" fmla="*/ 6 h 787"/>
                <a:gd name="T114" fmla="*/ 5 w 489"/>
                <a:gd name="T115" fmla="*/ 4 h 787"/>
                <a:gd name="T116" fmla="*/ 4 w 489"/>
                <a:gd name="T117" fmla="*/ 3 h 787"/>
                <a:gd name="T118" fmla="*/ 2 w 489"/>
                <a:gd name="T119" fmla="*/ 3 h 787"/>
                <a:gd name="T120" fmla="*/ 1 w 489"/>
                <a:gd name="T121" fmla="*/ 2 h 787"/>
                <a:gd name="T122" fmla="*/ 0 w 489"/>
                <a:gd name="T123" fmla="*/ 2 h 7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9"/>
                <a:gd name="T187" fmla="*/ 0 h 787"/>
                <a:gd name="T188" fmla="*/ 489 w 489"/>
                <a:gd name="T189" fmla="*/ 787 h 7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9" h="787">
                  <a:moveTo>
                    <a:pt x="12" y="0"/>
                  </a:moveTo>
                  <a:lnTo>
                    <a:pt x="13" y="1"/>
                  </a:lnTo>
                  <a:lnTo>
                    <a:pt x="16" y="1"/>
                  </a:lnTo>
                  <a:lnTo>
                    <a:pt x="19" y="3"/>
                  </a:lnTo>
                  <a:lnTo>
                    <a:pt x="22" y="4"/>
                  </a:lnTo>
                  <a:lnTo>
                    <a:pt x="24" y="5"/>
                  </a:lnTo>
                  <a:lnTo>
                    <a:pt x="27" y="5"/>
                  </a:lnTo>
                  <a:lnTo>
                    <a:pt x="29" y="6"/>
                  </a:lnTo>
                  <a:lnTo>
                    <a:pt x="34" y="8"/>
                  </a:lnTo>
                  <a:lnTo>
                    <a:pt x="36" y="8"/>
                  </a:lnTo>
                  <a:lnTo>
                    <a:pt x="38" y="9"/>
                  </a:lnTo>
                  <a:lnTo>
                    <a:pt x="42" y="10"/>
                  </a:lnTo>
                  <a:lnTo>
                    <a:pt x="44" y="10"/>
                  </a:lnTo>
                  <a:lnTo>
                    <a:pt x="46" y="11"/>
                  </a:lnTo>
                  <a:lnTo>
                    <a:pt x="50" y="14"/>
                  </a:lnTo>
                  <a:lnTo>
                    <a:pt x="52" y="15"/>
                  </a:lnTo>
                  <a:lnTo>
                    <a:pt x="55" y="16"/>
                  </a:lnTo>
                  <a:lnTo>
                    <a:pt x="57" y="16"/>
                  </a:lnTo>
                  <a:lnTo>
                    <a:pt x="61" y="18"/>
                  </a:lnTo>
                  <a:lnTo>
                    <a:pt x="63" y="19"/>
                  </a:lnTo>
                  <a:lnTo>
                    <a:pt x="66" y="20"/>
                  </a:lnTo>
                  <a:lnTo>
                    <a:pt x="69" y="23"/>
                  </a:lnTo>
                  <a:lnTo>
                    <a:pt x="71" y="24"/>
                  </a:lnTo>
                  <a:lnTo>
                    <a:pt x="73" y="24"/>
                  </a:lnTo>
                  <a:lnTo>
                    <a:pt x="77" y="26"/>
                  </a:lnTo>
                  <a:lnTo>
                    <a:pt x="79" y="27"/>
                  </a:lnTo>
                  <a:lnTo>
                    <a:pt x="81" y="28"/>
                  </a:lnTo>
                  <a:lnTo>
                    <a:pt x="83" y="29"/>
                  </a:lnTo>
                  <a:lnTo>
                    <a:pt x="87" y="32"/>
                  </a:lnTo>
                  <a:lnTo>
                    <a:pt x="90" y="33"/>
                  </a:lnTo>
                  <a:lnTo>
                    <a:pt x="92" y="34"/>
                  </a:lnTo>
                  <a:lnTo>
                    <a:pt x="94" y="36"/>
                  </a:lnTo>
                  <a:lnTo>
                    <a:pt x="98" y="38"/>
                  </a:lnTo>
                  <a:lnTo>
                    <a:pt x="100" y="39"/>
                  </a:lnTo>
                  <a:lnTo>
                    <a:pt x="102" y="41"/>
                  </a:lnTo>
                  <a:lnTo>
                    <a:pt x="105" y="43"/>
                  </a:lnTo>
                  <a:lnTo>
                    <a:pt x="107" y="44"/>
                  </a:lnTo>
                  <a:lnTo>
                    <a:pt x="109" y="46"/>
                  </a:lnTo>
                  <a:lnTo>
                    <a:pt x="112" y="48"/>
                  </a:lnTo>
                  <a:lnTo>
                    <a:pt x="115" y="50"/>
                  </a:lnTo>
                  <a:lnTo>
                    <a:pt x="118" y="52"/>
                  </a:lnTo>
                  <a:lnTo>
                    <a:pt x="120" y="53"/>
                  </a:lnTo>
                  <a:lnTo>
                    <a:pt x="122" y="55"/>
                  </a:lnTo>
                  <a:lnTo>
                    <a:pt x="125" y="56"/>
                  </a:lnTo>
                  <a:lnTo>
                    <a:pt x="127" y="59"/>
                  </a:lnTo>
                  <a:lnTo>
                    <a:pt x="129" y="61"/>
                  </a:lnTo>
                  <a:lnTo>
                    <a:pt x="133" y="62"/>
                  </a:lnTo>
                  <a:lnTo>
                    <a:pt x="134" y="64"/>
                  </a:lnTo>
                  <a:lnTo>
                    <a:pt x="137" y="66"/>
                  </a:lnTo>
                  <a:lnTo>
                    <a:pt x="139" y="68"/>
                  </a:lnTo>
                  <a:lnTo>
                    <a:pt x="142" y="71"/>
                  </a:lnTo>
                  <a:lnTo>
                    <a:pt x="144" y="72"/>
                  </a:lnTo>
                  <a:lnTo>
                    <a:pt x="147" y="75"/>
                  </a:lnTo>
                  <a:lnTo>
                    <a:pt x="149" y="78"/>
                  </a:lnTo>
                  <a:lnTo>
                    <a:pt x="152" y="80"/>
                  </a:lnTo>
                  <a:lnTo>
                    <a:pt x="154" y="81"/>
                  </a:lnTo>
                  <a:lnTo>
                    <a:pt x="156" y="84"/>
                  </a:lnTo>
                  <a:lnTo>
                    <a:pt x="158" y="85"/>
                  </a:lnTo>
                  <a:lnTo>
                    <a:pt x="161" y="88"/>
                  </a:lnTo>
                  <a:lnTo>
                    <a:pt x="163" y="90"/>
                  </a:lnTo>
                  <a:lnTo>
                    <a:pt x="166" y="93"/>
                  </a:lnTo>
                  <a:lnTo>
                    <a:pt x="168" y="96"/>
                  </a:lnTo>
                  <a:lnTo>
                    <a:pt x="171" y="98"/>
                  </a:lnTo>
                  <a:lnTo>
                    <a:pt x="173" y="100"/>
                  </a:lnTo>
                  <a:lnTo>
                    <a:pt x="175" y="103"/>
                  </a:lnTo>
                  <a:lnTo>
                    <a:pt x="179" y="107"/>
                  </a:lnTo>
                  <a:lnTo>
                    <a:pt x="182" y="111"/>
                  </a:lnTo>
                  <a:lnTo>
                    <a:pt x="184" y="113"/>
                  </a:lnTo>
                  <a:lnTo>
                    <a:pt x="187" y="118"/>
                  </a:lnTo>
                  <a:lnTo>
                    <a:pt x="190" y="121"/>
                  </a:lnTo>
                  <a:lnTo>
                    <a:pt x="194" y="126"/>
                  </a:lnTo>
                  <a:lnTo>
                    <a:pt x="198" y="129"/>
                  </a:lnTo>
                  <a:lnTo>
                    <a:pt x="200" y="134"/>
                  </a:lnTo>
                  <a:lnTo>
                    <a:pt x="202" y="137"/>
                  </a:lnTo>
                  <a:lnTo>
                    <a:pt x="205" y="140"/>
                  </a:lnTo>
                  <a:lnTo>
                    <a:pt x="208" y="145"/>
                  </a:lnTo>
                  <a:lnTo>
                    <a:pt x="211" y="148"/>
                  </a:lnTo>
                  <a:lnTo>
                    <a:pt x="213" y="152"/>
                  </a:lnTo>
                  <a:lnTo>
                    <a:pt x="217" y="156"/>
                  </a:lnTo>
                  <a:lnTo>
                    <a:pt x="220" y="161"/>
                  </a:lnTo>
                  <a:lnTo>
                    <a:pt x="222" y="164"/>
                  </a:lnTo>
                  <a:lnTo>
                    <a:pt x="226" y="168"/>
                  </a:lnTo>
                  <a:lnTo>
                    <a:pt x="227" y="172"/>
                  </a:lnTo>
                  <a:lnTo>
                    <a:pt x="230" y="175"/>
                  </a:lnTo>
                  <a:lnTo>
                    <a:pt x="232" y="180"/>
                  </a:lnTo>
                  <a:lnTo>
                    <a:pt x="235" y="184"/>
                  </a:lnTo>
                  <a:lnTo>
                    <a:pt x="237" y="187"/>
                  </a:lnTo>
                  <a:lnTo>
                    <a:pt x="240" y="192"/>
                  </a:lnTo>
                  <a:lnTo>
                    <a:pt x="241" y="196"/>
                  </a:lnTo>
                  <a:lnTo>
                    <a:pt x="245" y="200"/>
                  </a:lnTo>
                  <a:lnTo>
                    <a:pt x="247" y="203"/>
                  </a:lnTo>
                  <a:lnTo>
                    <a:pt x="249" y="208"/>
                  </a:lnTo>
                  <a:lnTo>
                    <a:pt x="251" y="212"/>
                  </a:lnTo>
                  <a:lnTo>
                    <a:pt x="254" y="217"/>
                  </a:lnTo>
                  <a:lnTo>
                    <a:pt x="256" y="220"/>
                  </a:lnTo>
                  <a:lnTo>
                    <a:pt x="258" y="224"/>
                  </a:lnTo>
                  <a:lnTo>
                    <a:pt x="260" y="229"/>
                  </a:lnTo>
                  <a:lnTo>
                    <a:pt x="263" y="232"/>
                  </a:lnTo>
                  <a:lnTo>
                    <a:pt x="264" y="238"/>
                  </a:lnTo>
                  <a:lnTo>
                    <a:pt x="266" y="240"/>
                  </a:lnTo>
                  <a:lnTo>
                    <a:pt x="268" y="245"/>
                  </a:lnTo>
                  <a:lnTo>
                    <a:pt x="269" y="249"/>
                  </a:lnTo>
                  <a:lnTo>
                    <a:pt x="272" y="254"/>
                  </a:lnTo>
                  <a:lnTo>
                    <a:pt x="274" y="258"/>
                  </a:lnTo>
                  <a:lnTo>
                    <a:pt x="276" y="263"/>
                  </a:lnTo>
                  <a:lnTo>
                    <a:pt x="277" y="267"/>
                  </a:lnTo>
                  <a:lnTo>
                    <a:pt x="279" y="272"/>
                  </a:lnTo>
                  <a:lnTo>
                    <a:pt x="280" y="275"/>
                  </a:lnTo>
                  <a:lnTo>
                    <a:pt x="283" y="279"/>
                  </a:lnTo>
                  <a:lnTo>
                    <a:pt x="284" y="283"/>
                  </a:lnTo>
                  <a:lnTo>
                    <a:pt x="286" y="287"/>
                  </a:lnTo>
                  <a:lnTo>
                    <a:pt x="287" y="292"/>
                  </a:lnTo>
                  <a:lnTo>
                    <a:pt x="288" y="297"/>
                  </a:lnTo>
                  <a:lnTo>
                    <a:pt x="291" y="301"/>
                  </a:lnTo>
                  <a:lnTo>
                    <a:pt x="292" y="305"/>
                  </a:lnTo>
                  <a:lnTo>
                    <a:pt x="293" y="310"/>
                  </a:lnTo>
                  <a:lnTo>
                    <a:pt x="294" y="314"/>
                  </a:lnTo>
                  <a:lnTo>
                    <a:pt x="296" y="319"/>
                  </a:lnTo>
                  <a:lnTo>
                    <a:pt x="297" y="323"/>
                  </a:lnTo>
                  <a:lnTo>
                    <a:pt x="297" y="328"/>
                  </a:lnTo>
                  <a:lnTo>
                    <a:pt x="301" y="332"/>
                  </a:lnTo>
                  <a:lnTo>
                    <a:pt x="301" y="337"/>
                  </a:lnTo>
                  <a:lnTo>
                    <a:pt x="302" y="341"/>
                  </a:lnTo>
                  <a:lnTo>
                    <a:pt x="303" y="346"/>
                  </a:lnTo>
                  <a:lnTo>
                    <a:pt x="305" y="350"/>
                  </a:lnTo>
                  <a:lnTo>
                    <a:pt x="305" y="354"/>
                  </a:lnTo>
                  <a:lnTo>
                    <a:pt x="306" y="359"/>
                  </a:lnTo>
                  <a:lnTo>
                    <a:pt x="307" y="363"/>
                  </a:lnTo>
                  <a:lnTo>
                    <a:pt x="310" y="368"/>
                  </a:lnTo>
                  <a:lnTo>
                    <a:pt x="310" y="372"/>
                  </a:lnTo>
                  <a:lnTo>
                    <a:pt x="310" y="376"/>
                  </a:lnTo>
                  <a:lnTo>
                    <a:pt x="311" y="379"/>
                  </a:lnTo>
                  <a:lnTo>
                    <a:pt x="311" y="384"/>
                  </a:lnTo>
                  <a:lnTo>
                    <a:pt x="311" y="387"/>
                  </a:lnTo>
                  <a:lnTo>
                    <a:pt x="312" y="391"/>
                  </a:lnTo>
                  <a:lnTo>
                    <a:pt x="312" y="395"/>
                  </a:lnTo>
                  <a:lnTo>
                    <a:pt x="313" y="399"/>
                  </a:lnTo>
                  <a:lnTo>
                    <a:pt x="313" y="404"/>
                  </a:lnTo>
                  <a:lnTo>
                    <a:pt x="314" y="407"/>
                  </a:lnTo>
                  <a:lnTo>
                    <a:pt x="314" y="411"/>
                  </a:lnTo>
                  <a:lnTo>
                    <a:pt x="315" y="415"/>
                  </a:lnTo>
                  <a:lnTo>
                    <a:pt x="315" y="418"/>
                  </a:lnTo>
                  <a:lnTo>
                    <a:pt x="316" y="422"/>
                  </a:lnTo>
                  <a:lnTo>
                    <a:pt x="316" y="426"/>
                  </a:lnTo>
                  <a:lnTo>
                    <a:pt x="317" y="431"/>
                  </a:lnTo>
                  <a:lnTo>
                    <a:pt x="319" y="434"/>
                  </a:lnTo>
                  <a:lnTo>
                    <a:pt x="319" y="439"/>
                  </a:lnTo>
                  <a:lnTo>
                    <a:pt x="320" y="441"/>
                  </a:lnTo>
                  <a:lnTo>
                    <a:pt x="320" y="445"/>
                  </a:lnTo>
                  <a:lnTo>
                    <a:pt x="321" y="449"/>
                  </a:lnTo>
                  <a:lnTo>
                    <a:pt x="321" y="453"/>
                  </a:lnTo>
                  <a:lnTo>
                    <a:pt x="322" y="457"/>
                  </a:lnTo>
                  <a:lnTo>
                    <a:pt x="323" y="461"/>
                  </a:lnTo>
                  <a:lnTo>
                    <a:pt x="323" y="464"/>
                  </a:lnTo>
                  <a:lnTo>
                    <a:pt x="324" y="468"/>
                  </a:lnTo>
                  <a:lnTo>
                    <a:pt x="325" y="471"/>
                  </a:lnTo>
                  <a:lnTo>
                    <a:pt x="326" y="476"/>
                  </a:lnTo>
                  <a:lnTo>
                    <a:pt x="328" y="479"/>
                  </a:lnTo>
                  <a:lnTo>
                    <a:pt x="329" y="483"/>
                  </a:lnTo>
                  <a:lnTo>
                    <a:pt x="329" y="487"/>
                  </a:lnTo>
                  <a:lnTo>
                    <a:pt x="330" y="491"/>
                  </a:lnTo>
                  <a:lnTo>
                    <a:pt x="331" y="495"/>
                  </a:lnTo>
                  <a:lnTo>
                    <a:pt x="331" y="499"/>
                  </a:lnTo>
                  <a:lnTo>
                    <a:pt x="332" y="501"/>
                  </a:lnTo>
                  <a:lnTo>
                    <a:pt x="333" y="506"/>
                  </a:lnTo>
                  <a:lnTo>
                    <a:pt x="334" y="509"/>
                  </a:lnTo>
                  <a:lnTo>
                    <a:pt x="335" y="514"/>
                  </a:lnTo>
                  <a:lnTo>
                    <a:pt x="335" y="517"/>
                  </a:lnTo>
                  <a:lnTo>
                    <a:pt x="338" y="520"/>
                  </a:lnTo>
                  <a:lnTo>
                    <a:pt x="339" y="525"/>
                  </a:lnTo>
                  <a:lnTo>
                    <a:pt x="339" y="528"/>
                  </a:lnTo>
                  <a:lnTo>
                    <a:pt x="340" y="533"/>
                  </a:lnTo>
                  <a:lnTo>
                    <a:pt x="342" y="535"/>
                  </a:lnTo>
                  <a:lnTo>
                    <a:pt x="343" y="539"/>
                  </a:lnTo>
                  <a:lnTo>
                    <a:pt x="344" y="543"/>
                  </a:lnTo>
                  <a:lnTo>
                    <a:pt x="345" y="546"/>
                  </a:lnTo>
                  <a:lnTo>
                    <a:pt x="347" y="551"/>
                  </a:lnTo>
                  <a:lnTo>
                    <a:pt x="348" y="553"/>
                  </a:lnTo>
                  <a:lnTo>
                    <a:pt x="349" y="557"/>
                  </a:lnTo>
                  <a:lnTo>
                    <a:pt x="350" y="562"/>
                  </a:lnTo>
                  <a:lnTo>
                    <a:pt x="352" y="565"/>
                  </a:lnTo>
                  <a:lnTo>
                    <a:pt x="353" y="567"/>
                  </a:lnTo>
                  <a:lnTo>
                    <a:pt x="354" y="572"/>
                  </a:lnTo>
                  <a:lnTo>
                    <a:pt x="357" y="575"/>
                  </a:lnTo>
                  <a:lnTo>
                    <a:pt x="359" y="579"/>
                  </a:lnTo>
                  <a:lnTo>
                    <a:pt x="360" y="582"/>
                  </a:lnTo>
                  <a:lnTo>
                    <a:pt x="361" y="587"/>
                  </a:lnTo>
                  <a:lnTo>
                    <a:pt x="363" y="590"/>
                  </a:lnTo>
                  <a:lnTo>
                    <a:pt x="365" y="593"/>
                  </a:lnTo>
                  <a:lnTo>
                    <a:pt x="367" y="597"/>
                  </a:lnTo>
                  <a:lnTo>
                    <a:pt x="368" y="600"/>
                  </a:lnTo>
                  <a:lnTo>
                    <a:pt x="370" y="603"/>
                  </a:lnTo>
                  <a:lnTo>
                    <a:pt x="372" y="608"/>
                  </a:lnTo>
                  <a:lnTo>
                    <a:pt x="374" y="612"/>
                  </a:lnTo>
                  <a:lnTo>
                    <a:pt x="376" y="617"/>
                  </a:lnTo>
                  <a:lnTo>
                    <a:pt x="377" y="618"/>
                  </a:lnTo>
                  <a:lnTo>
                    <a:pt x="377" y="621"/>
                  </a:lnTo>
                  <a:lnTo>
                    <a:pt x="378" y="622"/>
                  </a:lnTo>
                  <a:lnTo>
                    <a:pt x="380" y="626"/>
                  </a:lnTo>
                  <a:lnTo>
                    <a:pt x="382" y="629"/>
                  </a:lnTo>
                  <a:lnTo>
                    <a:pt x="385" y="634"/>
                  </a:lnTo>
                  <a:lnTo>
                    <a:pt x="386" y="636"/>
                  </a:lnTo>
                  <a:lnTo>
                    <a:pt x="387" y="638"/>
                  </a:lnTo>
                  <a:lnTo>
                    <a:pt x="388" y="640"/>
                  </a:lnTo>
                  <a:lnTo>
                    <a:pt x="389" y="643"/>
                  </a:lnTo>
                  <a:lnTo>
                    <a:pt x="391" y="647"/>
                  </a:lnTo>
                  <a:lnTo>
                    <a:pt x="395" y="652"/>
                  </a:lnTo>
                  <a:lnTo>
                    <a:pt x="395" y="654"/>
                  </a:lnTo>
                  <a:lnTo>
                    <a:pt x="396" y="656"/>
                  </a:lnTo>
                  <a:lnTo>
                    <a:pt x="398" y="658"/>
                  </a:lnTo>
                  <a:lnTo>
                    <a:pt x="399" y="659"/>
                  </a:lnTo>
                  <a:lnTo>
                    <a:pt x="402" y="664"/>
                  </a:lnTo>
                  <a:lnTo>
                    <a:pt x="405" y="668"/>
                  </a:lnTo>
                  <a:lnTo>
                    <a:pt x="406" y="671"/>
                  </a:lnTo>
                  <a:lnTo>
                    <a:pt x="408" y="673"/>
                  </a:lnTo>
                  <a:lnTo>
                    <a:pt x="409" y="675"/>
                  </a:lnTo>
                  <a:lnTo>
                    <a:pt x="412" y="677"/>
                  </a:lnTo>
                  <a:lnTo>
                    <a:pt x="414" y="682"/>
                  </a:lnTo>
                  <a:lnTo>
                    <a:pt x="417" y="686"/>
                  </a:lnTo>
                  <a:lnTo>
                    <a:pt x="421" y="689"/>
                  </a:lnTo>
                  <a:lnTo>
                    <a:pt x="424" y="694"/>
                  </a:lnTo>
                  <a:lnTo>
                    <a:pt x="427" y="698"/>
                  </a:lnTo>
                  <a:lnTo>
                    <a:pt x="431" y="702"/>
                  </a:lnTo>
                  <a:lnTo>
                    <a:pt x="434" y="706"/>
                  </a:lnTo>
                  <a:lnTo>
                    <a:pt x="439" y="711"/>
                  </a:lnTo>
                  <a:lnTo>
                    <a:pt x="442" y="714"/>
                  </a:lnTo>
                  <a:lnTo>
                    <a:pt x="445" y="719"/>
                  </a:lnTo>
                  <a:lnTo>
                    <a:pt x="450" y="722"/>
                  </a:lnTo>
                  <a:lnTo>
                    <a:pt x="453" y="727"/>
                  </a:lnTo>
                  <a:lnTo>
                    <a:pt x="456" y="730"/>
                  </a:lnTo>
                  <a:lnTo>
                    <a:pt x="461" y="735"/>
                  </a:lnTo>
                  <a:lnTo>
                    <a:pt x="464" y="736"/>
                  </a:lnTo>
                  <a:lnTo>
                    <a:pt x="465" y="739"/>
                  </a:lnTo>
                  <a:lnTo>
                    <a:pt x="468" y="740"/>
                  </a:lnTo>
                  <a:lnTo>
                    <a:pt x="470" y="742"/>
                  </a:lnTo>
                  <a:lnTo>
                    <a:pt x="471" y="743"/>
                  </a:lnTo>
                  <a:lnTo>
                    <a:pt x="473" y="745"/>
                  </a:lnTo>
                  <a:lnTo>
                    <a:pt x="475" y="748"/>
                  </a:lnTo>
                  <a:lnTo>
                    <a:pt x="479" y="750"/>
                  </a:lnTo>
                  <a:lnTo>
                    <a:pt x="482" y="752"/>
                  </a:lnTo>
                  <a:lnTo>
                    <a:pt x="484" y="755"/>
                  </a:lnTo>
                  <a:lnTo>
                    <a:pt x="486" y="755"/>
                  </a:lnTo>
                  <a:lnTo>
                    <a:pt x="489" y="757"/>
                  </a:lnTo>
                  <a:lnTo>
                    <a:pt x="464" y="787"/>
                  </a:lnTo>
                  <a:lnTo>
                    <a:pt x="461" y="785"/>
                  </a:lnTo>
                  <a:lnTo>
                    <a:pt x="459" y="783"/>
                  </a:lnTo>
                  <a:lnTo>
                    <a:pt x="455" y="780"/>
                  </a:lnTo>
                  <a:lnTo>
                    <a:pt x="452" y="778"/>
                  </a:lnTo>
                  <a:lnTo>
                    <a:pt x="450" y="776"/>
                  </a:lnTo>
                  <a:lnTo>
                    <a:pt x="446" y="774"/>
                  </a:lnTo>
                  <a:lnTo>
                    <a:pt x="443" y="770"/>
                  </a:lnTo>
                  <a:lnTo>
                    <a:pt x="441" y="768"/>
                  </a:lnTo>
                  <a:lnTo>
                    <a:pt x="437" y="766"/>
                  </a:lnTo>
                  <a:lnTo>
                    <a:pt x="435" y="763"/>
                  </a:lnTo>
                  <a:lnTo>
                    <a:pt x="432" y="761"/>
                  </a:lnTo>
                  <a:lnTo>
                    <a:pt x="430" y="758"/>
                  </a:lnTo>
                  <a:lnTo>
                    <a:pt x="426" y="755"/>
                  </a:lnTo>
                  <a:lnTo>
                    <a:pt x="424" y="754"/>
                  </a:lnTo>
                  <a:lnTo>
                    <a:pt x="422" y="750"/>
                  </a:lnTo>
                  <a:lnTo>
                    <a:pt x="419" y="748"/>
                  </a:lnTo>
                  <a:lnTo>
                    <a:pt x="416" y="745"/>
                  </a:lnTo>
                  <a:lnTo>
                    <a:pt x="414" y="742"/>
                  </a:lnTo>
                  <a:lnTo>
                    <a:pt x="410" y="739"/>
                  </a:lnTo>
                  <a:lnTo>
                    <a:pt x="408" y="736"/>
                  </a:lnTo>
                  <a:lnTo>
                    <a:pt x="406" y="733"/>
                  </a:lnTo>
                  <a:lnTo>
                    <a:pt x="404" y="730"/>
                  </a:lnTo>
                  <a:lnTo>
                    <a:pt x="400" y="727"/>
                  </a:lnTo>
                  <a:lnTo>
                    <a:pt x="399" y="726"/>
                  </a:lnTo>
                  <a:lnTo>
                    <a:pt x="396" y="722"/>
                  </a:lnTo>
                  <a:lnTo>
                    <a:pt x="395" y="719"/>
                  </a:lnTo>
                  <a:lnTo>
                    <a:pt x="391" y="715"/>
                  </a:lnTo>
                  <a:lnTo>
                    <a:pt x="390" y="713"/>
                  </a:lnTo>
                  <a:lnTo>
                    <a:pt x="387" y="710"/>
                  </a:lnTo>
                  <a:lnTo>
                    <a:pt x="386" y="708"/>
                  </a:lnTo>
                  <a:lnTo>
                    <a:pt x="384" y="704"/>
                  </a:lnTo>
                  <a:lnTo>
                    <a:pt x="381" y="702"/>
                  </a:lnTo>
                  <a:lnTo>
                    <a:pt x="380" y="699"/>
                  </a:lnTo>
                  <a:lnTo>
                    <a:pt x="378" y="696"/>
                  </a:lnTo>
                  <a:lnTo>
                    <a:pt x="377" y="693"/>
                  </a:lnTo>
                  <a:lnTo>
                    <a:pt x="376" y="691"/>
                  </a:lnTo>
                  <a:lnTo>
                    <a:pt x="375" y="687"/>
                  </a:lnTo>
                  <a:lnTo>
                    <a:pt x="374" y="685"/>
                  </a:lnTo>
                  <a:lnTo>
                    <a:pt x="372" y="683"/>
                  </a:lnTo>
                  <a:lnTo>
                    <a:pt x="371" y="681"/>
                  </a:lnTo>
                  <a:lnTo>
                    <a:pt x="370" y="677"/>
                  </a:lnTo>
                  <a:lnTo>
                    <a:pt x="368" y="675"/>
                  </a:lnTo>
                  <a:lnTo>
                    <a:pt x="367" y="673"/>
                  </a:lnTo>
                  <a:lnTo>
                    <a:pt x="366" y="671"/>
                  </a:lnTo>
                  <a:lnTo>
                    <a:pt x="363" y="668"/>
                  </a:lnTo>
                  <a:lnTo>
                    <a:pt x="363" y="665"/>
                  </a:lnTo>
                  <a:lnTo>
                    <a:pt x="362" y="663"/>
                  </a:lnTo>
                  <a:lnTo>
                    <a:pt x="361" y="659"/>
                  </a:lnTo>
                  <a:lnTo>
                    <a:pt x="359" y="657"/>
                  </a:lnTo>
                  <a:lnTo>
                    <a:pt x="358" y="655"/>
                  </a:lnTo>
                  <a:lnTo>
                    <a:pt x="357" y="652"/>
                  </a:lnTo>
                  <a:lnTo>
                    <a:pt x="356" y="649"/>
                  </a:lnTo>
                  <a:lnTo>
                    <a:pt x="354" y="647"/>
                  </a:lnTo>
                  <a:lnTo>
                    <a:pt x="353" y="645"/>
                  </a:lnTo>
                  <a:lnTo>
                    <a:pt x="352" y="641"/>
                  </a:lnTo>
                  <a:lnTo>
                    <a:pt x="350" y="640"/>
                  </a:lnTo>
                  <a:lnTo>
                    <a:pt x="350" y="636"/>
                  </a:lnTo>
                  <a:lnTo>
                    <a:pt x="349" y="634"/>
                  </a:lnTo>
                  <a:lnTo>
                    <a:pt x="348" y="631"/>
                  </a:lnTo>
                  <a:lnTo>
                    <a:pt x="347" y="629"/>
                  </a:lnTo>
                  <a:lnTo>
                    <a:pt x="345" y="627"/>
                  </a:lnTo>
                  <a:lnTo>
                    <a:pt x="344" y="624"/>
                  </a:lnTo>
                  <a:lnTo>
                    <a:pt x="343" y="621"/>
                  </a:lnTo>
                  <a:lnTo>
                    <a:pt x="343" y="619"/>
                  </a:lnTo>
                  <a:lnTo>
                    <a:pt x="342" y="616"/>
                  </a:lnTo>
                  <a:lnTo>
                    <a:pt x="341" y="612"/>
                  </a:lnTo>
                  <a:lnTo>
                    <a:pt x="340" y="608"/>
                  </a:lnTo>
                  <a:lnTo>
                    <a:pt x="339" y="604"/>
                  </a:lnTo>
                  <a:lnTo>
                    <a:pt x="338" y="600"/>
                  </a:lnTo>
                  <a:lnTo>
                    <a:pt x="337" y="598"/>
                  </a:lnTo>
                  <a:lnTo>
                    <a:pt x="335" y="593"/>
                  </a:lnTo>
                  <a:lnTo>
                    <a:pt x="334" y="590"/>
                  </a:lnTo>
                  <a:lnTo>
                    <a:pt x="333" y="587"/>
                  </a:lnTo>
                  <a:lnTo>
                    <a:pt x="333" y="583"/>
                  </a:lnTo>
                  <a:lnTo>
                    <a:pt x="332" y="579"/>
                  </a:lnTo>
                  <a:lnTo>
                    <a:pt x="331" y="575"/>
                  </a:lnTo>
                  <a:lnTo>
                    <a:pt x="330" y="572"/>
                  </a:lnTo>
                  <a:lnTo>
                    <a:pt x="329" y="567"/>
                  </a:lnTo>
                  <a:lnTo>
                    <a:pt x="329" y="565"/>
                  </a:lnTo>
                  <a:lnTo>
                    <a:pt x="328" y="562"/>
                  </a:lnTo>
                  <a:lnTo>
                    <a:pt x="325" y="557"/>
                  </a:lnTo>
                  <a:lnTo>
                    <a:pt x="325" y="553"/>
                  </a:lnTo>
                  <a:lnTo>
                    <a:pt x="324" y="551"/>
                  </a:lnTo>
                  <a:lnTo>
                    <a:pt x="323" y="546"/>
                  </a:lnTo>
                  <a:lnTo>
                    <a:pt x="322" y="543"/>
                  </a:lnTo>
                  <a:lnTo>
                    <a:pt x="322" y="539"/>
                  </a:lnTo>
                  <a:lnTo>
                    <a:pt x="321" y="535"/>
                  </a:lnTo>
                  <a:lnTo>
                    <a:pt x="321" y="533"/>
                  </a:lnTo>
                  <a:lnTo>
                    <a:pt x="320" y="528"/>
                  </a:lnTo>
                  <a:lnTo>
                    <a:pt x="319" y="525"/>
                  </a:lnTo>
                  <a:lnTo>
                    <a:pt x="319" y="520"/>
                  </a:lnTo>
                  <a:lnTo>
                    <a:pt x="317" y="517"/>
                  </a:lnTo>
                  <a:lnTo>
                    <a:pt x="316" y="514"/>
                  </a:lnTo>
                  <a:lnTo>
                    <a:pt x="316" y="510"/>
                  </a:lnTo>
                  <a:lnTo>
                    <a:pt x="315" y="506"/>
                  </a:lnTo>
                  <a:lnTo>
                    <a:pt x="315" y="502"/>
                  </a:lnTo>
                  <a:lnTo>
                    <a:pt x="314" y="499"/>
                  </a:lnTo>
                  <a:lnTo>
                    <a:pt x="314" y="496"/>
                  </a:lnTo>
                  <a:lnTo>
                    <a:pt x="313" y="492"/>
                  </a:lnTo>
                  <a:lnTo>
                    <a:pt x="313" y="488"/>
                  </a:lnTo>
                  <a:lnTo>
                    <a:pt x="312" y="485"/>
                  </a:lnTo>
                  <a:lnTo>
                    <a:pt x="312" y="481"/>
                  </a:lnTo>
                  <a:lnTo>
                    <a:pt x="311" y="478"/>
                  </a:lnTo>
                  <a:lnTo>
                    <a:pt x="311" y="473"/>
                  </a:lnTo>
                  <a:lnTo>
                    <a:pt x="310" y="470"/>
                  </a:lnTo>
                  <a:lnTo>
                    <a:pt x="310" y="467"/>
                  </a:lnTo>
                  <a:lnTo>
                    <a:pt x="309" y="463"/>
                  </a:lnTo>
                  <a:lnTo>
                    <a:pt x="307" y="459"/>
                  </a:lnTo>
                  <a:lnTo>
                    <a:pt x="307" y="455"/>
                  </a:lnTo>
                  <a:lnTo>
                    <a:pt x="307" y="452"/>
                  </a:lnTo>
                  <a:lnTo>
                    <a:pt x="306" y="448"/>
                  </a:lnTo>
                  <a:lnTo>
                    <a:pt x="306" y="444"/>
                  </a:lnTo>
                  <a:lnTo>
                    <a:pt x="306" y="441"/>
                  </a:lnTo>
                  <a:lnTo>
                    <a:pt x="305" y="436"/>
                  </a:lnTo>
                  <a:lnTo>
                    <a:pt x="305" y="434"/>
                  </a:lnTo>
                  <a:lnTo>
                    <a:pt x="304" y="430"/>
                  </a:lnTo>
                  <a:lnTo>
                    <a:pt x="303" y="426"/>
                  </a:lnTo>
                  <a:lnTo>
                    <a:pt x="303" y="422"/>
                  </a:lnTo>
                  <a:lnTo>
                    <a:pt x="303" y="418"/>
                  </a:lnTo>
                  <a:lnTo>
                    <a:pt x="303" y="415"/>
                  </a:lnTo>
                  <a:lnTo>
                    <a:pt x="302" y="412"/>
                  </a:lnTo>
                  <a:lnTo>
                    <a:pt x="302" y="407"/>
                  </a:lnTo>
                  <a:lnTo>
                    <a:pt x="301" y="404"/>
                  </a:lnTo>
                  <a:lnTo>
                    <a:pt x="301" y="400"/>
                  </a:lnTo>
                  <a:lnTo>
                    <a:pt x="298" y="397"/>
                  </a:lnTo>
                  <a:lnTo>
                    <a:pt x="298" y="393"/>
                  </a:lnTo>
                  <a:lnTo>
                    <a:pt x="298" y="389"/>
                  </a:lnTo>
                  <a:lnTo>
                    <a:pt x="298" y="386"/>
                  </a:lnTo>
                  <a:lnTo>
                    <a:pt x="297" y="381"/>
                  </a:lnTo>
                  <a:lnTo>
                    <a:pt x="297" y="378"/>
                  </a:lnTo>
                  <a:lnTo>
                    <a:pt x="296" y="374"/>
                  </a:lnTo>
                  <a:lnTo>
                    <a:pt x="296" y="370"/>
                  </a:lnTo>
                  <a:lnTo>
                    <a:pt x="294" y="365"/>
                  </a:lnTo>
                  <a:lnTo>
                    <a:pt x="294" y="361"/>
                  </a:lnTo>
                  <a:lnTo>
                    <a:pt x="293" y="357"/>
                  </a:lnTo>
                  <a:lnTo>
                    <a:pt x="293" y="353"/>
                  </a:lnTo>
                  <a:lnTo>
                    <a:pt x="292" y="350"/>
                  </a:lnTo>
                  <a:lnTo>
                    <a:pt x="291" y="346"/>
                  </a:lnTo>
                  <a:lnTo>
                    <a:pt x="289" y="341"/>
                  </a:lnTo>
                  <a:lnTo>
                    <a:pt x="288" y="338"/>
                  </a:lnTo>
                  <a:lnTo>
                    <a:pt x="287" y="333"/>
                  </a:lnTo>
                  <a:lnTo>
                    <a:pt x="286" y="330"/>
                  </a:lnTo>
                  <a:lnTo>
                    <a:pt x="286" y="326"/>
                  </a:lnTo>
                  <a:lnTo>
                    <a:pt x="284" y="323"/>
                  </a:lnTo>
                  <a:lnTo>
                    <a:pt x="283" y="319"/>
                  </a:lnTo>
                  <a:lnTo>
                    <a:pt x="282" y="314"/>
                  </a:lnTo>
                  <a:lnTo>
                    <a:pt x="280" y="311"/>
                  </a:lnTo>
                  <a:lnTo>
                    <a:pt x="279" y="307"/>
                  </a:lnTo>
                  <a:lnTo>
                    <a:pt x="278" y="303"/>
                  </a:lnTo>
                  <a:lnTo>
                    <a:pt x="277" y="300"/>
                  </a:lnTo>
                  <a:lnTo>
                    <a:pt x="276" y="296"/>
                  </a:lnTo>
                  <a:lnTo>
                    <a:pt x="275" y="292"/>
                  </a:lnTo>
                  <a:lnTo>
                    <a:pt x="273" y="289"/>
                  </a:lnTo>
                  <a:lnTo>
                    <a:pt x="270" y="285"/>
                  </a:lnTo>
                  <a:lnTo>
                    <a:pt x="269" y="281"/>
                  </a:lnTo>
                  <a:lnTo>
                    <a:pt x="268" y="277"/>
                  </a:lnTo>
                  <a:lnTo>
                    <a:pt x="266" y="274"/>
                  </a:lnTo>
                  <a:lnTo>
                    <a:pt x="265" y="270"/>
                  </a:lnTo>
                  <a:lnTo>
                    <a:pt x="263" y="267"/>
                  </a:lnTo>
                  <a:lnTo>
                    <a:pt x="261" y="264"/>
                  </a:lnTo>
                  <a:lnTo>
                    <a:pt x="259" y="259"/>
                  </a:lnTo>
                  <a:lnTo>
                    <a:pt x="258" y="256"/>
                  </a:lnTo>
                  <a:lnTo>
                    <a:pt x="256" y="252"/>
                  </a:lnTo>
                  <a:lnTo>
                    <a:pt x="255" y="248"/>
                  </a:lnTo>
                  <a:lnTo>
                    <a:pt x="251" y="245"/>
                  </a:lnTo>
                  <a:lnTo>
                    <a:pt x="250" y="242"/>
                  </a:lnTo>
                  <a:lnTo>
                    <a:pt x="248" y="238"/>
                  </a:lnTo>
                  <a:lnTo>
                    <a:pt x="247" y="235"/>
                  </a:lnTo>
                  <a:lnTo>
                    <a:pt x="244" y="231"/>
                  </a:lnTo>
                  <a:lnTo>
                    <a:pt x="241" y="228"/>
                  </a:lnTo>
                  <a:lnTo>
                    <a:pt x="239" y="224"/>
                  </a:lnTo>
                  <a:lnTo>
                    <a:pt x="237" y="221"/>
                  </a:lnTo>
                  <a:lnTo>
                    <a:pt x="235" y="217"/>
                  </a:lnTo>
                  <a:lnTo>
                    <a:pt x="232" y="214"/>
                  </a:lnTo>
                  <a:lnTo>
                    <a:pt x="230" y="211"/>
                  </a:lnTo>
                  <a:lnTo>
                    <a:pt x="228" y="207"/>
                  </a:lnTo>
                  <a:lnTo>
                    <a:pt x="226" y="203"/>
                  </a:lnTo>
                  <a:lnTo>
                    <a:pt x="223" y="200"/>
                  </a:lnTo>
                  <a:lnTo>
                    <a:pt x="221" y="196"/>
                  </a:lnTo>
                  <a:lnTo>
                    <a:pt x="218" y="193"/>
                  </a:lnTo>
                  <a:lnTo>
                    <a:pt x="214" y="190"/>
                  </a:lnTo>
                  <a:lnTo>
                    <a:pt x="212" y="186"/>
                  </a:lnTo>
                  <a:lnTo>
                    <a:pt x="210" y="183"/>
                  </a:lnTo>
                  <a:lnTo>
                    <a:pt x="208" y="180"/>
                  </a:lnTo>
                  <a:lnTo>
                    <a:pt x="204" y="177"/>
                  </a:lnTo>
                  <a:lnTo>
                    <a:pt x="202" y="174"/>
                  </a:lnTo>
                  <a:lnTo>
                    <a:pt x="199" y="171"/>
                  </a:lnTo>
                  <a:lnTo>
                    <a:pt x="195" y="167"/>
                  </a:lnTo>
                  <a:lnTo>
                    <a:pt x="193" y="164"/>
                  </a:lnTo>
                  <a:lnTo>
                    <a:pt x="190" y="162"/>
                  </a:lnTo>
                  <a:lnTo>
                    <a:pt x="186" y="158"/>
                  </a:lnTo>
                  <a:lnTo>
                    <a:pt x="184" y="155"/>
                  </a:lnTo>
                  <a:lnTo>
                    <a:pt x="181" y="152"/>
                  </a:lnTo>
                  <a:lnTo>
                    <a:pt x="177" y="148"/>
                  </a:lnTo>
                  <a:lnTo>
                    <a:pt x="174" y="145"/>
                  </a:lnTo>
                  <a:lnTo>
                    <a:pt x="172" y="142"/>
                  </a:lnTo>
                  <a:lnTo>
                    <a:pt x="167" y="139"/>
                  </a:lnTo>
                  <a:lnTo>
                    <a:pt x="165" y="136"/>
                  </a:lnTo>
                  <a:lnTo>
                    <a:pt x="161" y="133"/>
                  </a:lnTo>
                  <a:lnTo>
                    <a:pt x="158" y="130"/>
                  </a:lnTo>
                  <a:lnTo>
                    <a:pt x="155" y="126"/>
                  </a:lnTo>
                  <a:lnTo>
                    <a:pt x="152" y="124"/>
                  </a:lnTo>
                  <a:lnTo>
                    <a:pt x="148" y="120"/>
                  </a:lnTo>
                  <a:lnTo>
                    <a:pt x="145" y="117"/>
                  </a:lnTo>
                  <a:lnTo>
                    <a:pt x="142" y="115"/>
                  </a:lnTo>
                  <a:lnTo>
                    <a:pt x="137" y="112"/>
                  </a:lnTo>
                  <a:lnTo>
                    <a:pt x="134" y="109"/>
                  </a:lnTo>
                  <a:lnTo>
                    <a:pt x="130" y="107"/>
                  </a:lnTo>
                  <a:lnTo>
                    <a:pt x="127" y="105"/>
                  </a:lnTo>
                  <a:lnTo>
                    <a:pt x="124" y="101"/>
                  </a:lnTo>
                  <a:lnTo>
                    <a:pt x="120" y="98"/>
                  </a:lnTo>
                  <a:lnTo>
                    <a:pt x="116" y="96"/>
                  </a:lnTo>
                  <a:lnTo>
                    <a:pt x="114" y="93"/>
                  </a:lnTo>
                  <a:lnTo>
                    <a:pt x="109" y="91"/>
                  </a:lnTo>
                  <a:lnTo>
                    <a:pt x="105" y="89"/>
                  </a:lnTo>
                  <a:lnTo>
                    <a:pt x="101" y="85"/>
                  </a:lnTo>
                  <a:lnTo>
                    <a:pt x="99" y="84"/>
                  </a:lnTo>
                  <a:lnTo>
                    <a:pt x="94" y="81"/>
                  </a:lnTo>
                  <a:lnTo>
                    <a:pt x="91" y="79"/>
                  </a:lnTo>
                  <a:lnTo>
                    <a:pt x="88" y="76"/>
                  </a:lnTo>
                  <a:lnTo>
                    <a:pt x="83" y="74"/>
                  </a:lnTo>
                  <a:lnTo>
                    <a:pt x="80" y="71"/>
                  </a:lnTo>
                  <a:lnTo>
                    <a:pt x="77" y="70"/>
                  </a:lnTo>
                  <a:lnTo>
                    <a:pt x="73" y="68"/>
                  </a:lnTo>
                  <a:lnTo>
                    <a:pt x="71" y="66"/>
                  </a:lnTo>
                  <a:lnTo>
                    <a:pt x="69" y="65"/>
                  </a:lnTo>
                  <a:lnTo>
                    <a:pt x="66" y="64"/>
                  </a:lnTo>
                  <a:lnTo>
                    <a:pt x="64" y="63"/>
                  </a:lnTo>
                  <a:lnTo>
                    <a:pt x="60" y="61"/>
                  </a:lnTo>
                  <a:lnTo>
                    <a:pt x="55" y="60"/>
                  </a:lnTo>
                  <a:lnTo>
                    <a:pt x="53" y="57"/>
                  </a:lnTo>
                  <a:lnTo>
                    <a:pt x="50" y="56"/>
                  </a:lnTo>
                  <a:lnTo>
                    <a:pt x="49" y="55"/>
                  </a:lnTo>
                  <a:lnTo>
                    <a:pt x="46" y="55"/>
                  </a:lnTo>
                  <a:lnTo>
                    <a:pt x="44" y="53"/>
                  </a:lnTo>
                  <a:lnTo>
                    <a:pt x="42" y="53"/>
                  </a:lnTo>
                  <a:lnTo>
                    <a:pt x="40" y="52"/>
                  </a:lnTo>
                  <a:lnTo>
                    <a:pt x="37" y="52"/>
                  </a:lnTo>
                  <a:lnTo>
                    <a:pt x="35" y="51"/>
                  </a:lnTo>
                  <a:lnTo>
                    <a:pt x="33" y="48"/>
                  </a:lnTo>
                  <a:lnTo>
                    <a:pt x="29" y="48"/>
                  </a:lnTo>
                  <a:lnTo>
                    <a:pt x="27" y="47"/>
                  </a:lnTo>
                  <a:lnTo>
                    <a:pt x="25" y="46"/>
                  </a:lnTo>
                  <a:lnTo>
                    <a:pt x="23" y="44"/>
                  </a:lnTo>
                  <a:lnTo>
                    <a:pt x="20" y="44"/>
                  </a:lnTo>
                  <a:lnTo>
                    <a:pt x="19" y="43"/>
                  </a:lnTo>
                  <a:lnTo>
                    <a:pt x="16" y="43"/>
                  </a:lnTo>
                  <a:lnTo>
                    <a:pt x="15" y="42"/>
                  </a:lnTo>
                  <a:lnTo>
                    <a:pt x="12" y="41"/>
                  </a:lnTo>
                  <a:lnTo>
                    <a:pt x="10" y="39"/>
                  </a:lnTo>
                  <a:lnTo>
                    <a:pt x="7" y="39"/>
                  </a:lnTo>
                  <a:lnTo>
                    <a:pt x="5" y="39"/>
                  </a:lnTo>
                  <a:lnTo>
                    <a:pt x="3" y="38"/>
                  </a:lnTo>
                  <a:lnTo>
                    <a:pt x="0" y="38"/>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1" name="Freeform 187"/>
            <p:cNvSpPr>
              <a:spLocks/>
            </p:cNvSpPr>
            <p:nvPr/>
          </p:nvSpPr>
          <p:spPr bwMode="auto">
            <a:xfrm>
              <a:off x="2158" y="3109"/>
              <a:ext cx="244" cy="394"/>
            </a:xfrm>
            <a:custGeom>
              <a:avLst/>
              <a:gdLst>
                <a:gd name="T0" fmla="*/ 2 w 487"/>
                <a:gd name="T1" fmla="*/ 1 h 787"/>
                <a:gd name="T2" fmla="*/ 4 w 487"/>
                <a:gd name="T3" fmla="*/ 2 h 787"/>
                <a:gd name="T4" fmla="*/ 6 w 487"/>
                <a:gd name="T5" fmla="*/ 2 h 787"/>
                <a:gd name="T6" fmla="*/ 7 w 487"/>
                <a:gd name="T7" fmla="*/ 3 h 787"/>
                <a:gd name="T8" fmla="*/ 8 w 487"/>
                <a:gd name="T9" fmla="*/ 4 h 787"/>
                <a:gd name="T10" fmla="*/ 10 w 487"/>
                <a:gd name="T11" fmla="*/ 5 h 787"/>
                <a:gd name="T12" fmla="*/ 11 w 487"/>
                <a:gd name="T13" fmla="*/ 7 h 787"/>
                <a:gd name="T14" fmla="*/ 12 w 487"/>
                <a:gd name="T15" fmla="*/ 8 h 787"/>
                <a:gd name="T16" fmla="*/ 14 w 487"/>
                <a:gd name="T17" fmla="*/ 10 h 787"/>
                <a:gd name="T18" fmla="*/ 15 w 487"/>
                <a:gd name="T19" fmla="*/ 12 h 787"/>
                <a:gd name="T20" fmla="*/ 16 w 487"/>
                <a:gd name="T21" fmla="*/ 13 h 787"/>
                <a:gd name="T22" fmla="*/ 17 w 487"/>
                <a:gd name="T23" fmla="*/ 15 h 787"/>
                <a:gd name="T24" fmla="*/ 18 w 487"/>
                <a:gd name="T25" fmla="*/ 17 h 787"/>
                <a:gd name="T26" fmla="*/ 19 w 487"/>
                <a:gd name="T27" fmla="*/ 19 h 787"/>
                <a:gd name="T28" fmla="*/ 19 w 487"/>
                <a:gd name="T29" fmla="*/ 21 h 787"/>
                <a:gd name="T30" fmla="*/ 20 w 487"/>
                <a:gd name="T31" fmla="*/ 23 h 787"/>
                <a:gd name="T32" fmla="*/ 20 w 487"/>
                <a:gd name="T33" fmla="*/ 25 h 787"/>
                <a:gd name="T34" fmla="*/ 20 w 487"/>
                <a:gd name="T35" fmla="*/ 27 h 787"/>
                <a:gd name="T36" fmla="*/ 20 w 487"/>
                <a:gd name="T37" fmla="*/ 29 h 787"/>
                <a:gd name="T38" fmla="*/ 21 w 487"/>
                <a:gd name="T39" fmla="*/ 31 h 787"/>
                <a:gd name="T40" fmla="*/ 21 w 487"/>
                <a:gd name="T41" fmla="*/ 33 h 787"/>
                <a:gd name="T42" fmla="*/ 22 w 487"/>
                <a:gd name="T43" fmla="*/ 35 h 787"/>
                <a:gd name="T44" fmla="*/ 23 w 487"/>
                <a:gd name="T45" fmla="*/ 36 h 787"/>
                <a:gd name="T46" fmla="*/ 23 w 487"/>
                <a:gd name="T47" fmla="*/ 38 h 787"/>
                <a:gd name="T48" fmla="*/ 24 w 487"/>
                <a:gd name="T49" fmla="*/ 40 h 787"/>
                <a:gd name="T50" fmla="*/ 25 w 487"/>
                <a:gd name="T51" fmla="*/ 41 h 787"/>
                <a:gd name="T52" fmla="*/ 26 w 487"/>
                <a:gd name="T53" fmla="*/ 42 h 787"/>
                <a:gd name="T54" fmla="*/ 27 w 487"/>
                <a:gd name="T55" fmla="*/ 44 h 787"/>
                <a:gd name="T56" fmla="*/ 29 w 487"/>
                <a:gd name="T57" fmla="*/ 46 h 787"/>
                <a:gd name="T58" fmla="*/ 30 w 487"/>
                <a:gd name="T59" fmla="*/ 47 h 787"/>
                <a:gd name="T60" fmla="*/ 29 w 487"/>
                <a:gd name="T61" fmla="*/ 49 h 787"/>
                <a:gd name="T62" fmla="*/ 28 w 487"/>
                <a:gd name="T63" fmla="*/ 49 h 787"/>
                <a:gd name="T64" fmla="*/ 26 w 487"/>
                <a:gd name="T65" fmla="*/ 47 h 787"/>
                <a:gd name="T66" fmla="*/ 25 w 487"/>
                <a:gd name="T67" fmla="*/ 45 h 787"/>
                <a:gd name="T68" fmla="*/ 24 w 487"/>
                <a:gd name="T69" fmla="*/ 44 h 787"/>
                <a:gd name="T70" fmla="*/ 23 w 487"/>
                <a:gd name="T71" fmla="*/ 43 h 787"/>
                <a:gd name="T72" fmla="*/ 23 w 487"/>
                <a:gd name="T73" fmla="*/ 42 h 787"/>
                <a:gd name="T74" fmla="*/ 22 w 487"/>
                <a:gd name="T75" fmla="*/ 41 h 787"/>
                <a:gd name="T76" fmla="*/ 22 w 487"/>
                <a:gd name="T77" fmla="*/ 39 h 787"/>
                <a:gd name="T78" fmla="*/ 21 w 487"/>
                <a:gd name="T79" fmla="*/ 38 h 787"/>
                <a:gd name="T80" fmla="*/ 21 w 487"/>
                <a:gd name="T81" fmla="*/ 36 h 787"/>
                <a:gd name="T82" fmla="*/ 21 w 487"/>
                <a:gd name="T83" fmla="*/ 35 h 787"/>
                <a:gd name="T84" fmla="*/ 20 w 487"/>
                <a:gd name="T85" fmla="*/ 33 h 787"/>
                <a:gd name="T86" fmla="*/ 20 w 487"/>
                <a:gd name="T87" fmla="*/ 32 h 787"/>
                <a:gd name="T88" fmla="*/ 20 w 487"/>
                <a:gd name="T89" fmla="*/ 30 h 787"/>
                <a:gd name="T90" fmla="*/ 20 w 487"/>
                <a:gd name="T91" fmla="*/ 29 h 787"/>
                <a:gd name="T92" fmla="*/ 19 w 487"/>
                <a:gd name="T93" fmla="*/ 27 h 787"/>
                <a:gd name="T94" fmla="*/ 19 w 487"/>
                <a:gd name="T95" fmla="*/ 25 h 787"/>
                <a:gd name="T96" fmla="*/ 19 w 487"/>
                <a:gd name="T97" fmla="*/ 23 h 787"/>
                <a:gd name="T98" fmla="*/ 19 w 487"/>
                <a:gd name="T99" fmla="*/ 22 h 787"/>
                <a:gd name="T100" fmla="*/ 18 w 487"/>
                <a:gd name="T101" fmla="*/ 20 h 787"/>
                <a:gd name="T102" fmla="*/ 18 w 487"/>
                <a:gd name="T103" fmla="*/ 19 h 787"/>
                <a:gd name="T104" fmla="*/ 17 w 487"/>
                <a:gd name="T105" fmla="*/ 17 h 787"/>
                <a:gd name="T106" fmla="*/ 16 w 487"/>
                <a:gd name="T107" fmla="*/ 15 h 787"/>
                <a:gd name="T108" fmla="*/ 15 w 487"/>
                <a:gd name="T109" fmla="*/ 13 h 787"/>
                <a:gd name="T110" fmla="*/ 13 w 487"/>
                <a:gd name="T111" fmla="*/ 12 h 787"/>
                <a:gd name="T112" fmla="*/ 12 w 487"/>
                <a:gd name="T113" fmla="*/ 10 h 787"/>
                <a:gd name="T114" fmla="*/ 10 w 487"/>
                <a:gd name="T115" fmla="*/ 8 h 787"/>
                <a:gd name="T116" fmla="*/ 8 w 487"/>
                <a:gd name="T117" fmla="*/ 7 h 787"/>
                <a:gd name="T118" fmla="*/ 6 w 487"/>
                <a:gd name="T119" fmla="*/ 5 h 787"/>
                <a:gd name="T120" fmla="*/ 4 w 487"/>
                <a:gd name="T121" fmla="*/ 4 h 787"/>
                <a:gd name="T122" fmla="*/ 2 w 487"/>
                <a:gd name="T123" fmla="*/ 3 h 787"/>
                <a:gd name="T124" fmla="*/ 1 w 487"/>
                <a:gd name="T125" fmla="*/ 3 h 7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7"/>
                <a:gd name="T190" fmla="*/ 0 h 787"/>
                <a:gd name="T191" fmla="*/ 487 w 487"/>
                <a:gd name="T192" fmla="*/ 787 h 7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7" h="787">
                  <a:moveTo>
                    <a:pt x="9" y="0"/>
                  </a:moveTo>
                  <a:lnTo>
                    <a:pt x="12" y="1"/>
                  </a:lnTo>
                  <a:lnTo>
                    <a:pt x="16" y="1"/>
                  </a:lnTo>
                  <a:lnTo>
                    <a:pt x="18" y="3"/>
                  </a:lnTo>
                  <a:lnTo>
                    <a:pt x="22" y="3"/>
                  </a:lnTo>
                  <a:lnTo>
                    <a:pt x="24" y="6"/>
                  </a:lnTo>
                  <a:lnTo>
                    <a:pt x="28" y="7"/>
                  </a:lnTo>
                  <a:lnTo>
                    <a:pt x="30" y="7"/>
                  </a:lnTo>
                  <a:lnTo>
                    <a:pt x="35" y="8"/>
                  </a:lnTo>
                  <a:lnTo>
                    <a:pt x="37" y="10"/>
                  </a:lnTo>
                  <a:lnTo>
                    <a:pt x="40" y="10"/>
                  </a:lnTo>
                  <a:lnTo>
                    <a:pt x="44" y="11"/>
                  </a:lnTo>
                  <a:lnTo>
                    <a:pt x="47" y="12"/>
                  </a:lnTo>
                  <a:lnTo>
                    <a:pt x="50" y="15"/>
                  </a:lnTo>
                  <a:lnTo>
                    <a:pt x="54" y="16"/>
                  </a:lnTo>
                  <a:lnTo>
                    <a:pt x="56" y="17"/>
                  </a:lnTo>
                  <a:lnTo>
                    <a:pt x="60" y="18"/>
                  </a:lnTo>
                  <a:lnTo>
                    <a:pt x="63" y="20"/>
                  </a:lnTo>
                  <a:lnTo>
                    <a:pt x="66" y="21"/>
                  </a:lnTo>
                  <a:lnTo>
                    <a:pt x="68" y="22"/>
                  </a:lnTo>
                  <a:lnTo>
                    <a:pt x="72" y="25"/>
                  </a:lnTo>
                  <a:lnTo>
                    <a:pt x="75" y="26"/>
                  </a:lnTo>
                  <a:lnTo>
                    <a:pt x="78" y="27"/>
                  </a:lnTo>
                  <a:lnTo>
                    <a:pt x="81" y="29"/>
                  </a:lnTo>
                  <a:lnTo>
                    <a:pt x="84" y="31"/>
                  </a:lnTo>
                  <a:lnTo>
                    <a:pt x="86" y="33"/>
                  </a:lnTo>
                  <a:lnTo>
                    <a:pt x="89" y="35"/>
                  </a:lnTo>
                  <a:lnTo>
                    <a:pt x="93" y="36"/>
                  </a:lnTo>
                  <a:lnTo>
                    <a:pt x="96" y="38"/>
                  </a:lnTo>
                  <a:lnTo>
                    <a:pt x="98" y="39"/>
                  </a:lnTo>
                  <a:lnTo>
                    <a:pt x="103" y="43"/>
                  </a:lnTo>
                  <a:lnTo>
                    <a:pt x="105" y="44"/>
                  </a:lnTo>
                  <a:lnTo>
                    <a:pt x="109" y="46"/>
                  </a:lnTo>
                  <a:lnTo>
                    <a:pt x="111" y="48"/>
                  </a:lnTo>
                  <a:lnTo>
                    <a:pt x="114" y="49"/>
                  </a:lnTo>
                  <a:lnTo>
                    <a:pt x="116" y="52"/>
                  </a:lnTo>
                  <a:lnTo>
                    <a:pt x="120" y="54"/>
                  </a:lnTo>
                  <a:lnTo>
                    <a:pt x="122" y="55"/>
                  </a:lnTo>
                  <a:lnTo>
                    <a:pt x="124" y="58"/>
                  </a:lnTo>
                  <a:lnTo>
                    <a:pt x="128" y="61"/>
                  </a:lnTo>
                  <a:lnTo>
                    <a:pt x="131" y="63"/>
                  </a:lnTo>
                  <a:lnTo>
                    <a:pt x="133" y="65"/>
                  </a:lnTo>
                  <a:lnTo>
                    <a:pt x="137" y="67"/>
                  </a:lnTo>
                  <a:lnTo>
                    <a:pt x="140" y="70"/>
                  </a:lnTo>
                  <a:lnTo>
                    <a:pt x="142" y="72"/>
                  </a:lnTo>
                  <a:lnTo>
                    <a:pt x="144" y="74"/>
                  </a:lnTo>
                  <a:lnTo>
                    <a:pt x="147" y="76"/>
                  </a:lnTo>
                  <a:lnTo>
                    <a:pt x="150" y="79"/>
                  </a:lnTo>
                  <a:lnTo>
                    <a:pt x="152" y="82"/>
                  </a:lnTo>
                  <a:lnTo>
                    <a:pt x="156" y="85"/>
                  </a:lnTo>
                  <a:lnTo>
                    <a:pt x="158" y="88"/>
                  </a:lnTo>
                  <a:lnTo>
                    <a:pt x="160" y="90"/>
                  </a:lnTo>
                  <a:lnTo>
                    <a:pt x="163" y="92"/>
                  </a:lnTo>
                  <a:lnTo>
                    <a:pt x="166" y="95"/>
                  </a:lnTo>
                  <a:lnTo>
                    <a:pt x="168" y="98"/>
                  </a:lnTo>
                  <a:lnTo>
                    <a:pt x="170" y="100"/>
                  </a:lnTo>
                  <a:lnTo>
                    <a:pt x="174" y="103"/>
                  </a:lnTo>
                  <a:lnTo>
                    <a:pt x="176" y="105"/>
                  </a:lnTo>
                  <a:lnTo>
                    <a:pt x="178" y="109"/>
                  </a:lnTo>
                  <a:lnTo>
                    <a:pt x="180" y="111"/>
                  </a:lnTo>
                  <a:lnTo>
                    <a:pt x="184" y="114"/>
                  </a:lnTo>
                  <a:lnTo>
                    <a:pt x="186" y="118"/>
                  </a:lnTo>
                  <a:lnTo>
                    <a:pt x="188" y="121"/>
                  </a:lnTo>
                  <a:lnTo>
                    <a:pt x="190" y="123"/>
                  </a:lnTo>
                  <a:lnTo>
                    <a:pt x="193" y="127"/>
                  </a:lnTo>
                  <a:lnTo>
                    <a:pt x="196" y="130"/>
                  </a:lnTo>
                  <a:lnTo>
                    <a:pt x="198" y="133"/>
                  </a:lnTo>
                  <a:lnTo>
                    <a:pt x="200" y="137"/>
                  </a:lnTo>
                  <a:lnTo>
                    <a:pt x="203" y="141"/>
                  </a:lnTo>
                  <a:lnTo>
                    <a:pt x="206" y="144"/>
                  </a:lnTo>
                  <a:lnTo>
                    <a:pt x="208" y="147"/>
                  </a:lnTo>
                  <a:lnTo>
                    <a:pt x="212" y="150"/>
                  </a:lnTo>
                  <a:lnTo>
                    <a:pt x="214" y="155"/>
                  </a:lnTo>
                  <a:lnTo>
                    <a:pt x="216" y="157"/>
                  </a:lnTo>
                  <a:lnTo>
                    <a:pt x="219" y="160"/>
                  </a:lnTo>
                  <a:lnTo>
                    <a:pt x="222" y="165"/>
                  </a:lnTo>
                  <a:lnTo>
                    <a:pt x="224" y="168"/>
                  </a:lnTo>
                  <a:lnTo>
                    <a:pt x="226" y="172"/>
                  </a:lnTo>
                  <a:lnTo>
                    <a:pt x="228" y="175"/>
                  </a:lnTo>
                  <a:lnTo>
                    <a:pt x="231" y="179"/>
                  </a:lnTo>
                  <a:lnTo>
                    <a:pt x="233" y="183"/>
                  </a:lnTo>
                  <a:lnTo>
                    <a:pt x="236" y="185"/>
                  </a:lnTo>
                  <a:lnTo>
                    <a:pt x="239" y="190"/>
                  </a:lnTo>
                  <a:lnTo>
                    <a:pt x="240" y="194"/>
                  </a:lnTo>
                  <a:lnTo>
                    <a:pt x="242" y="197"/>
                  </a:lnTo>
                  <a:lnTo>
                    <a:pt x="244" y="201"/>
                  </a:lnTo>
                  <a:lnTo>
                    <a:pt x="245" y="204"/>
                  </a:lnTo>
                  <a:lnTo>
                    <a:pt x="248" y="207"/>
                  </a:lnTo>
                  <a:lnTo>
                    <a:pt x="250" y="212"/>
                  </a:lnTo>
                  <a:lnTo>
                    <a:pt x="252" y="214"/>
                  </a:lnTo>
                  <a:lnTo>
                    <a:pt x="254" y="219"/>
                  </a:lnTo>
                  <a:lnTo>
                    <a:pt x="255" y="223"/>
                  </a:lnTo>
                  <a:lnTo>
                    <a:pt x="258" y="227"/>
                  </a:lnTo>
                  <a:lnTo>
                    <a:pt x="259" y="230"/>
                  </a:lnTo>
                  <a:lnTo>
                    <a:pt x="262" y="234"/>
                  </a:lnTo>
                  <a:lnTo>
                    <a:pt x="263" y="238"/>
                  </a:lnTo>
                  <a:lnTo>
                    <a:pt x="267" y="241"/>
                  </a:lnTo>
                  <a:lnTo>
                    <a:pt x="267" y="246"/>
                  </a:lnTo>
                  <a:lnTo>
                    <a:pt x="269" y="249"/>
                  </a:lnTo>
                  <a:lnTo>
                    <a:pt x="270" y="253"/>
                  </a:lnTo>
                  <a:lnTo>
                    <a:pt x="272" y="256"/>
                  </a:lnTo>
                  <a:lnTo>
                    <a:pt x="273" y="260"/>
                  </a:lnTo>
                  <a:lnTo>
                    <a:pt x="276" y="264"/>
                  </a:lnTo>
                  <a:lnTo>
                    <a:pt x="277" y="268"/>
                  </a:lnTo>
                  <a:lnTo>
                    <a:pt x="279" y="272"/>
                  </a:lnTo>
                  <a:lnTo>
                    <a:pt x="280" y="276"/>
                  </a:lnTo>
                  <a:lnTo>
                    <a:pt x="281" y="279"/>
                  </a:lnTo>
                  <a:lnTo>
                    <a:pt x="282" y="284"/>
                  </a:lnTo>
                  <a:lnTo>
                    <a:pt x="283" y="287"/>
                  </a:lnTo>
                  <a:lnTo>
                    <a:pt x="286" y="292"/>
                  </a:lnTo>
                  <a:lnTo>
                    <a:pt x="287" y="295"/>
                  </a:lnTo>
                  <a:lnTo>
                    <a:pt x="289" y="300"/>
                  </a:lnTo>
                  <a:lnTo>
                    <a:pt x="290" y="304"/>
                  </a:lnTo>
                  <a:lnTo>
                    <a:pt x="291" y="307"/>
                  </a:lnTo>
                  <a:lnTo>
                    <a:pt x="292" y="312"/>
                  </a:lnTo>
                  <a:lnTo>
                    <a:pt x="293" y="315"/>
                  </a:lnTo>
                  <a:lnTo>
                    <a:pt x="295" y="320"/>
                  </a:lnTo>
                  <a:lnTo>
                    <a:pt x="296" y="323"/>
                  </a:lnTo>
                  <a:lnTo>
                    <a:pt x="297" y="327"/>
                  </a:lnTo>
                  <a:lnTo>
                    <a:pt x="298" y="331"/>
                  </a:lnTo>
                  <a:lnTo>
                    <a:pt x="299" y="335"/>
                  </a:lnTo>
                  <a:lnTo>
                    <a:pt x="300" y="339"/>
                  </a:lnTo>
                  <a:lnTo>
                    <a:pt x="301" y="343"/>
                  </a:lnTo>
                  <a:lnTo>
                    <a:pt x="302" y="348"/>
                  </a:lnTo>
                  <a:lnTo>
                    <a:pt x="304" y="351"/>
                  </a:lnTo>
                  <a:lnTo>
                    <a:pt x="305" y="357"/>
                  </a:lnTo>
                  <a:lnTo>
                    <a:pt x="306" y="361"/>
                  </a:lnTo>
                  <a:lnTo>
                    <a:pt x="306" y="364"/>
                  </a:lnTo>
                  <a:lnTo>
                    <a:pt x="308" y="369"/>
                  </a:lnTo>
                  <a:lnTo>
                    <a:pt x="308" y="372"/>
                  </a:lnTo>
                  <a:lnTo>
                    <a:pt x="308" y="376"/>
                  </a:lnTo>
                  <a:lnTo>
                    <a:pt x="308" y="380"/>
                  </a:lnTo>
                  <a:lnTo>
                    <a:pt x="309" y="385"/>
                  </a:lnTo>
                  <a:lnTo>
                    <a:pt x="309" y="387"/>
                  </a:lnTo>
                  <a:lnTo>
                    <a:pt x="310" y="391"/>
                  </a:lnTo>
                  <a:lnTo>
                    <a:pt x="310" y="395"/>
                  </a:lnTo>
                  <a:lnTo>
                    <a:pt x="310" y="399"/>
                  </a:lnTo>
                  <a:lnTo>
                    <a:pt x="311" y="403"/>
                  </a:lnTo>
                  <a:lnTo>
                    <a:pt x="311" y="407"/>
                  </a:lnTo>
                  <a:lnTo>
                    <a:pt x="313" y="410"/>
                  </a:lnTo>
                  <a:lnTo>
                    <a:pt x="314" y="415"/>
                  </a:lnTo>
                  <a:lnTo>
                    <a:pt x="314" y="418"/>
                  </a:lnTo>
                  <a:lnTo>
                    <a:pt x="315" y="423"/>
                  </a:lnTo>
                  <a:lnTo>
                    <a:pt x="316" y="426"/>
                  </a:lnTo>
                  <a:lnTo>
                    <a:pt x="316" y="431"/>
                  </a:lnTo>
                  <a:lnTo>
                    <a:pt x="317" y="434"/>
                  </a:lnTo>
                  <a:lnTo>
                    <a:pt x="318" y="437"/>
                  </a:lnTo>
                  <a:lnTo>
                    <a:pt x="318" y="442"/>
                  </a:lnTo>
                  <a:lnTo>
                    <a:pt x="319" y="445"/>
                  </a:lnTo>
                  <a:lnTo>
                    <a:pt x="319" y="450"/>
                  </a:lnTo>
                  <a:lnTo>
                    <a:pt x="320" y="452"/>
                  </a:lnTo>
                  <a:lnTo>
                    <a:pt x="320" y="456"/>
                  </a:lnTo>
                  <a:lnTo>
                    <a:pt x="321" y="461"/>
                  </a:lnTo>
                  <a:lnTo>
                    <a:pt x="323" y="464"/>
                  </a:lnTo>
                  <a:lnTo>
                    <a:pt x="323" y="468"/>
                  </a:lnTo>
                  <a:lnTo>
                    <a:pt x="324" y="471"/>
                  </a:lnTo>
                  <a:lnTo>
                    <a:pt x="325" y="475"/>
                  </a:lnTo>
                  <a:lnTo>
                    <a:pt x="325" y="479"/>
                  </a:lnTo>
                  <a:lnTo>
                    <a:pt x="327" y="482"/>
                  </a:lnTo>
                  <a:lnTo>
                    <a:pt x="327" y="485"/>
                  </a:lnTo>
                  <a:lnTo>
                    <a:pt x="328" y="490"/>
                  </a:lnTo>
                  <a:lnTo>
                    <a:pt x="329" y="494"/>
                  </a:lnTo>
                  <a:lnTo>
                    <a:pt x="329" y="498"/>
                  </a:lnTo>
                  <a:lnTo>
                    <a:pt x="330" y="501"/>
                  </a:lnTo>
                  <a:lnTo>
                    <a:pt x="332" y="506"/>
                  </a:lnTo>
                  <a:lnTo>
                    <a:pt x="333" y="508"/>
                  </a:lnTo>
                  <a:lnTo>
                    <a:pt x="334" y="512"/>
                  </a:lnTo>
                  <a:lnTo>
                    <a:pt x="335" y="517"/>
                  </a:lnTo>
                  <a:lnTo>
                    <a:pt x="335" y="520"/>
                  </a:lnTo>
                  <a:lnTo>
                    <a:pt x="337" y="524"/>
                  </a:lnTo>
                  <a:lnTo>
                    <a:pt x="338" y="527"/>
                  </a:lnTo>
                  <a:lnTo>
                    <a:pt x="338" y="530"/>
                  </a:lnTo>
                  <a:lnTo>
                    <a:pt x="339" y="535"/>
                  </a:lnTo>
                  <a:lnTo>
                    <a:pt x="342" y="538"/>
                  </a:lnTo>
                  <a:lnTo>
                    <a:pt x="343" y="542"/>
                  </a:lnTo>
                  <a:lnTo>
                    <a:pt x="344" y="546"/>
                  </a:lnTo>
                  <a:lnTo>
                    <a:pt x="346" y="549"/>
                  </a:lnTo>
                  <a:lnTo>
                    <a:pt x="347" y="553"/>
                  </a:lnTo>
                  <a:lnTo>
                    <a:pt x="348" y="556"/>
                  </a:lnTo>
                  <a:lnTo>
                    <a:pt x="348" y="559"/>
                  </a:lnTo>
                  <a:lnTo>
                    <a:pt x="351" y="564"/>
                  </a:lnTo>
                  <a:lnTo>
                    <a:pt x="352" y="567"/>
                  </a:lnTo>
                  <a:lnTo>
                    <a:pt x="353" y="572"/>
                  </a:lnTo>
                  <a:lnTo>
                    <a:pt x="355" y="575"/>
                  </a:lnTo>
                  <a:lnTo>
                    <a:pt x="356" y="579"/>
                  </a:lnTo>
                  <a:lnTo>
                    <a:pt x="357" y="582"/>
                  </a:lnTo>
                  <a:lnTo>
                    <a:pt x="360" y="585"/>
                  </a:lnTo>
                  <a:lnTo>
                    <a:pt x="361" y="590"/>
                  </a:lnTo>
                  <a:lnTo>
                    <a:pt x="362" y="593"/>
                  </a:lnTo>
                  <a:lnTo>
                    <a:pt x="363" y="596"/>
                  </a:lnTo>
                  <a:lnTo>
                    <a:pt x="365" y="601"/>
                  </a:lnTo>
                  <a:lnTo>
                    <a:pt x="366" y="604"/>
                  </a:lnTo>
                  <a:lnTo>
                    <a:pt x="370" y="608"/>
                  </a:lnTo>
                  <a:lnTo>
                    <a:pt x="372" y="611"/>
                  </a:lnTo>
                  <a:lnTo>
                    <a:pt x="374" y="615"/>
                  </a:lnTo>
                  <a:lnTo>
                    <a:pt x="374" y="618"/>
                  </a:lnTo>
                  <a:lnTo>
                    <a:pt x="375" y="620"/>
                  </a:lnTo>
                  <a:lnTo>
                    <a:pt x="376" y="623"/>
                  </a:lnTo>
                  <a:lnTo>
                    <a:pt x="379" y="626"/>
                  </a:lnTo>
                  <a:lnTo>
                    <a:pt x="380" y="628"/>
                  </a:lnTo>
                  <a:lnTo>
                    <a:pt x="380" y="629"/>
                  </a:lnTo>
                  <a:lnTo>
                    <a:pt x="381" y="632"/>
                  </a:lnTo>
                  <a:lnTo>
                    <a:pt x="383" y="635"/>
                  </a:lnTo>
                  <a:lnTo>
                    <a:pt x="384" y="637"/>
                  </a:lnTo>
                  <a:lnTo>
                    <a:pt x="385" y="638"/>
                  </a:lnTo>
                  <a:lnTo>
                    <a:pt x="386" y="641"/>
                  </a:lnTo>
                  <a:lnTo>
                    <a:pt x="388" y="642"/>
                  </a:lnTo>
                  <a:lnTo>
                    <a:pt x="390" y="647"/>
                  </a:lnTo>
                  <a:lnTo>
                    <a:pt x="393" y="651"/>
                  </a:lnTo>
                  <a:lnTo>
                    <a:pt x="394" y="654"/>
                  </a:lnTo>
                  <a:lnTo>
                    <a:pt x="395" y="656"/>
                  </a:lnTo>
                  <a:lnTo>
                    <a:pt x="398" y="658"/>
                  </a:lnTo>
                  <a:lnTo>
                    <a:pt x="399" y="660"/>
                  </a:lnTo>
                  <a:lnTo>
                    <a:pt x="401" y="665"/>
                  </a:lnTo>
                  <a:lnTo>
                    <a:pt x="404" y="669"/>
                  </a:lnTo>
                  <a:lnTo>
                    <a:pt x="406" y="670"/>
                  </a:lnTo>
                  <a:lnTo>
                    <a:pt x="408" y="674"/>
                  </a:lnTo>
                  <a:lnTo>
                    <a:pt x="409" y="676"/>
                  </a:lnTo>
                  <a:lnTo>
                    <a:pt x="411" y="678"/>
                  </a:lnTo>
                  <a:lnTo>
                    <a:pt x="413" y="682"/>
                  </a:lnTo>
                  <a:lnTo>
                    <a:pt x="417" y="686"/>
                  </a:lnTo>
                  <a:lnTo>
                    <a:pt x="419" y="691"/>
                  </a:lnTo>
                  <a:lnTo>
                    <a:pt x="423" y="695"/>
                  </a:lnTo>
                  <a:lnTo>
                    <a:pt x="426" y="698"/>
                  </a:lnTo>
                  <a:lnTo>
                    <a:pt x="430" y="703"/>
                  </a:lnTo>
                  <a:lnTo>
                    <a:pt x="432" y="707"/>
                  </a:lnTo>
                  <a:lnTo>
                    <a:pt x="437" y="712"/>
                  </a:lnTo>
                  <a:lnTo>
                    <a:pt x="440" y="714"/>
                  </a:lnTo>
                  <a:lnTo>
                    <a:pt x="444" y="719"/>
                  </a:lnTo>
                  <a:lnTo>
                    <a:pt x="447" y="723"/>
                  </a:lnTo>
                  <a:lnTo>
                    <a:pt x="451" y="726"/>
                  </a:lnTo>
                  <a:lnTo>
                    <a:pt x="456" y="731"/>
                  </a:lnTo>
                  <a:lnTo>
                    <a:pt x="460" y="735"/>
                  </a:lnTo>
                  <a:lnTo>
                    <a:pt x="463" y="737"/>
                  </a:lnTo>
                  <a:lnTo>
                    <a:pt x="464" y="738"/>
                  </a:lnTo>
                  <a:lnTo>
                    <a:pt x="467" y="740"/>
                  </a:lnTo>
                  <a:lnTo>
                    <a:pt x="468" y="742"/>
                  </a:lnTo>
                  <a:lnTo>
                    <a:pt x="469" y="743"/>
                  </a:lnTo>
                  <a:lnTo>
                    <a:pt x="472" y="746"/>
                  </a:lnTo>
                  <a:lnTo>
                    <a:pt x="474" y="747"/>
                  </a:lnTo>
                  <a:lnTo>
                    <a:pt x="478" y="750"/>
                  </a:lnTo>
                  <a:lnTo>
                    <a:pt x="481" y="751"/>
                  </a:lnTo>
                  <a:lnTo>
                    <a:pt x="483" y="753"/>
                  </a:lnTo>
                  <a:lnTo>
                    <a:pt x="485" y="754"/>
                  </a:lnTo>
                  <a:lnTo>
                    <a:pt x="487" y="757"/>
                  </a:lnTo>
                  <a:lnTo>
                    <a:pt x="464" y="787"/>
                  </a:lnTo>
                  <a:lnTo>
                    <a:pt x="460" y="785"/>
                  </a:lnTo>
                  <a:lnTo>
                    <a:pt x="458" y="784"/>
                  </a:lnTo>
                  <a:lnTo>
                    <a:pt x="456" y="781"/>
                  </a:lnTo>
                  <a:lnTo>
                    <a:pt x="454" y="779"/>
                  </a:lnTo>
                  <a:lnTo>
                    <a:pt x="451" y="778"/>
                  </a:lnTo>
                  <a:lnTo>
                    <a:pt x="448" y="777"/>
                  </a:lnTo>
                  <a:lnTo>
                    <a:pt x="446" y="774"/>
                  </a:lnTo>
                  <a:lnTo>
                    <a:pt x="445" y="772"/>
                  </a:lnTo>
                  <a:lnTo>
                    <a:pt x="441" y="770"/>
                  </a:lnTo>
                  <a:lnTo>
                    <a:pt x="439" y="769"/>
                  </a:lnTo>
                  <a:lnTo>
                    <a:pt x="437" y="766"/>
                  </a:lnTo>
                  <a:lnTo>
                    <a:pt x="436" y="765"/>
                  </a:lnTo>
                  <a:lnTo>
                    <a:pt x="431" y="760"/>
                  </a:lnTo>
                  <a:lnTo>
                    <a:pt x="427" y="757"/>
                  </a:lnTo>
                  <a:lnTo>
                    <a:pt x="422" y="752"/>
                  </a:lnTo>
                  <a:lnTo>
                    <a:pt x="418" y="748"/>
                  </a:lnTo>
                  <a:lnTo>
                    <a:pt x="414" y="744"/>
                  </a:lnTo>
                  <a:lnTo>
                    <a:pt x="411" y="740"/>
                  </a:lnTo>
                  <a:lnTo>
                    <a:pt x="409" y="738"/>
                  </a:lnTo>
                  <a:lnTo>
                    <a:pt x="408" y="735"/>
                  </a:lnTo>
                  <a:lnTo>
                    <a:pt x="404" y="733"/>
                  </a:lnTo>
                  <a:lnTo>
                    <a:pt x="403" y="731"/>
                  </a:lnTo>
                  <a:lnTo>
                    <a:pt x="400" y="726"/>
                  </a:lnTo>
                  <a:lnTo>
                    <a:pt x="397" y="722"/>
                  </a:lnTo>
                  <a:lnTo>
                    <a:pt x="394" y="720"/>
                  </a:lnTo>
                  <a:lnTo>
                    <a:pt x="393" y="718"/>
                  </a:lnTo>
                  <a:lnTo>
                    <a:pt x="391" y="715"/>
                  </a:lnTo>
                  <a:lnTo>
                    <a:pt x="389" y="713"/>
                  </a:lnTo>
                  <a:lnTo>
                    <a:pt x="388" y="711"/>
                  </a:lnTo>
                  <a:lnTo>
                    <a:pt x="385" y="709"/>
                  </a:lnTo>
                  <a:lnTo>
                    <a:pt x="384" y="705"/>
                  </a:lnTo>
                  <a:lnTo>
                    <a:pt x="383" y="704"/>
                  </a:lnTo>
                  <a:lnTo>
                    <a:pt x="381" y="702"/>
                  </a:lnTo>
                  <a:lnTo>
                    <a:pt x="380" y="698"/>
                  </a:lnTo>
                  <a:lnTo>
                    <a:pt x="379" y="696"/>
                  </a:lnTo>
                  <a:lnTo>
                    <a:pt x="376" y="694"/>
                  </a:lnTo>
                  <a:lnTo>
                    <a:pt x="375" y="692"/>
                  </a:lnTo>
                  <a:lnTo>
                    <a:pt x="374" y="689"/>
                  </a:lnTo>
                  <a:lnTo>
                    <a:pt x="373" y="687"/>
                  </a:lnTo>
                  <a:lnTo>
                    <a:pt x="372" y="685"/>
                  </a:lnTo>
                  <a:lnTo>
                    <a:pt x="370" y="684"/>
                  </a:lnTo>
                  <a:lnTo>
                    <a:pt x="367" y="681"/>
                  </a:lnTo>
                  <a:lnTo>
                    <a:pt x="366" y="678"/>
                  </a:lnTo>
                  <a:lnTo>
                    <a:pt x="365" y="676"/>
                  </a:lnTo>
                  <a:lnTo>
                    <a:pt x="364" y="674"/>
                  </a:lnTo>
                  <a:lnTo>
                    <a:pt x="363" y="670"/>
                  </a:lnTo>
                  <a:lnTo>
                    <a:pt x="362" y="668"/>
                  </a:lnTo>
                  <a:lnTo>
                    <a:pt x="361" y="666"/>
                  </a:lnTo>
                  <a:lnTo>
                    <a:pt x="360" y="664"/>
                  </a:lnTo>
                  <a:lnTo>
                    <a:pt x="358" y="661"/>
                  </a:lnTo>
                  <a:lnTo>
                    <a:pt x="357" y="659"/>
                  </a:lnTo>
                  <a:lnTo>
                    <a:pt x="356" y="657"/>
                  </a:lnTo>
                  <a:lnTo>
                    <a:pt x="355" y="654"/>
                  </a:lnTo>
                  <a:lnTo>
                    <a:pt x="354" y="651"/>
                  </a:lnTo>
                  <a:lnTo>
                    <a:pt x="353" y="649"/>
                  </a:lnTo>
                  <a:lnTo>
                    <a:pt x="352" y="647"/>
                  </a:lnTo>
                  <a:lnTo>
                    <a:pt x="352" y="644"/>
                  </a:lnTo>
                  <a:lnTo>
                    <a:pt x="351" y="641"/>
                  </a:lnTo>
                  <a:lnTo>
                    <a:pt x="348" y="638"/>
                  </a:lnTo>
                  <a:lnTo>
                    <a:pt x="347" y="636"/>
                  </a:lnTo>
                  <a:lnTo>
                    <a:pt x="346" y="632"/>
                  </a:lnTo>
                  <a:lnTo>
                    <a:pt x="345" y="630"/>
                  </a:lnTo>
                  <a:lnTo>
                    <a:pt x="344" y="627"/>
                  </a:lnTo>
                  <a:lnTo>
                    <a:pt x="344" y="624"/>
                  </a:lnTo>
                  <a:lnTo>
                    <a:pt x="343" y="620"/>
                  </a:lnTo>
                  <a:lnTo>
                    <a:pt x="341" y="618"/>
                  </a:lnTo>
                  <a:lnTo>
                    <a:pt x="339" y="614"/>
                  </a:lnTo>
                  <a:lnTo>
                    <a:pt x="338" y="612"/>
                  </a:lnTo>
                  <a:lnTo>
                    <a:pt x="338" y="609"/>
                  </a:lnTo>
                  <a:lnTo>
                    <a:pt x="337" y="607"/>
                  </a:lnTo>
                  <a:lnTo>
                    <a:pt x="336" y="603"/>
                  </a:lnTo>
                  <a:lnTo>
                    <a:pt x="335" y="601"/>
                  </a:lnTo>
                  <a:lnTo>
                    <a:pt x="334" y="598"/>
                  </a:lnTo>
                  <a:lnTo>
                    <a:pt x="334" y="595"/>
                  </a:lnTo>
                  <a:lnTo>
                    <a:pt x="333" y="592"/>
                  </a:lnTo>
                  <a:lnTo>
                    <a:pt x="332" y="589"/>
                  </a:lnTo>
                  <a:lnTo>
                    <a:pt x="332" y="585"/>
                  </a:lnTo>
                  <a:lnTo>
                    <a:pt x="330" y="583"/>
                  </a:lnTo>
                  <a:lnTo>
                    <a:pt x="329" y="581"/>
                  </a:lnTo>
                  <a:lnTo>
                    <a:pt x="329" y="577"/>
                  </a:lnTo>
                  <a:lnTo>
                    <a:pt x="328" y="574"/>
                  </a:lnTo>
                  <a:lnTo>
                    <a:pt x="327" y="572"/>
                  </a:lnTo>
                  <a:lnTo>
                    <a:pt x="327" y="568"/>
                  </a:lnTo>
                  <a:lnTo>
                    <a:pt x="327" y="565"/>
                  </a:lnTo>
                  <a:lnTo>
                    <a:pt x="325" y="562"/>
                  </a:lnTo>
                  <a:lnTo>
                    <a:pt x="325" y="559"/>
                  </a:lnTo>
                  <a:lnTo>
                    <a:pt x="324" y="556"/>
                  </a:lnTo>
                  <a:lnTo>
                    <a:pt x="324" y="554"/>
                  </a:lnTo>
                  <a:lnTo>
                    <a:pt x="323" y="550"/>
                  </a:lnTo>
                  <a:lnTo>
                    <a:pt x="323" y="548"/>
                  </a:lnTo>
                  <a:lnTo>
                    <a:pt x="321" y="545"/>
                  </a:lnTo>
                  <a:lnTo>
                    <a:pt x="320" y="542"/>
                  </a:lnTo>
                  <a:lnTo>
                    <a:pt x="320" y="538"/>
                  </a:lnTo>
                  <a:lnTo>
                    <a:pt x="320" y="536"/>
                  </a:lnTo>
                  <a:lnTo>
                    <a:pt x="319" y="533"/>
                  </a:lnTo>
                  <a:lnTo>
                    <a:pt x="319" y="530"/>
                  </a:lnTo>
                  <a:lnTo>
                    <a:pt x="318" y="527"/>
                  </a:lnTo>
                  <a:lnTo>
                    <a:pt x="318" y="525"/>
                  </a:lnTo>
                  <a:lnTo>
                    <a:pt x="317" y="521"/>
                  </a:lnTo>
                  <a:lnTo>
                    <a:pt x="317" y="518"/>
                  </a:lnTo>
                  <a:lnTo>
                    <a:pt x="316" y="516"/>
                  </a:lnTo>
                  <a:lnTo>
                    <a:pt x="316" y="511"/>
                  </a:lnTo>
                  <a:lnTo>
                    <a:pt x="314" y="508"/>
                  </a:lnTo>
                  <a:lnTo>
                    <a:pt x="314" y="507"/>
                  </a:lnTo>
                  <a:lnTo>
                    <a:pt x="314" y="503"/>
                  </a:lnTo>
                  <a:lnTo>
                    <a:pt x="314" y="500"/>
                  </a:lnTo>
                  <a:lnTo>
                    <a:pt x="311" y="497"/>
                  </a:lnTo>
                  <a:lnTo>
                    <a:pt x="311" y="494"/>
                  </a:lnTo>
                  <a:lnTo>
                    <a:pt x="310" y="491"/>
                  </a:lnTo>
                  <a:lnTo>
                    <a:pt x="310" y="489"/>
                  </a:lnTo>
                  <a:lnTo>
                    <a:pt x="310" y="484"/>
                  </a:lnTo>
                  <a:lnTo>
                    <a:pt x="310" y="482"/>
                  </a:lnTo>
                  <a:lnTo>
                    <a:pt x="309" y="479"/>
                  </a:lnTo>
                  <a:lnTo>
                    <a:pt x="309" y="475"/>
                  </a:lnTo>
                  <a:lnTo>
                    <a:pt x="308" y="473"/>
                  </a:lnTo>
                  <a:lnTo>
                    <a:pt x="308" y="471"/>
                  </a:lnTo>
                  <a:lnTo>
                    <a:pt x="307" y="468"/>
                  </a:lnTo>
                  <a:lnTo>
                    <a:pt x="307" y="464"/>
                  </a:lnTo>
                  <a:lnTo>
                    <a:pt x="306" y="461"/>
                  </a:lnTo>
                  <a:lnTo>
                    <a:pt x="306" y="459"/>
                  </a:lnTo>
                  <a:lnTo>
                    <a:pt x="306" y="455"/>
                  </a:lnTo>
                  <a:lnTo>
                    <a:pt x="306" y="451"/>
                  </a:lnTo>
                  <a:lnTo>
                    <a:pt x="305" y="447"/>
                  </a:lnTo>
                  <a:lnTo>
                    <a:pt x="305" y="445"/>
                  </a:lnTo>
                  <a:lnTo>
                    <a:pt x="305" y="441"/>
                  </a:lnTo>
                  <a:lnTo>
                    <a:pt x="304" y="437"/>
                  </a:lnTo>
                  <a:lnTo>
                    <a:pt x="304" y="434"/>
                  </a:lnTo>
                  <a:lnTo>
                    <a:pt x="304" y="431"/>
                  </a:lnTo>
                  <a:lnTo>
                    <a:pt x="304" y="427"/>
                  </a:lnTo>
                  <a:lnTo>
                    <a:pt x="302" y="423"/>
                  </a:lnTo>
                  <a:lnTo>
                    <a:pt x="302" y="419"/>
                  </a:lnTo>
                  <a:lnTo>
                    <a:pt x="301" y="417"/>
                  </a:lnTo>
                  <a:lnTo>
                    <a:pt x="301" y="413"/>
                  </a:lnTo>
                  <a:lnTo>
                    <a:pt x="301" y="409"/>
                  </a:lnTo>
                  <a:lnTo>
                    <a:pt x="300" y="406"/>
                  </a:lnTo>
                  <a:lnTo>
                    <a:pt x="300" y="403"/>
                  </a:lnTo>
                  <a:lnTo>
                    <a:pt x="300" y="399"/>
                  </a:lnTo>
                  <a:lnTo>
                    <a:pt x="299" y="396"/>
                  </a:lnTo>
                  <a:lnTo>
                    <a:pt x="299" y="392"/>
                  </a:lnTo>
                  <a:lnTo>
                    <a:pt x="299" y="389"/>
                  </a:lnTo>
                  <a:lnTo>
                    <a:pt x="298" y="386"/>
                  </a:lnTo>
                  <a:lnTo>
                    <a:pt x="297" y="382"/>
                  </a:lnTo>
                  <a:lnTo>
                    <a:pt x="297" y="378"/>
                  </a:lnTo>
                  <a:lnTo>
                    <a:pt x="297" y="376"/>
                  </a:lnTo>
                  <a:lnTo>
                    <a:pt x="296" y="371"/>
                  </a:lnTo>
                  <a:lnTo>
                    <a:pt x="295" y="368"/>
                  </a:lnTo>
                  <a:lnTo>
                    <a:pt x="295" y="366"/>
                  </a:lnTo>
                  <a:lnTo>
                    <a:pt x="295" y="362"/>
                  </a:lnTo>
                  <a:lnTo>
                    <a:pt x="292" y="359"/>
                  </a:lnTo>
                  <a:lnTo>
                    <a:pt x="292" y="355"/>
                  </a:lnTo>
                  <a:lnTo>
                    <a:pt x="292" y="351"/>
                  </a:lnTo>
                  <a:lnTo>
                    <a:pt x="291" y="349"/>
                  </a:lnTo>
                  <a:lnTo>
                    <a:pt x="290" y="344"/>
                  </a:lnTo>
                  <a:lnTo>
                    <a:pt x="290" y="342"/>
                  </a:lnTo>
                  <a:lnTo>
                    <a:pt x="289" y="339"/>
                  </a:lnTo>
                  <a:lnTo>
                    <a:pt x="287" y="335"/>
                  </a:lnTo>
                  <a:lnTo>
                    <a:pt x="287" y="332"/>
                  </a:lnTo>
                  <a:lnTo>
                    <a:pt x="286" y="329"/>
                  </a:lnTo>
                  <a:lnTo>
                    <a:pt x="286" y="325"/>
                  </a:lnTo>
                  <a:lnTo>
                    <a:pt x="283" y="322"/>
                  </a:lnTo>
                  <a:lnTo>
                    <a:pt x="282" y="318"/>
                  </a:lnTo>
                  <a:lnTo>
                    <a:pt x="282" y="316"/>
                  </a:lnTo>
                  <a:lnTo>
                    <a:pt x="281" y="312"/>
                  </a:lnTo>
                  <a:lnTo>
                    <a:pt x="280" y="309"/>
                  </a:lnTo>
                  <a:lnTo>
                    <a:pt x="279" y="306"/>
                  </a:lnTo>
                  <a:lnTo>
                    <a:pt x="278" y="303"/>
                  </a:lnTo>
                  <a:lnTo>
                    <a:pt x="277" y="300"/>
                  </a:lnTo>
                  <a:lnTo>
                    <a:pt x="276" y="296"/>
                  </a:lnTo>
                  <a:lnTo>
                    <a:pt x="274" y="293"/>
                  </a:lnTo>
                  <a:lnTo>
                    <a:pt x="273" y="290"/>
                  </a:lnTo>
                  <a:lnTo>
                    <a:pt x="272" y="287"/>
                  </a:lnTo>
                  <a:lnTo>
                    <a:pt x="271" y="284"/>
                  </a:lnTo>
                  <a:lnTo>
                    <a:pt x="269" y="281"/>
                  </a:lnTo>
                  <a:lnTo>
                    <a:pt x="268" y="278"/>
                  </a:lnTo>
                  <a:lnTo>
                    <a:pt x="267" y="275"/>
                  </a:lnTo>
                  <a:lnTo>
                    <a:pt x="264" y="272"/>
                  </a:lnTo>
                  <a:lnTo>
                    <a:pt x="263" y="268"/>
                  </a:lnTo>
                  <a:lnTo>
                    <a:pt x="262" y="266"/>
                  </a:lnTo>
                  <a:lnTo>
                    <a:pt x="260" y="262"/>
                  </a:lnTo>
                  <a:lnTo>
                    <a:pt x="258" y="259"/>
                  </a:lnTo>
                  <a:lnTo>
                    <a:pt x="256" y="256"/>
                  </a:lnTo>
                  <a:lnTo>
                    <a:pt x="254" y="255"/>
                  </a:lnTo>
                  <a:lnTo>
                    <a:pt x="253" y="251"/>
                  </a:lnTo>
                  <a:lnTo>
                    <a:pt x="252" y="249"/>
                  </a:lnTo>
                  <a:lnTo>
                    <a:pt x="250" y="243"/>
                  </a:lnTo>
                  <a:lnTo>
                    <a:pt x="248" y="240"/>
                  </a:lnTo>
                  <a:lnTo>
                    <a:pt x="245" y="235"/>
                  </a:lnTo>
                  <a:lnTo>
                    <a:pt x="243" y="232"/>
                  </a:lnTo>
                  <a:lnTo>
                    <a:pt x="241" y="228"/>
                  </a:lnTo>
                  <a:lnTo>
                    <a:pt x="239" y="223"/>
                  </a:lnTo>
                  <a:lnTo>
                    <a:pt x="236" y="220"/>
                  </a:lnTo>
                  <a:lnTo>
                    <a:pt x="233" y="216"/>
                  </a:lnTo>
                  <a:lnTo>
                    <a:pt x="230" y="212"/>
                  </a:lnTo>
                  <a:lnTo>
                    <a:pt x="227" y="207"/>
                  </a:lnTo>
                  <a:lnTo>
                    <a:pt x="225" y="204"/>
                  </a:lnTo>
                  <a:lnTo>
                    <a:pt x="222" y="200"/>
                  </a:lnTo>
                  <a:lnTo>
                    <a:pt x="219" y="197"/>
                  </a:lnTo>
                  <a:lnTo>
                    <a:pt x="216" y="193"/>
                  </a:lnTo>
                  <a:lnTo>
                    <a:pt x="214" y="188"/>
                  </a:lnTo>
                  <a:lnTo>
                    <a:pt x="212" y="185"/>
                  </a:lnTo>
                  <a:lnTo>
                    <a:pt x="208" y="182"/>
                  </a:lnTo>
                  <a:lnTo>
                    <a:pt x="204" y="178"/>
                  </a:lnTo>
                  <a:lnTo>
                    <a:pt x="202" y="175"/>
                  </a:lnTo>
                  <a:lnTo>
                    <a:pt x="198" y="170"/>
                  </a:lnTo>
                  <a:lnTo>
                    <a:pt x="196" y="167"/>
                  </a:lnTo>
                  <a:lnTo>
                    <a:pt x="193" y="163"/>
                  </a:lnTo>
                  <a:lnTo>
                    <a:pt x="189" y="160"/>
                  </a:lnTo>
                  <a:lnTo>
                    <a:pt x="186" y="157"/>
                  </a:lnTo>
                  <a:lnTo>
                    <a:pt x="183" y="153"/>
                  </a:lnTo>
                  <a:lnTo>
                    <a:pt x="179" y="150"/>
                  </a:lnTo>
                  <a:lnTo>
                    <a:pt x="175" y="147"/>
                  </a:lnTo>
                  <a:lnTo>
                    <a:pt x="171" y="144"/>
                  </a:lnTo>
                  <a:lnTo>
                    <a:pt x="169" y="139"/>
                  </a:lnTo>
                  <a:lnTo>
                    <a:pt x="166" y="136"/>
                  </a:lnTo>
                  <a:lnTo>
                    <a:pt x="161" y="132"/>
                  </a:lnTo>
                  <a:lnTo>
                    <a:pt x="159" y="130"/>
                  </a:lnTo>
                  <a:lnTo>
                    <a:pt x="154" y="127"/>
                  </a:lnTo>
                  <a:lnTo>
                    <a:pt x="150" y="123"/>
                  </a:lnTo>
                  <a:lnTo>
                    <a:pt x="147" y="120"/>
                  </a:lnTo>
                  <a:lnTo>
                    <a:pt x="143" y="118"/>
                  </a:lnTo>
                  <a:lnTo>
                    <a:pt x="140" y="114"/>
                  </a:lnTo>
                  <a:lnTo>
                    <a:pt x="135" y="111"/>
                  </a:lnTo>
                  <a:lnTo>
                    <a:pt x="132" y="108"/>
                  </a:lnTo>
                  <a:lnTo>
                    <a:pt x="129" y="105"/>
                  </a:lnTo>
                  <a:lnTo>
                    <a:pt x="124" y="102"/>
                  </a:lnTo>
                  <a:lnTo>
                    <a:pt x="120" y="100"/>
                  </a:lnTo>
                  <a:lnTo>
                    <a:pt x="116" y="96"/>
                  </a:lnTo>
                  <a:lnTo>
                    <a:pt x="113" y="94"/>
                  </a:lnTo>
                  <a:lnTo>
                    <a:pt x="109" y="91"/>
                  </a:lnTo>
                  <a:lnTo>
                    <a:pt x="105" y="89"/>
                  </a:lnTo>
                  <a:lnTo>
                    <a:pt x="101" y="86"/>
                  </a:lnTo>
                  <a:lnTo>
                    <a:pt x="96" y="84"/>
                  </a:lnTo>
                  <a:lnTo>
                    <a:pt x="93" y="81"/>
                  </a:lnTo>
                  <a:lnTo>
                    <a:pt x="89" y="79"/>
                  </a:lnTo>
                  <a:lnTo>
                    <a:pt x="85" y="76"/>
                  </a:lnTo>
                  <a:lnTo>
                    <a:pt x="82" y="74"/>
                  </a:lnTo>
                  <a:lnTo>
                    <a:pt x="77" y="72"/>
                  </a:lnTo>
                  <a:lnTo>
                    <a:pt x="73" y="68"/>
                  </a:lnTo>
                  <a:lnTo>
                    <a:pt x="68" y="67"/>
                  </a:lnTo>
                  <a:lnTo>
                    <a:pt x="65" y="66"/>
                  </a:lnTo>
                  <a:lnTo>
                    <a:pt x="61" y="63"/>
                  </a:lnTo>
                  <a:lnTo>
                    <a:pt x="57" y="62"/>
                  </a:lnTo>
                  <a:lnTo>
                    <a:pt x="54" y="59"/>
                  </a:lnTo>
                  <a:lnTo>
                    <a:pt x="49" y="58"/>
                  </a:lnTo>
                  <a:lnTo>
                    <a:pt x="45" y="55"/>
                  </a:lnTo>
                  <a:lnTo>
                    <a:pt x="41" y="54"/>
                  </a:lnTo>
                  <a:lnTo>
                    <a:pt x="37" y="53"/>
                  </a:lnTo>
                  <a:lnTo>
                    <a:pt x="33" y="51"/>
                  </a:lnTo>
                  <a:lnTo>
                    <a:pt x="29" y="48"/>
                  </a:lnTo>
                  <a:lnTo>
                    <a:pt x="26" y="47"/>
                  </a:lnTo>
                  <a:lnTo>
                    <a:pt x="21" y="45"/>
                  </a:lnTo>
                  <a:lnTo>
                    <a:pt x="17" y="44"/>
                  </a:lnTo>
                  <a:lnTo>
                    <a:pt x="14" y="43"/>
                  </a:lnTo>
                  <a:lnTo>
                    <a:pt x="12" y="42"/>
                  </a:lnTo>
                  <a:lnTo>
                    <a:pt x="10" y="40"/>
                  </a:lnTo>
                  <a:lnTo>
                    <a:pt x="8" y="40"/>
                  </a:lnTo>
                  <a:lnTo>
                    <a:pt x="5" y="39"/>
                  </a:lnTo>
                  <a:lnTo>
                    <a:pt x="4" y="39"/>
                  </a:lnTo>
                  <a:lnTo>
                    <a:pt x="1" y="38"/>
                  </a:lnTo>
                  <a:lnTo>
                    <a:pt x="0" y="38"/>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2" name="Freeform 188"/>
            <p:cNvSpPr>
              <a:spLocks/>
            </p:cNvSpPr>
            <p:nvPr/>
          </p:nvSpPr>
          <p:spPr bwMode="auto">
            <a:xfrm>
              <a:off x="2596" y="3451"/>
              <a:ext cx="128" cy="131"/>
            </a:xfrm>
            <a:custGeom>
              <a:avLst/>
              <a:gdLst>
                <a:gd name="T0" fmla="*/ 13 w 258"/>
                <a:gd name="T1" fmla="*/ 16 h 261"/>
                <a:gd name="T2" fmla="*/ 13 w 258"/>
                <a:gd name="T3" fmla="*/ 15 h 261"/>
                <a:gd name="T4" fmla="*/ 12 w 258"/>
                <a:gd name="T5" fmla="*/ 15 h 261"/>
                <a:gd name="T6" fmla="*/ 12 w 258"/>
                <a:gd name="T7" fmla="*/ 14 h 261"/>
                <a:gd name="T8" fmla="*/ 11 w 258"/>
                <a:gd name="T9" fmla="*/ 13 h 261"/>
                <a:gd name="T10" fmla="*/ 11 w 258"/>
                <a:gd name="T11" fmla="*/ 12 h 261"/>
                <a:gd name="T12" fmla="*/ 10 w 258"/>
                <a:gd name="T13" fmla="*/ 12 h 261"/>
                <a:gd name="T14" fmla="*/ 10 w 258"/>
                <a:gd name="T15" fmla="*/ 11 h 261"/>
                <a:gd name="T16" fmla="*/ 9 w 258"/>
                <a:gd name="T17" fmla="*/ 10 h 261"/>
                <a:gd name="T18" fmla="*/ 9 w 258"/>
                <a:gd name="T19" fmla="*/ 9 h 261"/>
                <a:gd name="T20" fmla="*/ 8 w 258"/>
                <a:gd name="T21" fmla="*/ 9 h 261"/>
                <a:gd name="T22" fmla="*/ 8 w 258"/>
                <a:gd name="T23" fmla="*/ 8 h 261"/>
                <a:gd name="T24" fmla="*/ 7 w 258"/>
                <a:gd name="T25" fmla="*/ 8 h 261"/>
                <a:gd name="T26" fmla="*/ 6 w 258"/>
                <a:gd name="T27" fmla="*/ 7 h 261"/>
                <a:gd name="T28" fmla="*/ 6 w 258"/>
                <a:gd name="T29" fmla="*/ 6 h 261"/>
                <a:gd name="T30" fmla="*/ 5 w 258"/>
                <a:gd name="T31" fmla="*/ 6 h 261"/>
                <a:gd name="T32" fmla="*/ 5 w 258"/>
                <a:gd name="T33" fmla="*/ 6 h 261"/>
                <a:gd name="T34" fmla="*/ 4 w 258"/>
                <a:gd name="T35" fmla="*/ 5 h 261"/>
                <a:gd name="T36" fmla="*/ 4 w 258"/>
                <a:gd name="T37" fmla="*/ 5 h 261"/>
                <a:gd name="T38" fmla="*/ 3 w 258"/>
                <a:gd name="T39" fmla="*/ 5 h 261"/>
                <a:gd name="T40" fmla="*/ 3 w 258"/>
                <a:gd name="T41" fmla="*/ 5 h 261"/>
                <a:gd name="T42" fmla="*/ 2 w 258"/>
                <a:gd name="T43" fmla="*/ 4 h 261"/>
                <a:gd name="T44" fmla="*/ 2 w 258"/>
                <a:gd name="T45" fmla="*/ 4 h 261"/>
                <a:gd name="T46" fmla="*/ 2 w 258"/>
                <a:gd name="T47" fmla="*/ 4 h 261"/>
                <a:gd name="T48" fmla="*/ 1 w 258"/>
                <a:gd name="T49" fmla="*/ 4 h 261"/>
                <a:gd name="T50" fmla="*/ 1 w 258"/>
                <a:gd name="T51" fmla="*/ 3 h 261"/>
                <a:gd name="T52" fmla="*/ 0 w 258"/>
                <a:gd name="T53" fmla="*/ 3 h 261"/>
                <a:gd name="T54" fmla="*/ 1 w 258"/>
                <a:gd name="T55" fmla="*/ 0 h 261"/>
                <a:gd name="T56" fmla="*/ 2 w 258"/>
                <a:gd name="T57" fmla="*/ 1 h 261"/>
                <a:gd name="T58" fmla="*/ 2 w 258"/>
                <a:gd name="T59" fmla="*/ 2 h 261"/>
                <a:gd name="T60" fmla="*/ 3 w 258"/>
                <a:gd name="T61" fmla="*/ 2 h 261"/>
                <a:gd name="T62" fmla="*/ 4 w 258"/>
                <a:gd name="T63" fmla="*/ 3 h 261"/>
                <a:gd name="T64" fmla="*/ 4 w 258"/>
                <a:gd name="T65" fmla="*/ 3 h 261"/>
                <a:gd name="T66" fmla="*/ 5 w 258"/>
                <a:gd name="T67" fmla="*/ 4 h 261"/>
                <a:gd name="T68" fmla="*/ 5 w 258"/>
                <a:gd name="T69" fmla="*/ 5 h 261"/>
                <a:gd name="T70" fmla="*/ 6 w 258"/>
                <a:gd name="T71" fmla="*/ 5 h 261"/>
                <a:gd name="T72" fmla="*/ 7 w 258"/>
                <a:gd name="T73" fmla="*/ 6 h 261"/>
                <a:gd name="T74" fmla="*/ 7 w 258"/>
                <a:gd name="T75" fmla="*/ 7 h 261"/>
                <a:gd name="T76" fmla="*/ 8 w 258"/>
                <a:gd name="T77" fmla="*/ 7 h 261"/>
                <a:gd name="T78" fmla="*/ 9 w 258"/>
                <a:gd name="T79" fmla="*/ 8 h 261"/>
                <a:gd name="T80" fmla="*/ 9 w 258"/>
                <a:gd name="T81" fmla="*/ 9 h 261"/>
                <a:gd name="T82" fmla="*/ 10 w 258"/>
                <a:gd name="T83" fmla="*/ 10 h 261"/>
                <a:gd name="T84" fmla="*/ 11 w 258"/>
                <a:gd name="T85" fmla="*/ 10 h 261"/>
                <a:gd name="T86" fmla="*/ 12 w 258"/>
                <a:gd name="T87" fmla="*/ 11 h 261"/>
                <a:gd name="T88" fmla="*/ 12 w 258"/>
                <a:gd name="T89" fmla="*/ 11 h 261"/>
                <a:gd name="T90" fmla="*/ 13 w 258"/>
                <a:gd name="T91" fmla="*/ 12 h 261"/>
                <a:gd name="T92" fmla="*/ 14 w 258"/>
                <a:gd name="T93" fmla="*/ 13 h 261"/>
                <a:gd name="T94" fmla="*/ 14 w 258"/>
                <a:gd name="T95" fmla="*/ 14 h 261"/>
                <a:gd name="T96" fmla="*/ 15 w 258"/>
                <a:gd name="T97" fmla="*/ 14 h 261"/>
                <a:gd name="T98" fmla="*/ 15 w 258"/>
                <a:gd name="T99" fmla="*/ 15 h 261"/>
                <a:gd name="T100" fmla="*/ 15 w 258"/>
                <a:gd name="T101" fmla="*/ 15 h 261"/>
                <a:gd name="T102" fmla="*/ 16 w 258"/>
                <a:gd name="T103" fmla="*/ 16 h 26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58"/>
                <a:gd name="T157" fmla="*/ 0 h 261"/>
                <a:gd name="T158" fmla="*/ 258 w 258"/>
                <a:gd name="T159" fmla="*/ 261 h 26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58" h="261">
                  <a:moveTo>
                    <a:pt x="224" y="261"/>
                  </a:moveTo>
                  <a:lnTo>
                    <a:pt x="221" y="257"/>
                  </a:lnTo>
                  <a:lnTo>
                    <a:pt x="219" y="252"/>
                  </a:lnTo>
                  <a:lnTo>
                    <a:pt x="215" y="248"/>
                  </a:lnTo>
                  <a:lnTo>
                    <a:pt x="213" y="244"/>
                  </a:lnTo>
                  <a:lnTo>
                    <a:pt x="211" y="240"/>
                  </a:lnTo>
                  <a:lnTo>
                    <a:pt x="207" y="237"/>
                  </a:lnTo>
                  <a:lnTo>
                    <a:pt x="206" y="232"/>
                  </a:lnTo>
                  <a:lnTo>
                    <a:pt x="203" y="228"/>
                  </a:lnTo>
                  <a:lnTo>
                    <a:pt x="201" y="223"/>
                  </a:lnTo>
                  <a:lnTo>
                    <a:pt x="198" y="220"/>
                  </a:lnTo>
                  <a:lnTo>
                    <a:pt x="196" y="215"/>
                  </a:lnTo>
                  <a:lnTo>
                    <a:pt x="194" y="211"/>
                  </a:lnTo>
                  <a:lnTo>
                    <a:pt x="192" y="206"/>
                  </a:lnTo>
                  <a:lnTo>
                    <a:pt x="189" y="202"/>
                  </a:lnTo>
                  <a:lnTo>
                    <a:pt x="187" y="197"/>
                  </a:lnTo>
                  <a:lnTo>
                    <a:pt x="185" y="194"/>
                  </a:lnTo>
                  <a:lnTo>
                    <a:pt x="182" y="189"/>
                  </a:lnTo>
                  <a:lnTo>
                    <a:pt x="179" y="186"/>
                  </a:lnTo>
                  <a:lnTo>
                    <a:pt x="177" y="182"/>
                  </a:lnTo>
                  <a:lnTo>
                    <a:pt x="175" y="177"/>
                  </a:lnTo>
                  <a:lnTo>
                    <a:pt x="173" y="173"/>
                  </a:lnTo>
                  <a:lnTo>
                    <a:pt x="169" y="169"/>
                  </a:lnTo>
                  <a:lnTo>
                    <a:pt x="167" y="165"/>
                  </a:lnTo>
                  <a:lnTo>
                    <a:pt x="164" y="161"/>
                  </a:lnTo>
                  <a:lnTo>
                    <a:pt x="160" y="158"/>
                  </a:lnTo>
                  <a:lnTo>
                    <a:pt x="158" y="154"/>
                  </a:lnTo>
                  <a:lnTo>
                    <a:pt x="155" y="149"/>
                  </a:lnTo>
                  <a:lnTo>
                    <a:pt x="151" y="146"/>
                  </a:lnTo>
                  <a:lnTo>
                    <a:pt x="148" y="141"/>
                  </a:lnTo>
                  <a:lnTo>
                    <a:pt x="145" y="138"/>
                  </a:lnTo>
                  <a:lnTo>
                    <a:pt x="141" y="135"/>
                  </a:lnTo>
                  <a:lnTo>
                    <a:pt x="137" y="131"/>
                  </a:lnTo>
                  <a:lnTo>
                    <a:pt x="136" y="130"/>
                  </a:lnTo>
                  <a:lnTo>
                    <a:pt x="133" y="127"/>
                  </a:lnTo>
                  <a:lnTo>
                    <a:pt x="131" y="126"/>
                  </a:lnTo>
                  <a:lnTo>
                    <a:pt x="130" y="122"/>
                  </a:lnTo>
                  <a:lnTo>
                    <a:pt x="126" y="118"/>
                  </a:lnTo>
                  <a:lnTo>
                    <a:pt x="122" y="115"/>
                  </a:lnTo>
                  <a:lnTo>
                    <a:pt x="118" y="111"/>
                  </a:lnTo>
                  <a:lnTo>
                    <a:pt x="114" y="108"/>
                  </a:lnTo>
                  <a:lnTo>
                    <a:pt x="109" y="104"/>
                  </a:lnTo>
                  <a:lnTo>
                    <a:pt x="105" y="101"/>
                  </a:lnTo>
                  <a:lnTo>
                    <a:pt x="103" y="99"/>
                  </a:lnTo>
                  <a:lnTo>
                    <a:pt x="101" y="96"/>
                  </a:lnTo>
                  <a:lnTo>
                    <a:pt x="99" y="95"/>
                  </a:lnTo>
                  <a:lnTo>
                    <a:pt x="98" y="94"/>
                  </a:lnTo>
                  <a:lnTo>
                    <a:pt x="93" y="91"/>
                  </a:lnTo>
                  <a:lnTo>
                    <a:pt x="89" y="89"/>
                  </a:lnTo>
                  <a:lnTo>
                    <a:pt x="86" y="87"/>
                  </a:lnTo>
                  <a:lnTo>
                    <a:pt x="83" y="85"/>
                  </a:lnTo>
                  <a:lnTo>
                    <a:pt x="81" y="84"/>
                  </a:lnTo>
                  <a:lnTo>
                    <a:pt x="80" y="83"/>
                  </a:lnTo>
                  <a:lnTo>
                    <a:pt x="75" y="80"/>
                  </a:lnTo>
                  <a:lnTo>
                    <a:pt x="71" y="77"/>
                  </a:lnTo>
                  <a:lnTo>
                    <a:pt x="68" y="76"/>
                  </a:lnTo>
                  <a:lnTo>
                    <a:pt x="66" y="75"/>
                  </a:lnTo>
                  <a:lnTo>
                    <a:pt x="63" y="73"/>
                  </a:lnTo>
                  <a:lnTo>
                    <a:pt x="62" y="72"/>
                  </a:lnTo>
                  <a:lnTo>
                    <a:pt x="59" y="71"/>
                  </a:lnTo>
                  <a:lnTo>
                    <a:pt x="56" y="69"/>
                  </a:lnTo>
                  <a:lnTo>
                    <a:pt x="55" y="68"/>
                  </a:lnTo>
                  <a:lnTo>
                    <a:pt x="53" y="66"/>
                  </a:lnTo>
                  <a:lnTo>
                    <a:pt x="51" y="65"/>
                  </a:lnTo>
                  <a:lnTo>
                    <a:pt x="48" y="64"/>
                  </a:lnTo>
                  <a:lnTo>
                    <a:pt x="46" y="63"/>
                  </a:lnTo>
                  <a:lnTo>
                    <a:pt x="44" y="62"/>
                  </a:lnTo>
                  <a:lnTo>
                    <a:pt x="42" y="59"/>
                  </a:lnTo>
                  <a:lnTo>
                    <a:pt x="39" y="59"/>
                  </a:lnTo>
                  <a:lnTo>
                    <a:pt x="37" y="57"/>
                  </a:lnTo>
                  <a:lnTo>
                    <a:pt x="35" y="56"/>
                  </a:lnTo>
                  <a:lnTo>
                    <a:pt x="33" y="55"/>
                  </a:lnTo>
                  <a:lnTo>
                    <a:pt x="29" y="53"/>
                  </a:lnTo>
                  <a:lnTo>
                    <a:pt x="27" y="52"/>
                  </a:lnTo>
                  <a:lnTo>
                    <a:pt x="25" y="50"/>
                  </a:lnTo>
                  <a:lnTo>
                    <a:pt x="24" y="49"/>
                  </a:lnTo>
                  <a:lnTo>
                    <a:pt x="20" y="48"/>
                  </a:lnTo>
                  <a:lnTo>
                    <a:pt x="19" y="47"/>
                  </a:lnTo>
                  <a:lnTo>
                    <a:pt x="17" y="46"/>
                  </a:lnTo>
                  <a:lnTo>
                    <a:pt x="12" y="41"/>
                  </a:lnTo>
                  <a:lnTo>
                    <a:pt x="9" y="39"/>
                  </a:lnTo>
                  <a:lnTo>
                    <a:pt x="3" y="36"/>
                  </a:lnTo>
                  <a:lnTo>
                    <a:pt x="0" y="34"/>
                  </a:lnTo>
                  <a:lnTo>
                    <a:pt x="23" y="0"/>
                  </a:lnTo>
                  <a:lnTo>
                    <a:pt x="26" y="2"/>
                  </a:lnTo>
                  <a:lnTo>
                    <a:pt x="29" y="4"/>
                  </a:lnTo>
                  <a:lnTo>
                    <a:pt x="34" y="8"/>
                  </a:lnTo>
                  <a:lnTo>
                    <a:pt x="37" y="10"/>
                  </a:lnTo>
                  <a:lnTo>
                    <a:pt x="42" y="13"/>
                  </a:lnTo>
                  <a:lnTo>
                    <a:pt x="45" y="17"/>
                  </a:lnTo>
                  <a:lnTo>
                    <a:pt x="48" y="20"/>
                  </a:lnTo>
                  <a:lnTo>
                    <a:pt x="53" y="24"/>
                  </a:lnTo>
                  <a:lnTo>
                    <a:pt x="56" y="26"/>
                  </a:lnTo>
                  <a:lnTo>
                    <a:pt x="59" y="29"/>
                  </a:lnTo>
                  <a:lnTo>
                    <a:pt x="63" y="33"/>
                  </a:lnTo>
                  <a:lnTo>
                    <a:pt x="66" y="36"/>
                  </a:lnTo>
                  <a:lnTo>
                    <a:pt x="70" y="39"/>
                  </a:lnTo>
                  <a:lnTo>
                    <a:pt x="73" y="43"/>
                  </a:lnTo>
                  <a:lnTo>
                    <a:pt x="76" y="47"/>
                  </a:lnTo>
                  <a:lnTo>
                    <a:pt x="80" y="50"/>
                  </a:lnTo>
                  <a:lnTo>
                    <a:pt x="83" y="53"/>
                  </a:lnTo>
                  <a:lnTo>
                    <a:pt x="86" y="56"/>
                  </a:lnTo>
                  <a:lnTo>
                    <a:pt x="90" y="61"/>
                  </a:lnTo>
                  <a:lnTo>
                    <a:pt x="93" y="64"/>
                  </a:lnTo>
                  <a:lnTo>
                    <a:pt x="95" y="67"/>
                  </a:lnTo>
                  <a:lnTo>
                    <a:pt x="100" y="71"/>
                  </a:lnTo>
                  <a:lnTo>
                    <a:pt x="102" y="75"/>
                  </a:lnTo>
                  <a:lnTo>
                    <a:pt x="107" y="78"/>
                  </a:lnTo>
                  <a:lnTo>
                    <a:pt x="109" y="81"/>
                  </a:lnTo>
                  <a:lnTo>
                    <a:pt x="112" y="85"/>
                  </a:lnTo>
                  <a:lnTo>
                    <a:pt x="116" y="89"/>
                  </a:lnTo>
                  <a:lnTo>
                    <a:pt x="119" y="92"/>
                  </a:lnTo>
                  <a:lnTo>
                    <a:pt x="121" y="95"/>
                  </a:lnTo>
                  <a:lnTo>
                    <a:pt x="126" y="100"/>
                  </a:lnTo>
                  <a:lnTo>
                    <a:pt x="128" y="103"/>
                  </a:lnTo>
                  <a:lnTo>
                    <a:pt x="131" y="106"/>
                  </a:lnTo>
                  <a:lnTo>
                    <a:pt x="136" y="111"/>
                  </a:lnTo>
                  <a:lnTo>
                    <a:pt x="139" y="115"/>
                  </a:lnTo>
                  <a:lnTo>
                    <a:pt x="144" y="120"/>
                  </a:lnTo>
                  <a:lnTo>
                    <a:pt x="147" y="123"/>
                  </a:lnTo>
                  <a:lnTo>
                    <a:pt x="151" y="128"/>
                  </a:lnTo>
                  <a:lnTo>
                    <a:pt x="156" y="132"/>
                  </a:lnTo>
                  <a:lnTo>
                    <a:pt x="160" y="136"/>
                  </a:lnTo>
                  <a:lnTo>
                    <a:pt x="165" y="140"/>
                  </a:lnTo>
                  <a:lnTo>
                    <a:pt x="169" y="143"/>
                  </a:lnTo>
                  <a:lnTo>
                    <a:pt x="174" y="148"/>
                  </a:lnTo>
                  <a:lnTo>
                    <a:pt x="177" y="152"/>
                  </a:lnTo>
                  <a:lnTo>
                    <a:pt x="182" y="156"/>
                  </a:lnTo>
                  <a:lnTo>
                    <a:pt x="186" y="159"/>
                  </a:lnTo>
                  <a:lnTo>
                    <a:pt x="191" y="164"/>
                  </a:lnTo>
                  <a:lnTo>
                    <a:pt x="192" y="165"/>
                  </a:lnTo>
                  <a:lnTo>
                    <a:pt x="195" y="168"/>
                  </a:lnTo>
                  <a:lnTo>
                    <a:pt x="197" y="169"/>
                  </a:lnTo>
                  <a:lnTo>
                    <a:pt x="200" y="172"/>
                  </a:lnTo>
                  <a:lnTo>
                    <a:pt x="203" y="176"/>
                  </a:lnTo>
                  <a:lnTo>
                    <a:pt x="207" y="179"/>
                  </a:lnTo>
                  <a:lnTo>
                    <a:pt x="211" y="184"/>
                  </a:lnTo>
                  <a:lnTo>
                    <a:pt x="215" y="187"/>
                  </a:lnTo>
                  <a:lnTo>
                    <a:pt x="219" y="192"/>
                  </a:lnTo>
                  <a:lnTo>
                    <a:pt x="223" y="196"/>
                  </a:lnTo>
                  <a:lnTo>
                    <a:pt x="226" y="200"/>
                  </a:lnTo>
                  <a:lnTo>
                    <a:pt x="231" y="204"/>
                  </a:lnTo>
                  <a:lnTo>
                    <a:pt x="234" y="209"/>
                  </a:lnTo>
                  <a:lnTo>
                    <a:pt x="238" y="213"/>
                  </a:lnTo>
                  <a:lnTo>
                    <a:pt x="239" y="215"/>
                  </a:lnTo>
                  <a:lnTo>
                    <a:pt x="241" y="216"/>
                  </a:lnTo>
                  <a:lnTo>
                    <a:pt x="243" y="220"/>
                  </a:lnTo>
                  <a:lnTo>
                    <a:pt x="244" y="222"/>
                  </a:lnTo>
                  <a:lnTo>
                    <a:pt x="247" y="224"/>
                  </a:lnTo>
                  <a:lnTo>
                    <a:pt x="249" y="226"/>
                  </a:lnTo>
                  <a:lnTo>
                    <a:pt x="250" y="229"/>
                  </a:lnTo>
                  <a:lnTo>
                    <a:pt x="252" y="231"/>
                  </a:lnTo>
                  <a:lnTo>
                    <a:pt x="253" y="234"/>
                  </a:lnTo>
                  <a:lnTo>
                    <a:pt x="254" y="237"/>
                  </a:lnTo>
                  <a:lnTo>
                    <a:pt x="257" y="239"/>
                  </a:lnTo>
                  <a:lnTo>
                    <a:pt x="258" y="242"/>
                  </a:lnTo>
                  <a:lnTo>
                    <a:pt x="224" y="2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3" name="Freeform 189"/>
            <p:cNvSpPr>
              <a:spLocks/>
            </p:cNvSpPr>
            <p:nvPr/>
          </p:nvSpPr>
          <p:spPr bwMode="auto">
            <a:xfrm>
              <a:off x="2367" y="3448"/>
              <a:ext cx="236" cy="63"/>
            </a:xfrm>
            <a:custGeom>
              <a:avLst/>
              <a:gdLst>
                <a:gd name="T0" fmla="*/ 29 w 472"/>
                <a:gd name="T1" fmla="*/ 2 h 128"/>
                <a:gd name="T2" fmla="*/ 28 w 472"/>
                <a:gd name="T3" fmla="*/ 2 h 128"/>
                <a:gd name="T4" fmla="*/ 26 w 472"/>
                <a:gd name="T5" fmla="*/ 2 h 128"/>
                <a:gd name="T6" fmla="*/ 25 w 472"/>
                <a:gd name="T7" fmla="*/ 2 h 128"/>
                <a:gd name="T8" fmla="*/ 24 w 472"/>
                <a:gd name="T9" fmla="*/ 2 h 128"/>
                <a:gd name="T10" fmla="*/ 23 w 472"/>
                <a:gd name="T11" fmla="*/ 2 h 128"/>
                <a:gd name="T12" fmla="*/ 21 w 472"/>
                <a:gd name="T13" fmla="*/ 2 h 128"/>
                <a:gd name="T14" fmla="*/ 20 w 472"/>
                <a:gd name="T15" fmla="*/ 2 h 128"/>
                <a:gd name="T16" fmla="*/ 19 w 472"/>
                <a:gd name="T17" fmla="*/ 2 h 128"/>
                <a:gd name="T18" fmla="*/ 18 w 472"/>
                <a:gd name="T19" fmla="*/ 2 h 128"/>
                <a:gd name="T20" fmla="*/ 17 w 472"/>
                <a:gd name="T21" fmla="*/ 2 h 128"/>
                <a:gd name="T22" fmla="*/ 16 w 472"/>
                <a:gd name="T23" fmla="*/ 2 h 128"/>
                <a:gd name="T24" fmla="*/ 15 w 472"/>
                <a:gd name="T25" fmla="*/ 2 h 128"/>
                <a:gd name="T26" fmla="*/ 14 w 472"/>
                <a:gd name="T27" fmla="*/ 3 h 128"/>
                <a:gd name="T28" fmla="*/ 13 w 472"/>
                <a:gd name="T29" fmla="*/ 3 h 128"/>
                <a:gd name="T30" fmla="*/ 12 w 472"/>
                <a:gd name="T31" fmla="*/ 3 h 128"/>
                <a:gd name="T32" fmla="*/ 11 w 472"/>
                <a:gd name="T33" fmla="*/ 4 h 128"/>
                <a:gd name="T34" fmla="*/ 10 w 472"/>
                <a:gd name="T35" fmla="*/ 4 h 128"/>
                <a:gd name="T36" fmla="*/ 9 w 472"/>
                <a:gd name="T37" fmla="*/ 5 h 128"/>
                <a:gd name="T38" fmla="*/ 8 w 472"/>
                <a:gd name="T39" fmla="*/ 5 h 128"/>
                <a:gd name="T40" fmla="*/ 7 w 472"/>
                <a:gd name="T41" fmla="*/ 5 h 128"/>
                <a:gd name="T42" fmla="*/ 6 w 472"/>
                <a:gd name="T43" fmla="*/ 6 h 128"/>
                <a:gd name="T44" fmla="*/ 5 w 472"/>
                <a:gd name="T45" fmla="*/ 6 h 128"/>
                <a:gd name="T46" fmla="*/ 4 w 472"/>
                <a:gd name="T47" fmla="*/ 7 h 128"/>
                <a:gd name="T48" fmla="*/ 3 w 472"/>
                <a:gd name="T49" fmla="*/ 7 h 128"/>
                <a:gd name="T50" fmla="*/ 2 w 472"/>
                <a:gd name="T51" fmla="*/ 7 h 128"/>
                <a:gd name="T52" fmla="*/ 2 w 472"/>
                <a:gd name="T53" fmla="*/ 7 h 128"/>
                <a:gd name="T54" fmla="*/ 1 w 472"/>
                <a:gd name="T55" fmla="*/ 6 h 128"/>
                <a:gd name="T56" fmla="*/ 1 w 472"/>
                <a:gd name="T57" fmla="*/ 5 h 128"/>
                <a:gd name="T58" fmla="*/ 2 w 472"/>
                <a:gd name="T59" fmla="*/ 5 h 128"/>
                <a:gd name="T60" fmla="*/ 3 w 472"/>
                <a:gd name="T61" fmla="*/ 4 h 128"/>
                <a:gd name="T62" fmla="*/ 4 w 472"/>
                <a:gd name="T63" fmla="*/ 4 h 128"/>
                <a:gd name="T64" fmla="*/ 4 w 472"/>
                <a:gd name="T65" fmla="*/ 4 h 128"/>
                <a:gd name="T66" fmla="*/ 5 w 472"/>
                <a:gd name="T67" fmla="*/ 4 h 128"/>
                <a:gd name="T68" fmla="*/ 6 w 472"/>
                <a:gd name="T69" fmla="*/ 4 h 128"/>
                <a:gd name="T70" fmla="*/ 7 w 472"/>
                <a:gd name="T71" fmla="*/ 3 h 128"/>
                <a:gd name="T72" fmla="*/ 9 w 472"/>
                <a:gd name="T73" fmla="*/ 3 h 128"/>
                <a:gd name="T74" fmla="*/ 10 w 472"/>
                <a:gd name="T75" fmla="*/ 3 h 128"/>
                <a:gd name="T76" fmla="*/ 12 w 472"/>
                <a:gd name="T77" fmla="*/ 2 h 128"/>
                <a:gd name="T78" fmla="*/ 13 w 472"/>
                <a:gd name="T79" fmla="*/ 2 h 128"/>
                <a:gd name="T80" fmla="*/ 15 w 472"/>
                <a:gd name="T81" fmla="*/ 2 h 128"/>
                <a:gd name="T82" fmla="*/ 16 w 472"/>
                <a:gd name="T83" fmla="*/ 1 h 128"/>
                <a:gd name="T84" fmla="*/ 18 w 472"/>
                <a:gd name="T85" fmla="*/ 1 h 128"/>
                <a:gd name="T86" fmla="*/ 19 w 472"/>
                <a:gd name="T87" fmla="*/ 0 h 128"/>
                <a:gd name="T88" fmla="*/ 21 w 472"/>
                <a:gd name="T89" fmla="*/ 0 h 128"/>
                <a:gd name="T90" fmla="*/ 23 w 472"/>
                <a:gd name="T91" fmla="*/ 0 h 128"/>
                <a:gd name="T92" fmla="*/ 24 w 472"/>
                <a:gd name="T93" fmla="*/ 0 h 128"/>
                <a:gd name="T94" fmla="*/ 26 w 472"/>
                <a:gd name="T95" fmla="*/ 0 h 128"/>
                <a:gd name="T96" fmla="*/ 27 w 472"/>
                <a:gd name="T97" fmla="*/ 0 h 128"/>
                <a:gd name="T98" fmla="*/ 29 w 472"/>
                <a:gd name="T99" fmla="*/ 0 h 128"/>
                <a:gd name="T100" fmla="*/ 30 w 472"/>
                <a:gd name="T101" fmla="*/ 0 h 1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2"/>
                <a:gd name="T154" fmla="*/ 0 h 128"/>
                <a:gd name="T155" fmla="*/ 472 w 472"/>
                <a:gd name="T156" fmla="*/ 128 h 1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2" h="128">
                  <a:moveTo>
                    <a:pt x="468" y="43"/>
                  </a:moveTo>
                  <a:lnTo>
                    <a:pt x="465" y="42"/>
                  </a:lnTo>
                  <a:lnTo>
                    <a:pt x="461" y="42"/>
                  </a:lnTo>
                  <a:lnTo>
                    <a:pt x="456" y="42"/>
                  </a:lnTo>
                  <a:lnTo>
                    <a:pt x="453" y="41"/>
                  </a:lnTo>
                  <a:lnTo>
                    <a:pt x="448" y="41"/>
                  </a:lnTo>
                  <a:lnTo>
                    <a:pt x="445" y="41"/>
                  </a:lnTo>
                  <a:lnTo>
                    <a:pt x="440" y="39"/>
                  </a:lnTo>
                  <a:lnTo>
                    <a:pt x="437" y="39"/>
                  </a:lnTo>
                  <a:lnTo>
                    <a:pt x="433" y="39"/>
                  </a:lnTo>
                  <a:lnTo>
                    <a:pt x="428" y="39"/>
                  </a:lnTo>
                  <a:lnTo>
                    <a:pt x="425" y="38"/>
                  </a:lnTo>
                  <a:lnTo>
                    <a:pt x="420" y="38"/>
                  </a:lnTo>
                  <a:lnTo>
                    <a:pt x="417" y="38"/>
                  </a:lnTo>
                  <a:lnTo>
                    <a:pt x="414" y="37"/>
                  </a:lnTo>
                  <a:lnTo>
                    <a:pt x="409" y="37"/>
                  </a:lnTo>
                  <a:lnTo>
                    <a:pt x="405" y="37"/>
                  </a:lnTo>
                  <a:lnTo>
                    <a:pt x="401" y="37"/>
                  </a:lnTo>
                  <a:lnTo>
                    <a:pt x="397" y="36"/>
                  </a:lnTo>
                  <a:lnTo>
                    <a:pt x="393" y="36"/>
                  </a:lnTo>
                  <a:lnTo>
                    <a:pt x="390" y="36"/>
                  </a:lnTo>
                  <a:lnTo>
                    <a:pt x="385" y="36"/>
                  </a:lnTo>
                  <a:lnTo>
                    <a:pt x="381" y="35"/>
                  </a:lnTo>
                  <a:lnTo>
                    <a:pt x="378" y="35"/>
                  </a:lnTo>
                  <a:lnTo>
                    <a:pt x="373" y="35"/>
                  </a:lnTo>
                  <a:lnTo>
                    <a:pt x="370" y="35"/>
                  </a:lnTo>
                  <a:lnTo>
                    <a:pt x="366" y="35"/>
                  </a:lnTo>
                  <a:lnTo>
                    <a:pt x="362" y="34"/>
                  </a:lnTo>
                  <a:lnTo>
                    <a:pt x="359" y="34"/>
                  </a:lnTo>
                  <a:lnTo>
                    <a:pt x="354" y="33"/>
                  </a:lnTo>
                  <a:lnTo>
                    <a:pt x="350" y="33"/>
                  </a:lnTo>
                  <a:lnTo>
                    <a:pt x="346" y="33"/>
                  </a:lnTo>
                  <a:lnTo>
                    <a:pt x="343" y="33"/>
                  </a:lnTo>
                  <a:lnTo>
                    <a:pt x="340" y="33"/>
                  </a:lnTo>
                  <a:lnTo>
                    <a:pt x="335" y="33"/>
                  </a:lnTo>
                  <a:lnTo>
                    <a:pt x="332" y="33"/>
                  </a:lnTo>
                  <a:lnTo>
                    <a:pt x="328" y="33"/>
                  </a:lnTo>
                  <a:lnTo>
                    <a:pt x="324" y="33"/>
                  </a:lnTo>
                  <a:lnTo>
                    <a:pt x="320" y="33"/>
                  </a:lnTo>
                  <a:lnTo>
                    <a:pt x="317" y="33"/>
                  </a:lnTo>
                  <a:lnTo>
                    <a:pt x="313" y="33"/>
                  </a:lnTo>
                  <a:lnTo>
                    <a:pt x="310" y="33"/>
                  </a:lnTo>
                  <a:lnTo>
                    <a:pt x="306" y="33"/>
                  </a:lnTo>
                  <a:lnTo>
                    <a:pt x="303" y="33"/>
                  </a:lnTo>
                  <a:lnTo>
                    <a:pt x="298" y="34"/>
                  </a:lnTo>
                  <a:lnTo>
                    <a:pt x="296" y="34"/>
                  </a:lnTo>
                  <a:lnTo>
                    <a:pt x="292" y="35"/>
                  </a:lnTo>
                  <a:lnTo>
                    <a:pt x="288" y="35"/>
                  </a:lnTo>
                  <a:lnTo>
                    <a:pt x="285" y="35"/>
                  </a:lnTo>
                  <a:lnTo>
                    <a:pt x="282" y="35"/>
                  </a:lnTo>
                  <a:lnTo>
                    <a:pt x="278" y="36"/>
                  </a:lnTo>
                  <a:lnTo>
                    <a:pt x="275" y="36"/>
                  </a:lnTo>
                  <a:lnTo>
                    <a:pt x="271" y="36"/>
                  </a:lnTo>
                  <a:lnTo>
                    <a:pt x="268" y="37"/>
                  </a:lnTo>
                  <a:lnTo>
                    <a:pt x="264" y="37"/>
                  </a:lnTo>
                  <a:lnTo>
                    <a:pt x="261" y="38"/>
                  </a:lnTo>
                  <a:lnTo>
                    <a:pt x="258" y="39"/>
                  </a:lnTo>
                  <a:lnTo>
                    <a:pt x="254" y="39"/>
                  </a:lnTo>
                  <a:lnTo>
                    <a:pt x="251" y="41"/>
                  </a:lnTo>
                  <a:lnTo>
                    <a:pt x="248" y="41"/>
                  </a:lnTo>
                  <a:lnTo>
                    <a:pt x="244" y="42"/>
                  </a:lnTo>
                  <a:lnTo>
                    <a:pt x="241" y="42"/>
                  </a:lnTo>
                  <a:lnTo>
                    <a:pt x="238" y="43"/>
                  </a:lnTo>
                  <a:lnTo>
                    <a:pt x="234" y="44"/>
                  </a:lnTo>
                  <a:lnTo>
                    <a:pt x="231" y="45"/>
                  </a:lnTo>
                  <a:lnTo>
                    <a:pt x="227" y="45"/>
                  </a:lnTo>
                  <a:lnTo>
                    <a:pt x="224" y="46"/>
                  </a:lnTo>
                  <a:lnTo>
                    <a:pt x="221" y="47"/>
                  </a:lnTo>
                  <a:lnTo>
                    <a:pt x="217" y="48"/>
                  </a:lnTo>
                  <a:lnTo>
                    <a:pt x="214" y="49"/>
                  </a:lnTo>
                  <a:lnTo>
                    <a:pt x="211" y="49"/>
                  </a:lnTo>
                  <a:lnTo>
                    <a:pt x="207" y="51"/>
                  </a:lnTo>
                  <a:lnTo>
                    <a:pt x="204" y="53"/>
                  </a:lnTo>
                  <a:lnTo>
                    <a:pt x="201" y="54"/>
                  </a:lnTo>
                  <a:lnTo>
                    <a:pt x="197" y="55"/>
                  </a:lnTo>
                  <a:lnTo>
                    <a:pt x="194" y="55"/>
                  </a:lnTo>
                  <a:lnTo>
                    <a:pt x="190" y="56"/>
                  </a:lnTo>
                  <a:lnTo>
                    <a:pt x="187" y="58"/>
                  </a:lnTo>
                  <a:lnTo>
                    <a:pt x="184" y="60"/>
                  </a:lnTo>
                  <a:lnTo>
                    <a:pt x="180" y="61"/>
                  </a:lnTo>
                  <a:lnTo>
                    <a:pt x="178" y="62"/>
                  </a:lnTo>
                  <a:lnTo>
                    <a:pt x="175" y="63"/>
                  </a:lnTo>
                  <a:lnTo>
                    <a:pt x="171" y="64"/>
                  </a:lnTo>
                  <a:lnTo>
                    <a:pt x="168" y="65"/>
                  </a:lnTo>
                  <a:lnTo>
                    <a:pt x="166" y="67"/>
                  </a:lnTo>
                  <a:lnTo>
                    <a:pt x="161" y="67"/>
                  </a:lnTo>
                  <a:lnTo>
                    <a:pt x="158" y="69"/>
                  </a:lnTo>
                  <a:lnTo>
                    <a:pt x="156" y="71"/>
                  </a:lnTo>
                  <a:lnTo>
                    <a:pt x="152" y="72"/>
                  </a:lnTo>
                  <a:lnTo>
                    <a:pt x="149" y="73"/>
                  </a:lnTo>
                  <a:lnTo>
                    <a:pt x="147" y="74"/>
                  </a:lnTo>
                  <a:lnTo>
                    <a:pt x="143" y="76"/>
                  </a:lnTo>
                  <a:lnTo>
                    <a:pt x="140" y="77"/>
                  </a:lnTo>
                  <a:lnTo>
                    <a:pt x="137" y="80"/>
                  </a:lnTo>
                  <a:lnTo>
                    <a:pt x="133" y="82"/>
                  </a:lnTo>
                  <a:lnTo>
                    <a:pt x="130" y="83"/>
                  </a:lnTo>
                  <a:lnTo>
                    <a:pt x="128" y="85"/>
                  </a:lnTo>
                  <a:lnTo>
                    <a:pt x="125" y="86"/>
                  </a:lnTo>
                  <a:lnTo>
                    <a:pt x="122" y="89"/>
                  </a:lnTo>
                  <a:lnTo>
                    <a:pt x="120" y="89"/>
                  </a:lnTo>
                  <a:lnTo>
                    <a:pt x="118" y="91"/>
                  </a:lnTo>
                  <a:lnTo>
                    <a:pt x="115" y="92"/>
                  </a:lnTo>
                  <a:lnTo>
                    <a:pt x="112" y="93"/>
                  </a:lnTo>
                  <a:lnTo>
                    <a:pt x="109" y="94"/>
                  </a:lnTo>
                  <a:lnTo>
                    <a:pt x="106" y="95"/>
                  </a:lnTo>
                  <a:lnTo>
                    <a:pt x="103" y="97"/>
                  </a:lnTo>
                  <a:lnTo>
                    <a:pt x="100" y="99"/>
                  </a:lnTo>
                  <a:lnTo>
                    <a:pt x="96" y="100"/>
                  </a:lnTo>
                  <a:lnTo>
                    <a:pt x="93" y="101"/>
                  </a:lnTo>
                  <a:lnTo>
                    <a:pt x="90" y="103"/>
                  </a:lnTo>
                  <a:lnTo>
                    <a:pt x="86" y="104"/>
                  </a:lnTo>
                  <a:lnTo>
                    <a:pt x="83" y="107"/>
                  </a:lnTo>
                  <a:lnTo>
                    <a:pt x="78" y="108"/>
                  </a:lnTo>
                  <a:lnTo>
                    <a:pt x="76" y="109"/>
                  </a:lnTo>
                  <a:lnTo>
                    <a:pt x="72" y="111"/>
                  </a:lnTo>
                  <a:lnTo>
                    <a:pt x="68" y="112"/>
                  </a:lnTo>
                  <a:lnTo>
                    <a:pt x="65" y="113"/>
                  </a:lnTo>
                  <a:lnTo>
                    <a:pt x="62" y="116"/>
                  </a:lnTo>
                  <a:lnTo>
                    <a:pt x="58" y="117"/>
                  </a:lnTo>
                  <a:lnTo>
                    <a:pt x="54" y="118"/>
                  </a:lnTo>
                  <a:lnTo>
                    <a:pt x="52" y="120"/>
                  </a:lnTo>
                  <a:lnTo>
                    <a:pt x="48" y="121"/>
                  </a:lnTo>
                  <a:lnTo>
                    <a:pt x="46" y="122"/>
                  </a:lnTo>
                  <a:lnTo>
                    <a:pt x="44" y="123"/>
                  </a:lnTo>
                  <a:lnTo>
                    <a:pt x="40" y="125"/>
                  </a:lnTo>
                  <a:lnTo>
                    <a:pt x="38" y="126"/>
                  </a:lnTo>
                  <a:lnTo>
                    <a:pt x="37" y="128"/>
                  </a:lnTo>
                  <a:lnTo>
                    <a:pt x="35" y="126"/>
                  </a:lnTo>
                  <a:lnTo>
                    <a:pt x="32" y="125"/>
                  </a:lnTo>
                  <a:lnTo>
                    <a:pt x="30" y="123"/>
                  </a:lnTo>
                  <a:lnTo>
                    <a:pt x="28" y="121"/>
                  </a:lnTo>
                  <a:lnTo>
                    <a:pt x="26" y="119"/>
                  </a:lnTo>
                  <a:lnTo>
                    <a:pt x="22" y="118"/>
                  </a:lnTo>
                  <a:lnTo>
                    <a:pt x="20" y="116"/>
                  </a:lnTo>
                  <a:lnTo>
                    <a:pt x="18" y="114"/>
                  </a:lnTo>
                  <a:lnTo>
                    <a:pt x="16" y="112"/>
                  </a:lnTo>
                  <a:lnTo>
                    <a:pt x="13" y="111"/>
                  </a:lnTo>
                  <a:lnTo>
                    <a:pt x="11" y="110"/>
                  </a:lnTo>
                  <a:lnTo>
                    <a:pt x="8" y="108"/>
                  </a:lnTo>
                  <a:lnTo>
                    <a:pt x="6" y="107"/>
                  </a:lnTo>
                  <a:lnTo>
                    <a:pt x="3" y="104"/>
                  </a:lnTo>
                  <a:lnTo>
                    <a:pt x="0" y="103"/>
                  </a:lnTo>
                  <a:lnTo>
                    <a:pt x="0" y="102"/>
                  </a:lnTo>
                  <a:lnTo>
                    <a:pt x="2" y="99"/>
                  </a:lnTo>
                  <a:lnTo>
                    <a:pt x="6" y="95"/>
                  </a:lnTo>
                  <a:lnTo>
                    <a:pt x="9" y="92"/>
                  </a:lnTo>
                  <a:lnTo>
                    <a:pt x="12" y="90"/>
                  </a:lnTo>
                  <a:lnTo>
                    <a:pt x="17" y="88"/>
                  </a:lnTo>
                  <a:lnTo>
                    <a:pt x="20" y="85"/>
                  </a:lnTo>
                  <a:lnTo>
                    <a:pt x="21" y="84"/>
                  </a:lnTo>
                  <a:lnTo>
                    <a:pt x="24" y="83"/>
                  </a:lnTo>
                  <a:lnTo>
                    <a:pt x="26" y="82"/>
                  </a:lnTo>
                  <a:lnTo>
                    <a:pt x="28" y="82"/>
                  </a:lnTo>
                  <a:lnTo>
                    <a:pt x="32" y="80"/>
                  </a:lnTo>
                  <a:lnTo>
                    <a:pt x="37" y="77"/>
                  </a:lnTo>
                  <a:lnTo>
                    <a:pt x="40" y="77"/>
                  </a:lnTo>
                  <a:lnTo>
                    <a:pt x="41" y="76"/>
                  </a:lnTo>
                  <a:lnTo>
                    <a:pt x="45" y="76"/>
                  </a:lnTo>
                  <a:lnTo>
                    <a:pt x="47" y="75"/>
                  </a:lnTo>
                  <a:lnTo>
                    <a:pt x="49" y="74"/>
                  </a:lnTo>
                  <a:lnTo>
                    <a:pt x="52" y="74"/>
                  </a:lnTo>
                  <a:lnTo>
                    <a:pt x="54" y="73"/>
                  </a:lnTo>
                  <a:lnTo>
                    <a:pt x="56" y="73"/>
                  </a:lnTo>
                  <a:lnTo>
                    <a:pt x="58" y="72"/>
                  </a:lnTo>
                  <a:lnTo>
                    <a:pt x="60" y="72"/>
                  </a:lnTo>
                  <a:lnTo>
                    <a:pt x="63" y="72"/>
                  </a:lnTo>
                  <a:lnTo>
                    <a:pt x="65" y="72"/>
                  </a:lnTo>
                  <a:lnTo>
                    <a:pt x="68" y="70"/>
                  </a:lnTo>
                  <a:lnTo>
                    <a:pt x="72" y="70"/>
                  </a:lnTo>
                  <a:lnTo>
                    <a:pt x="75" y="69"/>
                  </a:lnTo>
                  <a:lnTo>
                    <a:pt x="78" y="67"/>
                  </a:lnTo>
                  <a:lnTo>
                    <a:pt x="81" y="67"/>
                  </a:lnTo>
                  <a:lnTo>
                    <a:pt x="84" y="65"/>
                  </a:lnTo>
                  <a:lnTo>
                    <a:pt x="87" y="65"/>
                  </a:lnTo>
                  <a:lnTo>
                    <a:pt x="91" y="64"/>
                  </a:lnTo>
                  <a:lnTo>
                    <a:pt x="94" y="64"/>
                  </a:lnTo>
                  <a:lnTo>
                    <a:pt x="97" y="63"/>
                  </a:lnTo>
                  <a:lnTo>
                    <a:pt x="101" y="62"/>
                  </a:lnTo>
                  <a:lnTo>
                    <a:pt x="104" y="61"/>
                  </a:lnTo>
                  <a:lnTo>
                    <a:pt x="106" y="61"/>
                  </a:lnTo>
                  <a:lnTo>
                    <a:pt x="110" y="60"/>
                  </a:lnTo>
                  <a:lnTo>
                    <a:pt x="114" y="60"/>
                  </a:lnTo>
                  <a:lnTo>
                    <a:pt x="118" y="58"/>
                  </a:lnTo>
                  <a:lnTo>
                    <a:pt x="123" y="57"/>
                  </a:lnTo>
                  <a:lnTo>
                    <a:pt x="129" y="56"/>
                  </a:lnTo>
                  <a:lnTo>
                    <a:pt x="133" y="55"/>
                  </a:lnTo>
                  <a:lnTo>
                    <a:pt x="140" y="54"/>
                  </a:lnTo>
                  <a:lnTo>
                    <a:pt x="145" y="53"/>
                  </a:lnTo>
                  <a:lnTo>
                    <a:pt x="150" y="51"/>
                  </a:lnTo>
                  <a:lnTo>
                    <a:pt x="156" y="49"/>
                  </a:lnTo>
                  <a:lnTo>
                    <a:pt x="161" y="49"/>
                  </a:lnTo>
                  <a:lnTo>
                    <a:pt x="167" y="48"/>
                  </a:lnTo>
                  <a:lnTo>
                    <a:pt x="171" y="46"/>
                  </a:lnTo>
                  <a:lnTo>
                    <a:pt x="176" y="45"/>
                  </a:lnTo>
                  <a:lnTo>
                    <a:pt x="182" y="44"/>
                  </a:lnTo>
                  <a:lnTo>
                    <a:pt x="186" y="43"/>
                  </a:lnTo>
                  <a:lnTo>
                    <a:pt x="192" y="42"/>
                  </a:lnTo>
                  <a:lnTo>
                    <a:pt x="197" y="41"/>
                  </a:lnTo>
                  <a:lnTo>
                    <a:pt x="203" y="39"/>
                  </a:lnTo>
                  <a:lnTo>
                    <a:pt x="207" y="38"/>
                  </a:lnTo>
                  <a:lnTo>
                    <a:pt x="212" y="37"/>
                  </a:lnTo>
                  <a:lnTo>
                    <a:pt x="217" y="36"/>
                  </a:lnTo>
                  <a:lnTo>
                    <a:pt x="222" y="35"/>
                  </a:lnTo>
                  <a:lnTo>
                    <a:pt x="227" y="34"/>
                  </a:lnTo>
                  <a:lnTo>
                    <a:pt x="232" y="33"/>
                  </a:lnTo>
                  <a:lnTo>
                    <a:pt x="236" y="32"/>
                  </a:lnTo>
                  <a:lnTo>
                    <a:pt x="242" y="30"/>
                  </a:lnTo>
                  <a:lnTo>
                    <a:pt x="247" y="28"/>
                  </a:lnTo>
                  <a:lnTo>
                    <a:pt x="251" y="28"/>
                  </a:lnTo>
                  <a:lnTo>
                    <a:pt x="255" y="27"/>
                  </a:lnTo>
                  <a:lnTo>
                    <a:pt x="261" y="26"/>
                  </a:lnTo>
                  <a:lnTo>
                    <a:pt x="266" y="24"/>
                  </a:lnTo>
                  <a:lnTo>
                    <a:pt x="270" y="23"/>
                  </a:lnTo>
                  <a:lnTo>
                    <a:pt x="276" y="21"/>
                  </a:lnTo>
                  <a:lnTo>
                    <a:pt x="280" y="21"/>
                  </a:lnTo>
                  <a:lnTo>
                    <a:pt x="285" y="20"/>
                  </a:lnTo>
                  <a:lnTo>
                    <a:pt x="289" y="18"/>
                  </a:lnTo>
                  <a:lnTo>
                    <a:pt x="295" y="17"/>
                  </a:lnTo>
                  <a:lnTo>
                    <a:pt x="299" y="16"/>
                  </a:lnTo>
                  <a:lnTo>
                    <a:pt x="304" y="15"/>
                  </a:lnTo>
                  <a:lnTo>
                    <a:pt x="308" y="14"/>
                  </a:lnTo>
                  <a:lnTo>
                    <a:pt x="314" y="14"/>
                  </a:lnTo>
                  <a:lnTo>
                    <a:pt x="318" y="12"/>
                  </a:lnTo>
                  <a:lnTo>
                    <a:pt x="324" y="11"/>
                  </a:lnTo>
                  <a:lnTo>
                    <a:pt x="328" y="10"/>
                  </a:lnTo>
                  <a:lnTo>
                    <a:pt x="334" y="9"/>
                  </a:lnTo>
                  <a:lnTo>
                    <a:pt x="338" y="9"/>
                  </a:lnTo>
                  <a:lnTo>
                    <a:pt x="343" y="8"/>
                  </a:lnTo>
                  <a:lnTo>
                    <a:pt x="349" y="8"/>
                  </a:lnTo>
                  <a:lnTo>
                    <a:pt x="353" y="7"/>
                  </a:lnTo>
                  <a:lnTo>
                    <a:pt x="359" y="7"/>
                  </a:lnTo>
                  <a:lnTo>
                    <a:pt x="363" y="5"/>
                  </a:lnTo>
                  <a:lnTo>
                    <a:pt x="368" y="5"/>
                  </a:lnTo>
                  <a:lnTo>
                    <a:pt x="373" y="4"/>
                  </a:lnTo>
                  <a:lnTo>
                    <a:pt x="378" y="4"/>
                  </a:lnTo>
                  <a:lnTo>
                    <a:pt x="383" y="4"/>
                  </a:lnTo>
                  <a:lnTo>
                    <a:pt x="389" y="4"/>
                  </a:lnTo>
                  <a:lnTo>
                    <a:pt x="394" y="2"/>
                  </a:lnTo>
                  <a:lnTo>
                    <a:pt x="399" y="2"/>
                  </a:lnTo>
                  <a:lnTo>
                    <a:pt x="405" y="2"/>
                  </a:lnTo>
                  <a:lnTo>
                    <a:pt x="410" y="1"/>
                  </a:lnTo>
                  <a:lnTo>
                    <a:pt x="416" y="0"/>
                  </a:lnTo>
                  <a:lnTo>
                    <a:pt x="420" y="0"/>
                  </a:lnTo>
                  <a:lnTo>
                    <a:pt x="427" y="0"/>
                  </a:lnTo>
                  <a:lnTo>
                    <a:pt x="431" y="0"/>
                  </a:lnTo>
                  <a:lnTo>
                    <a:pt x="437" y="0"/>
                  </a:lnTo>
                  <a:lnTo>
                    <a:pt x="444" y="0"/>
                  </a:lnTo>
                  <a:lnTo>
                    <a:pt x="447" y="0"/>
                  </a:lnTo>
                  <a:lnTo>
                    <a:pt x="450" y="1"/>
                  </a:lnTo>
                  <a:lnTo>
                    <a:pt x="453" y="2"/>
                  </a:lnTo>
                  <a:lnTo>
                    <a:pt x="457" y="2"/>
                  </a:lnTo>
                  <a:lnTo>
                    <a:pt x="461" y="2"/>
                  </a:lnTo>
                  <a:lnTo>
                    <a:pt x="465" y="2"/>
                  </a:lnTo>
                  <a:lnTo>
                    <a:pt x="467" y="4"/>
                  </a:lnTo>
                  <a:lnTo>
                    <a:pt x="472" y="4"/>
                  </a:lnTo>
                  <a:lnTo>
                    <a:pt x="468"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4" name="Freeform 190"/>
            <p:cNvSpPr>
              <a:spLocks/>
            </p:cNvSpPr>
            <p:nvPr/>
          </p:nvSpPr>
          <p:spPr bwMode="auto">
            <a:xfrm>
              <a:off x="2379" y="3501"/>
              <a:ext cx="118" cy="152"/>
            </a:xfrm>
            <a:custGeom>
              <a:avLst/>
              <a:gdLst>
                <a:gd name="T0" fmla="*/ 2 w 238"/>
                <a:gd name="T1" fmla="*/ 1 h 302"/>
                <a:gd name="T2" fmla="*/ 2 w 238"/>
                <a:gd name="T3" fmla="*/ 1 h 302"/>
                <a:gd name="T4" fmla="*/ 2 w 238"/>
                <a:gd name="T5" fmla="*/ 2 h 302"/>
                <a:gd name="T6" fmla="*/ 2 w 238"/>
                <a:gd name="T7" fmla="*/ 3 h 302"/>
                <a:gd name="T8" fmla="*/ 3 w 238"/>
                <a:gd name="T9" fmla="*/ 3 h 302"/>
                <a:gd name="T10" fmla="*/ 3 w 238"/>
                <a:gd name="T11" fmla="*/ 4 h 302"/>
                <a:gd name="T12" fmla="*/ 3 w 238"/>
                <a:gd name="T13" fmla="*/ 5 h 302"/>
                <a:gd name="T14" fmla="*/ 3 w 238"/>
                <a:gd name="T15" fmla="*/ 5 h 302"/>
                <a:gd name="T16" fmla="*/ 4 w 238"/>
                <a:gd name="T17" fmla="*/ 6 h 302"/>
                <a:gd name="T18" fmla="*/ 4 w 238"/>
                <a:gd name="T19" fmla="*/ 7 h 302"/>
                <a:gd name="T20" fmla="*/ 4 w 238"/>
                <a:gd name="T21" fmla="*/ 8 h 302"/>
                <a:gd name="T22" fmla="*/ 5 w 238"/>
                <a:gd name="T23" fmla="*/ 8 h 302"/>
                <a:gd name="T24" fmla="*/ 5 w 238"/>
                <a:gd name="T25" fmla="*/ 9 h 302"/>
                <a:gd name="T26" fmla="*/ 5 w 238"/>
                <a:gd name="T27" fmla="*/ 9 h 302"/>
                <a:gd name="T28" fmla="*/ 5 w 238"/>
                <a:gd name="T29" fmla="*/ 9 h 302"/>
                <a:gd name="T30" fmla="*/ 6 w 238"/>
                <a:gd name="T31" fmla="*/ 10 h 302"/>
                <a:gd name="T32" fmla="*/ 6 w 238"/>
                <a:gd name="T33" fmla="*/ 11 h 302"/>
                <a:gd name="T34" fmla="*/ 6 w 238"/>
                <a:gd name="T35" fmla="*/ 11 h 302"/>
                <a:gd name="T36" fmla="*/ 7 w 238"/>
                <a:gd name="T37" fmla="*/ 12 h 302"/>
                <a:gd name="T38" fmla="*/ 7 w 238"/>
                <a:gd name="T39" fmla="*/ 12 h 302"/>
                <a:gd name="T40" fmla="*/ 8 w 238"/>
                <a:gd name="T41" fmla="*/ 13 h 302"/>
                <a:gd name="T42" fmla="*/ 8 w 238"/>
                <a:gd name="T43" fmla="*/ 13 h 302"/>
                <a:gd name="T44" fmla="*/ 9 w 238"/>
                <a:gd name="T45" fmla="*/ 14 h 302"/>
                <a:gd name="T46" fmla="*/ 10 w 238"/>
                <a:gd name="T47" fmla="*/ 14 h 302"/>
                <a:gd name="T48" fmla="*/ 10 w 238"/>
                <a:gd name="T49" fmla="*/ 14 h 302"/>
                <a:gd name="T50" fmla="*/ 11 w 238"/>
                <a:gd name="T51" fmla="*/ 15 h 302"/>
                <a:gd name="T52" fmla="*/ 11 w 238"/>
                <a:gd name="T53" fmla="*/ 15 h 302"/>
                <a:gd name="T54" fmla="*/ 12 w 238"/>
                <a:gd name="T55" fmla="*/ 16 h 302"/>
                <a:gd name="T56" fmla="*/ 13 w 238"/>
                <a:gd name="T57" fmla="*/ 16 h 302"/>
                <a:gd name="T58" fmla="*/ 14 w 238"/>
                <a:gd name="T59" fmla="*/ 17 h 302"/>
                <a:gd name="T60" fmla="*/ 14 w 238"/>
                <a:gd name="T61" fmla="*/ 17 h 302"/>
                <a:gd name="T62" fmla="*/ 12 w 238"/>
                <a:gd name="T63" fmla="*/ 19 h 302"/>
                <a:gd name="T64" fmla="*/ 12 w 238"/>
                <a:gd name="T65" fmla="*/ 18 h 302"/>
                <a:gd name="T66" fmla="*/ 11 w 238"/>
                <a:gd name="T67" fmla="*/ 18 h 302"/>
                <a:gd name="T68" fmla="*/ 10 w 238"/>
                <a:gd name="T69" fmla="*/ 17 h 302"/>
                <a:gd name="T70" fmla="*/ 10 w 238"/>
                <a:gd name="T71" fmla="*/ 17 h 302"/>
                <a:gd name="T72" fmla="*/ 9 w 238"/>
                <a:gd name="T73" fmla="*/ 16 h 302"/>
                <a:gd name="T74" fmla="*/ 9 w 238"/>
                <a:gd name="T75" fmla="*/ 16 h 302"/>
                <a:gd name="T76" fmla="*/ 9 w 238"/>
                <a:gd name="T77" fmla="*/ 15 h 302"/>
                <a:gd name="T78" fmla="*/ 8 w 238"/>
                <a:gd name="T79" fmla="*/ 14 h 302"/>
                <a:gd name="T80" fmla="*/ 8 w 238"/>
                <a:gd name="T81" fmla="*/ 14 h 302"/>
                <a:gd name="T82" fmla="*/ 7 w 238"/>
                <a:gd name="T83" fmla="*/ 13 h 302"/>
                <a:gd name="T84" fmla="*/ 7 w 238"/>
                <a:gd name="T85" fmla="*/ 12 h 302"/>
                <a:gd name="T86" fmla="*/ 6 w 238"/>
                <a:gd name="T87" fmla="*/ 12 h 302"/>
                <a:gd name="T88" fmla="*/ 6 w 238"/>
                <a:gd name="T89" fmla="*/ 11 h 302"/>
                <a:gd name="T90" fmla="*/ 5 w 238"/>
                <a:gd name="T91" fmla="*/ 10 h 302"/>
                <a:gd name="T92" fmla="*/ 5 w 238"/>
                <a:gd name="T93" fmla="*/ 10 h 302"/>
                <a:gd name="T94" fmla="*/ 4 w 238"/>
                <a:gd name="T95" fmla="*/ 9 h 302"/>
                <a:gd name="T96" fmla="*/ 3 w 238"/>
                <a:gd name="T97" fmla="*/ 9 h 302"/>
                <a:gd name="T98" fmla="*/ 3 w 238"/>
                <a:gd name="T99" fmla="*/ 8 h 302"/>
                <a:gd name="T100" fmla="*/ 3 w 238"/>
                <a:gd name="T101" fmla="*/ 7 h 302"/>
                <a:gd name="T102" fmla="*/ 2 w 238"/>
                <a:gd name="T103" fmla="*/ 7 h 302"/>
                <a:gd name="T104" fmla="*/ 2 w 238"/>
                <a:gd name="T105" fmla="*/ 6 h 302"/>
                <a:gd name="T106" fmla="*/ 1 w 238"/>
                <a:gd name="T107" fmla="*/ 6 h 302"/>
                <a:gd name="T108" fmla="*/ 1 w 238"/>
                <a:gd name="T109" fmla="*/ 5 h 302"/>
                <a:gd name="T110" fmla="*/ 1 w 238"/>
                <a:gd name="T111" fmla="*/ 5 h 302"/>
                <a:gd name="T112" fmla="*/ 1 w 238"/>
                <a:gd name="T113" fmla="*/ 4 h 302"/>
                <a:gd name="T114" fmla="*/ 1 w 238"/>
                <a:gd name="T115" fmla="*/ 4 h 302"/>
                <a:gd name="T116" fmla="*/ 0 w 238"/>
                <a:gd name="T117" fmla="*/ 3 h 302"/>
                <a:gd name="T118" fmla="*/ 0 w 238"/>
                <a:gd name="T119" fmla="*/ 3 h 302"/>
                <a:gd name="T120" fmla="*/ 0 w 238"/>
                <a:gd name="T121" fmla="*/ 2 h 302"/>
                <a:gd name="T122" fmla="*/ 0 w 238"/>
                <a:gd name="T123" fmla="*/ 2 h 302"/>
                <a:gd name="T124" fmla="*/ 2 w 238"/>
                <a:gd name="T125" fmla="*/ 0 h 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8"/>
                <a:gd name="T190" fmla="*/ 0 h 302"/>
                <a:gd name="T191" fmla="*/ 238 w 238"/>
                <a:gd name="T192" fmla="*/ 302 h 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8" h="302">
                  <a:moveTo>
                    <a:pt x="37" y="0"/>
                  </a:moveTo>
                  <a:lnTo>
                    <a:pt x="37" y="2"/>
                  </a:lnTo>
                  <a:lnTo>
                    <a:pt x="38" y="5"/>
                  </a:lnTo>
                  <a:lnTo>
                    <a:pt x="40" y="9"/>
                  </a:lnTo>
                  <a:lnTo>
                    <a:pt x="41" y="12"/>
                  </a:lnTo>
                  <a:lnTo>
                    <a:pt x="42" y="15"/>
                  </a:lnTo>
                  <a:lnTo>
                    <a:pt x="43" y="18"/>
                  </a:lnTo>
                  <a:lnTo>
                    <a:pt x="44" y="21"/>
                  </a:lnTo>
                  <a:lnTo>
                    <a:pt x="45" y="26"/>
                  </a:lnTo>
                  <a:lnTo>
                    <a:pt x="46" y="28"/>
                  </a:lnTo>
                  <a:lnTo>
                    <a:pt x="46" y="31"/>
                  </a:lnTo>
                  <a:lnTo>
                    <a:pt x="47" y="35"/>
                  </a:lnTo>
                  <a:lnTo>
                    <a:pt x="49" y="37"/>
                  </a:lnTo>
                  <a:lnTo>
                    <a:pt x="50" y="40"/>
                  </a:lnTo>
                  <a:lnTo>
                    <a:pt x="51" y="43"/>
                  </a:lnTo>
                  <a:lnTo>
                    <a:pt x="51" y="46"/>
                  </a:lnTo>
                  <a:lnTo>
                    <a:pt x="52" y="49"/>
                  </a:lnTo>
                  <a:lnTo>
                    <a:pt x="54" y="55"/>
                  </a:lnTo>
                  <a:lnTo>
                    <a:pt x="55" y="58"/>
                  </a:lnTo>
                  <a:lnTo>
                    <a:pt x="56" y="63"/>
                  </a:lnTo>
                  <a:lnTo>
                    <a:pt x="58" y="67"/>
                  </a:lnTo>
                  <a:lnTo>
                    <a:pt x="59" y="70"/>
                  </a:lnTo>
                  <a:lnTo>
                    <a:pt x="60" y="74"/>
                  </a:lnTo>
                  <a:lnTo>
                    <a:pt x="61" y="79"/>
                  </a:lnTo>
                  <a:lnTo>
                    <a:pt x="64" y="84"/>
                  </a:lnTo>
                  <a:lnTo>
                    <a:pt x="64" y="87"/>
                  </a:lnTo>
                  <a:lnTo>
                    <a:pt x="65" y="92"/>
                  </a:lnTo>
                  <a:lnTo>
                    <a:pt x="68" y="95"/>
                  </a:lnTo>
                  <a:lnTo>
                    <a:pt x="70" y="100"/>
                  </a:lnTo>
                  <a:lnTo>
                    <a:pt x="71" y="104"/>
                  </a:lnTo>
                  <a:lnTo>
                    <a:pt x="73" y="107"/>
                  </a:lnTo>
                  <a:lnTo>
                    <a:pt x="75" y="112"/>
                  </a:lnTo>
                  <a:lnTo>
                    <a:pt x="78" y="115"/>
                  </a:lnTo>
                  <a:lnTo>
                    <a:pt x="79" y="119"/>
                  </a:lnTo>
                  <a:lnTo>
                    <a:pt x="80" y="120"/>
                  </a:lnTo>
                  <a:lnTo>
                    <a:pt x="80" y="123"/>
                  </a:lnTo>
                  <a:lnTo>
                    <a:pt x="82" y="125"/>
                  </a:lnTo>
                  <a:lnTo>
                    <a:pt x="83" y="128"/>
                  </a:lnTo>
                  <a:lnTo>
                    <a:pt x="84" y="130"/>
                  </a:lnTo>
                  <a:lnTo>
                    <a:pt x="87" y="132"/>
                  </a:lnTo>
                  <a:lnTo>
                    <a:pt x="88" y="134"/>
                  </a:lnTo>
                  <a:lnTo>
                    <a:pt x="89" y="137"/>
                  </a:lnTo>
                  <a:lnTo>
                    <a:pt x="90" y="139"/>
                  </a:lnTo>
                  <a:lnTo>
                    <a:pt x="92" y="141"/>
                  </a:lnTo>
                  <a:lnTo>
                    <a:pt x="93" y="143"/>
                  </a:lnTo>
                  <a:lnTo>
                    <a:pt x="95" y="145"/>
                  </a:lnTo>
                  <a:lnTo>
                    <a:pt x="97" y="148"/>
                  </a:lnTo>
                  <a:lnTo>
                    <a:pt x="98" y="150"/>
                  </a:lnTo>
                  <a:lnTo>
                    <a:pt x="100" y="152"/>
                  </a:lnTo>
                  <a:lnTo>
                    <a:pt x="103" y="157"/>
                  </a:lnTo>
                  <a:lnTo>
                    <a:pt x="107" y="161"/>
                  </a:lnTo>
                  <a:lnTo>
                    <a:pt x="108" y="163"/>
                  </a:lnTo>
                  <a:lnTo>
                    <a:pt x="110" y="166"/>
                  </a:lnTo>
                  <a:lnTo>
                    <a:pt x="111" y="168"/>
                  </a:lnTo>
                  <a:lnTo>
                    <a:pt x="114" y="170"/>
                  </a:lnTo>
                  <a:lnTo>
                    <a:pt x="118" y="175"/>
                  </a:lnTo>
                  <a:lnTo>
                    <a:pt x="121" y="179"/>
                  </a:lnTo>
                  <a:lnTo>
                    <a:pt x="123" y="180"/>
                  </a:lnTo>
                  <a:lnTo>
                    <a:pt x="126" y="184"/>
                  </a:lnTo>
                  <a:lnTo>
                    <a:pt x="127" y="185"/>
                  </a:lnTo>
                  <a:lnTo>
                    <a:pt x="129" y="188"/>
                  </a:lnTo>
                  <a:lnTo>
                    <a:pt x="132" y="190"/>
                  </a:lnTo>
                  <a:lnTo>
                    <a:pt x="135" y="193"/>
                  </a:lnTo>
                  <a:lnTo>
                    <a:pt x="138" y="195"/>
                  </a:lnTo>
                  <a:lnTo>
                    <a:pt x="140" y="198"/>
                  </a:lnTo>
                  <a:lnTo>
                    <a:pt x="144" y="200"/>
                  </a:lnTo>
                  <a:lnTo>
                    <a:pt x="146" y="203"/>
                  </a:lnTo>
                  <a:lnTo>
                    <a:pt x="149" y="205"/>
                  </a:lnTo>
                  <a:lnTo>
                    <a:pt x="153" y="208"/>
                  </a:lnTo>
                  <a:lnTo>
                    <a:pt x="155" y="209"/>
                  </a:lnTo>
                  <a:lnTo>
                    <a:pt x="158" y="213"/>
                  </a:lnTo>
                  <a:lnTo>
                    <a:pt x="162" y="215"/>
                  </a:lnTo>
                  <a:lnTo>
                    <a:pt x="164" y="218"/>
                  </a:lnTo>
                  <a:lnTo>
                    <a:pt x="167" y="219"/>
                  </a:lnTo>
                  <a:lnTo>
                    <a:pt x="172" y="222"/>
                  </a:lnTo>
                  <a:lnTo>
                    <a:pt x="174" y="224"/>
                  </a:lnTo>
                  <a:lnTo>
                    <a:pt x="177" y="226"/>
                  </a:lnTo>
                  <a:lnTo>
                    <a:pt x="181" y="228"/>
                  </a:lnTo>
                  <a:lnTo>
                    <a:pt x="185" y="231"/>
                  </a:lnTo>
                  <a:lnTo>
                    <a:pt x="189" y="233"/>
                  </a:lnTo>
                  <a:lnTo>
                    <a:pt x="192" y="236"/>
                  </a:lnTo>
                  <a:lnTo>
                    <a:pt x="195" y="239"/>
                  </a:lnTo>
                  <a:lnTo>
                    <a:pt x="201" y="242"/>
                  </a:lnTo>
                  <a:lnTo>
                    <a:pt x="204" y="245"/>
                  </a:lnTo>
                  <a:lnTo>
                    <a:pt x="209" y="248"/>
                  </a:lnTo>
                  <a:lnTo>
                    <a:pt x="211" y="250"/>
                  </a:lnTo>
                  <a:lnTo>
                    <a:pt x="216" y="252"/>
                  </a:lnTo>
                  <a:lnTo>
                    <a:pt x="219" y="255"/>
                  </a:lnTo>
                  <a:lnTo>
                    <a:pt x="222" y="259"/>
                  </a:lnTo>
                  <a:lnTo>
                    <a:pt x="227" y="261"/>
                  </a:lnTo>
                  <a:lnTo>
                    <a:pt x="230" y="264"/>
                  </a:lnTo>
                  <a:lnTo>
                    <a:pt x="233" y="268"/>
                  </a:lnTo>
                  <a:lnTo>
                    <a:pt x="238" y="271"/>
                  </a:lnTo>
                  <a:lnTo>
                    <a:pt x="214" y="302"/>
                  </a:lnTo>
                  <a:lnTo>
                    <a:pt x="211" y="299"/>
                  </a:lnTo>
                  <a:lnTo>
                    <a:pt x="208" y="297"/>
                  </a:lnTo>
                  <a:lnTo>
                    <a:pt x="204" y="292"/>
                  </a:lnTo>
                  <a:lnTo>
                    <a:pt x="201" y="290"/>
                  </a:lnTo>
                  <a:lnTo>
                    <a:pt x="197" y="287"/>
                  </a:lnTo>
                  <a:lnTo>
                    <a:pt x="193" y="284"/>
                  </a:lnTo>
                  <a:lnTo>
                    <a:pt x="190" y="281"/>
                  </a:lnTo>
                  <a:lnTo>
                    <a:pt x="186" y="279"/>
                  </a:lnTo>
                  <a:lnTo>
                    <a:pt x="183" y="276"/>
                  </a:lnTo>
                  <a:lnTo>
                    <a:pt x="180" y="272"/>
                  </a:lnTo>
                  <a:lnTo>
                    <a:pt x="176" y="269"/>
                  </a:lnTo>
                  <a:lnTo>
                    <a:pt x="173" y="265"/>
                  </a:lnTo>
                  <a:lnTo>
                    <a:pt x="170" y="262"/>
                  </a:lnTo>
                  <a:lnTo>
                    <a:pt x="166" y="259"/>
                  </a:lnTo>
                  <a:lnTo>
                    <a:pt x="163" y="255"/>
                  </a:lnTo>
                  <a:lnTo>
                    <a:pt x="161" y="252"/>
                  </a:lnTo>
                  <a:lnTo>
                    <a:pt x="158" y="250"/>
                  </a:lnTo>
                  <a:lnTo>
                    <a:pt x="156" y="246"/>
                  </a:lnTo>
                  <a:lnTo>
                    <a:pt x="154" y="243"/>
                  </a:lnTo>
                  <a:lnTo>
                    <a:pt x="152" y="241"/>
                  </a:lnTo>
                  <a:lnTo>
                    <a:pt x="149" y="236"/>
                  </a:lnTo>
                  <a:lnTo>
                    <a:pt x="148" y="233"/>
                  </a:lnTo>
                  <a:lnTo>
                    <a:pt x="145" y="231"/>
                  </a:lnTo>
                  <a:lnTo>
                    <a:pt x="144" y="227"/>
                  </a:lnTo>
                  <a:lnTo>
                    <a:pt x="139" y="224"/>
                  </a:lnTo>
                  <a:lnTo>
                    <a:pt x="138" y="222"/>
                  </a:lnTo>
                  <a:lnTo>
                    <a:pt x="135" y="218"/>
                  </a:lnTo>
                  <a:lnTo>
                    <a:pt x="133" y="215"/>
                  </a:lnTo>
                  <a:lnTo>
                    <a:pt x="130" y="212"/>
                  </a:lnTo>
                  <a:lnTo>
                    <a:pt x="127" y="208"/>
                  </a:lnTo>
                  <a:lnTo>
                    <a:pt x="125" y="204"/>
                  </a:lnTo>
                  <a:lnTo>
                    <a:pt x="123" y="202"/>
                  </a:lnTo>
                  <a:lnTo>
                    <a:pt x="119" y="198"/>
                  </a:lnTo>
                  <a:lnTo>
                    <a:pt x="117" y="194"/>
                  </a:lnTo>
                  <a:lnTo>
                    <a:pt x="112" y="190"/>
                  </a:lnTo>
                  <a:lnTo>
                    <a:pt x="110" y="187"/>
                  </a:lnTo>
                  <a:lnTo>
                    <a:pt x="107" y="184"/>
                  </a:lnTo>
                  <a:lnTo>
                    <a:pt x="106" y="180"/>
                  </a:lnTo>
                  <a:lnTo>
                    <a:pt x="102" y="177"/>
                  </a:lnTo>
                  <a:lnTo>
                    <a:pt x="99" y="174"/>
                  </a:lnTo>
                  <a:lnTo>
                    <a:pt x="97" y="170"/>
                  </a:lnTo>
                  <a:lnTo>
                    <a:pt x="93" y="167"/>
                  </a:lnTo>
                  <a:lnTo>
                    <a:pt x="90" y="162"/>
                  </a:lnTo>
                  <a:lnTo>
                    <a:pt x="88" y="159"/>
                  </a:lnTo>
                  <a:lnTo>
                    <a:pt x="84" y="156"/>
                  </a:lnTo>
                  <a:lnTo>
                    <a:pt x="82" y="152"/>
                  </a:lnTo>
                  <a:lnTo>
                    <a:pt x="80" y="149"/>
                  </a:lnTo>
                  <a:lnTo>
                    <a:pt x="78" y="147"/>
                  </a:lnTo>
                  <a:lnTo>
                    <a:pt x="74" y="142"/>
                  </a:lnTo>
                  <a:lnTo>
                    <a:pt x="71" y="139"/>
                  </a:lnTo>
                  <a:lnTo>
                    <a:pt x="69" y="135"/>
                  </a:lnTo>
                  <a:lnTo>
                    <a:pt x="65" y="132"/>
                  </a:lnTo>
                  <a:lnTo>
                    <a:pt x="63" y="129"/>
                  </a:lnTo>
                  <a:lnTo>
                    <a:pt x="60" y="125"/>
                  </a:lnTo>
                  <a:lnTo>
                    <a:pt x="58" y="122"/>
                  </a:lnTo>
                  <a:lnTo>
                    <a:pt x="55" y="119"/>
                  </a:lnTo>
                  <a:lnTo>
                    <a:pt x="53" y="115"/>
                  </a:lnTo>
                  <a:lnTo>
                    <a:pt x="51" y="112"/>
                  </a:lnTo>
                  <a:lnTo>
                    <a:pt x="49" y="110"/>
                  </a:lnTo>
                  <a:lnTo>
                    <a:pt x="46" y="106"/>
                  </a:lnTo>
                  <a:lnTo>
                    <a:pt x="43" y="103"/>
                  </a:lnTo>
                  <a:lnTo>
                    <a:pt x="42" y="101"/>
                  </a:lnTo>
                  <a:lnTo>
                    <a:pt x="40" y="97"/>
                  </a:lnTo>
                  <a:lnTo>
                    <a:pt x="37" y="95"/>
                  </a:lnTo>
                  <a:lnTo>
                    <a:pt x="36" y="92"/>
                  </a:lnTo>
                  <a:lnTo>
                    <a:pt x="33" y="88"/>
                  </a:lnTo>
                  <a:lnTo>
                    <a:pt x="32" y="87"/>
                  </a:lnTo>
                  <a:lnTo>
                    <a:pt x="31" y="84"/>
                  </a:lnTo>
                  <a:lnTo>
                    <a:pt x="28" y="82"/>
                  </a:lnTo>
                  <a:lnTo>
                    <a:pt x="27" y="79"/>
                  </a:lnTo>
                  <a:lnTo>
                    <a:pt x="26" y="76"/>
                  </a:lnTo>
                  <a:lnTo>
                    <a:pt x="24" y="74"/>
                  </a:lnTo>
                  <a:lnTo>
                    <a:pt x="23" y="72"/>
                  </a:lnTo>
                  <a:lnTo>
                    <a:pt x="23" y="69"/>
                  </a:lnTo>
                  <a:lnTo>
                    <a:pt x="22" y="67"/>
                  </a:lnTo>
                  <a:lnTo>
                    <a:pt x="21" y="66"/>
                  </a:lnTo>
                  <a:lnTo>
                    <a:pt x="19" y="61"/>
                  </a:lnTo>
                  <a:lnTo>
                    <a:pt x="18" y="59"/>
                  </a:lnTo>
                  <a:lnTo>
                    <a:pt x="17" y="56"/>
                  </a:lnTo>
                  <a:lnTo>
                    <a:pt x="16" y="54"/>
                  </a:lnTo>
                  <a:lnTo>
                    <a:pt x="14" y="49"/>
                  </a:lnTo>
                  <a:lnTo>
                    <a:pt x="13" y="46"/>
                  </a:lnTo>
                  <a:lnTo>
                    <a:pt x="12" y="43"/>
                  </a:lnTo>
                  <a:lnTo>
                    <a:pt x="10" y="41"/>
                  </a:lnTo>
                  <a:lnTo>
                    <a:pt x="9" y="38"/>
                  </a:lnTo>
                  <a:lnTo>
                    <a:pt x="7" y="36"/>
                  </a:lnTo>
                  <a:lnTo>
                    <a:pt x="6" y="32"/>
                  </a:lnTo>
                  <a:lnTo>
                    <a:pt x="5" y="30"/>
                  </a:lnTo>
                  <a:lnTo>
                    <a:pt x="4" y="27"/>
                  </a:lnTo>
                  <a:lnTo>
                    <a:pt x="3" y="22"/>
                  </a:lnTo>
                  <a:lnTo>
                    <a:pt x="2" y="20"/>
                  </a:lnTo>
                  <a:lnTo>
                    <a:pt x="2" y="17"/>
                  </a:lnTo>
                  <a:lnTo>
                    <a:pt x="0" y="13"/>
                  </a:lnTo>
                  <a:lnTo>
                    <a:pt x="0" y="11"/>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5" name="Freeform 191"/>
            <p:cNvSpPr>
              <a:spLocks/>
            </p:cNvSpPr>
            <p:nvPr/>
          </p:nvSpPr>
          <p:spPr bwMode="auto">
            <a:xfrm>
              <a:off x="2361" y="3496"/>
              <a:ext cx="127" cy="237"/>
            </a:xfrm>
            <a:custGeom>
              <a:avLst/>
              <a:gdLst>
                <a:gd name="T0" fmla="*/ 4 w 254"/>
                <a:gd name="T1" fmla="*/ 3 h 473"/>
                <a:gd name="T2" fmla="*/ 3 w 254"/>
                <a:gd name="T3" fmla="*/ 4 h 473"/>
                <a:gd name="T4" fmla="*/ 3 w 254"/>
                <a:gd name="T5" fmla="*/ 5 h 473"/>
                <a:gd name="T6" fmla="*/ 3 w 254"/>
                <a:gd name="T7" fmla="*/ 6 h 473"/>
                <a:gd name="T8" fmla="*/ 3 w 254"/>
                <a:gd name="T9" fmla="*/ 6 h 473"/>
                <a:gd name="T10" fmla="*/ 3 w 254"/>
                <a:gd name="T11" fmla="*/ 7 h 473"/>
                <a:gd name="T12" fmla="*/ 3 w 254"/>
                <a:gd name="T13" fmla="*/ 8 h 473"/>
                <a:gd name="T14" fmla="*/ 3 w 254"/>
                <a:gd name="T15" fmla="*/ 9 h 473"/>
                <a:gd name="T16" fmla="*/ 3 w 254"/>
                <a:gd name="T17" fmla="*/ 10 h 473"/>
                <a:gd name="T18" fmla="*/ 3 w 254"/>
                <a:gd name="T19" fmla="*/ 11 h 473"/>
                <a:gd name="T20" fmla="*/ 4 w 254"/>
                <a:gd name="T21" fmla="*/ 12 h 473"/>
                <a:gd name="T22" fmla="*/ 4 w 254"/>
                <a:gd name="T23" fmla="*/ 13 h 473"/>
                <a:gd name="T24" fmla="*/ 5 w 254"/>
                <a:gd name="T25" fmla="*/ 15 h 473"/>
                <a:gd name="T26" fmla="*/ 5 w 254"/>
                <a:gd name="T27" fmla="*/ 16 h 473"/>
                <a:gd name="T28" fmla="*/ 6 w 254"/>
                <a:gd name="T29" fmla="*/ 17 h 473"/>
                <a:gd name="T30" fmla="*/ 7 w 254"/>
                <a:gd name="T31" fmla="*/ 18 h 473"/>
                <a:gd name="T32" fmla="*/ 7 w 254"/>
                <a:gd name="T33" fmla="*/ 18 h 473"/>
                <a:gd name="T34" fmla="*/ 8 w 254"/>
                <a:gd name="T35" fmla="*/ 19 h 473"/>
                <a:gd name="T36" fmla="*/ 8 w 254"/>
                <a:gd name="T37" fmla="*/ 20 h 473"/>
                <a:gd name="T38" fmla="*/ 9 w 254"/>
                <a:gd name="T39" fmla="*/ 21 h 473"/>
                <a:gd name="T40" fmla="*/ 10 w 254"/>
                <a:gd name="T41" fmla="*/ 22 h 473"/>
                <a:gd name="T42" fmla="*/ 11 w 254"/>
                <a:gd name="T43" fmla="*/ 23 h 473"/>
                <a:gd name="T44" fmla="*/ 12 w 254"/>
                <a:gd name="T45" fmla="*/ 24 h 473"/>
                <a:gd name="T46" fmla="*/ 13 w 254"/>
                <a:gd name="T47" fmla="*/ 25 h 473"/>
                <a:gd name="T48" fmla="*/ 14 w 254"/>
                <a:gd name="T49" fmla="*/ 26 h 473"/>
                <a:gd name="T50" fmla="*/ 14 w 254"/>
                <a:gd name="T51" fmla="*/ 27 h 473"/>
                <a:gd name="T52" fmla="*/ 15 w 254"/>
                <a:gd name="T53" fmla="*/ 27 h 473"/>
                <a:gd name="T54" fmla="*/ 16 w 254"/>
                <a:gd name="T55" fmla="*/ 28 h 473"/>
                <a:gd name="T56" fmla="*/ 14 w 254"/>
                <a:gd name="T57" fmla="*/ 30 h 473"/>
                <a:gd name="T58" fmla="*/ 13 w 254"/>
                <a:gd name="T59" fmla="*/ 29 h 473"/>
                <a:gd name="T60" fmla="*/ 12 w 254"/>
                <a:gd name="T61" fmla="*/ 27 h 473"/>
                <a:gd name="T62" fmla="*/ 11 w 254"/>
                <a:gd name="T63" fmla="*/ 26 h 473"/>
                <a:gd name="T64" fmla="*/ 10 w 254"/>
                <a:gd name="T65" fmla="*/ 25 h 473"/>
                <a:gd name="T66" fmla="*/ 9 w 254"/>
                <a:gd name="T67" fmla="*/ 24 h 473"/>
                <a:gd name="T68" fmla="*/ 9 w 254"/>
                <a:gd name="T69" fmla="*/ 23 h 473"/>
                <a:gd name="T70" fmla="*/ 8 w 254"/>
                <a:gd name="T71" fmla="*/ 21 h 473"/>
                <a:gd name="T72" fmla="*/ 7 w 254"/>
                <a:gd name="T73" fmla="*/ 20 h 473"/>
                <a:gd name="T74" fmla="*/ 7 w 254"/>
                <a:gd name="T75" fmla="*/ 19 h 473"/>
                <a:gd name="T76" fmla="*/ 6 w 254"/>
                <a:gd name="T77" fmla="*/ 18 h 473"/>
                <a:gd name="T78" fmla="*/ 5 w 254"/>
                <a:gd name="T79" fmla="*/ 17 h 473"/>
                <a:gd name="T80" fmla="*/ 5 w 254"/>
                <a:gd name="T81" fmla="*/ 15 h 473"/>
                <a:gd name="T82" fmla="*/ 4 w 254"/>
                <a:gd name="T83" fmla="*/ 14 h 473"/>
                <a:gd name="T84" fmla="*/ 3 w 254"/>
                <a:gd name="T85" fmla="*/ 13 h 473"/>
                <a:gd name="T86" fmla="*/ 3 w 254"/>
                <a:gd name="T87" fmla="*/ 12 h 473"/>
                <a:gd name="T88" fmla="*/ 2 w 254"/>
                <a:gd name="T89" fmla="*/ 12 h 473"/>
                <a:gd name="T90" fmla="*/ 2 w 254"/>
                <a:gd name="T91" fmla="*/ 11 h 473"/>
                <a:gd name="T92" fmla="*/ 1 w 254"/>
                <a:gd name="T93" fmla="*/ 10 h 473"/>
                <a:gd name="T94" fmla="*/ 1 w 254"/>
                <a:gd name="T95" fmla="*/ 9 h 473"/>
                <a:gd name="T96" fmla="*/ 1 w 254"/>
                <a:gd name="T97" fmla="*/ 8 h 473"/>
                <a:gd name="T98" fmla="*/ 1 w 254"/>
                <a:gd name="T99" fmla="*/ 7 h 473"/>
                <a:gd name="T100" fmla="*/ 1 w 254"/>
                <a:gd name="T101" fmla="*/ 6 h 473"/>
                <a:gd name="T102" fmla="*/ 0 w 254"/>
                <a:gd name="T103" fmla="*/ 5 h 473"/>
                <a:gd name="T104" fmla="*/ 1 w 254"/>
                <a:gd name="T105" fmla="*/ 4 h 473"/>
                <a:gd name="T106" fmla="*/ 1 w 254"/>
                <a:gd name="T107" fmla="*/ 3 h 473"/>
                <a:gd name="T108" fmla="*/ 1 w 254"/>
                <a:gd name="T109" fmla="*/ 2 h 473"/>
                <a:gd name="T110" fmla="*/ 2 w 254"/>
                <a:gd name="T111" fmla="*/ 1 h 473"/>
                <a:gd name="T112" fmla="*/ 2 w 254"/>
                <a:gd name="T113" fmla="*/ 1 h 4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4"/>
                <a:gd name="T172" fmla="*/ 0 h 473"/>
                <a:gd name="T173" fmla="*/ 254 w 254"/>
                <a:gd name="T174" fmla="*/ 473 h 4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4" h="473">
                  <a:moveTo>
                    <a:pt x="62" y="25"/>
                  </a:moveTo>
                  <a:lnTo>
                    <a:pt x="60" y="28"/>
                  </a:lnTo>
                  <a:lnTo>
                    <a:pt x="58" y="30"/>
                  </a:lnTo>
                  <a:lnTo>
                    <a:pt x="57" y="33"/>
                  </a:lnTo>
                  <a:lnTo>
                    <a:pt x="54" y="37"/>
                  </a:lnTo>
                  <a:lnTo>
                    <a:pt x="52" y="39"/>
                  </a:lnTo>
                  <a:lnTo>
                    <a:pt x="50" y="41"/>
                  </a:lnTo>
                  <a:lnTo>
                    <a:pt x="49" y="45"/>
                  </a:lnTo>
                  <a:lnTo>
                    <a:pt x="48" y="48"/>
                  </a:lnTo>
                  <a:lnTo>
                    <a:pt x="45" y="50"/>
                  </a:lnTo>
                  <a:lnTo>
                    <a:pt x="43" y="53"/>
                  </a:lnTo>
                  <a:lnTo>
                    <a:pt x="42" y="56"/>
                  </a:lnTo>
                  <a:lnTo>
                    <a:pt x="41" y="59"/>
                  </a:lnTo>
                  <a:lnTo>
                    <a:pt x="40" y="62"/>
                  </a:lnTo>
                  <a:lnTo>
                    <a:pt x="39" y="66"/>
                  </a:lnTo>
                  <a:lnTo>
                    <a:pt x="38" y="69"/>
                  </a:lnTo>
                  <a:lnTo>
                    <a:pt x="38" y="73"/>
                  </a:lnTo>
                  <a:lnTo>
                    <a:pt x="37" y="75"/>
                  </a:lnTo>
                  <a:lnTo>
                    <a:pt x="37" y="78"/>
                  </a:lnTo>
                  <a:lnTo>
                    <a:pt x="35" y="82"/>
                  </a:lnTo>
                  <a:lnTo>
                    <a:pt x="35" y="84"/>
                  </a:lnTo>
                  <a:lnTo>
                    <a:pt x="34" y="86"/>
                  </a:lnTo>
                  <a:lnTo>
                    <a:pt x="34" y="89"/>
                  </a:lnTo>
                  <a:lnTo>
                    <a:pt x="34" y="93"/>
                  </a:lnTo>
                  <a:lnTo>
                    <a:pt x="34" y="95"/>
                  </a:lnTo>
                  <a:lnTo>
                    <a:pt x="34" y="97"/>
                  </a:lnTo>
                  <a:lnTo>
                    <a:pt x="34" y="101"/>
                  </a:lnTo>
                  <a:lnTo>
                    <a:pt x="34" y="103"/>
                  </a:lnTo>
                  <a:lnTo>
                    <a:pt x="34" y="106"/>
                  </a:lnTo>
                  <a:lnTo>
                    <a:pt x="34" y="108"/>
                  </a:lnTo>
                  <a:lnTo>
                    <a:pt x="34" y="112"/>
                  </a:lnTo>
                  <a:lnTo>
                    <a:pt x="34" y="114"/>
                  </a:lnTo>
                  <a:lnTo>
                    <a:pt x="34" y="117"/>
                  </a:lnTo>
                  <a:lnTo>
                    <a:pt x="34" y="121"/>
                  </a:lnTo>
                  <a:lnTo>
                    <a:pt x="35" y="123"/>
                  </a:lnTo>
                  <a:lnTo>
                    <a:pt x="35" y="125"/>
                  </a:lnTo>
                  <a:lnTo>
                    <a:pt x="35" y="129"/>
                  </a:lnTo>
                  <a:lnTo>
                    <a:pt x="37" y="131"/>
                  </a:lnTo>
                  <a:lnTo>
                    <a:pt x="37" y="134"/>
                  </a:lnTo>
                  <a:lnTo>
                    <a:pt x="38" y="136"/>
                  </a:lnTo>
                  <a:lnTo>
                    <a:pt x="38" y="140"/>
                  </a:lnTo>
                  <a:lnTo>
                    <a:pt x="38" y="143"/>
                  </a:lnTo>
                  <a:lnTo>
                    <a:pt x="39" y="145"/>
                  </a:lnTo>
                  <a:lnTo>
                    <a:pt x="39" y="149"/>
                  </a:lnTo>
                  <a:lnTo>
                    <a:pt x="40" y="152"/>
                  </a:lnTo>
                  <a:lnTo>
                    <a:pt x="40" y="154"/>
                  </a:lnTo>
                  <a:lnTo>
                    <a:pt x="41" y="157"/>
                  </a:lnTo>
                  <a:lnTo>
                    <a:pt x="41" y="159"/>
                  </a:lnTo>
                  <a:lnTo>
                    <a:pt x="42" y="162"/>
                  </a:lnTo>
                  <a:lnTo>
                    <a:pt x="44" y="167"/>
                  </a:lnTo>
                  <a:lnTo>
                    <a:pt x="45" y="171"/>
                  </a:lnTo>
                  <a:lnTo>
                    <a:pt x="48" y="176"/>
                  </a:lnTo>
                  <a:lnTo>
                    <a:pt x="50" y="180"/>
                  </a:lnTo>
                  <a:lnTo>
                    <a:pt x="51" y="184"/>
                  </a:lnTo>
                  <a:lnTo>
                    <a:pt x="53" y="188"/>
                  </a:lnTo>
                  <a:lnTo>
                    <a:pt x="54" y="191"/>
                  </a:lnTo>
                  <a:lnTo>
                    <a:pt x="57" y="196"/>
                  </a:lnTo>
                  <a:lnTo>
                    <a:pt x="58" y="200"/>
                  </a:lnTo>
                  <a:lnTo>
                    <a:pt x="59" y="204"/>
                  </a:lnTo>
                  <a:lnTo>
                    <a:pt x="61" y="207"/>
                  </a:lnTo>
                  <a:lnTo>
                    <a:pt x="63" y="212"/>
                  </a:lnTo>
                  <a:lnTo>
                    <a:pt x="65" y="215"/>
                  </a:lnTo>
                  <a:lnTo>
                    <a:pt x="67" y="218"/>
                  </a:lnTo>
                  <a:lnTo>
                    <a:pt x="68" y="222"/>
                  </a:lnTo>
                  <a:lnTo>
                    <a:pt x="71" y="226"/>
                  </a:lnTo>
                  <a:lnTo>
                    <a:pt x="72" y="229"/>
                  </a:lnTo>
                  <a:lnTo>
                    <a:pt x="73" y="233"/>
                  </a:lnTo>
                  <a:lnTo>
                    <a:pt x="76" y="236"/>
                  </a:lnTo>
                  <a:lnTo>
                    <a:pt x="78" y="238"/>
                  </a:lnTo>
                  <a:lnTo>
                    <a:pt x="79" y="242"/>
                  </a:lnTo>
                  <a:lnTo>
                    <a:pt x="81" y="245"/>
                  </a:lnTo>
                  <a:lnTo>
                    <a:pt x="82" y="249"/>
                  </a:lnTo>
                  <a:lnTo>
                    <a:pt x="85" y="252"/>
                  </a:lnTo>
                  <a:lnTo>
                    <a:pt x="86" y="255"/>
                  </a:lnTo>
                  <a:lnTo>
                    <a:pt x="88" y="258"/>
                  </a:lnTo>
                  <a:lnTo>
                    <a:pt x="89" y="261"/>
                  </a:lnTo>
                  <a:lnTo>
                    <a:pt x="91" y="264"/>
                  </a:lnTo>
                  <a:lnTo>
                    <a:pt x="94" y="266"/>
                  </a:lnTo>
                  <a:lnTo>
                    <a:pt x="96" y="270"/>
                  </a:lnTo>
                  <a:lnTo>
                    <a:pt x="97" y="273"/>
                  </a:lnTo>
                  <a:lnTo>
                    <a:pt x="100" y="277"/>
                  </a:lnTo>
                  <a:lnTo>
                    <a:pt x="102" y="280"/>
                  </a:lnTo>
                  <a:lnTo>
                    <a:pt x="104" y="282"/>
                  </a:lnTo>
                  <a:lnTo>
                    <a:pt x="105" y="286"/>
                  </a:lnTo>
                  <a:lnTo>
                    <a:pt x="107" y="288"/>
                  </a:lnTo>
                  <a:lnTo>
                    <a:pt x="109" y="290"/>
                  </a:lnTo>
                  <a:lnTo>
                    <a:pt x="112" y="293"/>
                  </a:lnTo>
                  <a:lnTo>
                    <a:pt x="114" y="297"/>
                  </a:lnTo>
                  <a:lnTo>
                    <a:pt x="115" y="299"/>
                  </a:lnTo>
                  <a:lnTo>
                    <a:pt x="118" y="301"/>
                  </a:lnTo>
                  <a:lnTo>
                    <a:pt x="119" y="305"/>
                  </a:lnTo>
                  <a:lnTo>
                    <a:pt x="122" y="308"/>
                  </a:lnTo>
                  <a:lnTo>
                    <a:pt x="124" y="310"/>
                  </a:lnTo>
                  <a:lnTo>
                    <a:pt x="127" y="314"/>
                  </a:lnTo>
                  <a:lnTo>
                    <a:pt x="128" y="316"/>
                  </a:lnTo>
                  <a:lnTo>
                    <a:pt x="132" y="318"/>
                  </a:lnTo>
                  <a:lnTo>
                    <a:pt x="134" y="321"/>
                  </a:lnTo>
                  <a:lnTo>
                    <a:pt x="136" y="324"/>
                  </a:lnTo>
                  <a:lnTo>
                    <a:pt x="138" y="327"/>
                  </a:lnTo>
                  <a:lnTo>
                    <a:pt x="141" y="329"/>
                  </a:lnTo>
                  <a:lnTo>
                    <a:pt x="143" y="333"/>
                  </a:lnTo>
                  <a:lnTo>
                    <a:pt x="145" y="336"/>
                  </a:lnTo>
                  <a:lnTo>
                    <a:pt x="147" y="338"/>
                  </a:lnTo>
                  <a:lnTo>
                    <a:pt x="151" y="342"/>
                  </a:lnTo>
                  <a:lnTo>
                    <a:pt x="153" y="345"/>
                  </a:lnTo>
                  <a:lnTo>
                    <a:pt x="156" y="346"/>
                  </a:lnTo>
                  <a:lnTo>
                    <a:pt x="159" y="349"/>
                  </a:lnTo>
                  <a:lnTo>
                    <a:pt x="161" y="353"/>
                  </a:lnTo>
                  <a:lnTo>
                    <a:pt x="164" y="356"/>
                  </a:lnTo>
                  <a:lnTo>
                    <a:pt x="167" y="360"/>
                  </a:lnTo>
                  <a:lnTo>
                    <a:pt x="170" y="363"/>
                  </a:lnTo>
                  <a:lnTo>
                    <a:pt x="173" y="365"/>
                  </a:lnTo>
                  <a:lnTo>
                    <a:pt x="175" y="368"/>
                  </a:lnTo>
                  <a:lnTo>
                    <a:pt x="179" y="372"/>
                  </a:lnTo>
                  <a:lnTo>
                    <a:pt x="180" y="374"/>
                  </a:lnTo>
                  <a:lnTo>
                    <a:pt x="183" y="377"/>
                  </a:lnTo>
                  <a:lnTo>
                    <a:pt x="186" y="381"/>
                  </a:lnTo>
                  <a:lnTo>
                    <a:pt x="188" y="382"/>
                  </a:lnTo>
                  <a:lnTo>
                    <a:pt x="191" y="386"/>
                  </a:lnTo>
                  <a:lnTo>
                    <a:pt x="193" y="389"/>
                  </a:lnTo>
                  <a:lnTo>
                    <a:pt x="197" y="392"/>
                  </a:lnTo>
                  <a:lnTo>
                    <a:pt x="199" y="394"/>
                  </a:lnTo>
                  <a:lnTo>
                    <a:pt x="202" y="397"/>
                  </a:lnTo>
                  <a:lnTo>
                    <a:pt x="206" y="400"/>
                  </a:lnTo>
                  <a:lnTo>
                    <a:pt x="209" y="402"/>
                  </a:lnTo>
                  <a:lnTo>
                    <a:pt x="211" y="405"/>
                  </a:lnTo>
                  <a:lnTo>
                    <a:pt x="214" y="408"/>
                  </a:lnTo>
                  <a:lnTo>
                    <a:pt x="217" y="410"/>
                  </a:lnTo>
                  <a:lnTo>
                    <a:pt x="219" y="414"/>
                  </a:lnTo>
                  <a:lnTo>
                    <a:pt x="224" y="417"/>
                  </a:lnTo>
                  <a:lnTo>
                    <a:pt x="227" y="420"/>
                  </a:lnTo>
                  <a:lnTo>
                    <a:pt x="230" y="421"/>
                  </a:lnTo>
                  <a:lnTo>
                    <a:pt x="233" y="423"/>
                  </a:lnTo>
                  <a:lnTo>
                    <a:pt x="235" y="425"/>
                  </a:lnTo>
                  <a:lnTo>
                    <a:pt x="237" y="427"/>
                  </a:lnTo>
                  <a:lnTo>
                    <a:pt x="240" y="430"/>
                  </a:lnTo>
                  <a:lnTo>
                    <a:pt x="245" y="433"/>
                  </a:lnTo>
                  <a:lnTo>
                    <a:pt x="247" y="435"/>
                  </a:lnTo>
                  <a:lnTo>
                    <a:pt x="249" y="436"/>
                  </a:lnTo>
                  <a:lnTo>
                    <a:pt x="252" y="438"/>
                  </a:lnTo>
                  <a:lnTo>
                    <a:pt x="254" y="439"/>
                  </a:lnTo>
                  <a:lnTo>
                    <a:pt x="235" y="473"/>
                  </a:lnTo>
                  <a:lnTo>
                    <a:pt x="230" y="470"/>
                  </a:lnTo>
                  <a:lnTo>
                    <a:pt x="226" y="468"/>
                  </a:lnTo>
                  <a:lnTo>
                    <a:pt x="221" y="465"/>
                  </a:lnTo>
                  <a:lnTo>
                    <a:pt x="218" y="462"/>
                  </a:lnTo>
                  <a:lnTo>
                    <a:pt x="214" y="458"/>
                  </a:lnTo>
                  <a:lnTo>
                    <a:pt x="211" y="456"/>
                  </a:lnTo>
                  <a:lnTo>
                    <a:pt x="207" y="453"/>
                  </a:lnTo>
                  <a:lnTo>
                    <a:pt x="202" y="450"/>
                  </a:lnTo>
                  <a:lnTo>
                    <a:pt x="199" y="447"/>
                  </a:lnTo>
                  <a:lnTo>
                    <a:pt x="196" y="444"/>
                  </a:lnTo>
                  <a:lnTo>
                    <a:pt x="192" y="440"/>
                  </a:lnTo>
                  <a:lnTo>
                    <a:pt x="189" y="437"/>
                  </a:lnTo>
                  <a:lnTo>
                    <a:pt x="186" y="432"/>
                  </a:lnTo>
                  <a:lnTo>
                    <a:pt x="183" y="429"/>
                  </a:lnTo>
                  <a:lnTo>
                    <a:pt x="180" y="426"/>
                  </a:lnTo>
                  <a:lnTo>
                    <a:pt x="175" y="421"/>
                  </a:lnTo>
                  <a:lnTo>
                    <a:pt x="173" y="418"/>
                  </a:lnTo>
                  <a:lnTo>
                    <a:pt x="170" y="414"/>
                  </a:lnTo>
                  <a:lnTo>
                    <a:pt x="167" y="409"/>
                  </a:lnTo>
                  <a:lnTo>
                    <a:pt x="164" y="405"/>
                  </a:lnTo>
                  <a:lnTo>
                    <a:pt x="161" y="402"/>
                  </a:lnTo>
                  <a:lnTo>
                    <a:pt x="159" y="398"/>
                  </a:lnTo>
                  <a:lnTo>
                    <a:pt x="156" y="393"/>
                  </a:lnTo>
                  <a:lnTo>
                    <a:pt x="153" y="391"/>
                  </a:lnTo>
                  <a:lnTo>
                    <a:pt x="151" y="386"/>
                  </a:lnTo>
                  <a:lnTo>
                    <a:pt x="147" y="382"/>
                  </a:lnTo>
                  <a:lnTo>
                    <a:pt x="145" y="377"/>
                  </a:lnTo>
                  <a:lnTo>
                    <a:pt x="143" y="374"/>
                  </a:lnTo>
                  <a:lnTo>
                    <a:pt x="142" y="370"/>
                  </a:lnTo>
                  <a:lnTo>
                    <a:pt x="138" y="365"/>
                  </a:lnTo>
                  <a:lnTo>
                    <a:pt x="137" y="362"/>
                  </a:lnTo>
                  <a:lnTo>
                    <a:pt x="135" y="358"/>
                  </a:lnTo>
                  <a:lnTo>
                    <a:pt x="133" y="354"/>
                  </a:lnTo>
                  <a:lnTo>
                    <a:pt x="131" y="349"/>
                  </a:lnTo>
                  <a:lnTo>
                    <a:pt x="128" y="346"/>
                  </a:lnTo>
                  <a:lnTo>
                    <a:pt x="126" y="342"/>
                  </a:lnTo>
                  <a:lnTo>
                    <a:pt x="123" y="338"/>
                  </a:lnTo>
                  <a:lnTo>
                    <a:pt x="122" y="334"/>
                  </a:lnTo>
                  <a:lnTo>
                    <a:pt x="118" y="330"/>
                  </a:lnTo>
                  <a:lnTo>
                    <a:pt x="117" y="326"/>
                  </a:lnTo>
                  <a:lnTo>
                    <a:pt x="115" y="323"/>
                  </a:lnTo>
                  <a:lnTo>
                    <a:pt x="113" y="318"/>
                  </a:lnTo>
                  <a:lnTo>
                    <a:pt x="109" y="315"/>
                  </a:lnTo>
                  <a:lnTo>
                    <a:pt x="108" y="311"/>
                  </a:lnTo>
                  <a:lnTo>
                    <a:pt x="105" y="307"/>
                  </a:lnTo>
                  <a:lnTo>
                    <a:pt x="104" y="303"/>
                  </a:lnTo>
                  <a:lnTo>
                    <a:pt x="100" y="299"/>
                  </a:lnTo>
                  <a:lnTo>
                    <a:pt x="99" y="296"/>
                  </a:lnTo>
                  <a:lnTo>
                    <a:pt x="96" y="292"/>
                  </a:lnTo>
                  <a:lnTo>
                    <a:pt x="94" y="289"/>
                  </a:lnTo>
                  <a:lnTo>
                    <a:pt x="91" y="284"/>
                  </a:lnTo>
                  <a:lnTo>
                    <a:pt x="89" y="281"/>
                  </a:lnTo>
                  <a:lnTo>
                    <a:pt x="87" y="277"/>
                  </a:lnTo>
                  <a:lnTo>
                    <a:pt x="85" y="273"/>
                  </a:lnTo>
                  <a:lnTo>
                    <a:pt x="82" y="270"/>
                  </a:lnTo>
                  <a:lnTo>
                    <a:pt x="80" y="265"/>
                  </a:lnTo>
                  <a:lnTo>
                    <a:pt x="78" y="262"/>
                  </a:lnTo>
                  <a:lnTo>
                    <a:pt x="76" y="258"/>
                  </a:lnTo>
                  <a:lnTo>
                    <a:pt x="73" y="255"/>
                  </a:lnTo>
                  <a:lnTo>
                    <a:pt x="72" y="251"/>
                  </a:lnTo>
                  <a:lnTo>
                    <a:pt x="69" y="246"/>
                  </a:lnTo>
                  <a:lnTo>
                    <a:pt x="67" y="243"/>
                  </a:lnTo>
                  <a:lnTo>
                    <a:pt x="66" y="240"/>
                  </a:lnTo>
                  <a:lnTo>
                    <a:pt x="63" y="236"/>
                  </a:lnTo>
                  <a:lnTo>
                    <a:pt x="61" y="233"/>
                  </a:lnTo>
                  <a:lnTo>
                    <a:pt x="59" y="229"/>
                  </a:lnTo>
                  <a:lnTo>
                    <a:pt x="58" y="227"/>
                  </a:lnTo>
                  <a:lnTo>
                    <a:pt x="57" y="224"/>
                  </a:lnTo>
                  <a:lnTo>
                    <a:pt x="54" y="219"/>
                  </a:lnTo>
                  <a:lnTo>
                    <a:pt x="52" y="217"/>
                  </a:lnTo>
                  <a:lnTo>
                    <a:pt x="50" y="214"/>
                  </a:lnTo>
                  <a:lnTo>
                    <a:pt x="49" y="212"/>
                  </a:lnTo>
                  <a:lnTo>
                    <a:pt x="48" y="208"/>
                  </a:lnTo>
                  <a:lnTo>
                    <a:pt x="45" y="205"/>
                  </a:lnTo>
                  <a:lnTo>
                    <a:pt x="43" y="201"/>
                  </a:lnTo>
                  <a:lnTo>
                    <a:pt x="41" y="199"/>
                  </a:lnTo>
                  <a:lnTo>
                    <a:pt x="40" y="196"/>
                  </a:lnTo>
                  <a:lnTo>
                    <a:pt x="39" y="192"/>
                  </a:lnTo>
                  <a:lnTo>
                    <a:pt x="37" y="189"/>
                  </a:lnTo>
                  <a:lnTo>
                    <a:pt x="35" y="187"/>
                  </a:lnTo>
                  <a:lnTo>
                    <a:pt x="33" y="185"/>
                  </a:lnTo>
                  <a:lnTo>
                    <a:pt x="32" y="181"/>
                  </a:lnTo>
                  <a:lnTo>
                    <a:pt x="30" y="178"/>
                  </a:lnTo>
                  <a:lnTo>
                    <a:pt x="29" y="176"/>
                  </a:lnTo>
                  <a:lnTo>
                    <a:pt x="26" y="172"/>
                  </a:lnTo>
                  <a:lnTo>
                    <a:pt x="25" y="169"/>
                  </a:lnTo>
                  <a:lnTo>
                    <a:pt x="24" y="166"/>
                  </a:lnTo>
                  <a:lnTo>
                    <a:pt x="23" y="162"/>
                  </a:lnTo>
                  <a:lnTo>
                    <a:pt x="21" y="159"/>
                  </a:lnTo>
                  <a:lnTo>
                    <a:pt x="20" y="157"/>
                  </a:lnTo>
                  <a:lnTo>
                    <a:pt x="17" y="153"/>
                  </a:lnTo>
                  <a:lnTo>
                    <a:pt x="16" y="151"/>
                  </a:lnTo>
                  <a:lnTo>
                    <a:pt x="15" y="148"/>
                  </a:lnTo>
                  <a:lnTo>
                    <a:pt x="13" y="144"/>
                  </a:lnTo>
                  <a:lnTo>
                    <a:pt x="12" y="141"/>
                  </a:lnTo>
                  <a:lnTo>
                    <a:pt x="11" y="139"/>
                  </a:lnTo>
                  <a:lnTo>
                    <a:pt x="10" y="135"/>
                  </a:lnTo>
                  <a:lnTo>
                    <a:pt x="8" y="133"/>
                  </a:lnTo>
                  <a:lnTo>
                    <a:pt x="7" y="130"/>
                  </a:lnTo>
                  <a:lnTo>
                    <a:pt x="6" y="127"/>
                  </a:lnTo>
                  <a:lnTo>
                    <a:pt x="6" y="125"/>
                  </a:lnTo>
                  <a:lnTo>
                    <a:pt x="5" y="122"/>
                  </a:lnTo>
                  <a:lnTo>
                    <a:pt x="5" y="120"/>
                  </a:lnTo>
                  <a:lnTo>
                    <a:pt x="4" y="116"/>
                  </a:lnTo>
                  <a:lnTo>
                    <a:pt x="3" y="113"/>
                  </a:lnTo>
                  <a:lnTo>
                    <a:pt x="3" y="111"/>
                  </a:lnTo>
                  <a:lnTo>
                    <a:pt x="2" y="107"/>
                  </a:lnTo>
                  <a:lnTo>
                    <a:pt x="2" y="105"/>
                  </a:lnTo>
                  <a:lnTo>
                    <a:pt x="2" y="102"/>
                  </a:lnTo>
                  <a:lnTo>
                    <a:pt x="1" y="98"/>
                  </a:lnTo>
                  <a:lnTo>
                    <a:pt x="1" y="96"/>
                  </a:lnTo>
                  <a:lnTo>
                    <a:pt x="1" y="93"/>
                  </a:lnTo>
                  <a:lnTo>
                    <a:pt x="1" y="89"/>
                  </a:lnTo>
                  <a:lnTo>
                    <a:pt x="0" y="87"/>
                  </a:lnTo>
                  <a:lnTo>
                    <a:pt x="0" y="84"/>
                  </a:lnTo>
                  <a:lnTo>
                    <a:pt x="0" y="80"/>
                  </a:lnTo>
                  <a:lnTo>
                    <a:pt x="0" y="77"/>
                  </a:lnTo>
                  <a:lnTo>
                    <a:pt x="0" y="75"/>
                  </a:lnTo>
                  <a:lnTo>
                    <a:pt x="1" y="71"/>
                  </a:lnTo>
                  <a:lnTo>
                    <a:pt x="1" y="69"/>
                  </a:lnTo>
                  <a:lnTo>
                    <a:pt x="1" y="66"/>
                  </a:lnTo>
                  <a:lnTo>
                    <a:pt x="1" y="64"/>
                  </a:lnTo>
                  <a:lnTo>
                    <a:pt x="2" y="60"/>
                  </a:lnTo>
                  <a:lnTo>
                    <a:pt x="2" y="58"/>
                  </a:lnTo>
                  <a:lnTo>
                    <a:pt x="3" y="55"/>
                  </a:lnTo>
                  <a:lnTo>
                    <a:pt x="3" y="51"/>
                  </a:lnTo>
                  <a:lnTo>
                    <a:pt x="5" y="50"/>
                  </a:lnTo>
                  <a:lnTo>
                    <a:pt x="6" y="47"/>
                  </a:lnTo>
                  <a:lnTo>
                    <a:pt x="6" y="43"/>
                  </a:lnTo>
                  <a:lnTo>
                    <a:pt x="7" y="40"/>
                  </a:lnTo>
                  <a:lnTo>
                    <a:pt x="8" y="37"/>
                  </a:lnTo>
                  <a:lnTo>
                    <a:pt x="10" y="34"/>
                  </a:lnTo>
                  <a:lnTo>
                    <a:pt x="11" y="31"/>
                  </a:lnTo>
                  <a:lnTo>
                    <a:pt x="12" y="28"/>
                  </a:lnTo>
                  <a:lnTo>
                    <a:pt x="13" y="25"/>
                  </a:lnTo>
                  <a:lnTo>
                    <a:pt x="16" y="22"/>
                  </a:lnTo>
                  <a:lnTo>
                    <a:pt x="17" y="19"/>
                  </a:lnTo>
                  <a:lnTo>
                    <a:pt x="20" y="16"/>
                  </a:lnTo>
                  <a:lnTo>
                    <a:pt x="22" y="13"/>
                  </a:lnTo>
                  <a:lnTo>
                    <a:pt x="24" y="10"/>
                  </a:lnTo>
                  <a:lnTo>
                    <a:pt x="26" y="8"/>
                  </a:lnTo>
                  <a:lnTo>
                    <a:pt x="29" y="4"/>
                  </a:lnTo>
                  <a:lnTo>
                    <a:pt x="31" y="2"/>
                  </a:lnTo>
                  <a:lnTo>
                    <a:pt x="33" y="0"/>
                  </a:lnTo>
                  <a:lnTo>
                    <a:pt x="62"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6" name="Freeform 192"/>
            <p:cNvSpPr>
              <a:spLocks/>
            </p:cNvSpPr>
            <p:nvPr/>
          </p:nvSpPr>
          <p:spPr bwMode="auto">
            <a:xfrm>
              <a:off x="2471" y="3569"/>
              <a:ext cx="247" cy="158"/>
            </a:xfrm>
            <a:custGeom>
              <a:avLst/>
              <a:gdLst>
                <a:gd name="T0" fmla="*/ 30 w 493"/>
                <a:gd name="T1" fmla="*/ 3 h 316"/>
                <a:gd name="T2" fmla="*/ 28 w 493"/>
                <a:gd name="T3" fmla="*/ 3 h 316"/>
                <a:gd name="T4" fmla="*/ 27 w 493"/>
                <a:gd name="T5" fmla="*/ 3 h 316"/>
                <a:gd name="T6" fmla="*/ 25 w 493"/>
                <a:gd name="T7" fmla="*/ 4 h 316"/>
                <a:gd name="T8" fmla="*/ 23 w 493"/>
                <a:gd name="T9" fmla="*/ 5 h 316"/>
                <a:gd name="T10" fmla="*/ 22 w 493"/>
                <a:gd name="T11" fmla="*/ 5 h 316"/>
                <a:gd name="T12" fmla="*/ 20 w 493"/>
                <a:gd name="T13" fmla="*/ 5 h 316"/>
                <a:gd name="T14" fmla="*/ 19 w 493"/>
                <a:gd name="T15" fmla="*/ 5 h 316"/>
                <a:gd name="T16" fmla="*/ 17 w 493"/>
                <a:gd name="T17" fmla="*/ 5 h 316"/>
                <a:gd name="T18" fmla="*/ 15 w 493"/>
                <a:gd name="T19" fmla="*/ 6 h 316"/>
                <a:gd name="T20" fmla="*/ 14 w 493"/>
                <a:gd name="T21" fmla="*/ 6 h 316"/>
                <a:gd name="T22" fmla="*/ 13 w 493"/>
                <a:gd name="T23" fmla="*/ 6 h 316"/>
                <a:gd name="T24" fmla="*/ 12 w 493"/>
                <a:gd name="T25" fmla="*/ 7 h 316"/>
                <a:gd name="T26" fmla="*/ 10 w 493"/>
                <a:gd name="T27" fmla="*/ 7 h 316"/>
                <a:gd name="T28" fmla="*/ 9 w 493"/>
                <a:gd name="T29" fmla="*/ 7 h 316"/>
                <a:gd name="T30" fmla="*/ 8 w 493"/>
                <a:gd name="T31" fmla="*/ 8 h 316"/>
                <a:gd name="T32" fmla="*/ 7 w 493"/>
                <a:gd name="T33" fmla="*/ 9 h 316"/>
                <a:gd name="T34" fmla="*/ 5 w 493"/>
                <a:gd name="T35" fmla="*/ 9 h 316"/>
                <a:gd name="T36" fmla="*/ 4 w 493"/>
                <a:gd name="T37" fmla="*/ 9 h 316"/>
                <a:gd name="T38" fmla="*/ 3 w 493"/>
                <a:gd name="T39" fmla="*/ 10 h 316"/>
                <a:gd name="T40" fmla="*/ 3 w 493"/>
                <a:gd name="T41" fmla="*/ 11 h 316"/>
                <a:gd name="T42" fmla="*/ 3 w 493"/>
                <a:gd name="T43" fmla="*/ 12 h 316"/>
                <a:gd name="T44" fmla="*/ 3 w 493"/>
                <a:gd name="T45" fmla="*/ 13 h 316"/>
                <a:gd name="T46" fmla="*/ 3 w 493"/>
                <a:gd name="T47" fmla="*/ 15 h 316"/>
                <a:gd name="T48" fmla="*/ 3 w 493"/>
                <a:gd name="T49" fmla="*/ 17 h 316"/>
                <a:gd name="T50" fmla="*/ 4 w 493"/>
                <a:gd name="T51" fmla="*/ 18 h 316"/>
                <a:gd name="T52" fmla="*/ 4 w 493"/>
                <a:gd name="T53" fmla="*/ 19 h 316"/>
                <a:gd name="T54" fmla="*/ 1 w 493"/>
                <a:gd name="T55" fmla="*/ 20 h 316"/>
                <a:gd name="T56" fmla="*/ 1 w 493"/>
                <a:gd name="T57" fmla="*/ 18 h 316"/>
                <a:gd name="T58" fmla="*/ 1 w 493"/>
                <a:gd name="T59" fmla="*/ 17 h 316"/>
                <a:gd name="T60" fmla="*/ 1 w 493"/>
                <a:gd name="T61" fmla="*/ 15 h 316"/>
                <a:gd name="T62" fmla="*/ 1 w 493"/>
                <a:gd name="T63" fmla="*/ 14 h 316"/>
                <a:gd name="T64" fmla="*/ 1 w 493"/>
                <a:gd name="T65" fmla="*/ 13 h 316"/>
                <a:gd name="T66" fmla="*/ 1 w 493"/>
                <a:gd name="T67" fmla="*/ 12 h 316"/>
                <a:gd name="T68" fmla="*/ 1 w 493"/>
                <a:gd name="T69" fmla="*/ 10 h 316"/>
                <a:gd name="T70" fmla="*/ 1 w 493"/>
                <a:gd name="T71" fmla="*/ 10 h 316"/>
                <a:gd name="T72" fmla="*/ 2 w 493"/>
                <a:gd name="T73" fmla="*/ 9 h 316"/>
                <a:gd name="T74" fmla="*/ 4 w 493"/>
                <a:gd name="T75" fmla="*/ 8 h 316"/>
                <a:gd name="T76" fmla="*/ 5 w 493"/>
                <a:gd name="T77" fmla="*/ 7 h 316"/>
                <a:gd name="T78" fmla="*/ 6 w 493"/>
                <a:gd name="T79" fmla="*/ 7 h 316"/>
                <a:gd name="T80" fmla="*/ 7 w 493"/>
                <a:gd name="T81" fmla="*/ 7 h 316"/>
                <a:gd name="T82" fmla="*/ 8 w 493"/>
                <a:gd name="T83" fmla="*/ 7 h 316"/>
                <a:gd name="T84" fmla="*/ 10 w 493"/>
                <a:gd name="T85" fmla="*/ 6 h 316"/>
                <a:gd name="T86" fmla="*/ 11 w 493"/>
                <a:gd name="T87" fmla="*/ 6 h 316"/>
                <a:gd name="T88" fmla="*/ 12 w 493"/>
                <a:gd name="T89" fmla="*/ 6 h 316"/>
                <a:gd name="T90" fmla="*/ 13 w 493"/>
                <a:gd name="T91" fmla="*/ 5 h 316"/>
                <a:gd name="T92" fmla="*/ 14 w 493"/>
                <a:gd name="T93" fmla="*/ 5 h 316"/>
                <a:gd name="T94" fmla="*/ 15 w 493"/>
                <a:gd name="T95" fmla="*/ 5 h 316"/>
                <a:gd name="T96" fmla="*/ 16 w 493"/>
                <a:gd name="T97" fmla="*/ 5 h 316"/>
                <a:gd name="T98" fmla="*/ 18 w 493"/>
                <a:gd name="T99" fmla="*/ 4 h 316"/>
                <a:gd name="T100" fmla="*/ 20 w 493"/>
                <a:gd name="T101" fmla="*/ 3 h 316"/>
                <a:gd name="T102" fmla="*/ 21 w 493"/>
                <a:gd name="T103" fmla="*/ 3 h 316"/>
                <a:gd name="T104" fmla="*/ 22 w 493"/>
                <a:gd name="T105" fmla="*/ 3 h 316"/>
                <a:gd name="T106" fmla="*/ 23 w 493"/>
                <a:gd name="T107" fmla="*/ 3 h 316"/>
                <a:gd name="T108" fmla="*/ 25 w 493"/>
                <a:gd name="T109" fmla="*/ 2 h 316"/>
                <a:gd name="T110" fmla="*/ 26 w 493"/>
                <a:gd name="T111" fmla="*/ 1 h 316"/>
                <a:gd name="T112" fmla="*/ 27 w 493"/>
                <a:gd name="T113" fmla="*/ 1 h 316"/>
                <a:gd name="T114" fmla="*/ 29 w 493"/>
                <a:gd name="T115" fmla="*/ 1 h 316"/>
                <a:gd name="T116" fmla="*/ 31 w 493"/>
                <a:gd name="T117" fmla="*/ 1 h 3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93"/>
                <a:gd name="T178" fmla="*/ 0 h 316"/>
                <a:gd name="T179" fmla="*/ 493 w 493"/>
                <a:gd name="T180" fmla="*/ 316 h 3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93" h="316">
                  <a:moveTo>
                    <a:pt x="493" y="40"/>
                  </a:moveTo>
                  <a:lnTo>
                    <a:pt x="490" y="41"/>
                  </a:lnTo>
                  <a:lnTo>
                    <a:pt x="487" y="41"/>
                  </a:lnTo>
                  <a:lnTo>
                    <a:pt x="483" y="42"/>
                  </a:lnTo>
                  <a:lnTo>
                    <a:pt x="480" y="42"/>
                  </a:lnTo>
                  <a:lnTo>
                    <a:pt x="475" y="43"/>
                  </a:lnTo>
                  <a:lnTo>
                    <a:pt x="472" y="44"/>
                  </a:lnTo>
                  <a:lnTo>
                    <a:pt x="469" y="45"/>
                  </a:lnTo>
                  <a:lnTo>
                    <a:pt x="464" y="45"/>
                  </a:lnTo>
                  <a:lnTo>
                    <a:pt x="461" y="46"/>
                  </a:lnTo>
                  <a:lnTo>
                    <a:pt x="458" y="46"/>
                  </a:lnTo>
                  <a:lnTo>
                    <a:pt x="454" y="47"/>
                  </a:lnTo>
                  <a:lnTo>
                    <a:pt x="451" y="48"/>
                  </a:lnTo>
                  <a:lnTo>
                    <a:pt x="446" y="50"/>
                  </a:lnTo>
                  <a:lnTo>
                    <a:pt x="443" y="50"/>
                  </a:lnTo>
                  <a:lnTo>
                    <a:pt x="440" y="51"/>
                  </a:lnTo>
                  <a:lnTo>
                    <a:pt x="436" y="52"/>
                  </a:lnTo>
                  <a:lnTo>
                    <a:pt x="432" y="53"/>
                  </a:lnTo>
                  <a:lnTo>
                    <a:pt x="428" y="53"/>
                  </a:lnTo>
                  <a:lnTo>
                    <a:pt x="424" y="54"/>
                  </a:lnTo>
                  <a:lnTo>
                    <a:pt x="422" y="55"/>
                  </a:lnTo>
                  <a:lnTo>
                    <a:pt x="417" y="55"/>
                  </a:lnTo>
                  <a:lnTo>
                    <a:pt x="414" y="56"/>
                  </a:lnTo>
                  <a:lnTo>
                    <a:pt x="409" y="56"/>
                  </a:lnTo>
                  <a:lnTo>
                    <a:pt x="406" y="57"/>
                  </a:lnTo>
                  <a:lnTo>
                    <a:pt x="403" y="59"/>
                  </a:lnTo>
                  <a:lnTo>
                    <a:pt x="399" y="60"/>
                  </a:lnTo>
                  <a:lnTo>
                    <a:pt x="395" y="60"/>
                  </a:lnTo>
                  <a:lnTo>
                    <a:pt x="391" y="61"/>
                  </a:lnTo>
                  <a:lnTo>
                    <a:pt x="387" y="61"/>
                  </a:lnTo>
                  <a:lnTo>
                    <a:pt x="384" y="62"/>
                  </a:lnTo>
                  <a:lnTo>
                    <a:pt x="380" y="62"/>
                  </a:lnTo>
                  <a:lnTo>
                    <a:pt x="376" y="64"/>
                  </a:lnTo>
                  <a:lnTo>
                    <a:pt x="372" y="64"/>
                  </a:lnTo>
                  <a:lnTo>
                    <a:pt x="368" y="65"/>
                  </a:lnTo>
                  <a:lnTo>
                    <a:pt x="366" y="65"/>
                  </a:lnTo>
                  <a:lnTo>
                    <a:pt x="361" y="66"/>
                  </a:lnTo>
                  <a:lnTo>
                    <a:pt x="357" y="66"/>
                  </a:lnTo>
                  <a:lnTo>
                    <a:pt x="353" y="68"/>
                  </a:lnTo>
                  <a:lnTo>
                    <a:pt x="350" y="69"/>
                  </a:lnTo>
                  <a:lnTo>
                    <a:pt x="347" y="69"/>
                  </a:lnTo>
                  <a:lnTo>
                    <a:pt x="342" y="70"/>
                  </a:lnTo>
                  <a:lnTo>
                    <a:pt x="339" y="70"/>
                  </a:lnTo>
                  <a:lnTo>
                    <a:pt x="335" y="70"/>
                  </a:lnTo>
                  <a:lnTo>
                    <a:pt x="331" y="71"/>
                  </a:lnTo>
                  <a:lnTo>
                    <a:pt x="328" y="71"/>
                  </a:lnTo>
                  <a:lnTo>
                    <a:pt x="323" y="73"/>
                  </a:lnTo>
                  <a:lnTo>
                    <a:pt x="320" y="73"/>
                  </a:lnTo>
                  <a:lnTo>
                    <a:pt x="316" y="74"/>
                  </a:lnTo>
                  <a:lnTo>
                    <a:pt x="312" y="74"/>
                  </a:lnTo>
                  <a:lnTo>
                    <a:pt x="308" y="74"/>
                  </a:lnTo>
                  <a:lnTo>
                    <a:pt x="304" y="75"/>
                  </a:lnTo>
                  <a:lnTo>
                    <a:pt x="301" y="75"/>
                  </a:lnTo>
                  <a:lnTo>
                    <a:pt x="296" y="77"/>
                  </a:lnTo>
                  <a:lnTo>
                    <a:pt x="293" y="78"/>
                  </a:lnTo>
                  <a:lnTo>
                    <a:pt x="289" y="78"/>
                  </a:lnTo>
                  <a:lnTo>
                    <a:pt x="286" y="80"/>
                  </a:lnTo>
                  <a:lnTo>
                    <a:pt x="282" y="80"/>
                  </a:lnTo>
                  <a:lnTo>
                    <a:pt x="277" y="81"/>
                  </a:lnTo>
                  <a:lnTo>
                    <a:pt x="274" y="81"/>
                  </a:lnTo>
                  <a:lnTo>
                    <a:pt x="270" y="83"/>
                  </a:lnTo>
                  <a:lnTo>
                    <a:pt x="267" y="84"/>
                  </a:lnTo>
                  <a:lnTo>
                    <a:pt x="264" y="84"/>
                  </a:lnTo>
                  <a:lnTo>
                    <a:pt x="259" y="85"/>
                  </a:lnTo>
                  <a:lnTo>
                    <a:pt x="256" y="88"/>
                  </a:lnTo>
                  <a:lnTo>
                    <a:pt x="252" y="88"/>
                  </a:lnTo>
                  <a:lnTo>
                    <a:pt x="249" y="88"/>
                  </a:lnTo>
                  <a:lnTo>
                    <a:pt x="246" y="89"/>
                  </a:lnTo>
                  <a:lnTo>
                    <a:pt x="243" y="89"/>
                  </a:lnTo>
                  <a:lnTo>
                    <a:pt x="240" y="90"/>
                  </a:lnTo>
                  <a:lnTo>
                    <a:pt x="238" y="90"/>
                  </a:lnTo>
                  <a:lnTo>
                    <a:pt x="235" y="91"/>
                  </a:lnTo>
                  <a:lnTo>
                    <a:pt x="231" y="92"/>
                  </a:lnTo>
                  <a:lnTo>
                    <a:pt x="228" y="92"/>
                  </a:lnTo>
                  <a:lnTo>
                    <a:pt x="226" y="93"/>
                  </a:lnTo>
                  <a:lnTo>
                    <a:pt x="222" y="93"/>
                  </a:lnTo>
                  <a:lnTo>
                    <a:pt x="220" y="94"/>
                  </a:lnTo>
                  <a:lnTo>
                    <a:pt x="217" y="94"/>
                  </a:lnTo>
                  <a:lnTo>
                    <a:pt x="213" y="96"/>
                  </a:lnTo>
                  <a:lnTo>
                    <a:pt x="211" y="97"/>
                  </a:lnTo>
                  <a:lnTo>
                    <a:pt x="208" y="98"/>
                  </a:lnTo>
                  <a:lnTo>
                    <a:pt x="204" y="98"/>
                  </a:lnTo>
                  <a:lnTo>
                    <a:pt x="202" y="99"/>
                  </a:lnTo>
                  <a:lnTo>
                    <a:pt x="199" y="99"/>
                  </a:lnTo>
                  <a:lnTo>
                    <a:pt x="195" y="100"/>
                  </a:lnTo>
                  <a:lnTo>
                    <a:pt x="192" y="101"/>
                  </a:lnTo>
                  <a:lnTo>
                    <a:pt x="190" y="102"/>
                  </a:lnTo>
                  <a:lnTo>
                    <a:pt x="187" y="102"/>
                  </a:lnTo>
                  <a:lnTo>
                    <a:pt x="184" y="103"/>
                  </a:lnTo>
                  <a:lnTo>
                    <a:pt x="181" y="103"/>
                  </a:lnTo>
                  <a:lnTo>
                    <a:pt x="178" y="106"/>
                  </a:lnTo>
                  <a:lnTo>
                    <a:pt x="175" y="106"/>
                  </a:lnTo>
                  <a:lnTo>
                    <a:pt x="173" y="107"/>
                  </a:lnTo>
                  <a:lnTo>
                    <a:pt x="170" y="108"/>
                  </a:lnTo>
                  <a:lnTo>
                    <a:pt x="166" y="109"/>
                  </a:lnTo>
                  <a:lnTo>
                    <a:pt x="164" y="109"/>
                  </a:lnTo>
                  <a:lnTo>
                    <a:pt x="161" y="111"/>
                  </a:lnTo>
                  <a:lnTo>
                    <a:pt x="157" y="111"/>
                  </a:lnTo>
                  <a:lnTo>
                    <a:pt x="155" y="112"/>
                  </a:lnTo>
                  <a:lnTo>
                    <a:pt x="153" y="112"/>
                  </a:lnTo>
                  <a:lnTo>
                    <a:pt x="149" y="114"/>
                  </a:lnTo>
                  <a:lnTo>
                    <a:pt x="146" y="114"/>
                  </a:lnTo>
                  <a:lnTo>
                    <a:pt x="143" y="116"/>
                  </a:lnTo>
                  <a:lnTo>
                    <a:pt x="140" y="116"/>
                  </a:lnTo>
                  <a:lnTo>
                    <a:pt x="137" y="117"/>
                  </a:lnTo>
                  <a:lnTo>
                    <a:pt x="134" y="117"/>
                  </a:lnTo>
                  <a:lnTo>
                    <a:pt x="131" y="118"/>
                  </a:lnTo>
                  <a:lnTo>
                    <a:pt x="129" y="119"/>
                  </a:lnTo>
                  <a:lnTo>
                    <a:pt x="126" y="120"/>
                  </a:lnTo>
                  <a:lnTo>
                    <a:pt x="122" y="121"/>
                  </a:lnTo>
                  <a:lnTo>
                    <a:pt x="120" y="121"/>
                  </a:lnTo>
                  <a:lnTo>
                    <a:pt x="117" y="122"/>
                  </a:lnTo>
                  <a:lnTo>
                    <a:pt x="115" y="124"/>
                  </a:lnTo>
                  <a:lnTo>
                    <a:pt x="111" y="125"/>
                  </a:lnTo>
                  <a:lnTo>
                    <a:pt x="108" y="126"/>
                  </a:lnTo>
                  <a:lnTo>
                    <a:pt x="106" y="126"/>
                  </a:lnTo>
                  <a:lnTo>
                    <a:pt x="103" y="127"/>
                  </a:lnTo>
                  <a:lnTo>
                    <a:pt x="100" y="128"/>
                  </a:lnTo>
                  <a:lnTo>
                    <a:pt x="97" y="129"/>
                  </a:lnTo>
                  <a:lnTo>
                    <a:pt x="94" y="129"/>
                  </a:lnTo>
                  <a:lnTo>
                    <a:pt x="91" y="130"/>
                  </a:lnTo>
                  <a:lnTo>
                    <a:pt x="88" y="131"/>
                  </a:lnTo>
                  <a:lnTo>
                    <a:pt x="84" y="131"/>
                  </a:lnTo>
                  <a:lnTo>
                    <a:pt x="82" y="134"/>
                  </a:lnTo>
                  <a:lnTo>
                    <a:pt x="79" y="135"/>
                  </a:lnTo>
                  <a:lnTo>
                    <a:pt x="77" y="136"/>
                  </a:lnTo>
                  <a:lnTo>
                    <a:pt x="73" y="136"/>
                  </a:lnTo>
                  <a:lnTo>
                    <a:pt x="71" y="137"/>
                  </a:lnTo>
                  <a:lnTo>
                    <a:pt x="68" y="138"/>
                  </a:lnTo>
                  <a:lnTo>
                    <a:pt x="65" y="139"/>
                  </a:lnTo>
                  <a:lnTo>
                    <a:pt x="62" y="139"/>
                  </a:lnTo>
                  <a:lnTo>
                    <a:pt x="60" y="140"/>
                  </a:lnTo>
                  <a:lnTo>
                    <a:pt x="56" y="142"/>
                  </a:lnTo>
                  <a:lnTo>
                    <a:pt x="53" y="142"/>
                  </a:lnTo>
                  <a:lnTo>
                    <a:pt x="50" y="145"/>
                  </a:lnTo>
                  <a:lnTo>
                    <a:pt x="47" y="146"/>
                  </a:lnTo>
                  <a:lnTo>
                    <a:pt x="44" y="149"/>
                  </a:lnTo>
                  <a:lnTo>
                    <a:pt x="43" y="150"/>
                  </a:lnTo>
                  <a:lnTo>
                    <a:pt x="42" y="153"/>
                  </a:lnTo>
                  <a:lnTo>
                    <a:pt x="41" y="155"/>
                  </a:lnTo>
                  <a:lnTo>
                    <a:pt x="40" y="158"/>
                  </a:lnTo>
                  <a:lnTo>
                    <a:pt x="38" y="161"/>
                  </a:lnTo>
                  <a:lnTo>
                    <a:pt x="37" y="164"/>
                  </a:lnTo>
                  <a:lnTo>
                    <a:pt x="36" y="166"/>
                  </a:lnTo>
                  <a:lnTo>
                    <a:pt x="36" y="170"/>
                  </a:lnTo>
                  <a:lnTo>
                    <a:pt x="35" y="173"/>
                  </a:lnTo>
                  <a:lnTo>
                    <a:pt x="35" y="177"/>
                  </a:lnTo>
                  <a:lnTo>
                    <a:pt x="35" y="179"/>
                  </a:lnTo>
                  <a:lnTo>
                    <a:pt x="35" y="181"/>
                  </a:lnTo>
                  <a:lnTo>
                    <a:pt x="35" y="183"/>
                  </a:lnTo>
                  <a:lnTo>
                    <a:pt x="35" y="186"/>
                  </a:lnTo>
                  <a:lnTo>
                    <a:pt x="35" y="189"/>
                  </a:lnTo>
                  <a:lnTo>
                    <a:pt x="35" y="191"/>
                  </a:lnTo>
                  <a:lnTo>
                    <a:pt x="35" y="193"/>
                  </a:lnTo>
                  <a:lnTo>
                    <a:pt x="36" y="196"/>
                  </a:lnTo>
                  <a:lnTo>
                    <a:pt x="37" y="199"/>
                  </a:lnTo>
                  <a:lnTo>
                    <a:pt x="37" y="201"/>
                  </a:lnTo>
                  <a:lnTo>
                    <a:pt x="38" y="204"/>
                  </a:lnTo>
                  <a:lnTo>
                    <a:pt x="40" y="207"/>
                  </a:lnTo>
                  <a:lnTo>
                    <a:pt x="40" y="210"/>
                  </a:lnTo>
                  <a:lnTo>
                    <a:pt x="40" y="214"/>
                  </a:lnTo>
                  <a:lnTo>
                    <a:pt x="40" y="217"/>
                  </a:lnTo>
                  <a:lnTo>
                    <a:pt x="40" y="220"/>
                  </a:lnTo>
                  <a:lnTo>
                    <a:pt x="40" y="222"/>
                  </a:lnTo>
                  <a:lnTo>
                    <a:pt x="41" y="226"/>
                  </a:lnTo>
                  <a:lnTo>
                    <a:pt x="41" y="229"/>
                  </a:lnTo>
                  <a:lnTo>
                    <a:pt x="42" y="232"/>
                  </a:lnTo>
                  <a:lnTo>
                    <a:pt x="42" y="235"/>
                  </a:lnTo>
                  <a:lnTo>
                    <a:pt x="42" y="238"/>
                  </a:lnTo>
                  <a:lnTo>
                    <a:pt x="43" y="240"/>
                  </a:lnTo>
                  <a:lnTo>
                    <a:pt x="43" y="244"/>
                  </a:lnTo>
                  <a:lnTo>
                    <a:pt x="44" y="247"/>
                  </a:lnTo>
                  <a:lnTo>
                    <a:pt x="44" y="250"/>
                  </a:lnTo>
                  <a:lnTo>
                    <a:pt x="44" y="254"/>
                  </a:lnTo>
                  <a:lnTo>
                    <a:pt x="45" y="257"/>
                  </a:lnTo>
                  <a:lnTo>
                    <a:pt x="45" y="259"/>
                  </a:lnTo>
                  <a:lnTo>
                    <a:pt x="47" y="263"/>
                  </a:lnTo>
                  <a:lnTo>
                    <a:pt x="47" y="265"/>
                  </a:lnTo>
                  <a:lnTo>
                    <a:pt x="47" y="268"/>
                  </a:lnTo>
                  <a:lnTo>
                    <a:pt x="48" y="272"/>
                  </a:lnTo>
                  <a:lnTo>
                    <a:pt x="48" y="275"/>
                  </a:lnTo>
                  <a:lnTo>
                    <a:pt x="50" y="277"/>
                  </a:lnTo>
                  <a:lnTo>
                    <a:pt x="51" y="281"/>
                  </a:lnTo>
                  <a:lnTo>
                    <a:pt x="52" y="284"/>
                  </a:lnTo>
                  <a:lnTo>
                    <a:pt x="52" y="287"/>
                  </a:lnTo>
                  <a:lnTo>
                    <a:pt x="53" y="289"/>
                  </a:lnTo>
                  <a:lnTo>
                    <a:pt x="53" y="293"/>
                  </a:lnTo>
                  <a:lnTo>
                    <a:pt x="54" y="296"/>
                  </a:lnTo>
                  <a:lnTo>
                    <a:pt x="55" y="300"/>
                  </a:lnTo>
                  <a:lnTo>
                    <a:pt x="56" y="303"/>
                  </a:lnTo>
                  <a:lnTo>
                    <a:pt x="57" y="305"/>
                  </a:lnTo>
                  <a:lnTo>
                    <a:pt x="20" y="316"/>
                  </a:lnTo>
                  <a:lnTo>
                    <a:pt x="19" y="313"/>
                  </a:lnTo>
                  <a:lnTo>
                    <a:pt x="18" y="311"/>
                  </a:lnTo>
                  <a:lnTo>
                    <a:pt x="17" y="307"/>
                  </a:lnTo>
                  <a:lnTo>
                    <a:pt x="16" y="305"/>
                  </a:lnTo>
                  <a:lnTo>
                    <a:pt x="15" y="303"/>
                  </a:lnTo>
                  <a:lnTo>
                    <a:pt x="15" y="300"/>
                  </a:lnTo>
                  <a:lnTo>
                    <a:pt x="14" y="296"/>
                  </a:lnTo>
                  <a:lnTo>
                    <a:pt x="13" y="294"/>
                  </a:lnTo>
                  <a:lnTo>
                    <a:pt x="10" y="291"/>
                  </a:lnTo>
                  <a:lnTo>
                    <a:pt x="10" y="288"/>
                  </a:lnTo>
                  <a:lnTo>
                    <a:pt x="9" y="285"/>
                  </a:lnTo>
                  <a:lnTo>
                    <a:pt x="9" y="283"/>
                  </a:lnTo>
                  <a:lnTo>
                    <a:pt x="7" y="279"/>
                  </a:lnTo>
                  <a:lnTo>
                    <a:pt x="7" y="277"/>
                  </a:lnTo>
                  <a:lnTo>
                    <a:pt x="7" y="275"/>
                  </a:lnTo>
                  <a:lnTo>
                    <a:pt x="6" y="272"/>
                  </a:lnTo>
                  <a:lnTo>
                    <a:pt x="6" y="268"/>
                  </a:lnTo>
                  <a:lnTo>
                    <a:pt x="5" y="265"/>
                  </a:lnTo>
                  <a:lnTo>
                    <a:pt x="5" y="263"/>
                  </a:lnTo>
                  <a:lnTo>
                    <a:pt x="4" y="260"/>
                  </a:lnTo>
                  <a:lnTo>
                    <a:pt x="3" y="257"/>
                  </a:lnTo>
                  <a:lnTo>
                    <a:pt x="3" y="254"/>
                  </a:lnTo>
                  <a:lnTo>
                    <a:pt x="3" y="251"/>
                  </a:lnTo>
                  <a:lnTo>
                    <a:pt x="3" y="249"/>
                  </a:lnTo>
                  <a:lnTo>
                    <a:pt x="1" y="246"/>
                  </a:lnTo>
                  <a:lnTo>
                    <a:pt x="1" y="244"/>
                  </a:lnTo>
                  <a:lnTo>
                    <a:pt x="1" y="239"/>
                  </a:lnTo>
                  <a:lnTo>
                    <a:pt x="1" y="237"/>
                  </a:lnTo>
                  <a:lnTo>
                    <a:pt x="1" y="235"/>
                  </a:lnTo>
                  <a:lnTo>
                    <a:pt x="1" y="232"/>
                  </a:lnTo>
                  <a:lnTo>
                    <a:pt x="1" y="229"/>
                  </a:lnTo>
                  <a:lnTo>
                    <a:pt x="1" y="227"/>
                  </a:lnTo>
                  <a:lnTo>
                    <a:pt x="0" y="223"/>
                  </a:lnTo>
                  <a:lnTo>
                    <a:pt x="0" y="220"/>
                  </a:lnTo>
                  <a:lnTo>
                    <a:pt x="0" y="218"/>
                  </a:lnTo>
                  <a:lnTo>
                    <a:pt x="0" y="214"/>
                  </a:lnTo>
                  <a:lnTo>
                    <a:pt x="0" y="211"/>
                  </a:lnTo>
                  <a:lnTo>
                    <a:pt x="0" y="209"/>
                  </a:lnTo>
                  <a:lnTo>
                    <a:pt x="1" y="205"/>
                  </a:lnTo>
                  <a:lnTo>
                    <a:pt x="1" y="203"/>
                  </a:lnTo>
                  <a:lnTo>
                    <a:pt x="1" y="200"/>
                  </a:lnTo>
                  <a:lnTo>
                    <a:pt x="1" y="198"/>
                  </a:lnTo>
                  <a:lnTo>
                    <a:pt x="1" y="194"/>
                  </a:lnTo>
                  <a:lnTo>
                    <a:pt x="3" y="192"/>
                  </a:lnTo>
                  <a:lnTo>
                    <a:pt x="3" y="189"/>
                  </a:lnTo>
                  <a:lnTo>
                    <a:pt x="3" y="186"/>
                  </a:lnTo>
                  <a:lnTo>
                    <a:pt x="4" y="183"/>
                  </a:lnTo>
                  <a:lnTo>
                    <a:pt x="5" y="181"/>
                  </a:lnTo>
                  <a:lnTo>
                    <a:pt x="5" y="177"/>
                  </a:lnTo>
                  <a:lnTo>
                    <a:pt x="5" y="175"/>
                  </a:lnTo>
                  <a:lnTo>
                    <a:pt x="6" y="173"/>
                  </a:lnTo>
                  <a:lnTo>
                    <a:pt x="6" y="170"/>
                  </a:lnTo>
                  <a:lnTo>
                    <a:pt x="7" y="167"/>
                  </a:lnTo>
                  <a:lnTo>
                    <a:pt x="7" y="164"/>
                  </a:lnTo>
                  <a:lnTo>
                    <a:pt x="8" y="162"/>
                  </a:lnTo>
                  <a:lnTo>
                    <a:pt x="9" y="158"/>
                  </a:lnTo>
                  <a:lnTo>
                    <a:pt x="10" y="156"/>
                  </a:lnTo>
                  <a:lnTo>
                    <a:pt x="10" y="154"/>
                  </a:lnTo>
                  <a:lnTo>
                    <a:pt x="13" y="150"/>
                  </a:lnTo>
                  <a:lnTo>
                    <a:pt x="14" y="148"/>
                  </a:lnTo>
                  <a:lnTo>
                    <a:pt x="15" y="145"/>
                  </a:lnTo>
                  <a:lnTo>
                    <a:pt x="16" y="144"/>
                  </a:lnTo>
                  <a:lnTo>
                    <a:pt x="17" y="140"/>
                  </a:lnTo>
                  <a:lnTo>
                    <a:pt x="17" y="138"/>
                  </a:lnTo>
                  <a:lnTo>
                    <a:pt x="22" y="135"/>
                  </a:lnTo>
                  <a:lnTo>
                    <a:pt x="25" y="131"/>
                  </a:lnTo>
                  <a:lnTo>
                    <a:pt x="28" y="129"/>
                  </a:lnTo>
                  <a:lnTo>
                    <a:pt x="33" y="128"/>
                  </a:lnTo>
                  <a:lnTo>
                    <a:pt x="37" y="126"/>
                  </a:lnTo>
                  <a:lnTo>
                    <a:pt x="42" y="125"/>
                  </a:lnTo>
                  <a:lnTo>
                    <a:pt x="44" y="124"/>
                  </a:lnTo>
                  <a:lnTo>
                    <a:pt x="45" y="124"/>
                  </a:lnTo>
                  <a:lnTo>
                    <a:pt x="47" y="122"/>
                  </a:lnTo>
                  <a:lnTo>
                    <a:pt x="50" y="122"/>
                  </a:lnTo>
                  <a:lnTo>
                    <a:pt x="54" y="121"/>
                  </a:lnTo>
                  <a:lnTo>
                    <a:pt x="59" y="121"/>
                  </a:lnTo>
                  <a:lnTo>
                    <a:pt x="63" y="121"/>
                  </a:lnTo>
                  <a:lnTo>
                    <a:pt x="68" y="120"/>
                  </a:lnTo>
                  <a:lnTo>
                    <a:pt x="70" y="120"/>
                  </a:lnTo>
                  <a:lnTo>
                    <a:pt x="72" y="120"/>
                  </a:lnTo>
                  <a:lnTo>
                    <a:pt x="73" y="119"/>
                  </a:lnTo>
                  <a:lnTo>
                    <a:pt x="77" y="119"/>
                  </a:lnTo>
                  <a:lnTo>
                    <a:pt x="78" y="118"/>
                  </a:lnTo>
                  <a:lnTo>
                    <a:pt x="80" y="118"/>
                  </a:lnTo>
                  <a:lnTo>
                    <a:pt x="82" y="117"/>
                  </a:lnTo>
                  <a:lnTo>
                    <a:pt x="85" y="117"/>
                  </a:lnTo>
                  <a:lnTo>
                    <a:pt x="88" y="116"/>
                  </a:lnTo>
                  <a:lnTo>
                    <a:pt x="90" y="116"/>
                  </a:lnTo>
                  <a:lnTo>
                    <a:pt x="92" y="115"/>
                  </a:lnTo>
                  <a:lnTo>
                    <a:pt x="96" y="114"/>
                  </a:lnTo>
                  <a:lnTo>
                    <a:pt x="98" y="112"/>
                  </a:lnTo>
                  <a:lnTo>
                    <a:pt x="101" y="112"/>
                  </a:lnTo>
                  <a:lnTo>
                    <a:pt x="103" y="112"/>
                  </a:lnTo>
                  <a:lnTo>
                    <a:pt x="106" y="111"/>
                  </a:lnTo>
                  <a:lnTo>
                    <a:pt x="108" y="111"/>
                  </a:lnTo>
                  <a:lnTo>
                    <a:pt x="110" y="109"/>
                  </a:lnTo>
                  <a:lnTo>
                    <a:pt x="113" y="109"/>
                  </a:lnTo>
                  <a:lnTo>
                    <a:pt x="116" y="109"/>
                  </a:lnTo>
                  <a:lnTo>
                    <a:pt x="118" y="108"/>
                  </a:lnTo>
                  <a:lnTo>
                    <a:pt x="121" y="108"/>
                  </a:lnTo>
                  <a:lnTo>
                    <a:pt x="124" y="107"/>
                  </a:lnTo>
                  <a:lnTo>
                    <a:pt x="127" y="107"/>
                  </a:lnTo>
                  <a:lnTo>
                    <a:pt x="129" y="105"/>
                  </a:lnTo>
                  <a:lnTo>
                    <a:pt x="131" y="103"/>
                  </a:lnTo>
                  <a:lnTo>
                    <a:pt x="134" y="102"/>
                  </a:lnTo>
                  <a:lnTo>
                    <a:pt x="137" y="102"/>
                  </a:lnTo>
                  <a:lnTo>
                    <a:pt x="139" y="102"/>
                  </a:lnTo>
                  <a:lnTo>
                    <a:pt x="142" y="101"/>
                  </a:lnTo>
                  <a:lnTo>
                    <a:pt x="145" y="100"/>
                  </a:lnTo>
                  <a:lnTo>
                    <a:pt x="147" y="99"/>
                  </a:lnTo>
                  <a:lnTo>
                    <a:pt x="150" y="99"/>
                  </a:lnTo>
                  <a:lnTo>
                    <a:pt x="153" y="98"/>
                  </a:lnTo>
                  <a:lnTo>
                    <a:pt x="155" y="98"/>
                  </a:lnTo>
                  <a:lnTo>
                    <a:pt x="157" y="97"/>
                  </a:lnTo>
                  <a:lnTo>
                    <a:pt x="161" y="96"/>
                  </a:lnTo>
                  <a:lnTo>
                    <a:pt x="163" y="96"/>
                  </a:lnTo>
                  <a:lnTo>
                    <a:pt x="165" y="94"/>
                  </a:lnTo>
                  <a:lnTo>
                    <a:pt x="168" y="94"/>
                  </a:lnTo>
                  <a:lnTo>
                    <a:pt x="171" y="93"/>
                  </a:lnTo>
                  <a:lnTo>
                    <a:pt x="174" y="92"/>
                  </a:lnTo>
                  <a:lnTo>
                    <a:pt x="176" y="91"/>
                  </a:lnTo>
                  <a:lnTo>
                    <a:pt x="178" y="91"/>
                  </a:lnTo>
                  <a:lnTo>
                    <a:pt x="181" y="90"/>
                  </a:lnTo>
                  <a:lnTo>
                    <a:pt x="184" y="89"/>
                  </a:lnTo>
                  <a:lnTo>
                    <a:pt x="186" y="88"/>
                  </a:lnTo>
                  <a:lnTo>
                    <a:pt x="189" y="88"/>
                  </a:lnTo>
                  <a:lnTo>
                    <a:pt x="192" y="87"/>
                  </a:lnTo>
                  <a:lnTo>
                    <a:pt x="194" y="85"/>
                  </a:lnTo>
                  <a:lnTo>
                    <a:pt x="196" y="84"/>
                  </a:lnTo>
                  <a:lnTo>
                    <a:pt x="200" y="84"/>
                  </a:lnTo>
                  <a:lnTo>
                    <a:pt x="202" y="84"/>
                  </a:lnTo>
                  <a:lnTo>
                    <a:pt x="204" y="83"/>
                  </a:lnTo>
                  <a:lnTo>
                    <a:pt x="208" y="82"/>
                  </a:lnTo>
                  <a:lnTo>
                    <a:pt x="211" y="81"/>
                  </a:lnTo>
                  <a:lnTo>
                    <a:pt x="213" y="81"/>
                  </a:lnTo>
                  <a:lnTo>
                    <a:pt x="215" y="80"/>
                  </a:lnTo>
                  <a:lnTo>
                    <a:pt x="218" y="79"/>
                  </a:lnTo>
                  <a:lnTo>
                    <a:pt x="220" y="78"/>
                  </a:lnTo>
                  <a:lnTo>
                    <a:pt x="222" y="77"/>
                  </a:lnTo>
                  <a:lnTo>
                    <a:pt x="226" y="75"/>
                  </a:lnTo>
                  <a:lnTo>
                    <a:pt x="228" y="74"/>
                  </a:lnTo>
                  <a:lnTo>
                    <a:pt x="231" y="74"/>
                  </a:lnTo>
                  <a:lnTo>
                    <a:pt x="233" y="73"/>
                  </a:lnTo>
                  <a:lnTo>
                    <a:pt x="236" y="73"/>
                  </a:lnTo>
                  <a:lnTo>
                    <a:pt x="239" y="71"/>
                  </a:lnTo>
                  <a:lnTo>
                    <a:pt x="241" y="71"/>
                  </a:lnTo>
                  <a:lnTo>
                    <a:pt x="245" y="70"/>
                  </a:lnTo>
                  <a:lnTo>
                    <a:pt x="246" y="70"/>
                  </a:lnTo>
                  <a:lnTo>
                    <a:pt x="249" y="69"/>
                  </a:lnTo>
                  <a:lnTo>
                    <a:pt x="252" y="69"/>
                  </a:lnTo>
                  <a:lnTo>
                    <a:pt x="256" y="66"/>
                  </a:lnTo>
                  <a:lnTo>
                    <a:pt x="260" y="65"/>
                  </a:lnTo>
                  <a:lnTo>
                    <a:pt x="265" y="64"/>
                  </a:lnTo>
                  <a:lnTo>
                    <a:pt x="269" y="63"/>
                  </a:lnTo>
                  <a:lnTo>
                    <a:pt x="273" y="62"/>
                  </a:lnTo>
                  <a:lnTo>
                    <a:pt x="276" y="61"/>
                  </a:lnTo>
                  <a:lnTo>
                    <a:pt x="280" y="60"/>
                  </a:lnTo>
                  <a:lnTo>
                    <a:pt x="284" y="59"/>
                  </a:lnTo>
                  <a:lnTo>
                    <a:pt x="287" y="57"/>
                  </a:lnTo>
                  <a:lnTo>
                    <a:pt x="292" y="56"/>
                  </a:lnTo>
                  <a:lnTo>
                    <a:pt x="295" y="55"/>
                  </a:lnTo>
                  <a:lnTo>
                    <a:pt x="298" y="55"/>
                  </a:lnTo>
                  <a:lnTo>
                    <a:pt x="302" y="53"/>
                  </a:lnTo>
                  <a:lnTo>
                    <a:pt x="305" y="52"/>
                  </a:lnTo>
                  <a:lnTo>
                    <a:pt x="308" y="51"/>
                  </a:lnTo>
                  <a:lnTo>
                    <a:pt x="312" y="51"/>
                  </a:lnTo>
                  <a:lnTo>
                    <a:pt x="314" y="50"/>
                  </a:lnTo>
                  <a:lnTo>
                    <a:pt x="317" y="48"/>
                  </a:lnTo>
                  <a:lnTo>
                    <a:pt x="320" y="47"/>
                  </a:lnTo>
                  <a:lnTo>
                    <a:pt x="323" y="46"/>
                  </a:lnTo>
                  <a:lnTo>
                    <a:pt x="325" y="45"/>
                  </a:lnTo>
                  <a:lnTo>
                    <a:pt x="329" y="45"/>
                  </a:lnTo>
                  <a:lnTo>
                    <a:pt x="332" y="44"/>
                  </a:lnTo>
                  <a:lnTo>
                    <a:pt x="334" y="43"/>
                  </a:lnTo>
                  <a:lnTo>
                    <a:pt x="338" y="42"/>
                  </a:lnTo>
                  <a:lnTo>
                    <a:pt x="340" y="42"/>
                  </a:lnTo>
                  <a:lnTo>
                    <a:pt x="343" y="41"/>
                  </a:lnTo>
                  <a:lnTo>
                    <a:pt x="345" y="41"/>
                  </a:lnTo>
                  <a:lnTo>
                    <a:pt x="348" y="40"/>
                  </a:lnTo>
                  <a:lnTo>
                    <a:pt x="351" y="38"/>
                  </a:lnTo>
                  <a:lnTo>
                    <a:pt x="353" y="38"/>
                  </a:lnTo>
                  <a:lnTo>
                    <a:pt x="357" y="37"/>
                  </a:lnTo>
                  <a:lnTo>
                    <a:pt x="358" y="36"/>
                  </a:lnTo>
                  <a:lnTo>
                    <a:pt x="361" y="36"/>
                  </a:lnTo>
                  <a:lnTo>
                    <a:pt x="363" y="35"/>
                  </a:lnTo>
                  <a:lnTo>
                    <a:pt x="367" y="34"/>
                  </a:lnTo>
                  <a:lnTo>
                    <a:pt x="369" y="33"/>
                  </a:lnTo>
                  <a:lnTo>
                    <a:pt x="371" y="33"/>
                  </a:lnTo>
                  <a:lnTo>
                    <a:pt x="375" y="32"/>
                  </a:lnTo>
                  <a:lnTo>
                    <a:pt x="377" y="32"/>
                  </a:lnTo>
                  <a:lnTo>
                    <a:pt x="380" y="29"/>
                  </a:lnTo>
                  <a:lnTo>
                    <a:pt x="382" y="29"/>
                  </a:lnTo>
                  <a:lnTo>
                    <a:pt x="386" y="28"/>
                  </a:lnTo>
                  <a:lnTo>
                    <a:pt x="389" y="27"/>
                  </a:lnTo>
                  <a:lnTo>
                    <a:pt x="391" y="27"/>
                  </a:lnTo>
                  <a:lnTo>
                    <a:pt x="395" y="26"/>
                  </a:lnTo>
                  <a:lnTo>
                    <a:pt x="398" y="24"/>
                  </a:lnTo>
                  <a:lnTo>
                    <a:pt x="400" y="24"/>
                  </a:lnTo>
                  <a:lnTo>
                    <a:pt x="404" y="23"/>
                  </a:lnTo>
                  <a:lnTo>
                    <a:pt x="407" y="22"/>
                  </a:lnTo>
                  <a:lnTo>
                    <a:pt x="409" y="20"/>
                  </a:lnTo>
                  <a:lnTo>
                    <a:pt x="413" y="19"/>
                  </a:lnTo>
                  <a:lnTo>
                    <a:pt x="416" y="18"/>
                  </a:lnTo>
                  <a:lnTo>
                    <a:pt x="419" y="18"/>
                  </a:lnTo>
                  <a:lnTo>
                    <a:pt x="423" y="17"/>
                  </a:lnTo>
                  <a:lnTo>
                    <a:pt x="427" y="16"/>
                  </a:lnTo>
                  <a:lnTo>
                    <a:pt x="431" y="15"/>
                  </a:lnTo>
                  <a:lnTo>
                    <a:pt x="434" y="14"/>
                  </a:lnTo>
                  <a:lnTo>
                    <a:pt x="437" y="13"/>
                  </a:lnTo>
                  <a:lnTo>
                    <a:pt x="442" y="13"/>
                  </a:lnTo>
                  <a:lnTo>
                    <a:pt x="445" y="10"/>
                  </a:lnTo>
                  <a:lnTo>
                    <a:pt x="450" y="9"/>
                  </a:lnTo>
                  <a:lnTo>
                    <a:pt x="454" y="8"/>
                  </a:lnTo>
                  <a:lnTo>
                    <a:pt x="459" y="8"/>
                  </a:lnTo>
                  <a:lnTo>
                    <a:pt x="461" y="7"/>
                  </a:lnTo>
                  <a:lnTo>
                    <a:pt x="464" y="6"/>
                  </a:lnTo>
                  <a:lnTo>
                    <a:pt x="469" y="5"/>
                  </a:lnTo>
                  <a:lnTo>
                    <a:pt x="472" y="5"/>
                  </a:lnTo>
                  <a:lnTo>
                    <a:pt x="475" y="4"/>
                  </a:lnTo>
                  <a:lnTo>
                    <a:pt x="479" y="3"/>
                  </a:lnTo>
                  <a:lnTo>
                    <a:pt x="482" y="1"/>
                  </a:lnTo>
                  <a:lnTo>
                    <a:pt x="487" y="0"/>
                  </a:lnTo>
                  <a:lnTo>
                    <a:pt x="493"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7" name="Freeform 193"/>
            <p:cNvSpPr>
              <a:spLocks/>
            </p:cNvSpPr>
            <p:nvPr/>
          </p:nvSpPr>
          <p:spPr bwMode="auto">
            <a:xfrm>
              <a:off x="2711" y="3631"/>
              <a:ext cx="36" cy="67"/>
            </a:xfrm>
            <a:custGeom>
              <a:avLst/>
              <a:gdLst>
                <a:gd name="T0" fmla="*/ 1 w 73"/>
                <a:gd name="T1" fmla="*/ 1 h 133"/>
                <a:gd name="T2" fmla="*/ 1 w 73"/>
                <a:gd name="T3" fmla="*/ 1 h 133"/>
                <a:gd name="T4" fmla="*/ 1 w 73"/>
                <a:gd name="T5" fmla="*/ 1 h 133"/>
                <a:gd name="T6" fmla="*/ 2 w 73"/>
                <a:gd name="T7" fmla="*/ 1 h 133"/>
                <a:gd name="T8" fmla="*/ 2 w 73"/>
                <a:gd name="T9" fmla="*/ 2 h 133"/>
                <a:gd name="T10" fmla="*/ 2 w 73"/>
                <a:gd name="T11" fmla="*/ 2 h 133"/>
                <a:gd name="T12" fmla="*/ 2 w 73"/>
                <a:gd name="T13" fmla="*/ 2 h 133"/>
                <a:gd name="T14" fmla="*/ 2 w 73"/>
                <a:gd name="T15" fmla="*/ 3 h 133"/>
                <a:gd name="T16" fmla="*/ 2 w 73"/>
                <a:gd name="T17" fmla="*/ 3 h 133"/>
                <a:gd name="T18" fmla="*/ 3 w 73"/>
                <a:gd name="T19" fmla="*/ 3 h 133"/>
                <a:gd name="T20" fmla="*/ 3 w 73"/>
                <a:gd name="T21" fmla="*/ 4 h 133"/>
                <a:gd name="T22" fmla="*/ 3 w 73"/>
                <a:gd name="T23" fmla="*/ 4 h 133"/>
                <a:gd name="T24" fmla="*/ 3 w 73"/>
                <a:gd name="T25" fmla="*/ 5 h 133"/>
                <a:gd name="T26" fmla="*/ 3 w 73"/>
                <a:gd name="T27" fmla="*/ 5 h 133"/>
                <a:gd name="T28" fmla="*/ 3 w 73"/>
                <a:gd name="T29" fmla="*/ 5 h 133"/>
                <a:gd name="T30" fmla="*/ 3 w 73"/>
                <a:gd name="T31" fmla="*/ 6 h 133"/>
                <a:gd name="T32" fmla="*/ 4 w 73"/>
                <a:gd name="T33" fmla="*/ 6 h 133"/>
                <a:gd name="T34" fmla="*/ 4 w 73"/>
                <a:gd name="T35" fmla="*/ 6 h 133"/>
                <a:gd name="T36" fmla="*/ 4 w 73"/>
                <a:gd name="T37" fmla="*/ 7 h 133"/>
                <a:gd name="T38" fmla="*/ 4 w 73"/>
                <a:gd name="T39" fmla="*/ 7 h 133"/>
                <a:gd name="T40" fmla="*/ 4 w 73"/>
                <a:gd name="T41" fmla="*/ 7 h 133"/>
                <a:gd name="T42" fmla="*/ 4 w 73"/>
                <a:gd name="T43" fmla="*/ 8 h 133"/>
                <a:gd name="T44" fmla="*/ 4 w 73"/>
                <a:gd name="T45" fmla="*/ 8 h 133"/>
                <a:gd name="T46" fmla="*/ 4 w 73"/>
                <a:gd name="T47" fmla="*/ 9 h 133"/>
                <a:gd name="T48" fmla="*/ 1 w 73"/>
                <a:gd name="T49" fmla="*/ 8 h 133"/>
                <a:gd name="T50" fmla="*/ 1 w 73"/>
                <a:gd name="T51" fmla="*/ 8 h 133"/>
                <a:gd name="T52" fmla="*/ 2 w 73"/>
                <a:gd name="T53" fmla="*/ 8 h 133"/>
                <a:gd name="T54" fmla="*/ 2 w 73"/>
                <a:gd name="T55" fmla="*/ 7 h 133"/>
                <a:gd name="T56" fmla="*/ 2 w 73"/>
                <a:gd name="T57" fmla="*/ 7 h 133"/>
                <a:gd name="T58" fmla="*/ 2 w 73"/>
                <a:gd name="T59" fmla="*/ 7 h 133"/>
                <a:gd name="T60" fmla="*/ 2 w 73"/>
                <a:gd name="T61" fmla="*/ 6 h 133"/>
                <a:gd name="T62" fmla="*/ 2 w 73"/>
                <a:gd name="T63" fmla="*/ 6 h 133"/>
                <a:gd name="T64" fmla="*/ 2 w 73"/>
                <a:gd name="T65" fmla="*/ 6 h 133"/>
                <a:gd name="T66" fmla="*/ 2 w 73"/>
                <a:gd name="T67" fmla="*/ 5 h 133"/>
                <a:gd name="T68" fmla="*/ 2 w 73"/>
                <a:gd name="T69" fmla="*/ 5 h 133"/>
                <a:gd name="T70" fmla="*/ 2 w 73"/>
                <a:gd name="T71" fmla="*/ 5 h 133"/>
                <a:gd name="T72" fmla="*/ 2 w 73"/>
                <a:gd name="T73" fmla="*/ 4 h 133"/>
                <a:gd name="T74" fmla="*/ 2 w 73"/>
                <a:gd name="T75" fmla="*/ 4 h 133"/>
                <a:gd name="T76" fmla="*/ 1 w 73"/>
                <a:gd name="T77" fmla="*/ 4 h 133"/>
                <a:gd name="T78" fmla="*/ 1 w 73"/>
                <a:gd name="T79" fmla="*/ 3 h 133"/>
                <a:gd name="T80" fmla="*/ 1 w 73"/>
                <a:gd name="T81" fmla="*/ 3 h 133"/>
                <a:gd name="T82" fmla="*/ 1 w 73"/>
                <a:gd name="T83" fmla="*/ 3 h 133"/>
                <a:gd name="T84" fmla="*/ 0 w 73"/>
                <a:gd name="T85" fmla="*/ 3 h 133"/>
                <a:gd name="T86" fmla="*/ 0 w 73"/>
                <a:gd name="T87" fmla="*/ 3 h 133"/>
                <a:gd name="T88" fmla="*/ 0 w 73"/>
                <a:gd name="T89" fmla="*/ 3 h 133"/>
                <a:gd name="T90" fmla="*/ 0 w 73"/>
                <a:gd name="T91" fmla="*/ 0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133"/>
                <a:gd name="T140" fmla="*/ 73 w 73"/>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133">
                  <a:moveTo>
                    <a:pt x="13" y="0"/>
                  </a:moveTo>
                  <a:lnTo>
                    <a:pt x="17" y="1"/>
                  </a:lnTo>
                  <a:lnTo>
                    <a:pt x="20" y="2"/>
                  </a:lnTo>
                  <a:lnTo>
                    <a:pt x="23" y="3"/>
                  </a:lnTo>
                  <a:lnTo>
                    <a:pt x="26" y="5"/>
                  </a:lnTo>
                  <a:lnTo>
                    <a:pt x="28" y="6"/>
                  </a:lnTo>
                  <a:lnTo>
                    <a:pt x="31" y="10"/>
                  </a:lnTo>
                  <a:lnTo>
                    <a:pt x="32" y="12"/>
                  </a:lnTo>
                  <a:lnTo>
                    <a:pt x="35" y="15"/>
                  </a:lnTo>
                  <a:lnTo>
                    <a:pt x="36" y="17"/>
                  </a:lnTo>
                  <a:lnTo>
                    <a:pt x="38" y="20"/>
                  </a:lnTo>
                  <a:lnTo>
                    <a:pt x="39" y="23"/>
                  </a:lnTo>
                  <a:lnTo>
                    <a:pt x="41" y="25"/>
                  </a:lnTo>
                  <a:lnTo>
                    <a:pt x="43" y="28"/>
                  </a:lnTo>
                  <a:lnTo>
                    <a:pt x="45" y="31"/>
                  </a:lnTo>
                  <a:lnTo>
                    <a:pt x="45" y="34"/>
                  </a:lnTo>
                  <a:lnTo>
                    <a:pt x="46" y="38"/>
                  </a:lnTo>
                  <a:lnTo>
                    <a:pt x="47" y="41"/>
                  </a:lnTo>
                  <a:lnTo>
                    <a:pt x="48" y="45"/>
                  </a:lnTo>
                  <a:lnTo>
                    <a:pt x="48" y="47"/>
                  </a:lnTo>
                  <a:lnTo>
                    <a:pt x="49" y="51"/>
                  </a:lnTo>
                  <a:lnTo>
                    <a:pt x="50" y="54"/>
                  </a:lnTo>
                  <a:lnTo>
                    <a:pt x="52" y="57"/>
                  </a:lnTo>
                  <a:lnTo>
                    <a:pt x="52" y="60"/>
                  </a:lnTo>
                  <a:lnTo>
                    <a:pt x="54" y="64"/>
                  </a:lnTo>
                  <a:lnTo>
                    <a:pt x="54" y="67"/>
                  </a:lnTo>
                  <a:lnTo>
                    <a:pt x="55" y="70"/>
                  </a:lnTo>
                  <a:lnTo>
                    <a:pt x="56" y="73"/>
                  </a:lnTo>
                  <a:lnTo>
                    <a:pt x="57" y="76"/>
                  </a:lnTo>
                  <a:lnTo>
                    <a:pt x="58" y="79"/>
                  </a:lnTo>
                  <a:lnTo>
                    <a:pt x="59" y="82"/>
                  </a:lnTo>
                  <a:lnTo>
                    <a:pt x="60" y="84"/>
                  </a:lnTo>
                  <a:lnTo>
                    <a:pt x="63" y="87"/>
                  </a:lnTo>
                  <a:lnTo>
                    <a:pt x="64" y="91"/>
                  </a:lnTo>
                  <a:lnTo>
                    <a:pt x="65" y="93"/>
                  </a:lnTo>
                  <a:lnTo>
                    <a:pt x="66" y="96"/>
                  </a:lnTo>
                  <a:lnTo>
                    <a:pt x="68" y="98"/>
                  </a:lnTo>
                  <a:lnTo>
                    <a:pt x="68" y="102"/>
                  </a:lnTo>
                  <a:lnTo>
                    <a:pt x="69" y="104"/>
                  </a:lnTo>
                  <a:lnTo>
                    <a:pt x="71" y="107"/>
                  </a:lnTo>
                  <a:lnTo>
                    <a:pt x="72" y="110"/>
                  </a:lnTo>
                  <a:lnTo>
                    <a:pt x="72" y="112"/>
                  </a:lnTo>
                  <a:lnTo>
                    <a:pt x="73" y="115"/>
                  </a:lnTo>
                  <a:lnTo>
                    <a:pt x="73" y="119"/>
                  </a:lnTo>
                  <a:lnTo>
                    <a:pt x="73" y="122"/>
                  </a:lnTo>
                  <a:lnTo>
                    <a:pt x="71" y="123"/>
                  </a:lnTo>
                  <a:lnTo>
                    <a:pt x="71" y="126"/>
                  </a:lnTo>
                  <a:lnTo>
                    <a:pt x="69" y="130"/>
                  </a:lnTo>
                  <a:lnTo>
                    <a:pt x="69" y="133"/>
                  </a:lnTo>
                  <a:lnTo>
                    <a:pt x="31" y="128"/>
                  </a:lnTo>
                  <a:lnTo>
                    <a:pt x="30" y="124"/>
                  </a:lnTo>
                  <a:lnTo>
                    <a:pt x="30" y="122"/>
                  </a:lnTo>
                  <a:lnTo>
                    <a:pt x="30" y="119"/>
                  </a:lnTo>
                  <a:lnTo>
                    <a:pt x="32" y="115"/>
                  </a:lnTo>
                  <a:lnTo>
                    <a:pt x="32" y="113"/>
                  </a:lnTo>
                  <a:lnTo>
                    <a:pt x="34" y="111"/>
                  </a:lnTo>
                  <a:lnTo>
                    <a:pt x="35" y="108"/>
                  </a:lnTo>
                  <a:lnTo>
                    <a:pt x="36" y="105"/>
                  </a:lnTo>
                  <a:lnTo>
                    <a:pt x="36" y="104"/>
                  </a:lnTo>
                  <a:lnTo>
                    <a:pt x="37" y="101"/>
                  </a:lnTo>
                  <a:lnTo>
                    <a:pt x="38" y="98"/>
                  </a:lnTo>
                  <a:lnTo>
                    <a:pt x="39" y="96"/>
                  </a:lnTo>
                  <a:lnTo>
                    <a:pt x="40" y="94"/>
                  </a:lnTo>
                  <a:lnTo>
                    <a:pt x="40" y="92"/>
                  </a:lnTo>
                  <a:lnTo>
                    <a:pt x="41" y="89"/>
                  </a:lnTo>
                  <a:lnTo>
                    <a:pt x="41" y="86"/>
                  </a:lnTo>
                  <a:lnTo>
                    <a:pt x="41" y="83"/>
                  </a:lnTo>
                  <a:lnTo>
                    <a:pt x="43" y="80"/>
                  </a:lnTo>
                  <a:lnTo>
                    <a:pt x="41" y="77"/>
                  </a:lnTo>
                  <a:lnTo>
                    <a:pt x="41" y="75"/>
                  </a:lnTo>
                  <a:lnTo>
                    <a:pt x="40" y="71"/>
                  </a:lnTo>
                  <a:lnTo>
                    <a:pt x="40" y="68"/>
                  </a:lnTo>
                  <a:lnTo>
                    <a:pt x="39" y="66"/>
                  </a:lnTo>
                  <a:lnTo>
                    <a:pt x="39" y="62"/>
                  </a:lnTo>
                  <a:lnTo>
                    <a:pt x="37" y="58"/>
                  </a:lnTo>
                  <a:lnTo>
                    <a:pt x="36" y="55"/>
                  </a:lnTo>
                  <a:lnTo>
                    <a:pt x="34" y="51"/>
                  </a:lnTo>
                  <a:lnTo>
                    <a:pt x="31" y="49"/>
                  </a:lnTo>
                  <a:lnTo>
                    <a:pt x="30" y="48"/>
                  </a:lnTo>
                  <a:lnTo>
                    <a:pt x="28" y="47"/>
                  </a:lnTo>
                  <a:lnTo>
                    <a:pt x="25" y="45"/>
                  </a:lnTo>
                  <a:lnTo>
                    <a:pt x="22" y="45"/>
                  </a:lnTo>
                  <a:lnTo>
                    <a:pt x="19" y="43"/>
                  </a:lnTo>
                  <a:lnTo>
                    <a:pt x="17" y="42"/>
                  </a:lnTo>
                  <a:lnTo>
                    <a:pt x="12" y="41"/>
                  </a:lnTo>
                  <a:lnTo>
                    <a:pt x="8" y="40"/>
                  </a:lnTo>
                  <a:lnTo>
                    <a:pt x="7" y="39"/>
                  </a:lnTo>
                  <a:lnTo>
                    <a:pt x="4" y="39"/>
                  </a:lnTo>
                  <a:lnTo>
                    <a:pt x="2" y="38"/>
                  </a:lnTo>
                  <a:lnTo>
                    <a:pt x="0" y="37"/>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8" name="Freeform 194"/>
            <p:cNvSpPr>
              <a:spLocks/>
            </p:cNvSpPr>
            <p:nvPr/>
          </p:nvSpPr>
          <p:spPr bwMode="auto">
            <a:xfrm>
              <a:off x="2533" y="3630"/>
              <a:ext cx="207" cy="118"/>
            </a:xfrm>
            <a:custGeom>
              <a:avLst/>
              <a:gdLst>
                <a:gd name="T0" fmla="*/ 22 w 414"/>
                <a:gd name="T1" fmla="*/ 3 h 235"/>
                <a:gd name="T2" fmla="*/ 19 w 414"/>
                <a:gd name="T3" fmla="*/ 4 h 235"/>
                <a:gd name="T4" fmla="*/ 16 w 414"/>
                <a:gd name="T5" fmla="*/ 5 h 235"/>
                <a:gd name="T6" fmla="*/ 13 w 414"/>
                <a:gd name="T7" fmla="*/ 5 h 235"/>
                <a:gd name="T8" fmla="*/ 11 w 414"/>
                <a:gd name="T9" fmla="*/ 6 h 235"/>
                <a:gd name="T10" fmla="*/ 7 w 414"/>
                <a:gd name="T11" fmla="*/ 6 h 235"/>
                <a:gd name="T12" fmla="*/ 5 w 414"/>
                <a:gd name="T13" fmla="*/ 7 h 235"/>
                <a:gd name="T14" fmla="*/ 2 w 414"/>
                <a:gd name="T15" fmla="*/ 8 h 235"/>
                <a:gd name="T16" fmla="*/ 1 w 414"/>
                <a:gd name="T17" fmla="*/ 9 h 235"/>
                <a:gd name="T18" fmla="*/ 1 w 414"/>
                <a:gd name="T19" fmla="*/ 11 h 235"/>
                <a:gd name="T20" fmla="*/ 1 w 414"/>
                <a:gd name="T21" fmla="*/ 13 h 235"/>
                <a:gd name="T22" fmla="*/ 2 w 414"/>
                <a:gd name="T23" fmla="*/ 14 h 235"/>
                <a:gd name="T24" fmla="*/ 3 w 414"/>
                <a:gd name="T25" fmla="*/ 14 h 235"/>
                <a:gd name="T26" fmla="*/ 5 w 414"/>
                <a:gd name="T27" fmla="*/ 14 h 235"/>
                <a:gd name="T28" fmla="*/ 6 w 414"/>
                <a:gd name="T29" fmla="*/ 13 h 235"/>
                <a:gd name="T30" fmla="*/ 9 w 414"/>
                <a:gd name="T31" fmla="*/ 13 h 235"/>
                <a:gd name="T32" fmla="*/ 11 w 414"/>
                <a:gd name="T33" fmla="*/ 12 h 235"/>
                <a:gd name="T34" fmla="*/ 13 w 414"/>
                <a:gd name="T35" fmla="*/ 11 h 235"/>
                <a:gd name="T36" fmla="*/ 16 w 414"/>
                <a:gd name="T37" fmla="*/ 10 h 235"/>
                <a:gd name="T38" fmla="*/ 19 w 414"/>
                <a:gd name="T39" fmla="*/ 9 h 235"/>
                <a:gd name="T40" fmla="*/ 21 w 414"/>
                <a:gd name="T41" fmla="*/ 9 h 235"/>
                <a:gd name="T42" fmla="*/ 23 w 414"/>
                <a:gd name="T43" fmla="*/ 8 h 235"/>
                <a:gd name="T44" fmla="*/ 26 w 414"/>
                <a:gd name="T45" fmla="*/ 9 h 235"/>
                <a:gd name="T46" fmla="*/ 25 w 414"/>
                <a:gd name="T47" fmla="*/ 10 h 235"/>
                <a:gd name="T48" fmla="*/ 23 w 414"/>
                <a:gd name="T49" fmla="*/ 10 h 235"/>
                <a:gd name="T50" fmla="*/ 21 w 414"/>
                <a:gd name="T51" fmla="*/ 11 h 235"/>
                <a:gd name="T52" fmla="*/ 20 w 414"/>
                <a:gd name="T53" fmla="*/ 11 h 235"/>
                <a:gd name="T54" fmla="*/ 18 w 414"/>
                <a:gd name="T55" fmla="*/ 12 h 235"/>
                <a:gd name="T56" fmla="*/ 16 w 414"/>
                <a:gd name="T57" fmla="*/ 12 h 235"/>
                <a:gd name="T58" fmla="*/ 14 w 414"/>
                <a:gd name="T59" fmla="*/ 13 h 235"/>
                <a:gd name="T60" fmla="*/ 12 w 414"/>
                <a:gd name="T61" fmla="*/ 13 h 235"/>
                <a:gd name="T62" fmla="*/ 11 w 414"/>
                <a:gd name="T63" fmla="*/ 14 h 235"/>
                <a:gd name="T64" fmla="*/ 9 w 414"/>
                <a:gd name="T65" fmla="*/ 14 h 235"/>
                <a:gd name="T66" fmla="*/ 8 w 414"/>
                <a:gd name="T67" fmla="*/ 14 h 235"/>
                <a:gd name="T68" fmla="*/ 7 w 414"/>
                <a:gd name="T69" fmla="*/ 14 h 235"/>
                <a:gd name="T70" fmla="*/ 5 w 414"/>
                <a:gd name="T71" fmla="*/ 15 h 235"/>
                <a:gd name="T72" fmla="*/ 3 w 414"/>
                <a:gd name="T73" fmla="*/ 15 h 235"/>
                <a:gd name="T74" fmla="*/ 2 w 414"/>
                <a:gd name="T75" fmla="*/ 15 h 235"/>
                <a:gd name="T76" fmla="*/ 1 w 414"/>
                <a:gd name="T77" fmla="*/ 15 h 235"/>
                <a:gd name="T78" fmla="*/ 1 w 414"/>
                <a:gd name="T79" fmla="*/ 14 h 235"/>
                <a:gd name="T80" fmla="*/ 1 w 414"/>
                <a:gd name="T81" fmla="*/ 12 h 235"/>
                <a:gd name="T82" fmla="*/ 0 w 414"/>
                <a:gd name="T83" fmla="*/ 10 h 235"/>
                <a:gd name="T84" fmla="*/ 1 w 414"/>
                <a:gd name="T85" fmla="*/ 9 h 235"/>
                <a:gd name="T86" fmla="*/ 1 w 414"/>
                <a:gd name="T87" fmla="*/ 7 h 235"/>
                <a:gd name="T88" fmla="*/ 3 w 414"/>
                <a:gd name="T89" fmla="*/ 7 h 235"/>
                <a:gd name="T90" fmla="*/ 4 w 414"/>
                <a:gd name="T91" fmla="*/ 6 h 235"/>
                <a:gd name="T92" fmla="*/ 6 w 414"/>
                <a:gd name="T93" fmla="*/ 6 h 235"/>
                <a:gd name="T94" fmla="*/ 7 w 414"/>
                <a:gd name="T95" fmla="*/ 5 h 235"/>
                <a:gd name="T96" fmla="*/ 9 w 414"/>
                <a:gd name="T97" fmla="*/ 5 h 235"/>
                <a:gd name="T98" fmla="*/ 10 w 414"/>
                <a:gd name="T99" fmla="*/ 4 h 235"/>
                <a:gd name="T100" fmla="*/ 12 w 414"/>
                <a:gd name="T101" fmla="*/ 4 h 235"/>
                <a:gd name="T102" fmla="*/ 13 w 414"/>
                <a:gd name="T103" fmla="*/ 3 h 235"/>
                <a:gd name="T104" fmla="*/ 14 w 414"/>
                <a:gd name="T105" fmla="*/ 3 h 235"/>
                <a:gd name="T106" fmla="*/ 15 w 414"/>
                <a:gd name="T107" fmla="*/ 3 h 235"/>
                <a:gd name="T108" fmla="*/ 17 w 414"/>
                <a:gd name="T109" fmla="*/ 2 h 235"/>
                <a:gd name="T110" fmla="*/ 18 w 414"/>
                <a:gd name="T111" fmla="*/ 2 h 235"/>
                <a:gd name="T112" fmla="*/ 19 w 414"/>
                <a:gd name="T113" fmla="*/ 1 h 235"/>
                <a:gd name="T114" fmla="*/ 20 w 414"/>
                <a:gd name="T115" fmla="*/ 1 h 235"/>
                <a:gd name="T116" fmla="*/ 22 w 414"/>
                <a:gd name="T117" fmla="*/ 1 h 235"/>
                <a:gd name="T118" fmla="*/ 23 w 414"/>
                <a:gd name="T119" fmla="*/ 1 h 2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4"/>
                <a:gd name="T181" fmla="*/ 0 h 235"/>
                <a:gd name="T182" fmla="*/ 414 w 414"/>
                <a:gd name="T183" fmla="*/ 235 h 2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4" h="235">
                  <a:moveTo>
                    <a:pt x="375" y="37"/>
                  </a:moveTo>
                  <a:lnTo>
                    <a:pt x="369" y="38"/>
                  </a:lnTo>
                  <a:lnTo>
                    <a:pt x="364" y="39"/>
                  </a:lnTo>
                  <a:lnTo>
                    <a:pt x="359" y="41"/>
                  </a:lnTo>
                  <a:lnTo>
                    <a:pt x="354" y="42"/>
                  </a:lnTo>
                  <a:lnTo>
                    <a:pt x="348" y="43"/>
                  </a:lnTo>
                  <a:lnTo>
                    <a:pt x="343" y="46"/>
                  </a:lnTo>
                  <a:lnTo>
                    <a:pt x="337" y="47"/>
                  </a:lnTo>
                  <a:lnTo>
                    <a:pt x="331" y="49"/>
                  </a:lnTo>
                  <a:lnTo>
                    <a:pt x="327" y="49"/>
                  </a:lnTo>
                  <a:lnTo>
                    <a:pt x="321" y="50"/>
                  </a:lnTo>
                  <a:lnTo>
                    <a:pt x="316" y="52"/>
                  </a:lnTo>
                  <a:lnTo>
                    <a:pt x="310" y="53"/>
                  </a:lnTo>
                  <a:lnTo>
                    <a:pt x="304" y="55"/>
                  </a:lnTo>
                  <a:lnTo>
                    <a:pt x="299" y="56"/>
                  </a:lnTo>
                  <a:lnTo>
                    <a:pt x="294" y="57"/>
                  </a:lnTo>
                  <a:lnTo>
                    <a:pt x="289" y="59"/>
                  </a:lnTo>
                  <a:lnTo>
                    <a:pt x="283" y="59"/>
                  </a:lnTo>
                  <a:lnTo>
                    <a:pt x="276" y="61"/>
                  </a:lnTo>
                  <a:lnTo>
                    <a:pt x="272" y="62"/>
                  </a:lnTo>
                  <a:lnTo>
                    <a:pt x="266" y="63"/>
                  </a:lnTo>
                  <a:lnTo>
                    <a:pt x="261" y="65"/>
                  </a:lnTo>
                  <a:lnTo>
                    <a:pt x="255" y="66"/>
                  </a:lnTo>
                  <a:lnTo>
                    <a:pt x="249" y="67"/>
                  </a:lnTo>
                  <a:lnTo>
                    <a:pt x="244" y="68"/>
                  </a:lnTo>
                  <a:lnTo>
                    <a:pt x="238" y="69"/>
                  </a:lnTo>
                  <a:lnTo>
                    <a:pt x="233" y="70"/>
                  </a:lnTo>
                  <a:lnTo>
                    <a:pt x="227" y="71"/>
                  </a:lnTo>
                  <a:lnTo>
                    <a:pt x="223" y="72"/>
                  </a:lnTo>
                  <a:lnTo>
                    <a:pt x="216" y="74"/>
                  </a:lnTo>
                  <a:lnTo>
                    <a:pt x="211" y="75"/>
                  </a:lnTo>
                  <a:lnTo>
                    <a:pt x="205" y="76"/>
                  </a:lnTo>
                  <a:lnTo>
                    <a:pt x="200" y="77"/>
                  </a:lnTo>
                  <a:lnTo>
                    <a:pt x="195" y="78"/>
                  </a:lnTo>
                  <a:lnTo>
                    <a:pt x="189" y="78"/>
                  </a:lnTo>
                  <a:lnTo>
                    <a:pt x="182" y="79"/>
                  </a:lnTo>
                  <a:lnTo>
                    <a:pt x="178" y="80"/>
                  </a:lnTo>
                  <a:lnTo>
                    <a:pt x="172" y="81"/>
                  </a:lnTo>
                  <a:lnTo>
                    <a:pt x="167" y="83"/>
                  </a:lnTo>
                  <a:lnTo>
                    <a:pt x="162" y="84"/>
                  </a:lnTo>
                  <a:lnTo>
                    <a:pt x="155" y="85"/>
                  </a:lnTo>
                  <a:lnTo>
                    <a:pt x="150" y="86"/>
                  </a:lnTo>
                  <a:lnTo>
                    <a:pt x="145" y="87"/>
                  </a:lnTo>
                  <a:lnTo>
                    <a:pt x="140" y="88"/>
                  </a:lnTo>
                  <a:lnTo>
                    <a:pt x="134" y="90"/>
                  </a:lnTo>
                  <a:lnTo>
                    <a:pt x="128" y="90"/>
                  </a:lnTo>
                  <a:lnTo>
                    <a:pt x="123" y="92"/>
                  </a:lnTo>
                  <a:lnTo>
                    <a:pt x="117" y="93"/>
                  </a:lnTo>
                  <a:lnTo>
                    <a:pt x="112" y="95"/>
                  </a:lnTo>
                  <a:lnTo>
                    <a:pt x="106" y="96"/>
                  </a:lnTo>
                  <a:lnTo>
                    <a:pt x="100" y="97"/>
                  </a:lnTo>
                  <a:lnTo>
                    <a:pt x="96" y="98"/>
                  </a:lnTo>
                  <a:lnTo>
                    <a:pt x="89" y="99"/>
                  </a:lnTo>
                  <a:lnTo>
                    <a:pt x="85" y="100"/>
                  </a:lnTo>
                  <a:lnTo>
                    <a:pt x="79" y="102"/>
                  </a:lnTo>
                  <a:lnTo>
                    <a:pt x="74" y="103"/>
                  </a:lnTo>
                  <a:lnTo>
                    <a:pt x="68" y="105"/>
                  </a:lnTo>
                  <a:lnTo>
                    <a:pt x="62" y="106"/>
                  </a:lnTo>
                  <a:lnTo>
                    <a:pt x="57" y="107"/>
                  </a:lnTo>
                  <a:lnTo>
                    <a:pt x="51" y="109"/>
                  </a:lnTo>
                  <a:lnTo>
                    <a:pt x="46" y="111"/>
                  </a:lnTo>
                  <a:lnTo>
                    <a:pt x="40" y="112"/>
                  </a:lnTo>
                  <a:lnTo>
                    <a:pt x="35" y="114"/>
                  </a:lnTo>
                  <a:lnTo>
                    <a:pt x="30" y="115"/>
                  </a:lnTo>
                  <a:lnTo>
                    <a:pt x="25" y="118"/>
                  </a:lnTo>
                  <a:lnTo>
                    <a:pt x="22" y="120"/>
                  </a:lnTo>
                  <a:lnTo>
                    <a:pt x="19" y="123"/>
                  </a:lnTo>
                  <a:lnTo>
                    <a:pt x="18" y="126"/>
                  </a:lnTo>
                  <a:lnTo>
                    <a:pt x="16" y="130"/>
                  </a:lnTo>
                  <a:lnTo>
                    <a:pt x="14" y="133"/>
                  </a:lnTo>
                  <a:lnTo>
                    <a:pt x="14" y="136"/>
                  </a:lnTo>
                  <a:lnTo>
                    <a:pt x="13" y="141"/>
                  </a:lnTo>
                  <a:lnTo>
                    <a:pt x="13" y="144"/>
                  </a:lnTo>
                  <a:lnTo>
                    <a:pt x="13" y="149"/>
                  </a:lnTo>
                  <a:lnTo>
                    <a:pt x="13" y="152"/>
                  </a:lnTo>
                  <a:lnTo>
                    <a:pt x="13" y="157"/>
                  </a:lnTo>
                  <a:lnTo>
                    <a:pt x="13" y="161"/>
                  </a:lnTo>
                  <a:lnTo>
                    <a:pt x="13" y="164"/>
                  </a:lnTo>
                  <a:lnTo>
                    <a:pt x="13" y="169"/>
                  </a:lnTo>
                  <a:lnTo>
                    <a:pt x="13" y="172"/>
                  </a:lnTo>
                  <a:lnTo>
                    <a:pt x="13" y="177"/>
                  </a:lnTo>
                  <a:lnTo>
                    <a:pt x="13" y="179"/>
                  </a:lnTo>
                  <a:lnTo>
                    <a:pt x="12" y="181"/>
                  </a:lnTo>
                  <a:lnTo>
                    <a:pt x="12" y="183"/>
                  </a:lnTo>
                  <a:lnTo>
                    <a:pt x="13" y="187"/>
                  </a:lnTo>
                  <a:lnTo>
                    <a:pt x="13" y="189"/>
                  </a:lnTo>
                  <a:lnTo>
                    <a:pt x="13" y="192"/>
                  </a:lnTo>
                  <a:lnTo>
                    <a:pt x="14" y="195"/>
                  </a:lnTo>
                  <a:lnTo>
                    <a:pt x="15" y="198"/>
                  </a:lnTo>
                  <a:lnTo>
                    <a:pt x="15" y="200"/>
                  </a:lnTo>
                  <a:lnTo>
                    <a:pt x="16" y="202"/>
                  </a:lnTo>
                  <a:lnTo>
                    <a:pt x="16" y="205"/>
                  </a:lnTo>
                  <a:lnTo>
                    <a:pt x="18" y="208"/>
                  </a:lnTo>
                  <a:lnTo>
                    <a:pt x="18" y="210"/>
                  </a:lnTo>
                  <a:lnTo>
                    <a:pt x="19" y="213"/>
                  </a:lnTo>
                  <a:lnTo>
                    <a:pt x="19" y="216"/>
                  </a:lnTo>
                  <a:lnTo>
                    <a:pt x="19" y="218"/>
                  </a:lnTo>
                  <a:lnTo>
                    <a:pt x="23" y="218"/>
                  </a:lnTo>
                  <a:lnTo>
                    <a:pt x="26" y="218"/>
                  </a:lnTo>
                  <a:lnTo>
                    <a:pt x="31" y="218"/>
                  </a:lnTo>
                  <a:lnTo>
                    <a:pt x="33" y="218"/>
                  </a:lnTo>
                  <a:lnTo>
                    <a:pt x="37" y="218"/>
                  </a:lnTo>
                  <a:lnTo>
                    <a:pt x="41" y="217"/>
                  </a:lnTo>
                  <a:lnTo>
                    <a:pt x="44" y="217"/>
                  </a:lnTo>
                  <a:lnTo>
                    <a:pt x="49" y="217"/>
                  </a:lnTo>
                  <a:lnTo>
                    <a:pt x="52" y="216"/>
                  </a:lnTo>
                  <a:lnTo>
                    <a:pt x="56" y="216"/>
                  </a:lnTo>
                  <a:lnTo>
                    <a:pt x="58" y="215"/>
                  </a:lnTo>
                  <a:lnTo>
                    <a:pt x="60" y="214"/>
                  </a:lnTo>
                  <a:lnTo>
                    <a:pt x="62" y="214"/>
                  </a:lnTo>
                  <a:lnTo>
                    <a:pt x="65" y="214"/>
                  </a:lnTo>
                  <a:lnTo>
                    <a:pt x="67" y="213"/>
                  </a:lnTo>
                  <a:lnTo>
                    <a:pt x="69" y="213"/>
                  </a:lnTo>
                  <a:lnTo>
                    <a:pt x="71" y="211"/>
                  </a:lnTo>
                  <a:lnTo>
                    <a:pt x="75" y="211"/>
                  </a:lnTo>
                  <a:lnTo>
                    <a:pt x="78" y="210"/>
                  </a:lnTo>
                  <a:lnTo>
                    <a:pt x="80" y="209"/>
                  </a:lnTo>
                  <a:lnTo>
                    <a:pt x="83" y="209"/>
                  </a:lnTo>
                  <a:lnTo>
                    <a:pt x="87" y="208"/>
                  </a:lnTo>
                  <a:lnTo>
                    <a:pt x="91" y="207"/>
                  </a:lnTo>
                  <a:lnTo>
                    <a:pt x="96" y="205"/>
                  </a:lnTo>
                  <a:lnTo>
                    <a:pt x="100" y="204"/>
                  </a:lnTo>
                  <a:lnTo>
                    <a:pt x="106" y="202"/>
                  </a:lnTo>
                  <a:lnTo>
                    <a:pt x="112" y="200"/>
                  </a:lnTo>
                  <a:lnTo>
                    <a:pt x="116" y="199"/>
                  </a:lnTo>
                  <a:lnTo>
                    <a:pt x="121" y="197"/>
                  </a:lnTo>
                  <a:lnTo>
                    <a:pt x="126" y="196"/>
                  </a:lnTo>
                  <a:lnTo>
                    <a:pt x="132" y="194"/>
                  </a:lnTo>
                  <a:lnTo>
                    <a:pt x="136" y="192"/>
                  </a:lnTo>
                  <a:lnTo>
                    <a:pt x="141" y="190"/>
                  </a:lnTo>
                  <a:lnTo>
                    <a:pt x="146" y="189"/>
                  </a:lnTo>
                  <a:lnTo>
                    <a:pt x="152" y="188"/>
                  </a:lnTo>
                  <a:lnTo>
                    <a:pt x="156" y="186"/>
                  </a:lnTo>
                  <a:lnTo>
                    <a:pt x="162" y="185"/>
                  </a:lnTo>
                  <a:lnTo>
                    <a:pt x="167" y="183"/>
                  </a:lnTo>
                  <a:lnTo>
                    <a:pt x="171" y="181"/>
                  </a:lnTo>
                  <a:lnTo>
                    <a:pt x="177" y="180"/>
                  </a:lnTo>
                  <a:lnTo>
                    <a:pt x="181" y="179"/>
                  </a:lnTo>
                  <a:lnTo>
                    <a:pt x="187" y="177"/>
                  </a:lnTo>
                  <a:lnTo>
                    <a:pt x="191" y="176"/>
                  </a:lnTo>
                  <a:lnTo>
                    <a:pt x="196" y="173"/>
                  </a:lnTo>
                  <a:lnTo>
                    <a:pt x="200" y="172"/>
                  </a:lnTo>
                  <a:lnTo>
                    <a:pt x="206" y="171"/>
                  </a:lnTo>
                  <a:lnTo>
                    <a:pt x="211" y="169"/>
                  </a:lnTo>
                  <a:lnTo>
                    <a:pt x="216" y="167"/>
                  </a:lnTo>
                  <a:lnTo>
                    <a:pt x="220" y="165"/>
                  </a:lnTo>
                  <a:lnTo>
                    <a:pt x="225" y="164"/>
                  </a:lnTo>
                  <a:lnTo>
                    <a:pt x="230" y="162"/>
                  </a:lnTo>
                  <a:lnTo>
                    <a:pt x="235" y="161"/>
                  </a:lnTo>
                  <a:lnTo>
                    <a:pt x="241" y="159"/>
                  </a:lnTo>
                  <a:lnTo>
                    <a:pt x="246" y="158"/>
                  </a:lnTo>
                  <a:lnTo>
                    <a:pt x="249" y="155"/>
                  </a:lnTo>
                  <a:lnTo>
                    <a:pt x="255" y="154"/>
                  </a:lnTo>
                  <a:lnTo>
                    <a:pt x="260" y="152"/>
                  </a:lnTo>
                  <a:lnTo>
                    <a:pt x="265" y="151"/>
                  </a:lnTo>
                  <a:lnTo>
                    <a:pt x="270" y="149"/>
                  </a:lnTo>
                  <a:lnTo>
                    <a:pt x="274" y="148"/>
                  </a:lnTo>
                  <a:lnTo>
                    <a:pt x="279" y="146"/>
                  </a:lnTo>
                  <a:lnTo>
                    <a:pt x="284" y="144"/>
                  </a:lnTo>
                  <a:lnTo>
                    <a:pt x="289" y="142"/>
                  </a:lnTo>
                  <a:lnTo>
                    <a:pt x="294" y="141"/>
                  </a:lnTo>
                  <a:lnTo>
                    <a:pt x="299" y="139"/>
                  </a:lnTo>
                  <a:lnTo>
                    <a:pt x="303" y="137"/>
                  </a:lnTo>
                  <a:lnTo>
                    <a:pt x="308" y="135"/>
                  </a:lnTo>
                  <a:lnTo>
                    <a:pt x="313" y="134"/>
                  </a:lnTo>
                  <a:lnTo>
                    <a:pt x="318" y="132"/>
                  </a:lnTo>
                  <a:lnTo>
                    <a:pt x="323" y="131"/>
                  </a:lnTo>
                  <a:lnTo>
                    <a:pt x="328" y="129"/>
                  </a:lnTo>
                  <a:lnTo>
                    <a:pt x="332" y="126"/>
                  </a:lnTo>
                  <a:lnTo>
                    <a:pt x="337" y="124"/>
                  </a:lnTo>
                  <a:lnTo>
                    <a:pt x="341" y="123"/>
                  </a:lnTo>
                  <a:lnTo>
                    <a:pt x="347" y="121"/>
                  </a:lnTo>
                  <a:lnTo>
                    <a:pt x="351" y="120"/>
                  </a:lnTo>
                  <a:lnTo>
                    <a:pt x="356" y="117"/>
                  </a:lnTo>
                  <a:lnTo>
                    <a:pt x="362" y="115"/>
                  </a:lnTo>
                  <a:lnTo>
                    <a:pt x="366" y="113"/>
                  </a:lnTo>
                  <a:lnTo>
                    <a:pt x="372" y="112"/>
                  </a:lnTo>
                  <a:lnTo>
                    <a:pt x="376" y="109"/>
                  </a:lnTo>
                  <a:lnTo>
                    <a:pt x="382" y="108"/>
                  </a:lnTo>
                  <a:lnTo>
                    <a:pt x="386" y="106"/>
                  </a:lnTo>
                  <a:lnTo>
                    <a:pt x="391" y="105"/>
                  </a:lnTo>
                  <a:lnTo>
                    <a:pt x="395" y="103"/>
                  </a:lnTo>
                  <a:lnTo>
                    <a:pt x="401" y="100"/>
                  </a:lnTo>
                  <a:lnTo>
                    <a:pt x="414" y="137"/>
                  </a:lnTo>
                  <a:lnTo>
                    <a:pt x="411" y="139"/>
                  </a:lnTo>
                  <a:lnTo>
                    <a:pt x="406" y="140"/>
                  </a:lnTo>
                  <a:lnTo>
                    <a:pt x="403" y="141"/>
                  </a:lnTo>
                  <a:lnTo>
                    <a:pt x="400" y="142"/>
                  </a:lnTo>
                  <a:lnTo>
                    <a:pt x="395" y="144"/>
                  </a:lnTo>
                  <a:lnTo>
                    <a:pt x="392" y="145"/>
                  </a:lnTo>
                  <a:lnTo>
                    <a:pt x="388" y="146"/>
                  </a:lnTo>
                  <a:lnTo>
                    <a:pt x="386" y="148"/>
                  </a:lnTo>
                  <a:lnTo>
                    <a:pt x="382" y="149"/>
                  </a:lnTo>
                  <a:lnTo>
                    <a:pt x="378" y="151"/>
                  </a:lnTo>
                  <a:lnTo>
                    <a:pt x="375" y="152"/>
                  </a:lnTo>
                  <a:lnTo>
                    <a:pt x="372" y="152"/>
                  </a:lnTo>
                  <a:lnTo>
                    <a:pt x="368" y="153"/>
                  </a:lnTo>
                  <a:lnTo>
                    <a:pt x="365" y="155"/>
                  </a:lnTo>
                  <a:lnTo>
                    <a:pt x="363" y="157"/>
                  </a:lnTo>
                  <a:lnTo>
                    <a:pt x="359" y="158"/>
                  </a:lnTo>
                  <a:lnTo>
                    <a:pt x="356" y="158"/>
                  </a:lnTo>
                  <a:lnTo>
                    <a:pt x="353" y="159"/>
                  </a:lnTo>
                  <a:lnTo>
                    <a:pt x="349" y="160"/>
                  </a:lnTo>
                  <a:lnTo>
                    <a:pt x="346" y="161"/>
                  </a:lnTo>
                  <a:lnTo>
                    <a:pt x="343" y="162"/>
                  </a:lnTo>
                  <a:lnTo>
                    <a:pt x="340" y="162"/>
                  </a:lnTo>
                  <a:lnTo>
                    <a:pt x="337" y="163"/>
                  </a:lnTo>
                  <a:lnTo>
                    <a:pt x="335" y="164"/>
                  </a:lnTo>
                  <a:lnTo>
                    <a:pt x="331" y="165"/>
                  </a:lnTo>
                  <a:lnTo>
                    <a:pt x="328" y="167"/>
                  </a:lnTo>
                  <a:lnTo>
                    <a:pt x="325" y="167"/>
                  </a:lnTo>
                  <a:lnTo>
                    <a:pt x="321" y="168"/>
                  </a:lnTo>
                  <a:lnTo>
                    <a:pt x="318" y="169"/>
                  </a:lnTo>
                  <a:lnTo>
                    <a:pt x="316" y="170"/>
                  </a:lnTo>
                  <a:lnTo>
                    <a:pt x="312" y="171"/>
                  </a:lnTo>
                  <a:lnTo>
                    <a:pt x="309" y="172"/>
                  </a:lnTo>
                  <a:lnTo>
                    <a:pt x="306" y="172"/>
                  </a:lnTo>
                  <a:lnTo>
                    <a:pt x="302" y="173"/>
                  </a:lnTo>
                  <a:lnTo>
                    <a:pt x="299" y="174"/>
                  </a:lnTo>
                  <a:lnTo>
                    <a:pt x="295" y="174"/>
                  </a:lnTo>
                  <a:lnTo>
                    <a:pt x="293" y="176"/>
                  </a:lnTo>
                  <a:lnTo>
                    <a:pt x="289" y="177"/>
                  </a:lnTo>
                  <a:lnTo>
                    <a:pt x="285" y="177"/>
                  </a:lnTo>
                  <a:lnTo>
                    <a:pt x="283" y="179"/>
                  </a:lnTo>
                  <a:lnTo>
                    <a:pt x="279" y="179"/>
                  </a:lnTo>
                  <a:lnTo>
                    <a:pt x="275" y="180"/>
                  </a:lnTo>
                  <a:lnTo>
                    <a:pt x="272" y="180"/>
                  </a:lnTo>
                  <a:lnTo>
                    <a:pt x="269" y="181"/>
                  </a:lnTo>
                  <a:lnTo>
                    <a:pt x="265" y="182"/>
                  </a:lnTo>
                  <a:lnTo>
                    <a:pt x="261" y="183"/>
                  </a:lnTo>
                  <a:lnTo>
                    <a:pt x="257" y="183"/>
                  </a:lnTo>
                  <a:lnTo>
                    <a:pt x="254" y="185"/>
                  </a:lnTo>
                  <a:lnTo>
                    <a:pt x="249" y="186"/>
                  </a:lnTo>
                  <a:lnTo>
                    <a:pt x="246" y="187"/>
                  </a:lnTo>
                  <a:lnTo>
                    <a:pt x="242" y="188"/>
                  </a:lnTo>
                  <a:lnTo>
                    <a:pt x="238" y="189"/>
                  </a:lnTo>
                  <a:lnTo>
                    <a:pt x="234" y="189"/>
                  </a:lnTo>
                  <a:lnTo>
                    <a:pt x="229" y="190"/>
                  </a:lnTo>
                  <a:lnTo>
                    <a:pt x="225" y="192"/>
                  </a:lnTo>
                  <a:lnTo>
                    <a:pt x="220" y="194"/>
                  </a:lnTo>
                  <a:lnTo>
                    <a:pt x="216" y="195"/>
                  </a:lnTo>
                  <a:lnTo>
                    <a:pt x="211" y="196"/>
                  </a:lnTo>
                  <a:lnTo>
                    <a:pt x="207" y="197"/>
                  </a:lnTo>
                  <a:lnTo>
                    <a:pt x="202" y="198"/>
                  </a:lnTo>
                  <a:lnTo>
                    <a:pt x="198" y="199"/>
                  </a:lnTo>
                  <a:lnTo>
                    <a:pt x="192" y="200"/>
                  </a:lnTo>
                  <a:lnTo>
                    <a:pt x="188" y="202"/>
                  </a:lnTo>
                  <a:lnTo>
                    <a:pt x="183" y="204"/>
                  </a:lnTo>
                  <a:lnTo>
                    <a:pt x="181" y="205"/>
                  </a:lnTo>
                  <a:lnTo>
                    <a:pt x="178" y="205"/>
                  </a:lnTo>
                  <a:lnTo>
                    <a:pt x="176" y="205"/>
                  </a:lnTo>
                  <a:lnTo>
                    <a:pt x="173" y="207"/>
                  </a:lnTo>
                  <a:lnTo>
                    <a:pt x="171" y="207"/>
                  </a:lnTo>
                  <a:lnTo>
                    <a:pt x="169" y="208"/>
                  </a:lnTo>
                  <a:lnTo>
                    <a:pt x="167" y="208"/>
                  </a:lnTo>
                  <a:lnTo>
                    <a:pt x="163" y="209"/>
                  </a:lnTo>
                  <a:lnTo>
                    <a:pt x="161" y="209"/>
                  </a:lnTo>
                  <a:lnTo>
                    <a:pt x="159" y="209"/>
                  </a:lnTo>
                  <a:lnTo>
                    <a:pt x="155" y="210"/>
                  </a:lnTo>
                  <a:lnTo>
                    <a:pt x="153" y="211"/>
                  </a:lnTo>
                  <a:lnTo>
                    <a:pt x="150" y="211"/>
                  </a:lnTo>
                  <a:lnTo>
                    <a:pt x="148" y="213"/>
                  </a:lnTo>
                  <a:lnTo>
                    <a:pt x="145" y="213"/>
                  </a:lnTo>
                  <a:lnTo>
                    <a:pt x="143" y="214"/>
                  </a:lnTo>
                  <a:lnTo>
                    <a:pt x="140" y="214"/>
                  </a:lnTo>
                  <a:lnTo>
                    <a:pt x="136" y="214"/>
                  </a:lnTo>
                  <a:lnTo>
                    <a:pt x="134" y="215"/>
                  </a:lnTo>
                  <a:lnTo>
                    <a:pt x="131" y="216"/>
                  </a:lnTo>
                  <a:lnTo>
                    <a:pt x="128" y="216"/>
                  </a:lnTo>
                  <a:lnTo>
                    <a:pt x="125" y="217"/>
                  </a:lnTo>
                  <a:lnTo>
                    <a:pt x="122" y="217"/>
                  </a:lnTo>
                  <a:lnTo>
                    <a:pt x="121" y="218"/>
                  </a:lnTo>
                  <a:lnTo>
                    <a:pt x="117" y="218"/>
                  </a:lnTo>
                  <a:lnTo>
                    <a:pt x="115" y="219"/>
                  </a:lnTo>
                  <a:lnTo>
                    <a:pt x="112" y="219"/>
                  </a:lnTo>
                  <a:lnTo>
                    <a:pt x="109" y="220"/>
                  </a:lnTo>
                  <a:lnTo>
                    <a:pt x="106" y="220"/>
                  </a:lnTo>
                  <a:lnTo>
                    <a:pt x="104" y="222"/>
                  </a:lnTo>
                  <a:lnTo>
                    <a:pt x="102" y="222"/>
                  </a:lnTo>
                  <a:lnTo>
                    <a:pt x="98" y="223"/>
                  </a:lnTo>
                  <a:lnTo>
                    <a:pt x="96" y="223"/>
                  </a:lnTo>
                  <a:lnTo>
                    <a:pt x="93" y="224"/>
                  </a:lnTo>
                  <a:lnTo>
                    <a:pt x="90" y="224"/>
                  </a:lnTo>
                  <a:lnTo>
                    <a:pt x="88" y="225"/>
                  </a:lnTo>
                  <a:lnTo>
                    <a:pt x="86" y="225"/>
                  </a:lnTo>
                  <a:lnTo>
                    <a:pt x="84" y="226"/>
                  </a:lnTo>
                  <a:lnTo>
                    <a:pt x="80" y="226"/>
                  </a:lnTo>
                  <a:lnTo>
                    <a:pt x="79" y="227"/>
                  </a:lnTo>
                  <a:lnTo>
                    <a:pt x="76" y="227"/>
                  </a:lnTo>
                  <a:lnTo>
                    <a:pt x="74" y="227"/>
                  </a:lnTo>
                  <a:lnTo>
                    <a:pt x="71" y="227"/>
                  </a:lnTo>
                  <a:lnTo>
                    <a:pt x="69" y="228"/>
                  </a:lnTo>
                  <a:lnTo>
                    <a:pt x="65" y="229"/>
                  </a:lnTo>
                  <a:lnTo>
                    <a:pt x="61" y="231"/>
                  </a:lnTo>
                  <a:lnTo>
                    <a:pt x="57" y="231"/>
                  </a:lnTo>
                  <a:lnTo>
                    <a:pt x="53" y="232"/>
                  </a:lnTo>
                  <a:lnTo>
                    <a:pt x="50" y="232"/>
                  </a:lnTo>
                  <a:lnTo>
                    <a:pt x="47" y="233"/>
                  </a:lnTo>
                  <a:lnTo>
                    <a:pt x="43" y="233"/>
                  </a:lnTo>
                  <a:lnTo>
                    <a:pt x="41" y="234"/>
                  </a:lnTo>
                  <a:lnTo>
                    <a:pt x="39" y="234"/>
                  </a:lnTo>
                  <a:lnTo>
                    <a:pt x="38" y="235"/>
                  </a:lnTo>
                  <a:lnTo>
                    <a:pt x="34" y="235"/>
                  </a:lnTo>
                  <a:lnTo>
                    <a:pt x="32" y="235"/>
                  </a:lnTo>
                  <a:lnTo>
                    <a:pt x="29" y="235"/>
                  </a:lnTo>
                  <a:lnTo>
                    <a:pt x="26" y="235"/>
                  </a:lnTo>
                  <a:lnTo>
                    <a:pt x="24" y="235"/>
                  </a:lnTo>
                  <a:lnTo>
                    <a:pt x="22" y="234"/>
                  </a:lnTo>
                  <a:lnTo>
                    <a:pt x="20" y="234"/>
                  </a:lnTo>
                  <a:lnTo>
                    <a:pt x="19" y="233"/>
                  </a:lnTo>
                  <a:lnTo>
                    <a:pt x="14" y="232"/>
                  </a:lnTo>
                  <a:lnTo>
                    <a:pt x="12" y="231"/>
                  </a:lnTo>
                  <a:lnTo>
                    <a:pt x="10" y="228"/>
                  </a:lnTo>
                  <a:lnTo>
                    <a:pt x="9" y="226"/>
                  </a:lnTo>
                  <a:lnTo>
                    <a:pt x="6" y="223"/>
                  </a:lnTo>
                  <a:lnTo>
                    <a:pt x="5" y="220"/>
                  </a:lnTo>
                  <a:lnTo>
                    <a:pt x="4" y="218"/>
                  </a:lnTo>
                  <a:lnTo>
                    <a:pt x="4" y="216"/>
                  </a:lnTo>
                  <a:lnTo>
                    <a:pt x="4" y="213"/>
                  </a:lnTo>
                  <a:lnTo>
                    <a:pt x="4" y="209"/>
                  </a:lnTo>
                  <a:lnTo>
                    <a:pt x="4" y="207"/>
                  </a:lnTo>
                  <a:lnTo>
                    <a:pt x="5" y="205"/>
                  </a:lnTo>
                  <a:lnTo>
                    <a:pt x="4" y="200"/>
                  </a:lnTo>
                  <a:lnTo>
                    <a:pt x="4" y="198"/>
                  </a:lnTo>
                  <a:lnTo>
                    <a:pt x="3" y="194"/>
                  </a:lnTo>
                  <a:lnTo>
                    <a:pt x="3" y="191"/>
                  </a:lnTo>
                  <a:lnTo>
                    <a:pt x="3" y="188"/>
                  </a:lnTo>
                  <a:lnTo>
                    <a:pt x="3" y="185"/>
                  </a:lnTo>
                  <a:lnTo>
                    <a:pt x="2" y="181"/>
                  </a:lnTo>
                  <a:lnTo>
                    <a:pt x="2" y="179"/>
                  </a:lnTo>
                  <a:lnTo>
                    <a:pt x="1" y="174"/>
                  </a:lnTo>
                  <a:lnTo>
                    <a:pt x="1" y="172"/>
                  </a:lnTo>
                  <a:lnTo>
                    <a:pt x="0" y="168"/>
                  </a:lnTo>
                  <a:lnTo>
                    <a:pt x="0" y="165"/>
                  </a:lnTo>
                  <a:lnTo>
                    <a:pt x="0" y="162"/>
                  </a:lnTo>
                  <a:lnTo>
                    <a:pt x="0" y="159"/>
                  </a:lnTo>
                  <a:lnTo>
                    <a:pt x="0" y="155"/>
                  </a:lnTo>
                  <a:lnTo>
                    <a:pt x="0" y="152"/>
                  </a:lnTo>
                  <a:lnTo>
                    <a:pt x="0" y="149"/>
                  </a:lnTo>
                  <a:lnTo>
                    <a:pt x="0" y="146"/>
                  </a:lnTo>
                  <a:lnTo>
                    <a:pt x="0" y="142"/>
                  </a:lnTo>
                  <a:lnTo>
                    <a:pt x="0" y="140"/>
                  </a:lnTo>
                  <a:lnTo>
                    <a:pt x="1" y="136"/>
                  </a:lnTo>
                  <a:lnTo>
                    <a:pt x="1" y="134"/>
                  </a:lnTo>
                  <a:lnTo>
                    <a:pt x="2" y="131"/>
                  </a:lnTo>
                  <a:lnTo>
                    <a:pt x="3" y="129"/>
                  </a:lnTo>
                  <a:lnTo>
                    <a:pt x="4" y="125"/>
                  </a:lnTo>
                  <a:lnTo>
                    <a:pt x="5" y="123"/>
                  </a:lnTo>
                  <a:lnTo>
                    <a:pt x="7" y="120"/>
                  </a:lnTo>
                  <a:lnTo>
                    <a:pt x="9" y="117"/>
                  </a:lnTo>
                  <a:lnTo>
                    <a:pt x="10" y="114"/>
                  </a:lnTo>
                  <a:lnTo>
                    <a:pt x="12" y="112"/>
                  </a:lnTo>
                  <a:lnTo>
                    <a:pt x="14" y="109"/>
                  </a:lnTo>
                  <a:lnTo>
                    <a:pt x="18" y="107"/>
                  </a:lnTo>
                  <a:lnTo>
                    <a:pt x="20" y="106"/>
                  </a:lnTo>
                  <a:lnTo>
                    <a:pt x="23" y="105"/>
                  </a:lnTo>
                  <a:lnTo>
                    <a:pt x="25" y="104"/>
                  </a:lnTo>
                  <a:lnTo>
                    <a:pt x="29" y="104"/>
                  </a:lnTo>
                  <a:lnTo>
                    <a:pt x="32" y="102"/>
                  </a:lnTo>
                  <a:lnTo>
                    <a:pt x="34" y="102"/>
                  </a:lnTo>
                  <a:lnTo>
                    <a:pt x="37" y="100"/>
                  </a:lnTo>
                  <a:lnTo>
                    <a:pt x="40" y="99"/>
                  </a:lnTo>
                  <a:lnTo>
                    <a:pt x="42" y="98"/>
                  </a:lnTo>
                  <a:lnTo>
                    <a:pt x="46" y="97"/>
                  </a:lnTo>
                  <a:lnTo>
                    <a:pt x="49" y="96"/>
                  </a:lnTo>
                  <a:lnTo>
                    <a:pt x="52" y="96"/>
                  </a:lnTo>
                  <a:lnTo>
                    <a:pt x="54" y="95"/>
                  </a:lnTo>
                  <a:lnTo>
                    <a:pt x="58" y="93"/>
                  </a:lnTo>
                  <a:lnTo>
                    <a:pt x="61" y="93"/>
                  </a:lnTo>
                  <a:lnTo>
                    <a:pt x="65" y="92"/>
                  </a:lnTo>
                  <a:lnTo>
                    <a:pt x="66" y="90"/>
                  </a:lnTo>
                  <a:lnTo>
                    <a:pt x="69" y="89"/>
                  </a:lnTo>
                  <a:lnTo>
                    <a:pt x="72" y="87"/>
                  </a:lnTo>
                  <a:lnTo>
                    <a:pt x="76" y="87"/>
                  </a:lnTo>
                  <a:lnTo>
                    <a:pt x="79" y="86"/>
                  </a:lnTo>
                  <a:lnTo>
                    <a:pt x="83" y="85"/>
                  </a:lnTo>
                  <a:lnTo>
                    <a:pt x="85" y="84"/>
                  </a:lnTo>
                  <a:lnTo>
                    <a:pt x="88" y="83"/>
                  </a:lnTo>
                  <a:lnTo>
                    <a:pt x="90" y="81"/>
                  </a:lnTo>
                  <a:lnTo>
                    <a:pt x="94" y="81"/>
                  </a:lnTo>
                  <a:lnTo>
                    <a:pt x="96" y="80"/>
                  </a:lnTo>
                  <a:lnTo>
                    <a:pt x="99" y="78"/>
                  </a:lnTo>
                  <a:lnTo>
                    <a:pt x="103" y="78"/>
                  </a:lnTo>
                  <a:lnTo>
                    <a:pt x="106" y="77"/>
                  </a:lnTo>
                  <a:lnTo>
                    <a:pt x="108" y="76"/>
                  </a:lnTo>
                  <a:lnTo>
                    <a:pt x="112" y="75"/>
                  </a:lnTo>
                  <a:lnTo>
                    <a:pt x="115" y="74"/>
                  </a:lnTo>
                  <a:lnTo>
                    <a:pt x="117" y="72"/>
                  </a:lnTo>
                  <a:lnTo>
                    <a:pt x="121" y="71"/>
                  </a:lnTo>
                  <a:lnTo>
                    <a:pt x="124" y="70"/>
                  </a:lnTo>
                  <a:lnTo>
                    <a:pt x="126" y="69"/>
                  </a:lnTo>
                  <a:lnTo>
                    <a:pt x="130" y="68"/>
                  </a:lnTo>
                  <a:lnTo>
                    <a:pt x="132" y="67"/>
                  </a:lnTo>
                  <a:lnTo>
                    <a:pt x="135" y="67"/>
                  </a:lnTo>
                  <a:lnTo>
                    <a:pt x="139" y="65"/>
                  </a:lnTo>
                  <a:lnTo>
                    <a:pt x="141" y="65"/>
                  </a:lnTo>
                  <a:lnTo>
                    <a:pt x="144" y="63"/>
                  </a:lnTo>
                  <a:lnTo>
                    <a:pt x="148" y="62"/>
                  </a:lnTo>
                  <a:lnTo>
                    <a:pt x="150" y="61"/>
                  </a:lnTo>
                  <a:lnTo>
                    <a:pt x="153" y="60"/>
                  </a:lnTo>
                  <a:lnTo>
                    <a:pt x="156" y="59"/>
                  </a:lnTo>
                  <a:lnTo>
                    <a:pt x="160" y="58"/>
                  </a:lnTo>
                  <a:lnTo>
                    <a:pt x="162" y="57"/>
                  </a:lnTo>
                  <a:lnTo>
                    <a:pt x="165" y="57"/>
                  </a:lnTo>
                  <a:lnTo>
                    <a:pt x="168" y="56"/>
                  </a:lnTo>
                  <a:lnTo>
                    <a:pt x="171" y="55"/>
                  </a:lnTo>
                  <a:lnTo>
                    <a:pt x="173" y="53"/>
                  </a:lnTo>
                  <a:lnTo>
                    <a:pt x="177" y="52"/>
                  </a:lnTo>
                  <a:lnTo>
                    <a:pt x="180" y="52"/>
                  </a:lnTo>
                  <a:lnTo>
                    <a:pt x="182" y="51"/>
                  </a:lnTo>
                  <a:lnTo>
                    <a:pt x="186" y="50"/>
                  </a:lnTo>
                  <a:lnTo>
                    <a:pt x="189" y="49"/>
                  </a:lnTo>
                  <a:lnTo>
                    <a:pt x="191" y="49"/>
                  </a:lnTo>
                  <a:lnTo>
                    <a:pt x="195" y="48"/>
                  </a:lnTo>
                  <a:lnTo>
                    <a:pt x="197" y="47"/>
                  </a:lnTo>
                  <a:lnTo>
                    <a:pt x="200" y="46"/>
                  </a:lnTo>
                  <a:lnTo>
                    <a:pt x="204" y="46"/>
                  </a:lnTo>
                  <a:lnTo>
                    <a:pt x="206" y="44"/>
                  </a:lnTo>
                  <a:lnTo>
                    <a:pt x="209" y="43"/>
                  </a:lnTo>
                  <a:lnTo>
                    <a:pt x="211" y="43"/>
                  </a:lnTo>
                  <a:lnTo>
                    <a:pt x="215" y="42"/>
                  </a:lnTo>
                  <a:lnTo>
                    <a:pt x="216" y="41"/>
                  </a:lnTo>
                  <a:lnTo>
                    <a:pt x="219" y="40"/>
                  </a:lnTo>
                  <a:lnTo>
                    <a:pt x="221" y="40"/>
                  </a:lnTo>
                  <a:lnTo>
                    <a:pt x="224" y="39"/>
                  </a:lnTo>
                  <a:lnTo>
                    <a:pt x="226" y="39"/>
                  </a:lnTo>
                  <a:lnTo>
                    <a:pt x="228" y="37"/>
                  </a:lnTo>
                  <a:lnTo>
                    <a:pt x="232" y="37"/>
                  </a:lnTo>
                  <a:lnTo>
                    <a:pt x="234" y="35"/>
                  </a:lnTo>
                  <a:lnTo>
                    <a:pt x="236" y="34"/>
                  </a:lnTo>
                  <a:lnTo>
                    <a:pt x="238" y="34"/>
                  </a:lnTo>
                  <a:lnTo>
                    <a:pt x="242" y="33"/>
                  </a:lnTo>
                  <a:lnTo>
                    <a:pt x="243" y="32"/>
                  </a:lnTo>
                  <a:lnTo>
                    <a:pt x="246" y="32"/>
                  </a:lnTo>
                  <a:lnTo>
                    <a:pt x="248" y="31"/>
                  </a:lnTo>
                  <a:lnTo>
                    <a:pt x="251" y="30"/>
                  </a:lnTo>
                  <a:lnTo>
                    <a:pt x="253" y="29"/>
                  </a:lnTo>
                  <a:lnTo>
                    <a:pt x="256" y="29"/>
                  </a:lnTo>
                  <a:lnTo>
                    <a:pt x="258" y="28"/>
                  </a:lnTo>
                  <a:lnTo>
                    <a:pt x="261" y="26"/>
                  </a:lnTo>
                  <a:lnTo>
                    <a:pt x="263" y="26"/>
                  </a:lnTo>
                  <a:lnTo>
                    <a:pt x="266" y="25"/>
                  </a:lnTo>
                  <a:lnTo>
                    <a:pt x="269" y="25"/>
                  </a:lnTo>
                  <a:lnTo>
                    <a:pt x="271" y="24"/>
                  </a:lnTo>
                  <a:lnTo>
                    <a:pt x="273" y="24"/>
                  </a:lnTo>
                  <a:lnTo>
                    <a:pt x="275" y="23"/>
                  </a:lnTo>
                  <a:lnTo>
                    <a:pt x="278" y="22"/>
                  </a:lnTo>
                  <a:lnTo>
                    <a:pt x="280" y="22"/>
                  </a:lnTo>
                  <a:lnTo>
                    <a:pt x="283" y="21"/>
                  </a:lnTo>
                  <a:lnTo>
                    <a:pt x="285" y="21"/>
                  </a:lnTo>
                  <a:lnTo>
                    <a:pt x="288" y="20"/>
                  </a:lnTo>
                  <a:lnTo>
                    <a:pt x="290" y="20"/>
                  </a:lnTo>
                  <a:lnTo>
                    <a:pt x="293" y="18"/>
                  </a:lnTo>
                  <a:lnTo>
                    <a:pt x="295" y="18"/>
                  </a:lnTo>
                  <a:lnTo>
                    <a:pt x="298" y="16"/>
                  </a:lnTo>
                  <a:lnTo>
                    <a:pt x="300" y="16"/>
                  </a:lnTo>
                  <a:lnTo>
                    <a:pt x="302" y="15"/>
                  </a:lnTo>
                  <a:lnTo>
                    <a:pt x="304" y="15"/>
                  </a:lnTo>
                  <a:lnTo>
                    <a:pt x="307" y="14"/>
                  </a:lnTo>
                  <a:lnTo>
                    <a:pt x="309" y="13"/>
                  </a:lnTo>
                  <a:lnTo>
                    <a:pt x="312" y="13"/>
                  </a:lnTo>
                  <a:lnTo>
                    <a:pt x="314" y="12"/>
                  </a:lnTo>
                  <a:lnTo>
                    <a:pt x="317" y="12"/>
                  </a:lnTo>
                  <a:lnTo>
                    <a:pt x="319" y="11"/>
                  </a:lnTo>
                  <a:lnTo>
                    <a:pt x="322" y="11"/>
                  </a:lnTo>
                  <a:lnTo>
                    <a:pt x="325" y="10"/>
                  </a:lnTo>
                  <a:lnTo>
                    <a:pt x="327" y="9"/>
                  </a:lnTo>
                  <a:lnTo>
                    <a:pt x="329" y="7"/>
                  </a:lnTo>
                  <a:lnTo>
                    <a:pt x="331" y="7"/>
                  </a:lnTo>
                  <a:lnTo>
                    <a:pt x="335" y="6"/>
                  </a:lnTo>
                  <a:lnTo>
                    <a:pt x="336" y="6"/>
                  </a:lnTo>
                  <a:lnTo>
                    <a:pt x="339" y="5"/>
                  </a:lnTo>
                  <a:lnTo>
                    <a:pt x="341" y="5"/>
                  </a:lnTo>
                  <a:lnTo>
                    <a:pt x="344" y="4"/>
                  </a:lnTo>
                  <a:lnTo>
                    <a:pt x="346" y="3"/>
                  </a:lnTo>
                  <a:lnTo>
                    <a:pt x="349" y="3"/>
                  </a:lnTo>
                  <a:lnTo>
                    <a:pt x="351" y="2"/>
                  </a:lnTo>
                  <a:lnTo>
                    <a:pt x="354" y="2"/>
                  </a:lnTo>
                  <a:lnTo>
                    <a:pt x="356" y="1"/>
                  </a:lnTo>
                  <a:lnTo>
                    <a:pt x="359" y="1"/>
                  </a:lnTo>
                  <a:lnTo>
                    <a:pt x="360" y="0"/>
                  </a:lnTo>
                  <a:lnTo>
                    <a:pt x="364" y="0"/>
                  </a:lnTo>
                  <a:lnTo>
                    <a:pt x="375"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9" name="Freeform 195"/>
            <p:cNvSpPr>
              <a:spLocks/>
            </p:cNvSpPr>
            <p:nvPr/>
          </p:nvSpPr>
          <p:spPr bwMode="auto">
            <a:xfrm>
              <a:off x="2497" y="3636"/>
              <a:ext cx="51" cy="55"/>
            </a:xfrm>
            <a:custGeom>
              <a:avLst/>
              <a:gdLst>
                <a:gd name="T0" fmla="*/ 5 w 101"/>
                <a:gd name="T1" fmla="*/ 7 h 109"/>
                <a:gd name="T2" fmla="*/ 4 w 101"/>
                <a:gd name="T3" fmla="*/ 7 h 109"/>
                <a:gd name="T4" fmla="*/ 4 w 101"/>
                <a:gd name="T5" fmla="*/ 6 h 109"/>
                <a:gd name="T6" fmla="*/ 4 w 101"/>
                <a:gd name="T7" fmla="*/ 5 h 109"/>
                <a:gd name="T8" fmla="*/ 4 w 101"/>
                <a:gd name="T9" fmla="*/ 5 h 109"/>
                <a:gd name="T10" fmla="*/ 4 w 101"/>
                <a:gd name="T11" fmla="*/ 5 h 109"/>
                <a:gd name="T12" fmla="*/ 3 w 101"/>
                <a:gd name="T13" fmla="*/ 4 h 109"/>
                <a:gd name="T14" fmla="*/ 3 w 101"/>
                <a:gd name="T15" fmla="*/ 4 h 109"/>
                <a:gd name="T16" fmla="*/ 3 w 101"/>
                <a:gd name="T17" fmla="*/ 4 h 109"/>
                <a:gd name="T18" fmla="*/ 2 w 101"/>
                <a:gd name="T19" fmla="*/ 3 h 109"/>
                <a:gd name="T20" fmla="*/ 2 w 101"/>
                <a:gd name="T21" fmla="*/ 3 h 109"/>
                <a:gd name="T22" fmla="*/ 1 w 101"/>
                <a:gd name="T23" fmla="*/ 3 h 109"/>
                <a:gd name="T24" fmla="*/ 1 w 101"/>
                <a:gd name="T25" fmla="*/ 2 h 109"/>
                <a:gd name="T26" fmla="*/ 1 w 101"/>
                <a:gd name="T27" fmla="*/ 2 h 109"/>
                <a:gd name="T28" fmla="*/ 1 w 101"/>
                <a:gd name="T29" fmla="*/ 2 h 109"/>
                <a:gd name="T30" fmla="*/ 0 w 101"/>
                <a:gd name="T31" fmla="*/ 1 h 109"/>
                <a:gd name="T32" fmla="*/ 3 w 101"/>
                <a:gd name="T33" fmla="*/ 0 h 109"/>
                <a:gd name="T34" fmla="*/ 3 w 101"/>
                <a:gd name="T35" fmla="*/ 1 h 109"/>
                <a:gd name="T36" fmla="*/ 3 w 101"/>
                <a:gd name="T37" fmla="*/ 1 h 109"/>
                <a:gd name="T38" fmla="*/ 3 w 101"/>
                <a:gd name="T39" fmla="*/ 1 h 109"/>
                <a:gd name="T40" fmla="*/ 3 w 101"/>
                <a:gd name="T41" fmla="*/ 2 h 109"/>
                <a:gd name="T42" fmla="*/ 3 w 101"/>
                <a:gd name="T43" fmla="*/ 2 h 109"/>
                <a:gd name="T44" fmla="*/ 3 w 101"/>
                <a:gd name="T45" fmla="*/ 2 h 109"/>
                <a:gd name="T46" fmla="*/ 3 w 101"/>
                <a:gd name="T47" fmla="*/ 3 h 109"/>
                <a:gd name="T48" fmla="*/ 3 w 101"/>
                <a:gd name="T49" fmla="*/ 3 h 109"/>
                <a:gd name="T50" fmla="*/ 4 w 101"/>
                <a:gd name="T51" fmla="*/ 3 h 109"/>
                <a:gd name="T52" fmla="*/ 4 w 101"/>
                <a:gd name="T53" fmla="*/ 4 h 109"/>
                <a:gd name="T54" fmla="*/ 4 w 101"/>
                <a:gd name="T55" fmla="*/ 4 h 109"/>
                <a:gd name="T56" fmla="*/ 5 w 101"/>
                <a:gd name="T57" fmla="*/ 4 h 109"/>
                <a:gd name="T58" fmla="*/ 5 w 101"/>
                <a:gd name="T59" fmla="*/ 4 h 109"/>
                <a:gd name="T60" fmla="*/ 5 w 101"/>
                <a:gd name="T61" fmla="*/ 5 h 109"/>
                <a:gd name="T62" fmla="*/ 6 w 101"/>
                <a:gd name="T63" fmla="*/ 5 h 109"/>
                <a:gd name="T64" fmla="*/ 6 w 101"/>
                <a:gd name="T65" fmla="*/ 5 h 109"/>
                <a:gd name="T66" fmla="*/ 7 w 101"/>
                <a:gd name="T67" fmla="*/ 5 h 109"/>
                <a:gd name="T68" fmla="*/ 7 w 101"/>
                <a:gd name="T69" fmla="*/ 6 h 109"/>
                <a:gd name="T70" fmla="*/ 5 w 101"/>
                <a:gd name="T71" fmla="*/ 7 h 1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109"/>
                <a:gd name="T110" fmla="*/ 101 w 101"/>
                <a:gd name="T111" fmla="*/ 109 h 1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109">
                  <a:moveTo>
                    <a:pt x="71" y="109"/>
                  </a:moveTo>
                  <a:lnTo>
                    <a:pt x="67" y="104"/>
                  </a:lnTo>
                  <a:lnTo>
                    <a:pt x="65" y="101"/>
                  </a:lnTo>
                  <a:lnTo>
                    <a:pt x="63" y="97"/>
                  </a:lnTo>
                  <a:lnTo>
                    <a:pt x="60" y="93"/>
                  </a:lnTo>
                  <a:lnTo>
                    <a:pt x="59" y="88"/>
                  </a:lnTo>
                  <a:lnTo>
                    <a:pt x="58" y="84"/>
                  </a:lnTo>
                  <a:lnTo>
                    <a:pt x="57" y="80"/>
                  </a:lnTo>
                  <a:lnTo>
                    <a:pt x="56" y="76"/>
                  </a:lnTo>
                  <a:lnTo>
                    <a:pt x="55" y="73"/>
                  </a:lnTo>
                  <a:lnTo>
                    <a:pt x="53" y="69"/>
                  </a:lnTo>
                  <a:lnTo>
                    <a:pt x="52" y="66"/>
                  </a:lnTo>
                  <a:lnTo>
                    <a:pt x="49" y="64"/>
                  </a:lnTo>
                  <a:lnTo>
                    <a:pt x="47" y="62"/>
                  </a:lnTo>
                  <a:lnTo>
                    <a:pt x="46" y="59"/>
                  </a:lnTo>
                  <a:lnTo>
                    <a:pt x="43" y="57"/>
                  </a:lnTo>
                  <a:lnTo>
                    <a:pt x="41" y="55"/>
                  </a:lnTo>
                  <a:lnTo>
                    <a:pt x="37" y="51"/>
                  </a:lnTo>
                  <a:lnTo>
                    <a:pt x="32" y="48"/>
                  </a:lnTo>
                  <a:lnTo>
                    <a:pt x="28" y="45"/>
                  </a:lnTo>
                  <a:lnTo>
                    <a:pt x="24" y="43"/>
                  </a:lnTo>
                  <a:lnTo>
                    <a:pt x="20" y="40"/>
                  </a:lnTo>
                  <a:lnTo>
                    <a:pt x="16" y="37"/>
                  </a:lnTo>
                  <a:lnTo>
                    <a:pt x="12" y="34"/>
                  </a:lnTo>
                  <a:lnTo>
                    <a:pt x="9" y="31"/>
                  </a:lnTo>
                  <a:lnTo>
                    <a:pt x="8" y="29"/>
                  </a:lnTo>
                  <a:lnTo>
                    <a:pt x="6" y="27"/>
                  </a:lnTo>
                  <a:lnTo>
                    <a:pt x="4" y="25"/>
                  </a:lnTo>
                  <a:lnTo>
                    <a:pt x="3" y="22"/>
                  </a:lnTo>
                  <a:lnTo>
                    <a:pt x="2" y="20"/>
                  </a:lnTo>
                  <a:lnTo>
                    <a:pt x="1" y="18"/>
                  </a:lnTo>
                  <a:lnTo>
                    <a:pt x="0" y="14"/>
                  </a:lnTo>
                  <a:lnTo>
                    <a:pt x="0" y="12"/>
                  </a:lnTo>
                  <a:lnTo>
                    <a:pt x="36" y="0"/>
                  </a:lnTo>
                  <a:lnTo>
                    <a:pt x="37" y="2"/>
                  </a:lnTo>
                  <a:lnTo>
                    <a:pt x="38" y="4"/>
                  </a:lnTo>
                  <a:lnTo>
                    <a:pt x="40" y="8"/>
                  </a:lnTo>
                  <a:lnTo>
                    <a:pt x="41" y="10"/>
                  </a:lnTo>
                  <a:lnTo>
                    <a:pt x="41" y="12"/>
                  </a:lnTo>
                  <a:lnTo>
                    <a:pt x="41" y="14"/>
                  </a:lnTo>
                  <a:lnTo>
                    <a:pt x="43" y="18"/>
                  </a:lnTo>
                  <a:lnTo>
                    <a:pt x="43" y="21"/>
                  </a:lnTo>
                  <a:lnTo>
                    <a:pt x="43" y="23"/>
                  </a:lnTo>
                  <a:lnTo>
                    <a:pt x="43" y="27"/>
                  </a:lnTo>
                  <a:lnTo>
                    <a:pt x="43" y="29"/>
                  </a:lnTo>
                  <a:lnTo>
                    <a:pt x="44" y="31"/>
                  </a:lnTo>
                  <a:lnTo>
                    <a:pt x="44" y="34"/>
                  </a:lnTo>
                  <a:lnTo>
                    <a:pt x="46" y="37"/>
                  </a:lnTo>
                  <a:lnTo>
                    <a:pt x="47" y="39"/>
                  </a:lnTo>
                  <a:lnTo>
                    <a:pt x="48" y="41"/>
                  </a:lnTo>
                  <a:lnTo>
                    <a:pt x="49" y="44"/>
                  </a:lnTo>
                  <a:lnTo>
                    <a:pt x="50" y="46"/>
                  </a:lnTo>
                  <a:lnTo>
                    <a:pt x="52" y="48"/>
                  </a:lnTo>
                  <a:lnTo>
                    <a:pt x="53" y="50"/>
                  </a:lnTo>
                  <a:lnTo>
                    <a:pt x="56" y="54"/>
                  </a:lnTo>
                  <a:lnTo>
                    <a:pt x="59" y="57"/>
                  </a:lnTo>
                  <a:lnTo>
                    <a:pt x="62" y="59"/>
                  </a:lnTo>
                  <a:lnTo>
                    <a:pt x="65" y="60"/>
                  </a:lnTo>
                  <a:lnTo>
                    <a:pt x="68" y="63"/>
                  </a:lnTo>
                  <a:lnTo>
                    <a:pt x="72" y="64"/>
                  </a:lnTo>
                  <a:lnTo>
                    <a:pt x="75" y="65"/>
                  </a:lnTo>
                  <a:lnTo>
                    <a:pt x="80" y="66"/>
                  </a:lnTo>
                  <a:lnTo>
                    <a:pt x="83" y="68"/>
                  </a:lnTo>
                  <a:lnTo>
                    <a:pt x="86" y="71"/>
                  </a:lnTo>
                  <a:lnTo>
                    <a:pt x="90" y="73"/>
                  </a:lnTo>
                  <a:lnTo>
                    <a:pt x="94" y="76"/>
                  </a:lnTo>
                  <a:lnTo>
                    <a:pt x="95" y="78"/>
                  </a:lnTo>
                  <a:lnTo>
                    <a:pt x="97" y="80"/>
                  </a:lnTo>
                  <a:lnTo>
                    <a:pt x="99" y="82"/>
                  </a:lnTo>
                  <a:lnTo>
                    <a:pt x="101" y="84"/>
                  </a:lnTo>
                  <a:lnTo>
                    <a:pt x="71"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0" name="Freeform 196"/>
            <p:cNvSpPr>
              <a:spLocks/>
            </p:cNvSpPr>
            <p:nvPr/>
          </p:nvSpPr>
          <p:spPr bwMode="auto">
            <a:xfrm>
              <a:off x="2478" y="3666"/>
              <a:ext cx="65" cy="71"/>
            </a:xfrm>
            <a:custGeom>
              <a:avLst/>
              <a:gdLst>
                <a:gd name="T0" fmla="*/ 6 w 130"/>
                <a:gd name="T1" fmla="*/ 9 h 142"/>
                <a:gd name="T2" fmla="*/ 6 w 130"/>
                <a:gd name="T3" fmla="*/ 9 h 142"/>
                <a:gd name="T4" fmla="*/ 6 w 130"/>
                <a:gd name="T5" fmla="*/ 8 h 142"/>
                <a:gd name="T6" fmla="*/ 5 w 130"/>
                <a:gd name="T7" fmla="*/ 7 h 142"/>
                <a:gd name="T8" fmla="*/ 5 w 130"/>
                <a:gd name="T9" fmla="*/ 7 h 142"/>
                <a:gd name="T10" fmla="*/ 5 w 130"/>
                <a:gd name="T11" fmla="*/ 6 h 142"/>
                <a:gd name="T12" fmla="*/ 5 w 130"/>
                <a:gd name="T13" fmla="*/ 6 h 142"/>
                <a:gd name="T14" fmla="*/ 4 w 130"/>
                <a:gd name="T15" fmla="*/ 6 h 142"/>
                <a:gd name="T16" fmla="*/ 4 w 130"/>
                <a:gd name="T17" fmla="*/ 5 h 142"/>
                <a:gd name="T18" fmla="*/ 4 w 130"/>
                <a:gd name="T19" fmla="*/ 5 h 142"/>
                <a:gd name="T20" fmla="*/ 4 w 130"/>
                <a:gd name="T21" fmla="*/ 5 h 142"/>
                <a:gd name="T22" fmla="*/ 3 w 130"/>
                <a:gd name="T23" fmla="*/ 5 h 142"/>
                <a:gd name="T24" fmla="*/ 3 w 130"/>
                <a:gd name="T25" fmla="*/ 4 h 142"/>
                <a:gd name="T26" fmla="*/ 2 w 130"/>
                <a:gd name="T27" fmla="*/ 3 h 142"/>
                <a:gd name="T28" fmla="*/ 2 w 130"/>
                <a:gd name="T29" fmla="*/ 3 h 142"/>
                <a:gd name="T30" fmla="*/ 2 w 130"/>
                <a:gd name="T31" fmla="*/ 3 h 142"/>
                <a:gd name="T32" fmla="*/ 1 w 130"/>
                <a:gd name="T33" fmla="*/ 3 h 142"/>
                <a:gd name="T34" fmla="*/ 1 w 130"/>
                <a:gd name="T35" fmla="*/ 3 h 142"/>
                <a:gd name="T36" fmla="*/ 1 w 130"/>
                <a:gd name="T37" fmla="*/ 2 h 142"/>
                <a:gd name="T38" fmla="*/ 1 w 130"/>
                <a:gd name="T39" fmla="*/ 2 h 142"/>
                <a:gd name="T40" fmla="*/ 2 w 130"/>
                <a:gd name="T41" fmla="*/ 0 h 142"/>
                <a:gd name="T42" fmla="*/ 2 w 130"/>
                <a:gd name="T43" fmla="*/ 1 h 142"/>
                <a:gd name="T44" fmla="*/ 2 w 130"/>
                <a:gd name="T45" fmla="*/ 1 h 142"/>
                <a:gd name="T46" fmla="*/ 3 w 130"/>
                <a:gd name="T47" fmla="*/ 1 h 142"/>
                <a:gd name="T48" fmla="*/ 3 w 130"/>
                <a:gd name="T49" fmla="*/ 2 h 142"/>
                <a:gd name="T50" fmla="*/ 3 w 130"/>
                <a:gd name="T51" fmla="*/ 2 h 142"/>
                <a:gd name="T52" fmla="*/ 3 w 130"/>
                <a:gd name="T53" fmla="*/ 2 h 142"/>
                <a:gd name="T54" fmla="*/ 3 w 130"/>
                <a:gd name="T55" fmla="*/ 3 h 142"/>
                <a:gd name="T56" fmla="*/ 3 w 130"/>
                <a:gd name="T57" fmla="*/ 3 h 142"/>
                <a:gd name="T58" fmla="*/ 4 w 130"/>
                <a:gd name="T59" fmla="*/ 3 h 142"/>
                <a:gd name="T60" fmla="*/ 4 w 130"/>
                <a:gd name="T61" fmla="*/ 4 h 142"/>
                <a:gd name="T62" fmla="*/ 4 w 130"/>
                <a:gd name="T63" fmla="*/ 5 h 142"/>
                <a:gd name="T64" fmla="*/ 4 w 130"/>
                <a:gd name="T65" fmla="*/ 5 h 142"/>
                <a:gd name="T66" fmla="*/ 5 w 130"/>
                <a:gd name="T67" fmla="*/ 5 h 142"/>
                <a:gd name="T68" fmla="*/ 5 w 130"/>
                <a:gd name="T69" fmla="*/ 5 h 142"/>
                <a:gd name="T70" fmla="*/ 5 w 130"/>
                <a:gd name="T71" fmla="*/ 5 h 142"/>
                <a:gd name="T72" fmla="*/ 5 w 130"/>
                <a:gd name="T73" fmla="*/ 5 h 142"/>
                <a:gd name="T74" fmla="*/ 6 w 130"/>
                <a:gd name="T75" fmla="*/ 5 h 142"/>
                <a:gd name="T76" fmla="*/ 6 w 130"/>
                <a:gd name="T77" fmla="*/ 6 h 142"/>
                <a:gd name="T78" fmla="*/ 7 w 130"/>
                <a:gd name="T79" fmla="*/ 6 h 142"/>
                <a:gd name="T80" fmla="*/ 7 w 130"/>
                <a:gd name="T81" fmla="*/ 6 h 142"/>
                <a:gd name="T82" fmla="*/ 7 w 130"/>
                <a:gd name="T83" fmla="*/ 6 h 142"/>
                <a:gd name="T84" fmla="*/ 7 w 130"/>
                <a:gd name="T85" fmla="*/ 6 h 142"/>
                <a:gd name="T86" fmla="*/ 8 w 130"/>
                <a:gd name="T87" fmla="*/ 7 h 142"/>
                <a:gd name="T88" fmla="*/ 8 w 130"/>
                <a:gd name="T89" fmla="*/ 7 h 142"/>
                <a:gd name="T90" fmla="*/ 7 w 130"/>
                <a:gd name="T91" fmla="*/ 9 h 1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142"/>
                <a:gd name="T140" fmla="*/ 130 w 130"/>
                <a:gd name="T141" fmla="*/ 142 h 1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142">
                  <a:moveTo>
                    <a:pt x="105" y="142"/>
                  </a:moveTo>
                  <a:lnTo>
                    <a:pt x="101" y="138"/>
                  </a:lnTo>
                  <a:lnTo>
                    <a:pt x="97" y="134"/>
                  </a:lnTo>
                  <a:lnTo>
                    <a:pt x="94" y="131"/>
                  </a:lnTo>
                  <a:lnTo>
                    <a:pt x="91" y="128"/>
                  </a:lnTo>
                  <a:lnTo>
                    <a:pt x="88" y="124"/>
                  </a:lnTo>
                  <a:lnTo>
                    <a:pt x="86" y="119"/>
                  </a:lnTo>
                  <a:lnTo>
                    <a:pt x="84" y="116"/>
                  </a:lnTo>
                  <a:lnTo>
                    <a:pt x="83" y="112"/>
                  </a:lnTo>
                  <a:lnTo>
                    <a:pt x="81" y="108"/>
                  </a:lnTo>
                  <a:lnTo>
                    <a:pt x="79" y="105"/>
                  </a:lnTo>
                  <a:lnTo>
                    <a:pt x="76" y="101"/>
                  </a:lnTo>
                  <a:lnTo>
                    <a:pt x="75" y="98"/>
                  </a:lnTo>
                  <a:lnTo>
                    <a:pt x="74" y="94"/>
                  </a:lnTo>
                  <a:lnTo>
                    <a:pt x="72" y="92"/>
                  </a:lnTo>
                  <a:lnTo>
                    <a:pt x="69" y="89"/>
                  </a:lnTo>
                  <a:lnTo>
                    <a:pt x="68" y="87"/>
                  </a:lnTo>
                  <a:lnTo>
                    <a:pt x="66" y="83"/>
                  </a:lnTo>
                  <a:lnTo>
                    <a:pt x="64" y="81"/>
                  </a:lnTo>
                  <a:lnTo>
                    <a:pt x="62" y="78"/>
                  </a:lnTo>
                  <a:lnTo>
                    <a:pt x="59" y="75"/>
                  </a:lnTo>
                  <a:lnTo>
                    <a:pt x="57" y="73"/>
                  </a:lnTo>
                  <a:lnTo>
                    <a:pt x="55" y="70"/>
                  </a:lnTo>
                  <a:lnTo>
                    <a:pt x="51" y="68"/>
                  </a:lnTo>
                  <a:lnTo>
                    <a:pt x="48" y="65"/>
                  </a:lnTo>
                  <a:lnTo>
                    <a:pt x="45" y="62"/>
                  </a:lnTo>
                  <a:lnTo>
                    <a:pt x="41" y="59"/>
                  </a:lnTo>
                  <a:lnTo>
                    <a:pt x="38" y="55"/>
                  </a:lnTo>
                  <a:lnTo>
                    <a:pt x="35" y="53"/>
                  </a:lnTo>
                  <a:lnTo>
                    <a:pt x="30" y="51"/>
                  </a:lnTo>
                  <a:lnTo>
                    <a:pt x="28" y="49"/>
                  </a:lnTo>
                  <a:lnTo>
                    <a:pt x="25" y="47"/>
                  </a:lnTo>
                  <a:lnTo>
                    <a:pt x="22" y="45"/>
                  </a:lnTo>
                  <a:lnTo>
                    <a:pt x="19" y="43"/>
                  </a:lnTo>
                  <a:lnTo>
                    <a:pt x="16" y="42"/>
                  </a:lnTo>
                  <a:lnTo>
                    <a:pt x="13" y="40"/>
                  </a:lnTo>
                  <a:lnTo>
                    <a:pt x="10" y="38"/>
                  </a:lnTo>
                  <a:lnTo>
                    <a:pt x="8" y="35"/>
                  </a:lnTo>
                  <a:lnTo>
                    <a:pt x="5" y="34"/>
                  </a:lnTo>
                  <a:lnTo>
                    <a:pt x="2" y="31"/>
                  </a:lnTo>
                  <a:lnTo>
                    <a:pt x="0" y="27"/>
                  </a:lnTo>
                  <a:lnTo>
                    <a:pt x="28" y="0"/>
                  </a:lnTo>
                  <a:lnTo>
                    <a:pt x="30" y="4"/>
                  </a:lnTo>
                  <a:lnTo>
                    <a:pt x="33" y="7"/>
                  </a:lnTo>
                  <a:lnTo>
                    <a:pt x="36" y="10"/>
                  </a:lnTo>
                  <a:lnTo>
                    <a:pt x="38" y="14"/>
                  </a:lnTo>
                  <a:lnTo>
                    <a:pt x="39" y="16"/>
                  </a:lnTo>
                  <a:lnTo>
                    <a:pt x="41" y="19"/>
                  </a:lnTo>
                  <a:lnTo>
                    <a:pt x="42" y="22"/>
                  </a:lnTo>
                  <a:lnTo>
                    <a:pt x="44" y="25"/>
                  </a:lnTo>
                  <a:lnTo>
                    <a:pt x="44" y="27"/>
                  </a:lnTo>
                  <a:lnTo>
                    <a:pt x="45" y="31"/>
                  </a:lnTo>
                  <a:lnTo>
                    <a:pt x="46" y="33"/>
                  </a:lnTo>
                  <a:lnTo>
                    <a:pt x="48" y="36"/>
                  </a:lnTo>
                  <a:lnTo>
                    <a:pt x="48" y="38"/>
                  </a:lnTo>
                  <a:lnTo>
                    <a:pt x="51" y="43"/>
                  </a:lnTo>
                  <a:lnTo>
                    <a:pt x="53" y="44"/>
                  </a:lnTo>
                  <a:lnTo>
                    <a:pt x="54" y="47"/>
                  </a:lnTo>
                  <a:lnTo>
                    <a:pt x="55" y="49"/>
                  </a:lnTo>
                  <a:lnTo>
                    <a:pt x="56" y="52"/>
                  </a:lnTo>
                  <a:lnTo>
                    <a:pt x="58" y="55"/>
                  </a:lnTo>
                  <a:lnTo>
                    <a:pt x="60" y="59"/>
                  </a:lnTo>
                  <a:lnTo>
                    <a:pt x="63" y="62"/>
                  </a:lnTo>
                  <a:lnTo>
                    <a:pt x="65" y="65"/>
                  </a:lnTo>
                  <a:lnTo>
                    <a:pt x="67" y="68"/>
                  </a:lnTo>
                  <a:lnTo>
                    <a:pt x="69" y="71"/>
                  </a:lnTo>
                  <a:lnTo>
                    <a:pt x="72" y="73"/>
                  </a:lnTo>
                  <a:lnTo>
                    <a:pt x="74" y="75"/>
                  </a:lnTo>
                  <a:lnTo>
                    <a:pt x="76" y="77"/>
                  </a:lnTo>
                  <a:lnTo>
                    <a:pt x="78" y="79"/>
                  </a:lnTo>
                  <a:lnTo>
                    <a:pt x="81" y="80"/>
                  </a:lnTo>
                  <a:lnTo>
                    <a:pt x="83" y="81"/>
                  </a:lnTo>
                  <a:lnTo>
                    <a:pt x="85" y="82"/>
                  </a:lnTo>
                  <a:lnTo>
                    <a:pt x="86" y="84"/>
                  </a:lnTo>
                  <a:lnTo>
                    <a:pt x="90" y="84"/>
                  </a:lnTo>
                  <a:lnTo>
                    <a:pt x="92" y="86"/>
                  </a:lnTo>
                  <a:lnTo>
                    <a:pt x="95" y="87"/>
                  </a:lnTo>
                  <a:lnTo>
                    <a:pt x="100" y="89"/>
                  </a:lnTo>
                  <a:lnTo>
                    <a:pt x="102" y="90"/>
                  </a:lnTo>
                  <a:lnTo>
                    <a:pt x="105" y="91"/>
                  </a:lnTo>
                  <a:lnTo>
                    <a:pt x="107" y="92"/>
                  </a:lnTo>
                  <a:lnTo>
                    <a:pt x="110" y="93"/>
                  </a:lnTo>
                  <a:lnTo>
                    <a:pt x="112" y="94"/>
                  </a:lnTo>
                  <a:lnTo>
                    <a:pt x="114" y="96"/>
                  </a:lnTo>
                  <a:lnTo>
                    <a:pt x="118" y="98"/>
                  </a:lnTo>
                  <a:lnTo>
                    <a:pt x="119" y="101"/>
                  </a:lnTo>
                  <a:lnTo>
                    <a:pt x="122" y="103"/>
                  </a:lnTo>
                  <a:lnTo>
                    <a:pt x="124" y="106"/>
                  </a:lnTo>
                  <a:lnTo>
                    <a:pt x="128" y="108"/>
                  </a:lnTo>
                  <a:lnTo>
                    <a:pt x="130" y="112"/>
                  </a:lnTo>
                  <a:lnTo>
                    <a:pt x="105"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1" name="Freeform 197"/>
            <p:cNvSpPr>
              <a:spLocks/>
            </p:cNvSpPr>
            <p:nvPr/>
          </p:nvSpPr>
          <p:spPr bwMode="auto">
            <a:xfrm>
              <a:off x="2702" y="3564"/>
              <a:ext cx="51" cy="89"/>
            </a:xfrm>
            <a:custGeom>
              <a:avLst/>
              <a:gdLst>
                <a:gd name="T0" fmla="*/ 2 w 102"/>
                <a:gd name="T1" fmla="*/ 1 h 178"/>
                <a:gd name="T2" fmla="*/ 2 w 102"/>
                <a:gd name="T3" fmla="*/ 1 h 178"/>
                <a:gd name="T4" fmla="*/ 3 w 102"/>
                <a:gd name="T5" fmla="*/ 1 h 178"/>
                <a:gd name="T6" fmla="*/ 3 w 102"/>
                <a:gd name="T7" fmla="*/ 1 h 178"/>
                <a:gd name="T8" fmla="*/ 3 w 102"/>
                <a:gd name="T9" fmla="*/ 2 h 178"/>
                <a:gd name="T10" fmla="*/ 3 w 102"/>
                <a:gd name="T11" fmla="*/ 2 h 178"/>
                <a:gd name="T12" fmla="*/ 3 w 102"/>
                <a:gd name="T13" fmla="*/ 2 h 178"/>
                <a:gd name="T14" fmla="*/ 3 w 102"/>
                <a:gd name="T15" fmla="*/ 3 h 178"/>
                <a:gd name="T16" fmla="*/ 4 w 102"/>
                <a:gd name="T17" fmla="*/ 3 h 178"/>
                <a:gd name="T18" fmla="*/ 4 w 102"/>
                <a:gd name="T19" fmla="*/ 3 h 178"/>
                <a:gd name="T20" fmla="*/ 4 w 102"/>
                <a:gd name="T21" fmla="*/ 4 h 178"/>
                <a:gd name="T22" fmla="*/ 5 w 102"/>
                <a:gd name="T23" fmla="*/ 4 h 178"/>
                <a:gd name="T24" fmla="*/ 5 w 102"/>
                <a:gd name="T25" fmla="*/ 5 h 178"/>
                <a:gd name="T26" fmla="*/ 5 w 102"/>
                <a:gd name="T27" fmla="*/ 5 h 178"/>
                <a:gd name="T28" fmla="*/ 5 w 102"/>
                <a:gd name="T29" fmla="*/ 6 h 178"/>
                <a:gd name="T30" fmla="*/ 6 w 102"/>
                <a:gd name="T31" fmla="*/ 6 h 178"/>
                <a:gd name="T32" fmla="*/ 6 w 102"/>
                <a:gd name="T33" fmla="*/ 6 h 178"/>
                <a:gd name="T34" fmla="*/ 6 w 102"/>
                <a:gd name="T35" fmla="*/ 6 h 178"/>
                <a:gd name="T36" fmla="*/ 6 w 102"/>
                <a:gd name="T37" fmla="*/ 6 h 178"/>
                <a:gd name="T38" fmla="*/ 6 w 102"/>
                <a:gd name="T39" fmla="*/ 7 h 178"/>
                <a:gd name="T40" fmla="*/ 6 w 102"/>
                <a:gd name="T41" fmla="*/ 7 h 178"/>
                <a:gd name="T42" fmla="*/ 7 w 102"/>
                <a:gd name="T43" fmla="*/ 7 h 178"/>
                <a:gd name="T44" fmla="*/ 7 w 102"/>
                <a:gd name="T45" fmla="*/ 8 h 178"/>
                <a:gd name="T46" fmla="*/ 7 w 102"/>
                <a:gd name="T47" fmla="*/ 8 h 178"/>
                <a:gd name="T48" fmla="*/ 7 w 102"/>
                <a:gd name="T49" fmla="*/ 9 h 178"/>
                <a:gd name="T50" fmla="*/ 7 w 102"/>
                <a:gd name="T51" fmla="*/ 9 h 178"/>
                <a:gd name="T52" fmla="*/ 7 w 102"/>
                <a:gd name="T53" fmla="*/ 10 h 178"/>
                <a:gd name="T54" fmla="*/ 7 w 102"/>
                <a:gd name="T55" fmla="*/ 10 h 178"/>
                <a:gd name="T56" fmla="*/ 7 w 102"/>
                <a:gd name="T57" fmla="*/ 10 h 178"/>
                <a:gd name="T58" fmla="*/ 7 w 102"/>
                <a:gd name="T59" fmla="*/ 11 h 178"/>
                <a:gd name="T60" fmla="*/ 6 w 102"/>
                <a:gd name="T61" fmla="*/ 11 h 178"/>
                <a:gd name="T62" fmla="*/ 6 w 102"/>
                <a:gd name="T63" fmla="*/ 11 h 178"/>
                <a:gd name="T64" fmla="*/ 6 w 102"/>
                <a:gd name="T65" fmla="*/ 11 h 178"/>
                <a:gd name="T66" fmla="*/ 4 w 102"/>
                <a:gd name="T67" fmla="*/ 10 h 178"/>
                <a:gd name="T68" fmla="*/ 4 w 102"/>
                <a:gd name="T69" fmla="*/ 9 h 178"/>
                <a:gd name="T70" fmla="*/ 5 w 102"/>
                <a:gd name="T71" fmla="*/ 9 h 178"/>
                <a:gd name="T72" fmla="*/ 5 w 102"/>
                <a:gd name="T73" fmla="*/ 8 h 178"/>
                <a:gd name="T74" fmla="*/ 5 w 102"/>
                <a:gd name="T75" fmla="*/ 8 h 178"/>
                <a:gd name="T76" fmla="*/ 5 w 102"/>
                <a:gd name="T77" fmla="*/ 7 h 178"/>
                <a:gd name="T78" fmla="*/ 5 w 102"/>
                <a:gd name="T79" fmla="*/ 7 h 178"/>
                <a:gd name="T80" fmla="*/ 5 w 102"/>
                <a:gd name="T81" fmla="*/ 6 h 178"/>
                <a:gd name="T82" fmla="*/ 5 w 102"/>
                <a:gd name="T83" fmla="*/ 6 h 178"/>
                <a:gd name="T84" fmla="*/ 5 w 102"/>
                <a:gd name="T85" fmla="*/ 6 h 178"/>
                <a:gd name="T86" fmla="*/ 5 w 102"/>
                <a:gd name="T87" fmla="*/ 6 h 178"/>
                <a:gd name="T88" fmla="*/ 4 w 102"/>
                <a:gd name="T89" fmla="*/ 5 h 178"/>
                <a:gd name="T90" fmla="*/ 4 w 102"/>
                <a:gd name="T91" fmla="*/ 5 h 178"/>
                <a:gd name="T92" fmla="*/ 3 w 102"/>
                <a:gd name="T93" fmla="*/ 5 h 178"/>
                <a:gd name="T94" fmla="*/ 3 w 102"/>
                <a:gd name="T95" fmla="*/ 5 h 178"/>
                <a:gd name="T96" fmla="*/ 3 w 102"/>
                <a:gd name="T97" fmla="*/ 4 h 178"/>
                <a:gd name="T98" fmla="*/ 3 w 102"/>
                <a:gd name="T99" fmla="*/ 4 h 178"/>
                <a:gd name="T100" fmla="*/ 3 w 102"/>
                <a:gd name="T101" fmla="*/ 3 h 178"/>
                <a:gd name="T102" fmla="*/ 2 w 102"/>
                <a:gd name="T103" fmla="*/ 3 h 178"/>
                <a:gd name="T104" fmla="*/ 2 w 102"/>
                <a:gd name="T105" fmla="*/ 3 h 178"/>
                <a:gd name="T106" fmla="*/ 2 w 102"/>
                <a:gd name="T107" fmla="*/ 3 h 178"/>
                <a:gd name="T108" fmla="*/ 1 w 102"/>
                <a:gd name="T109" fmla="*/ 3 h 178"/>
                <a:gd name="T110" fmla="*/ 1 w 102"/>
                <a:gd name="T111" fmla="*/ 3 h 178"/>
                <a:gd name="T112" fmla="*/ 1 w 102"/>
                <a:gd name="T113" fmla="*/ 3 h 178"/>
                <a:gd name="T114" fmla="*/ 2 w 102"/>
                <a:gd name="T115" fmla="*/ 0 h 17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2"/>
                <a:gd name="T175" fmla="*/ 0 h 178"/>
                <a:gd name="T176" fmla="*/ 102 w 102"/>
                <a:gd name="T177" fmla="*/ 178 h 17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2" h="178">
                  <a:moveTo>
                    <a:pt x="22" y="0"/>
                  </a:moveTo>
                  <a:lnTo>
                    <a:pt x="25" y="1"/>
                  </a:lnTo>
                  <a:lnTo>
                    <a:pt x="28" y="4"/>
                  </a:lnTo>
                  <a:lnTo>
                    <a:pt x="30" y="6"/>
                  </a:lnTo>
                  <a:lnTo>
                    <a:pt x="33" y="9"/>
                  </a:lnTo>
                  <a:lnTo>
                    <a:pt x="35" y="10"/>
                  </a:lnTo>
                  <a:lnTo>
                    <a:pt x="37" y="14"/>
                  </a:lnTo>
                  <a:lnTo>
                    <a:pt x="39" y="16"/>
                  </a:lnTo>
                  <a:lnTo>
                    <a:pt x="41" y="18"/>
                  </a:lnTo>
                  <a:lnTo>
                    <a:pt x="44" y="20"/>
                  </a:lnTo>
                  <a:lnTo>
                    <a:pt x="46" y="23"/>
                  </a:lnTo>
                  <a:lnTo>
                    <a:pt x="48" y="26"/>
                  </a:lnTo>
                  <a:lnTo>
                    <a:pt x="49" y="28"/>
                  </a:lnTo>
                  <a:lnTo>
                    <a:pt x="50" y="32"/>
                  </a:lnTo>
                  <a:lnTo>
                    <a:pt x="53" y="35"/>
                  </a:lnTo>
                  <a:lnTo>
                    <a:pt x="54" y="38"/>
                  </a:lnTo>
                  <a:lnTo>
                    <a:pt x="56" y="42"/>
                  </a:lnTo>
                  <a:lnTo>
                    <a:pt x="57" y="44"/>
                  </a:lnTo>
                  <a:lnTo>
                    <a:pt x="59" y="47"/>
                  </a:lnTo>
                  <a:lnTo>
                    <a:pt x="61" y="51"/>
                  </a:lnTo>
                  <a:lnTo>
                    <a:pt x="63" y="53"/>
                  </a:lnTo>
                  <a:lnTo>
                    <a:pt x="64" y="56"/>
                  </a:lnTo>
                  <a:lnTo>
                    <a:pt x="66" y="60"/>
                  </a:lnTo>
                  <a:lnTo>
                    <a:pt x="67" y="62"/>
                  </a:lnTo>
                  <a:lnTo>
                    <a:pt x="70" y="66"/>
                  </a:lnTo>
                  <a:lnTo>
                    <a:pt x="71" y="69"/>
                  </a:lnTo>
                  <a:lnTo>
                    <a:pt x="73" y="72"/>
                  </a:lnTo>
                  <a:lnTo>
                    <a:pt x="74" y="75"/>
                  </a:lnTo>
                  <a:lnTo>
                    <a:pt x="76" y="79"/>
                  </a:lnTo>
                  <a:lnTo>
                    <a:pt x="77" y="81"/>
                  </a:lnTo>
                  <a:lnTo>
                    <a:pt x="80" y="84"/>
                  </a:lnTo>
                  <a:lnTo>
                    <a:pt x="82" y="88"/>
                  </a:lnTo>
                  <a:lnTo>
                    <a:pt x="84" y="91"/>
                  </a:lnTo>
                  <a:lnTo>
                    <a:pt x="85" y="93"/>
                  </a:lnTo>
                  <a:lnTo>
                    <a:pt x="86" y="94"/>
                  </a:lnTo>
                  <a:lnTo>
                    <a:pt x="89" y="98"/>
                  </a:lnTo>
                  <a:lnTo>
                    <a:pt x="91" y="99"/>
                  </a:lnTo>
                  <a:lnTo>
                    <a:pt x="91" y="102"/>
                  </a:lnTo>
                  <a:lnTo>
                    <a:pt x="92" y="104"/>
                  </a:lnTo>
                  <a:lnTo>
                    <a:pt x="93" y="107"/>
                  </a:lnTo>
                  <a:lnTo>
                    <a:pt x="95" y="109"/>
                  </a:lnTo>
                  <a:lnTo>
                    <a:pt x="96" y="112"/>
                  </a:lnTo>
                  <a:lnTo>
                    <a:pt x="98" y="115"/>
                  </a:lnTo>
                  <a:lnTo>
                    <a:pt x="98" y="118"/>
                  </a:lnTo>
                  <a:lnTo>
                    <a:pt x="99" y="121"/>
                  </a:lnTo>
                  <a:lnTo>
                    <a:pt x="100" y="122"/>
                  </a:lnTo>
                  <a:lnTo>
                    <a:pt x="100" y="126"/>
                  </a:lnTo>
                  <a:lnTo>
                    <a:pt x="101" y="128"/>
                  </a:lnTo>
                  <a:lnTo>
                    <a:pt x="102" y="131"/>
                  </a:lnTo>
                  <a:lnTo>
                    <a:pt x="102" y="135"/>
                  </a:lnTo>
                  <a:lnTo>
                    <a:pt x="102" y="137"/>
                  </a:lnTo>
                  <a:lnTo>
                    <a:pt x="102" y="140"/>
                  </a:lnTo>
                  <a:lnTo>
                    <a:pt x="102" y="143"/>
                  </a:lnTo>
                  <a:lnTo>
                    <a:pt x="102" y="146"/>
                  </a:lnTo>
                  <a:lnTo>
                    <a:pt x="102" y="148"/>
                  </a:lnTo>
                  <a:lnTo>
                    <a:pt x="101" y="152"/>
                  </a:lnTo>
                  <a:lnTo>
                    <a:pt x="101" y="154"/>
                  </a:lnTo>
                  <a:lnTo>
                    <a:pt x="100" y="156"/>
                  </a:lnTo>
                  <a:lnTo>
                    <a:pt x="99" y="159"/>
                  </a:lnTo>
                  <a:lnTo>
                    <a:pt x="98" y="162"/>
                  </a:lnTo>
                  <a:lnTo>
                    <a:pt x="96" y="164"/>
                  </a:lnTo>
                  <a:lnTo>
                    <a:pt x="95" y="167"/>
                  </a:lnTo>
                  <a:lnTo>
                    <a:pt x="93" y="169"/>
                  </a:lnTo>
                  <a:lnTo>
                    <a:pt x="92" y="172"/>
                  </a:lnTo>
                  <a:lnTo>
                    <a:pt x="91" y="175"/>
                  </a:lnTo>
                  <a:lnTo>
                    <a:pt x="91" y="178"/>
                  </a:lnTo>
                  <a:lnTo>
                    <a:pt x="56" y="153"/>
                  </a:lnTo>
                  <a:lnTo>
                    <a:pt x="58" y="150"/>
                  </a:lnTo>
                  <a:lnTo>
                    <a:pt x="63" y="147"/>
                  </a:lnTo>
                  <a:lnTo>
                    <a:pt x="64" y="143"/>
                  </a:lnTo>
                  <a:lnTo>
                    <a:pt x="67" y="139"/>
                  </a:lnTo>
                  <a:lnTo>
                    <a:pt x="68" y="135"/>
                  </a:lnTo>
                  <a:lnTo>
                    <a:pt x="71" y="131"/>
                  </a:lnTo>
                  <a:lnTo>
                    <a:pt x="72" y="127"/>
                  </a:lnTo>
                  <a:lnTo>
                    <a:pt x="74" y="124"/>
                  </a:lnTo>
                  <a:lnTo>
                    <a:pt x="74" y="121"/>
                  </a:lnTo>
                  <a:lnTo>
                    <a:pt x="74" y="117"/>
                  </a:lnTo>
                  <a:lnTo>
                    <a:pt x="74" y="113"/>
                  </a:lnTo>
                  <a:lnTo>
                    <a:pt x="74" y="111"/>
                  </a:lnTo>
                  <a:lnTo>
                    <a:pt x="74" y="108"/>
                  </a:lnTo>
                  <a:lnTo>
                    <a:pt x="73" y="104"/>
                  </a:lnTo>
                  <a:lnTo>
                    <a:pt x="73" y="101"/>
                  </a:lnTo>
                  <a:lnTo>
                    <a:pt x="72" y="99"/>
                  </a:lnTo>
                  <a:lnTo>
                    <a:pt x="71" y="95"/>
                  </a:lnTo>
                  <a:lnTo>
                    <a:pt x="70" y="93"/>
                  </a:lnTo>
                  <a:lnTo>
                    <a:pt x="68" y="91"/>
                  </a:lnTo>
                  <a:lnTo>
                    <a:pt x="67" y="88"/>
                  </a:lnTo>
                  <a:lnTo>
                    <a:pt x="65" y="84"/>
                  </a:lnTo>
                  <a:lnTo>
                    <a:pt x="63" y="83"/>
                  </a:lnTo>
                  <a:lnTo>
                    <a:pt x="62" y="80"/>
                  </a:lnTo>
                  <a:lnTo>
                    <a:pt x="59" y="79"/>
                  </a:lnTo>
                  <a:lnTo>
                    <a:pt x="57" y="75"/>
                  </a:lnTo>
                  <a:lnTo>
                    <a:pt x="55" y="73"/>
                  </a:lnTo>
                  <a:lnTo>
                    <a:pt x="53" y="71"/>
                  </a:lnTo>
                  <a:lnTo>
                    <a:pt x="50" y="70"/>
                  </a:lnTo>
                  <a:lnTo>
                    <a:pt x="48" y="66"/>
                  </a:lnTo>
                  <a:lnTo>
                    <a:pt x="46" y="65"/>
                  </a:lnTo>
                  <a:lnTo>
                    <a:pt x="44" y="63"/>
                  </a:lnTo>
                  <a:lnTo>
                    <a:pt x="40" y="61"/>
                  </a:lnTo>
                  <a:lnTo>
                    <a:pt x="38" y="60"/>
                  </a:lnTo>
                  <a:lnTo>
                    <a:pt x="36" y="57"/>
                  </a:lnTo>
                  <a:lnTo>
                    <a:pt x="33" y="55"/>
                  </a:lnTo>
                  <a:lnTo>
                    <a:pt x="30" y="54"/>
                  </a:lnTo>
                  <a:lnTo>
                    <a:pt x="27" y="52"/>
                  </a:lnTo>
                  <a:lnTo>
                    <a:pt x="25" y="51"/>
                  </a:lnTo>
                  <a:lnTo>
                    <a:pt x="22" y="50"/>
                  </a:lnTo>
                  <a:lnTo>
                    <a:pt x="20" y="48"/>
                  </a:lnTo>
                  <a:lnTo>
                    <a:pt x="17" y="46"/>
                  </a:lnTo>
                  <a:lnTo>
                    <a:pt x="13" y="44"/>
                  </a:lnTo>
                  <a:lnTo>
                    <a:pt x="11" y="42"/>
                  </a:lnTo>
                  <a:lnTo>
                    <a:pt x="9" y="39"/>
                  </a:lnTo>
                  <a:lnTo>
                    <a:pt x="7" y="37"/>
                  </a:lnTo>
                  <a:lnTo>
                    <a:pt x="3" y="35"/>
                  </a:lnTo>
                  <a:lnTo>
                    <a:pt x="2" y="33"/>
                  </a:lnTo>
                  <a:lnTo>
                    <a:pt x="0" y="32"/>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2" name="Freeform 198"/>
            <p:cNvSpPr>
              <a:spLocks/>
            </p:cNvSpPr>
            <p:nvPr/>
          </p:nvSpPr>
          <p:spPr bwMode="auto">
            <a:xfrm>
              <a:off x="2682" y="3582"/>
              <a:ext cx="46" cy="61"/>
            </a:xfrm>
            <a:custGeom>
              <a:avLst/>
              <a:gdLst>
                <a:gd name="T0" fmla="*/ 6 w 92"/>
                <a:gd name="T1" fmla="*/ 6 h 121"/>
                <a:gd name="T2" fmla="*/ 6 w 92"/>
                <a:gd name="T3" fmla="*/ 6 h 121"/>
                <a:gd name="T4" fmla="*/ 5 w 92"/>
                <a:gd name="T5" fmla="*/ 6 h 121"/>
                <a:gd name="T6" fmla="*/ 5 w 92"/>
                <a:gd name="T7" fmla="*/ 5 h 121"/>
                <a:gd name="T8" fmla="*/ 4 w 92"/>
                <a:gd name="T9" fmla="*/ 5 h 121"/>
                <a:gd name="T10" fmla="*/ 4 w 92"/>
                <a:gd name="T11" fmla="*/ 5 h 121"/>
                <a:gd name="T12" fmla="*/ 3 w 92"/>
                <a:gd name="T13" fmla="*/ 4 h 121"/>
                <a:gd name="T14" fmla="*/ 3 w 92"/>
                <a:gd name="T15" fmla="*/ 4 h 121"/>
                <a:gd name="T16" fmla="*/ 3 w 92"/>
                <a:gd name="T17" fmla="*/ 4 h 121"/>
                <a:gd name="T18" fmla="*/ 3 w 92"/>
                <a:gd name="T19" fmla="*/ 3 h 121"/>
                <a:gd name="T20" fmla="*/ 3 w 92"/>
                <a:gd name="T21" fmla="*/ 3 h 121"/>
                <a:gd name="T22" fmla="*/ 3 w 92"/>
                <a:gd name="T23" fmla="*/ 3 h 121"/>
                <a:gd name="T24" fmla="*/ 3 w 92"/>
                <a:gd name="T25" fmla="*/ 2 h 121"/>
                <a:gd name="T26" fmla="*/ 3 w 92"/>
                <a:gd name="T27" fmla="*/ 2 h 121"/>
                <a:gd name="T28" fmla="*/ 3 w 92"/>
                <a:gd name="T29" fmla="*/ 2 h 121"/>
                <a:gd name="T30" fmla="*/ 3 w 92"/>
                <a:gd name="T31" fmla="*/ 1 h 121"/>
                <a:gd name="T32" fmla="*/ 2 w 92"/>
                <a:gd name="T33" fmla="*/ 1 h 121"/>
                <a:gd name="T34" fmla="*/ 2 w 92"/>
                <a:gd name="T35" fmla="*/ 1 h 121"/>
                <a:gd name="T36" fmla="*/ 2 w 92"/>
                <a:gd name="T37" fmla="*/ 1 h 121"/>
                <a:gd name="T38" fmla="*/ 0 w 92"/>
                <a:gd name="T39" fmla="*/ 3 h 121"/>
                <a:gd name="T40" fmla="*/ 1 w 92"/>
                <a:gd name="T41" fmla="*/ 3 h 121"/>
                <a:gd name="T42" fmla="*/ 1 w 92"/>
                <a:gd name="T43" fmla="*/ 3 h 121"/>
                <a:gd name="T44" fmla="*/ 2 w 92"/>
                <a:gd name="T45" fmla="*/ 3 h 121"/>
                <a:gd name="T46" fmla="*/ 2 w 92"/>
                <a:gd name="T47" fmla="*/ 3 h 121"/>
                <a:gd name="T48" fmla="*/ 2 w 92"/>
                <a:gd name="T49" fmla="*/ 3 h 121"/>
                <a:gd name="T50" fmla="*/ 2 w 92"/>
                <a:gd name="T51" fmla="*/ 4 h 121"/>
                <a:gd name="T52" fmla="*/ 3 w 92"/>
                <a:gd name="T53" fmla="*/ 4 h 121"/>
                <a:gd name="T54" fmla="*/ 3 w 92"/>
                <a:gd name="T55" fmla="*/ 4 h 121"/>
                <a:gd name="T56" fmla="*/ 3 w 92"/>
                <a:gd name="T57" fmla="*/ 5 h 121"/>
                <a:gd name="T58" fmla="*/ 3 w 92"/>
                <a:gd name="T59" fmla="*/ 5 h 121"/>
                <a:gd name="T60" fmla="*/ 3 w 92"/>
                <a:gd name="T61" fmla="*/ 6 h 121"/>
                <a:gd name="T62" fmla="*/ 3 w 92"/>
                <a:gd name="T63" fmla="*/ 6 h 121"/>
                <a:gd name="T64" fmla="*/ 3 w 92"/>
                <a:gd name="T65" fmla="*/ 7 h 121"/>
                <a:gd name="T66" fmla="*/ 3 w 92"/>
                <a:gd name="T67" fmla="*/ 7 h 121"/>
                <a:gd name="T68" fmla="*/ 4 w 92"/>
                <a:gd name="T69" fmla="*/ 7 h 121"/>
                <a:gd name="T70" fmla="*/ 4 w 92"/>
                <a:gd name="T71" fmla="*/ 8 h 121"/>
                <a:gd name="T72" fmla="*/ 4 w 92"/>
                <a:gd name="T73" fmla="*/ 8 h 121"/>
                <a:gd name="T74" fmla="*/ 6 w 92"/>
                <a:gd name="T75" fmla="*/ 7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2"/>
                <a:gd name="T115" fmla="*/ 0 h 121"/>
                <a:gd name="T116" fmla="*/ 92 w 92"/>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2" h="121">
                  <a:moveTo>
                    <a:pt x="92" y="97"/>
                  </a:moveTo>
                  <a:lnTo>
                    <a:pt x="89" y="92"/>
                  </a:lnTo>
                  <a:lnTo>
                    <a:pt x="86" y="89"/>
                  </a:lnTo>
                  <a:lnTo>
                    <a:pt x="83" y="85"/>
                  </a:lnTo>
                  <a:lnTo>
                    <a:pt x="79" y="84"/>
                  </a:lnTo>
                  <a:lnTo>
                    <a:pt x="76" y="81"/>
                  </a:lnTo>
                  <a:lnTo>
                    <a:pt x="72" y="79"/>
                  </a:lnTo>
                  <a:lnTo>
                    <a:pt x="68" y="75"/>
                  </a:lnTo>
                  <a:lnTo>
                    <a:pt x="65" y="74"/>
                  </a:lnTo>
                  <a:lnTo>
                    <a:pt x="61" y="71"/>
                  </a:lnTo>
                  <a:lnTo>
                    <a:pt x="59" y="69"/>
                  </a:lnTo>
                  <a:lnTo>
                    <a:pt x="57" y="65"/>
                  </a:lnTo>
                  <a:lnTo>
                    <a:pt x="55" y="63"/>
                  </a:lnTo>
                  <a:lnTo>
                    <a:pt x="52" y="61"/>
                  </a:lnTo>
                  <a:lnTo>
                    <a:pt x="51" y="57"/>
                  </a:lnTo>
                  <a:lnTo>
                    <a:pt x="50" y="56"/>
                  </a:lnTo>
                  <a:lnTo>
                    <a:pt x="48" y="53"/>
                  </a:lnTo>
                  <a:lnTo>
                    <a:pt x="47" y="51"/>
                  </a:lnTo>
                  <a:lnTo>
                    <a:pt x="46" y="47"/>
                  </a:lnTo>
                  <a:lnTo>
                    <a:pt x="45" y="44"/>
                  </a:lnTo>
                  <a:lnTo>
                    <a:pt x="44" y="43"/>
                  </a:lnTo>
                  <a:lnTo>
                    <a:pt x="42" y="39"/>
                  </a:lnTo>
                  <a:lnTo>
                    <a:pt x="41" y="37"/>
                  </a:lnTo>
                  <a:lnTo>
                    <a:pt x="41" y="35"/>
                  </a:lnTo>
                  <a:lnTo>
                    <a:pt x="40" y="33"/>
                  </a:lnTo>
                  <a:lnTo>
                    <a:pt x="39" y="29"/>
                  </a:lnTo>
                  <a:lnTo>
                    <a:pt x="39" y="27"/>
                  </a:lnTo>
                  <a:lnTo>
                    <a:pt x="38" y="24"/>
                  </a:lnTo>
                  <a:lnTo>
                    <a:pt x="37" y="21"/>
                  </a:lnTo>
                  <a:lnTo>
                    <a:pt x="36" y="19"/>
                  </a:lnTo>
                  <a:lnTo>
                    <a:pt x="36" y="17"/>
                  </a:lnTo>
                  <a:lnTo>
                    <a:pt x="33" y="15"/>
                  </a:lnTo>
                  <a:lnTo>
                    <a:pt x="33" y="14"/>
                  </a:lnTo>
                  <a:lnTo>
                    <a:pt x="31" y="9"/>
                  </a:lnTo>
                  <a:lnTo>
                    <a:pt x="28" y="6"/>
                  </a:lnTo>
                  <a:lnTo>
                    <a:pt x="26" y="4"/>
                  </a:lnTo>
                  <a:lnTo>
                    <a:pt x="23" y="2"/>
                  </a:lnTo>
                  <a:lnTo>
                    <a:pt x="21" y="1"/>
                  </a:lnTo>
                  <a:lnTo>
                    <a:pt x="19" y="0"/>
                  </a:lnTo>
                  <a:lnTo>
                    <a:pt x="0" y="33"/>
                  </a:lnTo>
                  <a:lnTo>
                    <a:pt x="3" y="37"/>
                  </a:lnTo>
                  <a:lnTo>
                    <a:pt x="8" y="39"/>
                  </a:lnTo>
                  <a:lnTo>
                    <a:pt x="9" y="41"/>
                  </a:lnTo>
                  <a:lnTo>
                    <a:pt x="12" y="42"/>
                  </a:lnTo>
                  <a:lnTo>
                    <a:pt x="14" y="43"/>
                  </a:lnTo>
                  <a:lnTo>
                    <a:pt x="17" y="44"/>
                  </a:lnTo>
                  <a:lnTo>
                    <a:pt x="19" y="45"/>
                  </a:lnTo>
                  <a:lnTo>
                    <a:pt x="22" y="46"/>
                  </a:lnTo>
                  <a:lnTo>
                    <a:pt x="24" y="47"/>
                  </a:lnTo>
                  <a:lnTo>
                    <a:pt x="27" y="48"/>
                  </a:lnTo>
                  <a:lnTo>
                    <a:pt x="29" y="50"/>
                  </a:lnTo>
                  <a:lnTo>
                    <a:pt x="31" y="52"/>
                  </a:lnTo>
                  <a:lnTo>
                    <a:pt x="32" y="54"/>
                  </a:lnTo>
                  <a:lnTo>
                    <a:pt x="36" y="57"/>
                  </a:lnTo>
                  <a:lnTo>
                    <a:pt x="39" y="61"/>
                  </a:lnTo>
                  <a:lnTo>
                    <a:pt x="41" y="63"/>
                  </a:lnTo>
                  <a:lnTo>
                    <a:pt x="45" y="67"/>
                  </a:lnTo>
                  <a:lnTo>
                    <a:pt x="47" y="71"/>
                  </a:lnTo>
                  <a:lnTo>
                    <a:pt x="48" y="74"/>
                  </a:lnTo>
                  <a:lnTo>
                    <a:pt x="49" y="79"/>
                  </a:lnTo>
                  <a:lnTo>
                    <a:pt x="50" y="82"/>
                  </a:lnTo>
                  <a:lnTo>
                    <a:pt x="50" y="87"/>
                  </a:lnTo>
                  <a:lnTo>
                    <a:pt x="51" y="90"/>
                  </a:lnTo>
                  <a:lnTo>
                    <a:pt x="51" y="94"/>
                  </a:lnTo>
                  <a:lnTo>
                    <a:pt x="52" y="98"/>
                  </a:lnTo>
                  <a:lnTo>
                    <a:pt x="54" y="102"/>
                  </a:lnTo>
                  <a:lnTo>
                    <a:pt x="55" y="104"/>
                  </a:lnTo>
                  <a:lnTo>
                    <a:pt x="55" y="108"/>
                  </a:lnTo>
                  <a:lnTo>
                    <a:pt x="56" y="109"/>
                  </a:lnTo>
                  <a:lnTo>
                    <a:pt x="57" y="112"/>
                  </a:lnTo>
                  <a:lnTo>
                    <a:pt x="58" y="115"/>
                  </a:lnTo>
                  <a:lnTo>
                    <a:pt x="59" y="117"/>
                  </a:lnTo>
                  <a:lnTo>
                    <a:pt x="60" y="119"/>
                  </a:lnTo>
                  <a:lnTo>
                    <a:pt x="64" y="121"/>
                  </a:lnTo>
                  <a:lnTo>
                    <a:pt x="9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3" name="Freeform 199"/>
            <p:cNvSpPr>
              <a:spLocks/>
            </p:cNvSpPr>
            <p:nvPr/>
          </p:nvSpPr>
          <p:spPr bwMode="auto">
            <a:xfrm>
              <a:off x="2686" y="3649"/>
              <a:ext cx="41" cy="50"/>
            </a:xfrm>
            <a:custGeom>
              <a:avLst/>
              <a:gdLst>
                <a:gd name="T0" fmla="*/ 5 w 81"/>
                <a:gd name="T1" fmla="*/ 5 h 99"/>
                <a:gd name="T2" fmla="*/ 5 w 81"/>
                <a:gd name="T3" fmla="*/ 5 h 99"/>
                <a:gd name="T4" fmla="*/ 5 w 81"/>
                <a:gd name="T5" fmla="*/ 5 h 99"/>
                <a:gd name="T6" fmla="*/ 5 w 81"/>
                <a:gd name="T7" fmla="*/ 4 h 99"/>
                <a:gd name="T8" fmla="*/ 4 w 81"/>
                <a:gd name="T9" fmla="*/ 4 h 99"/>
                <a:gd name="T10" fmla="*/ 4 w 81"/>
                <a:gd name="T11" fmla="*/ 4 h 99"/>
                <a:gd name="T12" fmla="*/ 4 w 81"/>
                <a:gd name="T13" fmla="*/ 4 h 99"/>
                <a:gd name="T14" fmla="*/ 3 w 81"/>
                <a:gd name="T15" fmla="*/ 3 h 99"/>
                <a:gd name="T16" fmla="*/ 3 w 81"/>
                <a:gd name="T17" fmla="*/ 3 h 99"/>
                <a:gd name="T18" fmla="*/ 3 w 81"/>
                <a:gd name="T19" fmla="*/ 3 h 99"/>
                <a:gd name="T20" fmla="*/ 2 w 81"/>
                <a:gd name="T21" fmla="*/ 2 h 99"/>
                <a:gd name="T22" fmla="*/ 2 w 81"/>
                <a:gd name="T23" fmla="*/ 2 h 99"/>
                <a:gd name="T24" fmla="*/ 2 w 81"/>
                <a:gd name="T25" fmla="*/ 1 h 99"/>
                <a:gd name="T26" fmla="*/ 2 w 81"/>
                <a:gd name="T27" fmla="*/ 1 h 99"/>
                <a:gd name="T28" fmla="*/ 1 w 81"/>
                <a:gd name="T29" fmla="*/ 2 h 99"/>
                <a:gd name="T30" fmla="*/ 1 w 81"/>
                <a:gd name="T31" fmla="*/ 2 h 99"/>
                <a:gd name="T32" fmla="*/ 1 w 81"/>
                <a:gd name="T33" fmla="*/ 2 h 99"/>
                <a:gd name="T34" fmla="*/ 1 w 81"/>
                <a:gd name="T35" fmla="*/ 2 h 99"/>
                <a:gd name="T36" fmla="*/ 1 w 81"/>
                <a:gd name="T37" fmla="*/ 2 h 99"/>
                <a:gd name="T38" fmla="*/ 2 w 81"/>
                <a:gd name="T39" fmla="*/ 3 h 99"/>
                <a:gd name="T40" fmla="*/ 2 w 81"/>
                <a:gd name="T41" fmla="*/ 3 h 99"/>
                <a:gd name="T42" fmla="*/ 3 w 81"/>
                <a:gd name="T43" fmla="*/ 3 h 99"/>
                <a:gd name="T44" fmla="*/ 3 w 81"/>
                <a:gd name="T45" fmla="*/ 4 h 99"/>
                <a:gd name="T46" fmla="*/ 3 w 81"/>
                <a:gd name="T47" fmla="*/ 4 h 99"/>
                <a:gd name="T48" fmla="*/ 3 w 81"/>
                <a:gd name="T49" fmla="*/ 4 h 99"/>
                <a:gd name="T50" fmla="*/ 3 w 81"/>
                <a:gd name="T51" fmla="*/ 5 h 99"/>
                <a:gd name="T52" fmla="*/ 4 w 81"/>
                <a:gd name="T53" fmla="*/ 5 h 99"/>
                <a:gd name="T54" fmla="*/ 4 w 81"/>
                <a:gd name="T55" fmla="*/ 6 h 99"/>
                <a:gd name="T56" fmla="*/ 4 w 81"/>
                <a:gd name="T57" fmla="*/ 6 h 99"/>
                <a:gd name="T58" fmla="*/ 4 w 81"/>
                <a:gd name="T59" fmla="*/ 6 h 99"/>
                <a:gd name="T60" fmla="*/ 4 w 81"/>
                <a:gd name="T61" fmla="*/ 7 h 99"/>
                <a:gd name="T62" fmla="*/ 6 w 81"/>
                <a:gd name="T63" fmla="*/ 5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1"/>
                <a:gd name="T97" fmla="*/ 0 h 99"/>
                <a:gd name="T98" fmla="*/ 81 w 81"/>
                <a:gd name="T99" fmla="*/ 99 h 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1" h="99">
                  <a:moveTo>
                    <a:pt x="81" y="78"/>
                  </a:moveTo>
                  <a:lnTo>
                    <a:pt x="80" y="76"/>
                  </a:lnTo>
                  <a:lnTo>
                    <a:pt x="77" y="72"/>
                  </a:lnTo>
                  <a:lnTo>
                    <a:pt x="76" y="69"/>
                  </a:lnTo>
                  <a:lnTo>
                    <a:pt x="72" y="68"/>
                  </a:lnTo>
                  <a:lnTo>
                    <a:pt x="70" y="66"/>
                  </a:lnTo>
                  <a:lnTo>
                    <a:pt x="69" y="65"/>
                  </a:lnTo>
                  <a:lnTo>
                    <a:pt x="66" y="63"/>
                  </a:lnTo>
                  <a:lnTo>
                    <a:pt x="64" y="62"/>
                  </a:lnTo>
                  <a:lnTo>
                    <a:pt x="61" y="61"/>
                  </a:lnTo>
                  <a:lnTo>
                    <a:pt x="59" y="60"/>
                  </a:lnTo>
                  <a:lnTo>
                    <a:pt x="56" y="58"/>
                  </a:lnTo>
                  <a:lnTo>
                    <a:pt x="52" y="56"/>
                  </a:lnTo>
                  <a:lnTo>
                    <a:pt x="49" y="53"/>
                  </a:lnTo>
                  <a:lnTo>
                    <a:pt x="47" y="50"/>
                  </a:lnTo>
                  <a:lnTo>
                    <a:pt x="43" y="48"/>
                  </a:lnTo>
                  <a:lnTo>
                    <a:pt x="42" y="46"/>
                  </a:lnTo>
                  <a:lnTo>
                    <a:pt x="39" y="41"/>
                  </a:lnTo>
                  <a:lnTo>
                    <a:pt x="36" y="38"/>
                  </a:lnTo>
                  <a:lnTo>
                    <a:pt x="34" y="33"/>
                  </a:lnTo>
                  <a:lnTo>
                    <a:pt x="33" y="30"/>
                  </a:lnTo>
                  <a:lnTo>
                    <a:pt x="32" y="25"/>
                  </a:lnTo>
                  <a:lnTo>
                    <a:pt x="32" y="21"/>
                  </a:lnTo>
                  <a:lnTo>
                    <a:pt x="31" y="18"/>
                  </a:lnTo>
                  <a:lnTo>
                    <a:pt x="30" y="14"/>
                  </a:lnTo>
                  <a:lnTo>
                    <a:pt x="29" y="11"/>
                  </a:lnTo>
                  <a:lnTo>
                    <a:pt x="28" y="6"/>
                  </a:lnTo>
                  <a:lnTo>
                    <a:pt x="24" y="3"/>
                  </a:lnTo>
                  <a:lnTo>
                    <a:pt x="21" y="0"/>
                  </a:lnTo>
                  <a:lnTo>
                    <a:pt x="1" y="18"/>
                  </a:lnTo>
                  <a:lnTo>
                    <a:pt x="0" y="20"/>
                  </a:lnTo>
                  <a:lnTo>
                    <a:pt x="1" y="21"/>
                  </a:lnTo>
                  <a:lnTo>
                    <a:pt x="3" y="23"/>
                  </a:lnTo>
                  <a:lnTo>
                    <a:pt x="6" y="25"/>
                  </a:lnTo>
                  <a:lnTo>
                    <a:pt x="9" y="28"/>
                  </a:lnTo>
                  <a:lnTo>
                    <a:pt x="13" y="30"/>
                  </a:lnTo>
                  <a:lnTo>
                    <a:pt x="15" y="31"/>
                  </a:lnTo>
                  <a:lnTo>
                    <a:pt x="16" y="32"/>
                  </a:lnTo>
                  <a:lnTo>
                    <a:pt x="20" y="34"/>
                  </a:lnTo>
                  <a:lnTo>
                    <a:pt x="21" y="35"/>
                  </a:lnTo>
                  <a:lnTo>
                    <a:pt x="25" y="39"/>
                  </a:lnTo>
                  <a:lnTo>
                    <a:pt x="30" y="42"/>
                  </a:lnTo>
                  <a:lnTo>
                    <a:pt x="32" y="44"/>
                  </a:lnTo>
                  <a:lnTo>
                    <a:pt x="34" y="46"/>
                  </a:lnTo>
                  <a:lnTo>
                    <a:pt x="37" y="49"/>
                  </a:lnTo>
                  <a:lnTo>
                    <a:pt x="39" y="51"/>
                  </a:lnTo>
                  <a:lnTo>
                    <a:pt x="40" y="53"/>
                  </a:lnTo>
                  <a:lnTo>
                    <a:pt x="42" y="56"/>
                  </a:lnTo>
                  <a:lnTo>
                    <a:pt x="43" y="59"/>
                  </a:lnTo>
                  <a:lnTo>
                    <a:pt x="44" y="62"/>
                  </a:lnTo>
                  <a:lnTo>
                    <a:pt x="47" y="65"/>
                  </a:lnTo>
                  <a:lnTo>
                    <a:pt x="48" y="68"/>
                  </a:lnTo>
                  <a:lnTo>
                    <a:pt x="48" y="72"/>
                  </a:lnTo>
                  <a:lnTo>
                    <a:pt x="49" y="76"/>
                  </a:lnTo>
                  <a:lnTo>
                    <a:pt x="50" y="78"/>
                  </a:lnTo>
                  <a:lnTo>
                    <a:pt x="51" y="83"/>
                  </a:lnTo>
                  <a:lnTo>
                    <a:pt x="52" y="85"/>
                  </a:lnTo>
                  <a:lnTo>
                    <a:pt x="56" y="88"/>
                  </a:lnTo>
                  <a:lnTo>
                    <a:pt x="57" y="90"/>
                  </a:lnTo>
                  <a:lnTo>
                    <a:pt x="59" y="93"/>
                  </a:lnTo>
                  <a:lnTo>
                    <a:pt x="61" y="96"/>
                  </a:lnTo>
                  <a:lnTo>
                    <a:pt x="62" y="99"/>
                  </a:lnTo>
                  <a:lnTo>
                    <a:pt x="81"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4" name="Freeform 200"/>
            <p:cNvSpPr>
              <a:spLocks/>
            </p:cNvSpPr>
            <p:nvPr/>
          </p:nvSpPr>
          <p:spPr bwMode="auto">
            <a:xfrm>
              <a:off x="2671" y="3653"/>
              <a:ext cx="41" cy="50"/>
            </a:xfrm>
            <a:custGeom>
              <a:avLst/>
              <a:gdLst>
                <a:gd name="T0" fmla="*/ 5 w 82"/>
                <a:gd name="T1" fmla="*/ 5 h 100"/>
                <a:gd name="T2" fmla="*/ 5 w 82"/>
                <a:gd name="T3" fmla="*/ 5 h 100"/>
                <a:gd name="T4" fmla="*/ 5 w 82"/>
                <a:gd name="T5" fmla="*/ 5 h 100"/>
                <a:gd name="T6" fmla="*/ 5 w 82"/>
                <a:gd name="T7" fmla="*/ 4 h 100"/>
                <a:gd name="T8" fmla="*/ 4 w 82"/>
                <a:gd name="T9" fmla="*/ 4 h 100"/>
                <a:gd name="T10" fmla="*/ 3 w 82"/>
                <a:gd name="T11" fmla="*/ 4 h 100"/>
                <a:gd name="T12" fmla="*/ 3 w 82"/>
                <a:gd name="T13" fmla="*/ 3 h 100"/>
                <a:gd name="T14" fmla="*/ 3 w 82"/>
                <a:gd name="T15" fmla="*/ 3 h 100"/>
                <a:gd name="T16" fmla="*/ 3 w 82"/>
                <a:gd name="T17" fmla="*/ 3 h 100"/>
                <a:gd name="T18" fmla="*/ 3 w 82"/>
                <a:gd name="T19" fmla="*/ 3 h 100"/>
                <a:gd name="T20" fmla="*/ 2 w 82"/>
                <a:gd name="T21" fmla="*/ 2 h 100"/>
                <a:gd name="T22" fmla="*/ 2 w 82"/>
                <a:gd name="T23" fmla="*/ 2 h 100"/>
                <a:gd name="T24" fmla="*/ 2 w 82"/>
                <a:gd name="T25" fmla="*/ 1 h 100"/>
                <a:gd name="T26" fmla="*/ 2 w 82"/>
                <a:gd name="T27" fmla="*/ 1 h 100"/>
                <a:gd name="T28" fmla="*/ 0 w 82"/>
                <a:gd name="T29" fmla="*/ 2 h 100"/>
                <a:gd name="T30" fmla="*/ 1 w 82"/>
                <a:gd name="T31" fmla="*/ 2 h 100"/>
                <a:gd name="T32" fmla="*/ 1 w 82"/>
                <a:gd name="T33" fmla="*/ 2 h 100"/>
                <a:gd name="T34" fmla="*/ 1 w 82"/>
                <a:gd name="T35" fmla="*/ 2 h 100"/>
                <a:gd name="T36" fmla="*/ 2 w 82"/>
                <a:gd name="T37" fmla="*/ 3 h 100"/>
                <a:gd name="T38" fmla="*/ 2 w 82"/>
                <a:gd name="T39" fmla="*/ 3 h 100"/>
                <a:gd name="T40" fmla="*/ 2 w 82"/>
                <a:gd name="T41" fmla="*/ 3 h 100"/>
                <a:gd name="T42" fmla="*/ 3 w 82"/>
                <a:gd name="T43" fmla="*/ 3 h 100"/>
                <a:gd name="T44" fmla="*/ 3 w 82"/>
                <a:gd name="T45" fmla="*/ 3 h 100"/>
                <a:gd name="T46" fmla="*/ 3 w 82"/>
                <a:gd name="T47" fmla="*/ 4 h 100"/>
                <a:gd name="T48" fmla="*/ 3 w 82"/>
                <a:gd name="T49" fmla="*/ 4 h 100"/>
                <a:gd name="T50" fmla="*/ 3 w 82"/>
                <a:gd name="T51" fmla="*/ 5 h 100"/>
                <a:gd name="T52" fmla="*/ 3 w 82"/>
                <a:gd name="T53" fmla="*/ 5 h 100"/>
                <a:gd name="T54" fmla="*/ 3 w 82"/>
                <a:gd name="T55" fmla="*/ 6 h 100"/>
                <a:gd name="T56" fmla="*/ 3 w 82"/>
                <a:gd name="T57" fmla="*/ 6 h 100"/>
                <a:gd name="T58" fmla="*/ 4 w 82"/>
                <a:gd name="T59" fmla="*/ 6 h 100"/>
                <a:gd name="T60" fmla="*/ 4 w 82"/>
                <a:gd name="T61" fmla="*/ 7 h 100"/>
                <a:gd name="T62" fmla="*/ 5 w 82"/>
                <a:gd name="T63" fmla="*/ 5 h 1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2"/>
                <a:gd name="T97" fmla="*/ 0 h 100"/>
                <a:gd name="T98" fmla="*/ 82 w 82"/>
                <a:gd name="T99" fmla="*/ 100 h 1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2" h="100">
                  <a:moveTo>
                    <a:pt x="82" y="79"/>
                  </a:moveTo>
                  <a:lnTo>
                    <a:pt x="81" y="77"/>
                  </a:lnTo>
                  <a:lnTo>
                    <a:pt x="78" y="72"/>
                  </a:lnTo>
                  <a:lnTo>
                    <a:pt x="75" y="70"/>
                  </a:lnTo>
                  <a:lnTo>
                    <a:pt x="73" y="69"/>
                  </a:lnTo>
                  <a:lnTo>
                    <a:pt x="71" y="67"/>
                  </a:lnTo>
                  <a:lnTo>
                    <a:pt x="69" y="65"/>
                  </a:lnTo>
                  <a:lnTo>
                    <a:pt x="65" y="64"/>
                  </a:lnTo>
                  <a:lnTo>
                    <a:pt x="63" y="63"/>
                  </a:lnTo>
                  <a:lnTo>
                    <a:pt x="61" y="62"/>
                  </a:lnTo>
                  <a:lnTo>
                    <a:pt x="60" y="61"/>
                  </a:lnTo>
                  <a:lnTo>
                    <a:pt x="55" y="59"/>
                  </a:lnTo>
                  <a:lnTo>
                    <a:pt x="52" y="56"/>
                  </a:lnTo>
                  <a:lnTo>
                    <a:pt x="48" y="54"/>
                  </a:lnTo>
                  <a:lnTo>
                    <a:pt x="46" y="52"/>
                  </a:lnTo>
                  <a:lnTo>
                    <a:pt x="44" y="50"/>
                  </a:lnTo>
                  <a:lnTo>
                    <a:pt x="42" y="48"/>
                  </a:lnTo>
                  <a:lnTo>
                    <a:pt x="38" y="43"/>
                  </a:lnTo>
                  <a:lnTo>
                    <a:pt x="36" y="39"/>
                  </a:lnTo>
                  <a:lnTo>
                    <a:pt x="34" y="34"/>
                  </a:lnTo>
                  <a:lnTo>
                    <a:pt x="33" y="31"/>
                  </a:lnTo>
                  <a:lnTo>
                    <a:pt x="32" y="26"/>
                  </a:lnTo>
                  <a:lnTo>
                    <a:pt x="32" y="23"/>
                  </a:lnTo>
                  <a:lnTo>
                    <a:pt x="32" y="18"/>
                  </a:lnTo>
                  <a:lnTo>
                    <a:pt x="29" y="14"/>
                  </a:lnTo>
                  <a:lnTo>
                    <a:pt x="28" y="11"/>
                  </a:lnTo>
                  <a:lnTo>
                    <a:pt x="27" y="7"/>
                  </a:lnTo>
                  <a:lnTo>
                    <a:pt x="24" y="4"/>
                  </a:lnTo>
                  <a:lnTo>
                    <a:pt x="20" y="0"/>
                  </a:lnTo>
                  <a:lnTo>
                    <a:pt x="0" y="19"/>
                  </a:lnTo>
                  <a:lnTo>
                    <a:pt x="0" y="21"/>
                  </a:lnTo>
                  <a:lnTo>
                    <a:pt x="1" y="23"/>
                  </a:lnTo>
                  <a:lnTo>
                    <a:pt x="4" y="24"/>
                  </a:lnTo>
                  <a:lnTo>
                    <a:pt x="6" y="26"/>
                  </a:lnTo>
                  <a:lnTo>
                    <a:pt x="9" y="28"/>
                  </a:lnTo>
                  <a:lnTo>
                    <a:pt x="13" y="31"/>
                  </a:lnTo>
                  <a:lnTo>
                    <a:pt x="15" y="32"/>
                  </a:lnTo>
                  <a:lnTo>
                    <a:pt x="17" y="33"/>
                  </a:lnTo>
                  <a:lnTo>
                    <a:pt x="19" y="34"/>
                  </a:lnTo>
                  <a:lnTo>
                    <a:pt x="22" y="36"/>
                  </a:lnTo>
                  <a:lnTo>
                    <a:pt x="25" y="39"/>
                  </a:lnTo>
                  <a:lnTo>
                    <a:pt x="29" y="43"/>
                  </a:lnTo>
                  <a:lnTo>
                    <a:pt x="32" y="45"/>
                  </a:lnTo>
                  <a:lnTo>
                    <a:pt x="34" y="48"/>
                  </a:lnTo>
                  <a:lnTo>
                    <a:pt x="36" y="50"/>
                  </a:lnTo>
                  <a:lnTo>
                    <a:pt x="38" y="52"/>
                  </a:lnTo>
                  <a:lnTo>
                    <a:pt x="39" y="54"/>
                  </a:lnTo>
                  <a:lnTo>
                    <a:pt x="42" y="56"/>
                  </a:lnTo>
                  <a:lnTo>
                    <a:pt x="43" y="60"/>
                  </a:lnTo>
                  <a:lnTo>
                    <a:pt x="45" y="62"/>
                  </a:lnTo>
                  <a:lnTo>
                    <a:pt x="46" y="65"/>
                  </a:lnTo>
                  <a:lnTo>
                    <a:pt x="47" y="69"/>
                  </a:lnTo>
                  <a:lnTo>
                    <a:pt x="48" y="72"/>
                  </a:lnTo>
                  <a:lnTo>
                    <a:pt x="50" y="77"/>
                  </a:lnTo>
                  <a:lnTo>
                    <a:pt x="50" y="80"/>
                  </a:lnTo>
                  <a:lnTo>
                    <a:pt x="52" y="82"/>
                  </a:lnTo>
                  <a:lnTo>
                    <a:pt x="53" y="86"/>
                  </a:lnTo>
                  <a:lnTo>
                    <a:pt x="55" y="89"/>
                  </a:lnTo>
                  <a:lnTo>
                    <a:pt x="56" y="91"/>
                  </a:lnTo>
                  <a:lnTo>
                    <a:pt x="59" y="93"/>
                  </a:lnTo>
                  <a:lnTo>
                    <a:pt x="61" y="97"/>
                  </a:lnTo>
                  <a:lnTo>
                    <a:pt x="63" y="100"/>
                  </a:lnTo>
                  <a:lnTo>
                    <a:pt x="8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5" name="Freeform 201"/>
            <p:cNvSpPr>
              <a:spLocks/>
            </p:cNvSpPr>
            <p:nvPr/>
          </p:nvSpPr>
          <p:spPr bwMode="auto">
            <a:xfrm>
              <a:off x="2654" y="3657"/>
              <a:ext cx="41" cy="50"/>
            </a:xfrm>
            <a:custGeom>
              <a:avLst/>
              <a:gdLst>
                <a:gd name="T0" fmla="*/ 5 w 82"/>
                <a:gd name="T1" fmla="*/ 5 h 100"/>
                <a:gd name="T2" fmla="*/ 5 w 82"/>
                <a:gd name="T3" fmla="*/ 5 h 100"/>
                <a:gd name="T4" fmla="*/ 5 w 82"/>
                <a:gd name="T5" fmla="*/ 5 h 100"/>
                <a:gd name="T6" fmla="*/ 5 w 82"/>
                <a:gd name="T7" fmla="*/ 5 h 100"/>
                <a:gd name="T8" fmla="*/ 5 w 82"/>
                <a:gd name="T9" fmla="*/ 4 h 100"/>
                <a:gd name="T10" fmla="*/ 4 w 82"/>
                <a:gd name="T11" fmla="*/ 4 h 100"/>
                <a:gd name="T12" fmla="*/ 3 w 82"/>
                <a:gd name="T13" fmla="*/ 4 h 100"/>
                <a:gd name="T14" fmla="*/ 3 w 82"/>
                <a:gd name="T15" fmla="*/ 3 h 100"/>
                <a:gd name="T16" fmla="*/ 3 w 82"/>
                <a:gd name="T17" fmla="*/ 3 h 100"/>
                <a:gd name="T18" fmla="*/ 3 w 82"/>
                <a:gd name="T19" fmla="*/ 3 h 100"/>
                <a:gd name="T20" fmla="*/ 3 w 82"/>
                <a:gd name="T21" fmla="*/ 3 h 100"/>
                <a:gd name="T22" fmla="*/ 2 w 82"/>
                <a:gd name="T23" fmla="*/ 2 h 100"/>
                <a:gd name="T24" fmla="*/ 2 w 82"/>
                <a:gd name="T25" fmla="*/ 2 h 100"/>
                <a:gd name="T26" fmla="*/ 2 w 82"/>
                <a:gd name="T27" fmla="*/ 1 h 100"/>
                <a:gd name="T28" fmla="*/ 2 w 82"/>
                <a:gd name="T29" fmla="*/ 1 h 100"/>
                <a:gd name="T30" fmla="*/ 0 w 82"/>
                <a:gd name="T31" fmla="*/ 2 h 100"/>
                <a:gd name="T32" fmla="*/ 1 w 82"/>
                <a:gd name="T33" fmla="*/ 2 h 100"/>
                <a:gd name="T34" fmla="*/ 1 w 82"/>
                <a:gd name="T35" fmla="*/ 2 h 100"/>
                <a:gd name="T36" fmla="*/ 1 w 82"/>
                <a:gd name="T37" fmla="*/ 2 h 100"/>
                <a:gd name="T38" fmla="*/ 2 w 82"/>
                <a:gd name="T39" fmla="*/ 3 h 100"/>
                <a:gd name="T40" fmla="*/ 2 w 82"/>
                <a:gd name="T41" fmla="*/ 3 h 100"/>
                <a:gd name="T42" fmla="*/ 2 w 82"/>
                <a:gd name="T43" fmla="*/ 3 h 100"/>
                <a:gd name="T44" fmla="*/ 3 w 82"/>
                <a:gd name="T45" fmla="*/ 3 h 100"/>
                <a:gd name="T46" fmla="*/ 3 w 82"/>
                <a:gd name="T47" fmla="*/ 3 h 100"/>
                <a:gd name="T48" fmla="*/ 3 w 82"/>
                <a:gd name="T49" fmla="*/ 4 h 100"/>
                <a:gd name="T50" fmla="*/ 3 w 82"/>
                <a:gd name="T51" fmla="*/ 4 h 100"/>
                <a:gd name="T52" fmla="*/ 3 w 82"/>
                <a:gd name="T53" fmla="*/ 5 h 100"/>
                <a:gd name="T54" fmla="*/ 3 w 82"/>
                <a:gd name="T55" fmla="*/ 5 h 100"/>
                <a:gd name="T56" fmla="*/ 3 w 82"/>
                <a:gd name="T57" fmla="*/ 6 h 100"/>
                <a:gd name="T58" fmla="*/ 3 w 82"/>
                <a:gd name="T59" fmla="*/ 6 h 100"/>
                <a:gd name="T60" fmla="*/ 4 w 82"/>
                <a:gd name="T61" fmla="*/ 6 h 100"/>
                <a:gd name="T62" fmla="*/ 4 w 82"/>
                <a:gd name="T63" fmla="*/ 7 h 100"/>
                <a:gd name="T64" fmla="*/ 5 w 82"/>
                <a:gd name="T65" fmla="*/ 5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100"/>
                <a:gd name="T101" fmla="*/ 82 w 8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100">
                  <a:moveTo>
                    <a:pt x="82" y="79"/>
                  </a:moveTo>
                  <a:lnTo>
                    <a:pt x="82" y="78"/>
                  </a:lnTo>
                  <a:lnTo>
                    <a:pt x="80" y="77"/>
                  </a:lnTo>
                  <a:lnTo>
                    <a:pt x="79" y="74"/>
                  </a:lnTo>
                  <a:lnTo>
                    <a:pt x="77" y="72"/>
                  </a:lnTo>
                  <a:lnTo>
                    <a:pt x="75" y="71"/>
                  </a:lnTo>
                  <a:lnTo>
                    <a:pt x="73" y="68"/>
                  </a:lnTo>
                  <a:lnTo>
                    <a:pt x="69" y="66"/>
                  </a:lnTo>
                  <a:lnTo>
                    <a:pt x="68" y="66"/>
                  </a:lnTo>
                  <a:lnTo>
                    <a:pt x="65" y="64"/>
                  </a:lnTo>
                  <a:lnTo>
                    <a:pt x="64" y="63"/>
                  </a:lnTo>
                  <a:lnTo>
                    <a:pt x="60" y="62"/>
                  </a:lnTo>
                  <a:lnTo>
                    <a:pt x="59" y="61"/>
                  </a:lnTo>
                  <a:lnTo>
                    <a:pt x="55" y="57"/>
                  </a:lnTo>
                  <a:lnTo>
                    <a:pt x="51" y="56"/>
                  </a:lnTo>
                  <a:lnTo>
                    <a:pt x="47" y="54"/>
                  </a:lnTo>
                  <a:lnTo>
                    <a:pt x="46" y="52"/>
                  </a:lnTo>
                  <a:lnTo>
                    <a:pt x="42" y="50"/>
                  </a:lnTo>
                  <a:lnTo>
                    <a:pt x="41" y="47"/>
                  </a:lnTo>
                  <a:lnTo>
                    <a:pt x="38" y="43"/>
                  </a:lnTo>
                  <a:lnTo>
                    <a:pt x="36" y="38"/>
                  </a:lnTo>
                  <a:lnTo>
                    <a:pt x="33" y="34"/>
                  </a:lnTo>
                  <a:lnTo>
                    <a:pt x="33" y="29"/>
                  </a:lnTo>
                  <a:lnTo>
                    <a:pt x="32" y="26"/>
                  </a:lnTo>
                  <a:lnTo>
                    <a:pt x="32" y="22"/>
                  </a:lnTo>
                  <a:lnTo>
                    <a:pt x="31" y="18"/>
                  </a:lnTo>
                  <a:lnTo>
                    <a:pt x="30" y="15"/>
                  </a:lnTo>
                  <a:lnTo>
                    <a:pt x="29" y="10"/>
                  </a:lnTo>
                  <a:lnTo>
                    <a:pt x="27" y="6"/>
                  </a:lnTo>
                  <a:lnTo>
                    <a:pt x="24" y="3"/>
                  </a:lnTo>
                  <a:lnTo>
                    <a:pt x="20" y="0"/>
                  </a:lnTo>
                  <a:lnTo>
                    <a:pt x="0" y="19"/>
                  </a:lnTo>
                  <a:lnTo>
                    <a:pt x="0" y="20"/>
                  </a:lnTo>
                  <a:lnTo>
                    <a:pt x="1" y="22"/>
                  </a:lnTo>
                  <a:lnTo>
                    <a:pt x="3" y="24"/>
                  </a:lnTo>
                  <a:lnTo>
                    <a:pt x="5" y="26"/>
                  </a:lnTo>
                  <a:lnTo>
                    <a:pt x="9" y="28"/>
                  </a:lnTo>
                  <a:lnTo>
                    <a:pt x="12" y="31"/>
                  </a:lnTo>
                  <a:lnTo>
                    <a:pt x="14" y="32"/>
                  </a:lnTo>
                  <a:lnTo>
                    <a:pt x="17" y="33"/>
                  </a:lnTo>
                  <a:lnTo>
                    <a:pt x="19" y="34"/>
                  </a:lnTo>
                  <a:lnTo>
                    <a:pt x="21" y="36"/>
                  </a:lnTo>
                  <a:lnTo>
                    <a:pt x="26" y="40"/>
                  </a:lnTo>
                  <a:lnTo>
                    <a:pt x="29" y="43"/>
                  </a:lnTo>
                  <a:lnTo>
                    <a:pt x="32" y="45"/>
                  </a:lnTo>
                  <a:lnTo>
                    <a:pt x="33" y="47"/>
                  </a:lnTo>
                  <a:lnTo>
                    <a:pt x="36" y="50"/>
                  </a:lnTo>
                  <a:lnTo>
                    <a:pt x="38" y="52"/>
                  </a:lnTo>
                  <a:lnTo>
                    <a:pt x="39" y="54"/>
                  </a:lnTo>
                  <a:lnTo>
                    <a:pt x="41" y="56"/>
                  </a:lnTo>
                  <a:lnTo>
                    <a:pt x="42" y="59"/>
                  </a:lnTo>
                  <a:lnTo>
                    <a:pt x="45" y="62"/>
                  </a:lnTo>
                  <a:lnTo>
                    <a:pt x="46" y="65"/>
                  </a:lnTo>
                  <a:lnTo>
                    <a:pt x="47" y="69"/>
                  </a:lnTo>
                  <a:lnTo>
                    <a:pt x="47" y="72"/>
                  </a:lnTo>
                  <a:lnTo>
                    <a:pt x="49" y="77"/>
                  </a:lnTo>
                  <a:lnTo>
                    <a:pt x="50" y="79"/>
                  </a:lnTo>
                  <a:lnTo>
                    <a:pt x="51" y="82"/>
                  </a:lnTo>
                  <a:lnTo>
                    <a:pt x="52" y="85"/>
                  </a:lnTo>
                  <a:lnTo>
                    <a:pt x="55" y="89"/>
                  </a:lnTo>
                  <a:lnTo>
                    <a:pt x="56" y="90"/>
                  </a:lnTo>
                  <a:lnTo>
                    <a:pt x="59" y="94"/>
                  </a:lnTo>
                  <a:lnTo>
                    <a:pt x="60" y="97"/>
                  </a:lnTo>
                  <a:lnTo>
                    <a:pt x="63" y="100"/>
                  </a:lnTo>
                  <a:lnTo>
                    <a:pt x="8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6" name="Freeform 202"/>
            <p:cNvSpPr>
              <a:spLocks/>
            </p:cNvSpPr>
            <p:nvPr/>
          </p:nvSpPr>
          <p:spPr bwMode="auto">
            <a:xfrm>
              <a:off x="2638" y="3660"/>
              <a:ext cx="42" cy="50"/>
            </a:xfrm>
            <a:custGeom>
              <a:avLst/>
              <a:gdLst>
                <a:gd name="T0" fmla="*/ 5 w 83"/>
                <a:gd name="T1" fmla="*/ 5 h 100"/>
                <a:gd name="T2" fmla="*/ 5 w 83"/>
                <a:gd name="T3" fmla="*/ 5 h 100"/>
                <a:gd name="T4" fmla="*/ 5 w 83"/>
                <a:gd name="T5" fmla="*/ 5 h 100"/>
                <a:gd name="T6" fmla="*/ 5 w 83"/>
                <a:gd name="T7" fmla="*/ 5 h 100"/>
                <a:gd name="T8" fmla="*/ 4 w 83"/>
                <a:gd name="T9" fmla="*/ 4 h 100"/>
                <a:gd name="T10" fmla="*/ 4 w 83"/>
                <a:gd name="T11" fmla="*/ 4 h 100"/>
                <a:gd name="T12" fmla="*/ 3 w 83"/>
                <a:gd name="T13" fmla="*/ 3 h 100"/>
                <a:gd name="T14" fmla="*/ 3 w 83"/>
                <a:gd name="T15" fmla="*/ 3 h 100"/>
                <a:gd name="T16" fmla="*/ 3 w 83"/>
                <a:gd name="T17" fmla="*/ 3 h 100"/>
                <a:gd name="T18" fmla="*/ 3 w 83"/>
                <a:gd name="T19" fmla="*/ 3 h 100"/>
                <a:gd name="T20" fmla="*/ 3 w 83"/>
                <a:gd name="T21" fmla="*/ 2 h 100"/>
                <a:gd name="T22" fmla="*/ 2 w 83"/>
                <a:gd name="T23" fmla="*/ 2 h 100"/>
                <a:gd name="T24" fmla="*/ 2 w 83"/>
                <a:gd name="T25" fmla="*/ 1 h 100"/>
                <a:gd name="T26" fmla="*/ 2 w 83"/>
                <a:gd name="T27" fmla="*/ 1 h 100"/>
                <a:gd name="T28" fmla="*/ 1 w 83"/>
                <a:gd name="T29" fmla="*/ 2 h 100"/>
                <a:gd name="T30" fmla="*/ 1 w 83"/>
                <a:gd name="T31" fmla="*/ 2 h 100"/>
                <a:gd name="T32" fmla="*/ 1 w 83"/>
                <a:gd name="T33" fmla="*/ 2 h 100"/>
                <a:gd name="T34" fmla="*/ 1 w 83"/>
                <a:gd name="T35" fmla="*/ 2 h 100"/>
                <a:gd name="T36" fmla="*/ 2 w 83"/>
                <a:gd name="T37" fmla="*/ 3 h 100"/>
                <a:gd name="T38" fmla="*/ 2 w 83"/>
                <a:gd name="T39" fmla="*/ 3 h 100"/>
                <a:gd name="T40" fmla="*/ 2 w 83"/>
                <a:gd name="T41" fmla="*/ 3 h 100"/>
                <a:gd name="T42" fmla="*/ 3 w 83"/>
                <a:gd name="T43" fmla="*/ 3 h 100"/>
                <a:gd name="T44" fmla="*/ 3 w 83"/>
                <a:gd name="T45" fmla="*/ 3 h 100"/>
                <a:gd name="T46" fmla="*/ 3 w 83"/>
                <a:gd name="T47" fmla="*/ 4 h 100"/>
                <a:gd name="T48" fmla="*/ 3 w 83"/>
                <a:gd name="T49" fmla="*/ 4 h 100"/>
                <a:gd name="T50" fmla="*/ 3 w 83"/>
                <a:gd name="T51" fmla="*/ 5 h 100"/>
                <a:gd name="T52" fmla="*/ 4 w 83"/>
                <a:gd name="T53" fmla="*/ 5 h 100"/>
                <a:gd name="T54" fmla="*/ 4 w 83"/>
                <a:gd name="T55" fmla="*/ 6 h 100"/>
                <a:gd name="T56" fmla="*/ 4 w 83"/>
                <a:gd name="T57" fmla="*/ 6 h 100"/>
                <a:gd name="T58" fmla="*/ 4 w 83"/>
                <a:gd name="T59" fmla="*/ 6 h 100"/>
                <a:gd name="T60" fmla="*/ 4 w 83"/>
                <a:gd name="T61" fmla="*/ 7 h 100"/>
                <a:gd name="T62" fmla="*/ 6 w 83"/>
                <a:gd name="T63" fmla="*/ 5 h 1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3"/>
                <a:gd name="T97" fmla="*/ 0 h 100"/>
                <a:gd name="T98" fmla="*/ 83 w 83"/>
                <a:gd name="T99" fmla="*/ 100 h 1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3" h="100">
                  <a:moveTo>
                    <a:pt x="83" y="80"/>
                  </a:moveTo>
                  <a:lnTo>
                    <a:pt x="80" y="77"/>
                  </a:lnTo>
                  <a:lnTo>
                    <a:pt x="78" y="73"/>
                  </a:lnTo>
                  <a:lnTo>
                    <a:pt x="75" y="71"/>
                  </a:lnTo>
                  <a:lnTo>
                    <a:pt x="73" y="68"/>
                  </a:lnTo>
                  <a:lnTo>
                    <a:pt x="71" y="67"/>
                  </a:lnTo>
                  <a:lnTo>
                    <a:pt x="69" y="66"/>
                  </a:lnTo>
                  <a:lnTo>
                    <a:pt x="66" y="65"/>
                  </a:lnTo>
                  <a:lnTo>
                    <a:pt x="64" y="64"/>
                  </a:lnTo>
                  <a:lnTo>
                    <a:pt x="62" y="63"/>
                  </a:lnTo>
                  <a:lnTo>
                    <a:pt x="60" y="62"/>
                  </a:lnTo>
                  <a:lnTo>
                    <a:pt x="56" y="59"/>
                  </a:lnTo>
                  <a:lnTo>
                    <a:pt x="52" y="56"/>
                  </a:lnTo>
                  <a:lnTo>
                    <a:pt x="48" y="54"/>
                  </a:lnTo>
                  <a:lnTo>
                    <a:pt x="46" y="52"/>
                  </a:lnTo>
                  <a:lnTo>
                    <a:pt x="44" y="50"/>
                  </a:lnTo>
                  <a:lnTo>
                    <a:pt x="42" y="47"/>
                  </a:lnTo>
                  <a:lnTo>
                    <a:pt x="38" y="44"/>
                  </a:lnTo>
                  <a:lnTo>
                    <a:pt x="36" y="39"/>
                  </a:lnTo>
                  <a:lnTo>
                    <a:pt x="34" y="35"/>
                  </a:lnTo>
                  <a:lnTo>
                    <a:pt x="34" y="31"/>
                  </a:lnTo>
                  <a:lnTo>
                    <a:pt x="33" y="26"/>
                  </a:lnTo>
                  <a:lnTo>
                    <a:pt x="33" y="22"/>
                  </a:lnTo>
                  <a:lnTo>
                    <a:pt x="32" y="19"/>
                  </a:lnTo>
                  <a:lnTo>
                    <a:pt x="31" y="15"/>
                  </a:lnTo>
                  <a:lnTo>
                    <a:pt x="29" y="11"/>
                  </a:lnTo>
                  <a:lnTo>
                    <a:pt x="27" y="8"/>
                  </a:lnTo>
                  <a:lnTo>
                    <a:pt x="24" y="4"/>
                  </a:lnTo>
                  <a:lnTo>
                    <a:pt x="20" y="0"/>
                  </a:lnTo>
                  <a:lnTo>
                    <a:pt x="1" y="19"/>
                  </a:lnTo>
                  <a:lnTo>
                    <a:pt x="0" y="21"/>
                  </a:lnTo>
                  <a:lnTo>
                    <a:pt x="1" y="22"/>
                  </a:lnTo>
                  <a:lnTo>
                    <a:pt x="4" y="24"/>
                  </a:lnTo>
                  <a:lnTo>
                    <a:pt x="6" y="27"/>
                  </a:lnTo>
                  <a:lnTo>
                    <a:pt x="9" y="28"/>
                  </a:lnTo>
                  <a:lnTo>
                    <a:pt x="13" y="31"/>
                  </a:lnTo>
                  <a:lnTo>
                    <a:pt x="15" y="33"/>
                  </a:lnTo>
                  <a:lnTo>
                    <a:pt x="17" y="34"/>
                  </a:lnTo>
                  <a:lnTo>
                    <a:pt x="19" y="36"/>
                  </a:lnTo>
                  <a:lnTo>
                    <a:pt x="22" y="37"/>
                  </a:lnTo>
                  <a:lnTo>
                    <a:pt x="26" y="40"/>
                  </a:lnTo>
                  <a:lnTo>
                    <a:pt x="31" y="44"/>
                  </a:lnTo>
                  <a:lnTo>
                    <a:pt x="33" y="46"/>
                  </a:lnTo>
                  <a:lnTo>
                    <a:pt x="34" y="47"/>
                  </a:lnTo>
                  <a:lnTo>
                    <a:pt x="36" y="50"/>
                  </a:lnTo>
                  <a:lnTo>
                    <a:pt x="38" y="52"/>
                  </a:lnTo>
                  <a:lnTo>
                    <a:pt x="41" y="55"/>
                  </a:lnTo>
                  <a:lnTo>
                    <a:pt x="42" y="57"/>
                  </a:lnTo>
                  <a:lnTo>
                    <a:pt x="43" y="61"/>
                  </a:lnTo>
                  <a:lnTo>
                    <a:pt x="45" y="64"/>
                  </a:lnTo>
                  <a:lnTo>
                    <a:pt x="46" y="66"/>
                  </a:lnTo>
                  <a:lnTo>
                    <a:pt x="47" y="70"/>
                  </a:lnTo>
                  <a:lnTo>
                    <a:pt x="48" y="73"/>
                  </a:lnTo>
                  <a:lnTo>
                    <a:pt x="50" y="77"/>
                  </a:lnTo>
                  <a:lnTo>
                    <a:pt x="50" y="80"/>
                  </a:lnTo>
                  <a:lnTo>
                    <a:pt x="52" y="83"/>
                  </a:lnTo>
                  <a:lnTo>
                    <a:pt x="52" y="85"/>
                  </a:lnTo>
                  <a:lnTo>
                    <a:pt x="55" y="89"/>
                  </a:lnTo>
                  <a:lnTo>
                    <a:pt x="57" y="92"/>
                  </a:lnTo>
                  <a:lnTo>
                    <a:pt x="60" y="94"/>
                  </a:lnTo>
                  <a:lnTo>
                    <a:pt x="61" y="96"/>
                  </a:lnTo>
                  <a:lnTo>
                    <a:pt x="64" y="100"/>
                  </a:lnTo>
                  <a:lnTo>
                    <a:pt x="83"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7" name="Freeform 203"/>
            <p:cNvSpPr>
              <a:spLocks/>
            </p:cNvSpPr>
            <p:nvPr/>
          </p:nvSpPr>
          <p:spPr bwMode="auto">
            <a:xfrm>
              <a:off x="2622" y="3664"/>
              <a:ext cx="41" cy="50"/>
            </a:xfrm>
            <a:custGeom>
              <a:avLst/>
              <a:gdLst>
                <a:gd name="T0" fmla="*/ 5 w 82"/>
                <a:gd name="T1" fmla="*/ 5 h 99"/>
                <a:gd name="T2" fmla="*/ 5 w 82"/>
                <a:gd name="T3" fmla="*/ 5 h 99"/>
                <a:gd name="T4" fmla="*/ 5 w 82"/>
                <a:gd name="T5" fmla="*/ 5 h 99"/>
                <a:gd name="T6" fmla="*/ 5 w 82"/>
                <a:gd name="T7" fmla="*/ 4 h 99"/>
                <a:gd name="T8" fmla="*/ 4 w 82"/>
                <a:gd name="T9" fmla="*/ 4 h 99"/>
                <a:gd name="T10" fmla="*/ 3 w 82"/>
                <a:gd name="T11" fmla="*/ 4 h 99"/>
                <a:gd name="T12" fmla="*/ 3 w 82"/>
                <a:gd name="T13" fmla="*/ 4 h 99"/>
                <a:gd name="T14" fmla="*/ 3 w 82"/>
                <a:gd name="T15" fmla="*/ 3 h 99"/>
                <a:gd name="T16" fmla="*/ 3 w 82"/>
                <a:gd name="T17" fmla="*/ 3 h 99"/>
                <a:gd name="T18" fmla="*/ 3 w 82"/>
                <a:gd name="T19" fmla="*/ 3 h 99"/>
                <a:gd name="T20" fmla="*/ 2 w 82"/>
                <a:gd name="T21" fmla="*/ 2 h 99"/>
                <a:gd name="T22" fmla="*/ 2 w 82"/>
                <a:gd name="T23" fmla="*/ 2 h 99"/>
                <a:gd name="T24" fmla="*/ 2 w 82"/>
                <a:gd name="T25" fmla="*/ 1 h 99"/>
                <a:gd name="T26" fmla="*/ 2 w 82"/>
                <a:gd name="T27" fmla="*/ 1 h 99"/>
                <a:gd name="T28" fmla="*/ 0 w 82"/>
                <a:gd name="T29" fmla="*/ 2 h 99"/>
                <a:gd name="T30" fmla="*/ 1 w 82"/>
                <a:gd name="T31" fmla="*/ 2 h 99"/>
                <a:gd name="T32" fmla="*/ 1 w 82"/>
                <a:gd name="T33" fmla="*/ 2 h 99"/>
                <a:gd name="T34" fmla="*/ 1 w 82"/>
                <a:gd name="T35" fmla="*/ 2 h 99"/>
                <a:gd name="T36" fmla="*/ 2 w 82"/>
                <a:gd name="T37" fmla="*/ 2 h 99"/>
                <a:gd name="T38" fmla="*/ 2 w 82"/>
                <a:gd name="T39" fmla="*/ 3 h 99"/>
                <a:gd name="T40" fmla="*/ 2 w 82"/>
                <a:gd name="T41" fmla="*/ 3 h 99"/>
                <a:gd name="T42" fmla="*/ 3 w 82"/>
                <a:gd name="T43" fmla="*/ 3 h 99"/>
                <a:gd name="T44" fmla="*/ 3 w 82"/>
                <a:gd name="T45" fmla="*/ 4 h 99"/>
                <a:gd name="T46" fmla="*/ 3 w 82"/>
                <a:gd name="T47" fmla="*/ 4 h 99"/>
                <a:gd name="T48" fmla="*/ 3 w 82"/>
                <a:gd name="T49" fmla="*/ 4 h 99"/>
                <a:gd name="T50" fmla="*/ 3 w 82"/>
                <a:gd name="T51" fmla="*/ 5 h 99"/>
                <a:gd name="T52" fmla="*/ 3 w 82"/>
                <a:gd name="T53" fmla="*/ 5 h 99"/>
                <a:gd name="T54" fmla="*/ 3 w 82"/>
                <a:gd name="T55" fmla="*/ 6 h 99"/>
                <a:gd name="T56" fmla="*/ 3 w 82"/>
                <a:gd name="T57" fmla="*/ 6 h 99"/>
                <a:gd name="T58" fmla="*/ 4 w 82"/>
                <a:gd name="T59" fmla="*/ 6 h 99"/>
                <a:gd name="T60" fmla="*/ 4 w 82"/>
                <a:gd name="T61" fmla="*/ 7 h 99"/>
                <a:gd name="T62" fmla="*/ 5 w 82"/>
                <a:gd name="T63" fmla="*/ 5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2"/>
                <a:gd name="T97" fmla="*/ 0 h 99"/>
                <a:gd name="T98" fmla="*/ 82 w 82"/>
                <a:gd name="T99" fmla="*/ 99 h 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2" h="99">
                  <a:moveTo>
                    <a:pt x="82" y="78"/>
                  </a:moveTo>
                  <a:lnTo>
                    <a:pt x="80" y="76"/>
                  </a:lnTo>
                  <a:lnTo>
                    <a:pt x="77" y="72"/>
                  </a:lnTo>
                  <a:lnTo>
                    <a:pt x="75" y="69"/>
                  </a:lnTo>
                  <a:lnTo>
                    <a:pt x="73" y="67"/>
                  </a:lnTo>
                  <a:lnTo>
                    <a:pt x="70" y="65"/>
                  </a:lnTo>
                  <a:lnTo>
                    <a:pt x="68" y="65"/>
                  </a:lnTo>
                  <a:lnTo>
                    <a:pt x="66" y="64"/>
                  </a:lnTo>
                  <a:lnTo>
                    <a:pt x="64" y="62"/>
                  </a:lnTo>
                  <a:lnTo>
                    <a:pt x="61" y="61"/>
                  </a:lnTo>
                  <a:lnTo>
                    <a:pt x="59" y="59"/>
                  </a:lnTo>
                  <a:lnTo>
                    <a:pt x="55" y="57"/>
                  </a:lnTo>
                  <a:lnTo>
                    <a:pt x="51" y="55"/>
                  </a:lnTo>
                  <a:lnTo>
                    <a:pt x="48" y="53"/>
                  </a:lnTo>
                  <a:lnTo>
                    <a:pt x="46" y="52"/>
                  </a:lnTo>
                  <a:lnTo>
                    <a:pt x="43" y="48"/>
                  </a:lnTo>
                  <a:lnTo>
                    <a:pt x="41" y="46"/>
                  </a:lnTo>
                  <a:lnTo>
                    <a:pt x="38" y="41"/>
                  </a:lnTo>
                  <a:lnTo>
                    <a:pt x="37" y="38"/>
                  </a:lnTo>
                  <a:lnTo>
                    <a:pt x="35" y="34"/>
                  </a:lnTo>
                  <a:lnTo>
                    <a:pt x="33" y="29"/>
                  </a:lnTo>
                  <a:lnTo>
                    <a:pt x="32" y="26"/>
                  </a:lnTo>
                  <a:lnTo>
                    <a:pt x="31" y="22"/>
                  </a:lnTo>
                  <a:lnTo>
                    <a:pt x="31" y="18"/>
                  </a:lnTo>
                  <a:lnTo>
                    <a:pt x="30" y="13"/>
                  </a:lnTo>
                  <a:lnTo>
                    <a:pt x="28" y="10"/>
                  </a:lnTo>
                  <a:lnTo>
                    <a:pt x="27" y="7"/>
                  </a:lnTo>
                  <a:lnTo>
                    <a:pt x="24" y="3"/>
                  </a:lnTo>
                  <a:lnTo>
                    <a:pt x="21" y="0"/>
                  </a:lnTo>
                  <a:lnTo>
                    <a:pt x="0" y="18"/>
                  </a:lnTo>
                  <a:lnTo>
                    <a:pt x="0" y="19"/>
                  </a:lnTo>
                  <a:lnTo>
                    <a:pt x="1" y="22"/>
                  </a:lnTo>
                  <a:lnTo>
                    <a:pt x="3" y="24"/>
                  </a:lnTo>
                  <a:lnTo>
                    <a:pt x="6" y="26"/>
                  </a:lnTo>
                  <a:lnTo>
                    <a:pt x="9" y="28"/>
                  </a:lnTo>
                  <a:lnTo>
                    <a:pt x="12" y="30"/>
                  </a:lnTo>
                  <a:lnTo>
                    <a:pt x="14" y="31"/>
                  </a:lnTo>
                  <a:lnTo>
                    <a:pt x="17" y="32"/>
                  </a:lnTo>
                  <a:lnTo>
                    <a:pt x="19" y="34"/>
                  </a:lnTo>
                  <a:lnTo>
                    <a:pt x="21" y="36"/>
                  </a:lnTo>
                  <a:lnTo>
                    <a:pt x="26" y="38"/>
                  </a:lnTo>
                  <a:lnTo>
                    <a:pt x="30" y="41"/>
                  </a:lnTo>
                  <a:lnTo>
                    <a:pt x="31" y="45"/>
                  </a:lnTo>
                  <a:lnTo>
                    <a:pt x="33" y="46"/>
                  </a:lnTo>
                  <a:lnTo>
                    <a:pt x="37" y="48"/>
                  </a:lnTo>
                  <a:lnTo>
                    <a:pt x="38" y="52"/>
                  </a:lnTo>
                  <a:lnTo>
                    <a:pt x="40" y="54"/>
                  </a:lnTo>
                  <a:lnTo>
                    <a:pt x="41" y="56"/>
                  </a:lnTo>
                  <a:lnTo>
                    <a:pt x="42" y="58"/>
                  </a:lnTo>
                  <a:lnTo>
                    <a:pt x="45" y="62"/>
                  </a:lnTo>
                  <a:lnTo>
                    <a:pt x="46" y="65"/>
                  </a:lnTo>
                  <a:lnTo>
                    <a:pt x="47" y="68"/>
                  </a:lnTo>
                  <a:lnTo>
                    <a:pt x="48" y="71"/>
                  </a:lnTo>
                  <a:lnTo>
                    <a:pt x="49" y="76"/>
                  </a:lnTo>
                  <a:lnTo>
                    <a:pt x="50" y="78"/>
                  </a:lnTo>
                  <a:lnTo>
                    <a:pt x="51" y="82"/>
                  </a:lnTo>
                  <a:lnTo>
                    <a:pt x="52" y="84"/>
                  </a:lnTo>
                  <a:lnTo>
                    <a:pt x="55" y="87"/>
                  </a:lnTo>
                  <a:lnTo>
                    <a:pt x="56" y="90"/>
                  </a:lnTo>
                  <a:lnTo>
                    <a:pt x="59" y="93"/>
                  </a:lnTo>
                  <a:lnTo>
                    <a:pt x="61" y="95"/>
                  </a:lnTo>
                  <a:lnTo>
                    <a:pt x="64" y="99"/>
                  </a:lnTo>
                  <a:lnTo>
                    <a:pt x="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8" name="Freeform 204"/>
            <p:cNvSpPr>
              <a:spLocks/>
            </p:cNvSpPr>
            <p:nvPr/>
          </p:nvSpPr>
          <p:spPr bwMode="auto">
            <a:xfrm>
              <a:off x="2606" y="3668"/>
              <a:ext cx="41" cy="50"/>
            </a:xfrm>
            <a:custGeom>
              <a:avLst/>
              <a:gdLst>
                <a:gd name="T0" fmla="*/ 5 w 83"/>
                <a:gd name="T1" fmla="*/ 5 h 98"/>
                <a:gd name="T2" fmla="*/ 4 w 83"/>
                <a:gd name="T3" fmla="*/ 5 h 98"/>
                <a:gd name="T4" fmla="*/ 4 w 83"/>
                <a:gd name="T5" fmla="*/ 5 h 98"/>
                <a:gd name="T6" fmla="*/ 4 w 83"/>
                <a:gd name="T7" fmla="*/ 4 h 98"/>
                <a:gd name="T8" fmla="*/ 3 w 83"/>
                <a:gd name="T9" fmla="*/ 4 h 98"/>
                <a:gd name="T10" fmla="*/ 3 w 83"/>
                <a:gd name="T11" fmla="*/ 4 h 98"/>
                <a:gd name="T12" fmla="*/ 3 w 83"/>
                <a:gd name="T13" fmla="*/ 4 h 98"/>
                <a:gd name="T14" fmla="*/ 2 w 83"/>
                <a:gd name="T15" fmla="*/ 3 h 98"/>
                <a:gd name="T16" fmla="*/ 2 w 83"/>
                <a:gd name="T17" fmla="*/ 3 h 98"/>
                <a:gd name="T18" fmla="*/ 2 w 83"/>
                <a:gd name="T19" fmla="*/ 3 h 98"/>
                <a:gd name="T20" fmla="*/ 2 w 83"/>
                <a:gd name="T21" fmla="*/ 2 h 98"/>
                <a:gd name="T22" fmla="*/ 2 w 83"/>
                <a:gd name="T23" fmla="*/ 2 h 98"/>
                <a:gd name="T24" fmla="*/ 1 w 83"/>
                <a:gd name="T25" fmla="*/ 1 h 98"/>
                <a:gd name="T26" fmla="*/ 1 w 83"/>
                <a:gd name="T27" fmla="*/ 1 h 98"/>
                <a:gd name="T28" fmla="*/ 0 w 83"/>
                <a:gd name="T29" fmla="*/ 2 h 98"/>
                <a:gd name="T30" fmla="*/ 0 w 83"/>
                <a:gd name="T31" fmla="*/ 2 h 98"/>
                <a:gd name="T32" fmla="*/ 0 w 83"/>
                <a:gd name="T33" fmla="*/ 2 h 98"/>
                <a:gd name="T34" fmla="*/ 0 w 83"/>
                <a:gd name="T35" fmla="*/ 2 h 98"/>
                <a:gd name="T36" fmla="*/ 1 w 83"/>
                <a:gd name="T37" fmla="*/ 2 h 98"/>
                <a:gd name="T38" fmla="*/ 1 w 83"/>
                <a:gd name="T39" fmla="*/ 3 h 98"/>
                <a:gd name="T40" fmla="*/ 1 w 83"/>
                <a:gd name="T41" fmla="*/ 3 h 98"/>
                <a:gd name="T42" fmla="*/ 2 w 83"/>
                <a:gd name="T43" fmla="*/ 3 h 98"/>
                <a:gd name="T44" fmla="*/ 2 w 83"/>
                <a:gd name="T45" fmla="*/ 4 h 98"/>
                <a:gd name="T46" fmla="*/ 2 w 83"/>
                <a:gd name="T47" fmla="*/ 4 h 98"/>
                <a:gd name="T48" fmla="*/ 2 w 83"/>
                <a:gd name="T49" fmla="*/ 4 h 98"/>
                <a:gd name="T50" fmla="*/ 2 w 83"/>
                <a:gd name="T51" fmla="*/ 5 h 98"/>
                <a:gd name="T52" fmla="*/ 3 w 83"/>
                <a:gd name="T53" fmla="*/ 5 h 98"/>
                <a:gd name="T54" fmla="*/ 3 w 83"/>
                <a:gd name="T55" fmla="*/ 6 h 98"/>
                <a:gd name="T56" fmla="*/ 3 w 83"/>
                <a:gd name="T57" fmla="*/ 6 h 98"/>
                <a:gd name="T58" fmla="*/ 3 w 83"/>
                <a:gd name="T59" fmla="*/ 6 h 98"/>
                <a:gd name="T60" fmla="*/ 3 w 83"/>
                <a:gd name="T61" fmla="*/ 7 h 98"/>
                <a:gd name="T62" fmla="*/ 5 w 83"/>
                <a:gd name="T63" fmla="*/ 5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3"/>
                <a:gd name="T97" fmla="*/ 0 h 98"/>
                <a:gd name="T98" fmla="*/ 83 w 83"/>
                <a:gd name="T99" fmla="*/ 98 h 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3" h="98">
                  <a:moveTo>
                    <a:pt x="83" y="77"/>
                  </a:moveTo>
                  <a:lnTo>
                    <a:pt x="81" y="76"/>
                  </a:lnTo>
                  <a:lnTo>
                    <a:pt x="78" y="72"/>
                  </a:lnTo>
                  <a:lnTo>
                    <a:pt x="75" y="69"/>
                  </a:lnTo>
                  <a:lnTo>
                    <a:pt x="74" y="67"/>
                  </a:lnTo>
                  <a:lnTo>
                    <a:pt x="71" y="65"/>
                  </a:lnTo>
                  <a:lnTo>
                    <a:pt x="70" y="65"/>
                  </a:lnTo>
                  <a:lnTo>
                    <a:pt x="66" y="63"/>
                  </a:lnTo>
                  <a:lnTo>
                    <a:pt x="64" y="61"/>
                  </a:lnTo>
                  <a:lnTo>
                    <a:pt x="62" y="60"/>
                  </a:lnTo>
                  <a:lnTo>
                    <a:pt x="60" y="59"/>
                  </a:lnTo>
                  <a:lnTo>
                    <a:pt x="56" y="57"/>
                  </a:lnTo>
                  <a:lnTo>
                    <a:pt x="53" y="55"/>
                  </a:lnTo>
                  <a:lnTo>
                    <a:pt x="50" y="53"/>
                  </a:lnTo>
                  <a:lnTo>
                    <a:pt x="46" y="50"/>
                  </a:lnTo>
                  <a:lnTo>
                    <a:pt x="45" y="48"/>
                  </a:lnTo>
                  <a:lnTo>
                    <a:pt x="43" y="47"/>
                  </a:lnTo>
                  <a:lnTo>
                    <a:pt x="39" y="42"/>
                  </a:lnTo>
                  <a:lnTo>
                    <a:pt x="36" y="37"/>
                  </a:lnTo>
                  <a:lnTo>
                    <a:pt x="35" y="33"/>
                  </a:lnTo>
                  <a:lnTo>
                    <a:pt x="34" y="29"/>
                  </a:lnTo>
                  <a:lnTo>
                    <a:pt x="33" y="26"/>
                  </a:lnTo>
                  <a:lnTo>
                    <a:pt x="33" y="21"/>
                  </a:lnTo>
                  <a:lnTo>
                    <a:pt x="32" y="18"/>
                  </a:lnTo>
                  <a:lnTo>
                    <a:pt x="31" y="14"/>
                  </a:lnTo>
                  <a:lnTo>
                    <a:pt x="29" y="10"/>
                  </a:lnTo>
                  <a:lnTo>
                    <a:pt x="27" y="5"/>
                  </a:lnTo>
                  <a:lnTo>
                    <a:pt x="25" y="2"/>
                  </a:lnTo>
                  <a:lnTo>
                    <a:pt x="22" y="0"/>
                  </a:lnTo>
                  <a:lnTo>
                    <a:pt x="1" y="18"/>
                  </a:lnTo>
                  <a:lnTo>
                    <a:pt x="0" y="20"/>
                  </a:lnTo>
                  <a:lnTo>
                    <a:pt x="3" y="21"/>
                  </a:lnTo>
                  <a:lnTo>
                    <a:pt x="4" y="23"/>
                  </a:lnTo>
                  <a:lnTo>
                    <a:pt x="7" y="26"/>
                  </a:lnTo>
                  <a:lnTo>
                    <a:pt x="9" y="28"/>
                  </a:lnTo>
                  <a:lnTo>
                    <a:pt x="14" y="30"/>
                  </a:lnTo>
                  <a:lnTo>
                    <a:pt x="15" y="30"/>
                  </a:lnTo>
                  <a:lnTo>
                    <a:pt x="17" y="32"/>
                  </a:lnTo>
                  <a:lnTo>
                    <a:pt x="19" y="33"/>
                  </a:lnTo>
                  <a:lnTo>
                    <a:pt x="23" y="35"/>
                  </a:lnTo>
                  <a:lnTo>
                    <a:pt x="26" y="38"/>
                  </a:lnTo>
                  <a:lnTo>
                    <a:pt x="31" y="42"/>
                  </a:lnTo>
                  <a:lnTo>
                    <a:pt x="33" y="44"/>
                  </a:lnTo>
                  <a:lnTo>
                    <a:pt x="35" y="47"/>
                  </a:lnTo>
                  <a:lnTo>
                    <a:pt x="36" y="48"/>
                  </a:lnTo>
                  <a:lnTo>
                    <a:pt x="39" y="51"/>
                  </a:lnTo>
                  <a:lnTo>
                    <a:pt x="41" y="54"/>
                  </a:lnTo>
                  <a:lnTo>
                    <a:pt x="43" y="56"/>
                  </a:lnTo>
                  <a:lnTo>
                    <a:pt x="44" y="58"/>
                  </a:lnTo>
                  <a:lnTo>
                    <a:pt x="45" y="61"/>
                  </a:lnTo>
                  <a:lnTo>
                    <a:pt x="46" y="65"/>
                  </a:lnTo>
                  <a:lnTo>
                    <a:pt x="47" y="68"/>
                  </a:lnTo>
                  <a:lnTo>
                    <a:pt x="48" y="72"/>
                  </a:lnTo>
                  <a:lnTo>
                    <a:pt x="50" y="76"/>
                  </a:lnTo>
                  <a:lnTo>
                    <a:pt x="51" y="79"/>
                  </a:lnTo>
                  <a:lnTo>
                    <a:pt x="52" y="82"/>
                  </a:lnTo>
                  <a:lnTo>
                    <a:pt x="53" y="84"/>
                  </a:lnTo>
                  <a:lnTo>
                    <a:pt x="55" y="87"/>
                  </a:lnTo>
                  <a:lnTo>
                    <a:pt x="57" y="89"/>
                  </a:lnTo>
                  <a:lnTo>
                    <a:pt x="60" y="93"/>
                  </a:lnTo>
                  <a:lnTo>
                    <a:pt x="61" y="95"/>
                  </a:lnTo>
                  <a:lnTo>
                    <a:pt x="63" y="98"/>
                  </a:lnTo>
                  <a:lnTo>
                    <a:pt x="8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9" name="Freeform 205"/>
            <p:cNvSpPr>
              <a:spLocks/>
            </p:cNvSpPr>
            <p:nvPr/>
          </p:nvSpPr>
          <p:spPr bwMode="auto">
            <a:xfrm>
              <a:off x="2589" y="3672"/>
              <a:ext cx="42" cy="50"/>
            </a:xfrm>
            <a:custGeom>
              <a:avLst/>
              <a:gdLst>
                <a:gd name="T0" fmla="*/ 6 w 83"/>
                <a:gd name="T1" fmla="*/ 5 h 99"/>
                <a:gd name="T2" fmla="*/ 5 w 83"/>
                <a:gd name="T3" fmla="*/ 5 h 99"/>
                <a:gd name="T4" fmla="*/ 5 w 83"/>
                <a:gd name="T5" fmla="*/ 5 h 99"/>
                <a:gd name="T6" fmla="*/ 5 w 83"/>
                <a:gd name="T7" fmla="*/ 5 h 99"/>
                <a:gd name="T8" fmla="*/ 5 w 83"/>
                <a:gd name="T9" fmla="*/ 5 h 99"/>
                <a:gd name="T10" fmla="*/ 4 w 83"/>
                <a:gd name="T11" fmla="*/ 4 h 99"/>
                <a:gd name="T12" fmla="*/ 4 w 83"/>
                <a:gd name="T13" fmla="*/ 4 h 99"/>
                <a:gd name="T14" fmla="*/ 4 w 83"/>
                <a:gd name="T15" fmla="*/ 4 h 99"/>
                <a:gd name="T16" fmla="*/ 3 w 83"/>
                <a:gd name="T17" fmla="*/ 4 h 99"/>
                <a:gd name="T18" fmla="*/ 3 w 83"/>
                <a:gd name="T19" fmla="*/ 3 h 99"/>
                <a:gd name="T20" fmla="*/ 3 w 83"/>
                <a:gd name="T21" fmla="*/ 3 h 99"/>
                <a:gd name="T22" fmla="*/ 2 w 83"/>
                <a:gd name="T23" fmla="*/ 2 h 99"/>
                <a:gd name="T24" fmla="*/ 2 w 83"/>
                <a:gd name="T25" fmla="*/ 2 h 99"/>
                <a:gd name="T26" fmla="*/ 2 w 83"/>
                <a:gd name="T27" fmla="*/ 1 h 99"/>
                <a:gd name="T28" fmla="*/ 2 w 83"/>
                <a:gd name="T29" fmla="*/ 1 h 99"/>
                <a:gd name="T30" fmla="*/ 1 w 83"/>
                <a:gd name="T31" fmla="*/ 2 h 99"/>
                <a:gd name="T32" fmla="*/ 1 w 83"/>
                <a:gd name="T33" fmla="*/ 2 h 99"/>
                <a:gd name="T34" fmla="*/ 1 w 83"/>
                <a:gd name="T35" fmla="*/ 2 h 99"/>
                <a:gd name="T36" fmla="*/ 1 w 83"/>
                <a:gd name="T37" fmla="*/ 2 h 99"/>
                <a:gd name="T38" fmla="*/ 2 w 83"/>
                <a:gd name="T39" fmla="*/ 2 h 99"/>
                <a:gd name="T40" fmla="*/ 2 w 83"/>
                <a:gd name="T41" fmla="*/ 3 h 99"/>
                <a:gd name="T42" fmla="*/ 2 w 83"/>
                <a:gd name="T43" fmla="*/ 3 h 99"/>
                <a:gd name="T44" fmla="*/ 3 w 83"/>
                <a:gd name="T45" fmla="*/ 3 h 99"/>
                <a:gd name="T46" fmla="*/ 3 w 83"/>
                <a:gd name="T47" fmla="*/ 4 h 99"/>
                <a:gd name="T48" fmla="*/ 3 w 83"/>
                <a:gd name="T49" fmla="*/ 4 h 99"/>
                <a:gd name="T50" fmla="*/ 3 w 83"/>
                <a:gd name="T51" fmla="*/ 4 h 99"/>
                <a:gd name="T52" fmla="*/ 3 w 83"/>
                <a:gd name="T53" fmla="*/ 5 h 99"/>
                <a:gd name="T54" fmla="*/ 4 w 83"/>
                <a:gd name="T55" fmla="*/ 5 h 99"/>
                <a:gd name="T56" fmla="*/ 4 w 83"/>
                <a:gd name="T57" fmla="*/ 6 h 99"/>
                <a:gd name="T58" fmla="*/ 4 w 83"/>
                <a:gd name="T59" fmla="*/ 6 h 99"/>
                <a:gd name="T60" fmla="*/ 4 w 83"/>
                <a:gd name="T61" fmla="*/ 6 h 99"/>
                <a:gd name="T62" fmla="*/ 4 w 83"/>
                <a:gd name="T63" fmla="*/ 7 h 99"/>
                <a:gd name="T64" fmla="*/ 6 w 83"/>
                <a:gd name="T65" fmla="*/ 5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99"/>
                <a:gd name="T101" fmla="*/ 83 w 8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99">
                  <a:moveTo>
                    <a:pt x="83" y="78"/>
                  </a:moveTo>
                  <a:lnTo>
                    <a:pt x="82" y="77"/>
                  </a:lnTo>
                  <a:lnTo>
                    <a:pt x="82" y="76"/>
                  </a:lnTo>
                  <a:lnTo>
                    <a:pt x="79" y="74"/>
                  </a:lnTo>
                  <a:lnTo>
                    <a:pt x="78" y="72"/>
                  </a:lnTo>
                  <a:lnTo>
                    <a:pt x="75" y="69"/>
                  </a:lnTo>
                  <a:lnTo>
                    <a:pt x="74" y="68"/>
                  </a:lnTo>
                  <a:lnTo>
                    <a:pt x="70" y="66"/>
                  </a:lnTo>
                  <a:lnTo>
                    <a:pt x="68" y="65"/>
                  </a:lnTo>
                  <a:lnTo>
                    <a:pt x="66" y="65"/>
                  </a:lnTo>
                  <a:lnTo>
                    <a:pt x="64" y="63"/>
                  </a:lnTo>
                  <a:lnTo>
                    <a:pt x="61" y="61"/>
                  </a:lnTo>
                  <a:lnTo>
                    <a:pt x="59" y="60"/>
                  </a:lnTo>
                  <a:lnTo>
                    <a:pt x="56" y="58"/>
                  </a:lnTo>
                  <a:lnTo>
                    <a:pt x="52" y="56"/>
                  </a:lnTo>
                  <a:lnTo>
                    <a:pt x="49" y="53"/>
                  </a:lnTo>
                  <a:lnTo>
                    <a:pt x="46" y="51"/>
                  </a:lnTo>
                  <a:lnTo>
                    <a:pt x="45" y="49"/>
                  </a:lnTo>
                  <a:lnTo>
                    <a:pt x="41" y="47"/>
                  </a:lnTo>
                  <a:lnTo>
                    <a:pt x="39" y="42"/>
                  </a:lnTo>
                  <a:lnTo>
                    <a:pt x="37" y="39"/>
                  </a:lnTo>
                  <a:lnTo>
                    <a:pt x="35" y="34"/>
                  </a:lnTo>
                  <a:lnTo>
                    <a:pt x="35" y="30"/>
                  </a:lnTo>
                  <a:lnTo>
                    <a:pt x="32" y="25"/>
                  </a:lnTo>
                  <a:lnTo>
                    <a:pt x="32" y="22"/>
                  </a:lnTo>
                  <a:lnTo>
                    <a:pt x="31" y="17"/>
                  </a:lnTo>
                  <a:lnTo>
                    <a:pt x="31" y="14"/>
                  </a:lnTo>
                  <a:lnTo>
                    <a:pt x="30" y="11"/>
                  </a:lnTo>
                  <a:lnTo>
                    <a:pt x="28" y="7"/>
                  </a:lnTo>
                  <a:lnTo>
                    <a:pt x="26" y="3"/>
                  </a:lnTo>
                  <a:lnTo>
                    <a:pt x="22" y="0"/>
                  </a:lnTo>
                  <a:lnTo>
                    <a:pt x="1" y="19"/>
                  </a:lnTo>
                  <a:lnTo>
                    <a:pt x="0" y="21"/>
                  </a:lnTo>
                  <a:lnTo>
                    <a:pt x="2" y="22"/>
                  </a:lnTo>
                  <a:lnTo>
                    <a:pt x="3" y="23"/>
                  </a:lnTo>
                  <a:lnTo>
                    <a:pt x="6" y="26"/>
                  </a:lnTo>
                  <a:lnTo>
                    <a:pt x="9" y="28"/>
                  </a:lnTo>
                  <a:lnTo>
                    <a:pt x="12" y="30"/>
                  </a:lnTo>
                  <a:lnTo>
                    <a:pt x="14" y="31"/>
                  </a:lnTo>
                  <a:lnTo>
                    <a:pt x="18" y="32"/>
                  </a:lnTo>
                  <a:lnTo>
                    <a:pt x="19" y="35"/>
                  </a:lnTo>
                  <a:lnTo>
                    <a:pt x="22" y="37"/>
                  </a:lnTo>
                  <a:lnTo>
                    <a:pt x="26" y="40"/>
                  </a:lnTo>
                  <a:lnTo>
                    <a:pt x="30" y="42"/>
                  </a:lnTo>
                  <a:lnTo>
                    <a:pt x="32" y="44"/>
                  </a:lnTo>
                  <a:lnTo>
                    <a:pt x="35" y="47"/>
                  </a:lnTo>
                  <a:lnTo>
                    <a:pt x="37" y="49"/>
                  </a:lnTo>
                  <a:lnTo>
                    <a:pt x="39" y="51"/>
                  </a:lnTo>
                  <a:lnTo>
                    <a:pt x="40" y="54"/>
                  </a:lnTo>
                  <a:lnTo>
                    <a:pt x="41" y="56"/>
                  </a:lnTo>
                  <a:lnTo>
                    <a:pt x="43" y="59"/>
                  </a:lnTo>
                  <a:lnTo>
                    <a:pt x="46" y="63"/>
                  </a:lnTo>
                  <a:lnTo>
                    <a:pt x="46" y="66"/>
                  </a:lnTo>
                  <a:lnTo>
                    <a:pt x="47" y="69"/>
                  </a:lnTo>
                  <a:lnTo>
                    <a:pt x="49" y="72"/>
                  </a:lnTo>
                  <a:lnTo>
                    <a:pt x="49" y="77"/>
                  </a:lnTo>
                  <a:lnTo>
                    <a:pt x="50" y="79"/>
                  </a:lnTo>
                  <a:lnTo>
                    <a:pt x="51" y="82"/>
                  </a:lnTo>
                  <a:lnTo>
                    <a:pt x="54" y="85"/>
                  </a:lnTo>
                  <a:lnTo>
                    <a:pt x="55" y="88"/>
                  </a:lnTo>
                  <a:lnTo>
                    <a:pt x="57" y="91"/>
                  </a:lnTo>
                  <a:lnTo>
                    <a:pt x="59" y="94"/>
                  </a:lnTo>
                  <a:lnTo>
                    <a:pt x="61" y="97"/>
                  </a:lnTo>
                  <a:lnTo>
                    <a:pt x="64" y="99"/>
                  </a:lnTo>
                  <a:lnTo>
                    <a:pt x="83"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0" name="Freeform 206"/>
            <p:cNvSpPr>
              <a:spLocks/>
            </p:cNvSpPr>
            <p:nvPr/>
          </p:nvSpPr>
          <p:spPr bwMode="auto">
            <a:xfrm>
              <a:off x="2574" y="3676"/>
              <a:ext cx="41" cy="50"/>
            </a:xfrm>
            <a:custGeom>
              <a:avLst/>
              <a:gdLst>
                <a:gd name="T0" fmla="*/ 5 w 82"/>
                <a:gd name="T1" fmla="*/ 5 h 100"/>
                <a:gd name="T2" fmla="*/ 5 w 82"/>
                <a:gd name="T3" fmla="*/ 5 h 100"/>
                <a:gd name="T4" fmla="*/ 5 w 82"/>
                <a:gd name="T5" fmla="*/ 5 h 100"/>
                <a:gd name="T6" fmla="*/ 5 w 82"/>
                <a:gd name="T7" fmla="*/ 5 h 100"/>
                <a:gd name="T8" fmla="*/ 5 w 82"/>
                <a:gd name="T9" fmla="*/ 5 h 100"/>
                <a:gd name="T10" fmla="*/ 4 w 82"/>
                <a:gd name="T11" fmla="*/ 4 h 100"/>
                <a:gd name="T12" fmla="*/ 3 w 82"/>
                <a:gd name="T13" fmla="*/ 4 h 100"/>
                <a:gd name="T14" fmla="*/ 3 w 82"/>
                <a:gd name="T15" fmla="*/ 3 h 100"/>
                <a:gd name="T16" fmla="*/ 3 w 82"/>
                <a:gd name="T17" fmla="*/ 3 h 100"/>
                <a:gd name="T18" fmla="*/ 3 w 82"/>
                <a:gd name="T19" fmla="*/ 3 h 100"/>
                <a:gd name="T20" fmla="*/ 3 w 82"/>
                <a:gd name="T21" fmla="*/ 3 h 100"/>
                <a:gd name="T22" fmla="*/ 2 w 82"/>
                <a:gd name="T23" fmla="*/ 2 h 100"/>
                <a:gd name="T24" fmla="*/ 2 w 82"/>
                <a:gd name="T25" fmla="*/ 2 h 100"/>
                <a:gd name="T26" fmla="*/ 2 w 82"/>
                <a:gd name="T27" fmla="*/ 1 h 100"/>
                <a:gd name="T28" fmla="*/ 2 w 82"/>
                <a:gd name="T29" fmla="*/ 1 h 100"/>
                <a:gd name="T30" fmla="*/ 0 w 82"/>
                <a:gd name="T31" fmla="*/ 2 h 100"/>
                <a:gd name="T32" fmla="*/ 1 w 82"/>
                <a:gd name="T33" fmla="*/ 2 h 100"/>
                <a:gd name="T34" fmla="*/ 1 w 82"/>
                <a:gd name="T35" fmla="*/ 2 h 100"/>
                <a:gd name="T36" fmla="*/ 1 w 82"/>
                <a:gd name="T37" fmla="*/ 2 h 100"/>
                <a:gd name="T38" fmla="*/ 1 w 82"/>
                <a:gd name="T39" fmla="*/ 3 h 100"/>
                <a:gd name="T40" fmla="*/ 2 w 82"/>
                <a:gd name="T41" fmla="*/ 3 h 100"/>
                <a:gd name="T42" fmla="*/ 2 w 82"/>
                <a:gd name="T43" fmla="*/ 3 h 100"/>
                <a:gd name="T44" fmla="*/ 3 w 82"/>
                <a:gd name="T45" fmla="*/ 3 h 100"/>
                <a:gd name="T46" fmla="*/ 3 w 82"/>
                <a:gd name="T47" fmla="*/ 3 h 100"/>
                <a:gd name="T48" fmla="*/ 3 w 82"/>
                <a:gd name="T49" fmla="*/ 4 h 100"/>
                <a:gd name="T50" fmla="*/ 3 w 82"/>
                <a:gd name="T51" fmla="*/ 4 h 100"/>
                <a:gd name="T52" fmla="*/ 3 w 82"/>
                <a:gd name="T53" fmla="*/ 5 h 100"/>
                <a:gd name="T54" fmla="*/ 3 w 82"/>
                <a:gd name="T55" fmla="*/ 5 h 100"/>
                <a:gd name="T56" fmla="*/ 3 w 82"/>
                <a:gd name="T57" fmla="*/ 6 h 100"/>
                <a:gd name="T58" fmla="*/ 3 w 82"/>
                <a:gd name="T59" fmla="*/ 6 h 100"/>
                <a:gd name="T60" fmla="*/ 4 w 82"/>
                <a:gd name="T61" fmla="*/ 6 h 100"/>
                <a:gd name="T62" fmla="*/ 4 w 82"/>
                <a:gd name="T63" fmla="*/ 7 h 100"/>
                <a:gd name="T64" fmla="*/ 5 w 82"/>
                <a:gd name="T65" fmla="*/ 5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100"/>
                <a:gd name="T101" fmla="*/ 82 w 8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100">
                  <a:moveTo>
                    <a:pt x="82" y="80"/>
                  </a:moveTo>
                  <a:lnTo>
                    <a:pt x="81" y="79"/>
                  </a:lnTo>
                  <a:lnTo>
                    <a:pt x="81" y="77"/>
                  </a:lnTo>
                  <a:lnTo>
                    <a:pt x="79" y="75"/>
                  </a:lnTo>
                  <a:lnTo>
                    <a:pt x="78" y="73"/>
                  </a:lnTo>
                  <a:lnTo>
                    <a:pt x="74" y="71"/>
                  </a:lnTo>
                  <a:lnTo>
                    <a:pt x="72" y="69"/>
                  </a:lnTo>
                  <a:lnTo>
                    <a:pt x="71" y="67"/>
                  </a:lnTo>
                  <a:lnTo>
                    <a:pt x="69" y="67"/>
                  </a:lnTo>
                  <a:lnTo>
                    <a:pt x="67" y="65"/>
                  </a:lnTo>
                  <a:lnTo>
                    <a:pt x="63" y="63"/>
                  </a:lnTo>
                  <a:lnTo>
                    <a:pt x="62" y="62"/>
                  </a:lnTo>
                  <a:lnTo>
                    <a:pt x="60" y="62"/>
                  </a:lnTo>
                  <a:lnTo>
                    <a:pt x="55" y="59"/>
                  </a:lnTo>
                  <a:lnTo>
                    <a:pt x="53" y="58"/>
                  </a:lnTo>
                  <a:lnTo>
                    <a:pt x="49" y="54"/>
                  </a:lnTo>
                  <a:lnTo>
                    <a:pt x="45" y="52"/>
                  </a:lnTo>
                  <a:lnTo>
                    <a:pt x="43" y="50"/>
                  </a:lnTo>
                  <a:lnTo>
                    <a:pt x="42" y="47"/>
                  </a:lnTo>
                  <a:lnTo>
                    <a:pt x="38" y="43"/>
                  </a:lnTo>
                  <a:lnTo>
                    <a:pt x="36" y="40"/>
                  </a:lnTo>
                  <a:lnTo>
                    <a:pt x="34" y="35"/>
                  </a:lnTo>
                  <a:lnTo>
                    <a:pt x="34" y="31"/>
                  </a:lnTo>
                  <a:lnTo>
                    <a:pt x="32" y="26"/>
                  </a:lnTo>
                  <a:lnTo>
                    <a:pt x="32" y="23"/>
                  </a:lnTo>
                  <a:lnTo>
                    <a:pt x="31" y="18"/>
                  </a:lnTo>
                  <a:lnTo>
                    <a:pt x="31" y="15"/>
                  </a:lnTo>
                  <a:lnTo>
                    <a:pt x="30" y="10"/>
                  </a:lnTo>
                  <a:lnTo>
                    <a:pt x="27" y="7"/>
                  </a:lnTo>
                  <a:lnTo>
                    <a:pt x="25" y="4"/>
                  </a:lnTo>
                  <a:lnTo>
                    <a:pt x="21" y="0"/>
                  </a:lnTo>
                  <a:lnTo>
                    <a:pt x="0" y="19"/>
                  </a:lnTo>
                  <a:lnTo>
                    <a:pt x="0" y="21"/>
                  </a:lnTo>
                  <a:lnTo>
                    <a:pt x="2" y="23"/>
                  </a:lnTo>
                  <a:lnTo>
                    <a:pt x="4" y="24"/>
                  </a:lnTo>
                  <a:lnTo>
                    <a:pt x="6" y="26"/>
                  </a:lnTo>
                  <a:lnTo>
                    <a:pt x="8" y="30"/>
                  </a:lnTo>
                  <a:lnTo>
                    <a:pt x="13" y="31"/>
                  </a:lnTo>
                  <a:lnTo>
                    <a:pt x="15" y="33"/>
                  </a:lnTo>
                  <a:lnTo>
                    <a:pt x="16" y="34"/>
                  </a:lnTo>
                  <a:lnTo>
                    <a:pt x="19" y="35"/>
                  </a:lnTo>
                  <a:lnTo>
                    <a:pt x="22" y="37"/>
                  </a:lnTo>
                  <a:lnTo>
                    <a:pt x="26" y="40"/>
                  </a:lnTo>
                  <a:lnTo>
                    <a:pt x="31" y="43"/>
                  </a:lnTo>
                  <a:lnTo>
                    <a:pt x="32" y="45"/>
                  </a:lnTo>
                  <a:lnTo>
                    <a:pt x="34" y="47"/>
                  </a:lnTo>
                  <a:lnTo>
                    <a:pt x="36" y="50"/>
                  </a:lnTo>
                  <a:lnTo>
                    <a:pt x="38" y="52"/>
                  </a:lnTo>
                  <a:lnTo>
                    <a:pt x="40" y="54"/>
                  </a:lnTo>
                  <a:lnTo>
                    <a:pt x="41" y="58"/>
                  </a:lnTo>
                  <a:lnTo>
                    <a:pt x="43" y="60"/>
                  </a:lnTo>
                  <a:lnTo>
                    <a:pt x="44" y="63"/>
                  </a:lnTo>
                  <a:lnTo>
                    <a:pt x="45" y="65"/>
                  </a:lnTo>
                  <a:lnTo>
                    <a:pt x="47" y="69"/>
                  </a:lnTo>
                  <a:lnTo>
                    <a:pt x="47" y="72"/>
                  </a:lnTo>
                  <a:lnTo>
                    <a:pt x="50" y="77"/>
                  </a:lnTo>
                  <a:lnTo>
                    <a:pt x="50" y="80"/>
                  </a:lnTo>
                  <a:lnTo>
                    <a:pt x="51" y="83"/>
                  </a:lnTo>
                  <a:lnTo>
                    <a:pt x="53" y="86"/>
                  </a:lnTo>
                  <a:lnTo>
                    <a:pt x="54" y="89"/>
                  </a:lnTo>
                  <a:lnTo>
                    <a:pt x="56" y="91"/>
                  </a:lnTo>
                  <a:lnTo>
                    <a:pt x="59" y="95"/>
                  </a:lnTo>
                  <a:lnTo>
                    <a:pt x="61" y="97"/>
                  </a:lnTo>
                  <a:lnTo>
                    <a:pt x="63" y="100"/>
                  </a:lnTo>
                  <a:lnTo>
                    <a:pt x="82"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1" name="Freeform 207"/>
            <p:cNvSpPr>
              <a:spLocks/>
            </p:cNvSpPr>
            <p:nvPr/>
          </p:nvSpPr>
          <p:spPr bwMode="auto">
            <a:xfrm>
              <a:off x="2557" y="3680"/>
              <a:ext cx="41" cy="50"/>
            </a:xfrm>
            <a:custGeom>
              <a:avLst/>
              <a:gdLst>
                <a:gd name="T0" fmla="*/ 5 w 82"/>
                <a:gd name="T1" fmla="*/ 5 h 100"/>
                <a:gd name="T2" fmla="*/ 5 w 82"/>
                <a:gd name="T3" fmla="*/ 5 h 100"/>
                <a:gd name="T4" fmla="*/ 5 w 82"/>
                <a:gd name="T5" fmla="*/ 5 h 100"/>
                <a:gd name="T6" fmla="*/ 5 w 82"/>
                <a:gd name="T7" fmla="*/ 4 h 100"/>
                <a:gd name="T8" fmla="*/ 4 w 82"/>
                <a:gd name="T9" fmla="*/ 4 h 100"/>
                <a:gd name="T10" fmla="*/ 3 w 82"/>
                <a:gd name="T11" fmla="*/ 4 h 100"/>
                <a:gd name="T12" fmla="*/ 3 w 82"/>
                <a:gd name="T13" fmla="*/ 3 h 100"/>
                <a:gd name="T14" fmla="*/ 3 w 82"/>
                <a:gd name="T15" fmla="*/ 3 h 100"/>
                <a:gd name="T16" fmla="*/ 3 w 82"/>
                <a:gd name="T17" fmla="*/ 3 h 100"/>
                <a:gd name="T18" fmla="*/ 3 w 82"/>
                <a:gd name="T19" fmla="*/ 3 h 100"/>
                <a:gd name="T20" fmla="*/ 2 w 82"/>
                <a:gd name="T21" fmla="*/ 2 h 100"/>
                <a:gd name="T22" fmla="*/ 2 w 82"/>
                <a:gd name="T23" fmla="*/ 2 h 100"/>
                <a:gd name="T24" fmla="*/ 2 w 82"/>
                <a:gd name="T25" fmla="*/ 1 h 100"/>
                <a:gd name="T26" fmla="*/ 2 w 82"/>
                <a:gd name="T27" fmla="*/ 1 h 100"/>
                <a:gd name="T28" fmla="*/ 1 w 82"/>
                <a:gd name="T29" fmla="*/ 2 h 100"/>
                <a:gd name="T30" fmla="*/ 1 w 82"/>
                <a:gd name="T31" fmla="*/ 2 h 100"/>
                <a:gd name="T32" fmla="*/ 1 w 82"/>
                <a:gd name="T33" fmla="*/ 2 h 100"/>
                <a:gd name="T34" fmla="*/ 1 w 82"/>
                <a:gd name="T35" fmla="*/ 2 h 100"/>
                <a:gd name="T36" fmla="*/ 1 w 82"/>
                <a:gd name="T37" fmla="*/ 3 h 100"/>
                <a:gd name="T38" fmla="*/ 2 w 82"/>
                <a:gd name="T39" fmla="*/ 3 h 100"/>
                <a:gd name="T40" fmla="*/ 2 w 82"/>
                <a:gd name="T41" fmla="*/ 3 h 100"/>
                <a:gd name="T42" fmla="*/ 3 w 82"/>
                <a:gd name="T43" fmla="*/ 3 h 100"/>
                <a:gd name="T44" fmla="*/ 3 w 82"/>
                <a:gd name="T45" fmla="*/ 3 h 100"/>
                <a:gd name="T46" fmla="*/ 3 w 82"/>
                <a:gd name="T47" fmla="*/ 4 h 100"/>
                <a:gd name="T48" fmla="*/ 3 w 82"/>
                <a:gd name="T49" fmla="*/ 4 h 100"/>
                <a:gd name="T50" fmla="*/ 3 w 82"/>
                <a:gd name="T51" fmla="*/ 5 h 100"/>
                <a:gd name="T52" fmla="*/ 3 w 82"/>
                <a:gd name="T53" fmla="*/ 5 h 100"/>
                <a:gd name="T54" fmla="*/ 3 w 82"/>
                <a:gd name="T55" fmla="*/ 6 h 100"/>
                <a:gd name="T56" fmla="*/ 3 w 82"/>
                <a:gd name="T57" fmla="*/ 6 h 100"/>
                <a:gd name="T58" fmla="*/ 4 w 82"/>
                <a:gd name="T59" fmla="*/ 6 h 100"/>
                <a:gd name="T60" fmla="*/ 4 w 82"/>
                <a:gd name="T61" fmla="*/ 7 h 100"/>
                <a:gd name="T62" fmla="*/ 5 w 82"/>
                <a:gd name="T63" fmla="*/ 5 h 1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2"/>
                <a:gd name="T97" fmla="*/ 0 h 100"/>
                <a:gd name="T98" fmla="*/ 82 w 82"/>
                <a:gd name="T99" fmla="*/ 100 h 1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2" h="100">
                  <a:moveTo>
                    <a:pt x="82" y="79"/>
                  </a:moveTo>
                  <a:lnTo>
                    <a:pt x="81" y="76"/>
                  </a:lnTo>
                  <a:lnTo>
                    <a:pt x="77" y="73"/>
                  </a:lnTo>
                  <a:lnTo>
                    <a:pt x="75" y="71"/>
                  </a:lnTo>
                  <a:lnTo>
                    <a:pt x="73" y="69"/>
                  </a:lnTo>
                  <a:lnTo>
                    <a:pt x="70" y="66"/>
                  </a:lnTo>
                  <a:lnTo>
                    <a:pt x="68" y="66"/>
                  </a:lnTo>
                  <a:lnTo>
                    <a:pt x="66" y="64"/>
                  </a:lnTo>
                  <a:lnTo>
                    <a:pt x="64" y="63"/>
                  </a:lnTo>
                  <a:lnTo>
                    <a:pt x="62" y="62"/>
                  </a:lnTo>
                  <a:lnTo>
                    <a:pt x="59" y="61"/>
                  </a:lnTo>
                  <a:lnTo>
                    <a:pt x="55" y="59"/>
                  </a:lnTo>
                  <a:lnTo>
                    <a:pt x="51" y="57"/>
                  </a:lnTo>
                  <a:lnTo>
                    <a:pt x="48" y="54"/>
                  </a:lnTo>
                  <a:lnTo>
                    <a:pt x="46" y="53"/>
                  </a:lnTo>
                  <a:lnTo>
                    <a:pt x="44" y="50"/>
                  </a:lnTo>
                  <a:lnTo>
                    <a:pt x="42" y="48"/>
                  </a:lnTo>
                  <a:lnTo>
                    <a:pt x="38" y="43"/>
                  </a:lnTo>
                  <a:lnTo>
                    <a:pt x="36" y="39"/>
                  </a:lnTo>
                  <a:lnTo>
                    <a:pt x="35" y="35"/>
                  </a:lnTo>
                  <a:lnTo>
                    <a:pt x="34" y="31"/>
                  </a:lnTo>
                  <a:lnTo>
                    <a:pt x="32" y="26"/>
                  </a:lnTo>
                  <a:lnTo>
                    <a:pt x="31" y="22"/>
                  </a:lnTo>
                  <a:lnTo>
                    <a:pt x="31" y="18"/>
                  </a:lnTo>
                  <a:lnTo>
                    <a:pt x="30" y="15"/>
                  </a:lnTo>
                  <a:lnTo>
                    <a:pt x="29" y="10"/>
                  </a:lnTo>
                  <a:lnTo>
                    <a:pt x="27" y="7"/>
                  </a:lnTo>
                  <a:lnTo>
                    <a:pt x="25" y="4"/>
                  </a:lnTo>
                  <a:lnTo>
                    <a:pt x="21" y="0"/>
                  </a:lnTo>
                  <a:lnTo>
                    <a:pt x="1" y="18"/>
                  </a:lnTo>
                  <a:lnTo>
                    <a:pt x="0" y="20"/>
                  </a:lnTo>
                  <a:lnTo>
                    <a:pt x="1" y="23"/>
                  </a:lnTo>
                  <a:lnTo>
                    <a:pt x="3" y="25"/>
                  </a:lnTo>
                  <a:lnTo>
                    <a:pt x="5" y="26"/>
                  </a:lnTo>
                  <a:lnTo>
                    <a:pt x="9" y="29"/>
                  </a:lnTo>
                  <a:lnTo>
                    <a:pt x="12" y="32"/>
                  </a:lnTo>
                  <a:lnTo>
                    <a:pt x="14" y="33"/>
                  </a:lnTo>
                  <a:lnTo>
                    <a:pt x="16" y="34"/>
                  </a:lnTo>
                  <a:lnTo>
                    <a:pt x="19" y="35"/>
                  </a:lnTo>
                  <a:lnTo>
                    <a:pt x="21" y="37"/>
                  </a:lnTo>
                  <a:lnTo>
                    <a:pt x="25" y="39"/>
                  </a:lnTo>
                  <a:lnTo>
                    <a:pt x="30" y="43"/>
                  </a:lnTo>
                  <a:lnTo>
                    <a:pt x="31" y="46"/>
                  </a:lnTo>
                  <a:lnTo>
                    <a:pt x="34" y="48"/>
                  </a:lnTo>
                  <a:lnTo>
                    <a:pt x="36" y="50"/>
                  </a:lnTo>
                  <a:lnTo>
                    <a:pt x="38" y="53"/>
                  </a:lnTo>
                  <a:lnTo>
                    <a:pt x="39" y="54"/>
                  </a:lnTo>
                  <a:lnTo>
                    <a:pt x="40" y="57"/>
                  </a:lnTo>
                  <a:lnTo>
                    <a:pt x="42" y="60"/>
                  </a:lnTo>
                  <a:lnTo>
                    <a:pt x="44" y="63"/>
                  </a:lnTo>
                  <a:lnTo>
                    <a:pt x="45" y="66"/>
                  </a:lnTo>
                  <a:lnTo>
                    <a:pt x="47" y="69"/>
                  </a:lnTo>
                  <a:lnTo>
                    <a:pt x="47" y="73"/>
                  </a:lnTo>
                  <a:lnTo>
                    <a:pt x="48" y="76"/>
                  </a:lnTo>
                  <a:lnTo>
                    <a:pt x="49" y="79"/>
                  </a:lnTo>
                  <a:lnTo>
                    <a:pt x="50" y="82"/>
                  </a:lnTo>
                  <a:lnTo>
                    <a:pt x="53" y="85"/>
                  </a:lnTo>
                  <a:lnTo>
                    <a:pt x="55" y="89"/>
                  </a:lnTo>
                  <a:lnTo>
                    <a:pt x="57" y="91"/>
                  </a:lnTo>
                  <a:lnTo>
                    <a:pt x="58" y="94"/>
                  </a:lnTo>
                  <a:lnTo>
                    <a:pt x="60" y="97"/>
                  </a:lnTo>
                  <a:lnTo>
                    <a:pt x="63" y="100"/>
                  </a:lnTo>
                  <a:lnTo>
                    <a:pt x="8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2" name="Freeform 208"/>
            <p:cNvSpPr>
              <a:spLocks/>
            </p:cNvSpPr>
            <p:nvPr/>
          </p:nvSpPr>
          <p:spPr bwMode="auto">
            <a:xfrm>
              <a:off x="2541" y="3684"/>
              <a:ext cx="41" cy="49"/>
            </a:xfrm>
            <a:custGeom>
              <a:avLst/>
              <a:gdLst>
                <a:gd name="T0" fmla="*/ 5 w 82"/>
                <a:gd name="T1" fmla="*/ 4 h 99"/>
                <a:gd name="T2" fmla="*/ 5 w 82"/>
                <a:gd name="T3" fmla="*/ 4 h 99"/>
                <a:gd name="T4" fmla="*/ 5 w 82"/>
                <a:gd name="T5" fmla="*/ 4 h 99"/>
                <a:gd name="T6" fmla="*/ 5 w 82"/>
                <a:gd name="T7" fmla="*/ 4 h 99"/>
                <a:gd name="T8" fmla="*/ 5 w 82"/>
                <a:gd name="T9" fmla="*/ 4 h 99"/>
                <a:gd name="T10" fmla="*/ 4 w 82"/>
                <a:gd name="T11" fmla="*/ 3 h 99"/>
                <a:gd name="T12" fmla="*/ 3 w 82"/>
                <a:gd name="T13" fmla="*/ 3 h 99"/>
                <a:gd name="T14" fmla="*/ 3 w 82"/>
                <a:gd name="T15" fmla="*/ 3 h 99"/>
                <a:gd name="T16" fmla="*/ 3 w 82"/>
                <a:gd name="T17" fmla="*/ 3 h 99"/>
                <a:gd name="T18" fmla="*/ 3 w 82"/>
                <a:gd name="T19" fmla="*/ 2 h 99"/>
                <a:gd name="T20" fmla="*/ 3 w 82"/>
                <a:gd name="T21" fmla="*/ 2 h 99"/>
                <a:gd name="T22" fmla="*/ 3 w 82"/>
                <a:gd name="T23" fmla="*/ 1 h 99"/>
                <a:gd name="T24" fmla="*/ 2 w 82"/>
                <a:gd name="T25" fmla="*/ 1 h 99"/>
                <a:gd name="T26" fmla="*/ 2 w 82"/>
                <a:gd name="T27" fmla="*/ 0 h 99"/>
                <a:gd name="T28" fmla="*/ 2 w 82"/>
                <a:gd name="T29" fmla="*/ 0 h 99"/>
                <a:gd name="T30" fmla="*/ 0 w 82"/>
                <a:gd name="T31" fmla="*/ 1 h 99"/>
                <a:gd name="T32" fmla="*/ 1 w 82"/>
                <a:gd name="T33" fmla="*/ 1 h 99"/>
                <a:gd name="T34" fmla="*/ 1 w 82"/>
                <a:gd name="T35" fmla="*/ 1 h 99"/>
                <a:gd name="T36" fmla="*/ 1 w 82"/>
                <a:gd name="T37" fmla="*/ 1 h 99"/>
                <a:gd name="T38" fmla="*/ 2 w 82"/>
                <a:gd name="T39" fmla="*/ 2 h 99"/>
                <a:gd name="T40" fmla="*/ 2 w 82"/>
                <a:gd name="T41" fmla="*/ 2 h 99"/>
                <a:gd name="T42" fmla="*/ 2 w 82"/>
                <a:gd name="T43" fmla="*/ 2 h 99"/>
                <a:gd name="T44" fmla="*/ 3 w 82"/>
                <a:gd name="T45" fmla="*/ 2 h 99"/>
                <a:gd name="T46" fmla="*/ 3 w 82"/>
                <a:gd name="T47" fmla="*/ 3 h 99"/>
                <a:gd name="T48" fmla="*/ 3 w 82"/>
                <a:gd name="T49" fmla="*/ 3 h 99"/>
                <a:gd name="T50" fmla="*/ 3 w 82"/>
                <a:gd name="T51" fmla="*/ 3 h 99"/>
                <a:gd name="T52" fmla="*/ 3 w 82"/>
                <a:gd name="T53" fmla="*/ 4 h 99"/>
                <a:gd name="T54" fmla="*/ 3 w 82"/>
                <a:gd name="T55" fmla="*/ 4 h 99"/>
                <a:gd name="T56" fmla="*/ 3 w 82"/>
                <a:gd name="T57" fmla="*/ 5 h 99"/>
                <a:gd name="T58" fmla="*/ 3 w 82"/>
                <a:gd name="T59" fmla="*/ 5 h 99"/>
                <a:gd name="T60" fmla="*/ 4 w 82"/>
                <a:gd name="T61" fmla="*/ 5 h 99"/>
                <a:gd name="T62" fmla="*/ 4 w 82"/>
                <a:gd name="T63" fmla="*/ 6 h 99"/>
                <a:gd name="T64" fmla="*/ 5 w 82"/>
                <a:gd name="T65" fmla="*/ 4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99"/>
                <a:gd name="T101" fmla="*/ 82 w 8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99">
                  <a:moveTo>
                    <a:pt x="82" y="79"/>
                  </a:moveTo>
                  <a:lnTo>
                    <a:pt x="81" y="77"/>
                  </a:lnTo>
                  <a:lnTo>
                    <a:pt x="80" y="74"/>
                  </a:lnTo>
                  <a:lnTo>
                    <a:pt x="78" y="73"/>
                  </a:lnTo>
                  <a:lnTo>
                    <a:pt x="75" y="71"/>
                  </a:lnTo>
                  <a:lnTo>
                    <a:pt x="73" y="68"/>
                  </a:lnTo>
                  <a:lnTo>
                    <a:pt x="71" y="66"/>
                  </a:lnTo>
                  <a:lnTo>
                    <a:pt x="69" y="65"/>
                  </a:lnTo>
                  <a:lnTo>
                    <a:pt x="67" y="64"/>
                  </a:lnTo>
                  <a:lnTo>
                    <a:pt x="64" y="63"/>
                  </a:lnTo>
                  <a:lnTo>
                    <a:pt x="62" y="61"/>
                  </a:lnTo>
                  <a:lnTo>
                    <a:pt x="60" y="61"/>
                  </a:lnTo>
                  <a:lnTo>
                    <a:pt x="55" y="58"/>
                  </a:lnTo>
                  <a:lnTo>
                    <a:pt x="52" y="56"/>
                  </a:lnTo>
                  <a:lnTo>
                    <a:pt x="49" y="54"/>
                  </a:lnTo>
                  <a:lnTo>
                    <a:pt x="46" y="52"/>
                  </a:lnTo>
                  <a:lnTo>
                    <a:pt x="44" y="49"/>
                  </a:lnTo>
                  <a:lnTo>
                    <a:pt x="43" y="47"/>
                  </a:lnTo>
                  <a:lnTo>
                    <a:pt x="38" y="43"/>
                  </a:lnTo>
                  <a:lnTo>
                    <a:pt x="36" y="38"/>
                  </a:lnTo>
                  <a:lnTo>
                    <a:pt x="35" y="34"/>
                  </a:lnTo>
                  <a:lnTo>
                    <a:pt x="34" y="30"/>
                  </a:lnTo>
                  <a:lnTo>
                    <a:pt x="34" y="26"/>
                  </a:lnTo>
                  <a:lnTo>
                    <a:pt x="33" y="23"/>
                  </a:lnTo>
                  <a:lnTo>
                    <a:pt x="32" y="18"/>
                  </a:lnTo>
                  <a:lnTo>
                    <a:pt x="31" y="15"/>
                  </a:lnTo>
                  <a:lnTo>
                    <a:pt x="30" y="10"/>
                  </a:lnTo>
                  <a:lnTo>
                    <a:pt x="27" y="7"/>
                  </a:lnTo>
                  <a:lnTo>
                    <a:pt x="25" y="3"/>
                  </a:lnTo>
                  <a:lnTo>
                    <a:pt x="22" y="0"/>
                  </a:lnTo>
                  <a:lnTo>
                    <a:pt x="0" y="18"/>
                  </a:lnTo>
                  <a:lnTo>
                    <a:pt x="0" y="20"/>
                  </a:lnTo>
                  <a:lnTo>
                    <a:pt x="2" y="23"/>
                  </a:lnTo>
                  <a:lnTo>
                    <a:pt x="4" y="24"/>
                  </a:lnTo>
                  <a:lnTo>
                    <a:pt x="7" y="26"/>
                  </a:lnTo>
                  <a:lnTo>
                    <a:pt x="9" y="28"/>
                  </a:lnTo>
                  <a:lnTo>
                    <a:pt x="13" y="30"/>
                  </a:lnTo>
                  <a:lnTo>
                    <a:pt x="15" y="31"/>
                  </a:lnTo>
                  <a:lnTo>
                    <a:pt x="17" y="33"/>
                  </a:lnTo>
                  <a:lnTo>
                    <a:pt x="19" y="35"/>
                  </a:lnTo>
                  <a:lnTo>
                    <a:pt x="22" y="36"/>
                  </a:lnTo>
                  <a:lnTo>
                    <a:pt x="26" y="39"/>
                  </a:lnTo>
                  <a:lnTo>
                    <a:pt x="31" y="43"/>
                  </a:lnTo>
                  <a:lnTo>
                    <a:pt x="33" y="45"/>
                  </a:lnTo>
                  <a:lnTo>
                    <a:pt x="35" y="47"/>
                  </a:lnTo>
                  <a:lnTo>
                    <a:pt x="36" y="49"/>
                  </a:lnTo>
                  <a:lnTo>
                    <a:pt x="40" y="52"/>
                  </a:lnTo>
                  <a:lnTo>
                    <a:pt x="41" y="54"/>
                  </a:lnTo>
                  <a:lnTo>
                    <a:pt x="43" y="56"/>
                  </a:lnTo>
                  <a:lnTo>
                    <a:pt x="44" y="59"/>
                  </a:lnTo>
                  <a:lnTo>
                    <a:pt x="45" y="63"/>
                  </a:lnTo>
                  <a:lnTo>
                    <a:pt x="46" y="65"/>
                  </a:lnTo>
                  <a:lnTo>
                    <a:pt x="47" y="68"/>
                  </a:lnTo>
                  <a:lnTo>
                    <a:pt x="49" y="73"/>
                  </a:lnTo>
                  <a:lnTo>
                    <a:pt x="50" y="76"/>
                  </a:lnTo>
                  <a:lnTo>
                    <a:pt x="50" y="79"/>
                  </a:lnTo>
                  <a:lnTo>
                    <a:pt x="52" y="82"/>
                  </a:lnTo>
                  <a:lnTo>
                    <a:pt x="53" y="85"/>
                  </a:lnTo>
                  <a:lnTo>
                    <a:pt x="55" y="89"/>
                  </a:lnTo>
                  <a:lnTo>
                    <a:pt x="56" y="91"/>
                  </a:lnTo>
                  <a:lnTo>
                    <a:pt x="59" y="94"/>
                  </a:lnTo>
                  <a:lnTo>
                    <a:pt x="62" y="96"/>
                  </a:lnTo>
                  <a:lnTo>
                    <a:pt x="63" y="99"/>
                  </a:lnTo>
                  <a:lnTo>
                    <a:pt x="8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3" name="Freeform 209"/>
            <p:cNvSpPr>
              <a:spLocks/>
            </p:cNvSpPr>
            <p:nvPr/>
          </p:nvSpPr>
          <p:spPr bwMode="auto">
            <a:xfrm>
              <a:off x="2154" y="3124"/>
              <a:ext cx="241" cy="393"/>
            </a:xfrm>
            <a:custGeom>
              <a:avLst/>
              <a:gdLst>
                <a:gd name="T0" fmla="*/ 2 w 482"/>
                <a:gd name="T1" fmla="*/ 0 h 787"/>
                <a:gd name="T2" fmla="*/ 4 w 482"/>
                <a:gd name="T3" fmla="*/ 1 h 787"/>
                <a:gd name="T4" fmla="*/ 5 w 482"/>
                <a:gd name="T5" fmla="*/ 1 h 787"/>
                <a:gd name="T6" fmla="*/ 7 w 482"/>
                <a:gd name="T7" fmla="*/ 2 h 787"/>
                <a:gd name="T8" fmla="*/ 8 w 482"/>
                <a:gd name="T9" fmla="*/ 3 h 787"/>
                <a:gd name="T10" fmla="*/ 10 w 482"/>
                <a:gd name="T11" fmla="*/ 4 h 787"/>
                <a:gd name="T12" fmla="*/ 11 w 482"/>
                <a:gd name="T13" fmla="*/ 6 h 787"/>
                <a:gd name="T14" fmla="*/ 12 w 482"/>
                <a:gd name="T15" fmla="*/ 7 h 787"/>
                <a:gd name="T16" fmla="*/ 13 w 482"/>
                <a:gd name="T17" fmla="*/ 9 h 787"/>
                <a:gd name="T18" fmla="*/ 15 w 482"/>
                <a:gd name="T19" fmla="*/ 11 h 787"/>
                <a:gd name="T20" fmla="*/ 15 w 482"/>
                <a:gd name="T21" fmla="*/ 13 h 787"/>
                <a:gd name="T22" fmla="*/ 17 w 482"/>
                <a:gd name="T23" fmla="*/ 14 h 787"/>
                <a:gd name="T24" fmla="*/ 17 w 482"/>
                <a:gd name="T25" fmla="*/ 16 h 787"/>
                <a:gd name="T26" fmla="*/ 18 w 482"/>
                <a:gd name="T27" fmla="*/ 18 h 787"/>
                <a:gd name="T28" fmla="*/ 19 w 482"/>
                <a:gd name="T29" fmla="*/ 20 h 787"/>
                <a:gd name="T30" fmla="*/ 19 w 482"/>
                <a:gd name="T31" fmla="*/ 22 h 787"/>
                <a:gd name="T32" fmla="*/ 20 w 482"/>
                <a:gd name="T33" fmla="*/ 24 h 787"/>
                <a:gd name="T34" fmla="*/ 20 w 482"/>
                <a:gd name="T35" fmla="*/ 26 h 787"/>
                <a:gd name="T36" fmla="*/ 20 w 482"/>
                <a:gd name="T37" fmla="*/ 28 h 787"/>
                <a:gd name="T38" fmla="*/ 21 w 482"/>
                <a:gd name="T39" fmla="*/ 30 h 787"/>
                <a:gd name="T40" fmla="*/ 21 w 482"/>
                <a:gd name="T41" fmla="*/ 32 h 787"/>
                <a:gd name="T42" fmla="*/ 22 w 482"/>
                <a:gd name="T43" fmla="*/ 34 h 787"/>
                <a:gd name="T44" fmla="*/ 22 w 482"/>
                <a:gd name="T45" fmla="*/ 35 h 787"/>
                <a:gd name="T46" fmla="*/ 23 w 482"/>
                <a:gd name="T47" fmla="*/ 37 h 787"/>
                <a:gd name="T48" fmla="*/ 24 w 482"/>
                <a:gd name="T49" fmla="*/ 39 h 787"/>
                <a:gd name="T50" fmla="*/ 25 w 482"/>
                <a:gd name="T51" fmla="*/ 40 h 787"/>
                <a:gd name="T52" fmla="*/ 25 w 482"/>
                <a:gd name="T53" fmla="*/ 41 h 787"/>
                <a:gd name="T54" fmla="*/ 27 w 482"/>
                <a:gd name="T55" fmla="*/ 43 h 787"/>
                <a:gd name="T56" fmla="*/ 29 w 482"/>
                <a:gd name="T57" fmla="*/ 45 h 787"/>
                <a:gd name="T58" fmla="*/ 30 w 482"/>
                <a:gd name="T59" fmla="*/ 46 h 787"/>
                <a:gd name="T60" fmla="*/ 29 w 482"/>
                <a:gd name="T61" fmla="*/ 48 h 787"/>
                <a:gd name="T62" fmla="*/ 28 w 482"/>
                <a:gd name="T63" fmla="*/ 48 h 787"/>
                <a:gd name="T64" fmla="*/ 26 w 482"/>
                <a:gd name="T65" fmla="*/ 46 h 787"/>
                <a:gd name="T66" fmla="*/ 25 w 482"/>
                <a:gd name="T67" fmla="*/ 44 h 787"/>
                <a:gd name="T68" fmla="*/ 24 w 482"/>
                <a:gd name="T69" fmla="*/ 43 h 787"/>
                <a:gd name="T70" fmla="*/ 23 w 482"/>
                <a:gd name="T71" fmla="*/ 42 h 787"/>
                <a:gd name="T72" fmla="*/ 23 w 482"/>
                <a:gd name="T73" fmla="*/ 41 h 787"/>
                <a:gd name="T74" fmla="*/ 22 w 482"/>
                <a:gd name="T75" fmla="*/ 40 h 787"/>
                <a:gd name="T76" fmla="*/ 21 w 482"/>
                <a:gd name="T77" fmla="*/ 38 h 787"/>
                <a:gd name="T78" fmla="*/ 21 w 482"/>
                <a:gd name="T79" fmla="*/ 37 h 787"/>
                <a:gd name="T80" fmla="*/ 21 w 482"/>
                <a:gd name="T81" fmla="*/ 35 h 787"/>
                <a:gd name="T82" fmla="*/ 20 w 482"/>
                <a:gd name="T83" fmla="*/ 34 h 787"/>
                <a:gd name="T84" fmla="*/ 20 w 482"/>
                <a:gd name="T85" fmla="*/ 32 h 787"/>
                <a:gd name="T86" fmla="*/ 20 w 482"/>
                <a:gd name="T87" fmla="*/ 31 h 787"/>
                <a:gd name="T88" fmla="*/ 19 w 482"/>
                <a:gd name="T89" fmla="*/ 29 h 787"/>
                <a:gd name="T90" fmla="*/ 19 w 482"/>
                <a:gd name="T91" fmla="*/ 28 h 787"/>
                <a:gd name="T92" fmla="*/ 19 w 482"/>
                <a:gd name="T93" fmla="*/ 26 h 787"/>
                <a:gd name="T94" fmla="*/ 19 w 482"/>
                <a:gd name="T95" fmla="*/ 24 h 787"/>
                <a:gd name="T96" fmla="*/ 19 w 482"/>
                <a:gd name="T97" fmla="*/ 23 h 787"/>
                <a:gd name="T98" fmla="*/ 18 w 482"/>
                <a:gd name="T99" fmla="*/ 21 h 787"/>
                <a:gd name="T100" fmla="*/ 18 w 482"/>
                <a:gd name="T101" fmla="*/ 19 h 787"/>
                <a:gd name="T102" fmla="*/ 17 w 482"/>
                <a:gd name="T103" fmla="*/ 18 h 787"/>
                <a:gd name="T104" fmla="*/ 17 w 482"/>
                <a:gd name="T105" fmla="*/ 16 h 787"/>
                <a:gd name="T106" fmla="*/ 15 w 482"/>
                <a:gd name="T107" fmla="*/ 14 h 787"/>
                <a:gd name="T108" fmla="*/ 14 w 482"/>
                <a:gd name="T109" fmla="*/ 12 h 787"/>
                <a:gd name="T110" fmla="*/ 13 w 482"/>
                <a:gd name="T111" fmla="*/ 11 h 787"/>
                <a:gd name="T112" fmla="*/ 11 w 482"/>
                <a:gd name="T113" fmla="*/ 9 h 787"/>
                <a:gd name="T114" fmla="*/ 10 w 482"/>
                <a:gd name="T115" fmla="*/ 7 h 787"/>
                <a:gd name="T116" fmla="*/ 8 w 482"/>
                <a:gd name="T117" fmla="*/ 6 h 787"/>
                <a:gd name="T118" fmla="*/ 6 w 482"/>
                <a:gd name="T119" fmla="*/ 4 h 787"/>
                <a:gd name="T120" fmla="*/ 4 w 482"/>
                <a:gd name="T121" fmla="*/ 3 h 787"/>
                <a:gd name="T122" fmla="*/ 2 w 482"/>
                <a:gd name="T123" fmla="*/ 3 h 787"/>
                <a:gd name="T124" fmla="*/ 1 w 482"/>
                <a:gd name="T125" fmla="*/ 2 h 7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2"/>
                <a:gd name="T190" fmla="*/ 0 h 787"/>
                <a:gd name="T191" fmla="*/ 482 w 482"/>
                <a:gd name="T192" fmla="*/ 787 h 7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2" h="787">
                  <a:moveTo>
                    <a:pt x="4" y="0"/>
                  </a:moveTo>
                  <a:lnTo>
                    <a:pt x="7" y="1"/>
                  </a:lnTo>
                  <a:lnTo>
                    <a:pt x="10" y="1"/>
                  </a:lnTo>
                  <a:lnTo>
                    <a:pt x="13" y="2"/>
                  </a:lnTo>
                  <a:lnTo>
                    <a:pt x="16" y="4"/>
                  </a:lnTo>
                  <a:lnTo>
                    <a:pt x="19" y="5"/>
                  </a:lnTo>
                  <a:lnTo>
                    <a:pt x="22" y="6"/>
                  </a:lnTo>
                  <a:lnTo>
                    <a:pt x="25" y="7"/>
                  </a:lnTo>
                  <a:lnTo>
                    <a:pt x="29" y="8"/>
                  </a:lnTo>
                  <a:lnTo>
                    <a:pt x="32" y="9"/>
                  </a:lnTo>
                  <a:lnTo>
                    <a:pt x="36" y="10"/>
                  </a:lnTo>
                  <a:lnTo>
                    <a:pt x="38" y="11"/>
                  </a:lnTo>
                  <a:lnTo>
                    <a:pt x="41" y="13"/>
                  </a:lnTo>
                  <a:lnTo>
                    <a:pt x="44" y="14"/>
                  </a:lnTo>
                  <a:lnTo>
                    <a:pt x="48" y="15"/>
                  </a:lnTo>
                  <a:lnTo>
                    <a:pt x="50" y="16"/>
                  </a:lnTo>
                  <a:lnTo>
                    <a:pt x="55" y="18"/>
                  </a:lnTo>
                  <a:lnTo>
                    <a:pt x="57" y="19"/>
                  </a:lnTo>
                  <a:lnTo>
                    <a:pt x="61" y="20"/>
                  </a:lnTo>
                  <a:lnTo>
                    <a:pt x="64" y="22"/>
                  </a:lnTo>
                  <a:lnTo>
                    <a:pt x="66" y="24"/>
                  </a:lnTo>
                  <a:lnTo>
                    <a:pt x="69" y="25"/>
                  </a:lnTo>
                  <a:lnTo>
                    <a:pt x="73" y="26"/>
                  </a:lnTo>
                  <a:lnTo>
                    <a:pt x="75" y="28"/>
                  </a:lnTo>
                  <a:lnTo>
                    <a:pt x="78" y="30"/>
                  </a:lnTo>
                  <a:lnTo>
                    <a:pt x="82" y="32"/>
                  </a:lnTo>
                  <a:lnTo>
                    <a:pt x="85" y="34"/>
                  </a:lnTo>
                  <a:lnTo>
                    <a:pt x="89" y="35"/>
                  </a:lnTo>
                  <a:lnTo>
                    <a:pt x="92" y="37"/>
                  </a:lnTo>
                  <a:lnTo>
                    <a:pt x="94" y="38"/>
                  </a:lnTo>
                  <a:lnTo>
                    <a:pt x="97" y="42"/>
                  </a:lnTo>
                  <a:lnTo>
                    <a:pt x="100" y="43"/>
                  </a:lnTo>
                  <a:lnTo>
                    <a:pt x="103" y="45"/>
                  </a:lnTo>
                  <a:lnTo>
                    <a:pt x="105" y="47"/>
                  </a:lnTo>
                  <a:lnTo>
                    <a:pt x="109" y="48"/>
                  </a:lnTo>
                  <a:lnTo>
                    <a:pt x="112" y="51"/>
                  </a:lnTo>
                  <a:lnTo>
                    <a:pt x="115" y="53"/>
                  </a:lnTo>
                  <a:lnTo>
                    <a:pt x="118" y="56"/>
                  </a:lnTo>
                  <a:lnTo>
                    <a:pt x="121" y="57"/>
                  </a:lnTo>
                  <a:lnTo>
                    <a:pt x="122" y="60"/>
                  </a:lnTo>
                  <a:lnTo>
                    <a:pt x="126" y="62"/>
                  </a:lnTo>
                  <a:lnTo>
                    <a:pt x="128" y="64"/>
                  </a:lnTo>
                  <a:lnTo>
                    <a:pt x="131" y="66"/>
                  </a:lnTo>
                  <a:lnTo>
                    <a:pt x="134" y="70"/>
                  </a:lnTo>
                  <a:lnTo>
                    <a:pt x="137" y="71"/>
                  </a:lnTo>
                  <a:lnTo>
                    <a:pt x="140" y="73"/>
                  </a:lnTo>
                  <a:lnTo>
                    <a:pt x="142" y="76"/>
                  </a:lnTo>
                  <a:lnTo>
                    <a:pt x="146" y="79"/>
                  </a:lnTo>
                  <a:lnTo>
                    <a:pt x="148" y="82"/>
                  </a:lnTo>
                  <a:lnTo>
                    <a:pt x="150" y="84"/>
                  </a:lnTo>
                  <a:lnTo>
                    <a:pt x="152" y="87"/>
                  </a:lnTo>
                  <a:lnTo>
                    <a:pt x="155" y="89"/>
                  </a:lnTo>
                  <a:lnTo>
                    <a:pt x="158" y="92"/>
                  </a:lnTo>
                  <a:lnTo>
                    <a:pt x="160" y="94"/>
                  </a:lnTo>
                  <a:lnTo>
                    <a:pt x="164" y="98"/>
                  </a:lnTo>
                  <a:lnTo>
                    <a:pt x="166" y="100"/>
                  </a:lnTo>
                  <a:lnTo>
                    <a:pt x="168" y="102"/>
                  </a:lnTo>
                  <a:lnTo>
                    <a:pt x="170" y="104"/>
                  </a:lnTo>
                  <a:lnTo>
                    <a:pt x="173" y="109"/>
                  </a:lnTo>
                  <a:lnTo>
                    <a:pt x="176" y="111"/>
                  </a:lnTo>
                  <a:lnTo>
                    <a:pt x="177" y="115"/>
                  </a:lnTo>
                  <a:lnTo>
                    <a:pt x="179" y="117"/>
                  </a:lnTo>
                  <a:lnTo>
                    <a:pt x="183" y="120"/>
                  </a:lnTo>
                  <a:lnTo>
                    <a:pt x="185" y="124"/>
                  </a:lnTo>
                  <a:lnTo>
                    <a:pt x="187" y="127"/>
                  </a:lnTo>
                  <a:lnTo>
                    <a:pt x="191" y="129"/>
                  </a:lnTo>
                  <a:lnTo>
                    <a:pt x="193" y="132"/>
                  </a:lnTo>
                  <a:lnTo>
                    <a:pt x="195" y="137"/>
                  </a:lnTo>
                  <a:lnTo>
                    <a:pt x="198" y="140"/>
                  </a:lnTo>
                  <a:lnTo>
                    <a:pt x="201" y="143"/>
                  </a:lnTo>
                  <a:lnTo>
                    <a:pt x="204" y="146"/>
                  </a:lnTo>
                  <a:lnTo>
                    <a:pt x="206" y="150"/>
                  </a:lnTo>
                  <a:lnTo>
                    <a:pt x="208" y="154"/>
                  </a:lnTo>
                  <a:lnTo>
                    <a:pt x="211" y="156"/>
                  </a:lnTo>
                  <a:lnTo>
                    <a:pt x="213" y="161"/>
                  </a:lnTo>
                  <a:lnTo>
                    <a:pt x="216" y="164"/>
                  </a:lnTo>
                  <a:lnTo>
                    <a:pt x="219" y="168"/>
                  </a:lnTo>
                  <a:lnTo>
                    <a:pt x="221" y="171"/>
                  </a:lnTo>
                  <a:lnTo>
                    <a:pt x="223" y="175"/>
                  </a:lnTo>
                  <a:lnTo>
                    <a:pt x="225" y="178"/>
                  </a:lnTo>
                  <a:lnTo>
                    <a:pt x="229" y="182"/>
                  </a:lnTo>
                  <a:lnTo>
                    <a:pt x="230" y="185"/>
                  </a:lnTo>
                  <a:lnTo>
                    <a:pt x="232" y="190"/>
                  </a:lnTo>
                  <a:lnTo>
                    <a:pt x="234" y="193"/>
                  </a:lnTo>
                  <a:lnTo>
                    <a:pt x="236" y="196"/>
                  </a:lnTo>
                  <a:lnTo>
                    <a:pt x="239" y="201"/>
                  </a:lnTo>
                  <a:lnTo>
                    <a:pt x="240" y="203"/>
                  </a:lnTo>
                  <a:lnTo>
                    <a:pt x="243" y="208"/>
                  </a:lnTo>
                  <a:lnTo>
                    <a:pt x="245" y="211"/>
                  </a:lnTo>
                  <a:lnTo>
                    <a:pt x="248" y="214"/>
                  </a:lnTo>
                  <a:lnTo>
                    <a:pt x="249" y="219"/>
                  </a:lnTo>
                  <a:lnTo>
                    <a:pt x="251" y="222"/>
                  </a:lnTo>
                  <a:lnTo>
                    <a:pt x="253" y="226"/>
                  </a:lnTo>
                  <a:lnTo>
                    <a:pt x="254" y="230"/>
                  </a:lnTo>
                  <a:lnTo>
                    <a:pt x="257" y="233"/>
                  </a:lnTo>
                  <a:lnTo>
                    <a:pt x="259" y="237"/>
                  </a:lnTo>
                  <a:lnTo>
                    <a:pt x="261" y="241"/>
                  </a:lnTo>
                  <a:lnTo>
                    <a:pt x="262" y="245"/>
                  </a:lnTo>
                  <a:lnTo>
                    <a:pt x="263" y="249"/>
                  </a:lnTo>
                  <a:lnTo>
                    <a:pt x="264" y="252"/>
                  </a:lnTo>
                  <a:lnTo>
                    <a:pt x="267" y="256"/>
                  </a:lnTo>
                  <a:lnTo>
                    <a:pt x="268" y="259"/>
                  </a:lnTo>
                  <a:lnTo>
                    <a:pt x="271" y="264"/>
                  </a:lnTo>
                  <a:lnTo>
                    <a:pt x="271" y="267"/>
                  </a:lnTo>
                  <a:lnTo>
                    <a:pt x="275" y="271"/>
                  </a:lnTo>
                  <a:lnTo>
                    <a:pt x="275" y="275"/>
                  </a:lnTo>
                  <a:lnTo>
                    <a:pt x="277" y="279"/>
                  </a:lnTo>
                  <a:lnTo>
                    <a:pt x="278" y="283"/>
                  </a:lnTo>
                  <a:lnTo>
                    <a:pt x="279" y="287"/>
                  </a:lnTo>
                  <a:lnTo>
                    <a:pt x="280" y="291"/>
                  </a:lnTo>
                  <a:lnTo>
                    <a:pt x="282" y="295"/>
                  </a:lnTo>
                  <a:lnTo>
                    <a:pt x="284" y="300"/>
                  </a:lnTo>
                  <a:lnTo>
                    <a:pt x="286" y="304"/>
                  </a:lnTo>
                  <a:lnTo>
                    <a:pt x="286" y="306"/>
                  </a:lnTo>
                  <a:lnTo>
                    <a:pt x="288" y="311"/>
                  </a:lnTo>
                  <a:lnTo>
                    <a:pt x="289" y="315"/>
                  </a:lnTo>
                  <a:lnTo>
                    <a:pt x="290" y="319"/>
                  </a:lnTo>
                  <a:lnTo>
                    <a:pt x="290" y="322"/>
                  </a:lnTo>
                  <a:lnTo>
                    <a:pt x="291" y="328"/>
                  </a:lnTo>
                  <a:lnTo>
                    <a:pt x="294" y="331"/>
                  </a:lnTo>
                  <a:lnTo>
                    <a:pt x="295" y="334"/>
                  </a:lnTo>
                  <a:lnTo>
                    <a:pt x="295" y="339"/>
                  </a:lnTo>
                  <a:lnTo>
                    <a:pt x="297" y="343"/>
                  </a:lnTo>
                  <a:lnTo>
                    <a:pt x="298" y="347"/>
                  </a:lnTo>
                  <a:lnTo>
                    <a:pt x="299" y="351"/>
                  </a:lnTo>
                  <a:lnTo>
                    <a:pt x="300" y="356"/>
                  </a:lnTo>
                  <a:lnTo>
                    <a:pt x="300" y="360"/>
                  </a:lnTo>
                  <a:lnTo>
                    <a:pt x="303" y="365"/>
                  </a:lnTo>
                  <a:lnTo>
                    <a:pt x="303" y="368"/>
                  </a:lnTo>
                  <a:lnTo>
                    <a:pt x="303" y="371"/>
                  </a:lnTo>
                  <a:lnTo>
                    <a:pt x="304" y="376"/>
                  </a:lnTo>
                  <a:lnTo>
                    <a:pt x="304" y="379"/>
                  </a:lnTo>
                  <a:lnTo>
                    <a:pt x="304" y="384"/>
                  </a:lnTo>
                  <a:lnTo>
                    <a:pt x="305" y="387"/>
                  </a:lnTo>
                  <a:lnTo>
                    <a:pt x="305" y="390"/>
                  </a:lnTo>
                  <a:lnTo>
                    <a:pt x="305" y="395"/>
                  </a:lnTo>
                  <a:lnTo>
                    <a:pt x="306" y="398"/>
                  </a:lnTo>
                  <a:lnTo>
                    <a:pt x="307" y="403"/>
                  </a:lnTo>
                  <a:lnTo>
                    <a:pt x="307" y="407"/>
                  </a:lnTo>
                  <a:lnTo>
                    <a:pt x="308" y="411"/>
                  </a:lnTo>
                  <a:lnTo>
                    <a:pt x="308" y="414"/>
                  </a:lnTo>
                  <a:lnTo>
                    <a:pt x="309" y="418"/>
                  </a:lnTo>
                  <a:lnTo>
                    <a:pt x="309" y="422"/>
                  </a:lnTo>
                  <a:lnTo>
                    <a:pt x="310" y="425"/>
                  </a:lnTo>
                  <a:lnTo>
                    <a:pt x="312" y="430"/>
                  </a:lnTo>
                  <a:lnTo>
                    <a:pt x="312" y="433"/>
                  </a:lnTo>
                  <a:lnTo>
                    <a:pt x="313" y="437"/>
                  </a:lnTo>
                  <a:lnTo>
                    <a:pt x="313" y="441"/>
                  </a:lnTo>
                  <a:lnTo>
                    <a:pt x="314" y="445"/>
                  </a:lnTo>
                  <a:lnTo>
                    <a:pt x="314" y="449"/>
                  </a:lnTo>
                  <a:lnTo>
                    <a:pt x="315" y="452"/>
                  </a:lnTo>
                  <a:lnTo>
                    <a:pt x="315" y="455"/>
                  </a:lnTo>
                  <a:lnTo>
                    <a:pt x="316" y="460"/>
                  </a:lnTo>
                  <a:lnTo>
                    <a:pt x="317" y="463"/>
                  </a:lnTo>
                  <a:lnTo>
                    <a:pt x="317" y="468"/>
                  </a:lnTo>
                  <a:lnTo>
                    <a:pt x="318" y="471"/>
                  </a:lnTo>
                  <a:lnTo>
                    <a:pt x="319" y="474"/>
                  </a:lnTo>
                  <a:lnTo>
                    <a:pt x="319" y="479"/>
                  </a:lnTo>
                  <a:lnTo>
                    <a:pt x="322" y="482"/>
                  </a:lnTo>
                  <a:lnTo>
                    <a:pt x="322" y="487"/>
                  </a:lnTo>
                  <a:lnTo>
                    <a:pt x="324" y="490"/>
                  </a:lnTo>
                  <a:lnTo>
                    <a:pt x="324" y="493"/>
                  </a:lnTo>
                  <a:lnTo>
                    <a:pt x="325" y="497"/>
                  </a:lnTo>
                  <a:lnTo>
                    <a:pt x="326" y="501"/>
                  </a:lnTo>
                  <a:lnTo>
                    <a:pt x="327" y="505"/>
                  </a:lnTo>
                  <a:lnTo>
                    <a:pt x="328" y="508"/>
                  </a:lnTo>
                  <a:lnTo>
                    <a:pt x="328" y="513"/>
                  </a:lnTo>
                  <a:lnTo>
                    <a:pt x="331" y="516"/>
                  </a:lnTo>
                  <a:lnTo>
                    <a:pt x="332" y="519"/>
                  </a:lnTo>
                  <a:lnTo>
                    <a:pt x="332" y="524"/>
                  </a:lnTo>
                  <a:lnTo>
                    <a:pt x="333" y="526"/>
                  </a:lnTo>
                  <a:lnTo>
                    <a:pt x="335" y="530"/>
                  </a:lnTo>
                  <a:lnTo>
                    <a:pt x="335" y="534"/>
                  </a:lnTo>
                  <a:lnTo>
                    <a:pt x="336" y="537"/>
                  </a:lnTo>
                  <a:lnTo>
                    <a:pt x="337" y="542"/>
                  </a:lnTo>
                  <a:lnTo>
                    <a:pt x="340" y="545"/>
                  </a:lnTo>
                  <a:lnTo>
                    <a:pt x="341" y="550"/>
                  </a:lnTo>
                  <a:lnTo>
                    <a:pt x="342" y="553"/>
                  </a:lnTo>
                  <a:lnTo>
                    <a:pt x="343" y="556"/>
                  </a:lnTo>
                  <a:lnTo>
                    <a:pt x="343" y="560"/>
                  </a:lnTo>
                  <a:lnTo>
                    <a:pt x="345" y="563"/>
                  </a:lnTo>
                  <a:lnTo>
                    <a:pt x="346" y="567"/>
                  </a:lnTo>
                  <a:lnTo>
                    <a:pt x="347" y="571"/>
                  </a:lnTo>
                  <a:lnTo>
                    <a:pt x="350" y="574"/>
                  </a:lnTo>
                  <a:lnTo>
                    <a:pt x="352" y="578"/>
                  </a:lnTo>
                  <a:lnTo>
                    <a:pt x="353" y="581"/>
                  </a:lnTo>
                  <a:lnTo>
                    <a:pt x="354" y="584"/>
                  </a:lnTo>
                  <a:lnTo>
                    <a:pt x="356" y="589"/>
                  </a:lnTo>
                  <a:lnTo>
                    <a:pt x="357" y="592"/>
                  </a:lnTo>
                  <a:lnTo>
                    <a:pt x="359" y="595"/>
                  </a:lnTo>
                  <a:lnTo>
                    <a:pt x="361" y="600"/>
                  </a:lnTo>
                  <a:lnTo>
                    <a:pt x="363" y="603"/>
                  </a:lnTo>
                  <a:lnTo>
                    <a:pt x="364" y="607"/>
                  </a:lnTo>
                  <a:lnTo>
                    <a:pt x="366" y="610"/>
                  </a:lnTo>
                  <a:lnTo>
                    <a:pt x="369" y="615"/>
                  </a:lnTo>
                  <a:lnTo>
                    <a:pt x="370" y="617"/>
                  </a:lnTo>
                  <a:lnTo>
                    <a:pt x="371" y="620"/>
                  </a:lnTo>
                  <a:lnTo>
                    <a:pt x="372" y="622"/>
                  </a:lnTo>
                  <a:lnTo>
                    <a:pt x="373" y="625"/>
                  </a:lnTo>
                  <a:lnTo>
                    <a:pt x="374" y="627"/>
                  </a:lnTo>
                  <a:lnTo>
                    <a:pt x="375" y="628"/>
                  </a:lnTo>
                  <a:lnTo>
                    <a:pt x="378" y="631"/>
                  </a:lnTo>
                  <a:lnTo>
                    <a:pt x="379" y="634"/>
                  </a:lnTo>
                  <a:lnTo>
                    <a:pt x="380" y="636"/>
                  </a:lnTo>
                  <a:lnTo>
                    <a:pt x="381" y="637"/>
                  </a:lnTo>
                  <a:lnTo>
                    <a:pt x="382" y="640"/>
                  </a:lnTo>
                  <a:lnTo>
                    <a:pt x="383" y="641"/>
                  </a:lnTo>
                  <a:lnTo>
                    <a:pt x="386" y="647"/>
                  </a:lnTo>
                  <a:lnTo>
                    <a:pt x="388" y="652"/>
                  </a:lnTo>
                  <a:lnTo>
                    <a:pt x="389" y="653"/>
                  </a:lnTo>
                  <a:lnTo>
                    <a:pt x="391" y="655"/>
                  </a:lnTo>
                  <a:lnTo>
                    <a:pt x="392" y="657"/>
                  </a:lnTo>
                  <a:lnTo>
                    <a:pt x="393" y="659"/>
                  </a:lnTo>
                  <a:lnTo>
                    <a:pt x="396" y="664"/>
                  </a:lnTo>
                  <a:lnTo>
                    <a:pt x="399" y="668"/>
                  </a:lnTo>
                  <a:lnTo>
                    <a:pt x="400" y="671"/>
                  </a:lnTo>
                  <a:lnTo>
                    <a:pt x="402" y="673"/>
                  </a:lnTo>
                  <a:lnTo>
                    <a:pt x="403" y="675"/>
                  </a:lnTo>
                  <a:lnTo>
                    <a:pt x="406" y="677"/>
                  </a:lnTo>
                  <a:lnTo>
                    <a:pt x="408" y="681"/>
                  </a:lnTo>
                  <a:lnTo>
                    <a:pt x="411" y="685"/>
                  </a:lnTo>
                  <a:lnTo>
                    <a:pt x="415" y="690"/>
                  </a:lnTo>
                  <a:lnTo>
                    <a:pt x="418" y="694"/>
                  </a:lnTo>
                  <a:lnTo>
                    <a:pt x="420" y="697"/>
                  </a:lnTo>
                  <a:lnTo>
                    <a:pt x="425" y="702"/>
                  </a:lnTo>
                  <a:lnTo>
                    <a:pt x="427" y="706"/>
                  </a:lnTo>
                  <a:lnTo>
                    <a:pt x="431" y="711"/>
                  </a:lnTo>
                  <a:lnTo>
                    <a:pt x="435" y="714"/>
                  </a:lnTo>
                  <a:lnTo>
                    <a:pt x="439" y="718"/>
                  </a:lnTo>
                  <a:lnTo>
                    <a:pt x="443" y="722"/>
                  </a:lnTo>
                  <a:lnTo>
                    <a:pt x="447" y="727"/>
                  </a:lnTo>
                  <a:lnTo>
                    <a:pt x="449" y="730"/>
                  </a:lnTo>
                  <a:lnTo>
                    <a:pt x="454" y="734"/>
                  </a:lnTo>
                  <a:lnTo>
                    <a:pt x="456" y="736"/>
                  </a:lnTo>
                  <a:lnTo>
                    <a:pt x="458" y="738"/>
                  </a:lnTo>
                  <a:lnTo>
                    <a:pt x="462" y="740"/>
                  </a:lnTo>
                  <a:lnTo>
                    <a:pt x="464" y="741"/>
                  </a:lnTo>
                  <a:lnTo>
                    <a:pt x="465" y="743"/>
                  </a:lnTo>
                  <a:lnTo>
                    <a:pt x="467" y="745"/>
                  </a:lnTo>
                  <a:lnTo>
                    <a:pt x="470" y="747"/>
                  </a:lnTo>
                  <a:lnTo>
                    <a:pt x="473" y="749"/>
                  </a:lnTo>
                  <a:lnTo>
                    <a:pt x="475" y="750"/>
                  </a:lnTo>
                  <a:lnTo>
                    <a:pt x="477" y="752"/>
                  </a:lnTo>
                  <a:lnTo>
                    <a:pt x="480" y="755"/>
                  </a:lnTo>
                  <a:lnTo>
                    <a:pt x="482" y="756"/>
                  </a:lnTo>
                  <a:lnTo>
                    <a:pt x="458" y="787"/>
                  </a:lnTo>
                  <a:lnTo>
                    <a:pt x="456" y="786"/>
                  </a:lnTo>
                  <a:lnTo>
                    <a:pt x="454" y="783"/>
                  </a:lnTo>
                  <a:lnTo>
                    <a:pt x="452" y="782"/>
                  </a:lnTo>
                  <a:lnTo>
                    <a:pt x="448" y="779"/>
                  </a:lnTo>
                  <a:lnTo>
                    <a:pt x="447" y="777"/>
                  </a:lnTo>
                  <a:lnTo>
                    <a:pt x="444" y="776"/>
                  </a:lnTo>
                  <a:lnTo>
                    <a:pt x="443" y="774"/>
                  </a:lnTo>
                  <a:lnTo>
                    <a:pt x="440" y="773"/>
                  </a:lnTo>
                  <a:lnTo>
                    <a:pt x="438" y="769"/>
                  </a:lnTo>
                  <a:lnTo>
                    <a:pt x="435" y="768"/>
                  </a:lnTo>
                  <a:lnTo>
                    <a:pt x="434" y="766"/>
                  </a:lnTo>
                  <a:lnTo>
                    <a:pt x="431" y="764"/>
                  </a:lnTo>
                  <a:lnTo>
                    <a:pt x="426" y="760"/>
                  </a:lnTo>
                  <a:lnTo>
                    <a:pt x="422" y="756"/>
                  </a:lnTo>
                  <a:lnTo>
                    <a:pt x="418" y="751"/>
                  </a:lnTo>
                  <a:lnTo>
                    <a:pt x="415" y="748"/>
                  </a:lnTo>
                  <a:lnTo>
                    <a:pt x="410" y="743"/>
                  </a:lnTo>
                  <a:lnTo>
                    <a:pt x="407" y="740"/>
                  </a:lnTo>
                  <a:lnTo>
                    <a:pt x="405" y="737"/>
                  </a:lnTo>
                  <a:lnTo>
                    <a:pt x="402" y="736"/>
                  </a:lnTo>
                  <a:lnTo>
                    <a:pt x="400" y="732"/>
                  </a:lnTo>
                  <a:lnTo>
                    <a:pt x="399" y="731"/>
                  </a:lnTo>
                  <a:lnTo>
                    <a:pt x="396" y="725"/>
                  </a:lnTo>
                  <a:lnTo>
                    <a:pt x="392" y="722"/>
                  </a:lnTo>
                  <a:lnTo>
                    <a:pt x="390" y="720"/>
                  </a:lnTo>
                  <a:lnTo>
                    <a:pt x="388" y="717"/>
                  </a:lnTo>
                  <a:lnTo>
                    <a:pt x="387" y="715"/>
                  </a:lnTo>
                  <a:lnTo>
                    <a:pt x="384" y="712"/>
                  </a:lnTo>
                  <a:lnTo>
                    <a:pt x="383" y="711"/>
                  </a:lnTo>
                  <a:lnTo>
                    <a:pt x="382" y="708"/>
                  </a:lnTo>
                  <a:lnTo>
                    <a:pt x="380" y="705"/>
                  </a:lnTo>
                  <a:lnTo>
                    <a:pt x="379" y="703"/>
                  </a:lnTo>
                  <a:lnTo>
                    <a:pt x="375" y="701"/>
                  </a:lnTo>
                  <a:lnTo>
                    <a:pt x="374" y="699"/>
                  </a:lnTo>
                  <a:lnTo>
                    <a:pt x="373" y="696"/>
                  </a:lnTo>
                  <a:lnTo>
                    <a:pt x="372" y="694"/>
                  </a:lnTo>
                  <a:lnTo>
                    <a:pt x="370" y="692"/>
                  </a:lnTo>
                  <a:lnTo>
                    <a:pt x="369" y="689"/>
                  </a:lnTo>
                  <a:lnTo>
                    <a:pt x="368" y="686"/>
                  </a:lnTo>
                  <a:lnTo>
                    <a:pt x="366" y="684"/>
                  </a:lnTo>
                  <a:lnTo>
                    <a:pt x="365" y="683"/>
                  </a:lnTo>
                  <a:lnTo>
                    <a:pt x="363" y="680"/>
                  </a:lnTo>
                  <a:lnTo>
                    <a:pt x="363" y="677"/>
                  </a:lnTo>
                  <a:lnTo>
                    <a:pt x="361" y="675"/>
                  </a:lnTo>
                  <a:lnTo>
                    <a:pt x="360" y="673"/>
                  </a:lnTo>
                  <a:lnTo>
                    <a:pt x="359" y="669"/>
                  </a:lnTo>
                  <a:lnTo>
                    <a:pt x="357" y="667"/>
                  </a:lnTo>
                  <a:lnTo>
                    <a:pt x="356" y="665"/>
                  </a:lnTo>
                  <a:lnTo>
                    <a:pt x="355" y="663"/>
                  </a:lnTo>
                  <a:lnTo>
                    <a:pt x="354" y="660"/>
                  </a:lnTo>
                  <a:lnTo>
                    <a:pt x="353" y="658"/>
                  </a:lnTo>
                  <a:lnTo>
                    <a:pt x="352" y="656"/>
                  </a:lnTo>
                  <a:lnTo>
                    <a:pt x="351" y="653"/>
                  </a:lnTo>
                  <a:lnTo>
                    <a:pt x="350" y="652"/>
                  </a:lnTo>
                  <a:lnTo>
                    <a:pt x="347" y="648"/>
                  </a:lnTo>
                  <a:lnTo>
                    <a:pt x="347" y="647"/>
                  </a:lnTo>
                  <a:lnTo>
                    <a:pt x="346" y="643"/>
                  </a:lnTo>
                  <a:lnTo>
                    <a:pt x="345" y="640"/>
                  </a:lnTo>
                  <a:lnTo>
                    <a:pt x="343" y="637"/>
                  </a:lnTo>
                  <a:lnTo>
                    <a:pt x="343" y="635"/>
                  </a:lnTo>
                  <a:lnTo>
                    <a:pt x="342" y="631"/>
                  </a:lnTo>
                  <a:lnTo>
                    <a:pt x="341" y="629"/>
                  </a:lnTo>
                  <a:lnTo>
                    <a:pt x="340" y="626"/>
                  </a:lnTo>
                  <a:lnTo>
                    <a:pt x="338" y="623"/>
                  </a:lnTo>
                  <a:lnTo>
                    <a:pt x="337" y="620"/>
                  </a:lnTo>
                  <a:lnTo>
                    <a:pt x="336" y="617"/>
                  </a:lnTo>
                  <a:lnTo>
                    <a:pt x="335" y="613"/>
                  </a:lnTo>
                  <a:lnTo>
                    <a:pt x="335" y="612"/>
                  </a:lnTo>
                  <a:lnTo>
                    <a:pt x="333" y="609"/>
                  </a:lnTo>
                  <a:lnTo>
                    <a:pt x="333" y="606"/>
                  </a:lnTo>
                  <a:lnTo>
                    <a:pt x="332" y="603"/>
                  </a:lnTo>
                  <a:lnTo>
                    <a:pt x="332" y="600"/>
                  </a:lnTo>
                  <a:lnTo>
                    <a:pt x="331" y="597"/>
                  </a:lnTo>
                  <a:lnTo>
                    <a:pt x="328" y="594"/>
                  </a:lnTo>
                  <a:lnTo>
                    <a:pt x="328" y="591"/>
                  </a:lnTo>
                  <a:lnTo>
                    <a:pt x="327" y="589"/>
                  </a:lnTo>
                  <a:lnTo>
                    <a:pt x="327" y="585"/>
                  </a:lnTo>
                  <a:lnTo>
                    <a:pt x="326" y="582"/>
                  </a:lnTo>
                  <a:lnTo>
                    <a:pt x="325" y="580"/>
                  </a:lnTo>
                  <a:lnTo>
                    <a:pt x="325" y="576"/>
                  </a:lnTo>
                  <a:lnTo>
                    <a:pt x="324" y="573"/>
                  </a:lnTo>
                  <a:lnTo>
                    <a:pt x="323" y="571"/>
                  </a:lnTo>
                  <a:lnTo>
                    <a:pt x="322" y="567"/>
                  </a:lnTo>
                  <a:lnTo>
                    <a:pt x="322" y="565"/>
                  </a:lnTo>
                  <a:lnTo>
                    <a:pt x="319" y="562"/>
                  </a:lnTo>
                  <a:lnTo>
                    <a:pt x="319" y="558"/>
                  </a:lnTo>
                  <a:lnTo>
                    <a:pt x="318" y="556"/>
                  </a:lnTo>
                  <a:lnTo>
                    <a:pt x="318" y="553"/>
                  </a:lnTo>
                  <a:lnTo>
                    <a:pt x="317" y="550"/>
                  </a:lnTo>
                  <a:lnTo>
                    <a:pt x="317" y="547"/>
                  </a:lnTo>
                  <a:lnTo>
                    <a:pt x="316" y="544"/>
                  </a:lnTo>
                  <a:lnTo>
                    <a:pt x="316" y="542"/>
                  </a:lnTo>
                  <a:lnTo>
                    <a:pt x="315" y="538"/>
                  </a:lnTo>
                  <a:lnTo>
                    <a:pt x="315" y="535"/>
                  </a:lnTo>
                  <a:lnTo>
                    <a:pt x="314" y="533"/>
                  </a:lnTo>
                  <a:lnTo>
                    <a:pt x="314" y="529"/>
                  </a:lnTo>
                  <a:lnTo>
                    <a:pt x="313" y="526"/>
                  </a:lnTo>
                  <a:lnTo>
                    <a:pt x="313" y="524"/>
                  </a:lnTo>
                  <a:lnTo>
                    <a:pt x="312" y="520"/>
                  </a:lnTo>
                  <a:lnTo>
                    <a:pt x="312" y="517"/>
                  </a:lnTo>
                  <a:lnTo>
                    <a:pt x="310" y="515"/>
                  </a:lnTo>
                  <a:lnTo>
                    <a:pt x="310" y="511"/>
                  </a:lnTo>
                  <a:lnTo>
                    <a:pt x="309" y="508"/>
                  </a:lnTo>
                  <a:lnTo>
                    <a:pt x="309" y="506"/>
                  </a:lnTo>
                  <a:lnTo>
                    <a:pt x="308" y="502"/>
                  </a:lnTo>
                  <a:lnTo>
                    <a:pt x="308" y="500"/>
                  </a:lnTo>
                  <a:lnTo>
                    <a:pt x="307" y="497"/>
                  </a:lnTo>
                  <a:lnTo>
                    <a:pt x="307" y="493"/>
                  </a:lnTo>
                  <a:lnTo>
                    <a:pt x="306" y="491"/>
                  </a:lnTo>
                  <a:lnTo>
                    <a:pt x="306" y="488"/>
                  </a:lnTo>
                  <a:lnTo>
                    <a:pt x="305" y="484"/>
                  </a:lnTo>
                  <a:lnTo>
                    <a:pt x="305" y="481"/>
                  </a:lnTo>
                  <a:lnTo>
                    <a:pt x="304" y="479"/>
                  </a:lnTo>
                  <a:lnTo>
                    <a:pt x="304" y="476"/>
                  </a:lnTo>
                  <a:lnTo>
                    <a:pt x="304" y="472"/>
                  </a:lnTo>
                  <a:lnTo>
                    <a:pt x="303" y="470"/>
                  </a:lnTo>
                  <a:lnTo>
                    <a:pt x="303" y="467"/>
                  </a:lnTo>
                  <a:lnTo>
                    <a:pt x="303" y="464"/>
                  </a:lnTo>
                  <a:lnTo>
                    <a:pt x="301" y="461"/>
                  </a:lnTo>
                  <a:lnTo>
                    <a:pt x="301" y="459"/>
                  </a:lnTo>
                  <a:lnTo>
                    <a:pt x="300" y="454"/>
                  </a:lnTo>
                  <a:lnTo>
                    <a:pt x="300" y="451"/>
                  </a:lnTo>
                  <a:lnTo>
                    <a:pt x="300" y="446"/>
                  </a:lnTo>
                  <a:lnTo>
                    <a:pt x="300" y="444"/>
                  </a:lnTo>
                  <a:lnTo>
                    <a:pt x="299" y="441"/>
                  </a:lnTo>
                  <a:lnTo>
                    <a:pt x="299" y="437"/>
                  </a:lnTo>
                  <a:lnTo>
                    <a:pt x="299" y="433"/>
                  </a:lnTo>
                  <a:lnTo>
                    <a:pt x="299" y="430"/>
                  </a:lnTo>
                  <a:lnTo>
                    <a:pt x="298" y="426"/>
                  </a:lnTo>
                  <a:lnTo>
                    <a:pt x="298" y="423"/>
                  </a:lnTo>
                  <a:lnTo>
                    <a:pt x="298" y="418"/>
                  </a:lnTo>
                  <a:lnTo>
                    <a:pt x="297" y="416"/>
                  </a:lnTo>
                  <a:lnTo>
                    <a:pt x="297" y="413"/>
                  </a:lnTo>
                  <a:lnTo>
                    <a:pt x="296" y="409"/>
                  </a:lnTo>
                  <a:lnTo>
                    <a:pt x="295" y="406"/>
                  </a:lnTo>
                  <a:lnTo>
                    <a:pt x="295" y="403"/>
                  </a:lnTo>
                  <a:lnTo>
                    <a:pt x="295" y="398"/>
                  </a:lnTo>
                  <a:lnTo>
                    <a:pt x="294" y="395"/>
                  </a:lnTo>
                  <a:lnTo>
                    <a:pt x="294" y="393"/>
                  </a:lnTo>
                  <a:lnTo>
                    <a:pt x="294" y="389"/>
                  </a:lnTo>
                  <a:lnTo>
                    <a:pt x="292" y="385"/>
                  </a:lnTo>
                  <a:lnTo>
                    <a:pt x="291" y="381"/>
                  </a:lnTo>
                  <a:lnTo>
                    <a:pt x="291" y="378"/>
                  </a:lnTo>
                  <a:lnTo>
                    <a:pt x="291" y="375"/>
                  </a:lnTo>
                  <a:lnTo>
                    <a:pt x="290" y="371"/>
                  </a:lnTo>
                  <a:lnTo>
                    <a:pt x="290" y="368"/>
                  </a:lnTo>
                  <a:lnTo>
                    <a:pt x="289" y="365"/>
                  </a:lnTo>
                  <a:lnTo>
                    <a:pt x="289" y="361"/>
                  </a:lnTo>
                  <a:lnTo>
                    <a:pt x="288" y="358"/>
                  </a:lnTo>
                  <a:lnTo>
                    <a:pt x="288" y="354"/>
                  </a:lnTo>
                  <a:lnTo>
                    <a:pt x="287" y="351"/>
                  </a:lnTo>
                  <a:lnTo>
                    <a:pt x="286" y="348"/>
                  </a:lnTo>
                  <a:lnTo>
                    <a:pt x="285" y="344"/>
                  </a:lnTo>
                  <a:lnTo>
                    <a:pt x="285" y="341"/>
                  </a:lnTo>
                  <a:lnTo>
                    <a:pt x="284" y="338"/>
                  </a:lnTo>
                  <a:lnTo>
                    <a:pt x="282" y="334"/>
                  </a:lnTo>
                  <a:lnTo>
                    <a:pt x="281" y="332"/>
                  </a:lnTo>
                  <a:lnTo>
                    <a:pt x="280" y="329"/>
                  </a:lnTo>
                  <a:lnTo>
                    <a:pt x="280" y="325"/>
                  </a:lnTo>
                  <a:lnTo>
                    <a:pt x="279" y="321"/>
                  </a:lnTo>
                  <a:lnTo>
                    <a:pt x="278" y="317"/>
                  </a:lnTo>
                  <a:lnTo>
                    <a:pt x="277" y="315"/>
                  </a:lnTo>
                  <a:lnTo>
                    <a:pt x="276" y="311"/>
                  </a:lnTo>
                  <a:lnTo>
                    <a:pt x="275" y="308"/>
                  </a:lnTo>
                  <a:lnTo>
                    <a:pt x="275" y="305"/>
                  </a:lnTo>
                  <a:lnTo>
                    <a:pt x="272" y="302"/>
                  </a:lnTo>
                  <a:lnTo>
                    <a:pt x="271" y="300"/>
                  </a:lnTo>
                  <a:lnTo>
                    <a:pt x="271" y="295"/>
                  </a:lnTo>
                  <a:lnTo>
                    <a:pt x="268" y="292"/>
                  </a:lnTo>
                  <a:lnTo>
                    <a:pt x="267" y="289"/>
                  </a:lnTo>
                  <a:lnTo>
                    <a:pt x="266" y="286"/>
                  </a:lnTo>
                  <a:lnTo>
                    <a:pt x="264" y="283"/>
                  </a:lnTo>
                  <a:lnTo>
                    <a:pt x="263" y="280"/>
                  </a:lnTo>
                  <a:lnTo>
                    <a:pt x="262" y="277"/>
                  </a:lnTo>
                  <a:lnTo>
                    <a:pt x="261" y="274"/>
                  </a:lnTo>
                  <a:lnTo>
                    <a:pt x="260" y="271"/>
                  </a:lnTo>
                  <a:lnTo>
                    <a:pt x="258" y="267"/>
                  </a:lnTo>
                  <a:lnTo>
                    <a:pt x="257" y="265"/>
                  </a:lnTo>
                  <a:lnTo>
                    <a:pt x="254" y="261"/>
                  </a:lnTo>
                  <a:lnTo>
                    <a:pt x="253" y="258"/>
                  </a:lnTo>
                  <a:lnTo>
                    <a:pt x="251" y="255"/>
                  </a:lnTo>
                  <a:lnTo>
                    <a:pt x="250" y="252"/>
                  </a:lnTo>
                  <a:lnTo>
                    <a:pt x="248" y="249"/>
                  </a:lnTo>
                  <a:lnTo>
                    <a:pt x="247" y="247"/>
                  </a:lnTo>
                  <a:lnTo>
                    <a:pt x="244" y="243"/>
                  </a:lnTo>
                  <a:lnTo>
                    <a:pt x="242" y="238"/>
                  </a:lnTo>
                  <a:lnTo>
                    <a:pt x="239" y="235"/>
                  </a:lnTo>
                  <a:lnTo>
                    <a:pt x="238" y="230"/>
                  </a:lnTo>
                  <a:lnTo>
                    <a:pt x="234" y="227"/>
                  </a:lnTo>
                  <a:lnTo>
                    <a:pt x="233" y="222"/>
                  </a:lnTo>
                  <a:lnTo>
                    <a:pt x="230" y="219"/>
                  </a:lnTo>
                  <a:lnTo>
                    <a:pt x="229" y="215"/>
                  </a:lnTo>
                  <a:lnTo>
                    <a:pt x="225" y="211"/>
                  </a:lnTo>
                  <a:lnTo>
                    <a:pt x="223" y="206"/>
                  </a:lnTo>
                  <a:lnTo>
                    <a:pt x="220" y="203"/>
                  </a:lnTo>
                  <a:lnTo>
                    <a:pt x="217" y="199"/>
                  </a:lnTo>
                  <a:lnTo>
                    <a:pt x="214" y="196"/>
                  </a:lnTo>
                  <a:lnTo>
                    <a:pt x="211" y="192"/>
                  </a:lnTo>
                  <a:lnTo>
                    <a:pt x="208" y="189"/>
                  </a:lnTo>
                  <a:lnTo>
                    <a:pt x="206" y="184"/>
                  </a:lnTo>
                  <a:lnTo>
                    <a:pt x="203" y="181"/>
                  </a:lnTo>
                  <a:lnTo>
                    <a:pt x="199" y="177"/>
                  </a:lnTo>
                  <a:lnTo>
                    <a:pt x="196" y="174"/>
                  </a:lnTo>
                  <a:lnTo>
                    <a:pt x="194" y="169"/>
                  </a:lnTo>
                  <a:lnTo>
                    <a:pt x="191" y="166"/>
                  </a:lnTo>
                  <a:lnTo>
                    <a:pt x="187" y="163"/>
                  </a:lnTo>
                  <a:lnTo>
                    <a:pt x="184" y="159"/>
                  </a:lnTo>
                  <a:lnTo>
                    <a:pt x="180" y="156"/>
                  </a:lnTo>
                  <a:lnTo>
                    <a:pt x="177" y="152"/>
                  </a:lnTo>
                  <a:lnTo>
                    <a:pt x="174" y="149"/>
                  </a:lnTo>
                  <a:lnTo>
                    <a:pt x="170" y="146"/>
                  </a:lnTo>
                  <a:lnTo>
                    <a:pt x="167" y="143"/>
                  </a:lnTo>
                  <a:lnTo>
                    <a:pt x="164" y="138"/>
                  </a:lnTo>
                  <a:lnTo>
                    <a:pt x="160" y="136"/>
                  </a:lnTo>
                  <a:lnTo>
                    <a:pt x="156" y="131"/>
                  </a:lnTo>
                  <a:lnTo>
                    <a:pt x="154" y="129"/>
                  </a:lnTo>
                  <a:lnTo>
                    <a:pt x="149" y="126"/>
                  </a:lnTo>
                  <a:lnTo>
                    <a:pt x="146" y="122"/>
                  </a:lnTo>
                  <a:lnTo>
                    <a:pt x="142" y="119"/>
                  </a:lnTo>
                  <a:lnTo>
                    <a:pt x="139" y="117"/>
                  </a:lnTo>
                  <a:lnTo>
                    <a:pt x="134" y="113"/>
                  </a:lnTo>
                  <a:lnTo>
                    <a:pt x="131" y="110"/>
                  </a:lnTo>
                  <a:lnTo>
                    <a:pt x="127" y="107"/>
                  </a:lnTo>
                  <a:lnTo>
                    <a:pt x="123" y="104"/>
                  </a:lnTo>
                  <a:lnTo>
                    <a:pt x="120" y="101"/>
                  </a:lnTo>
                  <a:lnTo>
                    <a:pt x="115" y="99"/>
                  </a:lnTo>
                  <a:lnTo>
                    <a:pt x="112" y="96"/>
                  </a:lnTo>
                  <a:lnTo>
                    <a:pt x="109" y="93"/>
                  </a:lnTo>
                  <a:lnTo>
                    <a:pt x="104" y="91"/>
                  </a:lnTo>
                  <a:lnTo>
                    <a:pt x="100" y="89"/>
                  </a:lnTo>
                  <a:lnTo>
                    <a:pt x="96" y="85"/>
                  </a:lnTo>
                  <a:lnTo>
                    <a:pt x="93" y="83"/>
                  </a:lnTo>
                  <a:lnTo>
                    <a:pt x="89" y="80"/>
                  </a:lnTo>
                  <a:lnTo>
                    <a:pt x="85" y="78"/>
                  </a:lnTo>
                  <a:lnTo>
                    <a:pt x="80" y="75"/>
                  </a:lnTo>
                  <a:lnTo>
                    <a:pt x="76" y="73"/>
                  </a:lnTo>
                  <a:lnTo>
                    <a:pt x="72" y="71"/>
                  </a:lnTo>
                  <a:lnTo>
                    <a:pt x="68" y="69"/>
                  </a:lnTo>
                  <a:lnTo>
                    <a:pt x="65" y="66"/>
                  </a:lnTo>
                  <a:lnTo>
                    <a:pt x="61" y="65"/>
                  </a:lnTo>
                  <a:lnTo>
                    <a:pt x="57" y="63"/>
                  </a:lnTo>
                  <a:lnTo>
                    <a:pt x="52" y="61"/>
                  </a:lnTo>
                  <a:lnTo>
                    <a:pt x="48" y="59"/>
                  </a:lnTo>
                  <a:lnTo>
                    <a:pt x="45" y="57"/>
                  </a:lnTo>
                  <a:lnTo>
                    <a:pt x="40" y="55"/>
                  </a:lnTo>
                  <a:lnTo>
                    <a:pt x="37" y="53"/>
                  </a:lnTo>
                  <a:lnTo>
                    <a:pt x="32" y="52"/>
                  </a:lnTo>
                  <a:lnTo>
                    <a:pt x="29" y="50"/>
                  </a:lnTo>
                  <a:lnTo>
                    <a:pt x="27" y="48"/>
                  </a:lnTo>
                  <a:lnTo>
                    <a:pt x="24" y="48"/>
                  </a:lnTo>
                  <a:lnTo>
                    <a:pt x="22" y="47"/>
                  </a:lnTo>
                  <a:lnTo>
                    <a:pt x="20" y="46"/>
                  </a:lnTo>
                  <a:lnTo>
                    <a:pt x="16" y="44"/>
                  </a:lnTo>
                  <a:lnTo>
                    <a:pt x="12" y="43"/>
                  </a:lnTo>
                  <a:lnTo>
                    <a:pt x="9" y="42"/>
                  </a:lnTo>
                  <a:lnTo>
                    <a:pt x="8" y="42"/>
                  </a:lnTo>
                  <a:lnTo>
                    <a:pt x="4" y="41"/>
                  </a:lnTo>
                  <a:lnTo>
                    <a:pt x="3" y="39"/>
                  </a:lnTo>
                  <a:lnTo>
                    <a:pt x="0" y="3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4" name="Freeform 210"/>
            <p:cNvSpPr>
              <a:spLocks/>
            </p:cNvSpPr>
            <p:nvPr/>
          </p:nvSpPr>
          <p:spPr bwMode="auto">
            <a:xfrm>
              <a:off x="2434" y="3502"/>
              <a:ext cx="204" cy="67"/>
            </a:xfrm>
            <a:custGeom>
              <a:avLst/>
              <a:gdLst>
                <a:gd name="T0" fmla="*/ 25 w 407"/>
                <a:gd name="T1" fmla="*/ 3 h 134"/>
                <a:gd name="T2" fmla="*/ 24 w 407"/>
                <a:gd name="T3" fmla="*/ 3 h 134"/>
                <a:gd name="T4" fmla="*/ 24 w 407"/>
                <a:gd name="T5" fmla="*/ 3 h 134"/>
                <a:gd name="T6" fmla="*/ 23 w 407"/>
                <a:gd name="T7" fmla="*/ 2 h 134"/>
                <a:gd name="T8" fmla="*/ 22 w 407"/>
                <a:gd name="T9" fmla="*/ 2 h 134"/>
                <a:gd name="T10" fmla="*/ 21 w 407"/>
                <a:gd name="T11" fmla="*/ 2 h 134"/>
                <a:gd name="T12" fmla="*/ 20 w 407"/>
                <a:gd name="T13" fmla="*/ 2 h 134"/>
                <a:gd name="T14" fmla="*/ 19 w 407"/>
                <a:gd name="T15" fmla="*/ 2 h 134"/>
                <a:gd name="T16" fmla="*/ 18 w 407"/>
                <a:gd name="T17" fmla="*/ 2 h 134"/>
                <a:gd name="T18" fmla="*/ 17 w 407"/>
                <a:gd name="T19" fmla="*/ 2 h 134"/>
                <a:gd name="T20" fmla="*/ 16 w 407"/>
                <a:gd name="T21" fmla="*/ 2 h 134"/>
                <a:gd name="T22" fmla="*/ 15 w 407"/>
                <a:gd name="T23" fmla="*/ 2 h 134"/>
                <a:gd name="T24" fmla="*/ 14 w 407"/>
                <a:gd name="T25" fmla="*/ 3 h 134"/>
                <a:gd name="T26" fmla="*/ 13 w 407"/>
                <a:gd name="T27" fmla="*/ 3 h 134"/>
                <a:gd name="T28" fmla="*/ 12 w 407"/>
                <a:gd name="T29" fmla="*/ 3 h 134"/>
                <a:gd name="T30" fmla="*/ 11 w 407"/>
                <a:gd name="T31" fmla="*/ 4 h 134"/>
                <a:gd name="T32" fmla="*/ 10 w 407"/>
                <a:gd name="T33" fmla="*/ 4 h 134"/>
                <a:gd name="T34" fmla="*/ 9 w 407"/>
                <a:gd name="T35" fmla="*/ 5 h 134"/>
                <a:gd name="T36" fmla="*/ 8 w 407"/>
                <a:gd name="T37" fmla="*/ 5 h 134"/>
                <a:gd name="T38" fmla="*/ 7 w 407"/>
                <a:gd name="T39" fmla="*/ 6 h 134"/>
                <a:gd name="T40" fmla="*/ 6 w 407"/>
                <a:gd name="T41" fmla="*/ 6 h 134"/>
                <a:gd name="T42" fmla="*/ 5 w 407"/>
                <a:gd name="T43" fmla="*/ 7 h 134"/>
                <a:gd name="T44" fmla="*/ 4 w 407"/>
                <a:gd name="T45" fmla="*/ 8 h 134"/>
                <a:gd name="T46" fmla="*/ 3 w 407"/>
                <a:gd name="T47" fmla="*/ 9 h 134"/>
                <a:gd name="T48" fmla="*/ 3 w 407"/>
                <a:gd name="T49" fmla="*/ 9 h 134"/>
                <a:gd name="T50" fmla="*/ 2 w 407"/>
                <a:gd name="T51" fmla="*/ 8 h 134"/>
                <a:gd name="T52" fmla="*/ 1 w 407"/>
                <a:gd name="T53" fmla="*/ 7 h 134"/>
                <a:gd name="T54" fmla="*/ 1 w 407"/>
                <a:gd name="T55" fmla="*/ 7 h 134"/>
                <a:gd name="T56" fmla="*/ 1 w 407"/>
                <a:gd name="T57" fmla="*/ 6 h 134"/>
                <a:gd name="T58" fmla="*/ 2 w 407"/>
                <a:gd name="T59" fmla="*/ 6 h 134"/>
                <a:gd name="T60" fmla="*/ 3 w 407"/>
                <a:gd name="T61" fmla="*/ 5 h 134"/>
                <a:gd name="T62" fmla="*/ 4 w 407"/>
                <a:gd name="T63" fmla="*/ 5 h 134"/>
                <a:gd name="T64" fmla="*/ 4 w 407"/>
                <a:gd name="T65" fmla="*/ 5 h 134"/>
                <a:gd name="T66" fmla="*/ 5 w 407"/>
                <a:gd name="T67" fmla="*/ 4 h 134"/>
                <a:gd name="T68" fmla="*/ 6 w 407"/>
                <a:gd name="T69" fmla="*/ 4 h 134"/>
                <a:gd name="T70" fmla="*/ 7 w 407"/>
                <a:gd name="T71" fmla="*/ 4 h 134"/>
                <a:gd name="T72" fmla="*/ 8 w 407"/>
                <a:gd name="T73" fmla="*/ 4 h 134"/>
                <a:gd name="T74" fmla="*/ 8 w 407"/>
                <a:gd name="T75" fmla="*/ 4 h 134"/>
                <a:gd name="T76" fmla="*/ 9 w 407"/>
                <a:gd name="T77" fmla="*/ 3 h 134"/>
                <a:gd name="T78" fmla="*/ 10 w 407"/>
                <a:gd name="T79" fmla="*/ 3 h 134"/>
                <a:gd name="T80" fmla="*/ 11 w 407"/>
                <a:gd name="T81" fmla="*/ 3 h 134"/>
                <a:gd name="T82" fmla="*/ 11 w 407"/>
                <a:gd name="T83" fmla="*/ 3 h 134"/>
                <a:gd name="T84" fmla="*/ 12 w 407"/>
                <a:gd name="T85" fmla="*/ 3 h 134"/>
                <a:gd name="T86" fmla="*/ 13 w 407"/>
                <a:gd name="T87" fmla="*/ 2 h 134"/>
                <a:gd name="T88" fmla="*/ 13 w 407"/>
                <a:gd name="T89" fmla="*/ 2 h 134"/>
                <a:gd name="T90" fmla="*/ 14 w 407"/>
                <a:gd name="T91" fmla="*/ 2 h 134"/>
                <a:gd name="T92" fmla="*/ 15 w 407"/>
                <a:gd name="T93" fmla="*/ 2 h 134"/>
                <a:gd name="T94" fmla="*/ 16 w 407"/>
                <a:gd name="T95" fmla="*/ 2 h 134"/>
                <a:gd name="T96" fmla="*/ 16 w 407"/>
                <a:gd name="T97" fmla="*/ 1 h 134"/>
                <a:gd name="T98" fmla="*/ 17 w 407"/>
                <a:gd name="T99" fmla="*/ 1 h 134"/>
                <a:gd name="T100" fmla="*/ 18 w 407"/>
                <a:gd name="T101" fmla="*/ 1 h 134"/>
                <a:gd name="T102" fmla="*/ 18 w 407"/>
                <a:gd name="T103" fmla="*/ 1 h 134"/>
                <a:gd name="T104" fmla="*/ 19 w 407"/>
                <a:gd name="T105" fmla="*/ 1 h 134"/>
                <a:gd name="T106" fmla="*/ 20 w 407"/>
                <a:gd name="T107" fmla="*/ 1 h 134"/>
                <a:gd name="T108" fmla="*/ 21 w 407"/>
                <a:gd name="T109" fmla="*/ 1 h 134"/>
                <a:gd name="T110" fmla="*/ 21 w 407"/>
                <a:gd name="T111" fmla="*/ 1 h 134"/>
                <a:gd name="T112" fmla="*/ 22 w 407"/>
                <a:gd name="T113" fmla="*/ 1 h 134"/>
                <a:gd name="T114" fmla="*/ 23 w 407"/>
                <a:gd name="T115" fmla="*/ 1 h 134"/>
                <a:gd name="T116" fmla="*/ 24 w 407"/>
                <a:gd name="T117" fmla="*/ 0 h 134"/>
                <a:gd name="T118" fmla="*/ 24 w 407"/>
                <a:gd name="T119" fmla="*/ 0 h 134"/>
                <a:gd name="T120" fmla="*/ 25 w 407"/>
                <a:gd name="T121" fmla="*/ 1 h 134"/>
                <a:gd name="T122" fmla="*/ 26 w 407"/>
                <a:gd name="T123" fmla="*/ 1 h 1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7"/>
                <a:gd name="T187" fmla="*/ 0 h 134"/>
                <a:gd name="T188" fmla="*/ 407 w 407"/>
                <a:gd name="T189" fmla="*/ 134 h 1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7" h="134">
                  <a:moveTo>
                    <a:pt x="406" y="45"/>
                  </a:moveTo>
                  <a:lnTo>
                    <a:pt x="402" y="44"/>
                  </a:lnTo>
                  <a:lnTo>
                    <a:pt x="398" y="44"/>
                  </a:lnTo>
                  <a:lnTo>
                    <a:pt x="395" y="42"/>
                  </a:lnTo>
                  <a:lnTo>
                    <a:pt x="393" y="42"/>
                  </a:lnTo>
                  <a:lnTo>
                    <a:pt x="388" y="42"/>
                  </a:lnTo>
                  <a:lnTo>
                    <a:pt x="386" y="41"/>
                  </a:lnTo>
                  <a:lnTo>
                    <a:pt x="382" y="40"/>
                  </a:lnTo>
                  <a:lnTo>
                    <a:pt x="379" y="40"/>
                  </a:lnTo>
                  <a:lnTo>
                    <a:pt x="375" y="40"/>
                  </a:lnTo>
                  <a:lnTo>
                    <a:pt x="371" y="40"/>
                  </a:lnTo>
                  <a:lnTo>
                    <a:pt x="369" y="40"/>
                  </a:lnTo>
                  <a:lnTo>
                    <a:pt x="366" y="40"/>
                  </a:lnTo>
                  <a:lnTo>
                    <a:pt x="361" y="39"/>
                  </a:lnTo>
                  <a:lnTo>
                    <a:pt x="358" y="39"/>
                  </a:lnTo>
                  <a:lnTo>
                    <a:pt x="356" y="39"/>
                  </a:lnTo>
                  <a:lnTo>
                    <a:pt x="351" y="39"/>
                  </a:lnTo>
                  <a:lnTo>
                    <a:pt x="348" y="38"/>
                  </a:lnTo>
                  <a:lnTo>
                    <a:pt x="346" y="38"/>
                  </a:lnTo>
                  <a:lnTo>
                    <a:pt x="342" y="38"/>
                  </a:lnTo>
                  <a:lnTo>
                    <a:pt x="339" y="38"/>
                  </a:lnTo>
                  <a:lnTo>
                    <a:pt x="334" y="37"/>
                  </a:lnTo>
                  <a:lnTo>
                    <a:pt x="332" y="37"/>
                  </a:lnTo>
                  <a:lnTo>
                    <a:pt x="329" y="36"/>
                  </a:lnTo>
                  <a:lnTo>
                    <a:pt x="324" y="36"/>
                  </a:lnTo>
                  <a:lnTo>
                    <a:pt x="322" y="36"/>
                  </a:lnTo>
                  <a:lnTo>
                    <a:pt x="319" y="36"/>
                  </a:lnTo>
                  <a:lnTo>
                    <a:pt x="315" y="35"/>
                  </a:lnTo>
                  <a:lnTo>
                    <a:pt x="312" y="35"/>
                  </a:lnTo>
                  <a:lnTo>
                    <a:pt x="309" y="35"/>
                  </a:lnTo>
                  <a:lnTo>
                    <a:pt x="305" y="35"/>
                  </a:lnTo>
                  <a:lnTo>
                    <a:pt x="302" y="35"/>
                  </a:lnTo>
                  <a:lnTo>
                    <a:pt x="298" y="35"/>
                  </a:lnTo>
                  <a:lnTo>
                    <a:pt x="294" y="34"/>
                  </a:lnTo>
                  <a:lnTo>
                    <a:pt x="289" y="34"/>
                  </a:lnTo>
                  <a:lnTo>
                    <a:pt x="285" y="34"/>
                  </a:lnTo>
                  <a:lnTo>
                    <a:pt x="281" y="34"/>
                  </a:lnTo>
                  <a:lnTo>
                    <a:pt x="276" y="34"/>
                  </a:lnTo>
                  <a:lnTo>
                    <a:pt x="270" y="34"/>
                  </a:lnTo>
                  <a:lnTo>
                    <a:pt x="266" y="35"/>
                  </a:lnTo>
                  <a:lnTo>
                    <a:pt x="263" y="35"/>
                  </a:lnTo>
                  <a:lnTo>
                    <a:pt x="258" y="35"/>
                  </a:lnTo>
                  <a:lnTo>
                    <a:pt x="254" y="36"/>
                  </a:lnTo>
                  <a:lnTo>
                    <a:pt x="249" y="36"/>
                  </a:lnTo>
                  <a:lnTo>
                    <a:pt x="245" y="37"/>
                  </a:lnTo>
                  <a:lnTo>
                    <a:pt x="240" y="38"/>
                  </a:lnTo>
                  <a:lnTo>
                    <a:pt x="236" y="38"/>
                  </a:lnTo>
                  <a:lnTo>
                    <a:pt x="231" y="39"/>
                  </a:lnTo>
                  <a:lnTo>
                    <a:pt x="229" y="40"/>
                  </a:lnTo>
                  <a:lnTo>
                    <a:pt x="224" y="40"/>
                  </a:lnTo>
                  <a:lnTo>
                    <a:pt x="220" y="42"/>
                  </a:lnTo>
                  <a:lnTo>
                    <a:pt x="216" y="42"/>
                  </a:lnTo>
                  <a:lnTo>
                    <a:pt x="211" y="44"/>
                  </a:lnTo>
                  <a:lnTo>
                    <a:pt x="207" y="45"/>
                  </a:lnTo>
                  <a:lnTo>
                    <a:pt x="203" y="47"/>
                  </a:lnTo>
                  <a:lnTo>
                    <a:pt x="199" y="48"/>
                  </a:lnTo>
                  <a:lnTo>
                    <a:pt x="195" y="49"/>
                  </a:lnTo>
                  <a:lnTo>
                    <a:pt x="191" y="50"/>
                  </a:lnTo>
                  <a:lnTo>
                    <a:pt x="187" y="53"/>
                  </a:lnTo>
                  <a:lnTo>
                    <a:pt x="183" y="54"/>
                  </a:lnTo>
                  <a:lnTo>
                    <a:pt x="180" y="55"/>
                  </a:lnTo>
                  <a:lnTo>
                    <a:pt x="175" y="57"/>
                  </a:lnTo>
                  <a:lnTo>
                    <a:pt x="172" y="58"/>
                  </a:lnTo>
                  <a:lnTo>
                    <a:pt x="168" y="59"/>
                  </a:lnTo>
                  <a:lnTo>
                    <a:pt x="164" y="62"/>
                  </a:lnTo>
                  <a:lnTo>
                    <a:pt x="159" y="63"/>
                  </a:lnTo>
                  <a:lnTo>
                    <a:pt x="156" y="65"/>
                  </a:lnTo>
                  <a:lnTo>
                    <a:pt x="152" y="66"/>
                  </a:lnTo>
                  <a:lnTo>
                    <a:pt x="148" y="68"/>
                  </a:lnTo>
                  <a:lnTo>
                    <a:pt x="145" y="71"/>
                  </a:lnTo>
                  <a:lnTo>
                    <a:pt x="140" y="72"/>
                  </a:lnTo>
                  <a:lnTo>
                    <a:pt x="136" y="73"/>
                  </a:lnTo>
                  <a:lnTo>
                    <a:pt x="133" y="76"/>
                  </a:lnTo>
                  <a:lnTo>
                    <a:pt x="128" y="78"/>
                  </a:lnTo>
                  <a:lnTo>
                    <a:pt x="125" y="81"/>
                  </a:lnTo>
                  <a:lnTo>
                    <a:pt x="121" y="82"/>
                  </a:lnTo>
                  <a:lnTo>
                    <a:pt x="117" y="85"/>
                  </a:lnTo>
                  <a:lnTo>
                    <a:pt x="114" y="86"/>
                  </a:lnTo>
                  <a:lnTo>
                    <a:pt x="109" y="88"/>
                  </a:lnTo>
                  <a:lnTo>
                    <a:pt x="106" y="91"/>
                  </a:lnTo>
                  <a:lnTo>
                    <a:pt x="102" y="94"/>
                  </a:lnTo>
                  <a:lnTo>
                    <a:pt x="98" y="95"/>
                  </a:lnTo>
                  <a:lnTo>
                    <a:pt x="94" y="99"/>
                  </a:lnTo>
                  <a:lnTo>
                    <a:pt x="90" y="101"/>
                  </a:lnTo>
                  <a:lnTo>
                    <a:pt x="87" y="103"/>
                  </a:lnTo>
                  <a:lnTo>
                    <a:pt x="82" y="105"/>
                  </a:lnTo>
                  <a:lnTo>
                    <a:pt x="79" y="109"/>
                  </a:lnTo>
                  <a:lnTo>
                    <a:pt x="74" y="111"/>
                  </a:lnTo>
                  <a:lnTo>
                    <a:pt x="71" y="113"/>
                  </a:lnTo>
                  <a:lnTo>
                    <a:pt x="66" y="115"/>
                  </a:lnTo>
                  <a:lnTo>
                    <a:pt x="63" y="118"/>
                  </a:lnTo>
                  <a:lnTo>
                    <a:pt x="60" y="120"/>
                  </a:lnTo>
                  <a:lnTo>
                    <a:pt x="55" y="123"/>
                  </a:lnTo>
                  <a:lnTo>
                    <a:pt x="52" y="125"/>
                  </a:lnTo>
                  <a:lnTo>
                    <a:pt x="47" y="128"/>
                  </a:lnTo>
                  <a:lnTo>
                    <a:pt x="44" y="131"/>
                  </a:lnTo>
                  <a:lnTo>
                    <a:pt x="40" y="134"/>
                  </a:lnTo>
                  <a:lnTo>
                    <a:pt x="38" y="132"/>
                  </a:lnTo>
                  <a:lnTo>
                    <a:pt x="36" y="131"/>
                  </a:lnTo>
                  <a:lnTo>
                    <a:pt x="34" y="129"/>
                  </a:lnTo>
                  <a:lnTo>
                    <a:pt x="31" y="127"/>
                  </a:lnTo>
                  <a:lnTo>
                    <a:pt x="28" y="124"/>
                  </a:lnTo>
                  <a:lnTo>
                    <a:pt x="25" y="122"/>
                  </a:lnTo>
                  <a:lnTo>
                    <a:pt x="23" y="120"/>
                  </a:lnTo>
                  <a:lnTo>
                    <a:pt x="21" y="119"/>
                  </a:lnTo>
                  <a:lnTo>
                    <a:pt x="17" y="115"/>
                  </a:lnTo>
                  <a:lnTo>
                    <a:pt x="15" y="114"/>
                  </a:lnTo>
                  <a:lnTo>
                    <a:pt x="12" y="111"/>
                  </a:lnTo>
                  <a:lnTo>
                    <a:pt x="9" y="110"/>
                  </a:lnTo>
                  <a:lnTo>
                    <a:pt x="7" y="108"/>
                  </a:lnTo>
                  <a:lnTo>
                    <a:pt x="4" y="105"/>
                  </a:lnTo>
                  <a:lnTo>
                    <a:pt x="1" y="104"/>
                  </a:lnTo>
                  <a:lnTo>
                    <a:pt x="0" y="103"/>
                  </a:lnTo>
                  <a:lnTo>
                    <a:pt x="4" y="101"/>
                  </a:lnTo>
                  <a:lnTo>
                    <a:pt x="7" y="99"/>
                  </a:lnTo>
                  <a:lnTo>
                    <a:pt x="10" y="96"/>
                  </a:lnTo>
                  <a:lnTo>
                    <a:pt x="15" y="94"/>
                  </a:lnTo>
                  <a:lnTo>
                    <a:pt x="18" y="92"/>
                  </a:lnTo>
                  <a:lnTo>
                    <a:pt x="22" y="91"/>
                  </a:lnTo>
                  <a:lnTo>
                    <a:pt x="25" y="88"/>
                  </a:lnTo>
                  <a:lnTo>
                    <a:pt x="28" y="87"/>
                  </a:lnTo>
                  <a:lnTo>
                    <a:pt x="33" y="86"/>
                  </a:lnTo>
                  <a:lnTo>
                    <a:pt x="35" y="84"/>
                  </a:lnTo>
                  <a:lnTo>
                    <a:pt x="38" y="83"/>
                  </a:lnTo>
                  <a:lnTo>
                    <a:pt x="43" y="82"/>
                  </a:lnTo>
                  <a:lnTo>
                    <a:pt x="45" y="81"/>
                  </a:lnTo>
                  <a:lnTo>
                    <a:pt x="49" y="79"/>
                  </a:lnTo>
                  <a:lnTo>
                    <a:pt x="51" y="78"/>
                  </a:lnTo>
                  <a:lnTo>
                    <a:pt x="53" y="77"/>
                  </a:lnTo>
                  <a:lnTo>
                    <a:pt x="56" y="76"/>
                  </a:lnTo>
                  <a:lnTo>
                    <a:pt x="60" y="75"/>
                  </a:lnTo>
                  <a:lnTo>
                    <a:pt x="63" y="73"/>
                  </a:lnTo>
                  <a:lnTo>
                    <a:pt x="66" y="73"/>
                  </a:lnTo>
                  <a:lnTo>
                    <a:pt x="70" y="72"/>
                  </a:lnTo>
                  <a:lnTo>
                    <a:pt x="73" y="71"/>
                  </a:lnTo>
                  <a:lnTo>
                    <a:pt x="77" y="68"/>
                  </a:lnTo>
                  <a:lnTo>
                    <a:pt x="81" y="68"/>
                  </a:lnTo>
                  <a:lnTo>
                    <a:pt x="84" y="67"/>
                  </a:lnTo>
                  <a:lnTo>
                    <a:pt x="89" y="66"/>
                  </a:lnTo>
                  <a:lnTo>
                    <a:pt x="91" y="65"/>
                  </a:lnTo>
                  <a:lnTo>
                    <a:pt x="96" y="64"/>
                  </a:lnTo>
                  <a:lnTo>
                    <a:pt x="99" y="63"/>
                  </a:lnTo>
                  <a:lnTo>
                    <a:pt x="102" y="63"/>
                  </a:lnTo>
                  <a:lnTo>
                    <a:pt x="105" y="62"/>
                  </a:lnTo>
                  <a:lnTo>
                    <a:pt x="109" y="62"/>
                  </a:lnTo>
                  <a:lnTo>
                    <a:pt x="111" y="59"/>
                  </a:lnTo>
                  <a:lnTo>
                    <a:pt x="115" y="59"/>
                  </a:lnTo>
                  <a:lnTo>
                    <a:pt x="117" y="58"/>
                  </a:lnTo>
                  <a:lnTo>
                    <a:pt x="120" y="58"/>
                  </a:lnTo>
                  <a:lnTo>
                    <a:pt x="122" y="57"/>
                  </a:lnTo>
                  <a:lnTo>
                    <a:pt x="126" y="57"/>
                  </a:lnTo>
                  <a:lnTo>
                    <a:pt x="128" y="56"/>
                  </a:lnTo>
                  <a:lnTo>
                    <a:pt x="131" y="55"/>
                  </a:lnTo>
                  <a:lnTo>
                    <a:pt x="134" y="54"/>
                  </a:lnTo>
                  <a:lnTo>
                    <a:pt x="137" y="54"/>
                  </a:lnTo>
                  <a:lnTo>
                    <a:pt x="140" y="53"/>
                  </a:lnTo>
                  <a:lnTo>
                    <a:pt x="143" y="53"/>
                  </a:lnTo>
                  <a:lnTo>
                    <a:pt x="146" y="51"/>
                  </a:lnTo>
                  <a:lnTo>
                    <a:pt x="148" y="51"/>
                  </a:lnTo>
                  <a:lnTo>
                    <a:pt x="151" y="49"/>
                  </a:lnTo>
                  <a:lnTo>
                    <a:pt x="154" y="49"/>
                  </a:lnTo>
                  <a:lnTo>
                    <a:pt x="156" y="48"/>
                  </a:lnTo>
                  <a:lnTo>
                    <a:pt x="159" y="48"/>
                  </a:lnTo>
                  <a:lnTo>
                    <a:pt x="163" y="47"/>
                  </a:lnTo>
                  <a:lnTo>
                    <a:pt x="165" y="47"/>
                  </a:lnTo>
                  <a:lnTo>
                    <a:pt x="168" y="45"/>
                  </a:lnTo>
                  <a:lnTo>
                    <a:pt x="171" y="45"/>
                  </a:lnTo>
                  <a:lnTo>
                    <a:pt x="174" y="44"/>
                  </a:lnTo>
                  <a:lnTo>
                    <a:pt x="177" y="44"/>
                  </a:lnTo>
                  <a:lnTo>
                    <a:pt x="180" y="42"/>
                  </a:lnTo>
                  <a:lnTo>
                    <a:pt x="182" y="42"/>
                  </a:lnTo>
                  <a:lnTo>
                    <a:pt x="185" y="40"/>
                  </a:lnTo>
                  <a:lnTo>
                    <a:pt x="189" y="40"/>
                  </a:lnTo>
                  <a:lnTo>
                    <a:pt x="191" y="39"/>
                  </a:lnTo>
                  <a:lnTo>
                    <a:pt x="194" y="39"/>
                  </a:lnTo>
                  <a:lnTo>
                    <a:pt x="196" y="38"/>
                  </a:lnTo>
                  <a:lnTo>
                    <a:pt x="200" y="38"/>
                  </a:lnTo>
                  <a:lnTo>
                    <a:pt x="202" y="37"/>
                  </a:lnTo>
                  <a:lnTo>
                    <a:pt x="205" y="36"/>
                  </a:lnTo>
                  <a:lnTo>
                    <a:pt x="208" y="35"/>
                  </a:lnTo>
                  <a:lnTo>
                    <a:pt x="211" y="35"/>
                  </a:lnTo>
                  <a:lnTo>
                    <a:pt x="213" y="34"/>
                  </a:lnTo>
                  <a:lnTo>
                    <a:pt x="217" y="34"/>
                  </a:lnTo>
                  <a:lnTo>
                    <a:pt x="219" y="32"/>
                  </a:lnTo>
                  <a:lnTo>
                    <a:pt x="222" y="31"/>
                  </a:lnTo>
                  <a:lnTo>
                    <a:pt x="224" y="30"/>
                  </a:lnTo>
                  <a:lnTo>
                    <a:pt x="228" y="30"/>
                  </a:lnTo>
                  <a:lnTo>
                    <a:pt x="230" y="29"/>
                  </a:lnTo>
                  <a:lnTo>
                    <a:pt x="233" y="29"/>
                  </a:lnTo>
                  <a:lnTo>
                    <a:pt x="236" y="28"/>
                  </a:lnTo>
                  <a:lnTo>
                    <a:pt x="239" y="27"/>
                  </a:lnTo>
                  <a:lnTo>
                    <a:pt x="241" y="26"/>
                  </a:lnTo>
                  <a:lnTo>
                    <a:pt x="245" y="26"/>
                  </a:lnTo>
                  <a:lnTo>
                    <a:pt x="248" y="25"/>
                  </a:lnTo>
                  <a:lnTo>
                    <a:pt x="250" y="25"/>
                  </a:lnTo>
                  <a:lnTo>
                    <a:pt x="254" y="22"/>
                  </a:lnTo>
                  <a:lnTo>
                    <a:pt x="256" y="22"/>
                  </a:lnTo>
                  <a:lnTo>
                    <a:pt x="258" y="21"/>
                  </a:lnTo>
                  <a:lnTo>
                    <a:pt x="261" y="20"/>
                  </a:lnTo>
                  <a:lnTo>
                    <a:pt x="264" y="20"/>
                  </a:lnTo>
                  <a:lnTo>
                    <a:pt x="267" y="19"/>
                  </a:lnTo>
                  <a:lnTo>
                    <a:pt x="269" y="19"/>
                  </a:lnTo>
                  <a:lnTo>
                    <a:pt x="273" y="18"/>
                  </a:lnTo>
                  <a:lnTo>
                    <a:pt x="276" y="17"/>
                  </a:lnTo>
                  <a:lnTo>
                    <a:pt x="278" y="16"/>
                  </a:lnTo>
                  <a:lnTo>
                    <a:pt x="282" y="16"/>
                  </a:lnTo>
                  <a:lnTo>
                    <a:pt x="284" y="14"/>
                  </a:lnTo>
                  <a:lnTo>
                    <a:pt x="287" y="14"/>
                  </a:lnTo>
                  <a:lnTo>
                    <a:pt x="291" y="13"/>
                  </a:lnTo>
                  <a:lnTo>
                    <a:pt x="292" y="12"/>
                  </a:lnTo>
                  <a:lnTo>
                    <a:pt x="295" y="11"/>
                  </a:lnTo>
                  <a:lnTo>
                    <a:pt x="298" y="11"/>
                  </a:lnTo>
                  <a:lnTo>
                    <a:pt x="302" y="10"/>
                  </a:lnTo>
                  <a:lnTo>
                    <a:pt x="304" y="9"/>
                  </a:lnTo>
                  <a:lnTo>
                    <a:pt x="307" y="9"/>
                  </a:lnTo>
                  <a:lnTo>
                    <a:pt x="310" y="8"/>
                  </a:lnTo>
                  <a:lnTo>
                    <a:pt x="313" y="8"/>
                  </a:lnTo>
                  <a:lnTo>
                    <a:pt x="315" y="7"/>
                  </a:lnTo>
                  <a:lnTo>
                    <a:pt x="319" y="7"/>
                  </a:lnTo>
                  <a:lnTo>
                    <a:pt x="322" y="5"/>
                  </a:lnTo>
                  <a:lnTo>
                    <a:pt x="324" y="5"/>
                  </a:lnTo>
                  <a:lnTo>
                    <a:pt x="329" y="4"/>
                  </a:lnTo>
                  <a:lnTo>
                    <a:pt x="331" y="3"/>
                  </a:lnTo>
                  <a:lnTo>
                    <a:pt x="333" y="3"/>
                  </a:lnTo>
                  <a:lnTo>
                    <a:pt x="337" y="3"/>
                  </a:lnTo>
                  <a:lnTo>
                    <a:pt x="339" y="2"/>
                  </a:lnTo>
                  <a:lnTo>
                    <a:pt x="342" y="2"/>
                  </a:lnTo>
                  <a:lnTo>
                    <a:pt x="346" y="2"/>
                  </a:lnTo>
                  <a:lnTo>
                    <a:pt x="348" y="2"/>
                  </a:lnTo>
                  <a:lnTo>
                    <a:pt x="351" y="1"/>
                  </a:lnTo>
                  <a:lnTo>
                    <a:pt x="354" y="1"/>
                  </a:lnTo>
                  <a:lnTo>
                    <a:pt x="357" y="1"/>
                  </a:lnTo>
                  <a:lnTo>
                    <a:pt x="360" y="1"/>
                  </a:lnTo>
                  <a:lnTo>
                    <a:pt x="362" y="0"/>
                  </a:lnTo>
                  <a:lnTo>
                    <a:pt x="366" y="0"/>
                  </a:lnTo>
                  <a:lnTo>
                    <a:pt x="369" y="0"/>
                  </a:lnTo>
                  <a:lnTo>
                    <a:pt x="371" y="0"/>
                  </a:lnTo>
                  <a:lnTo>
                    <a:pt x="375" y="0"/>
                  </a:lnTo>
                  <a:lnTo>
                    <a:pt x="378" y="0"/>
                  </a:lnTo>
                  <a:lnTo>
                    <a:pt x="380" y="0"/>
                  </a:lnTo>
                  <a:lnTo>
                    <a:pt x="385" y="0"/>
                  </a:lnTo>
                  <a:lnTo>
                    <a:pt x="387" y="0"/>
                  </a:lnTo>
                  <a:lnTo>
                    <a:pt x="389" y="1"/>
                  </a:lnTo>
                  <a:lnTo>
                    <a:pt x="393" y="1"/>
                  </a:lnTo>
                  <a:lnTo>
                    <a:pt x="395" y="1"/>
                  </a:lnTo>
                  <a:lnTo>
                    <a:pt x="398" y="1"/>
                  </a:lnTo>
                  <a:lnTo>
                    <a:pt x="402" y="2"/>
                  </a:lnTo>
                  <a:lnTo>
                    <a:pt x="404" y="2"/>
                  </a:lnTo>
                  <a:lnTo>
                    <a:pt x="407" y="3"/>
                  </a:lnTo>
                  <a:lnTo>
                    <a:pt x="406"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pic>
        <p:nvPicPr>
          <p:cNvPr id="195" name="Picture 212" descr="MCj0307624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24300" y="5726113"/>
            <a:ext cx="1108075"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 name="Rectangle 213"/>
          <p:cNvSpPr>
            <a:spLocks noChangeArrowheads="1"/>
          </p:cNvSpPr>
          <p:nvPr/>
        </p:nvSpPr>
        <p:spPr bwMode="auto">
          <a:xfrm>
            <a:off x="4932363" y="5229225"/>
            <a:ext cx="1152525" cy="792163"/>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adaptador</a:t>
            </a:r>
            <a:endParaRPr lang="es-ES" altLang="es-ES" sz="1800">
              <a:solidFill>
                <a:schemeClr val="tx1"/>
              </a:solidFill>
            </a:endParaRPr>
          </a:p>
        </p:txBody>
      </p:sp>
      <p:sp>
        <p:nvSpPr>
          <p:cNvPr id="197" name="Rectangle 214"/>
          <p:cNvSpPr>
            <a:spLocks noChangeArrowheads="1"/>
          </p:cNvSpPr>
          <p:nvPr/>
        </p:nvSpPr>
        <p:spPr bwMode="auto">
          <a:xfrm>
            <a:off x="6445250" y="5229225"/>
            <a:ext cx="935038" cy="792163"/>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control</a:t>
            </a:r>
            <a:endParaRPr lang="es-ES" altLang="es-ES" sz="1800">
              <a:solidFill>
                <a:schemeClr val="tx1"/>
              </a:solidFill>
            </a:endParaRPr>
          </a:p>
        </p:txBody>
      </p:sp>
      <p:cxnSp>
        <p:nvCxnSpPr>
          <p:cNvPr id="198" name="AutoShape 215"/>
          <p:cNvCxnSpPr>
            <a:cxnSpLocks noChangeShapeType="1"/>
            <a:stCxn id="196" idx="3"/>
            <a:endCxn id="197" idx="1"/>
          </p:cNvCxnSpPr>
          <p:nvPr/>
        </p:nvCxnSpPr>
        <p:spPr bwMode="auto">
          <a:xfrm>
            <a:off x="6084888" y="5626100"/>
            <a:ext cx="360362" cy="0"/>
          </a:xfrm>
          <a:prstGeom prst="straightConnector1">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99" name="AutoShape 216"/>
          <p:cNvCxnSpPr>
            <a:cxnSpLocks noChangeShapeType="1"/>
            <a:stCxn id="197" idx="3"/>
            <a:endCxn id="163" idx="1"/>
          </p:cNvCxnSpPr>
          <p:nvPr/>
        </p:nvCxnSpPr>
        <p:spPr bwMode="auto">
          <a:xfrm>
            <a:off x="7380288" y="5626100"/>
            <a:ext cx="360362" cy="0"/>
          </a:xfrm>
          <a:prstGeom prst="straightConnector1">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cxnSp>
      <p:sp>
        <p:nvSpPr>
          <p:cNvPr id="200" name="Rectangle 217"/>
          <p:cNvSpPr>
            <a:spLocks noChangeArrowheads="1"/>
          </p:cNvSpPr>
          <p:nvPr/>
        </p:nvSpPr>
        <p:spPr bwMode="auto">
          <a:xfrm>
            <a:off x="323850" y="4292600"/>
            <a:ext cx="2808288" cy="2520950"/>
          </a:xfrm>
          <a:prstGeom prst="rect">
            <a:avLst/>
          </a:prstGeom>
          <a:noFill/>
          <a:ln w="12700" algn="ctr">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1" name="Rectangle 218"/>
          <p:cNvSpPr>
            <a:spLocks noChangeArrowheads="1"/>
          </p:cNvSpPr>
          <p:nvPr/>
        </p:nvSpPr>
        <p:spPr bwMode="auto">
          <a:xfrm>
            <a:off x="3232721" y="5516563"/>
            <a:ext cx="1411287" cy="1081087"/>
          </a:xfrm>
          <a:prstGeom prst="rect">
            <a:avLst/>
          </a:prstGeom>
          <a:noFill/>
          <a:ln w="12700" algn="ctr">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2" name="Text Box 219"/>
          <p:cNvSpPr txBox="1">
            <a:spLocks noChangeArrowheads="1"/>
          </p:cNvSpPr>
          <p:nvPr/>
        </p:nvSpPr>
        <p:spPr bwMode="auto">
          <a:xfrm>
            <a:off x="1908175" y="3925888"/>
            <a:ext cx="12223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ordenador</a:t>
            </a:r>
          </a:p>
        </p:txBody>
      </p:sp>
      <p:sp>
        <p:nvSpPr>
          <p:cNvPr id="203" name="Text Box 220"/>
          <p:cNvSpPr txBox="1">
            <a:spLocks noChangeArrowheads="1"/>
          </p:cNvSpPr>
          <p:nvPr/>
        </p:nvSpPr>
        <p:spPr bwMode="auto">
          <a:xfrm>
            <a:off x="3495675" y="5084763"/>
            <a:ext cx="9302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interfaz</a:t>
            </a:r>
          </a:p>
        </p:txBody>
      </p:sp>
      <p:sp>
        <p:nvSpPr>
          <p:cNvPr id="204" name="Text Box 221"/>
          <p:cNvSpPr txBox="1">
            <a:spLocks noChangeArrowheads="1"/>
          </p:cNvSpPr>
          <p:nvPr/>
        </p:nvSpPr>
        <p:spPr bwMode="auto">
          <a:xfrm>
            <a:off x="4908550" y="3998913"/>
            <a:ext cx="12477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dispositivo</a:t>
            </a:r>
          </a:p>
        </p:txBody>
      </p:sp>
      <p:pic>
        <p:nvPicPr>
          <p:cNvPr id="205" name="Picture 75" descr="C:\Users\jperez\AppData\Local\Microsoft\Windows\Temporary Internet Files\Content.IE5\EC1S3W1B\MC900307672[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06888" y="4365625"/>
            <a:ext cx="58102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6" name="Group 78"/>
          <p:cNvGrpSpPr>
            <a:grpSpLocks noChangeAspect="1"/>
          </p:cNvGrpSpPr>
          <p:nvPr/>
        </p:nvGrpSpPr>
        <p:grpSpPr bwMode="auto">
          <a:xfrm flipH="1">
            <a:off x="3132138" y="4365625"/>
            <a:ext cx="582612" cy="503238"/>
            <a:chOff x="2018" y="2750"/>
            <a:chExt cx="367" cy="317"/>
          </a:xfrm>
        </p:grpSpPr>
        <p:sp>
          <p:nvSpPr>
            <p:cNvPr id="207" name="AutoShape 77"/>
            <p:cNvSpPr>
              <a:spLocks noChangeAspect="1" noChangeArrowheads="1" noTextEdit="1"/>
            </p:cNvSpPr>
            <p:nvPr/>
          </p:nvSpPr>
          <p:spPr bwMode="auto">
            <a:xfrm>
              <a:off x="2018" y="2750"/>
              <a:ext cx="36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
            </a:p>
          </p:txBody>
        </p:sp>
        <p:sp>
          <p:nvSpPr>
            <p:cNvPr id="208" name="Freeform 79"/>
            <p:cNvSpPr>
              <a:spLocks/>
            </p:cNvSpPr>
            <p:nvPr/>
          </p:nvSpPr>
          <p:spPr bwMode="auto">
            <a:xfrm>
              <a:off x="2094" y="2796"/>
              <a:ext cx="44" cy="34"/>
            </a:xfrm>
            <a:custGeom>
              <a:avLst/>
              <a:gdLst>
                <a:gd name="T0" fmla="*/ 7 w 177"/>
                <a:gd name="T1" fmla="*/ 7 h 136"/>
                <a:gd name="T2" fmla="*/ 8 w 177"/>
                <a:gd name="T3" fmla="*/ 6 h 136"/>
                <a:gd name="T4" fmla="*/ 9 w 177"/>
                <a:gd name="T5" fmla="*/ 5 h 136"/>
                <a:gd name="T6" fmla="*/ 8 w 177"/>
                <a:gd name="T7" fmla="*/ 4 h 136"/>
                <a:gd name="T8" fmla="*/ 8 w 177"/>
                <a:gd name="T9" fmla="*/ 3 h 136"/>
                <a:gd name="T10" fmla="*/ 7 w 177"/>
                <a:gd name="T11" fmla="*/ 2 h 136"/>
                <a:gd name="T12" fmla="*/ 6 w 177"/>
                <a:gd name="T13" fmla="*/ 2 h 136"/>
                <a:gd name="T14" fmla="*/ 5 w 177"/>
                <a:gd name="T15" fmla="*/ 1 h 136"/>
                <a:gd name="T16" fmla="*/ 4 w 177"/>
                <a:gd name="T17" fmla="*/ 0 h 136"/>
                <a:gd name="T18" fmla="*/ 5 w 177"/>
                <a:gd name="T19" fmla="*/ 0 h 136"/>
                <a:gd name="T20" fmla="*/ 6 w 177"/>
                <a:gd name="T21" fmla="*/ 1 h 136"/>
                <a:gd name="T22" fmla="*/ 7 w 177"/>
                <a:gd name="T23" fmla="*/ 1 h 136"/>
                <a:gd name="T24" fmla="*/ 8 w 177"/>
                <a:gd name="T25" fmla="*/ 1 h 136"/>
                <a:gd name="T26" fmla="*/ 8 w 177"/>
                <a:gd name="T27" fmla="*/ 2 h 136"/>
                <a:gd name="T28" fmla="*/ 9 w 177"/>
                <a:gd name="T29" fmla="*/ 3 h 136"/>
                <a:gd name="T30" fmla="*/ 10 w 177"/>
                <a:gd name="T31" fmla="*/ 3 h 136"/>
                <a:gd name="T32" fmla="*/ 10 w 177"/>
                <a:gd name="T33" fmla="*/ 4 h 136"/>
                <a:gd name="T34" fmla="*/ 11 w 177"/>
                <a:gd name="T35" fmla="*/ 5 h 136"/>
                <a:gd name="T36" fmla="*/ 11 w 177"/>
                <a:gd name="T37" fmla="*/ 6 h 136"/>
                <a:gd name="T38" fmla="*/ 11 w 177"/>
                <a:gd name="T39" fmla="*/ 7 h 136"/>
                <a:gd name="T40" fmla="*/ 10 w 177"/>
                <a:gd name="T41" fmla="*/ 8 h 136"/>
                <a:gd name="T42" fmla="*/ 9 w 177"/>
                <a:gd name="T43" fmla="*/ 8 h 136"/>
                <a:gd name="T44" fmla="*/ 9 w 177"/>
                <a:gd name="T45" fmla="*/ 9 h 136"/>
                <a:gd name="T46" fmla="*/ 8 w 177"/>
                <a:gd name="T47" fmla="*/ 9 h 136"/>
                <a:gd name="T48" fmla="*/ 7 w 177"/>
                <a:gd name="T49" fmla="*/ 9 h 136"/>
                <a:gd name="T50" fmla="*/ 6 w 177"/>
                <a:gd name="T51" fmla="*/ 8 h 136"/>
                <a:gd name="T52" fmla="*/ 5 w 177"/>
                <a:gd name="T53" fmla="*/ 8 h 136"/>
                <a:gd name="T54" fmla="*/ 4 w 177"/>
                <a:gd name="T55" fmla="*/ 7 h 136"/>
                <a:gd name="T56" fmla="*/ 3 w 177"/>
                <a:gd name="T57" fmla="*/ 7 h 136"/>
                <a:gd name="T58" fmla="*/ 2 w 177"/>
                <a:gd name="T59" fmla="*/ 6 h 136"/>
                <a:gd name="T60" fmla="*/ 1 w 177"/>
                <a:gd name="T61" fmla="*/ 5 h 136"/>
                <a:gd name="T62" fmla="*/ 1 w 177"/>
                <a:gd name="T63" fmla="*/ 5 h 136"/>
                <a:gd name="T64" fmla="*/ 0 w 177"/>
                <a:gd name="T65" fmla="*/ 4 h 136"/>
                <a:gd name="T66" fmla="*/ 0 w 177"/>
                <a:gd name="T67" fmla="*/ 3 h 136"/>
                <a:gd name="T68" fmla="*/ 0 w 177"/>
                <a:gd name="T69" fmla="*/ 2 h 136"/>
                <a:gd name="T70" fmla="*/ 0 w 177"/>
                <a:gd name="T71" fmla="*/ 1 h 136"/>
                <a:gd name="T72" fmla="*/ 1 w 177"/>
                <a:gd name="T73" fmla="*/ 1 h 136"/>
                <a:gd name="T74" fmla="*/ 2 w 177"/>
                <a:gd name="T75" fmla="*/ 0 h 136"/>
                <a:gd name="T76" fmla="*/ 2 w 177"/>
                <a:gd name="T77" fmla="*/ 0 h 136"/>
                <a:gd name="T78" fmla="*/ 3 w 177"/>
                <a:gd name="T79" fmla="*/ 0 h 136"/>
                <a:gd name="T80" fmla="*/ 4 w 177"/>
                <a:gd name="T81" fmla="*/ 0 h 136"/>
                <a:gd name="T82" fmla="*/ 4 w 177"/>
                <a:gd name="T83" fmla="*/ 1 h 136"/>
                <a:gd name="T84" fmla="*/ 3 w 177"/>
                <a:gd name="T85" fmla="*/ 1 h 136"/>
                <a:gd name="T86" fmla="*/ 3 w 177"/>
                <a:gd name="T87" fmla="*/ 1 h 136"/>
                <a:gd name="T88" fmla="*/ 2 w 177"/>
                <a:gd name="T89" fmla="*/ 1 h 136"/>
                <a:gd name="T90" fmla="*/ 1 w 177"/>
                <a:gd name="T91" fmla="*/ 2 h 136"/>
                <a:gd name="T92" fmla="*/ 2 w 177"/>
                <a:gd name="T93" fmla="*/ 3 h 136"/>
                <a:gd name="T94" fmla="*/ 2 w 177"/>
                <a:gd name="T95" fmla="*/ 5 h 136"/>
                <a:gd name="T96" fmla="*/ 3 w 177"/>
                <a:gd name="T97" fmla="*/ 5 h 136"/>
                <a:gd name="T98" fmla="*/ 4 w 177"/>
                <a:gd name="T99" fmla="*/ 6 h 136"/>
                <a:gd name="T100" fmla="*/ 4 w 177"/>
                <a:gd name="T101" fmla="*/ 6 h 136"/>
                <a:gd name="T102" fmla="*/ 5 w 177"/>
                <a:gd name="T103" fmla="*/ 6 h 136"/>
                <a:gd name="T104" fmla="*/ 6 w 177"/>
                <a:gd name="T105" fmla="*/ 7 h 136"/>
                <a:gd name="T106" fmla="*/ 7 w 177"/>
                <a:gd name="T107" fmla="*/ 7 h 1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7"/>
                <a:gd name="T163" fmla="*/ 0 h 136"/>
                <a:gd name="T164" fmla="*/ 177 w 177"/>
                <a:gd name="T165" fmla="*/ 136 h 1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7" h="136">
                  <a:moveTo>
                    <a:pt x="108" y="105"/>
                  </a:moveTo>
                  <a:lnTo>
                    <a:pt x="113" y="105"/>
                  </a:lnTo>
                  <a:lnTo>
                    <a:pt x="116" y="103"/>
                  </a:lnTo>
                  <a:lnTo>
                    <a:pt x="120" y="103"/>
                  </a:lnTo>
                  <a:lnTo>
                    <a:pt x="125" y="101"/>
                  </a:lnTo>
                  <a:lnTo>
                    <a:pt x="128" y="99"/>
                  </a:lnTo>
                  <a:lnTo>
                    <a:pt x="133" y="96"/>
                  </a:lnTo>
                  <a:lnTo>
                    <a:pt x="136" y="95"/>
                  </a:lnTo>
                  <a:lnTo>
                    <a:pt x="138" y="90"/>
                  </a:lnTo>
                  <a:lnTo>
                    <a:pt x="139" y="88"/>
                  </a:lnTo>
                  <a:lnTo>
                    <a:pt x="139" y="84"/>
                  </a:lnTo>
                  <a:lnTo>
                    <a:pt x="142" y="79"/>
                  </a:lnTo>
                  <a:lnTo>
                    <a:pt x="142" y="76"/>
                  </a:lnTo>
                  <a:lnTo>
                    <a:pt x="142" y="72"/>
                  </a:lnTo>
                  <a:lnTo>
                    <a:pt x="139" y="67"/>
                  </a:lnTo>
                  <a:lnTo>
                    <a:pt x="138" y="62"/>
                  </a:lnTo>
                  <a:lnTo>
                    <a:pt x="138" y="59"/>
                  </a:lnTo>
                  <a:lnTo>
                    <a:pt x="133" y="54"/>
                  </a:lnTo>
                  <a:lnTo>
                    <a:pt x="131" y="50"/>
                  </a:lnTo>
                  <a:lnTo>
                    <a:pt x="128" y="47"/>
                  </a:lnTo>
                  <a:lnTo>
                    <a:pt x="127" y="44"/>
                  </a:lnTo>
                  <a:lnTo>
                    <a:pt x="122" y="39"/>
                  </a:lnTo>
                  <a:lnTo>
                    <a:pt x="119" y="37"/>
                  </a:lnTo>
                  <a:lnTo>
                    <a:pt x="116" y="36"/>
                  </a:lnTo>
                  <a:lnTo>
                    <a:pt x="113" y="31"/>
                  </a:lnTo>
                  <a:lnTo>
                    <a:pt x="108" y="30"/>
                  </a:lnTo>
                  <a:lnTo>
                    <a:pt x="103" y="27"/>
                  </a:lnTo>
                  <a:lnTo>
                    <a:pt x="99" y="25"/>
                  </a:lnTo>
                  <a:lnTo>
                    <a:pt x="97" y="22"/>
                  </a:lnTo>
                  <a:lnTo>
                    <a:pt x="91" y="21"/>
                  </a:lnTo>
                  <a:lnTo>
                    <a:pt x="87" y="19"/>
                  </a:lnTo>
                  <a:lnTo>
                    <a:pt x="82" y="16"/>
                  </a:lnTo>
                  <a:lnTo>
                    <a:pt x="77" y="16"/>
                  </a:lnTo>
                  <a:lnTo>
                    <a:pt x="76" y="12"/>
                  </a:lnTo>
                  <a:lnTo>
                    <a:pt x="76" y="8"/>
                  </a:lnTo>
                  <a:lnTo>
                    <a:pt x="74" y="4"/>
                  </a:lnTo>
                  <a:lnTo>
                    <a:pt x="71" y="2"/>
                  </a:lnTo>
                  <a:lnTo>
                    <a:pt x="76" y="2"/>
                  </a:lnTo>
                  <a:lnTo>
                    <a:pt x="77" y="2"/>
                  </a:lnTo>
                  <a:lnTo>
                    <a:pt x="82" y="4"/>
                  </a:lnTo>
                  <a:lnTo>
                    <a:pt x="87" y="4"/>
                  </a:lnTo>
                  <a:lnTo>
                    <a:pt x="91" y="6"/>
                  </a:lnTo>
                  <a:lnTo>
                    <a:pt x="93" y="6"/>
                  </a:lnTo>
                  <a:lnTo>
                    <a:pt x="97" y="8"/>
                  </a:lnTo>
                  <a:lnTo>
                    <a:pt x="102" y="10"/>
                  </a:lnTo>
                  <a:lnTo>
                    <a:pt x="103" y="10"/>
                  </a:lnTo>
                  <a:lnTo>
                    <a:pt x="108" y="12"/>
                  </a:lnTo>
                  <a:lnTo>
                    <a:pt x="113" y="14"/>
                  </a:lnTo>
                  <a:lnTo>
                    <a:pt x="116" y="16"/>
                  </a:lnTo>
                  <a:lnTo>
                    <a:pt x="119" y="16"/>
                  </a:lnTo>
                  <a:lnTo>
                    <a:pt x="122" y="21"/>
                  </a:lnTo>
                  <a:lnTo>
                    <a:pt x="125" y="22"/>
                  </a:lnTo>
                  <a:lnTo>
                    <a:pt x="128" y="25"/>
                  </a:lnTo>
                  <a:lnTo>
                    <a:pt x="133" y="27"/>
                  </a:lnTo>
                  <a:lnTo>
                    <a:pt x="136" y="30"/>
                  </a:lnTo>
                  <a:lnTo>
                    <a:pt x="138" y="31"/>
                  </a:lnTo>
                  <a:lnTo>
                    <a:pt x="142" y="33"/>
                  </a:lnTo>
                  <a:lnTo>
                    <a:pt x="144" y="36"/>
                  </a:lnTo>
                  <a:lnTo>
                    <a:pt x="145" y="37"/>
                  </a:lnTo>
                  <a:lnTo>
                    <a:pt x="150" y="42"/>
                  </a:lnTo>
                  <a:lnTo>
                    <a:pt x="151" y="44"/>
                  </a:lnTo>
                  <a:lnTo>
                    <a:pt x="154" y="47"/>
                  </a:lnTo>
                  <a:lnTo>
                    <a:pt x="156" y="50"/>
                  </a:lnTo>
                  <a:lnTo>
                    <a:pt x="159" y="53"/>
                  </a:lnTo>
                  <a:lnTo>
                    <a:pt x="161" y="54"/>
                  </a:lnTo>
                  <a:lnTo>
                    <a:pt x="162" y="59"/>
                  </a:lnTo>
                  <a:lnTo>
                    <a:pt x="165" y="61"/>
                  </a:lnTo>
                  <a:lnTo>
                    <a:pt x="167" y="65"/>
                  </a:lnTo>
                  <a:lnTo>
                    <a:pt x="169" y="67"/>
                  </a:lnTo>
                  <a:lnTo>
                    <a:pt x="171" y="72"/>
                  </a:lnTo>
                  <a:lnTo>
                    <a:pt x="173" y="73"/>
                  </a:lnTo>
                  <a:lnTo>
                    <a:pt x="173" y="78"/>
                  </a:lnTo>
                  <a:lnTo>
                    <a:pt x="175" y="82"/>
                  </a:lnTo>
                  <a:lnTo>
                    <a:pt x="175" y="84"/>
                  </a:lnTo>
                  <a:lnTo>
                    <a:pt x="175" y="88"/>
                  </a:lnTo>
                  <a:lnTo>
                    <a:pt x="177" y="90"/>
                  </a:lnTo>
                  <a:lnTo>
                    <a:pt x="177" y="95"/>
                  </a:lnTo>
                  <a:lnTo>
                    <a:pt x="177" y="96"/>
                  </a:lnTo>
                  <a:lnTo>
                    <a:pt x="177" y="99"/>
                  </a:lnTo>
                  <a:lnTo>
                    <a:pt x="175" y="103"/>
                  </a:lnTo>
                  <a:lnTo>
                    <a:pt x="175" y="105"/>
                  </a:lnTo>
                  <a:lnTo>
                    <a:pt x="173" y="111"/>
                  </a:lnTo>
                  <a:lnTo>
                    <a:pt x="171" y="116"/>
                  </a:lnTo>
                  <a:lnTo>
                    <a:pt x="167" y="120"/>
                  </a:lnTo>
                  <a:lnTo>
                    <a:pt x="162" y="124"/>
                  </a:lnTo>
                  <a:lnTo>
                    <a:pt x="161" y="126"/>
                  </a:lnTo>
                  <a:lnTo>
                    <a:pt x="159" y="126"/>
                  </a:lnTo>
                  <a:lnTo>
                    <a:pt x="154" y="128"/>
                  </a:lnTo>
                  <a:lnTo>
                    <a:pt x="151" y="130"/>
                  </a:lnTo>
                  <a:lnTo>
                    <a:pt x="150" y="130"/>
                  </a:lnTo>
                  <a:lnTo>
                    <a:pt x="145" y="132"/>
                  </a:lnTo>
                  <a:lnTo>
                    <a:pt x="144" y="135"/>
                  </a:lnTo>
                  <a:lnTo>
                    <a:pt x="139" y="135"/>
                  </a:lnTo>
                  <a:lnTo>
                    <a:pt x="136" y="135"/>
                  </a:lnTo>
                  <a:lnTo>
                    <a:pt x="131" y="135"/>
                  </a:lnTo>
                  <a:lnTo>
                    <a:pt x="127" y="135"/>
                  </a:lnTo>
                  <a:lnTo>
                    <a:pt x="125" y="136"/>
                  </a:lnTo>
                  <a:lnTo>
                    <a:pt x="119" y="135"/>
                  </a:lnTo>
                  <a:lnTo>
                    <a:pt x="114" y="135"/>
                  </a:lnTo>
                  <a:lnTo>
                    <a:pt x="110" y="135"/>
                  </a:lnTo>
                  <a:lnTo>
                    <a:pt x="105" y="135"/>
                  </a:lnTo>
                  <a:lnTo>
                    <a:pt x="102" y="135"/>
                  </a:lnTo>
                  <a:lnTo>
                    <a:pt x="97" y="132"/>
                  </a:lnTo>
                  <a:lnTo>
                    <a:pt x="93" y="130"/>
                  </a:lnTo>
                  <a:lnTo>
                    <a:pt x="88" y="130"/>
                  </a:lnTo>
                  <a:lnTo>
                    <a:pt x="85" y="128"/>
                  </a:lnTo>
                  <a:lnTo>
                    <a:pt x="80" y="126"/>
                  </a:lnTo>
                  <a:lnTo>
                    <a:pt x="76" y="126"/>
                  </a:lnTo>
                  <a:lnTo>
                    <a:pt x="71" y="124"/>
                  </a:lnTo>
                  <a:lnTo>
                    <a:pt x="68" y="122"/>
                  </a:lnTo>
                  <a:lnTo>
                    <a:pt x="64" y="120"/>
                  </a:lnTo>
                  <a:lnTo>
                    <a:pt x="59" y="117"/>
                  </a:lnTo>
                  <a:lnTo>
                    <a:pt x="54" y="116"/>
                  </a:lnTo>
                  <a:lnTo>
                    <a:pt x="51" y="113"/>
                  </a:lnTo>
                  <a:lnTo>
                    <a:pt x="48" y="111"/>
                  </a:lnTo>
                  <a:lnTo>
                    <a:pt x="45" y="107"/>
                  </a:lnTo>
                  <a:lnTo>
                    <a:pt x="40" y="105"/>
                  </a:lnTo>
                  <a:lnTo>
                    <a:pt x="36" y="103"/>
                  </a:lnTo>
                  <a:lnTo>
                    <a:pt x="34" y="99"/>
                  </a:lnTo>
                  <a:lnTo>
                    <a:pt x="29" y="96"/>
                  </a:lnTo>
                  <a:lnTo>
                    <a:pt x="28" y="95"/>
                  </a:lnTo>
                  <a:lnTo>
                    <a:pt x="23" y="90"/>
                  </a:lnTo>
                  <a:lnTo>
                    <a:pt x="22" y="88"/>
                  </a:lnTo>
                  <a:lnTo>
                    <a:pt x="19" y="84"/>
                  </a:lnTo>
                  <a:lnTo>
                    <a:pt x="17" y="82"/>
                  </a:lnTo>
                  <a:lnTo>
                    <a:pt x="13" y="78"/>
                  </a:lnTo>
                  <a:lnTo>
                    <a:pt x="11" y="73"/>
                  </a:lnTo>
                  <a:lnTo>
                    <a:pt x="11" y="72"/>
                  </a:lnTo>
                  <a:lnTo>
                    <a:pt x="8" y="67"/>
                  </a:lnTo>
                  <a:lnTo>
                    <a:pt x="7" y="65"/>
                  </a:lnTo>
                  <a:lnTo>
                    <a:pt x="5" y="61"/>
                  </a:lnTo>
                  <a:lnTo>
                    <a:pt x="2" y="56"/>
                  </a:lnTo>
                  <a:lnTo>
                    <a:pt x="2" y="54"/>
                  </a:lnTo>
                  <a:lnTo>
                    <a:pt x="0" y="50"/>
                  </a:lnTo>
                  <a:lnTo>
                    <a:pt x="0" y="48"/>
                  </a:lnTo>
                  <a:lnTo>
                    <a:pt x="0" y="44"/>
                  </a:lnTo>
                  <a:lnTo>
                    <a:pt x="0" y="42"/>
                  </a:lnTo>
                  <a:lnTo>
                    <a:pt x="0" y="37"/>
                  </a:lnTo>
                  <a:lnTo>
                    <a:pt x="0" y="36"/>
                  </a:lnTo>
                  <a:lnTo>
                    <a:pt x="0" y="31"/>
                  </a:lnTo>
                  <a:lnTo>
                    <a:pt x="2" y="30"/>
                  </a:lnTo>
                  <a:lnTo>
                    <a:pt x="2" y="27"/>
                  </a:lnTo>
                  <a:lnTo>
                    <a:pt x="2" y="25"/>
                  </a:lnTo>
                  <a:lnTo>
                    <a:pt x="5" y="22"/>
                  </a:lnTo>
                  <a:lnTo>
                    <a:pt x="7" y="21"/>
                  </a:lnTo>
                  <a:lnTo>
                    <a:pt x="8" y="14"/>
                  </a:lnTo>
                  <a:lnTo>
                    <a:pt x="13" y="10"/>
                  </a:lnTo>
                  <a:lnTo>
                    <a:pt x="16" y="10"/>
                  </a:lnTo>
                  <a:lnTo>
                    <a:pt x="17" y="8"/>
                  </a:lnTo>
                  <a:lnTo>
                    <a:pt x="22" y="6"/>
                  </a:lnTo>
                  <a:lnTo>
                    <a:pt x="23" y="4"/>
                  </a:lnTo>
                  <a:lnTo>
                    <a:pt x="28" y="4"/>
                  </a:lnTo>
                  <a:lnTo>
                    <a:pt x="29" y="2"/>
                  </a:lnTo>
                  <a:lnTo>
                    <a:pt x="34" y="2"/>
                  </a:lnTo>
                  <a:lnTo>
                    <a:pt x="39" y="2"/>
                  </a:lnTo>
                  <a:lnTo>
                    <a:pt x="40" y="0"/>
                  </a:lnTo>
                  <a:lnTo>
                    <a:pt x="45" y="0"/>
                  </a:lnTo>
                  <a:lnTo>
                    <a:pt x="48" y="0"/>
                  </a:lnTo>
                  <a:lnTo>
                    <a:pt x="53" y="0"/>
                  </a:lnTo>
                  <a:lnTo>
                    <a:pt x="57" y="0"/>
                  </a:lnTo>
                  <a:lnTo>
                    <a:pt x="62" y="0"/>
                  </a:lnTo>
                  <a:lnTo>
                    <a:pt x="64" y="0"/>
                  </a:lnTo>
                  <a:lnTo>
                    <a:pt x="68" y="0"/>
                  </a:lnTo>
                  <a:lnTo>
                    <a:pt x="70" y="2"/>
                  </a:lnTo>
                  <a:lnTo>
                    <a:pt x="71" y="6"/>
                  </a:lnTo>
                  <a:lnTo>
                    <a:pt x="71" y="10"/>
                  </a:lnTo>
                  <a:lnTo>
                    <a:pt x="74" y="14"/>
                  </a:lnTo>
                  <a:lnTo>
                    <a:pt x="70" y="14"/>
                  </a:lnTo>
                  <a:lnTo>
                    <a:pt x="68" y="12"/>
                  </a:lnTo>
                  <a:lnTo>
                    <a:pt x="64" y="12"/>
                  </a:lnTo>
                  <a:lnTo>
                    <a:pt x="59" y="12"/>
                  </a:lnTo>
                  <a:lnTo>
                    <a:pt x="57" y="12"/>
                  </a:lnTo>
                  <a:lnTo>
                    <a:pt x="54" y="12"/>
                  </a:lnTo>
                  <a:lnTo>
                    <a:pt x="51" y="12"/>
                  </a:lnTo>
                  <a:lnTo>
                    <a:pt x="48" y="12"/>
                  </a:lnTo>
                  <a:lnTo>
                    <a:pt x="45" y="14"/>
                  </a:lnTo>
                  <a:lnTo>
                    <a:pt x="40" y="16"/>
                  </a:lnTo>
                  <a:lnTo>
                    <a:pt x="36" y="16"/>
                  </a:lnTo>
                  <a:lnTo>
                    <a:pt x="33" y="19"/>
                  </a:lnTo>
                  <a:lnTo>
                    <a:pt x="29" y="22"/>
                  </a:lnTo>
                  <a:lnTo>
                    <a:pt x="28" y="25"/>
                  </a:lnTo>
                  <a:lnTo>
                    <a:pt x="25" y="30"/>
                  </a:lnTo>
                  <a:lnTo>
                    <a:pt x="25" y="31"/>
                  </a:lnTo>
                  <a:lnTo>
                    <a:pt x="23" y="36"/>
                  </a:lnTo>
                  <a:lnTo>
                    <a:pt x="23" y="39"/>
                  </a:lnTo>
                  <a:lnTo>
                    <a:pt x="23" y="44"/>
                  </a:lnTo>
                  <a:lnTo>
                    <a:pt x="25" y="48"/>
                  </a:lnTo>
                  <a:lnTo>
                    <a:pt x="28" y="53"/>
                  </a:lnTo>
                  <a:lnTo>
                    <a:pt x="29" y="59"/>
                  </a:lnTo>
                  <a:lnTo>
                    <a:pt x="33" y="62"/>
                  </a:lnTo>
                  <a:lnTo>
                    <a:pt x="34" y="67"/>
                  </a:lnTo>
                  <a:lnTo>
                    <a:pt x="39" y="72"/>
                  </a:lnTo>
                  <a:lnTo>
                    <a:pt x="42" y="76"/>
                  </a:lnTo>
                  <a:lnTo>
                    <a:pt x="47" y="79"/>
                  </a:lnTo>
                  <a:lnTo>
                    <a:pt x="51" y="84"/>
                  </a:lnTo>
                  <a:lnTo>
                    <a:pt x="53" y="85"/>
                  </a:lnTo>
                  <a:lnTo>
                    <a:pt x="54" y="88"/>
                  </a:lnTo>
                  <a:lnTo>
                    <a:pt x="57" y="90"/>
                  </a:lnTo>
                  <a:lnTo>
                    <a:pt x="62" y="90"/>
                  </a:lnTo>
                  <a:lnTo>
                    <a:pt x="64" y="93"/>
                  </a:lnTo>
                  <a:lnTo>
                    <a:pt x="65" y="95"/>
                  </a:lnTo>
                  <a:lnTo>
                    <a:pt x="70" y="95"/>
                  </a:lnTo>
                  <a:lnTo>
                    <a:pt x="71" y="96"/>
                  </a:lnTo>
                  <a:lnTo>
                    <a:pt x="74" y="99"/>
                  </a:lnTo>
                  <a:lnTo>
                    <a:pt x="77" y="99"/>
                  </a:lnTo>
                  <a:lnTo>
                    <a:pt x="80" y="99"/>
                  </a:lnTo>
                  <a:lnTo>
                    <a:pt x="85" y="101"/>
                  </a:lnTo>
                  <a:lnTo>
                    <a:pt x="87" y="101"/>
                  </a:lnTo>
                  <a:lnTo>
                    <a:pt x="88" y="103"/>
                  </a:lnTo>
                  <a:lnTo>
                    <a:pt x="93" y="103"/>
                  </a:lnTo>
                  <a:lnTo>
                    <a:pt x="96" y="103"/>
                  </a:lnTo>
                  <a:lnTo>
                    <a:pt x="99" y="105"/>
                  </a:lnTo>
                  <a:lnTo>
                    <a:pt x="102" y="105"/>
                  </a:lnTo>
                  <a:lnTo>
                    <a:pt x="103" y="105"/>
                  </a:lnTo>
                  <a:lnTo>
                    <a:pt x="108"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09" name="Freeform 80"/>
            <p:cNvSpPr>
              <a:spLocks/>
            </p:cNvSpPr>
            <p:nvPr/>
          </p:nvSpPr>
          <p:spPr bwMode="auto">
            <a:xfrm>
              <a:off x="2110" y="2796"/>
              <a:ext cx="5" cy="4"/>
            </a:xfrm>
            <a:custGeom>
              <a:avLst/>
              <a:gdLst>
                <a:gd name="T0" fmla="*/ 0 w 18"/>
                <a:gd name="T1" fmla="*/ 0 h 16"/>
                <a:gd name="T2" fmla="*/ 0 w 18"/>
                <a:gd name="T3" fmla="*/ 0 h 16"/>
                <a:gd name="T4" fmla="*/ 1 w 18"/>
                <a:gd name="T5" fmla="*/ 0 h 16"/>
                <a:gd name="T6" fmla="*/ 1 w 18"/>
                <a:gd name="T7" fmla="*/ 1 h 16"/>
                <a:gd name="T8" fmla="*/ 1 w 18"/>
                <a:gd name="T9" fmla="*/ 1 h 16"/>
                <a:gd name="T10" fmla="*/ 1 w 18"/>
                <a:gd name="T11" fmla="*/ 1 h 16"/>
                <a:gd name="T12" fmla="*/ 0 w 18"/>
                <a:gd name="T13" fmla="*/ 0 h 16"/>
                <a:gd name="T14" fmla="*/ 0 w 18"/>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6"/>
                <a:gd name="T26" fmla="*/ 18 w 1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6">
                  <a:moveTo>
                    <a:pt x="0" y="6"/>
                  </a:moveTo>
                  <a:lnTo>
                    <a:pt x="4" y="0"/>
                  </a:lnTo>
                  <a:lnTo>
                    <a:pt x="7" y="2"/>
                  </a:lnTo>
                  <a:lnTo>
                    <a:pt x="18" y="10"/>
                  </a:lnTo>
                  <a:lnTo>
                    <a:pt x="16" y="16"/>
                  </a:lnTo>
                  <a:lnTo>
                    <a:pt x="10" y="14"/>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0" name="Freeform 81"/>
            <p:cNvSpPr>
              <a:spLocks/>
            </p:cNvSpPr>
            <p:nvPr/>
          </p:nvSpPr>
          <p:spPr bwMode="auto">
            <a:xfrm>
              <a:off x="2037" y="2750"/>
              <a:ext cx="75" cy="61"/>
            </a:xfrm>
            <a:custGeom>
              <a:avLst/>
              <a:gdLst>
                <a:gd name="T0" fmla="*/ 19 w 300"/>
                <a:gd name="T1" fmla="*/ 11 h 245"/>
                <a:gd name="T2" fmla="*/ 17 w 300"/>
                <a:gd name="T3" fmla="*/ 10 h 245"/>
                <a:gd name="T4" fmla="*/ 16 w 300"/>
                <a:gd name="T5" fmla="*/ 9 h 245"/>
                <a:gd name="T6" fmla="*/ 15 w 300"/>
                <a:gd name="T7" fmla="*/ 9 h 245"/>
                <a:gd name="T8" fmla="*/ 14 w 300"/>
                <a:gd name="T9" fmla="*/ 8 h 245"/>
                <a:gd name="T10" fmla="*/ 13 w 300"/>
                <a:gd name="T11" fmla="*/ 7 h 245"/>
                <a:gd name="T12" fmla="*/ 12 w 300"/>
                <a:gd name="T13" fmla="*/ 6 h 245"/>
                <a:gd name="T14" fmla="*/ 11 w 300"/>
                <a:gd name="T15" fmla="*/ 5 h 245"/>
                <a:gd name="T16" fmla="*/ 10 w 300"/>
                <a:gd name="T17" fmla="*/ 4 h 245"/>
                <a:gd name="T18" fmla="*/ 9 w 300"/>
                <a:gd name="T19" fmla="*/ 3 h 245"/>
                <a:gd name="T20" fmla="*/ 7 w 300"/>
                <a:gd name="T21" fmla="*/ 2 h 245"/>
                <a:gd name="T22" fmla="*/ 6 w 300"/>
                <a:gd name="T23" fmla="*/ 2 h 245"/>
                <a:gd name="T24" fmla="*/ 5 w 300"/>
                <a:gd name="T25" fmla="*/ 1 h 245"/>
                <a:gd name="T26" fmla="*/ 4 w 300"/>
                <a:gd name="T27" fmla="*/ 0 h 245"/>
                <a:gd name="T28" fmla="*/ 3 w 300"/>
                <a:gd name="T29" fmla="*/ 0 h 245"/>
                <a:gd name="T30" fmla="*/ 2 w 300"/>
                <a:gd name="T31" fmla="*/ 0 h 245"/>
                <a:gd name="T32" fmla="*/ 1 w 300"/>
                <a:gd name="T33" fmla="*/ 1 h 245"/>
                <a:gd name="T34" fmla="*/ 0 w 300"/>
                <a:gd name="T35" fmla="*/ 2 h 245"/>
                <a:gd name="T36" fmla="*/ 0 w 300"/>
                <a:gd name="T37" fmla="*/ 3 h 245"/>
                <a:gd name="T38" fmla="*/ 1 w 300"/>
                <a:gd name="T39" fmla="*/ 4 h 245"/>
                <a:gd name="T40" fmla="*/ 3 w 300"/>
                <a:gd name="T41" fmla="*/ 5 h 245"/>
                <a:gd name="T42" fmla="*/ 3 w 300"/>
                <a:gd name="T43" fmla="*/ 6 h 245"/>
                <a:gd name="T44" fmla="*/ 4 w 300"/>
                <a:gd name="T45" fmla="*/ 7 h 245"/>
                <a:gd name="T46" fmla="*/ 5 w 300"/>
                <a:gd name="T47" fmla="*/ 8 h 245"/>
                <a:gd name="T48" fmla="*/ 6 w 300"/>
                <a:gd name="T49" fmla="*/ 8 h 245"/>
                <a:gd name="T50" fmla="*/ 7 w 300"/>
                <a:gd name="T51" fmla="*/ 9 h 245"/>
                <a:gd name="T52" fmla="*/ 8 w 300"/>
                <a:gd name="T53" fmla="*/ 10 h 245"/>
                <a:gd name="T54" fmla="*/ 9 w 300"/>
                <a:gd name="T55" fmla="*/ 11 h 245"/>
                <a:gd name="T56" fmla="*/ 10 w 300"/>
                <a:gd name="T57" fmla="*/ 12 h 245"/>
                <a:gd name="T58" fmla="*/ 11 w 300"/>
                <a:gd name="T59" fmla="*/ 13 h 245"/>
                <a:gd name="T60" fmla="*/ 12 w 300"/>
                <a:gd name="T61" fmla="*/ 14 h 245"/>
                <a:gd name="T62" fmla="*/ 13 w 300"/>
                <a:gd name="T63" fmla="*/ 15 h 245"/>
                <a:gd name="T64" fmla="*/ 14 w 300"/>
                <a:gd name="T65" fmla="*/ 13 h 245"/>
                <a:gd name="T66" fmla="*/ 14 w 300"/>
                <a:gd name="T67" fmla="*/ 13 h 245"/>
                <a:gd name="T68" fmla="*/ 13 w 300"/>
                <a:gd name="T69" fmla="*/ 12 h 245"/>
                <a:gd name="T70" fmla="*/ 12 w 300"/>
                <a:gd name="T71" fmla="*/ 11 h 245"/>
                <a:gd name="T72" fmla="*/ 10 w 300"/>
                <a:gd name="T73" fmla="*/ 10 h 245"/>
                <a:gd name="T74" fmla="*/ 9 w 300"/>
                <a:gd name="T75" fmla="*/ 9 h 245"/>
                <a:gd name="T76" fmla="*/ 8 w 300"/>
                <a:gd name="T77" fmla="*/ 8 h 245"/>
                <a:gd name="T78" fmla="*/ 7 w 300"/>
                <a:gd name="T79" fmla="*/ 7 h 245"/>
                <a:gd name="T80" fmla="*/ 6 w 300"/>
                <a:gd name="T81" fmla="*/ 6 h 245"/>
                <a:gd name="T82" fmla="*/ 5 w 300"/>
                <a:gd name="T83" fmla="*/ 6 h 245"/>
                <a:gd name="T84" fmla="*/ 4 w 300"/>
                <a:gd name="T85" fmla="*/ 5 h 245"/>
                <a:gd name="T86" fmla="*/ 3 w 300"/>
                <a:gd name="T87" fmla="*/ 4 h 245"/>
                <a:gd name="T88" fmla="*/ 2 w 300"/>
                <a:gd name="T89" fmla="*/ 3 h 245"/>
                <a:gd name="T90" fmla="*/ 1 w 300"/>
                <a:gd name="T91" fmla="*/ 2 h 245"/>
                <a:gd name="T92" fmla="*/ 1 w 300"/>
                <a:gd name="T93" fmla="*/ 1 h 245"/>
                <a:gd name="T94" fmla="*/ 3 w 300"/>
                <a:gd name="T95" fmla="*/ 1 h 245"/>
                <a:gd name="T96" fmla="*/ 4 w 300"/>
                <a:gd name="T97" fmla="*/ 1 h 245"/>
                <a:gd name="T98" fmla="*/ 5 w 300"/>
                <a:gd name="T99" fmla="*/ 1 h 245"/>
                <a:gd name="T100" fmla="*/ 6 w 300"/>
                <a:gd name="T101" fmla="*/ 2 h 245"/>
                <a:gd name="T102" fmla="*/ 7 w 300"/>
                <a:gd name="T103" fmla="*/ 3 h 245"/>
                <a:gd name="T104" fmla="*/ 8 w 300"/>
                <a:gd name="T105" fmla="*/ 4 h 245"/>
                <a:gd name="T106" fmla="*/ 10 w 300"/>
                <a:gd name="T107" fmla="*/ 5 h 245"/>
                <a:gd name="T108" fmla="*/ 11 w 300"/>
                <a:gd name="T109" fmla="*/ 7 h 245"/>
                <a:gd name="T110" fmla="*/ 12 w 300"/>
                <a:gd name="T111" fmla="*/ 8 h 245"/>
                <a:gd name="T112" fmla="*/ 13 w 300"/>
                <a:gd name="T113" fmla="*/ 9 h 245"/>
                <a:gd name="T114" fmla="*/ 14 w 300"/>
                <a:gd name="T115" fmla="*/ 10 h 245"/>
                <a:gd name="T116" fmla="*/ 15 w 300"/>
                <a:gd name="T117" fmla="*/ 11 h 245"/>
                <a:gd name="T118" fmla="*/ 16 w 300"/>
                <a:gd name="T119" fmla="*/ 11 h 245"/>
                <a:gd name="T120" fmla="*/ 17 w 300"/>
                <a:gd name="T121" fmla="*/ 12 h 245"/>
                <a:gd name="T122" fmla="*/ 19 w 300"/>
                <a:gd name="T123" fmla="*/ 11 h 2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0"/>
                <a:gd name="T187" fmla="*/ 0 h 245"/>
                <a:gd name="T188" fmla="*/ 300 w 300"/>
                <a:gd name="T189" fmla="*/ 245 h 24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0" h="245">
                  <a:moveTo>
                    <a:pt x="300" y="185"/>
                  </a:moveTo>
                  <a:lnTo>
                    <a:pt x="300" y="185"/>
                  </a:lnTo>
                  <a:lnTo>
                    <a:pt x="298" y="183"/>
                  </a:lnTo>
                  <a:lnTo>
                    <a:pt x="295" y="181"/>
                  </a:lnTo>
                  <a:lnTo>
                    <a:pt x="294" y="181"/>
                  </a:lnTo>
                  <a:lnTo>
                    <a:pt x="289" y="176"/>
                  </a:lnTo>
                  <a:lnTo>
                    <a:pt x="287" y="174"/>
                  </a:lnTo>
                  <a:lnTo>
                    <a:pt x="281" y="170"/>
                  </a:lnTo>
                  <a:lnTo>
                    <a:pt x="277" y="166"/>
                  </a:lnTo>
                  <a:lnTo>
                    <a:pt x="275" y="163"/>
                  </a:lnTo>
                  <a:lnTo>
                    <a:pt x="272" y="162"/>
                  </a:lnTo>
                  <a:lnTo>
                    <a:pt x="269" y="160"/>
                  </a:lnTo>
                  <a:lnTo>
                    <a:pt x="266" y="157"/>
                  </a:lnTo>
                  <a:lnTo>
                    <a:pt x="263" y="154"/>
                  </a:lnTo>
                  <a:lnTo>
                    <a:pt x="259" y="151"/>
                  </a:lnTo>
                  <a:lnTo>
                    <a:pt x="255" y="150"/>
                  </a:lnTo>
                  <a:lnTo>
                    <a:pt x="253" y="147"/>
                  </a:lnTo>
                  <a:lnTo>
                    <a:pt x="249" y="145"/>
                  </a:lnTo>
                  <a:lnTo>
                    <a:pt x="246" y="140"/>
                  </a:lnTo>
                  <a:lnTo>
                    <a:pt x="243" y="139"/>
                  </a:lnTo>
                  <a:lnTo>
                    <a:pt x="238" y="134"/>
                  </a:lnTo>
                  <a:lnTo>
                    <a:pt x="235" y="132"/>
                  </a:lnTo>
                  <a:lnTo>
                    <a:pt x="232" y="131"/>
                  </a:lnTo>
                  <a:lnTo>
                    <a:pt x="228" y="126"/>
                  </a:lnTo>
                  <a:lnTo>
                    <a:pt x="224" y="125"/>
                  </a:lnTo>
                  <a:lnTo>
                    <a:pt x="220" y="120"/>
                  </a:lnTo>
                  <a:lnTo>
                    <a:pt x="218" y="117"/>
                  </a:lnTo>
                  <a:lnTo>
                    <a:pt x="212" y="114"/>
                  </a:lnTo>
                  <a:lnTo>
                    <a:pt x="209" y="111"/>
                  </a:lnTo>
                  <a:lnTo>
                    <a:pt x="205" y="109"/>
                  </a:lnTo>
                  <a:lnTo>
                    <a:pt x="201" y="105"/>
                  </a:lnTo>
                  <a:lnTo>
                    <a:pt x="196" y="103"/>
                  </a:lnTo>
                  <a:lnTo>
                    <a:pt x="195" y="99"/>
                  </a:lnTo>
                  <a:lnTo>
                    <a:pt x="190" y="97"/>
                  </a:lnTo>
                  <a:lnTo>
                    <a:pt x="186" y="94"/>
                  </a:lnTo>
                  <a:lnTo>
                    <a:pt x="182" y="89"/>
                  </a:lnTo>
                  <a:lnTo>
                    <a:pt x="179" y="88"/>
                  </a:lnTo>
                  <a:lnTo>
                    <a:pt x="176" y="83"/>
                  </a:lnTo>
                  <a:lnTo>
                    <a:pt x="172" y="82"/>
                  </a:lnTo>
                  <a:lnTo>
                    <a:pt x="167" y="80"/>
                  </a:lnTo>
                  <a:lnTo>
                    <a:pt x="165" y="77"/>
                  </a:lnTo>
                  <a:lnTo>
                    <a:pt x="161" y="74"/>
                  </a:lnTo>
                  <a:lnTo>
                    <a:pt x="159" y="71"/>
                  </a:lnTo>
                  <a:lnTo>
                    <a:pt x="154" y="70"/>
                  </a:lnTo>
                  <a:lnTo>
                    <a:pt x="153" y="66"/>
                  </a:lnTo>
                  <a:lnTo>
                    <a:pt x="148" y="63"/>
                  </a:lnTo>
                  <a:lnTo>
                    <a:pt x="146" y="60"/>
                  </a:lnTo>
                  <a:lnTo>
                    <a:pt x="142" y="59"/>
                  </a:lnTo>
                  <a:lnTo>
                    <a:pt x="140" y="57"/>
                  </a:lnTo>
                  <a:lnTo>
                    <a:pt x="136" y="52"/>
                  </a:lnTo>
                  <a:lnTo>
                    <a:pt x="131" y="51"/>
                  </a:lnTo>
                  <a:lnTo>
                    <a:pt x="125" y="46"/>
                  </a:lnTo>
                  <a:lnTo>
                    <a:pt x="122" y="45"/>
                  </a:lnTo>
                  <a:lnTo>
                    <a:pt x="119" y="41"/>
                  </a:lnTo>
                  <a:lnTo>
                    <a:pt x="116" y="40"/>
                  </a:lnTo>
                  <a:lnTo>
                    <a:pt x="115" y="37"/>
                  </a:lnTo>
                  <a:lnTo>
                    <a:pt x="113" y="35"/>
                  </a:lnTo>
                  <a:lnTo>
                    <a:pt x="107" y="34"/>
                  </a:lnTo>
                  <a:lnTo>
                    <a:pt x="102" y="29"/>
                  </a:lnTo>
                  <a:lnTo>
                    <a:pt x="98" y="28"/>
                  </a:lnTo>
                  <a:lnTo>
                    <a:pt x="93" y="23"/>
                  </a:lnTo>
                  <a:lnTo>
                    <a:pt x="90" y="21"/>
                  </a:lnTo>
                  <a:lnTo>
                    <a:pt x="87" y="19"/>
                  </a:lnTo>
                  <a:lnTo>
                    <a:pt x="84" y="15"/>
                  </a:lnTo>
                  <a:lnTo>
                    <a:pt x="81" y="12"/>
                  </a:lnTo>
                  <a:lnTo>
                    <a:pt x="76" y="10"/>
                  </a:lnTo>
                  <a:lnTo>
                    <a:pt x="74" y="8"/>
                  </a:lnTo>
                  <a:lnTo>
                    <a:pt x="70" y="8"/>
                  </a:lnTo>
                  <a:lnTo>
                    <a:pt x="68" y="6"/>
                  </a:lnTo>
                  <a:lnTo>
                    <a:pt x="64" y="4"/>
                  </a:lnTo>
                  <a:lnTo>
                    <a:pt x="62" y="4"/>
                  </a:lnTo>
                  <a:lnTo>
                    <a:pt x="58" y="2"/>
                  </a:lnTo>
                  <a:lnTo>
                    <a:pt x="53" y="2"/>
                  </a:lnTo>
                  <a:lnTo>
                    <a:pt x="48" y="0"/>
                  </a:lnTo>
                  <a:lnTo>
                    <a:pt x="45" y="0"/>
                  </a:lnTo>
                  <a:lnTo>
                    <a:pt x="41" y="0"/>
                  </a:lnTo>
                  <a:lnTo>
                    <a:pt x="36" y="0"/>
                  </a:lnTo>
                  <a:lnTo>
                    <a:pt x="33" y="0"/>
                  </a:lnTo>
                  <a:lnTo>
                    <a:pt x="30" y="2"/>
                  </a:lnTo>
                  <a:lnTo>
                    <a:pt x="24" y="2"/>
                  </a:lnTo>
                  <a:lnTo>
                    <a:pt x="19" y="4"/>
                  </a:lnTo>
                  <a:lnTo>
                    <a:pt x="16" y="6"/>
                  </a:lnTo>
                  <a:lnTo>
                    <a:pt x="13" y="10"/>
                  </a:lnTo>
                  <a:lnTo>
                    <a:pt x="10" y="12"/>
                  </a:lnTo>
                  <a:lnTo>
                    <a:pt x="7" y="19"/>
                  </a:lnTo>
                  <a:lnTo>
                    <a:pt x="5" y="21"/>
                  </a:lnTo>
                  <a:lnTo>
                    <a:pt x="4" y="23"/>
                  </a:lnTo>
                  <a:lnTo>
                    <a:pt x="4" y="28"/>
                  </a:lnTo>
                  <a:lnTo>
                    <a:pt x="4" y="31"/>
                  </a:lnTo>
                  <a:lnTo>
                    <a:pt x="0" y="34"/>
                  </a:lnTo>
                  <a:lnTo>
                    <a:pt x="0" y="37"/>
                  </a:lnTo>
                  <a:lnTo>
                    <a:pt x="0" y="41"/>
                  </a:lnTo>
                  <a:lnTo>
                    <a:pt x="0" y="45"/>
                  </a:lnTo>
                  <a:lnTo>
                    <a:pt x="4" y="48"/>
                  </a:lnTo>
                  <a:lnTo>
                    <a:pt x="5" y="52"/>
                  </a:lnTo>
                  <a:lnTo>
                    <a:pt x="7" y="57"/>
                  </a:lnTo>
                  <a:lnTo>
                    <a:pt x="11" y="60"/>
                  </a:lnTo>
                  <a:lnTo>
                    <a:pt x="13" y="65"/>
                  </a:lnTo>
                  <a:lnTo>
                    <a:pt x="18" y="70"/>
                  </a:lnTo>
                  <a:lnTo>
                    <a:pt x="22" y="71"/>
                  </a:lnTo>
                  <a:lnTo>
                    <a:pt x="25" y="76"/>
                  </a:lnTo>
                  <a:lnTo>
                    <a:pt x="30" y="82"/>
                  </a:lnTo>
                  <a:lnTo>
                    <a:pt x="35" y="86"/>
                  </a:lnTo>
                  <a:lnTo>
                    <a:pt x="36" y="88"/>
                  </a:lnTo>
                  <a:lnTo>
                    <a:pt x="41" y="89"/>
                  </a:lnTo>
                  <a:lnTo>
                    <a:pt x="42" y="92"/>
                  </a:lnTo>
                  <a:lnTo>
                    <a:pt x="45" y="94"/>
                  </a:lnTo>
                  <a:lnTo>
                    <a:pt x="48" y="97"/>
                  </a:lnTo>
                  <a:lnTo>
                    <a:pt x="51" y="99"/>
                  </a:lnTo>
                  <a:lnTo>
                    <a:pt x="53" y="100"/>
                  </a:lnTo>
                  <a:lnTo>
                    <a:pt x="58" y="103"/>
                  </a:lnTo>
                  <a:lnTo>
                    <a:pt x="59" y="105"/>
                  </a:lnTo>
                  <a:lnTo>
                    <a:pt x="64" y="108"/>
                  </a:lnTo>
                  <a:lnTo>
                    <a:pt x="67" y="109"/>
                  </a:lnTo>
                  <a:lnTo>
                    <a:pt x="68" y="111"/>
                  </a:lnTo>
                  <a:lnTo>
                    <a:pt x="73" y="114"/>
                  </a:lnTo>
                  <a:lnTo>
                    <a:pt x="74" y="117"/>
                  </a:lnTo>
                  <a:lnTo>
                    <a:pt x="76" y="120"/>
                  </a:lnTo>
                  <a:lnTo>
                    <a:pt x="81" y="122"/>
                  </a:lnTo>
                  <a:lnTo>
                    <a:pt x="84" y="125"/>
                  </a:lnTo>
                  <a:lnTo>
                    <a:pt x="87" y="126"/>
                  </a:lnTo>
                  <a:lnTo>
                    <a:pt x="90" y="128"/>
                  </a:lnTo>
                  <a:lnTo>
                    <a:pt x="93" y="132"/>
                  </a:lnTo>
                  <a:lnTo>
                    <a:pt x="96" y="132"/>
                  </a:lnTo>
                  <a:lnTo>
                    <a:pt x="99" y="137"/>
                  </a:lnTo>
                  <a:lnTo>
                    <a:pt x="102" y="139"/>
                  </a:lnTo>
                  <a:lnTo>
                    <a:pt x="104" y="140"/>
                  </a:lnTo>
                  <a:lnTo>
                    <a:pt x="109" y="143"/>
                  </a:lnTo>
                  <a:lnTo>
                    <a:pt x="110" y="145"/>
                  </a:lnTo>
                  <a:lnTo>
                    <a:pt x="115" y="147"/>
                  </a:lnTo>
                  <a:lnTo>
                    <a:pt x="116" y="151"/>
                  </a:lnTo>
                  <a:lnTo>
                    <a:pt x="119" y="154"/>
                  </a:lnTo>
                  <a:lnTo>
                    <a:pt x="122" y="156"/>
                  </a:lnTo>
                  <a:lnTo>
                    <a:pt x="125" y="157"/>
                  </a:lnTo>
                  <a:lnTo>
                    <a:pt x="130" y="160"/>
                  </a:lnTo>
                  <a:lnTo>
                    <a:pt x="131" y="163"/>
                  </a:lnTo>
                  <a:lnTo>
                    <a:pt x="133" y="166"/>
                  </a:lnTo>
                  <a:lnTo>
                    <a:pt x="138" y="168"/>
                  </a:lnTo>
                  <a:lnTo>
                    <a:pt x="140" y="170"/>
                  </a:lnTo>
                  <a:lnTo>
                    <a:pt x="144" y="174"/>
                  </a:lnTo>
                  <a:lnTo>
                    <a:pt x="148" y="181"/>
                  </a:lnTo>
                  <a:lnTo>
                    <a:pt x="153" y="185"/>
                  </a:lnTo>
                  <a:lnTo>
                    <a:pt x="156" y="189"/>
                  </a:lnTo>
                  <a:lnTo>
                    <a:pt x="161" y="193"/>
                  </a:lnTo>
                  <a:lnTo>
                    <a:pt x="165" y="197"/>
                  </a:lnTo>
                  <a:lnTo>
                    <a:pt x="169" y="199"/>
                  </a:lnTo>
                  <a:lnTo>
                    <a:pt x="173" y="204"/>
                  </a:lnTo>
                  <a:lnTo>
                    <a:pt x="176" y="208"/>
                  </a:lnTo>
                  <a:lnTo>
                    <a:pt x="179" y="213"/>
                  </a:lnTo>
                  <a:lnTo>
                    <a:pt x="182" y="214"/>
                  </a:lnTo>
                  <a:lnTo>
                    <a:pt x="186" y="219"/>
                  </a:lnTo>
                  <a:lnTo>
                    <a:pt x="189" y="220"/>
                  </a:lnTo>
                  <a:lnTo>
                    <a:pt x="192" y="222"/>
                  </a:lnTo>
                  <a:lnTo>
                    <a:pt x="195" y="225"/>
                  </a:lnTo>
                  <a:lnTo>
                    <a:pt x="196" y="230"/>
                  </a:lnTo>
                  <a:lnTo>
                    <a:pt x="201" y="233"/>
                  </a:lnTo>
                  <a:lnTo>
                    <a:pt x="205" y="236"/>
                  </a:lnTo>
                  <a:lnTo>
                    <a:pt x="207" y="239"/>
                  </a:lnTo>
                  <a:lnTo>
                    <a:pt x="212" y="242"/>
                  </a:lnTo>
                  <a:lnTo>
                    <a:pt x="214" y="245"/>
                  </a:lnTo>
                  <a:lnTo>
                    <a:pt x="215" y="245"/>
                  </a:lnTo>
                  <a:lnTo>
                    <a:pt x="237" y="220"/>
                  </a:lnTo>
                  <a:lnTo>
                    <a:pt x="235" y="219"/>
                  </a:lnTo>
                  <a:lnTo>
                    <a:pt x="230" y="214"/>
                  </a:lnTo>
                  <a:lnTo>
                    <a:pt x="228" y="213"/>
                  </a:lnTo>
                  <a:lnTo>
                    <a:pt x="226" y="210"/>
                  </a:lnTo>
                  <a:lnTo>
                    <a:pt x="222" y="208"/>
                  </a:lnTo>
                  <a:lnTo>
                    <a:pt x="220" y="205"/>
                  </a:lnTo>
                  <a:lnTo>
                    <a:pt x="218" y="204"/>
                  </a:lnTo>
                  <a:lnTo>
                    <a:pt x="214" y="199"/>
                  </a:lnTo>
                  <a:lnTo>
                    <a:pt x="212" y="197"/>
                  </a:lnTo>
                  <a:lnTo>
                    <a:pt x="209" y="195"/>
                  </a:lnTo>
                  <a:lnTo>
                    <a:pt x="205" y="193"/>
                  </a:lnTo>
                  <a:lnTo>
                    <a:pt x="201" y="189"/>
                  </a:lnTo>
                  <a:lnTo>
                    <a:pt x="199" y="187"/>
                  </a:lnTo>
                  <a:lnTo>
                    <a:pt x="195" y="183"/>
                  </a:lnTo>
                  <a:lnTo>
                    <a:pt x="192" y="181"/>
                  </a:lnTo>
                  <a:lnTo>
                    <a:pt x="189" y="176"/>
                  </a:lnTo>
                  <a:lnTo>
                    <a:pt x="184" y="174"/>
                  </a:lnTo>
                  <a:lnTo>
                    <a:pt x="179" y="170"/>
                  </a:lnTo>
                  <a:lnTo>
                    <a:pt x="176" y="168"/>
                  </a:lnTo>
                  <a:lnTo>
                    <a:pt x="172" y="163"/>
                  </a:lnTo>
                  <a:lnTo>
                    <a:pt x="169" y="162"/>
                  </a:lnTo>
                  <a:lnTo>
                    <a:pt x="165" y="157"/>
                  </a:lnTo>
                  <a:lnTo>
                    <a:pt x="161" y="156"/>
                  </a:lnTo>
                  <a:lnTo>
                    <a:pt x="156" y="151"/>
                  </a:lnTo>
                  <a:lnTo>
                    <a:pt x="153" y="150"/>
                  </a:lnTo>
                  <a:lnTo>
                    <a:pt x="150" y="147"/>
                  </a:lnTo>
                  <a:lnTo>
                    <a:pt x="146" y="145"/>
                  </a:lnTo>
                  <a:lnTo>
                    <a:pt x="142" y="140"/>
                  </a:lnTo>
                  <a:lnTo>
                    <a:pt x="138" y="139"/>
                  </a:lnTo>
                  <a:lnTo>
                    <a:pt x="133" y="137"/>
                  </a:lnTo>
                  <a:lnTo>
                    <a:pt x="131" y="132"/>
                  </a:lnTo>
                  <a:lnTo>
                    <a:pt x="127" y="131"/>
                  </a:lnTo>
                  <a:lnTo>
                    <a:pt x="122" y="128"/>
                  </a:lnTo>
                  <a:lnTo>
                    <a:pt x="119" y="126"/>
                  </a:lnTo>
                  <a:lnTo>
                    <a:pt x="116" y="125"/>
                  </a:lnTo>
                  <a:lnTo>
                    <a:pt x="113" y="120"/>
                  </a:lnTo>
                  <a:lnTo>
                    <a:pt x="109" y="117"/>
                  </a:lnTo>
                  <a:lnTo>
                    <a:pt x="104" y="115"/>
                  </a:lnTo>
                  <a:lnTo>
                    <a:pt x="99" y="111"/>
                  </a:lnTo>
                  <a:lnTo>
                    <a:pt x="98" y="109"/>
                  </a:lnTo>
                  <a:lnTo>
                    <a:pt x="93" y="108"/>
                  </a:lnTo>
                  <a:lnTo>
                    <a:pt x="90" y="105"/>
                  </a:lnTo>
                  <a:lnTo>
                    <a:pt x="87" y="103"/>
                  </a:lnTo>
                  <a:lnTo>
                    <a:pt x="84" y="99"/>
                  </a:lnTo>
                  <a:lnTo>
                    <a:pt x="79" y="97"/>
                  </a:lnTo>
                  <a:lnTo>
                    <a:pt x="76" y="94"/>
                  </a:lnTo>
                  <a:lnTo>
                    <a:pt x="73" y="92"/>
                  </a:lnTo>
                  <a:lnTo>
                    <a:pt x="70" y="88"/>
                  </a:lnTo>
                  <a:lnTo>
                    <a:pt x="67" y="88"/>
                  </a:lnTo>
                  <a:lnTo>
                    <a:pt x="64" y="83"/>
                  </a:lnTo>
                  <a:lnTo>
                    <a:pt x="62" y="83"/>
                  </a:lnTo>
                  <a:lnTo>
                    <a:pt x="58" y="82"/>
                  </a:lnTo>
                  <a:lnTo>
                    <a:pt x="56" y="80"/>
                  </a:lnTo>
                  <a:lnTo>
                    <a:pt x="53" y="77"/>
                  </a:lnTo>
                  <a:lnTo>
                    <a:pt x="51" y="76"/>
                  </a:lnTo>
                  <a:lnTo>
                    <a:pt x="47" y="71"/>
                  </a:lnTo>
                  <a:lnTo>
                    <a:pt x="42" y="70"/>
                  </a:lnTo>
                  <a:lnTo>
                    <a:pt x="39" y="66"/>
                  </a:lnTo>
                  <a:lnTo>
                    <a:pt x="35" y="65"/>
                  </a:lnTo>
                  <a:lnTo>
                    <a:pt x="30" y="60"/>
                  </a:lnTo>
                  <a:lnTo>
                    <a:pt x="29" y="59"/>
                  </a:lnTo>
                  <a:lnTo>
                    <a:pt x="24" y="54"/>
                  </a:lnTo>
                  <a:lnTo>
                    <a:pt x="22" y="52"/>
                  </a:lnTo>
                  <a:lnTo>
                    <a:pt x="18" y="48"/>
                  </a:lnTo>
                  <a:lnTo>
                    <a:pt x="16" y="46"/>
                  </a:lnTo>
                  <a:lnTo>
                    <a:pt x="13" y="45"/>
                  </a:lnTo>
                  <a:lnTo>
                    <a:pt x="11" y="40"/>
                  </a:lnTo>
                  <a:lnTo>
                    <a:pt x="11" y="35"/>
                  </a:lnTo>
                  <a:lnTo>
                    <a:pt x="11" y="34"/>
                  </a:lnTo>
                  <a:lnTo>
                    <a:pt x="11" y="29"/>
                  </a:lnTo>
                  <a:lnTo>
                    <a:pt x="13" y="28"/>
                  </a:lnTo>
                  <a:lnTo>
                    <a:pt x="16" y="23"/>
                  </a:lnTo>
                  <a:lnTo>
                    <a:pt x="19" y="21"/>
                  </a:lnTo>
                  <a:lnTo>
                    <a:pt x="24" y="17"/>
                  </a:lnTo>
                  <a:lnTo>
                    <a:pt x="29" y="15"/>
                  </a:lnTo>
                  <a:lnTo>
                    <a:pt x="35" y="12"/>
                  </a:lnTo>
                  <a:lnTo>
                    <a:pt x="39" y="12"/>
                  </a:lnTo>
                  <a:lnTo>
                    <a:pt x="42" y="10"/>
                  </a:lnTo>
                  <a:lnTo>
                    <a:pt x="48" y="10"/>
                  </a:lnTo>
                  <a:lnTo>
                    <a:pt x="53" y="10"/>
                  </a:lnTo>
                  <a:lnTo>
                    <a:pt x="58" y="12"/>
                  </a:lnTo>
                  <a:lnTo>
                    <a:pt x="62" y="12"/>
                  </a:lnTo>
                  <a:lnTo>
                    <a:pt x="67" y="15"/>
                  </a:lnTo>
                  <a:lnTo>
                    <a:pt x="70" y="17"/>
                  </a:lnTo>
                  <a:lnTo>
                    <a:pt x="74" y="19"/>
                  </a:lnTo>
                  <a:lnTo>
                    <a:pt x="79" y="21"/>
                  </a:lnTo>
                  <a:lnTo>
                    <a:pt x="84" y="23"/>
                  </a:lnTo>
                  <a:lnTo>
                    <a:pt x="85" y="25"/>
                  </a:lnTo>
                  <a:lnTo>
                    <a:pt x="90" y="29"/>
                  </a:lnTo>
                  <a:lnTo>
                    <a:pt x="91" y="31"/>
                  </a:lnTo>
                  <a:lnTo>
                    <a:pt x="93" y="34"/>
                  </a:lnTo>
                  <a:lnTo>
                    <a:pt x="96" y="35"/>
                  </a:lnTo>
                  <a:lnTo>
                    <a:pt x="99" y="40"/>
                  </a:lnTo>
                  <a:lnTo>
                    <a:pt x="102" y="45"/>
                  </a:lnTo>
                  <a:lnTo>
                    <a:pt x="107" y="46"/>
                  </a:lnTo>
                  <a:lnTo>
                    <a:pt x="110" y="51"/>
                  </a:lnTo>
                  <a:lnTo>
                    <a:pt x="115" y="54"/>
                  </a:lnTo>
                  <a:lnTo>
                    <a:pt x="119" y="59"/>
                  </a:lnTo>
                  <a:lnTo>
                    <a:pt x="122" y="63"/>
                  </a:lnTo>
                  <a:lnTo>
                    <a:pt x="130" y="70"/>
                  </a:lnTo>
                  <a:lnTo>
                    <a:pt x="133" y="74"/>
                  </a:lnTo>
                  <a:lnTo>
                    <a:pt x="138" y="77"/>
                  </a:lnTo>
                  <a:lnTo>
                    <a:pt x="142" y="82"/>
                  </a:lnTo>
                  <a:lnTo>
                    <a:pt x="144" y="83"/>
                  </a:lnTo>
                  <a:lnTo>
                    <a:pt x="146" y="86"/>
                  </a:lnTo>
                  <a:lnTo>
                    <a:pt x="150" y="88"/>
                  </a:lnTo>
                  <a:lnTo>
                    <a:pt x="154" y="92"/>
                  </a:lnTo>
                  <a:lnTo>
                    <a:pt x="159" y="99"/>
                  </a:lnTo>
                  <a:lnTo>
                    <a:pt x="165" y="103"/>
                  </a:lnTo>
                  <a:lnTo>
                    <a:pt x="169" y="109"/>
                  </a:lnTo>
                  <a:lnTo>
                    <a:pt x="173" y="114"/>
                  </a:lnTo>
                  <a:lnTo>
                    <a:pt x="179" y="117"/>
                  </a:lnTo>
                  <a:lnTo>
                    <a:pt x="184" y="122"/>
                  </a:lnTo>
                  <a:lnTo>
                    <a:pt x="189" y="126"/>
                  </a:lnTo>
                  <a:lnTo>
                    <a:pt x="190" y="131"/>
                  </a:lnTo>
                  <a:lnTo>
                    <a:pt x="195" y="134"/>
                  </a:lnTo>
                  <a:lnTo>
                    <a:pt x="199" y="137"/>
                  </a:lnTo>
                  <a:lnTo>
                    <a:pt x="201" y="140"/>
                  </a:lnTo>
                  <a:lnTo>
                    <a:pt x="203" y="143"/>
                  </a:lnTo>
                  <a:lnTo>
                    <a:pt x="207" y="145"/>
                  </a:lnTo>
                  <a:lnTo>
                    <a:pt x="209" y="147"/>
                  </a:lnTo>
                  <a:lnTo>
                    <a:pt x="212" y="150"/>
                  </a:lnTo>
                  <a:lnTo>
                    <a:pt x="215" y="154"/>
                  </a:lnTo>
                  <a:lnTo>
                    <a:pt x="220" y="157"/>
                  </a:lnTo>
                  <a:lnTo>
                    <a:pt x="224" y="162"/>
                  </a:lnTo>
                  <a:lnTo>
                    <a:pt x="226" y="163"/>
                  </a:lnTo>
                  <a:lnTo>
                    <a:pt x="228" y="166"/>
                  </a:lnTo>
                  <a:lnTo>
                    <a:pt x="232" y="168"/>
                  </a:lnTo>
                  <a:lnTo>
                    <a:pt x="235" y="170"/>
                  </a:lnTo>
                  <a:lnTo>
                    <a:pt x="237" y="172"/>
                  </a:lnTo>
                  <a:lnTo>
                    <a:pt x="241" y="176"/>
                  </a:lnTo>
                  <a:lnTo>
                    <a:pt x="243" y="179"/>
                  </a:lnTo>
                  <a:lnTo>
                    <a:pt x="247" y="181"/>
                  </a:lnTo>
                  <a:lnTo>
                    <a:pt x="249" y="183"/>
                  </a:lnTo>
                  <a:lnTo>
                    <a:pt x="252" y="185"/>
                  </a:lnTo>
                  <a:lnTo>
                    <a:pt x="253" y="187"/>
                  </a:lnTo>
                  <a:lnTo>
                    <a:pt x="258" y="191"/>
                  </a:lnTo>
                  <a:lnTo>
                    <a:pt x="263" y="195"/>
                  </a:lnTo>
                  <a:lnTo>
                    <a:pt x="266" y="199"/>
                  </a:lnTo>
                  <a:lnTo>
                    <a:pt x="270" y="202"/>
                  </a:lnTo>
                  <a:lnTo>
                    <a:pt x="272" y="205"/>
                  </a:lnTo>
                  <a:lnTo>
                    <a:pt x="275" y="205"/>
                  </a:lnTo>
                  <a:lnTo>
                    <a:pt x="275" y="208"/>
                  </a:lnTo>
                  <a:lnTo>
                    <a:pt x="300" y="1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1" name="Freeform 82"/>
            <p:cNvSpPr>
              <a:spLocks/>
            </p:cNvSpPr>
            <p:nvPr/>
          </p:nvSpPr>
          <p:spPr bwMode="auto">
            <a:xfrm>
              <a:off x="2043" y="2801"/>
              <a:ext cx="67" cy="60"/>
            </a:xfrm>
            <a:custGeom>
              <a:avLst/>
              <a:gdLst>
                <a:gd name="T0" fmla="*/ 2 w 270"/>
                <a:gd name="T1" fmla="*/ 0 h 239"/>
                <a:gd name="T2" fmla="*/ 3 w 270"/>
                <a:gd name="T3" fmla="*/ 1 h 239"/>
                <a:gd name="T4" fmla="*/ 3 w 270"/>
                <a:gd name="T5" fmla="*/ 1 h 239"/>
                <a:gd name="T6" fmla="*/ 4 w 270"/>
                <a:gd name="T7" fmla="*/ 2 h 239"/>
                <a:gd name="T8" fmla="*/ 4 w 270"/>
                <a:gd name="T9" fmla="*/ 2 h 239"/>
                <a:gd name="T10" fmla="*/ 5 w 270"/>
                <a:gd name="T11" fmla="*/ 3 h 239"/>
                <a:gd name="T12" fmla="*/ 5 w 270"/>
                <a:gd name="T13" fmla="*/ 4 h 239"/>
                <a:gd name="T14" fmla="*/ 6 w 270"/>
                <a:gd name="T15" fmla="*/ 4 h 239"/>
                <a:gd name="T16" fmla="*/ 6 w 270"/>
                <a:gd name="T17" fmla="*/ 5 h 239"/>
                <a:gd name="T18" fmla="*/ 6 w 270"/>
                <a:gd name="T19" fmla="*/ 5 h 239"/>
                <a:gd name="T20" fmla="*/ 7 w 270"/>
                <a:gd name="T21" fmla="*/ 6 h 239"/>
                <a:gd name="T22" fmla="*/ 7 w 270"/>
                <a:gd name="T23" fmla="*/ 7 h 239"/>
                <a:gd name="T24" fmla="*/ 8 w 270"/>
                <a:gd name="T25" fmla="*/ 7 h 239"/>
                <a:gd name="T26" fmla="*/ 8 w 270"/>
                <a:gd name="T27" fmla="*/ 8 h 239"/>
                <a:gd name="T28" fmla="*/ 9 w 270"/>
                <a:gd name="T29" fmla="*/ 8 h 239"/>
                <a:gd name="T30" fmla="*/ 9 w 270"/>
                <a:gd name="T31" fmla="*/ 9 h 239"/>
                <a:gd name="T32" fmla="*/ 10 w 270"/>
                <a:gd name="T33" fmla="*/ 9 h 239"/>
                <a:gd name="T34" fmla="*/ 11 w 270"/>
                <a:gd name="T35" fmla="*/ 10 h 239"/>
                <a:gd name="T36" fmla="*/ 11 w 270"/>
                <a:gd name="T37" fmla="*/ 10 h 239"/>
                <a:gd name="T38" fmla="*/ 12 w 270"/>
                <a:gd name="T39" fmla="*/ 10 h 239"/>
                <a:gd name="T40" fmla="*/ 12 w 270"/>
                <a:gd name="T41" fmla="*/ 10 h 239"/>
                <a:gd name="T42" fmla="*/ 13 w 270"/>
                <a:gd name="T43" fmla="*/ 11 h 239"/>
                <a:gd name="T44" fmla="*/ 13 w 270"/>
                <a:gd name="T45" fmla="*/ 11 h 239"/>
                <a:gd name="T46" fmla="*/ 14 w 270"/>
                <a:gd name="T47" fmla="*/ 12 h 239"/>
                <a:gd name="T48" fmla="*/ 15 w 270"/>
                <a:gd name="T49" fmla="*/ 12 h 239"/>
                <a:gd name="T50" fmla="*/ 15 w 270"/>
                <a:gd name="T51" fmla="*/ 13 h 239"/>
                <a:gd name="T52" fmla="*/ 16 w 270"/>
                <a:gd name="T53" fmla="*/ 13 h 239"/>
                <a:gd name="T54" fmla="*/ 16 w 270"/>
                <a:gd name="T55" fmla="*/ 14 h 239"/>
                <a:gd name="T56" fmla="*/ 17 w 270"/>
                <a:gd name="T57" fmla="*/ 14 h 239"/>
                <a:gd name="T58" fmla="*/ 14 w 270"/>
                <a:gd name="T59" fmla="*/ 15 h 239"/>
                <a:gd name="T60" fmla="*/ 13 w 270"/>
                <a:gd name="T61" fmla="*/ 14 h 239"/>
                <a:gd name="T62" fmla="*/ 13 w 270"/>
                <a:gd name="T63" fmla="*/ 14 h 239"/>
                <a:gd name="T64" fmla="*/ 12 w 270"/>
                <a:gd name="T65" fmla="*/ 13 h 239"/>
                <a:gd name="T66" fmla="*/ 12 w 270"/>
                <a:gd name="T67" fmla="*/ 12 h 239"/>
                <a:gd name="T68" fmla="*/ 12 w 270"/>
                <a:gd name="T69" fmla="*/ 12 h 239"/>
                <a:gd name="T70" fmla="*/ 11 w 270"/>
                <a:gd name="T71" fmla="*/ 11 h 239"/>
                <a:gd name="T72" fmla="*/ 11 w 270"/>
                <a:gd name="T73" fmla="*/ 11 h 239"/>
                <a:gd name="T74" fmla="*/ 10 w 270"/>
                <a:gd name="T75" fmla="*/ 10 h 239"/>
                <a:gd name="T76" fmla="*/ 10 w 270"/>
                <a:gd name="T77" fmla="*/ 10 h 239"/>
                <a:gd name="T78" fmla="*/ 9 w 270"/>
                <a:gd name="T79" fmla="*/ 9 h 239"/>
                <a:gd name="T80" fmla="*/ 9 w 270"/>
                <a:gd name="T81" fmla="*/ 8 h 239"/>
                <a:gd name="T82" fmla="*/ 8 w 270"/>
                <a:gd name="T83" fmla="*/ 8 h 239"/>
                <a:gd name="T84" fmla="*/ 7 w 270"/>
                <a:gd name="T85" fmla="*/ 7 h 239"/>
                <a:gd name="T86" fmla="*/ 7 w 270"/>
                <a:gd name="T87" fmla="*/ 7 h 239"/>
                <a:gd name="T88" fmla="*/ 6 w 270"/>
                <a:gd name="T89" fmla="*/ 6 h 239"/>
                <a:gd name="T90" fmla="*/ 6 w 270"/>
                <a:gd name="T91" fmla="*/ 6 h 239"/>
                <a:gd name="T92" fmla="*/ 5 w 270"/>
                <a:gd name="T93" fmla="*/ 5 h 239"/>
                <a:gd name="T94" fmla="*/ 4 w 270"/>
                <a:gd name="T95" fmla="*/ 5 h 239"/>
                <a:gd name="T96" fmla="*/ 3 w 270"/>
                <a:gd name="T97" fmla="*/ 4 h 239"/>
                <a:gd name="T98" fmla="*/ 3 w 270"/>
                <a:gd name="T99" fmla="*/ 4 h 239"/>
                <a:gd name="T100" fmla="*/ 2 w 270"/>
                <a:gd name="T101" fmla="*/ 4 h 239"/>
                <a:gd name="T102" fmla="*/ 2 w 270"/>
                <a:gd name="T103" fmla="*/ 3 h 239"/>
                <a:gd name="T104" fmla="*/ 1 w 270"/>
                <a:gd name="T105" fmla="*/ 2 h 239"/>
                <a:gd name="T106" fmla="*/ 0 w 270"/>
                <a:gd name="T107" fmla="*/ 2 h 239"/>
                <a:gd name="T108" fmla="*/ 0 w 270"/>
                <a:gd name="T109" fmla="*/ 1 h 2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0"/>
                <a:gd name="T166" fmla="*/ 0 h 239"/>
                <a:gd name="T167" fmla="*/ 270 w 270"/>
                <a:gd name="T168" fmla="*/ 239 h 2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0" h="239">
                  <a:moveTo>
                    <a:pt x="0" y="17"/>
                  </a:moveTo>
                  <a:lnTo>
                    <a:pt x="35" y="0"/>
                  </a:lnTo>
                  <a:lnTo>
                    <a:pt x="38" y="0"/>
                  </a:lnTo>
                  <a:lnTo>
                    <a:pt x="40" y="3"/>
                  </a:lnTo>
                  <a:lnTo>
                    <a:pt x="43" y="8"/>
                  </a:lnTo>
                  <a:lnTo>
                    <a:pt x="46" y="11"/>
                  </a:lnTo>
                  <a:lnTo>
                    <a:pt x="50" y="15"/>
                  </a:lnTo>
                  <a:lnTo>
                    <a:pt x="52" y="17"/>
                  </a:lnTo>
                  <a:lnTo>
                    <a:pt x="55" y="20"/>
                  </a:lnTo>
                  <a:lnTo>
                    <a:pt x="57" y="25"/>
                  </a:lnTo>
                  <a:lnTo>
                    <a:pt x="60" y="26"/>
                  </a:lnTo>
                  <a:lnTo>
                    <a:pt x="61" y="28"/>
                  </a:lnTo>
                  <a:lnTo>
                    <a:pt x="63" y="31"/>
                  </a:lnTo>
                  <a:lnTo>
                    <a:pt x="66" y="34"/>
                  </a:lnTo>
                  <a:lnTo>
                    <a:pt x="69" y="37"/>
                  </a:lnTo>
                  <a:lnTo>
                    <a:pt x="72" y="40"/>
                  </a:lnTo>
                  <a:lnTo>
                    <a:pt x="74" y="43"/>
                  </a:lnTo>
                  <a:lnTo>
                    <a:pt x="75" y="48"/>
                  </a:lnTo>
                  <a:lnTo>
                    <a:pt x="80" y="50"/>
                  </a:lnTo>
                  <a:lnTo>
                    <a:pt x="83" y="54"/>
                  </a:lnTo>
                  <a:lnTo>
                    <a:pt x="85" y="56"/>
                  </a:lnTo>
                  <a:lnTo>
                    <a:pt x="86" y="57"/>
                  </a:lnTo>
                  <a:lnTo>
                    <a:pt x="89" y="62"/>
                  </a:lnTo>
                  <a:lnTo>
                    <a:pt x="91" y="63"/>
                  </a:lnTo>
                  <a:lnTo>
                    <a:pt x="92" y="68"/>
                  </a:lnTo>
                  <a:lnTo>
                    <a:pt x="95" y="71"/>
                  </a:lnTo>
                  <a:lnTo>
                    <a:pt x="97" y="74"/>
                  </a:lnTo>
                  <a:lnTo>
                    <a:pt x="98" y="77"/>
                  </a:lnTo>
                  <a:lnTo>
                    <a:pt x="101" y="81"/>
                  </a:lnTo>
                  <a:lnTo>
                    <a:pt x="103" y="83"/>
                  </a:lnTo>
                  <a:lnTo>
                    <a:pt x="106" y="85"/>
                  </a:lnTo>
                  <a:lnTo>
                    <a:pt x="107" y="89"/>
                  </a:lnTo>
                  <a:lnTo>
                    <a:pt x="109" y="91"/>
                  </a:lnTo>
                  <a:lnTo>
                    <a:pt x="112" y="95"/>
                  </a:lnTo>
                  <a:lnTo>
                    <a:pt x="116" y="98"/>
                  </a:lnTo>
                  <a:lnTo>
                    <a:pt x="118" y="102"/>
                  </a:lnTo>
                  <a:lnTo>
                    <a:pt x="120" y="104"/>
                  </a:lnTo>
                  <a:lnTo>
                    <a:pt x="122" y="106"/>
                  </a:lnTo>
                  <a:lnTo>
                    <a:pt x="126" y="110"/>
                  </a:lnTo>
                  <a:lnTo>
                    <a:pt x="129" y="113"/>
                  </a:lnTo>
                  <a:lnTo>
                    <a:pt x="132" y="117"/>
                  </a:lnTo>
                  <a:lnTo>
                    <a:pt x="135" y="119"/>
                  </a:lnTo>
                  <a:lnTo>
                    <a:pt x="139" y="123"/>
                  </a:lnTo>
                  <a:lnTo>
                    <a:pt x="141" y="125"/>
                  </a:lnTo>
                  <a:lnTo>
                    <a:pt x="145" y="127"/>
                  </a:lnTo>
                  <a:lnTo>
                    <a:pt x="149" y="130"/>
                  </a:lnTo>
                  <a:lnTo>
                    <a:pt x="152" y="133"/>
                  </a:lnTo>
                  <a:lnTo>
                    <a:pt x="155" y="136"/>
                  </a:lnTo>
                  <a:lnTo>
                    <a:pt x="158" y="137"/>
                  </a:lnTo>
                  <a:lnTo>
                    <a:pt x="162" y="139"/>
                  </a:lnTo>
                  <a:lnTo>
                    <a:pt x="165" y="143"/>
                  </a:lnTo>
                  <a:lnTo>
                    <a:pt x="168" y="146"/>
                  </a:lnTo>
                  <a:lnTo>
                    <a:pt x="171" y="148"/>
                  </a:lnTo>
                  <a:lnTo>
                    <a:pt x="172" y="150"/>
                  </a:lnTo>
                  <a:lnTo>
                    <a:pt x="177" y="153"/>
                  </a:lnTo>
                  <a:lnTo>
                    <a:pt x="179" y="153"/>
                  </a:lnTo>
                  <a:lnTo>
                    <a:pt x="183" y="154"/>
                  </a:lnTo>
                  <a:lnTo>
                    <a:pt x="185" y="156"/>
                  </a:lnTo>
                  <a:lnTo>
                    <a:pt x="188" y="159"/>
                  </a:lnTo>
                  <a:lnTo>
                    <a:pt x="190" y="161"/>
                  </a:lnTo>
                  <a:lnTo>
                    <a:pt x="191" y="161"/>
                  </a:lnTo>
                  <a:lnTo>
                    <a:pt x="196" y="162"/>
                  </a:lnTo>
                  <a:lnTo>
                    <a:pt x="198" y="165"/>
                  </a:lnTo>
                  <a:lnTo>
                    <a:pt x="202" y="167"/>
                  </a:lnTo>
                  <a:lnTo>
                    <a:pt x="204" y="169"/>
                  </a:lnTo>
                  <a:lnTo>
                    <a:pt x="208" y="171"/>
                  </a:lnTo>
                  <a:lnTo>
                    <a:pt x="211" y="176"/>
                  </a:lnTo>
                  <a:lnTo>
                    <a:pt x="214" y="178"/>
                  </a:lnTo>
                  <a:lnTo>
                    <a:pt x="217" y="179"/>
                  </a:lnTo>
                  <a:lnTo>
                    <a:pt x="222" y="182"/>
                  </a:lnTo>
                  <a:lnTo>
                    <a:pt x="223" y="185"/>
                  </a:lnTo>
                  <a:lnTo>
                    <a:pt x="228" y="188"/>
                  </a:lnTo>
                  <a:lnTo>
                    <a:pt x="231" y="190"/>
                  </a:lnTo>
                  <a:lnTo>
                    <a:pt x="234" y="193"/>
                  </a:lnTo>
                  <a:lnTo>
                    <a:pt x="239" y="196"/>
                  </a:lnTo>
                  <a:lnTo>
                    <a:pt x="240" y="199"/>
                  </a:lnTo>
                  <a:lnTo>
                    <a:pt x="245" y="201"/>
                  </a:lnTo>
                  <a:lnTo>
                    <a:pt x="246" y="204"/>
                  </a:lnTo>
                  <a:lnTo>
                    <a:pt x="251" y="205"/>
                  </a:lnTo>
                  <a:lnTo>
                    <a:pt x="253" y="207"/>
                  </a:lnTo>
                  <a:lnTo>
                    <a:pt x="254" y="210"/>
                  </a:lnTo>
                  <a:lnTo>
                    <a:pt x="257" y="211"/>
                  </a:lnTo>
                  <a:lnTo>
                    <a:pt x="260" y="213"/>
                  </a:lnTo>
                  <a:lnTo>
                    <a:pt x="263" y="217"/>
                  </a:lnTo>
                  <a:lnTo>
                    <a:pt x="268" y="219"/>
                  </a:lnTo>
                  <a:lnTo>
                    <a:pt x="270" y="222"/>
                  </a:lnTo>
                  <a:lnTo>
                    <a:pt x="228" y="239"/>
                  </a:lnTo>
                  <a:lnTo>
                    <a:pt x="225" y="239"/>
                  </a:lnTo>
                  <a:lnTo>
                    <a:pt x="225" y="236"/>
                  </a:lnTo>
                  <a:lnTo>
                    <a:pt x="222" y="233"/>
                  </a:lnTo>
                  <a:lnTo>
                    <a:pt x="219" y="228"/>
                  </a:lnTo>
                  <a:lnTo>
                    <a:pt x="217" y="227"/>
                  </a:lnTo>
                  <a:lnTo>
                    <a:pt x="214" y="224"/>
                  </a:lnTo>
                  <a:lnTo>
                    <a:pt x="213" y="219"/>
                  </a:lnTo>
                  <a:lnTo>
                    <a:pt x="211" y="217"/>
                  </a:lnTo>
                  <a:lnTo>
                    <a:pt x="208" y="213"/>
                  </a:lnTo>
                  <a:lnTo>
                    <a:pt x="206" y="211"/>
                  </a:lnTo>
                  <a:lnTo>
                    <a:pt x="202" y="207"/>
                  </a:lnTo>
                  <a:lnTo>
                    <a:pt x="202" y="205"/>
                  </a:lnTo>
                  <a:lnTo>
                    <a:pt x="198" y="201"/>
                  </a:lnTo>
                  <a:lnTo>
                    <a:pt x="196" y="196"/>
                  </a:lnTo>
                  <a:lnTo>
                    <a:pt x="191" y="193"/>
                  </a:lnTo>
                  <a:lnTo>
                    <a:pt x="190" y="190"/>
                  </a:lnTo>
                  <a:lnTo>
                    <a:pt x="188" y="185"/>
                  </a:lnTo>
                  <a:lnTo>
                    <a:pt x="185" y="182"/>
                  </a:lnTo>
                  <a:lnTo>
                    <a:pt x="183" y="179"/>
                  </a:lnTo>
                  <a:lnTo>
                    <a:pt x="179" y="176"/>
                  </a:lnTo>
                  <a:lnTo>
                    <a:pt x="177" y="173"/>
                  </a:lnTo>
                  <a:lnTo>
                    <a:pt x="175" y="169"/>
                  </a:lnTo>
                  <a:lnTo>
                    <a:pt x="172" y="167"/>
                  </a:lnTo>
                  <a:lnTo>
                    <a:pt x="171" y="165"/>
                  </a:lnTo>
                  <a:lnTo>
                    <a:pt x="168" y="161"/>
                  </a:lnTo>
                  <a:lnTo>
                    <a:pt x="166" y="159"/>
                  </a:lnTo>
                  <a:lnTo>
                    <a:pt x="165" y="156"/>
                  </a:lnTo>
                  <a:lnTo>
                    <a:pt x="162" y="154"/>
                  </a:lnTo>
                  <a:lnTo>
                    <a:pt x="160" y="150"/>
                  </a:lnTo>
                  <a:lnTo>
                    <a:pt x="155" y="146"/>
                  </a:lnTo>
                  <a:lnTo>
                    <a:pt x="154" y="143"/>
                  </a:lnTo>
                  <a:lnTo>
                    <a:pt x="149" y="142"/>
                  </a:lnTo>
                  <a:lnTo>
                    <a:pt x="148" y="139"/>
                  </a:lnTo>
                  <a:lnTo>
                    <a:pt x="145" y="136"/>
                  </a:lnTo>
                  <a:lnTo>
                    <a:pt x="141" y="133"/>
                  </a:lnTo>
                  <a:lnTo>
                    <a:pt x="139" y="131"/>
                  </a:lnTo>
                  <a:lnTo>
                    <a:pt x="135" y="127"/>
                  </a:lnTo>
                  <a:lnTo>
                    <a:pt x="132" y="125"/>
                  </a:lnTo>
                  <a:lnTo>
                    <a:pt x="129" y="120"/>
                  </a:lnTo>
                  <a:lnTo>
                    <a:pt x="126" y="119"/>
                  </a:lnTo>
                  <a:lnTo>
                    <a:pt x="122" y="117"/>
                  </a:lnTo>
                  <a:lnTo>
                    <a:pt x="118" y="113"/>
                  </a:lnTo>
                  <a:lnTo>
                    <a:pt x="114" y="110"/>
                  </a:lnTo>
                  <a:lnTo>
                    <a:pt x="112" y="108"/>
                  </a:lnTo>
                  <a:lnTo>
                    <a:pt x="107" y="104"/>
                  </a:lnTo>
                  <a:lnTo>
                    <a:pt x="103" y="102"/>
                  </a:lnTo>
                  <a:lnTo>
                    <a:pt x="101" y="98"/>
                  </a:lnTo>
                  <a:lnTo>
                    <a:pt x="97" y="95"/>
                  </a:lnTo>
                  <a:lnTo>
                    <a:pt x="92" y="94"/>
                  </a:lnTo>
                  <a:lnTo>
                    <a:pt x="91" y="91"/>
                  </a:lnTo>
                  <a:lnTo>
                    <a:pt x="86" y="89"/>
                  </a:lnTo>
                  <a:lnTo>
                    <a:pt x="85" y="88"/>
                  </a:lnTo>
                  <a:lnTo>
                    <a:pt x="80" y="85"/>
                  </a:lnTo>
                  <a:lnTo>
                    <a:pt x="78" y="83"/>
                  </a:lnTo>
                  <a:lnTo>
                    <a:pt x="72" y="79"/>
                  </a:lnTo>
                  <a:lnTo>
                    <a:pt x="67" y="77"/>
                  </a:lnTo>
                  <a:lnTo>
                    <a:pt x="63" y="73"/>
                  </a:lnTo>
                  <a:lnTo>
                    <a:pt x="60" y="68"/>
                  </a:lnTo>
                  <a:lnTo>
                    <a:pt x="55" y="66"/>
                  </a:lnTo>
                  <a:lnTo>
                    <a:pt x="52" y="63"/>
                  </a:lnTo>
                  <a:lnTo>
                    <a:pt x="50" y="63"/>
                  </a:lnTo>
                  <a:lnTo>
                    <a:pt x="49" y="62"/>
                  </a:lnTo>
                  <a:lnTo>
                    <a:pt x="44" y="57"/>
                  </a:lnTo>
                  <a:lnTo>
                    <a:pt x="43" y="56"/>
                  </a:lnTo>
                  <a:lnTo>
                    <a:pt x="38" y="54"/>
                  </a:lnTo>
                  <a:lnTo>
                    <a:pt x="35" y="51"/>
                  </a:lnTo>
                  <a:lnTo>
                    <a:pt x="34" y="50"/>
                  </a:lnTo>
                  <a:lnTo>
                    <a:pt x="29" y="45"/>
                  </a:lnTo>
                  <a:lnTo>
                    <a:pt x="27" y="43"/>
                  </a:lnTo>
                  <a:lnTo>
                    <a:pt x="24" y="40"/>
                  </a:lnTo>
                  <a:lnTo>
                    <a:pt x="18" y="37"/>
                  </a:lnTo>
                  <a:lnTo>
                    <a:pt x="15" y="32"/>
                  </a:lnTo>
                  <a:lnTo>
                    <a:pt x="11" y="28"/>
                  </a:lnTo>
                  <a:lnTo>
                    <a:pt x="6" y="25"/>
                  </a:lnTo>
                  <a:lnTo>
                    <a:pt x="5" y="20"/>
                  </a:lnTo>
                  <a:lnTo>
                    <a:pt x="1" y="17"/>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2" name="Freeform 83"/>
            <p:cNvSpPr>
              <a:spLocks/>
            </p:cNvSpPr>
            <p:nvPr/>
          </p:nvSpPr>
          <p:spPr bwMode="auto">
            <a:xfrm>
              <a:off x="2022" y="2810"/>
              <a:ext cx="64" cy="64"/>
            </a:xfrm>
            <a:custGeom>
              <a:avLst/>
              <a:gdLst>
                <a:gd name="T0" fmla="*/ 2 w 257"/>
                <a:gd name="T1" fmla="*/ 0 h 252"/>
                <a:gd name="T2" fmla="*/ 3 w 257"/>
                <a:gd name="T3" fmla="*/ 1 h 252"/>
                <a:gd name="T4" fmla="*/ 3 w 257"/>
                <a:gd name="T5" fmla="*/ 1 h 252"/>
                <a:gd name="T6" fmla="*/ 4 w 257"/>
                <a:gd name="T7" fmla="*/ 2 h 252"/>
                <a:gd name="T8" fmla="*/ 4 w 257"/>
                <a:gd name="T9" fmla="*/ 2 h 252"/>
                <a:gd name="T10" fmla="*/ 4 w 257"/>
                <a:gd name="T11" fmla="*/ 3 h 252"/>
                <a:gd name="T12" fmla="*/ 5 w 257"/>
                <a:gd name="T13" fmla="*/ 4 h 252"/>
                <a:gd name="T14" fmla="*/ 5 w 257"/>
                <a:gd name="T15" fmla="*/ 4 h 252"/>
                <a:gd name="T16" fmla="*/ 6 w 257"/>
                <a:gd name="T17" fmla="*/ 5 h 252"/>
                <a:gd name="T18" fmla="*/ 6 w 257"/>
                <a:gd name="T19" fmla="*/ 6 h 252"/>
                <a:gd name="T20" fmla="*/ 6 w 257"/>
                <a:gd name="T21" fmla="*/ 6 h 252"/>
                <a:gd name="T22" fmla="*/ 7 w 257"/>
                <a:gd name="T23" fmla="*/ 7 h 252"/>
                <a:gd name="T24" fmla="*/ 7 w 257"/>
                <a:gd name="T25" fmla="*/ 7 h 252"/>
                <a:gd name="T26" fmla="*/ 8 w 257"/>
                <a:gd name="T27" fmla="*/ 8 h 252"/>
                <a:gd name="T28" fmla="*/ 8 w 257"/>
                <a:gd name="T29" fmla="*/ 9 h 252"/>
                <a:gd name="T30" fmla="*/ 9 w 257"/>
                <a:gd name="T31" fmla="*/ 9 h 252"/>
                <a:gd name="T32" fmla="*/ 10 w 257"/>
                <a:gd name="T33" fmla="*/ 10 h 252"/>
                <a:gd name="T34" fmla="*/ 10 w 257"/>
                <a:gd name="T35" fmla="*/ 10 h 252"/>
                <a:gd name="T36" fmla="*/ 11 w 257"/>
                <a:gd name="T37" fmla="*/ 11 h 252"/>
                <a:gd name="T38" fmla="*/ 11 w 257"/>
                <a:gd name="T39" fmla="*/ 11 h 252"/>
                <a:gd name="T40" fmla="*/ 12 w 257"/>
                <a:gd name="T41" fmla="*/ 11 h 252"/>
                <a:gd name="T42" fmla="*/ 12 w 257"/>
                <a:gd name="T43" fmla="*/ 12 h 252"/>
                <a:gd name="T44" fmla="*/ 13 w 257"/>
                <a:gd name="T45" fmla="*/ 12 h 252"/>
                <a:gd name="T46" fmla="*/ 13 w 257"/>
                <a:gd name="T47" fmla="*/ 13 h 252"/>
                <a:gd name="T48" fmla="*/ 14 w 257"/>
                <a:gd name="T49" fmla="*/ 13 h 252"/>
                <a:gd name="T50" fmla="*/ 15 w 257"/>
                <a:gd name="T51" fmla="*/ 14 h 252"/>
                <a:gd name="T52" fmla="*/ 15 w 257"/>
                <a:gd name="T53" fmla="*/ 14 h 252"/>
                <a:gd name="T54" fmla="*/ 16 w 257"/>
                <a:gd name="T55" fmla="*/ 15 h 252"/>
                <a:gd name="T56" fmla="*/ 16 w 257"/>
                <a:gd name="T57" fmla="*/ 15 h 252"/>
                <a:gd name="T58" fmla="*/ 13 w 257"/>
                <a:gd name="T59" fmla="*/ 16 h 252"/>
                <a:gd name="T60" fmla="*/ 13 w 257"/>
                <a:gd name="T61" fmla="*/ 15 h 252"/>
                <a:gd name="T62" fmla="*/ 12 w 257"/>
                <a:gd name="T63" fmla="*/ 15 h 252"/>
                <a:gd name="T64" fmla="*/ 12 w 257"/>
                <a:gd name="T65" fmla="*/ 14 h 252"/>
                <a:gd name="T66" fmla="*/ 11 w 257"/>
                <a:gd name="T67" fmla="*/ 13 h 252"/>
                <a:gd name="T68" fmla="*/ 11 w 257"/>
                <a:gd name="T69" fmla="*/ 13 h 252"/>
                <a:gd name="T70" fmla="*/ 11 w 257"/>
                <a:gd name="T71" fmla="*/ 12 h 252"/>
                <a:gd name="T72" fmla="*/ 10 w 257"/>
                <a:gd name="T73" fmla="*/ 11 h 252"/>
                <a:gd name="T74" fmla="*/ 10 w 257"/>
                <a:gd name="T75" fmla="*/ 11 h 252"/>
                <a:gd name="T76" fmla="*/ 9 w 257"/>
                <a:gd name="T77" fmla="*/ 10 h 252"/>
                <a:gd name="T78" fmla="*/ 9 w 257"/>
                <a:gd name="T79" fmla="*/ 10 h 252"/>
                <a:gd name="T80" fmla="*/ 8 w 257"/>
                <a:gd name="T81" fmla="*/ 9 h 252"/>
                <a:gd name="T82" fmla="*/ 8 w 257"/>
                <a:gd name="T83" fmla="*/ 8 h 252"/>
                <a:gd name="T84" fmla="*/ 7 w 257"/>
                <a:gd name="T85" fmla="*/ 8 h 252"/>
                <a:gd name="T86" fmla="*/ 6 w 257"/>
                <a:gd name="T87" fmla="*/ 7 h 252"/>
                <a:gd name="T88" fmla="*/ 6 w 257"/>
                <a:gd name="T89" fmla="*/ 7 h 252"/>
                <a:gd name="T90" fmla="*/ 5 w 257"/>
                <a:gd name="T91" fmla="*/ 6 h 252"/>
                <a:gd name="T92" fmla="*/ 5 w 257"/>
                <a:gd name="T93" fmla="*/ 6 h 252"/>
                <a:gd name="T94" fmla="*/ 4 w 257"/>
                <a:gd name="T95" fmla="*/ 5 h 252"/>
                <a:gd name="T96" fmla="*/ 3 w 257"/>
                <a:gd name="T97" fmla="*/ 4 h 252"/>
                <a:gd name="T98" fmla="*/ 2 w 257"/>
                <a:gd name="T99" fmla="*/ 4 h 252"/>
                <a:gd name="T100" fmla="*/ 2 w 257"/>
                <a:gd name="T101" fmla="*/ 3 h 252"/>
                <a:gd name="T102" fmla="*/ 1 w 257"/>
                <a:gd name="T103" fmla="*/ 2 h 252"/>
                <a:gd name="T104" fmla="*/ 0 w 257"/>
                <a:gd name="T105" fmla="*/ 2 h 252"/>
                <a:gd name="T106" fmla="*/ 0 w 257"/>
                <a:gd name="T107" fmla="*/ 1 h 2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57"/>
                <a:gd name="T163" fmla="*/ 0 h 252"/>
                <a:gd name="T164" fmla="*/ 257 w 257"/>
                <a:gd name="T165" fmla="*/ 252 h 2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57" h="252">
                  <a:moveTo>
                    <a:pt x="0" y="13"/>
                  </a:moveTo>
                  <a:lnTo>
                    <a:pt x="36" y="0"/>
                  </a:lnTo>
                  <a:lnTo>
                    <a:pt x="37" y="3"/>
                  </a:lnTo>
                  <a:lnTo>
                    <a:pt x="42" y="6"/>
                  </a:lnTo>
                  <a:lnTo>
                    <a:pt x="45" y="11"/>
                  </a:lnTo>
                  <a:lnTo>
                    <a:pt x="48" y="14"/>
                  </a:lnTo>
                  <a:lnTo>
                    <a:pt x="51" y="17"/>
                  </a:lnTo>
                  <a:lnTo>
                    <a:pt x="54" y="20"/>
                  </a:lnTo>
                  <a:lnTo>
                    <a:pt x="57" y="23"/>
                  </a:lnTo>
                  <a:lnTo>
                    <a:pt x="58" y="26"/>
                  </a:lnTo>
                  <a:lnTo>
                    <a:pt x="62" y="29"/>
                  </a:lnTo>
                  <a:lnTo>
                    <a:pt x="63" y="31"/>
                  </a:lnTo>
                  <a:lnTo>
                    <a:pt x="65" y="36"/>
                  </a:lnTo>
                  <a:lnTo>
                    <a:pt x="68" y="37"/>
                  </a:lnTo>
                  <a:lnTo>
                    <a:pt x="69" y="42"/>
                  </a:lnTo>
                  <a:lnTo>
                    <a:pt x="74" y="44"/>
                  </a:lnTo>
                  <a:lnTo>
                    <a:pt x="74" y="48"/>
                  </a:lnTo>
                  <a:lnTo>
                    <a:pt x="77" y="52"/>
                  </a:lnTo>
                  <a:lnTo>
                    <a:pt x="80" y="54"/>
                  </a:lnTo>
                  <a:lnTo>
                    <a:pt x="82" y="58"/>
                  </a:lnTo>
                  <a:lnTo>
                    <a:pt x="83" y="61"/>
                  </a:lnTo>
                  <a:lnTo>
                    <a:pt x="87" y="65"/>
                  </a:lnTo>
                  <a:lnTo>
                    <a:pt x="88" y="67"/>
                  </a:lnTo>
                  <a:lnTo>
                    <a:pt x="88" y="71"/>
                  </a:lnTo>
                  <a:lnTo>
                    <a:pt x="91" y="73"/>
                  </a:lnTo>
                  <a:lnTo>
                    <a:pt x="93" y="77"/>
                  </a:lnTo>
                  <a:lnTo>
                    <a:pt x="94" y="80"/>
                  </a:lnTo>
                  <a:lnTo>
                    <a:pt x="94" y="82"/>
                  </a:lnTo>
                  <a:lnTo>
                    <a:pt x="97" y="86"/>
                  </a:lnTo>
                  <a:lnTo>
                    <a:pt x="99" y="88"/>
                  </a:lnTo>
                  <a:lnTo>
                    <a:pt x="100" y="93"/>
                  </a:lnTo>
                  <a:lnTo>
                    <a:pt x="103" y="94"/>
                  </a:lnTo>
                  <a:lnTo>
                    <a:pt x="106" y="99"/>
                  </a:lnTo>
                  <a:lnTo>
                    <a:pt x="109" y="102"/>
                  </a:lnTo>
                  <a:lnTo>
                    <a:pt x="111" y="105"/>
                  </a:lnTo>
                  <a:lnTo>
                    <a:pt x="114" y="109"/>
                  </a:lnTo>
                  <a:lnTo>
                    <a:pt x="117" y="111"/>
                  </a:lnTo>
                  <a:lnTo>
                    <a:pt x="120" y="116"/>
                  </a:lnTo>
                  <a:lnTo>
                    <a:pt x="122" y="117"/>
                  </a:lnTo>
                  <a:lnTo>
                    <a:pt x="126" y="122"/>
                  </a:lnTo>
                  <a:lnTo>
                    <a:pt x="128" y="124"/>
                  </a:lnTo>
                  <a:lnTo>
                    <a:pt x="132" y="128"/>
                  </a:lnTo>
                  <a:lnTo>
                    <a:pt x="134" y="130"/>
                  </a:lnTo>
                  <a:lnTo>
                    <a:pt x="137" y="134"/>
                  </a:lnTo>
                  <a:lnTo>
                    <a:pt x="142" y="136"/>
                  </a:lnTo>
                  <a:lnTo>
                    <a:pt x="143" y="141"/>
                  </a:lnTo>
                  <a:lnTo>
                    <a:pt x="148" y="142"/>
                  </a:lnTo>
                  <a:lnTo>
                    <a:pt x="149" y="145"/>
                  </a:lnTo>
                  <a:lnTo>
                    <a:pt x="151" y="147"/>
                  </a:lnTo>
                  <a:lnTo>
                    <a:pt x="156" y="151"/>
                  </a:lnTo>
                  <a:lnTo>
                    <a:pt x="157" y="153"/>
                  </a:lnTo>
                  <a:lnTo>
                    <a:pt x="160" y="156"/>
                  </a:lnTo>
                  <a:lnTo>
                    <a:pt x="165" y="157"/>
                  </a:lnTo>
                  <a:lnTo>
                    <a:pt x="167" y="159"/>
                  </a:lnTo>
                  <a:lnTo>
                    <a:pt x="168" y="162"/>
                  </a:lnTo>
                  <a:lnTo>
                    <a:pt x="173" y="164"/>
                  </a:lnTo>
                  <a:lnTo>
                    <a:pt x="174" y="167"/>
                  </a:lnTo>
                  <a:lnTo>
                    <a:pt x="177" y="168"/>
                  </a:lnTo>
                  <a:lnTo>
                    <a:pt x="179" y="168"/>
                  </a:lnTo>
                  <a:lnTo>
                    <a:pt x="180" y="170"/>
                  </a:lnTo>
                  <a:lnTo>
                    <a:pt x="185" y="173"/>
                  </a:lnTo>
                  <a:lnTo>
                    <a:pt x="188" y="174"/>
                  </a:lnTo>
                  <a:lnTo>
                    <a:pt x="191" y="176"/>
                  </a:lnTo>
                  <a:lnTo>
                    <a:pt x="194" y="179"/>
                  </a:lnTo>
                  <a:lnTo>
                    <a:pt x="196" y="182"/>
                  </a:lnTo>
                  <a:lnTo>
                    <a:pt x="200" y="185"/>
                  </a:lnTo>
                  <a:lnTo>
                    <a:pt x="202" y="187"/>
                  </a:lnTo>
                  <a:lnTo>
                    <a:pt x="206" y="191"/>
                  </a:lnTo>
                  <a:lnTo>
                    <a:pt x="208" y="193"/>
                  </a:lnTo>
                  <a:lnTo>
                    <a:pt x="212" y="198"/>
                  </a:lnTo>
                  <a:lnTo>
                    <a:pt x="217" y="199"/>
                  </a:lnTo>
                  <a:lnTo>
                    <a:pt x="219" y="204"/>
                  </a:lnTo>
                  <a:lnTo>
                    <a:pt x="223" y="205"/>
                  </a:lnTo>
                  <a:lnTo>
                    <a:pt x="227" y="210"/>
                  </a:lnTo>
                  <a:lnTo>
                    <a:pt x="230" y="211"/>
                  </a:lnTo>
                  <a:lnTo>
                    <a:pt x="231" y="215"/>
                  </a:lnTo>
                  <a:lnTo>
                    <a:pt x="236" y="216"/>
                  </a:lnTo>
                  <a:lnTo>
                    <a:pt x="237" y="221"/>
                  </a:lnTo>
                  <a:lnTo>
                    <a:pt x="240" y="222"/>
                  </a:lnTo>
                  <a:lnTo>
                    <a:pt x="244" y="225"/>
                  </a:lnTo>
                  <a:lnTo>
                    <a:pt x="247" y="227"/>
                  </a:lnTo>
                  <a:lnTo>
                    <a:pt x="248" y="231"/>
                  </a:lnTo>
                  <a:lnTo>
                    <a:pt x="253" y="233"/>
                  </a:lnTo>
                  <a:lnTo>
                    <a:pt x="254" y="237"/>
                  </a:lnTo>
                  <a:lnTo>
                    <a:pt x="257" y="239"/>
                  </a:lnTo>
                  <a:lnTo>
                    <a:pt x="212" y="252"/>
                  </a:lnTo>
                  <a:lnTo>
                    <a:pt x="211" y="250"/>
                  </a:lnTo>
                  <a:lnTo>
                    <a:pt x="211" y="248"/>
                  </a:lnTo>
                  <a:lnTo>
                    <a:pt x="208" y="246"/>
                  </a:lnTo>
                  <a:lnTo>
                    <a:pt x="204" y="239"/>
                  </a:lnTo>
                  <a:lnTo>
                    <a:pt x="204" y="237"/>
                  </a:lnTo>
                  <a:lnTo>
                    <a:pt x="202" y="235"/>
                  </a:lnTo>
                  <a:lnTo>
                    <a:pt x="200" y="231"/>
                  </a:lnTo>
                  <a:lnTo>
                    <a:pt x="198" y="229"/>
                  </a:lnTo>
                  <a:lnTo>
                    <a:pt x="196" y="225"/>
                  </a:lnTo>
                  <a:lnTo>
                    <a:pt x="194" y="222"/>
                  </a:lnTo>
                  <a:lnTo>
                    <a:pt x="191" y="219"/>
                  </a:lnTo>
                  <a:lnTo>
                    <a:pt x="189" y="215"/>
                  </a:lnTo>
                  <a:lnTo>
                    <a:pt x="185" y="211"/>
                  </a:lnTo>
                  <a:lnTo>
                    <a:pt x="183" y="208"/>
                  </a:lnTo>
                  <a:lnTo>
                    <a:pt x="180" y="204"/>
                  </a:lnTo>
                  <a:lnTo>
                    <a:pt x="179" y="199"/>
                  </a:lnTo>
                  <a:lnTo>
                    <a:pt x="177" y="196"/>
                  </a:lnTo>
                  <a:lnTo>
                    <a:pt x="174" y="191"/>
                  </a:lnTo>
                  <a:lnTo>
                    <a:pt x="171" y="190"/>
                  </a:lnTo>
                  <a:lnTo>
                    <a:pt x="171" y="185"/>
                  </a:lnTo>
                  <a:lnTo>
                    <a:pt x="167" y="182"/>
                  </a:lnTo>
                  <a:lnTo>
                    <a:pt x="165" y="179"/>
                  </a:lnTo>
                  <a:lnTo>
                    <a:pt x="162" y="176"/>
                  </a:lnTo>
                  <a:lnTo>
                    <a:pt x="162" y="173"/>
                  </a:lnTo>
                  <a:lnTo>
                    <a:pt x="160" y="170"/>
                  </a:lnTo>
                  <a:lnTo>
                    <a:pt x="157" y="168"/>
                  </a:lnTo>
                  <a:lnTo>
                    <a:pt x="156" y="164"/>
                  </a:lnTo>
                  <a:lnTo>
                    <a:pt x="151" y="157"/>
                  </a:lnTo>
                  <a:lnTo>
                    <a:pt x="148" y="153"/>
                  </a:lnTo>
                  <a:lnTo>
                    <a:pt x="145" y="151"/>
                  </a:lnTo>
                  <a:lnTo>
                    <a:pt x="143" y="148"/>
                  </a:lnTo>
                  <a:lnTo>
                    <a:pt x="139" y="145"/>
                  </a:lnTo>
                  <a:lnTo>
                    <a:pt x="137" y="142"/>
                  </a:lnTo>
                  <a:lnTo>
                    <a:pt x="134" y="141"/>
                  </a:lnTo>
                  <a:lnTo>
                    <a:pt x="131" y="136"/>
                  </a:lnTo>
                  <a:lnTo>
                    <a:pt x="128" y="134"/>
                  </a:lnTo>
                  <a:lnTo>
                    <a:pt x="125" y="130"/>
                  </a:lnTo>
                  <a:lnTo>
                    <a:pt x="122" y="128"/>
                  </a:lnTo>
                  <a:lnTo>
                    <a:pt x="117" y="124"/>
                  </a:lnTo>
                  <a:lnTo>
                    <a:pt x="116" y="122"/>
                  </a:lnTo>
                  <a:lnTo>
                    <a:pt x="111" y="117"/>
                  </a:lnTo>
                  <a:lnTo>
                    <a:pt x="109" y="116"/>
                  </a:lnTo>
                  <a:lnTo>
                    <a:pt x="105" y="111"/>
                  </a:lnTo>
                  <a:lnTo>
                    <a:pt x="100" y="109"/>
                  </a:lnTo>
                  <a:lnTo>
                    <a:pt x="99" y="105"/>
                  </a:lnTo>
                  <a:lnTo>
                    <a:pt x="94" y="102"/>
                  </a:lnTo>
                  <a:lnTo>
                    <a:pt x="91" y="99"/>
                  </a:lnTo>
                  <a:lnTo>
                    <a:pt x="88" y="96"/>
                  </a:lnTo>
                  <a:lnTo>
                    <a:pt x="87" y="94"/>
                  </a:lnTo>
                  <a:lnTo>
                    <a:pt x="82" y="90"/>
                  </a:lnTo>
                  <a:lnTo>
                    <a:pt x="80" y="88"/>
                  </a:lnTo>
                  <a:lnTo>
                    <a:pt x="76" y="86"/>
                  </a:lnTo>
                  <a:lnTo>
                    <a:pt x="74" y="83"/>
                  </a:lnTo>
                  <a:lnTo>
                    <a:pt x="68" y="80"/>
                  </a:lnTo>
                  <a:lnTo>
                    <a:pt x="63" y="77"/>
                  </a:lnTo>
                  <a:lnTo>
                    <a:pt x="58" y="73"/>
                  </a:lnTo>
                  <a:lnTo>
                    <a:pt x="54" y="69"/>
                  </a:lnTo>
                  <a:lnTo>
                    <a:pt x="48" y="65"/>
                  </a:lnTo>
                  <a:lnTo>
                    <a:pt x="45" y="61"/>
                  </a:lnTo>
                  <a:lnTo>
                    <a:pt x="42" y="57"/>
                  </a:lnTo>
                  <a:lnTo>
                    <a:pt x="37" y="54"/>
                  </a:lnTo>
                  <a:lnTo>
                    <a:pt x="36" y="52"/>
                  </a:lnTo>
                  <a:lnTo>
                    <a:pt x="34" y="48"/>
                  </a:lnTo>
                  <a:lnTo>
                    <a:pt x="29" y="46"/>
                  </a:lnTo>
                  <a:lnTo>
                    <a:pt x="27" y="44"/>
                  </a:lnTo>
                  <a:lnTo>
                    <a:pt x="25" y="40"/>
                  </a:lnTo>
                  <a:lnTo>
                    <a:pt x="23" y="37"/>
                  </a:lnTo>
                  <a:lnTo>
                    <a:pt x="19" y="34"/>
                  </a:lnTo>
                  <a:lnTo>
                    <a:pt x="14" y="29"/>
                  </a:lnTo>
                  <a:lnTo>
                    <a:pt x="8" y="23"/>
                  </a:lnTo>
                  <a:lnTo>
                    <a:pt x="6" y="20"/>
                  </a:lnTo>
                  <a:lnTo>
                    <a:pt x="4" y="17"/>
                  </a:lnTo>
                  <a:lnTo>
                    <a:pt x="2" y="14"/>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3" name="Freeform 84"/>
            <p:cNvSpPr>
              <a:spLocks/>
            </p:cNvSpPr>
            <p:nvPr/>
          </p:nvSpPr>
          <p:spPr bwMode="auto">
            <a:xfrm>
              <a:off x="2018" y="2816"/>
              <a:ext cx="90" cy="40"/>
            </a:xfrm>
            <a:custGeom>
              <a:avLst/>
              <a:gdLst>
                <a:gd name="T0" fmla="*/ 0 w 359"/>
                <a:gd name="T1" fmla="*/ 8 h 159"/>
                <a:gd name="T2" fmla="*/ 1 w 359"/>
                <a:gd name="T3" fmla="*/ 7 h 159"/>
                <a:gd name="T4" fmla="*/ 2 w 359"/>
                <a:gd name="T5" fmla="*/ 7 h 159"/>
                <a:gd name="T6" fmla="*/ 3 w 359"/>
                <a:gd name="T7" fmla="*/ 6 h 159"/>
                <a:gd name="T8" fmla="*/ 4 w 359"/>
                <a:gd name="T9" fmla="*/ 6 h 159"/>
                <a:gd name="T10" fmla="*/ 5 w 359"/>
                <a:gd name="T11" fmla="*/ 6 h 159"/>
                <a:gd name="T12" fmla="*/ 6 w 359"/>
                <a:gd name="T13" fmla="*/ 6 h 159"/>
                <a:gd name="T14" fmla="*/ 7 w 359"/>
                <a:gd name="T15" fmla="*/ 5 h 159"/>
                <a:gd name="T16" fmla="*/ 8 w 359"/>
                <a:gd name="T17" fmla="*/ 5 h 159"/>
                <a:gd name="T18" fmla="*/ 8 w 359"/>
                <a:gd name="T19" fmla="*/ 5 h 159"/>
                <a:gd name="T20" fmla="*/ 9 w 359"/>
                <a:gd name="T21" fmla="*/ 5 h 159"/>
                <a:gd name="T22" fmla="*/ 10 w 359"/>
                <a:gd name="T23" fmla="*/ 5 h 159"/>
                <a:gd name="T24" fmla="*/ 11 w 359"/>
                <a:gd name="T25" fmla="*/ 5 h 159"/>
                <a:gd name="T26" fmla="*/ 12 w 359"/>
                <a:gd name="T27" fmla="*/ 4 h 159"/>
                <a:gd name="T28" fmla="*/ 13 w 359"/>
                <a:gd name="T29" fmla="*/ 4 h 159"/>
                <a:gd name="T30" fmla="*/ 13 w 359"/>
                <a:gd name="T31" fmla="*/ 3 h 159"/>
                <a:gd name="T32" fmla="*/ 14 w 359"/>
                <a:gd name="T33" fmla="*/ 3 h 159"/>
                <a:gd name="T34" fmla="*/ 15 w 359"/>
                <a:gd name="T35" fmla="*/ 3 h 159"/>
                <a:gd name="T36" fmla="*/ 16 w 359"/>
                <a:gd name="T37" fmla="*/ 2 h 159"/>
                <a:gd name="T38" fmla="*/ 17 w 359"/>
                <a:gd name="T39" fmla="*/ 1 h 159"/>
                <a:gd name="T40" fmla="*/ 18 w 359"/>
                <a:gd name="T41" fmla="*/ 1 h 159"/>
                <a:gd name="T42" fmla="*/ 19 w 359"/>
                <a:gd name="T43" fmla="*/ 1 h 159"/>
                <a:gd name="T44" fmla="*/ 20 w 359"/>
                <a:gd name="T45" fmla="*/ 0 h 159"/>
                <a:gd name="T46" fmla="*/ 21 w 359"/>
                <a:gd name="T47" fmla="*/ 0 h 159"/>
                <a:gd name="T48" fmla="*/ 23 w 359"/>
                <a:gd name="T49" fmla="*/ 2 h 159"/>
                <a:gd name="T50" fmla="*/ 22 w 359"/>
                <a:gd name="T51" fmla="*/ 2 h 159"/>
                <a:gd name="T52" fmla="*/ 21 w 359"/>
                <a:gd name="T53" fmla="*/ 3 h 159"/>
                <a:gd name="T54" fmla="*/ 20 w 359"/>
                <a:gd name="T55" fmla="*/ 3 h 159"/>
                <a:gd name="T56" fmla="*/ 20 w 359"/>
                <a:gd name="T57" fmla="*/ 3 h 159"/>
                <a:gd name="T58" fmla="*/ 19 w 359"/>
                <a:gd name="T59" fmla="*/ 3 h 159"/>
                <a:gd name="T60" fmla="*/ 18 w 359"/>
                <a:gd name="T61" fmla="*/ 3 h 159"/>
                <a:gd name="T62" fmla="*/ 16 w 359"/>
                <a:gd name="T63" fmla="*/ 4 h 159"/>
                <a:gd name="T64" fmla="*/ 15 w 359"/>
                <a:gd name="T65" fmla="*/ 4 h 159"/>
                <a:gd name="T66" fmla="*/ 14 w 359"/>
                <a:gd name="T67" fmla="*/ 4 h 159"/>
                <a:gd name="T68" fmla="*/ 13 w 359"/>
                <a:gd name="T69" fmla="*/ 4 h 159"/>
                <a:gd name="T70" fmla="*/ 12 w 359"/>
                <a:gd name="T71" fmla="*/ 5 h 159"/>
                <a:gd name="T72" fmla="*/ 11 w 359"/>
                <a:gd name="T73" fmla="*/ 5 h 159"/>
                <a:gd name="T74" fmla="*/ 10 w 359"/>
                <a:gd name="T75" fmla="*/ 6 h 159"/>
                <a:gd name="T76" fmla="*/ 9 w 359"/>
                <a:gd name="T77" fmla="*/ 6 h 159"/>
                <a:gd name="T78" fmla="*/ 9 w 359"/>
                <a:gd name="T79" fmla="*/ 6 h 159"/>
                <a:gd name="T80" fmla="*/ 8 w 359"/>
                <a:gd name="T81" fmla="*/ 7 h 159"/>
                <a:gd name="T82" fmla="*/ 7 w 359"/>
                <a:gd name="T83" fmla="*/ 7 h 159"/>
                <a:gd name="T84" fmla="*/ 6 w 359"/>
                <a:gd name="T85" fmla="*/ 8 h 159"/>
                <a:gd name="T86" fmla="*/ 5 w 359"/>
                <a:gd name="T87" fmla="*/ 8 h 159"/>
                <a:gd name="T88" fmla="*/ 5 w 359"/>
                <a:gd name="T89" fmla="*/ 8 h 159"/>
                <a:gd name="T90" fmla="*/ 4 w 359"/>
                <a:gd name="T91" fmla="*/ 9 h 159"/>
                <a:gd name="T92" fmla="*/ 3 w 359"/>
                <a:gd name="T93" fmla="*/ 10 h 159"/>
                <a:gd name="T94" fmla="*/ 2 w 359"/>
                <a:gd name="T95" fmla="*/ 10 h 159"/>
                <a:gd name="T96" fmla="*/ 0 w 359"/>
                <a:gd name="T97" fmla="*/ 8 h 1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9"/>
                <a:gd name="T148" fmla="*/ 0 h 159"/>
                <a:gd name="T149" fmla="*/ 359 w 359"/>
                <a:gd name="T150" fmla="*/ 159 h 1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9" h="159">
                  <a:moveTo>
                    <a:pt x="0" y="119"/>
                  </a:moveTo>
                  <a:lnTo>
                    <a:pt x="0" y="119"/>
                  </a:lnTo>
                  <a:lnTo>
                    <a:pt x="2" y="118"/>
                  </a:lnTo>
                  <a:lnTo>
                    <a:pt x="5" y="118"/>
                  </a:lnTo>
                  <a:lnTo>
                    <a:pt x="8" y="116"/>
                  </a:lnTo>
                  <a:lnTo>
                    <a:pt x="12" y="113"/>
                  </a:lnTo>
                  <a:lnTo>
                    <a:pt x="17" y="111"/>
                  </a:lnTo>
                  <a:lnTo>
                    <a:pt x="19" y="109"/>
                  </a:lnTo>
                  <a:lnTo>
                    <a:pt x="21" y="107"/>
                  </a:lnTo>
                  <a:lnTo>
                    <a:pt x="25" y="105"/>
                  </a:lnTo>
                  <a:lnTo>
                    <a:pt x="30" y="105"/>
                  </a:lnTo>
                  <a:lnTo>
                    <a:pt x="31" y="102"/>
                  </a:lnTo>
                  <a:lnTo>
                    <a:pt x="36" y="101"/>
                  </a:lnTo>
                  <a:lnTo>
                    <a:pt x="40" y="101"/>
                  </a:lnTo>
                  <a:lnTo>
                    <a:pt x="44" y="99"/>
                  </a:lnTo>
                  <a:lnTo>
                    <a:pt x="48" y="96"/>
                  </a:lnTo>
                  <a:lnTo>
                    <a:pt x="53" y="96"/>
                  </a:lnTo>
                  <a:lnTo>
                    <a:pt x="57" y="94"/>
                  </a:lnTo>
                  <a:lnTo>
                    <a:pt x="63" y="93"/>
                  </a:lnTo>
                  <a:lnTo>
                    <a:pt x="68" y="93"/>
                  </a:lnTo>
                  <a:lnTo>
                    <a:pt x="74" y="90"/>
                  </a:lnTo>
                  <a:lnTo>
                    <a:pt x="75" y="90"/>
                  </a:lnTo>
                  <a:lnTo>
                    <a:pt x="79" y="88"/>
                  </a:lnTo>
                  <a:lnTo>
                    <a:pt x="82" y="88"/>
                  </a:lnTo>
                  <a:lnTo>
                    <a:pt x="85" y="88"/>
                  </a:lnTo>
                  <a:lnTo>
                    <a:pt x="88" y="86"/>
                  </a:lnTo>
                  <a:lnTo>
                    <a:pt x="91" y="86"/>
                  </a:lnTo>
                  <a:lnTo>
                    <a:pt x="93" y="86"/>
                  </a:lnTo>
                  <a:lnTo>
                    <a:pt x="97" y="86"/>
                  </a:lnTo>
                  <a:lnTo>
                    <a:pt x="99" y="86"/>
                  </a:lnTo>
                  <a:lnTo>
                    <a:pt x="104" y="86"/>
                  </a:lnTo>
                  <a:lnTo>
                    <a:pt x="105" y="83"/>
                  </a:lnTo>
                  <a:lnTo>
                    <a:pt x="110" y="83"/>
                  </a:lnTo>
                  <a:lnTo>
                    <a:pt x="111" y="83"/>
                  </a:lnTo>
                  <a:lnTo>
                    <a:pt x="116" y="83"/>
                  </a:lnTo>
                  <a:lnTo>
                    <a:pt x="120" y="82"/>
                  </a:lnTo>
                  <a:lnTo>
                    <a:pt x="122" y="82"/>
                  </a:lnTo>
                  <a:lnTo>
                    <a:pt x="126" y="82"/>
                  </a:lnTo>
                  <a:lnTo>
                    <a:pt x="131" y="82"/>
                  </a:lnTo>
                  <a:lnTo>
                    <a:pt x="133" y="79"/>
                  </a:lnTo>
                  <a:lnTo>
                    <a:pt x="137" y="79"/>
                  </a:lnTo>
                  <a:lnTo>
                    <a:pt x="139" y="79"/>
                  </a:lnTo>
                  <a:lnTo>
                    <a:pt x="143" y="77"/>
                  </a:lnTo>
                  <a:lnTo>
                    <a:pt x="148" y="77"/>
                  </a:lnTo>
                  <a:lnTo>
                    <a:pt x="149" y="76"/>
                  </a:lnTo>
                  <a:lnTo>
                    <a:pt x="154" y="76"/>
                  </a:lnTo>
                  <a:lnTo>
                    <a:pt x="159" y="73"/>
                  </a:lnTo>
                  <a:lnTo>
                    <a:pt x="160" y="73"/>
                  </a:lnTo>
                  <a:lnTo>
                    <a:pt x="165" y="71"/>
                  </a:lnTo>
                  <a:lnTo>
                    <a:pt x="166" y="71"/>
                  </a:lnTo>
                  <a:lnTo>
                    <a:pt x="171" y="70"/>
                  </a:lnTo>
                  <a:lnTo>
                    <a:pt x="174" y="70"/>
                  </a:lnTo>
                  <a:lnTo>
                    <a:pt x="177" y="67"/>
                  </a:lnTo>
                  <a:lnTo>
                    <a:pt x="182" y="65"/>
                  </a:lnTo>
                  <a:lnTo>
                    <a:pt x="184" y="65"/>
                  </a:lnTo>
                  <a:lnTo>
                    <a:pt x="188" y="63"/>
                  </a:lnTo>
                  <a:lnTo>
                    <a:pt x="191" y="63"/>
                  </a:lnTo>
                  <a:lnTo>
                    <a:pt x="194" y="60"/>
                  </a:lnTo>
                  <a:lnTo>
                    <a:pt x="197" y="59"/>
                  </a:lnTo>
                  <a:lnTo>
                    <a:pt x="200" y="57"/>
                  </a:lnTo>
                  <a:lnTo>
                    <a:pt x="205" y="57"/>
                  </a:lnTo>
                  <a:lnTo>
                    <a:pt x="206" y="54"/>
                  </a:lnTo>
                  <a:lnTo>
                    <a:pt x="208" y="54"/>
                  </a:lnTo>
                  <a:lnTo>
                    <a:pt x="213" y="53"/>
                  </a:lnTo>
                  <a:lnTo>
                    <a:pt x="215" y="53"/>
                  </a:lnTo>
                  <a:lnTo>
                    <a:pt x="219" y="50"/>
                  </a:lnTo>
                  <a:lnTo>
                    <a:pt x="221" y="48"/>
                  </a:lnTo>
                  <a:lnTo>
                    <a:pt x="223" y="46"/>
                  </a:lnTo>
                  <a:lnTo>
                    <a:pt x="228" y="46"/>
                  </a:lnTo>
                  <a:lnTo>
                    <a:pt x="231" y="42"/>
                  </a:lnTo>
                  <a:lnTo>
                    <a:pt x="238" y="40"/>
                  </a:lnTo>
                  <a:lnTo>
                    <a:pt x="242" y="38"/>
                  </a:lnTo>
                  <a:lnTo>
                    <a:pt x="247" y="35"/>
                  </a:lnTo>
                  <a:lnTo>
                    <a:pt x="251" y="31"/>
                  </a:lnTo>
                  <a:lnTo>
                    <a:pt x="254" y="31"/>
                  </a:lnTo>
                  <a:lnTo>
                    <a:pt x="259" y="28"/>
                  </a:lnTo>
                  <a:lnTo>
                    <a:pt x="264" y="25"/>
                  </a:lnTo>
                  <a:lnTo>
                    <a:pt x="267" y="25"/>
                  </a:lnTo>
                  <a:lnTo>
                    <a:pt x="270" y="23"/>
                  </a:lnTo>
                  <a:lnTo>
                    <a:pt x="271" y="21"/>
                  </a:lnTo>
                  <a:lnTo>
                    <a:pt x="274" y="19"/>
                  </a:lnTo>
                  <a:lnTo>
                    <a:pt x="276" y="19"/>
                  </a:lnTo>
                  <a:lnTo>
                    <a:pt x="278" y="19"/>
                  </a:lnTo>
                  <a:lnTo>
                    <a:pt x="282" y="17"/>
                  </a:lnTo>
                  <a:lnTo>
                    <a:pt x="284" y="14"/>
                  </a:lnTo>
                  <a:lnTo>
                    <a:pt x="289" y="14"/>
                  </a:lnTo>
                  <a:lnTo>
                    <a:pt x="293" y="13"/>
                  </a:lnTo>
                  <a:lnTo>
                    <a:pt x="297" y="11"/>
                  </a:lnTo>
                  <a:lnTo>
                    <a:pt x="301" y="8"/>
                  </a:lnTo>
                  <a:lnTo>
                    <a:pt x="307" y="8"/>
                  </a:lnTo>
                  <a:lnTo>
                    <a:pt x="312" y="6"/>
                  </a:lnTo>
                  <a:lnTo>
                    <a:pt x="316" y="3"/>
                  </a:lnTo>
                  <a:lnTo>
                    <a:pt x="318" y="3"/>
                  </a:lnTo>
                  <a:lnTo>
                    <a:pt x="322" y="2"/>
                  </a:lnTo>
                  <a:lnTo>
                    <a:pt x="327" y="2"/>
                  </a:lnTo>
                  <a:lnTo>
                    <a:pt x="328" y="0"/>
                  </a:lnTo>
                  <a:lnTo>
                    <a:pt x="330" y="0"/>
                  </a:lnTo>
                  <a:lnTo>
                    <a:pt x="333" y="0"/>
                  </a:lnTo>
                  <a:lnTo>
                    <a:pt x="359" y="25"/>
                  </a:lnTo>
                  <a:lnTo>
                    <a:pt x="356" y="29"/>
                  </a:lnTo>
                  <a:lnTo>
                    <a:pt x="352" y="29"/>
                  </a:lnTo>
                  <a:lnTo>
                    <a:pt x="350" y="31"/>
                  </a:lnTo>
                  <a:lnTo>
                    <a:pt x="345" y="35"/>
                  </a:lnTo>
                  <a:lnTo>
                    <a:pt x="341" y="38"/>
                  </a:lnTo>
                  <a:lnTo>
                    <a:pt x="339" y="38"/>
                  </a:lnTo>
                  <a:lnTo>
                    <a:pt x="338" y="40"/>
                  </a:lnTo>
                  <a:lnTo>
                    <a:pt x="333" y="40"/>
                  </a:lnTo>
                  <a:lnTo>
                    <a:pt x="330" y="42"/>
                  </a:lnTo>
                  <a:lnTo>
                    <a:pt x="328" y="44"/>
                  </a:lnTo>
                  <a:lnTo>
                    <a:pt x="324" y="44"/>
                  </a:lnTo>
                  <a:lnTo>
                    <a:pt x="322" y="44"/>
                  </a:lnTo>
                  <a:lnTo>
                    <a:pt x="318" y="46"/>
                  </a:lnTo>
                  <a:lnTo>
                    <a:pt x="316" y="46"/>
                  </a:lnTo>
                  <a:lnTo>
                    <a:pt x="312" y="48"/>
                  </a:lnTo>
                  <a:lnTo>
                    <a:pt x="307" y="48"/>
                  </a:lnTo>
                  <a:lnTo>
                    <a:pt x="305" y="50"/>
                  </a:lnTo>
                  <a:lnTo>
                    <a:pt x="301" y="50"/>
                  </a:lnTo>
                  <a:lnTo>
                    <a:pt x="297" y="50"/>
                  </a:lnTo>
                  <a:lnTo>
                    <a:pt x="293" y="53"/>
                  </a:lnTo>
                  <a:lnTo>
                    <a:pt x="289" y="53"/>
                  </a:lnTo>
                  <a:lnTo>
                    <a:pt x="284" y="53"/>
                  </a:lnTo>
                  <a:lnTo>
                    <a:pt x="280" y="53"/>
                  </a:lnTo>
                  <a:lnTo>
                    <a:pt x="276" y="53"/>
                  </a:lnTo>
                  <a:lnTo>
                    <a:pt x="271" y="53"/>
                  </a:lnTo>
                  <a:lnTo>
                    <a:pt x="267" y="53"/>
                  </a:lnTo>
                  <a:lnTo>
                    <a:pt x="261" y="54"/>
                  </a:lnTo>
                  <a:lnTo>
                    <a:pt x="257" y="54"/>
                  </a:lnTo>
                  <a:lnTo>
                    <a:pt x="253" y="57"/>
                  </a:lnTo>
                  <a:lnTo>
                    <a:pt x="248" y="57"/>
                  </a:lnTo>
                  <a:lnTo>
                    <a:pt x="242" y="57"/>
                  </a:lnTo>
                  <a:lnTo>
                    <a:pt x="238" y="59"/>
                  </a:lnTo>
                  <a:lnTo>
                    <a:pt x="234" y="60"/>
                  </a:lnTo>
                  <a:lnTo>
                    <a:pt x="228" y="60"/>
                  </a:lnTo>
                  <a:lnTo>
                    <a:pt x="223" y="63"/>
                  </a:lnTo>
                  <a:lnTo>
                    <a:pt x="219" y="65"/>
                  </a:lnTo>
                  <a:lnTo>
                    <a:pt x="215" y="65"/>
                  </a:lnTo>
                  <a:lnTo>
                    <a:pt x="211" y="67"/>
                  </a:lnTo>
                  <a:lnTo>
                    <a:pt x="205" y="67"/>
                  </a:lnTo>
                  <a:lnTo>
                    <a:pt x="200" y="70"/>
                  </a:lnTo>
                  <a:lnTo>
                    <a:pt x="196" y="71"/>
                  </a:lnTo>
                  <a:lnTo>
                    <a:pt x="191" y="71"/>
                  </a:lnTo>
                  <a:lnTo>
                    <a:pt x="188" y="73"/>
                  </a:lnTo>
                  <a:lnTo>
                    <a:pt x="184" y="76"/>
                  </a:lnTo>
                  <a:lnTo>
                    <a:pt x="179" y="77"/>
                  </a:lnTo>
                  <a:lnTo>
                    <a:pt x="174" y="79"/>
                  </a:lnTo>
                  <a:lnTo>
                    <a:pt x="173" y="79"/>
                  </a:lnTo>
                  <a:lnTo>
                    <a:pt x="168" y="82"/>
                  </a:lnTo>
                  <a:lnTo>
                    <a:pt x="166" y="83"/>
                  </a:lnTo>
                  <a:lnTo>
                    <a:pt x="162" y="83"/>
                  </a:lnTo>
                  <a:lnTo>
                    <a:pt x="160" y="86"/>
                  </a:lnTo>
                  <a:lnTo>
                    <a:pt x="159" y="88"/>
                  </a:lnTo>
                  <a:lnTo>
                    <a:pt x="156" y="88"/>
                  </a:lnTo>
                  <a:lnTo>
                    <a:pt x="151" y="90"/>
                  </a:lnTo>
                  <a:lnTo>
                    <a:pt x="149" y="90"/>
                  </a:lnTo>
                  <a:lnTo>
                    <a:pt x="148" y="93"/>
                  </a:lnTo>
                  <a:lnTo>
                    <a:pt x="143" y="94"/>
                  </a:lnTo>
                  <a:lnTo>
                    <a:pt x="139" y="94"/>
                  </a:lnTo>
                  <a:lnTo>
                    <a:pt x="137" y="96"/>
                  </a:lnTo>
                  <a:lnTo>
                    <a:pt x="134" y="99"/>
                  </a:lnTo>
                  <a:lnTo>
                    <a:pt x="131" y="101"/>
                  </a:lnTo>
                  <a:lnTo>
                    <a:pt x="126" y="101"/>
                  </a:lnTo>
                  <a:lnTo>
                    <a:pt x="123" y="102"/>
                  </a:lnTo>
                  <a:lnTo>
                    <a:pt x="120" y="105"/>
                  </a:lnTo>
                  <a:lnTo>
                    <a:pt x="117" y="107"/>
                  </a:lnTo>
                  <a:lnTo>
                    <a:pt x="114" y="109"/>
                  </a:lnTo>
                  <a:lnTo>
                    <a:pt x="110" y="111"/>
                  </a:lnTo>
                  <a:lnTo>
                    <a:pt x="108" y="113"/>
                  </a:lnTo>
                  <a:lnTo>
                    <a:pt x="104" y="113"/>
                  </a:lnTo>
                  <a:lnTo>
                    <a:pt x="99" y="116"/>
                  </a:lnTo>
                  <a:lnTo>
                    <a:pt x="97" y="118"/>
                  </a:lnTo>
                  <a:lnTo>
                    <a:pt x="93" y="119"/>
                  </a:lnTo>
                  <a:lnTo>
                    <a:pt x="91" y="122"/>
                  </a:lnTo>
                  <a:lnTo>
                    <a:pt x="86" y="122"/>
                  </a:lnTo>
                  <a:lnTo>
                    <a:pt x="85" y="124"/>
                  </a:lnTo>
                  <a:lnTo>
                    <a:pt x="80" y="125"/>
                  </a:lnTo>
                  <a:lnTo>
                    <a:pt x="79" y="128"/>
                  </a:lnTo>
                  <a:lnTo>
                    <a:pt x="75" y="130"/>
                  </a:lnTo>
                  <a:lnTo>
                    <a:pt x="71" y="133"/>
                  </a:lnTo>
                  <a:lnTo>
                    <a:pt x="69" y="133"/>
                  </a:lnTo>
                  <a:lnTo>
                    <a:pt x="68" y="134"/>
                  </a:lnTo>
                  <a:lnTo>
                    <a:pt x="63" y="136"/>
                  </a:lnTo>
                  <a:lnTo>
                    <a:pt x="62" y="141"/>
                  </a:lnTo>
                  <a:lnTo>
                    <a:pt x="57" y="144"/>
                  </a:lnTo>
                  <a:lnTo>
                    <a:pt x="54" y="145"/>
                  </a:lnTo>
                  <a:lnTo>
                    <a:pt x="51" y="147"/>
                  </a:lnTo>
                  <a:lnTo>
                    <a:pt x="48" y="150"/>
                  </a:lnTo>
                  <a:lnTo>
                    <a:pt x="42" y="151"/>
                  </a:lnTo>
                  <a:lnTo>
                    <a:pt x="38" y="153"/>
                  </a:lnTo>
                  <a:lnTo>
                    <a:pt x="34" y="156"/>
                  </a:lnTo>
                  <a:lnTo>
                    <a:pt x="31" y="157"/>
                  </a:lnTo>
                  <a:lnTo>
                    <a:pt x="30" y="157"/>
                  </a:lnTo>
                  <a:lnTo>
                    <a:pt x="30" y="159"/>
                  </a:lnTo>
                  <a:lnTo>
                    <a:pt x="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4" name="Freeform 85"/>
            <p:cNvSpPr>
              <a:spLocks/>
            </p:cNvSpPr>
            <p:nvPr/>
          </p:nvSpPr>
          <p:spPr bwMode="auto">
            <a:xfrm>
              <a:off x="2129" y="2772"/>
              <a:ext cx="86" cy="43"/>
            </a:xfrm>
            <a:custGeom>
              <a:avLst/>
              <a:gdLst>
                <a:gd name="T0" fmla="*/ 0 w 346"/>
                <a:gd name="T1" fmla="*/ 8 h 172"/>
                <a:gd name="T2" fmla="*/ 0 w 346"/>
                <a:gd name="T3" fmla="*/ 8 h 172"/>
                <a:gd name="T4" fmla="*/ 1 w 346"/>
                <a:gd name="T5" fmla="*/ 8 h 172"/>
                <a:gd name="T6" fmla="*/ 2 w 346"/>
                <a:gd name="T7" fmla="*/ 8 h 172"/>
                <a:gd name="T8" fmla="*/ 2 w 346"/>
                <a:gd name="T9" fmla="*/ 7 h 172"/>
                <a:gd name="T10" fmla="*/ 3 w 346"/>
                <a:gd name="T11" fmla="*/ 7 h 172"/>
                <a:gd name="T12" fmla="*/ 3 w 346"/>
                <a:gd name="T13" fmla="*/ 7 h 172"/>
                <a:gd name="T14" fmla="*/ 4 w 346"/>
                <a:gd name="T15" fmla="*/ 7 h 172"/>
                <a:gd name="T16" fmla="*/ 5 w 346"/>
                <a:gd name="T17" fmla="*/ 7 h 172"/>
                <a:gd name="T18" fmla="*/ 6 w 346"/>
                <a:gd name="T19" fmla="*/ 7 h 172"/>
                <a:gd name="T20" fmla="*/ 6 w 346"/>
                <a:gd name="T21" fmla="*/ 6 h 172"/>
                <a:gd name="T22" fmla="*/ 7 w 346"/>
                <a:gd name="T23" fmla="*/ 6 h 172"/>
                <a:gd name="T24" fmla="*/ 8 w 346"/>
                <a:gd name="T25" fmla="*/ 6 h 172"/>
                <a:gd name="T26" fmla="*/ 8 w 346"/>
                <a:gd name="T27" fmla="*/ 6 h 172"/>
                <a:gd name="T28" fmla="*/ 9 w 346"/>
                <a:gd name="T29" fmla="*/ 6 h 172"/>
                <a:gd name="T30" fmla="*/ 10 w 346"/>
                <a:gd name="T31" fmla="*/ 5 h 172"/>
                <a:gd name="T32" fmla="*/ 11 w 346"/>
                <a:gd name="T33" fmla="*/ 5 h 172"/>
                <a:gd name="T34" fmla="*/ 11 w 346"/>
                <a:gd name="T35" fmla="*/ 5 h 172"/>
                <a:gd name="T36" fmla="*/ 12 w 346"/>
                <a:gd name="T37" fmla="*/ 4 h 172"/>
                <a:gd name="T38" fmla="*/ 13 w 346"/>
                <a:gd name="T39" fmla="*/ 4 h 172"/>
                <a:gd name="T40" fmla="*/ 14 w 346"/>
                <a:gd name="T41" fmla="*/ 3 h 172"/>
                <a:gd name="T42" fmla="*/ 14 w 346"/>
                <a:gd name="T43" fmla="*/ 3 h 172"/>
                <a:gd name="T44" fmla="*/ 15 w 346"/>
                <a:gd name="T45" fmla="*/ 2 h 172"/>
                <a:gd name="T46" fmla="*/ 16 w 346"/>
                <a:gd name="T47" fmla="*/ 2 h 172"/>
                <a:gd name="T48" fmla="*/ 17 w 346"/>
                <a:gd name="T49" fmla="*/ 1 h 172"/>
                <a:gd name="T50" fmla="*/ 18 w 346"/>
                <a:gd name="T51" fmla="*/ 1 h 172"/>
                <a:gd name="T52" fmla="*/ 18 w 346"/>
                <a:gd name="T53" fmla="*/ 1 h 172"/>
                <a:gd name="T54" fmla="*/ 19 w 346"/>
                <a:gd name="T55" fmla="*/ 0 h 172"/>
                <a:gd name="T56" fmla="*/ 20 w 346"/>
                <a:gd name="T57" fmla="*/ 0 h 172"/>
                <a:gd name="T58" fmla="*/ 21 w 346"/>
                <a:gd name="T59" fmla="*/ 2 h 172"/>
                <a:gd name="T60" fmla="*/ 21 w 346"/>
                <a:gd name="T61" fmla="*/ 3 h 172"/>
                <a:gd name="T62" fmla="*/ 20 w 346"/>
                <a:gd name="T63" fmla="*/ 3 h 172"/>
                <a:gd name="T64" fmla="*/ 19 w 346"/>
                <a:gd name="T65" fmla="*/ 3 h 172"/>
                <a:gd name="T66" fmla="*/ 19 w 346"/>
                <a:gd name="T67" fmla="*/ 3 h 172"/>
                <a:gd name="T68" fmla="*/ 18 w 346"/>
                <a:gd name="T69" fmla="*/ 3 h 172"/>
                <a:gd name="T70" fmla="*/ 17 w 346"/>
                <a:gd name="T71" fmla="*/ 4 h 172"/>
                <a:gd name="T72" fmla="*/ 17 w 346"/>
                <a:gd name="T73" fmla="*/ 4 h 172"/>
                <a:gd name="T74" fmla="*/ 16 w 346"/>
                <a:gd name="T75" fmla="*/ 4 h 172"/>
                <a:gd name="T76" fmla="*/ 15 w 346"/>
                <a:gd name="T77" fmla="*/ 4 h 172"/>
                <a:gd name="T78" fmla="*/ 14 w 346"/>
                <a:gd name="T79" fmla="*/ 4 h 172"/>
                <a:gd name="T80" fmla="*/ 14 w 346"/>
                <a:gd name="T81" fmla="*/ 5 h 172"/>
                <a:gd name="T82" fmla="*/ 13 w 346"/>
                <a:gd name="T83" fmla="*/ 5 h 172"/>
                <a:gd name="T84" fmla="*/ 12 w 346"/>
                <a:gd name="T85" fmla="*/ 5 h 172"/>
                <a:gd name="T86" fmla="*/ 11 w 346"/>
                <a:gd name="T87" fmla="*/ 5 h 172"/>
                <a:gd name="T88" fmla="*/ 11 w 346"/>
                <a:gd name="T89" fmla="*/ 6 h 172"/>
                <a:gd name="T90" fmla="*/ 10 w 346"/>
                <a:gd name="T91" fmla="*/ 6 h 172"/>
                <a:gd name="T92" fmla="*/ 10 w 346"/>
                <a:gd name="T93" fmla="*/ 6 h 172"/>
                <a:gd name="T94" fmla="*/ 9 w 346"/>
                <a:gd name="T95" fmla="*/ 7 h 172"/>
                <a:gd name="T96" fmla="*/ 8 w 346"/>
                <a:gd name="T97" fmla="*/ 7 h 172"/>
                <a:gd name="T98" fmla="*/ 7 w 346"/>
                <a:gd name="T99" fmla="*/ 8 h 172"/>
                <a:gd name="T100" fmla="*/ 7 w 346"/>
                <a:gd name="T101" fmla="*/ 8 h 172"/>
                <a:gd name="T102" fmla="*/ 6 w 346"/>
                <a:gd name="T103" fmla="*/ 8 h 172"/>
                <a:gd name="T104" fmla="*/ 5 w 346"/>
                <a:gd name="T105" fmla="*/ 9 h 172"/>
                <a:gd name="T106" fmla="*/ 5 w 346"/>
                <a:gd name="T107" fmla="*/ 9 h 172"/>
                <a:gd name="T108" fmla="*/ 4 w 346"/>
                <a:gd name="T109" fmla="*/ 9 h 172"/>
                <a:gd name="T110" fmla="*/ 3 w 346"/>
                <a:gd name="T111" fmla="*/ 10 h 172"/>
                <a:gd name="T112" fmla="*/ 3 w 346"/>
                <a:gd name="T113" fmla="*/ 10 h 172"/>
                <a:gd name="T114" fmla="*/ 2 w 346"/>
                <a:gd name="T115" fmla="*/ 10 h 172"/>
                <a:gd name="T116" fmla="*/ 2 w 346"/>
                <a:gd name="T117" fmla="*/ 11 h 172"/>
                <a:gd name="T118" fmla="*/ 1 w 346"/>
                <a:gd name="T119" fmla="*/ 11 h 172"/>
                <a:gd name="T120" fmla="*/ 0 w 346"/>
                <a:gd name="T121" fmla="*/ 8 h 1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6"/>
                <a:gd name="T184" fmla="*/ 0 h 172"/>
                <a:gd name="T185" fmla="*/ 346 w 346"/>
                <a:gd name="T186" fmla="*/ 172 h 1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6" h="172">
                  <a:moveTo>
                    <a:pt x="0" y="130"/>
                  </a:moveTo>
                  <a:lnTo>
                    <a:pt x="0" y="127"/>
                  </a:lnTo>
                  <a:lnTo>
                    <a:pt x="1" y="127"/>
                  </a:lnTo>
                  <a:lnTo>
                    <a:pt x="4" y="127"/>
                  </a:lnTo>
                  <a:lnTo>
                    <a:pt x="7" y="125"/>
                  </a:lnTo>
                  <a:lnTo>
                    <a:pt x="10" y="124"/>
                  </a:lnTo>
                  <a:lnTo>
                    <a:pt x="13" y="124"/>
                  </a:lnTo>
                  <a:lnTo>
                    <a:pt x="16" y="121"/>
                  </a:lnTo>
                  <a:lnTo>
                    <a:pt x="18" y="121"/>
                  </a:lnTo>
                  <a:lnTo>
                    <a:pt x="23" y="121"/>
                  </a:lnTo>
                  <a:lnTo>
                    <a:pt x="24" y="121"/>
                  </a:lnTo>
                  <a:lnTo>
                    <a:pt x="27" y="119"/>
                  </a:lnTo>
                  <a:lnTo>
                    <a:pt x="29" y="119"/>
                  </a:lnTo>
                  <a:lnTo>
                    <a:pt x="33" y="116"/>
                  </a:lnTo>
                  <a:lnTo>
                    <a:pt x="35" y="116"/>
                  </a:lnTo>
                  <a:lnTo>
                    <a:pt x="39" y="115"/>
                  </a:lnTo>
                  <a:lnTo>
                    <a:pt x="41" y="115"/>
                  </a:lnTo>
                  <a:lnTo>
                    <a:pt x="45" y="113"/>
                  </a:lnTo>
                  <a:lnTo>
                    <a:pt x="50" y="113"/>
                  </a:lnTo>
                  <a:lnTo>
                    <a:pt x="52" y="110"/>
                  </a:lnTo>
                  <a:lnTo>
                    <a:pt x="56" y="110"/>
                  </a:lnTo>
                  <a:lnTo>
                    <a:pt x="60" y="110"/>
                  </a:lnTo>
                  <a:lnTo>
                    <a:pt x="64" y="108"/>
                  </a:lnTo>
                  <a:lnTo>
                    <a:pt x="69" y="108"/>
                  </a:lnTo>
                  <a:lnTo>
                    <a:pt x="73" y="108"/>
                  </a:lnTo>
                  <a:lnTo>
                    <a:pt x="75" y="106"/>
                  </a:lnTo>
                  <a:lnTo>
                    <a:pt x="81" y="106"/>
                  </a:lnTo>
                  <a:lnTo>
                    <a:pt x="83" y="104"/>
                  </a:lnTo>
                  <a:lnTo>
                    <a:pt x="87" y="104"/>
                  </a:lnTo>
                  <a:lnTo>
                    <a:pt x="92" y="104"/>
                  </a:lnTo>
                  <a:lnTo>
                    <a:pt x="96" y="104"/>
                  </a:lnTo>
                  <a:lnTo>
                    <a:pt x="98" y="102"/>
                  </a:lnTo>
                  <a:lnTo>
                    <a:pt x="103" y="102"/>
                  </a:lnTo>
                  <a:lnTo>
                    <a:pt x="106" y="100"/>
                  </a:lnTo>
                  <a:lnTo>
                    <a:pt x="111" y="100"/>
                  </a:lnTo>
                  <a:lnTo>
                    <a:pt x="115" y="98"/>
                  </a:lnTo>
                  <a:lnTo>
                    <a:pt x="119" y="98"/>
                  </a:lnTo>
                  <a:lnTo>
                    <a:pt x="121" y="96"/>
                  </a:lnTo>
                  <a:lnTo>
                    <a:pt x="126" y="96"/>
                  </a:lnTo>
                  <a:lnTo>
                    <a:pt x="129" y="96"/>
                  </a:lnTo>
                  <a:lnTo>
                    <a:pt x="134" y="94"/>
                  </a:lnTo>
                  <a:lnTo>
                    <a:pt x="138" y="94"/>
                  </a:lnTo>
                  <a:lnTo>
                    <a:pt x="143" y="92"/>
                  </a:lnTo>
                  <a:lnTo>
                    <a:pt x="146" y="92"/>
                  </a:lnTo>
                  <a:lnTo>
                    <a:pt x="149" y="90"/>
                  </a:lnTo>
                  <a:lnTo>
                    <a:pt x="154" y="87"/>
                  </a:lnTo>
                  <a:lnTo>
                    <a:pt x="157" y="87"/>
                  </a:lnTo>
                  <a:lnTo>
                    <a:pt x="161" y="85"/>
                  </a:lnTo>
                  <a:lnTo>
                    <a:pt x="166" y="83"/>
                  </a:lnTo>
                  <a:lnTo>
                    <a:pt x="169" y="83"/>
                  </a:lnTo>
                  <a:lnTo>
                    <a:pt x="174" y="81"/>
                  </a:lnTo>
                  <a:lnTo>
                    <a:pt x="178" y="79"/>
                  </a:lnTo>
                  <a:lnTo>
                    <a:pt x="183" y="77"/>
                  </a:lnTo>
                  <a:lnTo>
                    <a:pt x="185" y="74"/>
                  </a:lnTo>
                  <a:lnTo>
                    <a:pt x="191" y="73"/>
                  </a:lnTo>
                  <a:lnTo>
                    <a:pt x="192" y="71"/>
                  </a:lnTo>
                  <a:lnTo>
                    <a:pt x="197" y="68"/>
                  </a:lnTo>
                  <a:lnTo>
                    <a:pt x="201" y="67"/>
                  </a:lnTo>
                  <a:lnTo>
                    <a:pt x="206" y="65"/>
                  </a:lnTo>
                  <a:lnTo>
                    <a:pt x="209" y="62"/>
                  </a:lnTo>
                  <a:lnTo>
                    <a:pt x="214" y="61"/>
                  </a:lnTo>
                  <a:lnTo>
                    <a:pt x="218" y="56"/>
                  </a:lnTo>
                  <a:lnTo>
                    <a:pt x="223" y="54"/>
                  </a:lnTo>
                  <a:lnTo>
                    <a:pt x="226" y="51"/>
                  </a:lnTo>
                  <a:lnTo>
                    <a:pt x="231" y="48"/>
                  </a:lnTo>
                  <a:lnTo>
                    <a:pt x="235" y="45"/>
                  </a:lnTo>
                  <a:lnTo>
                    <a:pt x="241" y="43"/>
                  </a:lnTo>
                  <a:lnTo>
                    <a:pt x="246" y="42"/>
                  </a:lnTo>
                  <a:lnTo>
                    <a:pt x="249" y="37"/>
                  </a:lnTo>
                  <a:lnTo>
                    <a:pt x="254" y="36"/>
                  </a:lnTo>
                  <a:lnTo>
                    <a:pt x="259" y="33"/>
                  </a:lnTo>
                  <a:lnTo>
                    <a:pt x="263" y="28"/>
                  </a:lnTo>
                  <a:lnTo>
                    <a:pt x="266" y="26"/>
                  </a:lnTo>
                  <a:lnTo>
                    <a:pt x="271" y="25"/>
                  </a:lnTo>
                  <a:lnTo>
                    <a:pt x="277" y="22"/>
                  </a:lnTo>
                  <a:lnTo>
                    <a:pt x="282" y="20"/>
                  </a:lnTo>
                  <a:lnTo>
                    <a:pt x="283" y="19"/>
                  </a:lnTo>
                  <a:lnTo>
                    <a:pt x="288" y="16"/>
                  </a:lnTo>
                  <a:lnTo>
                    <a:pt x="292" y="14"/>
                  </a:lnTo>
                  <a:lnTo>
                    <a:pt x="296" y="11"/>
                  </a:lnTo>
                  <a:lnTo>
                    <a:pt x="298" y="10"/>
                  </a:lnTo>
                  <a:lnTo>
                    <a:pt x="302" y="8"/>
                  </a:lnTo>
                  <a:lnTo>
                    <a:pt x="304" y="8"/>
                  </a:lnTo>
                  <a:lnTo>
                    <a:pt x="311" y="3"/>
                  </a:lnTo>
                  <a:lnTo>
                    <a:pt x="313" y="3"/>
                  </a:lnTo>
                  <a:lnTo>
                    <a:pt x="317" y="0"/>
                  </a:lnTo>
                  <a:lnTo>
                    <a:pt x="346" y="37"/>
                  </a:lnTo>
                  <a:lnTo>
                    <a:pt x="345" y="37"/>
                  </a:lnTo>
                  <a:lnTo>
                    <a:pt x="340" y="37"/>
                  </a:lnTo>
                  <a:lnTo>
                    <a:pt x="339" y="39"/>
                  </a:lnTo>
                  <a:lnTo>
                    <a:pt x="334" y="42"/>
                  </a:lnTo>
                  <a:lnTo>
                    <a:pt x="329" y="43"/>
                  </a:lnTo>
                  <a:lnTo>
                    <a:pt x="328" y="43"/>
                  </a:lnTo>
                  <a:lnTo>
                    <a:pt x="325" y="43"/>
                  </a:lnTo>
                  <a:lnTo>
                    <a:pt x="322" y="45"/>
                  </a:lnTo>
                  <a:lnTo>
                    <a:pt x="319" y="48"/>
                  </a:lnTo>
                  <a:lnTo>
                    <a:pt x="315" y="48"/>
                  </a:lnTo>
                  <a:lnTo>
                    <a:pt x="313" y="48"/>
                  </a:lnTo>
                  <a:lnTo>
                    <a:pt x="309" y="50"/>
                  </a:lnTo>
                  <a:lnTo>
                    <a:pt x="304" y="51"/>
                  </a:lnTo>
                  <a:lnTo>
                    <a:pt x="302" y="51"/>
                  </a:lnTo>
                  <a:lnTo>
                    <a:pt x="298" y="54"/>
                  </a:lnTo>
                  <a:lnTo>
                    <a:pt x="294" y="54"/>
                  </a:lnTo>
                  <a:lnTo>
                    <a:pt x="292" y="56"/>
                  </a:lnTo>
                  <a:lnTo>
                    <a:pt x="286" y="56"/>
                  </a:lnTo>
                  <a:lnTo>
                    <a:pt x="283" y="58"/>
                  </a:lnTo>
                  <a:lnTo>
                    <a:pt x="280" y="58"/>
                  </a:lnTo>
                  <a:lnTo>
                    <a:pt x="275" y="61"/>
                  </a:lnTo>
                  <a:lnTo>
                    <a:pt x="271" y="62"/>
                  </a:lnTo>
                  <a:lnTo>
                    <a:pt x="266" y="62"/>
                  </a:lnTo>
                  <a:lnTo>
                    <a:pt x="263" y="65"/>
                  </a:lnTo>
                  <a:lnTo>
                    <a:pt x="259" y="65"/>
                  </a:lnTo>
                  <a:lnTo>
                    <a:pt x="252" y="67"/>
                  </a:lnTo>
                  <a:lnTo>
                    <a:pt x="248" y="67"/>
                  </a:lnTo>
                  <a:lnTo>
                    <a:pt x="243" y="67"/>
                  </a:lnTo>
                  <a:lnTo>
                    <a:pt x="241" y="68"/>
                  </a:lnTo>
                  <a:lnTo>
                    <a:pt x="237" y="68"/>
                  </a:lnTo>
                  <a:lnTo>
                    <a:pt x="234" y="68"/>
                  </a:lnTo>
                  <a:lnTo>
                    <a:pt x="231" y="71"/>
                  </a:lnTo>
                  <a:lnTo>
                    <a:pt x="229" y="71"/>
                  </a:lnTo>
                  <a:lnTo>
                    <a:pt x="224" y="71"/>
                  </a:lnTo>
                  <a:lnTo>
                    <a:pt x="223" y="73"/>
                  </a:lnTo>
                  <a:lnTo>
                    <a:pt x="218" y="73"/>
                  </a:lnTo>
                  <a:lnTo>
                    <a:pt x="217" y="73"/>
                  </a:lnTo>
                  <a:lnTo>
                    <a:pt x="209" y="74"/>
                  </a:lnTo>
                  <a:lnTo>
                    <a:pt x="206" y="77"/>
                  </a:lnTo>
                  <a:lnTo>
                    <a:pt x="201" y="79"/>
                  </a:lnTo>
                  <a:lnTo>
                    <a:pt x="195" y="79"/>
                  </a:lnTo>
                  <a:lnTo>
                    <a:pt x="191" y="81"/>
                  </a:lnTo>
                  <a:lnTo>
                    <a:pt x="185" y="83"/>
                  </a:lnTo>
                  <a:lnTo>
                    <a:pt x="183" y="85"/>
                  </a:lnTo>
                  <a:lnTo>
                    <a:pt x="180" y="87"/>
                  </a:lnTo>
                  <a:lnTo>
                    <a:pt x="175" y="87"/>
                  </a:lnTo>
                  <a:lnTo>
                    <a:pt x="174" y="90"/>
                  </a:lnTo>
                  <a:lnTo>
                    <a:pt x="169" y="92"/>
                  </a:lnTo>
                  <a:lnTo>
                    <a:pt x="167" y="94"/>
                  </a:lnTo>
                  <a:lnTo>
                    <a:pt x="163" y="96"/>
                  </a:lnTo>
                  <a:lnTo>
                    <a:pt x="161" y="98"/>
                  </a:lnTo>
                  <a:lnTo>
                    <a:pt x="157" y="100"/>
                  </a:lnTo>
                  <a:lnTo>
                    <a:pt x="154" y="102"/>
                  </a:lnTo>
                  <a:lnTo>
                    <a:pt x="149" y="104"/>
                  </a:lnTo>
                  <a:lnTo>
                    <a:pt x="144" y="106"/>
                  </a:lnTo>
                  <a:lnTo>
                    <a:pt x="140" y="108"/>
                  </a:lnTo>
                  <a:lnTo>
                    <a:pt x="137" y="110"/>
                  </a:lnTo>
                  <a:lnTo>
                    <a:pt x="132" y="113"/>
                  </a:lnTo>
                  <a:lnTo>
                    <a:pt x="129" y="115"/>
                  </a:lnTo>
                  <a:lnTo>
                    <a:pt x="123" y="116"/>
                  </a:lnTo>
                  <a:lnTo>
                    <a:pt x="121" y="119"/>
                  </a:lnTo>
                  <a:lnTo>
                    <a:pt x="117" y="121"/>
                  </a:lnTo>
                  <a:lnTo>
                    <a:pt x="112" y="124"/>
                  </a:lnTo>
                  <a:lnTo>
                    <a:pt x="109" y="125"/>
                  </a:lnTo>
                  <a:lnTo>
                    <a:pt x="105" y="127"/>
                  </a:lnTo>
                  <a:lnTo>
                    <a:pt x="100" y="130"/>
                  </a:lnTo>
                  <a:lnTo>
                    <a:pt x="98" y="131"/>
                  </a:lnTo>
                  <a:lnTo>
                    <a:pt x="94" y="131"/>
                  </a:lnTo>
                  <a:lnTo>
                    <a:pt x="92" y="133"/>
                  </a:lnTo>
                  <a:lnTo>
                    <a:pt x="87" y="136"/>
                  </a:lnTo>
                  <a:lnTo>
                    <a:pt x="83" y="138"/>
                  </a:lnTo>
                  <a:lnTo>
                    <a:pt x="81" y="141"/>
                  </a:lnTo>
                  <a:lnTo>
                    <a:pt x="80" y="141"/>
                  </a:lnTo>
                  <a:lnTo>
                    <a:pt x="75" y="142"/>
                  </a:lnTo>
                  <a:lnTo>
                    <a:pt x="73" y="144"/>
                  </a:lnTo>
                  <a:lnTo>
                    <a:pt x="69" y="147"/>
                  </a:lnTo>
                  <a:lnTo>
                    <a:pt x="64" y="148"/>
                  </a:lnTo>
                  <a:lnTo>
                    <a:pt x="60" y="150"/>
                  </a:lnTo>
                  <a:lnTo>
                    <a:pt x="58" y="153"/>
                  </a:lnTo>
                  <a:lnTo>
                    <a:pt x="54" y="155"/>
                  </a:lnTo>
                  <a:lnTo>
                    <a:pt x="52" y="156"/>
                  </a:lnTo>
                  <a:lnTo>
                    <a:pt x="50" y="156"/>
                  </a:lnTo>
                  <a:lnTo>
                    <a:pt x="48" y="159"/>
                  </a:lnTo>
                  <a:lnTo>
                    <a:pt x="44" y="161"/>
                  </a:lnTo>
                  <a:lnTo>
                    <a:pt x="39" y="161"/>
                  </a:lnTo>
                  <a:lnTo>
                    <a:pt x="37" y="164"/>
                  </a:lnTo>
                  <a:lnTo>
                    <a:pt x="35" y="166"/>
                  </a:lnTo>
                  <a:lnTo>
                    <a:pt x="31" y="166"/>
                  </a:lnTo>
                  <a:lnTo>
                    <a:pt x="29" y="167"/>
                  </a:lnTo>
                  <a:lnTo>
                    <a:pt x="27" y="167"/>
                  </a:lnTo>
                  <a:lnTo>
                    <a:pt x="24" y="170"/>
                  </a:lnTo>
                  <a:lnTo>
                    <a:pt x="23" y="172"/>
                  </a:lnTo>
                  <a:lnTo>
                    <a:pt x="21" y="172"/>
                  </a:lnTo>
                  <a:lnTo>
                    <a:pt x="0"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5" name="Freeform 86"/>
            <p:cNvSpPr>
              <a:spLocks/>
            </p:cNvSpPr>
            <p:nvPr/>
          </p:nvSpPr>
          <p:spPr bwMode="auto">
            <a:xfrm>
              <a:off x="2119" y="2760"/>
              <a:ext cx="72" cy="69"/>
            </a:xfrm>
            <a:custGeom>
              <a:avLst/>
              <a:gdLst>
                <a:gd name="T0" fmla="*/ 2 w 287"/>
                <a:gd name="T1" fmla="*/ 0 h 277"/>
                <a:gd name="T2" fmla="*/ 3 w 287"/>
                <a:gd name="T3" fmla="*/ 1 h 277"/>
                <a:gd name="T4" fmla="*/ 3 w 287"/>
                <a:gd name="T5" fmla="*/ 1 h 277"/>
                <a:gd name="T6" fmla="*/ 4 w 287"/>
                <a:gd name="T7" fmla="*/ 2 h 277"/>
                <a:gd name="T8" fmla="*/ 5 w 287"/>
                <a:gd name="T9" fmla="*/ 2 h 277"/>
                <a:gd name="T10" fmla="*/ 5 w 287"/>
                <a:gd name="T11" fmla="*/ 3 h 277"/>
                <a:gd name="T12" fmla="*/ 6 w 287"/>
                <a:gd name="T13" fmla="*/ 4 h 277"/>
                <a:gd name="T14" fmla="*/ 6 w 287"/>
                <a:gd name="T15" fmla="*/ 4 h 277"/>
                <a:gd name="T16" fmla="*/ 7 w 287"/>
                <a:gd name="T17" fmla="*/ 5 h 277"/>
                <a:gd name="T18" fmla="*/ 7 w 287"/>
                <a:gd name="T19" fmla="*/ 6 h 277"/>
                <a:gd name="T20" fmla="*/ 8 w 287"/>
                <a:gd name="T21" fmla="*/ 6 h 277"/>
                <a:gd name="T22" fmla="*/ 9 w 287"/>
                <a:gd name="T23" fmla="*/ 7 h 277"/>
                <a:gd name="T24" fmla="*/ 9 w 287"/>
                <a:gd name="T25" fmla="*/ 8 h 277"/>
                <a:gd name="T26" fmla="*/ 10 w 287"/>
                <a:gd name="T27" fmla="*/ 9 h 277"/>
                <a:gd name="T28" fmla="*/ 10 w 287"/>
                <a:gd name="T29" fmla="*/ 9 h 277"/>
                <a:gd name="T30" fmla="*/ 11 w 287"/>
                <a:gd name="T31" fmla="*/ 10 h 277"/>
                <a:gd name="T32" fmla="*/ 12 w 287"/>
                <a:gd name="T33" fmla="*/ 10 h 277"/>
                <a:gd name="T34" fmla="*/ 12 w 287"/>
                <a:gd name="T35" fmla="*/ 11 h 277"/>
                <a:gd name="T36" fmla="*/ 13 w 287"/>
                <a:gd name="T37" fmla="*/ 11 h 277"/>
                <a:gd name="T38" fmla="*/ 13 w 287"/>
                <a:gd name="T39" fmla="*/ 12 h 277"/>
                <a:gd name="T40" fmla="*/ 14 w 287"/>
                <a:gd name="T41" fmla="*/ 12 h 277"/>
                <a:gd name="T42" fmla="*/ 15 w 287"/>
                <a:gd name="T43" fmla="*/ 13 h 277"/>
                <a:gd name="T44" fmla="*/ 15 w 287"/>
                <a:gd name="T45" fmla="*/ 13 h 277"/>
                <a:gd name="T46" fmla="*/ 16 w 287"/>
                <a:gd name="T47" fmla="*/ 14 h 277"/>
                <a:gd name="T48" fmla="*/ 17 w 287"/>
                <a:gd name="T49" fmla="*/ 15 h 277"/>
                <a:gd name="T50" fmla="*/ 17 w 287"/>
                <a:gd name="T51" fmla="*/ 15 h 277"/>
                <a:gd name="T52" fmla="*/ 18 w 287"/>
                <a:gd name="T53" fmla="*/ 16 h 277"/>
                <a:gd name="T54" fmla="*/ 18 w 287"/>
                <a:gd name="T55" fmla="*/ 16 h 277"/>
                <a:gd name="T56" fmla="*/ 15 w 287"/>
                <a:gd name="T57" fmla="*/ 17 h 277"/>
                <a:gd name="T58" fmla="*/ 15 w 287"/>
                <a:gd name="T59" fmla="*/ 16 h 277"/>
                <a:gd name="T60" fmla="*/ 15 w 287"/>
                <a:gd name="T61" fmla="*/ 16 h 277"/>
                <a:gd name="T62" fmla="*/ 14 w 287"/>
                <a:gd name="T63" fmla="*/ 15 h 277"/>
                <a:gd name="T64" fmla="*/ 14 w 287"/>
                <a:gd name="T65" fmla="*/ 15 h 277"/>
                <a:gd name="T66" fmla="*/ 13 w 287"/>
                <a:gd name="T67" fmla="*/ 14 h 277"/>
                <a:gd name="T68" fmla="*/ 13 w 287"/>
                <a:gd name="T69" fmla="*/ 13 h 277"/>
                <a:gd name="T70" fmla="*/ 13 w 287"/>
                <a:gd name="T71" fmla="*/ 13 h 277"/>
                <a:gd name="T72" fmla="*/ 12 w 287"/>
                <a:gd name="T73" fmla="*/ 12 h 277"/>
                <a:gd name="T74" fmla="*/ 12 w 287"/>
                <a:gd name="T75" fmla="*/ 12 h 277"/>
                <a:gd name="T76" fmla="*/ 11 w 287"/>
                <a:gd name="T77" fmla="*/ 11 h 277"/>
                <a:gd name="T78" fmla="*/ 10 w 287"/>
                <a:gd name="T79" fmla="*/ 10 h 277"/>
                <a:gd name="T80" fmla="*/ 10 w 287"/>
                <a:gd name="T81" fmla="*/ 9 h 277"/>
                <a:gd name="T82" fmla="*/ 9 w 287"/>
                <a:gd name="T83" fmla="*/ 9 h 277"/>
                <a:gd name="T84" fmla="*/ 8 w 287"/>
                <a:gd name="T85" fmla="*/ 8 h 277"/>
                <a:gd name="T86" fmla="*/ 7 w 287"/>
                <a:gd name="T87" fmla="*/ 7 h 277"/>
                <a:gd name="T88" fmla="*/ 7 w 287"/>
                <a:gd name="T89" fmla="*/ 7 h 277"/>
                <a:gd name="T90" fmla="*/ 6 w 287"/>
                <a:gd name="T91" fmla="*/ 6 h 277"/>
                <a:gd name="T92" fmla="*/ 5 w 287"/>
                <a:gd name="T93" fmla="*/ 5 h 277"/>
                <a:gd name="T94" fmla="*/ 4 w 287"/>
                <a:gd name="T95" fmla="*/ 5 h 277"/>
                <a:gd name="T96" fmla="*/ 3 w 287"/>
                <a:gd name="T97" fmla="*/ 4 h 277"/>
                <a:gd name="T98" fmla="*/ 2 w 287"/>
                <a:gd name="T99" fmla="*/ 3 h 277"/>
                <a:gd name="T100" fmla="*/ 2 w 287"/>
                <a:gd name="T101" fmla="*/ 2 h 277"/>
                <a:gd name="T102" fmla="*/ 1 w 287"/>
                <a:gd name="T103" fmla="*/ 2 h 277"/>
                <a:gd name="T104" fmla="*/ 1 w 287"/>
                <a:gd name="T105" fmla="*/ 1 h 277"/>
                <a:gd name="T106" fmla="*/ 0 w 287"/>
                <a:gd name="T107" fmla="*/ 1 h 27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7"/>
                <a:gd name="T163" fmla="*/ 0 h 277"/>
                <a:gd name="T164" fmla="*/ 287 w 287"/>
                <a:gd name="T165" fmla="*/ 277 h 27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7" h="277">
                  <a:moveTo>
                    <a:pt x="0" y="16"/>
                  </a:moveTo>
                  <a:lnTo>
                    <a:pt x="32" y="0"/>
                  </a:lnTo>
                  <a:lnTo>
                    <a:pt x="37" y="5"/>
                  </a:lnTo>
                  <a:lnTo>
                    <a:pt x="39" y="7"/>
                  </a:lnTo>
                  <a:lnTo>
                    <a:pt x="43" y="11"/>
                  </a:lnTo>
                  <a:lnTo>
                    <a:pt x="46" y="16"/>
                  </a:lnTo>
                  <a:lnTo>
                    <a:pt x="51" y="19"/>
                  </a:lnTo>
                  <a:lnTo>
                    <a:pt x="52" y="22"/>
                  </a:lnTo>
                  <a:lnTo>
                    <a:pt x="55" y="24"/>
                  </a:lnTo>
                  <a:lnTo>
                    <a:pt x="60" y="29"/>
                  </a:lnTo>
                  <a:lnTo>
                    <a:pt x="62" y="30"/>
                  </a:lnTo>
                  <a:lnTo>
                    <a:pt x="63" y="33"/>
                  </a:lnTo>
                  <a:lnTo>
                    <a:pt x="66" y="36"/>
                  </a:lnTo>
                  <a:lnTo>
                    <a:pt x="70" y="39"/>
                  </a:lnTo>
                  <a:lnTo>
                    <a:pt x="72" y="42"/>
                  </a:lnTo>
                  <a:lnTo>
                    <a:pt x="76" y="45"/>
                  </a:lnTo>
                  <a:lnTo>
                    <a:pt x="78" y="48"/>
                  </a:lnTo>
                  <a:lnTo>
                    <a:pt x="80" y="53"/>
                  </a:lnTo>
                  <a:lnTo>
                    <a:pt x="84" y="56"/>
                  </a:lnTo>
                  <a:lnTo>
                    <a:pt x="87" y="59"/>
                  </a:lnTo>
                  <a:lnTo>
                    <a:pt x="91" y="64"/>
                  </a:lnTo>
                  <a:lnTo>
                    <a:pt x="93" y="68"/>
                  </a:lnTo>
                  <a:lnTo>
                    <a:pt x="97" y="73"/>
                  </a:lnTo>
                  <a:lnTo>
                    <a:pt x="99" y="76"/>
                  </a:lnTo>
                  <a:lnTo>
                    <a:pt x="103" y="79"/>
                  </a:lnTo>
                  <a:lnTo>
                    <a:pt x="106" y="84"/>
                  </a:lnTo>
                  <a:lnTo>
                    <a:pt x="109" y="87"/>
                  </a:lnTo>
                  <a:lnTo>
                    <a:pt x="112" y="91"/>
                  </a:lnTo>
                  <a:lnTo>
                    <a:pt x="114" y="96"/>
                  </a:lnTo>
                  <a:lnTo>
                    <a:pt x="119" y="98"/>
                  </a:lnTo>
                  <a:lnTo>
                    <a:pt x="122" y="104"/>
                  </a:lnTo>
                  <a:lnTo>
                    <a:pt x="125" y="106"/>
                  </a:lnTo>
                  <a:lnTo>
                    <a:pt x="128" y="110"/>
                  </a:lnTo>
                  <a:lnTo>
                    <a:pt x="131" y="115"/>
                  </a:lnTo>
                  <a:lnTo>
                    <a:pt x="135" y="116"/>
                  </a:lnTo>
                  <a:lnTo>
                    <a:pt x="137" y="121"/>
                  </a:lnTo>
                  <a:lnTo>
                    <a:pt x="142" y="125"/>
                  </a:lnTo>
                  <a:lnTo>
                    <a:pt x="145" y="129"/>
                  </a:lnTo>
                  <a:lnTo>
                    <a:pt x="148" y="131"/>
                  </a:lnTo>
                  <a:lnTo>
                    <a:pt x="151" y="135"/>
                  </a:lnTo>
                  <a:lnTo>
                    <a:pt x="154" y="140"/>
                  </a:lnTo>
                  <a:lnTo>
                    <a:pt x="158" y="142"/>
                  </a:lnTo>
                  <a:lnTo>
                    <a:pt x="160" y="146"/>
                  </a:lnTo>
                  <a:lnTo>
                    <a:pt x="165" y="148"/>
                  </a:lnTo>
                  <a:lnTo>
                    <a:pt x="167" y="152"/>
                  </a:lnTo>
                  <a:lnTo>
                    <a:pt x="171" y="154"/>
                  </a:lnTo>
                  <a:lnTo>
                    <a:pt x="173" y="158"/>
                  </a:lnTo>
                  <a:lnTo>
                    <a:pt x="177" y="161"/>
                  </a:lnTo>
                  <a:lnTo>
                    <a:pt x="179" y="163"/>
                  </a:lnTo>
                  <a:lnTo>
                    <a:pt x="182" y="167"/>
                  </a:lnTo>
                  <a:lnTo>
                    <a:pt x="185" y="169"/>
                  </a:lnTo>
                  <a:lnTo>
                    <a:pt x="188" y="172"/>
                  </a:lnTo>
                  <a:lnTo>
                    <a:pt x="193" y="173"/>
                  </a:lnTo>
                  <a:lnTo>
                    <a:pt x="194" y="178"/>
                  </a:lnTo>
                  <a:lnTo>
                    <a:pt x="199" y="179"/>
                  </a:lnTo>
                  <a:lnTo>
                    <a:pt x="200" y="179"/>
                  </a:lnTo>
                  <a:lnTo>
                    <a:pt x="202" y="184"/>
                  </a:lnTo>
                  <a:lnTo>
                    <a:pt x="206" y="186"/>
                  </a:lnTo>
                  <a:lnTo>
                    <a:pt x="208" y="189"/>
                  </a:lnTo>
                  <a:lnTo>
                    <a:pt x="213" y="190"/>
                  </a:lnTo>
                  <a:lnTo>
                    <a:pt x="214" y="195"/>
                  </a:lnTo>
                  <a:lnTo>
                    <a:pt x="219" y="196"/>
                  </a:lnTo>
                  <a:lnTo>
                    <a:pt x="224" y="201"/>
                  </a:lnTo>
                  <a:lnTo>
                    <a:pt x="228" y="203"/>
                  </a:lnTo>
                  <a:lnTo>
                    <a:pt x="230" y="207"/>
                  </a:lnTo>
                  <a:lnTo>
                    <a:pt x="234" y="209"/>
                  </a:lnTo>
                  <a:lnTo>
                    <a:pt x="237" y="214"/>
                  </a:lnTo>
                  <a:lnTo>
                    <a:pt x="242" y="218"/>
                  </a:lnTo>
                  <a:lnTo>
                    <a:pt x="245" y="220"/>
                  </a:lnTo>
                  <a:lnTo>
                    <a:pt x="248" y="224"/>
                  </a:lnTo>
                  <a:lnTo>
                    <a:pt x="253" y="227"/>
                  </a:lnTo>
                  <a:lnTo>
                    <a:pt x="256" y="230"/>
                  </a:lnTo>
                  <a:lnTo>
                    <a:pt x="259" y="232"/>
                  </a:lnTo>
                  <a:lnTo>
                    <a:pt x="262" y="237"/>
                  </a:lnTo>
                  <a:lnTo>
                    <a:pt x="265" y="241"/>
                  </a:lnTo>
                  <a:lnTo>
                    <a:pt x="268" y="243"/>
                  </a:lnTo>
                  <a:lnTo>
                    <a:pt x="270" y="245"/>
                  </a:lnTo>
                  <a:lnTo>
                    <a:pt x="274" y="249"/>
                  </a:lnTo>
                  <a:lnTo>
                    <a:pt x="276" y="252"/>
                  </a:lnTo>
                  <a:lnTo>
                    <a:pt x="280" y="255"/>
                  </a:lnTo>
                  <a:lnTo>
                    <a:pt x="282" y="258"/>
                  </a:lnTo>
                  <a:lnTo>
                    <a:pt x="285" y="259"/>
                  </a:lnTo>
                  <a:lnTo>
                    <a:pt x="287" y="262"/>
                  </a:lnTo>
                  <a:lnTo>
                    <a:pt x="247" y="277"/>
                  </a:lnTo>
                  <a:lnTo>
                    <a:pt x="247" y="274"/>
                  </a:lnTo>
                  <a:lnTo>
                    <a:pt x="245" y="272"/>
                  </a:lnTo>
                  <a:lnTo>
                    <a:pt x="242" y="270"/>
                  </a:lnTo>
                  <a:lnTo>
                    <a:pt x="240" y="266"/>
                  </a:lnTo>
                  <a:lnTo>
                    <a:pt x="237" y="262"/>
                  </a:lnTo>
                  <a:lnTo>
                    <a:pt x="237" y="259"/>
                  </a:lnTo>
                  <a:lnTo>
                    <a:pt x="236" y="258"/>
                  </a:lnTo>
                  <a:lnTo>
                    <a:pt x="234" y="255"/>
                  </a:lnTo>
                  <a:lnTo>
                    <a:pt x="231" y="252"/>
                  </a:lnTo>
                  <a:lnTo>
                    <a:pt x="230" y="249"/>
                  </a:lnTo>
                  <a:lnTo>
                    <a:pt x="228" y="245"/>
                  </a:lnTo>
                  <a:lnTo>
                    <a:pt x="225" y="241"/>
                  </a:lnTo>
                  <a:lnTo>
                    <a:pt x="224" y="238"/>
                  </a:lnTo>
                  <a:lnTo>
                    <a:pt x="222" y="235"/>
                  </a:lnTo>
                  <a:lnTo>
                    <a:pt x="219" y="230"/>
                  </a:lnTo>
                  <a:lnTo>
                    <a:pt x="214" y="227"/>
                  </a:lnTo>
                  <a:lnTo>
                    <a:pt x="213" y="224"/>
                  </a:lnTo>
                  <a:lnTo>
                    <a:pt x="211" y="220"/>
                  </a:lnTo>
                  <a:lnTo>
                    <a:pt x="208" y="215"/>
                  </a:lnTo>
                  <a:lnTo>
                    <a:pt x="206" y="214"/>
                  </a:lnTo>
                  <a:lnTo>
                    <a:pt x="202" y="209"/>
                  </a:lnTo>
                  <a:lnTo>
                    <a:pt x="200" y="204"/>
                  </a:lnTo>
                  <a:lnTo>
                    <a:pt x="199" y="203"/>
                  </a:lnTo>
                  <a:lnTo>
                    <a:pt x="196" y="201"/>
                  </a:lnTo>
                  <a:lnTo>
                    <a:pt x="193" y="196"/>
                  </a:lnTo>
                  <a:lnTo>
                    <a:pt x="189" y="195"/>
                  </a:lnTo>
                  <a:lnTo>
                    <a:pt x="188" y="192"/>
                  </a:lnTo>
                  <a:lnTo>
                    <a:pt x="185" y="190"/>
                  </a:lnTo>
                  <a:lnTo>
                    <a:pt x="182" y="189"/>
                  </a:lnTo>
                  <a:lnTo>
                    <a:pt x="179" y="186"/>
                  </a:lnTo>
                  <a:lnTo>
                    <a:pt x="177" y="181"/>
                  </a:lnTo>
                  <a:lnTo>
                    <a:pt x="176" y="179"/>
                  </a:lnTo>
                  <a:lnTo>
                    <a:pt x="171" y="175"/>
                  </a:lnTo>
                  <a:lnTo>
                    <a:pt x="167" y="172"/>
                  </a:lnTo>
                  <a:lnTo>
                    <a:pt x="162" y="167"/>
                  </a:lnTo>
                  <a:lnTo>
                    <a:pt x="158" y="163"/>
                  </a:lnTo>
                  <a:lnTo>
                    <a:pt x="154" y="158"/>
                  </a:lnTo>
                  <a:lnTo>
                    <a:pt x="151" y="154"/>
                  </a:lnTo>
                  <a:lnTo>
                    <a:pt x="148" y="148"/>
                  </a:lnTo>
                  <a:lnTo>
                    <a:pt x="144" y="144"/>
                  </a:lnTo>
                  <a:lnTo>
                    <a:pt x="137" y="140"/>
                  </a:lnTo>
                  <a:lnTo>
                    <a:pt x="133" y="133"/>
                  </a:lnTo>
                  <a:lnTo>
                    <a:pt x="128" y="131"/>
                  </a:lnTo>
                  <a:lnTo>
                    <a:pt x="126" y="127"/>
                  </a:lnTo>
                  <a:lnTo>
                    <a:pt x="122" y="125"/>
                  </a:lnTo>
                  <a:lnTo>
                    <a:pt x="120" y="122"/>
                  </a:lnTo>
                  <a:lnTo>
                    <a:pt x="116" y="119"/>
                  </a:lnTo>
                  <a:lnTo>
                    <a:pt x="112" y="116"/>
                  </a:lnTo>
                  <a:lnTo>
                    <a:pt x="108" y="115"/>
                  </a:lnTo>
                  <a:lnTo>
                    <a:pt x="103" y="110"/>
                  </a:lnTo>
                  <a:lnTo>
                    <a:pt x="99" y="109"/>
                  </a:lnTo>
                  <a:lnTo>
                    <a:pt x="93" y="104"/>
                  </a:lnTo>
                  <a:lnTo>
                    <a:pt x="89" y="99"/>
                  </a:lnTo>
                  <a:lnTo>
                    <a:pt x="84" y="98"/>
                  </a:lnTo>
                  <a:lnTo>
                    <a:pt x="78" y="93"/>
                  </a:lnTo>
                  <a:lnTo>
                    <a:pt x="74" y="90"/>
                  </a:lnTo>
                  <a:lnTo>
                    <a:pt x="70" y="85"/>
                  </a:lnTo>
                  <a:lnTo>
                    <a:pt x="66" y="84"/>
                  </a:lnTo>
                  <a:lnTo>
                    <a:pt x="62" y="76"/>
                  </a:lnTo>
                  <a:lnTo>
                    <a:pt x="57" y="74"/>
                  </a:lnTo>
                  <a:lnTo>
                    <a:pt x="52" y="68"/>
                  </a:lnTo>
                  <a:lnTo>
                    <a:pt x="49" y="67"/>
                  </a:lnTo>
                  <a:lnTo>
                    <a:pt x="45" y="62"/>
                  </a:lnTo>
                  <a:lnTo>
                    <a:pt x="40" y="58"/>
                  </a:lnTo>
                  <a:lnTo>
                    <a:pt x="37" y="53"/>
                  </a:lnTo>
                  <a:lnTo>
                    <a:pt x="34" y="51"/>
                  </a:lnTo>
                  <a:lnTo>
                    <a:pt x="29" y="45"/>
                  </a:lnTo>
                  <a:lnTo>
                    <a:pt x="26" y="42"/>
                  </a:lnTo>
                  <a:lnTo>
                    <a:pt x="21" y="39"/>
                  </a:lnTo>
                  <a:lnTo>
                    <a:pt x="20" y="36"/>
                  </a:lnTo>
                  <a:lnTo>
                    <a:pt x="17" y="33"/>
                  </a:lnTo>
                  <a:lnTo>
                    <a:pt x="14" y="30"/>
                  </a:lnTo>
                  <a:lnTo>
                    <a:pt x="11" y="25"/>
                  </a:lnTo>
                  <a:lnTo>
                    <a:pt x="9" y="24"/>
                  </a:lnTo>
                  <a:lnTo>
                    <a:pt x="4" y="19"/>
                  </a:lnTo>
                  <a:lnTo>
                    <a:pt x="3" y="18"/>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6" name="Freeform 87"/>
            <p:cNvSpPr>
              <a:spLocks/>
            </p:cNvSpPr>
            <p:nvPr/>
          </p:nvSpPr>
          <p:spPr bwMode="auto">
            <a:xfrm>
              <a:off x="2152" y="2759"/>
              <a:ext cx="62" cy="61"/>
            </a:xfrm>
            <a:custGeom>
              <a:avLst/>
              <a:gdLst>
                <a:gd name="T0" fmla="*/ 2 w 248"/>
                <a:gd name="T1" fmla="*/ 0 h 247"/>
                <a:gd name="T2" fmla="*/ 3 w 248"/>
                <a:gd name="T3" fmla="*/ 1 h 247"/>
                <a:gd name="T4" fmla="*/ 3 w 248"/>
                <a:gd name="T5" fmla="*/ 1 h 247"/>
                <a:gd name="T6" fmla="*/ 4 w 248"/>
                <a:gd name="T7" fmla="*/ 2 h 247"/>
                <a:gd name="T8" fmla="*/ 4 w 248"/>
                <a:gd name="T9" fmla="*/ 3 h 247"/>
                <a:gd name="T10" fmla="*/ 5 w 248"/>
                <a:gd name="T11" fmla="*/ 3 h 247"/>
                <a:gd name="T12" fmla="*/ 6 w 248"/>
                <a:gd name="T13" fmla="*/ 4 h 247"/>
                <a:gd name="T14" fmla="*/ 7 w 248"/>
                <a:gd name="T15" fmla="*/ 5 h 247"/>
                <a:gd name="T16" fmla="*/ 8 w 248"/>
                <a:gd name="T17" fmla="*/ 6 h 247"/>
                <a:gd name="T18" fmla="*/ 8 w 248"/>
                <a:gd name="T19" fmla="*/ 7 h 247"/>
                <a:gd name="T20" fmla="*/ 9 w 248"/>
                <a:gd name="T21" fmla="*/ 8 h 247"/>
                <a:gd name="T22" fmla="*/ 9 w 248"/>
                <a:gd name="T23" fmla="*/ 8 h 247"/>
                <a:gd name="T24" fmla="*/ 10 w 248"/>
                <a:gd name="T25" fmla="*/ 9 h 247"/>
                <a:gd name="T26" fmla="*/ 11 w 248"/>
                <a:gd name="T27" fmla="*/ 10 h 247"/>
                <a:gd name="T28" fmla="*/ 12 w 248"/>
                <a:gd name="T29" fmla="*/ 10 h 247"/>
                <a:gd name="T30" fmla="*/ 12 w 248"/>
                <a:gd name="T31" fmla="*/ 11 h 247"/>
                <a:gd name="T32" fmla="*/ 13 w 248"/>
                <a:gd name="T33" fmla="*/ 11 h 247"/>
                <a:gd name="T34" fmla="*/ 13 w 248"/>
                <a:gd name="T35" fmla="*/ 12 h 247"/>
                <a:gd name="T36" fmla="*/ 14 w 248"/>
                <a:gd name="T37" fmla="*/ 13 h 247"/>
                <a:gd name="T38" fmla="*/ 15 w 248"/>
                <a:gd name="T39" fmla="*/ 13 h 247"/>
                <a:gd name="T40" fmla="*/ 15 w 248"/>
                <a:gd name="T41" fmla="*/ 14 h 247"/>
                <a:gd name="T42" fmla="*/ 16 w 248"/>
                <a:gd name="T43" fmla="*/ 14 h 247"/>
                <a:gd name="T44" fmla="*/ 13 w 248"/>
                <a:gd name="T45" fmla="*/ 15 h 247"/>
                <a:gd name="T46" fmla="*/ 12 w 248"/>
                <a:gd name="T47" fmla="*/ 14 h 247"/>
                <a:gd name="T48" fmla="*/ 12 w 248"/>
                <a:gd name="T49" fmla="*/ 14 h 247"/>
                <a:gd name="T50" fmla="*/ 11 w 248"/>
                <a:gd name="T51" fmla="*/ 13 h 247"/>
                <a:gd name="T52" fmla="*/ 11 w 248"/>
                <a:gd name="T53" fmla="*/ 13 h 247"/>
                <a:gd name="T54" fmla="*/ 11 w 248"/>
                <a:gd name="T55" fmla="*/ 12 h 247"/>
                <a:gd name="T56" fmla="*/ 10 w 248"/>
                <a:gd name="T57" fmla="*/ 11 h 247"/>
                <a:gd name="T58" fmla="*/ 10 w 248"/>
                <a:gd name="T59" fmla="*/ 11 h 247"/>
                <a:gd name="T60" fmla="*/ 10 w 248"/>
                <a:gd name="T61" fmla="*/ 10 h 247"/>
                <a:gd name="T62" fmla="*/ 9 w 248"/>
                <a:gd name="T63" fmla="*/ 10 h 247"/>
                <a:gd name="T64" fmla="*/ 9 w 248"/>
                <a:gd name="T65" fmla="*/ 9 h 247"/>
                <a:gd name="T66" fmla="*/ 8 w 248"/>
                <a:gd name="T67" fmla="*/ 8 h 247"/>
                <a:gd name="T68" fmla="*/ 8 w 248"/>
                <a:gd name="T69" fmla="*/ 8 h 247"/>
                <a:gd name="T70" fmla="*/ 8 w 248"/>
                <a:gd name="T71" fmla="*/ 7 h 247"/>
                <a:gd name="T72" fmla="*/ 7 w 248"/>
                <a:gd name="T73" fmla="*/ 7 h 247"/>
                <a:gd name="T74" fmla="*/ 6 w 248"/>
                <a:gd name="T75" fmla="*/ 6 h 247"/>
                <a:gd name="T76" fmla="*/ 6 w 248"/>
                <a:gd name="T77" fmla="*/ 6 h 247"/>
                <a:gd name="T78" fmla="*/ 5 w 248"/>
                <a:gd name="T79" fmla="*/ 5 h 247"/>
                <a:gd name="T80" fmla="*/ 4 w 248"/>
                <a:gd name="T81" fmla="*/ 5 h 247"/>
                <a:gd name="T82" fmla="*/ 4 w 248"/>
                <a:gd name="T83" fmla="*/ 4 h 247"/>
                <a:gd name="T84" fmla="*/ 3 w 248"/>
                <a:gd name="T85" fmla="*/ 3 h 247"/>
                <a:gd name="T86" fmla="*/ 2 w 248"/>
                <a:gd name="T87" fmla="*/ 3 h 247"/>
                <a:gd name="T88" fmla="*/ 2 w 248"/>
                <a:gd name="T89" fmla="*/ 2 h 247"/>
                <a:gd name="T90" fmla="*/ 1 w 248"/>
                <a:gd name="T91" fmla="*/ 2 h 247"/>
                <a:gd name="T92" fmla="*/ 1 w 248"/>
                <a:gd name="T93" fmla="*/ 1 h 247"/>
                <a:gd name="T94" fmla="*/ 0 w 248"/>
                <a:gd name="T95" fmla="*/ 1 h 2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8"/>
                <a:gd name="T145" fmla="*/ 0 h 247"/>
                <a:gd name="T146" fmla="*/ 248 w 248"/>
                <a:gd name="T147" fmla="*/ 247 h 2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8" h="247">
                  <a:moveTo>
                    <a:pt x="0" y="17"/>
                  </a:moveTo>
                  <a:lnTo>
                    <a:pt x="32" y="0"/>
                  </a:lnTo>
                  <a:lnTo>
                    <a:pt x="34" y="2"/>
                  </a:lnTo>
                  <a:lnTo>
                    <a:pt x="38" y="6"/>
                  </a:lnTo>
                  <a:lnTo>
                    <a:pt x="43" y="11"/>
                  </a:lnTo>
                  <a:lnTo>
                    <a:pt x="44" y="13"/>
                  </a:lnTo>
                  <a:lnTo>
                    <a:pt x="46" y="16"/>
                  </a:lnTo>
                  <a:lnTo>
                    <a:pt x="49" y="19"/>
                  </a:lnTo>
                  <a:lnTo>
                    <a:pt x="52" y="24"/>
                  </a:lnTo>
                  <a:lnTo>
                    <a:pt x="55" y="25"/>
                  </a:lnTo>
                  <a:lnTo>
                    <a:pt x="60" y="31"/>
                  </a:lnTo>
                  <a:lnTo>
                    <a:pt x="63" y="36"/>
                  </a:lnTo>
                  <a:lnTo>
                    <a:pt x="67" y="41"/>
                  </a:lnTo>
                  <a:lnTo>
                    <a:pt x="69" y="45"/>
                  </a:lnTo>
                  <a:lnTo>
                    <a:pt x="73" y="48"/>
                  </a:lnTo>
                  <a:lnTo>
                    <a:pt x="78" y="53"/>
                  </a:lnTo>
                  <a:lnTo>
                    <a:pt x="81" y="57"/>
                  </a:lnTo>
                  <a:lnTo>
                    <a:pt x="86" y="62"/>
                  </a:lnTo>
                  <a:lnTo>
                    <a:pt x="91" y="68"/>
                  </a:lnTo>
                  <a:lnTo>
                    <a:pt x="95" y="73"/>
                  </a:lnTo>
                  <a:lnTo>
                    <a:pt x="98" y="79"/>
                  </a:lnTo>
                  <a:lnTo>
                    <a:pt x="101" y="82"/>
                  </a:lnTo>
                  <a:lnTo>
                    <a:pt x="104" y="87"/>
                  </a:lnTo>
                  <a:lnTo>
                    <a:pt x="109" y="91"/>
                  </a:lnTo>
                  <a:lnTo>
                    <a:pt x="114" y="97"/>
                  </a:lnTo>
                  <a:lnTo>
                    <a:pt x="118" y="102"/>
                  </a:lnTo>
                  <a:lnTo>
                    <a:pt x="123" y="105"/>
                  </a:lnTo>
                  <a:lnTo>
                    <a:pt x="124" y="110"/>
                  </a:lnTo>
                  <a:lnTo>
                    <a:pt x="129" y="115"/>
                  </a:lnTo>
                  <a:lnTo>
                    <a:pt x="130" y="119"/>
                  </a:lnTo>
                  <a:lnTo>
                    <a:pt x="135" y="122"/>
                  </a:lnTo>
                  <a:lnTo>
                    <a:pt x="140" y="127"/>
                  </a:lnTo>
                  <a:lnTo>
                    <a:pt x="143" y="131"/>
                  </a:lnTo>
                  <a:lnTo>
                    <a:pt x="146" y="135"/>
                  </a:lnTo>
                  <a:lnTo>
                    <a:pt x="149" y="139"/>
                  </a:lnTo>
                  <a:lnTo>
                    <a:pt x="154" y="144"/>
                  </a:lnTo>
                  <a:lnTo>
                    <a:pt x="158" y="148"/>
                  </a:lnTo>
                  <a:lnTo>
                    <a:pt x="163" y="150"/>
                  </a:lnTo>
                  <a:lnTo>
                    <a:pt x="165" y="154"/>
                  </a:lnTo>
                  <a:lnTo>
                    <a:pt x="169" y="158"/>
                  </a:lnTo>
                  <a:lnTo>
                    <a:pt x="172" y="160"/>
                  </a:lnTo>
                  <a:lnTo>
                    <a:pt x="177" y="164"/>
                  </a:lnTo>
                  <a:lnTo>
                    <a:pt x="181" y="167"/>
                  </a:lnTo>
                  <a:lnTo>
                    <a:pt x="183" y="170"/>
                  </a:lnTo>
                  <a:lnTo>
                    <a:pt x="188" y="173"/>
                  </a:lnTo>
                  <a:lnTo>
                    <a:pt x="192" y="178"/>
                  </a:lnTo>
                  <a:lnTo>
                    <a:pt x="194" y="179"/>
                  </a:lnTo>
                  <a:lnTo>
                    <a:pt x="198" y="181"/>
                  </a:lnTo>
                  <a:lnTo>
                    <a:pt x="202" y="185"/>
                  </a:lnTo>
                  <a:lnTo>
                    <a:pt x="204" y="187"/>
                  </a:lnTo>
                  <a:lnTo>
                    <a:pt x="206" y="190"/>
                  </a:lnTo>
                  <a:lnTo>
                    <a:pt x="210" y="192"/>
                  </a:lnTo>
                  <a:lnTo>
                    <a:pt x="213" y="195"/>
                  </a:lnTo>
                  <a:lnTo>
                    <a:pt x="219" y="198"/>
                  </a:lnTo>
                  <a:lnTo>
                    <a:pt x="223" y="202"/>
                  </a:lnTo>
                  <a:lnTo>
                    <a:pt x="225" y="207"/>
                  </a:lnTo>
                  <a:lnTo>
                    <a:pt x="229" y="209"/>
                  </a:lnTo>
                  <a:lnTo>
                    <a:pt x="234" y="215"/>
                  </a:lnTo>
                  <a:lnTo>
                    <a:pt x="239" y="220"/>
                  </a:lnTo>
                  <a:lnTo>
                    <a:pt x="240" y="224"/>
                  </a:lnTo>
                  <a:lnTo>
                    <a:pt x="245" y="227"/>
                  </a:lnTo>
                  <a:lnTo>
                    <a:pt x="245" y="232"/>
                  </a:lnTo>
                  <a:lnTo>
                    <a:pt x="246" y="233"/>
                  </a:lnTo>
                  <a:lnTo>
                    <a:pt x="248" y="236"/>
                  </a:lnTo>
                  <a:lnTo>
                    <a:pt x="198" y="247"/>
                  </a:lnTo>
                  <a:lnTo>
                    <a:pt x="198" y="244"/>
                  </a:lnTo>
                  <a:lnTo>
                    <a:pt x="196" y="243"/>
                  </a:lnTo>
                  <a:lnTo>
                    <a:pt x="194" y="241"/>
                  </a:lnTo>
                  <a:lnTo>
                    <a:pt x="192" y="236"/>
                  </a:lnTo>
                  <a:lnTo>
                    <a:pt x="189" y="233"/>
                  </a:lnTo>
                  <a:lnTo>
                    <a:pt x="188" y="227"/>
                  </a:lnTo>
                  <a:lnTo>
                    <a:pt x="186" y="224"/>
                  </a:lnTo>
                  <a:lnTo>
                    <a:pt x="183" y="221"/>
                  </a:lnTo>
                  <a:lnTo>
                    <a:pt x="181" y="220"/>
                  </a:lnTo>
                  <a:lnTo>
                    <a:pt x="181" y="215"/>
                  </a:lnTo>
                  <a:lnTo>
                    <a:pt x="178" y="213"/>
                  </a:lnTo>
                  <a:lnTo>
                    <a:pt x="177" y="210"/>
                  </a:lnTo>
                  <a:lnTo>
                    <a:pt x="175" y="207"/>
                  </a:lnTo>
                  <a:lnTo>
                    <a:pt x="172" y="204"/>
                  </a:lnTo>
                  <a:lnTo>
                    <a:pt x="172" y="201"/>
                  </a:lnTo>
                  <a:lnTo>
                    <a:pt x="171" y="198"/>
                  </a:lnTo>
                  <a:lnTo>
                    <a:pt x="169" y="195"/>
                  </a:lnTo>
                  <a:lnTo>
                    <a:pt x="166" y="192"/>
                  </a:lnTo>
                  <a:lnTo>
                    <a:pt x="165" y="187"/>
                  </a:lnTo>
                  <a:lnTo>
                    <a:pt x="163" y="185"/>
                  </a:lnTo>
                  <a:lnTo>
                    <a:pt x="160" y="181"/>
                  </a:lnTo>
                  <a:lnTo>
                    <a:pt x="158" y="178"/>
                  </a:lnTo>
                  <a:lnTo>
                    <a:pt x="158" y="175"/>
                  </a:lnTo>
                  <a:lnTo>
                    <a:pt x="155" y="170"/>
                  </a:lnTo>
                  <a:lnTo>
                    <a:pt x="154" y="169"/>
                  </a:lnTo>
                  <a:lnTo>
                    <a:pt x="149" y="164"/>
                  </a:lnTo>
                  <a:lnTo>
                    <a:pt x="149" y="160"/>
                  </a:lnTo>
                  <a:lnTo>
                    <a:pt x="146" y="158"/>
                  </a:lnTo>
                  <a:lnTo>
                    <a:pt x="143" y="154"/>
                  </a:lnTo>
                  <a:lnTo>
                    <a:pt x="141" y="150"/>
                  </a:lnTo>
                  <a:lnTo>
                    <a:pt x="140" y="148"/>
                  </a:lnTo>
                  <a:lnTo>
                    <a:pt x="137" y="146"/>
                  </a:lnTo>
                  <a:lnTo>
                    <a:pt x="135" y="141"/>
                  </a:lnTo>
                  <a:lnTo>
                    <a:pt x="130" y="137"/>
                  </a:lnTo>
                  <a:lnTo>
                    <a:pt x="129" y="135"/>
                  </a:lnTo>
                  <a:lnTo>
                    <a:pt x="126" y="131"/>
                  </a:lnTo>
                  <a:lnTo>
                    <a:pt x="124" y="128"/>
                  </a:lnTo>
                  <a:lnTo>
                    <a:pt x="123" y="127"/>
                  </a:lnTo>
                  <a:lnTo>
                    <a:pt x="120" y="122"/>
                  </a:lnTo>
                  <a:lnTo>
                    <a:pt x="118" y="121"/>
                  </a:lnTo>
                  <a:lnTo>
                    <a:pt x="115" y="116"/>
                  </a:lnTo>
                  <a:lnTo>
                    <a:pt x="112" y="115"/>
                  </a:lnTo>
                  <a:lnTo>
                    <a:pt x="109" y="112"/>
                  </a:lnTo>
                  <a:lnTo>
                    <a:pt x="104" y="108"/>
                  </a:lnTo>
                  <a:lnTo>
                    <a:pt x="101" y="104"/>
                  </a:lnTo>
                  <a:lnTo>
                    <a:pt x="97" y="99"/>
                  </a:lnTo>
                  <a:lnTo>
                    <a:pt x="95" y="97"/>
                  </a:lnTo>
                  <a:lnTo>
                    <a:pt x="91" y="93"/>
                  </a:lnTo>
                  <a:lnTo>
                    <a:pt x="89" y="93"/>
                  </a:lnTo>
                  <a:lnTo>
                    <a:pt x="86" y="90"/>
                  </a:lnTo>
                  <a:lnTo>
                    <a:pt x="81" y="87"/>
                  </a:lnTo>
                  <a:lnTo>
                    <a:pt x="78" y="82"/>
                  </a:lnTo>
                  <a:lnTo>
                    <a:pt x="75" y="82"/>
                  </a:lnTo>
                  <a:lnTo>
                    <a:pt x="73" y="79"/>
                  </a:lnTo>
                  <a:lnTo>
                    <a:pt x="69" y="76"/>
                  </a:lnTo>
                  <a:lnTo>
                    <a:pt x="66" y="74"/>
                  </a:lnTo>
                  <a:lnTo>
                    <a:pt x="63" y="70"/>
                  </a:lnTo>
                  <a:lnTo>
                    <a:pt x="60" y="68"/>
                  </a:lnTo>
                  <a:lnTo>
                    <a:pt x="55" y="64"/>
                  </a:lnTo>
                  <a:lnTo>
                    <a:pt x="50" y="62"/>
                  </a:lnTo>
                  <a:lnTo>
                    <a:pt x="46" y="57"/>
                  </a:lnTo>
                  <a:lnTo>
                    <a:pt x="43" y="54"/>
                  </a:lnTo>
                  <a:lnTo>
                    <a:pt x="40" y="51"/>
                  </a:lnTo>
                  <a:lnTo>
                    <a:pt x="35" y="48"/>
                  </a:lnTo>
                  <a:lnTo>
                    <a:pt x="32" y="45"/>
                  </a:lnTo>
                  <a:lnTo>
                    <a:pt x="27" y="41"/>
                  </a:lnTo>
                  <a:lnTo>
                    <a:pt x="23" y="39"/>
                  </a:lnTo>
                  <a:lnTo>
                    <a:pt x="18" y="36"/>
                  </a:lnTo>
                  <a:lnTo>
                    <a:pt x="17" y="31"/>
                  </a:lnTo>
                  <a:lnTo>
                    <a:pt x="15" y="30"/>
                  </a:lnTo>
                  <a:lnTo>
                    <a:pt x="11" y="28"/>
                  </a:lnTo>
                  <a:lnTo>
                    <a:pt x="9" y="25"/>
                  </a:lnTo>
                  <a:lnTo>
                    <a:pt x="6" y="24"/>
                  </a:lnTo>
                  <a:lnTo>
                    <a:pt x="4" y="22"/>
                  </a:lnTo>
                  <a:lnTo>
                    <a:pt x="2" y="22"/>
                  </a:lnTo>
                  <a:lnTo>
                    <a:pt x="0" y="19"/>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7" name="Freeform 88"/>
            <p:cNvSpPr>
              <a:spLocks/>
            </p:cNvSpPr>
            <p:nvPr/>
          </p:nvSpPr>
          <p:spPr bwMode="auto">
            <a:xfrm>
              <a:off x="2128" y="2804"/>
              <a:ext cx="47" cy="127"/>
            </a:xfrm>
            <a:custGeom>
              <a:avLst/>
              <a:gdLst>
                <a:gd name="T0" fmla="*/ 3 w 190"/>
                <a:gd name="T1" fmla="*/ 3 h 507"/>
                <a:gd name="T2" fmla="*/ 4 w 190"/>
                <a:gd name="T3" fmla="*/ 3 h 507"/>
                <a:gd name="T4" fmla="*/ 5 w 190"/>
                <a:gd name="T5" fmla="*/ 4 h 507"/>
                <a:gd name="T6" fmla="*/ 6 w 190"/>
                <a:gd name="T7" fmla="*/ 5 h 507"/>
                <a:gd name="T8" fmla="*/ 7 w 190"/>
                <a:gd name="T9" fmla="*/ 7 h 507"/>
                <a:gd name="T10" fmla="*/ 8 w 190"/>
                <a:gd name="T11" fmla="*/ 7 h 507"/>
                <a:gd name="T12" fmla="*/ 8 w 190"/>
                <a:gd name="T13" fmla="*/ 9 h 507"/>
                <a:gd name="T14" fmla="*/ 9 w 190"/>
                <a:gd name="T15" fmla="*/ 10 h 507"/>
                <a:gd name="T16" fmla="*/ 9 w 190"/>
                <a:gd name="T17" fmla="*/ 12 h 507"/>
                <a:gd name="T18" fmla="*/ 10 w 190"/>
                <a:gd name="T19" fmla="*/ 13 h 507"/>
                <a:gd name="T20" fmla="*/ 10 w 190"/>
                <a:gd name="T21" fmla="*/ 14 h 507"/>
                <a:gd name="T22" fmla="*/ 10 w 190"/>
                <a:gd name="T23" fmla="*/ 16 h 507"/>
                <a:gd name="T24" fmla="*/ 10 w 190"/>
                <a:gd name="T25" fmla="*/ 17 h 507"/>
                <a:gd name="T26" fmla="*/ 10 w 190"/>
                <a:gd name="T27" fmla="*/ 18 h 507"/>
                <a:gd name="T28" fmla="*/ 11 w 190"/>
                <a:gd name="T29" fmla="*/ 19 h 507"/>
                <a:gd name="T30" fmla="*/ 11 w 190"/>
                <a:gd name="T31" fmla="*/ 20 h 507"/>
                <a:gd name="T32" fmla="*/ 11 w 190"/>
                <a:gd name="T33" fmla="*/ 21 h 507"/>
                <a:gd name="T34" fmla="*/ 11 w 190"/>
                <a:gd name="T35" fmla="*/ 22 h 507"/>
                <a:gd name="T36" fmla="*/ 10 w 190"/>
                <a:gd name="T37" fmla="*/ 23 h 507"/>
                <a:gd name="T38" fmla="*/ 10 w 190"/>
                <a:gd name="T39" fmla="*/ 25 h 507"/>
                <a:gd name="T40" fmla="*/ 10 w 190"/>
                <a:gd name="T41" fmla="*/ 26 h 507"/>
                <a:gd name="T42" fmla="*/ 9 w 190"/>
                <a:gd name="T43" fmla="*/ 28 h 507"/>
                <a:gd name="T44" fmla="*/ 9 w 190"/>
                <a:gd name="T45" fmla="*/ 29 h 507"/>
                <a:gd name="T46" fmla="*/ 9 w 190"/>
                <a:gd name="T47" fmla="*/ 30 h 507"/>
                <a:gd name="T48" fmla="*/ 9 w 190"/>
                <a:gd name="T49" fmla="*/ 31 h 507"/>
                <a:gd name="T50" fmla="*/ 12 w 190"/>
                <a:gd name="T51" fmla="*/ 32 h 507"/>
                <a:gd name="T52" fmla="*/ 12 w 190"/>
                <a:gd name="T53" fmla="*/ 31 h 507"/>
                <a:gd name="T54" fmla="*/ 12 w 190"/>
                <a:gd name="T55" fmla="*/ 30 h 507"/>
                <a:gd name="T56" fmla="*/ 12 w 190"/>
                <a:gd name="T57" fmla="*/ 29 h 507"/>
                <a:gd name="T58" fmla="*/ 12 w 190"/>
                <a:gd name="T59" fmla="*/ 28 h 507"/>
                <a:gd name="T60" fmla="*/ 11 w 190"/>
                <a:gd name="T61" fmla="*/ 26 h 507"/>
                <a:gd name="T62" fmla="*/ 11 w 190"/>
                <a:gd name="T63" fmla="*/ 25 h 507"/>
                <a:gd name="T64" fmla="*/ 11 w 190"/>
                <a:gd name="T65" fmla="*/ 24 h 507"/>
                <a:gd name="T66" fmla="*/ 11 w 190"/>
                <a:gd name="T67" fmla="*/ 23 h 507"/>
                <a:gd name="T68" fmla="*/ 11 w 190"/>
                <a:gd name="T69" fmla="*/ 21 h 507"/>
                <a:gd name="T70" fmla="*/ 11 w 190"/>
                <a:gd name="T71" fmla="*/ 20 h 507"/>
                <a:gd name="T72" fmla="*/ 11 w 190"/>
                <a:gd name="T73" fmla="*/ 19 h 507"/>
                <a:gd name="T74" fmla="*/ 11 w 190"/>
                <a:gd name="T75" fmla="*/ 18 h 507"/>
                <a:gd name="T76" fmla="*/ 11 w 190"/>
                <a:gd name="T77" fmla="*/ 17 h 507"/>
                <a:gd name="T78" fmla="*/ 11 w 190"/>
                <a:gd name="T79" fmla="*/ 16 h 507"/>
                <a:gd name="T80" fmla="*/ 11 w 190"/>
                <a:gd name="T81" fmla="*/ 15 h 507"/>
                <a:gd name="T82" fmla="*/ 11 w 190"/>
                <a:gd name="T83" fmla="*/ 14 h 507"/>
                <a:gd name="T84" fmla="*/ 10 w 190"/>
                <a:gd name="T85" fmla="*/ 13 h 507"/>
                <a:gd name="T86" fmla="*/ 10 w 190"/>
                <a:gd name="T87" fmla="*/ 11 h 507"/>
                <a:gd name="T88" fmla="*/ 10 w 190"/>
                <a:gd name="T89" fmla="*/ 10 h 507"/>
                <a:gd name="T90" fmla="*/ 9 w 190"/>
                <a:gd name="T91" fmla="*/ 9 h 507"/>
                <a:gd name="T92" fmla="*/ 9 w 190"/>
                <a:gd name="T93" fmla="*/ 8 h 507"/>
                <a:gd name="T94" fmla="*/ 8 w 190"/>
                <a:gd name="T95" fmla="*/ 7 h 507"/>
                <a:gd name="T96" fmla="*/ 8 w 190"/>
                <a:gd name="T97" fmla="*/ 5 h 507"/>
                <a:gd name="T98" fmla="*/ 7 w 190"/>
                <a:gd name="T99" fmla="*/ 4 h 507"/>
                <a:gd name="T100" fmla="*/ 7 w 190"/>
                <a:gd name="T101" fmla="*/ 3 h 507"/>
                <a:gd name="T102" fmla="*/ 6 w 190"/>
                <a:gd name="T103" fmla="*/ 2 h 507"/>
                <a:gd name="T104" fmla="*/ 4 w 190"/>
                <a:gd name="T105" fmla="*/ 1 h 507"/>
                <a:gd name="T106" fmla="*/ 3 w 190"/>
                <a:gd name="T107" fmla="*/ 0 h 507"/>
                <a:gd name="T108" fmla="*/ 2 w 190"/>
                <a:gd name="T109" fmla="*/ 0 h 507"/>
                <a:gd name="T110" fmla="*/ 1 w 190"/>
                <a:gd name="T111" fmla="*/ 0 h 507"/>
                <a:gd name="T112" fmla="*/ 2 w 190"/>
                <a:gd name="T113" fmla="*/ 3 h 5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0"/>
                <a:gd name="T172" fmla="*/ 0 h 507"/>
                <a:gd name="T173" fmla="*/ 190 w 190"/>
                <a:gd name="T174" fmla="*/ 507 h 5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0" h="507">
                  <a:moveTo>
                    <a:pt x="36" y="40"/>
                  </a:moveTo>
                  <a:lnTo>
                    <a:pt x="36" y="40"/>
                  </a:lnTo>
                  <a:lnTo>
                    <a:pt x="40" y="43"/>
                  </a:lnTo>
                  <a:lnTo>
                    <a:pt x="44" y="43"/>
                  </a:lnTo>
                  <a:lnTo>
                    <a:pt x="46" y="45"/>
                  </a:lnTo>
                  <a:lnTo>
                    <a:pt x="50" y="45"/>
                  </a:lnTo>
                  <a:lnTo>
                    <a:pt x="53" y="46"/>
                  </a:lnTo>
                  <a:lnTo>
                    <a:pt x="57" y="49"/>
                  </a:lnTo>
                  <a:lnTo>
                    <a:pt x="59" y="51"/>
                  </a:lnTo>
                  <a:lnTo>
                    <a:pt x="65" y="52"/>
                  </a:lnTo>
                  <a:lnTo>
                    <a:pt x="68" y="55"/>
                  </a:lnTo>
                  <a:lnTo>
                    <a:pt x="74" y="57"/>
                  </a:lnTo>
                  <a:lnTo>
                    <a:pt x="78" y="60"/>
                  </a:lnTo>
                  <a:lnTo>
                    <a:pt x="82" y="63"/>
                  </a:lnTo>
                  <a:lnTo>
                    <a:pt x="86" y="66"/>
                  </a:lnTo>
                  <a:lnTo>
                    <a:pt x="91" y="70"/>
                  </a:lnTo>
                  <a:lnTo>
                    <a:pt x="97" y="74"/>
                  </a:lnTo>
                  <a:lnTo>
                    <a:pt x="101" y="80"/>
                  </a:lnTo>
                  <a:lnTo>
                    <a:pt x="105" y="84"/>
                  </a:lnTo>
                  <a:lnTo>
                    <a:pt x="110" y="89"/>
                  </a:lnTo>
                  <a:lnTo>
                    <a:pt x="111" y="91"/>
                  </a:lnTo>
                  <a:lnTo>
                    <a:pt x="116" y="95"/>
                  </a:lnTo>
                  <a:lnTo>
                    <a:pt x="117" y="97"/>
                  </a:lnTo>
                  <a:lnTo>
                    <a:pt x="120" y="102"/>
                  </a:lnTo>
                  <a:lnTo>
                    <a:pt x="122" y="103"/>
                  </a:lnTo>
                  <a:lnTo>
                    <a:pt x="124" y="106"/>
                  </a:lnTo>
                  <a:lnTo>
                    <a:pt x="126" y="109"/>
                  </a:lnTo>
                  <a:lnTo>
                    <a:pt x="128" y="114"/>
                  </a:lnTo>
                  <a:lnTo>
                    <a:pt x="131" y="116"/>
                  </a:lnTo>
                  <a:lnTo>
                    <a:pt x="133" y="120"/>
                  </a:lnTo>
                  <a:lnTo>
                    <a:pt x="134" y="125"/>
                  </a:lnTo>
                  <a:lnTo>
                    <a:pt x="137" y="128"/>
                  </a:lnTo>
                  <a:lnTo>
                    <a:pt x="137" y="131"/>
                  </a:lnTo>
                  <a:lnTo>
                    <a:pt x="139" y="135"/>
                  </a:lnTo>
                  <a:lnTo>
                    <a:pt x="142" y="139"/>
                  </a:lnTo>
                  <a:lnTo>
                    <a:pt x="143" y="143"/>
                  </a:lnTo>
                  <a:lnTo>
                    <a:pt x="145" y="148"/>
                  </a:lnTo>
                  <a:lnTo>
                    <a:pt x="148" y="151"/>
                  </a:lnTo>
                  <a:lnTo>
                    <a:pt x="148" y="158"/>
                  </a:lnTo>
                  <a:lnTo>
                    <a:pt x="149" y="162"/>
                  </a:lnTo>
                  <a:lnTo>
                    <a:pt x="149" y="167"/>
                  </a:lnTo>
                  <a:lnTo>
                    <a:pt x="151" y="171"/>
                  </a:lnTo>
                  <a:lnTo>
                    <a:pt x="151" y="177"/>
                  </a:lnTo>
                  <a:lnTo>
                    <a:pt x="154" y="182"/>
                  </a:lnTo>
                  <a:lnTo>
                    <a:pt x="154" y="185"/>
                  </a:lnTo>
                  <a:lnTo>
                    <a:pt x="155" y="190"/>
                  </a:lnTo>
                  <a:lnTo>
                    <a:pt x="155" y="194"/>
                  </a:lnTo>
                  <a:lnTo>
                    <a:pt x="159" y="199"/>
                  </a:lnTo>
                  <a:lnTo>
                    <a:pt x="159" y="202"/>
                  </a:lnTo>
                  <a:lnTo>
                    <a:pt x="160" y="208"/>
                  </a:lnTo>
                  <a:lnTo>
                    <a:pt x="160" y="213"/>
                  </a:lnTo>
                  <a:lnTo>
                    <a:pt x="162" y="217"/>
                  </a:lnTo>
                  <a:lnTo>
                    <a:pt x="162" y="222"/>
                  </a:lnTo>
                  <a:lnTo>
                    <a:pt x="162" y="225"/>
                  </a:lnTo>
                  <a:lnTo>
                    <a:pt x="165" y="230"/>
                  </a:lnTo>
                  <a:lnTo>
                    <a:pt x="165" y="234"/>
                  </a:lnTo>
                  <a:lnTo>
                    <a:pt x="166" y="237"/>
                  </a:lnTo>
                  <a:lnTo>
                    <a:pt x="166" y="242"/>
                  </a:lnTo>
                  <a:lnTo>
                    <a:pt x="166" y="247"/>
                  </a:lnTo>
                  <a:lnTo>
                    <a:pt x="166" y="251"/>
                  </a:lnTo>
                  <a:lnTo>
                    <a:pt x="166" y="253"/>
                  </a:lnTo>
                  <a:lnTo>
                    <a:pt x="168" y="257"/>
                  </a:lnTo>
                  <a:lnTo>
                    <a:pt x="168" y="261"/>
                  </a:lnTo>
                  <a:lnTo>
                    <a:pt x="168" y="265"/>
                  </a:lnTo>
                  <a:lnTo>
                    <a:pt x="168" y="270"/>
                  </a:lnTo>
                  <a:lnTo>
                    <a:pt x="171" y="274"/>
                  </a:lnTo>
                  <a:lnTo>
                    <a:pt x="171" y="276"/>
                  </a:lnTo>
                  <a:lnTo>
                    <a:pt x="171" y="280"/>
                  </a:lnTo>
                  <a:lnTo>
                    <a:pt x="171" y="284"/>
                  </a:lnTo>
                  <a:lnTo>
                    <a:pt x="172" y="288"/>
                  </a:lnTo>
                  <a:lnTo>
                    <a:pt x="172" y="290"/>
                  </a:lnTo>
                  <a:lnTo>
                    <a:pt x="172" y="295"/>
                  </a:lnTo>
                  <a:lnTo>
                    <a:pt x="172" y="299"/>
                  </a:lnTo>
                  <a:lnTo>
                    <a:pt x="172" y="301"/>
                  </a:lnTo>
                  <a:lnTo>
                    <a:pt x="172" y="305"/>
                  </a:lnTo>
                  <a:lnTo>
                    <a:pt x="172" y="307"/>
                  </a:lnTo>
                  <a:lnTo>
                    <a:pt x="172" y="311"/>
                  </a:lnTo>
                  <a:lnTo>
                    <a:pt x="172" y="313"/>
                  </a:lnTo>
                  <a:lnTo>
                    <a:pt x="172" y="318"/>
                  </a:lnTo>
                  <a:lnTo>
                    <a:pt x="172" y="321"/>
                  </a:lnTo>
                  <a:lnTo>
                    <a:pt x="172" y="324"/>
                  </a:lnTo>
                  <a:lnTo>
                    <a:pt x="172" y="327"/>
                  </a:lnTo>
                  <a:lnTo>
                    <a:pt x="172" y="330"/>
                  </a:lnTo>
                  <a:lnTo>
                    <a:pt x="172" y="333"/>
                  </a:lnTo>
                  <a:lnTo>
                    <a:pt x="172" y="335"/>
                  </a:lnTo>
                  <a:lnTo>
                    <a:pt x="172" y="339"/>
                  </a:lnTo>
                  <a:lnTo>
                    <a:pt x="172" y="341"/>
                  </a:lnTo>
                  <a:lnTo>
                    <a:pt x="172" y="346"/>
                  </a:lnTo>
                  <a:lnTo>
                    <a:pt x="172" y="350"/>
                  </a:lnTo>
                  <a:lnTo>
                    <a:pt x="171" y="353"/>
                  </a:lnTo>
                  <a:lnTo>
                    <a:pt x="171" y="359"/>
                  </a:lnTo>
                  <a:lnTo>
                    <a:pt x="171" y="364"/>
                  </a:lnTo>
                  <a:lnTo>
                    <a:pt x="168" y="368"/>
                  </a:lnTo>
                  <a:lnTo>
                    <a:pt x="168" y="373"/>
                  </a:lnTo>
                  <a:lnTo>
                    <a:pt x="166" y="378"/>
                  </a:lnTo>
                  <a:lnTo>
                    <a:pt x="166" y="381"/>
                  </a:lnTo>
                  <a:lnTo>
                    <a:pt x="165" y="384"/>
                  </a:lnTo>
                  <a:lnTo>
                    <a:pt x="162" y="387"/>
                  </a:lnTo>
                  <a:lnTo>
                    <a:pt x="162" y="393"/>
                  </a:lnTo>
                  <a:lnTo>
                    <a:pt x="162" y="398"/>
                  </a:lnTo>
                  <a:lnTo>
                    <a:pt x="160" y="402"/>
                  </a:lnTo>
                  <a:lnTo>
                    <a:pt x="160" y="407"/>
                  </a:lnTo>
                  <a:lnTo>
                    <a:pt x="159" y="413"/>
                  </a:lnTo>
                  <a:lnTo>
                    <a:pt x="159" y="416"/>
                  </a:lnTo>
                  <a:lnTo>
                    <a:pt x="159" y="423"/>
                  </a:lnTo>
                  <a:lnTo>
                    <a:pt x="155" y="427"/>
                  </a:lnTo>
                  <a:lnTo>
                    <a:pt x="155" y="432"/>
                  </a:lnTo>
                  <a:lnTo>
                    <a:pt x="155" y="438"/>
                  </a:lnTo>
                  <a:lnTo>
                    <a:pt x="154" y="442"/>
                  </a:lnTo>
                  <a:lnTo>
                    <a:pt x="154" y="449"/>
                  </a:lnTo>
                  <a:lnTo>
                    <a:pt x="154" y="451"/>
                  </a:lnTo>
                  <a:lnTo>
                    <a:pt x="154" y="452"/>
                  </a:lnTo>
                  <a:lnTo>
                    <a:pt x="154" y="457"/>
                  </a:lnTo>
                  <a:lnTo>
                    <a:pt x="154" y="458"/>
                  </a:lnTo>
                  <a:lnTo>
                    <a:pt x="154" y="463"/>
                  </a:lnTo>
                  <a:lnTo>
                    <a:pt x="154" y="467"/>
                  </a:lnTo>
                  <a:lnTo>
                    <a:pt x="151" y="472"/>
                  </a:lnTo>
                  <a:lnTo>
                    <a:pt x="151" y="475"/>
                  </a:lnTo>
                  <a:lnTo>
                    <a:pt x="151" y="480"/>
                  </a:lnTo>
                  <a:lnTo>
                    <a:pt x="151" y="484"/>
                  </a:lnTo>
                  <a:lnTo>
                    <a:pt x="151" y="489"/>
                  </a:lnTo>
                  <a:lnTo>
                    <a:pt x="151" y="492"/>
                  </a:lnTo>
                  <a:lnTo>
                    <a:pt x="151" y="495"/>
                  </a:lnTo>
                  <a:lnTo>
                    <a:pt x="151" y="500"/>
                  </a:lnTo>
                  <a:lnTo>
                    <a:pt x="151" y="503"/>
                  </a:lnTo>
                  <a:lnTo>
                    <a:pt x="151" y="506"/>
                  </a:lnTo>
                  <a:lnTo>
                    <a:pt x="151" y="507"/>
                  </a:lnTo>
                  <a:lnTo>
                    <a:pt x="190" y="507"/>
                  </a:lnTo>
                  <a:lnTo>
                    <a:pt x="190" y="506"/>
                  </a:lnTo>
                  <a:lnTo>
                    <a:pt x="190" y="501"/>
                  </a:lnTo>
                  <a:lnTo>
                    <a:pt x="190" y="496"/>
                  </a:lnTo>
                  <a:lnTo>
                    <a:pt x="190" y="495"/>
                  </a:lnTo>
                  <a:lnTo>
                    <a:pt x="190" y="490"/>
                  </a:lnTo>
                  <a:lnTo>
                    <a:pt x="190" y="486"/>
                  </a:lnTo>
                  <a:lnTo>
                    <a:pt x="190" y="483"/>
                  </a:lnTo>
                  <a:lnTo>
                    <a:pt x="190" y="475"/>
                  </a:lnTo>
                  <a:lnTo>
                    <a:pt x="188" y="474"/>
                  </a:lnTo>
                  <a:lnTo>
                    <a:pt x="188" y="472"/>
                  </a:lnTo>
                  <a:lnTo>
                    <a:pt x="188" y="467"/>
                  </a:lnTo>
                  <a:lnTo>
                    <a:pt x="188" y="465"/>
                  </a:lnTo>
                  <a:lnTo>
                    <a:pt x="188" y="461"/>
                  </a:lnTo>
                  <a:lnTo>
                    <a:pt x="188" y="458"/>
                  </a:lnTo>
                  <a:lnTo>
                    <a:pt x="188" y="455"/>
                  </a:lnTo>
                  <a:lnTo>
                    <a:pt x="188" y="452"/>
                  </a:lnTo>
                  <a:lnTo>
                    <a:pt x="188" y="449"/>
                  </a:lnTo>
                  <a:lnTo>
                    <a:pt x="188" y="444"/>
                  </a:lnTo>
                  <a:lnTo>
                    <a:pt x="188" y="442"/>
                  </a:lnTo>
                  <a:lnTo>
                    <a:pt x="188" y="438"/>
                  </a:lnTo>
                  <a:lnTo>
                    <a:pt x="188" y="433"/>
                  </a:lnTo>
                  <a:lnTo>
                    <a:pt x="188" y="429"/>
                  </a:lnTo>
                  <a:lnTo>
                    <a:pt x="188" y="427"/>
                  </a:lnTo>
                  <a:lnTo>
                    <a:pt x="188" y="423"/>
                  </a:lnTo>
                  <a:lnTo>
                    <a:pt x="185" y="419"/>
                  </a:lnTo>
                  <a:lnTo>
                    <a:pt x="185" y="415"/>
                  </a:lnTo>
                  <a:lnTo>
                    <a:pt x="185" y="410"/>
                  </a:lnTo>
                  <a:lnTo>
                    <a:pt x="185" y="409"/>
                  </a:lnTo>
                  <a:lnTo>
                    <a:pt x="185" y="404"/>
                  </a:lnTo>
                  <a:lnTo>
                    <a:pt x="185" y="400"/>
                  </a:lnTo>
                  <a:lnTo>
                    <a:pt x="185" y="396"/>
                  </a:lnTo>
                  <a:lnTo>
                    <a:pt x="185" y="391"/>
                  </a:lnTo>
                  <a:lnTo>
                    <a:pt x="185" y="387"/>
                  </a:lnTo>
                  <a:lnTo>
                    <a:pt x="185" y="384"/>
                  </a:lnTo>
                  <a:lnTo>
                    <a:pt x="185" y="381"/>
                  </a:lnTo>
                  <a:lnTo>
                    <a:pt x="185" y="378"/>
                  </a:lnTo>
                  <a:lnTo>
                    <a:pt x="183" y="373"/>
                  </a:lnTo>
                  <a:lnTo>
                    <a:pt x="183" y="368"/>
                  </a:lnTo>
                  <a:lnTo>
                    <a:pt x="183" y="364"/>
                  </a:lnTo>
                  <a:lnTo>
                    <a:pt x="183" y="359"/>
                  </a:lnTo>
                  <a:lnTo>
                    <a:pt x="183" y="356"/>
                  </a:lnTo>
                  <a:lnTo>
                    <a:pt x="183" y="352"/>
                  </a:lnTo>
                  <a:lnTo>
                    <a:pt x="183" y="347"/>
                  </a:lnTo>
                  <a:lnTo>
                    <a:pt x="183" y="346"/>
                  </a:lnTo>
                  <a:lnTo>
                    <a:pt x="183" y="341"/>
                  </a:lnTo>
                  <a:lnTo>
                    <a:pt x="183" y="336"/>
                  </a:lnTo>
                  <a:lnTo>
                    <a:pt x="183" y="335"/>
                  </a:lnTo>
                  <a:lnTo>
                    <a:pt x="183" y="330"/>
                  </a:lnTo>
                  <a:lnTo>
                    <a:pt x="180" y="327"/>
                  </a:lnTo>
                  <a:lnTo>
                    <a:pt x="180" y="322"/>
                  </a:lnTo>
                  <a:lnTo>
                    <a:pt x="180" y="321"/>
                  </a:lnTo>
                  <a:lnTo>
                    <a:pt x="180" y="316"/>
                  </a:lnTo>
                  <a:lnTo>
                    <a:pt x="180" y="313"/>
                  </a:lnTo>
                  <a:lnTo>
                    <a:pt x="180" y="310"/>
                  </a:lnTo>
                  <a:lnTo>
                    <a:pt x="180" y="305"/>
                  </a:lnTo>
                  <a:lnTo>
                    <a:pt x="180" y="304"/>
                  </a:lnTo>
                  <a:lnTo>
                    <a:pt x="180" y="299"/>
                  </a:lnTo>
                  <a:lnTo>
                    <a:pt x="180" y="298"/>
                  </a:lnTo>
                  <a:lnTo>
                    <a:pt x="180" y="293"/>
                  </a:lnTo>
                  <a:lnTo>
                    <a:pt x="180" y="288"/>
                  </a:lnTo>
                  <a:lnTo>
                    <a:pt x="179" y="287"/>
                  </a:lnTo>
                  <a:lnTo>
                    <a:pt x="179" y="282"/>
                  </a:lnTo>
                  <a:lnTo>
                    <a:pt x="179" y="278"/>
                  </a:lnTo>
                  <a:lnTo>
                    <a:pt x="179" y="276"/>
                  </a:lnTo>
                  <a:lnTo>
                    <a:pt x="179" y="272"/>
                  </a:lnTo>
                  <a:lnTo>
                    <a:pt x="179" y="268"/>
                  </a:lnTo>
                  <a:lnTo>
                    <a:pt x="179" y="265"/>
                  </a:lnTo>
                  <a:lnTo>
                    <a:pt x="179" y="261"/>
                  </a:lnTo>
                  <a:lnTo>
                    <a:pt x="179" y="257"/>
                  </a:lnTo>
                  <a:lnTo>
                    <a:pt x="179" y="255"/>
                  </a:lnTo>
                  <a:lnTo>
                    <a:pt x="177" y="251"/>
                  </a:lnTo>
                  <a:lnTo>
                    <a:pt x="177" y="247"/>
                  </a:lnTo>
                  <a:lnTo>
                    <a:pt x="177" y="242"/>
                  </a:lnTo>
                  <a:lnTo>
                    <a:pt x="177" y="241"/>
                  </a:lnTo>
                  <a:lnTo>
                    <a:pt x="177" y="236"/>
                  </a:lnTo>
                  <a:lnTo>
                    <a:pt x="177" y="231"/>
                  </a:lnTo>
                  <a:lnTo>
                    <a:pt x="174" y="228"/>
                  </a:lnTo>
                  <a:lnTo>
                    <a:pt x="174" y="224"/>
                  </a:lnTo>
                  <a:lnTo>
                    <a:pt x="174" y="222"/>
                  </a:lnTo>
                  <a:lnTo>
                    <a:pt x="174" y="217"/>
                  </a:lnTo>
                  <a:lnTo>
                    <a:pt x="172" y="213"/>
                  </a:lnTo>
                  <a:lnTo>
                    <a:pt x="172" y="211"/>
                  </a:lnTo>
                  <a:lnTo>
                    <a:pt x="172" y="206"/>
                  </a:lnTo>
                  <a:lnTo>
                    <a:pt x="172" y="202"/>
                  </a:lnTo>
                  <a:lnTo>
                    <a:pt x="171" y="199"/>
                  </a:lnTo>
                  <a:lnTo>
                    <a:pt x="171" y="194"/>
                  </a:lnTo>
                  <a:lnTo>
                    <a:pt x="168" y="190"/>
                  </a:lnTo>
                  <a:lnTo>
                    <a:pt x="168" y="188"/>
                  </a:lnTo>
                  <a:lnTo>
                    <a:pt x="168" y="183"/>
                  </a:lnTo>
                  <a:lnTo>
                    <a:pt x="166" y="179"/>
                  </a:lnTo>
                  <a:lnTo>
                    <a:pt x="166" y="174"/>
                  </a:lnTo>
                  <a:lnTo>
                    <a:pt x="166" y="171"/>
                  </a:lnTo>
                  <a:lnTo>
                    <a:pt x="165" y="167"/>
                  </a:lnTo>
                  <a:lnTo>
                    <a:pt x="162" y="165"/>
                  </a:lnTo>
                  <a:lnTo>
                    <a:pt x="162" y="160"/>
                  </a:lnTo>
                  <a:lnTo>
                    <a:pt x="160" y="156"/>
                  </a:lnTo>
                  <a:lnTo>
                    <a:pt x="160" y="151"/>
                  </a:lnTo>
                  <a:lnTo>
                    <a:pt x="159" y="148"/>
                  </a:lnTo>
                  <a:lnTo>
                    <a:pt x="159" y="143"/>
                  </a:lnTo>
                  <a:lnTo>
                    <a:pt x="155" y="142"/>
                  </a:lnTo>
                  <a:lnTo>
                    <a:pt x="154" y="137"/>
                  </a:lnTo>
                  <a:lnTo>
                    <a:pt x="154" y="132"/>
                  </a:lnTo>
                  <a:lnTo>
                    <a:pt x="151" y="128"/>
                  </a:lnTo>
                  <a:lnTo>
                    <a:pt x="149" y="125"/>
                  </a:lnTo>
                  <a:lnTo>
                    <a:pt x="148" y="120"/>
                  </a:lnTo>
                  <a:lnTo>
                    <a:pt x="148" y="116"/>
                  </a:lnTo>
                  <a:lnTo>
                    <a:pt x="145" y="112"/>
                  </a:lnTo>
                  <a:lnTo>
                    <a:pt x="143" y="109"/>
                  </a:lnTo>
                  <a:lnTo>
                    <a:pt x="142" y="106"/>
                  </a:lnTo>
                  <a:lnTo>
                    <a:pt x="139" y="102"/>
                  </a:lnTo>
                  <a:lnTo>
                    <a:pt x="139" y="97"/>
                  </a:lnTo>
                  <a:lnTo>
                    <a:pt x="137" y="93"/>
                  </a:lnTo>
                  <a:lnTo>
                    <a:pt x="134" y="89"/>
                  </a:lnTo>
                  <a:lnTo>
                    <a:pt x="133" y="84"/>
                  </a:lnTo>
                  <a:lnTo>
                    <a:pt x="131" y="80"/>
                  </a:lnTo>
                  <a:lnTo>
                    <a:pt x="128" y="78"/>
                  </a:lnTo>
                  <a:lnTo>
                    <a:pt x="126" y="74"/>
                  </a:lnTo>
                  <a:lnTo>
                    <a:pt x="124" y="70"/>
                  </a:lnTo>
                  <a:lnTo>
                    <a:pt x="122" y="66"/>
                  </a:lnTo>
                  <a:lnTo>
                    <a:pt x="120" y="62"/>
                  </a:lnTo>
                  <a:lnTo>
                    <a:pt x="116" y="57"/>
                  </a:lnTo>
                  <a:lnTo>
                    <a:pt x="114" y="55"/>
                  </a:lnTo>
                  <a:lnTo>
                    <a:pt x="111" y="52"/>
                  </a:lnTo>
                  <a:lnTo>
                    <a:pt x="110" y="49"/>
                  </a:lnTo>
                  <a:lnTo>
                    <a:pt x="108" y="46"/>
                  </a:lnTo>
                  <a:lnTo>
                    <a:pt x="105" y="43"/>
                  </a:lnTo>
                  <a:lnTo>
                    <a:pt x="103" y="40"/>
                  </a:lnTo>
                  <a:lnTo>
                    <a:pt x="101" y="39"/>
                  </a:lnTo>
                  <a:lnTo>
                    <a:pt x="97" y="34"/>
                  </a:lnTo>
                  <a:lnTo>
                    <a:pt x="92" y="29"/>
                  </a:lnTo>
                  <a:lnTo>
                    <a:pt x="86" y="26"/>
                  </a:lnTo>
                  <a:lnTo>
                    <a:pt x="82" y="21"/>
                  </a:lnTo>
                  <a:lnTo>
                    <a:pt x="78" y="17"/>
                  </a:lnTo>
                  <a:lnTo>
                    <a:pt x="74" y="15"/>
                  </a:lnTo>
                  <a:lnTo>
                    <a:pt x="69" y="14"/>
                  </a:lnTo>
                  <a:lnTo>
                    <a:pt x="65" y="11"/>
                  </a:lnTo>
                  <a:lnTo>
                    <a:pt x="59" y="9"/>
                  </a:lnTo>
                  <a:lnTo>
                    <a:pt x="57" y="9"/>
                  </a:lnTo>
                  <a:lnTo>
                    <a:pt x="53" y="6"/>
                  </a:lnTo>
                  <a:lnTo>
                    <a:pt x="46" y="4"/>
                  </a:lnTo>
                  <a:lnTo>
                    <a:pt x="42" y="4"/>
                  </a:lnTo>
                  <a:lnTo>
                    <a:pt x="40" y="3"/>
                  </a:lnTo>
                  <a:lnTo>
                    <a:pt x="34" y="3"/>
                  </a:lnTo>
                  <a:lnTo>
                    <a:pt x="32" y="3"/>
                  </a:lnTo>
                  <a:lnTo>
                    <a:pt x="28" y="0"/>
                  </a:lnTo>
                  <a:lnTo>
                    <a:pt x="23" y="0"/>
                  </a:lnTo>
                  <a:lnTo>
                    <a:pt x="18" y="0"/>
                  </a:lnTo>
                  <a:lnTo>
                    <a:pt x="17" y="0"/>
                  </a:lnTo>
                  <a:lnTo>
                    <a:pt x="12" y="0"/>
                  </a:lnTo>
                  <a:lnTo>
                    <a:pt x="11" y="0"/>
                  </a:lnTo>
                  <a:lnTo>
                    <a:pt x="6" y="0"/>
                  </a:lnTo>
                  <a:lnTo>
                    <a:pt x="5" y="0"/>
                  </a:lnTo>
                  <a:lnTo>
                    <a:pt x="0" y="0"/>
                  </a:lnTo>
                  <a:lnTo>
                    <a:pt x="36"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8" name="Freeform 89"/>
            <p:cNvSpPr>
              <a:spLocks/>
            </p:cNvSpPr>
            <p:nvPr/>
          </p:nvSpPr>
          <p:spPr bwMode="auto">
            <a:xfrm>
              <a:off x="2109" y="2818"/>
              <a:ext cx="80" cy="59"/>
            </a:xfrm>
            <a:custGeom>
              <a:avLst/>
              <a:gdLst>
                <a:gd name="T0" fmla="*/ 1 w 320"/>
                <a:gd name="T1" fmla="*/ 2 h 236"/>
                <a:gd name="T2" fmla="*/ 2 w 320"/>
                <a:gd name="T3" fmla="*/ 3 h 236"/>
                <a:gd name="T4" fmla="*/ 3 w 320"/>
                <a:gd name="T5" fmla="*/ 5 h 236"/>
                <a:gd name="T6" fmla="*/ 4 w 320"/>
                <a:gd name="T7" fmla="*/ 6 h 236"/>
                <a:gd name="T8" fmla="*/ 5 w 320"/>
                <a:gd name="T9" fmla="*/ 7 h 236"/>
                <a:gd name="T10" fmla="*/ 6 w 320"/>
                <a:gd name="T11" fmla="*/ 8 h 236"/>
                <a:gd name="T12" fmla="*/ 7 w 320"/>
                <a:gd name="T13" fmla="*/ 8 h 236"/>
                <a:gd name="T14" fmla="*/ 9 w 320"/>
                <a:gd name="T15" fmla="*/ 10 h 236"/>
                <a:gd name="T16" fmla="*/ 10 w 320"/>
                <a:gd name="T17" fmla="*/ 11 h 236"/>
                <a:gd name="T18" fmla="*/ 11 w 320"/>
                <a:gd name="T19" fmla="*/ 12 h 236"/>
                <a:gd name="T20" fmla="*/ 12 w 320"/>
                <a:gd name="T21" fmla="*/ 13 h 236"/>
                <a:gd name="T22" fmla="*/ 13 w 320"/>
                <a:gd name="T23" fmla="*/ 14 h 236"/>
                <a:gd name="T24" fmla="*/ 14 w 320"/>
                <a:gd name="T25" fmla="*/ 15 h 236"/>
                <a:gd name="T26" fmla="*/ 15 w 320"/>
                <a:gd name="T27" fmla="*/ 15 h 236"/>
                <a:gd name="T28" fmla="*/ 17 w 320"/>
                <a:gd name="T29" fmla="*/ 15 h 236"/>
                <a:gd name="T30" fmla="*/ 18 w 320"/>
                <a:gd name="T31" fmla="*/ 15 h 236"/>
                <a:gd name="T32" fmla="*/ 19 w 320"/>
                <a:gd name="T33" fmla="*/ 15 h 236"/>
                <a:gd name="T34" fmla="*/ 20 w 320"/>
                <a:gd name="T35" fmla="*/ 14 h 236"/>
                <a:gd name="T36" fmla="*/ 20 w 320"/>
                <a:gd name="T37" fmla="*/ 13 h 236"/>
                <a:gd name="T38" fmla="*/ 20 w 320"/>
                <a:gd name="T39" fmla="*/ 12 h 236"/>
                <a:gd name="T40" fmla="*/ 19 w 320"/>
                <a:gd name="T41" fmla="*/ 11 h 236"/>
                <a:gd name="T42" fmla="*/ 18 w 320"/>
                <a:gd name="T43" fmla="*/ 9 h 236"/>
                <a:gd name="T44" fmla="*/ 17 w 320"/>
                <a:gd name="T45" fmla="*/ 8 h 236"/>
                <a:gd name="T46" fmla="*/ 16 w 320"/>
                <a:gd name="T47" fmla="*/ 8 h 236"/>
                <a:gd name="T48" fmla="*/ 15 w 320"/>
                <a:gd name="T49" fmla="*/ 7 h 236"/>
                <a:gd name="T50" fmla="*/ 14 w 320"/>
                <a:gd name="T51" fmla="*/ 6 h 236"/>
                <a:gd name="T52" fmla="*/ 13 w 320"/>
                <a:gd name="T53" fmla="*/ 5 h 236"/>
                <a:gd name="T54" fmla="*/ 12 w 320"/>
                <a:gd name="T55" fmla="*/ 4 h 236"/>
                <a:gd name="T56" fmla="*/ 11 w 320"/>
                <a:gd name="T57" fmla="*/ 3 h 236"/>
                <a:gd name="T58" fmla="*/ 9 w 320"/>
                <a:gd name="T59" fmla="*/ 2 h 236"/>
                <a:gd name="T60" fmla="*/ 8 w 320"/>
                <a:gd name="T61" fmla="*/ 1 h 236"/>
                <a:gd name="T62" fmla="*/ 6 w 320"/>
                <a:gd name="T63" fmla="*/ 1 h 236"/>
                <a:gd name="T64" fmla="*/ 7 w 320"/>
                <a:gd name="T65" fmla="*/ 2 h 236"/>
                <a:gd name="T66" fmla="*/ 8 w 320"/>
                <a:gd name="T67" fmla="*/ 3 h 236"/>
                <a:gd name="T68" fmla="*/ 9 w 320"/>
                <a:gd name="T69" fmla="*/ 4 h 236"/>
                <a:gd name="T70" fmla="*/ 10 w 320"/>
                <a:gd name="T71" fmla="*/ 5 h 236"/>
                <a:gd name="T72" fmla="*/ 11 w 320"/>
                <a:gd name="T73" fmla="*/ 6 h 236"/>
                <a:gd name="T74" fmla="*/ 12 w 320"/>
                <a:gd name="T75" fmla="*/ 7 h 236"/>
                <a:gd name="T76" fmla="*/ 13 w 320"/>
                <a:gd name="T77" fmla="*/ 8 h 236"/>
                <a:gd name="T78" fmla="*/ 14 w 320"/>
                <a:gd name="T79" fmla="*/ 8 h 236"/>
                <a:gd name="T80" fmla="*/ 15 w 320"/>
                <a:gd name="T81" fmla="*/ 9 h 236"/>
                <a:gd name="T82" fmla="*/ 16 w 320"/>
                <a:gd name="T83" fmla="*/ 10 h 236"/>
                <a:gd name="T84" fmla="*/ 17 w 320"/>
                <a:gd name="T85" fmla="*/ 11 h 236"/>
                <a:gd name="T86" fmla="*/ 19 w 320"/>
                <a:gd name="T87" fmla="*/ 11 h 236"/>
                <a:gd name="T88" fmla="*/ 19 w 320"/>
                <a:gd name="T89" fmla="*/ 12 h 236"/>
                <a:gd name="T90" fmla="*/ 19 w 320"/>
                <a:gd name="T91" fmla="*/ 14 h 236"/>
                <a:gd name="T92" fmla="*/ 18 w 320"/>
                <a:gd name="T93" fmla="*/ 14 h 236"/>
                <a:gd name="T94" fmla="*/ 17 w 320"/>
                <a:gd name="T95" fmla="*/ 14 h 236"/>
                <a:gd name="T96" fmla="*/ 15 w 320"/>
                <a:gd name="T97" fmla="*/ 14 h 236"/>
                <a:gd name="T98" fmla="*/ 15 w 320"/>
                <a:gd name="T99" fmla="*/ 14 h 236"/>
                <a:gd name="T100" fmla="*/ 14 w 320"/>
                <a:gd name="T101" fmla="*/ 13 h 236"/>
                <a:gd name="T102" fmla="*/ 12 w 320"/>
                <a:gd name="T103" fmla="*/ 12 h 236"/>
                <a:gd name="T104" fmla="*/ 12 w 320"/>
                <a:gd name="T105" fmla="*/ 11 h 236"/>
                <a:gd name="T106" fmla="*/ 11 w 320"/>
                <a:gd name="T107" fmla="*/ 10 h 236"/>
                <a:gd name="T108" fmla="*/ 10 w 320"/>
                <a:gd name="T109" fmla="*/ 9 h 236"/>
                <a:gd name="T110" fmla="*/ 9 w 320"/>
                <a:gd name="T111" fmla="*/ 8 h 236"/>
                <a:gd name="T112" fmla="*/ 8 w 320"/>
                <a:gd name="T113" fmla="*/ 7 h 236"/>
                <a:gd name="T114" fmla="*/ 7 w 320"/>
                <a:gd name="T115" fmla="*/ 6 h 236"/>
                <a:gd name="T116" fmla="*/ 6 w 320"/>
                <a:gd name="T117" fmla="*/ 5 h 236"/>
                <a:gd name="T118" fmla="*/ 5 w 320"/>
                <a:gd name="T119" fmla="*/ 4 h 236"/>
                <a:gd name="T120" fmla="*/ 4 w 320"/>
                <a:gd name="T121" fmla="*/ 3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0"/>
                <a:gd name="T184" fmla="*/ 0 h 236"/>
                <a:gd name="T185" fmla="*/ 320 w 320"/>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0" h="236">
                  <a:moveTo>
                    <a:pt x="0" y="30"/>
                  </a:moveTo>
                  <a:lnTo>
                    <a:pt x="3" y="30"/>
                  </a:lnTo>
                  <a:lnTo>
                    <a:pt x="5" y="32"/>
                  </a:lnTo>
                  <a:lnTo>
                    <a:pt x="6" y="34"/>
                  </a:lnTo>
                  <a:lnTo>
                    <a:pt x="9" y="36"/>
                  </a:lnTo>
                  <a:lnTo>
                    <a:pt x="11" y="38"/>
                  </a:lnTo>
                  <a:lnTo>
                    <a:pt x="15" y="42"/>
                  </a:lnTo>
                  <a:lnTo>
                    <a:pt x="17" y="45"/>
                  </a:lnTo>
                  <a:lnTo>
                    <a:pt x="21" y="46"/>
                  </a:lnTo>
                  <a:lnTo>
                    <a:pt x="23" y="51"/>
                  </a:lnTo>
                  <a:lnTo>
                    <a:pt x="28" y="55"/>
                  </a:lnTo>
                  <a:lnTo>
                    <a:pt x="32" y="59"/>
                  </a:lnTo>
                  <a:lnTo>
                    <a:pt x="38" y="63"/>
                  </a:lnTo>
                  <a:lnTo>
                    <a:pt x="43" y="68"/>
                  </a:lnTo>
                  <a:lnTo>
                    <a:pt x="46" y="71"/>
                  </a:lnTo>
                  <a:lnTo>
                    <a:pt x="51" y="78"/>
                  </a:lnTo>
                  <a:lnTo>
                    <a:pt x="57" y="82"/>
                  </a:lnTo>
                  <a:lnTo>
                    <a:pt x="60" y="85"/>
                  </a:lnTo>
                  <a:lnTo>
                    <a:pt x="61" y="86"/>
                  </a:lnTo>
                  <a:lnTo>
                    <a:pt x="66" y="88"/>
                  </a:lnTo>
                  <a:lnTo>
                    <a:pt x="68" y="93"/>
                  </a:lnTo>
                  <a:lnTo>
                    <a:pt x="72" y="97"/>
                  </a:lnTo>
                  <a:lnTo>
                    <a:pt x="79" y="101"/>
                  </a:lnTo>
                  <a:lnTo>
                    <a:pt x="80" y="105"/>
                  </a:lnTo>
                  <a:lnTo>
                    <a:pt x="83" y="108"/>
                  </a:lnTo>
                  <a:lnTo>
                    <a:pt x="86" y="110"/>
                  </a:lnTo>
                  <a:lnTo>
                    <a:pt x="89" y="111"/>
                  </a:lnTo>
                  <a:lnTo>
                    <a:pt x="91" y="114"/>
                  </a:lnTo>
                  <a:lnTo>
                    <a:pt x="92" y="117"/>
                  </a:lnTo>
                  <a:lnTo>
                    <a:pt x="97" y="120"/>
                  </a:lnTo>
                  <a:lnTo>
                    <a:pt x="100" y="122"/>
                  </a:lnTo>
                  <a:lnTo>
                    <a:pt x="102" y="125"/>
                  </a:lnTo>
                  <a:lnTo>
                    <a:pt x="106" y="126"/>
                  </a:lnTo>
                  <a:lnTo>
                    <a:pt x="108" y="128"/>
                  </a:lnTo>
                  <a:lnTo>
                    <a:pt x="110" y="133"/>
                  </a:lnTo>
                  <a:lnTo>
                    <a:pt x="116" y="137"/>
                  </a:lnTo>
                  <a:lnTo>
                    <a:pt x="120" y="142"/>
                  </a:lnTo>
                  <a:lnTo>
                    <a:pt x="124" y="145"/>
                  </a:lnTo>
                  <a:lnTo>
                    <a:pt x="131" y="151"/>
                  </a:lnTo>
                  <a:lnTo>
                    <a:pt x="135" y="154"/>
                  </a:lnTo>
                  <a:lnTo>
                    <a:pt x="139" y="160"/>
                  </a:lnTo>
                  <a:lnTo>
                    <a:pt x="143" y="162"/>
                  </a:lnTo>
                  <a:lnTo>
                    <a:pt x="148" y="167"/>
                  </a:lnTo>
                  <a:lnTo>
                    <a:pt x="149" y="171"/>
                  </a:lnTo>
                  <a:lnTo>
                    <a:pt x="154" y="173"/>
                  </a:lnTo>
                  <a:lnTo>
                    <a:pt x="159" y="177"/>
                  </a:lnTo>
                  <a:lnTo>
                    <a:pt x="162" y="180"/>
                  </a:lnTo>
                  <a:lnTo>
                    <a:pt x="165" y="184"/>
                  </a:lnTo>
                  <a:lnTo>
                    <a:pt x="168" y="188"/>
                  </a:lnTo>
                  <a:lnTo>
                    <a:pt x="171" y="190"/>
                  </a:lnTo>
                  <a:lnTo>
                    <a:pt x="175" y="194"/>
                  </a:lnTo>
                  <a:lnTo>
                    <a:pt x="177" y="196"/>
                  </a:lnTo>
                  <a:lnTo>
                    <a:pt x="182" y="198"/>
                  </a:lnTo>
                  <a:lnTo>
                    <a:pt x="184" y="200"/>
                  </a:lnTo>
                  <a:lnTo>
                    <a:pt x="188" y="202"/>
                  </a:lnTo>
                  <a:lnTo>
                    <a:pt x="191" y="206"/>
                  </a:lnTo>
                  <a:lnTo>
                    <a:pt x="198" y="211"/>
                  </a:lnTo>
                  <a:lnTo>
                    <a:pt x="202" y="215"/>
                  </a:lnTo>
                  <a:lnTo>
                    <a:pt x="207" y="217"/>
                  </a:lnTo>
                  <a:lnTo>
                    <a:pt x="211" y="221"/>
                  </a:lnTo>
                  <a:lnTo>
                    <a:pt x="213" y="223"/>
                  </a:lnTo>
                  <a:lnTo>
                    <a:pt x="217" y="225"/>
                  </a:lnTo>
                  <a:lnTo>
                    <a:pt x="222" y="230"/>
                  </a:lnTo>
                  <a:lnTo>
                    <a:pt x="223" y="230"/>
                  </a:lnTo>
                  <a:lnTo>
                    <a:pt x="225" y="230"/>
                  </a:lnTo>
                  <a:lnTo>
                    <a:pt x="228" y="231"/>
                  </a:lnTo>
                  <a:lnTo>
                    <a:pt x="229" y="231"/>
                  </a:lnTo>
                  <a:lnTo>
                    <a:pt x="234" y="233"/>
                  </a:lnTo>
                  <a:lnTo>
                    <a:pt x="239" y="233"/>
                  </a:lnTo>
                  <a:lnTo>
                    <a:pt x="240" y="233"/>
                  </a:lnTo>
                  <a:lnTo>
                    <a:pt x="245" y="236"/>
                  </a:lnTo>
                  <a:lnTo>
                    <a:pt x="248" y="236"/>
                  </a:lnTo>
                  <a:lnTo>
                    <a:pt x="253" y="236"/>
                  </a:lnTo>
                  <a:lnTo>
                    <a:pt x="257" y="236"/>
                  </a:lnTo>
                  <a:lnTo>
                    <a:pt x="262" y="236"/>
                  </a:lnTo>
                  <a:lnTo>
                    <a:pt x="265" y="236"/>
                  </a:lnTo>
                  <a:lnTo>
                    <a:pt x="270" y="236"/>
                  </a:lnTo>
                  <a:lnTo>
                    <a:pt x="274" y="236"/>
                  </a:lnTo>
                  <a:lnTo>
                    <a:pt x="280" y="236"/>
                  </a:lnTo>
                  <a:lnTo>
                    <a:pt x="285" y="236"/>
                  </a:lnTo>
                  <a:lnTo>
                    <a:pt x="288" y="233"/>
                  </a:lnTo>
                  <a:lnTo>
                    <a:pt x="291" y="233"/>
                  </a:lnTo>
                  <a:lnTo>
                    <a:pt x="296" y="231"/>
                  </a:lnTo>
                  <a:lnTo>
                    <a:pt x="299" y="231"/>
                  </a:lnTo>
                  <a:lnTo>
                    <a:pt x="303" y="230"/>
                  </a:lnTo>
                  <a:lnTo>
                    <a:pt x="305" y="227"/>
                  </a:lnTo>
                  <a:lnTo>
                    <a:pt x="310" y="225"/>
                  </a:lnTo>
                  <a:lnTo>
                    <a:pt x="313" y="223"/>
                  </a:lnTo>
                  <a:lnTo>
                    <a:pt x="314" y="221"/>
                  </a:lnTo>
                  <a:lnTo>
                    <a:pt x="316" y="217"/>
                  </a:lnTo>
                  <a:lnTo>
                    <a:pt x="319" y="215"/>
                  </a:lnTo>
                  <a:lnTo>
                    <a:pt x="319" y="211"/>
                  </a:lnTo>
                  <a:lnTo>
                    <a:pt x="320" y="206"/>
                  </a:lnTo>
                  <a:lnTo>
                    <a:pt x="320" y="202"/>
                  </a:lnTo>
                  <a:lnTo>
                    <a:pt x="320" y="198"/>
                  </a:lnTo>
                  <a:lnTo>
                    <a:pt x="320" y="196"/>
                  </a:lnTo>
                  <a:lnTo>
                    <a:pt x="319" y="194"/>
                  </a:lnTo>
                  <a:lnTo>
                    <a:pt x="319" y="191"/>
                  </a:lnTo>
                  <a:lnTo>
                    <a:pt x="316" y="188"/>
                  </a:lnTo>
                  <a:lnTo>
                    <a:pt x="314" y="185"/>
                  </a:lnTo>
                  <a:lnTo>
                    <a:pt x="314" y="180"/>
                  </a:lnTo>
                  <a:lnTo>
                    <a:pt x="310" y="177"/>
                  </a:lnTo>
                  <a:lnTo>
                    <a:pt x="305" y="173"/>
                  </a:lnTo>
                  <a:lnTo>
                    <a:pt x="303" y="168"/>
                  </a:lnTo>
                  <a:lnTo>
                    <a:pt x="302" y="167"/>
                  </a:lnTo>
                  <a:lnTo>
                    <a:pt x="299" y="162"/>
                  </a:lnTo>
                  <a:lnTo>
                    <a:pt x="297" y="160"/>
                  </a:lnTo>
                  <a:lnTo>
                    <a:pt x="293" y="159"/>
                  </a:lnTo>
                  <a:lnTo>
                    <a:pt x="291" y="154"/>
                  </a:lnTo>
                  <a:lnTo>
                    <a:pt x="287" y="149"/>
                  </a:lnTo>
                  <a:lnTo>
                    <a:pt x="285" y="148"/>
                  </a:lnTo>
                  <a:lnTo>
                    <a:pt x="280" y="143"/>
                  </a:lnTo>
                  <a:lnTo>
                    <a:pt x="276" y="139"/>
                  </a:lnTo>
                  <a:lnTo>
                    <a:pt x="271" y="136"/>
                  </a:lnTo>
                  <a:lnTo>
                    <a:pt x="268" y="133"/>
                  </a:lnTo>
                  <a:lnTo>
                    <a:pt x="264" y="131"/>
                  </a:lnTo>
                  <a:lnTo>
                    <a:pt x="262" y="128"/>
                  </a:lnTo>
                  <a:lnTo>
                    <a:pt x="259" y="125"/>
                  </a:lnTo>
                  <a:lnTo>
                    <a:pt x="254" y="125"/>
                  </a:lnTo>
                  <a:lnTo>
                    <a:pt x="253" y="120"/>
                  </a:lnTo>
                  <a:lnTo>
                    <a:pt x="251" y="120"/>
                  </a:lnTo>
                  <a:lnTo>
                    <a:pt x="248" y="116"/>
                  </a:lnTo>
                  <a:lnTo>
                    <a:pt x="245" y="114"/>
                  </a:lnTo>
                  <a:lnTo>
                    <a:pt x="242" y="111"/>
                  </a:lnTo>
                  <a:lnTo>
                    <a:pt x="240" y="110"/>
                  </a:lnTo>
                  <a:lnTo>
                    <a:pt x="236" y="108"/>
                  </a:lnTo>
                  <a:lnTo>
                    <a:pt x="234" y="105"/>
                  </a:lnTo>
                  <a:lnTo>
                    <a:pt x="229" y="101"/>
                  </a:lnTo>
                  <a:lnTo>
                    <a:pt x="223" y="97"/>
                  </a:lnTo>
                  <a:lnTo>
                    <a:pt x="222" y="93"/>
                  </a:lnTo>
                  <a:lnTo>
                    <a:pt x="219" y="91"/>
                  </a:lnTo>
                  <a:lnTo>
                    <a:pt x="216" y="88"/>
                  </a:lnTo>
                  <a:lnTo>
                    <a:pt x="213" y="86"/>
                  </a:lnTo>
                  <a:lnTo>
                    <a:pt x="211" y="82"/>
                  </a:lnTo>
                  <a:lnTo>
                    <a:pt x="208" y="80"/>
                  </a:lnTo>
                  <a:lnTo>
                    <a:pt x="205" y="78"/>
                  </a:lnTo>
                  <a:lnTo>
                    <a:pt x="202" y="75"/>
                  </a:lnTo>
                  <a:lnTo>
                    <a:pt x="200" y="74"/>
                  </a:lnTo>
                  <a:lnTo>
                    <a:pt x="196" y="71"/>
                  </a:lnTo>
                  <a:lnTo>
                    <a:pt x="194" y="68"/>
                  </a:lnTo>
                  <a:lnTo>
                    <a:pt x="191" y="65"/>
                  </a:lnTo>
                  <a:lnTo>
                    <a:pt x="185" y="62"/>
                  </a:lnTo>
                  <a:lnTo>
                    <a:pt x="182" y="57"/>
                  </a:lnTo>
                  <a:lnTo>
                    <a:pt x="177" y="52"/>
                  </a:lnTo>
                  <a:lnTo>
                    <a:pt x="171" y="46"/>
                  </a:lnTo>
                  <a:lnTo>
                    <a:pt x="166" y="42"/>
                  </a:lnTo>
                  <a:lnTo>
                    <a:pt x="162" y="38"/>
                  </a:lnTo>
                  <a:lnTo>
                    <a:pt x="159" y="34"/>
                  </a:lnTo>
                  <a:lnTo>
                    <a:pt x="154" y="30"/>
                  </a:lnTo>
                  <a:lnTo>
                    <a:pt x="148" y="26"/>
                  </a:lnTo>
                  <a:lnTo>
                    <a:pt x="146" y="23"/>
                  </a:lnTo>
                  <a:lnTo>
                    <a:pt x="142" y="20"/>
                  </a:lnTo>
                  <a:lnTo>
                    <a:pt x="137" y="15"/>
                  </a:lnTo>
                  <a:lnTo>
                    <a:pt x="133" y="13"/>
                  </a:lnTo>
                  <a:lnTo>
                    <a:pt x="131" y="9"/>
                  </a:lnTo>
                  <a:lnTo>
                    <a:pt x="127" y="6"/>
                  </a:lnTo>
                  <a:lnTo>
                    <a:pt x="124" y="5"/>
                  </a:lnTo>
                  <a:lnTo>
                    <a:pt x="123" y="3"/>
                  </a:lnTo>
                  <a:lnTo>
                    <a:pt x="120" y="0"/>
                  </a:lnTo>
                  <a:lnTo>
                    <a:pt x="102" y="9"/>
                  </a:lnTo>
                  <a:lnTo>
                    <a:pt x="97" y="30"/>
                  </a:lnTo>
                  <a:lnTo>
                    <a:pt x="100" y="30"/>
                  </a:lnTo>
                  <a:lnTo>
                    <a:pt x="102" y="32"/>
                  </a:lnTo>
                  <a:lnTo>
                    <a:pt x="103" y="34"/>
                  </a:lnTo>
                  <a:lnTo>
                    <a:pt x="106" y="36"/>
                  </a:lnTo>
                  <a:lnTo>
                    <a:pt x="110" y="38"/>
                  </a:lnTo>
                  <a:lnTo>
                    <a:pt x="114" y="42"/>
                  </a:lnTo>
                  <a:lnTo>
                    <a:pt x="116" y="45"/>
                  </a:lnTo>
                  <a:lnTo>
                    <a:pt x="120" y="49"/>
                  </a:lnTo>
                  <a:lnTo>
                    <a:pt x="124" y="51"/>
                  </a:lnTo>
                  <a:lnTo>
                    <a:pt x="131" y="57"/>
                  </a:lnTo>
                  <a:lnTo>
                    <a:pt x="135" y="59"/>
                  </a:lnTo>
                  <a:lnTo>
                    <a:pt x="139" y="63"/>
                  </a:lnTo>
                  <a:lnTo>
                    <a:pt x="142" y="65"/>
                  </a:lnTo>
                  <a:lnTo>
                    <a:pt x="146" y="69"/>
                  </a:lnTo>
                  <a:lnTo>
                    <a:pt x="148" y="71"/>
                  </a:lnTo>
                  <a:lnTo>
                    <a:pt x="152" y="74"/>
                  </a:lnTo>
                  <a:lnTo>
                    <a:pt x="154" y="75"/>
                  </a:lnTo>
                  <a:lnTo>
                    <a:pt x="156" y="78"/>
                  </a:lnTo>
                  <a:lnTo>
                    <a:pt x="159" y="80"/>
                  </a:lnTo>
                  <a:lnTo>
                    <a:pt x="162" y="82"/>
                  </a:lnTo>
                  <a:lnTo>
                    <a:pt x="165" y="85"/>
                  </a:lnTo>
                  <a:lnTo>
                    <a:pt x="166" y="86"/>
                  </a:lnTo>
                  <a:lnTo>
                    <a:pt x="171" y="88"/>
                  </a:lnTo>
                  <a:lnTo>
                    <a:pt x="173" y="93"/>
                  </a:lnTo>
                  <a:lnTo>
                    <a:pt x="175" y="94"/>
                  </a:lnTo>
                  <a:lnTo>
                    <a:pt x="179" y="97"/>
                  </a:lnTo>
                  <a:lnTo>
                    <a:pt x="182" y="99"/>
                  </a:lnTo>
                  <a:lnTo>
                    <a:pt x="185" y="101"/>
                  </a:lnTo>
                  <a:lnTo>
                    <a:pt x="188" y="103"/>
                  </a:lnTo>
                  <a:lnTo>
                    <a:pt x="190" y="105"/>
                  </a:lnTo>
                  <a:lnTo>
                    <a:pt x="194" y="108"/>
                  </a:lnTo>
                  <a:lnTo>
                    <a:pt x="196" y="111"/>
                  </a:lnTo>
                  <a:lnTo>
                    <a:pt x="200" y="114"/>
                  </a:lnTo>
                  <a:lnTo>
                    <a:pt x="207" y="120"/>
                  </a:lnTo>
                  <a:lnTo>
                    <a:pt x="208" y="120"/>
                  </a:lnTo>
                  <a:lnTo>
                    <a:pt x="213" y="122"/>
                  </a:lnTo>
                  <a:lnTo>
                    <a:pt x="216" y="125"/>
                  </a:lnTo>
                  <a:lnTo>
                    <a:pt x="217" y="126"/>
                  </a:lnTo>
                  <a:lnTo>
                    <a:pt x="222" y="131"/>
                  </a:lnTo>
                  <a:lnTo>
                    <a:pt x="228" y="136"/>
                  </a:lnTo>
                  <a:lnTo>
                    <a:pt x="233" y="137"/>
                  </a:lnTo>
                  <a:lnTo>
                    <a:pt x="236" y="142"/>
                  </a:lnTo>
                  <a:lnTo>
                    <a:pt x="239" y="143"/>
                  </a:lnTo>
                  <a:lnTo>
                    <a:pt x="242" y="145"/>
                  </a:lnTo>
                  <a:lnTo>
                    <a:pt x="246" y="148"/>
                  </a:lnTo>
                  <a:lnTo>
                    <a:pt x="248" y="149"/>
                  </a:lnTo>
                  <a:lnTo>
                    <a:pt x="253" y="151"/>
                  </a:lnTo>
                  <a:lnTo>
                    <a:pt x="254" y="154"/>
                  </a:lnTo>
                  <a:lnTo>
                    <a:pt x="259" y="156"/>
                  </a:lnTo>
                  <a:lnTo>
                    <a:pt x="262" y="159"/>
                  </a:lnTo>
                  <a:lnTo>
                    <a:pt x="264" y="160"/>
                  </a:lnTo>
                  <a:lnTo>
                    <a:pt x="268" y="162"/>
                  </a:lnTo>
                  <a:lnTo>
                    <a:pt x="270" y="165"/>
                  </a:lnTo>
                  <a:lnTo>
                    <a:pt x="274" y="167"/>
                  </a:lnTo>
                  <a:lnTo>
                    <a:pt x="277" y="168"/>
                  </a:lnTo>
                  <a:lnTo>
                    <a:pt x="282" y="173"/>
                  </a:lnTo>
                  <a:lnTo>
                    <a:pt x="287" y="174"/>
                  </a:lnTo>
                  <a:lnTo>
                    <a:pt x="291" y="177"/>
                  </a:lnTo>
                  <a:lnTo>
                    <a:pt x="296" y="180"/>
                  </a:lnTo>
                  <a:lnTo>
                    <a:pt x="297" y="184"/>
                  </a:lnTo>
                  <a:lnTo>
                    <a:pt x="302" y="185"/>
                  </a:lnTo>
                  <a:lnTo>
                    <a:pt x="302" y="188"/>
                  </a:lnTo>
                  <a:lnTo>
                    <a:pt x="303" y="191"/>
                  </a:lnTo>
                  <a:lnTo>
                    <a:pt x="305" y="194"/>
                  </a:lnTo>
                  <a:lnTo>
                    <a:pt x="305" y="198"/>
                  </a:lnTo>
                  <a:lnTo>
                    <a:pt x="305" y="204"/>
                  </a:lnTo>
                  <a:lnTo>
                    <a:pt x="305" y="208"/>
                  </a:lnTo>
                  <a:lnTo>
                    <a:pt x="302" y="213"/>
                  </a:lnTo>
                  <a:lnTo>
                    <a:pt x="299" y="215"/>
                  </a:lnTo>
                  <a:lnTo>
                    <a:pt x="297" y="217"/>
                  </a:lnTo>
                  <a:lnTo>
                    <a:pt x="296" y="219"/>
                  </a:lnTo>
                  <a:lnTo>
                    <a:pt x="291" y="219"/>
                  </a:lnTo>
                  <a:lnTo>
                    <a:pt x="288" y="221"/>
                  </a:lnTo>
                  <a:lnTo>
                    <a:pt x="285" y="221"/>
                  </a:lnTo>
                  <a:lnTo>
                    <a:pt x="277" y="221"/>
                  </a:lnTo>
                  <a:lnTo>
                    <a:pt x="274" y="223"/>
                  </a:lnTo>
                  <a:lnTo>
                    <a:pt x="271" y="221"/>
                  </a:lnTo>
                  <a:lnTo>
                    <a:pt x="270" y="221"/>
                  </a:lnTo>
                  <a:lnTo>
                    <a:pt x="265" y="221"/>
                  </a:lnTo>
                  <a:lnTo>
                    <a:pt x="264" y="221"/>
                  </a:lnTo>
                  <a:lnTo>
                    <a:pt x="259" y="221"/>
                  </a:lnTo>
                  <a:lnTo>
                    <a:pt x="254" y="221"/>
                  </a:lnTo>
                  <a:lnTo>
                    <a:pt x="251" y="221"/>
                  </a:lnTo>
                  <a:lnTo>
                    <a:pt x="246" y="221"/>
                  </a:lnTo>
                  <a:lnTo>
                    <a:pt x="242" y="219"/>
                  </a:lnTo>
                  <a:lnTo>
                    <a:pt x="240" y="219"/>
                  </a:lnTo>
                  <a:lnTo>
                    <a:pt x="239" y="219"/>
                  </a:lnTo>
                  <a:lnTo>
                    <a:pt x="234" y="217"/>
                  </a:lnTo>
                  <a:lnTo>
                    <a:pt x="233" y="217"/>
                  </a:lnTo>
                  <a:lnTo>
                    <a:pt x="229" y="215"/>
                  </a:lnTo>
                  <a:lnTo>
                    <a:pt x="223" y="213"/>
                  </a:lnTo>
                  <a:lnTo>
                    <a:pt x="219" y="211"/>
                  </a:lnTo>
                  <a:lnTo>
                    <a:pt x="217" y="208"/>
                  </a:lnTo>
                  <a:lnTo>
                    <a:pt x="216" y="208"/>
                  </a:lnTo>
                  <a:lnTo>
                    <a:pt x="213" y="204"/>
                  </a:lnTo>
                  <a:lnTo>
                    <a:pt x="208" y="202"/>
                  </a:lnTo>
                  <a:lnTo>
                    <a:pt x="207" y="198"/>
                  </a:lnTo>
                  <a:lnTo>
                    <a:pt x="202" y="194"/>
                  </a:lnTo>
                  <a:lnTo>
                    <a:pt x="198" y="190"/>
                  </a:lnTo>
                  <a:lnTo>
                    <a:pt x="194" y="185"/>
                  </a:lnTo>
                  <a:lnTo>
                    <a:pt x="190" y="184"/>
                  </a:lnTo>
                  <a:lnTo>
                    <a:pt x="188" y="179"/>
                  </a:lnTo>
                  <a:lnTo>
                    <a:pt x="185" y="177"/>
                  </a:lnTo>
                  <a:lnTo>
                    <a:pt x="184" y="174"/>
                  </a:lnTo>
                  <a:lnTo>
                    <a:pt x="179" y="171"/>
                  </a:lnTo>
                  <a:lnTo>
                    <a:pt x="177" y="168"/>
                  </a:lnTo>
                  <a:lnTo>
                    <a:pt x="175" y="165"/>
                  </a:lnTo>
                  <a:lnTo>
                    <a:pt x="173" y="162"/>
                  </a:lnTo>
                  <a:lnTo>
                    <a:pt x="168" y="159"/>
                  </a:lnTo>
                  <a:lnTo>
                    <a:pt x="166" y="156"/>
                  </a:lnTo>
                  <a:lnTo>
                    <a:pt x="162" y="151"/>
                  </a:lnTo>
                  <a:lnTo>
                    <a:pt x="160" y="148"/>
                  </a:lnTo>
                  <a:lnTo>
                    <a:pt x="159" y="145"/>
                  </a:lnTo>
                  <a:lnTo>
                    <a:pt x="154" y="142"/>
                  </a:lnTo>
                  <a:lnTo>
                    <a:pt x="152" y="139"/>
                  </a:lnTo>
                  <a:lnTo>
                    <a:pt x="148" y="136"/>
                  </a:lnTo>
                  <a:lnTo>
                    <a:pt x="146" y="131"/>
                  </a:lnTo>
                  <a:lnTo>
                    <a:pt x="142" y="128"/>
                  </a:lnTo>
                  <a:lnTo>
                    <a:pt x="139" y="125"/>
                  </a:lnTo>
                  <a:lnTo>
                    <a:pt x="135" y="120"/>
                  </a:lnTo>
                  <a:lnTo>
                    <a:pt x="133" y="116"/>
                  </a:lnTo>
                  <a:lnTo>
                    <a:pt x="129" y="114"/>
                  </a:lnTo>
                  <a:lnTo>
                    <a:pt x="127" y="110"/>
                  </a:lnTo>
                  <a:lnTo>
                    <a:pt x="123" y="105"/>
                  </a:lnTo>
                  <a:lnTo>
                    <a:pt x="120" y="103"/>
                  </a:lnTo>
                  <a:lnTo>
                    <a:pt x="116" y="99"/>
                  </a:lnTo>
                  <a:lnTo>
                    <a:pt x="114" y="94"/>
                  </a:lnTo>
                  <a:lnTo>
                    <a:pt x="110" y="93"/>
                  </a:lnTo>
                  <a:lnTo>
                    <a:pt x="108" y="88"/>
                  </a:lnTo>
                  <a:lnTo>
                    <a:pt x="106" y="86"/>
                  </a:lnTo>
                  <a:lnTo>
                    <a:pt x="102" y="82"/>
                  </a:lnTo>
                  <a:lnTo>
                    <a:pt x="100" y="80"/>
                  </a:lnTo>
                  <a:lnTo>
                    <a:pt x="95" y="75"/>
                  </a:lnTo>
                  <a:lnTo>
                    <a:pt x="92" y="74"/>
                  </a:lnTo>
                  <a:lnTo>
                    <a:pt x="91" y="71"/>
                  </a:lnTo>
                  <a:lnTo>
                    <a:pt x="86" y="68"/>
                  </a:lnTo>
                  <a:lnTo>
                    <a:pt x="85" y="65"/>
                  </a:lnTo>
                  <a:lnTo>
                    <a:pt x="80" y="62"/>
                  </a:lnTo>
                  <a:lnTo>
                    <a:pt x="79" y="59"/>
                  </a:lnTo>
                  <a:lnTo>
                    <a:pt x="77" y="57"/>
                  </a:lnTo>
                  <a:lnTo>
                    <a:pt x="72" y="52"/>
                  </a:lnTo>
                  <a:lnTo>
                    <a:pt x="66" y="49"/>
                  </a:lnTo>
                  <a:lnTo>
                    <a:pt x="61" y="45"/>
                  </a:lnTo>
                  <a:lnTo>
                    <a:pt x="60" y="42"/>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9" name="Freeform 90"/>
            <p:cNvSpPr>
              <a:spLocks/>
            </p:cNvSpPr>
            <p:nvPr/>
          </p:nvSpPr>
          <p:spPr bwMode="auto">
            <a:xfrm>
              <a:off x="2114" y="2909"/>
              <a:ext cx="86" cy="43"/>
            </a:xfrm>
            <a:custGeom>
              <a:avLst/>
              <a:gdLst>
                <a:gd name="T0" fmla="*/ 11 w 347"/>
                <a:gd name="T1" fmla="*/ 0 h 172"/>
                <a:gd name="T2" fmla="*/ 10 w 347"/>
                <a:gd name="T3" fmla="*/ 0 h 172"/>
                <a:gd name="T4" fmla="*/ 8 w 347"/>
                <a:gd name="T5" fmla="*/ 1 h 172"/>
                <a:gd name="T6" fmla="*/ 7 w 347"/>
                <a:gd name="T7" fmla="*/ 1 h 172"/>
                <a:gd name="T8" fmla="*/ 6 w 347"/>
                <a:gd name="T9" fmla="*/ 1 h 172"/>
                <a:gd name="T10" fmla="*/ 4 w 347"/>
                <a:gd name="T11" fmla="*/ 1 h 172"/>
                <a:gd name="T12" fmla="*/ 3 w 347"/>
                <a:gd name="T13" fmla="*/ 2 h 172"/>
                <a:gd name="T14" fmla="*/ 1 w 347"/>
                <a:gd name="T15" fmla="*/ 3 h 172"/>
                <a:gd name="T16" fmla="*/ 0 w 347"/>
                <a:gd name="T17" fmla="*/ 5 h 172"/>
                <a:gd name="T18" fmla="*/ 0 w 347"/>
                <a:gd name="T19" fmla="*/ 6 h 172"/>
                <a:gd name="T20" fmla="*/ 0 w 347"/>
                <a:gd name="T21" fmla="*/ 7 h 172"/>
                <a:gd name="T22" fmla="*/ 1 w 347"/>
                <a:gd name="T23" fmla="*/ 8 h 172"/>
                <a:gd name="T24" fmla="*/ 3 w 347"/>
                <a:gd name="T25" fmla="*/ 9 h 172"/>
                <a:gd name="T26" fmla="*/ 4 w 347"/>
                <a:gd name="T27" fmla="*/ 9 h 172"/>
                <a:gd name="T28" fmla="*/ 5 w 347"/>
                <a:gd name="T29" fmla="*/ 10 h 172"/>
                <a:gd name="T30" fmla="*/ 7 w 347"/>
                <a:gd name="T31" fmla="*/ 10 h 172"/>
                <a:gd name="T32" fmla="*/ 9 w 347"/>
                <a:gd name="T33" fmla="*/ 11 h 172"/>
                <a:gd name="T34" fmla="*/ 11 w 347"/>
                <a:gd name="T35" fmla="*/ 11 h 172"/>
                <a:gd name="T36" fmla="*/ 13 w 347"/>
                <a:gd name="T37" fmla="*/ 11 h 172"/>
                <a:gd name="T38" fmla="*/ 14 w 347"/>
                <a:gd name="T39" fmla="*/ 11 h 172"/>
                <a:gd name="T40" fmla="*/ 16 w 347"/>
                <a:gd name="T41" fmla="*/ 11 h 172"/>
                <a:gd name="T42" fmla="*/ 17 w 347"/>
                <a:gd name="T43" fmla="*/ 11 h 172"/>
                <a:gd name="T44" fmla="*/ 18 w 347"/>
                <a:gd name="T45" fmla="*/ 10 h 172"/>
                <a:gd name="T46" fmla="*/ 20 w 347"/>
                <a:gd name="T47" fmla="*/ 9 h 172"/>
                <a:gd name="T48" fmla="*/ 21 w 347"/>
                <a:gd name="T49" fmla="*/ 8 h 172"/>
                <a:gd name="T50" fmla="*/ 21 w 347"/>
                <a:gd name="T51" fmla="*/ 6 h 172"/>
                <a:gd name="T52" fmla="*/ 21 w 347"/>
                <a:gd name="T53" fmla="*/ 4 h 172"/>
                <a:gd name="T54" fmla="*/ 20 w 347"/>
                <a:gd name="T55" fmla="*/ 3 h 172"/>
                <a:gd name="T56" fmla="*/ 17 w 347"/>
                <a:gd name="T57" fmla="*/ 1 h 172"/>
                <a:gd name="T58" fmla="*/ 16 w 347"/>
                <a:gd name="T59" fmla="*/ 1 h 172"/>
                <a:gd name="T60" fmla="*/ 14 w 347"/>
                <a:gd name="T61" fmla="*/ 3 h 172"/>
                <a:gd name="T62" fmla="*/ 16 w 347"/>
                <a:gd name="T63" fmla="*/ 3 h 172"/>
                <a:gd name="T64" fmla="*/ 17 w 347"/>
                <a:gd name="T65" fmla="*/ 4 h 172"/>
                <a:gd name="T66" fmla="*/ 19 w 347"/>
                <a:gd name="T67" fmla="*/ 5 h 172"/>
                <a:gd name="T68" fmla="*/ 19 w 347"/>
                <a:gd name="T69" fmla="*/ 6 h 172"/>
                <a:gd name="T70" fmla="*/ 19 w 347"/>
                <a:gd name="T71" fmla="*/ 8 h 172"/>
                <a:gd name="T72" fmla="*/ 18 w 347"/>
                <a:gd name="T73" fmla="*/ 9 h 172"/>
                <a:gd name="T74" fmla="*/ 16 w 347"/>
                <a:gd name="T75" fmla="*/ 9 h 172"/>
                <a:gd name="T76" fmla="*/ 14 w 347"/>
                <a:gd name="T77" fmla="*/ 10 h 172"/>
                <a:gd name="T78" fmla="*/ 13 w 347"/>
                <a:gd name="T79" fmla="*/ 10 h 172"/>
                <a:gd name="T80" fmla="*/ 11 w 347"/>
                <a:gd name="T81" fmla="*/ 10 h 172"/>
                <a:gd name="T82" fmla="*/ 10 w 347"/>
                <a:gd name="T83" fmla="*/ 10 h 172"/>
                <a:gd name="T84" fmla="*/ 9 w 347"/>
                <a:gd name="T85" fmla="*/ 10 h 172"/>
                <a:gd name="T86" fmla="*/ 7 w 347"/>
                <a:gd name="T87" fmla="*/ 9 h 172"/>
                <a:gd name="T88" fmla="*/ 6 w 347"/>
                <a:gd name="T89" fmla="*/ 9 h 172"/>
                <a:gd name="T90" fmla="*/ 5 w 347"/>
                <a:gd name="T91" fmla="*/ 9 h 172"/>
                <a:gd name="T92" fmla="*/ 3 w 347"/>
                <a:gd name="T93" fmla="*/ 8 h 172"/>
                <a:gd name="T94" fmla="*/ 2 w 347"/>
                <a:gd name="T95" fmla="*/ 7 h 172"/>
                <a:gd name="T96" fmla="*/ 2 w 347"/>
                <a:gd name="T97" fmla="*/ 6 h 172"/>
                <a:gd name="T98" fmla="*/ 3 w 347"/>
                <a:gd name="T99" fmla="*/ 4 h 172"/>
                <a:gd name="T100" fmla="*/ 4 w 347"/>
                <a:gd name="T101" fmla="*/ 3 h 172"/>
                <a:gd name="T102" fmla="*/ 6 w 347"/>
                <a:gd name="T103" fmla="*/ 3 h 172"/>
                <a:gd name="T104" fmla="*/ 8 w 347"/>
                <a:gd name="T105" fmla="*/ 3 h 172"/>
                <a:gd name="T106" fmla="*/ 9 w 347"/>
                <a:gd name="T107" fmla="*/ 3 h 172"/>
                <a:gd name="T108" fmla="*/ 11 w 347"/>
                <a:gd name="T109" fmla="*/ 3 h 172"/>
                <a:gd name="T110" fmla="*/ 12 w 347"/>
                <a:gd name="T111" fmla="*/ 3 h 1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7"/>
                <a:gd name="T169" fmla="*/ 0 h 172"/>
                <a:gd name="T170" fmla="*/ 347 w 347"/>
                <a:gd name="T171" fmla="*/ 172 h 1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7" h="172">
                  <a:moveTo>
                    <a:pt x="199" y="0"/>
                  </a:moveTo>
                  <a:lnTo>
                    <a:pt x="199" y="0"/>
                  </a:lnTo>
                  <a:lnTo>
                    <a:pt x="198" y="0"/>
                  </a:lnTo>
                  <a:lnTo>
                    <a:pt x="195" y="0"/>
                  </a:lnTo>
                  <a:lnTo>
                    <a:pt x="193" y="0"/>
                  </a:lnTo>
                  <a:lnTo>
                    <a:pt x="190" y="0"/>
                  </a:lnTo>
                  <a:lnTo>
                    <a:pt x="187" y="2"/>
                  </a:lnTo>
                  <a:lnTo>
                    <a:pt x="182" y="2"/>
                  </a:lnTo>
                  <a:lnTo>
                    <a:pt x="178" y="2"/>
                  </a:lnTo>
                  <a:lnTo>
                    <a:pt x="173" y="2"/>
                  </a:lnTo>
                  <a:lnTo>
                    <a:pt x="170" y="2"/>
                  </a:lnTo>
                  <a:lnTo>
                    <a:pt x="166" y="2"/>
                  </a:lnTo>
                  <a:lnTo>
                    <a:pt x="164" y="4"/>
                  </a:lnTo>
                  <a:lnTo>
                    <a:pt x="159" y="4"/>
                  </a:lnTo>
                  <a:lnTo>
                    <a:pt x="157" y="4"/>
                  </a:lnTo>
                  <a:lnTo>
                    <a:pt x="155" y="4"/>
                  </a:lnTo>
                  <a:lnTo>
                    <a:pt x="150" y="4"/>
                  </a:lnTo>
                  <a:lnTo>
                    <a:pt x="148" y="4"/>
                  </a:lnTo>
                  <a:lnTo>
                    <a:pt x="144" y="7"/>
                  </a:lnTo>
                  <a:lnTo>
                    <a:pt x="142" y="7"/>
                  </a:lnTo>
                  <a:lnTo>
                    <a:pt x="138" y="7"/>
                  </a:lnTo>
                  <a:lnTo>
                    <a:pt x="136" y="7"/>
                  </a:lnTo>
                  <a:lnTo>
                    <a:pt x="131" y="8"/>
                  </a:lnTo>
                  <a:lnTo>
                    <a:pt x="130" y="8"/>
                  </a:lnTo>
                  <a:lnTo>
                    <a:pt x="125" y="8"/>
                  </a:lnTo>
                  <a:lnTo>
                    <a:pt x="121" y="8"/>
                  </a:lnTo>
                  <a:lnTo>
                    <a:pt x="119" y="10"/>
                  </a:lnTo>
                  <a:lnTo>
                    <a:pt x="115" y="10"/>
                  </a:lnTo>
                  <a:lnTo>
                    <a:pt x="111" y="10"/>
                  </a:lnTo>
                  <a:lnTo>
                    <a:pt x="109" y="10"/>
                  </a:lnTo>
                  <a:lnTo>
                    <a:pt x="105" y="13"/>
                  </a:lnTo>
                  <a:lnTo>
                    <a:pt x="100" y="13"/>
                  </a:lnTo>
                  <a:lnTo>
                    <a:pt x="98" y="13"/>
                  </a:lnTo>
                  <a:lnTo>
                    <a:pt x="94" y="14"/>
                  </a:lnTo>
                  <a:lnTo>
                    <a:pt x="92" y="14"/>
                  </a:lnTo>
                  <a:lnTo>
                    <a:pt x="88" y="14"/>
                  </a:lnTo>
                  <a:lnTo>
                    <a:pt x="85" y="17"/>
                  </a:lnTo>
                  <a:lnTo>
                    <a:pt x="82" y="17"/>
                  </a:lnTo>
                  <a:lnTo>
                    <a:pt x="79" y="19"/>
                  </a:lnTo>
                  <a:lnTo>
                    <a:pt x="74" y="19"/>
                  </a:lnTo>
                  <a:lnTo>
                    <a:pt x="73" y="21"/>
                  </a:lnTo>
                  <a:lnTo>
                    <a:pt x="68" y="21"/>
                  </a:lnTo>
                  <a:lnTo>
                    <a:pt x="67" y="21"/>
                  </a:lnTo>
                  <a:lnTo>
                    <a:pt x="65" y="23"/>
                  </a:lnTo>
                  <a:lnTo>
                    <a:pt x="61" y="23"/>
                  </a:lnTo>
                  <a:lnTo>
                    <a:pt x="59" y="25"/>
                  </a:lnTo>
                  <a:lnTo>
                    <a:pt x="56" y="25"/>
                  </a:lnTo>
                  <a:lnTo>
                    <a:pt x="50" y="27"/>
                  </a:lnTo>
                  <a:lnTo>
                    <a:pt x="45" y="32"/>
                  </a:lnTo>
                  <a:lnTo>
                    <a:pt x="42" y="33"/>
                  </a:lnTo>
                  <a:lnTo>
                    <a:pt x="39" y="36"/>
                  </a:lnTo>
                  <a:lnTo>
                    <a:pt x="36" y="38"/>
                  </a:lnTo>
                  <a:lnTo>
                    <a:pt x="31" y="39"/>
                  </a:lnTo>
                  <a:lnTo>
                    <a:pt x="28" y="42"/>
                  </a:lnTo>
                  <a:lnTo>
                    <a:pt x="26" y="46"/>
                  </a:lnTo>
                  <a:lnTo>
                    <a:pt x="22" y="48"/>
                  </a:lnTo>
                  <a:lnTo>
                    <a:pt x="20" y="50"/>
                  </a:lnTo>
                  <a:lnTo>
                    <a:pt x="19" y="55"/>
                  </a:lnTo>
                  <a:lnTo>
                    <a:pt x="16" y="56"/>
                  </a:lnTo>
                  <a:lnTo>
                    <a:pt x="11" y="59"/>
                  </a:lnTo>
                  <a:lnTo>
                    <a:pt x="10" y="64"/>
                  </a:lnTo>
                  <a:lnTo>
                    <a:pt x="8" y="65"/>
                  </a:lnTo>
                  <a:lnTo>
                    <a:pt x="8" y="70"/>
                  </a:lnTo>
                  <a:lnTo>
                    <a:pt x="5" y="71"/>
                  </a:lnTo>
                  <a:lnTo>
                    <a:pt x="3" y="76"/>
                  </a:lnTo>
                  <a:lnTo>
                    <a:pt x="3" y="81"/>
                  </a:lnTo>
                  <a:lnTo>
                    <a:pt x="3" y="82"/>
                  </a:lnTo>
                  <a:lnTo>
                    <a:pt x="0" y="87"/>
                  </a:lnTo>
                  <a:lnTo>
                    <a:pt x="0" y="88"/>
                  </a:lnTo>
                  <a:lnTo>
                    <a:pt x="0" y="93"/>
                  </a:lnTo>
                  <a:lnTo>
                    <a:pt x="0" y="95"/>
                  </a:lnTo>
                  <a:lnTo>
                    <a:pt x="0" y="99"/>
                  </a:lnTo>
                  <a:lnTo>
                    <a:pt x="0" y="101"/>
                  </a:lnTo>
                  <a:lnTo>
                    <a:pt x="0" y="106"/>
                  </a:lnTo>
                  <a:lnTo>
                    <a:pt x="3" y="107"/>
                  </a:lnTo>
                  <a:lnTo>
                    <a:pt x="3" y="112"/>
                  </a:lnTo>
                  <a:lnTo>
                    <a:pt x="5" y="113"/>
                  </a:lnTo>
                  <a:lnTo>
                    <a:pt x="5" y="118"/>
                  </a:lnTo>
                  <a:lnTo>
                    <a:pt x="8" y="119"/>
                  </a:lnTo>
                  <a:lnTo>
                    <a:pt x="10" y="122"/>
                  </a:lnTo>
                  <a:lnTo>
                    <a:pt x="11" y="127"/>
                  </a:lnTo>
                  <a:lnTo>
                    <a:pt x="14" y="128"/>
                  </a:lnTo>
                  <a:lnTo>
                    <a:pt x="19" y="130"/>
                  </a:lnTo>
                  <a:lnTo>
                    <a:pt x="20" y="133"/>
                  </a:lnTo>
                  <a:lnTo>
                    <a:pt x="25" y="135"/>
                  </a:lnTo>
                  <a:lnTo>
                    <a:pt x="28" y="137"/>
                  </a:lnTo>
                  <a:lnTo>
                    <a:pt x="33" y="139"/>
                  </a:lnTo>
                  <a:lnTo>
                    <a:pt x="36" y="141"/>
                  </a:lnTo>
                  <a:lnTo>
                    <a:pt x="37" y="141"/>
                  </a:lnTo>
                  <a:lnTo>
                    <a:pt x="42" y="141"/>
                  </a:lnTo>
                  <a:lnTo>
                    <a:pt x="43" y="143"/>
                  </a:lnTo>
                  <a:lnTo>
                    <a:pt x="45" y="145"/>
                  </a:lnTo>
                  <a:lnTo>
                    <a:pt x="50" y="145"/>
                  </a:lnTo>
                  <a:lnTo>
                    <a:pt x="51" y="147"/>
                  </a:lnTo>
                  <a:lnTo>
                    <a:pt x="56" y="147"/>
                  </a:lnTo>
                  <a:lnTo>
                    <a:pt x="59" y="149"/>
                  </a:lnTo>
                  <a:lnTo>
                    <a:pt x="62" y="149"/>
                  </a:lnTo>
                  <a:lnTo>
                    <a:pt x="65" y="149"/>
                  </a:lnTo>
                  <a:lnTo>
                    <a:pt x="68" y="151"/>
                  </a:lnTo>
                  <a:lnTo>
                    <a:pt x="73" y="151"/>
                  </a:lnTo>
                  <a:lnTo>
                    <a:pt x="74" y="153"/>
                  </a:lnTo>
                  <a:lnTo>
                    <a:pt x="79" y="153"/>
                  </a:lnTo>
                  <a:lnTo>
                    <a:pt x="84" y="156"/>
                  </a:lnTo>
                  <a:lnTo>
                    <a:pt x="88" y="156"/>
                  </a:lnTo>
                  <a:lnTo>
                    <a:pt x="90" y="158"/>
                  </a:lnTo>
                  <a:lnTo>
                    <a:pt x="94" y="158"/>
                  </a:lnTo>
                  <a:lnTo>
                    <a:pt x="98" y="160"/>
                  </a:lnTo>
                  <a:lnTo>
                    <a:pt x="102" y="160"/>
                  </a:lnTo>
                  <a:lnTo>
                    <a:pt x="106" y="160"/>
                  </a:lnTo>
                  <a:lnTo>
                    <a:pt x="111" y="162"/>
                  </a:lnTo>
                  <a:lnTo>
                    <a:pt x="115" y="162"/>
                  </a:lnTo>
                  <a:lnTo>
                    <a:pt x="119" y="162"/>
                  </a:lnTo>
                  <a:lnTo>
                    <a:pt x="121" y="164"/>
                  </a:lnTo>
                  <a:lnTo>
                    <a:pt x="125" y="164"/>
                  </a:lnTo>
                  <a:lnTo>
                    <a:pt x="130" y="164"/>
                  </a:lnTo>
                  <a:lnTo>
                    <a:pt x="134" y="166"/>
                  </a:lnTo>
                  <a:lnTo>
                    <a:pt x="138" y="166"/>
                  </a:lnTo>
                  <a:lnTo>
                    <a:pt x="142" y="166"/>
                  </a:lnTo>
                  <a:lnTo>
                    <a:pt x="147" y="168"/>
                  </a:lnTo>
                  <a:lnTo>
                    <a:pt x="150" y="168"/>
                  </a:lnTo>
                  <a:lnTo>
                    <a:pt x="155" y="168"/>
                  </a:lnTo>
                  <a:lnTo>
                    <a:pt x="159" y="168"/>
                  </a:lnTo>
                  <a:lnTo>
                    <a:pt x="164" y="168"/>
                  </a:lnTo>
                  <a:lnTo>
                    <a:pt x="167" y="168"/>
                  </a:lnTo>
                  <a:lnTo>
                    <a:pt x="172" y="170"/>
                  </a:lnTo>
                  <a:lnTo>
                    <a:pt x="176" y="170"/>
                  </a:lnTo>
                  <a:lnTo>
                    <a:pt x="180" y="170"/>
                  </a:lnTo>
                  <a:lnTo>
                    <a:pt x="184" y="170"/>
                  </a:lnTo>
                  <a:lnTo>
                    <a:pt x="189" y="170"/>
                  </a:lnTo>
                  <a:lnTo>
                    <a:pt x="193" y="170"/>
                  </a:lnTo>
                  <a:lnTo>
                    <a:pt x="198" y="172"/>
                  </a:lnTo>
                  <a:lnTo>
                    <a:pt x="201" y="172"/>
                  </a:lnTo>
                  <a:lnTo>
                    <a:pt x="205" y="172"/>
                  </a:lnTo>
                  <a:lnTo>
                    <a:pt x="210" y="172"/>
                  </a:lnTo>
                  <a:lnTo>
                    <a:pt x="215" y="172"/>
                  </a:lnTo>
                  <a:lnTo>
                    <a:pt x="216" y="172"/>
                  </a:lnTo>
                  <a:lnTo>
                    <a:pt x="221" y="172"/>
                  </a:lnTo>
                  <a:lnTo>
                    <a:pt x="224" y="172"/>
                  </a:lnTo>
                  <a:lnTo>
                    <a:pt x="228" y="172"/>
                  </a:lnTo>
                  <a:lnTo>
                    <a:pt x="230" y="172"/>
                  </a:lnTo>
                  <a:lnTo>
                    <a:pt x="235" y="172"/>
                  </a:lnTo>
                  <a:lnTo>
                    <a:pt x="239" y="172"/>
                  </a:lnTo>
                  <a:lnTo>
                    <a:pt x="244" y="172"/>
                  </a:lnTo>
                  <a:lnTo>
                    <a:pt x="246" y="170"/>
                  </a:lnTo>
                  <a:lnTo>
                    <a:pt x="250" y="170"/>
                  </a:lnTo>
                  <a:lnTo>
                    <a:pt x="252" y="170"/>
                  </a:lnTo>
                  <a:lnTo>
                    <a:pt x="256" y="170"/>
                  </a:lnTo>
                  <a:lnTo>
                    <a:pt x="258" y="168"/>
                  </a:lnTo>
                  <a:lnTo>
                    <a:pt x="262" y="168"/>
                  </a:lnTo>
                  <a:lnTo>
                    <a:pt x="264" y="168"/>
                  </a:lnTo>
                  <a:lnTo>
                    <a:pt x="269" y="168"/>
                  </a:lnTo>
                  <a:lnTo>
                    <a:pt x="270" y="168"/>
                  </a:lnTo>
                  <a:lnTo>
                    <a:pt x="273" y="168"/>
                  </a:lnTo>
                  <a:lnTo>
                    <a:pt x="278" y="166"/>
                  </a:lnTo>
                  <a:lnTo>
                    <a:pt x="279" y="166"/>
                  </a:lnTo>
                  <a:lnTo>
                    <a:pt x="281" y="166"/>
                  </a:lnTo>
                  <a:lnTo>
                    <a:pt x="284" y="166"/>
                  </a:lnTo>
                  <a:lnTo>
                    <a:pt x="287" y="164"/>
                  </a:lnTo>
                  <a:lnTo>
                    <a:pt x="290" y="164"/>
                  </a:lnTo>
                  <a:lnTo>
                    <a:pt x="295" y="162"/>
                  </a:lnTo>
                  <a:lnTo>
                    <a:pt x="298" y="162"/>
                  </a:lnTo>
                  <a:lnTo>
                    <a:pt x="302" y="160"/>
                  </a:lnTo>
                  <a:lnTo>
                    <a:pt x="307" y="158"/>
                  </a:lnTo>
                  <a:lnTo>
                    <a:pt x="310" y="156"/>
                  </a:lnTo>
                  <a:lnTo>
                    <a:pt x="315" y="156"/>
                  </a:lnTo>
                  <a:lnTo>
                    <a:pt x="320" y="153"/>
                  </a:lnTo>
                  <a:lnTo>
                    <a:pt x="324" y="151"/>
                  </a:lnTo>
                  <a:lnTo>
                    <a:pt x="326" y="149"/>
                  </a:lnTo>
                  <a:lnTo>
                    <a:pt x="327" y="145"/>
                  </a:lnTo>
                  <a:lnTo>
                    <a:pt x="330" y="143"/>
                  </a:lnTo>
                  <a:lnTo>
                    <a:pt x="333" y="141"/>
                  </a:lnTo>
                  <a:lnTo>
                    <a:pt x="336" y="137"/>
                  </a:lnTo>
                  <a:lnTo>
                    <a:pt x="338" y="133"/>
                  </a:lnTo>
                  <a:lnTo>
                    <a:pt x="338" y="130"/>
                  </a:lnTo>
                  <a:lnTo>
                    <a:pt x="341" y="127"/>
                  </a:lnTo>
                  <a:lnTo>
                    <a:pt x="343" y="122"/>
                  </a:lnTo>
                  <a:lnTo>
                    <a:pt x="344" y="118"/>
                  </a:lnTo>
                  <a:lnTo>
                    <a:pt x="344" y="113"/>
                  </a:lnTo>
                  <a:lnTo>
                    <a:pt x="344" y="110"/>
                  </a:lnTo>
                  <a:lnTo>
                    <a:pt x="347" y="106"/>
                  </a:lnTo>
                  <a:lnTo>
                    <a:pt x="347" y="99"/>
                  </a:lnTo>
                  <a:lnTo>
                    <a:pt x="347" y="95"/>
                  </a:lnTo>
                  <a:lnTo>
                    <a:pt x="347" y="88"/>
                  </a:lnTo>
                  <a:lnTo>
                    <a:pt x="347" y="87"/>
                  </a:lnTo>
                  <a:lnTo>
                    <a:pt x="347" y="84"/>
                  </a:lnTo>
                  <a:lnTo>
                    <a:pt x="347" y="81"/>
                  </a:lnTo>
                  <a:lnTo>
                    <a:pt x="344" y="77"/>
                  </a:lnTo>
                  <a:lnTo>
                    <a:pt x="344" y="71"/>
                  </a:lnTo>
                  <a:lnTo>
                    <a:pt x="343" y="67"/>
                  </a:lnTo>
                  <a:lnTo>
                    <a:pt x="338" y="64"/>
                  </a:lnTo>
                  <a:lnTo>
                    <a:pt x="336" y="59"/>
                  </a:lnTo>
                  <a:lnTo>
                    <a:pt x="333" y="55"/>
                  </a:lnTo>
                  <a:lnTo>
                    <a:pt x="330" y="50"/>
                  </a:lnTo>
                  <a:lnTo>
                    <a:pt x="326" y="46"/>
                  </a:lnTo>
                  <a:lnTo>
                    <a:pt x="321" y="42"/>
                  </a:lnTo>
                  <a:lnTo>
                    <a:pt x="318" y="38"/>
                  </a:lnTo>
                  <a:lnTo>
                    <a:pt x="313" y="36"/>
                  </a:lnTo>
                  <a:lnTo>
                    <a:pt x="309" y="32"/>
                  </a:lnTo>
                  <a:lnTo>
                    <a:pt x="304" y="30"/>
                  </a:lnTo>
                  <a:lnTo>
                    <a:pt x="298" y="27"/>
                  </a:lnTo>
                  <a:lnTo>
                    <a:pt x="295" y="25"/>
                  </a:lnTo>
                  <a:lnTo>
                    <a:pt x="290" y="21"/>
                  </a:lnTo>
                  <a:lnTo>
                    <a:pt x="284" y="19"/>
                  </a:lnTo>
                  <a:lnTo>
                    <a:pt x="279" y="17"/>
                  </a:lnTo>
                  <a:lnTo>
                    <a:pt x="275" y="17"/>
                  </a:lnTo>
                  <a:lnTo>
                    <a:pt x="270" y="14"/>
                  </a:lnTo>
                  <a:lnTo>
                    <a:pt x="264" y="13"/>
                  </a:lnTo>
                  <a:lnTo>
                    <a:pt x="262" y="13"/>
                  </a:lnTo>
                  <a:lnTo>
                    <a:pt x="258" y="10"/>
                  </a:lnTo>
                  <a:lnTo>
                    <a:pt x="253" y="10"/>
                  </a:lnTo>
                  <a:lnTo>
                    <a:pt x="252" y="8"/>
                  </a:lnTo>
                  <a:lnTo>
                    <a:pt x="247" y="8"/>
                  </a:lnTo>
                  <a:lnTo>
                    <a:pt x="246" y="8"/>
                  </a:lnTo>
                  <a:lnTo>
                    <a:pt x="244" y="7"/>
                  </a:lnTo>
                  <a:lnTo>
                    <a:pt x="235" y="48"/>
                  </a:lnTo>
                  <a:lnTo>
                    <a:pt x="236" y="48"/>
                  </a:lnTo>
                  <a:lnTo>
                    <a:pt x="239" y="48"/>
                  </a:lnTo>
                  <a:lnTo>
                    <a:pt x="241" y="48"/>
                  </a:lnTo>
                  <a:lnTo>
                    <a:pt x="247" y="50"/>
                  </a:lnTo>
                  <a:lnTo>
                    <a:pt x="250" y="50"/>
                  </a:lnTo>
                  <a:lnTo>
                    <a:pt x="252" y="50"/>
                  </a:lnTo>
                  <a:lnTo>
                    <a:pt x="256" y="50"/>
                  </a:lnTo>
                  <a:lnTo>
                    <a:pt x="258" y="53"/>
                  </a:lnTo>
                  <a:lnTo>
                    <a:pt x="259" y="53"/>
                  </a:lnTo>
                  <a:lnTo>
                    <a:pt x="264" y="55"/>
                  </a:lnTo>
                  <a:lnTo>
                    <a:pt x="269" y="55"/>
                  </a:lnTo>
                  <a:lnTo>
                    <a:pt x="270" y="56"/>
                  </a:lnTo>
                  <a:lnTo>
                    <a:pt x="275" y="56"/>
                  </a:lnTo>
                  <a:lnTo>
                    <a:pt x="278" y="59"/>
                  </a:lnTo>
                  <a:lnTo>
                    <a:pt x="281" y="61"/>
                  </a:lnTo>
                  <a:lnTo>
                    <a:pt x="285" y="64"/>
                  </a:lnTo>
                  <a:lnTo>
                    <a:pt x="287" y="65"/>
                  </a:lnTo>
                  <a:lnTo>
                    <a:pt x="292" y="65"/>
                  </a:lnTo>
                  <a:lnTo>
                    <a:pt x="295" y="67"/>
                  </a:lnTo>
                  <a:lnTo>
                    <a:pt x="296" y="71"/>
                  </a:lnTo>
                  <a:lnTo>
                    <a:pt x="298" y="73"/>
                  </a:lnTo>
                  <a:lnTo>
                    <a:pt x="302" y="76"/>
                  </a:lnTo>
                  <a:lnTo>
                    <a:pt x="304" y="81"/>
                  </a:lnTo>
                  <a:lnTo>
                    <a:pt x="304" y="82"/>
                  </a:lnTo>
                  <a:lnTo>
                    <a:pt x="307" y="84"/>
                  </a:lnTo>
                  <a:lnTo>
                    <a:pt x="309" y="88"/>
                  </a:lnTo>
                  <a:lnTo>
                    <a:pt x="309" y="93"/>
                  </a:lnTo>
                  <a:lnTo>
                    <a:pt x="310" y="95"/>
                  </a:lnTo>
                  <a:lnTo>
                    <a:pt x="310" y="99"/>
                  </a:lnTo>
                  <a:lnTo>
                    <a:pt x="310" y="102"/>
                  </a:lnTo>
                  <a:lnTo>
                    <a:pt x="310" y="106"/>
                  </a:lnTo>
                  <a:lnTo>
                    <a:pt x="310" y="110"/>
                  </a:lnTo>
                  <a:lnTo>
                    <a:pt x="310" y="112"/>
                  </a:lnTo>
                  <a:lnTo>
                    <a:pt x="309" y="113"/>
                  </a:lnTo>
                  <a:lnTo>
                    <a:pt x="309" y="118"/>
                  </a:lnTo>
                  <a:lnTo>
                    <a:pt x="309" y="119"/>
                  </a:lnTo>
                  <a:lnTo>
                    <a:pt x="304" y="124"/>
                  </a:lnTo>
                  <a:lnTo>
                    <a:pt x="302" y="128"/>
                  </a:lnTo>
                  <a:lnTo>
                    <a:pt x="298" y="133"/>
                  </a:lnTo>
                  <a:lnTo>
                    <a:pt x="295" y="137"/>
                  </a:lnTo>
                  <a:lnTo>
                    <a:pt x="292" y="139"/>
                  </a:lnTo>
                  <a:lnTo>
                    <a:pt x="287" y="139"/>
                  </a:lnTo>
                  <a:lnTo>
                    <a:pt x="285" y="141"/>
                  </a:lnTo>
                  <a:lnTo>
                    <a:pt x="284" y="143"/>
                  </a:lnTo>
                  <a:lnTo>
                    <a:pt x="279" y="143"/>
                  </a:lnTo>
                  <a:lnTo>
                    <a:pt x="278" y="145"/>
                  </a:lnTo>
                  <a:lnTo>
                    <a:pt x="273" y="145"/>
                  </a:lnTo>
                  <a:lnTo>
                    <a:pt x="270" y="147"/>
                  </a:lnTo>
                  <a:lnTo>
                    <a:pt x="267" y="147"/>
                  </a:lnTo>
                  <a:lnTo>
                    <a:pt x="262" y="149"/>
                  </a:lnTo>
                  <a:lnTo>
                    <a:pt x="258" y="149"/>
                  </a:lnTo>
                  <a:lnTo>
                    <a:pt x="256" y="149"/>
                  </a:lnTo>
                  <a:lnTo>
                    <a:pt x="252" y="149"/>
                  </a:lnTo>
                  <a:lnTo>
                    <a:pt x="247" y="149"/>
                  </a:lnTo>
                  <a:lnTo>
                    <a:pt x="244" y="151"/>
                  </a:lnTo>
                  <a:lnTo>
                    <a:pt x="241" y="151"/>
                  </a:lnTo>
                  <a:lnTo>
                    <a:pt x="235" y="151"/>
                  </a:lnTo>
                  <a:lnTo>
                    <a:pt x="230" y="151"/>
                  </a:lnTo>
                  <a:lnTo>
                    <a:pt x="227" y="151"/>
                  </a:lnTo>
                  <a:lnTo>
                    <a:pt x="222" y="151"/>
                  </a:lnTo>
                  <a:lnTo>
                    <a:pt x="216" y="151"/>
                  </a:lnTo>
                  <a:lnTo>
                    <a:pt x="211" y="151"/>
                  </a:lnTo>
                  <a:lnTo>
                    <a:pt x="210" y="151"/>
                  </a:lnTo>
                  <a:lnTo>
                    <a:pt x="205" y="151"/>
                  </a:lnTo>
                  <a:lnTo>
                    <a:pt x="204" y="151"/>
                  </a:lnTo>
                  <a:lnTo>
                    <a:pt x="201" y="151"/>
                  </a:lnTo>
                  <a:lnTo>
                    <a:pt x="198" y="151"/>
                  </a:lnTo>
                  <a:lnTo>
                    <a:pt x="195" y="151"/>
                  </a:lnTo>
                  <a:lnTo>
                    <a:pt x="193" y="151"/>
                  </a:lnTo>
                  <a:lnTo>
                    <a:pt x="189" y="151"/>
                  </a:lnTo>
                  <a:lnTo>
                    <a:pt x="187" y="151"/>
                  </a:lnTo>
                  <a:lnTo>
                    <a:pt x="182" y="151"/>
                  </a:lnTo>
                  <a:lnTo>
                    <a:pt x="180" y="151"/>
                  </a:lnTo>
                  <a:lnTo>
                    <a:pt x="178" y="153"/>
                  </a:lnTo>
                  <a:lnTo>
                    <a:pt x="173" y="153"/>
                  </a:lnTo>
                  <a:lnTo>
                    <a:pt x="172" y="153"/>
                  </a:lnTo>
                  <a:lnTo>
                    <a:pt x="170" y="153"/>
                  </a:lnTo>
                  <a:lnTo>
                    <a:pt x="166" y="153"/>
                  </a:lnTo>
                  <a:lnTo>
                    <a:pt x="161" y="153"/>
                  </a:lnTo>
                  <a:lnTo>
                    <a:pt x="159" y="153"/>
                  </a:lnTo>
                  <a:lnTo>
                    <a:pt x="157" y="153"/>
                  </a:lnTo>
                  <a:lnTo>
                    <a:pt x="153" y="153"/>
                  </a:lnTo>
                  <a:lnTo>
                    <a:pt x="150" y="151"/>
                  </a:lnTo>
                  <a:lnTo>
                    <a:pt x="147" y="151"/>
                  </a:lnTo>
                  <a:lnTo>
                    <a:pt x="144" y="151"/>
                  </a:lnTo>
                  <a:lnTo>
                    <a:pt x="141" y="151"/>
                  </a:lnTo>
                  <a:lnTo>
                    <a:pt x="138" y="151"/>
                  </a:lnTo>
                  <a:lnTo>
                    <a:pt x="134" y="151"/>
                  </a:lnTo>
                  <a:lnTo>
                    <a:pt x="131" y="151"/>
                  </a:lnTo>
                  <a:lnTo>
                    <a:pt x="128" y="151"/>
                  </a:lnTo>
                  <a:lnTo>
                    <a:pt x="125" y="151"/>
                  </a:lnTo>
                  <a:lnTo>
                    <a:pt x="121" y="149"/>
                  </a:lnTo>
                  <a:lnTo>
                    <a:pt x="119" y="149"/>
                  </a:lnTo>
                  <a:lnTo>
                    <a:pt x="115" y="149"/>
                  </a:lnTo>
                  <a:lnTo>
                    <a:pt x="113" y="149"/>
                  </a:lnTo>
                  <a:lnTo>
                    <a:pt x="109" y="149"/>
                  </a:lnTo>
                  <a:lnTo>
                    <a:pt x="106" y="149"/>
                  </a:lnTo>
                  <a:lnTo>
                    <a:pt x="105" y="149"/>
                  </a:lnTo>
                  <a:lnTo>
                    <a:pt x="100" y="147"/>
                  </a:lnTo>
                  <a:lnTo>
                    <a:pt x="98" y="147"/>
                  </a:lnTo>
                  <a:lnTo>
                    <a:pt x="94" y="145"/>
                  </a:lnTo>
                  <a:lnTo>
                    <a:pt x="92" y="145"/>
                  </a:lnTo>
                  <a:lnTo>
                    <a:pt x="88" y="145"/>
                  </a:lnTo>
                  <a:lnTo>
                    <a:pt x="85" y="143"/>
                  </a:lnTo>
                  <a:lnTo>
                    <a:pt x="84" y="143"/>
                  </a:lnTo>
                  <a:lnTo>
                    <a:pt x="82" y="143"/>
                  </a:lnTo>
                  <a:lnTo>
                    <a:pt x="77" y="141"/>
                  </a:lnTo>
                  <a:lnTo>
                    <a:pt x="74" y="141"/>
                  </a:lnTo>
                  <a:lnTo>
                    <a:pt x="71" y="139"/>
                  </a:lnTo>
                  <a:lnTo>
                    <a:pt x="68" y="139"/>
                  </a:lnTo>
                  <a:lnTo>
                    <a:pt x="65" y="137"/>
                  </a:lnTo>
                  <a:lnTo>
                    <a:pt x="61" y="135"/>
                  </a:lnTo>
                  <a:lnTo>
                    <a:pt x="54" y="133"/>
                  </a:lnTo>
                  <a:lnTo>
                    <a:pt x="50" y="128"/>
                  </a:lnTo>
                  <a:lnTo>
                    <a:pt x="45" y="127"/>
                  </a:lnTo>
                  <a:lnTo>
                    <a:pt x="43" y="122"/>
                  </a:lnTo>
                  <a:lnTo>
                    <a:pt x="39" y="119"/>
                  </a:lnTo>
                  <a:lnTo>
                    <a:pt x="37" y="116"/>
                  </a:lnTo>
                  <a:lnTo>
                    <a:pt x="36" y="113"/>
                  </a:lnTo>
                  <a:lnTo>
                    <a:pt x="33" y="110"/>
                  </a:lnTo>
                  <a:lnTo>
                    <a:pt x="31" y="107"/>
                  </a:lnTo>
                  <a:lnTo>
                    <a:pt x="31" y="102"/>
                  </a:lnTo>
                  <a:lnTo>
                    <a:pt x="28" y="101"/>
                  </a:lnTo>
                  <a:lnTo>
                    <a:pt x="28" y="96"/>
                  </a:lnTo>
                  <a:lnTo>
                    <a:pt x="28" y="95"/>
                  </a:lnTo>
                  <a:lnTo>
                    <a:pt x="31" y="90"/>
                  </a:lnTo>
                  <a:lnTo>
                    <a:pt x="31" y="88"/>
                  </a:lnTo>
                  <a:lnTo>
                    <a:pt x="33" y="87"/>
                  </a:lnTo>
                  <a:lnTo>
                    <a:pt x="33" y="82"/>
                  </a:lnTo>
                  <a:lnTo>
                    <a:pt x="36" y="81"/>
                  </a:lnTo>
                  <a:lnTo>
                    <a:pt x="36" y="76"/>
                  </a:lnTo>
                  <a:lnTo>
                    <a:pt x="39" y="73"/>
                  </a:lnTo>
                  <a:lnTo>
                    <a:pt x="42" y="71"/>
                  </a:lnTo>
                  <a:lnTo>
                    <a:pt x="43" y="67"/>
                  </a:lnTo>
                  <a:lnTo>
                    <a:pt x="48" y="65"/>
                  </a:lnTo>
                  <a:lnTo>
                    <a:pt x="51" y="64"/>
                  </a:lnTo>
                  <a:lnTo>
                    <a:pt x="54" y="61"/>
                  </a:lnTo>
                  <a:lnTo>
                    <a:pt x="59" y="59"/>
                  </a:lnTo>
                  <a:lnTo>
                    <a:pt x="62" y="56"/>
                  </a:lnTo>
                  <a:lnTo>
                    <a:pt x="67" y="55"/>
                  </a:lnTo>
                  <a:lnTo>
                    <a:pt x="71" y="53"/>
                  </a:lnTo>
                  <a:lnTo>
                    <a:pt x="77" y="53"/>
                  </a:lnTo>
                  <a:lnTo>
                    <a:pt x="79" y="50"/>
                  </a:lnTo>
                  <a:lnTo>
                    <a:pt x="84" y="50"/>
                  </a:lnTo>
                  <a:lnTo>
                    <a:pt x="85" y="50"/>
                  </a:lnTo>
                  <a:lnTo>
                    <a:pt x="88" y="50"/>
                  </a:lnTo>
                  <a:lnTo>
                    <a:pt x="94" y="48"/>
                  </a:lnTo>
                  <a:lnTo>
                    <a:pt x="98" y="46"/>
                  </a:lnTo>
                  <a:lnTo>
                    <a:pt x="100" y="46"/>
                  </a:lnTo>
                  <a:lnTo>
                    <a:pt x="105" y="46"/>
                  </a:lnTo>
                  <a:lnTo>
                    <a:pt x="106" y="46"/>
                  </a:lnTo>
                  <a:lnTo>
                    <a:pt x="109" y="46"/>
                  </a:lnTo>
                  <a:lnTo>
                    <a:pt x="115" y="44"/>
                  </a:lnTo>
                  <a:lnTo>
                    <a:pt x="119" y="44"/>
                  </a:lnTo>
                  <a:lnTo>
                    <a:pt x="124" y="44"/>
                  </a:lnTo>
                  <a:lnTo>
                    <a:pt x="130" y="44"/>
                  </a:lnTo>
                  <a:lnTo>
                    <a:pt x="134" y="44"/>
                  </a:lnTo>
                  <a:lnTo>
                    <a:pt x="138" y="42"/>
                  </a:lnTo>
                  <a:lnTo>
                    <a:pt x="142" y="42"/>
                  </a:lnTo>
                  <a:lnTo>
                    <a:pt x="147" y="42"/>
                  </a:lnTo>
                  <a:lnTo>
                    <a:pt x="150" y="42"/>
                  </a:lnTo>
                  <a:lnTo>
                    <a:pt x="155" y="42"/>
                  </a:lnTo>
                  <a:lnTo>
                    <a:pt x="159" y="42"/>
                  </a:lnTo>
                  <a:lnTo>
                    <a:pt x="164" y="44"/>
                  </a:lnTo>
                  <a:lnTo>
                    <a:pt x="167" y="44"/>
                  </a:lnTo>
                  <a:lnTo>
                    <a:pt x="170" y="44"/>
                  </a:lnTo>
                  <a:lnTo>
                    <a:pt x="173" y="44"/>
                  </a:lnTo>
                  <a:lnTo>
                    <a:pt x="176" y="44"/>
                  </a:lnTo>
                  <a:lnTo>
                    <a:pt x="180" y="44"/>
                  </a:lnTo>
                  <a:lnTo>
                    <a:pt x="182" y="44"/>
                  </a:lnTo>
                  <a:lnTo>
                    <a:pt x="184" y="44"/>
                  </a:lnTo>
                  <a:lnTo>
                    <a:pt x="189" y="44"/>
                  </a:lnTo>
                  <a:lnTo>
                    <a:pt x="190" y="44"/>
                  </a:lnTo>
                  <a:lnTo>
                    <a:pt x="195" y="44"/>
                  </a:lnTo>
                  <a:lnTo>
                    <a:pt x="195" y="46"/>
                  </a:lnTo>
                  <a:lnTo>
                    <a:pt x="198" y="46"/>
                  </a:lnTo>
                  <a:lnTo>
                    <a:pt x="1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20" name="Freeform 91"/>
            <p:cNvSpPr>
              <a:spLocks/>
            </p:cNvSpPr>
            <p:nvPr/>
          </p:nvSpPr>
          <p:spPr bwMode="auto">
            <a:xfrm>
              <a:off x="2113" y="2942"/>
              <a:ext cx="86" cy="27"/>
            </a:xfrm>
            <a:custGeom>
              <a:avLst/>
              <a:gdLst>
                <a:gd name="T0" fmla="*/ 3 w 346"/>
                <a:gd name="T1" fmla="*/ 0 h 105"/>
                <a:gd name="T2" fmla="*/ 3 w 346"/>
                <a:gd name="T3" fmla="*/ 1 h 105"/>
                <a:gd name="T4" fmla="*/ 3 w 346"/>
                <a:gd name="T5" fmla="*/ 2 h 105"/>
                <a:gd name="T6" fmla="*/ 4 w 346"/>
                <a:gd name="T7" fmla="*/ 3 h 105"/>
                <a:gd name="T8" fmla="*/ 4 w 346"/>
                <a:gd name="T9" fmla="*/ 4 h 105"/>
                <a:gd name="T10" fmla="*/ 5 w 346"/>
                <a:gd name="T11" fmla="*/ 5 h 105"/>
                <a:gd name="T12" fmla="*/ 6 w 346"/>
                <a:gd name="T13" fmla="*/ 5 h 105"/>
                <a:gd name="T14" fmla="*/ 7 w 346"/>
                <a:gd name="T15" fmla="*/ 5 h 105"/>
                <a:gd name="T16" fmla="*/ 8 w 346"/>
                <a:gd name="T17" fmla="*/ 5 h 105"/>
                <a:gd name="T18" fmla="*/ 9 w 346"/>
                <a:gd name="T19" fmla="*/ 6 h 105"/>
                <a:gd name="T20" fmla="*/ 10 w 346"/>
                <a:gd name="T21" fmla="*/ 6 h 105"/>
                <a:gd name="T22" fmla="*/ 11 w 346"/>
                <a:gd name="T23" fmla="*/ 6 h 105"/>
                <a:gd name="T24" fmla="*/ 11 w 346"/>
                <a:gd name="T25" fmla="*/ 6 h 105"/>
                <a:gd name="T26" fmla="*/ 12 w 346"/>
                <a:gd name="T27" fmla="*/ 6 h 105"/>
                <a:gd name="T28" fmla="*/ 13 w 346"/>
                <a:gd name="T29" fmla="*/ 6 h 105"/>
                <a:gd name="T30" fmla="*/ 14 w 346"/>
                <a:gd name="T31" fmla="*/ 6 h 105"/>
                <a:gd name="T32" fmla="*/ 15 w 346"/>
                <a:gd name="T33" fmla="*/ 5 h 105"/>
                <a:gd name="T34" fmla="*/ 16 w 346"/>
                <a:gd name="T35" fmla="*/ 5 h 105"/>
                <a:gd name="T36" fmla="*/ 17 w 346"/>
                <a:gd name="T37" fmla="*/ 5 h 105"/>
                <a:gd name="T38" fmla="*/ 18 w 346"/>
                <a:gd name="T39" fmla="*/ 4 h 105"/>
                <a:gd name="T40" fmla="*/ 18 w 346"/>
                <a:gd name="T41" fmla="*/ 3 h 105"/>
                <a:gd name="T42" fmla="*/ 19 w 346"/>
                <a:gd name="T43" fmla="*/ 2 h 105"/>
                <a:gd name="T44" fmla="*/ 19 w 346"/>
                <a:gd name="T45" fmla="*/ 1 h 105"/>
                <a:gd name="T46" fmla="*/ 19 w 346"/>
                <a:gd name="T47" fmla="*/ 1 h 105"/>
                <a:gd name="T48" fmla="*/ 21 w 346"/>
                <a:gd name="T49" fmla="*/ 1 h 105"/>
                <a:gd name="T50" fmla="*/ 21 w 346"/>
                <a:gd name="T51" fmla="*/ 1 h 105"/>
                <a:gd name="T52" fmla="*/ 21 w 346"/>
                <a:gd name="T53" fmla="*/ 2 h 105"/>
                <a:gd name="T54" fmla="*/ 21 w 346"/>
                <a:gd name="T55" fmla="*/ 3 h 105"/>
                <a:gd name="T56" fmla="*/ 20 w 346"/>
                <a:gd name="T57" fmla="*/ 4 h 105"/>
                <a:gd name="T58" fmla="*/ 20 w 346"/>
                <a:gd name="T59" fmla="*/ 5 h 105"/>
                <a:gd name="T60" fmla="*/ 19 w 346"/>
                <a:gd name="T61" fmla="*/ 6 h 105"/>
                <a:gd name="T62" fmla="*/ 18 w 346"/>
                <a:gd name="T63" fmla="*/ 6 h 105"/>
                <a:gd name="T64" fmla="*/ 17 w 346"/>
                <a:gd name="T65" fmla="*/ 6 h 105"/>
                <a:gd name="T66" fmla="*/ 16 w 346"/>
                <a:gd name="T67" fmla="*/ 7 h 105"/>
                <a:gd name="T68" fmla="*/ 14 w 346"/>
                <a:gd name="T69" fmla="*/ 7 h 105"/>
                <a:gd name="T70" fmla="*/ 13 w 346"/>
                <a:gd name="T71" fmla="*/ 7 h 105"/>
                <a:gd name="T72" fmla="*/ 12 w 346"/>
                <a:gd name="T73" fmla="*/ 7 h 105"/>
                <a:gd name="T74" fmla="*/ 11 w 346"/>
                <a:gd name="T75" fmla="*/ 7 h 105"/>
                <a:gd name="T76" fmla="*/ 11 w 346"/>
                <a:gd name="T77" fmla="*/ 7 h 105"/>
                <a:gd name="T78" fmla="*/ 10 w 346"/>
                <a:gd name="T79" fmla="*/ 7 h 105"/>
                <a:gd name="T80" fmla="*/ 9 w 346"/>
                <a:gd name="T81" fmla="*/ 7 h 105"/>
                <a:gd name="T82" fmla="*/ 9 w 346"/>
                <a:gd name="T83" fmla="*/ 7 h 105"/>
                <a:gd name="T84" fmla="*/ 8 w 346"/>
                <a:gd name="T85" fmla="*/ 6 h 105"/>
                <a:gd name="T86" fmla="*/ 7 w 346"/>
                <a:gd name="T87" fmla="*/ 6 h 105"/>
                <a:gd name="T88" fmla="*/ 6 w 346"/>
                <a:gd name="T89" fmla="*/ 6 h 105"/>
                <a:gd name="T90" fmla="*/ 5 w 346"/>
                <a:gd name="T91" fmla="*/ 6 h 105"/>
                <a:gd name="T92" fmla="*/ 4 w 346"/>
                <a:gd name="T93" fmla="*/ 6 h 105"/>
                <a:gd name="T94" fmla="*/ 3 w 346"/>
                <a:gd name="T95" fmla="*/ 6 h 105"/>
                <a:gd name="T96" fmla="*/ 2 w 346"/>
                <a:gd name="T97" fmla="*/ 5 h 105"/>
                <a:gd name="T98" fmla="*/ 2 w 346"/>
                <a:gd name="T99" fmla="*/ 5 h 105"/>
                <a:gd name="T100" fmla="*/ 1 w 346"/>
                <a:gd name="T101" fmla="*/ 4 h 105"/>
                <a:gd name="T102" fmla="*/ 1 w 346"/>
                <a:gd name="T103" fmla="*/ 3 h 105"/>
                <a:gd name="T104" fmla="*/ 1 w 346"/>
                <a:gd name="T105" fmla="*/ 2 h 105"/>
                <a:gd name="T106" fmla="*/ 0 w 346"/>
                <a:gd name="T107" fmla="*/ 1 h 105"/>
                <a:gd name="T108" fmla="*/ 0 w 346"/>
                <a:gd name="T109" fmla="*/ 0 h 105"/>
                <a:gd name="T110" fmla="*/ 0 w 346"/>
                <a:gd name="T111" fmla="*/ 0 h 1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6"/>
                <a:gd name="T169" fmla="*/ 0 h 105"/>
                <a:gd name="T170" fmla="*/ 346 w 346"/>
                <a:gd name="T171" fmla="*/ 105 h 1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6" h="105">
                  <a:moveTo>
                    <a:pt x="0" y="0"/>
                  </a:moveTo>
                  <a:lnTo>
                    <a:pt x="45" y="2"/>
                  </a:lnTo>
                  <a:lnTo>
                    <a:pt x="45" y="4"/>
                  </a:lnTo>
                  <a:lnTo>
                    <a:pt x="45" y="6"/>
                  </a:lnTo>
                  <a:lnTo>
                    <a:pt x="45" y="12"/>
                  </a:lnTo>
                  <a:lnTo>
                    <a:pt x="45" y="14"/>
                  </a:lnTo>
                  <a:lnTo>
                    <a:pt x="46" y="16"/>
                  </a:lnTo>
                  <a:lnTo>
                    <a:pt x="46" y="21"/>
                  </a:lnTo>
                  <a:lnTo>
                    <a:pt x="48" y="23"/>
                  </a:lnTo>
                  <a:lnTo>
                    <a:pt x="51" y="27"/>
                  </a:lnTo>
                  <a:lnTo>
                    <a:pt x="51" y="29"/>
                  </a:lnTo>
                  <a:lnTo>
                    <a:pt x="53" y="33"/>
                  </a:lnTo>
                  <a:lnTo>
                    <a:pt x="57" y="37"/>
                  </a:lnTo>
                  <a:lnTo>
                    <a:pt x="59" y="40"/>
                  </a:lnTo>
                  <a:lnTo>
                    <a:pt x="62" y="44"/>
                  </a:lnTo>
                  <a:lnTo>
                    <a:pt x="64" y="48"/>
                  </a:lnTo>
                  <a:lnTo>
                    <a:pt x="68" y="52"/>
                  </a:lnTo>
                  <a:lnTo>
                    <a:pt x="70" y="54"/>
                  </a:lnTo>
                  <a:lnTo>
                    <a:pt x="74" y="58"/>
                  </a:lnTo>
                  <a:lnTo>
                    <a:pt x="77" y="60"/>
                  </a:lnTo>
                  <a:lnTo>
                    <a:pt x="85" y="64"/>
                  </a:lnTo>
                  <a:lnTo>
                    <a:pt x="87" y="66"/>
                  </a:lnTo>
                  <a:lnTo>
                    <a:pt x="88" y="69"/>
                  </a:lnTo>
                  <a:lnTo>
                    <a:pt x="91" y="69"/>
                  </a:lnTo>
                  <a:lnTo>
                    <a:pt x="93" y="71"/>
                  </a:lnTo>
                  <a:lnTo>
                    <a:pt x="97" y="74"/>
                  </a:lnTo>
                  <a:lnTo>
                    <a:pt x="99" y="75"/>
                  </a:lnTo>
                  <a:lnTo>
                    <a:pt x="103" y="75"/>
                  </a:lnTo>
                  <a:lnTo>
                    <a:pt x="105" y="77"/>
                  </a:lnTo>
                  <a:lnTo>
                    <a:pt x="109" y="77"/>
                  </a:lnTo>
                  <a:lnTo>
                    <a:pt x="112" y="80"/>
                  </a:lnTo>
                  <a:lnTo>
                    <a:pt x="116" y="80"/>
                  </a:lnTo>
                  <a:lnTo>
                    <a:pt x="120" y="82"/>
                  </a:lnTo>
                  <a:lnTo>
                    <a:pt x="124" y="82"/>
                  </a:lnTo>
                  <a:lnTo>
                    <a:pt x="127" y="83"/>
                  </a:lnTo>
                  <a:lnTo>
                    <a:pt x="133" y="83"/>
                  </a:lnTo>
                  <a:lnTo>
                    <a:pt x="137" y="86"/>
                  </a:lnTo>
                  <a:lnTo>
                    <a:pt x="139" y="86"/>
                  </a:lnTo>
                  <a:lnTo>
                    <a:pt x="144" y="88"/>
                  </a:lnTo>
                  <a:lnTo>
                    <a:pt x="147" y="88"/>
                  </a:lnTo>
                  <a:lnTo>
                    <a:pt x="151" y="88"/>
                  </a:lnTo>
                  <a:lnTo>
                    <a:pt x="156" y="88"/>
                  </a:lnTo>
                  <a:lnTo>
                    <a:pt x="160" y="89"/>
                  </a:lnTo>
                  <a:lnTo>
                    <a:pt x="164" y="89"/>
                  </a:lnTo>
                  <a:lnTo>
                    <a:pt x="167" y="89"/>
                  </a:lnTo>
                  <a:lnTo>
                    <a:pt x="170" y="89"/>
                  </a:lnTo>
                  <a:lnTo>
                    <a:pt x="175" y="89"/>
                  </a:lnTo>
                  <a:lnTo>
                    <a:pt x="176" y="89"/>
                  </a:lnTo>
                  <a:lnTo>
                    <a:pt x="181" y="92"/>
                  </a:lnTo>
                  <a:lnTo>
                    <a:pt x="185" y="92"/>
                  </a:lnTo>
                  <a:lnTo>
                    <a:pt x="187" y="92"/>
                  </a:lnTo>
                  <a:lnTo>
                    <a:pt x="192" y="92"/>
                  </a:lnTo>
                  <a:lnTo>
                    <a:pt x="196" y="92"/>
                  </a:lnTo>
                  <a:lnTo>
                    <a:pt x="198" y="92"/>
                  </a:lnTo>
                  <a:lnTo>
                    <a:pt x="201" y="92"/>
                  </a:lnTo>
                  <a:lnTo>
                    <a:pt x="204" y="89"/>
                  </a:lnTo>
                  <a:lnTo>
                    <a:pt x="207" y="89"/>
                  </a:lnTo>
                  <a:lnTo>
                    <a:pt x="210" y="89"/>
                  </a:lnTo>
                  <a:lnTo>
                    <a:pt x="213" y="89"/>
                  </a:lnTo>
                  <a:lnTo>
                    <a:pt x="214" y="89"/>
                  </a:lnTo>
                  <a:lnTo>
                    <a:pt x="219" y="89"/>
                  </a:lnTo>
                  <a:lnTo>
                    <a:pt x="224" y="89"/>
                  </a:lnTo>
                  <a:lnTo>
                    <a:pt x="230" y="88"/>
                  </a:lnTo>
                  <a:lnTo>
                    <a:pt x="233" y="88"/>
                  </a:lnTo>
                  <a:lnTo>
                    <a:pt x="238" y="86"/>
                  </a:lnTo>
                  <a:lnTo>
                    <a:pt x="242" y="86"/>
                  </a:lnTo>
                  <a:lnTo>
                    <a:pt x="247" y="83"/>
                  </a:lnTo>
                  <a:lnTo>
                    <a:pt x="250" y="82"/>
                  </a:lnTo>
                  <a:lnTo>
                    <a:pt x="255" y="82"/>
                  </a:lnTo>
                  <a:lnTo>
                    <a:pt x="256" y="80"/>
                  </a:lnTo>
                  <a:lnTo>
                    <a:pt x="261" y="77"/>
                  </a:lnTo>
                  <a:lnTo>
                    <a:pt x="262" y="75"/>
                  </a:lnTo>
                  <a:lnTo>
                    <a:pt x="267" y="75"/>
                  </a:lnTo>
                  <a:lnTo>
                    <a:pt x="270" y="74"/>
                  </a:lnTo>
                  <a:lnTo>
                    <a:pt x="272" y="74"/>
                  </a:lnTo>
                  <a:lnTo>
                    <a:pt x="273" y="71"/>
                  </a:lnTo>
                  <a:lnTo>
                    <a:pt x="278" y="69"/>
                  </a:lnTo>
                  <a:lnTo>
                    <a:pt x="281" y="66"/>
                  </a:lnTo>
                  <a:lnTo>
                    <a:pt x="284" y="64"/>
                  </a:lnTo>
                  <a:lnTo>
                    <a:pt x="287" y="63"/>
                  </a:lnTo>
                  <a:lnTo>
                    <a:pt x="288" y="60"/>
                  </a:lnTo>
                  <a:lnTo>
                    <a:pt x="290" y="57"/>
                  </a:lnTo>
                  <a:lnTo>
                    <a:pt x="293" y="52"/>
                  </a:lnTo>
                  <a:lnTo>
                    <a:pt x="295" y="48"/>
                  </a:lnTo>
                  <a:lnTo>
                    <a:pt x="298" y="44"/>
                  </a:lnTo>
                  <a:lnTo>
                    <a:pt x="299" y="40"/>
                  </a:lnTo>
                  <a:lnTo>
                    <a:pt x="301" y="35"/>
                  </a:lnTo>
                  <a:lnTo>
                    <a:pt x="304" y="31"/>
                  </a:lnTo>
                  <a:lnTo>
                    <a:pt x="305" y="27"/>
                  </a:lnTo>
                  <a:lnTo>
                    <a:pt x="307" y="23"/>
                  </a:lnTo>
                  <a:lnTo>
                    <a:pt x="307" y="21"/>
                  </a:lnTo>
                  <a:lnTo>
                    <a:pt x="310" y="18"/>
                  </a:lnTo>
                  <a:lnTo>
                    <a:pt x="310" y="16"/>
                  </a:lnTo>
                  <a:lnTo>
                    <a:pt x="312" y="14"/>
                  </a:lnTo>
                  <a:lnTo>
                    <a:pt x="346" y="2"/>
                  </a:lnTo>
                  <a:lnTo>
                    <a:pt x="346" y="4"/>
                  </a:lnTo>
                  <a:lnTo>
                    <a:pt x="346" y="6"/>
                  </a:lnTo>
                  <a:lnTo>
                    <a:pt x="346" y="12"/>
                  </a:lnTo>
                  <a:lnTo>
                    <a:pt x="344" y="14"/>
                  </a:lnTo>
                  <a:lnTo>
                    <a:pt x="344" y="16"/>
                  </a:lnTo>
                  <a:lnTo>
                    <a:pt x="344" y="18"/>
                  </a:lnTo>
                  <a:lnTo>
                    <a:pt x="344" y="23"/>
                  </a:lnTo>
                  <a:lnTo>
                    <a:pt x="341" y="25"/>
                  </a:lnTo>
                  <a:lnTo>
                    <a:pt x="341" y="29"/>
                  </a:lnTo>
                  <a:lnTo>
                    <a:pt x="341" y="33"/>
                  </a:lnTo>
                  <a:lnTo>
                    <a:pt x="339" y="35"/>
                  </a:lnTo>
                  <a:lnTo>
                    <a:pt x="339" y="40"/>
                  </a:lnTo>
                  <a:lnTo>
                    <a:pt x="336" y="44"/>
                  </a:lnTo>
                  <a:lnTo>
                    <a:pt x="335" y="46"/>
                  </a:lnTo>
                  <a:lnTo>
                    <a:pt x="335" y="51"/>
                  </a:lnTo>
                  <a:lnTo>
                    <a:pt x="333" y="54"/>
                  </a:lnTo>
                  <a:lnTo>
                    <a:pt x="330" y="57"/>
                  </a:lnTo>
                  <a:lnTo>
                    <a:pt x="329" y="60"/>
                  </a:lnTo>
                  <a:lnTo>
                    <a:pt x="327" y="64"/>
                  </a:lnTo>
                  <a:lnTo>
                    <a:pt x="323" y="66"/>
                  </a:lnTo>
                  <a:lnTo>
                    <a:pt x="321" y="71"/>
                  </a:lnTo>
                  <a:lnTo>
                    <a:pt x="318" y="74"/>
                  </a:lnTo>
                  <a:lnTo>
                    <a:pt x="316" y="77"/>
                  </a:lnTo>
                  <a:lnTo>
                    <a:pt x="312" y="80"/>
                  </a:lnTo>
                  <a:lnTo>
                    <a:pt x="307" y="82"/>
                  </a:lnTo>
                  <a:lnTo>
                    <a:pt x="305" y="86"/>
                  </a:lnTo>
                  <a:lnTo>
                    <a:pt x="301" y="88"/>
                  </a:lnTo>
                  <a:lnTo>
                    <a:pt x="298" y="89"/>
                  </a:lnTo>
                  <a:lnTo>
                    <a:pt x="293" y="92"/>
                  </a:lnTo>
                  <a:lnTo>
                    <a:pt x="288" y="92"/>
                  </a:lnTo>
                  <a:lnTo>
                    <a:pt x="284" y="94"/>
                  </a:lnTo>
                  <a:lnTo>
                    <a:pt x="281" y="95"/>
                  </a:lnTo>
                  <a:lnTo>
                    <a:pt x="276" y="98"/>
                  </a:lnTo>
                  <a:lnTo>
                    <a:pt x="272" y="98"/>
                  </a:lnTo>
                  <a:lnTo>
                    <a:pt x="267" y="100"/>
                  </a:lnTo>
                  <a:lnTo>
                    <a:pt x="262" y="100"/>
                  </a:lnTo>
                  <a:lnTo>
                    <a:pt x="256" y="103"/>
                  </a:lnTo>
                  <a:lnTo>
                    <a:pt x="253" y="103"/>
                  </a:lnTo>
                  <a:lnTo>
                    <a:pt x="249" y="103"/>
                  </a:lnTo>
                  <a:lnTo>
                    <a:pt x="244" y="105"/>
                  </a:lnTo>
                  <a:lnTo>
                    <a:pt x="238" y="105"/>
                  </a:lnTo>
                  <a:lnTo>
                    <a:pt x="233" y="105"/>
                  </a:lnTo>
                  <a:lnTo>
                    <a:pt x="230" y="105"/>
                  </a:lnTo>
                  <a:lnTo>
                    <a:pt x="224" y="105"/>
                  </a:lnTo>
                  <a:lnTo>
                    <a:pt x="219" y="105"/>
                  </a:lnTo>
                  <a:lnTo>
                    <a:pt x="213" y="105"/>
                  </a:lnTo>
                  <a:lnTo>
                    <a:pt x="208" y="105"/>
                  </a:lnTo>
                  <a:lnTo>
                    <a:pt x="207" y="105"/>
                  </a:lnTo>
                  <a:lnTo>
                    <a:pt x="204" y="105"/>
                  </a:lnTo>
                  <a:lnTo>
                    <a:pt x="201" y="105"/>
                  </a:lnTo>
                  <a:lnTo>
                    <a:pt x="198" y="105"/>
                  </a:lnTo>
                  <a:lnTo>
                    <a:pt x="193" y="105"/>
                  </a:lnTo>
                  <a:lnTo>
                    <a:pt x="187" y="105"/>
                  </a:lnTo>
                  <a:lnTo>
                    <a:pt x="185" y="105"/>
                  </a:lnTo>
                  <a:lnTo>
                    <a:pt x="181" y="105"/>
                  </a:lnTo>
                  <a:lnTo>
                    <a:pt x="179" y="105"/>
                  </a:lnTo>
                  <a:lnTo>
                    <a:pt x="176" y="105"/>
                  </a:lnTo>
                  <a:lnTo>
                    <a:pt x="173" y="103"/>
                  </a:lnTo>
                  <a:lnTo>
                    <a:pt x="170" y="103"/>
                  </a:lnTo>
                  <a:lnTo>
                    <a:pt x="169" y="103"/>
                  </a:lnTo>
                  <a:lnTo>
                    <a:pt x="167" y="103"/>
                  </a:lnTo>
                  <a:lnTo>
                    <a:pt x="162" y="103"/>
                  </a:lnTo>
                  <a:lnTo>
                    <a:pt x="160" y="103"/>
                  </a:lnTo>
                  <a:lnTo>
                    <a:pt x="158" y="103"/>
                  </a:lnTo>
                  <a:lnTo>
                    <a:pt x="156" y="103"/>
                  </a:lnTo>
                  <a:lnTo>
                    <a:pt x="151" y="100"/>
                  </a:lnTo>
                  <a:lnTo>
                    <a:pt x="150" y="100"/>
                  </a:lnTo>
                  <a:lnTo>
                    <a:pt x="147" y="100"/>
                  </a:lnTo>
                  <a:lnTo>
                    <a:pt x="145" y="100"/>
                  </a:lnTo>
                  <a:lnTo>
                    <a:pt x="141" y="100"/>
                  </a:lnTo>
                  <a:lnTo>
                    <a:pt x="139" y="100"/>
                  </a:lnTo>
                  <a:lnTo>
                    <a:pt x="137" y="98"/>
                  </a:lnTo>
                  <a:lnTo>
                    <a:pt x="133" y="98"/>
                  </a:lnTo>
                  <a:lnTo>
                    <a:pt x="128" y="98"/>
                  </a:lnTo>
                  <a:lnTo>
                    <a:pt x="124" y="98"/>
                  </a:lnTo>
                  <a:lnTo>
                    <a:pt x="118" y="98"/>
                  </a:lnTo>
                  <a:lnTo>
                    <a:pt x="114" y="95"/>
                  </a:lnTo>
                  <a:lnTo>
                    <a:pt x="112" y="95"/>
                  </a:lnTo>
                  <a:lnTo>
                    <a:pt x="108" y="95"/>
                  </a:lnTo>
                  <a:lnTo>
                    <a:pt x="103" y="95"/>
                  </a:lnTo>
                  <a:lnTo>
                    <a:pt x="99" y="95"/>
                  </a:lnTo>
                  <a:lnTo>
                    <a:pt x="95" y="95"/>
                  </a:lnTo>
                  <a:lnTo>
                    <a:pt x="91" y="95"/>
                  </a:lnTo>
                  <a:lnTo>
                    <a:pt x="88" y="95"/>
                  </a:lnTo>
                  <a:lnTo>
                    <a:pt x="87" y="95"/>
                  </a:lnTo>
                  <a:lnTo>
                    <a:pt x="82" y="95"/>
                  </a:lnTo>
                  <a:lnTo>
                    <a:pt x="80" y="95"/>
                  </a:lnTo>
                  <a:lnTo>
                    <a:pt x="76" y="95"/>
                  </a:lnTo>
                  <a:lnTo>
                    <a:pt x="74" y="94"/>
                  </a:lnTo>
                  <a:lnTo>
                    <a:pt x="71" y="94"/>
                  </a:lnTo>
                  <a:lnTo>
                    <a:pt x="68" y="94"/>
                  </a:lnTo>
                  <a:lnTo>
                    <a:pt x="64" y="94"/>
                  </a:lnTo>
                  <a:lnTo>
                    <a:pt x="59" y="94"/>
                  </a:lnTo>
                  <a:lnTo>
                    <a:pt x="54" y="92"/>
                  </a:lnTo>
                  <a:lnTo>
                    <a:pt x="51" y="89"/>
                  </a:lnTo>
                  <a:lnTo>
                    <a:pt x="46" y="88"/>
                  </a:lnTo>
                  <a:lnTo>
                    <a:pt x="45" y="86"/>
                  </a:lnTo>
                  <a:lnTo>
                    <a:pt x="40" y="82"/>
                  </a:lnTo>
                  <a:lnTo>
                    <a:pt x="36" y="77"/>
                  </a:lnTo>
                  <a:lnTo>
                    <a:pt x="34" y="75"/>
                  </a:lnTo>
                  <a:lnTo>
                    <a:pt x="31" y="74"/>
                  </a:lnTo>
                  <a:lnTo>
                    <a:pt x="29" y="69"/>
                  </a:lnTo>
                  <a:lnTo>
                    <a:pt x="29" y="66"/>
                  </a:lnTo>
                  <a:lnTo>
                    <a:pt x="28" y="63"/>
                  </a:lnTo>
                  <a:lnTo>
                    <a:pt x="25" y="60"/>
                  </a:lnTo>
                  <a:lnTo>
                    <a:pt x="23" y="57"/>
                  </a:lnTo>
                  <a:lnTo>
                    <a:pt x="22" y="52"/>
                  </a:lnTo>
                  <a:lnTo>
                    <a:pt x="19" y="48"/>
                  </a:lnTo>
                  <a:lnTo>
                    <a:pt x="17" y="46"/>
                  </a:lnTo>
                  <a:lnTo>
                    <a:pt x="17" y="41"/>
                  </a:lnTo>
                  <a:lnTo>
                    <a:pt x="14" y="37"/>
                  </a:lnTo>
                  <a:lnTo>
                    <a:pt x="13" y="33"/>
                  </a:lnTo>
                  <a:lnTo>
                    <a:pt x="11" y="31"/>
                  </a:lnTo>
                  <a:lnTo>
                    <a:pt x="11" y="27"/>
                  </a:lnTo>
                  <a:lnTo>
                    <a:pt x="8" y="23"/>
                  </a:lnTo>
                  <a:lnTo>
                    <a:pt x="6" y="18"/>
                  </a:lnTo>
                  <a:lnTo>
                    <a:pt x="6" y="16"/>
                  </a:lnTo>
                  <a:lnTo>
                    <a:pt x="3" y="14"/>
                  </a:lnTo>
                  <a:lnTo>
                    <a:pt x="3" y="12"/>
                  </a:lnTo>
                  <a:lnTo>
                    <a:pt x="2" y="8"/>
                  </a:lnTo>
                  <a:lnTo>
                    <a:pt x="2" y="6"/>
                  </a:lnTo>
                  <a:lnTo>
                    <a:pt x="2" y="4"/>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21" name="Freeform 92"/>
            <p:cNvSpPr>
              <a:spLocks/>
            </p:cNvSpPr>
            <p:nvPr/>
          </p:nvSpPr>
          <p:spPr bwMode="auto">
            <a:xfrm>
              <a:off x="2197" y="2922"/>
              <a:ext cx="188" cy="145"/>
            </a:xfrm>
            <a:custGeom>
              <a:avLst/>
              <a:gdLst>
                <a:gd name="T0" fmla="*/ 1 w 754"/>
                <a:gd name="T1" fmla="*/ 0 h 580"/>
                <a:gd name="T2" fmla="*/ 3 w 754"/>
                <a:gd name="T3" fmla="*/ 0 h 580"/>
                <a:gd name="T4" fmla="*/ 5 w 754"/>
                <a:gd name="T5" fmla="*/ 0 h 580"/>
                <a:gd name="T6" fmla="*/ 7 w 754"/>
                <a:gd name="T7" fmla="*/ 1 h 580"/>
                <a:gd name="T8" fmla="*/ 11 w 754"/>
                <a:gd name="T9" fmla="*/ 2 h 580"/>
                <a:gd name="T10" fmla="*/ 15 w 754"/>
                <a:gd name="T11" fmla="*/ 4 h 580"/>
                <a:gd name="T12" fmla="*/ 18 w 754"/>
                <a:gd name="T13" fmla="*/ 6 h 580"/>
                <a:gd name="T14" fmla="*/ 20 w 754"/>
                <a:gd name="T15" fmla="*/ 8 h 580"/>
                <a:gd name="T16" fmla="*/ 22 w 754"/>
                <a:gd name="T17" fmla="*/ 10 h 580"/>
                <a:gd name="T18" fmla="*/ 23 w 754"/>
                <a:gd name="T19" fmla="*/ 11 h 580"/>
                <a:gd name="T20" fmla="*/ 24 w 754"/>
                <a:gd name="T21" fmla="*/ 14 h 580"/>
                <a:gd name="T22" fmla="*/ 23 w 754"/>
                <a:gd name="T23" fmla="*/ 16 h 580"/>
                <a:gd name="T24" fmla="*/ 22 w 754"/>
                <a:gd name="T25" fmla="*/ 18 h 580"/>
                <a:gd name="T26" fmla="*/ 22 w 754"/>
                <a:gd name="T27" fmla="*/ 20 h 580"/>
                <a:gd name="T28" fmla="*/ 21 w 754"/>
                <a:gd name="T29" fmla="*/ 22 h 580"/>
                <a:gd name="T30" fmla="*/ 20 w 754"/>
                <a:gd name="T31" fmla="*/ 24 h 580"/>
                <a:gd name="T32" fmla="*/ 20 w 754"/>
                <a:gd name="T33" fmla="*/ 26 h 580"/>
                <a:gd name="T34" fmla="*/ 20 w 754"/>
                <a:gd name="T35" fmla="*/ 28 h 580"/>
                <a:gd name="T36" fmla="*/ 22 w 754"/>
                <a:gd name="T37" fmla="*/ 30 h 580"/>
                <a:gd name="T38" fmla="*/ 24 w 754"/>
                <a:gd name="T39" fmla="*/ 31 h 580"/>
                <a:gd name="T40" fmla="*/ 26 w 754"/>
                <a:gd name="T41" fmla="*/ 31 h 580"/>
                <a:gd name="T42" fmla="*/ 28 w 754"/>
                <a:gd name="T43" fmla="*/ 32 h 580"/>
                <a:gd name="T44" fmla="*/ 30 w 754"/>
                <a:gd name="T45" fmla="*/ 32 h 580"/>
                <a:gd name="T46" fmla="*/ 33 w 754"/>
                <a:gd name="T47" fmla="*/ 33 h 580"/>
                <a:gd name="T48" fmla="*/ 37 w 754"/>
                <a:gd name="T49" fmla="*/ 33 h 580"/>
                <a:gd name="T50" fmla="*/ 40 w 754"/>
                <a:gd name="T51" fmla="*/ 33 h 580"/>
                <a:gd name="T52" fmla="*/ 43 w 754"/>
                <a:gd name="T53" fmla="*/ 34 h 580"/>
                <a:gd name="T54" fmla="*/ 45 w 754"/>
                <a:gd name="T55" fmla="*/ 34 h 580"/>
                <a:gd name="T56" fmla="*/ 47 w 754"/>
                <a:gd name="T57" fmla="*/ 34 h 580"/>
                <a:gd name="T58" fmla="*/ 46 w 754"/>
                <a:gd name="T59" fmla="*/ 36 h 580"/>
                <a:gd name="T60" fmla="*/ 44 w 754"/>
                <a:gd name="T61" fmla="*/ 36 h 580"/>
                <a:gd name="T62" fmla="*/ 42 w 754"/>
                <a:gd name="T63" fmla="*/ 36 h 580"/>
                <a:gd name="T64" fmla="*/ 40 w 754"/>
                <a:gd name="T65" fmla="*/ 36 h 580"/>
                <a:gd name="T66" fmla="*/ 38 w 754"/>
                <a:gd name="T67" fmla="*/ 36 h 580"/>
                <a:gd name="T68" fmla="*/ 35 w 754"/>
                <a:gd name="T69" fmla="*/ 35 h 580"/>
                <a:gd name="T70" fmla="*/ 32 w 754"/>
                <a:gd name="T71" fmla="*/ 35 h 580"/>
                <a:gd name="T72" fmla="*/ 30 w 754"/>
                <a:gd name="T73" fmla="*/ 34 h 580"/>
                <a:gd name="T74" fmla="*/ 29 w 754"/>
                <a:gd name="T75" fmla="*/ 34 h 580"/>
                <a:gd name="T76" fmla="*/ 27 w 754"/>
                <a:gd name="T77" fmla="*/ 33 h 580"/>
                <a:gd name="T78" fmla="*/ 25 w 754"/>
                <a:gd name="T79" fmla="*/ 32 h 580"/>
                <a:gd name="T80" fmla="*/ 23 w 754"/>
                <a:gd name="T81" fmla="*/ 32 h 580"/>
                <a:gd name="T82" fmla="*/ 21 w 754"/>
                <a:gd name="T83" fmla="*/ 31 h 580"/>
                <a:gd name="T84" fmla="*/ 20 w 754"/>
                <a:gd name="T85" fmla="*/ 28 h 580"/>
                <a:gd name="T86" fmla="*/ 19 w 754"/>
                <a:gd name="T87" fmla="*/ 27 h 580"/>
                <a:gd name="T88" fmla="*/ 19 w 754"/>
                <a:gd name="T89" fmla="*/ 25 h 580"/>
                <a:gd name="T90" fmla="*/ 20 w 754"/>
                <a:gd name="T91" fmla="*/ 23 h 580"/>
                <a:gd name="T92" fmla="*/ 20 w 754"/>
                <a:gd name="T93" fmla="*/ 21 h 580"/>
                <a:gd name="T94" fmla="*/ 21 w 754"/>
                <a:gd name="T95" fmla="*/ 20 h 580"/>
                <a:gd name="T96" fmla="*/ 22 w 754"/>
                <a:gd name="T97" fmla="*/ 17 h 580"/>
                <a:gd name="T98" fmla="*/ 23 w 754"/>
                <a:gd name="T99" fmla="*/ 15 h 580"/>
                <a:gd name="T100" fmla="*/ 23 w 754"/>
                <a:gd name="T101" fmla="*/ 13 h 580"/>
                <a:gd name="T102" fmla="*/ 22 w 754"/>
                <a:gd name="T103" fmla="*/ 11 h 580"/>
                <a:gd name="T104" fmla="*/ 20 w 754"/>
                <a:gd name="T105" fmla="*/ 9 h 580"/>
                <a:gd name="T106" fmla="*/ 19 w 754"/>
                <a:gd name="T107" fmla="*/ 8 h 580"/>
                <a:gd name="T108" fmla="*/ 17 w 754"/>
                <a:gd name="T109" fmla="*/ 7 h 580"/>
                <a:gd name="T110" fmla="*/ 15 w 754"/>
                <a:gd name="T111" fmla="*/ 6 h 580"/>
                <a:gd name="T112" fmla="*/ 13 w 754"/>
                <a:gd name="T113" fmla="*/ 5 h 580"/>
                <a:gd name="T114" fmla="*/ 11 w 754"/>
                <a:gd name="T115" fmla="*/ 4 h 580"/>
                <a:gd name="T116" fmla="*/ 8 w 754"/>
                <a:gd name="T117" fmla="*/ 3 h 580"/>
                <a:gd name="T118" fmla="*/ 6 w 754"/>
                <a:gd name="T119" fmla="*/ 3 h 580"/>
                <a:gd name="T120" fmla="*/ 3 w 754"/>
                <a:gd name="T121" fmla="*/ 3 h 580"/>
                <a:gd name="T122" fmla="*/ 2 w 754"/>
                <a:gd name="T123" fmla="*/ 3 h 580"/>
                <a:gd name="T124" fmla="*/ 0 w 754"/>
                <a:gd name="T125" fmla="*/ 4 h 5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54"/>
                <a:gd name="T190" fmla="*/ 0 h 580"/>
                <a:gd name="T191" fmla="*/ 754 w 754"/>
                <a:gd name="T192" fmla="*/ 580 h 5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54" h="580">
                  <a:moveTo>
                    <a:pt x="0" y="18"/>
                  </a:moveTo>
                  <a:lnTo>
                    <a:pt x="1" y="17"/>
                  </a:lnTo>
                  <a:lnTo>
                    <a:pt x="4" y="14"/>
                  </a:lnTo>
                  <a:lnTo>
                    <a:pt x="6" y="12"/>
                  </a:lnTo>
                  <a:lnTo>
                    <a:pt x="9" y="11"/>
                  </a:lnTo>
                  <a:lnTo>
                    <a:pt x="12" y="11"/>
                  </a:lnTo>
                  <a:lnTo>
                    <a:pt x="15" y="8"/>
                  </a:lnTo>
                  <a:lnTo>
                    <a:pt x="17" y="6"/>
                  </a:lnTo>
                  <a:lnTo>
                    <a:pt x="21" y="6"/>
                  </a:lnTo>
                  <a:lnTo>
                    <a:pt x="25" y="3"/>
                  </a:lnTo>
                  <a:lnTo>
                    <a:pt x="27" y="3"/>
                  </a:lnTo>
                  <a:lnTo>
                    <a:pt x="29" y="2"/>
                  </a:lnTo>
                  <a:lnTo>
                    <a:pt x="33" y="2"/>
                  </a:lnTo>
                  <a:lnTo>
                    <a:pt x="36" y="2"/>
                  </a:lnTo>
                  <a:lnTo>
                    <a:pt x="38" y="2"/>
                  </a:lnTo>
                  <a:lnTo>
                    <a:pt x="42" y="0"/>
                  </a:lnTo>
                  <a:lnTo>
                    <a:pt x="44" y="0"/>
                  </a:lnTo>
                  <a:lnTo>
                    <a:pt x="48" y="0"/>
                  </a:lnTo>
                  <a:lnTo>
                    <a:pt x="51" y="0"/>
                  </a:lnTo>
                  <a:lnTo>
                    <a:pt x="54" y="0"/>
                  </a:lnTo>
                  <a:lnTo>
                    <a:pt x="57" y="0"/>
                  </a:lnTo>
                  <a:lnTo>
                    <a:pt x="62" y="0"/>
                  </a:lnTo>
                  <a:lnTo>
                    <a:pt x="63" y="0"/>
                  </a:lnTo>
                  <a:lnTo>
                    <a:pt x="68" y="0"/>
                  </a:lnTo>
                  <a:lnTo>
                    <a:pt x="71" y="0"/>
                  </a:lnTo>
                  <a:lnTo>
                    <a:pt x="75" y="0"/>
                  </a:lnTo>
                  <a:lnTo>
                    <a:pt x="80" y="0"/>
                  </a:lnTo>
                  <a:lnTo>
                    <a:pt x="84" y="0"/>
                  </a:lnTo>
                  <a:lnTo>
                    <a:pt x="88" y="2"/>
                  </a:lnTo>
                  <a:lnTo>
                    <a:pt x="94" y="2"/>
                  </a:lnTo>
                  <a:lnTo>
                    <a:pt x="99" y="2"/>
                  </a:lnTo>
                  <a:lnTo>
                    <a:pt x="103" y="3"/>
                  </a:lnTo>
                  <a:lnTo>
                    <a:pt x="107" y="3"/>
                  </a:lnTo>
                  <a:lnTo>
                    <a:pt x="114" y="6"/>
                  </a:lnTo>
                  <a:lnTo>
                    <a:pt x="117" y="8"/>
                  </a:lnTo>
                  <a:lnTo>
                    <a:pt x="123" y="8"/>
                  </a:lnTo>
                  <a:lnTo>
                    <a:pt x="128" y="11"/>
                  </a:lnTo>
                  <a:lnTo>
                    <a:pt x="134" y="12"/>
                  </a:lnTo>
                  <a:lnTo>
                    <a:pt x="142" y="12"/>
                  </a:lnTo>
                  <a:lnTo>
                    <a:pt x="148" y="17"/>
                  </a:lnTo>
                  <a:lnTo>
                    <a:pt x="154" y="18"/>
                  </a:lnTo>
                  <a:lnTo>
                    <a:pt x="160" y="20"/>
                  </a:lnTo>
                  <a:lnTo>
                    <a:pt x="165" y="23"/>
                  </a:lnTo>
                  <a:lnTo>
                    <a:pt x="173" y="24"/>
                  </a:lnTo>
                  <a:lnTo>
                    <a:pt x="179" y="29"/>
                  </a:lnTo>
                  <a:lnTo>
                    <a:pt x="185" y="31"/>
                  </a:lnTo>
                  <a:lnTo>
                    <a:pt x="194" y="35"/>
                  </a:lnTo>
                  <a:lnTo>
                    <a:pt x="200" y="40"/>
                  </a:lnTo>
                  <a:lnTo>
                    <a:pt x="208" y="42"/>
                  </a:lnTo>
                  <a:lnTo>
                    <a:pt x="214" y="46"/>
                  </a:lnTo>
                  <a:lnTo>
                    <a:pt x="222" y="49"/>
                  </a:lnTo>
                  <a:lnTo>
                    <a:pt x="229" y="54"/>
                  </a:lnTo>
                  <a:lnTo>
                    <a:pt x="236" y="59"/>
                  </a:lnTo>
                  <a:lnTo>
                    <a:pt x="242" y="60"/>
                  </a:lnTo>
                  <a:lnTo>
                    <a:pt x="251" y="65"/>
                  </a:lnTo>
                  <a:lnTo>
                    <a:pt x="254" y="69"/>
                  </a:lnTo>
                  <a:lnTo>
                    <a:pt x="260" y="74"/>
                  </a:lnTo>
                  <a:lnTo>
                    <a:pt x="267" y="77"/>
                  </a:lnTo>
                  <a:lnTo>
                    <a:pt x="274" y="80"/>
                  </a:lnTo>
                  <a:lnTo>
                    <a:pt x="280" y="84"/>
                  </a:lnTo>
                  <a:lnTo>
                    <a:pt x="284" y="88"/>
                  </a:lnTo>
                  <a:lnTo>
                    <a:pt x="290" y="92"/>
                  </a:lnTo>
                  <a:lnTo>
                    <a:pt x="295" y="96"/>
                  </a:lnTo>
                  <a:lnTo>
                    <a:pt x="299" y="98"/>
                  </a:lnTo>
                  <a:lnTo>
                    <a:pt x="305" y="103"/>
                  </a:lnTo>
                  <a:lnTo>
                    <a:pt x="310" y="107"/>
                  </a:lnTo>
                  <a:lnTo>
                    <a:pt x="313" y="109"/>
                  </a:lnTo>
                  <a:lnTo>
                    <a:pt x="317" y="113"/>
                  </a:lnTo>
                  <a:lnTo>
                    <a:pt x="322" y="115"/>
                  </a:lnTo>
                  <a:lnTo>
                    <a:pt x="327" y="119"/>
                  </a:lnTo>
                  <a:lnTo>
                    <a:pt x="328" y="123"/>
                  </a:lnTo>
                  <a:lnTo>
                    <a:pt x="333" y="128"/>
                  </a:lnTo>
                  <a:lnTo>
                    <a:pt x="336" y="130"/>
                  </a:lnTo>
                  <a:lnTo>
                    <a:pt x="339" y="134"/>
                  </a:lnTo>
                  <a:lnTo>
                    <a:pt x="343" y="136"/>
                  </a:lnTo>
                  <a:lnTo>
                    <a:pt x="345" y="140"/>
                  </a:lnTo>
                  <a:lnTo>
                    <a:pt x="350" y="142"/>
                  </a:lnTo>
                  <a:lnTo>
                    <a:pt x="352" y="146"/>
                  </a:lnTo>
                  <a:lnTo>
                    <a:pt x="353" y="148"/>
                  </a:lnTo>
                  <a:lnTo>
                    <a:pt x="358" y="153"/>
                  </a:lnTo>
                  <a:lnTo>
                    <a:pt x="359" y="157"/>
                  </a:lnTo>
                  <a:lnTo>
                    <a:pt x="362" y="159"/>
                  </a:lnTo>
                  <a:lnTo>
                    <a:pt x="364" y="164"/>
                  </a:lnTo>
                  <a:lnTo>
                    <a:pt x="366" y="165"/>
                  </a:lnTo>
                  <a:lnTo>
                    <a:pt x="366" y="168"/>
                  </a:lnTo>
                  <a:lnTo>
                    <a:pt x="368" y="171"/>
                  </a:lnTo>
                  <a:lnTo>
                    <a:pt x="370" y="174"/>
                  </a:lnTo>
                  <a:lnTo>
                    <a:pt x="373" y="176"/>
                  </a:lnTo>
                  <a:lnTo>
                    <a:pt x="373" y="180"/>
                  </a:lnTo>
                  <a:lnTo>
                    <a:pt x="375" y="182"/>
                  </a:lnTo>
                  <a:lnTo>
                    <a:pt x="376" y="188"/>
                  </a:lnTo>
                  <a:lnTo>
                    <a:pt x="379" y="193"/>
                  </a:lnTo>
                  <a:lnTo>
                    <a:pt x="381" y="197"/>
                  </a:lnTo>
                  <a:lnTo>
                    <a:pt x="381" y="203"/>
                  </a:lnTo>
                  <a:lnTo>
                    <a:pt x="382" y="208"/>
                  </a:lnTo>
                  <a:lnTo>
                    <a:pt x="382" y="213"/>
                  </a:lnTo>
                  <a:lnTo>
                    <a:pt x="382" y="216"/>
                  </a:lnTo>
                  <a:lnTo>
                    <a:pt x="382" y="220"/>
                  </a:lnTo>
                  <a:lnTo>
                    <a:pt x="381" y="225"/>
                  </a:lnTo>
                  <a:lnTo>
                    <a:pt x="381" y="228"/>
                  </a:lnTo>
                  <a:lnTo>
                    <a:pt x="381" y="233"/>
                  </a:lnTo>
                  <a:lnTo>
                    <a:pt x="379" y="236"/>
                  </a:lnTo>
                  <a:lnTo>
                    <a:pt x="376" y="239"/>
                  </a:lnTo>
                  <a:lnTo>
                    <a:pt x="376" y="244"/>
                  </a:lnTo>
                  <a:lnTo>
                    <a:pt x="375" y="245"/>
                  </a:lnTo>
                  <a:lnTo>
                    <a:pt x="373" y="251"/>
                  </a:lnTo>
                  <a:lnTo>
                    <a:pt x="370" y="254"/>
                  </a:lnTo>
                  <a:lnTo>
                    <a:pt x="370" y="256"/>
                  </a:lnTo>
                  <a:lnTo>
                    <a:pt x="368" y="258"/>
                  </a:lnTo>
                  <a:lnTo>
                    <a:pt x="368" y="262"/>
                  </a:lnTo>
                  <a:lnTo>
                    <a:pt x="366" y="265"/>
                  </a:lnTo>
                  <a:lnTo>
                    <a:pt x="364" y="267"/>
                  </a:lnTo>
                  <a:lnTo>
                    <a:pt x="364" y="271"/>
                  </a:lnTo>
                  <a:lnTo>
                    <a:pt x="364" y="273"/>
                  </a:lnTo>
                  <a:lnTo>
                    <a:pt x="362" y="277"/>
                  </a:lnTo>
                  <a:lnTo>
                    <a:pt x="359" y="279"/>
                  </a:lnTo>
                  <a:lnTo>
                    <a:pt x="358" y="283"/>
                  </a:lnTo>
                  <a:lnTo>
                    <a:pt x="358" y="287"/>
                  </a:lnTo>
                  <a:lnTo>
                    <a:pt x="356" y="290"/>
                  </a:lnTo>
                  <a:lnTo>
                    <a:pt x="353" y="294"/>
                  </a:lnTo>
                  <a:lnTo>
                    <a:pt x="353" y="296"/>
                  </a:lnTo>
                  <a:lnTo>
                    <a:pt x="352" y="301"/>
                  </a:lnTo>
                  <a:lnTo>
                    <a:pt x="350" y="302"/>
                  </a:lnTo>
                  <a:lnTo>
                    <a:pt x="350" y="307"/>
                  </a:lnTo>
                  <a:lnTo>
                    <a:pt x="347" y="312"/>
                  </a:lnTo>
                  <a:lnTo>
                    <a:pt x="345" y="315"/>
                  </a:lnTo>
                  <a:lnTo>
                    <a:pt x="343" y="318"/>
                  </a:lnTo>
                  <a:lnTo>
                    <a:pt x="343" y="321"/>
                  </a:lnTo>
                  <a:lnTo>
                    <a:pt x="341" y="325"/>
                  </a:lnTo>
                  <a:lnTo>
                    <a:pt x="341" y="330"/>
                  </a:lnTo>
                  <a:lnTo>
                    <a:pt x="339" y="333"/>
                  </a:lnTo>
                  <a:lnTo>
                    <a:pt x="336" y="336"/>
                  </a:lnTo>
                  <a:lnTo>
                    <a:pt x="336" y="341"/>
                  </a:lnTo>
                  <a:lnTo>
                    <a:pt x="334" y="344"/>
                  </a:lnTo>
                  <a:lnTo>
                    <a:pt x="333" y="349"/>
                  </a:lnTo>
                  <a:lnTo>
                    <a:pt x="333" y="350"/>
                  </a:lnTo>
                  <a:lnTo>
                    <a:pt x="330" y="355"/>
                  </a:lnTo>
                  <a:lnTo>
                    <a:pt x="330" y="359"/>
                  </a:lnTo>
                  <a:lnTo>
                    <a:pt x="328" y="361"/>
                  </a:lnTo>
                  <a:lnTo>
                    <a:pt x="328" y="366"/>
                  </a:lnTo>
                  <a:lnTo>
                    <a:pt x="328" y="370"/>
                  </a:lnTo>
                  <a:lnTo>
                    <a:pt x="327" y="373"/>
                  </a:lnTo>
                  <a:lnTo>
                    <a:pt x="327" y="376"/>
                  </a:lnTo>
                  <a:lnTo>
                    <a:pt x="327" y="381"/>
                  </a:lnTo>
                  <a:lnTo>
                    <a:pt x="324" y="384"/>
                  </a:lnTo>
                  <a:lnTo>
                    <a:pt x="324" y="389"/>
                  </a:lnTo>
                  <a:lnTo>
                    <a:pt x="324" y="391"/>
                  </a:lnTo>
                  <a:lnTo>
                    <a:pt x="324" y="395"/>
                  </a:lnTo>
                  <a:lnTo>
                    <a:pt x="322" y="397"/>
                  </a:lnTo>
                  <a:lnTo>
                    <a:pt x="322" y="401"/>
                  </a:lnTo>
                  <a:lnTo>
                    <a:pt x="322" y="404"/>
                  </a:lnTo>
                  <a:lnTo>
                    <a:pt x="322" y="407"/>
                  </a:lnTo>
                  <a:lnTo>
                    <a:pt x="322" y="410"/>
                  </a:lnTo>
                  <a:lnTo>
                    <a:pt x="322" y="414"/>
                  </a:lnTo>
                  <a:lnTo>
                    <a:pt x="322" y="416"/>
                  </a:lnTo>
                  <a:lnTo>
                    <a:pt x="322" y="420"/>
                  </a:lnTo>
                  <a:lnTo>
                    <a:pt x="324" y="423"/>
                  </a:lnTo>
                  <a:lnTo>
                    <a:pt x="324" y="424"/>
                  </a:lnTo>
                  <a:lnTo>
                    <a:pt x="327" y="430"/>
                  </a:lnTo>
                  <a:lnTo>
                    <a:pt x="328" y="435"/>
                  </a:lnTo>
                  <a:lnTo>
                    <a:pt x="328" y="440"/>
                  </a:lnTo>
                  <a:lnTo>
                    <a:pt x="333" y="446"/>
                  </a:lnTo>
                  <a:lnTo>
                    <a:pt x="334" y="447"/>
                  </a:lnTo>
                  <a:lnTo>
                    <a:pt x="336" y="452"/>
                  </a:lnTo>
                  <a:lnTo>
                    <a:pt x="339" y="455"/>
                  </a:lnTo>
                  <a:lnTo>
                    <a:pt x="341" y="458"/>
                  </a:lnTo>
                  <a:lnTo>
                    <a:pt x="343" y="462"/>
                  </a:lnTo>
                  <a:lnTo>
                    <a:pt x="347" y="466"/>
                  </a:lnTo>
                  <a:lnTo>
                    <a:pt x="350" y="469"/>
                  </a:lnTo>
                  <a:lnTo>
                    <a:pt x="352" y="471"/>
                  </a:lnTo>
                  <a:lnTo>
                    <a:pt x="356" y="472"/>
                  </a:lnTo>
                  <a:lnTo>
                    <a:pt x="359" y="475"/>
                  </a:lnTo>
                  <a:lnTo>
                    <a:pt x="362" y="477"/>
                  </a:lnTo>
                  <a:lnTo>
                    <a:pt x="366" y="478"/>
                  </a:lnTo>
                  <a:lnTo>
                    <a:pt x="370" y="481"/>
                  </a:lnTo>
                  <a:lnTo>
                    <a:pt x="375" y="483"/>
                  </a:lnTo>
                  <a:lnTo>
                    <a:pt x="379" y="486"/>
                  </a:lnTo>
                  <a:lnTo>
                    <a:pt x="382" y="487"/>
                  </a:lnTo>
                  <a:lnTo>
                    <a:pt x="387" y="487"/>
                  </a:lnTo>
                  <a:lnTo>
                    <a:pt x="393" y="489"/>
                  </a:lnTo>
                  <a:lnTo>
                    <a:pt x="396" y="492"/>
                  </a:lnTo>
                  <a:lnTo>
                    <a:pt x="398" y="492"/>
                  </a:lnTo>
                  <a:lnTo>
                    <a:pt x="402" y="492"/>
                  </a:lnTo>
                  <a:lnTo>
                    <a:pt x="404" y="494"/>
                  </a:lnTo>
                  <a:lnTo>
                    <a:pt x="407" y="494"/>
                  </a:lnTo>
                  <a:lnTo>
                    <a:pt x="410" y="494"/>
                  </a:lnTo>
                  <a:lnTo>
                    <a:pt x="413" y="497"/>
                  </a:lnTo>
                  <a:lnTo>
                    <a:pt x="416" y="497"/>
                  </a:lnTo>
                  <a:lnTo>
                    <a:pt x="419" y="498"/>
                  </a:lnTo>
                  <a:lnTo>
                    <a:pt x="424" y="498"/>
                  </a:lnTo>
                  <a:lnTo>
                    <a:pt x="427" y="498"/>
                  </a:lnTo>
                  <a:lnTo>
                    <a:pt x="432" y="500"/>
                  </a:lnTo>
                  <a:lnTo>
                    <a:pt x="433" y="500"/>
                  </a:lnTo>
                  <a:lnTo>
                    <a:pt x="438" y="500"/>
                  </a:lnTo>
                  <a:lnTo>
                    <a:pt x="442" y="503"/>
                  </a:lnTo>
                  <a:lnTo>
                    <a:pt x="445" y="503"/>
                  </a:lnTo>
                  <a:lnTo>
                    <a:pt x="449" y="503"/>
                  </a:lnTo>
                  <a:lnTo>
                    <a:pt x="453" y="504"/>
                  </a:lnTo>
                  <a:lnTo>
                    <a:pt x="456" y="504"/>
                  </a:lnTo>
                  <a:lnTo>
                    <a:pt x="461" y="506"/>
                  </a:lnTo>
                  <a:lnTo>
                    <a:pt x="465" y="506"/>
                  </a:lnTo>
                  <a:lnTo>
                    <a:pt x="471" y="506"/>
                  </a:lnTo>
                  <a:lnTo>
                    <a:pt x="476" y="509"/>
                  </a:lnTo>
                  <a:lnTo>
                    <a:pt x="480" y="510"/>
                  </a:lnTo>
                  <a:lnTo>
                    <a:pt x="484" y="510"/>
                  </a:lnTo>
                  <a:lnTo>
                    <a:pt x="490" y="510"/>
                  </a:lnTo>
                  <a:lnTo>
                    <a:pt x="495" y="512"/>
                  </a:lnTo>
                  <a:lnTo>
                    <a:pt x="499" y="512"/>
                  </a:lnTo>
                  <a:lnTo>
                    <a:pt x="506" y="512"/>
                  </a:lnTo>
                  <a:lnTo>
                    <a:pt x="510" y="515"/>
                  </a:lnTo>
                  <a:lnTo>
                    <a:pt x="516" y="515"/>
                  </a:lnTo>
                  <a:lnTo>
                    <a:pt x="519" y="517"/>
                  </a:lnTo>
                  <a:lnTo>
                    <a:pt x="526" y="517"/>
                  </a:lnTo>
                  <a:lnTo>
                    <a:pt x="533" y="520"/>
                  </a:lnTo>
                  <a:lnTo>
                    <a:pt x="537" y="520"/>
                  </a:lnTo>
                  <a:lnTo>
                    <a:pt x="543" y="520"/>
                  </a:lnTo>
                  <a:lnTo>
                    <a:pt x="549" y="521"/>
                  </a:lnTo>
                  <a:lnTo>
                    <a:pt x="554" y="521"/>
                  </a:lnTo>
                  <a:lnTo>
                    <a:pt x="560" y="521"/>
                  </a:lnTo>
                  <a:lnTo>
                    <a:pt x="566" y="523"/>
                  </a:lnTo>
                  <a:lnTo>
                    <a:pt x="572" y="523"/>
                  </a:lnTo>
                  <a:lnTo>
                    <a:pt x="576" y="526"/>
                  </a:lnTo>
                  <a:lnTo>
                    <a:pt x="583" y="526"/>
                  </a:lnTo>
                  <a:lnTo>
                    <a:pt x="589" y="526"/>
                  </a:lnTo>
                  <a:lnTo>
                    <a:pt x="593" y="526"/>
                  </a:lnTo>
                  <a:lnTo>
                    <a:pt x="599" y="528"/>
                  </a:lnTo>
                  <a:lnTo>
                    <a:pt x="606" y="528"/>
                  </a:lnTo>
                  <a:lnTo>
                    <a:pt x="612" y="529"/>
                  </a:lnTo>
                  <a:lnTo>
                    <a:pt x="617" y="529"/>
                  </a:lnTo>
                  <a:lnTo>
                    <a:pt x="623" y="529"/>
                  </a:lnTo>
                  <a:lnTo>
                    <a:pt x="627" y="529"/>
                  </a:lnTo>
                  <a:lnTo>
                    <a:pt x="634" y="532"/>
                  </a:lnTo>
                  <a:lnTo>
                    <a:pt x="640" y="532"/>
                  </a:lnTo>
                  <a:lnTo>
                    <a:pt x="644" y="532"/>
                  </a:lnTo>
                  <a:lnTo>
                    <a:pt x="650" y="534"/>
                  </a:lnTo>
                  <a:lnTo>
                    <a:pt x="655" y="534"/>
                  </a:lnTo>
                  <a:lnTo>
                    <a:pt x="661" y="534"/>
                  </a:lnTo>
                  <a:lnTo>
                    <a:pt x="666" y="534"/>
                  </a:lnTo>
                  <a:lnTo>
                    <a:pt x="669" y="534"/>
                  </a:lnTo>
                  <a:lnTo>
                    <a:pt x="675" y="535"/>
                  </a:lnTo>
                  <a:lnTo>
                    <a:pt x="680" y="535"/>
                  </a:lnTo>
                  <a:lnTo>
                    <a:pt x="684" y="535"/>
                  </a:lnTo>
                  <a:lnTo>
                    <a:pt x="689" y="535"/>
                  </a:lnTo>
                  <a:lnTo>
                    <a:pt x="695" y="538"/>
                  </a:lnTo>
                  <a:lnTo>
                    <a:pt x="698" y="538"/>
                  </a:lnTo>
                  <a:lnTo>
                    <a:pt x="703" y="538"/>
                  </a:lnTo>
                  <a:lnTo>
                    <a:pt x="708" y="538"/>
                  </a:lnTo>
                  <a:lnTo>
                    <a:pt x="712" y="538"/>
                  </a:lnTo>
                  <a:lnTo>
                    <a:pt x="714" y="538"/>
                  </a:lnTo>
                  <a:lnTo>
                    <a:pt x="718" y="540"/>
                  </a:lnTo>
                  <a:lnTo>
                    <a:pt x="723" y="540"/>
                  </a:lnTo>
                  <a:lnTo>
                    <a:pt x="726" y="540"/>
                  </a:lnTo>
                  <a:lnTo>
                    <a:pt x="729" y="540"/>
                  </a:lnTo>
                  <a:lnTo>
                    <a:pt x="730" y="540"/>
                  </a:lnTo>
                  <a:lnTo>
                    <a:pt x="735" y="540"/>
                  </a:lnTo>
                  <a:lnTo>
                    <a:pt x="737" y="540"/>
                  </a:lnTo>
                  <a:lnTo>
                    <a:pt x="741" y="543"/>
                  </a:lnTo>
                  <a:lnTo>
                    <a:pt x="747" y="543"/>
                  </a:lnTo>
                  <a:lnTo>
                    <a:pt x="749" y="543"/>
                  </a:lnTo>
                  <a:lnTo>
                    <a:pt x="752" y="543"/>
                  </a:lnTo>
                  <a:lnTo>
                    <a:pt x="754" y="543"/>
                  </a:lnTo>
                  <a:lnTo>
                    <a:pt x="754" y="580"/>
                  </a:lnTo>
                  <a:lnTo>
                    <a:pt x="752" y="580"/>
                  </a:lnTo>
                  <a:lnTo>
                    <a:pt x="749" y="580"/>
                  </a:lnTo>
                  <a:lnTo>
                    <a:pt x="746" y="580"/>
                  </a:lnTo>
                  <a:lnTo>
                    <a:pt x="743" y="580"/>
                  </a:lnTo>
                  <a:lnTo>
                    <a:pt x="741" y="580"/>
                  </a:lnTo>
                  <a:lnTo>
                    <a:pt x="739" y="580"/>
                  </a:lnTo>
                  <a:lnTo>
                    <a:pt x="735" y="580"/>
                  </a:lnTo>
                  <a:lnTo>
                    <a:pt x="733" y="580"/>
                  </a:lnTo>
                  <a:lnTo>
                    <a:pt x="729" y="580"/>
                  </a:lnTo>
                  <a:lnTo>
                    <a:pt x="724" y="580"/>
                  </a:lnTo>
                  <a:lnTo>
                    <a:pt x="720" y="580"/>
                  </a:lnTo>
                  <a:lnTo>
                    <a:pt x="715" y="580"/>
                  </a:lnTo>
                  <a:lnTo>
                    <a:pt x="712" y="580"/>
                  </a:lnTo>
                  <a:lnTo>
                    <a:pt x="708" y="580"/>
                  </a:lnTo>
                  <a:lnTo>
                    <a:pt x="704" y="580"/>
                  </a:lnTo>
                  <a:lnTo>
                    <a:pt x="703" y="580"/>
                  </a:lnTo>
                  <a:lnTo>
                    <a:pt x="701" y="580"/>
                  </a:lnTo>
                  <a:lnTo>
                    <a:pt x="697" y="580"/>
                  </a:lnTo>
                  <a:lnTo>
                    <a:pt x="695" y="580"/>
                  </a:lnTo>
                  <a:lnTo>
                    <a:pt x="691" y="578"/>
                  </a:lnTo>
                  <a:lnTo>
                    <a:pt x="689" y="578"/>
                  </a:lnTo>
                  <a:lnTo>
                    <a:pt x="684" y="578"/>
                  </a:lnTo>
                  <a:lnTo>
                    <a:pt x="680" y="578"/>
                  </a:lnTo>
                  <a:lnTo>
                    <a:pt x="678" y="578"/>
                  </a:lnTo>
                  <a:lnTo>
                    <a:pt x="673" y="578"/>
                  </a:lnTo>
                  <a:lnTo>
                    <a:pt x="669" y="578"/>
                  </a:lnTo>
                  <a:lnTo>
                    <a:pt x="667" y="576"/>
                  </a:lnTo>
                  <a:lnTo>
                    <a:pt x="663" y="576"/>
                  </a:lnTo>
                  <a:lnTo>
                    <a:pt x="660" y="576"/>
                  </a:lnTo>
                  <a:lnTo>
                    <a:pt x="655" y="576"/>
                  </a:lnTo>
                  <a:lnTo>
                    <a:pt x="650" y="574"/>
                  </a:lnTo>
                  <a:lnTo>
                    <a:pt x="646" y="574"/>
                  </a:lnTo>
                  <a:lnTo>
                    <a:pt x="641" y="574"/>
                  </a:lnTo>
                  <a:lnTo>
                    <a:pt x="638" y="574"/>
                  </a:lnTo>
                  <a:lnTo>
                    <a:pt x="634" y="574"/>
                  </a:lnTo>
                  <a:lnTo>
                    <a:pt x="627" y="572"/>
                  </a:lnTo>
                  <a:lnTo>
                    <a:pt x="623" y="572"/>
                  </a:lnTo>
                  <a:lnTo>
                    <a:pt x="618" y="572"/>
                  </a:lnTo>
                  <a:lnTo>
                    <a:pt x="615" y="570"/>
                  </a:lnTo>
                  <a:lnTo>
                    <a:pt x="609" y="570"/>
                  </a:lnTo>
                  <a:lnTo>
                    <a:pt x="604" y="570"/>
                  </a:lnTo>
                  <a:lnTo>
                    <a:pt x="598" y="567"/>
                  </a:lnTo>
                  <a:lnTo>
                    <a:pt x="593" y="567"/>
                  </a:lnTo>
                  <a:lnTo>
                    <a:pt x="587" y="565"/>
                  </a:lnTo>
                  <a:lnTo>
                    <a:pt x="583" y="565"/>
                  </a:lnTo>
                  <a:lnTo>
                    <a:pt x="580" y="565"/>
                  </a:lnTo>
                  <a:lnTo>
                    <a:pt x="572" y="563"/>
                  </a:lnTo>
                  <a:lnTo>
                    <a:pt x="569" y="563"/>
                  </a:lnTo>
                  <a:lnTo>
                    <a:pt x="564" y="561"/>
                  </a:lnTo>
                  <a:lnTo>
                    <a:pt x="560" y="561"/>
                  </a:lnTo>
                  <a:lnTo>
                    <a:pt x="556" y="561"/>
                  </a:lnTo>
                  <a:lnTo>
                    <a:pt x="552" y="559"/>
                  </a:lnTo>
                  <a:lnTo>
                    <a:pt x="547" y="559"/>
                  </a:lnTo>
                  <a:lnTo>
                    <a:pt x="543" y="557"/>
                  </a:lnTo>
                  <a:lnTo>
                    <a:pt x="539" y="557"/>
                  </a:lnTo>
                  <a:lnTo>
                    <a:pt x="535" y="555"/>
                  </a:lnTo>
                  <a:lnTo>
                    <a:pt x="530" y="555"/>
                  </a:lnTo>
                  <a:lnTo>
                    <a:pt x="526" y="552"/>
                  </a:lnTo>
                  <a:lnTo>
                    <a:pt x="522" y="552"/>
                  </a:lnTo>
                  <a:lnTo>
                    <a:pt x="518" y="551"/>
                  </a:lnTo>
                  <a:lnTo>
                    <a:pt x="513" y="551"/>
                  </a:lnTo>
                  <a:lnTo>
                    <a:pt x="512" y="549"/>
                  </a:lnTo>
                  <a:lnTo>
                    <a:pt x="507" y="549"/>
                  </a:lnTo>
                  <a:lnTo>
                    <a:pt x="503" y="546"/>
                  </a:lnTo>
                  <a:lnTo>
                    <a:pt x="499" y="546"/>
                  </a:lnTo>
                  <a:lnTo>
                    <a:pt x="496" y="545"/>
                  </a:lnTo>
                  <a:lnTo>
                    <a:pt x="493" y="545"/>
                  </a:lnTo>
                  <a:lnTo>
                    <a:pt x="488" y="543"/>
                  </a:lnTo>
                  <a:lnTo>
                    <a:pt x="487" y="543"/>
                  </a:lnTo>
                  <a:lnTo>
                    <a:pt x="482" y="543"/>
                  </a:lnTo>
                  <a:lnTo>
                    <a:pt x="480" y="540"/>
                  </a:lnTo>
                  <a:lnTo>
                    <a:pt x="476" y="540"/>
                  </a:lnTo>
                  <a:lnTo>
                    <a:pt x="474" y="538"/>
                  </a:lnTo>
                  <a:lnTo>
                    <a:pt x="470" y="538"/>
                  </a:lnTo>
                  <a:lnTo>
                    <a:pt x="467" y="535"/>
                  </a:lnTo>
                  <a:lnTo>
                    <a:pt x="465" y="535"/>
                  </a:lnTo>
                  <a:lnTo>
                    <a:pt x="461" y="534"/>
                  </a:lnTo>
                  <a:lnTo>
                    <a:pt x="459" y="534"/>
                  </a:lnTo>
                  <a:lnTo>
                    <a:pt x="455" y="532"/>
                  </a:lnTo>
                  <a:lnTo>
                    <a:pt x="453" y="532"/>
                  </a:lnTo>
                  <a:lnTo>
                    <a:pt x="450" y="529"/>
                  </a:lnTo>
                  <a:lnTo>
                    <a:pt x="445" y="528"/>
                  </a:lnTo>
                  <a:lnTo>
                    <a:pt x="444" y="528"/>
                  </a:lnTo>
                  <a:lnTo>
                    <a:pt x="442" y="526"/>
                  </a:lnTo>
                  <a:lnTo>
                    <a:pt x="439" y="526"/>
                  </a:lnTo>
                  <a:lnTo>
                    <a:pt x="433" y="523"/>
                  </a:lnTo>
                  <a:lnTo>
                    <a:pt x="430" y="523"/>
                  </a:lnTo>
                  <a:lnTo>
                    <a:pt x="425" y="521"/>
                  </a:lnTo>
                  <a:lnTo>
                    <a:pt x="421" y="520"/>
                  </a:lnTo>
                  <a:lnTo>
                    <a:pt x="416" y="517"/>
                  </a:lnTo>
                  <a:lnTo>
                    <a:pt x="410" y="515"/>
                  </a:lnTo>
                  <a:lnTo>
                    <a:pt x="407" y="512"/>
                  </a:lnTo>
                  <a:lnTo>
                    <a:pt x="404" y="512"/>
                  </a:lnTo>
                  <a:lnTo>
                    <a:pt x="401" y="510"/>
                  </a:lnTo>
                  <a:lnTo>
                    <a:pt x="396" y="510"/>
                  </a:lnTo>
                  <a:lnTo>
                    <a:pt x="391" y="509"/>
                  </a:lnTo>
                  <a:lnTo>
                    <a:pt x="390" y="506"/>
                  </a:lnTo>
                  <a:lnTo>
                    <a:pt x="385" y="506"/>
                  </a:lnTo>
                  <a:lnTo>
                    <a:pt x="382" y="506"/>
                  </a:lnTo>
                  <a:lnTo>
                    <a:pt x="379" y="504"/>
                  </a:lnTo>
                  <a:lnTo>
                    <a:pt x="376" y="504"/>
                  </a:lnTo>
                  <a:lnTo>
                    <a:pt x="373" y="504"/>
                  </a:lnTo>
                  <a:lnTo>
                    <a:pt x="370" y="504"/>
                  </a:lnTo>
                  <a:lnTo>
                    <a:pt x="368" y="503"/>
                  </a:lnTo>
                  <a:lnTo>
                    <a:pt x="364" y="503"/>
                  </a:lnTo>
                  <a:lnTo>
                    <a:pt x="362" y="503"/>
                  </a:lnTo>
                  <a:lnTo>
                    <a:pt x="359" y="503"/>
                  </a:lnTo>
                  <a:lnTo>
                    <a:pt x="356" y="500"/>
                  </a:lnTo>
                  <a:lnTo>
                    <a:pt x="352" y="500"/>
                  </a:lnTo>
                  <a:lnTo>
                    <a:pt x="347" y="498"/>
                  </a:lnTo>
                  <a:lnTo>
                    <a:pt x="343" y="497"/>
                  </a:lnTo>
                  <a:lnTo>
                    <a:pt x="339" y="492"/>
                  </a:lnTo>
                  <a:lnTo>
                    <a:pt x="336" y="489"/>
                  </a:lnTo>
                  <a:lnTo>
                    <a:pt x="330" y="486"/>
                  </a:lnTo>
                  <a:lnTo>
                    <a:pt x="328" y="478"/>
                  </a:lnTo>
                  <a:lnTo>
                    <a:pt x="327" y="477"/>
                  </a:lnTo>
                  <a:lnTo>
                    <a:pt x="324" y="472"/>
                  </a:lnTo>
                  <a:lnTo>
                    <a:pt x="322" y="471"/>
                  </a:lnTo>
                  <a:lnTo>
                    <a:pt x="321" y="466"/>
                  </a:lnTo>
                  <a:lnTo>
                    <a:pt x="317" y="462"/>
                  </a:lnTo>
                  <a:lnTo>
                    <a:pt x="316" y="458"/>
                  </a:lnTo>
                  <a:lnTo>
                    <a:pt x="316" y="452"/>
                  </a:lnTo>
                  <a:lnTo>
                    <a:pt x="313" y="447"/>
                  </a:lnTo>
                  <a:lnTo>
                    <a:pt x="313" y="443"/>
                  </a:lnTo>
                  <a:lnTo>
                    <a:pt x="313" y="441"/>
                  </a:lnTo>
                  <a:lnTo>
                    <a:pt x="311" y="436"/>
                  </a:lnTo>
                  <a:lnTo>
                    <a:pt x="311" y="435"/>
                  </a:lnTo>
                  <a:lnTo>
                    <a:pt x="311" y="433"/>
                  </a:lnTo>
                  <a:lnTo>
                    <a:pt x="311" y="430"/>
                  </a:lnTo>
                  <a:lnTo>
                    <a:pt x="311" y="426"/>
                  </a:lnTo>
                  <a:lnTo>
                    <a:pt x="311" y="424"/>
                  </a:lnTo>
                  <a:lnTo>
                    <a:pt x="311" y="420"/>
                  </a:lnTo>
                  <a:lnTo>
                    <a:pt x="311" y="418"/>
                  </a:lnTo>
                  <a:lnTo>
                    <a:pt x="311" y="414"/>
                  </a:lnTo>
                  <a:lnTo>
                    <a:pt x="311" y="412"/>
                  </a:lnTo>
                  <a:lnTo>
                    <a:pt x="311" y="407"/>
                  </a:lnTo>
                  <a:lnTo>
                    <a:pt x="311" y="405"/>
                  </a:lnTo>
                  <a:lnTo>
                    <a:pt x="311" y="401"/>
                  </a:lnTo>
                  <a:lnTo>
                    <a:pt x="313" y="399"/>
                  </a:lnTo>
                  <a:lnTo>
                    <a:pt x="313" y="395"/>
                  </a:lnTo>
                  <a:lnTo>
                    <a:pt x="313" y="393"/>
                  </a:lnTo>
                  <a:lnTo>
                    <a:pt x="313" y="389"/>
                  </a:lnTo>
                  <a:lnTo>
                    <a:pt x="313" y="387"/>
                  </a:lnTo>
                  <a:lnTo>
                    <a:pt x="313" y="382"/>
                  </a:lnTo>
                  <a:lnTo>
                    <a:pt x="316" y="381"/>
                  </a:lnTo>
                  <a:lnTo>
                    <a:pt x="316" y="376"/>
                  </a:lnTo>
                  <a:lnTo>
                    <a:pt x="316" y="373"/>
                  </a:lnTo>
                  <a:lnTo>
                    <a:pt x="316" y="370"/>
                  </a:lnTo>
                  <a:lnTo>
                    <a:pt x="317" y="367"/>
                  </a:lnTo>
                  <a:lnTo>
                    <a:pt x="317" y="364"/>
                  </a:lnTo>
                  <a:lnTo>
                    <a:pt x="321" y="361"/>
                  </a:lnTo>
                  <a:lnTo>
                    <a:pt x="321" y="356"/>
                  </a:lnTo>
                  <a:lnTo>
                    <a:pt x="321" y="355"/>
                  </a:lnTo>
                  <a:lnTo>
                    <a:pt x="322" y="350"/>
                  </a:lnTo>
                  <a:lnTo>
                    <a:pt x="322" y="349"/>
                  </a:lnTo>
                  <a:lnTo>
                    <a:pt x="322" y="344"/>
                  </a:lnTo>
                  <a:lnTo>
                    <a:pt x="324" y="343"/>
                  </a:lnTo>
                  <a:lnTo>
                    <a:pt x="324" y="338"/>
                  </a:lnTo>
                  <a:lnTo>
                    <a:pt x="327" y="336"/>
                  </a:lnTo>
                  <a:lnTo>
                    <a:pt x="327" y="332"/>
                  </a:lnTo>
                  <a:lnTo>
                    <a:pt x="328" y="330"/>
                  </a:lnTo>
                  <a:lnTo>
                    <a:pt x="328" y="327"/>
                  </a:lnTo>
                  <a:lnTo>
                    <a:pt x="328" y="324"/>
                  </a:lnTo>
                  <a:lnTo>
                    <a:pt x="330" y="321"/>
                  </a:lnTo>
                  <a:lnTo>
                    <a:pt x="330" y="319"/>
                  </a:lnTo>
                  <a:lnTo>
                    <a:pt x="333" y="315"/>
                  </a:lnTo>
                  <a:lnTo>
                    <a:pt x="333" y="313"/>
                  </a:lnTo>
                  <a:lnTo>
                    <a:pt x="334" y="308"/>
                  </a:lnTo>
                  <a:lnTo>
                    <a:pt x="336" y="304"/>
                  </a:lnTo>
                  <a:lnTo>
                    <a:pt x="339" y="298"/>
                  </a:lnTo>
                  <a:lnTo>
                    <a:pt x="343" y="294"/>
                  </a:lnTo>
                  <a:lnTo>
                    <a:pt x="343" y="290"/>
                  </a:lnTo>
                  <a:lnTo>
                    <a:pt x="347" y="287"/>
                  </a:lnTo>
                  <a:lnTo>
                    <a:pt x="350" y="283"/>
                  </a:lnTo>
                  <a:lnTo>
                    <a:pt x="352" y="281"/>
                  </a:lnTo>
                  <a:lnTo>
                    <a:pt x="352" y="277"/>
                  </a:lnTo>
                  <a:lnTo>
                    <a:pt x="356" y="273"/>
                  </a:lnTo>
                  <a:lnTo>
                    <a:pt x="358" y="269"/>
                  </a:lnTo>
                  <a:lnTo>
                    <a:pt x="358" y="265"/>
                  </a:lnTo>
                  <a:lnTo>
                    <a:pt x="359" y="261"/>
                  </a:lnTo>
                  <a:lnTo>
                    <a:pt x="362" y="256"/>
                  </a:lnTo>
                  <a:lnTo>
                    <a:pt x="364" y="251"/>
                  </a:lnTo>
                  <a:lnTo>
                    <a:pt x="364" y="245"/>
                  </a:lnTo>
                  <a:lnTo>
                    <a:pt x="366" y="242"/>
                  </a:lnTo>
                  <a:lnTo>
                    <a:pt x="366" y="238"/>
                  </a:lnTo>
                  <a:lnTo>
                    <a:pt x="366" y="233"/>
                  </a:lnTo>
                  <a:lnTo>
                    <a:pt x="368" y="227"/>
                  </a:lnTo>
                  <a:lnTo>
                    <a:pt x="368" y="222"/>
                  </a:lnTo>
                  <a:lnTo>
                    <a:pt x="368" y="219"/>
                  </a:lnTo>
                  <a:lnTo>
                    <a:pt x="368" y="214"/>
                  </a:lnTo>
                  <a:lnTo>
                    <a:pt x="366" y="213"/>
                  </a:lnTo>
                  <a:lnTo>
                    <a:pt x="366" y="210"/>
                  </a:lnTo>
                  <a:lnTo>
                    <a:pt x="366" y="208"/>
                  </a:lnTo>
                  <a:lnTo>
                    <a:pt x="366" y="203"/>
                  </a:lnTo>
                  <a:lnTo>
                    <a:pt x="364" y="202"/>
                  </a:lnTo>
                  <a:lnTo>
                    <a:pt x="364" y="199"/>
                  </a:lnTo>
                  <a:lnTo>
                    <a:pt x="364" y="197"/>
                  </a:lnTo>
                  <a:lnTo>
                    <a:pt x="362" y="193"/>
                  </a:lnTo>
                  <a:lnTo>
                    <a:pt x="362" y="191"/>
                  </a:lnTo>
                  <a:lnTo>
                    <a:pt x="359" y="188"/>
                  </a:lnTo>
                  <a:lnTo>
                    <a:pt x="359" y="185"/>
                  </a:lnTo>
                  <a:lnTo>
                    <a:pt x="358" y="180"/>
                  </a:lnTo>
                  <a:lnTo>
                    <a:pt x="356" y="176"/>
                  </a:lnTo>
                  <a:lnTo>
                    <a:pt x="353" y="171"/>
                  </a:lnTo>
                  <a:lnTo>
                    <a:pt x="352" y="170"/>
                  </a:lnTo>
                  <a:lnTo>
                    <a:pt x="350" y="165"/>
                  </a:lnTo>
                  <a:lnTo>
                    <a:pt x="347" y="164"/>
                  </a:lnTo>
                  <a:lnTo>
                    <a:pt x="343" y="159"/>
                  </a:lnTo>
                  <a:lnTo>
                    <a:pt x="339" y="153"/>
                  </a:lnTo>
                  <a:lnTo>
                    <a:pt x="336" y="151"/>
                  </a:lnTo>
                  <a:lnTo>
                    <a:pt x="334" y="148"/>
                  </a:lnTo>
                  <a:lnTo>
                    <a:pt x="330" y="145"/>
                  </a:lnTo>
                  <a:lnTo>
                    <a:pt x="328" y="142"/>
                  </a:lnTo>
                  <a:lnTo>
                    <a:pt x="324" y="140"/>
                  </a:lnTo>
                  <a:lnTo>
                    <a:pt x="322" y="139"/>
                  </a:lnTo>
                  <a:lnTo>
                    <a:pt x="317" y="136"/>
                  </a:lnTo>
                  <a:lnTo>
                    <a:pt x="316" y="133"/>
                  </a:lnTo>
                  <a:lnTo>
                    <a:pt x="313" y="130"/>
                  </a:lnTo>
                  <a:lnTo>
                    <a:pt x="310" y="128"/>
                  </a:lnTo>
                  <a:lnTo>
                    <a:pt x="307" y="126"/>
                  </a:lnTo>
                  <a:lnTo>
                    <a:pt x="305" y="126"/>
                  </a:lnTo>
                  <a:lnTo>
                    <a:pt x="301" y="122"/>
                  </a:lnTo>
                  <a:lnTo>
                    <a:pt x="297" y="119"/>
                  </a:lnTo>
                  <a:lnTo>
                    <a:pt x="292" y="115"/>
                  </a:lnTo>
                  <a:lnTo>
                    <a:pt x="288" y="113"/>
                  </a:lnTo>
                  <a:lnTo>
                    <a:pt x="284" y="111"/>
                  </a:lnTo>
                  <a:lnTo>
                    <a:pt x="282" y="109"/>
                  </a:lnTo>
                  <a:lnTo>
                    <a:pt x="278" y="107"/>
                  </a:lnTo>
                  <a:lnTo>
                    <a:pt x="276" y="105"/>
                  </a:lnTo>
                  <a:lnTo>
                    <a:pt x="271" y="103"/>
                  </a:lnTo>
                  <a:lnTo>
                    <a:pt x="267" y="100"/>
                  </a:lnTo>
                  <a:lnTo>
                    <a:pt x="265" y="98"/>
                  </a:lnTo>
                  <a:lnTo>
                    <a:pt x="260" y="98"/>
                  </a:lnTo>
                  <a:lnTo>
                    <a:pt x="257" y="96"/>
                  </a:lnTo>
                  <a:lnTo>
                    <a:pt x="254" y="94"/>
                  </a:lnTo>
                  <a:lnTo>
                    <a:pt x="251" y="92"/>
                  </a:lnTo>
                  <a:lnTo>
                    <a:pt x="247" y="92"/>
                  </a:lnTo>
                  <a:lnTo>
                    <a:pt x="242" y="90"/>
                  </a:lnTo>
                  <a:lnTo>
                    <a:pt x="237" y="88"/>
                  </a:lnTo>
                  <a:lnTo>
                    <a:pt x="231" y="86"/>
                  </a:lnTo>
                  <a:lnTo>
                    <a:pt x="228" y="84"/>
                  </a:lnTo>
                  <a:lnTo>
                    <a:pt x="225" y="84"/>
                  </a:lnTo>
                  <a:lnTo>
                    <a:pt x="222" y="84"/>
                  </a:lnTo>
                  <a:lnTo>
                    <a:pt x="219" y="82"/>
                  </a:lnTo>
                  <a:lnTo>
                    <a:pt x="217" y="82"/>
                  </a:lnTo>
                  <a:lnTo>
                    <a:pt x="212" y="80"/>
                  </a:lnTo>
                  <a:lnTo>
                    <a:pt x="211" y="80"/>
                  </a:lnTo>
                  <a:lnTo>
                    <a:pt x="206" y="77"/>
                  </a:lnTo>
                  <a:lnTo>
                    <a:pt x="205" y="77"/>
                  </a:lnTo>
                  <a:lnTo>
                    <a:pt x="200" y="75"/>
                  </a:lnTo>
                  <a:lnTo>
                    <a:pt x="196" y="75"/>
                  </a:lnTo>
                  <a:lnTo>
                    <a:pt x="191" y="74"/>
                  </a:lnTo>
                  <a:lnTo>
                    <a:pt x="189" y="74"/>
                  </a:lnTo>
                  <a:lnTo>
                    <a:pt x="185" y="71"/>
                  </a:lnTo>
                  <a:lnTo>
                    <a:pt x="180" y="69"/>
                  </a:lnTo>
                  <a:lnTo>
                    <a:pt x="177" y="69"/>
                  </a:lnTo>
                  <a:lnTo>
                    <a:pt x="173" y="66"/>
                  </a:lnTo>
                  <a:lnTo>
                    <a:pt x="168" y="65"/>
                  </a:lnTo>
                  <a:lnTo>
                    <a:pt x="162" y="65"/>
                  </a:lnTo>
                  <a:lnTo>
                    <a:pt x="157" y="63"/>
                  </a:lnTo>
                  <a:lnTo>
                    <a:pt x="154" y="60"/>
                  </a:lnTo>
                  <a:lnTo>
                    <a:pt x="148" y="59"/>
                  </a:lnTo>
                  <a:lnTo>
                    <a:pt x="143" y="57"/>
                  </a:lnTo>
                  <a:lnTo>
                    <a:pt x="137" y="57"/>
                  </a:lnTo>
                  <a:lnTo>
                    <a:pt x="132" y="54"/>
                  </a:lnTo>
                  <a:lnTo>
                    <a:pt x="128" y="53"/>
                  </a:lnTo>
                  <a:lnTo>
                    <a:pt x="123" y="53"/>
                  </a:lnTo>
                  <a:lnTo>
                    <a:pt x="120" y="49"/>
                  </a:lnTo>
                  <a:lnTo>
                    <a:pt x="116" y="49"/>
                  </a:lnTo>
                  <a:lnTo>
                    <a:pt x="111" y="48"/>
                  </a:lnTo>
                  <a:lnTo>
                    <a:pt x="107" y="48"/>
                  </a:lnTo>
                  <a:lnTo>
                    <a:pt x="103" y="48"/>
                  </a:lnTo>
                  <a:lnTo>
                    <a:pt x="99" y="48"/>
                  </a:lnTo>
                  <a:lnTo>
                    <a:pt x="94" y="46"/>
                  </a:lnTo>
                  <a:lnTo>
                    <a:pt x="91" y="46"/>
                  </a:lnTo>
                  <a:lnTo>
                    <a:pt x="86" y="46"/>
                  </a:lnTo>
                  <a:lnTo>
                    <a:pt x="82" y="46"/>
                  </a:lnTo>
                  <a:lnTo>
                    <a:pt x="80" y="46"/>
                  </a:lnTo>
                  <a:lnTo>
                    <a:pt x="75" y="43"/>
                  </a:lnTo>
                  <a:lnTo>
                    <a:pt x="71" y="43"/>
                  </a:lnTo>
                  <a:lnTo>
                    <a:pt x="69" y="43"/>
                  </a:lnTo>
                  <a:lnTo>
                    <a:pt x="65" y="43"/>
                  </a:lnTo>
                  <a:lnTo>
                    <a:pt x="63" y="43"/>
                  </a:lnTo>
                  <a:lnTo>
                    <a:pt x="58" y="43"/>
                  </a:lnTo>
                  <a:lnTo>
                    <a:pt x="57" y="46"/>
                  </a:lnTo>
                  <a:lnTo>
                    <a:pt x="54" y="46"/>
                  </a:lnTo>
                  <a:lnTo>
                    <a:pt x="51" y="46"/>
                  </a:lnTo>
                  <a:lnTo>
                    <a:pt x="48" y="46"/>
                  </a:lnTo>
                  <a:lnTo>
                    <a:pt x="46" y="46"/>
                  </a:lnTo>
                  <a:lnTo>
                    <a:pt x="40" y="46"/>
                  </a:lnTo>
                  <a:lnTo>
                    <a:pt x="36" y="48"/>
                  </a:lnTo>
                  <a:lnTo>
                    <a:pt x="31" y="48"/>
                  </a:lnTo>
                  <a:lnTo>
                    <a:pt x="27" y="49"/>
                  </a:lnTo>
                  <a:lnTo>
                    <a:pt x="23" y="49"/>
                  </a:lnTo>
                  <a:lnTo>
                    <a:pt x="21" y="53"/>
                  </a:lnTo>
                  <a:lnTo>
                    <a:pt x="17" y="53"/>
                  </a:lnTo>
                  <a:lnTo>
                    <a:pt x="12" y="54"/>
                  </a:lnTo>
                  <a:lnTo>
                    <a:pt x="11" y="57"/>
                  </a:lnTo>
                  <a:lnTo>
                    <a:pt x="9" y="57"/>
                  </a:lnTo>
                  <a:lnTo>
                    <a:pt x="6" y="59"/>
                  </a:lnTo>
                  <a:lnTo>
                    <a:pt x="1" y="60"/>
                  </a:lnTo>
                  <a:lnTo>
                    <a:pt x="0" y="63"/>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22" name="Freeform 93"/>
            <p:cNvSpPr>
              <a:spLocks/>
            </p:cNvSpPr>
            <p:nvPr/>
          </p:nvSpPr>
          <p:spPr bwMode="auto">
            <a:xfrm>
              <a:off x="2104" y="2803"/>
              <a:ext cx="20" cy="15"/>
            </a:xfrm>
            <a:custGeom>
              <a:avLst/>
              <a:gdLst>
                <a:gd name="T0" fmla="*/ 3 w 81"/>
                <a:gd name="T1" fmla="*/ 3 h 63"/>
                <a:gd name="T2" fmla="*/ 4 w 81"/>
                <a:gd name="T3" fmla="*/ 3 h 63"/>
                <a:gd name="T4" fmla="*/ 4 w 81"/>
                <a:gd name="T5" fmla="*/ 2 h 63"/>
                <a:gd name="T6" fmla="*/ 4 w 81"/>
                <a:gd name="T7" fmla="*/ 2 h 63"/>
                <a:gd name="T8" fmla="*/ 4 w 81"/>
                <a:gd name="T9" fmla="*/ 1 h 63"/>
                <a:gd name="T10" fmla="*/ 3 w 81"/>
                <a:gd name="T11" fmla="*/ 1 h 63"/>
                <a:gd name="T12" fmla="*/ 3 w 81"/>
                <a:gd name="T13" fmla="*/ 1 h 63"/>
                <a:gd name="T14" fmla="*/ 2 w 81"/>
                <a:gd name="T15" fmla="*/ 0 h 63"/>
                <a:gd name="T16" fmla="*/ 2 w 81"/>
                <a:gd name="T17" fmla="*/ 0 h 63"/>
                <a:gd name="T18" fmla="*/ 2 w 81"/>
                <a:gd name="T19" fmla="*/ 0 h 63"/>
                <a:gd name="T20" fmla="*/ 3 w 81"/>
                <a:gd name="T21" fmla="*/ 0 h 63"/>
                <a:gd name="T22" fmla="*/ 3 w 81"/>
                <a:gd name="T23" fmla="*/ 0 h 63"/>
                <a:gd name="T24" fmla="*/ 3 w 81"/>
                <a:gd name="T25" fmla="*/ 0 h 63"/>
                <a:gd name="T26" fmla="*/ 4 w 81"/>
                <a:gd name="T27" fmla="*/ 1 h 63"/>
                <a:gd name="T28" fmla="*/ 4 w 81"/>
                <a:gd name="T29" fmla="*/ 1 h 63"/>
                <a:gd name="T30" fmla="*/ 4 w 81"/>
                <a:gd name="T31" fmla="*/ 1 h 63"/>
                <a:gd name="T32" fmla="*/ 5 w 81"/>
                <a:gd name="T33" fmla="*/ 2 h 63"/>
                <a:gd name="T34" fmla="*/ 5 w 81"/>
                <a:gd name="T35" fmla="*/ 2 h 63"/>
                <a:gd name="T36" fmla="*/ 5 w 81"/>
                <a:gd name="T37" fmla="*/ 2 h 63"/>
                <a:gd name="T38" fmla="*/ 5 w 81"/>
                <a:gd name="T39" fmla="*/ 3 h 63"/>
                <a:gd name="T40" fmla="*/ 5 w 81"/>
                <a:gd name="T41" fmla="*/ 3 h 63"/>
                <a:gd name="T42" fmla="*/ 5 w 81"/>
                <a:gd name="T43" fmla="*/ 3 h 63"/>
                <a:gd name="T44" fmla="*/ 4 w 81"/>
                <a:gd name="T45" fmla="*/ 3 h 63"/>
                <a:gd name="T46" fmla="*/ 4 w 81"/>
                <a:gd name="T47" fmla="*/ 4 h 63"/>
                <a:gd name="T48" fmla="*/ 4 w 81"/>
                <a:gd name="T49" fmla="*/ 4 h 63"/>
                <a:gd name="T50" fmla="*/ 3 w 81"/>
                <a:gd name="T51" fmla="*/ 4 h 63"/>
                <a:gd name="T52" fmla="*/ 3 w 81"/>
                <a:gd name="T53" fmla="*/ 4 h 63"/>
                <a:gd name="T54" fmla="*/ 2 w 81"/>
                <a:gd name="T55" fmla="*/ 3 h 63"/>
                <a:gd name="T56" fmla="*/ 2 w 81"/>
                <a:gd name="T57" fmla="*/ 3 h 63"/>
                <a:gd name="T58" fmla="*/ 1 w 81"/>
                <a:gd name="T59" fmla="*/ 3 h 63"/>
                <a:gd name="T60" fmla="*/ 1 w 81"/>
                <a:gd name="T61" fmla="*/ 3 h 63"/>
                <a:gd name="T62" fmla="*/ 0 w 81"/>
                <a:gd name="T63" fmla="*/ 2 h 63"/>
                <a:gd name="T64" fmla="*/ 0 w 81"/>
                <a:gd name="T65" fmla="*/ 2 h 63"/>
                <a:gd name="T66" fmla="*/ 0 w 81"/>
                <a:gd name="T67" fmla="*/ 2 h 63"/>
                <a:gd name="T68" fmla="*/ 0 w 81"/>
                <a:gd name="T69" fmla="*/ 1 h 63"/>
                <a:gd name="T70" fmla="*/ 0 w 81"/>
                <a:gd name="T71" fmla="*/ 1 h 63"/>
                <a:gd name="T72" fmla="*/ 0 w 81"/>
                <a:gd name="T73" fmla="*/ 0 h 63"/>
                <a:gd name="T74" fmla="*/ 0 w 81"/>
                <a:gd name="T75" fmla="*/ 0 h 63"/>
                <a:gd name="T76" fmla="*/ 1 w 81"/>
                <a:gd name="T77" fmla="*/ 0 h 63"/>
                <a:gd name="T78" fmla="*/ 1 w 81"/>
                <a:gd name="T79" fmla="*/ 0 h 63"/>
                <a:gd name="T80" fmla="*/ 2 w 81"/>
                <a:gd name="T81" fmla="*/ 0 h 63"/>
                <a:gd name="T82" fmla="*/ 2 w 81"/>
                <a:gd name="T83" fmla="*/ 0 h 63"/>
                <a:gd name="T84" fmla="*/ 2 w 81"/>
                <a:gd name="T85" fmla="*/ 0 h 63"/>
                <a:gd name="T86" fmla="*/ 1 w 81"/>
                <a:gd name="T87" fmla="*/ 0 h 63"/>
                <a:gd name="T88" fmla="*/ 1 w 81"/>
                <a:gd name="T89" fmla="*/ 0 h 63"/>
                <a:gd name="T90" fmla="*/ 1 w 81"/>
                <a:gd name="T91" fmla="*/ 0 h 63"/>
                <a:gd name="T92" fmla="*/ 1 w 81"/>
                <a:gd name="T93" fmla="*/ 1 h 63"/>
                <a:gd name="T94" fmla="*/ 1 w 81"/>
                <a:gd name="T95" fmla="*/ 1 h 63"/>
                <a:gd name="T96" fmla="*/ 1 w 81"/>
                <a:gd name="T97" fmla="*/ 2 h 63"/>
                <a:gd name="T98" fmla="*/ 1 w 81"/>
                <a:gd name="T99" fmla="*/ 2 h 63"/>
                <a:gd name="T100" fmla="*/ 2 w 81"/>
                <a:gd name="T101" fmla="*/ 3 h 63"/>
                <a:gd name="T102" fmla="*/ 2 w 81"/>
                <a:gd name="T103" fmla="*/ 3 h 63"/>
                <a:gd name="T104" fmla="*/ 3 w 81"/>
                <a:gd name="T105" fmla="*/ 3 h 63"/>
                <a:gd name="T106" fmla="*/ 3 w 81"/>
                <a:gd name="T107" fmla="*/ 3 h 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63"/>
                <a:gd name="T164" fmla="*/ 81 w 81"/>
                <a:gd name="T165" fmla="*/ 63 h 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63">
                  <a:moveTo>
                    <a:pt x="49" y="49"/>
                  </a:moveTo>
                  <a:lnTo>
                    <a:pt x="54" y="49"/>
                  </a:lnTo>
                  <a:lnTo>
                    <a:pt x="58" y="46"/>
                  </a:lnTo>
                  <a:lnTo>
                    <a:pt x="63" y="45"/>
                  </a:lnTo>
                  <a:lnTo>
                    <a:pt x="64" y="43"/>
                  </a:lnTo>
                  <a:lnTo>
                    <a:pt x="64" y="38"/>
                  </a:lnTo>
                  <a:lnTo>
                    <a:pt x="66" y="35"/>
                  </a:lnTo>
                  <a:lnTo>
                    <a:pt x="64" y="32"/>
                  </a:lnTo>
                  <a:lnTo>
                    <a:pt x="64" y="29"/>
                  </a:lnTo>
                  <a:lnTo>
                    <a:pt x="63" y="23"/>
                  </a:lnTo>
                  <a:lnTo>
                    <a:pt x="60" y="21"/>
                  </a:lnTo>
                  <a:lnTo>
                    <a:pt x="57" y="20"/>
                  </a:lnTo>
                  <a:lnTo>
                    <a:pt x="52" y="15"/>
                  </a:lnTo>
                  <a:lnTo>
                    <a:pt x="49" y="12"/>
                  </a:lnTo>
                  <a:lnTo>
                    <a:pt x="46" y="10"/>
                  </a:lnTo>
                  <a:lnTo>
                    <a:pt x="41" y="9"/>
                  </a:lnTo>
                  <a:lnTo>
                    <a:pt x="37" y="9"/>
                  </a:lnTo>
                  <a:lnTo>
                    <a:pt x="37" y="4"/>
                  </a:lnTo>
                  <a:lnTo>
                    <a:pt x="32" y="3"/>
                  </a:lnTo>
                  <a:lnTo>
                    <a:pt x="37" y="3"/>
                  </a:lnTo>
                  <a:lnTo>
                    <a:pt x="38" y="3"/>
                  </a:lnTo>
                  <a:lnTo>
                    <a:pt x="43" y="3"/>
                  </a:lnTo>
                  <a:lnTo>
                    <a:pt x="48" y="4"/>
                  </a:lnTo>
                  <a:lnTo>
                    <a:pt x="49" y="6"/>
                  </a:lnTo>
                  <a:lnTo>
                    <a:pt x="54" y="9"/>
                  </a:lnTo>
                  <a:lnTo>
                    <a:pt x="57" y="9"/>
                  </a:lnTo>
                  <a:lnTo>
                    <a:pt x="60" y="10"/>
                  </a:lnTo>
                  <a:lnTo>
                    <a:pt x="63" y="12"/>
                  </a:lnTo>
                  <a:lnTo>
                    <a:pt x="64" y="15"/>
                  </a:lnTo>
                  <a:lnTo>
                    <a:pt x="69" y="20"/>
                  </a:lnTo>
                  <a:lnTo>
                    <a:pt x="71" y="21"/>
                  </a:lnTo>
                  <a:lnTo>
                    <a:pt x="74" y="23"/>
                  </a:lnTo>
                  <a:lnTo>
                    <a:pt x="75" y="26"/>
                  </a:lnTo>
                  <a:lnTo>
                    <a:pt x="77" y="29"/>
                  </a:lnTo>
                  <a:lnTo>
                    <a:pt x="80" y="32"/>
                  </a:lnTo>
                  <a:lnTo>
                    <a:pt x="80" y="35"/>
                  </a:lnTo>
                  <a:lnTo>
                    <a:pt x="81" y="38"/>
                  </a:lnTo>
                  <a:lnTo>
                    <a:pt x="81" y="40"/>
                  </a:lnTo>
                  <a:lnTo>
                    <a:pt x="81" y="45"/>
                  </a:lnTo>
                  <a:lnTo>
                    <a:pt x="81" y="46"/>
                  </a:lnTo>
                  <a:lnTo>
                    <a:pt x="81" y="49"/>
                  </a:lnTo>
                  <a:lnTo>
                    <a:pt x="81" y="51"/>
                  </a:lnTo>
                  <a:lnTo>
                    <a:pt x="80" y="55"/>
                  </a:lnTo>
                  <a:lnTo>
                    <a:pt x="77" y="55"/>
                  </a:lnTo>
                  <a:lnTo>
                    <a:pt x="75" y="57"/>
                  </a:lnTo>
                  <a:lnTo>
                    <a:pt x="74" y="58"/>
                  </a:lnTo>
                  <a:lnTo>
                    <a:pt x="71" y="61"/>
                  </a:lnTo>
                  <a:lnTo>
                    <a:pt x="69" y="61"/>
                  </a:lnTo>
                  <a:lnTo>
                    <a:pt x="64" y="63"/>
                  </a:lnTo>
                  <a:lnTo>
                    <a:pt x="63" y="63"/>
                  </a:lnTo>
                  <a:lnTo>
                    <a:pt x="58" y="63"/>
                  </a:lnTo>
                  <a:lnTo>
                    <a:pt x="54" y="63"/>
                  </a:lnTo>
                  <a:lnTo>
                    <a:pt x="49" y="63"/>
                  </a:lnTo>
                  <a:lnTo>
                    <a:pt x="46" y="61"/>
                  </a:lnTo>
                  <a:lnTo>
                    <a:pt x="41" y="61"/>
                  </a:lnTo>
                  <a:lnTo>
                    <a:pt x="37" y="58"/>
                  </a:lnTo>
                  <a:lnTo>
                    <a:pt x="32" y="57"/>
                  </a:lnTo>
                  <a:lnTo>
                    <a:pt x="31" y="55"/>
                  </a:lnTo>
                  <a:lnTo>
                    <a:pt x="26" y="55"/>
                  </a:lnTo>
                  <a:lnTo>
                    <a:pt x="23" y="51"/>
                  </a:lnTo>
                  <a:lnTo>
                    <a:pt x="18" y="49"/>
                  </a:lnTo>
                  <a:lnTo>
                    <a:pt x="15" y="46"/>
                  </a:lnTo>
                  <a:lnTo>
                    <a:pt x="14" y="45"/>
                  </a:lnTo>
                  <a:lnTo>
                    <a:pt x="9" y="40"/>
                  </a:lnTo>
                  <a:lnTo>
                    <a:pt x="8" y="38"/>
                  </a:lnTo>
                  <a:lnTo>
                    <a:pt x="6" y="35"/>
                  </a:lnTo>
                  <a:lnTo>
                    <a:pt x="3" y="32"/>
                  </a:lnTo>
                  <a:lnTo>
                    <a:pt x="1" y="29"/>
                  </a:lnTo>
                  <a:lnTo>
                    <a:pt x="1" y="26"/>
                  </a:lnTo>
                  <a:lnTo>
                    <a:pt x="0" y="23"/>
                  </a:lnTo>
                  <a:lnTo>
                    <a:pt x="0" y="20"/>
                  </a:lnTo>
                  <a:lnTo>
                    <a:pt x="0" y="17"/>
                  </a:lnTo>
                  <a:lnTo>
                    <a:pt x="1" y="12"/>
                  </a:lnTo>
                  <a:lnTo>
                    <a:pt x="1" y="10"/>
                  </a:lnTo>
                  <a:lnTo>
                    <a:pt x="3" y="9"/>
                  </a:lnTo>
                  <a:lnTo>
                    <a:pt x="6" y="4"/>
                  </a:lnTo>
                  <a:lnTo>
                    <a:pt x="12" y="3"/>
                  </a:lnTo>
                  <a:lnTo>
                    <a:pt x="14" y="0"/>
                  </a:lnTo>
                  <a:lnTo>
                    <a:pt x="18" y="0"/>
                  </a:lnTo>
                  <a:lnTo>
                    <a:pt x="20" y="0"/>
                  </a:lnTo>
                  <a:lnTo>
                    <a:pt x="25" y="0"/>
                  </a:lnTo>
                  <a:lnTo>
                    <a:pt x="29" y="0"/>
                  </a:lnTo>
                  <a:lnTo>
                    <a:pt x="31" y="3"/>
                  </a:lnTo>
                  <a:lnTo>
                    <a:pt x="32" y="4"/>
                  </a:lnTo>
                  <a:lnTo>
                    <a:pt x="35" y="9"/>
                  </a:lnTo>
                  <a:lnTo>
                    <a:pt x="32" y="6"/>
                  </a:lnTo>
                  <a:lnTo>
                    <a:pt x="29" y="6"/>
                  </a:lnTo>
                  <a:lnTo>
                    <a:pt x="26" y="6"/>
                  </a:lnTo>
                  <a:lnTo>
                    <a:pt x="25" y="6"/>
                  </a:lnTo>
                  <a:lnTo>
                    <a:pt x="23" y="6"/>
                  </a:lnTo>
                  <a:lnTo>
                    <a:pt x="20" y="6"/>
                  </a:lnTo>
                  <a:lnTo>
                    <a:pt x="15" y="9"/>
                  </a:lnTo>
                  <a:lnTo>
                    <a:pt x="14" y="12"/>
                  </a:lnTo>
                  <a:lnTo>
                    <a:pt x="12" y="15"/>
                  </a:lnTo>
                  <a:lnTo>
                    <a:pt x="12" y="20"/>
                  </a:lnTo>
                  <a:lnTo>
                    <a:pt x="12" y="23"/>
                  </a:lnTo>
                  <a:lnTo>
                    <a:pt x="14" y="29"/>
                  </a:lnTo>
                  <a:lnTo>
                    <a:pt x="18" y="32"/>
                  </a:lnTo>
                  <a:lnTo>
                    <a:pt x="20" y="35"/>
                  </a:lnTo>
                  <a:lnTo>
                    <a:pt x="25" y="38"/>
                  </a:lnTo>
                  <a:lnTo>
                    <a:pt x="29" y="43"/>
                  </a:lnTo>
                  <a:lnTo>
                    <a:pt x="32" y="45"/>
                  </a:lnTo>
                  <a:lnTo>
                    <a:pt x="38" y="46"/>
                  </a:lnTo>
                  <a:lnTo>
                    <a:pt x="41" y="49"/>
                  </a:lnTo>
                  <a:lnTo>
                    <a:pt x="43" y="49"/>
                  </a:lnTo>
                  <a:lnTo>
                    <a:pt x="48" y="49"/>
                  </a:lnTo>
                  <a:lnTo>
                    <a:pt x="4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23" name="Freeform 94"/>
            <p:cNvSpPr>
              <a:spLocks/>
            </p:cNvSpPr>
            <p:nvPr/>
          </p:nvSpPr>
          <p:spPr bwMode="auto">
            <a:xfrm>
              <a:off x="2111" y="2803"/>
              <a:ext cx="3" cy="2"/>
            </a:xfrm>
            <a:custGeom>
              <a:avLst/>
              <a:gdLst>
                <a:gd name="T0" fmla="*/ 0 w 9"/>
                <a:gd name="T1" fmla="*/ 0 h 6"/>
                <a:gd name="T2" fmla="*/ 0 w 9"/>
                <a:gd name="T3" fmla="*/ 0 h 6"/>
                <a:gd name="T4" fmla="*/ 0 w 9"/>
                <a:gd name="T5" fmla="*/ 0 h 6"/>
                <a:gd name="T6" fmla="*/ 1 w 9"/>
                <a:gd name="T7" fmla="*/ 0 h 6"/>
                <a:gd name="T8" fmla="*/ 1 w 9"/>
                <a:gd name="T9" fmla="*/ 1 h 6"/>
                <a:gd name="T10" fmla="*/ 1 w 9"/>
                <a:gd name="T11" fmla="*/ 1 h 6"/>
                <a:gd name="T12" fmla="*/ 0 w 9"/>
                <a:gd name="T13" fmla="*/ 0 h 6"/>
                <a:gd name="T14" fmla="*/ 0 w 9"/>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6"/>
                <a:gd name="T26" fmla="*/ 9 w 9"/>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6">
                  <a:moveTo>
                    <a:pt x="0" y="1"/>
                  </a:moveTo>
                  <a:lnTo>
                    <a:pt x="2" y="0"/>
                  </a:lnTo>
                  <a:lnTo>
                    <a:pt x="3" y="0"/>
                  </a:lnTo>
                  <a:lnTo>
                    <a:pt x="9" y="3"/>
                  </a:lnTo>
                  <a:lnTo>
                    <a:pt x="8" y="6"/>
                  </a:lnTo>
                  <a:lnTo>
                    <a:pt x="6" y="6"/>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pic>
        <p:nvPicPr>
          <p:cNvPr id="224" name="Picture 96" descr="Bluetooth"/>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19525" y="4005263"/>
            <a:ext cx="6381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 name="Rectangle 218"/>
          <p:cNvSpPr>
            <a:spLocks noChangeArrowheads="1"/>
          </p:cNvSpPr>
          <p:nvPr/>
        </p:nvSpPr>
        <p:spPr bwMode="auto">
          <a:xfrm>
            <a:off x="3305175" y="3933825"/>
            <a:ext cx="1411288" cy="1081088"/>
          </a:xfrm>
          <a:prstGeom prst="rect">
            <a:avLst/>
          </a:prstGeom>
          <a:noFill/>
          <a:ln w="12700" algn="ctr">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Tree>
    <p:extLst>
      <p:ext uri="{BB962C8B-B14F-4D97-AF65-F5344CB8AC3E}">
        <p14:creationId xmlns:p14="http://schemas.microsoft.com/office/powerpoint/2010/main" val="1615650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p:cTn id="7" dur="500" fill="hold"/>
                                        <p:tgtEl>
                                          <p:spTgt spid="160"/>
                                        </p:tgtEl>
                                        <p:attrNameLst>
                                          <p:attrName>ppt_w</p:attrName>
                                        </p:attrNameLst>
                                      </p:cBhvr>
                                      <p:tavLst>
                                        <p:tav tm="0">
                                          <p:val>
                                            <p:fltVal val="0"/>
                                          </p:val>
                                        </p:tav>
                                        <p:tav tm="100000">
                                          <p:val>
                                            <p:strVal val="#ppt_w"/>
                                          </p:val>
                                        </p:tav>
                                      </p:tavLst>
                                    </p:anim>
                                    <p:anim calcmode="lin" valueType="num">
                                      <p:cBhvr>
                                        <p:cTn id="8" dur="500" fill="hold"/>
                                        <p:tgtEl>
                                          <p:spTgt spid="16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par>
                          <p:cTn id="13" fill="hold">
                            <p:stCondLst>
                              <p:cond delay="1000"/>
                            </p:stCondLst>
                            <p:childTnLst>
                              <p:par>
                                <p:cTn id="14" presetID="17" presetClass="entr" presetSubtype="10" fill="hold" grpId="0" nodeType="afterEffect">
                                  <p:stCondLst>
                                    <p:cond delay="0"/>
                                  </p:stCondLst>
                                  <p:childTnLst>
                                    <p:set>
                                      <p:cBhvr>
                                        <p:cTn id="15" dur="1" fill="hold">
                                          <p:stCondLst>
                                            <p:cond delay="0"/>
                                          </p:stCondLst>
                                        </p:cTn>
                                        <p:tgtEl>
                                          <p:spTgt spid="161"/>
                                        </p:tgtEl>
                                        <p:attrNameLst>
                                          <p:attrName>style.visibility</p:attrName>
                                        </p:attrNameLst>
                                      </p:cBhvr>
                                      <p:to>
                                        <p:strVal val="visible"/>
                                      </p:to>
                                    </p:set>
                                    <p:anim calcmode="lin" valueType="num">
                                      <p:cBhvr>
                                        <p:cTn id="16" dur="500" fill="hold"/>
                                        <p:tgtEl>
                                          <p:spTgt spid="161"/>
                                        </p:tgtEl>
                                        <p:attrNameLst>
                                          <p:attrName>ppt_w</p:attrName>
                                        </p:attrNameLst>
                                      </p:cBhvr>
                                      <p:tavLst>
                                        <p:tav tm="0">
                                          <p:val>
                                            <p:fltVal val="0"/>
                                          </p:val>
                                        </p:tav>
                                        <p:tav tm="100000">
                                          <p:val>
                                            <p:strVal val="#ppt_w"/>
                                          </p:val>
                                        </p:tav>
                                      </p:tavLst>
                                    </p:anim>
                                    <p:anim calcmode="lin" valueType="num">
                                      <p:cBhvr>
                                        <p:cTn id="17" dur="500" fill="hold"/>
                                        <p:tgtEl>
                                          <p:spTgt spid="161"/>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163"/>
                                        </p:tgtEl>
                                        <p:attrNameLst>
                                          <p:attrName>style.visibility</p:attrName>
                                        </p:attrNameLst>
                                      </p:cBhvr>
                                      <p:to>
                                        <p:strVal val="visible"/>
                                      </p:to>
                                    </p:set>
                                    <p:animEffect transition="in" filter="dissolve">
                                      <p:cBhvr>
                                        <p:cTn id="21" dur="500"/>
                                        <p:tgtEl>
                                          <p:spTgt spid="163"/>
                                        </p:tgtEl>
                                      </p:cBhvr>
                                    </p:animEffect>
                                  </p:childTnLst>
                                </p:cTn>
                              </p:par>
                            </p:childTnLst>
                          </p:cTn>
                        </p:par>
                        <p:par>
                          <p:cTn id="22" fill="hold">
                            <p:stCondLst>
                              <p:cond delay="2000"/>
                            </p:stCondLst>
                            <p:childTnLst>
                              <p:par>
                                <p:cTn id="23" presetID="9" presetClass="entr" presetSubtype="0" fill="hold" grpId="0" nodeType="afterEffect">
                                  <p:stCondLst>
                                    <p:cond delay="0"/>
                                  </p:stCondLst>
                                  <p:childTnLst>
                                    <p:set>
                                      <p:cBhvr>
                                        <p:cTn id="24" dur="1" fill="hold">
                                          <p:stCondLst>
                                            <p:cond delay="0"/>
                                          </p:stCondLst>
                                        </p:cTn>
                                        <p:tgtEl>
                                          <p:spTgt spid="196"/>
                                        </p:tgtEl>
                                        <p:attrNameLst>
                                          <p:attrName>style.visibility</p:attrName>
                                        </p:attrNameLst>
                                      </p:cBhvr>
                                      <p:to>
                                        <p:strVal val="visible"/>
                                      </p:to>
                                    </p:set>
                                    <p:animEffect transition="in" filter="dissolve">
                                      <p:cBhvr>
                                        <p:cTn id="25" dur="500"/>
                                        <p:tgtEl>
                                          <p:spTgt spid="196"/>
                                        </p:tgtEl>
                                      </p:cBhvr>
                                    </p:animEffect>
                                  </p:childTnLst>
                                </p:cTn>
                              </p:par>
                            </p:childTnLst>
                          </p:cTn>
                        </p:par>
                        <p:par>
                          <p:cTn id="26" fill="hold">
                            <p:stCondLst>
                              <p:cond delay="2500"/>
                            </p:stCondLst>
                            <p:childTnLst>
                              <p:par>
                                <p:cTn id="27" presetID="9" presetClass="entr" presetSubtype="0" fill="hold" grpId="0" nodeType="afterEffect">
                                  <p:stCondLst>
                                    <p:cond delay="0"/>
                                  </p:stCondLst>
                                  <p:childTnLst>
                                    <p:set>
                                      <p:cBhvr>
                                        <p:cTn id="28" dur="1" fill="hold">
                                          <p:stCondLst>
                                            <p:cond delay="0"/>
                                          </p:stCondLst>
                                        </p:cTn>
                                        <p:tgtEl>
                                          <p:spTgt spid="197"/>
                                        </p:tgtEl>
                                        <p:attrNameLst>
                                          <p:attrName>style.visibility</p:attrName>
                                        </p:attrNameLst>
                                      </p:cBhvr>
                                      <p:to>
                                        <p:strVal val="visible"/>
                                      </p:to>
                                    </p:set>
                                    <p:animEffect transition="in" filter="dissolve">
                                      <p:cBhvr>
                                        <p:cTn id="29" dur="500"/>
                                        <p:tgtEl>
                                          <p:spTgt spid="197"/>
                                        </p:tgtEl>
                                      </p:cBhvr>
                                    </p:animEffect>
                                  </p:childTnLst>
                                </p:cTn>
                              </p:par>
                            </p:childTnLst>
                          </p:cTn>
                        </p:par>
                        <p:par>
                          <p:cTn id="30" fill="hold">
                            <p:stCondLst>
                              <p:cond delay="3000"/>
                            </p:stCondLst>
                            <p:childTnLst>
                              <p:par>
                                <p:cTn id="31" presetID="17" presetClass="entr" presetSubtype="10" fill="hold" nodeType="afterEffect">
                                  <p:stCondLst>
                                    <p:cond delay="0"/>
                                  </p:stCondLst>
                                  <p:childTnLst>
                                    <p:set>
                                      <p:cBhvr>
                                        <p:cTn id="32" dur="1" fill="hold">
                                          <p:stCondLst>
                                            <p:cond delay="0"/>
                                          </p:stCondLst>
                                        </p:cTn>
                                        <p:tgtEl>
                                          <p:spTgt spid="198"/>
                                        </p:tgtEl>
                                        <p:attrNameLst>
                                          <p:attrName>style.visibility</p:attrName>
                                        </p:attrNameLst>
                                      </p:cBhvr>
                                      <p:to>
                                        <p:strVal val="visible"/>
                                      </p:to>
                                    </p:set>
                                    <p:anim calcmode="lin" valueType="num">
                                      <p:cBhvr>
                                        <p:cTn id="33" dur="500" fill="hold"/>
                                        <p:tgtEl>
                                          <p:spTgt spid="198"/>
                                        </p:tgtEl>
                                        <p:attrNameLst>
                                          <p:attrName>ppt_w</p:attrName>
                                        </p:attrNameLst>
                                      </p:cBhvr>
                                      <p:tavLst>
                                        <p:tav tm="0">
                                          <p:val>
                                            <p:fltVal val="0"/>
                                          </p:val>
                                        </p:tav>
                                        <p:tav tm="100000">
                                          <p:val>
                                            <p:strVal val="#ppt_w"/>
                                          </p:val>
                                        </p:tav>
                                      </p:tavLst>
                                    </p:anim>
                                    <p:anim calcmode="lin" valueType="num">
                                      <p:cBhvr>
                                        <p:cTn id="34" dur="500" fill="hold"/>
                                        <p:tgtEl>
                                          <p:spTgt spid="198"/>
                                        </p:tgtEl>
                                        <p:attrNameLst>
                                          <p:attrName>ppt_h</p:attrName>
                                        </p:attrNameLst>
                                      </p:cBhvr>
                                      <p:tavLst>
                                        <p:tav tm="0">
                                          <p:val>
                                            <p:strVal val="#ppt_h"/>
                                          </p:val>
                                        </p:tav>
                                        <p:tav tm="100000">
                                          <p:val>
                                            <p:strVal val="#ppt_h"/>
                                          </p:val>
                                        </p:tav>
                                      </p:tavLst>
                                    </p:anim>
                                  </p:childTnLst>
                                </p:cTn>
                              </p:par>
                            </p:childTnLst>
                          </p:cTn>
                        </p:par>
                        <p:par>
                          <p:cTn id="35" fill="hold">
                            <p:stCondLst>
                              <p:cond delay="3500"/>
                            </p:stCondLst>
                            <p:childTnLst>
                              <p:par>
                                <p:cTn id="36" presetID="17" presetClass="entr" presetSubtype="10" fill="hold" nodeType="afterEffect">
                                  <p:stCondLst>
                                    <p:cond delay="0"/>
                                  </p:stCondLst>
                                  <p:childTnLst>
                                    <p:set>
                                      <p:cBhvr>
                                        <p:cTn id="37" dur="1" fill="hold">
                                          <p:stCondLst>
                                            <p:cond delay="0"/>
                                          </p:stCondLst>
                                        </p:cTn>
                                        <p:tgtEl>
                                          <p:spTgt spid="199"/>
                                        </p:tgtEl>
                                        <p:attrNameLst>
                                          <p:attrName>style.visibility</p:attrName>
                                        </p:attrNameLst>
                                      </p:cBhvr>
                                      <p:to>
                                        <p:strVal val="visible"/>
                                      </p:to>
                                    </p:set>
                                    <p:anim calcmode="lin" valueType="num">
                                      <p:cBhvr>
                                        <p:cTn id="38" dur="500" fill="hold"/>
                                        <p:tgtEl>
                                          <p:spTgt spid="199"/>
                                        </p:tgtEl>
                                        <p:attrNameLst>
                                          <p:attrName>ppt_w</p:attrName>
                                        </p:attrNameLst>
                                      </p:cBhvr>
                                      <p:tavLst>
                                        <p:tav tm="0">
                                          <p:val>
                                            <p:fltVal val="0"/>
                                          </p:val>
                                        </p:tav>
                                        <p:tav tm="100000">
                                          <p:val>
                                            <p:strVal val="#ppt_w"/>
                                          </p:val>
                                        </p:tav>
                                      </p:tavLst>
                                    </p:anim>
                                    <p:anim calcmode="lin" valueType="num">
                                      <p:cBhvr>
                                        <p:cTn id="39" dur="500" fill="hold"/>
                                        <p:tgtEl>
                                          <p:spTgt spid="199"/>
                                        </p:tgtEl>
                                        <p:attrNameLst>
                                          <p:attrName>ppt_h</p:attrName>
                                        </p:attrNameLst>
                                      </p:cBhvr>
                                      <p:tavLst>
                                        <p:tav tm="0">
                                          <p:val>
                                            <p:strVal val="#ppt_h"/>
                                          </p:val>
                                        </p:tav>
                                        <p:tav tm="100000">
                                          <p:val>
                                            <p:strVal val="#ppt_h"/>
                                          </p:val>
                                        </p:tav>
                                      </p:tavLst>
                                    </p:anim>
                                  </p:childTnLst>
                                </p:cTn>
                              </p:par>
                            </p:childTnLst>
                          </p:cTn>
                        </p:par>
                        <p:par>
                          <p:cTn id="40" fill="hold">
                            <p:stCondLst>
                              <p:cond delay="4000"/>
                            </p:stCondLst>
                            <p:childTnLst>
                              <p:par>
                                <p:cTn id="41" presetID="17" presetClass="entr" presetSubtype="8" fill="hold" nodeType="afterEffect">
                                  <p:stCondLst>
                                    <p:cond delay="0"/>
                                  </p:stCondLst>
                                  <p:childTnLst>
                                    <p:set>
                                      <p:cBhvr>
                                        <p:cTn id="42" dur="1" fill="hold">
                                          <p:stCondLst>
                                            <p:cond delay="0"/>
                                          </p:stCondLst>
                                        </p:cTn>
                                        <p:tgtEl>
                                          <p:spTgt spid="165"/>
                                        </p:tgtEl>
                                        <p:attrNameLst>
                                          <p:attrName>style.visibility</p:attrName>
                                        </p:attrNameLst>
                                      </p:cBhvr>
                                      <p:to>
                                        <p:strVal val="visible"/>
                                      </p:to>
                                    </p:set>
                                    <p:anim calcmode="lin" valueType="num">
                                      <p:cBhvr>
                                        <p:cTn id="43" dur="500" fill="hold"/>
                                        <p:tgtEl>
                                          <p:spTgt spid="165"/>
                                        </p:tgtEl>
                                        <p:attrNameLst>
                                          <p:attrName>ppt_x</p:attrName>
                                        </p:attrNameLst>
                                      </p:cBhvr>
                                      <p:tavLst>
                                        <p:tav tm="0">
                                          <p:val>
                                            <p:strVal val="#ppt_x-#ppt_w/2"/>
                                          </p:val>
                                        </p:tav>
                                        <p:tav tm="100000">
                                          <p:val>
                                            <p:strVal val="#ppt_x"/>
                                          </p:val>
                                        </p:tav>
                                      </p:tavLst>
                                    </p:anim>
                                    <p:anim calcmode="lin" valueType="num">
                                      <p:cBhvr>
                                        <p:cTn id="44" dur="500" fill="hold"/>
                                        <p:tgtEl>
                                          <p:spTgt spid="165"/>
                                        </p:tgtEl>
                                        <p:attrNameLst>
                                          <p:attrName>ppt_y</p:attrName>
                                        </p:attrNameLst>
                                      </p:cBhvr>
                                      <p:tavLst>
                                        <p:tav tm="0">
                                          <p:val>
                                            <p:strVal val="#ppt_y"/>
                                          </p:val>
                                        </p:tav>
                                        <p:tav tm="100000">
                                          <p:val>
                                            <p:strVal val="#ppt_y"/>
                                          </p:val>
                                        </p:tav>
                                      </p:tavLst>
                                    </p:anim>
                                    <p:anim calcmode="lin" valueType="num">
                                      <p:cBhvr>
                                        <p:cTn id="45" dur="500" fill="hold"/>
                                        <p:tgtEl>
                                          <p:spTgt spid="165"/>
                                        </p:tgtEl>
                                        <p:attrNameLst>
                                          <p:attrName>ppt_w</p:attrName>
                                        </p:attrNameLst>
                                      </p:cBhvr>
                                      <p:tavLst>
                                        <p:tav tm="0">
                                          <p:val>
                                            <p:fltVal val="0"/>
                                          </p:val>
                                        </p:tav>
                                        <p:tav tm="100000">
                                          <p:val>
                                            <p:strVal val="#ppt_w"/>
                                          </p:val>
                                        </p:tav>
                                      </p:tavLst>
                                    </p:anim>
                                    <p:anim calcmode="lin" valueType="num">
                                      <p:cBhvr>
                                        <p:cTn id="46" dur="500" fill="hold"/>
                                        <p:tgtEl>
                                          <p:spTgt spid="165"/>
                                        </p:tgtEl>
                                        <p:attrNameLst>
                                          <p:attrName>ppt_h</p:attrName>
                                        </p:attrNameLst>
                                      </p:cBhvr>
                                      <p:tavLst>
                                        <p:tav tm="0">
                                          <p:val>
                                            <p:strVal val="#ppt_h"/>
                                          </p:val>
                                        </p:tav>
                                        <p:tav tm="100000">
                                          <p:val>
                                            <p:strVal val="#ppt_h"/>
                                          </p:val>
                                        </p:tav>
                                      </p:tavLst>
                                    </p:anim>
                                  </p:childTnLst>
                                </p:cTn>
                              </p:par>
                            </p:childTnLst>
                          </p:cTn>
                        </p:par>
                        <p:par>
                          <p:cTn id="47" fill="hold">
                            <p:stCondLst>
                              <p:cond delay="4500"/>
                            </p:stCondLst>
                            <p:childTnLst>
                              <p:par>
                                <p:cTn id="48" presetID="17" presetClass="entr" presetSubtype="2" fill="hold" nodeType="afterEffect">
                                  <p:stCondLst>
                                    <p:cond delay="0"/>
                                  </p:stCondLst>
                                  <p:childTnLst>
                                    <p:set>
                                      <p:cBhvr>
                                        <p:cTn id="49" dur="1" fill="hold">
                                          <p:stCondLst>
                                            <p:cond delay="0"/>
                                          </p:stCondLst>
                                        </p:cTn>
                                        <p:tgtEl>
                                          <p:spTgt spid="195"/>
                                        </p:tgtEl>
                                        <p:attrNameLst>
                                          <p:attrName>style.visibility</p:attrName>
                                        </p:attrNameLst>
                                      </p:cBhvr>
                                      <p:to>
                                        <p:strVal val="visible"/>
                                      </p:to>
                                    </p:set>
                                    <p:anim calcmode="lin" valueType="num">
                                      <p:cBhvr>
                                        <p:cTn id="50" dur="500" fill="hold"/>
                                        <p:tgtEl>
                                          <p:spTgt spid="195"/>
                                        </p:tgtEl>
                                        <p:attrNameLst>
                                          <p:attrName>ppt_x</p:attrName>
                                        </p:attrNameLst>
                                      </p:cBhvr>
                                      <p:tavLst>
                                        <p:tav tm="0">
                                          <p:val>
                                            <p:strVal val="#ppt_x+#ppt_w/2"/>
                                          </p:val>
                                        </p:tav>
                                        <p:tav tm="100000">
                                          <p:val>
                                            <p:strVal val="#ppt_x"/>
                                          </p:val>
                                        </p:tav>
                                      </p:tavLst>
                                    </p:anim>
                                    <p:anim calcmode="lin" valueType="num">
                                      <p:cBhvr>
                                        <p:cTn id="51" dur="500" fill="hold"/>
                                        <p:tgtEl>
                                          <p:spTgt spid="195"/>
                                        </p:tgtEl>
                                        <p:attrNameLst>
                                          <p:attrName>ppt_y</p:attrName>
                                        </p:attrNameLst>
                                      </p:cBhvr>
                                      <p:tavLst>
                                        <p:tav tm="0">
                                          <p:val>
                                            <p:strVal val="#ppt_y"/>
                                          </p:val>
                                        </p:tav>
                                        <p:tav tm="100000">
                                          <p:val>
                                            <p:strVal val="#ppt_y"/>
                                          </p:val>
                                        </p:tav>
                                      </p:tavLst>
                                    </p:anim>
                                    <p:anim calcmode="lin" valueType="num">
                                      <p:cBhvr>
                                        <p:cTn id="52" dur="500" fill="hold"/>
                                        <p:tgtEl>
                                          <p:spTgt spid="195"/>
                                        </p:tgtEl>
                                        <p:attrNameLst>
                                          <p:attrName>ppt_w</p:attrName>
                                        </p:attrNameLst>
                                      </p:cBhvr>
                                      <p:tavLst>
                                        <p:tav tm="0">
                                          <p:val>
                                            <p:fltVal val="0"/>
                                          </p:val>
                                        </p:tav>
                                        <p:tav tm="100000">
                                          <p:val>
                                            <p:strVal val="#ppt_w"/>
                                          </p:val>
                                        </p:tav>
                                      </p:tavLst>
                                    </p:anim>
                                    <p:anim calcmode="lin" valueType="num">
                                      <p:cBhvr>
                                        <p:cTn id="53" dur="500" fill="hold"/>
                                        <p:tgtEl>
                                          <p:spTgt spid="195"/>
                                        </p:tgtEl>
                                        <p:attrNameLst>
                                          <p:attrName>ppt_h</p:attrName>
                                        </p:attrNameLst>
                                      </p:cBhvr>
                                      <p:tavLst>
                                        <p:tav tm="0">
                                          <p:val>
                                            <p:strVal val="#ppt_h"/>
                                          </p:val>
                                        </p:tav>
                                        <p:tav tm="100000">
                                          <p:val>
                                            <p:strVal val="#ppt_h"/>
                                          </p:val>
                                        </p:tav>
                                      </p:tavLst>
                                    </p:anim>
                                  </p:childTnLst>
                                </p:cTn>
                              </p:par>
                            </p:childTnLst>
                          </p:cTn>
                        </p:par>
                        <p:par>
                          <p:cTn id="54" fill="hold">
                            <p:stCondLst>
                              <p:cond delay="5000"/>
                            </p:stCondLst>
                            <p:childTnLst>
                              <p:par>
                                <p:cTn id="55" presetID="23" presetClass="entr" presetSubtype="16" fill="hold" grpId="0" nodeType="afterEffect">
                                  <p:stCondLst>
                                    <p:cond delay="0"/>
                                  </p:stCondLst>
                                  <p:childTnLst>
                                    <p:set>
                                      <p:cBhvr>
                                        <p:cTn id="56" dur="1" fill="hold">
                                          <p:stCondLst>
                                            <p:cond delay="0"/>
                                          </p:stCondLst>
                                        </p:cTn>
                                        <p:tgtEl>
                                          <p:spTgt spid="164"/>
                                        </p:tgtEl>
                                        <p:attrNameLst>
                                          <p:attrName>style.visibility</p:attrName>
                                        </p:attrNameLst>
                                      </p:cBhvr>
                                      <p:to>
                                        <p:strVal val="visible"/>
                                      </p:to>
                                    </p:set>
                                    <p:anim calcmode="lin" valueType="num">
                                      <p:cBhvr>
                                        <p:cTn id="57" dur="500" fill="hold"/>
                                        <p:tgtEl>
                                          <p:spTgt spid="164"/>
                                        </p:tgtEl>
                                        <p:attrNameLst>
                                          <p:attrName>ppt_w</p:attrName>
                                        </p:attrNameLst>
                                      </p:cBhvr>
                                      <p:tavLst>
                                        <p:tav tm="0">
                                          <p:val>
                                            <p:fltVal val="0"/>
                                          </p:val>
                                        </p:tav>
                                        <p:tav tm="100000">
                                          <p:val>
                                            <p:strVal val="#ppt_w"/>
                                          </p:val>
                                        </p:tav>
                                      </p:tavLst>
                                    </p:anim>
                                    <p:anim calcmode="lin" valueType="num">
                                      <p:cBhvr>
                                        <p:cTn id="58" dur="500" fill="hold"/>
                                        <p:tgtEl>
                                          <p:spTgt spid="164"/>
                                        </p:tgtEl>
                                        <p:attrNameLst>
                                          <p:attrName>ppt_h</p:attrName>
                                        </p:attrNameLst>
                                      </p:cBhvr>
                                      <p:tavLst>
                                        <p:tav tm="0">
                                          <p:val>
                                            <p:fltVal val="0"/>
                                          </p:val>
                                        </p:tav>
                                        <p:tav tm="100000">
                                          <p:val>
                                            <p:strVal val="#ppt_h"/>
                                          </p:val>
                                        </p:tav>
                                      </p:tavLst>
                                    </p:anim>
                                  </p:childTnLst>
                                </p:cTn>
                              </p:par>
                            </p:childTnLst>
                          </p:cTn>
                        </p:par>
                        <p:par>
                          <p:cTn id="59" fill="hold">
                            <p:stCondLst>
                              <p:cond delay="5500"/>
                            </p:stCondLst>
                            <p:childTnLst>
                              <p:par>
                                <p:cTn id="60" presetID="23" presetClass="entr" presetSubtype="16" fill="hold" grpId="0" nodeType="afterEffect">
                                  <p:stCondLst>
                                    <p:cond delay="0"/>
                                  </p:stCondLst>
                                  <p:childTnLst>
                                    <p:set>
                                      <p:cBhvr>
                                        <p:cTn id="61" dur="1" fill="hold">
                                          <p:stCondLst>
                                            <p:cond delay="0"/>
                                          </p:stCondLst>
                                        </p:cTn>
                                        <p:tgtEl>
                                          <p:spTgt spid="200"/>
                                        </p:tgtEl>
                                        <p:attrNameLst>
                                          <p:attrName>style.visibility</p:attrName>
                                        </p:attrNameLst>
                                      </p:cBhvr>
                                      <p:to>
                                        <p:strVal val="visible"/>
                                      </p:to>
                                    </p:set>
                                    <p:anim calcmode="lin" valueType="num">
                                      <p:cBhvr>
                                        <p:cTn id="62" dur="500" fill="hold"/>
                                        <p:tgtEl>
                                          <p:spTgt spid="200"/>
                                        </p:tgtEl>
                                        <p:attrNameLst>
                                          <p:attrName>ppt_w</p:attrName>
                                        </p:attrNameLst>
                                      </p:cBhvr>
                                      <p:tavLst>
                                        <p:tav tm="0">
                                          <p:val>
                                            <p:fltVal val="0"/>
                                          </p:val>
                                        </p:tav>
                                        <p:tav tm="100000">
                                          <p:val>
                                            <p:strVal val="#ppt_w"/>
                                          </p:val>
                                        </p:tav>
                                      </p:tavLst>
                                    </p:anim>
                                    <p:anim calcmode="lin" valueType="num">
                                      <p:cBhvr>
                                        <p:cTn id="63" dur="500" fill="hold"/>
                                        <p:tgtEl>
                                          <p:spTgt spid="200"/>
                                        </p:tgtEl>
                                        <p:attrNameLst>
                                          <p:attrName>ppt_h</p:attrName>
                                        </p:attrNameLst>
                                      </p:cBhvr>
                                      <p:tavLst>
                                        <p:tav tm="0">
                                          <p:val>
                                            <p:fltVal val="0"/>
                                          </p:val>
                                        </p:tav>
                                        <p:tav tm="100000">
                                          <p:val>
                                            <p:strVal val="#ppt_h"/>
                                          </p:val>
                                        </p:tav>
                                      </p:tavLst>
                                    </p:anim>
                                  </p:childTnLst>
                                </p:cTn>
                              </p:par>
                            </p:childTnLst>
                          </p:cTn>
                        </p:par>
                        <p:par>
                          <p:cTn id="64" fill="hold">
                            <p:stCondLst>
                              <p:cond delay="6000"/>
                            </p:stCondLst>
                            <p:childTnLst>
                              <p:par>
                                <p:cTn id="65" presetID="23" presetClass="entr" presetSubtype="16" fill="hold" grpId="0" nodeType="after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p:cTn id="67" dur="500" fill="hold"/>
                                        <p:tgtEl>
                                          <p:spTgt spid="201"/>
                                        </p:tgtEl>
                                        <p:attrNameLst>
                                          <p:attrName>ppt_w</p:attrName>
                                        </p:attrNameLst>
                                      </p:cBhvr>
                                      <p:tavLst>
                                        <p:tav tm="0">
                                          <p:val>
                                            <p:fltVal val="0"/>
                                          </p:val>
                                        </p:tav>
                                        <p:tav tm="100000">
                                          <p:val>
                                            <p:strVal val="#ppt_w"/>
                                          </p:val>
                                        </p:tav>
                                      </p:tavLst>
                                    </p:anim>
                                    <p:anim calcmode="lin" valueType="num">
                                      <p:cBhvr>
                                        <p:cTn id="68" dur="500" fill="hold"/>
                                        <p:tgtEl>
                                          <p:spTgt spid="201"/>
                                        </p:tgtEl>
                                        <p:attrNameLst>
                                          <p:attrName>ppt_h</p:attrName>
                                        </p:attrNameLst>
                                      </p:cBhvr>
                                      <p:tavLst>
                                        <p:tav tm="0">
                                          <p:val>
                                            <p:fltVal val="0"/>
                                          </p:val>
                                        </p:tav>
                                        <p:tav tm="100000">
                                          <p:val>
                                            <p:strVal val="#ppt_h"/>
                                          </p:val>
                                        </p:tav>
                                      </p:tavLst>
                                    </p:anim>
                                  </p:childTnLst>
                                </p:cTn>
                              </p:par>
                            </p:childTnLst>
                          </p:cTn>
                        </p:par>
                        <p:par>
                          <p:cTn id="69" fill="hold">
                            <p:stCondLst>
                              <p:cond delay="6500"/>
                            </p:stCondLst>
                            <p:childTnLst>
                              <p:par>
                                <p:cTn id="70" presetID="9" presetClass="entr" presetSubtype="0" fill="hold" grpId="0" nodeType="afterEffect">
                                  <p:stCondLst>
                                    <p:cond delay="0"/>
                                  </p:stCondLst>
                                  <p:childTnLst>
                                    <p:set>
                                      <p:cBhvr>
                                        <p:cTn id="71" dur="1" fill="hold">
                                          <p:stCondLst>
                                            <p:cond delay="0"/>
                                          </p:stCondLst>
                                        </p:cTn>
                                        <p:tgtEl>
                                          <p:spTgt spid="202"/>
                                        </p:tgtEl>
                                        <p:attrNameLst>
                                          <p:attrName>style.visibility</p:attrName>
                                        </p:attrNameLst>
                                      </p:cBhvr>
                                      <p:to>
                                        <p:strVal val="visible"/>
                                      </p:to>
                                    </p:set>
                                    <p:animEffect transition="in" filter="dissolve">
                                      <p:cBhvr>
                                        <p:cTn id="72" dur="500"/>
                                        <p:tgtEl>
                                          <p:spTgt spid="202"/>
                                        </p:tgtEl>
                                      </p:cBhvr>
                                    </p:animEffect>
                                  </p:childTnLst>
                                </p:cTn>
                              </p:par>
                            </p:childTnLst>
                          </p:cTn>
                        </p:par>
                        <p:par>
                          <p:cTn id="73" fill="hold">
                            <p:stCondLst>
                              <p:cond delay="7000"/>
                            </p:stCondLst>
                            <p:childTnLst>
                              <p:par>
                                <p:cTn id="74" presetID="9" presetClass="entr" presetSubtype="0" fill="hold" grpId="0" nodeType="afterEffect">
                                  <p:stCondLst>
                                    <p:cond delay="0"/>
                                  </p:stCondLst>
                                  <p:childTnLst>
                                    <p:set>
                                      <p:cBhvr>
                                        <p:cTn id="75" dur="1" fill="hold">
                                          <p:stCondLst>
                                            <p:cond delay="0"/>
                                          </p:stCondLst>
                                        </p:cTn>
                                        <p:tgtEl>
                                          <p:spTgt spid="203"/>
                                        </p:tgtEl>
                                        <p:attrNameLst>
                                          <p:attrName>style.visibility</p:attrName>
                                        </p:attrNameLst>
                                      </p:cBhvr>
                                      <p:to>
                                        <p:strVal val="visible"/>
                                      </p:to>
                                    </p:set>
                                    <p:animEffect transition="in" filter="dissolve">
                                      <p:cBhvr>
                                        <p:cTn id="76" dur="500"/>
                                        <p:tgtEl>
                                          <p:spTgt spid="203"/>
                                        </p:tgtEl>
                                      </p:cBhvr>
                                    </p:animEffect>
                                  </p:childTnLst>
                                </p:cTn>
                              </p:par>
                            </p:childTnLst>
                          </p:cTn>
                        </p:par>
                        <p:par>
                          <p:cTn id="77" fill="hold">
                            <p:stCondLst>
                              <p:cond delay="7500"/>
                            </p:stCondLst>
                            <p:childTnLst>
                              <p:par>
                                <p:cTn id="78" presetID="9" presetClass="entr" presetSubtype="0" fill="hold" grpId="0" nodeType="afterEffect">
                                  <p:stCondLst>
                                    <p:cond delay="0"/>
                                  </p:stCondLst>
                                  <p:childTnLst>
                                    <p:set>
                                      <p:cBhvr>
                                        <p:cTn id="79" dur="1" fill="hold">
                                          <p:stCondLst>
                                            <p:cond delay="0"/>
                                          </p:stCondLst>
                                        </p:cTn>
                                        <p:tgtEl>
                                          <p:spTgt spid="204"/>
                                        </p:tgtEl>
                                        <p:attrNameLst>
                                          <p:attrName>style.visibility</p:attrName>
                                        </p:attrNameLst>
                                      </p:cBhvr>
                                      <p:to>
                                        <p:strVal val="visible"/>
                                      </p:to>
                                    </p:set>
                                    <p:animEffect transition="in" filter="dissolve">
                                      <p:cBhvr>
                                        <p:cTn id="80" dur="500"/>
                                        <p:tgtEl>
                                          <p:spTgt spid="204"/>
                                        </p:tgtEl>
                                      </p:cBhvr>
                                    </p:animEffect>
                                  </p:childTnLst>
                                </p:cTn>
                              </p:par>
                            </p:childTnLst>
                          </p:cTn>
                        </p:par>
                      </p:childTnLst>
                    </p:cTn>
                  </p:par>
                  <p:par>
                    <p:cTn id="81" fill="hold">
                      <p:stCondLst>
                        <p:cond delay="indefinite"/>
                      </p:stCondLst>
                      <p:childTnLst>
                        <p:par>
                          <p:cTn id="82" fill="hold">
                            <p:stCondLst>
                              <p:cond delay="0"/>
                            </p:stCondLst>
                            <p:childTnLst>
                              <p:par>
                                <p:cTn id="83" presetID="17" presetClass="entr" presetSubtype="8" fill="hold" nodeType="clickEffect">
                                  <p:stCondLst>
                                    <p:cond delay="0"/>
                                  </p:stCondLst>
                                  <p:childTnLst>
                                    <p:set>
                                      <p:cBhvr>
                                        <p:cTn id="84" dur="1" fill="hold">
                                          <p:stCondLst>
                                            <p:cond delay="0"/>
                                          </p:stCondLst>
                                        </p:cTn>
                                        <p:tgtEl>
                                          <p:spTgt spid="206"/>
                                        </p:tgtEl>
                                        <p:attrNameLst>
                                          <p:attrName>style.visibility</p:attrName>
                                        </p:attrNameLst>
                                      </p:cBhvr>
                                      <p:to>
                                        <p:strVal val="visible"/>
                                      </p:to>
                                    </p:set>
                                    <p:anim calcmode="lin" valueType="num">
                                      <p:cBhvr>
                                        <p:cTn id="85" dur="500" fill="hold"/>
                                        <p:tgtEl>
                                          <p:spTgt spid="206"/>
                                        </p:tgtEl>
                                        <p:attrNameLst>
                                          <p:attrName>ppt_x</p:attrName>
                                        </p:attrNameLst>
                                      </p:cBhvr>
                                      <p:tavLst>
                                        <p:tav tm="0">
                                          <p:val>
                                            <p:strVal val="#ppt_x-#ppt_w/2"/>
                                          </p:val>
                                        </p:tav>
                                        <p:tav tm="100000">
                                          <p:val>
                                            <p:strVal val="#ppt_x"/>
                                          </p:val>
                                        </p:tav>
                                      </p:tavLst>
                                    </p:anim>
                                    <p:anim calcmode="lin" valueType="num">
                                      <p:cBhvr>
                                        <p:cTn id="86" dur="500" fill="hold"/>
                                        <p:tgtEl>
                                          <p:spTgt spid="206"/>
                                        </p:tgtEl>
                                        <p:attrNameLst>
                                          <p:attrName>ppt_y</p:attrName>
                                        </p:attrNameLst>
                                      </p:cBhvr>
                                      <p:tavLst>
                                        <p:tav tm="0">
                                          <p:val>
                                            <p:strVal val="#ppt_y"/>
                                          </p:val>
                                        </p:tav>
                                        <p:tav tm="100000">
                                          <p:val>
                                            <p:strVal val="#ppt_y"/>
                                          </p:val>
                                        </p:tav>
                                      </p:tavLst>
                                    </p:anim>
                                    <p:anim calcmode="lin" valueType="num">
                                      <p:cBhvr>
                                        <p:cTn id="87" dur="500" fill="hold"/>
                                        <p:tgtEl>
                                          <p:spTgt spid="206"/>
                                        </p:tgtEl>
                                        <p:attrNameLst>
                                          <p:attrName>ppt_w</p:attrName>
                                        </p:attrNameLst>
                                      </p:cBhvr>
                                      <p:tavLst>
                                        <p:tav tm="0">
                                          <p:val>
                                            <p:fltVal val="0"/>
                                          </p:val>
                                        </p:tav>
                                        <p:tav tm="100000">
                                          <p:val>
                                            <p:strVal val="#ppt_w"/>
                                          </p:val>
                                        </p:tav>
                                      </p:tavLst>
                                    </p:anim>
                                    <p:anim calcmode="lin" valueType="num">
                                      <p:cBhvr>
                                        <p:cTn id="88" dur="500" fill="hold"/>
                                        <p:tgtEl>
                                          <p:spTgt spid="206"/>
                                        </p:tgtEl>
                                        <p:attrNameLst>
                                          <p:attrName>ppt_h</p:attrName>
                                        </p:attrNameLst>
                                      </p:cBhvr>
                                      <p:tavLst>
                                        <p:tav tm="0">
                                          <p:val>
                                            <p:strVal val="#ppt_h"/>
                                          </p:val>
                                        </p:tav>
                                        <p:tav tm="100000">
                                          <p:val>
                                            <p:strVal val="#ppt_h"/>
                                          </p:val>
                                        </p:tav>
                                      </p:tavLst>
                                    </p:anim>
                                  </p:childTnLst>
                                </p:cTn>
                              </p:par>
                              <p:par>
                                <p:cTn id="89" presetID="17" presetClass="entr" presetSubtype="2" fill="hold" nodeType="withEffect">
                                  <p:stCondLst>
                                    <p:cond delay="0"/>
                                  </p:stCondLst>
                                  <p:childTnLst>
                                    <p:set>
                                      <p:cBhvr>
                                        <p:cTn id="90" dur="1" fill="hold">
                                          <p:stCondLst>
                                            <p:cond delay="0"/>
                                          </p:stCondLst>
                                        </p:cTn>
                                        <p:tgtEl>
                                          <p:spTgt spid="205"/>
                                        </p:tgtEl>
                                        <p:attrNameLst>
                                          <p:attrName>style.visibility</p:attrName>
                                        </p:attrNameLst>
                                      </p:cBhvr>
                                      <p:to>
                                        <p:strVal val="visible"/>
                                      </p:to>
                                    </p:set>
                                    <p:anim calcmode="lin" valueType="num">
                                      <p:cBhvr>
                                        <p:cTn id="91" dur="500" fill="hold"/>
                                        <p:tgtEl>
                                          <p:spTgt spid="205"/>
                                        </p:tgtEl>
                                        <p:attrNameLst>
                                          <p:attrName>ppt_x</p:attrName>
                                        </p:attrNameLst>
                                      </p:cBhvr>
                                      <p:tavLst>
                                        <p:tav tm="0">
                                          <p:val>
                                            <p:strVal val="#ppt_x+#ppt_w/2"/>
                                          </p:val>
                                        </p:tav>
                                        <p:tav tm="100000">
                                          <p:val>
                                            <p:strVal val="#ppt_x"/>
                                          </p:val>
                                        </p:tav>
                                      </p:tavLst>
                                    </p:anim>
                                    <p:anim calcmode="lin" valueType="num">
                                      <p:cBhvr>
                                        <p:cTn id="92" dur="500" fill="hold"/>
                                        <p:tgtEl>
                                          <p:spTgt spid="205"/>
                                        </p:tgtEl>
                                        <p:attrNameLst>
                                          <p:attrName>ppt_y</p:attrName>
                                        </p:attrNameLst>
                                      </p:cBhvr>
                                      <p:tavLst>
                                        <p:tav tm="0">
                                          <p:val>
                                            <p:strVal val="#ppt_y"/>
                                          </p:val>
                                        </p:tav>
                                        <p:tav tm="100000">
                                          <p:val>
                                            <p:strVal val="#ppt_y"/>
                                          </p:val>
                                        </p:tav>
                                      </p:tavLst>
                                    </p:anim>
                                    <p:anim calcmode="lin" valueType="num">
                                      <p:cBhvr>
                                        <p:cTn id="93" dur="500" fill="hold"/>
                                        <p:tgtEl>
                                          <p:spTgt spid="205"/>
                                        </p:tgtEl>
                                        <p:attrNameLst>
                                          <p:attrName>ppt_w</p:attrName>
                                        </p:attrNameLst>
                                      </p:cBhvr>
                                      <p:tavLst>
                                        <p:tav tm="0">
                                          <p:val>
                                            <p:fltVal val="0"/>
                                          </p:val>
                                        </p:tav>
                                        <p:tav tm="100000">
                                          <p:val>
                                            <p:strVal val="#ppt_w"/>
                                          </p:val>
                                        </p:tav>
                                      </p:tavLst>
                                    </p:anim>
                                    <p:anim calcmode="lin" valueType="num">
                                      <p:cBhvr>
                                        <p:cTn id="94" dur="500" fill="hold"/>
                                        <p:tgtEl>
                                          <p:spTgt spid="205"/>
                                        </p:tgtEl>
                                        <p:attrNameLst>
                                          <p:attrName>ppt_h</p:attrName>
                                        </p:attrNameLst>
                                      </p:cBhvr>
                                      <p:tavLst>
                                        <p:tav tm="0">
                                          <p:val>
                                            <p:strVal val="#ppt_h"/>
                                          </p:val>
                                        </p:tav>
                                        <p:tav tm="100000">
                                          <p:val>
                                            <p:strVal val="#ppt_h"/>
                                          </p:val>
                                        </p:tav>
                                      </p:tavLst>
                                    </p:anim>
                                  </p:childTnLst>
                                </p:cTn>
                              </p:par>
                            </p:childTnLst>
                          </p:cTn>
                        </p:par>
                        <p:par>
                          <p:cTn id="95" fill="hold">
                            <p:stCondLst>
                              <p:cond delay="500"/>
                            </p:stCondLst>
                            <p:childTnLst>
                              <p:par>
                                <p:cTn id="96" presetID="23" presetClass="entr" presetSubtype="16" fill="hold" nodeType="afterEffect">
                                  <p:stCondLst>
                                    <p:cond delay="0"/>
                                  </p:stCondLst>
                                  <p:childTnLst>
                                    <p:set>
                                      <p:cBhvr>
                                        <p:cTn id="97" dur="1" fill="hold">
                                          <p:stCondLst>
                                            <p:cond delay="0"/>
                                          </p:stCondLst>
                                        </p:cTn>
                                        <p:tgtEl>
                                          <p:spTgt spid="224"/>
                                        </p:tgtEl>
                                        <p:attrNameLst>
                                          <p:attrName>style.visibility</p:attrName>
                                        </p:attrNameLst>
                                      </p:cBhvr>
                                      <p:to>
                                        <p:strVal val="visible"/>
                                      </p:to>
                                    </p:set>
                                    <p:anim calcmode="lin" valueType="num">
                                      <p:cBhvr>
                                        <p:cTn id="98" dur="500" fill="hold"/>
                                        <p:tgtEl>
                                          <p:spTgt spid="224"/>
                                        </p:tgtEl>
                                        <p:attrNameLst>
                                          <p:attrName>ppt_w</p:attrName>
                                        </p:attrNameLst>
                                      </p:cBhvr>
                                      <p:tavLst>
                                        <p:tav tm="0">
                                          <p:val>
                                            <p:fltVal val="0"/>
                                          </p:val>
                                        </p:tav>
                                        <p:tav tm="100000">
                                          <p:val>
                                            <p:strVal val="#ppt_w"/>
                                          </p:val>
                                        </p:tav>
                                      </p:tavLst>
                                    </p:anim>
                                    <p:anim calcmode="lin" valueType="num">
                                      <p:cBhvr>
                                        <p:cTn id="99" dur="500" fill="hold"/>
                                        <p:tgtEl>
                                          <p:spTgt spid="224"/>
                                        </p:tgtEl>
                                        <p:attrNameLst>
                                          <p:attrName>ppt_h</p:attrName>
                                        </p:attrNameLst>
                                      </p:cBhvr>
                                      <p:tavLst>
                                        <p:tav tm="0">
                                          <p:val>
                                            <p:fltVal val="0"/>
                                          </p:val>
                                        </p:tav>
                                        <p:tav tm="100000">
                                          <p:val>
                                            <p:strVal val="#ppt_h"/>
                                          </p:val>
                                        </p:tav>
                                      </p:tavLst>
                                    </p:anim>
                                  </p:childTnLst>
                                </p:cTn>
                              </p:par>
                            </p:childTnLst>
                          </p:cTn>
                        </p:par>
                        <p:par>
                          <p:cTn id="100" fill="hold">
                            <p:stCondLst>
                              <p:cond delay="1000"/>
                            </p:stCondLst>
                            <p:childTnLst>
                              <p:par>
                                <p:cTn id="101" presetID="23" presetClass="entr" presetSubtype="16" fill="hold" grpId="0" nodeType="afterEffect">
                                  <p:stCondLst>
                                    <p:cond delay="0"/>
                                  </p:stCondLst>
                                  <p:childTnLst>
                                    <p:set>
                                      <p:cBhvr>
                                        <p:cTn id="102" dur="1" fill="hold">
                                          <p:stCondLst>
                                            <p:cond delay="0"/>
                                          </p:stCondLst>
                                        </p:cTn>
                                        <p:tgtEl>
                                          <p:spTgt spid="225"/>
                                        </p:tgtEl>
                                        <p:attrNameLst>
                                          <p:attrName>style.visibility</p:attrName>
                                        </p:attrNameLst>
                                      </p:cBhvr>
                                      <p:to>
                                        <p:strVal val="visible"/>
                                      </p:to>
                                    </p:set>
                                    <p:anim calcmode="lin" valueType="num">
                                      <p:cBhvr>
                                        <p:cTn id="103" dur="500" fill="hold"/>
                                        <p:tgtEl>
                                          <p:spTgt spid="225"/>
                                        </p:tgtEl>
                                        <p:attrNameLst>
                                          <p:attrName>ppt_w</p:attrName>
                                        </p:attrNameLst>
                                      </p:cBhvr>
                                      <p:tavLst>
                                        <p:tav tm="0">
                                          <p:val>
                                            <p:fltVal val="0"/>
                                          </p:val>
                                        </p:tav>
                                        <p:tav tm="100000">
                                          <p:val>
                                            <p:strVal val="#ppt_w"/>
                                          </p:val>
                                        </p:tav>
                                      </p:tavLst>
                                    </p:anim>
                                    <p:anim calcmode="lin" valueType="num">
                                      <p:cBhvr>
                                        <p:cTn id="104" dur="500" fill="hold"/>
                                        <p:tgtEl>
                                          <p:spTgt spid="22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autoUpdateAnimBg="0"/>
      <p:bldP spid="161" grpId="0" animBg="1" autoUpdateAnimBg="0"/>
      <p:bldP spid="162" grpId="0" animBg="1" autoUpdateAnimBg="0"/>
      <p:bldP spid="163" grpId="0" animBg="1" autoUpdateAnimBg="0"/>
      <p:bldP spid="164" grpId="0" animBg="1" autoUpdateAnimBg="0"/>
      <p:bldP spid="196" grpId="0" animBg="1" autoUpdateAnimBg="0"/>
      <p:bldP spid="197" grpId="0" animBg="1" autoUpdateAnimBg="0"/>
      <p:bldP spid="200" grpId="0" animBg="1" autoUpdateAnimBg="0"/>
      <p:bldP spid="201" grpId="0" animBg="1" autoUpdateAnimBg="0"/>
      <p:bldP spid="202" grpId="0" autoUpdateAnimBg="0"/>
      <p:bldP spid="203" grpId="0" autoUpdateAnimBg="0"/>
      <p:bldP spid="204" grpId="0" autoUpdateAnimBg="0"/>
      <p:bldP spid="225"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Acceso</a:t>
            </a:r>
            <a:r>
              <a:rPr lang="en-GB" dirty="0" smtClean="0"/>
              <a:t> a </a:t>
            </a:r>
            <a:r>
              <a:rPr lang="en-GB" dirty="0" err="1" smtClean="0"/>
              <a:t>los</a:t>
            </a:r>
            <a:r>
              <a:rPr lang="en-GB" dirty="0" smtClean="0"/>
              <a:t> </a:t>
            </a:r>
            <a:r>
              <a:rPr lang="en-GB" dirty="0" err="1" smtClean="0"/>
              <a:t>dispositivos</a:t>
            </a:r>
            <a:endParaRPr lang="en-GB" dirty="0"/>
          </a:p>
        </p:txBody>
      </p:sp>
      <p:sp>
        <p:nvSpPr>
          <p:cNvPr id="158" name="Rectangle 8"/>
          <p:cNvSpPr>
            <a:spLocks noChangeArrowheads="1"/>
          </p:cNvSpPr>
          <p:nvPr/>
        </p:nvSpPr>
        <p:spPr bwMode="auto">
          <a:xfrm>
            <a:off x="682625"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endParaRPr lang="es-ES" altLang="es-ES" sz="2400"/>
          </a:p>
        </p:txBody>
      </p:sp>
      <p:sp>
        <p:nvSpPr>
          <p:cNvPr id="159" name="Rectangle 10"/>
          <p:cNvSpPr>
            <a:spLocks noChangeArrowheads="1"/>
          </p:cNvSpPr>
          <p:nvPr/>
        </p:nvSpPr>
        <p:spPr bwMode="auto">
          <a:xfrm>
            <a:off x="611188" y="1196752"/>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smtClean="0">
                <a:solidFill>
                  <a:srgbClr val="C00000"/>
                </a:solidFill>
              </a:rPr>
              <a:t>Acceso a los dispositivos: registros de control</a:t>
            </a:r>
          </a:p>
          <a:p>
            <a:pPr lvl="1" algn="just"/>
            <a:r>
              <a:rPr lang="es-ES" altLang="es-ES" sz="2000" dirty="0" smtClean="0">
                <a:solidFill>
                  <a:srgbClr val="C00000"/>
                </a:solidFill>
              </a:rPr>
              <a:t>Un dispositivo puede tener múltiples registros</a:t>
            </a:r>
          </a:p>
          <a:p>
            <a:pPr lvl="1" algn="just"/>
            <a:r>
              <a:rPr lang="es-ES" altLang="es-ES" sz="2000" dirty="0" smtClean="0">
                <a:solidFill>
                  <a:srgbClr val="C00000"/>
                </a:solidFill>
              </a:rPr>
              <a:t>Tipos de registros:</a:t>
            </a:r>
          </a:p>
          <a:p>
            <a:pPr lvl="2" algn="just"/>
            <a:r>
              <a:rPr lang="es-ES" altLang="es-ES" sz="1600" dirty="0" smtClean="0">
                <a:solidFill>
                  <a:srgbClr val="C00000"/>
                </a:solidFill>
              </a:rPr>
              <a:t>Registros de Órdenes (pueden ser de configuración o de  comando)</a:t>
            </a:r>
          </a:p>
          <a:p>
            <a:pPr lvl="2" algn="just"/>
            <a:r>
              <a:rPr lang="es-ES" altLang="es-ES" sz="1600" dirty="0" smtClean="0">
                <a:solidFill>
                  <a:srgbClr val="C00000"/>
                </a:solidFill>
              </a:rPr>
              <a:t>Registros de estado</a:t>
            </a:r>
          </a:p>
          <a:p>
            <a:pPr lvl="2" algn="just"/>
            <a:r>
              <a:rPr lang="es-ES" altLang="es-ES" sz="1600" dirty="0" smtClean="0">
                <a:solidFill>
                  <a:srgbClr val="C00000"/>
                </a:solidFill>
              </a:rPr>
              <a:t>Registros de lectura/escritura</a:t>
            </a:r>
          </a:p>
          <a:p>
            <a:pPr lvl="1" algn="just"/>
            <a:r>
              <a:rPr lang="es-ES" altLang="es-ES" sz="2000" dirty="0" smtClean="0">
                <a:solidFill>
                  <a:srgbClr val="C00000"/>
                </a:solidFill>
              </a:rPr>
              <a:t>Pueden estar mapeados en memoria o en espacio de E/S</a:t>
            </a:r>
          </a:p>
          <a:p>
            <a:pPr lvl="1" algn="just"/>
            <a:r>
              <a:rPr lang="es-ES" altLang="es-ES" sz="2000" dirty="0" smtClean="0">
                <a:solidFill>
                  <a:srgbClr val="C00000"/>
                </a:solidFill>
              </a:rPr>
              <a:t>Cada registro tiene asignada una dirección</a:t>
            </a:r>
          </a:p>
          <a:p>
            <a:pPr lvl="2" algn="just"/>
            <a:endParaRPr lang="es-ES" altLang="es-ES" sz="1600" dirty="0" smtClean="0">
              <a:solidFill>
                <a:srgbClr val="C00000"/>
              </a:solidFill>
            </a:endParaRPr>
          </a:p>
          <a:p>
            <a:pPr algn="just" eaLnBrk="1" hangingPunct="1"/>
            <a:endParaRPr lang="es-ES_tradnl" altLang="es-ES" sz="1600" dirty="0">
              <a:solidFill>
                <a:srgbClr val="C00000"/>
              </a:solidFill>
            </a:endParaRPr>
          </a:p>
          <a:p>
            <a:pPr algn="just" eaLnBrk="1" hangingPunct="1"/>
            <a:endParaRPr lang="es-ES" altLang="es-ES" sz="2400" dirty="0">
              <a:solidFill>
                <a:srgbClr val="C00000"/>
              </a:solidFill>
            </a:endParaRPr>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37</a:t>
            </a:fld>
            <a:endParaRPr lang="es-ES" dirty="0"/>
          </a:p>
        </p:txBody>
      </p:sp>
      <p:grpSp>
        <p:nvGrpSpPr>
          <p:cNvPr id="76" name="Group 11"/>
          <p:cNvGrpSpPr>
            <a:grpSpLocks/>
          </p:cNvGrpSpPr>
          <p:nvPr/>
        </p:nvGrpSpPr>
        <p:grpSpPr bwMode="auto">
          <a:xfrm>
            <a:off x="1043608" y="4725814"/>
            <a:ext cx="1150938" cy="1009650"/>
            <a:chOff x="748" y="2931"/>
            <a:chExt cx="725" cy="636"/>
          </a:xfrm>
        </p:grpSpPr>
        <p:grpSp>
          <p:nvGrpSpPr>
            <p:cNvPr id="77" name="Group 12"/>
            <p:cNvGrpSpPr>
              <a:grpSpLocks/>
            </p:cNvGrpSpPr>
            <p:nvPr/>
          </p:nvGrpSpPr>
          <p:grpSpPr bwMode="auto">
            <a:xfrm>
              <a:off x="748" y="2931"/>
              <a:ext cx="725" cy="636"/>
              <a:chOff x="884" y="980"/>
              <a:chExt cx="3401" cy="2950"/>
            </a:xfrm>
          </p:grpSpPr>
          <p:grpSp>
            <p:nvGrpSpPr>
              <p:cNvPr id="79" name="Group 13"/>
              <p:cNvGrpSpPr>
                <a:grpSpLocks/>
              </p:cNvGrpSpPr>
              <p:nvPr/>
            </p:nvGrpSpPr>
            <p:grpSpPr bwMode="auto">
              <a:xfrm>
                <a:off x="975" y="3838"/>
                <a:ext cx="3128" cy="92"/>
                <a:chOff x="1021" y="980"/>
                <a:chExt cx="3128" cy="92"/>
              </a:xfrm>
            </p:grpSpPr>
            <p:sp>
              <p:nvSpPr>
                <p:cNvPr id="247" name="Rectangle 14"/>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8" name="Rectangle 15"/>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9" name="Rectangle 16"/>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0" name="Rectangle 17"/>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1" name="Rectangle 18"/>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2" name="Rectangle 19"/>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3" name="Rectangle 20"/>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4" name="Rectangle 21"/>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5" name="Rectangle 22"/>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6" name="Rectangle 23"/>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7" name="Rectangle 24"/>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8" name="Rectangle 25"/>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9" name="Rectangle 26"/>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0" name="Rectangle 27"/>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1" name="Rectangle 28"/>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2" name="Rectangle 29"/>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3" name="Rectangle 30"/>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4" name="Rectangle 31"/>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5" name="Rectangle 32"/>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6" name="Rectangle 33"/>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7" name="Rectangle 34"/>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8" name="Rectangle 35"/>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9" name="Rectangle 36"/>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0" name="Rectangle 37"/>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1" name="Rectangle 38"/>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2" name="Rectangle 39"/>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3" name="Rectangle 40"/>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4" name="Rectangle 41"/>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5" name="Rectangle 42"/>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6" name="Rectangle 43"/>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7" name="Rectangle 44"/>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8" name="Rectangle 45"/>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9" name="Rectangle 46"/>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0" name="Rectangle 47"/>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1" name="Rectangle 48"/>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80" name="Group 49"/>
              <p:cNvGrpSpPr>
                <a:grpSpLocks/>
              </p:cNvGrpSpPr>
              <p:nvPr/>
            </p:nvGrpSpPr>
            <p:grpSpPr bwMode="auto">
              <a:xfrm>
                <a:off x="884" y="1117"/>
                <a:ext cx="90" cy="2677"/>
                <a:chOff x="4195" y="1117"/>
                <a:chExt cx="90" cy="2677"/>
              </a:xfrm>
            </p:grpSpPr>
            <p:sp>
              <p:nvSpPr>
                <p:cNvPr id="149" name="Rectangle 50"/>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0" name="Rectangle 51"/>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1" name="Rectangle 52"/>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2" name="Rectangle 53"/>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3" name="Rectangle 54"/>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4" name="Rectangle 55"/>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5" name="Rectangle 56"/>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6" name="Rectangle 57"/>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7" name="Rectangle 58"/>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6" name="Rectangle 59"/>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7" name="Rectangle 60"/>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8" name="Rectangle 61"/>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9" name="Rectangle 62"/>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0" name="Rectangle 63"/>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1" name="Rectangle 64"/>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2" name="Rectangle 65"/>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3" name="Rectangle 66"/>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4" name="Rectangle 67"/>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5" name="Rectangle 68"/>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6" name="Rectangle 69"/>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7" name="Rectangle 70"/>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8" name="Rectangle 71"/>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9" name="Rectangle 72"/>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0" name="Rectangle 73"/>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1" name="Rectangle 74"/>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2" name="Rectangle 75"/>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3" name="Rectangle 76"/>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4" name="Rectangle 77"/>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5" name="Rectangle 78"/>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6" name="Rectangle 79"/>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81" name="Rectangle 80"/>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nvGrpSpPr>
              <p:cNvPr id="82" name="Group 81"/>
              <p:cNvGrpSpPr>
                <a:grpSpLocks/>
              </p:cNvGrpSpPr>
              <p:nvPr/>
            </p:nvGrpSpPr>
            <p:grpSpPr bwMode="auto">
              <a:xfrm>
                <a:off x="4195" y="1117"/>
                <a:ext cx="90" cy="2677"/>
                <a:chOff x="4195" y="1117"/>
                <a:chExt cx="90" cy="2677"/>
              </a:xfrm>
            </p:grpSpPr>
            <p:sp>
              <p:nvSpPr>
                <p:cNvPr id="119" name="Rectangle 82"/>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0" name="Rectangle 83"/>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1" name="Rectangle 84"/>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2" name="Rectangle 85"/>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3" name="Rectangle 86"/>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4" name="Rectangle 87"/>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5" name="Rectangle 88"/>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6" name="Rectangle 89"/>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7" name="Rectangle 90"/>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8" name="Rectangle 91"/>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9" name="Rectangle 92"/>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0" name="Rectangle 93"/>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1" name="Rectangle 94"/>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2" name="Rectangle 95"/>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3" name="Rectangle 96"/>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4" name="Rectangle 97"/>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5" name="Rectangle 98"/>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6" name="Rectangle 99"/>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7" name="Rectangle 100"/>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8" name="Rectangle 101"/>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9" name="Rectangle 102"/>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0" name="Rectangle 103"/>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1" name="Rectangle 104"/>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2" name="Rectangle 105"/>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3" name="Rectangle 106"/>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4" name="Rectangle 107"/>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5" name="Rectangle 108"/>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6" name="Rectangle 109"/>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7" name="Rectangle 110"/>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8" name="Rectangle 111"/>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83" name="Group 112"/>
              <p:cNvGrpSpPr>
                <a:grpSpLocks/>
              </p:cNvGrpSpPr>
              <p:nvPr/>
            </p:nvGrpSpPr>
            <p:grpSpPr bwMode="auto">
              <a:xfrm>
                <a:off x="1021" y="980"/>
                <a:ext cx="3128" cy="92"/>
                <a:chOff x="1021" y="980"/>
                <a:chExt cx="3128" cy="92"/>
              </a:xfrm>
            </p:grpSpPr>
            <p:sp>
              <p:nvSpPr>
                <p:cNvPr id="84" name="Rectangle 113"/>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5" name="Rectangle 114"/>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6" name="Rectangle 115"/>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7" name="Rectangle 116"/>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8" name="Rectangle 117"/>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9" name="Rectangle 118"/>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0" name="Rectangle 119"/>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1" name="Rectangle 120"/>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2" name="Rectangle 121"/>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3" name="Rectangle 122"/>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4" name="Rectangle 123"/>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5" name="Rectangle 124"/>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6" name="Rectangle 125"/>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7" name="Rectangle 126"/>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8" name="Rectangle 127"/>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9" name="Rectangle 128"/>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0" name="Rectangle 129"/>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1" name="Rectangle 130"/>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2" name="Rectangle 131"/>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3" name="Rectangle 132"/>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4" name="Rectangle 133"/>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5" name="Rectangle 134"/>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6" name="Rectangle 135"/>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7" name="Rectangle 136"/>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8" name="Rectangle 137"/>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9" name="Rectangle 138"/>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0" name="Rectangle 139"/>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1" name="Rectangle 140"/>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2" name="Rectangle 141"/>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3" name="Rectangle 142"/>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4" name="Rectangle 143"/>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5" name="Rectangle 144"/>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6" name="Rectangle 145"/>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7" name="Rectangle 146"/>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8" name="Rectangle 147"/>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sp>
          <p:nvSpPr>
            <p:cNvPr id="78" name="Text Box 148"/>
            <p:cNvSpPr txBox="1">
              <a:spLocks noChangeArrowheads="1"/>
            </p:cNvSpPr>
            <p:nvPr/>
          </p:nvSpPr>
          <p:spPr bwMode="auto">
            <a:xfrm>
              <a:off x="775" y="3153"/>
              <a:ext cx="6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a:solidFill>
                    <a:schemeClr val="bg1"/>
                  </a:solidFill>
                </a:rPr>
                <a:t>procesador</a:t>
              </a:r>
              <a:endParaRPr lang="es-ES" altLang="es-ES" sz="1400">
                <a:solidFill>
                  <a:schemeClr val="bg1"/>
                </a:solidFill>
              </a:endParaRPr>
            </a:p>
          </p:txBody>
        </p:sp>
      </p:grpSp>
      <p:sp>
        <p:nvSpPr>
          <p:cNvPr id="282" name="AutoShape 149"/>
          <p:cNvSpPr>
            <a:spLocks noChangeArrowheads="1"/>
          </p:cNvSpPr>
          <p:nvPr/>
        </p:nvSpPr>
        <p:spPr bwMode="auto">
          <a:xfrm rot="16200000">
            <a:off x="2196134" y="4941713"/>
            <a:ext cx="2735262" cy="576263"/>
          </a:xfrm>
          <a:prstGeom prst="leftRightArrow">
            <a:avLst>
              <a:gd name="adj1" fmla="val 100000"/>
              <a:gd name="adj2" fmla="val 45993"/>
            </a:avLst>
          </a:prstGeom>
          <a:solidFill>
            <a:schemeClr val="accent1"/>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BUS</a:t>
            </a:r>
            <a:endParaRPr lang="es-ES" altLang="es-ES" sz="1800">
              <a:solidFill>
                <a:schemeClr val="tx1"/>
              </a:solidFill>
            </a:endParaRPr>
          </a:p>
        </p:txBody>
      </p:sp>
      <p:sp>
        <p:nvSpPr>
          <p:cNvPr id="283" name="AutoShape 150"/>
          <p:cNvSpPr>
            <a:spLocks noChangeArrowheads="1"/>
          </p:cNvSpPr>
          <p:nvPr/>
        </p:nvSpPr>
        <p:spPr bwMode="auto">
          <a:xfrm rot="10800000">
            <a:off x="2196133" y="5157614"/>
            <a:ext cx="1081088" cy="215900"/>
          </a:xfrm>
          <a:prstGeom prst="leftRightArrow">
            <a:avLst>
              <a:gd name="adj1" fmla="val 100000"/>
              <a:gd name="adj2" fmla="val 94862"/>
            </a:avLst>
          </a:prstGeom>
          <a:solidFill>
            <a:schemeClr val="accent1"/>
          </a:solidFill>
          <a:ln w="12700" algn="ctr">
            <a:solidFill>
              <a:srgbClr val="000000"/>
            </a:solidFill>
            <a:miter lim="800000"/>
            <a:headEnd/>
            <a:tailEnd/>
          </a:ln>
        </p:spPr>
        <p:txBody>
          <a:bodyPr rot="10800000"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284" name="AutoShape 151"/>
          <p:cNvSpPr>
            <a:spLocks noChangeArrowheads="1"/>
          </p:cNvSpPr>
          <p:nvPr/>
        </p:nvSpPr>
        <p:spPr bwMode="auto">
          <a:xfrm rot="10800000">
            <a:off x="3850308" y="5157614"/>
            <a:ext cx="1081088" cy="215900"/>
          </a:xfrm>
          <a:prstGeom prst="leftRightArrow">
            <a:avLst>
              <a:gd name="adj1" fmla="val 100000"/>
              <a:gd name="adj2" fmla="val 94862"/>
            </a:avLst>
          </a:prstGeom>
          <a:solidFill>
            <a:schemeClr val="accent1"/>
          </a:solidFill>
          <a:ln w="12700" algn="ctr">
            <a:solidFill>
              <a:srgbClr val="000000"/>
            </a:solidFill>
            <a:miter lim="800000"/>
            <a:headEnd/>
            <a:tailEnd/>
          </a:ln>
        </p:spPr>
        <p:txBody>
          <a:bodyPr rot="10800000"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285" name="Rectangle 152"/>
          <p:cNvSpPr>
            <a:spLocks noChangeArrowheads="1"/>
          </p:cNvSpPr>
          <p:nvPr/>
        </p:nvSpPr>
        <p:spPr bwMode="auto">
          <a:xfrm>
            <a:off x="4931396" y="4509120"/>
            <a:ext cx="1584325" cy="1512168"/>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dirty="0">
                <a:solidFill>
                  <a:schemeClr val="tx1"/>
                </a:solidFill>
              </a:rPr>
              <a:t>controlador</a:t>
            </a:r>
            <a:endParaRPr lang="es-ES" altLang="es-ES" sz="1800" dirty="0">
              <a:solidFill>
                <a:schemeClr val="tx1"/>
              </a:solidFill>
            </a:endParaRPr>
          </a:p>
        </p:txBody>
      </p:sp>
      <p:sp>
        <p:nvSpPr>
          <p:cNvPr id="7" name="Rectángulo redondeado 6"/>
          <p:cNvSpPr/>
          <p:nvPr/>
        </p:nvSpPr>
        <p:spPr>
          <a:xfrm>
            <a:off x="4736991" y="4607520"/>
            <a:ext cx="611396" cy="289421"/>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400" dirty="0" smtClean="0">
                <a:solidFill>
                  <a:schemeClr val="tx1"/>
                </a:solidFill>
              </a:rPr>
              <a:t>F000</a:t>
            </a:r>
            <a:endParaRPr lang="es-ES" dirty="0"/>
          </a:p>
        </p:txBody>
      </p:sp>
      <p:sp>
        <p:nvSpPr>
          <p:cNvPr id="286" name="Rectángulo redondeado 285"/>
          <p:cNvSpPr/>
          <p:nvPr/>
        </p:nvSpPr>
        <p:spPr>
          <a:xfrm>
            <a:off x="4719334" y="4969562"/>
            <a:ext cx="611396" cy="289421"/>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400" dirty="0" smtClean="0">
                <a:solidFill>
                  <a:schemeClr val="tx1"/>
                </a:solidFill>
              </a:rPr>
              <a:t>3B00</a:t>
            </a:r>
            <a:endParaRPr lang="es-ES" dirty="0"/>
          </a:p>
        </p:txBody>
      </p:sp>
      <p:sp>
        <p:nvSpPr>
          <p:cNvPr id="287" name="Rectángulo redondeado 286"/>
          <p:cNvSpPr/>
          <p:nvPr/>
        </p:nvSpPr>
        <p:spPr>
          <a:xfrm>
            <a:off x="4734224" y="5542815"/>
            <a:ext cx="611396" cy="289421"/>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400" dirty="0" smtClean="0">
                <a:solidFill>
                  <a:schemeClr val="tx1"/>
                </a:solidFill>
              </a:rPr>
              <a:t>7000</a:t>
            </a:r>
            <a:endParaRPr lang="es-ES" dirty="0"/>
          </a:p>
        </p:txBody>
      </p:sp>
      <p:pic>
        <p:nvPicPr>
          <p:cNvPr id="5" name="Imagen 4"/>
          <p:cNvPicPr>
            <a:picLocks noChangeAspect="1"/>
          </p:cNvPicPr>
          <p:nvPr/>
        </p:nvPicPr>
        <p:blipFill>
          <a:blip r:embed="rId3"/>
          <a:stretch>
            <a:fillRect/>
          </a:stretch>
        </p:blipFill>
        <p:spPr>
          <a:xfrm>
            <a:off x="708471" y="692696"/>
            <a:ext cx="7439025" cy="5457825"/>
          </a:xfrm>
          <a:prstGeom prst="rect">
            <a:avLst/>
          </a:prstGeom>
        </p:spPr>
      </p:pic>
      <p:sp>
        <p:nvSpPr>
          <p:cNvPr id="75" name="Llamada rectangular 74"/>
          <p:cNvSpPr/>
          <p:nvPr/>
        </p:nvSpPr>
        <p:spPr>
          <a:xfrm>
            <a:off x="4427984" y="1423368"/>
            <a:ext cx="3023765" cy="720080"/>
          </a:xfrm>
          <a:prstGeom prst="wedgeRectCallout">
            <a:avLst>
              <a:gd name="adj1" fmla="val -44558"/>
              <a:gd name="adj2" fmla="val 139721"/>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s-ES" dirty="0" smtClean="0"/>
              <a:t>Memoria compartida con dispositivo (no confundir)</a:t>
            </a:r>
            <a:endParaRPr lang="es-ES" dirty="0"/>
          </a:p>
        </p:txBody>
      </p:sp>
      <p:sp>
        <p:nvSpPr>
          <p:cNvPr id="6" name="Llamada rectangular 5"/>
          <p:cNvSpPr/>
          <p:nvPr/>
        </p:nvSpPr>
        <p:spPr>
          <a:xfrm>
            <a:off x="1619672" y="3789040"/>
            <a:ext cx="3023765" cy="720080"/>
          </a:xfrm>
          <a:prstGeom prst="wedgeRectCallout">
            <a:avLst>
              <a:gd name="adj1" fmla="val 37173"/>
              <a:gd name="adj2" fmla="val -145139"/>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s-ES" dirty="0" smtClean="0"/>
              <a:t>Direcciones registros dispositivo</a:t>
            </a:r>
            <a:endParaRPr lang="es-ES" dirty="0"/>
          </a:p>
        </p:txBody>
      </p:sp>
    </p:spTree>
    <p:extLst>
      <p:ext uri="{BB962C8B-B14F-4D97-AF65-F5344CB8AC3E}">
        <p14:creationId xmlns:p14="http://schemas.microsoft.com/office/powerpoint/2010/main" val="2486073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82"/>
                                        </p:tgtEl>
                                        <p:attrNameLst>
                                          <p:attrName>style.visibility</p:attrName>
                                        </p:attrNameLst>
                                      </p:cBhvr>
                                      <p:to>
                                        <p:strVal val="visible"/>
                                      </p:to>
                                    </p:set>
                                    <p:anim calcmode="lin" valueType="num">
                                      <p:cBhvr>
                                        <p:cTn id="7" dur="500" fill="hold"/>
                                        <p:tgtEl>
                                          <p:spTgt spid="282"/>
                                        </p:tgtEl>
                                        <p:attrNameLst>
                                          <p:attrName>ppt_w</p:attrName>
                                        </p:attrNameLst>
                                      </p:cBhvr>
                                      <p:tavLst>
                                        <p:tav tm="0">
                                          <p:val>
                                            <p:fltVal val="0"/>
                                          </p:val>
                                        </p:tav>
                                        <p:tav tm="100000">
                                          <p:val>
                                            <p:strVal val="#ppt_w"/>
                                          </p:val>
                                        </p:tav>
                                      </p:tavLst>
                                    </p:anim>
                                    <p:anim calcmode="lin" valueType="num">
                                      <p:cBhvr>
                                        <p:cTn id="8" dur="500" fill="hold"/>
                                        <p:tgtEl>
                                          <p:spTgt spid="28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76"/>
                                        </p:tgtEl>
                                        <p:attrNameLst>
                                          <p:attrName>style.visibility</p:attrName>
                                        </p:attrNameLst>
                                      </p:cBhvr>
                                      <p:to>
                                        <p:strVal val="visible"/>
                                      </p:to>
                                    </p:set>
                                    <p:animEffect transition="in" filter="dissolve">
                                      <p:cBhvr>
                                        <p:cTn id="12" dur="500"/>
                                        <p:tgtEl>
                                          <p:spTgt spid="76"/>
                                        </p:tgtEl>
                                      </p:cBhvr>
                                    </p:animEffect>
                                  </p:childTnLst>
                                </p:cTn>
                              </p:par>
                            </p:childTnLst>
                          </p:cTn>
                        </p:par>
                        <p:par>
                          <p:cTn id="13" fill="hold">
                            <p:stCondLst>
                              <p:cond delay="1000"/>
                            </p:stCondLst>
                            <p:childTnLst>
                              <p:par>
                                <p:cTn id="14" presetID="9" presetClass="entr" presetSubtype="0" fill="hold" grpId="0" nodeType="afterEffect">
                                  <p:stCondLst>
                                    <p:cond delay="0"/>
                                  </p:stCondLst>
                                  <p:childTnLst>
                                    <p:set>
                                      <p:cBhvr>
                                        <p:cTn id="15" dur="1" fill="hold">
                                          <p:stCondLst>
                                            <p:cond delay="0"/>
                                          </p:stCondLst>
                                        </p:cTn>
                                        <p:tgtEl>
                                          <p:spTgt spid="285"/>
                                        </p:tgtEl>
                                        <p:attrNameLst>
                                          <p:attrName>style.visibility</p:attrName>
                                        </p:attrNameLst>
                                      </p:cBhvr>
                                      <p:to>
                                        <p:strVal val="visible"/>
                                      </p:to>
                                    </p:set>
                                    <p:animEffect transition="in" filter="dissolve">
                                      <p:cBhvr>
                                        <p:cTn id="16" dur="500"/>
                                        <p:tgtEl>
                                          <p:spTgt spid="285"/>
                                        </p:tgtEl>
                                      </p:cBhvr>
                                    </p:animEffect>
                                  </p:childTnLst>
                                </p:cTn>
                              </p:par>
                            </p:childTnLst>
                          </p:cTn>
                        </p:par>
                        <p:par>
                          <p:cTn id="17" fill="hold">
                            <p:stCondLst>
                              <p:cond delay="1500"/>
                            </p:stCondLst>
                            <p:childTnLst>
                              <p:par>
                                <p:cTn id="18" presetID="17" presetClass="entr" presetSubtype="10" fill="hold" grpId="0" nodeType="afterEffect">
                                  <p:stCondLst>
                                    <p:cond delay="0"/>
                                  </p:stCondLst>
                                  <p:childTnLst>
                                    <p:set>
                                      <p:cBhvr>
                                        <p:cTn id="19" dur="1" fill="hold">
                                          <p:stCondLst>
                                            <p:cond delay="0"/>
                                          </p:stCondLst>
                                        </p:cTn>
                                        <p:tgtEl>
                                          <p:spTgt spid="283"/>
                                        </p:tgtEl>
                                        <p:attrNameLst>
                                          <p:attrName>style.visibility</p:attrName>
                                        </p:attrNameLst>
                                      </p:cBhvr>
                                      <p:to>
                                        <p:strVal val="visible"/>
                                      </p:to>
                                    </p:set>
                                    <p:anim calcmode="lin" valueType="num">
                                      <p:cBhvr>
                                        <p:cTn id="20" dur="500" fill="hold"/>
                                        <p:tgtEl>
                                          <p:spTgt spid="283"/>
                                        </p:tgtEl>
                                        <p:attrNameLst>
                                          <p:attrName>ppt_w</p:attrName>
                                        </p:attrNameLst>
                                      </p:cBhvr>
                                      <p:tavLst>
                                        <p:tav tm="0">
                                          <p:val>
                                            <p:fltVal val="0"/>
                                          </p:val>
                                        </p:tav>
                                        <p:tav tm="100000">
                                          <p:val>
                                            <p:strVal val="#ppt_w"/>
                                          </p:val>
                                        </p:tav>
                                      </p:tavLst>
                                    </p:anim>
                                    <p:anim calcmode="lin" valueType="num">
                                      <p:cBhvr>
                                        <p:cTn id="21" dur="500" fill="hold"/>
                                        <p:tgtEl>
                                          <p:spTgt spid="28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7" presetClass="entr" presetSubtype="10" fill="hold" grpId="0" nodeType="afterEffect">
                                  <p:stCondLst>
                                    <p:cond delay="0"/>
                                  </p:stCondLst>
                                  <p:childTnLst>
                                    <p:set>
                                      <p:cBhvr>
                                        <p:cTn id="24" dur="1" fill="hold">
                                          <p:stCondLst>
                                            <p:cond delay="0"/>
                                          </p:stCondLst>
                                        </p:cTn>
                                        <p:tgtEl>
                                          <p:spTgt spid="284"/>
                                        </p:tgtEl>
                                        <p:attrNameLst>
                                          <p:attrName>style.visibility</p:attrName>
                                        </p:attrNameLst>
                                      </p:cBhvr>
                                      <p:to>
                                        <p:strVal val="visible"/>
                                      </p:to>
                                    </p:set>
                                    <p:anim calcmode="lin" valueType="num">
                                      <p:cBhvr>
                                        <p:cTn id="25" dur="500" fill="hold"/>
                                        <p:tgtEl>
                                          <p:spTgt spid="284"/>
                                        </p:tgtEl>
                                        <p:attrNameLst>
                                          <p:attrName>ppt_w</p:attrName>
                                        </p:attrNameLst>
                                      </p:cBhvr>
                                      <p:tavLst>
                                        <p:tav tm="0">
                                          <p:val>
                                            <p:fltVal val="0"/>
                                          </p:val>
                                        </p:tav>
                                        <p:tav tm="100000">
                                          <p:val>
                                            <p:strVal val="#ppt_w"/>
                                          </p:val>
                                        </p:tav>
                                      </p:tavLst>
                                    </p:anim>
                                    <p:anim calcmode="lin" valueType="num">
                                      <p:cBhvr>
                                        <p:cTn id="26" dur="500" fill="hold"/>
                                        <p:tgtEl>
                                          <p:spTgt spid="284"/>
                                        </p:tgtEl>
                                        <p:attrNameLst>
                                          <p:attrName>ppt_h</p:attrName>
                                        </p:attrNameLst>
                                      </p:cBhvr>
                                      <p:tavLst>
                                        <p:tav tm="0">
                                          <p:val>
                                            <p:strVal val="#ppt_h"/>
                                          </p:val>
                                        </p:tav>
                                        <p:tav tm="100000">
                                          <p:val>
                                            <p:strVal val="#ppt_h"/>
                                          </p:val>
                                        </p:tav>
                                      </p:tavLst>
                                    </p:anim>
                                  </p:childTnLst>
                                </p:cTn>
                              </p:par>
                            </p:childTnLst>
                          </p:cTn>
                        </p:par>
                        <p:par>
                          <p:cTn id="27" fill="hold">
                            <p:stCondLst>
                              <p:cond delay="2500"/>
                            </p:stCondLst>
                            <p:childTnLst>
                              <p:par>
                                <p:cTn id="28" presetID="9"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dissolve">
                                      <p:cBhvr>
                                        <p:cTn id="30" dur="500"/>
                                        <p:tgtEl>
                                          <p:spTgt spid="7"/>
                                        </p:tgtEl>
                                      </p:cBhvr>
                                    </p:animEffect>
                                  </p:childTnLst>
                                </p:cTn>
                              </p:par>
                            </p:childTnLst>
                          </p:cTn>
                        </p:par>
                        <p:par>
                          <p:cTn id="31" fill="hold">
                            <p:stCondLst>
                              <p:cond delay="3000"/>
                            </p:stCondLst>
                            <p:childTnLst>
                              <p:par>
                                <p:cTn id="32" presetID="9" presetClass="entr" presetSubtype="0" fill="hold" grpId="0" nodeType="afterEffect">
                                  <p:stCondLst>
                                    <p:cond delay="0"/>
                                  </p:stCondLst>
                                  <p:childTnLst>
                                    <p:set>
                                      <p:cBhvr>
                                        <p:cTn id="33" dur="1" fill="hold">
                                          <p:stCondLst>
                                            <p:cond delay="0"/>
                                          </p:stCondLst>
                                        </p:cTn>
                                        <p:tgtEl>
                                          <p:spTgt spid="286"/>
                                        </p:tgtEl>
                                        <p:attrNameLst>
                                          <p:attrName>style.visibility</p:attrName>
                                        </p:attrNameLst>
                                      </p:cBhvr>
                                      <p:to>
                                        <p:strVal val="visible"/>
                                      </p:to>
                                    </p:set>
                                    <p:animEffect transition="in" filter="dissolve">
                                      <p:cBhvr>
                                        <p:cTn id="34" dur="500"/>
                                        <p:tgtEl>
                                          <p:spTgt spid="286"/>
                                        </p:tgtEl>
                                      </p:cBhvr>
                                    </p:animEffect>
                                  </p:childTnLst>
                                </p:cTn>
                              </p:par>
                            </p:childTnLst>
                          </p:cTn>
                        </p:par>
                        <p:par>
                          <p:cTn id="35" fill="hold">
                            <p:stCondLst>
                              <p:cond delay="3500"/>
                            </p:stCondLst>
                            <p:childTnLst>
                              <p:par>
                                <p:cTn id="36" presetID="9" presetClass="entr" presetSubtype="0" fill="hold" grpId="0" nodeType="afterEffect">
                                  <p:stCondLst>
                                    <p:cond delay="0"/>
                                  </p:stCondLst>
                                  <p:childTnLst>
                                    <p:set>
                                      <p:cBhvr>
                                        <p:cTn id="37" dur="1" fill="hold">
                                          <p:stCondLst>
                                            <p:cond delay="0"/>
                                          </p:stCondLst>
                                        </p:cTn>
                                        <p:tgtEl>
                                          <p:spTgt spid="287"/>
                                        </p:tgtEl>
                                        <p:attrNameLst>
                                          <p:attrName>style.visibility</p:attrName>
                                        </p:attrNameLst>
                                      </p:cBhvr>
                                      <p:to>
                                        <p:strVal val="visible"/>
                                      </p:to>
                                    </p:set>
                                    <p:animEffect transition="in" filter="dissolve">
                                      <p:cBhvr>
                                        <p:cTn id="38" dur="500"/>
                                        <p:tgtEl>
                                          <p:spTgt spid="287"/>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dissolve">
                                      <p:cBhvr>
                                        <p:cTn id="43" dur="500"/>
                                        <p:tgtEl>
                                          <p:spTgt spid="5"/>
                                        </p:tgtEl>
                                      </p:cBhvr>
                                    </p:animEffect>
                                  </p:childTnLst>
                                </p:cTn>
                              </p:par>
                            </p:childTnLst>
                          </p:cTn>
                        </p:par>
                        <p:par>
                          <p:cTn id="44" fill="hold">
                            <p:stCondLst>
                              <p:cond delay="500"/>
                            </p:stCondLst>
                            <p:childTnLst>
                              <p:par>
                                <p:cTn id="45" presetID="9" presetClass="entr" presetSubtype="0"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dissolve">
                                      <p:cBhvr>
                                        <p:cTn id="47" dur="500"/>
                                        <p:tgtEl>
                                          <p:spTgt spid="6"/>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75"/>
                                        </p:tgtEl>
                                        <p:attrNameLst>
                                          <p:attrName>style.visibility</p:attrName>
                                        </p:attrNameLst>
                                      </p:cBhvr>
                                      <p:to>
                                        <p:strVal val="visible"/>
                                      </p:to>
                                    </p:set>
                                    <p:animEffect transition="in" filter="dissolve">
                                      <p:cBhvr>
                                        <p:cTn id="52"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 grpId="0" animBg="1"/>
      <p:bldP spid="283" grpId="0" animBg="1"/>
      <p:bldP spid="284" grpId="0" animBg="1"/>
      <p:bldP spid="285" grpId="0" animBg="1"/>
      <p:bldP spid="7" grpId="0" animBg="1"/>
      <p:bldP spid="286" grpId="0" animBg="1"/>
      <p:bldP spid="287" grpId="0" animBg="1"/>
      <p:bldP spid="75" grpId="0" animBg="1"/>
      <p:bldP spid="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 name="Rectangle 10"/>
          <p:cNvSpPr>
            <a:spLocks noChangeArrowheads="1"/>
          </p:cNvSpPr>
          <p:nvPr/>
        </p:nvSpPr>
        <p:spPr bwMode="auto">
          <a:xfrm>
            <a:off x="611560" y="3573016"/>
            <a:ext cx="807561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smtClean="0">
                <a:solidFill>
                  <a:srgbClr val="C00000"/>
                </a:solidFill>
              </a:rPr>
              <a:t>Gestión de dispositivos por </a:t>
            </a:r>
            <a:r>
              <a:rPr lang="es-ES" altLang="es-ES" sz="2400" b="1" dirty="0" smtClean="0">
                <a:solidFill>
                  <a:srgbClr val="C00000"/>
                </a:solidFill>
              </a:rPr>
              <a:t>sondeo</a:t>
            </a:r>
            <a:r>
              <a:rPr lang="es-ES" altLang="es-ES" sz="2400" dirty="0" smtClean="0">
                <a:solidFill>
                  <a:srgbClr val="C00000"/>
                </a:solidFill>
              </a:rPr>
              <a:t>: </a:t>
            </a:r>
          </a:p>
          <a:p>
            <a:pPr lvl="1" algn="just"/>
            <a:r>
              <a:rPr lang="es-ES" altLang="es-ES" sz="2000" dirty="0" smtClean="0">
                <a:solidFill>
                  <a:srgbClr val="C00000"/>
                </a:solidFill>
              </a:rPr>
              <a:t>Se lee registro de estado hasta que cambie de valor:</a:t>
            </a:r>
            <a:endParaRPr lang="es-ES" altLang="es-ES" sz="2400" dirty="0">
              <a:solidFill>
                <a:srgbClr val="C00000"/>
              </a:solidFill>
            </a:endParaRPr>
          </a:p>
        </p:txBody>
      </p:sp>
      <p:sp>
        <p:nvSpPr>
          <p:cNvPr id="2" name="1 Título"/>
          <p:cNvSpPr>
            <a:spLocks noGrp="1"/>
          </p:cNvSpPr>
          <p:nvPr>
            <p:ph type="title"/>
          </p:nvPr>
        </p:nvSpPr>
        <p:spPr/>
        <p:txBody>
          <a:bodyPr>
            <a:normAutofit fontScale="90000"/>
          </a:bodyPr>
          <a:lstStyle/>
          <a:p>
            <a:r>
              <a:rPr lang="en-GB" dirty="0" err="1" smtClean="0"/>
              <a:t>Acceso</a:t>
            </a:r>
            <a:r>
              <a:rPr lang="en-GB" dirty="0" smtClean="0"/>
              <a:t> a </a:t>
            </a:r>
            <a:r>
              <a:rPr lang="en-GB" dirty="0" err="1" smtClean="0"/>
              <a:t>los</a:t>
            </a:r>
            <a:r>
              <a:rPr lang="en-GB" dirty="0" smtClean="0"/>
              <a:t> </a:t>
            </a:r>
            <a:r>
              <a:rPr lang="en-GB" dirty="0" err="1" smtClean="0"/>
              <a:t>dispositivos</a:t>
            </a:r>
            <a:endParaRPr lang="en-GB" dirty="0"/>
          </a:p>
        </p:txBody>
      </p:sp>
      <p:sp>
        <p:nvSpPr>
          <p:cNvPr id="158" name="Rectangle 8"/>
          <p:cNvSpPr>
            <a:spLocks noChangeArrowheads="1"/>
          </p:cNvSpPr>
          <p:nvPr/>
        </p:nvSpPr>
        <p:spPr bwMode="auto">
          <a:xfrm>
            <a:off x="682625"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endParaRPr lang="es-ES" altLang="es-ES" sz="2400"/>
          </a:p>
        </p:txBody>
      </p:sp>
      <p:sp>
        <p:nvSpPr>
          <p:cNvPr id="159" name="Rectangle 10"/>
          <p:cNvSpPr>
            <a:spLocks noChangeArrowheads="1"/>
          </p:cNvSpPr>
          <p:nvPr/>
        </p:nvSpPr>
        <p:spPr bwMode="auto">
          <a:xfrm>
            <a:off x="611188" y="1124744"/>
            <a:ext cx="807561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smtClean="0">
                <a:solidFill>
                  <a:srgbClr val="C00000"/>
                </a:solidFill>
              </a:rPr>
              <a:t>Los dispositivos informan de sus cambios de estado…</a:t>
            </a:r>
          </a:p>
          <a:p>
            <a:pPr lvl="1" algn="just"/>
            <a:r>
              <a:rPr lang="es-ES" altLang="es-ES" sz="2000" dirty="0" smtClean="0">
                <a:solidFill>
                  <a:srgbClr val="C00000"/>
                </a:solidFill>
              </a:rPr>
              <a:t>Cambiando el valor de su registro de estado</a:t>
            </a:r>
          </a:p>
          <a:p>
            <a:pPr lvl="1" algn="just"/>
            <a:r>
              <a:rPr lang="es-ES" altLang="es-ES" sz="2000" dirty="0" smtClean="0">
                <a:solidFill>
                  <a:srgbClr val="C00000"/>
                </a:solidFill>
              </a:rPr>
              <a:t>Generando una interrupción</a:t>
            </a:r>
            <a:endParaRPr lang="es-ES" altLang="es-ES" sz="2400" dirty="0">
              <a:solidFill>
                <a:srgbClr val="C00000"/>
              </a:solidFill>
            </a:endParaRPr>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38</a:t>
            </a:fld>
            <a:endParaRPr lang="es-ES" dirty="0"/>
          </a:p>
        </p:txBody>
      </p:sp>
      <p:sp>
        <p:nvSpPr>
          <p:cNvPr id="160" name="Rectangle 10"/>
          <p:cNvSpPr>
            <a:spLocks noChangeArrowheads="1"/>
          </p:cNvSpPr>
          <p:nvPr/>
        </p:nvSpPr>
        <p:spPr bwMode="auto">
          <a:xfrm>
            <a:off x="611560" y="2348880"/>
            <a:ext cx="807561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smtClean="0">
                <a:solidFill>
                  <a:srgbClr val="C00000"/>
                </a:solidFill>
              </a:rPr>
              <a:t>… por tanto se pueden gestionar</a:t>
            </a:r>
          </a:p>
          <a:p>
            <a:pPr lvl="1" algn="just"/>
            <a:r>
              <a:rPr lang="es-ES" altLang="es-ES" sz="2000" dirty="0" smtClean="0">
                <a:solidFill>
                  <a:srgbClr val="C00000"/>
                </a:solidFill>
              </a:rPr>
              <a:t>Por sondeo</a:t>
            </a:r>
          </a:p>
          <a:p>
            <a:pPr lvl="1" algn="just"/>
            <a:r>
              <a:rPr lang="es-ES" altLang="es-ES" sz="2000" dirty="0" smtClean="0">
                <a:solidFill>
                  <a:srgbClr val="C00000"/>
                </a:solidFill>
              </a:rPr>
              <a:t>Por interrupciones</a:t>
            </a:r>
          </a:p>
          <a:p>
            <a:pPr lvl="1" algn="just"/>
            <a:endParaRPr lang="es-ES" altLang="es-ES" sz="2400" dirty="0">
              <a:solidFill>
                <a:srgbClr val="C00000"/>
              </a:solidFill>
            </a:endParaRPr>
          </a:p>
        </p:txBody>
      </p:sp>
      <p:sp>
        <p:nvSpPr>
          <p:cNvPr id="162" name="Text Box 11"/>
          <p:cNvSpPr txBox="1">
            <a:spLocks noChangeArrowheads="1"/>
          </p:cNvSpPr>
          <p:nvPr/>
        </p:nvSpPr>
        <p:spPr bwMode="auto">
          <a:xfrm>
            <a:off x="4788024" y="4360664"/>
            <a:ext cx="3743325" cy="2303611"/>
          </a:xfrm>
          <a:prstGeom prst="rect">
            <a:avLst/>
          </a:prstGeom>
          <a:solidFill>
            <a:srgbClr val="FFEABF"/>
          </a:solidFill>
          <a:ln w="12700" cap="sq">
            <a:solidFill>
              <a:srgbClr val="000000"/>
            </a:solidFill>
            <a:miter lim="800000"/>
            <a:headEnd type="none" w="sm" len="sm"/>
            <a:tailEnd type="none" w="sm" len="sm"/>
          </a:ln>
        </p:spPr>
        <p:txBody>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eaLnBrk="1" hangingPunct="1">
              <a:spcBef>
                <a:spcPct val="0"/>
              </a:spcBef>
              <a:buFontTx/>
              <a:buNone/>
            </a:pPr>
            <a:r>
              <a:rPr lang="es-ES_tradnl" altLang="es-ES" sz="2000" dirty="0" err="1" smtClean="0">
                <a:solidFill>
                  <a:srgbClr val="000000"/>
                </a:solidFill>
              </a:rPr>
              <a:t>ordenar_lectura</a:t>
            </a:r>
            <a:r>
              <a:rPr lang="es-ES_tradnl" altLang="es-ES" sz="2000" dirty="0" smtClean="0">
                <a:solidFill>
                  <a:srgbClr val="000000"/>
                </a:solidFill>
              </a:rPr>
              <a:t>();</a:t>
            </a:r>
            <a:endParaRPr lang="es-ES_tradnl" altLang="es-ES" sz="2000" dirty="0">
              <a:solidFill>
                <a:srgbClr val="000000"/>
              </a:solidFill>
            </a:endParaRPr>
          </a:p>
          <a:p>
            <a:pPr eaLnBrk="1" hangingPunct="1">
              <a:spcBef>
                <a:spcPct val="0"/>
              </a:spcBef>
              <a:buFontTx/>
              <a:buNone/>
            </a:pPr>
            <a:endParaRPr lang="es-ES_tradnl" altLang="es-ES" sz="2000" dirty="0" smtClean="0">
              <a:solidFill>
                <a:srgbClr val="000000"/>
              </a:solidFill>
            </a:endParaRPr>
          </a:p>
          <a:p>
            <a:pPr eaLnBrk="1" hangingPunct="1">
              <a:spcBef>
                <a:spcPct val="0"/>
              </a:spcBef>
              <a:buFontTx/>
              <a:buNone/>
            </a:pPr>
            <a:r>
              <a:rPr lang="es-ES_tradnl" altLang="es-ES" sz="2000" dirty="0" smtClean="0">
                <a:solidFill>
                  <a:srgbClr val="000000"/>
                </a:solidFill>
              </a:rPr>
              <a:t>estado= </a:t>
            </a:r>
            <a:r>
              <a:rPr lang="es-ES_tradnl" altLang="es-ES" sz="2000" dirty="0" err="1" smtClean="0">
                <a:solidFill>
                  <a:srgbClr val="000000"/>
                </a:solidFill>
              </a:rPr>
              <a:t>leer_estado</a:t>
            </a:r>
            <a:r>
              <a:rPr lang="es-ES_tradnl" altLang="es-ES" sz="2000" dirty="0" smtClean="0">
                <a:solidFill>
                  <a:srgbClr val="000000"/>
                </a:solidFill>
              </a:rPr>
              <a:t>();</a:t>
            </a:r>
            <a:endParaRPr lang="es-ES_tradnl" altLang="es-ES" sz="2000" dirty="0">
              <a:solidFill>
                <a:srgbClr val="000000"/>
              </a:solidFill>
            </a:endParaRPr>
          </a:p>
          <a:p>
            <a:pPr eaLnBrk="1" hangingPunct="1">
              <a:spcBef>
                <a:spcPct val="0"/>
              </a:spcBef>
              <a:buFontTx/>
              <a:buNone/>
            </a:pPr>
            <a:r>
              <a:rPr lang="es-ES_tradnl" altLang="es-ES" sz="2000" dirty="0" err="1" smtClean="0">
                <a:solidFill>
                  <a:srgbClr val="000000"/>
                </a:solidFill>
              </a:rPr>
              <a:t>while</a:t>
            </a:r>
            <a:r>
              <a:rPr lang="es-ES_tradnl" altLang="es-ES" sz="2000" dirty="0" smtClean="0">
                <a:solidFill>
                  <a:srgbClr val="000000"/>
                </a:solidFill>
              </a:rPr>
              <a:t>(estado!= LECTURA_OK)</a:t>
            </a:r>
            <a:endParaRPr lang="es-ES_tradnl" altLang="es-ES" sz="2000" dirty="0">
              <a:solidFill>
                <a:srgbClr val="000000"/>
              </a:solidFill>
            </a:endParaRPr>
          </a:p>
          <a:p>
            <a:pPr eaLnBrk="1" hangingPunct="1">
              <a:spcBef>
                <a:spcPct val="0"/>
              </a:spcBef>
              <a:buFontTx/>
              <a:buNone/>
            </a:pPr>
            <a:r>
              <a:rPr lang="es-ES_tradnl" altLang="es-ES" sz="2000" dirty="0" smtClean="0">
                <a:solidFill>
                  <a:srgbClr val="000000"/>
                </a:solidFill>
              </a:rPr>
              <a:t>    estado= </a:t>
            </a:r>
            <a:r>
              <a:rPr lang="es-ES_tradnl" altLang="es-ES" sz="2000" dirty="0" err="1" smtClean="0">
                <a:solidFill>
                  <a:srgbClr val="000000"/>
                </a:solidFill>
              </a:rPr>
              <a:t>leer_estado</a:t>
            </a:r>
            <a:r>
              <a:rPr lang="es-ES_tradnl" altLang="es-ES" sz="2000" dirty="0" smtClean="0">
                <a:solidFill>
                  <a:srgbClr val="000000"/>
                </a:solidFill>
              </a:rPr>
              <a:t>();</a:t>
            </a:r>
            <a:endParaRPr lang="es-ES_tradnl" altLang="es-ES" sz="2000" dirty="0">
              <a:solidFill>
                <a:srgbClr val="000000"/>
              </a:solidFill>
            </a:endParaRPr>
          </a:p>
          <a:p>
            <a:pPr eaLnBrk="1" hangingPunct="1">
              <a:spcBef>
                <a:spcPct val="0"/>
              </a:spcBef>
              <a:buFontTx/>
              <a:buNone/>
            </a:pPr>
            <a:endParaRPr lang="es-ES_tradnl" altLang="es-ES" sz="2000" dirty="0" smtClean="0">
              <a:solidFill>
                <a:srgbClr val="000000"/>
              </a:solidFill>
            </a:endParaRPr>
          </a:p>
          <a:p>
            <a:pPr eaLnBrk="1" hangingPunct="1">
              <a:spcBef>
                <a:spcPct val="0"/>
              </a:spcBef>
              <a:buFontTx/>
              <a:buNone/>
            </a:pPr>
            <a:r>
              <a:rPr lang="es-ES_tradnl" altLang="es-ES" sz="2000" dirty="0" smtClean="0">
                <a:solidFill>
                  <a:srgbClr val="000000"/>
                </a:solidFill>
              </a:rPr>
              <a:t>dato= </a:t>
            </a:r>
            <a:r>
              <a:rPr lang="es-ES_tradnl" altLang="es-ES" sz="2000" dirty="0" err="1" smtClean="0">
                <a:solidFill>
                  <a:srgbClr val="000000"/>
                </a:solidFill>
              </a:rPr>
              <a:t>leer_dato</a:t>
            </a:r>
            <a:r>
              <a:rPr lang="es-ES_tradnl" altLang="es-ES" sz="2000" dirty="0" smtClean="0">
                <a:solidFill>
                  <a:srgbClr val="000000"/>
                </a:solidFill>
              </a:rPr>
              <a:t>();</a:t>
            </a:r>
            <a:endParaRPr lang="es-ES_tradnl" altLang="es-ES" sz="2000" dirty="0">
              <a:solidFill>
                <a:srgbClr val="000000"/>
              </a:solidFill>
            </a:endParaRPr>
          </a:p>
        </p:txBody>
      </p:sp>
      <p:sp>
        <p:nvSpPr>
          <p:cNvPr id="163" name="AutoShape 12"/>
          <p:cNvSpPr>
            <a:spLocks noChangeArrowheads="1"/>
          </p:cNvSpPr>
          <p:nvPr/>
        </p:nvSpPr>
        <p:spPr bwMode="auto">
          <a:xfrm>
            <a:off x="4860032" y="5336815"/>
            <a:ext cx="3598837" cy="647402"/>
          </a:xfrm>
          <a:prstGeom prst="roundRect">
            <a:avLst>
              <a:gd name="adj" fmla="val 16667"/>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8446" y="1576008"/>
            <a:ext cx="4057095" cy="3031321"/>
          </a:xfrm>
          <a:prstGeom prst="rect">
            <a:avLst/>
          </a:prstGeom>
          <a:ln>
            <a:solidFill>
              <a:schemeClr val="accent1"/>
            </a:solidFill>
          </a:ln>
          <a:effectLst>
            <a:outerShdw blurRad="50800" dist="50800" dir="5400000" algn="ctr" rotWithShape="0">
              <a:schemeClr val="bg1">
                <a:lumMod val="65000"/>
              </a:schemeClr>
            </a:outerShdw>
          </a:effectLst>
        </p:spPr>
      </p:pic>
      <p:pic>
        <p:nvPicPr>
          <p:cNvPr id="8" name="Imagen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19872" y="3037929"/>
            <a:ext cx="4135723" cy="3098271"/>
          </a:xfrm>
          <a:prstGeom prst="rect">
            <a:avLst/>
          </a:prstGeom>
          <a:ln>
            <a:solidFill>
              <a:schemeClr val="accent1"/>
            </a:solidFill>
          </a:ln>
          <a:effectLst>
            <a:outerShdw blurRad="50800" dist="50800" dir="5400000" algn="ctr" rotWithShape="0">
              <a:schemeClr val="bg1">
                <a:lumMod val="85000"/>
              </a:schemeClr>
            </a:outerShdw>
          </a:effectLst>
        </p:spPr>
      </p:pic>
    </p:spTree>
    <p:extLst>
      <p:ext uri="{BB962C8B-B14F-4D97-AF65-F5344CB8AC3E}">
        <p14:creationId xmlns:p14="http://schemas.microsoft.com/office/powerpoint/2010/main" val="243330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
                                        </p:tgtEl>
                                        <p:attrNameLst>
                                          <p:attrName>style.visibility</p:attrName>
                                        </p:attrNameLst>
                                      </p:cBhvr>
                                      <p:to>
                                        <p:strVal val="visible"/>
                                      </p:to>
                                    </p:set>
                                    <p:animEffect transition="in" filter="dissolve">
                                      <p:cBhvr>
                                        <p:cTn id="7" dur="500"/>
                                        <p:tgtEl>
                                          <p:spTgt spid="161"/>
                                        </p:tgtEl>
                                      </p:cBhvr>
                                    </p:animEffect>
                                  </p:childTnLst>
                                </p:cTn>
                              </p:par>
                            </p:childTnLst>
                          </p:cTn>
                        </p:par>
                        <p:par>
                          <p:cTn id="8" fill="hold">
                            <p:stCondLst>
                              <p:cond delay="500"/>
                            </p:stCondLst>
                            <p:childTnLst>
                              <p:par>
                                <p:cTn id="9" presetID="17" presetClass="entr" presetSubtype="1" fill="hold" grpId="0" nodeType="afterEffect">
                                  <p:stCondLst>
                                    <p:cond delay="0"/>
                                  </p:stCondLst>
                                  <p:childTnLst>
                                    <p:set>
                                      <p:cBhvr>
                                        <p:cTn id="10" dur="1" fill="hold">
                                          <p:stCondLst>
                                            <p:cond delay="0"/>
                                          </p:stCondLst>
                                        </p:cTn>
                                        <p:tgtEl>
                                          <p:spTgt spid="162"/>
                                        </p:tgtEl>
                                        <p:attrNameLst>
                                          <p:attrName>style.visibility</p:attrName>
                                        </p:attrNameLst>
                                      </p:cBhvr>
                                      <p:to>
                                        <p:strVal val="visible"/>
                                      </p:to>
                                    </p:set>
                                    <p:anim calcmode="lin" valueType="num">
                                      <p:cBhvr>
                                        <p:cTn id="11" dur="500" fill="hold"/>
                                        <p:tgtEl>
                                          <p:spTgt spid="162"/>
                                        </p:tgtEl>
                                        <p:attrNameLst>
                                          <p:attrName>ppt_x</p:attrName>
                                        </p:attrNameLst>
                                      </p:cBhvr>
                                      <p:tavLst>
                                        <p:tav tm="0">
                                          <p:val>
                                            <p:strVal val="#ppt_x"/>
                                          </p:val>
                                        </p:tav>
                                        <p:tav tm="100000">
                                          <p:val>
                                            <p:strVal val="#ppt_x"/>
                                          </p:val>
                                        </p:tav>
                                      </p:tavLst>
                                    </p:anim>
                                    <p:anim calcmode="lin" valueType="num">
                                      <p:cBhvr>
                                        <p:cTn id="12" dur="500" fill="hold"/>
                                        <p:tgtEl>
                                          <p:spTgt spid="162"/>
                                        </p:tgtEl>
                                        <p:attrNameLst>
                                          <p:attrName>ppt_y</p:attrName>
                                        </p:attrNameLst>
                                      </p:cBhvr>
                                      <p:tavLst>
                                        <p:tav tm="0">
                                          <p:val>
                                            <p:strVal val="#ppt_y-#ppt_h/2"/>
                                          </p:val>
                                        </p:tav>
                                        <p:tav tm="100000">
                                          <p:val>
                                            <p:strVal val="#ppt_y"/>
                                          </p:val>
                                        </p:tav>
                                      </p:tavLst>
                                    </p:anim>
                                    <p:anim calcmode="lin" valueType="num">
                                      <p:cBhvr>
                                        <p:cTn id="13" dur="500" fill="hold"/>
                                        <p:tgtEl>
                                          <p:spTgt spid="162"/>
                                        </p:tgtEl>
                                        <p:attrNameLst>
                                          <p:attrName>ppt_w</p:attrName>
                                        </p:attrNameLst>
                                      </p:cBhvr>
                                      <p:tavLst>
                                        <p:tav tm="0">
                                          <p:val>
                                            <p:strVal val="#ppt_w"/>
                                          </p:val>
                                        </p:tav>
                                        <p:tav tm="100000">
                                          <p:val>
                                            <p:strVal val="#ppt_w"/>
                                          </p:val>
                                        </p:tav>
                                      </p:tavLst>
                                    </p:anim>
                                    <p:anim calcmode="lin" valueType="num">
                                      <p:cBhvr>
                                        <p:cTn id="14" dur="500" fill="hold"/>
                                        <p:tgtEl>
                                          <p:spTgt spid="162"/>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63"/>
                                        </p:tgtEl>
                                        <p:attrNameLst>
                                          <p:attrName>style.visibility</p:attrName>
                                        </p:attrNameLst>
                                      </p:cBhvr>
                                      <p:to>
                                        <p:strVal val="visible"/>
                                      </p:to>
                                    </p:set>
                                    <p:anim calcmode="lin" valueType="num">
                                      <p:cBhvr>
                                        <p:cTn id="19" dur="500" fill="hold"/>
                                        <p:tgtEl>
                                          <p:spTgt spid="163"/>
                                        </p:tgtEl>
                                        <p:attrNameLst>
                                          <p:attrName>ppt_w</p:attrName>
                                        </p:attrNameLst>
                                      </p:cBhvr>
                                      <p:tavLst>
                                        <p:tav tm="0">
                                          <p:val>
                                            <p:fltVal val="0"/>
                                          </p:val>
                                        </p:tav>
                                        <p:tav tm="100000">
                                          <p:val>
                                            <p:strVal val="#ppt_w"/>
                                          </p:val>
                                        </p:tav>
                                      </p:tavLst>
                                    </p:anim>
                                    <p:anim calcmode="lin" valueType="num">
                                      <p:cBhvr>
                                        <p:cTn id="20" dur="500" fill="hold"/>
                                        <p:tgtEl>
                                          <p:spTgt spid="163"/>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dissolve">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dissolve">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 grpId="0"/>
      <p:bldP spid="162" grpId="0" animBg="1"/>
      <p:bldP spid="16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Acceso</a:t>
            </a:r>
            <a:r>
              <a:rPr lang="en-GB" dirty="0" smtClean="0"/>
              <a:t> a </a:t>
            </a:r>
            <a:r>
              <a:rPr lang="en-GB" dirty="0" err="1" smtClean="0"/>
              <a:t>los</a:t>
            </a:r>
            <a:r>
              <a:rPr lang="en-GB" dirty="0" smtClean="0"/>
              <a:t> </a:t>
            </a:r>
            <a:r>
              <a:rPr lang="en-GB" dirty="0" err="1" smtClean="0"/>
              <a:t>dispositivos</a:t>
            </a:r>
            <a:endParaRPr lang="en-GB" dirty="0"/>
          </a:p>
        </p:txBody>
      </p:sp>
      <p:sp>
        <p:nvSpPr>
          <p:cNvPr id="158" name="Rectangle 8"/>
          <p:cNvSpPr>
            <a:spLocks noChangeArrowheads="1"/>
          </p:cNvSpPr>
          <p:nvPr/>
        </p:nvSpPr>
        <p:spPr bwMode="auto">
          <a:xfrm>
            <a:off x="682625"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endParaRPr lang="es-ES" altLang="es-ES" sz="2400"/>
          </a:p>
        </p:txBody>
      </p:sp>
      <p:sp>
        <p:nvSpPr>
          <p:cNvPr id="159" name="Rectangle 10"/>
          <p:cNvSpPr>
            <a:spLocks noChangeArrowheads="1"/>
          </p:cNvSpPr>
          <p:nvPr/>
        </p:nvSpPr>
        <p:spPr bwMode="auto">
          <a:xfrm>
            <a:off x="611188" y="1124744"/>
            <a:ext cx="807561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smtClean="0">
                <a:solidFill>
                  <a:srgbClr val="993300"/>
                </a:solidFill>
              </a:rPr>
              <a:t>Gestión de dispositivo por interrupciones</a:t>
            </a:r>
          </a:p>
          <a:p>
            <a:pPr lvl="1" algn="just"/>
            <a:r>
              <a:rPr lang="es-ES" altLang="es-ES" sz="2000" dirty="0" smtClean="0">
                <a:solidFill>
                  <a:srgbClr val="993300"/>
                </a:solidFill>
              </a:rPr>
              <a:t>Dispositivo tiene salida de interrupción que se conecta a entrada de interrupción del procesador</a:t>
            </a:r>
          </a:p>
          <a:p>
            <a:pPr lvl="1" algn="just"/>
            <a:r>
              <a:rPr lang="es-ES" altLang="es-ES" sz="2000" dirty="0" smtClean="0">
                <a:solidFill>
                  <a:srgbClr val="993300"/>
                </a:solidFill>
              </a:rPr>
              <a:t>Cuando cambia de estado: genera interrupción</a:t>
            </a:r>
          </a:p>
          <a:p>
            <a:pPr lvl="1" algn="just"/>
            <a:r>
              <a:rPr lang="es-ES" altLang="es-ES" sz="2000" dirty="0" smtClean="0">
                <a:solidFill>
                  <a:srgbClr val="993300"/>
                </a:solidFill>
              </a:rPr>
              <a:t>Subrutina de servicio de interrupción trata dicho cambio de estado</a:t>
            </a:r>
            <a:endParaRPr lang="es-ES" altLang="es-ES" sz="2400" dirty="0">
              <a:solidFill>
                <a:srgbClr val="993300"/>
              </a:solidFill>
            </a:endParaRPr>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39</a:t>
            </a:fld>
            <a:endParaRPr lang="es-ES" dirty="0"/>
          </a:p>
        </p:txBody>
      </p:sp>
      <p:sp>
        <p:nvSpPr>
          <p:cNvPr id="188" name="Line 224"/>
          <p:cNvSpPr>
            <a:spLocks noChangeShapeType="1"/>
          </p:cNvSpPr>
          <p:nvPr/>
        </p:nvSpPr>
        <p:spPr bwMode="auto">
          <a:xfrm flipH="1">
            <a:off x="1692077" y="5265192"/>
            <a:ext cx="792163" cy="0"/>
          </a:xfrm>
          <a:prstGeom prst="line">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grpSp>
        <p:nvGrpSpPr>
          <p:cNvPr id="6" name="Grupo 5"/>
          <p:cNvGrpSpPr/>
          <p:nvPr/>
        </p:nvGrpSpPr>
        <p:grpSpPr>
          <a:xfrm>
            <a:off x="539552" y="5126359"/>
            <a:ext cx="1216207" cy="1038945"/>
            <a:chOff x="539552" y="5126359"/>
            <a:chExt cx="1216207" cy="1038945"/>
          </a:xfrm>
        </p:grpSpPr>
        <p:grpSp>
          <p:nvGrpSpPr>
            <p:cNvPr id="12" name="Group 54"/>
            <p:cNvGrpSpPr>
              <a:grpSpLocks/>
            </p:cNvGrpSpPr>
            <p:nvPr/>
          </p:nvGrpSpPr>
          <p:grpSpPr bwMode="auto">
            <a:xfrm>
              <a:off x="539552" y="5155654"/>
              <a:ext cx="1150938" cy="1009650"/>
              <a:chOff x="4468" y="935"/>
              <a:chExt cx="725" cy="636"/>
            </a:xfrm>
          </p:grpSpPr>
          <p:grpSp>
            <p:nvGrpSpPr>
              <p:cNvPr id="13" name="Group 55"/>
              <p:cNvGrpSpPr>
                <a:grpSpLocks/>
              </p:cNvGrpSpPr>
              <p:nvPr/>
            </p:nvGrpSpPr>
            <p:grpSpPr bwMode="auto">
              <a:xfrm>
                <a:off x="4468" y="935"/>
                <a:ext cx="725" cy="636"/>
                <a:chOff x="884" y="980"/>
                <a:chExt cx="3401" cy="2950"/>
              </a:xfrm>
            </p:grpSpPr>
            <p:grpSp>
              <p:nvGrpSpPr>
                <p:cNvPr id="15" name="Group 56"/>
                <p:cNvGrpSpPr>
                  <a:grpSpLocks/>
                </p:cNvGrpSpPr>
                <p:nvPr/>
              </p:nvGrpSpPr>
              <p:grpSpPr bwMode="auto">
                <a:xfrm>
                  <a:off x="975" y="3838"/>
                  <a:ext cx="3128" cy="92"/>
                  <a:chOff x="1021" y="980"/>
                  <a:chExt cx="3128" cy="92"/>
                </a:xfrm>
              </p:grpSpPr>
              <p:sp>
                <p:nvSpPr>
                  <p:cNvPr id="115" name="Rectangle 57"/>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6" name="Rectangle 58"/>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7" name="Rectangle 59"/>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8" name="Rectangle 60"/>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9" name="Rectangle 61"/>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0" name="Rectangle 62"/>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1" name="Rectangle 63"/>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2" name="Rectangle 64"/>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3" name="Rectangle 65"/>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4" name="Rectangle 66"/>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5" name="Rectangle 67"/>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6" name="Rectangle 68"/>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7" name="Rectangle 69"/>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8" name="Rectangle 70"/>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9" name="Rectangle 71"/>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0" name="Rectangle 72"/>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1" name="Rectangle 73"/>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2" name="Rectangle 74"/>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3" name="Rectangle 75"/>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4" name="Rectangle 76"/>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5" name="Rectangle 77"/>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6" name="Rectangle 78"/>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7" name="Rectangle 79"/>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8" name="Rectangle 80"/>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9" name="Rectangle 81"/>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0" name="Rectangle 82"/>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1" name="Rectangle 83"/>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2" name="Rectangle 84"/>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3" name="Rectangle 85"/>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4" name="Rectangle 86"/>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5" name="Rectangle 87"/>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6" name="Rectangle 88"/>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7" name="Rectangle 89"/>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8" name="Rectangle 90"/>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9" name="Rectangle 91"/>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16" name="Group 92"/>
                <p:cNvGrpSpPr>
                  <a:grpSpLocks/>
                </p:cNvGrpSpPr>
                <p:nvPr/>
              </p:nvGrpSpPr>
              <p:grpSpPr bwMode="auto">
                <a:xfrm>
                  <a:off x="884" y="1117"/>
                  <a:ext cx="90" cy="2677"/>
                  <a:chOff x="4195" y="1117"/>
                  <a:chExt cx="90" cy="2677"/>
                </a:xfrm>
              </p:grpSpPr>
              <p:sp>
                <p:nvSpPr>
                  <p:cNvPr id="85" name="Rectangle 93"/>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6" name="Rectangle 94"/>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7" name="Rectangle 95"/>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8" name="Rectangle 96"/>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9" name="Rectangle 97"/>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0" name="Rectangle 98"/>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1" name="Rectangle 99"/>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2" name="Rectangle 100"/>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3" name="Rectangle 101"/>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4" name="Rectangle 102"/>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5" name="Rectangle 103"/>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6" name="Rectangle 104"/>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7" name="Rectangle 105"/>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8" name="Rectangle 106"/>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9" name="Rectangle 107"/>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0" name="Rectangle 108"/>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1" name="Rectangle 109"/>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2" name="Rectangle 110"/>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3" name="Rectangle 111"/>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4" name="Rectangle 112"/>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5" name="Rectangle 113"/>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6" name="Rectangle 114"/>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7" name="Rectangle 115"/>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8" name="Rectangle 116"/>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9" name="Rectangle 117"/>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0" name="Rectangle 118"/>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1" name="Rectangle 119"/>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2" name="Rectangle 120"/>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3" name="Rectangle 121"/>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4" name="Rectangle 122"/>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17" name="Rectangle 123"/>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dirty="0">
                    <a:solidFill>
                      <a:schemeClr val="tx1"/>
                    </a:solidFill>
                  </a:endParaRPr>
                </a:p>
              </p:txBody>
            </p:sp>
            <p:grpSp>
              <p:nvGrpSpPr>
                <p:cNvPr id="18" name="Group 124"/>
                <p:cNvGrpSpPr>
                  <a:grpSpLocks/>
                </p:cNvGrpSpPr>
                <p:nvPr/>
              </p:nvGrpSpPr>
              <p:grpSpPr bwMode="auto">
                <a:xfrm>
                  <a:off x="4195" y="1117"/>
                  <a:ext cx="90" cy="2677"/>
                  <a:chOff x="4195" y="1117"/>
                  <a:chExt cx="90" cy="2677"/>
                </a:xfrm>
              </p:grpSpPr>
              <p:sp>
                <p:nvSpPr>
                  <p:cNvPr id="55" name="Rectangle 125"/>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 name="Rectangle 126"/>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 name="Rectangle 127"/>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 name="Rectangle 128"/>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 name="Rectangle 129"/>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0" name="Rectangle 130"/>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1" name="Rectangle 131"/>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2" name="Rectangle 132"/>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3" name="Rectangle 133"/>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4" name="Rectangle 134"/>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5" name="Rectangle 135"/>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6" name="Rectangle 136"/>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7" name="Rectangle 137"/>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8" name="Rectangle 138"/>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9" name="Rectangle 139"/>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0" name="Rectangle 140"/>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1" name="Rectangle 141"/>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2" name="Rectangle 142"/>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3" name="Rectangle 143"/>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4" name="Rectangle 144"/>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5" name="Rectangle 145"/>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6" name="Rectangle 146"/>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7" name="Rectangle 147"/>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8" name="Rectangle 148"/>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9" name="Rectangle 149"/>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0" name="Rectangle 150"/>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1" name="Rectangle 151"/>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2" name="Rectangle 152"/>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3" name="Rectangle 153"/>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4" name="Rectangle 154"/>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19" name="Group 155"/>
                <p:cNvGrpSpPr>
                  <a:grpSpLocks/>
                </p:cNvGrpSpPr>
                <p:nvPr/>
              </p:nvGrpSpPr>
              <p:grpSpPr bwMode="auto">
                <a:xfrm>
                  <a:off x="1021" y="980"/>
                  <a:ext cx="3128" cy="92"/>
                  <a:chOff x="1021" y="980"/>
                  <a:chExt cx="3128" cy="92"/>
                </a:xfrm>
              </p:grpSpPr>
              <p:sp>
                <p:nvSpPr>
                  <p:cNvPr id="20" name="Rectangle 156"/>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 name="Rectangle 157"/>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 name="Rectangle 158"/>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 name="Rectangle 159"/>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 name="Rectangle 160"/>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 name="Rectangle 161"/>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 name="Rectangle 162"/>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 name="Rectangle 163"/>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 name="Rectangle 164"/>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 name="Rectangle 165"/>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 name="Rectangle 166"/>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 name="Rectangle 167"/>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2" name="Rectangle 168"/>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3" name="Rectangle 169"/>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4" name="Rectangle 170"/>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5" name="Rectangle 171"/>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6" name="Rectangle 172"/>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 name="Rectangle 173"/>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 name="Rectangle 174"/>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 name="Rectangle 175"/>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 name="Rectangle 176"/>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 name="Rectangle 177"/>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 name="Rectangle 178"/>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 name="Rectangle 179"/>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 name="Rectangle 180"/>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 name="Rectangle 181"/>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 name="Rectangle 182"/>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 name="Rectangle 183"/>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 name="Rectangle 184"/>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9" name="Rectangle 185"/>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 name="Rectangle 186"/>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 name="Rectangle 187"/>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 name="Rectangle 188"/>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 name="Rectangle 189"/>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 name="Rectangle 190"/>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sp>
            <p:nvSpPr>
              <p:cNvPr id="14" name="Text Box 191"/>
              <p:cNvSpPr txBox="1">
                <a:spLocks noChangeArrowheads="1"/>
              </p:cNvSpPr>
              <p:nvPr/>
            </p:nvSpPr>
            <p:spPr bwMode="auto">
              <a:xfrm>
                <a:off x="4495" y="1152"/>
                <a:ext cx="6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a:solidFill>
                      <a:schemeClr val="bg1"/>
                    </a:solidFill>
                  </a:rPr>
                  <a:t>procesador</a:t>
                </a:r>
                <a:endParaRPr lang="es-ES" altLang="es-ES" sz="1400">
                  <a:solidFill>
                    <a:schemeClr val="bg1"/>
                  </a:solidFill>
                </a:endParaRPr>
              </a:p>
            </p:txBody>
          </p:sp>
        </p:grpSp>
        <p:sp>
          <p:nvSpPr>
            <p:cNvPr id="5" name="CuadroTexto 4"/>
            <p:cNvSpPr txBox="1"/>
            <p:nvPr/>
          </p:nvSpPr>
          <p:spPr>
            <a:xfrm>
              <a:off x="1167521" y="5126359"/>
              <a:ext cx="588238" cy="338554"/>
            </a:xfrm>
            <a:prstGeom prst="rect">
              <a:avLst/>
            </a:prstGeom>
            <a:noFill/>
          </p:spPr>
          <p:txBody>
            <a:bodyPr wrap="none" rtlCol="0">
              <a:spAutoFit/>
            </a:bodyPr>
            <a:lstStyle/>
            <a:p>
              <a:r>
                <a:rPr lang="es-ES" sz="1600" dirty="0" smtClean="0">
                  <a:solidFill>
                    <a:schemeClr val="bg1"/>
                  </a:solidFill>
                </a:rPr>
                <a:t>IRQ0</a:t>
              </a:r>
            </a:p>
          </p:txBody>
        </p:sp>
      </p:grpSp>
      <p:grpSp>
        <p:nvGrpSpPr>
          <p:cNvPr id="7" name="Grupo 6"/>
          <p:cNvGrpSpPr/>
          <p:nvPr/>
        </p:nvGrpSpPr>
        <p:grpSpPr>
          <a:xfrm>
            <a:off x="2452228" y="5157192"/>
            <a:ext cx="535249" cy="507790"/>
            <a:chOff x="2452228" y="5157192"/>
            <a:chExt cx="535249" cy="862062"/>
          </a:xfrm>
        </p:grpSpPr>
        <p:grpSp>
          <p:nvGrpSpPr>
            <p:cNvPr id="150" name="Group 192"/>
            <p:cNvGrpSpPr>
              <a:grpSpLocks/>
            </p:cNvGrpSpPr>
            <p:nvPr/>
          </p:nvGrpSpPr>
          <p:grpSpPr bwMode="auto">
            <a:xfrm>
              <a:off x="2484240" y="5227092"/>
              <a:ext cx="503237" cy="792162"/>
              <a:chOff x="884" y="1071"/>
              <a:chExt cx="1406" cy="1452"/>
            </a:xfrm>
          </p:grpSpPr>
          <p:sp>
            <p:nvSpPr>
              <p:cNvPr id="151" name="Rectangle 193"/>
              <p:cNvSpPr>
                <a:spLocks noChangeArrowheads="1"/>
              </p:cNvSpPr>
              <p:nvPr/>
            </p:nvSpPr>
            <p:spPr bwMode="auto">
              <a:xfrm>
                <a:off x="884"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2" name="Rectangle 194"/>
              <p:cNvSpPr>
                <a:spLocks noChangeArrowheads="1"/>
              </p:cNvSpPr>
              <p:nvPr/>
            </p:nvSpPr>
            <p:spPr bwMode="auto">
              <a:xfrm>
                <a:off x="884"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3" name="Rectangle 195"/>
              <p:cNvSpPr>
                <a:spLocks noChangeArrowheads="1"/>
              </p:cNvSpPr>
              <p:nvPr/>
            </p:nvSpPr>
            <p:spPr bwMode="auto">
              <a:xfrm>
                <a:off x="884"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4" name="Rectangle 196"/>
              <p:cNvSpPr>
                <a:spLocks noChangeArrowheads="1"/>
              </p:cNvSpPr>
              <p:nvPr/>
            </p:nvSpPr>
            <p:spPr bwMode="auto">
              <a:xfrm>
                <a:off x="884"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5" name="Rectangle 197"/>
              <p:cNvSpPr>
                <a:spLocks noChangeArrowheads="1"/>
              </p:cNvSpPr>
              <p:nvPr/>
            </p:nvSpPr>
            <p:spPr bwMode="auto">
              <a:xfrm>
                <a:off x="884"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6" name="Rectangle 198"/>
              <p:cNvSpPr>
                <a:spLocks noChangeArrowheads="1"/>
              </p:cNvSpPr>
              <p:nvPr/>
            </p:nvSpPr>
            <p:spPr bwMode="auto">
              <a:xfrm>
                <a:off x="884"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7" name="Rectangle 199"/>
              <p:cNvSpPr>
                <a:spLocks noChangeArrowheads="1"/>
              </p:cNvSpPr>
              <p:nvPr/>
            </p:nvSpPr>
            <p:spPr bwMode="auto">
              <a:xfrm>
                <a:off x="884"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64" name="Rectangle 200"/>
              <p:cNvSpPr>
                <a:spLocks noChangeArrowheads="1"/>
              </p:cNvSpPr>
              <p:nvPr/>
            </p:nvSpPr>
            <p:spPr bwMode="auto">
              <a:xfrm>
                <a:off x="884"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65" name="Rectangle 201"/>
              <p:cNvSpPr>
                <a:spLocks noChangeArrowheads="1"/>
              </p:cNvSpPr>
              <p:nvPr/>
            </p:nvSpPr>
            <p:spPr bwMode="auto">
              <a:xfrm>
                <a:off x="884"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66" name="Rectangle 202"/>
              <p:cNvSpPr>
                <a:spLocks noChangeArrowheads="1"/>
              </p:cNvSpPr>
              <p:nvPr/>
            </p:nvSpPr>
            <p:spPr bwMode="auto">
              <a:xfrm>
                <a:off x="884"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67" name="Rectangle 203"/>
              <p:cNvSpPr>
                <a:spLocks noChangeArrowheads="1"/>
              </p:cNvSpPr>
              <p:nvPr/>
            </p:nvSpPr>
            <p:spPr bwMode="auto">
              <a:xfrm>
                <a:off x="884"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68" name="Rectangle 204"/>
              <p:cNvSpPr>
                <a:spLocks noChangeArrowheads="1"/>
              </p:cNvSpPr>
              <p:nvPr/>
            </p:nvSpPr>
            <p:spPr bwMode="auto">
              <a:xfrm>
                <a:off x="884"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69" name="Rectangle 205"/>
              <p:cNvSpPr>
                <a:spLocks noChangeArrowheads="1"/>
              </p:cNvSpPr>
              <p:nvPr/>
            </p:nvSpPr>
            <p:spPr bwMode="auto">
              <a:xfrm>
                <a:off x="884"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0" name="Rectangle 206"/>
              <p:cNvSpPr>
                <a:spLocks noChangeArrowheads="1"/>
              </p:cNvSpPr>
              <p:nvPr/>
            </p:nvSpPr>
            <p:spPr bwMode="auto">
              <a:xfrm>
                <a:off x="884"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1" name="Rectangle 207"/>
              <p:cNvSpPr>
                <a:spLocks noChangeArrowheads="1"/>
              </p:cNvSpPr>
              <p:nvPr/>
            </p:nvSpPr>
            <p:spPr bwMode="auto">
              <a:xfrm>
                <a:off x="884"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2" name="Rectangle 208"/>
              <p:cNvSpPr>
                <a:spLocks noChangeArrowheads="1"/>
              </p:cNvSpPr>
              <p:nvPr/>
            </p:nvSpPr>
            <p:spPr bwMode="auto">
              <a:xfrm>
                <a:off x="975" y="1071"/>
                <a:ext cx="1225" cy="1452"/>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3" name="Rectangle 209"/>
              <p:cNvSpPr>
                <a:spLocks noChangeArrowheads="1"/>
              </p:cNvSpPr>
              <p:nvPr/>
            </p:nvSpPr>
            <p:spPr bwMode="auto">
              <a:xfrm>
                <a:off x="2200"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4" name="Rectangle 210"/>
              <p:cNvSpPr>
                <a:spLocks noChangeArrowheads="1"/>
              </p:cNvSpPr>
              <p:nvPr/>
            </p:nvSpPr>
            <p:spPr bwMode="auto">
              <a:xfrm>
                <a:off x="2200"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5" name="Rectangle 211"/>
              <p:cNvSpPr>
                <a:spLocks noChangeArrowheads="1"/>
              </p:cNvSpPr>
              <p:nvPr/>
            </p:nvSpPr>
            <p:spPr bwMode="auto">
              <a:xfrm>
                <a:off x="2200"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6" name="Rectangle 212"/>
              <p:cNvSpPr>
                <a:spLocks noChangeArrowheads="1"/>
              </p:cNvSpPr>
              <p:nvPr/>
            </p:nvSpPr>
            <p:spPr bwMode="auto">
              <a:xfrm>
                <a:off x="2200"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7" name="Rectangle 213"/>
              <p:cNvSpPr>
                <a:spLocks noChangeArrowheads="1"/>
              </p:cNvSpPr>
              <p:nvPr/>
            </p:nvSpPr>
            <p:spPr bwMode="auto">
              <a:xfrm>
                <a:off x="2200"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8" name="Rectangle 214"/>
              <p:cNvSpPr>
                <a:spLocks noChangeArrowheads="1"/>
              </p:cNvSpPr>
              <p:nvPr/>
            </p:nvSpPr>
            <p:spPr bwMode="auto">
              <a:xfrm>
                <a:off x="2200"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9" name="Rectangle 215"/>
              <p:cNvSpPr>
                <a:spLocks noChangeArrowheads="1"/>
              </p:cNvSpPr>
              <p:nvPr/>
            </p:nvSpPr>
            <p:spPr bwMode="auto">
              <a:xfrm>
                <a:off x="2200"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0" name="Rectangle 216"/>
              <p:cNvSpPr>
                <a:spLocks noChangeArrowheads="1"/>
              </p:cNvSpPr>
              <p:nvPr/>
            </p:nvSpPr>
            <p:spPr bwMode="auto">
              <a:xfrm>
                <a:off x="2200"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1" name="Rectangle 217"/>
              <p:cNvSpPr>
                <a:spLocks noChangeArrowheads="1"/>
              </p:cNvSpPr>
              <p:nvPr/>
            </p:nvSpPr>
            <p:spPr bwMode="auto">
              <a:xfrm>
                <a:off x="2200"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2" name="Rectangle 218"/>
              <p:cNvSpPr>
                <a:spLocks noChangeArrowheads="1"/>
              </p:cNvSpPr>
              <p:nvPr/>
            </p:nvSpPr>
            <p:spPr bwMode="auto">
              <a:xfrm>
                <a:off x="2200"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3" name="Rectangle 219"/>
              <p:cNvSpPr>
                <a:spLocks noChangeArrowheads="1"/>
              </p:cNvSpPr>
              <p:nvPr/>
            </p:nvSpPr>
            <p:spPr bwMode="auto">
              <a:xfrm>
                <a:off x="2200"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4" name="Rectangle 220"/>
              <p:cNvSpPr>
                <a:spLocks noChangeArrowheads="1"/>
              </p:cNvSpPr>
              <p:nvPr/>
            </p:nvSpPr>
            <p:spPr bwMode="auto">
              <a:xfrm>
                <a:off x="2200"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5" name="Rectangle 221"/>
              <p:cNvSpPr>
                <a:spLocks noChangeArrowheads="1"/>
              </p:cNvSpPr>
              <p:nvPr/>
            </p:nvSpPr>
            <p:spPr bwMode="auto">
              <a:xfrm>
                <a:off x="2200"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6" name="Rectangle 222"/>
              <p:cNvSpPr>
                <a:spLocks noChangeArrowheads="1"/>
              </p:cNvSpPr>
              <p:nvPr/>
            </p:nvSpPr>
            <p:spPr bwMode="auto">
              <a:xfrm>
                <a:off x="2200"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7" name="Rectangle 223"/>
              <p:cNvSpPr>
                <a:spLocks noChangeArrowheads="1"/>
              </p:cNvSpPr>
              <p:nvPr/>
            </p:nvSpPr>
            <p:spPr bwMode="auto">
              <a:xfrm>
                <a:off x="2200"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189" name="CuadroTexto 188"/>
            <p:cNvSpPr txBox="1"/>
            <p:nvPr/>
          </p:nvSpPr>
          <p:spPr>
            <a:xfrm>
              <a:off x="2452228" y="5157192"/>
              <a:ext cx="391454" cy="261610"/>
            </a:xfrm>
            <a:prstGeom prst="rect">
              <a:avLst/>
            </a:prstGeom>
            <a:noFill/>
          </p:spPr>
          <p:txBody>
            <a:bodyPr wrap="none" rtlCol="0">
              <a:spAutoFit/>
            </a:bodyPr>
            <a:lstStyle/>
            <a:p>
              <a:r>
                <a:rPr lang="es-ES" sz="1100" dirty="0" smtClean="0">
                  <a:solidFill>
                    <a:schemeClr val="bg1"/>
                  </a:solidFill>
                </a:rPr>
                <a:t>IRQ</a:t>
              </a:r>
            </a:p>
          </p:txBody>
        </p:sp>
      </p:grpSp>
      <p:sp>
        <p:nvSpPr>
          <p:cNvPr id="190" name="Rectangle 10"/>
          <p:cNvSpPr>
            <a:spLocks noChangeArrowheads="1"/>
          </p:cNvSpPr>
          <p:nvPr/>
        </p:nvSpPr>
        <p:spPr bwMode="auto">
          <a:xfrm>
            <a:off x="600844" y="3311575"/>
            <a:ext cx="8291636"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 altLang="es-ES" sz="2400" dirty="0" smtClean="0">
                <a:solidFill>
                  <a:srgbClr val="993300"/>
                </a:solidFill>
              </a:rPr>
              <a:t>Si hay múltiples dispositivos:</a:t>
            </a:r>
          </a:p>
          <a:p>
            <a:pPr lvl="1" algn="just"/>
            <a:r>
              <a:rPr lang="es-ES" altLang="es-ES" sz="2000" dirty="0" smtClean="0">
                <a:solidFill>
                  <a:srgbClr val="993300"/>
                </a:solidFill>
              </a:rPr>
              <a:t> Uso de un PIC (Programable </a:t>
            </a:r>
            <a:r>
              <a:rPr lang="es-ES" altLang="es-ES" sz="2000" dirty="0" err="1" smtClean="0">
                <a:solidFill>
                  <a:srgbClr val="993300"/>
                </a:solidFill>
              </a:rPr>
              <a:t>Interrupt</a:t>
            </a:r>
            <a:r>
              <a:rPr lang="es-ES" altLang="es-ES" sz="2000" dirty="0" smtClean="0">
                <a:solidFill>
                  <a:srgbClr val="993300"/>
                </a:solidFill>
              </a:rPr>
              <a:t> </a:t>
            </a:r>
            <a:r>
              <a:rPr lang="es-ES" altLang="es-ES" sz="2000" dirty="0" err="1" smtClean="0">
                <a:solidFill>
                  <a:srgbClr val="993300"/>
                </a:solidFill>
              </a:rPr>
              <a:t>Controller</a:t>
            </a:r>
            <a:r>
              <a:rPr lang="es-ES" altLang="es-ES" sz="2000" dirty="0" smtClean="0">
                <a:solidFill>
                  <a:srgbClr val="993300"/>
                </a:solidFill>
              </a:rPr>
              <a:t>)</a:t>
            </a:r>
          </a:p>
          <a:p>
            <a:pPr lvl="1" algn="just"/>
            <a:r>
              <a:rPr lang="es-ES" altLang="es-ES" sz="2000" dirty="0" smtClean="0">
                <a:solidFill>
                  <a:srgbClr val="993300"/>
                </a:solidFill>
              </a:rPr>
              <a:t>Uso de MSI (</a:t>
            </a:r>
            <a:r>
              <a:rPr lang="es-ES" altLang="es-ES" sz="2000" dirty="0" err="1" smtClean="0">
                <a:solidFill>
                  <a:srgbClr val="993300"/>
                </a:solidFill>
              </a:rPr>
              <a:t>Message</a:t>
            </a:r>
            <a:r>
              <a:rPr lang="es-ES" altLang="es-ES" sz="2000" dirty="0" smtClean="0">
                <a:solidFill>
                  <a:srgbClr val="993300"/>
                </a:solidFill>
              </a:rPr>
              <a:t> </a:t>
            </a:r>
            <a:r>
              <a:rPr lang="es-ES" altLang="es-ES" sz="2000" dirty="0" err="1" smtClean="0">
                <a:solidFill>
                  <a:srgbClr val="993300"/>
                </a:solidFill>
              </a:rPr>
              <a:t>Signaled</a:t>
            </a:r>
            <a:r>
              <a:rPr lang="es-ES" altLang="es-ES" sz="2000" dirty="0" smtClean="0">
                <a:solidFill>
                  <a:srgbClr val="993300"/>
                </a:solidFill>
              </a:rPr>
              <a:t> </a:t>
            </a:r>
            <a:r>
              <a:rPr lang="es-ES" altLang="es-ES" sz="2000" dirty="0" err="1" smtClean="0">
                <a:solidFill>
                  <a:srgbClr val="993300"/>
                </a:solidFill>
              </a:rPr>
              <a:t>Interrupt</a:t>
            </a:r>
            <a:r>
              <a:rPr lang="es-ES" altLang="es-ES" sz="2000" dirty="0" smtClean="0">
                <a:solidFill>
                  <a:srgbClr val="993300"/>
                </a:solidFill>
              </a:rPr>
              <a:t>)</a:t>
            </a:r>
            <a:endParaRPr lang="es-ES" altLang="es-ES" sz="2400" dirty="0">
              <a:solidFill>
                <a:srgbClr val="993300"/>
              </a:solidFill>
            </a:endParaRPr>
          </a:p>
        </p:txBody>
      </p:sp>
      <p:grpSp>
        <p:nvGrpSpPr>
          <p:cNvPr id="9" name="Grupo 8"/>
          <p:cNvGrpSpPr/>
          <p:nvPr/>
        </p:nvGrpSpPr>
        <p:grpSpPr>
          <a:xfrm>
            <a:off x="6011862" y="5056532"/>
            <a:ext cx="720378" cy="1162031"/>
            <a:chOff x="5508625" y="4292600"/>
            <a:chExt cx="2232025" cy="2305050"/>
          </a:xfrm>
        </p:grpSpPr>
        <p:sp>
          <p:nvSpPr>
            <p:cNvPr id="192" name="Rectangle 198"/>
            <p:cNvSpPr>
              <a:spLocks noChangeArrowheads="1"/>
            </p:cNvSpPr>
            <p:nvPr/>
          </p:nvSpPr>
          <p:spPr bwMode="auto">
            <a:xfrm>
              <a:off x="5508625" y="4510088"/>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chemeClr val="bg1"/>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99" name="Rectangle 212"/>
            <p:cNvSpPr>
              <a:spLocks noChangeArrowheads="1"/>
            </p:cNvSpPr>
            <p:nvPr/>
          </p:nvSpPr>
          <p:spPr bwMode="auto">
            <a:xfrm>
              <a:off x="5653088" y="4292600"/>
              <a:ext cx="1944688" cy="2305050"/>
            </a:xfrm>
            <a:prstGeom prst="rect">
              <a:avLst/>
            </a:prstGeom>
            <a:solidFill>
              <a:srgbClr val="777777"/>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292929"/>
              </a:extrusionClr>
              <a:contourClr>
                <a:srgbClr val="777777"/>
              </a:contourClr>
            </a:sp3d>
          </p:spPr>
          <p:txBody>
            <a:bodyPr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0" name="Rectangle 213"/>
            <p:cNvSpPr>
              <a:spLocks noChangeArrowheads="1"/>
            </p:cNvSpPr>
            <p:nvPr/>
          </p:nvSpPr>
          <p:spPr bwMode="auto">
            <a:xfrm>
              <a:off x="7597775" y="4365625"/>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1" name="Rectangle 214"/>
            <p:cNvSpPr>
              <a:spLocks noChangeArrowheads="1"/>
            </p:cNvSpPr>
            <p:nvPr/>
          </p:nvSpPr>
          <p:spPr bwMode="auto">
            <a:xfrm>
              <a:off x="7597775" y="4510088"/>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2" name="Rectangle 215"/>
            <p:cNvSpPr>
              <a:spLocks noChangeArrowheads="1"/>
            </p:cNvSpPr>
            <p:nvPr/>
          </p:nvSpPr>
          <p:spPr bwMode="auto">
            <a:xfrm>
              <a:off x="7597775" y="4654550"/>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3" name="Rectangle 216"/>
            <p:cNvSpPr>
              <a:spLocks noChangeArrowheads="1"/>
            </p:cNvSpPr>
            <p:nvPr/>
          </p:nvSpPr>
          <p:spPr bwMode="auto">
            <a:xfrm>
              <a:off x="7597775" y="4797425"/>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4" name="Rectangle 217"/>
            <p:cNvSpPr>
              <a:spLocks noChangeArrowheads="1"/>
            </p:cNvSpPr>
            <p:nvPr/>
          </p:nvSpPr>
          <p:spPr bwMode="auto">
            <a:xfrm>
              <a:off x="7597775" y="4941888"/>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5" name="Rectangle 218"/>
            <p:cNvSpPr>
              <a:spLocks noChangeArrowheads="1"/>
            </p:cNvSpPr>
            <p:nvPr/>
          </p:nvSpPr>
          <p:spPr bwMode="auto">
            <a:xfrm>
              <a:off x="7597775" y="5086350"/>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6" name="Rectangle 219"/>
            <p:cNvSpPr>
              <a:spLocks noChangeArrowheads="1"/>
            </p:cNvSpPr>
            <p:nvPr/>
          </p:nvSpPr>
          <p:spPr bwMode="auto">
            <a:xfrm>
              <a:off x="7597775" y="5230813"/>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7" name="Rectangle 220"/>
            <p:cNvSpPr>
              <a:spLocks noChangeArrowheads="1"/>
            </p:cNvSpPr>
            <p:nvPr/>
          </p:nvSpPr>
          <p:spPr bwMode="auto">
            <a:xfrm>
              <a:off x="7597775" y="5373688"/>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8" name="Rectangle 221"/>
            <p:cNvSpPr>
              <a:spLocks noChangeArrowheads="1"/>
            </p:cNvSpPr>
            <p:nvPr/>
          </p:nvSpPr>
          <p:spPr bwMode="auto">
            <a:xfrm>
              <a:off x="7597775" y="5518150"/>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9" name="Rectangle 222"/>
            <p:cNvSpPr>
              <a:spLocks noChangeArrowheads="1"/>
            </p:cNvSpPr>
            <p:nvPr/>
          </p:nvSpPr>
          <p:spPr bwMode="auto">
            <a:xfrm>
              <a:off x="7597775" y="5662613"/>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0" name="Rectangle 223"/>
            <p:cNvSpPr>
              <a:spLocks noChangeArrowheads="1"/>
            </p:cNvSpPr>
            <p:nvPr/>
          </p:nvSpPr>
          <p:spPr bwMode="auto">
            <a:xfrm>
              <a:off x="7597775" y="5807075"/>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1" name="Rectangle 224"/>
            <p:cNvSpPr>
              <a:spLocks noChangeArrowheads="1"/>
            </p:cNvSpPr>
            <p:nvPr/>
          </p:nvSpPr>
          <p:spPr bwMode="auto">
            <a:xfrm>
              <a:off x="7597775" y="5949950"/>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2" name="Rectangle 225"/>
            <p:cNvSpPr>
              <a:spLocks noChangeArrowheads="1"/>
            </p:cNvSpPr>
            <p:nvPr/>
          </p:nvSpPr>
          <p:spPr bwMode="auto">
            <a:xfrm>
              <a:off x="7597775" y="6094413"/>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3" name="Rectangle 226"/>
            <p:cNvSpPr>
              <a:spLocks noChangeArrowheads="1"/>
            </p:cNvSpPr>
            <p:nvPr/>
          </p:nvSpPr>
          <p:spPr bwMode="auto">
            <a:xfrm>
              <a:off x="7597775" y="6238875"/>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4" name="Rectangle 227"/>
            <p:cNvSpPr>
              <a:spLocks noChangeArrowheads="1"/>
            </p:cNvSpPr>
            <p:nvPr/>
          </p:nvSpPr>
          <p:spPr bwMode="auto">
            <a:xfrm>
              <a:off x="7597775" y="6383338"/>
              <a:ext cx="142875" cy="73025"/>
            </a:xfrm>
            <a:prstGeom prst="rect">
              <a:avLst/>
            </a:prstGeom>
            <a:solidFill>
              <a:schemeClr val="tx1"/>
            </a:solidFill>
            <a:ln w="9525">
              <a:miter lim="800000"/>
              <a:headEnd/>
              <a:tailEnd/>
            </a:ln>
            <a:scene3d>
              <a:camera prst="legacyObliqueTopRight"/>
              <a:lightRig rig="legacyNormal3" dir="b"/>
            </a:scene3d>
            <a:sp3d extrusionH="2016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355" name="Grupo 354"/>
          <p:cNvGrpSpPr/>
          <p:nvPr/>
        </p:nvGrpSpPr>
        <p:grpSpPr>
          <a:xfrm>
            <a:off x="4070507" y="4998751"/>
            <a:ext cx="1216207" cy="1038945"/>
            <a:chOff x="539552" y="5126359"/>
            <a:chExt cx="1216207" cy="1038945"/>
          </a:xfrm>
        </p:grpSpPr>
        <p:grpSp>
          <p:nvGrpSpPr>
            <p:cNvPr id="356" name="Group 54"/>
            <p:cNvGrpSpPr>
              <a:grpSpLocks/>
            </p:cNvGrpSpPr>
            <p:nvPr/>
          </p:nvGrpSpPr>
          <p:grpSpPr bwMode="auto">
            <a:xfrm>
              <a:off x="539552" y="5155654"/>
              <a:ext cx="1150938" cy="1009650"/>
              <a:chOff x="4468" y="935"/>
              <a:chExt cx="725" cy="636"/>
            </a:xfrm>
          </p:grpSpPr>
          <p:grpSp>
            <p:nvGrpSpPr>
              <p:cNvPr id="358" name="Group 55"/>
              <p:cNvGrpSpPr>
                <a:grpSpLocks/>
              </p:cNvGrpSpPr>
              <p:nvPr/>
            </p:nvGrpSpPr>
            <p:grpSpPr bwMode="auto">
              <a:xfrm>
                <a:off x="4468" y="935"/>
                <a:ext cx="725" cy="636"/>
                <a:chOff x="884" y="980"/>
                <a:chExt cx="3401" cy="2950"/>
              </a:xfrm>
            </p:grpSpPr>
            <p:grpSp>
              <p:nvGrpSpPr>
                <p:cNvPr id="360" name="Group 56"/>
                <p:cNvGrpSpPr>
                  <a:grpSpLocks/>
                </p:cNvGrpSpPr>
                <p:nvPr/>
              </p:nvGrpSpPr>
              <p:grpSpPr bwMode="auto">
                <a:xfrm>
                  <a:off x="975" y="3838"/>
                  <a:ext cx="3128" cy="92"/>
                  <a:chOff x="1021" y="980"/>
                  <a:chExt cx="3128" cy="92"/>
                </a:xfrm>
              </p:grpSpPr>
              <p:sp>
                <p:nvSpPr>
                  <p:cNvPr id="460" name="Rectangle 57"/>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1" name="Rectangle 58"/>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2" name="Rectangle 59"/>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3" name="Rectangle 60"/>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4" name="Rectangle 61"/>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5" name="Rectangle 62"/>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6" name="Rectangle 63"/>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7" name="Rectangle 64"/>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8" name="Rectangle 65"/>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9" name="Rectangle 66"/>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0" name="Rectangle 67"/>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1" name="Rectangle 68"/>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2" name="Rectangle 69"/>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3" name="Rectangle 70"/>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4" name="Rectangle 71"/>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5" name="Rectangle 72"/>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6" name="Rectangle 73"/>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7" name="Rectangle 74"/>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8" name="Rectangle 75"/>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9" name="Rectangle 76"/>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0" name="Rectangle 77"/>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1" name="Rectangle 78"/>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2" name="Rectangle 79"/>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3" name="Rectangle 80"/>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4" name="Rectangle 81"/>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5" name="Rectangle 82"/>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6" name="Rectangle 83"/>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7" name="Rectangle 84"/>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8" name="Rectangle 85"/>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9" name="Rectangle 86"/>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90" name="Rectangle 87"/>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91" name="Rectangle 88"/>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92" name="Rectangle 89"/>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93" name="Rectangle 90"/>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94" name="Rectangle 91"/>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361" name="Group 92"/>
                <p:cNvGrpSpPr>
                  <a:grpSpLocks/>
                </p:cNvGrpSpPr>
                <p:nvPr/>
              </p:nvGrpSpPr>
              <p:grpSpPr bwMode="auto">
                <a:xfrm>
                  <a:off x="884" y="1117"/>
                  <a:ext cx="90" cy="2677"/>
                  <a:chOff x="4195" y="1117"/>
                  <a:chExt cx="90" cy="2677"/>
                </a:xfrm>
              </p:grpSpPr>
              <p:sp>
                <p:nvSpPr>
                  <p:cNvPr id="430" name="Rectangle 93"/>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1" name="Rectangle 94"/>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2" name="Rectangle 95"/>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3" name="Rectangle 96"/>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4" name="Rectangle 97"/>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5" name="Rectangle 98"/>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6" name="Rectangle 99"/>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7" name="Rectangle 100"/>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8" name="Rectangle 101"/>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9" name="Rectangle 102"/>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0" name="Rectangle 103"/>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1" name="Rectangle 104"/>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2" name="Rectangle 105"/>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3" name="Rectangle 106"/>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4" name="Rectangle 107"/>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5" name="Rectangle 108"/>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6" name="Rectangle 109"/>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7" name="Rectangle 110"/>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8" name="Rectangle 111"/>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9" name="Rectangle 112"/>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0" name="Rectangle 113"/>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1" name="Rectangle 114"/>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2" name="Rectangle 115"/>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3" name="Rectangle 116"/>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4" name="Rectangle 117"/>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5" name="Rectangle 118"/>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6" name="Rectangle 119"/>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7" name="Rectangle 120"/>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8" name="Rectangle 121"/>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9" name="Rectangle 122"/>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362" name="Rectangle 123"/>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dirty="0">
                    <a:solidFill>
                      <a:schemeClr val="tx1"/>
                    </a:solidFill>
                  </a:endParaRPr>
                </a:p>
              </p:txBody>
            </p:sp>
            <p:grpSp>
              <p:nvGrpSpPr>
                <p:cNvPr id="363" name="Group 124"/>
                <p:cNvGrpSpPr>
                  <a:grpSpLocks/>
                </p:cNvGrpSpPr>
                <p:nvPr/>
              </p:nvGrpSpPr>
              <p:grpSpPr bwMode="auto">
                <a:xfrm>
                  <a:off x="4195" y="1117"/>
                  <a:ext cx="90" cy="2677"/>
                  <a:chOff x="4195" y="1117"/>
                  <a:chExt cx="90" cy="2677"/>
                </a:xfrm>
              </p:grpSpPr>
              <p:sp>
                <p:nvSpPr>
                  <p:cNvPr id="400" name="Rectangle 125"/>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1" name="Rectangle 126"/>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2" name="Rectangle 127"/>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3" name="Rectangle 128"/>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4" name="Rectangle 129"/>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5" name="Rectangle 130"/>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6" name="Rectangle 131"/>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7" name="Rectangle 132"/>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8" name="Rectangle 133"/>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9" name="Rectangle 134"/>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0" name="Rectangle 135"/>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1" name="Rectangle 136"/>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2" name="Rectangle 137"/>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3" name="Rectangle 138"/>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4" name="Rectangle 139"/>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5" name="Rectangle 140"/>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6" name="Rectangle 141"/>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7" name="Rectangle 142"/>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8" name="Rectangle 143"/>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9" name="Rectangle 144"/>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0" name="Rectangle 145"/>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1" name="Rectangle 146"/>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2" name="Rectangle 147"/>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3" name="Rectangle 148"/>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4" name="Rectangle 149"/>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5" name="Rectangle 150"/>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6" name="Rectangle 151"/>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7" name="Rectangle 152"/>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8" name="Rectangle 153"/>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9" name="Rectangle 154"/>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364" name="Group 155"/>
                <p:cNvGrpSpPr>
                  <a:grpSpLocks/>
                </p:cNvGrpSpPr>
                <p:nvPr/>
              </p:nvGrpSpPr>
              <p:grpSpPr bwMode="auto">
                <a:xfrm>
                  <a:off x="1021" y="980"/>
                  <a:ext cx="3128" cy="92"/>
                  <a:chOff x="1021" y="980"/>
                  <a:chExt cx="3128" cy="92"/>
                </a:xfrm>
              </p:grpSpPr>
              <p:sp>
                <p:nvSpPr>
                  <p:cNvPr id="365" name="Rectangle 156"/>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66" name="Rectangle 157"/>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67" name="Rectangle 158"/>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68" name="Rectangle 159"/>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69" name="Rectangle 160"/>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0" name="Rectangle 161"/>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1" name="Rectangle 162"/>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2" name="Rectangle 163"/>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3" name="Rectangle 164"/>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4" name="Rectangle 165"/>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5" name="Rectangle 166"/>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6" name="Rectangle 167"/>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7" name="Rectangle 168"/>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8" name="Rectangle 169"/>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9" name="Rectangle 170"/>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0" name="Rectangle 171"/>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1" name="Rectangle 172"/>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2" name="Rectangle 173"/>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3" name="Rectangle 174"/>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4" name="Rectangle 175"/>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5" name="Rectangle 176"/>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6" name="Rectangle 177"/>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7" name="Rectangle 178"/>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8" name="Rectangle 179"/>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9" name="Rectangle 180"/>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0" name="Rectangle 181"/>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1" name="Rectangle 182"/>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2" name="Rectangle 183"/>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3" name="Rectangle 184"/>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4" name="Rectangle 185"/>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5" name="Rectangle 186"/>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6" name="Rectangle 187"/>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7" name="Rectangle 188"/>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8" name="Rectangle 189"/>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9" name="Rectangle 190"/>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sp>
            <p:nvSpPr>
              <p:cNvPr id="359" name="Text Box 191"/>
              <p:cNvSpPr txBox="1">
                <a:spLocks noChangeArrowheads="1"/>
              </p:cNvSpPr>
              <p:nvPr/>
            </p:nvSpPr>
            <p:spPr bwMode="auto">
              <a:xfrm>
                <a:off x="4495" y="1152"/>
                <a:ext cx="6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dirty="0">
                    <a:solidFill>
                      <a:schemeClr val="bg1"/>
                    </a:solidFill>
                  </a:rPr>
                  <a:t>procesador</a:t>
                </a:r>
                <a:endParaRPr lang="es-ES" altLang="es-ES" sz="1400" dirty="0">
                  <a:solidFill>
                    <a:schemeClr val="bg1"/>
                  </a:solidFill>
                </a:endParaRPr>
              </a:p>
            </p:txBody>
          </p:sp>
        </p:grpSp>
        <p:sp>
          <p:nvSpPr>
            <p:cNvPr id="357" name="CuadroTexto 356"/>
            <p:cNvSpPr txBox="1"/>
            <p:nvPr/>
          </p:nvSpPr>
          <p:spPr>
            <a:xfrm>
              <a:off x="1167521" y="5126359"/>
              <a:ext cx="588238" cy="338554"/>
            </a:xfrm>
            <a:prstGeom prst="rect">
              <a:avLst/>
            </a:prstGeom>
            <a:noFill/>
          </p:spPr>
          <p:txBody>
            <a:bodyPr wrap="none" rtlCol="0">
              <a:spAutoFit/>
            </a:bodyPr>
            <a:lstStyle/>
            <a:p>
              <a:r>
                <a:rPr lang="es-ES" sz="1600" dirty="0" smtClean="0">
                  <a:solidFill>
                    <a:schemeClr val="bg1"/>
                  </a:solidFill>
                </a:rPr>
                <a:t>IRQ0</a:t>
              </a:r>
            </a:p>
          </p:txBody>
        </p:sp>
      </p:grpSp>
      <p:sp>
        <p:nvSpPr>
          <p:cNvPr id="495" name="Line 224"/>
          <p:cNvSpPr>
            <a:spLocks noChangeShapeType="1"/>
          </p:cNvSpPr>
          <p:nvPr/>
        </p:nvSpPr>
        <p:spPr bwMode="auto">
          <a:xfrm flipH="1">
            <a:off x="5206216" y="5166173"/>
            <a:ext cx="792163" cy="0"/>
          </a:xfrm>
          <a:prstGeom prst="line">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grpSp>
        <p:nvGrpSpPr>
          <p:cNvPr id="496" name="Grupo 495"/>
          <p:cNvGrpSpPr/>
          <p:nvPr/>
        </p:nvGrpSpPr>
        <p:grpSpPr>
          <a:xfrm>
            <a:off x="7702376" y="4611627"/>
            <a:ext cx="535249" cy="463308"/>
            <a:chOff x="2452228" y="5157192"/>
            <a:chExt cx="535249" cy="862062"/>
          </a:xfrm>
        </p:grpSpPr>
        <p:grpSp>
          <p:nvGrpSpPr>
            <p:cNvPr id="497" name="Group 192"/>
            <p:cNvGrpSpPr>
              <a:grpSpLocks/>
            </p:cNvGrpSpPr>
            <p:nvPr/>
          </p:nvGrpSpPr>
          <p:grpSpPr bwMode="auto">
            <a:xfrm>
              <a:off x="2484240" y="5227092"/>
              <a:ext cx="503237" cy="792162"/>
              <a:chOff x="884" y="1071"/>
              <a:chExt cx="1406" cy="1452"/>
            </a:xfrm>
          </p:grpSpPr>
          <p:sp>
            <p:nvSpPr>
              <p:cNvPr id="499" name="Rectangle 193"/>
              <p:cNvSpPr>
                <a:spLocks noChangeArrowheads="1"/>
              </p:cNvSpPr>
              <p:nvPr/>
            </p:nvSpPr>
            <p:spPr bwMode="auto">
              <a:xfrm>
                <a:off x="884"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0" name="Rectangle 194"/>
              <p:cNvSpPr>
                <a:spLocks noChangeArrowheads="1"/>
              </p:cNvSpPr>
              <p:nvPr/>
            </p:nvSpPr>
            <p:spPr bwMode="auto">
              <a:xfrm>
                <a:off x="884"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1" name="Rectangle 195"/>
              <p:cNvSpPr>
                <a:spLocks noChangeArrowheads="1"/>
              </p:cNvSpPr>
              <p:nvPr/>
            </p:nvSpPr>
            <p:spPr bwMode="auto">
              <a:xfrm>
                <a:off x="884"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2" name="Rectangle 196"/>
              <p:cNvSpPr>
                <a:spLocks noChangeArrowheads="1"/>
              </p:cNvSpPr>
              <p:nvPr/>
            </p:nvSpPr>
            <p:spPr bwMode="auto">
              <a:xfrm>
                <a:off x="884"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3" name="Rectangle 197"/>
              <p:cNvSpPr>
                <a:spLocks noChangeArrowheads="1"/>
              </p:cNvSpPr>
              <p:nvPr/>
            </p:nvSpPr>
            <p:spPr bwMode="auto">
              <a:xfrm>
                <a:off x="884"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4" name="Rectangle 198"/>
              <p:cNvSpPr>
                <a:spLocks noChangeArrowheads="1"/>
              </p:cNvSpPr>
              <p:nvPr/>
            </p:nvSpPr>
            <p:spPr bwMode="auto">
              <a:xfrm>
                <a:off x="884"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5" name="Rectangle 199"/>
              <p:cNvSpPr>
                <a:spLocks noChangeArrowheads="1"/>
              </p:cNvSpPr>
              <p:nvPr/>
            </p:nvSpPr>
            <p:spPr bwMode="auto">
              <a:xfrm>
                <a:off x="884"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6" name="Rectangle 200"/>
              <p:cNvSpPr>
                <a:spLocks noChangeArrowheads="1"/>
              </p:cNvSpPr>
              <p:nvPr/>
            </p:nvSpPr>
            <p:spPr bwMode="auto">
              <a:xfrm>
                <a:off x="884"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7" name="Rectangle 201"/>
              <p:cNvSpPr>
                <a:spLocks noChangeArrowheads="1"/>
              </p:cNvSpPr>
              <p:nvPr/>
            </p:nvSpPr>
            <p:spPr bwMode="auto">
              <a:xfrm>
                <a:off x="884"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8" name="Rectangle 202"/>
              <p:cNvSpPr>
                <a:spLocks noChangeArrowheads="1"/>
              </p:cNvSpPr>
              <p:nvPr/>
            </p:nvSpPr>
            <p:spPr bwMode="auto">
              <a:xfrm>
                <a:off x="884"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9" name="Rectangle 203"/>
              <p:cNvSpPr>
                <a:spLocks noChangeArrowheads="1"/>
              </p:cNvSpPr>
              <p:nvPr/>
            </p:nvSpPr>
            <p:spPr bwMode="auto">
              <a:xfrm>
                <a:off x="884"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0" name="Rectangle 204"/>
              <p:cNvSpPr>
                <a:spLocks noChangeArrowheads="1"/>
              </p:cNvSpPr>
              <p:nvPr/>
            </p:nvSpPr>
            <p:spPr bwMode="auto">
              <a:xfrm>
                <a:off x="884"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1" name="Rectangle 205"/>
              <p:cNvSpPr>
                <a:spLocks noChangeArrowheads="1"/>
              </p:cNvSpPr>
              <p:nvPr/>
            </p:nvSpPr>
            <p:spPr bwMode="auto">
              <a:xfrm>
                <a:off x="884"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2" name="Rectangle 206"/>
              <p:cNvSpPr>
                <a:spLocks noChangeArrowheads="1"/>
              </p:cNvSpPr>
              <p:nvPr/>
            </p:nvSpPr>
            <p:spPr bwMode="auto">
              <a:xfrm>
                <a:off x="884"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3" name="Rectangle 207"/>
              <p:cNvSpPr>
                <a:spLocks noChangeArrowheads="1"/>
              </p:cNvSpPr>
              <p:nvPr/>
            </p:nvSpPr>
            <p:spPr bwMode="auto">
              <a:xfrm>
                <a:off x="884"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4" name="Rectangle 208"/>
              <p:cNvSpPr>
                <a:spLocks noChangeArrowheads="1"/>
              </p:cNvSpPr>
              <p:nvPr/>
            </p:nvSpPr>
            <p:spPr bwMode="auto">
              <a:xfrm>
                <a:off x="975" y="1071"/>
                <a:ext cx="1225" cy="1452"/>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5" name="Rectangle 209"/>
              <p:cNvSpPr>
                <a:spLocks noChangeArrowheads="1"/>
              </p:cNvSpPr>
              <p:nvPr/>
            </p:nvSpPr>
            <p:spPr bwMode="auto">
              <a:xfrm>
                <a:off x="2200"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6" name="Rectangle 210"/>
              <p:cNvSpPr>
                <a:spLocks noChangeArrowheads="1"/>
              </p:cNvSpPr>
              <p:nvPr/>
            </p:nvSpPr>
            <p:spPr bwMode="auto">
              <a:xfrm>
                <a:off x="2200"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7" name="Rectangle 211"/>
              <p:cNvSpPr>
                <a:spLocks noChangeArrowheads="1"/>
              </p:cNvSpPr>
              <p:nvPr/>
            </p:nvSpPr>
            <p:spPr bwMode="auto">
              <a:xfrm>
                <a:off x="2200"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8" name="Rectangle 212"/>
              <p:cNvSpPr>
                <a:spLocks noChangeArrowheads="1"/>
              </p:cNvSpPr>
              <p:nvPr/>
            </p:nvSpPr>
            <p:spPr bwMode="auto">
              <a:xfrm>
                <a:off x="2200"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9" name="Rectangle 213"/>
              <p:cNvSpPr>
                <a:spLocks noChangeArrowheads="1"/>
              </p:cNvSpPr>
              <p:nvPr/>
            </p:nvSpPr>
            <p:spPr bwMode="auto">
              <a:xfrm>
                <a:off x="2200"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0" name="Rectangle 214"/>
              <p:cNvSpPr>
                <a:spLocks noChangeArrowheads="1"/>
              </p:cNvSpPr>
              <p:nvPr/>
            </p:nvSpPr>
            <p:spPr bwMode="auto">
              <a:xfrm>
                <a:off x="2200"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1" name="Rectangle 215"/>
              <p:cNvSpPr>
                <a:spLocks noChangeArrowheads="1"/>
              </p:cNvSpPr>
              <p:nvPr/>
            </p:nvSpPr>
            <p:spPr bwMode="auto">
              <a:xfrm>
                <a:off x="2200"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2" name="Rectangle 216"/>
              <p:cNvSpPr>
                <a:spLocks noChangeArrowheads="1"/>
              </p:cNvSpPr>
              <p:nvPr/>
            </p:nvSpPr>
            <p:spPr bwMode="auto">
              <a:xfrm>
                <a:off x="2200"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3" name="Rectangle 217"/>
              <p:cNvSpPr>
                <a:spLocks noChangeArrowheads="1"/>
              </p:cNvSpPr>
              <p:nvPr/>
            </p:nvSpPr>
            <p:spPr bwMode="auto">
              <a:xfrm>
                <a:off x="2200"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4" name="Rectangle 218"/>
              <p:cNvSpPr>
                <a:spLocks noChangeArrowheads="1"/>
              </p:cNvSpPr>
              <p:nvPr/>
            </p:nvSpPr>
            <p:spPr bwMode="auto">
              <a:xfrm>
                <a:off x="2200"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5" name="Rectangle 219"/>
              <p:cNvSpPr>
                <a:spLocks noChangeArrowheads="1"/>
              </p:cNvSpPr>
              <p:nvPr/>
            </p:nvSpPr>
            <p:spPr bwMode="auto">
              <a:xfrm>
                <a:off x="2200"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6" name="Rectangle 220"/>
              <p:cNvSpPr>
                <a:spLocks noChangeArrowheads="1"/>
              </p:cNvSpPr>
              <p:nvPr/>
            </p:nvSpPr>
            <p:spPr bwMode="auto">
              <a:xfrm>
                <a:off x="2200"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7" name="Rectangle 221"/>
              <p:cNvSpPr>
                <a:spLocks noChangeArrowheads="1"/>
              </p:cNvSpPr>
              <p:nvPr/>
            </p:nvSpPr>
            <p:spPr bwMode="auto">
              <a:xfrm>
                <a:off x="2200"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8" name="Rectangle 222"/>
              <p:cNvSpPr>
                <a:spLocks noChangeArrowheads="1"/>
              </p:cNvSpPr>
              <p:nvPr/>
            </p:nvSpPr>
            <p:spPr bwMode="auto">
              <a:xfrm>
                <a:off x="2200"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9" name="Rectangle 223"/>
              <p:cNvSpPr>
                <a:spLocks noChangeArrowheads="1"/>
              </p:cNvSpPr>
              <p:nvPr/>
            </p:nvSpPr>
            <p:spPr bwMode="auto">
              <a:xfrm>
                <a:off x="2200"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498" name="CuadroTexto 497"/>
            <p:cNvSpPr txBox="1"/>
            <p:nvPr/>
          </p:nvSpPr>
          <p:spPr>
            <a:xfrm>
              <a:off x="2452228" y="5157192"/>
              <a:ext cx="391454" cy="261610"/>
            </a:xfrm>
            <a:prstGeom prst="rect">
              <a:avLst/>
            </a:prstGeom>
            <a:noFill/>
          </p:spPr>
          <p:txBody>
            <a:bodyPr wrap="none" rtlCol="0">
              <a:spAutoFit/>
            </a:bodyPr>
            <a:lstStyle/>
            <a:p>
              <a:r>
                <a:rPr lang="es-ES" sz="1100" dirty="0" smtClean="0">
                  <a:solidFill>
                    <a:schemeClr val="bg1"/>
                  </a:solidFill>
                </a:rPr>
                <a:t>IRQ</a:t>
              </a:r>
            </a:p>
          </p:txBody>
        </p:sp>
      </p:grpSp>
      <p:grpSp>
        <p:nvGrpSpPr>
          <p:cNvPr id="530" name="Grupo 529"/>
          <p:cNvGrpSpPr/>
          <p:nvPr/>
        </p:nvGrpSpPr>
        <p:grpSpPr>
          <a:xfrm>
            <a:off x="7709159" y="5125932"/>
            <a:ext cx="535249" cy="463308"/>
            <a:chOff x="2452228" y="5157192"/>
            <a:chExt cx="535249" cy="862062"/>
          </a:xfrm>
        </p:grpSpPr>
        <p:grpSp>
          <p:nvGrpSpPr>
            <p:cNvPr id="531" name="Group 192"/>
            <p:cNvGrpSpPr>
              <a:grpSpLocks/>
            </p:cNvGrpSpPr>
            <p:nvPr/>
          </p:nvGrpSpPr>
          <p:grpSpPr bwMode="auto">
            <a:xfrm>
              <a:off x="2484240" y="5227092"/>
              <a:ext cx="503237" cy="792162"/>
              <a:chOff x="884" y="1071"/>
              <a:chExt cx="1406" cy="1452"/>
            </a:xfrm>
          </p:grpSpPr>
          <p:sp>
            <p:nvSpPr>
              <p:cNvPr id="533" name="Rectangle 193"/>
              <p:cNvSpPr>
                <a:spLocks noChangeArrowheads="1"/>
              </p:cNvSpPr>
              <p:nvPr/>
            </p:nvSpPr>
            <p:spPr bwMode="auto">
              <a:xfrm>
                <a:off x="884"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4" name="Rectangle 194"/>
              <p:cNvSpPr>
                <a:spLocks noChangeArrowheads="1"/>
              </p:cNvSpPr>
              <p:nvPr/>
            </p:nvSpPr>
            <p:spPr bwMode="auto">
              <a:xfrm>
                <a:off x="884"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5" name="Rectangle 195"/>
              <p:cNvSpPr>
                <a:spLocks noChangeArrowheads="1"/>
              </p:cNvSpPr>
              <p:nvPr/>
            </p:nvSpPr>
            <p:spPr bwMode="auto">
              <a:xfrm>
                <a:off x="884"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6" name="Rectangle 196"/>
              <p:cNvSpPr>
                <a:spLocks noChangeArrowheads="1"/>
              </p:cNvSpPr>
              <p:nvPr/>
            </p:nvSpPr>
            <p:spPr bwMode="auto">
              <a:xfrm>
                <a:off x="884"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7" name="Rectangle 197"/>
              <p:cNvSpPr>
                <a:spLocks noChangeArrowheads="1"/>
              </p:cNvSpPr>
              <p:nvPr/>
            </p:nvSpPr>
            <p:spPr bwMode="auto">
              <a:xfrm>
                <a:off x="884"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8" name="Rectangle 198"/>
              <p:cNvSpPr>
                <a:spLocks noChangeArrowheads="1"/>
              </p:cNvSpPr>
              <p:nvPr/>
            </p:nvSpPr>
            <p:spPr bwMode="auto">
              <a:xfrm>
                <a:off x="884"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9" name="Rectangle 199"/>
              <p:cNvSpPr>
                <a:spLocks noChangeArrowheads="1"/>
              </p:cNvSpPr>
              <p:nvPr/>
            </p:nvSpPr>
            <p:spPr bwMode="auto">
              <a:xfrm>
                <a:off x="884"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0" name="Rectangle 200"/>
              <p:cNvSpPr>
                <a:spLocks noChangeArrowheads="1"/>
              </p:cNvSpPr>
              <p:nvPr/>
            </p:nvSpPr>
            <p:spPr bwMode="auto">
              <a:xfrm>
                <a:off x="884"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1" name="Rectangle 201"/>
              <p:cNvSpPr>
                <a:spLocks noChangeArrowheads="1"/>
              </p:cNvSpPr>
              <p:nvPr/>
            </p:nvSpPr>
            <p:spPr bwMode="auto">
              <a:xfrm>
                <a:off x="884"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2" name="Rectangle 202"/>
              <p:cNvSpPr>
                <a:spLocks noChangeArrowheads="1"/>
              </p:cNvSpPr>
              <p:nvPr/>
            </p:nvSpPr>
            <p:spPr bwMode="auto">
              <a:xfrm>
                <a:off x="884"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3" name="Rectangle 203"/>
              <p:cNvSpPr>
                <a:spLocks noChangeArrowheads="1"/>
              </p:cNvSpPr>
              <p:nvPr/>
            </p:nvSpPr>
            <p:spPr bwMode="auto">
              <a:xfrm>
                <a:off x="884"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4" name="Rectangle 204"/>
              <p:cNvSpPr>
                <a:spLocks noChangeArrowheads="1"/>
              </p:cNvSpPr>
              <p:nvPr/>
            </p:nvSpPr>
            <p:spPr bwMode="auto">
              <a:xfrm>
                <a:off x="884"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5" name="Rectangle 205"/>
              <p:cNvSpPr>
                <a:spLocks noChangeArrowheads="1"/>
              </p:cNvSpPr>
              <p:nvPr/>
            </p:nvSpPr>
            <p:spPr bwMode="auto">
              <a:xfrm>
                <a:off x="884"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6" name="Rectangle 206"/>
              <p:cNvSpPr>
                <a:spLocks noChangeArrowheads="1"/>
              </p:cNvSpPr>
              <p:nvPr/>
            </p:nvSpPr>
            <p:spPr bwMode="auto">
              <a:xfrm>
                <a:off x="884"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7" name="Rectangle 207"/>
              <p:cNvSpPr>
                <a:spLocks noChangeArrowheads="1"/>
              </p:cNvSpPr>
              <p:nvPr/>
            </p:nvSpPr>
            <p:spPr bwMode="auto">
              <a:xfrm>
                <a:off x="884"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8" name="Rectangle 208"/>
              <p:cNvSpPr>
                <a:spLocks noChangeArrowheads="1"/>
              </p:cNvSpPr>
              <p:nvPr/>
            </p:nvSpPr>
            <p:spPr bwMode="auto">
              <a:xfrm>
                <a:off x="975" y="1071"/>
                <a:ext cx="1225" cy="1452"/>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9" name="Rectangle 209"/>
              <p:cNvSpPr>
                <a:spLocks noChangeArrowheads="1"/>
              </p:cNvSpPr>
              <p:nvPr/>
            </p:nvSpPr>
            <p:spPr bwMode="auto">
              <a:xfrm>
                <a:off x="2200"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0" name="Rectangle 210"/>
              <p:cNvSpPr>
                <a:spLocks noChangeArrowheads="1"/>
              </p:cNvSpPr>
              <p:nvPr/>
            </p:nvSpPr>
            <p:spPr bwMode="auto">
              <a:xfrm>
                <a:off x="2200"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1" name="Rectangle 211"/>
              <p:cNvSpPr>
                <a:spLocks noChangeArrowheads="1"/>
              </p:cNvSpPr>
              <p:nvPr/>
            </p:nvSpPr>
            <p:spPr bwMode="auto">
              <a:xfrm>
                <a:off x="2200"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2" name="Rectangle 212"/>
              <p:cNvSpPr>
                <a:spLocks noChangeArrowheads="1"/>
              </p:cNvSpPr>
              <p:nvPr/>
            </p:nvSpPr>
            <p:spPr bwMode="auto">
              <a:xfrm>
                <a:off x="2200"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3" name="Rectangle 213"/>
              <p:cNvSpPr>
                <a:spLocks noChangeArrowheads="1"/>
              </p:cNvSpPr>
              <p:nvPr/>
            </p:nvSpPr>
            <p:spPr bwMode="auto">
              <a:xfrm>
                <a:off x="2200"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4" name="Rectangle 214"/>
              <p:cNvSpPr>
                <a:spLocks noChangeArrowheads="1"/>
              </p:cNvSpPr>
              <p:nvPr/>
            </p:nvSpPr>
            <p:spPr bwMode="auto">
              <a:xfrm>
                <a:off x="2200"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5" name="Rectangle 215"/>
              <p:cNvSpPr>
                <a:spLocks noChangeArrowheads="1"/>
              </p:cNvSpPr>
              <p:nvPr/>
            </p:nvSpPr>
            <p:spPr bwMode="auto">
              <a:xfrm>
                <a:off x="2200"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6" name="Rectangle 216"/>
              <p:cNvSpPr>
                <a:spLocks noChangeArrowheads="1"/>
              </p:cNvSpPr>
              <p:nvPr/>
            </p:nvSpPr>
            <p:spPr bwMode="auto">
              <a:xfrm>
                <a:off x="2200"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7" name="Rectangle 217"/>
              <p:cNvSpPr>
                <a:spLocks noChangeArrowheads="1"/>
              </p:cNvSpPr>
              <p:nvPr/>
            </p:nvSpPr>
            <p:spPr bwMode="auto">
              <a:xfrm>
                <a:off x="2200"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8" name="Rectangle 218"/>
              <p:cNvSpPr>
                <a:spLocks noChangeArrowheads="1"/>
              </p:cNvSpPr>
              <p:nvPr/>
            </p:nvSpPr>
            <p:spPr bwMode="auto">
              <a:xfrm>
                <a:off x="2200"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9" name="Rectangle 219"/>
              <p:cNvSpPr>
                <a:spLocks noChangeArrowheads="1"/>
              </p:cNvSpPr>
              <p:nvPr/>
            </p:nvSpPr>
            <p:spPr bwMode="auto">
              <a:xfrm>
                <a:off x="2200"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0" name="Rectangle 220"/>
              <p:cNvSpPr>
                <a:spLocks noChangeArrowheads="1"/>
              </p:cNvSpPr>
              <p:nvPr/>
            </p:nvSpPr>
            <p:spPr bwMode="auto">
              <a:xfrm>
                <a:off x="2200"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1" name="Rectangle 221"/>
              <p:cNvSpPr>
                <a:spLocks noChangeArrowheads="1"/>
              </p:cNvSpPr>
              <p:nvPr/>
            </p:nvSpPr>
            <p:spPr bwMode="auto">
              <a:xfrm>
                <a:off x="2200"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2" name="Rectangle 222"/>
              <p:cNvSpPr>
                <a:spLocks noChangeArrowheads="1"/>
              </p:cNvSpPr>
              <p:nvPr/>
            </p:nvSpPr>
            <p:spPr bwMode="auto">
              <a:xfrm>
                <a:off x="2200"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3" name="Rectangle 223"/>
              <p:cNvSpPr>
                <a:spLocks noChangeArrowheads="1"/>
              </p:cNvSpPr>
              <p:nvPr/>
            </p:nvSpPr>
            <p:spPr bwMode="auto">
              <a:xfrm>
                <a:off x="2200"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532" name="CuadroTexto 531"/>
            <p:cNvSpPr txBox="1"/>
            <p:nvPr/>
          </p:nvSpPr>
          <p:spPr>
            <a:xfrm>
              <a:off x="2452228" y="5157192"/>
              <a:ext cx="391454" cy="261610"/>
            </a:xfrm>
            <a:prstGeom prst="rect">
              <a:avLst/>
            </a:prstGeom>
            <a:noFill/>
          </p:spPr>
          <p:txBody>
            <a:bodyPr wrap="none" rtlCol="0">
              <a:spAutoFit/>
            </a:bodyPr>
            <a:lstStyle/>
            <a:p>
              <a:r>
                <a:rPr lang="es-ES" sz="1100" dirty="0" smtClean="0">
                  <a:solidFill>
                    <a:schemeClr val="bg1"/>
                  </a:solidFill>
                </a:rPr>
                <a:t>IRQ</a:t>
              </a:r>
            </a:p>
          </p:txBody>
        </p:sp>
      </p:grpSp>
      <p:grpSp>
        <p:nvGrpSpPr>
          <p:cNvPr id="564" name="Grupo 563"/>
          <p:cNvGrpSpPr/>
          <p:nvPr/>
        </p:nvGrpSpPr>
        <p:grpSpPr>
          <a:xfrm>
            <a:off x="7709159" y="5661248"/>
            <a:ext cx="535249" cy="463308"/>
            <a:chOff x="2452228" y="5157192"/>
            <a:chExt cx="535249" cy="862062"/>
          </a:xfrm>
        </p:grpSpPr>
        <p:grpSp>
          <p:nvGrpSpPr>
            <p:cNvPr id="565" name="Group 192"/>
            <p:cNvGrpSpPr>
              <a:grpSpLocks/>
            </p:cNvGrpSpPr>
            <p:nvPr/>
          </p:nvGrpSpPr>
          <p:grpSpPr bwMode="auto">
            <a:xfrm>
              <a:off x="2484240" y="5227092"/>
              <a:ext cx="503237" cy="792162"/>
              <a:chOff x="884" y="1071"/>
              <a:chExt cx="1406" cy="1452"/>
            </a:xfrm>
          </p:grpSpPr>
          <p:sp>
            <p:nvSpPr>
              <p:cNvPr id="567" name="Rectangle 193"/>
              <p:cNvSpPr>
                <a:spLocks noChangeArrowheads="1"/>
              </p:cNvSpPr>
              <p:nvPr/>
            </p:nvSpPr>
            <p:spPr bwMode="auto">
              <a:xfrm>
                <a:off x="884"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8" name="Rectangle 194"/>
              <p:cNvSpPr>
                <a:spLocks noChangeArrowheads="1"/>
              </p:cNvSpPr>
              <p:nvPr/>
            </p:nvSpPr>
            <p:spPr bwMode="auto">
              <a:xfrm>
                <a:off x="884"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9" name="Rectangle 195"/>
              <p:cNvSpPr>
                <a:spLocks noChangeArrowheads="1"/>
              </p:cNvSpPr>
              <p:nvPr/>
            </p:nvSpPr>
            <p:spPr bwMode="auto">
              <a:xfrm>
                <a:off x="884"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0" name="Rectangle 196"/>
              <p:cNvSpPr>
                <a:spLocks noChangeArrowheads="1"/>
              </p:cNvSpPr>
              <p:nvPr/>
            </p:nvSpPr>
            <p:spPr bwMode="auto">
              <a:xfrm>
                <a:off x="884"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1" name="Rectangle 197"/>
              <p:cNvSpPr>
                <a:spLocks noChangeArrowheads="1"/>
              </p:cNvSpPr>
              <p:nvPr/>
            </p:nvSpPr>
            <p:spPr bwMode="auto">
              <a:xfrm>
                <a:off x="884"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2" name="Rectangle 198"/>
              <p:cNvSpPr>
                <a:spLocks noChangeArrowheads="1"/>
              </p:cNvSpPr>
              <p:nvPr/>
            </p:nvSpPr>
            <p:spPr bwMode="auto">
              <a:xfrm>
                <a:off x="884"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3" name="Rectangle 199"/>
              <p:cNvSpPr>
                <a:spLocks noChangeArrowheads="1"/>
              </p:cNvSpPr>
              <p:nvPr/>
            </p:nvSpPr>
            <p:spPr bwMode="auto">
              <a:xfrm>
                <a:off x="884"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4" name="Rectangle 200"/>
              <p:cNvSpPr>
                <a:spLocks noChangeArrowheads="1"/>
              </p:cNvSpPr>
              <p:nvPr/>
            </p:nvSpPr>
            <p:spPr bwMode="auto">
              <a:xfrm>
                <a:off x="884"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5" name="Rectangle 201"/>
              <p:cNvSpPr>
                <a:spLocks noChangeArrowheads="1"/>
              </p:cNvSpPr>
              <p:nvPr/>
            </p:nvSpPr>
            <p:spPr bwMode="auto">
              <a:xfrm>
                <a:off x="884"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6" name="Rectangle 202"/>
              <p:cNvSpPr>
                <a:spLocks noChangeArrowheads="1"/>
              </p:cNvSpPr>
              <p:nvPr/>
            </p:nvSpPr>
            <p:spPr bwMode="auto">
              <a:xfrm>
                <a:off x="884"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7" name="Rectangle 203"/>
              <p:cNvSpPr>
                <a:spLocks noChangeArrowheads="1"/>
              </p:cNvSpPr>
              <p:nvPr/>
            </p:nvSpPr>
            <p:spPr bwMode="auto">
              <a:xfrm>
                <a:off x="884"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8" name="Rectangle 204"/>
              <p:cNvSpPr>
                <a:spLocks noChangeArrowheads="1"/>
              </p:cNvSpPr>
              <p:nvPr/>
            </p:nvSpPr>
            <p:spPr bwMode="auto">
              <a:xfrm>
                <a:off x="884"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9" name="Rectangle 205"/>
              <p:cNvSpPr>
                <a:spLocks noChangeArrowheads="1"/>
              </p:cNvSpPr>
              <p:nvPr/>
            </p:nvSpPr>
            <p:spPr bwMode="auto">
              <a:xfrm>
                <a:off x="884"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0" name="Rectangle 206"/>
              <p:cNvSpPr>
                <a:spLocks noChangeArrowheads="1"/>
              </p:cNvSpPr>
              <p:nvPr/>
            </p:nvSpPr>
            <p:spPr bwMode="auto">
              <a:xfrm>
                <a:off x="884"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1" name="Rectangle 207"/>
              <p:cNvSpPr>
                <a:spLocks noChangeArrowheads="1"/>
              </p:cNvSpPr>
              <p:nvPr/>
            </p:nvSpPr>
            <p:spPr bwMode="auto">
              <a:xfrm>
                <a:off x="884"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2" name="Rectangle 208"/>
              <p:cNvSpPr>
                <a:spLocks noChangeArrowheads="1"/>
              </p:cNvSpPr>
              <p:nvPr/>
            </p:nvSpPr>
            <p:spPr bwMode="auto">
              <a:xfrm>
                <a:off x="975" y="1071"/>
                <a:ext cx="1225" cy="1452"/>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3" name="Rectangle 209"/>
              <p:cNvSpPr>
                <a:spLocks noChangeArrowheads="1"/>
              </p:cNvSpPr>
              <p:nvPr/>
            </p:nvSpPr>
            <p:spPr bwMode="auto">
              <a:xfrm>
                <a:off x="2200"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4" name="Rectangle 210"/>
              <p:cNvSpPr>
                <a:spLocks noChangeArrowheads="1"/>
              </p:cNvSpPr>
              <p:nvPr/>
            </p:nvSpPr>
            <p:spPr bwMode="auto">
              <a:xfrm>
                <a:off x="2200"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5" name="Rectangle 211"/>
              <p:cNvSpPr>
                <a:spLocks noChangeArrowheads="1"/>
              </p:cNvSpPr>
              <p:nvPr/>
            </p:nvSpPr>
            <p:spPr bwMode="auto">
              <a:xfrm>
                <a:off x="2200"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6" name="Rectangle 212"/>
              <p:cNvSpPr>
                <a:spLocks noChangeArrowheads="1"/>
              </p:cNvSpPr>
              <p:nvPr/>
            </p:nvSpPr>
            <p:spPr bwMode="auto">
              <a:xfrm>
                <a:off x="2200"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7" name="Rectangle 213"/>
              <p:cNvSpPr>
                <a:spLocks noChangeArrowheads="1"/>
              </p:cNvSpPr>
              <p:nvPr/>
            </p:nvSpPr>
            <p:spPr bwMode="auto">
              <a:xfrm>
                <a:off x="2200"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8" name="Rectangle 214"/>
              <p:cNvSpPr>
                <a:spLocks noChangeArrowheads="1"/>
              </p:cNvSpPr>
              <p:nvPr/>
            </p:nvSpPr>
            <p:spPr bwMode="auto">
              <a:xfrm>
                <a:off x="2200"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9" name="Rectangle 215"/>
              <p:cNvSpPr>
                <a:spLocks noChangeArrowheads="1"/>
              </p:cNvSpPr>
              <p:nvPr/>
            </p:nvSpPr>
            <p:spPr bwMode="auto">
              <a:xfrm>
                <a:off x="2200"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0" name="Rectangle 216"/>
              <p:cNvSpPr>
                <a:spLocks noChangeArrowheads="1"/>
              </p:cNvSpPr>
              <p:nvPr/>
            </p:nvSpPr>
            <p:spPr bwMode="auto">
              <a:xfrm>
                <a:off x="2200"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1" name="Rectangle 217"/>
              <p:cNvSpPr>
                <a:spLocks noChangeArrowheads="1"/>
              </p:cNvSpPr>
              <p:nvPr/>
            </p:nvSpPr>
            <p:spPr bwMode="auto">
              <a:xfrm>
                <a:off x="2200"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2" name="Rectangle 218"/>
              <p:cNvSpPr>
                <a:spLocks noChangeArrowheads="1"/>
              </p:cNvSpPr>
              <p:nvPr/>
            </p:nvSpPr>
            <p:spPr bwMode="auto">
              <a:xfrm>
                <a:off x="2200"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3" name="Rectangle 219"/>
              <p:cNvSpPr>
                <a:spLocks noChangeArrowheads="1"/>
              </p:cNvSpPr>
              <p:nvPr/>
            </p:nvSpPr>
            <p:spPr bwMode="auto">
              <a:xfrm>
                <a:off x="2200"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4" name="Rectangle 220"/>
              <p:cNvSpPr>
                <a:spLocks noChangeArrowheads="1"/>
              </p:cNvSpPr>
              <p:nvPr/>
            </p:nvSpPr>
            <p:spPr bwMode="auto">
              <a:xfrm>
                <a:off x="2200"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5" name="Rectangle 221"/>
              <p:cNvSpPr>
                <a:spLocks noChangeArrowheads="1"/>
              </p:cNvSpPr>
              <p:nvPr/>
            </p:nvSpPr>
            <p:spPr bwMode="auto">
              <a:xfrm>
                <a:off x="2200"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6" name="Rectangle 222"/>
              <p:cNvSpPr>
                <a:spLocks noChangeArrowheads="1"/>
              </p:cNvSpPr>
              <p:nvPr/>
            </p:nvSpPr>
            <p:spPr bwMode="auto">
              <a:xfrm>
                <a:off x="2200"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7" name="Rectangle 223"/>
              <p:cNvSpPr>
                <a:spLocks noChangeArrowheads="1"/>
              </p:cNvSpPr>
              <p:nvPr/>
            </p:nvSpPr>
            <p:spPr bwMode="auto">
              <a:xfrm>
                <a:off x="2200"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566" name="CuadroTexto 565"/>
            <p:cNvSpPr txBox="1"/>
            <p:nvPr/>
          </p:nvSpPr>
          <p:spPr>
            <a:xfrm>
              <a:off x="2452228" y="5157192"/>
              <a:ext cx="391454" cy="261610"/>
            </a:xfrm>
            <a:prstGeom prst="rect">
              <a:avLst/>
            </a:prstGeom>
            <a:noFill/>
          </p:spPr>
          <p:txBody>
            <a:bodyPr wrap="none" rtlCol="0">
              <a:spAutoFit/>
            </a:bodyPr>
            <a:lstStyle/>
            <a:p>
              <a:r>
                <a:rPr lang="es-ES" sz="1100" dirty="0" smtClean="0">
                  <a:solidFill>
                    <a:schemeClr val="bg1"/>
                  </a:solidFill>
                </a:rPr>
                <a:t>IRQ</a:t>
              </a:r>
            </a:p>
          </p:txBody>
        </p:sp>
      </p:grpSp>
      <p:cxnSp>
        <p:nvCxnSpPr>
          <p:cNvPr id="11" name="Conector angular 10"/>
          <p:cNvCxnSpPr>
            <a:stCxn id="498" idx="1"/>
          </p:cNvCxnSpPr>
          <p:nvPr/>
        </p:nvCxnSpPr>
        <p:spPr>
          <a:xfrm rot="10800000" flipV="1">
            <a:off x="6732240" y="4681927"/>
            <a:ext cx="970136" cy="333692"/>
          </a:xfrm>
          <a:prstGeom prst="bentConnector3">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Conector angular 597"/>
          <p:cNvCxnSpPr>
            <a:stCxn id="532" idx="1"/>
            <a:endCxn id="201" idx="3"/>
          </p:cNvCxnSpPr>
          <p:nvPr/>
        </p:nvCxnSpPr>
        <p:spPr>
          <a:xfrm rot="10800000">
            <a:off x="6732241" y="5184580"/>
            <a:ext cx="976919" cy="11652"/>
          </a:xfrm>
          <a:prstGeom prst="bentConnector3">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9" name="Conector angular 598"/>
          <p:cNvCxnSpPr/>
          <p:nvPr/>
        </p:nvCxnSpPr>
        <p:spPr>
          <a:xfrm rot="10800000">
            <a:off x="6745463" y="5121395"/>
            <a:ext cx="982485" cy="565737"/>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05" name="CuadroTexto 604"/>
          <p:cNvSpPr txBox="1"/>
          <p:nvPr/>
        </p:nvSpPr>
        <p:spPr>
          <a:xfrm rot="5400000">
            <a:off x="7916938" y="6140397"/>
            <a:ext cx="439544" cy="523220"/>
          </a:xfrm>
          <a:prstGeom prst="rect">
            <a:avLst/>
          </a:prstGeom>
          <a:noFill/>
        </p:spPr>
        <p:txBody>
          <a:bodyPr wrap="none" rtlCol="0">
            <a:spAutoFit/>
          </a:bodyPr>
          <a:lstStyle/>
          <a:p>
            <a:r>
              <a:rPr lang="es-ES" sz="2800" b="1" dirty="0" smtClean="0"/>
              <a:t>…</a:t>
            </a:r>
          </a:p>
        </p:txBody>
      </p:sp>
      <p:pic>
        <p:nvPicPr>
          <p:cNvPr id="606" name="Imagen 60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62816" y="1256996"/>
            <a:ext cx="4528740" cy="5124331"/>
          </a:xfrm>
          <a:prstGeom prst="rect">
            <a:avLst/>
          </a:prstGeom>
        </p:spPr>
      </p:pic>
    </p:spTree>
    <p:extLst>
      <p:ext uri="{BB962C8B-B14F-4D97-AF65-F5344CB8AC3E}">
        <p14:creationId xmlns:p14="http://schemas.microsoft.com/office/powerpoint/2010/main" val="4164885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dissolve">
                                      <p:cBhvr>
                                        <p:cTn id="10" dur="500"/>
                                        <p:tgtEl>
                                          <p:spTgt spid="7"/>
                                        </p:tgtEl>
                                      </p:cBhvr>
                                    </p:animEffect>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188"/>
                                        </p:tgtEl>
                                        <p:attrNameLst>
                                          <p:attrName>style.visibility</p:attrName>
                                        </p:attrNameLst>
                                      </p:cBhvr>
                                      <p:to>
                                        <p:strVal val="visible"/>
                                      </p:to>
                                    </p:set>
                                    <p:anim calcmode="lin" valueType="num">
                                      <p:cBhvr>
                                        <p:cTn id="14" dur="500" fill="hold"/>
                                        <p:tgtEl>
                                          <p:spTgt spid="188"/>
                                        </p:tgtEl>
                                        <p:attrNameLst>
                                          <p:attrName>ppt_x</p:attrName>
                                        </p:attrNameLst>
                                      </p:cBhvr>
                                      <p:tavLst>
                                        <p:tav tm="0">
                                          <p:val>
                                            <p:strVal val="#ppt_x+#ppt_w/2"/>
                                          </p:val>
                                        </p:tav>
                                        <p:tav tm="100000">
                                          <p:val>
                                            <p:strVal val="#ppt_x"/>
                                          </p:val>
                                        </p:tav>
                                      </p:tavLst>
                                    </p:anim>
                                    <p:anim calcmode="lin" valueType="num">
                                      <p:cBhvr>
                                        <p:cTn id="15" dur="500" fill="hold"/>
                                        <p:tgtEl>
                                          <p:spTgt spid="188"/>
                                        </p:tgtEl>
                                        <p:attrNameLst>
                                          <p:attrName>ppt_y</p:attrName>
                                        </p:attrNameLst>
                                      </p:cBhvr>
                                      <p:tavLst>
                                        <p:tav tm="0">
                                          <p:val>
                                            <p:strVal val="#ppt_y"/>
                                          </p:val>
                                        </p:tav>
                                        <p:tav tm="100000">
                                          <p:val>
                                            <p:strVal val="#ppt_y"/>
                                          </p:val>
                                        </p:tav>
                                      </p:tavLst>
                                    </p:anim>
                                    <p:anim calcmode="lin" valueType="num">
                                      <p:cBhvr>
                                        <p:cTn id="16" dur="500" fill="hold"/>
                                        <p:tgtEl>
                                          <p:spTgt spid="188"/>
                                        </p:tgtEl>
                                        <p:attrNameLst>
                                          <p:attrName>ppt_w</p:attrName>
                                        </p:attrNameLst>
                                      </p:cBhvr>
                                      <p:tavLst>
                                        <p:tav tm="0">
                                          <p:val>
                                            <p:fltVal val="0"/>
                                          </p:val>
                                        </p:tav>
                                        <p:tav tm="100000">
                                          <p:val>
                                            <p:strVal val="#ppt_w"/>
                                          </p:val>
                                        </p:tav>
                                      </p:tavLst>
                                    </p:anim>
                                    <p:anim calcmode="lin" valueType="num">
                                      <p:cBhvr>
                                        <p:cTn id="17" dur="500" fill="hold"/>
                                        <p:tgtEl>
                                          <p:spTgt spid="188"/>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0"/>
                                        </p:tgtEl>
                                        <p:attrNameLst>
                                          <p:attrName>style.visibility</p:attrName>
                                        </p:attrNameLst>
                                      </p:cBhvr>
                                      <p:to>
                                        <p:strVal val="visible"/>
                                      </p:to>
                                    </p:set>
                                    <p:animEffect transition="in" filter="dissolve">
                                      <p:cBhvr>
                                        <p:cTn id="22" dur="500"/>
                                        <p:tgtEl>
                                          <p:spTgt spid="190"/>
                                        </p:tgtEl>
                                      </p:cBhvr>
                                    </p:animEffect>
                                  </p:childTnLst>
                                </p:cTn>
                              </p:par>
                            </p:childTnLst>
                          </p:cTn>
                        </p:par>
                        <p:par>
                          <p:cTn id="23" fill="hold">
                            <p:stCondLst>
                              <p:cond delay="500"/>
                            </p:stCondLst>
                            <p:childTnLst>
                              <p:par>
                                <p:cTn id="24" presetID="9" presetClass="entr" presetSubtype="0" fill="hold" nodeType="afterEffect">
                                  <p:stCondLst>
                                    <p:cond delay="0"/>
                                  </p:stCondLst>
                                  <p:childTnLst>
                                    <p:set>
                                      <p:cBhvr>
                                        <p:cTn id="25" dur="1" fill="hold">
                                          <p:stCondLst>
                                            <p:cond delay="0"/>
                                          </p:stCondLst>
                                        </p:cTn>
                                        <p:tgtEl>
                                          <p:spTgt spid="355"/>
                                        </p:tgtEl>
                                        <p:attrNameLst>
                                          <p:attrName>style.visibility</p:attrName>
                                        </p:attrNameLst>
                                      </p:cBhvr>
                                      <p:to>
                                        <p:strVal val="visible"/>
                                      </p:to>
                                    </p:set>
                                    <p:animEffect transition="in" filter="dissolve">
                                      <p:cBhvr>
                                        <p:cTn id="26" dur="500"/>
                                        <p:tgtEl>
                                          <p:spTgt spid="355"/>
                                        </p:tgtEl>
                                      </p:cBhvr>
                                    </p:animEffect>
                                  </p:childTnLst>
                                </p:cTn>
                              </p:par>
                              <p:par>
                                <p:cTn id="27" presetID="9" presetClass="entr" presetSubtype="0" fill="hold" nodeType="withEffect">
                                  <p:stCondLst>
                                    <p:cond delay="0"/>
                                  </p:stCondLst>
                                  <p:childTnLst>
                                    <p:set>
                                      <p:cBhvr>
                                        <p:cTn id="28" dur="1" fill="hold">
                                          <p:stCondLst>
                                            <p:cond delay="0"/>
                                          </p:stCondLst>
                                        </p:cTn>
                                        <p:tgtEl>
                                          <p:spTgt spid="496"/>
                                        </p:tgtEl>
                                        <p:attrNameLst>
                                          <p:attrName>style.visibility</p:attrName>
                                        </p:attrNameLst>
                                      </p:cBhvr>
                                      <p:to>
                                        <p:strVal val="visible"/>
                                      </p:to>
                                    </p:set>
                                    <p:animEffect transition="in" filter="dissolve">
                                      <p:cBhvr>
                                        <p:cTn id="29" dur="500"/>
                                        <p:tgtEl>
                                          <p:spTgt spid="496"/>
                                        </p:tgtEl>
                                      </p:cBhvr>
                                    </p:animEffect>
                                  </p:childTnLst>
                                </p:cTn>
                              </p:par>
                              <p:par>
                                <p:cTn id="30" presetID="9" presetClass="entr" presetSubtype="0" fill="hold" nodeType="withEffect">
                                  <p:stCondLst>
                                    <p:cond delay="0"/>
                                  </p:stCondLst>
                                  <p:childTnLst>
                                    <p:set>
                                      <p:cBhvr>
                                        <p:cTn id="31" dur="1" fill="hold">
                                          <p:stCondLst>
                                            <p:cond delay="0"/>
                                          </p:stCondLst>
                                        </p:cTn>
                                        <p:tgtEl>
                                          <p:spTgt spid="530"/>
                                        </p:tgtEl>
                                        <p:attrNameLst>
                                          <p:attrName>style.visibility</p:attrName>
                                        </p:attrNameLst>
                                      </p:cBhvr>
                                      <p:to>
                                        <p:strVal val="visible"/>
                                      </p:to>
                                    </p:set>
                                    <p:animEffect transition="in" filter="dissolve">
                                      <p:cBhvr>
                                        <p:cTn id="32" dur="500"/>
                                        <p:tgtEl>
                                          <p:spTgt spid="530"/>
                                        </p:tgtEl>
                                      </p:cBhvr>
                                    </p:animEffect>
                                  </p:childTnLst>
                                </p:cTn>
                              </p:par>
                              <p:par>
                                <p:cTn id="33" presetID="9" presetClass="entr" presetSubtype="0" fill="hold" nodeType="withEffect">
                                  <p:stCondLst>
                                    <p:cond delay="0"/>
                                  </p:stCondLst>
                                  <p:childTnLst>
                                    <p:set>
                                      <p:cBhvr>
                                        <p:cTn id="34" dur="1" fill="hold">
                                          <p:stCondLst>
                                            <p:cond delay="0"/>
                                          </p:stCondLst>
                                        </p:cTn>
                                        <p:tgtEl>
                                          <p:spTgt spid="564"/>
                                        </p:tgtEl>
                                        <p:attrNameLst>
                                          <p:attrName>style.visibility</p:attrName>
                                        </p:attrNameLst>
                                      </p:cBhvr>
                                      <p:to>
                                        <p:strVal val="visible"/>
                                      </p:to>
                                    </p:set>
                                    <p:animEffect transition="in" filter="dissolve">
                                      <p:cBhvr>
                                        <p:cTn id="35" dur="500"/>
                                        <p:tgtEl>
                                          <p:spTgt spid="564"/>
                                        </p:tgtEl>
                                      </p:cBhvr>
                                    </p:animEffect>
                                  </p:childTnLst>
                                </p:cTn>
                              </p:par>
                            </p:childTnLst>
                          </p:cTn>
                        </p:par>
                        <p:par>
                          <p:cTn id="36" fill="hold">
                            <p:stCondLst>
                              <p:cond delay="1000"/>
                            </p:stCondLst>
                            <p:childTnLst>
                              <p:par>
                                <p:cTn id="37" presetID="9"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dissolve">
                                      <p:cBhvr>
                                        <p:cTn id="39" dur="500"/>
                                        <p:tgtEl>
                                          <p:spTgt spid="9"/>
                                        </p:tgtEl>
                                      </p:cBhvr>
                                    </p:animEffect>
                                  </p:childTnLst>
                                </p:cTn>
                              </p:par>
                            </p:childTnLst>
                          </p:cTn>
                        </p:par>
                        <p:par>
                          <p:cTn id="40" fill="hold">
                            <p:stCondLst>
                              <p:cond delay="1500"/>
                            </p:stCondLst>
                            <p:childTnLst>
                              <p:par>
                                <p:cTn id="41" presetID="17" presetClass="entr" presetSubtype="1" fill="hold" grpId="0" nodeType="afterEffect">
                                  <p:stCondLst>
                                    <p:cond delay="0"/>
                                  </p:stCondLst>
                                  <p:childTnLst>
                                    <p:set>
                                      <p:cBhvr>
                                        <p:cTn id="42" dur="1" fill="hold">
                                          <p:stCondLst>
                                            <p:cond delay="0"/>
                                          </p:stCondLst>
                                        </p:cTn>
                                        <p:tgtEl>
                                          <p:spTgt spid="605"/>
                                        </p:tgtEl>
                                        <p:attrNameLst>
                                          <p:attrName>style.visibility</p:attrName>
                                        </p:attrNameLst>
                                      </p:cBhvr>
                                      <p:to>
                                        <p:strVal val="visible"/>
                                      </p:to>
                                    </p:set>
                                    <p:anim calcmode="lin" valueType="num">
                                      <p:cBhvr>
                                        <p:cTn id="43" dur="500" fill="hold"/>
                                        <p:tgtEl>
                                          <p:spTgt spid="605"/>
                                        </p:tgtEl>
                                        <p:attrNameLst>
                                          <p:attrName>ppt_x</p:attrName>
                                        </p:attrNameLst>
                                      </p:cBhvr>
                                      <p:tavLst>
                                        <p:tav tm="0">
                                          <p:val>
                                            <p:strVal val="#ppt_x"/>
                                          </p:val>
                                        </p:tav>
                                        <p:tav tm="100000">
                                          <p:val>
                                            <p:strVal val="#ppt_x"/>
                                          </p:val>
                                        </p:tav>
                                      </p:tavLst>
                                    </p:anim>
                                    <p:anim calcmode="lin" valueType="num">
                                      <p:cBhvr>
                                        <p:cTn id="44" dur="500" fill="hold"/>
                                        <p:tgtEl>
                                          <p:spTgt spid="605"/>
                                        </p:tgtEl>
                                        <p:attrNameLst>
                                          <p:attrName>ppt_y</p:attrName>
                                        </p:attrNameLst>
                                      </p:cBhvr>
                                      <p:tavLst>
                                        <p:tav tm="0">
                                          <p:val>
                                            <p:strVal val="#ppt_y-#ppt_h/2"/>
                                          </p:val>
                                        </p:tav>
                                        <p:tav tm="100000">
                                          <p:val>
                                            <p:strVal val="#ppt_y"/>
                                          </p:val>
                                        </p:tav>
                                      </p:tavLst>
                                    </p:anim>
                                    <p:anim calcmode="lin" valueType="num">
                                      <p:cBhvr>
                                        <p:cTn id="45" dur="500" fill="hold"/>
                                        <p:tgtEl>
                                          <p:spTgt spid="605"/>
                                        </p:tgtEl>
                                        <p:attrNameLst>
                                          <p:attrName>ppt_w</p:attrName>
                                        </p:attrNameLst>
                                      </p:cBhvr>
                                      <p:tavLst>
                                        <p:tav tm="0">
                                          <p:val>
                                            <p:strVal val="#ppt_w"/>
                                          </p:val>
                                        </p:tav>
                                        <p:tav tm="100000">
                                          <p:val>
                                            <p:strVal val="#ppt_w"/>
                                          </p:val>
                                        </p:tav>
                                      </p:tavLst>
                                    </p:anim>
                                    <p:anim calcmode="lin" valueType="num">
                                      <p:cBhvr>
                                        <p:cTn id="46" dur="500" fill="hold"/>
                                        <p:tgtEl>
                                          <p:spTgt spid="605"/>
                                        </p:tgtEl>
                                        <p:attrNameLst>
                                          <p:attrName>ppt_h</p:attrName>
                                        </p:attrNameLst>
                                      </p:cBhvr>
                                      <p:tavLst>
                                        <p:tav tm="0">
                                          <p:val>
                                            <p:fltVal val="0"/>
                                          </p:val>
                                        </p:tav>
                                        <p:tav tm="100000">
                                          <p:val>
                                            <p:strVal val="#ppt_h"/>
                                          </p:val>
                                        </p:tav>
                                      </p:tavLst>
                                    </p:anim>
                                  </p:childTnLst>
                                </p:cTn>
                              </p:par>
                            </p:childTnLst>
                          </p:cTn>
                        </p:par>
                        <p:par>
                          <p:cTn id="47" fill="hold">
                            <p:stCondLst>
                              <p:cond delay="2000"/>
                            </p:stCondLst>
                            <p:childTnLst>
                              <p:par>
                                <p:cTn id="48" presetID="17" presetClass="entr" presetSubtype="2" fill="hold" nodeType="after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p:cTn id="50" dur="500" fill="hold"/>
                                        <p:tgtEl>
                                          <p:spTgt spid="11"/>
                                        </p:tgtEl>
                                        <p:attrNameLst>
                                          <p:attrName>ppt_x</p:attrName>
                                        </p:attrNameLst>
                                      </p:cBhvr>
                                      <p:tavLst>
                                        <p:tav tm="0">
                                          <p:val>
                                            <p:strVal val="#ppt_x+#ppt_w/2"/>
                                          </p:val>
                                        </p:tav>
                                        <p:tav tm="100000">
                                          <p:val>
                                            <p:strVal val="#ppt_x"/>
                                          </p:val>
                                        </p:tav>
                                      </p:tavLst>
                                    </p:anim>
                                    <p:anim calcmode="lin" valueType="num">
                                      <p:cBhvr>
                                        <p:cTn id="51" dur="500" fill="hold"/>
                                        <p:tgtEl>
                                          <p:spTgt spid="11"/>
                                        </p:tgtEl>
                                        <p:attrNameLst>
                                          <p:attrName>ppt_y</p:attrName>
                                        </p:attrNameLst>
                                      </p:cBhvr>
                                      <p:tavLst>
                                        <p:tav tm="0">
                                          <p:val>
                                            <p:strVal val="#ppt_y"/>
                                          </p:val>
                                        </p:tav>
                                        <p:tav tm="100000">
                                          <p:val>
                                            <p:strVal val="#ppt_y"/>
                                          </p:val>
                                        </p:tav>
                                      </p:tavLst>
                                    </p:anim>
                                    <p:anim calcmode="lin" valueType="num">
                                      <p:cBhvr>
                                        <p:cTn id="52" dur="500" fill="hold"/>
                                        <p:tgtEl>
                                          <p:spTgt spid="11"/>
                                        </p:tgtEl>
                                        <p:attrNameLst>
                                          <p:attrName>ppt_w</p:attrName>
                                        </p:attrNameLst>
                                      </p:cBhvr>
                                      <p:tavLst>
                                        <p:tav tm="0">
                                          <p:val>
                                            <p:fltVal val="0"/>
                                          </p:val>
                                        </p:tav>
                                        <p:tav tm="100000">
                                          <p:val>
                                            <p:strVal val="#ppt_w"/>
                                          </p:val>
                                        </p:tav>
                                      </p:tavLst>
                                    </p:anim>
                                    <p:anim calcmode="lin" valueType="num">
                                      <p:cBhvr>
                                        <p:cTn id="53" dur="500" fill="hold"/>
                                        <p:tgtEl>
                                          <p:spTgt spid="11"/>
                                        </p:tgtEl>
                                        <p:attrNameLst>
                                          <p:attrName>ppt_h</p:attrName>
                                        </p:attrNameLst>
                                      </p:cBhvr>
                                      <p:tavLst>
                                        <p:tav tm="0">
                                          <p:val>
                                            <p:strVal val="#ppt_h"/>
                                          </p:val>
                                        </p:tav>
                                        <p:tav tm="100000">
                                          <p:val>
                                            <p:strVal val="#ppt_h"/>
                                          </p:val>
                                        </p:tav>
                                      </p:tavLst>
                                    </p:anim>
                                  </p:childTnLst>
                                </p:cTn>
                              </p:par>
                              <p:par>
                                <p:cTn id="54" presetID="17" presetClass="entr" presetSubtype="2" fill="hold" nodeType="withEffect">
                                  <p:stCondLst>
                                    <p:cond delay="0"/>
                                  </p:stCondLst>
                                  <p:childTnLst>
                                    <p:set>
                                      <p:cBhvr>
                                        <p:cTn id="55" dur="1" fill="hold">
                                          <p:stCondLst>
                                            <p:cond delay="0"/>
                                          </p:stCondLst>
                                        </p:cTn>
                                        <p:tgtEl>
                                          <p:spTgt spid="598"/>
                                        </p:tgtEl>
                                        <p:attrNameLst>
                                          <p:attrName>style.visibility</p:attrName>
                                        </p:attrNameLst>
                                      </p:cBhvr>
                                      <p:to>
                                        <p:strVal val="visible"/>
                                      </p:to>
                                    </p:set>
                                    <p:anim calcmode="lin" valueType="num">
                                      <p:cBhvr>
                                        <p:cTn id="56" dur="500" fill="hold"/>
                                        <p:tgtEl>
                                          <p:spTgt spid="598"/>
                                        </p:tgtEl>
                                        <p:attrNameLst>
                                          <p:attrName>ppt_x</p:attrName>
                                        </p:attrNameLst>
                                      </p:cBhvr>
                                      <p:tavLst>
                                        <p:tav tm="0">
                                          <p:val>
                                            <p:strVal val="#ppt_x+#ppt_w/2"/>
                                          </p:val>
                                        </p:tav>
                                        <p:tav tm="100000">
                                          <p:val>
                                            <p:strVal val="#ppt_x"/>
                                          </p:val>
                                        </p:tav>
                                      </p:tavLst>
                                    </p:anim>
                                    <p:anim calcmode="lin" valueType="num">
                                      <p:cBhvr>
                                        <p:cTn id="57" dur="500" fill="hold"/>
                                        <p:tgtEl>
                                          <p:spTgt spid="598"/>
                                        </p:tgtEl>
                                        <p:attrNameLst>
                                          <p:attrName>ppt_y</p:attrName>
                                        </p:attrNameLst>
                                      </p:cBhvr>
                                      <p:tavLst>
                                        <p:tav tm="0">
                                          <p:val>
                                            <p:strVal val="#ppt_y"/>
                                          </p:val>
                                        </p:tav>
                                        <p:tav tm="100000">
                                          <p:val>
                                            <p:strVal val="#ppt_y"/>
                                          </p:val>
                                        </p:tav>
                                      </p:tavLst>
                                    </p:anim>
                                    <p:anim calcmode="lin" valueType="num">
                                      <p:cBhvr>
                                        <p:cTn id="58" dur="500" fill="hold"/>
                                        <p:tgtEl>
                                          <p:spTgt spid="598"/>
                                        </p:tgtEl>
                                        <p:attrNameLst>
                                          <p:attrName>ppt_w</p:attrName>
                                        </p:attrNameLst>
                                      </p:cBhvr>
                                      <p:tavLst>
                                        <p:tav tm="0">
                                          <p:val>
                                            <p:fltVal val="0"/>
                                          </p:val>
                                        </p:tav>
                                        <p:tav tm="100000">
                                          <p:val>
                                            <p:strVal val="#ppt_w"/>
                                          </p:val>
                                        </p:tav>
                                      </p:tavLst>
                                    </p:anim>
                                    <p:anim calcmode="lin" valueType="num">
                                      <p:cBhvr>
                                        <p:cTn id="59" dur="500" fill="hold"/>
                                        <p:tgtEl>
                                          <p:spTgt spid="598"/>
                                        </p:tgtEl>
                                        <p:attrNameLst>
                                          <p:attrName>ppt_h</p:attrName>
                                        </p:attrNameLst>
                                      </p:cBhvr>
                                      <p:tavLst>
                                        <p:tav tm="0">
                                          <p:val>
                                            <p:strVal val="#ppt_h"/>
                                          </p:val>
                                        </p:tav>
                                        <p:tav tm="100000">
                                          <p:val>
                                            <p:strVal val="#ppt_h"/>
                                          </p:val>
                                        </p:tav>
                                      </p:tavLst>
                                    </p:anim>
                                  </p:childTnLst>
                                </p:cTn>
                              </p:par>
                              <p:par>
                                <p:cTn id="60" presetID="17" presetClass="entr" presetSubtype="2" fill="hold" nodeType="withEffect">
                                  <p:stCondLst>
                                    <p:cond delay="0"/>
                                  </p:stCondLst>
                                  <p:childTnLst>
                                    <p:set>
                                      <p:cBhvr>
                                        <p:cTn id="61" dur="1" fill="hold">
                                          <p:stCondLst>
                                            <p:cond delay="0"/>
                                          </p:stCondLst>
                                        </p:cTn>
                                        <p:tgtEl>
                                          <p:spTgt spid="599"/>
                                        </p:tgtEl>
                                        <p:attrNameLst>
                                          <p:attrName>style.visibility</p:attrName>
                                        </p:attrNameLst>
                                      </p:cBhvr>
                                      <p:to>
                                        <p:strVal val="visible"/>
                                      </p:to>
                                    </p:set>
                                    <p:anim calcmode="lin" valueType="num">
                                      <p:cBhvr>
                                        <p:cTn id="62" dur="500" fill="hold"/>
                                        <p:tgtEl>
                                          <p:spTgt spid="599"/>
                                        </p:tgtEl>
                                        <p:attrNameLst>
                                          <p:attrName>ppt_x</p:attrName>
                                        </p:attrNameLst>
                                      </p:cBhvr>
                                      <p:tavLst>
                                        <p:tav tm="0">
                                          <p:val>
                                            <p:strVal val="#ppt_x+#ppt_w/2"/>
                                          </p:val>
                                        </p:tav>
                                        <p:tav tm="100000">
                                          <p:val>
                                            <p:strVal val="#ppt_x"/>
                                          </p:val>
                                        </p:tav>
                                      </p:tavLst>
                                    </p:anim>
                                    <p:anim calcmode="lin" valueType="num">
                                      <p:cBhvr>
                                        <p:cTn id="63" dur="500" fill="hold"/>
                                        <p:tgtEl>
                                          <p:spTgt spid="599"/>
                                        </p:tgtEl>
                                        <p:attrNameLst>
                                          <p:attrName>ppt_y</p:attrName>
                                        </p:attrNameLst>
                                      </p:cBhvr>
                                      <p:tavLst>
                                        <p:tav tm="0">
                                          <p:val>
                                            <p:strVal val="#ppt_y"/>
                                          </p:val>
                                        </p:tav>
                                        <p:tav tm="100000">
                                          <p:val>
                                            <p:strVal val="#ppt_y"/>
                                          </p:val>
                                        </p:tav>
                                      </p:tavLst>
                                    </p:anim>
                                    <p:anim calcmode="lin" valueType="num">
                                      <p:cBhvr>
                                        <p:cTn id="64" dur="500" fill="hold"/>
                                        <p:tgtEl>
                                          <p:spTgt spid="599"/>
                                        </p:tgtEl>
                                        <p:attrNameLst>
                                          <p:attrName>ppt_w</p:attrName>
                                        </p:attrNameLst>
                                      </p:cBhvr>
                                      <p:tavLst>
                                        <p:tav tm="0">
                                          <p:val>
                                            <p:fltVal val="0"/>
                                          </p:val>
                                        </p:tav>
                                        <p:tav tm="100000">
                                          <p:val>
                                            <p:strVal val="#ppt_w"/>
                                          </p:val>
                                        </p:tav>
                                      </p:tavLst>
                                    </p:anim>
                                    <p:anim calcmode="lin" valueType="num">
                                      <p:cBhvr>
                                        <p:cTn id="65" dur="500" fill="hold"/>
                                        <p:tgtEl>
                                          <p:spTgt spid="599"/>
                                        </p:tgtEl>
                                        <p:attrNameLst>
                                          <p:attrName>ppt_h</p:attrName>
                                        </p:attrNameLst>
                                      </p:cBhvr>
                                      <p:tavLst>
                                        <p:tav tm="0">
                                          <p:val>
                                            <p:strVal val="#ppt_h"/>
                                          </p:val>
                                        </p:tav>
                                        <p:tav tm="100000">
                                          <p:val>
                                            <p:strVal val="#ppt_h"/>
                                          </p:val>
                                        </p:tav>
                                      </p:tavLst>
                                    </p:anim>
                                  </p:childTnLst>
                                </p:cTn>
                              </p:par>
                            </p:childTnLst>
                          </p:cTn>
                        </p:par>
                        <p:par>
                          <p:cTn id="66" fill="hold">
                            <p:stCondLst>
                              <p:cond delay="2500"/>
                            </p:stCondLst>
                            <p:childTnLst>
                              <p:par>
                                <p:cTn id="67" presetID="17" presetClass="entr" presetSubtype="2" fill="hold" grpId="0" nodeType="afterEffect">
                                  <p:stCondLst>
                                    <p:cond delay="0"/>
                                  </p:stCondLst>
                                  <p:childTnLst>
                                    <p:set>
                                      <p:cBhvr>
                                        <p:cTn id="68" dur="1" fill="hold">
                                          <p:stCondLst>
                                            <p:cond delay="0"/>
                                          </p:stCondLst>
                                        </p:cTn>
                                        <p:tgtEl>
                                          <p:spTgt spid="495"/>
                                        </p:tgtEl>
                                        <p:attrNameLst>
                                          <p:attrName>style.visibility</p:attrName>
                                        </p:attrNameLst>
                                      </p:cBhvr>
                                      <p:to>
                                        <p:strVal val="visible"/>
                                      </p:to>
                                    </p:set>
                                    <p:anim calcmode="lin" valueType="num">
                                      <p:cBhvr>
                                        <p:cTn id="69" dur="500" fill="hold"/>
                                        <p:tgtEl>
                                          <p:spTgt spid="495"/>
                                        </p:tgtEl>
                                        <p:attrNameLst>
                                          <p:attrName>ppt_x</p:attrName>
                                        </p:attrNameLst>
                                      </p:cBhvr>
                                      <p:tavLst>
                                        <p:tav tm="0">
                                          <p:val>
                                            <p:strVal val="#ppt_x+#ppt_w/2"/>
                                          </p:val>
                                        </p:tav>
                                        <p:tav tm="100000">
                                          <p:val>
                                            <p:strVal val="#ppt_x"/>
                                          </p:val>
                                        </p:tav>
                                      </p:tavLst>
                                    </p:anim>
                                    <p:anim calcmode="lin" valueType="num">
                                      <p:cBhvr>
                                        <p:cTn id="70" dur="500" fill="hold"/>
                                        <p:tgtEl>
                                          <p:spTgt spid="495"/>
                                        </p:tgtEl>
                                        <p:attrNameLst>
                                          <p:attrName>ppt_y</p:attrName>
                                        </p:attrNameLst>
                                      </p:cBhvr>
                                      <p:tavLst>
                                        <p:tav tm="0">
                                          <p:val>
                                            <p:strVal val="#ppt_y"/>
                                          </p:val>
                                        </p:tav>
                                        <p:tav tm="100000">
                                          <p:val>
                                            <p:strVal val="#ppt_y"/>
                                          </p:val>
                                        </p:tav>
                                      </p:tavLst>
                                    </p:anim>
                                    <p:anim calcmode="lin" valueType="num">
                                      <p:cBhvr>
                                        <p:cTn id="71" dur="500" fill="hold"/>
                                        <p:tgtEl>
                                          <p:spTgt spid="495"/>
                                        </p:tgtEl>
                                        <p:attrNameLst>
                                          <p:attrName>ppt_w</p:attrName>
                                        </p:attrNameLst>
                                      </p:cBhvr>
                                      <p:tavLst>
                                        <p:tav tm="0">
                                          <p:val>
                                            <p:fltVal val="0"/>
                                          </p:val>
                                        </p:tav>
                                        <p:tav tm="100000">
                                          <p:val>
                                            <p:strVal val="#ppt_w"/>
                                          </p:val>
                                        </p:tav>
                                      </p:tavLst>
                                    </p:anim>
                                    <p:anim calcmode="lin" valueType="num">
                                      <p:cBhvr>
                                        <p:cTn id="72" dur="500" fill="hold"/>
                                        <p:tgtEl>
                                          <p:spTgt spid="495"/>
                                        </p:tgtEl>
                                        <p:attrNameLst>
                                          <p:attrName>ppt_h</p:attrName>
                                        </p:attrNameLst>
                                      </p:cBhvr>
                                      <p:tavLst>
                                        <p:tav tm="0">
                                          <p:val>
                                            <p:strVal val="#ppt_h"/>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606"/>
                                        </p:tgtEl>
                                        <p:attrNameLst>
                                          <p:attrName>style.visibility</p:attrName>
                                        </p:attrNameLst>
                                      </p:cBhvr>
                                      <p:to>
                                        <p:strVal val="visible"/>
                                      </p:to>
                                    </p:set>
                                    <p:animEffect transition="in" filter="dissolve">
                                      <p:cBhvr>
                                        <p:cTn id="77" dur="500"/>
                                        <p:tgtEl>
                                          <p:spTgt spid="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animBg="1"/>
      <p:bldP spid="190" grpId="0"/>
      <p:bldP spid="495" grpId="0" animBg="1"/>
      <p:bldP spid="60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Estructura</a:t>
            </a:r>
            <a:r>
              <a:rPr lang="en-GB" dirty="0" smtClean="0"/>
              <a:t> de un Sistema </a:t>
            </a:r>
            <a:r>
              <a:rPr lang="en-GB" dirty="0" err="1" smtClean="0"/>
              <a:t>Informático</a:t>
            </a:r>
            <a:endParaRPr lang="en-GB" dirty="0"/>
          </a:p>
        </p:txBody>
      </p:sp>
      <p:sp>
        <p:nvSpPr>
          <p:cNvPr id="4" name="3 Marcador de número de diapositiva"/>
          <p:cNvSpPr>
            <a:spLocks noGrp="1"/>
          </p:cNvSpPr>
          <p:nvPr>
            <p:ph type="sldNum" sz="quarter" idx="12"/>
          </p:nvPr>
        </p:nvSpPr>
        <p:spPr>
          <a:xfrm>
            <a:off x="6553200" y="6015211"/>
            <a:ext cx="2133600" cy="365125"/>
          </a:xfrm>
        </p:spPr>
        <p:txBody>
          <a:bodyPr/>
          <a:lstStyle/>
          <a:p>
            <a:fld id="{132FADFE-3B8F-471C-ABF0-DBC7717ECBBC}" type="slidenum">
              <a:rPr lang="es-ES" smtClean="0"/>
              <a:pPr/>
              <a:t>4</a:t>
            </a:fld>
            <a:endParaRPr lang="es-ES" dirty="0"/>
          </a:p>
        </p:txBody>
      </p:sp>
      <p:sp>
        <p:nvSpPr>
          <p:cNvPr id="9" name="Rectangle 6"/>
          <p:cNvSpPr>
            <a:spLocks noChangeArrowheads="1"/>
          </p:cNvSpPr>
          <p:nvPr/>
        </p:nvSpPr>
        <p:spPr bwMode="auto">
          <a:xfrm>
            <a:off x="1258888" y="5581675"/>
            <a:ext cx="6842125" cy="504825"/>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Hardware</a:t>
            </a:r>
          </a:p>
        </p:txBody>
      </p:sp>
      <p:sp>
        <p:nvSpPr>
          <p:cNvPr id="10" name="Rectangle 7"/>
          <p:cNvSpPr>
            <a:spLocks noChangeArrowheads="1"/>
          </p:cNvSpPr>
          <p:nvPr/>
        </p:nvSpPr>
        <p:spPr bwMode="auto">
          <a:xfrm>
            <a:off x="1258888" y="4502175"/>
            <a:ext cx="6842125" cy="1079500"/>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Núcleo</a:t>
            </a:r>
          </a:p>
        </p:txBody>
      </p:sp>
      <p:sp>
        <p:nvSpPr>
          <p:cNvPr id="11" name="Rectangle 8"/>
          <p:cNvSpPr>
            <a:spLocks noChangeArrowheads="1"/>
          </p:cNvSpPr>
          <p:nvPr/>
        </p:nvSpPr>
        <p:spPr bwMode="auto">
          <a:xfrm>
            <a:off x="1258888" y="3997350"/>
            <a:ext cx="2089150"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Intérprete de </a:t>
            </a:r>
            <a:br>
              <a:rPr lang="es-ES" altLang="es-ES" sz="1600">
                <a:solidFill>
                  <a:schemeClr val="tx1"/>
                </a:solidFill>
              </a:rPr>
            </a:br>
            <a:r>
              <a:rPr lang="es-ES" altLang="es-ES" sz="1600">
                <a:solidFill>
                  <a:schemeClr val="tx1"/>
                </a:solidFill>
              </a:rPr>
              <a:t>Comandos</a:t>
            </a:r>
          </a:p>
        </p:txBody>
      </p:sp>
      <p:sp>
        <p:nvSpPr>
          <p:cNvPr id="12" name="Rectangle 9"/>
          <p:cNvSpPr>
            <a:spLocks noChangeArrowheads="1"/>
          </p:cNvSpPr>
          <p:nvPr/>
        </p:nvSpPr>
        <p:spPr bwMode="auto">
          <a:xfrm>
            <a:off x="1258888" y="3494113"/>
            <a:ext cx="2089150"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Programas de</a:t>
            </a:r>
            <a:br>
              <a:rPr lang="es-ES" altLang="es-ES" sz="1600">
                <a:solidFill>
                  <a:schemeClr val="tx1"/>
                </a:solidFill>
              </a:rPr>
            </a:br>
            <a:r>
              <a:rPr lang="es-ES" altLang="es-ES" sz="1600">
                <a:solidFill>
                  <a:schemeClr val="tx1"/>
                </a:solidFill>
              </a:rPr>
              <a:t>Órdenes</a:t>
            </a:r>
          </a:p>
        </p:txBody>
      </p:sp>
      <p:sp>
        <p:nvSpPr>
          <p:cNvPr id="13" name="Rectangle 10"/>
          <p:cNvSpPr>
            <a:spLocks noChangeArrowheads="1"/>
          </p:cNvSpPr>
          <p:nvPr/>
        </p:nvSpPr>
        <p:spPr bwMode="auto">
          <a:xfrm>
            <a:off x="1258888" y="2990875"/>
            <a:ext cx="2089150"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Programas de</a:t>
            </a:r>
            <a:br>
              <a:rPr lang="es-ES" altLang="es-ES" sz="1600">
                <a:solidFill>
                  <a:schemeClr val="tx1"/>
                </a:solidFill>
              </a:rPr>
            </a:br>
            <a:r>
              <a:rPr lang="es-ES" altLang="es-ES" sz="1600">
                <a:solidFill>
                  <a:schemeClr val="tx1"/>
                </a:solidFill>
              </a:rPr>
              <a:t>Ayuda</a:t>
            </a:r>
          </a:p>
        </p:txBody>
      </p:sp>
      <p:sp>
        <p:nvSpPr>
          <p:cNvPr id="14" name="Text Box 11"/>
          <p:cNvSpPr txBox="1">
            <a:spLocks noChangeArrowheads="1"/>
          </p:cNvSpPr>
          <p:nvPr/>
        </p:nvSpPr>
        <p:spPr bwMode="auto">
          <a:xfrm>
            <a:off x="1527175" y="1628800"/>
            <a:ext cx="15525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accent2"/>
                </a:solidFill>
              </a:rPr>
              <a:t>Herramientas</a:t>
            </a:r>
            <a:br>
              <a:rPr lang="es-ES" altLang="es-ES" sz="1800">
                <a:solidFill>
                  <a:schemeClr val="accent2"/>
                </a:solidFill>
              </a:rPr>
            </a:br>
            <a:r>
              <a:rPr lang="es-ES" altLang="es-ES" sz="1800">
                <a:solidFill>
                  <a:schemeClr val="accent2"/>
                </a:solidFill>
              </a:rPr>
              <a:t>del Sistema</a:t>
            </a:r>
          </a:p>
        </p:txBody>
      </p:sp>
      <p:sp>
        <p:nvSpPr>
          <p:cNvPr id="15" name="Rectangle 12"/>
          <p:cNvSpPr>
            <a:spLocks noChangeArrowheads="1"/>
          </p:cNvSpPr>
          <p:nvPr/>
        </p:nvSpPr>
        <p:spPr bwMode="auto">
          <a:xfrm>
            <a:off x="3563938" y="3997350"/>
            <a:ext cx="2089150" cy="504825"/>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dirty="0">
                <a:solidFill>
                  <a:schemeClr val="tx1"/>
                </a:solidFill>
              </a:rPr>
              <a:t>Compilador</a:t>
            </a:r>
          </a:p>
        </p:txBody>
      </p:sp>
      <p:sp>
        <p:nvSpPr>
          <p:cNvPr id="16" name="Text Box 13"/>
          <p:cNvSpPr txBox="1">
            <a:spLocks noChangeArrowheads="1"/>
          </p:cNvSpPr>
          <p:nvPr/>
        </p:nvSpPr>
        <p:spPr bwMode="auto">
          <a:xfrm>
            <a:off x="3832225" y="1628800"/>
            <a:ext cx="15525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accent2"/>
                </a:solidFill>
              </a:rPr>
              <a:t>Herramientas</a:t>
            </a:r>
            <a:br>
              <a:rPr lang="es-ES" altLang="es-ES" sz="1800">
                <a:solidFill>
                  <a:schemeClr val="accent2"/>
                </a:solidFill>
              </a:rPr>
            </a:br>
            <a:r>
              <a:rPr lang="es-ES" altLang="es-ES" sz="1800">
                <a:solidFill>
                  <a:schemeClr val="accent2"/>
                </a:solidFill>
              </a:rPr>
              <a:t>de Desarrollo</a:t>
            </a:r>
          </a:p>
        </p:txBody>
      </p:sp>
      <p:sp>
        <p:nvSpPr>
          <p:cNvPr id="17" name="Rectangle 14"/>
          <p:cNvSpPr>
            <a:spLocks noChangeArrowheads="1"/>
          </p:cNvSpPr>
          <p:nvPr/>
        </p:nvSpPr>
        <p:spPr bwMode="auto">
          <a:xfrm>
            <a:off x="3563938" y="3494113"/>
            <a:ext cx="2089150" cy="504825"/>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Montador de</a:t>
            </a:r>
            <a:br>
              <a:rPr lang="es-ES" altLang="es-ES" sz="1600">
                <a:solidFill>
                  <a:schemeClr val="tx1"/>
                </a:solidFill>
              </a:rPr>
            </a:br>
            <a:r>
              <a:rPr lang="es-ES" altLang="es-ES" sz="1600">
                <a:solidFill>
                  <a:schemeClr val="tx1"/>
                </a:solidFill>
              </a:rPr>
              <a:t>Enlaces</a:t>
            </a:r>
          </a:p>
        </p:txBody>
      </p:sp>
      <p:sp>
        <p:nvSpPr>
          <p:cNvPr id="18" name="Rectangle 15"/>
          <p:cNvSpPr>
            <a:spLocks noChangeArrowheads="1"/>
          </p:cNvSpPr>
          <p:nvPr/>
        </p:nvSpPr>
        <p:spPr bwMode="auto">
          <a:xfrm>
            <a:off x="3563938" y="2990875"/>
            <a:ext cx="2089150" cy="504825"/>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Depurador</a:t>
            </a:r>
          </a:p>
        </p:txBody>
      </p:sp>
      <p:sp>
        <p:nvSpPr>
          <p:cNvPr id="19" name="Rectangle 16"/>
          <p:cNvSpPr>
            <a:spLocks noChangeArrowheads="1"/>
          </p:cNvSpPr>
          <p:nvPr/>
        </p:nvSpPr>
        <p:spPr bwMode="auto">
          <a:xfrm>
            <a:off x="3563938" y="2486050"/>
            <a:ext cx="2089150" cy="504825"/>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IDE</a:t>
            </a:r>
          </a:p>
        </p:txBody>
      </p:sp>
      <p:sp>
        <p:nvSpPr>
          <p:cNvPr id="20" name="Rectangle 17"/>
          <p:cNvSpPr>
            <a:spLocks noChangeArrowheads="1"/>
          </p:cNvSpPr>
          <p:nvPr/>
        </p:nvSpPr>
        <p:spPr bwMode="auto">
          <a:xfrm>
            <a:off x="6011863" y="3998938"/>
            <a:ext cx="2089150" cy="504825"/>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Facturación</a:t>
            </a:r>
          </a:p>
        </p:txBody>
      </p:sp>
      <p:sp>
        <p:nvSpPr>
          <p:cNvPr id="21" name="Rectangle 18"/>
          <p:cNvSpPr>
            <a:spLocks noChangeArrowheads="1"/>
          </p:cNvSpPr>
          <p:nvPr/>
        </p:nvSpPr>
        <p:spPr bwMode="auto">
          <a:xfrm>
            <a:off x="6011863" y="3495700"/>
            <a:ext cx="2089150" cy="504825"/>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Videojuegos</a:t>
            </a:r>
          </a:p>
        </p:txBody>
      </p:sp>
      <p:sp>
        <p:nvSpPr>
          <p:cNvPr id="22" name="Rectangle 19"/>
          <p:cNvSpPr>
            <a:spLocks noChangeArrowheads="1"/>
          </p:cNvSpPr>
          <p:nvPr/>
        </p:nvSpPr>
        <p:spPr bwMode="auto">
          <a:xfrm>
            <a:off x="6011863" y="2992463"/>
            <a:ext cx="2089150" cy="504825"/>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Navegador</a:t>
            </a:r>
          </a:p>
        </p:txBody>
      </p:sp>
      <p:sp>
        <p:nvSpPr>
          <p:cNvPr id="23" name="Rectangle 20"/>
          <p:cNvSpPr>
            <a:spLocks noChangeArrowheads="1"/>
          </p:cNvSpPr>
          <p:nvPr/>
        </p:nvSpPr>
        <p:spPr bwMode="auto">
          <a:xfrm>
            <a:off x="6011863" y="2487638"/>
            <a:ext cx="2089150" cy="504825"/>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Correo</a:t>
            </a:r>
          </a:p>
        </p:txBody>
      </p:sp>
      <p:sp>
        <p:nvSpPr>
          <p:cNvPr id="24" name="Rectangle 21"/>
          <p:cNvSpPr>
            <a:spLocks noChangeArrowheads="1"/>
          </p:cNvSpPr>
          <p:nvPr/>
        </p:nvSpPr>
        <p:spPr bwMode="auto">
          <a:xfrm>
            <a:off x="1258888" y="2487638"/>
            <a:ext cx="2089150"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dirty="0" smtClean="0">
                <a:solidFill>
                  <a:schemeClr val="tx1"/>
                </a:solidFill>
              </a:rPr>
              <a:t>Configuración y </a:t>
            </a:r>
            <a:br>
              <a:rPr lang="es-ES" altLang="es-ES" sz="1600" dirty="0" smtClean="0">
                <a:solidFill>
                  <a:schemeClr val="tx1"/>
                </a:solidFill>
              </a:rPr>
            </a:br>
            <a:r>
              <a:rPr lang="es-ES" altLang="es-ES" sz="1600" dirty="0" smtClean="0">
                <a:solidFill>
                  <a:schemeClr val="tx1"/>
                </a:solidFill>
              </a:rPr>
              <a:t>Administración</a:t>
            </a:r>
            <a:endParaRPr lang="es-ES" altLang="es-ES" sz="1600" dirty="0">
              <a:solidFill>
                <a:schemeClr val="tx1"/>
              </a:solidFill>
            </a:endParaRPr>
          </a:p>
        </p:txBody>
      </p:sp>
      <p:sp>
        <p:nvSpPr>
          <p:cNvPr id="25" name="Text Box 22"/>
          <p:cNvSpPr txBox="1">
            <a:spLocks noChangeArrowheads="1"/>
          </p:cNvSpPr>
          <p:nvPr/>
        </p:nvSpPr>
        <p:spPr bwMode="auto">
          <a:xfrm>
            <a:off x="6324600" y="1765325"/>
            <a:ext cx="1463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accent2"/>
                </a:solidFill>
              </a:rPr>
              <a:t>Aplicaciones</a:t>
            </a:r>
          </a:p>
        </p:txBody>
      </p:sp>
      <p:sp>
        <p:nvSpPr>
          <p:cNvPr id="26" name="Rectangle 6"/>
          <p:cNvSpPr>
            <a:spLocks noChangeArrowheads="1"/>
          </p:cNvSpPr>
          <p:nvPr/>
        </p:nvSpPr>
        <p:spPr bwMode="auto">
          <a:xfrm>
            <a:off x="1527175" y="5222900"/>
            <a:ext cx="2549525" cy="349250"/>
          </a:xfrm>
          <a:prstGeom prst="rect">
            <a:avLst/>
          </a:prstGeom>
          <a:solidFill>
            <a:srgbClr val="FFC000"/>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000"/>
            </a:extrusionClr>
            <a:contourClr>
              <a:srgbClr val="FFC000"/>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Gestor de dispositivos</a:t>
            </a:r>
          </a:p>
        </p:txBody>
      </p:sp>
      <p:sp>
        <p:nvSpPr>
          <p:cNvPr id="27" name="Rectangle 6"/>
          <p:cNvSpPr>
            <a:spLocks noChangeArrowheads="1"/>
          </p:cNvSpPr>
          <p:nvPr/>
        </p:nvSpPr>
        <p:spPr bwMode="auto">
          <a:xfrm>
            <a:off x="5292725" y="5222900"/>
            <a:ext cx="2592388" cy="349250"/>
          </a:xfrm>
          <a:prstGeom prst="rect">
            <a:avLst/>
          </a:prstGeom>
          <a:solidFill>
            <a:srgbClr val="FFC000"/>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000"/>
            </a:extrusionClr>
            <a:contourClr>
              <a:srgbClr val="FFC000"/>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Gestor de dispositivos</a:t>
            </a:r>
          </a:p>
        </p:txBody>
      </p:sp>
      <p:sp>
        <p:nvSpPr>
          <p:cNvPr id="29" name="CuadroTexto 28"/>
          <p:cNvSpPr txBox="1">
            <a:spLocks noChangeArrowheads="1"/>
          </p:cNvSpPr>
          <p:nvPr/>
        </p:nvSpPr>
        <p:spPr bwMode="auto">
          <a:xfrm>
            <a:off x="4441825" y="5124475"/>
            <a:ext cx="492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a:t>
            </a:r>
          </a:p>
        </p:txBody>
      </p:sp>
    </p:spTree>
    <p:extLst>
      <p:ext uri="{BB962C8B-B14F-4D97-AF65-F5344CB8AC3E}">
        <p14:creationId xmlns:p14="http://schemas.microsoft.com/office/powerpoint/2010/main" val="2300323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dissolve">
                                      <p:cBhvr>
                                        <p:cTn id="13" dur="500"/>
                                        <p:tgtEl>
                                          <p:spTgt spid="10"/>
                                        </p:tgtEl>
                                      </p:cBhvr>
                                    </p:animEffect>
                                  </p:childTnLst>
                                </p:cTn>
                              </p:par>
                            </p:childTnLst>
                          </p:cTn>
                        </p:par>
                        <p:par>
                          <p:cTn id="14" fill="hold">
                            <p:stCondLst>
                              <p:cond delay="500"/>
                            </p:stCondLst>
                            <p:childTnLst>
                              <p:par>
                                <p:cTn id="15" presetID="53" presetClass="entr" presetSubtype="16" fill="hold" grpId="0"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childTnLst>
                          </p:cTn>
                        </p:par>
                        <p:par>
                          <p:cTn id="20" fill="hold">
                            <p:stCondLst>
                              <p:cond delay="1000"/>
                            </p:stCondLst>
                            <p:childTnLst>
                              <p:par>
                                <p:cTn id="21" presetID="17" presetClass="entr" presetSubtype="10" fill="hold" grpId="0" nodeType="after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p:cTn id="23" dur="500" fill="hold"/>
                                        <p:tgtEl>
                                          <p:spTgt spid="29"/>
                                        </p:tgtEl>
                                        <p:attrNameLst>
                                          <p:attrName>ppt_w</p:attrName>
                                        </p:attrNameLst>
                                      </p:cBhvr>
                                      <p:tavLst>
                                        <p:tav tm="0">
                                          <p:val>
                                            <p:fltVal val="0"/>
                                          </p:val>
                                        </p:tav>
                                        <p:tav tm="100000">
                                          <p:val>
                                            <p:strVal val="#ppt_w"/>
                                          </p:val>
                                        </p:tav>
                                      </p:tavLst>
                                    </p:anim>
                                    <p:anim calcmode="lin" valueType="num">
                                      <p:cBhvr>
                                        <p:cTn id="24" dur="500" fill="hold"/>
                                        <p:tgtEl>
                                          <p:spTgt spid="29"/>
                                        </p:tgtEl>
                                        <p:attrNameLst>
                                          <p:attrName>ppt_h</p:attrName>
                                        </p:attrNameLst>
                                      </p:cBhvr>
                                      <p:tavLst>
                                        <p:tav tm="0">
                                          <p:val>
                                            <p:strVal val="#ppt_h"/>
                                          </p:val>
                                        </p:tav>
                                        <p:tav tm="100000">
                                          <p:val>
                                            <p:strVal val="#ppt_h"/>
                                          </p:val>
                                        </p:tav>
                                      </p:tavLst>
                                    </p:anim>
                                  </p:childTnLst>
                                </p:cTn>
                              </p:par>
                            </p:childTnLst>
                          </p:cTn>
                        </p:par>
                        <p:par>
                          <p:cTn id="25" fill="hold">
                            <p:stCondLst>
                              <p:cond delay="150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childTnLst>
                                </p:cTn>
                              </p:par>
                            </p:childTnLst>
                          </p:cTn>
                        </p:par>
                        <p:par>
                          <p:cTn id="37" fill="hold">
                            <p:stCondLst>
                              <p:cond delay="500"/>
                            </p:stCondLst>
                            <p:childTnLst>
                              <p:par>
                                <p:cTn id="38" presetID="9"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dissolve">
                                      <p:cBhvr>
                                        <p:cTn id="40" dur="500"/>
                                        <p:tgtEl>
                                          <p:spTgt spid="11"/>
                                        </p:tgtEl>
                                      </p:cBhvr>
                                    </p:animEffect>
                                  </p:childTnLst>
                                </p:cTn>
                              </p:par>
                            </p:childTnLst>
                          </p:cTn>
                        </p:par>
                        <p:par>
                          <p:cTn id="41" fill="hold">
                            <p:stCondLst>
                              <p:cond delay="1000"/>
                            </p:stCondLst>
                            <p:childTnLst>
                              <p:par>
                                <p:cTn id="42" presetID="9"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dissolve">
                                      <p:cBhvr>
                                        <p:cTn id="44" dur="500"/>
                                        <p:tgtEl>
                                          <p:spTgt spid="12"/>
                                        </p:tgtEl>
                                      </p:cBhvr>
                                    </p:animEffect>
                                  </p:childTnLst>
                                </p:cTn>
                              </p:par>
                            </p:childTnLst>
                          </p:cTn>
                        </p:par>
                        <p:par>
                          <p:cTn id="45" fill="hold">
                            <p:stCondLst>
                              <p:cond delay="1500"/>
                            </p:stCondLst>
                            <p:childTnLst>
                              <p:par>
                                <p:cTn id="46" presetID="9" presetClass="entr" presetSubtype="0" fill="hold" grpId="0" nodeType="after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dissolve">
                                      <p:cBhvr>
                                        <p:cTn id="48" dur="500"/>
                                        <p:tgtEl>
                                          <p:spTgt spid="13"/>
                                        </p:tgtEl>
                                      </p:cBhvr>
                                    </p:animEffect>
                                  </p:childTnLst>
                                </p:cTn>
                              </p:par>
                            </p:childTnLst>
                          </p:cTn>
                        </p:par>
                        <p:par>
                          <p:cTn id="49" fill="hold">
                            <p:stCondLst>
                              <p:cond delay="2000"/>
                            </p:stCondLst>
                            <p:childTnLst>
                              <p:par>
                                <p:cTn id="50" presetID="9" presetClass="entr" presetSubtype="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dissolve">
                                      <p:cBhvr>
                                        <p:cTn id="52" dur="500"/>
                                        <p:tgtEl>
                                          <p:spTgt spid="24"/>
                                        </p:tgtEl>
                                      </p:cBhvr>
                                    </p:animEffect>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childTnLst>
                                </p:cTn>
                              </p:par>
                            </p:childTnLst>
                          </p:cTn>
                        </p:par>
                        <p:par>
                          <p:cTn id="59" fill="hold">
                            <p:stCondLst>
                              <p:cond delay="500"/>
                            </p:stCondLst>
                            <p:childTnLst>
                              <p:par>
                                <p:cTn id="60" presetID="9"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dissolve">
                                      <p:cBhvr>
                                        <p:cTn id="62" dur="500"/>
                                        <p:tgtEl>
                                          <p:spTgt spid="15"/>
                                        </p:tgtEl>
                                      </p:cBhvr>
                                    </p:animEffect>
                                  </p:childTnLst>
                                </p:cTn>
                              </p:par>
                            </p:childTnLst>
                          </p:cTn>
                        </p:par>
                        <p:par>
                          <p:cTn id="63" fill="hold">
                            <p:stCondLst>
                              <p:cond delay="1000"/>
                            </p:stCondLst>
                            <p:childTnLst>
                              <p:par>
                                <p:cTn id="64" presetID="9" presetClass="entr" presetSubtype="0" fill="hold" grpId="0" nodeType="after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dissolve">
                                      <p:cBhvr>
                                        <p:cTn id="66" dur="500"/>
                                        <p:tgtEl>
                                          <p:spTgt spid="17"/>
                                        </p:tgtEl>
                                      </p:cBhvr>
                                    </p:animEffect>
                                  </p:childTnLst>
                                </p:cTn>
                              </p:par>
                            </p:childTnLst>
                          </p:cTn>
                        </p:par>
                        <p:par>
                          <p:cTn id="67" fill="hold">
                            <p:stCondLst>
                              <p:cond delay="1500"/>
                            </p:stCondLst>
                            <p:childTnLst>
                              <p:par>
                                <p:cTn id="68" presetID="9"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dissolve">
                                      <p:cBhvr>
                                        <p:cTn id="70" dur="500"/>
                                        <p:tgtEl>
                                          <p:spTgt spid="18"/>
                                        </p:tgtEl>
                                      </p:cBhvr>
                                    </p:animEffect>
                                  </p:childTnLst>
                                </p:cTn>
                              </p:par>
                            </p:childTnLst>
                          </p:cTn>
                        </p:par>
                        <p:par>
                          <p:cTn id="71" fill="hold">
                            <p:stCondLst>
                              <p:cond delay="2000"/>
                            </p:stCondLst>
                            <p:childTnLst>
                              <p:par>
                                <p:cTn id="72" presetID="9" presetClass="entr" presetSubtype="0" fill="hold" grpId="0" nodeType="afterEffect">
                                  <p:stCondLst>
                                    <p:cond delay="0"/>
                                  </p:stCondLst>
                                  <p:childTnLst>
                                    <p:set>
                                      <p:cBhvr>
                                        <p:cTn id="73" dur="1" fill="hold">
                                          <p:stCondLst>
                                            <p:cond delay="0"/>
                                          </p:stCondLst>
                                        </p:cTn>
                                        <p:tgtEl>
                                          <p:spTgt spid="19"/>
                                        </p:tgtEl>
                                        <p:attrNameLst>
                                          <p:attrName>style.visibility</p:attrName>
                                        </p:attrNameLst>
                                      </p:cBhvr>
                                      <p:to>
                                        <p:strVal val="visible"/>
                                      </p:to>
                                    </p:set>
                                    <p:animEffect transition="in" filter="dissolve">
                                      <p:cBhvr>
                                        <p:cTn id="74" dur="500"/>
                                        <p:tgtEl>
                                          <p:spTgt spid="19"/>
                                        </p:tgtEl>
                                      </p:cBhvr>
                                    </p:animEffect>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p:cTn id="79" dur="500" fill="hold"/>
                                        <p:tgtEl>
                                          <p:spTgt spid="25"/>
                                        </p:tgtEl>
                                        <p:attrNameLst>
                                          <p:attrName>ppt_w</p:attrName>
                                        </p:attrNameLst>
                                      </p:cBhvr>
                                      <p:tavLst>
                                        <p:tav tm="0">
                                          <p:val>
                                            <p:fltVal val="0"/>
                                          </p:val>
                                        </p:tav>
                                        <p:tav tm="100000">
                                          <p:val>
                                            <p:strVal val="#ppt_w"/>
                                          </p:val>
                                        </p:tav>
                                      </p:tavLst>
                                    </p:anim>
                                    <p:anim calcmode="lin" valueType="num">
                                      <p:cBhvr>
                                        <p:cTn id="80" dur="500" fill="hold"/>
                                        <p:tgtEl>
                                          <p:spTgt spid="25"/>
                                        </p:tgtEl>
                                        <p:attrNameLst>
                                          <p:attrName>ppt_h</p:attrName>
                                        </p:attrNameLst>
                                      </p:cBhvr>
                                      <p:tavLst>
                                        <p:tav tm="0">
                                          <p:val>
                                            <p:fltVal val="0"/>
                                          </p:val>
                                        </p:tav>
                                        <p:tav tm="100000">
                                          <p:val>
                                            <p:strVal val="#ppt_h"/>
                                          </p:val>
                                        </p:tav>
                                      </p:tavLst>
                                    </p:anim>
                                  </p:childTnLst>
                                </p:cTn>
                              </p:par>
                            </p:childTnLst>
                          </p:cTn>
                        </p:par>
                        <p:par>
                          <p:cTn id="81" fill="hold">
                            <p:stCondLst>
                              <p:cond delay="500"/>
                            </p:stCondLst>
                            <p:childTnLst>
                              <p:par>
                                <p:cTn id="82" presetID="9" presetClass="entr" presetSubtype="0" fill="hold" grpId="0" nodeType="afterEffect">
                                  <p:stCondLst>
                                    <p:cond delay="0"/>
                                  </p:stCondLst>
                                  <p:childTnLst>
                                    <p:set>
                                      <p:cBhvr>
                                        <p:cTn id="83" dur="1" fill="hold">
                                          <p:stCondLst>
                                            <p:cond delay="0"/>
                                          </p:stCondLst>
                                        </p:cTn>
                                        <p:tgtEl>
                                          <p:spTgt spid="20"/>
                                        </p:tgtEl>
                                        <p:attrNameLst>
                                          <p:attrName>style.visibility</p:attrName>
                                        </p:attrNameLst>
                                      </p:cBhvr>
                                      <p:to>
                                        <p:strVal val="visible"/>
                                      </p:to>
                                    </p:set>
                                    <p:animEffect transition="in" filter="dissolve">
                                      <p:cBhvr>
                                        <p:cTn id="84" dur="500"/>
                                        <p:tgtEl>
                                          <p:spTgt spid="20"/>
                                        </p:tgtEl>
                                      </p:cBhvr>
                                    </p:animEffect>
                                  </p:childTnLst>
                                </p:cTn>
                              </p:par>
                            </p:childTnLst>
                          </p:cTn>
                        </p:par>
                        <p:par>
                          <p:cTn id="85" fill="hold">
                            <p:stCondLst>
                              <p:cond delay="1000"/>
                            </p:stCondLst>
                            <p:childTnLst>
                              <p:par>
                                <p:cTn id="86" presetID="9" presetClass="entr" presetSubtype="0"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dissolve">
                                      <p:cBhvr>
                                        <p:cTn id="88" dur="500"/>
                                        <p:tgtEl>
                                          <p:spTgt spid="21"/>
                                        </p:tgtEl>
                                      </p:cBhvr>
                                    </p:animEffect>
                                  </p:childTnLst>
                                </p:cTn>
                              </p:par>
                            </p:childTnLst>
                          </p:cTn>
                        </p:par>
                        <p:par>
                          <p:cTn id="89" fill="hold">
                            <p:stCondLst>
                              <p:cond delay="1500"/>
                            </p:stCondLst>
                            <p:childTnLst>
                              <p:par>
                                <p:cTn id="90" presetID="9" presetClass="entr" presetSubtype="0"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Effect transition="in" filter="dissolve">
                                      <p:cBhvr>
                                        <p:cTn id="92" dur="500"/>
                                        <p:tgtEl>
                                          <p:spTgt spid="22"/>
                                        </p:tgtEl>
                                      </p:cBhvr>
                                    </p:animEffect>
                                  </p:childTnLst>
                                </p:cTn>
                              </p:par>
                            </p:childTnLst>
                          </p:cTn>
                        </p:par>
                        <p:par>
                          <p:cTn id="93" fill="hold">
                            <p:stCondLst>
                              <p:cond delay="2000"/>
                            </p:stCondLst>
                            <p:childTnLst>
                              <p:par>
                                <p:cTn id="94" presetID="9" presetClass="entr" presetSubtype="0" fill="hold" grpId="0" nodeType="afterEffect">
                                  <p:stCondLst>
                                    <p:cond delay="0"/>
                                  </p:stCondLst>
                                  <p:childTnLst>
                                    <p:set>
                                      <p:cBhvr>
                                        <p:cTn id="95" dur="1" fill="hold">
                                          <p:stCondLst>
                                            <p:cond delay="0"/>
                                          </p:stCondLst>
                                        </p:cTn>
                                        <p:tgtEl>
                                          <p:spTgt spid="23"/>
                                        </p:tgtEl>
                                        <p:attrNameLst>
                                          <p:attrName>style.visibility</p:attrName>
                                        </p:attrNameLst>
                                      </p:cBhvr>
                                      <p:to>
                                        <p:strVal val="visible"/>
                                      </p:to>
                                    </p:set>
                                    <p:animEffect transition="in" filter="dissolve">
                                      <p:cBhvr>
                                        <p:cTn id="9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p:bldP spid="15" grpId="0" animBg="1"/>
      <p:bldP spid="16" grpId="0"/>
      <p:bldP spid="17" grpId="0" animBg="1"/>
      <p:bldP spid="18" grpId="0" animBg="1"/>
      <p:bldP spid="19" grpId="0" animBg="1"/>
      <p:bldP spid="20" grpId="0" animBg="1"/>
      <p:bldP spid="21" grpId="0" animBg="1"/>
      <p:bldP spid="22" grpId="0" animBg="1"/>
      <p:bldP spid="23" grpId="0" animBg="1"/>
      <p:bldP spid="24" grpId="0" animBg="1"/>
      <p:bldP spid="25" grpId="0"/>
      <p:bldP spid="26" grpId="0" animBg="1"/>
      <p:bldP spid="27" grpId="0" animBg="1"/>
      <p:bldP spid="29"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smtClean="0"/>
              <a:t>Acesso a los dispositivos</a:t>
            </a:r>
            <a:endParaRPr lang="en-GB" dirty="0"/>
          </a:p>
        </p:txBody>
      </p:sp>
      <p:sp>
        <p:nvSpPr>
          <p:cNvPr id="158" name="Rectangle 8"/>
          <p:cNvSpPr>
            <a:spLocks noChangeArrowheads="1"/>
          </p:cNvSpPr>
          <p:nvPr/>
        </p:nvSpPr>
        <p:spPr bwMode="auto">
          <a:xfrm>
            <a:off x="682625"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endParaRPr lang="es-ES" altLang="es-ES" sz="240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40</a:t>
            </a:fld>
            <a:endParaRPr lang="es-ES" dirty="0"/>
          </a:p>
        </p:txBody>
      </p:sp>
      <p:sp>
        <p:nvSpPr>
          <p:cNvPr id="601" name="Rectangle 11"/>
          <p:cNvSpPr>
            <a:spLocks noChangeArrowheads="1"/>
          </p:cNvSpPr>
          <p:nvPr/>
        </p:nvSpPr>
        <p:spPr bwMode="auto">
          <a:xfrm>
            <a:off x="827584" y="4795044"/>
            <a:ext cx="4032473" cy="1298252"/>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2000" dirty="0">
                <a:solidFill>
                  <a:schemeClr val="tx1"/>
                </a:solidFill>
              </a:rPr>
              <a:t>Gestor de dispositivo</a:t>
            </a:r>
            <a:br>
              <a:rPr lang="es-ES_tradnl" altLang="es-ES" sz="2000" dirty="0">
                <a:solidFill>
                  <a:schemeClr val="tx1"/>
                </a:solidFill>
              </a:rPr>
            </a:br>
            <a:endParaRPr lang="es-ES" altLang="es-ES" sz="2000" dirty="0">
              <a:solidFill>
                <a:schemeClr val="tx1"/>
              </a:solidFill>
            </a:endParaRPr>
          </a:p>
        </p:txBody>
      </p:sp>
      <p:sp>
        <p:nvSpPr>
          <p:cNvPr id="602" name="Rectangle 12"/>
          <p:cNvSpPr>
            <a:spLocks noChangeArrowheads="1"/>
          </p:cNvSpPr>
          <p:nvPr/>
        </p:nvSpPr>
        <p:spPr bwMode="auto">
          <a:xfrm>
            <a:off x="827584" y="3424658"/>
            <a:ext cx="4032473" cy="1156469"/>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2000" dirty="0">
                <a:solidFill>
                  <a:schemeClr val="tx1"/>
                </a:solidFill>
              </a:rPr>
              <a:t>Software </a:t>
            </a:r>
            <a:r>
              <a:rPr lang="es-ES_tradnl" altLang="es-ES" sz="2000">
                <a:solidFill>
                  <a:schemeClr val="tx1"/>
                </a:solidFill>
              </a:rPr>
              <a:t>de </a:t>
            </a:r>
            <a:r>
              <a:rPr lang="es-ES_tradnl" altLang="es-ES" sz="2000" smtClean="0">
                <a:solidFill>
                  <a:schemeClr val="tx1"/>
                </a:solidFill>
              </a:rPr>
              <a:t>E/S independiente</a:t>
            </a:r>
            <a:r>
              <a:rPr lang="es-ES_tradnl" altLang="es-ES" sz="2000" dirty="0">
                <a:solidFill>
                  <a:schemeClr val="tx1"/>
                </a:solidFill>
              </a:rPr>
              <a:t/>
            </a:r>
            <a:br>
              <a:rPr lang="es-ES_tradnl" altLang="es-ES" sz="2000" dirty="0">
                <a:solidFill>
                  <a:schemeClr val="tx1"/>
                </a:solidFill>
              </a:rPr>
            </a:br>
            <a:r>
              <a:rPr lang="es-ES_tradnl" altLang="es-ES" sz="2000" dirty="0">
                <a:solidFill>
                  <a:schemeClr val="tx1"/>
                </a:solidFill>
              </a:rPr>
              <a:t>de dispositivo</a:t>
            </a:r>
            <a:endParaRPr lang="es-ES" altLang="es-ES" sz="2000" dirty="0">
              <a:solidFill>
                <a:schemeClr val="tx1"/>
              </a:solidFill>
            </a:endParaRPr>
          </a:p>
        </p:txBody>
      </p:sp>
      <p:sp>
        <p:nvSpPr>
          <p:cNvPr id="603" name="Rectangle 13"/>
          <p:cNvSpPr>
            <a:spLocks noChangeArrowheads="1"/>
          </p:cNvSpPr>
          <p:nvPr/>
        </p:nvSpPr>
        <p:spPr bwMode="auto">
          <a:xfrm>
            <a:off x="827584" y="1999382"/>
            <a:ext cx="4032473" cy="1224111"/>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2000" dirty="0">
                <a:solidFill>
                  <a:schemeClr val="tx1"/>
                </a:solidFill>
              </a:rPr>
              <a:t>Software de </a:t>
            </a:r>
            <a:r>
              <a:rPr lang="es-ES_tradnl" altLang="es-ES" sz="2000" dirty="0" smtClean="0">
                <a:solidFill>
                  <a:schemeClr val="tx1"/>
                </a:solidFill>
              </a:rPr>
              <a:t>E/S en </a:t>
            </a:r>
            <a:r>
              <a:rPr lang="es-ES_tradnl" altLang="es-ES" sz="2000" dirty="0">
                <a:solidFill>
                  <a:schemeClr val="tx1"/>
                </a:solidFill>
              </a:rPr>
              <a:t>espacio</a:t>
            </a:r>
            <a:br>
              <a:rPr lang="es-ES_tradnl" altLang="es-ES" sz="2000" dirty="0">
                <a:solidFill>
                  <a:schemeClr val="tx1"/>
                </a:solidFill>
              </a:rPr>
            </a:br>
            <a:r>
              <a:rPr lang="es-ES_tradnl" altLang="es-ES" sz="2000" dirty="0">
                <a:solidFill>
                  <a:schemeClr val="tx1"/>
                </a:solidFill>
              </a:rPr>
              <a:t> de usuario</a:t>
            </a:r>
            <a:endParaRPr lang="es-ES" altLang="es-ES" sz="2000" dirty="0">
              <a:solidFill>
                <a:schemeClr val="tx1"/>
              </a:solidFill>
            </a:endParaRPr>
          </a:p>
        </p:txBody>
      </p:sp>
      <p:sp>
        <p:nvSpPr>
          <p:cNvPr id="604" name="Rectangle 14"/>
          <p:cNvSpPr>
            <a:spLocks noChangeArrowheads="1"/>
          </p:cNvSpPr>
          <p:nvPr/>
        </p:nvSpPr>
        <p:spPr bwMode="auto">
          <a:xfrm>
            <a:off x="827584" y="5731346"/>
            <a:ext cx="1944688" cy="361950"/>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SSI</a:t>
            </a:r>
            <a:endParaRPr lang="es-ES" altLang="es-ES" sz="1800">
              <a:solidFill>
                <a:schemeClr val="tx1"/>
              </a:solidFill>
            </a:endParaRPr>
          </a:p>
        </p:txBody>
      </p:sp>
      <p:sp>
        <p:nvSpPr>
          <p:cNvPr id="607" name="Llamada rectangular 606"/>
          <p:cNvSpPr/>
          <p:nvPr/>
        </p:nvSpPr>
        <p:spPr>
          <a:xfrm>
            <a:off x="5805835" y="5620469"/>
            <a:ext cx="3023765" cy="720080"/>
          </a:xfrm>
          <a:prstGeom prst="wedgeRectCallout">
            <a:avLst>
              <a:gd name="adj1" fmla="val -98318"/>
              <a:gd name="adj2" fmla="val -84268"/>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s-ES" dirty="0" smtClean="0"/>
              <a:t>Driver</a:t>
            </a:r>
            <a:endParaRPr lang="es-ES" dirty="0"/>
          </a:p>
        </p:txBody>
      </p:sp>
      <p:sp>
        <p:nvSpPr>
          <p:cNvPr id="608" name="Llamada rectangular 607"/>
          <p:cNvSpPr/>
          <p:nvPr/>
        </p:nvSpPr>
        <p:spPr>
          <a:xfrm>
            <a:off x="5770067" y="3642852"/>
            <a:ext cx="3023765" cy="720080"/>
          </a:xfrm>
          <a:prstGeom prst="wedgeRectCallout">
            <a:avLst>
              <a:gd name="adj1" fmla="val -102518"/>
              <a:gd name="adj2" fmla="val 12735"/>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s-ES" dirty="0" smtClean="0"/>
              <a:t>Administración de Archivos</a:t>
            </a:r>
            <a:br>
              <a:rPr lang="es-ES" dirty="0" smtClean="0"/>
            </a:br>
            <a:r>
              <a:rPr lang="es-ES" dirty="0" smtClean="0"/>
              <a:t>(Sistema de Archivos)</a:t>
            </a:r>
            <a:endParaRPr lang="es-ES" dirty="0"/>
          </a:p>
        </p:txBody>
      </p:sp>
      <p:sp>
        <p:nvSpPr>
          <p:cNvPr id="609" name="Llamada rectangular 608"/>
          <p:cNvSpPr/>
          <p:nvPr/>
        </p:nvSpPr>
        <p:spPr>
          <a:xfrm>
            <a:off x="5805711" y="1639342"/>
            <a:ext cx="3023765" cy="720080"/>
          </a:xfrm>
          <a:prstGeom prst="wedgeRectCallout">
            <a:avLst>
              <a:gd name="adj1" fmla="val -93278"/>
              <a:gd name="adj2" fmla="val 83282"/>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s-ES" dirty="0" smtClean="0"/>
              <a:t>Biblioteca de funciones</a:t>
            </a:r>
            <a:endParaRPr lang="es-ES" dirty="0"/>
          </a:p>
        </p:txBody>
      </p:sp>
      <p:sp>
        <p:nvSpPr>
          <p:cNvPr id="12" name="Rectangle 10"/>
          <p:cNvSpPr>
            <a:spLocks noChangeArrowheads="1"/>
          </p:cNvSpPr>
          <p:nvPr/>
        </p:nvSpPr>
        <p:spPr bwMode="auto">
          <a:xfrm>
            <a:off x="395536" y="1196752"/>
            <a:ext cx="807561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marL="0" indent="0" algn="just" eaLnBrk="1" hangingPunct="1">
              <a:buNone/>
            </a:pPr>
            <a:r>
              <a:rPr lang="es-ES" altLang="es-ES" sz="2400" b="1" smtClean="0">
                <a:solidFill>
                  <a:srgbClr val="993300"/>
                </a:solidFill>
              </a:rPr>
              <a:t>Arquitectura del subsistema de E/S:</a:t>
            </a:r>
            <a:endParaRPr lang="es-ES" altLang="es-ES" sz="2400" b="1" dirty="0">
              <a:solidFill>
                <a:srgbClr val="993300"/>
              </a:solidFill>
            </a:endParaRPr>
          </a:p>
        </p:txBody>
      </p:sp>
    </p:spTree>
    <p:extLst>
      <p:ext uri="{BB962C8B-B14F-4D97-AF65-F5344CB8AC3E}">
        <p14:creationId xmlns:p14="http://schemas.microsoft.com/office/powerpoint/2010/main" val="3086662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01"/>
                                        </p:tgtEl>
                                        <p:attrNameLst>
                                          <p:attrName>style.visibility</p:attrName>
                                        </p:attrNameLst>
                                      </p:cBhvr>
                                      <p:to>
                                        <p:strVal val="visible"/>
                                      </p:to>
                                    </p:set>
                                    <p:animEffect transition="in" filter="dissolve">
                                      <p:cBhvr>
                                        <p:cTn id="7" dur="500"/>
                                        <p:tgtEl>
                                          <p:spTgt spid="601"/>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02"/>
                                        </p:tgtEl>
                                        <p:attrNameLst>
                                          <p:attrName>style.visibility</p:attrName>
                                        </p:attrNameLst>
                                      </p:cBhvr>
                                      <p:to>
                                        <p:strVal val="visible"/>
                                      </p:to>
                                    </p:set>
                                    <p:animEffect transition="in" filter="dissolve">
                                      <p:cBhvr>
                                        <p:cTn id="11" dur="500"/>
                                        <p:tgtEl>
                                          <p:spTgt spid="602"/>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603"/>
                                        </p:tgtEl>
                                        <p:attrNameLst>
                                          <p:attrName>style.visibility</p:attrName>
                                        </p:attrNameLst>
                                      </p:cBhvr>
                                      <p:to>
                                        <p:strVal val="visible"/>
                                      </p:to>
                                    </p:set>
                                    <p:animEffect transition="in" filter="dissolve">
                                      <p:cBhvr>
                                        <p:cTn id="15" dur="500"/>
                                        <p:tgtEl>
                                          <p:spTgt spid="603"/>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604"/>
                                        </p:tgtEl>
                                        <p:attrNameLst>
                                          <p:attrName>style.visibility</p:attrName>
                                        </p:attrNameLst>
                                      </p:cBhvr>
                                      <p:to>
                                        <p:strVal val="visible"/>
                                      </p:to>
                                    </p:set>
                                    <p:animEffect transition="in" filter="dissolve">
                                      <p:cBhvr>
                                        <p:cTn id="19" dur="500"/>
                                        <p:tgtEl>
                                          <p:spTgt spid="604"/>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607"/>
                                        </p:tgtEl>
                                        <p:attrNameLst>
                                          <p:attrName>style.visibility</p:attrName>
                                        </p:attrNameLst>
                                      </p:cBhvr>
                                      <p:to>
                                        <p:strVal val="visible"/>
                                      </p:to>
                                    </p:set>
                                    <p:animEffect transition="in" filter="dissolve">
                                      <p:cBhvr>
                                        <p:cTn id="24" dur="500"/>
                                        <p:tgtEl>
                                          <p:spTgt spid="607"/>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608"/>
                                        </p:tgtEl>
                                        <p:attrNameLst>
                                          <p:attrName>style.visibility</p:attrName>
                                        </p:attrNameLst>
                                      </p:cBhvr>
                                      <p:to>
                                        <p:strVal val="visible"/>
                                      </p:to>
                                    </p:set>
                                    <p:animEffect transition="in" filter="dissolve">
                                      <p:cBhvr>
                                        <p:cTn id="29" dur="500"/>
                                        <p:tgtEl>
                                          <p:spTgt spid="60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609"/>
                                        </p:tgtEl>
                                        <p:attrNameLst>
                                          <p:attrName>style.visibility</p:attrName>
                                        </p:attrNameLst>
                                      </p:cBhvr>
                                      <p:to>
                                        <p:strVal val="visible"/>
                                      </p:to>
                                    </p:set>
                                    <p:animEffect transition="in" filter="dissolve">
                                      <p:cBhvr>
                                        <p:cTn id="34" dur="500"/>
                                        <p:tgtEl>
                                          <p:spTgt spid="6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 grpId="0" animBg="1"/>
      <p:bldP spid="602" grpId="0" animBg="1"/>
      <p:bldP spid="603" grpId="0" animBg="1"/>
      <p:bldP spid="604" grpId="0" animBg="1"/>
      <p:bldP spid="607" grpId="0" animBg="1"/>
      <p:bldP spid="608" grpId="0" animBg="1"/>
      <p:bldP spid="609"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5"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chemeClr val="tx1"/>
                </a:solidFill>
              </a:rPr>
              <a:t>Organización</a:t>
            </a:r>
            <a:r>
              <a:rPr lang="en-GB" dirty="0" smtClean="0">
                <a:solidFill>
                  <a:schemeClr val="tx1"/>
                </a:solidFill>
              </a:rPr>
              <a:t> </a:t>
            </a:r>
            <a:r>
              <a:rPr lang="en-GB" dirty="0" err="1" smtClean="0">
                <a:solidFill>
                  <a:schemeClr val="tx1"/>
                </a:solidFill>
              </a:rPr>
              <a:t>básica</a:t>
            </a:r>
            <a:r>
              <a:rPr lang="en-GB" dirty="0" smtClean="0">
                <a:solidFill>
                  <a:schemeClr val="tx1"/>
                </a:solidFill>
              </a:rPr>
              <a:t> de un </a:t>
            </a:r>
            <a:r>
              <a:rPr lang="en-GB" dirty="0" err="1" smtClean="0">
                <a:solidFill>
                  <a:schemeClr val="tx1"/>
                </a:solidFill>
              </a:rPr>
              <a:t>ordenador</a:t>
            </a:r>
            <a:endParaRPr lang="en-GB" dirty="0" smtClean="0">
              <a:solidFill>
                <a:schemeClr val="tx1"/>
              </a:solidFill>
            </a:endParaRPr>
          </a:p>
          <a:p>
            <a:pPr marL="514350" indent="-514350" algn="l">
              <a:buFont typeface="+mj-lt"/>
              <a:buAutoNum type="arabicPeriod"/>
            </a:pPr>
            <a:r>
              <a:rPr lang="en-GB" dirty="0" smtClean="0">
                <a:solidFill>
                  <a:schemeClr val="tx1"/>
                </a:solidFill>
              </a:rPr>
              <a:t>El </a:t>
            </a:r>
            <a:r>
              <a:rPr lang="en-GB" dirty="0" err="1" smtClean="0">
                <a:solidFill>
                  <a:schemeClr val="tx1"/>
                </a:solidFill>
              </a:rPr>
              <a:t>procesador</a:t>
            </a:r>
            <a:r>
              <a:rPr lang="en-GB" dirty="0" smtClean="0">
                <a:solidFill>
                  <a:schemeClr val="tx1"/>
                </a:solidFill>
              </a:rPr>
              <a:t>. </a:t>
            </a:r>
            <a:r>
              <a:rPr lang="en-GB" dirty="0" err="1" smtClean="0">
                <a:solidFill>
                  <a:schemeClr val="tx1"/>
                </a:solidFill>
              </a:rPr>
              <a:t>Modos</a:t>
            </a:r>
            <a:r>
              <a:rPr lang="en-GB" dirty="0" smtClean="0">
                <a:solidFill>
                  <a:schemeClr val="tx1"/>
                </a:solidFill>
              </a:rPr>
              <a:t> de </a:t>
            </a:r>
            <a:r>
              <a:rPr lang="en-GB" dirty="0" err="1" smtClean="0">
                <a:solidFill>
                  <a:schemeClr val="tx1"/>
                </a:solidFill>
              </a:rPr>
              <a:t>ejecución</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Interrupciones</a:t>
            </a:r>
            <a:r>
              <a:rPr lang="en-GB" dirty="0" smtClean="0">
                <a:solidFill>
                  <a:schemeClr val="tx1"/>
                </a:solidFill>
              </a:rPr>
              <a:t> y </a:t>
            </a:r>
            <a:r>
              <a:rPr lang="en-GB" dirty="0" err="1" smtClean="0">
                <a:solidFill>
                  <a:schemeClr val="tx1"/>
                </a:solidFill>
              </a:rPr>
              <a:t>Excepciones</a:t>
            </a:r>
            <a:endParaRPr lang="en-GB" dirty="0" smtClean="0">
              <a:solidFill>
                <a:schemeClr val="tx1"/>
              </a:solidFill>
            </a:endParaRPr>
          </a:p>
          <a:p>
            <a:pPr marL="514350" indent="-514350" algn="l">
              <a:buFont typeface="+mj-lt"/>
              <a:buAutoNum type="arabicPeriod"/>
            </a:pPr>
            <a:r>
              <a:rPr lang="en-GB" smtClean="0">
                <a:solidFill>
                  <a:schemeClr val="tx1"/>
                </a:solidFill>
              </a:rPr>
              <a:t>Memoria</a:t>
            </a:r>
          </a:p>
          <a:p>
            <a:pPr marL="514350" indent="-514350" algn="l">
              <a:buFont typeface="+mj-lt"/>
              <a:buAutoNum type="arabicPeriod"/>
            </a:pPr>
            <a:r>
              <a:rPr lang="en-GB" smtClean="0">
                <a:solidFill>
                  <a:schemeClr val="tx1"/>
                </a:solidFill>
              </a:rPr>
              <a:t>Acceso a dispositivos</a:t>
            </a:r>
            <a:endParaRPr lang="en-GB" dirty="0" smtClean="0">
              <a:solidFill>
                <a:schemeClr val="tx1"/>
              </a:solidFill>
            </a:endParaRPr>
          </a:p>
          <a:p>
            <a:pPr marL="514350" indent="-514350" algn="l">
              <a:buFont typeface="+mj-lt"/>
              <a:buAutoNum type="arabicPeriod"/>
            </a:pPr>
            <a:r>
              <a:rPr lang="en-GB" dirty="0" err="1" smtClean="0">
                <a:solidFill>
                  <a:schemeClr val="tx1"/>
                </a:solidFill>
              </a:rPr>
              <a:t>Unidades</a:t>
            </a:r>
            <a:r>
              <a:rPr lang="en-GB" dirty="0" smtClean="0">
                <a:solidFill>
                  <a:schemeClr val="tx1"/>
                </a:solidFill>
              </a:rPr>
              <a:t> de </a:t>
            </a:r>
            <a:r>
              <a:rPr lang="en-GB" dirty="0" err="1" smtClean="0">
                <a:solidFill>
                  <a:schemeClr val="tx1"/>
                </a:solidFill>
              </a:rPr>
              <a:t>almacenamiento</a:t>
            </a:r>
            <a:endParaRPr lang="en-GB" dirty="0" smtClean="0">
              <a:solidFill>
                <a:schemeClr val="tx1"/>
              </a:solidFill>
            </a:endParaRPr>
          </a:p>
          <a:p>
            <a:pPr marL="514350" indent="-514350" algn="l">
              <a:buFont typeface="+mj-lt"/>
              <a:buAutoNum type="arabicPeriod"/>
            </a:pPr>
            <a:r>
              <a:rPr lang="en-GB" dirty="0" err="1" smtClean="0"/>
              <a:t>Interfaz</a:t>
            </a:r>
            <a:r>
              <a:rPr lang="en-GB" dirty="0" smtClean="0"/>
              <a:t> de </a:t>
            </a:r>
            <a:r>
              <a:rPr lang="en-GB" dirty="0" err="1" smtClean="0"/>
              <a:t>usuario</a:t>
            </a:r>
            <a:endParaRPr lang="en-GB" dirty="0" smtClean="0"/>
          </a:p>
          <a:p>
            <a:pPr marL="514350" indent="-514350" algn="l">
              <a:buFont typeface="+mj-lt"/>
              <a:buAutoNum type="arabicPeriod"/>
            </a:pPr>
            <a:r>
              <a:rPr lang="en-GB" dirty="0" err="1" smtClean="0"/>
              <a:t>Arranque</a:t>
            </a:r>
            <a:r>
              <a:rPr lang="en-GB" dirty="0" smtClean="0"/>
              <a:t> del Sistema</a:t>
            </a:r>
          </a:p>
          <a:p>
            <a:pPr marL="514350" indent="-514350" algn="l">
              <a:buFont typeface="+mj-lt"/>
              <a:buAutoNum type="arabicPeriod"/>
            </a:pPr>
            <a:r>
              <a:rPr lang="en-GB" dirty="0" err="1" smtClean="0"/>
              <a:t>Terminología</a:t>
            </a:r>
            <a:r>
              <a:rPr lang="en-GB" dirty="0" smtClean="0"/>
              <a:t> de </a:t>
            </a:r>
            <a:r>
              <a:rPr lang="en-GB" dirty="0" err="1" smtClean="0"/>
              <a:t>redes</a:t>
            </a:r>
            <a:endParaRPr lang="en-GB" dirty="0"/>
          </a:p>
        </p:txBody>
      </p:sp>
    </p:spTree>
    <p:extLst>
      <p:ext uri="{BB962C8B-B14F-4D97-AF65-F5344CB8AC3E}">
        <p14:creationId xmlns:p14="http://schemas.microsoft.com/office/powerpoint/2010/main" val="362936470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336632" cy="634082"/>
          </a:xfrm>
        </p:spPr>
        <p:txBody>
          <a:bodyPr>
            <a:normAutofit fontScale="90000"/>
          </a:bodyPr>
          <a:lstStyle/>
          <a:p>
            <a:r>
              <a:rPr lang="en-GB" dirty="0" err="1" smtClean="0"/>
              <a:t>Unidades</a:t>
            </a:r>
            <a:r>
              <a:rPr lang="en-GB" dirty="0" smtClean="0"/>
              <a:t> </a:t>
            </a:r>
            <a:r>
              <a:rPr lang="en-GB" dirty="0" err="1" smtClean="0"/>
              <a:t>magnéticas</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42</a:t>
            </a:fld>
            <a:endParaRPr lang="es-ES" dirty="0"/>
          </a:p>
        </p:txBody>
      </p:sp>
      <p:pic>
        <p:nvPicPr>
          <p:cNvPr id="4" name="Picture 14" descr="IMG_434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913" y="1412875"/>
            <a:ext cx="6480175" cy="486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4"/>
          <p:cNvSpPr>
            <a:spLocks noChangeArrowheads="1"/>
          </p:cNvSpPr>
          <p:nvPr/>
        </p:nvSpPr>
        <p:spPr bwMode="auto">
          <a:xfrm rot="20351721" flipV="1">
            <a:off x="2254250" y="4133850"/>
            <a:ext cx="792163" cy="504825"/>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8300" y="9307"/>
                </a:moveTo>
                <a:cubicBezTo>
                  <a:pt x="17588" y="5728"/>
                  <a:pt x="14448" y="3152"/>
                  <a:pt x="10800" y="3152"/>
                </a:cubicBezTo>
                <a:cubicBezTo>
                  <a:pt x="6576" y="3152"/>
                  <a:pt x="3152" y="6576"/>
                  <a:pt x="3152" y="10800"/>
                </a:cubicBezTo>
                <a:cubicBezTo>
                  <a:pt x="3152" y="15023"/>
                  <a:pt x="6576" y="18448"/>
                  <a:pt x="10800" y="18448"/>
                </a:cubicBezTo>
                <a:cubicBezTo>
                  <a:pt x="11651" y="18448"/>
                  <a:pt x="12496" y="18305"/>
                  <a:pt x="13301" y="18027"/>
                </a:cubicBezTo>
                <a:lnTo>
                  <a:pt x="14332" y="21006"/>
                </a:lnTo>
                <a:cubicBezTo>
                  <a:pt x="13196" y="21399"/>
                  <a:pt x="12002" y="21599"/>
                  <a:pt x="10800" y="21600"/>
                </a:cubicBezTo>
                <a:cubicBezTo>
                  <a:pt x="4835" y="21600"/>
                  <a:pt x="0" y="16764"/>
                  <a:pt x="0" y="10800"/>
                </a:cubicBezTo>
                <a:cubicBezTo>
                  <a:pt x="0" y="4835"/>
                  <a:pt x="4835" y="0"/>
                  <a:pt x="10800" y="0"/>
                </a:cubicBezTo>
                <a:cubicBezTo>
                  <a:pt x="15951" y="-1"/>
                  <a:pt x="20386" y="3638"/>
                  <a:pt x="21392" y="8691"/>
                </a:cubicBezTo>
                <a:lnTo>
                  <a:pt x="24040" y="8164"/>
                </a:lnTo>
                <a:lnTo>
                  <a:pt x="20681" y="13193"/>
                </a:lnTo>
                <a:lnTo>
                  <a:pt x="15652" y="9834"/>
                </a:lnTo>
                <a:lnTo>
                  <a:pt x="18300" y="9307"/>
                </a:lnTo>
                <a:close/>
              </a:path>
            </a:pathLst>
          </a:custGeom>
          <a:solidFill>
            <a:srgbClr val="FF00FF"/>
          </a:solidFill>
          <a:ln w="12700" algn="ctr">
            <a:solidFill>
              <a:srgbClr val="000000"/>
            </a:solidFill>
            <a:miter lim="800000"/>
            <a:headEnd/>
            <a:tailEnd/>
          </a:ln>
        </p:spPr>
        <p:txBody>
          <a:bodyPr wrap="none" lIns="90000" tIns="46800" rIns="90000" bIns="46800" anchor="ctr"/>
          <a:lstStyle/>
          <a:p>
            <a:endParaRPr lang="es-ES"/>
          </a:p>
        </p:txBody>
      </p:sp>
      <p:sp>
        <p:nvSpPr>
          <p:cNvPr id="6" name="AutoShape 5"/>
          <p:cNvSpPr>
            <a:spLocks noChangeArrowheads="1"/>
          </p:cNvSpPr>
          <p:nvPr/>
        </p:nvSpPr>
        <p:spPr bwMode="auto">
          <a:xfrm rot="723422">
            <a:off x="3851275" y="1916113"/>
            <a:ext cx="1728788" cy="722312"/>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8157" y="9094"/>
                </a:moveTo>
                <a:cubicBezTo>
                  <a:pt x="17364" y="5670"/>
                  <a:pt x="14314" y="3247"/>
                  <a:pt x="10800" y="3247"/>
                </a:cubicBezTo>
                <a:cubicBezTo>
                  <a:pt x="7771" y="3246"/>
                  <a:pt x="5035" y="5055"/>
                  <a:pt x="3850" y="7842"/>
                </a:cubicBezTo>
                <a:lnTo>
                  <a:pt x="862" y="6571"/>
                </a:lnTo>
                <a:cubicBezTo>
                  <a:pt x="2557" y="2586"/>
                  <a:pt x="6469" y="-1"/>
                  <a:pt x="10800" y="0"/>
                </a:cubicBezTo>
                <a:cubicBezTo>
                  <a:pt x="15824" y="0"/>
                  <a:pt x="20185" y="3465"/>
                  <a:pt x="21320" y="8360"/>
                </a:cubicBezTo>
                <a:lnTo>
                  <a:pt x="23951" y="7750"/>
                </a:lnTo>
                <a:lnTo>
                  <a:pt x="20715" y="12939"/>
                </a:lnTo>
                <a:lnTo>
                  <a:pt x="15527" y="9703"/>
                </a:lnTo>
                <a:lnTo>
                  <a:pt x="18157" y="9094"/>
                </a:lnTo>
                <a:close/>
              </a:path>
            </a:pathLst>
          </a:custGeom>
          <a:solidFill>
            <a:srgbClr val="FF00FF"/>
          </a:solidFill>
          <a:ln w="12700" algn="ctr">
            <a:solidFill>
              <a:srgbClr val="000000"/>
            </a:solidFill>
            <a:miter lim="800000"/>
            <a:headEnd/>
            <a:tailEnd/>
          </a:ln>
        </p:spPr>
        <p:txBody>
          <a:bodyPr wrap="none" lIns="90000" tIns="46800" rIns="90000" bIns="46800" anchor="ctr"/>
          <a:lstStyle/>
          <a:p>
            <a:endParaRPr lang="es-ES"/>
          </a:p>
        </p:txBody>
      </p:sp>
      <p:sp>
        <p:nvSpPr>
          <p:cNvPr id="7" name="AutoShape 13"/>
          <p:cNvSpPr>
            <a:spLocks noChangeArrowheads="1"/>
          </p:cNvSpPr>
          <p:nvPr/>
        </p:nvSpPr>
        <p:spPr bwMode="auto">
          <a:xfrm rot="20653465" flipV="1">
            <a:off x="2555875" y="1701800"/>
            <a:ext cx="1062038" cy="588963"/>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cubicBezTo>
                  <a:pt x="5400" y="13782"/>
                  <a:pt x="7817" y="16200"/>
                  <a:pt x="10800" y="16200"/>
                </a:cubicBezTo>
                <a:cubicBezTo>
                  <a:pt x="11401" y="16200"/>
                  <a:pt x="11998" y="16099"/>
                  <a:pt x="12566" y="15903"/>
                </a:cubicBezTo>
                <a:lnTo>
                  <a:pt x="14332" y="21006"/>
                </a:lnTo>
                <a:cubicBezTo>
                  <a:pt x="13196" y="21399"/>
                  <a:pt x="12002" y="21599"/>
                  <a:pt x="10800" y="21600"/>
                </a:cubicBezTo>
                <a:cubicBezTo>
                  <a:pt x="4835" y="21600"/>
                  <a:pt x="0" y="16764"/>
                  <a:pt x="0" y="10800"/>
                </a:cubicBezTo>
                <a:cubicBezTo>
                  <a:pt x="0" y="4835"/>
                  <a:pt x="4835" y="0"/>
                  <a:pt x="10800" y="0"/>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rgbClr val="FF00FF"/>
          </a:solidFill>
          <a:ln w="12700" algn="ctr">
            <a:solidFill>
              <a:srgbClr val="000000"/>
            </a:solidFill>
            <a:miter lim="800000"/>
            <a:headEnd/>
            <a:tailEnd/>
          </a:ln>
        </p:spPr>
        <p:txBody>
          <a:bodyPr wrap="none" lIns="90000" tIns="46800" rIns="90000" bIns="46800" anchor="ctr"/>
          <a:lstStyle/>
          <a:p>
            <a:endParaRPr lang="es-ES"/>
          </a:p>
        </p:txBody>
      </p:sp>
      <p:sp>
        <p:nvSpPr>
          <p:cNvPr id="8" name="Text Box 15"/>
          <p:cNvSpPr txBox="1">
            <a:spLocks noChangeArrowheads="1"/>
          </p:cNvSpPr>
          <p:nvPr/>
        </p:nvSpPr>
        <p:spPr bwMode="auto">
          <a:xfrm>
            <a:off x="3484563" y="6308725"/>
            <a:ext cx="1901825" cy="341313"/>
          </a:xfrm>
          <a:prstGeom prst="rect">
            <a:avLst/>
          </a:prstGeom>
          <a:solidFill>
            <a:srgbClr val="FFFF99"/>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dirty="0">
                <a:solidFill>
                  <a:srgbClr val="993300"/>
                </a:solidFill>
                <a:hlinkClick r:id="rId4"/>
              </a:rPr>
              <a:t>¡Vídeo de ejemplo!</a:t>
            </a:r>
            <a:endParaRPr lang="es-ES" altLang="es-ES" sz="1600" dirty="0">
              <a:solidFill>
                <a:srgbClr val="993300"/>
              </a:solidFill>
            </a:endParaRPr>
          </a:p>
        </p:txBody>
      </p:sp>
    </p:spTree>
    <p:extLst>
      <p:ext uri="{BB962C8B-B14F-4D97-AF65-F5344CB8AC3E}">
        <p14:creationId xmlns:p14="http://schemas.microsoft.com/office/powerpoint/2010/main" val="2083191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49" presetClass="entr" presetSubtype="0" decel="10000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 calcmode="lin" valueType="num">
                                      <p:cBhvr>
                                        <p:cTn id="13" dur="500" fill="hold"/>
                                        <p:tgtEl>
                                          <p:spTgt spid="5"/>
                                        </p:tgtEl>
                                        <p:attrNameLst>
                                          <p:attrName>style.rotation</p:attrName>
                                        </p:attrNameLst>
                                      </p:cBhvr>
                                      <p:tavLst>
                                        <p:tav tm="0">
                                          <p:val>
                                            <p:fltVal val="360"/>
                                          </p:val>
                                        </p:tav>
                                        <p:tav tm="100000">
                                          <p:val>
                                            <p:fltVal val="0"/>
                                          </p:val>
                                        </p:tav>
                                      </p:tavLst>
                                    </p:anim>
                                    <p:animEffect transition="in" filter="fade">
                                      <p:cBhvr>
                                        <p:cTn id="14" dur="500"/>
                                        <p:tgtEl>
                                          <p:spTgt spid="5"/>
                                        </p:tgtEl>
                                      </p:cBhvr>
                                    </p:animEffect>
                                  </p:childTnLst>
                                </p:cTn>
                              </p:par>
                            </p:childTnLst>
                          </p:cTn>
                        </p:par>
                        <p:par>
                          <p:cTn id="15" fill="hold">
                            <p:stCondLst>
                              <p:cond delay="1000"/>
                            </p:stCondLst>
                            <p:childTnLst>
                              <p:par>
                                <p:cTn id="16" presetID="49" presetClass="entr" presetSubtype="0" decel="10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fltVal val="0"/>
                                          </p:val>
                                        </p:tav>
                                        <p:tav tm="100000">
                                          <p:val>
                                            <p:strVal val="#ppt_w"/>
                                          </p:val>
                                        </p:tav>
                                      </p:tavLst>
                                    </p:anim>
                                    <p:anim calcmode="lin" valueType="num">
                                      <p:cBhvr>
                                        <p:cTn id="19" dur="500" fill="hold"/>
                                        <p:tgtEl>
                                          <p:spTgt spid="7"/>
                                        </p:tgtEl>
                                        <p:attrNameLst>
                                          <p:attrName>ppt_h</p:attrName>
                                        </p:attrNameLst>
                                      </p:cBhvr>
                                      <p:tavLst>
                                        <p:tav tm="0">
                                          <p:val>
                                            <p:fltVal val="0"/>
                                          </p:val>
                                        </p:tav>
                                        <p:tav tm="100000">
                                          <p:val>
                                            <p:strVal val="#ppt_h"/>
                                          </p:val>
                                        </p:tav>
                                      </p:tavLst>
                                    </p:anim>
                                    <p:anim calcmode="lin" valueType="num">
                                      <p:cBhvr>
                                        <p:cTn id="20" dur="500" fill="hold"/>
                                        <p:tgtEl>
                                          <p:spTgt spid="7"/>
                                        </p:tgtEl>
                                        <p:attrNameLst>
                                          <p:attrName>style.rotation</p:attrName>
                                        </p:attrNameLst>
                                      </p:cBhvr>
                                      <p:tavLst>
                                        <p:tav tm="0">
                                          <p:val>
                                            <p:fltVal val="360"/>
                                          </p:val>
                                        </p:tav>
                                        <p:tav tm="100000">
                                          <p:val>
                                            <p:fltVal val="0"/>
                                          </p:val>
                                        </p:tav>
                                      </p:tavLst>
                                    </p:anim>
                                    <p:animEffect transition="in" filter="fade">
                                      <p:cBhvr>
                                        <p:cTn id="21" dur="500"/>
                                        <p:tgtEl>
                                          <p:spTgt spid="7"/>
                                        </p:tgtEl>
                                      </p:cBhvr>
                                    </p:animEffect>
                                  </p:childTnLst>
                                </p:cTn>
                              </p:par>
                            </p:childTnLst>
                          </p:cTn>
                        </p:par>
                        <p:par>
                          <p:cTn id="22" fill="hold">
                            <p:stCondLst>
                              <p:cond delay="1500"/>
                            </p:stCondLst>
                            <p:childTnLst>
                              <p:par>
                                <p:cTn id="23" presetID="23" presetClass="entr" presetSubtype="16"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336632" cy="634082"/>
          </a:xfrm>
        </p:spPr>
        <p:txBody>
          <a:bodyPr>
            <a:normAutofit fontScale="90000"/>
          </a:bodyPr>
          <a:lstStyle/>
          <a:p>
            <a:r>
              <a:rPr lang="en-GB" dirty="0" err="1" smtClean="0"/>
              <a:t>Unidades</a:t>
            </a:r>
            <a:r>
              <a:rPr lang="en-GB" dirty="0" smtClean="0"/>
              <a:t> </a:t>
            </a:r>
            <a:r>
              <a:rPr lang="en-GB" dirty="0" err="1" smtClean="0"/>
              <a:t>magnéticas</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43</a:t>
            </a:fld>
            <a:endParaRPr lang="es-ES" dirty="0"/>
          </a:p>
        </p:txBody>
      </p:sp>
      <p:sp>
        <p:nvSpPr>
          <p:cNvPr id="4" name="Rectangle 10"/>
          <p:cNvSpPr>
            <a:spLocks noChangeArrowheads="1"/>
          </p:cNvSpPr>
          <p:nvPr/>
        </p:nvSpPr>
        <p:spPr bwMode="auto">
          <a:xfrm>
            <a:off x="611188" y="1367358"/>
            <a:ext cx="7921625"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6205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buFont typeface="Wingdings" panose="05000000000000000000" pitchFamily="2" charset="2"/>
              <a:buNone/>
            </a:pPr>
            <a:r>
              <a:rPr lang="es-ES" altLang="es-ES" sz="2400" b="1" dirty="0">
                <a:solidFill>
                  <a:srgbClr val="993300"/>
                </a:solidFill>
              </a:rPr>
              <a:t>Organización de la </a:t>
            </a:r>
            <a:r>
              <a:rPr lang="es-ES" altLang="es-ES" sz="2400" b="1" dirty="0" smtClean="0">
                <a:solidFill>
                  <a:srgbClr val="993300"/>
                </a:solidFill>
              </a:rPr>
              <a:t>información:</a:t>
            </a:r>
            <a:endParaRPr lang="es-ES" altLang="es-ES" sz="2400" b="1" dirty="0">
              <a:solidFill>
                <a:srgbClr val="993300"/>
              </a:solidFill>
            </a:endParaRPr>
          </a:p>
          <a:p>
            <a:pPr algn="just" eaLnBrk="1" hangingPunct="1"/>
            <a:r>
              <a:rPr lang="es-ES" altLang="es-ES" sz="2400" dirty="0" smtClean="0">
                <a:solidFill>
                  <a:srgbClr val="993300"/>
                </a:solidFill>
              </a:rPr>
              <a:t>Cilindro: conjunto de pistas con el mismo número</a:t>
            </a:r>
          </a:p>
          <a:p>
            <a:pPr algn="just" eaLnBrk="1" hangingPunct="1"/>
            <a:r>
              <a:rPr lang="es-ES" altLang="es-ES" sz="2400" dirty="0" smtClean="0">
                <a:solidFill>
                  <a:srgbClr val="993300"/>
                </a:solidFill>
              </a:rPr>
              <a:t>Pistas</a:t>
            </a:r>
            <a:r>
              <a:rPr lang="es-ES" altLang="es-ES" sz="2400" dirty="0">
                <a:solidFill>
                  <a:srgbClr val="993300"/>
                </a:solidFill>
              </a:rPr>
              <a:t>: coronas concéntricas, divididas en sectores</a:t>
            </a:r>
          </a:p>
          <a:p>
            <a:pPr algn="just" eaLnBrk="1" hangingPunct="1"/>
            <a:r>
              <a:rPr lang="es-ES" altLang="es-ES" sz="2400" dirty="0">
                <a:solidFill>
                  <a:srgbClr val="993300"/>
                </a:solidFill>
              </a:rPr>
              <a:t>Sector: unidad mínima de </a:t>
            </a:r>
            <a:r>
              <a:rPr lang="es-ES" altLang="es-ES" sz="2400" dirty="0" smtClean="0">
                <a:solidFill>
                  <a:srgbClr val="993300"/>
                </a:solidFill>
              </a:rPr>
              <a:t>transferencia</a:t>
            </a:r>
            <a:endParaRPr lang="es-ES_tradnl" altLang="es-ES" sz="1800" dirty="0" smtClean="0">
              <a:solidFill>
                <a:srgbClr val="993300"/>
              </a:solidFill>
            </a:endParaRPr>
          </a:p>
          <a:p>
            <a:pPr algn="just" eaLnBrk="1" hangingPunct="1"/>
            <a:endParaRPr lang="es-ES_tradnl" altLang="es-ES" sz="1800" dirty="0">
              <a:solidFill>
                <a:srgbClr val="993300"/>
              </a:solidFill>
            </a:endParaRPr>
          </a:p>
          <a:p>
            <a:pPr algn="just">
              <a:buNone/>
            </a:pPr>
            <a:r>
              <a:rPr lang="es-ES" altLang="es-ES" sz="2400" b="1" dirty="0" smtClean="0">
                <a:solidFill>
                  <a:srgbClr val="993300"/>
                </a:solidFill>
              </a:rPr>
              <a:t>Modos de direccionamiento:</a:t>
            </a:r>
            <a:endParaRPr lang="es-ES" altLang="es-ES" sz="2400" b="1" dirty="0">
              <a:solidFill>
                <a:srgbClr val="993300"/>
              </a:solidFill>
            </a:endParaRPr>
          </a:p>
          <a:p>
            <a:pPr algn="just"/>
            <a:r>
              <a:rPr lang="es-ES" altLang="es-ES" sz="2400" b="1" dirty="0" smtClean="0">
                <a:solidFill>
                  <a:srgbClr val="993300"/>
                </a:solidFill>
              </a:rPr>
              <a:t>CHS</a:t>
            </a:r>
            <a:r>
              <a:rPr lang="es-ES" altLang="es-ES" sz="2400" dirty="0" smtClean="0">
                <a:solidFill>
                  <a:srgbClr val="993300"/>
                </a:solidFill>
              </a:rPr>
              <a:t> (</a:t>
            </a:r>
            <a:r>
              <a:rPr lang="es-ES" altLang="es-ES" sz="2400" dirty="0" err="1" smtClean="0">
                <a:solidFill>
                  <a:srgbClr val="993300"/>
                </a:solidFill>
              </a:rPr>
              <a:t>Cylinder</a:t>
            </a:r>
            <a:r>
              <a:rPr lang="es-ES" altLang="es-ES" sz="2400" dirty="0" smtClean="0">
                <a:solidFill>
                  <a:srgbClr val="993300"/>
                </a:solidFill>
              </a:rPr>
              <a:t>, Head, Sector) : disco es un </a:t>
            </a:r>
            <a:r>
              <a:rPr lang="es-ES" altLang="es-ES" sz="2400" dirty="0" err="1" smtClean="0">
                <a:solidFill>
                  <a:srgbClr val="993300"/>
                </a:solidFill>
              </a:rPr>
              <a:t>array</a:t>
            </a:r>
            <a:r>
              <a:rPr lang="es-ES" altLang="es-ES" sz="2400" dirty="0" smtClean="0">
                <a:solidFill>
                  <a:srgbClr val="993300"/>
                </a:solidFill>
              </a:rPr>
              <a:t> </a:t>
            </a:r>
            <a:r>
              <a:rPr lang="es-ES" altLang="es-ES" sz="2400" dirty="0" err="1" smtClean="0">
                <a:solidFill>
                  <a:srgbClr val="993300"/>
                </a:solidFill>
              </a:rPr>
              <a:t>tridimiensional</a:t>
            </a:r>
            <a:r>
              <a:rPr lang="es-ES" altLang="es-ES" sz="2400" dirty="0" smtClean="0">
                <a:solidFill>
                  <a:srgbClr val="993300"/>
                </a:solidFill>
              </a:rPr>
              <a:t> de sectores</a:t>
            </a:r>
            <a:endParaRPr lang="es-ES" altLang="es-ES" sz="2400" dirty="0">
              <a:solidFill>
                <a:srgbClr val="993300"/>
              </a:solidFill>
            </a:endParaRPr>
          </a:p>
          <a:p>
            <a:pPr algn="just"/>
            <a:r>
              <a:rPr lang="es-ES" altLang="es-ES" sz="2400" b="1" dirty="0" smtClean="0">
                <a:solidFill>
                  <a:srgbClr val="993300"/>
                </a:solidFill>
              </a:rPr>
              <a:t>LBA</a:t>
            </a:r>
            <a:r>
              <a:rPr lang="es-ES" altLang="es-ES" sz="2400" dirty="0" smtClean="0">
                <a:solidFill>
                  <a:srgbClr val="993300"/>
                </a:solidFill>
              </a:rPr>
              <a:t> (Linear Block </a:t>
            </a:r>
            <a:r>
              <a:rPr lang="es-ES" altLang="es-ES" sz="2400" dirty="0" err="1" smtClean="0">
                <a:solidFill>
                  <a:srgbClr val="993300"/>
                </a:solidFill>
              </a:rPr>
              <a:t>Address</a:t>
            </a:r>
            <a:r>
              <a:rPr lang="es-ES" altLang="es-ES" sz="2400" dirty="0" smtClean="0">
                <a:solidFill>
                  <a:srgbClr val="993300"/>
                </a:solidFill>
              </a:rPr>
              <a:t>): Disco es un vector de sectores</a:t>
            </a:r>
          </a:p>
        </p:txBody>
      </p:sp>
    </p:spTree>
    <p:extLst>
      <p:ext uri="{BB962C8B-B14F-4D97-AF65-F5344CB8AC3E}">
        <p14:creationId xmlns:p14="http://schemas.microsoft.com/office/powerpoint/2010/main" val="217039475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336632" cy="634082"/>
          </a:xfrm>
        </p:spPr>
        <p:txBody>
          <a:bodyPr>
            <a:normAutofit fontScale="90000"/>
          </a:bodyPr>
          <a:lstStyle/>
          <a:p>
            <a:r>
              <a:rPr lang="en-GB" dirty="0" err="1" smtClean="0"/>
              <a:t>Unidades</a:t>
            </a:r>
            <a:r>
              <a:rPr lang="en-GB" dirty="0" smtClean="0"/>
              <a:t> </a:t>
            </a:r>
            <a:r>
              <a:rPr lang="en-GB" dirty="0" err="1" smtClean="0"/>
              <a:t>magnéticas</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44</a:t>
            </a:fld>
            <a:endParaRPr lang="es-ES" dirty="0"/>
          </a:p>
        </p:txBody>
      </p:sp>
      <p:sp>
        <p:nvSpPr>
          <p:cNvPr id="4" name="Rectangle 2"/>
          <p:cNvSpPr>
            <a:spLocks noChangeArrowheads="1"/>
          </p:cNvSpPr>
          <p:nvPr/>
        </p:nvSpPr>
        <p:spPr bwMode="auto">
          <a:xfrm>
            <a:off x="8316913" y="6381750"/>
            <a:ext cx="719137"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r" eaLnBrk="1" hangingPunct="1">
              <a:spcBef>
                <a:spcPct val="0"/>
              </a:spcBef>
              <a:buFontTx/>
              <a:buNone/>
            </a:pPr>
            <a:fld id="{C4AED0D4-2617-4A8F-B0FB-9E9602FD7F89}" type="slidenum">
              <a:rPr lang="es-ES" altLang="es-ES" sz="1400"/>
              <a:pPr algn="r" eaLnBrk="1" hangingPunct="1">
                <a:spcBef>
                  <a:spcPct val="0"/>
                </a:spcBef>
                <a:buFontTx/>
                <a:buNone/>
              </a:pPr>
              <a:t>44</a:t>
            </a:fld>
            <a:endParaRPr lang="es-ES" altLang="es-ES" sz="1400"/>
          </a:p>
        </p:txBody>
      </p:sp>
      <p:sp>
        <p:nvSpPr>
          <p:cNvPr id="5" name="Rectangle 8"/>
          <p:cNvSpPr>
            <a:spLocks noChangeArrowheads="1"/>
          </p:cNvSpPr>
          <p:nvPr/>
        </p:nvSpPr>
        <p:spPr bwMode="auto">
          <a:xfrm>
            <a:off x="682625" y="1341438"/>
            <a:ext cx="79216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endParaRPr lang="es-ES" altLang="es-ES" sz="2400"/>
          </a:p>
        </p:txBody>
      </p:sp>
      <p:sp>
        <p:nvSpPr>
          <p:cNvPr id="6" name="Rectangle 10"/>
          <p:cNvSpPr>
            <a:spLocks noChangeArrowheads="1"/>
          </p:cNvSpPr>
          <p:nvPr/>
        </p:nvSpPr>
        <p:spPr bwMode="auto">
          <a:xfrm>
            <a:off x="611188" y="1196975"/>
            <a:ext cx="7921625"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buFont typeface="Wingdings" panose="05000000000000000000" pitchFamily="2" charset="2"/>
              <a:buNone/>
            </a:pPr>
            <a:r>
              <a:rPr lang="es-ES" altLang="es-ES" sz="2400" b="1" dirty="0">
                <a:solidFill>
                  <a:srgbClr val="993300"/>
                </a:solidFill>
              </a:rPr>
              <a:t>Realización de una transferencia</a:t>
            </a:r>
            <a:endParaRPr lang="es-ES_tradnl" altLang="es-ES" sz="2400" dirty="0">
              <a:solidFill>
                <a:srgbClr val="993300"/>
              </a:solidFill>
            </a:endParaRPr>
          </a:p>
        </p:txBody>
      </p:sp>
      <p:grpSp>
        <p:nvGrpSpPr>
          <p:cNvPr id="7" name="Group 25"/>
          <p:cNvGrpSpPr>
            <a:grpSpLocks/>
          </p:cNvGrpSpPr>
          <p:nvPr/>
        </p:nvGrpSpPr>
        <p:grpSpPr bwMode="auto">
          <a:xfrm rot="1306249">
            <a:off x="3203575" y="2060575"/>
            <a:ext cx="2881313" cy="2881313"/>
            <a:chOff x="2018" y="1570"/>
            <a:chExt cx="1815" cy="1815"/>
          </a:xfrm>
        </p:grpSpPr>
        <p:sp>
          <p:nvSpPr>
            <p:cNvPr id="8" name="Oval 12"/>
            <p:cNvSpPr>
              <a:spLocks noChangeArrowheads="1"/>
            </p:cNvSpPr>
            <p:nvPr/>
          </p:nvSpPr>
          <p:spPr bwMode="auto">
            <a:xfrm>
              <a:off x="2019" y="1570"/>
              <a:ext cx="1814" cy="1814"/>
            </a:xfrm>
            <a:prstGeom prst="ellipse">
              <a:avLst/>
            </a:prstGeom>
            <a:solidFill>
              <a:schemeClr val="accent1"/>
            </a:solidFill>
            <a:ln w="12700" algn="ctr">
              <a:solidFill>
                <a:srgbClr val="000000"/>
              </a:solidFill>
              <a:round/>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 name="Oval 13"/>
            <p:cNvSpPr>
              <a:spLocks noChangeAspect="1" noChangeArrowheads="1"/>
            </p:cNvSpPr>
            <p:nvPr/>
          </p:nvSpPr>
          <p:spPr bwMode="auto">
            <a:xfrm>
              <a:off x="2132" y="1684"/>
              <a:ext cx="1587" cy="1587"/>
            </a:xfrm>
            <a:prstGeom prst="ellipse">
              <a:avLst/>
            </a:prstGeom>
            <a:noFill/>
            <a:ln w="1270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 name="Oval 14"/>
            <p:cNvSpPr>
              <a:spLocks noChangeAspect="1" noChangeArrowheads="1"/>
            </p:cNvSpPr>
            <p:nvPr/>
          </p:nvSpPr>
          <p:spPr bwMode="auto">
            <a:xfrm>
              <a:off x="2357" y="1911"/>
              <a:ext cx="1137" cy="1134"/>
            </a:xfrm>
            <a:prstGeom prst="ellipse">
              <a:avLst/>
            </a:prstGeom>
            <a:noFill/>
            <a:ln w="1270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 name="Oval 15"/>
            <p:cNvSpPr>
              <a:spLocks noChangeAspect="1" noChangeArrowheads="1"/>
            </p:cNvSpPr>
            <p:nvPr/>
          </p:nvSpPr>
          <p:spPr bwMode="auto">
            <a:xfrm>
              <a:off x="2245" y="1798"/>
              <a:ext cx="1360" cy="1360"/>
            </a:xfrm>
            <a:prstGeom prst="ellipse">
              <a:avLst/>
            </a:prstGeom>
            <a:noFill/>
            <a:ln w="1270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 name="Oval 16"/>
            <p:cNvSpPr>
              <a:spLocks noChangeAspect="1" noChangeArrowheads="1"/>
            </p:cNvSpPr>
            <p:nvPr/>
          </p:nvSpPr>
          <p:spPr bwMode="auto">
            <a:xfrm>
              <a:off x="2472" y="2024"/>
              <a:ext cx="907" cy="907"/>
            </a:xfrm>
            <a:prstGeom prst="ellipse">
              <a:avLst/>
            </a:prstGeom>
            <a:noFill/>
            <a:ln w="1270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 name="Oval 17"/>
            <p:cNvSpPr>
              <a:spLocks noChangeAspect="1" noChangeArrowheads="1"/>
            </p:cNvSpPr>
            <p:nvPr/>
          </p:nvSpPr>
          <p:spPr bwMode="auto">
            <a:xfrm>
              <a:off x="2586" y="2138"/>
              <a:ext cx="680" cy="680"/>
            </a:xfrm>
            <a:prstGeom prst="ellipse">
              <a:avLst/>
            </a:prstGeom>
            <a:noFill/>
            <a:ln w="1270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 name="Oval 18"/>
            <p:cNvSpPr>
              <a:spLocks noChangeAspect="1" noChangeArrowheads="1"/>
            </p:cNvSpPr>
            <p:nvPr/>
          </p:nvSpPr>
          <p:spPr bwMode="auto">
            <a:xfrm>
              <a:off x="2699" y="2251"/>
              <a:ext cx="454" cy="454"/>
            </a:xfrm>
            <a:prstGeom prst="ellipse">
              <a:avLst/>
            </a:prstGeom>
            <a:noFill/>
            <a:ln w="1270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 name="Oval 19"/>
            <p:cNvSpPr>
              <a:spLocks noChangeAspect="1" noChangeArrowheads="1"/>
            </p:cNvSpPr>
            <p:nvPr/>
          </p:nvSpPr>
          <p:spPr bwMode="auto">
            <a:xfrm>
              <a:off x="2812" y="2364"/>
              <a:ext cx="227" cy="227"/>
            </a:xfrm>
            <a:prstGeom prst="ellipse">
              <a:avLst/>
            </a:prstGeom>
            <a:noFill/>
            <a:ln w="1270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6" name="Line 20"/>
            <p:cNvSpPr>
              <a:spLocks noChangeShapeType="1"/>
            </p:cNvSpPr>
            <p:nvPr/>
          </p:nvSpPr>
          <p:spPr bwMode="auto">
            <a:xfrm>
              <a:off x="2018" y="2478"/>
              <a:ext cx="1815"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17" name="Line 21"/>
            <p:cNvSpPr>
              <a:spLocks noChangeShapeType="1"/>
            </p:cNvSpPr>
            <p:nvPr/>
          </p:nvSpPr>
          <p:spPr bwMode="auto">
            <a:xfrm rot="-5400000">
              <a:off x="2017" y="2478"/>
              <a:ext cx="1815"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18" name="Line 22"/>
            <p:cNvSpPr>
              <a:spLocks noChangeShapeType="1"/>
            </p:cNvSpPr>
            <p:nvPr/>
          </p:nvSpPr>
          <p:spPr bwMode="auto">
            <a:xfrm rot="5400000" flipH="1">
              <a:off x="2231" y="1865"/>
              <a:ext cx="1370" cy="121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19" name="Line 24"/>
            <p:cNvSpPr>
              <a:spLocks noChangeShapeType="1"/>
            </p:cNvSpPr>
            <p:nvPr/>
          </p:nvSpPr>
          <p:spPr bwMode="auto">
            <a:xfrm rot="-5400000">
              <a:off x="2250" y="1856"/>
              <a:ext cx="1370" cy="121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lIns="90000" tIns="46800" rIns="90000" bIns="46800"/>
            <a:lstStyle/>
            <a:p>
              <a:endParaRPr lang="es-ES"/>
            </a:p>
          </p:txBody>
        </p:sp>
      </p:grpSp>
      <p:sp>
        <p:nvSpPr>
          <p:cNvPr id="20" name="Freeform 29"/>
          <p:cNvSpPr>
            <a:spLocks/>
          </p:cNvSpPr>
          <p:nvPr/>
        </p:nvSpPr>
        <p:spPr bwMode="auto">
          <a:xfrm>
            <a:off x="4316413" y="3578225"/>
            <a:ext cx="258762" cy="257175"/>
          </a:xfrm>
          <a:custGeom>
            <a:avLst/>
            <a:gdLst>
              <a:gd name="T0" fmla="*/ 2147483646 w 163"/>
              <a:gd name="T1" fmla="*/ 0 h 162"/>
              <a:gd name="T2" fmla="*/ 2147483646 w 163"/>
              <a:gd name="T3" fmla="*/ 2147483646 h 162"/>
              <a:gd name="T4" fmla="*/ 2147483646 w 163"/>
              <a:gd name="T5" fmla="*/ 2147483646 h 162"/>
              <a:gd name="T6" fmla="*/ 2147483646 w 163"/>
              <a:gd name="T7" fmla="*/ 2147483646 h 162"/>
              <a:gd name="T8" fmla="*/ 2147483646 w 163"/>
              <a:gd name="T9" fmla="*/ 2147483646 h 162"/>
              <a:gd name="T10" fmla="*/ 2147483646 w 163"/>
              <a:gd name="T11" fmla="*/ 2147483646 h 162"/>
              <a:gd name="T12" fmla="*/ 2147483646 w 163"/>
              <a:gd name="T13" fmla="*/ 2147483646 h 162"/>
              <a:gd name="T14" fmla="*/ 2147483646 w 163"/>
              <a:gd name="T15" fmla="*/ 2147483646 h 162"/>
              <a:gd name="T16" fmla="*/ 2147483646 w 163"/>
              <a:gd name="T17" fmla="*/ 2147483646 h 162"/>
              <a:gd name="T18" fmla="*/ 2147483646 w 163"/>
              <a:gd name="T19" fmla="*/ 2147483646 h 162"/>
              <a:gd name="T20" fmla="*/ 2147483646 w 163"/>
              <a:gd name="T21" fmla="*/ 2147483646 h 162"/>
              <a:gd name="T22" fmla="*/ 2147483646 w 163"/>
              <a:gd name="T23" fmla="*/ 2147483646 h 162"/>
              <a:gd name="T24" fmla="*/ 2147483646 w 163"/>
              <a:gd name="T25" fmla="*/ 2147483646 h 162"/>
              <a:gd name="T26" fmla="*/ 2147483646 w 163"/>
              <a:gd name="T27" fmla="*/ 2147483646 h 162"/>
              <a:gd name="T28" fmla="*/ 2147483646 w 163"/>
              <a:gd name="T29" fmla="*/ 2147483646 h 162"/>
              <a:gd name="T30" fmla="*/ 2147483646 w 163"/>
              <a:gd name="T31" fmla="*/ 2147483646 h 162"/>
              <a:gd name="T32" fmla="*/ 2147483646 w 163"/>
              <a:gd name="T33" fmla="*/ 2147483646 h 162"/>
              <a:gd name="T34" fmla="*/ 2147483646 w 163"/>
              <a:gd name="T35" fmla="*/ 2147483646 h 162"/>
              <a:gd name="T36" fmla="*/ 2147483646 w 163"/>
              <a:gd name="T37" fmla="*/ 2147483646 h 162"/>
              <a:gd name="T38" fmla="*/ 2147483646 w 163"/>
              <a:gd name="T39" fmla="*/ 2147483646 h 162"/>
              <a:gd name="T40" fmla="*/ 2147483646 w 163"/>
              <a:gd name="T41" fmla="*/ 2147483646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162"/>
              <a:gd name="T65" fmla="*/ 163 w 163"/>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162">
                <a:moveTo>
                  <a:pt x="104" y="0"/>
                </a:moveTo>
                <a:cubicBezTo>
                  <a:pt x="93" y="4"/>
                  <a:pt x="93" y="5"/>
                  <a:pt x="82" y="8"/>
                </a:cubicBezTo>
                <a:cubicBezTo>
                  <a:pt x="64" y="19"/>
                  <a:pt x="29" y="36"/>
                  <a:pt x="7" y="47"/>
                </a:cubicBezTo>
                <a:cubicBezTo>
                  <a:pt x="0" y="50"/>
                  <a:pt x="9" y="40"/>
                  <a:pt x="5" y="47"/>
                </a:cubicBezTo>
                <a:cubicBezTo>
                  <a:pt x="8" y="52"/>
                  <a:pt x="7" y="58"/>
                  <a:pt x="10" y="63"/>
                </a:cubicBezTo>
                <a:cubicBezTo>
                  <a:pt x="11" y="69"/>
                  <a:pt x="28" y="94"/>
                  <a:pt x="32" y="99"/>
                </a:cubicBezTo>
                <a:cubicBezTo>
                  <a:pt x="37" y="106"/>
                  <a:pt x="41" y="108"/>
                  <a:pt x="44" y="111"/>
                </a:cubicBezTo>
                <a:cubicBezTo>
                  <a:pt x="47" y="114"/>
                  <a:pt x="44" y="114"/>
                  <a:pt x="49" y="117"/>
                </a:cubicBezTo>
                <a:cubicBezTo>
                  <a:pt x="57" y="122"/>
                  <a:pt x="64" y="130"/>
                  <a:pt x="73" y="132"/>
                </a:cubicBezTo>
                <a:cubicBezTo>
                  <a:pt x="79" y="141"/>
                  <a:pt x="92" y="151"/>
                  <a:pt x="103" y="153"/>
                </a:cubicBezTo>
                <a:cubicBezTo>
                  <a:pt x="116" y="160"/>
                  <a:pt x="111" y="156"/>
                  <a:pt x="119" y="162"/>
                </a:cubicBezTo>
                <a:cubicBezTo>
                  <a:pt x="124" y="161"/>
                  <a:pt x="128" y="140"/>
                  <a:pt x="131" y="137"/>
                </a:cubicBezTo>
                <a:cubicBezTo>
                  <a:pt x="133" y="134"/>
                  <a:pt x="131" y="151"/>
                  <a:pt x="133" y="146"/>
                </a:cubicBezTo>
                <a:cubicBezTo>
                  <a:pt x="135" y="141"/>
                  <a:pt x="143" y="117"/>
                  <a:pt x="146" y="108"/>
                </a:cubicBezTo>
                <a:cubicBezTo>
                  <a:pt x="149" y="99"/>
                  <a:pt x="152" y="98"/>
                  <a:pt x="154" y="93"/>
                </a:cubicBezTo>
                <a:cubicBezTo>
                  <a:pt x="155" y="86"/>
                  <a:pt x="157" y="81"/>
                  <a:pt x="160" y="75"/>
                </a:cubicBezTo>
                <a:cubicBezTo>
                  <a:pt x="161" y="68"/>
                  <a:pt x="160" y="73"/>
                  <a:pt x="163" y="66"/>
                </a:cubicBezTo>
                <a:cubicBezTo>
                  <a:pt x="159" y="57"/>
                  <a:pt x="157" y="57"/>
                  <a:pt x="140" y="50"/>
                </a:cubicBezTo>
                <a:cubicBezTo>
                  <a:pt x="133" y="44"/>
                  <a:pt x="126" y="38"/>
                  <a:pt x="121" y="32"/>
                </a:cubicBezTo>
                <a:cubicBezTo>
                  <a:pt x="116" y="26"/>
                  <a:pt x="109" y="16"/>
                  <a:pt x="107" y="11"/>
                </a:cubicBezTo>
                <a:cubicBezTo>
                  <a:pt x="106" y="5"/>
                  <a:pt x="106" y="8"/>
                  <a:pt x="106" y="3"/>
                </a:cubicBezTo>
              </a:path>
            </a:pathLst>
          </a:custGeom>
          <a:solidFill>
            <a:srgbClr val="FF0000"/>
          </a:solidFill>
          <a:ln w="12700">
            <a:solidFill>
              <a:srgbClr val="FF0000"/>
            </a:solidFill>
            <a:round/>
            <a:headEnd/>
            <a:tailEnd/>
          </a:ln>
        </p:spPr>
        <p:txBody>
          <a:bodyPr lIns="90000" tIns="46800" rIns="90000" bIns="46800"/>
          <a:lstStyle/>
          <a:p>
            <a:endParaRPr lang="es-ES"/>
          </a:p>
        </p:txBody>
      </p:sp>
      <p:sp>
        <p:nvSpPr>
          <p:cNvPr id="21" name="Freeform 30"/>
          <p:cNvSpPr>
            <a:spLocks/>
          </p:cNvSpPr>
          <p:nvPr/>
        </p:nvSpPr>
        <p:spPr bwMode="auto">
          <a:xfrm rot="16200000">
            <a:off x="4699795" y="3574256"/>
            <a:ext cx="258762" cy="257175"/>
          </a:xfrm>
          <a:custGeom>
            <a:avLst/>
            <a:gdLst>
              <a:gd name="T0" fmla="*/ 2147483646 w 163"/>
              <a:gd name="T1" fmla="*/ 0 h 162"/>
              <a:gd name="T2" fmla="*/ 2147483646 w 163"/>
              <a:gd name="T3" fmla="*/ 2147483646 h 162"/>
              <a:gd name="T4" fmla="*/ 2147483646 w 163"/>
              <a:gd name="T5" fmla="*/ 2147483646 h 162"/>
              <a:gd name="T6" fmla="*/ 2147483646 w 163"/>
              <a:gd name="T7" fmla="*/ 2147483646 h 162"/>
              <a:gd name="T8" fmla="*/ 2147483646 w 163"/>
              <a:gd name="T9" fmla="*/ 2147483646 h 162"/>
              <a:gd name="T10" fmla="*/ 2147483646 w 163"/>
              <a:gd name="T11" fmla="*/ 2147483646 h 162"/>
              <a:gd name="T12" fmla="*/ 2147483646 w 163"/>
              <a:gd name="T13" fmla="*/ 2147483646 h 162"/>
              <a:gd name="T14" fmla="*/ 2147483646 w 163"/>
              <a:gd name="T15" fmla="*/ 2147483646 h 162"/>
              <a:gd name="T16" fmla="*/ 2147483646 w 163"/>
              <a:gd name="T17" fmla="*/ 2147483646 h 162"/>
              <a:gd name="T18" fmla="*/ 2147483646 w 163"/>
              <a:gd name="T19" fmla="*/ 2147483646 h 162"/>
              <a:gd name="T20" fmla="*/ 2147483646 w 163"/>
              <a:gd name="T21" fmla="*/ 2147483646 h 162"/>
              <a:gd name="T22" fmla="*/ 2147483646 w 163"/>
              <a:gd name="T23" fmla="*/ 2147483646 h 162"/>
              <a:gd name="T24" fmla="*/ 2147483646 w 163"/>
              <a:gd name="T25" fmla="*/ 2147483646 h 162"/>
              <a:gd name="T26" fmla="*/ 2147483646 w 163"/>
              <a:gd name="T27" fmla="*/ 2147483646 h 162"/>
              <a:gd name="T28" fmla="*/ 2147483646 w 163"/>
              <a:gd name="T29" fmla="*/ 2147483646 h 162"/>
              <a:gd name="T30" fmla="*/ 2147483646 w 163"/>
              <a:gd name="T31" fmla="*/ 2147483646 h 162"/>
              <a:gd name="T32" fmla="*/ 2147483646 w 163"/>
              <a:gd name="T33" fmla="*/ 2147483646 h 162"/>
              <a:gd name="T34" fmla="*/ 2147483646 w 163"/>
              <a:gd name="T35" fmla="*/ 2147483646 h 162"/>
              <a:gd name="T36" fmla="*/ 2147483646 w 163"/>
              <a:gd name="T37" fmla="*/ 2147483646 h 162"/>
              <a:gd name="T38" fmla="*/ 2147483646 w 163"/>
              <a:gd name="T39" fmla="*/ 2147483646 h 162"/>
              <a:gd name="T40" fmla="*/ 2147483646 w 163"/>
              <a:gd name="T41" fmla="*/ 2147483646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162"/>
              <a:gd name="T65" fmla="*/ 163 w 163"/>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162">
                <a:moveTo>
                  <a:pt x="104" y="0"/>
                </a:moveTo>
                <a:cubicBezTo>
                  <a:pt x="93" y="4"/>
                  <a:pt x="93" y="5"/>
                  <a:pt x="82" y="8"/>
                </a:cubicBezTo>
                <a:cubicBezTo>
                  <a:pt x="64" y="19"/>
                  <a:pt x="29" y="36"/>
                  <a:pt x="7" y="47"/>
                </a:cubicBezTo>
                <a:cubicBezTo>
                  <a:pt x="0" y="50"/>
                  <a:pt x="9" y="40"/>
                  <a:pt x="5" y="47"/>
                </a:cubicBezTo>
                <a:cubicBezTo>
                  <a:pt x="8" y="52"/>
                  <a:pt x="7" y="58"/>
                  <a:pt x="10" y="63"/>
                </a:cubicBezTo>
                <a:cubicBezTo>
                  <a:pt x="11" y="69"/>
                  <a:pt x="28" y="94"/>
                  <a:pt x="32" y="99"/>
                </a:cubicBezTo>
                <a:cubicBezTo>
                  <a:pt x="37" y="106"/>
                  <a:pt x="41" y="108"/>
                  <a:pt x="44" y="111"/>
                </a:cubicBezTo>
                <a:cubicBezTo>
                  <a:pt x="47" y="114"/>
                  <a:pt x="44" y="114"/>
                  <a:pt x="49" y="117"/>
                </a:cubicBezTo>
                <a:cubicBezTo>
                  <a:pt x="57" y="122"/>
                  <a:pt x="64" y="130"/>
                  <a:pt x="73" y="132"/>
                </a:cubicBezTo>
                <a:cubicBezTo>
                  <a:pt x="79" y="141"/>
                  <a:pt x="92" y="151"/>
                  <a:pt x="103" y="153"/>
                </a:cubicBezTo>
                <a:cubicBezTo>
                  <a:pt x="116" y="160"/>
                  <a:pt x="111" y="156"/>
                  <a:pt x="119" y="162"/>
                </a:cubicBezTo>
                <a:cubicBezTo>
                  <a:pt x="124" y="161"/>
                  <a:pt x="128" y="140"/>
                  <a:pt x="131" y="137"/>
                </a:cubicBezTo>
                <a:cubicBezTo>
                  <a:pt x="133" y="134"/>
                  <a:pt x="131" y="151"/>
                  <a:pt x="133" y="146"/>
                </a:cubicBezTo>
                <a:cubicBezTo>
                  <a:pt x="135" y="141"/>
                  <a:pt x="143" y="117"/>
                  <a:pt x="146" y="108"/>
                </a:cubicBezTo>
                <a:cubicBezTo>
                  <a:pt x="149" y="99"/>
                  <a:pt x="152" y="98"/>
                  <a:pt x="154" y="93"/>
                </a:cubicBezTo>
                <a:cubicBezTo>
                  <a:pt x="155" y="86"/>
                  <a:pt x="157" y="81"/>
                  <a:pt x="160" y="75"/>
                </a:cubicBezTo>
                <a:cubicBezTo>
                  <a:pt x="161" y="68"/>
                  <a:pt x="160" y="73"/>
                  <a:pt x="163" y="66"/>
                </a:cubicBezTo>
                <a:cubicBezTo>
                  <a:pt x="159" y="57"/>
                  <a:pt x="157" y="57"/>
                  <a:pt x="140" y="50"/>
                </a:cubicBezTo>
                <a:cubicBezTo>
                  <a:pt x="133" y="44"/>
                  <a:pt x="126" y="38"/>
                  <a:pt x="121" y="32"/>
                </a:cubicBezTo>
                <a:cubicBezTo>
                  <a:pt x="116" y="26"/>
                  <a:pt x="109" y="16"/>
                  <a:pt x="107" y="11"/>
                </a:cubicBezTo>
                <a:cubicBezTo>
                  <a:pt x="106" y="5"/>
                  <a:pt x="106" y="8"/>
                  <a:pt x="106" y="3"/>
                </a:cubicBezTo>
              </a:path>
            </a:pathLst>
          </a:custGeom>
          <a:solidFill>
            <a:srgbClr val="FF0000"/>
          </a:solidFill>
          <a:ln w="12700">
            <a:solidFill>
              <a:srgbClr val="FF0000"/>
            </a:solidFill>
            <a:round/>
            <a:headEnd/>
            <a:tailEnd/>
          </a:ln>
        </p:spPr>
        <p:txBody>
          <a:bodyPr lIns="90000" tIns="46800" rIns="90000" bIns="46800"/>
          <a:lstStyle/>
          <a:p>
            <a:endParaRPr lang="es-ES"/>
          </a:p>
        </p:txBody>
      </p:sp>
      <p:sp>
        <p:nvSpPr>
          <p:cNvPr id="22" name="Freeform 31"/>
          <p:cNvSpPr>
            <a:spLocks/>
          </p:cNvSpPr>
          <p:nvPr/>
        </p:nvSpPr>
        <p:spPr bwMode="auto">
          <a:xfrm rot="13441791">
            <a:off x="4797425" y="3357563"/>
            <a:ext cx="258763" cy="257175"/>
          </a:xfrm>
          <a:custGeom>
            <a:avLst/>
            <a:gdLst>
              <a:gd name="T0" fmla="*/ 2147483646 w 163"/>
              <a:gd name="T1" fmla="*/ 0 h 162"/>
              <a:gd name="T2" fmla="*/ 2147483646 w 163"/>
              <a:gd name="T3" fmla="*/ 2147483646 h 162"/>
              <a:gd name="T4" fmla="*/ 2147483646 w 163"/>
              <a:gd name="T5" fmla="*/ 2147483646 h 162"/>
              <a:gd name="T6" fmla="*/ 2147483646 w 163"/>
              <a:gd name="T7" fmla="*/ 2147483646 h 162"/>
              <a:gd name="T8" fmla="*/ 2147483646 w 163"/>
              <a:gd name="T9" fmla="*/ 2147483646 h 162"/>
              <a:gd name="T10" fmla="*/ 2147483646 w 163"/>
              <a:gd name="T11" fmla="*/ 2147483646 h 162"/>
              <a:gd name="T12" fmla="*/ 2147483646 w 163"/>
              <a:gd name="T13" fmla="*/ 2147483646 h 162"/>
              <a:gd name="T14" fmla="*/ 2147483646 w 163"/>
              <a:gd name="T15" fmla="*/ 2147483646 h 162"/>
              <a:gd name="T16" fmla="*/ 2147483646 w 163"/>
              <a:gd name="T17" fmla="*/ 2147483646 h 162"/>
              <a:gd name="T18" fmla="*/ 2147483646 w 163"/>
              <a:gd name="T19" fmla="*/ 2147483646 h 162"/>
              <a:gd name="T20" fmla="*/ 2147483646 w 163"/>
              <a:gd name="T21" fmla="*/ 2147483646 h 162"/>
              <a:gd name="T22" fmla="*/ 2147483646 w 163"/>
              <a:gd name="T23" fmla="*/ 2147483646 h 162"/>
              <a:gd name="T24" fmla="*/ 2147483646 w 163"/>
              <a:gd name="T25" fmla="*/ 2147483646 h 162"/>
              <a:gd name="T26" fmla="*/ 2147483646 w 163"/>
              <a:gd name="T27" fmla="*/ 2147483646 h 162"/>
              <a:gd name="T28" fmla="*/ 2147483646 w 163"/>
              <a:gd name="T29" fmla="*/ 2147483646 h 162"/>
              <a:gd name="T30" fmla="*/ 2147483646 w 163"/>
              <a:gd name="T31" fmla="*/ 2147483646 h 162"/>
              <a:gd name="T32" fmla="*/ 2147483646 w 163"/>
              <a:gd name="T33" fmla="*/ 2147483646 h 162"/>
              <a:gd name="T34" fmla="*/ 2147483646 w 163"/>
              <a:gd name="T35" fmla="*/ 2147483646 h 162"/>
              <a:gd name="T36" fmla="*/ 2147483646 w 163"/>
              <a:gd name="T37" fmla="*/ 2147483646 h 162"/>
              <a:gd name="T38" fmla="*/ 2147483646 w 163"/>
              <a:gd name="T39" fmla="*/ 2147483646 h 162"/>
              <a:gd name="T40" fmla="*/ 2147483646 w 163"/>
              <a:gd name="T41" fmla="*/ 2147483646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162"/>
              <a:gd name="T65" fmla="*/ 163 w 163"/>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162">
                <a:moveTo>
                  <a:pt x="104" y="0"/>
                </a:moveTo>
                <a:cubicBezTo>
                  <a:pt x="93" y="4"/>
                  <a:pt x="93" y="5"/>
                  <a:pt x="82" y="8"/>
                </a:cubicBezTo>
                <a:cubicBezTo>
                  <a:pt x="64" y="19"/>
                  <a:pt x="29" y="36"/>
                  <a:pt x="7" y="47"/>
                </a:cubicBezTo>
                <a:cubicBezTo>
                  <a:pt x="0" y="50"/>
                  <a:pt x="9" y="40"/>
                  <a:pt x="5" y="47"/>
                </a:cubicBezTo>
                <a:cubicBezTo>
                  <a:pt x="8" y="52"/>
                  <a:pt x="7" y="58"/>
                  <a:pt x="10" y="63"/>
                </a:cubicBezTo>
                <a:cubicBezTo>
                  <a:pt x="11" y="69"/>
                  <a:pt x="28" y="94"/>
                  <a:pt x="32" y="99"/>
                </a:cubicBezTo>
                <a:cubicBezTo>
                  <a:pt x="37" y="106"/>
                  <a:pt x="41" y="108"/>
                  <a:pt x="44" y="111"/>
                </a:cubicBezTo>
                <a:cubicBezTo>
                  <a:pt x="47" y="114"/>
                  <a:pt x="44" y="114"/>
                  <a:pt x="49" y="117"/>
                </a:cubicBezTo>
                <a:cubicBezTo>
                  <a:pt x="57" y="122"/>
                  <a:pt x="64" y="130"/>
                  <a:pt x="73" y="132"/>
                </a:cubicBezTo>
                <a:cubicBezTo>
                  <a:pt x="79" y="141"/>
                  <a:pt x="92" y="151"/>
                  <a:pt x="103" y="153"/>
                </a:cubicBezTo>
                <a:cubicBezTo>
                  <a:pt x="116" y="160"/>
                  <a:pt x="111" y="156"/>
                  <a:pt x="119" y="162"/>
                </a:cubicBezTo>
                <a:cubicBezTo>
                  <a:pt x="124" y="161"/>
                  <a:pt x="128" y="140"/>
                  <a:pt x="131" y="137"/>
                </a:cubicBezTo>
                <a:cubicBezTo>
                  <a:pt x="133" y="134"/>
                  <a:pt x="131" y="151"/>
                  <a:pt x="133" y="146"/>
                </a:cubicBezTo>
                <a:cubicBezTo>
                  <a:pt x="135" y="141"/>
                  <a:pt x="143" y="117"/>
                  <a:pt x="146" y="108"/>
                </a:cubicBezTo>
                <a:cubicBezTo>
                  <a:pt x="149" y="99"/>
                  <a:pt x="152" y="98"/>
                  <a:pt x="154" y="93"/>
                </a:cubicBezTo>
                <a:cubicBezTo>
                  <a:pt x="155" y="86"/>
                  <a:pt x="157" y="81"/>
                  <a:pt x="160" y="75"/>
                </a:cubicBezTo>
                <a:cubicBezTo>
                  <a:pt x="161" y="68"/>
                  <a:pt x="160" y="73"/>
                  <a:pt x="163" y="66"/>
                </a:cubicBezTo>
                <a:cubicBezTo>
                  <a:pt x="159" y="57"/>
                  <a:pt x="157" y="57"/>
                  <a:pt x="140" y="50"/>
                </a:cubicBezTo>
                <a:cubicBezTo>
                  <a:pt x="133" y="44"/>
                  <a:pt x="126" y="38"/>
                  <a:pt x="121" y="32"/>
                </a:cubicBezTo>
                <a:cubicBezTo>
                  <a:pt x="116" y="26"/>
                  <a:pt x="109" y="16"/>
                  <a:pt x="107" y="11"/>
                </a:cubicBezTo>
                <a:cubicBezTo>
                  <a:pt x="106" y="5"/>
                  <a:pt x="106" y="8"/>
                  <a:pt x="106" y="3"/>
                </a:cubicBezTo>
              </a:path>
            </a:pathLst>
          </a:custGeom>
          <a:solidFill>
            <a:srgbClr val="FF0000"/>
          </a:solidFill>
          <a:ln w="12700">
            <a:solidFill>
              <a:srgbClr val="FF0000"/>
            </a:solidFill>
            <a:round/>
            <a:headEnd/>
            <a:tailEnd/>
          </a:ln>
        </p:spPr>
        <p:txBody>
          <a:bodyPr lIns="90000" tIns="46800" rIns="90000" bIns="46800"/>
          <a:lstStyle/>
          <a:p>
            <a:endParaRPr lang="es-ES"/>
          </a:p>
        </p:txBody>
      </p:sp>
      <p:sp>
        <p:nvSpPr>
          <p:cNvPr id="23" name="Text Box 33"/>
          <p:cNvSpPr txBox="1">
            <a:spLocks noChangeArrowheads="1"/>
          </p:cNvSpPr>
          <p:nvPr/>
        </p:nvSpPr>
        <p:spPr bwMode="auto">
          <a:xfrm>
            <a:off x="3252788" y="5260975"/>
            <a:ext cx="6254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b="1">
                <a:solidFill>
                  <a:schemeClr val="accent2"/>
                </a:solidFill>
              </a:rPr>
              <a:t>Ta=</a:t>
            </a:r>
          </a:p>
        </p:txBody>
      </p:sp>
      <p:sp>
        <p:nvSpPr>
          <p:cNvPr id="24" name="Text Box 34"/>
          <p:cNvSpPr txBox="1">
            <a:spLocks noChangeArrowheads="1"/>
          </p:cNvSpPr>
          <p:nvPr/>
        </p:nvSpPr>
        <p:spPr bwMode="auto">
          <a:xfrm>
            <a:off x="3863975" y="5260975"/>
            <a:ext cx="730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b="1">
                <a:solidFill>
                  <a:schemeClr val="accent2"/>
                </a:solidFill>
              </a:rPr>
              <a:t>[Tm]</a:t>
            </a:r>
          </a:p>
        </p:txBody>
      </p:sp>
      <p:sp>
        <p:nvSpPr>
          <p:cNvPr id="25" name="AutoShape 35"/>
          <p:cNvSpPr>
            <a:spLocks noChangeArrowheads="1"/>
          </p:cNvSpPr>
          <p:nvPr/>
        </p:nvSpPr>
        <p:spPr bwMode="auto">
          <a:xfrm rot="10051978" flipV="1">
            <a:off x="2665413" y="1592263"/>
            <a:ext cx="3600450" cy="3529012"/>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341" y="9025"/>
                </a:moveTo>
                <a:cubicBezTo>
                  <a:pt x="18537" y="5153"/>
                  <a:pt x="15229" y="2307"/>
                  <a:pt x="11281" y="2089"/>
                </a:cubicBezTo>
                <a:lnTo>
                  <a:pt x="11395" y="16"/>
                </a:lnTo>
                <a:cubicBezTo>
                  <a:pt x="16283" y="286"/>
                  <a:pt x="20378" y="3810"/>
                  <a:pt x="21374" y="8602"/>
                </a:cubicBezTo>
                <a:lnTo>
                  <a:pt x="24017" y="8053"/>
                </a:lnTo>
                <a:lnTo>
                  <a:pt x="21118" y="12472"/>
                </a:lnTo>
                <a:lnTo>
                  <a:pt x="16698" y="9574"/>
                </a:lnTo>
                <a:lnTo>
                  <a:pt x="19341" y="9025"/>
                </a:lnTo>
                <a:close/>
              </a:path>
            </a:pathLst>
          </a:custGeom>
          <a:solidFill>
            <a:srgbClr val="FF00FF"/>
          </a:solidFill>
          <a:ln w="12700" algn="ctr">
            <a:solidFill>
              <a:srgbClr val="000000"/>
            </a:solidFill>
            <a:miter lim="800000"/>
            <a:headEnd/>
            <a:tailEnd/>
          </a:ln>
        </p:spPr>
        <p:txBody>
          <a:bodyPr wrap="none" lIns="90000" tIns="46800" rIns="90000" bIns="46800" anchor="ctr"/>
          <a:lstStyle/>
          <a:p>
            <a:endParaRPr lang="es-ES"/>
          </a:p>
        </p:txBody>
      </p:sp>
      <p:sp>
        <p:nvSpPr>
          <p:cNvPr id="26" name="Freeform 36"/>
          <p:cNvSpPr>
            <a:spLocks/>
          </p:cNvSpPr>
          <p:nvPr/>
        </p:nvSpPr>
        <p:spPr bwMode="auto">
          <a:xfrm>
            <a:off x="4357688" y="3833813"/>
            <a:ext cx="579437" cy="125412"/>
          </a:xfrm>
          <a:custGeom>
            <a:avLst/>
            <a:gdLst>
              <a:gd name="T0" fmla="*/ 0 w 365"/>
              <a:gd name="T1" fmla="*/ 2147483646 h 79"/>
              <a:gd name="T2" fmla="*/ 2147483646 w 365"/>
              <a:gd name="T3" fmla="*/ 2147483646 h 79"/>
              <a:gd name="T4" fmla="*/ 2147483646 w 365"/>
              <a:gd name="T5" fmla="*/ 2147483646 h 79"/>
              <a:gd name="T6" fmla="*/ 2147483646 w 365"/>
              <a:gd name="T7" fmla="*/ 2147483646 h 79"/>
              <a:gd name="T8" fmla="*/ 2147483646 w 365"/>
              <a:gd name="T9" fmla="*/ 0 h 79"/>
              <a:gd name="T10" fmla="*/ 0 60000 65536"/>
              <a:gd name="T11" fmla="*/ 0 60000 65536"/>
              <a:gd name="T12" fmla="*/ 0 60000 65536"/>
              <a:gd name="T13" fmla="*/ 0 60000 65536"/>
              <a:gd name="T14" fmla="*/ 0 60000 65536"/>
              <a:gd name="T15" fmla="*/ 0 w 365"/>
              <a:gd name="T16" fmla="*/ 0 h 79"/>
              <a:gd name="T17" fmla="*/ 365 w 365"/>
              <a:gd name="T18" fmla="*/ 79 h 79"/>
            </a:gdLst>
            <a:ahLst/>
            <a:cxnLst>
              <a:cxn ang="T10">
                <a:pos x="T0" y="T1"/>
              </a:cxn>
              <a:cxn ang="T11">
                <a:pos x="T2" y="T3"/>
              </a:cxn>
              <a:cxn ang="T12">
                <a:pos x="T4" y="T5"/>
              </a:cxn>
              <a:cxn ang="T13">
                <a:pos x="T6" y="T7"/>
              </a:cxn>
              <a:cxn ang="T14">
                <a:pos x="T8" y="T9"/>
              </a:cxn>
            </a:cxnLst>
            <a:rect l="T15" t="T16" r="T17" b="T18"/>
            <a:pathLst>
              <a:path w="365" h="79">
                <a:moveTo>
                  <a:pt x="0" y="15"/>
                </a:moveTo>
                <a:cubicBezTo>
                  <a:pt x="13" y="22"/>
                  <a:pt x="47" y="49"/>
                  <a:pt x="77" y="59"/>
                </a:cubicBezTo>
                <a:cubicBezTo>
                  <a:pt x="107" y="69"/>
                  <a:pt x="147" y="77"/>
                  <a:pt x="179" y="78"/>
                </a:cubicBezTo>
                <a:cubicBezTo>
                  <a:pt x="211" y="79"/>
                  <a:pt x="240" y="76"/>
                  <a:pt x="271" y="63"/>
                </a:cubicBezTo>
                <a:cubicBezTo>
                  <a:pt x="302" y="50"/>
                  <a:pt x="345" y="13"/>
                  <a:pt x="365" y="0"/>
                </a:cubicBezTo>
              </a:path>
            </a:pathLst>
          </a:custGeom>
          <a:noFill/>
          <a:ln w="25400">
            <a:solidFill>
              <a:srgbClr val="FF00FF"/>
            </a:solidFill>
            <a:round/>
            <a:headEnd/>
            <a:tailEnd type="triangle" w="med" len="med"/>
          </a:ln>
          <a:extLst>
            <a:ext uri="{909E8E84-426E-40DD-AFC4-6F175D3DCCD1}">
              <a14:hiddenFill xmlns:a14="http://schemas.microsoft.com/office/drawing/2010/main">
                <a:solidFill>
                  <a:srgbClr val="FFFFFF"/>
                </a:solidFill>
              </a14:hiddenFill>
            </a:ext>
          </a:extLst>
        </p:spPr>
        <p:txBody>
          <a:bodyPr lIns="90000" tIns="46800" rIns="90000" bIns="46800"/>
          <a:lstStyle/>
          <a:p>
            <a:endParaRPr lang="es-ES"/>
          </a:p>
        </p:txBody>
      </p:sp>
      <p:grpSp>
        <p:nvGrpSpPr>
          <p:cNvPr id="27" name="Group 28"/>
          <p:cNvGrpSpPr>
            <a:grpSpLocks/>
          </p:cNvGrpSpPr>
          <p:nvPr/>
        </p:nvGrpSpPr>
        <p:grpSpPr bwMode="auto">
          <a:xfrm>
            <a:off x="5724525" y="3357563"/>
            <a:ext cx="1614488" cy="317500"/>
            <a:chOff x="3923" y="2750"/>
            <a:chExt cx="636" cy="181"/>
          </a:xfrm>
        </p:grpSpPr>
        <p:sp>
          <p:nvSpPr>
            <p:cNvPr id="28" name="Rectangle 26"/>
            <p:cNvSpPr>
              <a:spLocks noChangeArrowheads="1"/>
            </p:cNvSpPr>
            <p:nvPr/>
          </p:nvSpPr>
          <p:spPr bwMode="auto">
            <a:xfrm>
              <a:off x="3969" y="2795"/>
              <a:ext cx="590" cy="91"/>
            </a:xfrm>
            <a:prstGeom prst="rect">
              <a:avLst/>
            </a:prstGeom>
            <a:solidFill>
              <a:srgbClr val="969696"/>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 name="Rectangle 27"/>
            <p:cNvSpPr>
              <a:spLocks noChangeArrowheads="1"/>
            </p:cNvSpPr>
            <p:nvPr/>
          </p:nvSpPr>
          <p:spPr bwMode="auto">
            <a:xfrm>
              <a:off x="3923" y="2750"/>
              <a:ext cx="46" cy="181"/>
            </a:xfrm>
            <a:prstGeom prst="rect">
              <a:avLst/>
            </a:prstGeom>
            <a:solidFill>
              <a:srgbClr val="666699"/>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30" name="Text Box 37"/>
          <p:cNvSpPr txBox="1">
            <a:spLocks noChangeArrowheads="1"/>
          </p:cNvSpPr>
          <p:nvPr/>
        </p:nvSpPr>
        <p:spPr bwMode="auto">
          <a:xfrm>
            <a:off x="4572000" y="5260975"/>
            <a:ext cx="7096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b="1">
                <a:solidFill>
                  <a:schemeClr val="accent2"/>
                </a:solidFill>
              </a:rPr>
              <a:t>+ Tb</a:t>
            </a:r>
          </a:p>
        </p:txBody>
      </p:sp>
      <p:sp>
        <p:nvSpPr>
          <p:cNvPr id="31" name="Text Box 38"/>
          <p:cNvSpPr txBox="1">
            <a:spLocks noChangeArrowheads="1"/>
          </p:cNvSpPr>
          <p:nvPr/>
        </p:nvSpPr>
        <p:spPr bwMode="auto">
          <a:xfrm>
            <a:off x="4789488" y="5695950"/>
            <a:ext cx="17033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accent2"/>
                </a:solidFill>
              </a:rPr>
              <a:t>Tb= nTc + Th</a:t>
            </a:r>
          </a:p>
        </p:txBody>
      </p:sp>
      <p:sp>
        <p:nvSpPr>
          <p:cNvPr id="32" name="Text Box 39"/>
          <p:cNvSpPr txBox="1">
            <a:spLocks noChangeArrowheads="1"/>
          </p:cNvSpPr>
          <p:nvPr/>
        </p:nvSpPr>
        <p:spPr bwMode="auto">
          <a:xfrm>
            <a:off x="5243513" y="5260975"/>
            <a:ext cx="6524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b="1">
                <a:solidFill>
                  <a:schemeClr val="accent2"/>
                </a:solidFill>
              </a:rPr>
              <a:t>+ Tr</a:t>
            </a:r>
          </a:p>
        </p:txBody>
      </p:sp>
      <p:sp>
        <p:nvSpPr>
          <p:cNvPr id="33" name="Freeform 40"/>
          <p:cNvSpPr>
            <a:spLocks/>
          </p:cNvSpPr>
          <p:nvPr/>
        </p:nvSpPr>
        <p:spPr bwMode="auto">
          <a:xfrm>
            <a:off x="5170488" y="3208338"/>
            <a:ext cx="90487" cy="520700"/>
          </a:xfrm>
          <a:custGeom>
            <a:avLst/>
            <a:gdLst>
              <a:gd name="T0" fmla="*/ 2147483646 w 57"/>
              <a:gd name="T1" fmla="*/ 2147483646 h 328"/>
              <a:gd name="T2" fmla="*/ 2147483646 w 57"/>
              <a:gd name="T3" fmla="*/ 2147483646 h 328"/>
              <a:gd name="T4" fmla="*/ 2147483646 w 57"/>
              <a:gd name="T5" fmla="*/ 2147483646 h 328"/>
              <a:gd name="T6" fmla="*/ 2147483646 w 57"/>
              <a:gd name="T7" fmla="*/ 2147483646 h 328"/>
              <a:gd name="T8" fmla="*/ 0 w 57"/>
              <a:gd name="T9" fmla="*/ 0 h 328"/>
              <a:gd name="T10" fmla="*/ 0 60000 65536"/>
              <a:gd name="T11" fmla="*/ 0 60000 65536"/>
              <a:gd name="T12" fmla="*/ 0 60000 65536"/>
              <a:gd name="T13" fmla="*/ 0 60000 65536"/>
              <a:gd name="T14" fmla="*/ 0 60000 65536"/>
              <a:gd name="T15" fmla="*/ 0 w 57"/>
              <a:gd name="T16" fmla="*/ 0 h 328"/>
              <a:gd name="T17" fmla="*/ 57 w 57"/>
              <a:gd name="T18" fmla="*/ 328 h 328"/>
            </a:gdLst>
            <a:ahLst/>
            <a:cxnLst>
              <a:cxn ang="T10">
                <a:pos x="T0" y="T1"/>
              </a:cxn>
              <a:cxn ang="T11">
                <a:pos x="T2" y="T3"/>
              </a:cxn>
              <a:cxn ang="T12">
                <a:pos x="T4" y="T5"/>
              </a:cxn>
              <a:cxn ang="T13">
                <a:pos x="T6" y="T7"/>
              </a:cxn>
              <a:cxn ang="T14">
                <a:pos x="T8" y="T9"/>
              </a:cxn>
            </a:cxnLst>
            <a:rect l="T15" t="T16" r="T17" b="T18"/>
            <a:pathLst>
              <a:path w="57" h="328">
                <a:moveTo>
                  <a:pt x="28" y="328"/>
                </a:moveTo>
                <a:cubicBezTo>
                  <a:pt x="30" y="320"/>
                  <a:pt x="40" y="302"/>
                  <a:pt x="45" y="279"/>
                </a:cubicBezTo>
                <a:cubicBezTo>
                  <a:pt x="50" y="256"/>
                  <a:pt x="57" y="222"/>
                  <a:pt x="57" y="192"/>
                </a:cubicBezTo>
                <a:cubicBezTo>
                  <a:pt x="57" y="162"/>
                  <a:pt x="51" y="131"/>
                  <a:pt x="42" y="99"/>
                </a:cubicBezTo>
                <a:cubicBezTo>
                  <a:pt x="33" y="67"/>
                  <a:pt x="9" y="21"/>
                  <a:pt x="0" y="0"/>
                </a:cubicBezTo>
              </a:path>
            </a:pathLst>
          </a:custGeom>
          <a:noFill/>
          <a:ln w="25400">
            <a:solidFill>
              <a:srgbClr val="FF00FF"/>
            </a:solidFill>
            <a:round/>
            <a:headEnd/>
            <a:tailEnd type="triangle" w="med" len="med"/>
          </a:ln>
          <a:extLst>
            <a:ext uri="{909E8E84-426E-40DD-AFC4-6F175D3DCCD1}">
              <a14:hiddenFill xmlns:a14="http://schemas.microsoft.com/office/drawing/2010/main">
                <a:solidFill>
                  <a:srgbClr val="FFFFFF"/>
                </a:solidFill>
              </a14:hiddenFill>
            </a:ext>
          </a:extLst>
        </p:spPr>
        <p:txBody>
          <a:bodyPr lIns="90000" tIns="46800" rIns="90000" bIns="46800"/>
          <a:lstStyle/>
          <a:p>
            <a:endParaRPr lang="es-ES"/>
          </a:p>
        </p:txBody>
      </p:sp>
      <p:sp>
        <p:nvSpPr>
          <p:cNvPr id="34" name="Text Box 42"/>
          <p:cNvSpPr txBox="1">
            <a:spLocks noChangeArrowheads="1"/>
          </p:cNvSpPr>
          <p:nvPr/>
        </p:nvSpPr>
        <p:spPr bwMode="auto">
          <a:xfrm>
            <a:off x="5753100" y="5260975"/>
            <a:ext cx="695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b="1">
                <a:solidFill>
                  <a:schemeClr val="accent2"/>
                </a:solidFill>
              </a:rPr>
              <a:t>+ Tx</a:t>
            </a:r>
          </a:p>
        </p:txBody>
      </p:sp>
      <p:sp>
        <p:nvSpPr>
          <p:cNvPr id="35" name="AutoShape 118"/>
          <p:cNvSpPr>
            <a:spLocks noChangeArrowheads="1"/>
          </p:cNvSpPr>
          <p:nvPr/>
        </p:nvSpPr>
        <p:spPr bwMode="auto">
          <a:xfrm>
            <a:off x="1130300" y="4338638"/>
            <a:ext cx="1814513" cy="492125"/>
          </a:xfrm>
          <a:prstGeom prst="wedgeRoundRectCallout">
            <a:avLst>
              <a:gd name="adj1" fmla="val 106616"/>
              <a:gd name="adj2" fmla="val 145060"/>
              <a:gd name="adj3" fmla="val 16667"/>
            </a:avLst>
          </a:prstGeom>
          <a:solidFill>
            <a:srgbClr val="FFCC99"/>
          </a:solidFill>
          <a:ln w="12700" cap="sq">
            <a:solidFill>
              <a:schemeClr val="tx1"/>
            </a:solidFill>
            <a:miter lim="800000"/>
            <a:headEnd type="none" w="sm" len="sm"/>
            <a:tailEnd type="none" w="sm" len="sm"/>
          </a:ln>
        </p:spPr>
        <p:txBody>
          <a:bodyPr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a:spcBef>
                <a:spcPct val="0"/>
              </a:spcBef>
              <a:buFontTx/>
              <a:buNone/>
            </a:pPr>
            <a:r>
              <a:rPr kumimoji="1" lang="es-ES_tradnl" altLang="es-ES" sz="2000">
                <a:solidFill>
                  <a:schemeClr val="tx1"/>
                </a:solidFill>
                <a:latin typeface="Times New Roman" panose="02020603050405020304" pitchFamily="18" charset="0"/>
              </a:rPr>
              <a:t>Tm</a:t>
            </a:r>
            <a:r>
              <a:rPr kumimoji="1" lang="es-ES_tradnl" altLang="es-ES" sz="2000">
                <a:solidFill>
                  <a:schemeClr val="tx1"/>
                </a:solidFill>
                <a:latin typeface="Times New Roman" panose="02020603050405020304" pitchFamily="18" charset="0"/>
                <a:sym typeface="Symbol" panose="05050102010706020507" pitchFamily="18" charset="2"/>
              </a:rPr>
              <a:t>[1s..5s]</a:t>
            </a:r>
            <a:endParaRPr kumimoji="1" lang="es-ES_tradnl" altLang="es-ES" sz="1800">
              <a:solidFill>
                <a:schemeClr val="tx1"/>
              </a:solidFill>
              <a:latin typeface="Times New Roman" panose="02020603050405020304" pitchFamily="18" charset="0"/>
            </a:endParaRPr>
          </a:p>
        </p:txBody>
      </p:sp>
      <p:sp>
        <p:nvSpPr>
          <p:cNvPr id="36" name="AutoShape 118"/>
          <p:cNvSpPr>
            <a:spLocks noChangeArrowheads="1"/>
          </p:cNvSpPr>
          <p:nvPr/>
        </p:nvSpPr>
        <p:spPr bwMode="auto">
          <a:xfrm>
            <a:off x="682625" y="5876925"/>
            <a:ext cx="2282825" cy="752475"/>
          </a:xfrm>
          <a:prstGeom prst="wedgeRoundRectCallout">
            <a:avLst>
              <a:gd name="adj1" fmla="val 130847"/>
              <a:gd name="adj2" fmla="val -37361"/>
              <a:gd name="adj3" fmla="val 16667"/>
            </a:avLst>
          </a:prstGeom>
          <a:solidFill>
            <a:srgbClr val="FFCC99"/>
          </a:solidFill>
          <a:ln w="12700" cap="sq">
            <a:solidFill>
              <a:schemeClr val="tx1"/>
            </a:solidFill>
            <a:miter lim="800000"/>
            <a:headEnd type="none" w="sm" len="sm"/>
            <a:tailEnd type="none" w="sm" len="sm"/>
          </a:ln>
        </p:spPr>
        <p:txBody>
          <a:bodyPr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a:spcBef>
                <a:spcPct val="0"/>
              </a:spcBef>
              <a:buFontTx/>
              <a:buNone/>
            </a:pPr>
            <a:r>
              <a:rPr kumimoji="1" lang="es-ES_tradnl" altLang="es-ES" sz="2000">
                <a:solidFill>
                  <a:schemeClr val="tx1"/>
                </a:solidFill>
                <a:latin typeface="Times New Roman" panose="02020603050405020304" pitchFamily="18" charset="0"/>
              </a:rPr>
              <a:t>Tc</a:t>
            </a:r>
            <a:r>
              <a:rPr kumimoji="1" lang="es-ES_tradnl" altLang="es-ES" sz="2000">
                <a:solidFill>
                  <a:schemeClr val="tx1"/>
                </a:solidFill>
                <a:latin typeface="Times New Roman" panose="02020603050405020304" pitchFamily="18" charset="0"/>
                <a:sym typeface="Symbol" panose="05050102010706020507" pitchFamily="18" charset="2"/>
              </a:rPr>
              <a:t>[0,1ms..0,3ms]</a:t>
            </a:r>
          </a:p>
          <a:p>
            <a:pPr algn="ctr">
              <a:spcBef>
                <a:spcPct val="0"/>
              </a:spcBef>
              <a:buFont typeface="Wingdings" panose="05000000000000000000" pitchFamily="2" charset="2"/>
              <a:buNone/>
            </a:pPr>
            <a:r>
              <a:rPr kumimoji="1" lang="es-ES_tradnl" altLang="es-ES" sz="1800">
                <a:solidFill>
                  <a:schemeClr val="tx1"/>
                </a:solidFill>
                <a:latin typeface="Times New Roman" panose="02020603050405020304" pitchFamily="18" charset="0"/>
              </a:rPr>
              <a:t>Th</a:t>
            </a:r>
            <a:r>
              <a:rPr kumimoji="1" lang="es-ES_tradnl" altLang="es-ES" sz="1800">
                <a:solidFill>
                  <a:schemeClr val="tx1"/>
                </a:solidFill>
                <a:latin typeface="Times New Roman" panose="02020603050405020304" pitchFamily="18" charset="0"/>
                <a:sym typeface="Symbol" panose="05050102010706020507" pitchFamily="18" charset="2"/>
              </a:rPr>
              <a:t>[3ms..20ms]</a:t>
            </a:r>
            <a:endParaRPr kumimoji="1" lang="es-ES_tradnl" altLang="es-ES" sz="1800">
              <a:solidFill>
                <a:schemeClr val="tx1"/>
              </a:solidFill>
              <a:latin typeface="Times New Roman" panose="02020603050405020304" pitchFamily="18" charset="0"/>
            </a:endParaRPr>
          </a:p>
        </p:txBody>
      </p:sp>
      <p:sp>
        <p:nvSpPr>
          <p:cNvPr id="37" name="AutoShape 118"/>
          <p:cNvSpPr>
            <a:spLocks noChangeArrowheads="1"/>
          </p:cNvSpPr>
          <p:nvPr/>
        </p:nvSpPr>
        <p:spPr bwMode="auto">
          <a:xfrm>
            <a:off x="6070600" y="1903413"/>
            <a:ext cx="2282825" cy="752475"/>
          </a:xfrm>
          <a:prstGeom prst="wedgeRoundRectCallout">
            <a:avLst>
              <a:gd name="adj1" fmla="val -66574"/>
              <a:gd name="adj2" fmla="val 385625"/>
              <a:gd name="adj3" fmla="val 16667"/>
            </a:avLst>
          </a:prstGeom>
          <a:solidFill>
            <a:srgbClr val="FFCC99"/>
          </a:solidFill>
          <a:ln w="12700" cap="sq">
            <a:solidFill>
              <a:schemeClr val="tx1"/>
            </a:solidFill>
            <a:miter lim="800000"/>
            <a:headEnd type="none" w="sm" len="sm"/>
            <a:tailEnd type="none" w="sm" len="sm"/>
          </a:ln>
        </p:spPr>
        <p:txBody>
          <a:bodyPr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a:spcBef>
                <a:spcPct val="0"/>
              </a:spcBef>
              <a:buFontTx/>
              <a:buNone/>
            </a:pPr>
            <a:r>
              <a:rPr kumimoji="1" lang="es-ES_tradnl" altLang="es-ES" sz="2000">
                <a:solidFill>
                  <a:schemeClr val="tx1"/>
                </a:solidFill>
                <a:latin typeface="Times New Roman" panose="02020603050405020304" pitchFamily="18" charset="0"/>
              </a:rPr>
              <a:t>Tr </a:t>
            </a:r>
            <a:r>
              <a:rPr kumimoji="1" lang="es-ES_tradnl" altLang="es-ES" sz="2000">
                <a:solidFill>
                  <a:schemeClr val="tx1"/>
                </a:solidFill>
                <a:latin typeface="Times New Roman" panose="02020603050405020304" pitchFamily="18" charset="0"/>
                <a:sym typeface="Symbol" panose="05050102010706020507" pitchFamily="18" charset="2"/>
              </a:rPr>
              <a:t> 3ms (9.600rpm)</a:t>
            </a:r>
            <a:endParaRPr kumimoji="1" lang="es-ES_tradnl" altLang="es-ES" sz="1800">
              <a:solidFill>
                <a:schemeClr val="tx1"/>
              </a:solidFill>
              <a:latin typeface="Times New Roman" panose="02020603050405020304" pitchFamily="18" charset="0"/>
            </a:endParaRPr>
          </a:p>
        </p:txBody>
      </p:sp>
      <p:sp>
        <p:nvSpPr>
          <p:cNvPr id="38" name="AutoShape 118"/>
          <p:cNvSpPr>
            <a:spLocks noChangeArrowheads="1"/>
          </p:cNvSpPr>
          <p:nvPr/>
        </p:nvSpPr>
        <p:spPr bwMode="auto">
          <a:xfrm>
            <a:off x="6381750" y="2994025"/>
            <a:ext cx="2665413" cy="674688"/>
          </a:xfrm>
          <a:prstGeom prst="wedgeRoundRectCallout">
            <a:avLst>
              <a:gd name="adj1" fmla="val -55880"/>
              <a:gd name="adj2" fmla="val 293134"/>
              <a:gd name="adj3" fmla="val 16667"/>
            </a:avLst>
          </a:prstGeom>
          <a:solidFill>
            <a:srgbClr val="FFCC99"/>
          </a:solidFill>
          <a:ln w="12700" cap="sq">
            <a:solidFill>
              <a:schemeClr val="tx1"/>
            </a:solidFill>
            <a:miter lim="800000"/>
            <a:headEnd type="none" w="sm" len="sm"/>
            <a:tailEnd type="none" w="sm" len="sm"/>
          </a:ln>
        </p:spPr>
        <p:txBody>
          <a:bodyPr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a:spcBef>
                <a:spcPct val="0"/>
              </a:spcBef>
              <a:buFontTx/>
              <a:buNone/>
            </a:pPr>
            <a:r>
              <a:rPr kumimoji="1" lang="es-ES_tradnl" altLang="es-ES" sz="2000">
                <a:solidFill>
                  <a:schemeClr val="tx1"/>
                </a:solidFill>
                <a:latin typeface="Times New Roman" panose="02020603050405020304" pitchFamily="18" charset="0"/>
              </a:rPr>
              <a:t>Tx </a:t>
            </a:r>
            <a:r>
              <a:rPr kumimoji="1" lang="es-ES_tradnl" altLang="es-ES" sz="2000">
                <a:solidFill>
                  <a:schemeClr val="tx1"/>
                </a:solidFill>
                <a:latin typeface="Times New Roman" panose="02020603050405020304" pitchFamily="18" charset="0"/>
                <a:sym typeface="Symbol" panose="05050102010706020507" pitchFamily="18" charset="2"/>
              </a:rPr>
              <a:t> 78µs (9.600rpm,80 sectores)</a:t>
            </a:r>
            <a:endParaRPr kumimoji="1" lang="es-ES_tradnl" altLang="es-ES" sz="1800">
              <a:solidFill>
                <a:schemeClr val="tx1"/>
              </a:solidFill>
              <a:latin typeface="Times New Roman" panose="02020603050405020304" pitchFamily="18" charset="0"/>
            </a:endParaRPr>
          </a:p>
        </p:txBody>
      </p:sp>
      <p:sp>
        <p:nvSpPr>
          <p:cNvPr id="39" name="AutoShape 32"/>
          <p:cNvSpPr>
            <a:spLocks noChangeArrowheads="1"/>
          </p:cNvSpPr>
          <p:nvPr/>
        </p:nvSpPr>
        <p:spPr bwMode="auto">
          <a:xfrm>
            <a:off x="4498975" y="3797300"/>
            <a:ext cx="3141663" cy="1219200"/>
          </a:xfrm>
          <a:prstGeom prst="cloudCallout">
            <a:avLst>
              <a:gd name="adj1" fmla="val 48889"/>
              <a:gd name="adj2" fmla="val 48444"/>
            </a:avLst>
          </a:prstGeom>
          <a:solidFill>
            <a:srgbClr val="FFCC99"/>
          </a:solidFill>
          <a:ln w="12700">
            <a:solidFill>
              <a:schemeClr val="tx1"/>
            </a:solidFill>
            <a:round/>
            <a:headEnd/>
            <a:tailEnd/>
          </a:ln>
        </p:spPr>
        <p:txBody>
          <a:bodyPr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spcBef>
                <a:spcPct val="0"/>
              </a:spcBef>
              <a:buFontTx/>
              <a:buNone/>
            </a:pPr>
            <a:r>
              <a:rPr kumimoji="1" lang="es-ES_tradnl" altLang="es-ES" sz="2000">
                <a:solidFill>
                  <a:schemeClr val="tx1"/>
                </a:solidFill>
                <a:latin typeface="Times New Roman" panose="02020603050405020304" pitchFamily="18" charset="0"/>
              </a:rPr>
              <a:t>¡No me cuadra con los tiempos de catálogo!</a:t>
            </a:r>
          </a:p>
        </p:txBody>
      </p:sp>
      <p:pic>
        <p:nvPicPr>
          <p:cNvPr id="40" name="Picture 2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97788" y="4822825"/>
            <a:ext cx="720725" cy="174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pic>
    </p:spTree>
    <p:extLst>
      <p:ext uri="{BB962C8B-B14F-4D97-AF65-F5344CB8AC3E}">
        <p14:creationId xmlns:p14="http://schemas.microsoft.com/office/powerpoint/2010/main" val="191380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dissolve">
                                      <p:cBhvr>
                                        <p:cTn id="10" dur="500"/>
                                        <p:tgtEl>
                                          <p:spTgt spid="27"/>
                                        </p:tgtEl>
                                      </p:cBhvr>
                                    </p:animEffec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dissolve">
                                      <p:cBhvr>
                                        <p:cTn id="14" dur="500"/>
                                        <p:tgtEl>
                                          <p:spTgt spid="23"/>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dissolve">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fltVal val="0"/>
                                          </p:val>
                                        </p:tav>
                                        <p:tav tm="100000">
                                          <p:val>
                                            <p:strVal val="#ppt_h"/>
                                          </p:val>
                                        </p:tav>
                                      </p:tavLst>
                                    </p:anim>
                                  </p:childTnLst>
                                </p:cTn>
                              </p:par>
                            </p:childTnLst>
                          </p:cTn>
                        </p:par>
                        <p:par>
                          <p:cTn id="26" fill="hold">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dissolve">
                                      <p:cBhvr>
                                        <p:cTn id="29" dur="500"/>
                                        <p:tgtEl>
                                          <p:spTgt spid="24"/>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dissolve">
                                      <p:cBhvr>
                                        <p:cTn id="34" dur="500"/>
                                        <p:tgtEl>
                                          <p:spTgt spid="35"/>
                                        </p:tgtEl>
                                      </p:cBhvr>
                                    </p:animEffect>
                                  </p:childTnLst>
                                </p:cTn>
                              </p:par>
                            </p:childTnLst>
                          </p:cTn>
                        </p:par>
                      </p:childTnLst>
                    </p:cTn>
                  </p:par>
                  <p:par>
                    <p:cTn id="35" fill="hold">
                      <p:stCondLst>
                        <p:cond delay="indefinite"/>
                      </p:stCondLst>
                      <p:childTnLst>
                        <p:par>
                          <p:cTn id="36" fill="hold">
                            <p:stCondLst>
                              <p:cond delay="0"/>
                            </p:stCondLst>
                            <p:childTnLst>
                              <p:par>
                                <p:cTn id="37" presetID="0" presetClass="path" presetSubtype="0" accel="50000" decel="50000" fill="hold" nodeType="clickEffect">
                                  <p:stCondLst>
                                    <p:cond delay="0"/>
                                  </p:stCondLst>
                                  <p:childTnLst>
                                    <p:animMotion origin="layout" path="M -8.05556E-6 -2.5029E-6 L -0.09445 -2.5029E-6 " pathEditMode="relative" ptsTypes="AA">
                                      <p:cBhvr>
                                        <p:cTn id="38" dur="2000" fill="hold"/>
                                        <p:tgtEl>
                                          <p:spTgt spid="27"/>
                                        </p:tgtEl>
                                        <p:attrNameLst>
                                          <p:attrName>ppt_x</p:attrName>
                                          <p:attrName>ppt_y</p:attrName>
                                        </p:attrNameLst>
                                      </p:cBhvr>
                                    </p:animMotion>
                                  </p:childTnLst>
                                </p:cTn>
                              </p:par>
                            </p:childTnLst>
                          </p:cTn>
                        </p:par>
                        <p:par>
                          <p:cTn id="39" fill="hold">
                            <p:stCondLst>
                              <p:cond delay="2000"/>
                            </p:stCondLst>
                            <p:childTnLst>
                              <p:par>
                                <p:cTn id="40" presetID="9" presetClass="entr" presetSubtype="0" fill="hold" grpId="0"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dissolve">
                                      <p:cBhvr>
                                        <p:cTn id="42" dur="500"/>
                                        <p:tgtEl>
                                          <p:spTgt spid="30"/>
                                        </p:tgtEl>
                                      </p:cBhvr>
                                    </p:animEffect>
                                  </p:childTnLst>
                                </p:cTn>
                              </p:par>
                            </p:childTnLst>
                          </p:cTn>
                        </p:par>
                        <p:par>
                          <p:cTn id="43" fill="hold">
                            <p:stCondLst>
                              <p:cond delay="2500"/>
                            </p:stCondLst>
                            <p:childTnLst>
                              <p:par>
                                <p:cTn id="44" presetID="9"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dissolve">
                                      <p:cBhvr>
                                        <p:cTn id="46" dur="500"/>
                                        <p:tgtEl>
                                          <p:spTgt spid="31"/>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dissolve">
                                      <p:cBhvr>
                                        <p:cTn id="51" dur="500"/>
                                        <p:tgtEl>
                                          <p:spTgt spid="36"/>
                                        </p:tgtEl>
                                      </p:cBhvr>
                                    </p:animEffect>
                                  </p:childTnLst>
                                </p:cTn>
                              </p:par>
                            </p:childTnLst>
                          </p:cTn>
                        </p:par>
                      </p:childTnLst>
                    </p:cTn>
                  </p:par>
                  <p:par>
                    <p:cTn id="52" fill="hold">
                      <p:stCondLst>
                        <p:cond delay="indefinite"/>
                      </p:stCondLst>
                      <p:childTnLst>
                        <p:par>
                          <p:cTn id="53" fill="hold">
                            <p:stCondLst>
                              <p:cond delay="0"/>
                            </p:stCondLst>
                            <p:childTnLst>
                              <p:par>
                                <p:cTn id="54" presetID="17" presetClass="entr" presetSubtype="8" fill="hold" grpId="0" nodeType="click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ppt_x</p:attrName>
                                        </p:attrNameLst>
                                      </p:cBhvr>
                                      <p:tavLst>
                                        <p:tav tm="0">
                                          <p:val>
                                            <p:strVal val="#ppt_x-#ppt_w/2"/>
                                          </p:val>
                                        </p:tav>
                                        <p:tav tm="100000">
                                          <p:val>
                                            <p:strVal val="#ppt_x"/>
                                          </p:val>
                                        </p:tav>
                                      </p:tavLst>
                                    </p:anim>
                                    <p:anim calcmode="lin" valueType="num">
                                      <p:cBhvr>
                                        <p:cTn id="57" dur="500" fill="hold"/>
                                        <p:tgtEl>
                                          <p:spTgt spid="26"/>
                                        </p:tgtEl>
                                        <p:attrNameLst>
                                          <p:attrName>ppt_y</p:attrName>
                                        </p:attrNameLst>
                                      </p:cBhvr>
                                      <p:tavLst>
                                        <p:tav tm="0">
                                          <p:val>
                                            <p:strVal val="#ppt_y"/>
                                          </p:val>
                                        </p:tav>
                                        <p:tav tm="100000">
                                          <p:val>
                                            <p:strVal val="#ppt_y"/>
                                          </p:val>
                                        </p:tav>
                                      </p:tavLst>
                                    </p:anim>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strVal val="#ppt_h"/>
                                          </p:val>
                                        </p:tav>
                                        <p:tav tm="100000">
                                          <p:val>
                                            <p:strVal val="#ppt_h"/>
                                          </p:val>
                                        </p:tav>
                                      </p:tavLst>
                                    </p:anim>
                                  </p:childTnLst>
                                </p:cTn>
                              </p:par>
                              <p:par>
                                <p:cTn id="60" presetID="9" presetClass="exit" presetSubtype="0" fill="hold" grpId="1" nodeType="withEffect">
                                  <p:stCondLst>
                                    <p:cond delay="0"/>
                                  </p:stCondLst>
                                  <p:childTnLst>
                                    <p:animEffect transition="out" filter="dissolve">
                                      <p:cBhvr>
                                        <p:cTn id="61" dur="500"/>
                                        <p:tgtEl>
                                          <p:spTgt spid="20"/>
                                        </p:tgtEl>
                                      </p:cBhvr>
                                    </p:animEffect>
                                    <p:set>
                                      <p:cBhvr>
                                        <p:cTn id="62" dur="1" fill="hold">
                                          <p:stCondLst>
                                            <p:cond delay="499"/>
                                          </p:stCondLst>
                                        </p:cTn>
                                        <p:tgtEl>
                                          <p:spTgt spid="20"/>
                                        </p:tgtEl>
                                        <p:attrNameLst>
                                          <p:attrName>style.visibility</p:attrName>
                                        </p:attrNameLst>
                                      </p:cBhvr>
                                      <p:to>
                                        <p:strVal val="hidden"/>
                                      </p:to>
                                    </p:set>
                                  </p:childTnLst>
                                </p:cTn>
                              </p:par>
                              <p:par>
                                <p:cTn id="63" presetID="9" presetClass="entr" presetSubtype="0" fill="hold" grpId="0" nodeType="with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dissolve">
                                      <p:cBhvr>
                                        <p:cTn id="65" dur="500"/>
                                        <p:tgtEl>
                                          <p:spTgt spid="21"/>
                                        </p:tgtEl>
                                      </p:cBhvr>
                                    </p:animEffect>
                                  </p:childTnLst>
                                </p:cTn>
                              </p:par>
                            </p:childTnLst>
                          </p:cTn>
                        </p:par>
                        <p:par>
                          <p:cTn id="66" fill="hold">
                            <p:stCondLst>
                              <p:cond delay="500"/>
                            </p:stCondLst>
                            <p:childTnLst>
                              <p:par>
                                <p:cTn id="67" presetID="9" presetClass="entr" presetSubtype="0" fill="hold" grpId="0" nodeType="after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dissolve">
                                      <p:cBhvr>
                                        <p:cTn id="69" dur="500"/>
                                        <p:tgtEl>
                                          <p:spTgt spid="32"/>
                                        </p:tgtEl>
                                      </p:cBhvr>
                                    </p:animEffec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dissolve">
                                      <p:cBhvr>
                                        <p:cTn id="74" dur="500"/>
                                        <p:tgtEl>
                                          <p:spTgt spid="37"/>
                                        </p:tgtEl>
                                      </p:cBhvr>
                                    </p:animEffect>
                                  </p:childTnLst>
                                </p:cTn>
                              </p:par>
                            </p:childTnLst>
                          </p:cTn>
                        </p:par>
                      </p:childTnLst>
                    </p:cTn>
                  </p:par>
                  <p:par>
                    <p:cTn id="75" fill="hold">
                      <p:stCondLst>
                        <p:cond delay="indefinite"/>
                      </p:stCondLst>
                      <p:childTnLst>
                        <p:par>
                          <p:cTn id="76" fill="hold">
                            <p:stCondLst>
                              <p:cond delay="0"/>
                            </p:stCondLst>
                            <p:childTnLst>
                              <p:par>
                                <p:cTn id="77" presetID="17" presetClass="entr" presetSubtype="4"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 calcmode="lin" valueType="num">
                                      <p:cBhvr>
                                        <p:cTn id="79" dur="500" fill="hold"/>
                                        <p:tgtEl>
                                          <p:spTgt spid="33"/>
                                        </p:tgtEl>
                                        <p:attrNameLst>
                                          <p:attrName>ppt_x</p:attrName>
                                        </p:attrNameLst>
                                      </p:cBhvr>
                                      <p:tavLst>
                                        <p:tav tm="0">
                                          <p:val>
                                            <p:strVal val="#ppt_x"/>
                                          </p:val>
                                        </p:tav>
                                        <p:tav tm="100000">
                                          <p:val>
                                            <p:strVal val="#ppt_x"/>
                                          </p:val>
                                        </p:tav>
                                      </p:tavLst>
                                    </p:anim>
                                    <p:anim calcmode="lin" valueType="num">
                                      <p:cBhvr>
                                        <p:cTn id="80" dur="500" fill="hold"/>
                                        <p:tgtEl>
                                          <p:spTgt spid="33"/>
                                        </p:tgtEl>
                                        <p:attrNameLst>
                                          <p:attrName>ppt_y</p:attrName>
                                        </p:attrNameLst>
                                      </p:cBhvr>
                                      <p:tavLst>
                                        <p:tav tm="0">
                                          <p:val>
                                            <p:strVal val="#ppt_y+#ppt_h/2"/>
                                          </p:val>
                                        </p:tav>
                                        <p:tav tm="100000">
                                          <p:val>
                                            <p:strVal val="#ppt_y"/>
                                          </p:val>
                                        </p:tav>
                                      </p:tavLst>
                                    </p:anim>
                                    <p:anim calcmode="lin" valueType="num">
                                      <p:cBhvr>
                                        <p:cTn id="81" dur="500" fill="hold"/>
                                        <p:tgtEl>
                                          <p:spTgt spid="33"/>
                                        </p:tgtEl>
                                        <p:attrNameLst>
                                          <p:attrName>ppt_w</p:attrName>
                                        </p:attrNameLst>
                                      </p:cBhvr>
                                      <p:tavLst>
                                        <p:tav tm="0">
                                          <p:val>
                                            <p:strVal val="#ppt_w"/>
                                          </p:val>
                                        </p:tav>
                                        <p:tav tm="100000">
                                          <p:val>
                                            <p:strVal val="#ppt_w"/>
                                          </p:val>
                                        </p:tav>
                                      </p:tavLst>
                                    </p:anim>
                                    <p:anim calcmode="lin" valueType="num">
                                      <p:cBhvr>
                                        <p:cTn id="82" dur="500" fill="hold"/>
                                        <p:tgtEl>
                                          <p:spTgt spid="33"/>
                                        </p:tgtEl>
                                        <p:attrNameLst>
                                          <p:attrName>ppt_h</p:attrName>
                                        </p:attrNameLst>
                                      </p:cBhvr>
                                      <p:tavLst>
                                        <p:tav tm="0">
                                          <p:val>
                                            <p:fltVal val="0"/>
                                          </p:val>
                                        </p:tav>
                                        <p:tav tm="100000">
                                          <p:val>
                                            <p:strVal val="#ppt_h"/>
                                          </p:val>
                                        </p:tav>
                                      </p:tavLst>
                                    </p:anim>
                                  </p:childTnLst>
                                </p:cTn>
                              </p:par>
                              <p:par>
                                <p:cTn id="83" presetID="9" presetClass="exit" presetSubtype="0" fill="hold" grpId="1" nodeType="withEffect">
                                  <p:stCondLst>
                                    <p:cond delay="0"/>
                                  </p:stCondLst>
                                  <p:childTnLst>
                                    <p:animEffect transition="out" filter="dissolve">
                                      <p:cBhvr>
                                        <p:cTn id="84" dur="500"/>
                                        <p:tgtEl>
                                          <p:spTgt spid="21"/>
                                        </p:tgtEl>
                                      </p:cBhvr>
                                    </p:animEffect>
                                    <p:set>
                                      <p:cBhvr>
                                        <p:cTn id="85" dur="1" fill="hold">
                                          <p:stCondLst>
                                            <p:cond delay="499"/>
                                          </p:stCondLst>
                                        </p:cTn>
                                        <p:tgtEl>
                                          <p:spTgt spid="21"/>
                                        </p:tgtEl>
                                        <p:attrNameLst>
                                          <p:attrName>style.visibility</p:attrName>
                                        </p:attrNameLst>
                                      </p:cBhvr>
                                      <p:to>
                                        <p:strVal val="hidden"/>
                                      </p:to>
                                    </p:set>
                                  </p:childTnLst>
                                </p:cTn>
                              </p:par>
                              <p:par>
                                <p:cTn id="86" presetID="9" presetClass="entr" presetSubtype="0" fill="hold" grpId="0" nodeType="withEffect">
                                  <p:stCondLst>
                                    <p:cond delay="0"/>
                                  </p:stCondLst>
                                  <p:childTnLst>
                                    <p:set>
                                      <p:cBhvr>
                                        <p:cTn id="87" dur="1" fill="hold">
                                          <p:stCondLst>
                                            <p:cond delay="0"/>
                                          </p:stCondLst>
                                        </p:cTn>
                                        <p:tgtEl>
                                          <p:spTgt spid="22"/>
                                        </p:tgtEl>
                                        <p:attrNameLst>
                                          <p:attrName>style.visibility</p:attrName>
                                        </p:attrNameLst>
                                      </p:cBhvr>
                                      <p:to>
                                        <p:strVal val="visible"/>
                                      </p:to>
                                    </p:set>
                                    <p:animEffect transition="in" filter="dissolve">
                                      <p:cBhvr>
                                        <p:cTn id="88" dur="500"/>
                                        <p:tgtEl>
                                          <p:spTgt spid="22"/>
                                        </p:tgtEl>
                                      </p:cBhvr>
                                    </p:animEffect>
                                  </p:childTnLst>
                                </p:cTn>
                              </p:par>
                            </p:childTnLst>
                          </p:cTn>
                        </p:par>
                        <p:par>
                          <p:cTn id="89" fill="hold">
                            <p:stCondLst>
                              <p:cond delay="500"/>
                            </p:stCondLst>
                            <p:childTnLst>
                              <p:par>
                                <p:cTn id="90" presetID="9" presetClass="entr" presetSubtype="0" fill="hold" grpId="0"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dissolve">
                                      <p:cBhvr>
                                        <p:cTn id="92" dur="500"/>
                                        <p:tgtEl>
                                          <p:spTgt spid="34"/>
                                        </p:tgtEl>
                                      </p:cBhvr>
                                    </p:animEffect>
                                  </p:childTnLst>
                                </p:cTn>
                              </p:par>
                            </p:childTnLst>
                          </p:cTn>
                        </p:par>
                      </p:childTnLst>
                    </p:cTn>
                  </p:par>
                  <p:par>
                    <p:cTn id="93" fill="hold">
                      <p:stCondLst>
                        <p:cond delay="indefinite"/>
                      </p:stCondLst>
                      <p:childTnLst>
                        <p:par>
                          <p:cTn id="94" fill="hold">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dissolve">
                                      <p:cBhvr>
                                        <p:cTn id="97" dur="500"/>
                                        <p:tgtEl>
                                          <p:spTgt spid="38"/>
                                        </p:tgtEl>
                                      </p:cBhvr>
                                    </p:animEffect>
                                  </p:childTnLst>
                                </p:cTn>
                              </p:par>
                            </p:childTnLst>
                          </p:cTn>
                        </p:par>
                      </p:childTnLst>
                    </p:cTn>
                  </p:par>
                  <p:par>
                    <p:cTn id="98" fill="hold">
                      <p:stCondLst>
                        <p:cond delay="indefinite"/>
                      </p:stCondLst>
                      <p:childTnLst>
                        <p:par>
                          <p:cTn id="99" fill="hold">
                            <p:stCondLst>
                              <p:cond delay="0"/>
                            </p:stCondLst>
                            <p:childTnLst>
                              <p:par>
                                <p:cTn id="100" presetID="9" presetClass="entr" presetSubtype="0" fill="hold" nodeType="clickEffect">
                                  <p:stCondLst>
                                    <p:cond delay="0"/>
                                  </p:stCondLst>
                                  <p:childTnLst>
                                    <p:set>
                                      <p:cBhvr>
                                        <p:cTn id="101" dur="1" fill="hold">
                                          <p:stCondLst>
                                            <p:cond delay="0"/>
                                          </p:stCondLst>
                                        </p:cTn>
                                        <p:tgtEl>
                                          <p:spTgt spid="40"/>
                                        </p:tgtEl>
                                        <p:attrNameLst>
                                          <p:attrName>style.visibility</p:attrName>
                                        </p:attrNameLst>
                                      </p:cBhvr>
                                      <p:to>
                                        <p:strVal val="visible"/>
                                      </p:to>
                                    </p:set>
                                    <p:animEffect transition="in" filter="dissolve">
                                      <p:cBhvr>
                                        <p:cTn id="102" dur="500"/>
                                        <p:tgtEl>
                                          <p:spTgt spid="40"/>
                                        </p:tgtEl>
                                      </p:cBhvr>
                                    </p:animEffect>
                                  </p:childTnLst>
                                </p:cTn>
                              </p:par>
                              <p:par>
                                <p:cTn id="103" presetID="9" presetClass="entr" presetSubtype="0" fill="hold" grpId="0" nodeType="withEffect">
                                  <p:stCondLst>
                                    <p:cond delay="0"/>
                                  </p:stCondLst>
                                  <p:childTnLst>
                                    <p:set>
                                      <p:cBhvr>
                                        <p:cTn id="104" dur="1" fill="hold">
                                          <p:stCondLst>
                                            <p:cond delay="0"/>
                                          </p:stCondLst>
                                        </p:cTn>
                                        <p:tgtEl>
                                          <p:spTgt spid="39"/>
                                        </p:tgtEl>
                                        <p:attrNameLst>
                                          <p:attrName>style.visibility</p:attrName>
                                        </p:attrNameLst>
                                      </p:cBhvr>
                                      <p:to>
                                        <p:strVal val="visible"/>
                                      </p:to>
                                    </p:set>
                                    <p:animEffect transition="in" filter="dissolve">
                                      <p:cBhvr>
                                        <p:cTn id="10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animBg="1"/>
      <p:bldP spid="21" grpId="1" animBg="1"/>
      <p:bldP spid="22" grpId="0" animBg="1"/>
      <p:bldP spid="23" grpId="0"/>
      <p:bldP spid="24" grpId="0"/>
      <p:bldP spid="25" grpId="0" animBg="1"/>
      <p:bldP spid="26" grpId="0" animBg="1"/>
      <p:bldP spid="30" grpId="0"/>
      <p:bldP spid="31" grpId="0"/>
      <p:bldP spid="32" grpId="0"/>
      <p:bldP spid="33" grpId="0" animBg="1"/>
      <p:bldP spid="34" grpId="0"/>
      <p:bldP spid="35" grpId="0" animBg="1"/>
      <p:bldP spid="36" grpId="0" animBg="1"/>
      <p:bldP spid="37" grpId="0" animBg="1"/>
      <p:bldP spid="38" grpId="0" animBg="1"/>
      <p:bldP spid="3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336632" cy="634082"/>
          </a:xfrm>
        </p:spPr>
        <p:txBody>
          <a:bodyPr>
            <a:normAutofit fontScale="90000"/>
          </a:bodyPr>
          <a:lstStyle/>
          <a:p>
            <a:r>
              <a:rPr lang="en-GB" dirty="0" err="1" smtClean="0"/>
              <a:t>Unidades</a:t>
            </a:r>
            <a:r>
              <a:rPr lang="en-GB" dirty="0" smtClean="0"/>
              <a:t> </a:t>
            </a:r>
            <a:r>
              <a:rPr lang="en-GB" dirty="0" err="1" smtClean="0"/>
              <a:t>magnéticas</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45</a:t>
            </a:fld>
            <a:endParaRPr lang="es-ES" dirty="0"/>
          </a:p>
        </p:txBody>
      </p:sp>
      <p:sp>
        <p:nvSpPr>
          <p:cNvPr id="4" name="Rectangle 25"/>
          <p:cNvSpPr>
            <a:spLocks noChangeArrowheads="1"/>
          </p:cNvSpPr>
          <p:nvPr/>
        </p:nvSpPr>
        <p:spPr bwMode="auto">
          <a:xfrm>
            <a:off x="611188" y="1295400"/>
            <a:ext cx="8137525"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6205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marL="0" indent="0" algn="just" eaLnBrk="1" hangingPunct="1">
              <a:buFont typeface="Wingdings" panose="05000000000000000000" pitchFamily="2" charset="2"/>
              <a:buNone/>
              <a:defRPr/>
            </a:pPr>
            <a:r>
              <a:rPr lang="es-ES_tradnl" altLang="es-ES" sz="2400" b="1" dirty="0" smtClean="0">
                <a:solidFill>
                  <a:srgbClr val="993300"/>
                </a:solidFill>
              </a:rPr>
              <a:t>OPTIMIZACIONES:</a:t>
            </a:r>
          </a:p>
          <a:p>
            <a:pPr algn="just" eaLnBrk="1" hangingPunct="1">
              <a:defRPr/>
            </a:pPr>
            <a:r>
              <a:rPr lang="es-ES_tradnl" altLang="es-ES" sz="2400" dirty="0" smtClean="0">
                <a:solidFill>
                  <a:srgbClr val="993300"/>
                </a:solidFill>
              </a:rPr>
              <a:t>Tiempo de búsqueda: es muy eficiente transferir sectores consecutivos:</a:t>
            </a:r>
          </a:p>
          <a:p>
            <a:pPr lvl="1" algn="just" eaLnBrk="1" hangingPunct="1">
              <a:defRPr/>
            </a:pPr>
            <a:r>
              <a:rPr lang="es-ES_tradnl" altLang="es-ES" sz="2000" dirty="0" smtClean="0">
                <a:solidFill>
                  <a:srgbClr val="993300"/>
                </a:solidFill>
              </a:rPr>
              <a:t>Si están en la misma pista, Tb=0, </a:t>
            </a:r>
            <a:r>
              <a:rPr lang="es-ES_tradnl" altLang="es-ES" sz="2000" dirty="0" err="1" smtClean="0">
                <a:solidFill>
                  <a:srgbClr val="993300"/>
                </a:solidFill>
              </a:rPr>
              <a:t>Tr</a:t>
            </a:r>
            <a:r>
              <a:rPr lang="es-ES_tradnl" altLang="es-ES" sz="2000" dirty="0" smtClean="0">
                <a:solidFill>
                  <a:srgbClr val="993300"/>
                </a:solidFill>
              </a:rPr>
              <a:t>= 0</a:t>
            </a:r>
          </a:p>
          <a:p>
            <a:pPr lvl="1" algn="just" eaLnBrk="1" hangingPunct="1">
              <a:defRPr/>
            </a:pPr>
            <a:r>
              <a:rPr lang="es-ES_tradnl" altLang="es-ES" sz="2000" dirty="0" smtClean="0">
                <a:solidFill>
                  <a:srgbClr val="993300"/>
                </a:solidFill>
              </a:rPr>
              <a:t>Si pistas consecutivas, Tb= Tc</a:t>
            </a:r>
          </a:p>
          <a:p>
            <a:pPr lvl="1" algn="just" eaLnBrk="1" hangingPunct="1">
              <a:defRPr/>
            </a:pPr>
            <a:r>
              <a:rPr lang="es-ES_tradnl" altLang="es-ES" sz="2000" dirty="0" smtClean="0">
                <a:solidFill>
                  <a:srgbClr val="993300"/>
                </a:solidFill>
              </a:rPr>
              <a:t>Accesos aleatorios: el driver puede ordenarlos para mejorar tiempo total de servicio</a:t>
            </a:r>
          </a:p>
          <a:p>
            <a:pPr algn="just" eaLnBrk="1" hangingPunct="1">
              <a:defRPr/>
            </a:pPr>
            <a:r>
              <a:rPr lang="es-ES_tradnl" altLang="es-ES" sz="2400" dirty="0" smtClean="0">
                <a:solidFill>
                  <a:srgbClr val="993300"/>
                </a:solidFill>
              </a:rPr>
              <a:t>Demora de rotación:</a:t>
            </a:r>
          </a:p>
          <a:p>
            <a:pPr lvl="1" algn="just" eaLnBrk="1" hangingPunct="1">
              <a:defRPr/>
            </a:pPr>
            <a:r>
              <a:rPr lang="es-ES_tradnl" altLang="es-ES" sz="2000" dirty="0" smtClean="0">
                <a:solidFill>
                  <a:srgbClr val="993300"/>
                </a:solidFill>
              </a:rPr>
              <a:t>Transferir los sectores en el mismo orden en que pasan</a:t>
            </a:r>
          </a:p>
          <a:p>
            <a:pPr lvl="1" algn="just" eaLnBrk="1" hangingPunct="1">
              <a:defRPr/>
            </a:pPr>
            <a:r>
              <a:rPr lang="es-ES_tradnl" altLang="es-ES" sz="2000" dirty="0" smtClean="0">
                <a:solidFill>
                  <a:srgbClr val="993300"/>
                </a:solidFill>
              </a:rPr>
              <a:t>¡Incluso transferirlos por adelantado!</a:t>
            </a:r>
          </a:p>
          <a:p>
            <a:pPr lvl="1" algn="just" eaLnBrk="1" hangingPunct="1">
              <a:defRPr/>
            </a:pPr>
            <a:endParaRPr lang="es-ES_tradnl" altLang="es-ES" sz="1800" dirty="0" smtClean="0">
              <a:solidFill>
                <a:srgbClr val="993300"/>
              </a:solidFill>
            </a:endParaRPr>
          </a:p>
          <a:p>
            <a:pPr algn="just" eaLnBrk="1" hangingPunct="1">
              <a:defRPr/>
            </a:pPr>
            <a:r>
              <a:rPr lang="es-ES_tradnl" altLang="es-ES" sz="2400" dirty="0" smtClean="0">
                <a:solidFill>
                  <a:srgbClr val="993300"/>
                </a:solidFill>
              </a:rPr>
              <a:t>Tiempo de transferencia:</a:t>
            </a:r>
          </a:p>
          <a:p>
            <a:pPr lvl="1" algn="just" eaLnBrk="1" hangingPunct="1">
              <a:defRPr/>
            </a:pPr>
            <a:r>
              <a:rPr lang="es-ES_tradnl" altLang="es-ES" sz="2000" dirty="0" smtClean="0">
                <a:solidFill>
                  <a:srgbClr val="993300"/>
                </a:solidFill>
              </a:rPr>
              <a:t>Reserva de bloques (caché o buffer de disco)</a:t>
            </a:r>
          </a:p>
          <a:p>
            <a:pPr lvl="1" algn="just" eaLnBrk="1" hangingPunct="1">
              <a:defRPr/>
            </a:pPr>
            <a:endParaRPr lang="es-ES_tradnl" altLang="es-ES" sz="1800" dirty="0" smtClean="0">
              <a:solidFill>
                <a:srgbClr val="993300"/>
              </a:solidFill>
            </a:endParaRPr>
          </a:p>
          <a:p>
            <a:pPr algn="just" eaLnBrk="1" hangingPunct="1">
              <a:defRPr/>
            </a:pPr>
            <a:endParaRPr lang="es-ES_tradnl" altLang="es-ES" sz="2400" dirty="0" smtClean="0">
              <a:solidFill>
                <a:srgbClr val="993300"/>
              </a:solidFill>
            </a:endParaRPr>
          </a:p>
          <a:p>
            <a:pPr algn="just" eaLnBrk="1" hangingPunct="1">
              <a:defRPr/>
            </a:pPr>
            <a:endParaRPr lang="es-ES_tradnl" altLang="es-ES" sz="2400" dirty="0" smtClean="0">
              <a:solidFill>
                <a:srgbClr val="993300"/>
              </a:solidFill>
            </a:endParaRPr>
          </a:p>
        </p:txBody>
      </p:sp>
    </p:spTree>
    <p:extLst>
      <p:ext uri="{BB962C8B-B14F-4D97-AF65-F5344CB8AC3E}">
        <p14:creationId xmlns:p14="http://schemas.microsoft.com/office/powerpoint/2010/main" val="240567566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336632" cy="634082"/>
          </a:xfrm>
        </p:spPr>
        <p:txBody>
          <a:bodyPr>
            <a:normAutofit fontScale="90000"/>
          </a:bodyPr>
          <a:lstStyle/>
          <a:p>
            <a:r>
              <a:rPr lang="en-GB" dirty="0" err="1" smtClean="0"/>
              <a:t>Unidades</a:t>
            </a:r>
            <a:r>
              <a:rPr lang="en-GB" dirty="0" smtClean="0"/>
              <a:t> de </a:t>
            </a:r>
            <a:r>
              <a:rPr lang="en-GB" dirty="0" err="1" smtClean="0"/>
              <a:t>estado</a:t>
            </a:r>
            <a:r>
              <a:rPr lang="en-GB" dirty="0" smtClean="0"/>
              <a:t> </a:t>
            </a:r>
            <a:r>
              <a:rPr lang="en-GB" dirty="0" err="1" smtClean="0"/>
              <a:t>sólido</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46</a:t>
            </a:fld>
            <a:endParaRPr lang="es-ES" dirty="0"/>
          </a:p>
        </p:txBody>
      </p:sp>
      <p:sp>
        <p:nvSpPr>
          <p:cNvPr id="4" name="Rectángulo 3"/>
          <p:cNvSpPr>
            <a:spLocks noChangeArrowheads="1"/>
          </p:cNvSpPr>
          <p:nvPr/>
        </p:nvSpPr>
        <p:spPr bwMode="auto">
          <a:xfrm>
            <a:off x="3348038" y="2565400"/>
            <a:ext cx="5327650" cy="3816350"/>
          </a:xfrm>
          <a:prstGeom prst="rect">
            <a:avLst/>
          </a:prstGeom>
          <a:solidFill>
            <a:srgbClr val="FFEABF"/>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 name="Rectangle 8"/>
          <p:cNvSpPr>
            <a:spLocks noChangeArrowheads="1"/>
          </p:cNvSpPr>
          <p:nvPr/>
        </p:nvSpPr>
        <p:spPr bwMode="auto">
          <a:xfrm>
            <a:off x="611188" y="1268413"/>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901700" indent="-44450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_tradnl" altLang="es-ES" sz="2400" dirty="0">
                <a:solidFill>
                  <a:srgbClr val="993300"/>
                </a:solidFill>
              </a:rPr>
              <a:t>SSD= Solid </a:t>
            </a:r>
            <a:r>
              <a:rPr lang="es-ES_tradnl" altLang="es-ES" sz="2400" dirty="0" err="1">
                <a:solidFill>
                  <a:srgbClr val="993300"/>
                </a:solidFill>
              </a:rPr>
              <a:t>State</a:t>
            </a:r>
            <a:r>
              <a:rPr lang="es-ES_tradnl" altLang="es-ES" sz="2400" dirty="0">
                <a:solidFill>
                  <a:srgbClr val="993300"/>
                </a:solidFill>
              </a:rPr>
              <a:t> Drive</a:t>
            </a:r>
          </a:p>
          <a:p>
            <a:pPr algn="just" eaLnBrk="1" hangingPunct="1"/>
            <a:r>
              <a:rPr lang="es-ES_tradnl" altLang="es-ES" sz="2400" dirty="0" err="1">
                <a:solidFill>
                  <a:srgbClr val="993300"/>
                </a:solidFill>
              </a:rPr>
              <a:t>Tenología</a:t>
            </a:r>
            <a:r>
              <a:rPr lang="es-ES_tradnl" altLang="es-ES" sz="2400" dirty="0">
                <a:solidFill>
                  <a:srgbClr val="993300"/>
                </a:solidFill>
              </a:rPr>
              <a:t> empleada: NAND Flash</a:t>
            </a:r>
          </a:p>
          <a:p>
            <a:pPr algn="just" eaLnBrk="1" hangingPunct="1"/>
            <a:r>
              <a:rPr lang="es-ES_tradnl" altLang="es-ES" sz="2400" dirty="0">
                <a:solidFill>
                  <a:srgbClr val="993300"/>
                </a:solidFill>
              </a:rPr>
              <a:t>Estructura del hardware:</a:t>
            </a:r>
          </a:p>
        </p:txBody>
      </p:sp>
      <p:pic>
        <p:nvPicPr>
          <p:cNvPr id="6" name="Picture 4" descr="http://www.chw.net/up/2009/10/adata-ssd.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69138" y="766763"/>
            <a:ext cx="1751012" cy="1627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80"/>
          <p:cNvSpPr>
            <a:spLocks noChangeArrowheads="1"/>
          </p:cNvSpPr>
          <p:nvPr/>
        </p:nvSpPr>
        <p:spPr bwMode="auto">
          <a:xfrm>
            <a:off x="3527425" y="3141663"/>
            <a:ext cx="1800225" cy="2808287"/>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Controlador</a:t>
            </a:r>
          </a:p>
        </p:txBody>
      </p:sp>
      <p:sp>
        <p:nvSpPr>
          <p:cNvPr id="8" name="Rectangle 80"/>
          <p:cNvSpPr>
            <a:spLocks noChangeArrowheads="1"/>
          </p:cNvSpPr>
          <p:nvPr/>
        </p:nvSpPr>
        <p:spPr bwMode="auto">
          <a:xfrm>
            <a:off x="6480175" y="3141663"/>
            <a:ext cx="1979613" cy="9366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Buffer</a:t>
            </a:r>
          </a:p>
          <a:p>
            <a:pPr algn="ctr" eaLnBrk="1" hangingPunct="1">
              <a:spcBef>
                <a:spcPct val="0"/>
              </a:spcBef>
              <a:buFontTx/>
              <a:buNone/>
            </a:pPr>
            <a:r>
              <a:rPr lang="es-ES" altLang="es-ES" sz="2000">
                <a:solidFill>
                  <a:schemeClr val="tx1"/>
                </a:solidFill>
              </a:rPr>
              <a:t>(DRAM)</a:t>
            </a:r>
          </a:p>
        </p:txBody>
      </p:sp>
      <p:sp>
        <p:nvSpPr>
          <p:cNvPr id="9" name="Rectangle 80"/>
          <p:cNvSpPr>
            <a:spLocks noChangeArrowheads="1"/>
          </p:cNvSpPr>
          <p:nvPr/>
        </p:nvSpPr>
        <p:spPr bwMode="auto">
          <a:xfrm>
            <a:off x="6480175" y="4510088"/>
            <a:ext cx="1979613" cy="13684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Array de </a:t>
            </a:r>
            <a:br>
              <a:rPr lang="es-ES" altLang="es-ES" sz="2000">
                <a:solidFill>
                  <a:schemeClr val="tx1"/>
                </a:solidFill>
              </a:rPr>
            </a:br>
            <a:r>
              <a:rPr lang="es-ES" altLang="es-ES" sz="2000">
                <a:solidFill>
                  <a:schemeClr val="tx1"/>
                </a:solidFill>
              </a:rPr>
              <a:t>memorias</a:t>
            </a:r>
            <a:br>
              <a:rPr lang="es-ES" altLang="es-ES" sz="2000">
                <a:solidFill>
                  <a:schemeClr val="tx1"/>
                </a:solidFill>
              </a:rPr>
            </a:br>
            <a:r>
              <a:rPr lang="es-ES" altLang="es-ES" sz="2000">
                <a:solidFill>
                  <a:schemeClr val="tx1"/>
                </a:solidFill>
              </a:rPr>
              <a:t>Flash</a:t>
            </a:r>
          </a:p>
        </p:txBody>
      </p:sp>
      <p:sp>
        <p:nvSpPr>
          <p:cNvPr id="10" name="13 Flecha izquierda y derecha"/>
          <p:cNvSpPr>
            <a:spLocks noChangeArrowheads="1"/>
          </p:cNvSpPr>
          <p:nvPr/>
        </p:nvSpPr>
        <p:spPr bwMode="auto">
          <a:xfrm>
            <a:off x="5399088" y="3430588"/>
            <a:ext cx="1081087" cy="358775"/>
          </a:xfrm>
          <a:prstGeom prst="leftRightArrow">
            <a:avLst>
              <a:gd name="adj1" fmla="val 50000"/>
              <a:gd name="adj2" fmla="val 50221"/>
            </a:avLst>
          </a:prstGeom>
          <a:solidFill>
            <a:schemeClr val="accent5"/>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defRPr/>
            </a:pPr>
            <a:endParaRPr lang="es-ES" altLang="es-ES" sz="1600" smtClean="0">
              <a:solidFill>
                <a:schemeClr val="tx1"/>
              </a:solidFill>
            </a:endParaRPr>
          </a:p>
        </p:txBody>
      </p:sp>
      <p:sp>
        <p:nvSpPr>
          <p:cNvPr id="11" name="14 Flecha izquierda y derecha"/>
          <p:cNvSpPr>
            <a:spLocks noChangeArrowheads="1"/>
          </p:cNvSpPr>
          <p:nvPr/>
        </p:nvSpPr>
        <p:spPr bwMode="auto">
          <a:xfrm>
            <a:off x="5399088" y="5014913"/>
            <a:ext cx="1081087" cy="358775"/>
          </a:xfrm>
          <a:prstGeom prst="leftRightArrow">
            <a:avLst>
              <a:gd name="adj1" fmla="val 50000"/>
              <a:gd name="adj2" fmla="val 50221"/>
            </a:avLst>
          </a:prstGeom>
          <a:solidFill>
            <a:schemeClr val="accent5"/>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defRPr/>
            </a:pPr>
            <a:endParaRPr lang="es-ES" altLang="es-ES" sz="1600" smtClean="0">
              <a:solidFill>
                <a:schemeClr val="tx1"/>
              </a:solidFill>
            </a:endParaRPr>
          </a:p>
        </p:txBody>
      </p:sp>
      <p:sp>
        <p:nvSpPr>
          <p:cNvPr id="12" name="13 Flecha izquierda y derecha"/>
          <p:cNvSpPr>
            <a:spLocks noChangeArrowheads="1"/>
          </p:cNvSpPr>
          <p:nvPr/>
        </p:nvSpPr>
        <p:spPr bwMode="auto">
          <a:xfrm>
            <a:off x="468313" y="3644900"/>
            <a:ext cx="3059112" cy="1692275"/>
          </a:xfrm>
          <a:prstGeom prst="leftRightArrow">
            <a:avLst>
              <a:gd name="adj1" fmla="val 50000"/>
              <a:gd name="adj2" fmla="val 50221"/>
            </a:avLst>
          </a:prstGeom>
          <a:solidFill>
            <a:schemeClr val="accent5"/>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defRPr/>
            </a:pPr>
            <a:r>
              <a:rPr lang="es-ES" altLang="es-ES" sz="1600" dirty="0" smtClean="0">
                <a:solidFill>
                  <a:schemeClr val="tx1"/>
                </a:solidFill>
              </a:rPr>
              <a:t>Interfaz</a:t>
            </a:r>
          </a:p>
          <a:p>
            <a:pPr algn="ctr" eaLnBrk="1" hangingPunct="1">
              <a:spcBef>
                <a:spcPct val="0"/>
              </a:spcBef>
              <a:buFontTx/>
              <a:buNone/>
              <a:defRPr/>
            </a:pPr>
            <a:r>
              <a:rPr lang="es-ES" altLang="es-ES" sz="1600" dirty="0" smtClean="0">
                <a:solidFill>
                  <a:schemeClr val="tx1"/>
                </a:solidFill>
              </a:rPr>
              <a:t>(Compatible HD, normalmente SATA) </a:t>
            </a:r>
          </a:p>
        </p:txBody>
      </p:sp>
      <p:sp>
        <p:nvSpPr>
          <p:cNvPr id="13" name="CuadroTexto 12"/>
          <p:cNvSpPr txBox="1">
            <a:spLocks noChangeArrowheads="1"/>
          </p:cNvSpPr>
          <p:nvPr/>
        </p:nvSpPr>
        <p:spPr bwMode="auto">
          <a:xfrm>
            <a:off x="3422650" y="2632075"/>
            <a:ext cx="6048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spcBef>
                <a:spcPct val="0"/>
              </a:spcBef>
              <a:buFontTx/>
              <a:buNone/>
            </a:pPr>
            <a:r>
              <a:rPr lang="es-ES" altLang="es-ES" sz="1600">
                <a:solidFill>
                  <a:schemeClr val="tx1"/>
                </a:solidFill>
              </a:rPr>
              <a:t>SSD</a:t>
            </a:r>
          </a:p>
        </p:txBody>
      </p:sp>
    </p:spTree>
    <p:extLst>
      <p:ext uri="{BB962C8B-B14F-4D97-AF65-F5344CB8AC3E}">
        <p14:creationId xmlns:p14="http://schemas.microsoft.com/office/powerpoint/2010/main" val="1422193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dissolve">
                                      <p:cBhvr>
                                        <p:cTn id="11" dur="500"/>
                                        <p:tgtEl>
                                          <p:spTgt spid="4"/>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dissolve">
                                      <p:cBhvr>
                                        <p:cTn id="14" dur="500"/>
                                        <p:tgtEl>
                                          <p:spTgt spid="13"/>
                                        </p:tgtEl>
                                      </p:cBhvr>
                                    </p:animEffect>
                                  </p:childTnLst>
                                </p:cTn>
                              </p:par>
                            </p:childTnLst>
                          </p:cTn>
                        </p:par>
                        <p:par>
                          <p:cTn id="15" fill="hold">
                            <p:stCondLst>
                              <p:cond delay="1000"/>
                            </p:stCondLst>
                            <p:childTnLst>
                              <p:par>
                                <p:cTn id="16" presetID="9"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dissolve">
                                      <p:cBhvr>
                                        <p:cTn id="18" dur="500"/>
                                        <p:tgtEl>
                                          <p:spTgt spid="7"/>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dissolve">
                                      <p:cBhvr>
                                        <p:cTn id="24" dur="500"/>
                                        <p:tgtEl>
                                          <p:spTgt spid="9"/>
                                        </p:tgtEl>
                                      </p:cBhvr>
                                    </p:animEffect>
                                  </p:childTnLst>
                                </p:cTn>
                              </p:par>
                            </p:childTnLst>
                          </p:cTn>
                        </p:par>
                        <p:par>
                          <p:cTn id="25" fill="hold">
                            <p:stCondLst>
                              <p:cond delay="1500"/>
                            </p:stCondLst>
                            <p:childTnLst>
                              <p:par>
                                <p:cTn id="26" presetID="17" presetClass="entr" presetSubtype="1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p:cTn id="28" dur="500" fill="hold"/>
                                        <p:tgtEl>
                                          <p:spTgt spid="10"/>
                                        </p:tgtEl>
                                        <p:attrNameLst>
                                          <p:attrName>ppt_w</p:attrName>
                                        </p:attrNameLst>
                                      </p:cBhvr>
                                      <p:tavLst>
                                        <p:tav tm="0">
                                          <p:val>
                                            <p:fltVal val="0"/>
                                          </p:val>
                                        </p:tav>
                                        <p:tav tm="100000">
                                          <p:val>
                                            <p:strVal val="#ppt_w"/>
                                          </p:val>
                                        </p:tav>
                                      </p:tavLst>
                                    </p:anim>
                                    <p:anim calcmode="lin" valueType="num">
                                      <p:cBhvr>
                                        <p:cTn id="29" dur="500" fill="hold"/>
                                        <p:tgtEl>
                                          <p:spTgt spid="10"/>
                                        </p:tgtEl>
                                        <p:attrNameLst>
                                          <p:attrName>ppt_h</p:attrName>
                                        </p:attrNameLst>
                                      </p:cBhvr>
                                      <p:tavLst>
                                        <p:tav tm="0">
                                          <p:val>
                                            <p:strVal val="#ppt_h"/>
                                          </p:val>
                                        </p:tav>
                                        <p:tav tm="100000">
                                          <p:val>
                                            <p:strVal val="#ppt_h"/>
                                          </p:val>
                                        </p:tav>
                                      </p:tavLst>
                                    </p:anim>
                                  </p:childTnLst>
                                </p:cTn>
                              </p:par>
                              <p:par>
                                <p:cTn id="30" presetID="17" presetClass="entr" presetSubtype="10"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strVal val="#ppt_h"/>
                                          </p:val>
                                        </p:tav>
                                        <p:tav tm="100000">
                                          <p:val>
                                            <p:strVal val="#ppt_h"/>
                                          </p:val>
                                        </p:tav>
                                      </p:tavLst>
                                    </p:anim>
                                  </p:childTnLst>
                                </p:cTn>
                              </p:par>
                              <p:par>
                                <p:cTn id="34" presetID="17" presetClass="entr" presetSubtype="10"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P spid="9" grpId="0" animBg="1"/>
      <p:bldP spid="10" grpId="0" animBg="1"/>
      <p:bldP spid="11" grpId="0" animBg="1"/>
      <p:bldP spid="12" grpId="0" animBg="1"/>
      <p:bldP spid="1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336632" cy="634082"/>
          </a:xfrm>
        </p:spPr>
        <p:txBody>
          <a:bodyPr>
            <a:normAutofit fontScale="90000"/>
          </a:bodyPr>
          <a:lstStyle/>
          <a:p>
            <a:r>
              <a:rPr lang="en-GB" dirty="0" err="1" smtClean="0"/>
              <a:t>Unidades</a:t>
            </a:r>
            <a:r>
              <a:rPr lang="en-GB" dirty="0" smtClean="0"/>
              <a:t> de </a:t>
            </a:r>
            <a:r>
              <a:rPr lang="en-GB" dirty="0" err="1" smtClean="0"/>
              <a:t>estado</a:t>
            </a:r>
            <a:r>
              <a:rPr lang="en-GB" dirty="0" smtClean="0"/>
              <a:t> </a:t>
            </a:r>
            <a:r>
              <a:rPr lang="en-GB" dirty="0" err="1" smtClean="0"/>
              <a:t>sólido</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47</a:t>
            </a:fld>
            <a:endParaRPr lang="es-ES" dirty="0"/>
          </a:p>
        </p:txBody>
      </p:sp>
      <p:sp>
        <p:nvSpPr>
          <p:cNvPr id="5" name="Rectangle 8"/>
          <p:cNvSpPr>
            <a:spLocks noChangeArrowheads="1"/>
          </p:cNvSpPr>
          <p:nvPr/>
        </p:nvSpPr>
        <p:spPr bwMode="auto">
          <a:xfrm>
            <a:off x="611188" y="1268413"/>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901700" indent="-44450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_tradnl" altLang="es-ES" sz="2400" dirty="0"/>
              <a:t>Técnica de escritura y lectura:</a:t>
            </a:r>
          </a:p>
          <a:p>
            <a:pPr lvl="1" algn="just" eaLnBrk="1" hangingPunct="1"/>
            <a:r>
              <a:rPr lang="es-ES_tradnl" altLang="es-ES" sz="2000" dirty="0"/>
              <a:t>Interfaz de cada celda flash: serie 8/16 bits</a:t>
            </a:r>
          </a:p>
          <a:p>
            <a:pPr lvl="1" algn="just" eaLnBrk="1" hangingPunct="1"/>
            <a:r>
              <a:rPr lang="es-ES_tradnl" altLang="es-ES" sz="2000" dirty="0"/>
              <a:t>Un sector se escribe en paralelo disperso en varias celdas</a:t>
            </a:r>
          </a:p>
          <a:p>
            <a:pPr lvl="1" algn="just" eaLnBrk="1" hangingPunct="1"/>
            <a:r>
              <a:rPr lang="es-ES_tradnl" altLang="es-ES" sz="2000" dirty="0"/>
              <a:t>Para escribir, la celda debe estar vacía (de lo contrario, hay que borrarla previamente)</a:t>
            </a:r>
          </a:p>
          <a:p>
            <a:pPr algn="just" eaLnBrk="1" hangingPunct="1"/>
            <a:endParaRPr lang="es-ES_tradnl" altLang="es-ES" sz="2400" dirty="0"/>
          </a:p>
          <a:p>
            <a:pPr lvl="1" algn="just" eaLnBrk="1" hangingPunct="1"/>
            <a:endParaRPr lang="es-ES_tradnl" altLang="es-ES" sz="2000" dirty="0"/>
          </a:p>
        </p:txBody>
      </p:sp>
      <p:sp>
        <p:nvSpPr>
          <p:cNvPr id="6" name="Rectangle 80"/>
          <p:cNvSpPr>
            <a:spLocks noChangeArrowheads="1"/>
          </p:cNvSpPr>
          <p:nvPr/>
        </p:nvSpPr>
        <p:spPr bwMode="auto">
          <a:xfrm>
            <a:off x="2843213" y="3284538"/>
            <a:ext cx="5473700" cy="3168650"/>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000">
              <a:solidFill>
                <a:schemeClr val="tx1"/>
              </a:solidFill>
            </a:endParaRPr>
          </a:p>
        </p:txBody>
      </p:sp>
      <p:sp>
        <p:nvSpPr>
          <p:cNvPr id="7" name="1 CuadroTexto"/>
          <p:cNvSpPr txBox="1">
            <a:spLocks noChangeArrowheads="1"/>
          </p:cNvSpPr>
          <p:nvPr/>
        </p:nvSpPr>
        <p:spPr bwMode="auto">
          <a:xfrm>
            <a:off x="3767138" y="4551363"/>
            <a:ext cx="3625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Array de memorias Flash</a:t>
            </a:r>
          </a:p>
        </p:txBody>
      </p:sp>
      <p:pic>
        <p:nvPicPr>
          <p:cNvPr id="8"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08400" y="3636963"/>
            <a:ext cx="582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84725" y="3636963"/>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62638" y="3636963"/>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0550" y="3636963"/>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08400" y="4284663"/>
            <a:ext cx="582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84725" y="4284663"/>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62638" y="4284663"/>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0550" y="4284663"/>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08400" y="5005388"/>
            <a:ext cx="582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84725" y="5005388"/>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62638" y="5005388"/>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0550" y="5005388"/>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08400" y="5732463"/>
            <a:ext cx="582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84725" y="5732463"/>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62638" y="5732463"/>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3" descr="C:\Users\jperez\AppData\Local\Microsoft\Windows\Temporary Internet Files\Content.IE5\442UA4RG\MC900433867[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0550" y="5732463"/>
            <a:ext cx="58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2 Rectángulo"/>
          <p:cNvSpPr>
            <a:spLocks noChangeArrowheads="1"/>
          </p:cNvSpPr>
          <p:nvPr/>
        </p:nvSpPr>
        <p:spPr bwMode="auto">
          <a:xfrm>
            <a:off x="1763713" y="3429000"/>
            <a:ext cx="647700" cy="144463"/>
          </a:xfrm>
          <a:prstGeom prst="rect">
            <a:avLst/>
          </a:prstGeom>
          <a:solidFill>
            <a:srgbClr val="FFEABF"/>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 name="36 Rectángulo"/>
          <p:cNvSpPr>
            <a:spLocks noChangeArrowheads="1"/>
          </p:cNvSpPr>
          <p:nvPr/>
        </p:nvSpPr>
        <p:spPr bwMode="auto">
          <a:xfrm>
            <a:off x="1763713" y="3581400"/>
            <a:ext cx="647700" cy="144463"/>
          </a:xfrm>
          <a:prstGeom prst="rect">
            <a:avLst/>
          </a:prstGeom>
          <a:solidFill>
            <a:srgbClr val="FFEABF"/>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 name="37 Rectángulo"/>
          <p:cNvSpPr>
            <a:spLocks noChangeArrowheads="1"/>
          </p:cNvSpPr>
          <p:nvPr/>
        </p:nvSpPr>
        <p:spPr bwMode="auto">
          <a:xfrm>
            <a:off x="1763713" y="3716338"/>
            <a:ext cx="647700" cy="144462"/>
          </a:xfrm>
          <a:prstGeom prst="rect">
            <a:avLst/>
          </a:prstGeom>
          <a:solidFill>
            <a:srgbClr val="FFEABF"/>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 name="39 Rectángulo"/>
          <p:cNvSpPr>
            <a:spLocks noChangeArrowheads="1"/>
          </p:cNvSpPr>
          <p:nvPr/>
        </p:nvSpPr>
        <p:spPr bwMode="auto">
          <a:xfrm>
            <a:off x="1763713" y="3868738"/>
            <a:ext cx="647700" cy="144462"/>
          </a:xfrm>
          <a:prstGeom prst="rect">
            <a:avLst/>
          </a:prstGeom>
          <a:solidFill>
            <a:srgbClr val="FFEABF"/>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 name="40 Rectángulo"/>
          <p:cNvSpPr>
            <a:spLocks noChangeArrowheads="1"/>
          </p:cNvSpPr>
          <p:nvPr/>
        </p:nvSpPr>
        <p:spPr bwMode="auto">
          <a:xfrm>
            <a:off x="1763713" y="3429000"/>
            <a:ext cx="647700" cy="584200"/>
          </a:xfrm>
          <a:prstGeom prst="rect">
            <a:avLst/>
          </a:prstGeom>
          <a:solidFill>
            <a:srgbClr val="FFEABF"/>
          </a:solidFill>
          <a:ln w="12700" algn="ctr">
            <a:solidFill>
              <a:srgbClr val="000000"/>
            </a:solidFill>
            <a:round/>
            <a:headEnd/>
            <a:tailEnd/>
          </a:ln>
        </p:spPr>
        <p:txBody>
          <a:bodyPr lIns="90000" tIns="46800" rIns="90000" bIns="46800" anchor="ctr" anchorCtr="1"/>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200">
                <a:solidFill>
                  <a:schemeClr val="tx1"/>
                </a:solidFill>
              </a:rPr>
              <a:t>sector</a:t>
            </a:r>
            <a:endParaRPr lang="es-ES" altLang="es-ES" sz="1300">
              <a:solidFill>
                <a:schemeClr val="tx1"/>
              </a:solidFill>
            </a:endParaRPr>
          </a:p>
        </p:txBody>
      </p:sp>
      <p:sp>
        <p:nvSpPr>
          <p:cNvPr id="29" name="AutoShape 7"/>
          <p:cNvSpPr>
            <a:spLocks noChangeAspect="1" noChangeArrowheads="1" noTextEdit="1"/>
          </p:cNvSpPr>
          <p:nvPr/>
        </p:nvSpPr>
        <p:spPr bwMode="auto">
          <a:xfrm>
            <a:off x="1008063" y="4284663"/>
            <a:ext cx="2159000" cy="205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
          </a:p>
        </p:txBody>
      </p:sp>
      <p:grpSp>
        <p:nvGrpSpPr>
          <p:cNvPr id="30" name="202758 Grupo"/>
          <p:cNvGrpSpPr>
            <a:grpSpLocks/>
          </p:cNvGrpSpPr>
          <p:nvPr/>
        </p:nvGrpSpPr>
        <p:grpSpPr bwMode="auto">
          <a:xfrm>
            <a:off x="3884613" y="3643313"/>
            <a:ext cx="725487" cy="369887"/>
            <a:chOff x="1035051" y="4945063"/>
            <a:chExt cx="2101850" cy="1014412"/>
          </a:xfrm>
        </p:grpSpPr>
        <p:sp>
          <p:nvSpPr>
            <p:cNvPr id="31" name="Freeform 12"/>
            <p:cNvSpPr>
              <a:spLocks/>
            </p:cNvSpPr>
            <p:nvPr/>
          </p:nvSpPr>
          <p:spPr bwMode="auto">
            <a:xfrm>
              <a:off x="1054101" y="5087938"/>
              <a:ext cx="1035050" cy="625475"/>
            </a:xfrm>
            <a:custGeom>
              <a:avLst/>
              <a:gdLst>
                <a:gd name="T0" fmla="*/ 0 w 1303"/>
                <a:gd name="T1" fmla="*/ 2147483646 h 787"/>
                <a:gd name="T2" fmla="*/ 2147483646 w 1303"/>
                <a:gd name="T3" fmla="*/ 2147483646 h 787"/>
                <a:gd name="T4" fmla="*/ 2147483646 w 1303"/>
                <a:gd name="T5" fmla="*/ 2147483646 h 787"/>
                <a:gd name="T6" fmla="*/ 2147483646 w 1303"/>
                <a:gd name="T7" fmla="*/ 2147483646 h 787"/>
                <a:gd name="T8" fmla="*/ 2147483646 w 1303"/>
                <a:gd name="T9" fmla="*/ 2147483646 h 787"/>
                <a:gd name="T10" fmla="*/ 2147483646 w 1303"/>
                <a:gd name="T11" fmla="*/ 2147483646 h 787"/>
                <a:gd name="T12" fmla="*/ 2147483646 w 1303"/>
                <a:gd name="T13" fmla="*/ 2147483646 h 787"/>
                <a:gd name="T14" fmla="*/ 2147483646 w 1303"/>
                <a:gd name="T15" fmla="*/ 2147483646 h 787"/>
                <a:gd name="T16" fmla="*/ 2147483646 w 1303"/>
                <a:gd name="T17" fmla="*/ 2147483646 h 787"/>
                <a:gd name="T18" fmla="*/ 2147483646 w 1303"/>
                <a:gd name="T19" fmla="*/ 2147483646 h 787"/>
                <a:gd name="T20" fmla="*/ 2147483646 w 1303"/>
                <a:gd name="T21" fmla="*/ 2147483646 h 787"/>
                <a:gd name="T22" fmla="*/ 2147483646 w 1303"/>
                <a:gd name="T23" fmla="*/ 2147483646 h 787"/>
                <a:gd name="T24" fmla="*/ 2147483646 w 1303"/>
                <a:gd name="T25" fmla="*/ 2147483646 h 787"/>
                <a:gd name="T26" fmla="*/ 2147483646 w 1303"/>
                <a:gd name="T27" fmla="*/ 2147483646 h 787"/>
                <a:gd name="T28" fmla="*/ 2147483646 w 1303"/>
                <a:gd name="T29" fmla="*/ 2147483646 h 787"/>
                <a:gd name="T30" fmla="*/ 2147483646 w 1303"/>
                <a:gd name="T31" fmla="*/ 2147483646 h 787"/>
                <a:gd name="T32" fmla="*/ 2147483646 w 1303"/>
                <a:gd name="T33" fmla="*/ 2147483646 h 787"/>
                <a:gd name="T34" fmla="*/ 2147483646 w 1303"/>
                <a:gd name="T35" fmla="*/ 2147483646 h 787"/>
                <a:gd name="T36" fmla="*/ 2147483646 w 1303"/>
                <a:gd name="T37" fmla="*/ 2147483646 h 787"/>
                <a:gd name="T38" fmla="*/ 2147483646 w 1303"/>
                <a:gd name="T39" fmla="*/ 2147483646 h 787"/>
                <a:gd name="T40" fmla="*/ 2147483646 w 1303"/>
                <a:gd name="T41" fmla="*/ 2147483646 h 787"/>
                <a:gd name="T42" fmla="*/ 2147483646 w 1303"/>
                <a:gd name="T43" fmla="*/ 2147483646 h 787"/>
                <a:gd name="T44" fmla="*/ 2147483646 w 1303"/>
                <a:gd name="T45" fmla="*/ 2147483646 h 787"/>
                <a:gd name="T46" fmla="*/ 2147483646 w 1303"/>
                <a:gd name="T47" fmla="*/ 2147483646 h 787"/>
                <a:gd name="T48" fmla="*/ 2147483646 w 1303"/>
                <a:gd name="T49" fmla="*/ 2147483646 h 787"/>
                <a:gd name="T50" fmla="*/ 2147483646 w 1303"/>
                <a:gd name="T51" fmla="*/ 2147483646 h 787"/>
                <a:gd name="T52" fmla="*/ 2147483646 w 1303"/>
                <a:gd name="T53" fmla="*/ 2147483646 h 787"/>
                <a:gd name="T54" fmla="*/ 2147483646 w 1303"/>
                <a:gd name="T55" fmla="*/ 2147483646 h 787"/>
                <a:gd name="T56" fmla="*/ 2147483646 w 1303"/>
                <a:gd name="T57" fmla="*/ 2147483646 h 787"/>
                <a:gd name="T58" fmla="*/ 2147483646 w 1303"/>
                <a:gd name="T59" fmla="*/ 2147483646 h 787"/>
                <a:gd name="T60" fmla="*/ 2147483646 w 1303"/>
                <a:gd name="T61" fmla="*/ 2147483646 h 787"/>
                <a:gd name="T62" fmla="*/ 2147483646 w 1303"/>
                <a:gd name="T63" fmla="*/ 2147483646 h 787"/>
                <a:gd name="T64" fmla="*/ 2147483646 w 1303"/>
                <a:gd name="T65" fmla="*/ 2147483646 h 787"/>
                <a:gd name="T66" fmla="*/ 2147483646 w 1303"/>
                <a:gd name="T67" fmla="*/ 2147483646 h 787"/>
                <a:gd name="T68" fmla="*/ 2147483646 w 1303"/>
                <a:gd name="T69" fmla="*/ 2147483646 h 787"/>
                <a:gd name="T70" fmla="*/ 2147483646 w 1303"/>
                <a:gd name="T71" fmla="*/ 2147483646 h 787"/>
                <a:gd name="T72" fmla="*/ 2147483646 w 1303"/>
                <a:gd name="T73" fmla="*/ 2147483646 h 787"/>
                <a:gd name="T74" fmla="*/ 2147483646 w 1303"/>
                <a:gd name="T75" fmla="*/ 2147483646 h 787"/>
                <a:gd name="T76" fmla="*/ 2147483646 w 1303"/>
                <a:gd name="T77" fmla="*/ 2147483646 h 787"/>
                <a:gd name="T78" fmla="*/ 2147483646 w 1303"/>
                <a:gd name="T79" fmla="*/ 2147483646 h 787"/>
                <a:gd name="T80" fmla="*/ 2147483646 w 1303"/>
                <a:gd name="T81" fmla="*/ 2147483646 h 787"/>
                <a:gd name="T82" fmla="*/ 2147483646 w 1303"/>
                <a:gd name="T83" fmla="*/ 2147483646 h 787"/>
                <a:gd name="T84" fmla="*/ 2147483646 w 1303"/>
                <a:gd name="T85" fmla="*/ 2147483646 h 787"/>
                <a:gd name="T86" fmla="*/ 2147483646 w 1303"/>
                <a:gd name="T87" fmla="*/ 2147483646 h 787"/>
                <a:gd name="T88" fmla="*/ 2147483646 w 1303"/>
                <a:gd name="T89" fmla="*/ 2147483646 h 787"/>
                <a:gd name="T90" fmla="*/ 2147483646 w 1303"/>
                <a:gd name="T91" fmla="*/ 2147483646 h 787"/>
                <a:gd name="T92" fmla="*/ 2147483646 w 1303"/>
                <a:gd name="T93" fmla="*/ 2147483646 h 787"/>
                <a:gd name="T94" fmla="*/ 2147483646 w 1303"/>
                <a:gd name="T95" fmla="*/ 2147483646 h 787"/>
                <a:gd name="T96" fmla="*/ 2147483646 w 1303"/>
                <a:gd name="T97" fmla="*/ 2147483646 h 787"/>
                <a:gd name="T98" fmla="*/ 2147483646 w 1303"/>
                <a:gd name="T99" fmla="*/ 2147483646 h 787"/>
                <a:gd name="T100" fmla="*/ 2147483646 w 1303"/>
                <a:gd name="T101" fmla="*/ 2147483646 h 787"/>
                <a:gd name="T102" fmla="*/ 2147483646 w 1303"/>
                <a:gd name="T103" fmla="*/ 2147483646 h 787"/>
                <a:gd name="T104" fmla="*/ 2147483646 w 1303"/>
                <a:gd name="T105" fmla="*/ 2147483646 h 787"/>
                <a:gd name="T106" fmla="*/ 2147483646 w 1303"/>
                <a:gd name="T107" fmla="*/ 2147483646 h 787"/>
                <a:gd name="T108" fmla="*/ 2147483646 w 1303"/>
                <a:gd name="T109" fmla="*/ 2147483646 h 787"/>
                <a:gd name="T110" fmla="*/ 2147483646 w 1303"/>
                <a:gd name="T111" fmla="*/ 2147483646 h 787"/>
                <a:gd name="T112" fmla="*/ 2147483646 w 1303"/>
                <a:gd name="T113" fmla="*/ 2147483646 h 787"/>
                <a:gd name="T114" fmla="*/ 2147483646 w 1303"/>
                <a:gd name="T115" fmla="*/ 2147483646 h 787"/>
                <a:gd name="T116" fmla="*/ 2147483646 w 1303"/>
                <a:gd name="T117" fmla="*/ 2147483646 h 787"/>
                <a:gd name="T118" fmla="*/ 2147483646 w 1303"/>
                <a:gd name="T119" fmla="*/ 0 h 787"/>
                <a:gd name="T120" fmla="*/ 2147483646 w 1303"/>
                <a:gd name="T121" fmla="*/ 0 h 787"/>
                <a:gd name="T122" fmla="*/ 2147483646 w 1303"/>
                <a:gd name="T123" fmla="*/ 2147483646 h 787"/>
                <a:gd name="T124" fmla="*/ 0 w 1303"/>
                <a:gd name="T125" fmla="*/ 2147483646 h 7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3"/>
                <a:gd name="T190" fmla="*/ 0 h 787"/>
                <a:gd name="T191" fmla="*/ 1303 w 1303"/>
                <a:gd name="T192" fmla="*/ 787 h 7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3" h="787">
                  <a:moveTo>
                    <a:pt x="0" y="787"/>
                  </a:moveTo>
                  <a:lnTo>
                    <a:pt x="0" y="785"/>
                  </a:lnTo>
                  <a:lnTo>
                    <a:pt x="4" y="781"/>
                  </a:lnTo>
                  <a:lnTo>
                    <a:pt x="9" y="774"/>
                  </a:lnTo>
                  <a:lnTo>
                    <a:pt x="15" y="764"/>
                  </a:lnTo>
                  <a:lnTo>
                    <a:pt x="19" y="759"/>
                  </a:lnTo>
                  <a:lnTo>
                    <a:pt x="25" y="753"/>
                  </a:lnTo>
                  <a:lnTo>
                    <a:pt x="30" y="745"/>
                  </a:lnTo>
                  <a:lnTo>
                    <a:pt x="34" y="740"/>
                  </a:lnTo>
                  <a:lnTo>
                    <a:pt x="40" y="732"/>
                  </a:lnTo>
                  <a:lnTo>
                    <a:pt x="46" y="724"/>
                  </a:lnTo>
                  <a:lnTo>
                    <a:pt x="53" y="715"/>
                  </a:lnTo>
                  <a:lnTo>
                    <a:pt x="61" y="707"/>
                  </a:lnTo>
                  <a:lnTo>
                    <a:pt x="67" y="698"/>
                  </a:lnTo>
                  <a:lnTo>
                    <a:pt x="74" y="688"/>
                  </a:lnTo>
                  <a:lnTo>
                    <a:pt x="82" y="679"/>
                  </a:lnTo>
                  <a:lnTo>
                    <a:pt x="91" y="667"/>
                  </a:lnTo>
                  <a:lnTo>
                    <a:pt x="99" y="658"/>
                  </a:lnTo>
                  <a:lnTo>
                    <a:pt x="106" y="646"/>
                  </a:lnTo>
                  <a:lnTo>
                    <a:pt x="116" y="635"/>
                  </a:lnTo>
                  <a:lnTo>
                    <a:pt x="127" y="624"/>
                  </a:lnTo>
                  <a:lnTo>
                    <a:pt x="135" y="612"/>
                  </a:lnTo>
                  <a:lnTo>
                    <a:pt x="145" y="601"/>
                  </a:lnTo>
                  <a:lnTo>
                    <a:pt x="154" y="589"/>
                  </a:lnTo>
                  <a:lnTo>
                    <a:pt x="165" y="576"/>
                  </a:lnTo>
                  <a:lnTo>
                    <a:pt x="175" y="565"/>
                  </a:lnTo>
                  <a:lnTo>
                    <a:pt x="184" y="551"/>
                  </a:lnTo>
                  <a:lnTo>
                    <a:pt x="196" y="540"/>
                  </a:lnTo>
                  <a:lnTo>
                    <a:pt x="207" y="527"/>
                  </a:lnTo>
                  <a:lnTo>
                    <a:pt x="217" y="513"/>
                  </a:lnTo>
                  <a:lnTo>
                    <a:pt x="228" y="500"/>
                  </a:lnTo>
                  <a:lnTo>
                    <a:pt x="240" y="488"/>
                  </a:lnTo>
                  <a:lnTo>
                    <a:pt x="249" y="475"/>
                  </a:lnTo>
                  <a:lnTo>
                    <a:pt x="261" y="462"/>
                  </a:lnTo>
                  <a:lnTo>
                    <a:pt x="272" y="450"/>
                  </a:lnTo>
                  <a:lnTo>
                    <a:pt x="283" y="437"/>
                  </a:lnTo>
                  <a:lnTo>
                    <a:pt x="295" y="426"/>
                  </a:lnTo>
                  <a:lnTo>
                    <a:pt x="304" y="412"/>
                  </a:lnTo>
                  <a:lnTo>
                    <a:pt x="316" y="401"/>
                  </a:lnTo>
                  <a:lnTo>
                    <a:pt x="327" y="388"/>
                  </a:lnTo>
                  <a:lnTo>
                    <a:pt x="339" y="376"/>
                  </a:lnTo>
                  <a:lnTo>
                    <a:pt x="348" y="365"/>
                  </a:lnTo>
                  <a:lnTo>
                    <a:pt x="359" y="353"/>
                  </a:lnTo>
                  <a:lnTo>
                    <a:pt x="371" y="342"/>
                  </a:lnTo>
                  <a:lnTo>
                    <a:pt x="382" y="331"/>
                  </a:lnTo>
                  <a:lnTo>
                    <a:pt x="392" y="321"/>
                  </a:lnTo>
                  <a:lnTo>
                    <a:pt x="403" y="310"/>
                  </a:lnTo>
                  <a:lnTo>
                    <a:pt x="413" y="298"/>
                  </a:lnTo>
                  <a:lnTo>
                    <a:pt x="424" y="289"/>
                  </a:lnTo>
                  <a:lnTo>
                    <a:pt x="434" y="279"/>
                  </a:lnTo>
                  <a:lnTo>
                    <a:pt x="443" y="270"/>
                  </a:lnTo>
                  <a:lnTo>
                    <a:pt x="455" y="262"/>
                  </a:lnTo>
                  <a:lnTo>
                    <a:pt x="464" y="253"/>
                  </a:lnTo>
                  <a:lnTo>
                    <a:pt x="474" y="245"/>
                  </a:lnTo>
                  <a:lnTo>
                    <a:pt x="483" y="237"/>
                  </a:lnTo>
                  <a:lnTo>
                    <a:pt x="491" y="230"/>
                  </a:lnTo>
                  <a:lnTo>
                    <a:pt x="500" y="224"/>
                  </a:lnTo>
                  <a:lnTo>
                    <a:pt x="510" y="218"/>
                  </a:lnTo>
                  <a:lnTo>
                    <a:pt x="517" y="213"/>
                  </a:lnTo>
                  <a:lnTo>
                    <a:pt x="525" y="207"/>
                  </a:lnTo>
                  <a:lnTo>
                    <a:pt x="534" y="203"/>
                  </a:lnTo>
                  <a:lnTo>
                    <a:pt x="540" y="199"/>
                  </a:lnTo>
                  <a:lnTo>
                    <a:pt x="550" y="194"/>
                  </a:lnTo>
                  <a:lnTo>
                    <a:pt x="557" y="190"/>
                  </a:lnTo>
                  <a:lnTo>
                    <a:pt x="567" y="186"/>
                  </a:lnTo>
                  <a:lnTo>
                    <a:pt x="576" y="182"/>
                  </a:lnTo>
                  <a:lnTo>
                    <a:pt x="588" y="177"/>
                  </a:lnTo>
                  <a:lnTo>
                    <a:pt x="599" y="173"/>
                  </a:lnTo>
                  <a:lnTo>
                    <a:pt x="611" y="169"/>
                  </a:lnTo>
                  <a:lnTo>
                    <a:pt x="622" y="165"/>
                  </a:lnTo>
                  <a:lnTo>
                    <a:pt x="633" y="159"/>
                  </a:lnTo>
                  <a:lnTo>
                    <a:pt x="649" y="156"/>
                  </a:lnTo>
                  <a:lnTo>
                    <a:pt x="662" y="152"/>
                  </a:lnTo>
                  <a:lnTo>
                    <a:pt x="675" y="146"/>
                  </a:lnTo>
                  <a:lnTo>
                    <a:pt x="689" y="144"/>
                  </a:lnTo>
                  <a:lnTo>
                    <a:pt x="704" y="139"/>
                  </a:lnTo>
                  <a:lnTo>
                    <a:pt x="719" y="135"/>
                  </a:lnTo>
                  <a:lnTo>
                    <a:pt x="732" y="129"/>
                  </a:lnTo>
                  <a:lnTo>
                    <a:pt x="749" y="125"/>
                  </a:lnTo>
                  <a:lnTo>
                    <a:pt x="763" y="121"/>
                  </a:lnTo>
                  <a:lnTo>
                    <a:pt x="780" y="118"/>
                  </a:lnTo>
                  <a:lnTo>
                    <a:pt x="795" y="112"/>
                  </a:lnTo>
                  <a:lnTo>
                    <a:pt x="812" y="108"/>
                  </a:lnTo>
                  <a:lnTo>
                    <a:pt x="827" y="104"/>
                  </a:lnTo>
                  <a:lnTo>
                    <a:pt x="844" y="101"/>
                  </a:lnTo>
                  <a:lnTo>
                    <a:pt x="860" y="97"/>
                  </a:lnTo>
                  <a:lnTo>
                    <a:pt x="877" y="93"/>
                  </a:lnTo>
                  <a:lnTo>
                    <a:pt x="894" y="87"/>
                  </a:lnTo>
                  <a:lnTo>
                    <a:pt x="909" y="83"/>
                  </a:lnTo>
                  <a:lnTo>
                    <a:pt x="926" y="80"/>
                  </a:lnTo>
                  <a:lnTo>
                    <a:pt x="942" y="76"/>
                  </a:lnTo>
                  <a:lnTo>
                    <a:pt x="959" y="72"/>
                  </a:lnTo>
                  <a:lnTo>
                    <a:pt x="976" y="70"/>
                  </a:lnTo>
                  <a:lnTo>
                    <a:pt x="991" y="64"/>
                  </a:lnTo>
                  <a:lnTo>
                    <a:pt x="1008" y="61"/>
                  </a:lnTo>
                  <a:lnTo>
                    <a:pt x="1023" y="57"/>
                  </a:lnTo>
                  <a:lnTo>
                    <a:pt x="1039" y="53"/>
                  </a:lnTo>
                  <a:lnTo>
                    <a:pt x="1054" y="49"/>
                  </a:lnTo>
                  <a:lnTo>
                    <a:pt x="1069" y="47"/>
                  </a:lnTo>
                  <a:lnTo>
                    <a:pt x="1084" y="43"/>
                  </a:lnTo>
                  <a:lnTo>
                    <a:pt x="1099" y="42"/>
                  </a:lnTo>
                  <a:lnTo>
                    <a:pt x="1113" y="38"/>
                  </a:lnTo>
                  <a:lnTo>
                    <a:pt x="1128" y="34"/>
                  </a:lnTo>
                  <a:lnTo>
                    <a:pt x="1141" y="32"/>
                  </a:lnTo>
                  <a:lnTo>
                    <a:pt x="1155" y="28"/>
                  </a:lnTo>
                  <a:lnTo>
                    <a:pt x="1166" y="26"/>
                  </a:lnTo>
                  <a:lnTo>
                    <a:pt x="1179" y="24"/>
                  </a:lnTo>
                  <a:lnTo>
                    <a:pt x="1191" y="21"/>
                  </a:lnTo>
                  <a:lnTo>
                    <a:pt x="1204" y="19"/>
                  </a:lnTo>
                  <a:lnTo>
                    <a:pt x="1214" y="17"/>
                  </a:lnTo>
                  <a:lnTo>
                    <a:pt x="1225" y="13"/>
                  </a:lnTo>
                  <a:lnTo>
                    <a:pt x="1234" y="11"/>
                  </a:lnTo>
                  <a:lnTo>
                    <a:pt x="1244" y="9"/>
                  </a:lnTo>
                  <a:lnTo>
                    <a:pt x="1252" y="7"/>
                  </a:lnTo>
                  <a:lnTo>
                    <a:pt x="1261" y="7"/>
                  </a:lnTo>
                  <a:lnTo>
                    <a:pt x="1269" y="5"/>
                  </a:lnTo>
                  <a:lnTo>
                    <a:pt x="1274" y="4"/>
                  </a:lnTo>
                  <a:lnTo>
                    <a:pt x="1280" y="2"/>
                  </a:lnTo>
                  <a:lnTo>
                    <a:pt x="1286" y="2"/>
                  </a:lnTo>
                  <a:lnTo>
                    <a:pt x="1291" y="0"/>
                  </a:lnTo>
                  <a:lnTo>
                    <a:pt x="1295" y="0"/>
                  </a:lnTo>
                  <a:lnTo>
                    <a:pt x="1299" y="0"/>
                  </a:lnTo>
                  <a:lnTo>
                    <a:pt x="1303" y="0"/>
                  </a:lnTo>
                  <a:lnTo>
                    <a:pt x="1141" y="696"/>
                  </a:lnTo>
                  <a:lnTo>
                    <a:pt x="0" y="787"/>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2" name="Freeform 13"/>
            <p:cNvSpPr>
              <a:spLocks/>
            </p:cNvSpPr>
            <p:nvPr/>
          </p:nvSpPr>
          <p:spPr bwMode="auto">
            <a:xfrm>
              <a:off x="2314576" y="4951413"/>
              <a:ext cx="822325" cy="731837"/>
            </a:xfrm>
            <a:custGeom>
              <a:avLst/>
              <a:gdLst>
                <a:gd name="T0" fmla="*/ 2147483646 w 1037"/>
                <a:gd name="T1" fmla="*/ 2147483646 h 922"/>
                <a:gd name="T2" fmla="*/ 2147483646 w 1037"/>
                <a:gd name="T3" fmla="*/ 2147483646 h 922"/>
                <a:gd name="T4" fmla="*/ 2147483646 w 1037"/>
                <a:gd name="T5" fmla="*/ 2147483646 h 922"/>
                <a:gd name="T6" fmla="*/ 2147483646 w 1037"/>
                <a:gd name="T7" fmla="*/ 2147483646 h 922"/>
                <a:gd name="T8" fmla="*/ 2147483646 w 1037"/>
                <a:gd name="T9" fmla="*/ 2147483646 h 922"/>
                <a:gd name="T10" fmla="*/ 2147483646 w 1037"/>
                <a:gd name="T11" fmla="*/ 2147483646 h 922"/>
                <a:gd name="T12" fmla="*/ 2147483646 w 1037"/>
                <a:gd name="T13" fmla="*/ 2147483646 h 922"/>
                <a:gd name="T14" fmla="*/ 2147483646 w 1037"/>
                <a:gd name="T15" fmla="*/ 2147483646 h 922"/>
                <a:gd name="T16" fmla="*/ 2147483646 w 1037"/>
                <a:gd name="T17" fmla="*/ 2147483646 h 922"/>
                <a:gd name="T18" fmla="*/ 2147483646 w 1037"/>
                <a:gd name="T19" fmla="*/ 2147483646 h 922"/>
                <a:gd name="T20" fmla="*/ 2147483646 w 1037"/>
                <a:gd name="T21" fmla="*/ 2147483646 h 922"/>
                <a:gd name="T22" fmla="*/ 2147483646 w 1037"/>
                <a:gd name="T23" fmla="*/ 2147483646 h 922"/>
                <a:gd name="T24" fmla="*/ 2147483646 w 1037"/>
                <a:gd name="T25" fmla="*/ 2147483646 h 922"/>
                <a:gd name="T26" fmla="*/ 2147483646 w 1037"/>
                <a:gd name="T27" fmla="*/ 2147483646 h 922"/>
                <a:gd name="T28" fmla="*/ 2147483646 w 1037"/>
                <a:gd name="T29" fmla="*/ 2147483646 h 922"/>
                <a:gd name="T30" fmla="*/ 2147483646 w 1037"/>
                <a:gd name="T31" fmla="*/ 0 h 922"/>
                <a:gd name="T32" fmla="*/ 2147483646 w 1037"/>
                <a:gd name="T33" fmla="*/ 2147483646 h 922"/>
                <a:gd name="T34" fmla="*/ 2147483646 w 1037"/>
                <a:gd name="T35" fmla="*/ 2147483646 h 922"/>
                <a:gd name="T36" fmla="*/ 2147483646 w 1037"/>
                <a:gd name="T37" fmla="*/ 2147483646 h 922"/>
                <a:gd name="T38" fmla="*/ 2147483646 w 1037"/>
                <a:gd name="T39" fmla="*/ 2147483646 h 922"/>
                <a:gd name="T40" fmla="*/ 2147483646 w 1037"/>
                <a:gd name="T41" fmla="*/ 2147483646 h 922"/>
                <a:gd name="T42" fmla="*/ 2147483646 w 1037"/>
                <a:gd name="T43" fmla="*/ 2147483646 h 922"/>
                <a:gd name="T44" fmla="*/ 2147483646 w 1037"/>
                <a:gd name="T45" fmla="*/ 2147483646 h 922"/>
                <a:gd name="T46" fmla="*/ 2147483646 w 1037"/>
                <a:gd name="T47" fmla="*/ 2147483646 h 922"/>
                <a:gd name="T48" fmla="*/ 2147483646 w 1037"/>
                <a:gd name="T49" fmla="*/ 2147483646 h 922"/>
                <a:gd name="T50" fmla="*/ 2147483646 w 1037"/>
                <a:gd name="T51" fmla="*/ 2147483646 h 922"/>
                <a:gd name="T52" fmla="*/ 2147483646 w 1037"/>
                <a:gd name="T53" fmla="*/ 2147483646 h 922"/>
                <a:gd name="T54" fmla="*/ 2147483646 w 1037"/>
                <a:gd name="T55" fmla="*/ 2147483646 h 922"/>
                <a:gd name="T56" fmla="*/ 2147483646 w 1037"/>
                <a:gd name="T57" fmla="*/ 2147483646 h 922"/>
                <a:gd name="T58" fmla="*/ 2147483646 w 1037"/>
                <a:gd name="T59" fmla="*/ 2147483646 h 922"/>
                <a:gd name="T60" fmla="*/ 2147483646 w 1037"/>
                <a:gd name="T61" fmla="*/ 2147483646 h 922"/>
                <a:gd name="T62" fmla="*/ 2147483646 w 1037"/>
                <a:gd name="T63" fmla="*/ 2147483646 h 922"/>
                <a:gd name="T64" fmla="*/ 2147483646 w 1037"/>
                <a:gd name="T65" fmla="*/ 2147483646 h 922"/>
                <a:gd name="T66" fmla="*/ 2147483646 w 1037"/>
                <a:gd name="T67" fmla="*/ 2147483646 h 922"/>
                <a:gd name="T68" fmla="*/ 2147483646 w 1037"/>
                <a:gd name="T69" fmla="*/ 2147483646 h 922"/>
                <a:gd name="T70" fmla="*/ 2147483646 w 1037"/>
                <a:gd name="T71" fmla="*/ 2147483646 h 922"/>
                <a:gd name="T72" fmla="*/ 2147483646 w 1037"/>
                <a:gd name="T73" fmla="*/ 2147483646 h 922"/>
                <a:gd name="T74" fmla="*/ 2147483646 w 1037"/>
                <a:gd name="T75" fmla="*/ 2147483646 h 922"/>
                <a:gd name="T76" fmla="*/ 2147483646 w 1037"/>
                <a:gd name="T77" fmla="*/ 2147483646 h 922"/>
                <a:gd name="T78" fmla="*/ 2147483646 w 1037"/>
                <a:gd name="T79" fmla="*/ 2147483646 h 922"/>
                <a:gd name="T80" fmla="*/ 2147483646 w 1037"/>
                <a:gd name="T81" fmla="*/ 2147483646 h 922"/>
                <a:gd name="T82" fmla="*/ 2147483646 w 1037"/>
                <a:gd name="T83" fmla="*/ 2147483646 h 922"/>
                <a:gd name="T84" fmla="*/ 2147483646 w 1037"/>
                <a:gd name="T85" fmla="*/ 2147483646 h 922"/>
                <a:gd name="T86" fmla="*/ 2147483646 w 1037"/>
                <a:gd name="T87" fmla="*/ 2147483646 h 922"/>
                <a:gd name="T88" fmla="*/ 2147483646 w 1037"/>
                <a:gd name="T89" fmla="*/ 2147483646 h 922"/>
                <a:gd name="T90" fmla="*/ 2147483646 w 1037"/>
                <a:gd name="T91" fmla="*/ 2147483646 h 922"/>
                <a:gd name="T92" fmla="*/ 2147483646 w 1037"/>
                <a:gd name="T93" fmla="*/ 2147483646 h 922"/>
                <a:gd name="T94" fmla="*/ 2147483646 w 1037"/>
                <a:gd name="T95" fmla="*/ 2147483646 h 922"/>
                <a:gd name="T96" fmla="*/ 2147483646 w 1037"/>
                <a:gd name="T97" fmla="*/ 2147483646 h 922"/>
                <a:gd name="T98" fmla="*/ 2147483646 w 1037"/>
                <a:gd name="T99" fmla="*/ 2147483646 h 922"/>
                <a:gd name="T100" fmla="*/ 2147483646 w 1037"/>
                <a:gd name="T101" fmla="*/ 2147483646 h 922"/>
                <a:gd name="T102" fmla="*/ 2147483646 w 1037"/>
                <a:gd name="T103" fmla="*/ 2147483646 h 922"/>
                <a:gd name="T104" fmla="*/ 2147483646 w 1037"/>
                <a:gd name="T105" fmla="*/ 2147483646 h 922"/>
                <a:gd name="T106" fmla="*/ 2147483646 w 1037"/>
                <a:gd name="T107" fmla="*/ 2147483646 h 922"/>
                <a:gd name="T108" fmla="*/ 2147483646 w 1037"/>
                <a:gd name="T109" fmla="*/ 2147483646 h 922"/>
                <a:gd name="T110" fmla="*/ 2147483646 w 1037"/>
                <a:gd name="T111" fmla="*/ 2147483646 h 922"/>
                <a:gd name="T112" fmla="*/ 2147483646 w 1037"/>
                <a:gd name="T113" fmla="*/ 2147483646 h 922"/>
                <a:gd name="T114" fmla="*/ 2147483646 w 1037"/>
                <a:gd name="T115" fmla="*/ 2147483646 h 922"/>
                <a:gd name="T116" fmla="*/ 2147483646 w 1037"/>
                <a:gd name="T117" fmla="*/ 2147483646 h 922"/>
                <a:gd name="T118" fmla="*/ 2147483646 w 1037"/>
                <a:gd name="T119" fmla="*/ 2147483646 h 922"/>
                <a:gd name="T120" fmla="*/ 2147483646 w 1037"/>
                <a:gd name="T121" fmla="*/ 2147483646 h 922"/>
                <a:gd name="T122" fmla="*/ 2147483646 w 1037"/>
                <a:gd name="T123" fmla="*/ 2147483646 h 922"/>
                <a:gd name="T124" fmla="*/ 0 w 1037"/>
                <a:gd name="T125" fmla="*/ 2147483646 h 9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7"/>
                <a:gd name="T190" fmla="*/ 0 h 922"/>
                <a:gd name="T191" fmla="*/ 1037 w 1037"/>
                <a:gd name="T192" fmla="*/ 922 h 9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7" h="922">
                  <a:moveTo>
                    <a:pt x="0" y="559"/>
                  </a:moveTo>
                  <a:lnTo>
                    <a:pt x="0" y="555"/>
                  </a:lnTo>
                  <a:lnTo>
                    <a:pt x="4" y="551"/>
                  </a:lnTo>
                  <a:lnTo>
                    <a:pt x="6" y="547"/>
                  </a:lnTo>
                  <a:lnTo>
                    <a:pt x="8" y="543"/>
                  </a:lnTo>
                  <a:lnTo>
                    <a:pt x="12" y="538"/>
                  </a:lnTo>
                  <a:lnTo>
                    <a:pt x="17" y="534"/>
                  </a:lnTo>
                  <a:lnTo>
                    <a:pt x="21" y="526"/>
                  </a:lnTo>
                  <a:lnTo>
                    <a:pt x="25" y="519"/>
                  </a:lnTo>
                  <a:lnTo>
                    <a:pt x="31" y="513"/>
                  </a:lnTo>
                  <a:lnTo>
                    <a:pt x="36" y="505"/>
                  </a:lnTo>
                  <a:lnTo>
                    <a:pt x="42" y="496"/>
                  </a:lnTo>
                  <a:lnTo>
                    <a:pt x="50" y="488"/>
                  </a:lnTo>
                  <a:lnTo>
                    <a:pt x="55" y="479"/>
                  </a:lnTo>
                  <a:lnTo>
                    <a:pt x="65" y="469"/>
                  </a:lnTo>
                  <a:lnTo>
                    <a:pt x="71" y="458"/>
                  </a:lnTo>
                  <a:lnTo>
                    <a:pt x="78" y="448"/>
                  </a:lnTo>
                  <a:lnTo>
                    <a:pt x="88" y="437"/>
                  </a:lnTo>
                  <a:lnTo>
                    <a:pt x="95" y="426"/>
                  </a:lnTo>
                  <a:lnTo>
                    <a:pt x="103" y="414"/>
                  </a:lnTo>
                  <a:lnTo>
                    <a:pt x="114" y="403"/>
                  </a:lnTo>
                  <a:lnTo>
                    <a:pt x="122" y="391"/>
                  </a:lnTo>
                  <a:lnTo>
                    <a:pt x="133" y="380"/>
                  </a:lnTo>
                  <a:lnTo>
                    <a:pt x="143" y="367"/>
                  </a:lnTo>
                  <a:lnTo>
                    <a:pt x="152" y="353"/>
                  </a:lnTo>
                  <a:lnTo>
                    <a:pt x="162" y="342"/>
                  </a:lnTo>
                  <a:lnTo>
                    <a:pt x="172" y="329"/>
                  </a:lnTo>
                  <a:lnTo>
                    <a:pt x="183" y="315"/>
                  </a:lnTo>
                  <a:lnTo>
                    <a:pt x="192" y="302"/>
                  </a:lnTo>
                  <a:lnTo>
                    <a:pt x="204" y="289"/>
                  </a:lnTo>
                  <a:lnTo>
                    <a:pt x="215" y="275"/>
                  </a:lnTo>
                  <a:lnTo>
                    <a:pt x="225" y="262"/>
                  </a:lnTo>
                  <a:lnTo>
                    <a:pt x="236" y="249"/>
                  </a:lnTo>
                  <a:lnTo>
                    <a:pt x="248" y="235"/>
                  </a:lnTo>
                  <a:lnTo>
                    <a:pt x="259" y="222"/>
                  </a:lnTo>
                  <a:lnTo>
                    <a:pt x="269" y="209"/>
                  </a:lnTo>
                  <a:lnTo>
                    <a:pt x="280" y="197"/>
                  </a:lnTo>
                  <a:lnTo>
                    <a:pt x="291" y="184"/>
                  </a:lnTo>
                  <a:lnTo>
                    <a:pt x="303" y="173"/>
                  </a:lnTo>
                  <a:lnTo>
                    <a:pt x="314" y="159"/>
                  </a:lnTo>
                  <a:lnTo>
                    <a:pt x="326" y="148"/>
                  </a:lnTo>
                  <a:lnTo>
                    <a:pt x="335" y="137"/>
                  </a:lnTo>
                  <a:lnTo>
                    <a:pt x="346" y="125"/>
                  </a:lnTo>
                  <a:lnTo>
                    <a:pt x="358" y="114"/>
                  </a:lnTo>
                  <a:lnTo>
                    <a:pt x="367" y="102"/>
                  </a:lnTo>
                  <a:lnTo>
                    <a:pt x="379" y="93"/>
                  </a:lnTo>
                  <a:lnTo>
                    <a:pt x="390" y="83"/>
                  </a:lnTo>
                  <a:lnTo>
                    <a:pt x="400" y="72"/>
                  </a:lnTo>
                  <a:lnTo>
                    <a:pt x="409" y="64"/>
                  </a:lnTo>
                  <a:lnTo>
                    <a:pt x="419" y="55"/>
                  </a:lnTo>
                  <a:lnTo>
                    <a:pt x="430" y="47"/>
                  </a:lnTo>
                  <a:lnTo>
                    <a:pt x="438" y="40"/>
                  </a:lnTo>
                  <a:lnTo>
                    <a:pt x="449" y="32"/>
                  </a:lnTo>
                  <a:lnTo>
                    <a:pt x="457" y="26"/>
                  </a:lnTo>
                  <a:lnTo>
                    <a:pt x="466" y="20"/>
                  </a:lnTo>
                  <a:lnTo>
                    <a:pt x="474" y="15"/>
                  </a:lnTo>
                  <a:lnTo>
                    <a:pt x="482" y="11"/>
                  </a:lnTo>
                  <a:lnTo>
                    <a:pt x="491" y="7"/>
                  </a:lnTo>
                  <a:lnTo>
                    <a:pt x="499" y="3"/>
                  </a:lnTo>
                  <a:lnTo>
                    <a:pt x="504" y="1"/>
                  </a:lnTo>
                  <a:lnTo>
                    <a:pt x="512" y="0"/>
                  </a:lnTo>
                  <a:lnTo>
                    <a:pt x="520" y="0"/>
                  </a:lnTo>
                  <a:lnTo>
                    <a:pt x="525" y="0"/>
                  </a:lnTo>
                  <a:lnTo>
                    <a:pt x="531" y="0"/>
                  </a:lnTo>
                  <a:lnTo>
                    <a:pt x="539" y="0"/>
                  </a:lnTo>
                  <a:lnTo>
                    <a:pt x="544" y="0"/>
                  </a:lnTo>
                  <a:lnTo>
                    <a:pt x="552" y="1"/>
                  </a:lnTo>
                  <a:lnTo>
                    <a:pt x="560" y="1"/>
                  </a:lnTo>
                  <a:lnTo>
                    <a:pt x="569" y="3"/>
                  </a:lnTo>
                  <a:lnTo>
                    <a:pt x="577" y="5"/>
                  </a:lnTo>
                  <a:lnTo>
                    <a:pt x="586" y="7"/>
                  </a:lnTo>
                  <a:lnTo>
                    <a:pt x="594" y="9"/>
                  </a:lnTo>
                  <a:lnTo>
                    <a:pt x="603" y="11"/>
                  </a:lnTo>
                  <a:lnTo>
                    <a:pt x="613" y="13"/>
                  </a:lnTo>
                  <a:lnTo>
                    <a:pt x="622" y="17"/>
                  </a:lnTo>
                  <a:lnTo>
                    <a:pt x="634" y="19"/>
                  </a:lnTo>
                  <a:lnTo>
                    <a:pt x="645" y="20"/>
                  </a:lnTo>
                  <a:lnTo>
                    <a:pt x="655" y="24"/>
                  </a:lnTo>
                  <a:lnTo>
                    <a:pt x="666" y="28"/>
                  </a:lnTo>
                  <a:lnTo>
                    <a:pt x="676" y="30"/>
                  </a:lnTo>
                  <a:lnTo>
                    <a:pt x="687" y="34"/>
                  </a:lnTo>
                  <a:lnTo>
                    <a:pt x="698" y="38"/>
                  </a:lnTo>
                  <a:lnTo>
                    <a:pt x="710" y="41"/>
                  </a:lnTo>
                  <a:lnTo>
                    <a:pt x="721" y="43"/>
                  </a:lnTo>
                  <a:lnTo>
                    <a:pt x="733" y="47"/>
                  </a:lnTo>
                  <a:lnTo>
                    <a:pt x="744" y="51"/>
                  </a:lnTo>
                  <a:lnTo>
                    <a:pt x="755" y="57"/>
                  </a:lnTo>
                  <a:lnTo>
                    <a:pt x="767" y="60"/>
                  </a:lnTo>
                  <a:lnTo>
                    <a:pt x="778" y="64"/>
                  </a:lnTo>
                  <a:lnTo>
                    <a:pt x="790" y="70"/>
                  </a:lnTo>
                  <a:lnTo>
                    <a:pt x="801" y="74"/>
                  </a:lnTo>
                  <a:lnTo>
                    <a:pt x="813" y="78"/>
                  </a:lnTo>
                  <a:lnTo>
                    <a:pt x="824" y="83"/>
                  </a:lnTo>
                  <a:lnTo>
                    <a:pt x="835" y="89"/>
                  </a:lnTo>
                  <a:lnTo>
                    <a:pt x="847" y="95"/>
                  </a:lnTo>
                  <a:lnTo>
                    <a:pt x="856" y="98"/>
                  </a:lnTo>
                  <a:lnTo>
                    <a:pt x="868" y="102"/>
                  </a:lnTo>
                  <a:lnTo>
                    <a:pt x="879" y="108"/>
                  </a:lnTo>
                  <a:lnTo>
                    <a:pt x="889" y="114"/>
                  </a:lnTo>
                  <a:lnTo>
                    <a:pt x="898" y="119"/>
                  </a:lnTo>
                  <a:lnTo>
                    <a:pt x="908" y="123"/>
                  </a:lnTo>
                  <a:lnTo>
                    <a:pt x="919" y="129"/>
                  </a:lnTo>
                  <a:lnTo>
                    <a:pt x="929" y="135"/>
                  </a:lnTo>
                  <a:lnTo>
                    <a:pt x="938" y="140"/>
                  </a:lnTo>
                  <a:lnTo>
                    <a:pt x="948" y="146"/>
                  </a:lnTo>
                  <a:lnTo>
                    <a:pt x="955" y="152"/>
                  </a:lnTo>
                  <a:lnTo>
                    <a:pt x="965" y="157"/>
                  </a:lnTo>
                  <a:lnTo>
                    <a:pt x="972" y="163"/>
                  </a:lnTo>
                  <a:lnTo>
                    <a:pt x="980" y="169"/>
                  </a:lnTo>
                  <a:lnTo>
                    <a:pt x="988" y="173"/>
                  </a:lnTo>
                  <a:lnTo>
                    <a:pt x="995" y="180"/>
                  </a:lnTo>
                  <a:lnTo>
                    <a:pt x="1001" y="186"/>
                  </a:lnTo>
                  <a:lnTo>
                    <a:pt x="1005" y="192"/>
                  </a:lnTo>
                  <a:lnTo>
                    <a:pt x="1010" y="195"/>
                  </a:lnTo>
                  <a:lnTo>
                    <a:pt x="1016" y="201"/>
                  </a:lnTo>
                  <a:lnTo>
                    <a:pt x="1020" y="207"/>
                  </a:lnTo>
                  <a:lnTo>
                    <a:pt x="1024" y="213"/>
                  </a:lnTo>
                  <a:lnTo>
                    <a:pt x="1027" y="218"/>
                  </a:lnTo>
                  <a:lnTo>
                    <a:pt x="1031" y="224"/>
                  </a:lnTo>
                  <a:lnTo>
                    <a:pt x="1033" y="230"/>
                  </a:lnTo>
                  <a:lnTo>
                    <a:pt x="1035" y="235"/>
                  </a:lnTo>
                  <a:lnTo>
                    <a:pt x="1035" y="241"/>
                  </a:lnTo>
                  <a:lnTo>
                    <a:pt x="1037" y="247"/>
                  </a:lnTo>
                  <a:lnTo>
                    <a:pt x="1035" y="253"/>
                  </a:lnTo>
                  <a:lnTo>
                    <a:pt x="1035" y="258"/>
                  </a:lnTo>
                  <a:lnTo>
                    <a:pt x="1033" y="264"/>
                  </a:lnTo>
                  <a:lnTo>
                    <a:pt x="1033" y="268"/>
                  </a:lnTo>
                  <a:lnTo>
                    <a:pt x="1029" y="273"/>
                  </a:lnTo>
                  <a:lnTo>
                    <a:pt x="1027" y="279"/>
                  </a:lnTo>
                  <a:lnTo>
                    <a:pt x="1024" y="285"/>
                  </a:lnTo>
                  <a:lnTo>
                    <a:pt x="1020" y="292"/>
                  </a:lnTo>
                  <a:lnTo>
                    <a:pt x="1014" y="300"/>
                  </a:lnTo>
                  <a:lnTo>
                    <a:pt x="1010" y="310"/>
                  </a:lnTo>
                  <a:lnTo>
                    <a:pt x="1005" y="317"/>
                  </a:lnTo>
                  <a:lnTo>
                    <a:pt x="1003" y="329"/>
                  </a:lnTo>
                  <a:lnTo>
                    <a:pt x="997" y="338"/>
                  </a:lnTo>
                  <a:lnTo>
                    <a:pt x="991" y="348"/>
                  </a:lnTo>
                  <a:lnTo>
                    <a:pt x="986" y="359"/>
                  </a:lnTo>
                  <a:lnTo>
                    <a:pt x="980" y="369"/>
                  </a:lnTo>
                  <a:lnTo>
                    <a:pt x="974" y="380"/>
                  </a:lnTo>
                  <a:lnTo>
                    <a:pt x="968" y="391"/>
                  </a:lnTo>
                  <a:lnTo>
                    <a:pt x="963" y="405"/>
                  </a:lnTo>
                  <a:lnTo>
                    <a:pt x="957" y="418"/>
                  </a:lnTo>
                  <a:lnTo>
                    <a:pt x="951" y="429"/>
                  </a:lnTo>
                  <a:lnTo>
                    <a:pt x="944" y="443"/>
                  </a:lnTo>
                  <a:lnTo>
                    <a:pt x="936" y="456"/>
                  </a:lnTo>
                  <a:lnTo>
                    <a:pt x="930" y="469"/>
                  </a:lnTo>
                  <a:lnTo>
                    <a:pt x="923" y="485"/>
                  </a:lnTo>
                  <a:lnTo>
                    <a:pt x="915" y="498"/>
                  </a:lnTo>
                  <a:lnTo>
                    <a:pt x="908" y="511"/>
                  </a:lnTo>
                  <a:lnTo>
                    <a:pt x="902" y="526"/>
                  </a:lnTo>
                  <a:lnTo>
                    <a:pt x="894" y="540"/>
                  </a:lnTo>
                  <a:lnTo>
                    <a:pt x="887" y="553"/>
                  </a:lnTo>
                  <a:lnTo>
                    <a:pt x="879" y="568"/>
                  </a:lnTo>
                  <a:lnTo>
                    <a:pt x="871" y="583"/>
                  </a:lnTo>
                  <a:lnTo>
                    <a:pt x="862" y="597"/>
                  </a:lnTo>
                  <a:lnTo>
                    <a:pt x="854" y="610"/>
                  </a:lnTo>
                  <a:lnTo>
                    <a:pt x="847" y="625"/>
                  </a:lnTo>
                  <a:lnTo>
                    <a:pt x="839" y="640"/>
                  </a:lnTo>
                  <a:lnTo>
                    <a:pt x="830" y="654"/>
                  </a:lnTo>
                  <a:lnTo>
                    <a:pt x="822" y="667"/>
                  </a:lnTo>
                  <a:lnTo>
                    <a:pt x="813" y="680"/>
                  </a:lnTo>
                  <a:lnTo>
                    <a:pt x="805" y="694"/>
                  </a:lnTo>
                  <a:lnTo>
                    <a:pt x="795" y="707"/>
                  </a:lnTo>
                  <a:lnTo>
                    <a:pt x="788" y="720"/>
                  </a:lnTo>
                  <a:lnTo>
                    <a:pt x="778" y="734"/>
                  </a:lnTo>
                  <a:lnTo>
                    <a:pt x="771" y="747"/>
                  </a:lnTo>
                  <a:lnTo>
                    <a:pt x="761" y="758"/>
                  </a:lnTo>
                  <a:lnTo>
                    <a:pt x="754" y="770"/>
                  </a:lnTo>
                  <a:lnTo>
                    <a:pt x="744" y="783"/>
                  </a:lnTo>
                  <a:lnTo>
                    <a:pt x="736" y="795"/>
                  </a:lnTo>
                  <a:lnTo>
                    <a:pt x="727" y="806"/>
                  </a:lnTo>
                  <a:lnTo>
                    <a:pt x="717" y="815"/>
                  </a:lnTo>
                  <a:lnTo>
                    <a:pt x="710" y="827"/>
                  </a:lnTo>
                  <a:lnTo>
                    <a:pt x="702" y="838"/>
                  </a:lnTo>
                  <a:lnTo>
                    <a:pt x="693" y="846"/>
                  </a:lnTo>
                  <a:lnTo>
                    <a:pt x="685" y="855"/>
                  </a:lnTo>
                  <a:lnTo>
                    <a:pt x="676" y="863"/>
                  </a:lnTo>
                  <a:lnTo>
                    <a:pt x="668" y="872"/>
                  </a:lnTo>
                  <a:lnTo>
                    <a:pt x="660" y="880"/>
                  </a:lnTo>
                  <a:lnTo>
                    <a:pt x="651" y="886"/>
                  </a:lnTo>
                  <a:lnTo>
                    <a:pt x="643" y="893"/>
                  </a:lnTo>
                  <a:lnTo>
                    <a:pt x="636" y="899"/>
                  </a:lnTo>
                  <a:lnTo>
                    <a:pt x="628" y="905"/>
                  </a:lnTo>
                  <a:lnTo>
                    <a:pt x="620" y="909"/>
                  </a:lnTo>
                  <a:lnTo>
                    <a:pt x="613" y="912"/>
                  </a:lnTo>
                  <a:lnTo>
                    <a:pt x="605" y="916"/>
                  </a:lnTo>
                  <a:lnTo>
                    <a:pt x="598" y="918"/>
                  </a:lnTo>
                  <a:lnTo>
                    <a:pt x="592" y="920"/>
                  </a:lnTo>
                  <a:lnTo>
                    <a:pt x="584" y="922"/>
                  </a:lnTo>
                  <a:lnTo>
                    <a:pt x="577" y="922"/>
                  </a:lnTo>
                  <a:lnTo>
                    <a:pt x="569" y="920"/>
                  </a:lnTo>
                  <a:lnTo>
                    <a:pt x="561" y="920"/>
                  </a:lnTo>
                  <a:lnTo>
                    <a:pt x="554" y="918"/>
                  </a:lnTo>
                  <a:lnTo>
                    <a:pt x="546" y="916"/>
                  </a:lnTo>
                  <a:lnTo>
                    <a:pt x="537" y="912"/>
                  </a:lnTo>
                  <a:lnTo>
                    <a:pt x="527" y="911"/>
                  </a:lnTo>
                  <a:lnTo>
                    <a:pt x="520" y="907"/>
                  </a:lnTo>
                  <a:lnTo>
                    <a:pt x="510" y="905"/>
                  </a:lnTo>
                  <a:lnTo>
                    <a:pt x="501" y="899"/>
                  </a:lnTo>
                  <a:lnTo>
                    <a:pt x="489" y="895"/>
                  </a:lnTo>
                  <a:lnTo>
                    <a:pt x="478" y="890"/>
                  </a:lnTo>
                  <a:lnTo>
                    <a:pt x="468" y="886"/>
                  </a:lnTo>
                  <a:lnTo>
                    <a:pt x="457" y="880"/>
                  </a:lnTo>
                  <a:lnTo>
                    <a:pt x="447" y="874"/>
                  </a:lnTo>
                  <a:lnTo>
                    <a:pt x="436" y="867"/>
                  </a:lnTo>
                  <a:lnTo>
                    <a:pt x="424" y="861"/>
                  </a:lnTo>
                  <a:lnTo>
                    <a:pt x="413" y="855"/>
                  </a:lnTo>
                  <a:lnTo>
                    <a:pt x="402" y="848"/>
                  </a:lnTo>
                  <a:lnTo>
                    <a:pt x="388" y="840"/>
                  </a:lnTo>
                  <a:lnTo>
                    <a:pt x="379" y="834"/>
                  </a:lnTo>
                  <a:lnTo>
                    <a:pt x="366" y="825"/>
                  </a:lnTo>
                  <a:lnTo>
                    <a:pt x="354" y="817"/>
                  </a:lnTo>
                  <a:lnTo>
                    <a:pt x="341" y="810"/>
                  </a:lnTo>
                  <a:lnTo>
                    <a:pt x="329" y="804"/>
                  </a:lnTo>
                  <a:lnTo>
                    <a:pt x="316" y="795"/>
                  </a:lnTo>
                  <a:lnTo>
                    <a:pt x="305" y="787"/>
                  </a:lnTo>
                  <a:lnTo>
                    <a:pt x="291" y="779"/>
                  </a:lnTo>
                  <a:lnTo>
                    <a:pt x="282" y="770"/>
                  </a:lnTo>
                  <a:lnTo>
                    <a:pt x="269" y="762"/>
                  </a:lnTo>
                  <a:lnTo>
                    <a:pt x="257" y="755"/>
                  </a:lnTo>
                  <a:lnTo>
                    <a:pt x="244" y="745"/>
                  </a:lnTo>
                  <a:lnTo>
                    <a:pt x="234" y="737"/>
                  </a:lnTo>
                  <a:lnTo>
                    <a:pt x="221" y="728"/>
                  </a:lnTo>
                  <a:lnTo>
                    <a:pt x="210" y="720"/>
                  </a:lnTo>
                  <a:lnTo>
                    <a:pt x="198" y="711"/>
                  </a:lnTo>
                  <a:lnTo>
                    <a:pt x="187" y="703"/>
                  </a:lnTo>
                  <a:lnTo>
                    <a:pt x="175" y="694"/>
                  </a:lnTo>
                  <a:lnTo>
                    <a:pt x="164" y="686"/>
                  </a:lnTo>
                  <a:lnTo>
                    <a:pt x="152" y="679"/>
                  </a:lnTo>
                  <a:lnTo>
                    <a:pt x="143" y="671"/>
                  </a:lnTo>
                  <a:lnTo>
                    <a:pt x="132" y="661"/>
                  </a:lnTo>
                  <a:lnTo>
                    <a:pt x="122" y="654"/>
                  </a:lnTo>
                  <a:lnTo>
                    <a:pt x="113" y="646"/>
                  </a:lnTo>
                  <a:lnTo>
                    <a:pt x="103" y="640"/>
                  </a:lnTo>
                  <a:lnTo>
                    <a:pt x="94" y="633"/>
                  </a:lnTo>
                  <a:lnTo>
                    <a:pt x="84" y="625"/>
                  </a:lnTo>
                  <a:lnTo>
                    <a:pt x="76" y="618"/>
                  </a:lnTo>
                  <a:lnTo>
                    <a:pt x="69" y="614"/>
                  </a:lnTo>
                  <a:lnTo>
                    <a:pt x="61" y="606"/>
                  </a:lnTo>
                  <a:lnTo>
                    <a:pt x="54" y="601"/>
                  </a:lnTo>
                  <a:lnTo>
                    <a:pt x="46" y="595"/>
                  </a:lnTo>
                  <a:lnTo>
                    <a:pt x="40" y="589"/>
                  </a:lnTo>
                  <a:lnTo>
                    <a:pt x="33" y="585"/>
                  </a:lnTo>
                  <a:lnTo>
                    <a:pt x="27" y="580"/>
                  </a:lnTo>
                  <a:lnTo>
                    <a:pt x="23" y="576"/>
                  </a:lnTo>
                  <a:lnTo>
                    <a:pt x="19" y="572"/>
                  </a:lnTo>
                  <a:lnTo>
                    <a:pt x="10" y="566"/>
                  </a:lnTo>
                  <a:lnTo>
                    <a:pt x="4" y="562"/>
                  </a:lnTo>
                  <a:lnTo>
                    <a:pt x="0" y="559"/>
                  </a:lnTo>
                  <a:close/>
                </a:path>
              </a:pathLst>
            </a:custGeom>
            <a:solidFill>
              <a:srgbClr val="7087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 name="Freeform 14"/>
            <p:cNvSpPr>
              <a:spLocks/>
            </p:cNvSpPr>
            <p:nvPr/>
          </p:nvSpPr>
          <p:spPr bwMode="auto">
            <a:xfrm>
              <a:off x="1751013" y="4945063"/>
              <a:ext cx="984250" cy="606425"/>
            </a:xfrm>
            <a:custGeom>
              <a:avLst/>
              <a:gdLst>
                <a:gd name="T0" fmla="*/ 2147483646 w 1240"/>
                <a:gd name="T1" fmla="*/ 2147483646 h 765"/>
                <a:gd name="T2" fmla="*/ 2147483646 w 1240"/>
                <a:gd name="T3" fmla="*/ 2147483646 h 765"/>
                <a:gd name="T4" fmla="*/ 2147483646 w 1240"/>
                <a:gd name="T5" fmla="*/ 2147483646 h 765"/>
                <a:gd name="T6" fmla="*/ 2147483646 w 1240"/>
                <a:gd name="T7" fmla="*/ 2147483646 h 765"/>
                <a:gd name="T8" fmla="*/ 2147483646 w 1240"/>
                <a:gd name="T9" fmla="*/ 2147483646 h 765"/>
                <a:gd name="T10" fmla="*/ 2147483646 w 1240"/>
                <a:gd name="T11" fmla="*/ 2147483646 h 765"/>
                <a:gd name="T12" fmla="*/ 2147483646 w 1240"/>
                <a:gd name="T13" fmla="*/ 2147483646 h 765"/>
                <a:gd name="T14" fmla="*/ 2147483646 w 1240"/>
                <a:gd name="T15" fmla="*/ 2147483646 h 765"/>
                <a:gd name="T16" fmla="*/ 2147483646 w 1240"/>
                <a:gd name="T17" fmla="*/ 2147483646 h 765"/>
                <a:gd name="T18" fmla="*/ 2147483646 w 1240"/>
                <a:gd name="T19" fmla="*/ 2147483646 h 765"/>
                <a:gd name="T20" fmla="*/ 2147483646 w 1240"/>
                <a:gd name="T21" fmla="*/ 2147483646 h 765"/>
                <a:gd name="T22" fmla="*/ 2147483646 w 1240"/>
                <a:gd name="T23" fmla="*/ 2147483646 h 765"/>
                <a:gd name="T24" fmla="*/ 2147483646 w 1240"/>
                <a:gd name="T25" fmla="*/ 2147483646 h 765"/>
                <a:gd name="T26" fmla="*/ 2147483646 w 1240"/>
                <a:gd name="T27" fmla="*/ 2147483646 h 765"/>
                <a:gd name="T28" fmla="*/ 2147483646 w 1240"/>
                <a:gd name="T29" fmla="*/ 2147483646 h 765"/>
                <a:gd name="T30" fmla="*/ 2147483646 w 1240"/>
                <a:gd name="T31" fmla="*/ 2147483646 h 765"/>
                <a:gd name="T32" fmla="*/ 2147483646 w 1240"/>
                <a:gd name="T33" fmla="*/ 2147483646 h 765"/>
                <a:gd name="T34" fmla="*/ 2147483646 w 1240"/>
                <a:gd name="T35" fmla="*/ 2147483646 h 765"/>
                <a:gd name="T36" fmla="*/ 2147483646 w 1240"/>
                <a:gd name="T37" fmla="*/ 2147483646 h 765"/>
                <a:gd name="T38" fmla="*/ 2147483646 w 1240"/>
                <a:gd name="T39" fmla="*/ 2147483646 h 765"/>
                <a:gd name="T40" fmla="*/ 2147483646 w 1240"/>
                <a:gd name="T41" fmla="*/ 2147483646 h 765"/>
                <a:gd name="T42" fmla="*/ 2147483646 w 1240"/>
                <a:gd name="T43" fmla="*/ 2147483646 h 765"/>
                <a:gd name="T44" fmla="*/ 2147483646 w 1240"/>
                <a:gd name="T45" fmla="*/ 2147483646 h 765"/>
                <a:gd name="T46" fmla="*/ 2147483646 w 1240"/>
                <a:gd name="T47" fmla="*/ 2147483646 h 765"/>
                <a:gd name="T48" fmla="*/ 2147483646 w 1240"/>
                <a:gd name="T49" fmla="*/ 2147483646 h 765"/>
                <a:gd name="T50" fmla="*/ 2147483646 w 1240"/>
                <a:gd name="T51" fmla="*/ 2147483646 h 765"/>
                <a:gd name="T52" fmla="*/ 2147483646 w 1240"/>
                <a:gd name="T53" fmla="*/ 2147483646 h 765"/>
                <a:gd name="T54" fmla="*/ 2147483646 w 1240"/>
                <a:gd name="T55" fmla="*/ 0 h 765"/>
                <a:gd name="T56" fmla="*/ 2147483646 w 1240"/>
                <a:gd name="T57" fmla="*/ 2147483646 h 765"/>
                <a:gd name="T58" fmla="*/ 2147483646 w 1240"/>
                <a:gd name="T59" fmla="*/ 2147483646 h 765"/>
                <a:gd name="T60" fmla="*/ 2147483646 w 1240"/>
                <a:gd name="T61" fmla="*/ 2147483646 h 765"/>
                <a:gd name="T62" fmla="*/ 2147483646 w 1240"/>
                <a:gd name="T63" fmla="*/ 2147483646 h 765"/>
                <a:gd name="T64" fmla="*/ 2147483646 w 1240"/>
                <a:gd name="T65" fmla="*/ 2147483646 h 765"/>
                <a:gd name="T66" fmla="*/ 2147483646 w 1240"/>
                <a:gd name="T67" fmla="*/ 2147483646 h 765"/>
                <a:gd name="T68" fmla="*/ 2147483646 w 1240"/>
                <a:gd name="T69" fmla="*/ 2147483646 h 765"/>
                <a:gd name="T70" fmla="*/ 2147483646 w 1240"/>
                <a:gd name="T71" fmla="*/ 2147483646 h 765"/>
                <a:gd name="T72" fmla="*/ 2147483646 w 1240"/>
                <a:gd name="T73" fmla="*/ 2147483646 h 765"/>
                <a:gd name="T74" fmla="*/ 2147483646 w 1240"/>
                <a:gd name="T75" fmla="*/ 2147483646 h 765"/>
                <a:gd name="T76" fmla="*/ 2147483646 w 1240"/>
                <a:gd name="T77" fmla="*/ 2147483646 h 765"/>
                <a:gd name="T78" fmla="*/ 2147483646 w 1240"/>
                <a:gd name="T79" fmla="*/ 2147483646 h 765"/>
                <a:gd name="T80" fmla="*/ 2147483646 w 1240"/>
                <a:gd name="T81" fmla="*/ 2147483646 h 765"/>
                <a:gd name="T82" fmla="*/ 2147483646 w 1240"/>
                <a:gd name="T83" fmla="*/ 2147483646 h 765"/>
                <a:gd name="T84" fmla="*/ 2147483646 w 1240"/>
                <a:gd name="T85" fmla="*/ 2147483646 h 765"/>
                <a:gd name="T86" fmla="*/ 2147483646 w 1240"/>
                <a:gd name="T87" fmla="*/ 2147483646 h 765"/>
                <a:gd name="T88" fmla="*/ 2147483646 w 1240"/>
                <a:gd name="T89" fmla="*/ 2147483646 h 765"/>
                <a:gd name="T90" fmla="*/ 2147483646 w 1240"/>
                <a:gd name="T91" fmla="*/ 2147483646 h 765"/>
                <a:gd name="T92" fmla="*/ 2147483646 w 1240"/>
                <a:gd name="T93" fmla="*/ 2147483646 h 765"/>
                <a:gd name="T94" fmla="*/ 2147483646 w 1240"/>
                <a:gd name="T95" fmla="*/ 2147483646 h 765"/>
                <a:gd name="T96" fmla="*/ 2147483646 w 1240"/>
                <a:gd name="T97" fmla="*/ 2147483646 h 765"/>
                <a:gd name="T98" fmla="*/ 2147483646 w 1240"/>
                <a:gd name="T99" fmla="*/ 2147483646 h 765"/>
                <a:gd name="T100" fmla="*/ 2147483646 w 1240"/>
                <a:gd name="T101" fmla="*/ 2147483646 h 765"/>
                <a:gd name="T102" fmla="*/ 2147483646 w 1240"/>
                <a:gd name="T103" fmla="*/ 2147483646 h 765"/>
                <a:gd name="T104" fmla="*/ 2147483646 w 1240"/>
                <a:gd name="T105" fmla="*/ 2147483646 h 765"/>
                <a:gd name="T106" fmla="*/ 2147483646 w 1240"/>
                <a:gd name="T107" fmla="*/ 2147483646 h 765"/>
                <a:gd name="T108" fmla="*/ 2147483646 w 1240"/>
                <a:gd name="T109" fmla="*/ 2147483646 h 765"/>
                <a:gd name="T110" fmla="*/ 2147483646 w 1240"/>
                <a:gd name="T111" fmla="*/ 2147483646 h 765"/>
                <a:gd name="T112" fmla="*/ 2147483646 w 1240"/>
                <a:gd name="T113" fmla="*/ 2147483646 h 765"/>
                <a:gd name="T114" fmla="*/ 2147483646 w 1240"/>
                <a:gd name="T115" fmla="*/ 2147483646 h 765"/>
                <a:gd name="T116" fmla="*/ 2147483646 w 1240"/>
                <a:gd name="T117" fmla="*/ 2147483646 h 765"/>
                <a:gd name="T118" fmla="*/ 2147483646 w 1240"/>
                <a:gd name="T119" fmla="*/ 2147483646 h 765"/>
                <a:gd name="T120" fmla="*/ 2147483646 w 1240"/>
                <a:gd name="T121" fmla="*/ 2147483646 h 765"/>
                <a:gd name="T122" fmla="*/ 2147483646 w 1240"/>
                <a:gd name="T123" fmla="*/ 2147483646 h 765"/>
                <a:gd name="T124" fmla="*/ 2147483646 w 1240"/>
                <a:gd name="T125" fmla="*/ 2147483646 h 7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40"/>
                <a:gd name="T190" fmla="*/ 0 h 765"/>
                <a:gd name="T191" fmla="*/ 1240 w 1240"/>
                <a:gd name="T192" fmla="*/ 765 h 7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40" h="765">
                  <a:moveTo>
                    <a:pt x="6" y="715"/>
                  </a:moveTo>
                  <a:lnTo>
                    <a:pt x="6" y="713"/>
                  </a:lnTo>
                  <a:lnTo>
                    <a:pt x="7" y="709"/>
                  </a:lnTo>
                  <a:lnTo>
                    <a:pt x="9" y="702"/>
                  </a:lnTo>
                  <a:lnTo>
                    <a:pt x="13" y="694"/>
                  </a:lnTo>
                  <a:lnTo>
                    <a:pt x="15" y="689"/>
                  </a:lnTo>
                  <a:lnTo>
                    <a:pt x="17" y="683"/>
                  </a:lnTo>
                  <a:lnTo>
                    <a:pt x="19" y="677"/>
                  </a:lnTo>
                  <a:lnTo>
                    <a:pt x="23" y="671"/>
                  </a:lnTo>
                  <a:lnTo>
                    <a:pt x="26" y="666"/>
                  </a:lnTo>
                  <a:lnTo>
                    <a:pt x="30" y="658"/>
                  </a:lnTo>
                  <a:lnTo>
                    <a:pt x="34" y="650"/>
                  </a:lnTo>
                  <a:lnTo>
                    <a:pt x="38" y="645"/>
                  </a:lnTo>
                  <a:lnTo>
                    <a:pt x="40" y="635"/>
                  </a:lnTo>
                  <a:lnTo>
                    <a:pt x="45" y="626"/>
                  </a:lnTo>
                  <a:lnTo>
                    <a:pt x="49" y="618"/>
                  </a:lnTo>
                  <a:lnTo>
                    <a:pt x="55" y="609"/>
                  </a:lnTo>
                  <a:lnTo>
                    <a:pt x="59" y="599"/>
                  </a:lnTo>
                  <a:lnTo>
                    <a:pt x="63" y="590"/>
                  </a:lnTo>
                  <a:lnTo>
                    <a:pt x="68" y="578"/>
                  </a:lnTo>
                  <a:lnTo>
                    <a:pt x="74" y="571"/>
                  </a:lnTo>
                  <a:lnTo>
                    <a:pt x="80" y="559"/>
                  </a:lnTo>
                  <a:lnTo>
                    <a:pt x="85" y="548"/>
                  </a:lnTo>
                  <a:lnTo>
                    <a:pt x="89" y="536"/>
                  </a:lnTo>
                  <a:lnTo>
                    <a:pt x="95" y="527"/>
                  </a:lnTo>
                  <a:lnTo>
                    <a:pt x="101" y="515"/>
                  </a:lnTo>
                  <a:lnTo>
                    <a:pt x="108" y="504"/>
                  </a:lnTo>
                  <a:lnTo>
                    <a:pt x="114" y="495"/>
                  </a:lnTo>
                  <a:lnTo>
                    <a:pt x="120" y="483"/>
                  </a:lnTo>
                  <a:lnTo>
                    <a:pt x="125" y="472"/>
                  </a:lnTo>
                  <a:lnTo>
                    <a:pt x="133" y="460"/>
                  </a:lnTo>
                  <a:lnTo>
                    <a:pt x="139" y="449"/>
                  </a:lnTo>
                  <a:lnTo>
                    <a:pt x="144" y="437"/>
                  </a:lnTo>
                  <a:lnTo>
                    <a:pt x="152" y="426"/>
                  </a:lnTo>
                  <a:lnTo>
                    <a:pt x="158" y="417"/>
                  </a:lnTo>
                  <a:lnTo>
                    <a:pt x="163" y="405"/>
                  </a:lnTo>
                  <a:lnTo>
                    <a:pt x="171" y="394"/>
                  </a:lnTo>
                  <a:lnTo>
                    <a:pt x="179" y="382"/>
                  </a:lnTo>
                  <a:lnTo>
                    <a:pt x="184" y="373"/>
                  </a:lnTo>
                  <a:lnTo>
                    <a:pt x="192" y="361"/>
                  </a:lnTo>
                  <a:lnTo>
                    <a:pt x="200" y="352"/>
                  </a:lnTo>
                  <a:lnTo>
                    <a:pt x="205" y="340"/>
                  </a:lnTo>
                  <a:lnTo>
                    <a:pt x="213" y="329"/>
                  </a:lnTo>
                  <a:lnTo>
                    <a:pt x="219" y="320"/>
                  </a:lnTo>
                  <a:lnTo>
                    <a:pt x="228" y="310"/>
                  </a:lnTo>
                  <a:lnTo>
                    <a:pt x="234" y="301"/>
                  </a:lnTo>
                  <a:lnTo>
                    <a:pt x="241" y="291"/>
                  </a:lnTo>
                  <a:lnTo>
                    <a:pt x="247" y="282"/>
                  </a:lnTo>
                  <a:lnTo>
                    <a:pt x="255" y="274"/>
                  </a:lnTo>
                  <a:lnTo>
                    <a:pt x="260" y="266"/>
                  </a:lnTo>
                  <a:lnTo>
                    <a:pt x="268" y="257"/>
                  </a:lnTo>
                  <a:lnTo>
                    <a:pt x="276" y="249"/>
                  </a:lnTo>
                  <a:lnTo>
                    <a:pt x="281" y="243"/>
                  </a:lnTo>
                  <a:lnTo>
                    <a:pt x="287" y="236"/>
                  </a:lnTo>
                  <a:lnTo>
                    <a:pt x="295" y="230"/>
                  </a:lnTo>
                  <a:lnTo>
                    <a:pt x="300" y="224"/>
                  </a:lnTo>
                  <a:lnTo>
                    <a:pt x="308" y="219"/>
                  </a:lnTo>
                  <a:lnTo>
                    <a:pt x="314" y="213"/>
                  </a:lnTo>
                  <a:lnTo>
                    <a:pt x="321" y="207"/>
                  </a:lnTo>
                  <a:lnTo>
                    <a:pt x="327" y="205"/>
                  </a:lnTo>
                  <a:lnTo>
                    <a:pt x="335" y="202"/>
                  </a:lnTo>
                  <a:lnTo>
                    <a:pt x="340" y="198"/>
                  </a:lnTo>
                  <a:lnTo>
                    <a:pt x="348" y="194"/>
                  </a:lnTo>
                  <a:lnTo>
                    <a:pt x="356" y="190"/>
                  </a:lnTo>
                  <a:lnTo>
                    <a:pt x="365" y="186"/>
                  </a:lnTo>
                  <a:lnTo>
                    <a:pt x="375" y="181"/>
                  </a:lnTo>
                  <a:lnTo>
                    <a:pt x="386" y="177"/>
                  </a:lnTo>
                  <a:lnTo>
                    <a:pt x="397" y="173"/>
                  </a:lnTo>
                  <a:lnTo>
                    <a:pt x="411" y="169"/>
                  </a:lnTo>
                  <a:lnTo>
                    <a:pt x="422" y="164"/>
                  </a:lnTo>
                  <a:lnTo>
                    <a:pt x="437" y="158"/>
                  </a:lnTo>
                  <a:lnTo>
                    <a:pt x="451" y="154"/>
                  </a:lnTo>
                  <a:lnTo>
                    <a:pt x="468" y="148"/>
                  </a:lnTo>
                  <a:lnTo>
                    <a:pt x="483" y="143"/>
                  </a:lnTo>
                  <a:lnTo>
                    <a:pt x="498" y="139"/>
                  </a:lnTo>
                  <a:lnTo>
                    <a:pt x="515" y="133"/>
                  </a:lnTo>
                  <a:lnTo>
                    <a:pt x="532" y="129"/>
                  </a:lnTo>
                  <a:lnTo>
                    <a:pt x="550" y="124"/>
                  </a:lnTo>
                  <a:lnTo>
                    <a:pt x="567" y="118"/>
                  </a:lnTo>
                  <a:lnTo>
                    <a:pt x="586" y="112"/>
                  </a:lnTo>
                  <a:lnTo>
                    <a:pt x="605" y="107"/>
                  </a:lnTo>
                  <a:lnTo>
                    <a:pt x="624" y="103"/>
                  </a:lnTo>
                  <a:lnTo>
                    <a:pt x="643" y="97"/>
                  </a:lnTo>
                  <a:lnTo>
                    <a:pt x="662" y="91"/>
                  </a:lnTo>
                  <a:lnTo>
                    <a:pt x="683" y="86"/>
                  </a:lnTo>
                  <a:lnTo>
                    <a:pt x="702" y="82"/>
                  </a:lnTo>
                  <a:lnTo>
                    <a:pt x="721" y="76"/>
                  </a:lnTo>
                  <a:lnTo>
                    <a:pt x="740" y="70"/>
                  </a:lnTo>
                  <a:lnTo>
                    <a:pt x="761" y="67"/>
                  </a:lnTo>
                  <a:lnTo>
                    <a:pt x="780" y="61"/>
                  </a:lnTo>
                  <a:lnTo>
                    <a:pt x="803" y="57"/>
                  </a:lnTo>
                  <a:lnTo>
                    <a:pt x="822" y="51"/>
                  </a:lnTo>
                  <a:lnTo>
                    <a:pt x="842" y="48"/>
                  </a:lnTo>
                  <a:lnTo>
                    <a:pt x="861" y="42"/>
                  </a:lnTo>
                  <a:lnTo>
                    <a:pt x="881" y="38"/>
                  </a:lnTo>
                  <a:lnTo>
                    <a:pt x="900" y="34"/>
                  </a:lnTo>
                  <a:lnTo>
                    <a:pt x="920" y="30"/>
                  </a:lnTo>
                  <a:lnTo>
                    <a:pt x="938" y="27"/>
                  </a:lnTo>
                  <a:lnTo>
                    <a:pt x="957" y="23"/>
                  </a:lnTo>
                  <a:lnTo>
                    <a:pt x="976" y="19"/>
                  </a:lnTo>
                  <a:lnTo>
                    <a:pt x="995" y="17"/>
                  </a:lnTo>
                  <a:lnTo>
                    <a:pt x="1012" y="13"/>
                  </a:lnTo>
                  <a:lnTo>
                    <a:pt x="1029" y="10"/>
                  </a:lnTo>
                  <a:lnTo>
                    <a:pt x="1046" y="8"/>
                  </a:lnTo>
                  <a:lnTo>
                    <a:pt x="1063" y="6"/>
                  </a:lnTo>
                  <a:lnTo>
                    <a:pt x="1078" y="4"/>
                  </a:lnTo>
                  <a:lnTo>
                    <a:pt x="1094" y="4"/>
                  </a:lnTo>
                  <a:lnTo>
                    <a:pt x="1109" y="2"/>
                  </a:lnTo>
                  <a:lnTo>
                    <a:pt x="1124" y="2"/>
                  </a:lnTo>
                  <a:lnTo>
                    <a:pt x="1135" y="0"/>
                  </a:lnTo>
                  <a:lnTo>
                    <a:pt x="1149" y="0"/>
                  </a:lnTo>
                  <a:lnTo>
                    <a:pt x="1162" y="0"/>
                  </a:lnTo>
                  <a:lnTo>
                    <a:pt x="1173" y="0"/>
                  </a:lnTo>
                  <a:lnTo>
                    <a:pt x="1183" y="0"/>
                  </a:lnTo>
                  <a:lnTo>
                    <a:pt x="1192" y="0"/>
                  </a:lnTo>
                  <a:lnTo>
                    <a:pt x="1202" y="2"/>
                  </a:lnTo>
                  <a:lnTo>
                    <a:pt x="1210" y="4"/>
                  </a:lnTo>
                  <a:lnTo>
                    <a:pt x="1217" y="6"/>
                  </a:lnTo>
                  <a:lnTo>
                    <a:pt x="1223" y="10"/>
                  </a:lnTo>
                  <a:lnTo>
                    <a:pt x="1229" y="11"/>
                  </a:lnTo>
                  <a:lnTo>
                    <a:pt x="1234" y="15"/>
                  </a:lnTo>
                  <a:lnTo>
                    <a:pt x="1236" y="19"/>
                  </a:lnTo>
                  <a:lnTo>
                    <a:pt x="1238" y="23"/>
                  </a:lnTo>
                  <a:lnTo>
                    <a:pt x="1240" y="29"/>
                  </a:lnTo>
                  <a:lnTo>
                    <a:pt x="1240" y="34"/>
                  </a:lnTo>
                  <a:lnTo>
                    <a:pt x="1238" y="40"/>
                  </a:lnTo>
                  <a:lnTo>
                    <a:pt x="1236" y="46"/>
                  </a:lnTo>
                  <a:lnTo>
                    <a:pt x="1234" y="51"/>
                  </a:lnTo>
                  <a:lnTo>
                    <a:pt x="1234" y="59"/>
                  </a:lnTo>
                  <a:lnTo>
                    <a:pt x="1230" y="65"/>
                  </a:lnTo>
                  <a:lnTo>
                    <a:pt x="1227" y="74"/>
                  </a:lnTo>
                  <a:lnTo>
                    <a:pt x="1223" y="82"/>
                  </a:lnTo>
                  <a:lnTo>
                    <a:pt x="1221" y="89"/>
                  </a:lnTo>
                  <a:lnTo>
                    <a:pt x="1215" y="99"/>
                  </a:lnTo>
                  <a:lnTo>
                    <a:pt x="1211" y="107"/>
                  </a:lnTo>
                  <a:lnTo>
                    <a:pt x="1206" y="116"/>
                  </a:lnTo>
                  <a:lnTo>
                    <a:pt x="1202" y="127"/>
                  </a:lnTo>
                  <a:lnTo>
                    <a:pt x="1196" y="135"/>
                  </a:lnTo>
                  <a:lnTo>
                    <a:pt x="1191" y="147"/>
                  </a:lnTo>
                  <a:lnTo>
                    <a:pt x="1185" y="158"/>
                  </a:lnTo>
                  <a:lnTo>
                    <a:pt x="1179" y="167"/>
                  </a:lnTo>
                  <a:lnTo>
                    <a:pt x="1172" y="179"/>
                  </a:lnTo>
                  <a:lnTo>
                    <a:pt x="1164" y="188"/>
                  </a:lnTo>
                  <a:lnTo>
                    <a:pt x="1156" y="200"/>
                  </a:lnTo>
                  <a:lnTo>
                    <a:pt x="1151" y="211"/>
                  </a:lnTo>
                  <a:lnTo>
                    <a:pt x="1141" y="223"/>
                  </a:lnTo>
                  <a:lnTo>
                    <a:pt x="1135" y="234"/>
                  </a:lnTo>
                  <a:lnTo>
                    <a:pt x="1128" y="245"/>
                  </a:lnTo>
                  <a:lnTo>
                    <a:pt x="1120" y="257"/>
                  </a:lnTo>
                  <a:lnTo>
                    <a:pt x="1111" y="268"/>
                  </a:lnTo>
                  <a:lnTo>
                    <a:pt x="1103" y="282"/>
                  </a:lnTo>
                  <a:lnTo>
                    <a:pt x="1094" y="293"/>
                  </a:lnTo>
                  <a:lnTo>
                    <a:pt x="1086" y="304"/>
                  </a:lnTo>
                  <a:lnTo>
                    <a:pt x="1076" y="316"/>
                  </a:lnTo>
                  <a:lnTo>
                    <a:pt x="1069" y="327"/>
                  </a:lnTo>
                  <a:lnTo>
                    <a:pt x="1059" y="340"/>
                  </a:lnTo>
                  <a:lnTo>
                    <a:pt x="1052" y="354"/>
                  </a:lnTo>
                  <a:lnTo>
                    <a:pt x="1042" y="363"/>
                  </a:lnTo>
                  <a:lnTo>
                    <a:pt x="1033" y="375"/>
                  </a:lnTo>
                  <a:lnTo>
                    <a:pt x="1023" y="386"/>
                  </a:lnTo>
                  <a:lnTo>
                    <a:pt x="1014" y="399"/>
                  </a:lnTo>
                  <a:lnTo>
                    <a:pt x="1004" y="409"/>
                  </a:lnTo>
                  <a:lnTo>
                    <a:pt x="995" y="422"/>
                  </a:lnTo>
                  <a:lnTo>
                    <a:pt x="985" y="434"/>
                  </a:lnTo>
                  <a:lnTo>
                    <a:pt x="978" y="445"/>
                  </a:lnTo>
                  <a:lnTo>
                    <a:pt x="968" y="455"/>
                  </a:lnTo>
                  <a:lnTo>
                    <a:pt x="958" y="466"/>
                  </a:lnTo>
                  <a:lnTo>
                    <a:pt x="949" y="477"/>
                  </a:lnTo>
                  <a:lnTo>
                    <a:pt x="941" y="487"/>
                  </a:lnTo>
                  <a:lnTo>
                    <a:pt x="932" y="498"/>
                  </a:lnTo>
                  <a:lnTo>
                    <a:pt x="924" y="508"/>
                  </a:lnTo>
                  <a:lnTo>
                    <a:pt x="915" y="517"/>
                  </a:lnTo>
                  <a:lnTo>
                    <a:pt x="907" y="527"/>
                  </a:lnTo>
                  <a:lnTo>
                    <a:pt x="898" y="536"/>
                  </a:lnTo>
                  <a:lnTo>
                    <a:pt x="890" y="546"/>
                  </a:lnTo>
                  <a:lnTo>
                    <a:pt x="881" y="553"/>
                  </a:lnTo>
                  <a:lnTo>
                    <a:pt x="873" y="563"/>
                  </a:lnTo>
                  <a:lnTo>
                    <a:pt x="865" y="571"/>
                  </a:lnTo>
                  <a:lnTo>
                    <a:pt x="858" y="578"/>
                  </a:lnTo>
                  <a:lnTo>
                    <a:pt x="850" y="586"/>
                  </a:lnTo>
                  <a:lnTo>
                    <a:pt x="844" y="593"/>
                  </a:lnTo>
                  <a:lnTo>
                    <a:pt x="835" y="599"/>
                  </a:lnTo>
                  <a:lnTo>
                    <a:pt x="829" y="605"/>
                  </a:lnTo>
                  <a:lnTo>
                    <a:pt x="822" y="611"/>
                  </a:lnTo>
                  <a:lnTo>
                    <a:pt x="816" y="616"/>
                  </a:lnTo>
                  <a:lnTo>
                    <a:pt x="810" y="620"/>
                  </a:lnTo>
                  <a:lnTo>
                    <a:pt x="804" y="626"/>
                  </a:lnTo>
                  <a:lnTo>
                    <a:pt x="801" y="628"/>
                  </a:lnTo>
                  <a:lnTo>
                    <a:pt x="795" y="633"/>
                  </a:lnTo>
                  <a:lnTo>
                    <a:pt x="789" y="635"/>
                  </a:lnTo>
                  <a:lnTo>
                    <a:pt x="782" y="639"/>
                  </a:lnTo>
                  <a:lnTo>
                    <a:pt x="774" y="643"/>
                  </a:lnTo>
                  <a:lnTo>
                    <a:pt x="766" y="647"/>
                  </a:lnTo>
                  <a:lnTo>
                    <a:pt x="757" y="649"/>
                  </a:lnTo>
                  <a:lnTo>
                    <a:pt x="747" y="652"/>
                  </a:lnTo>
                  <a:lnTo>
                    <a:pt x="736" y="656"/>
                  </a:lnTo>
                  <a:lnTo>
                    <a:pt x="726" y="660"/>
                  </a:lnTo>
                  <a:lnTo>
                    <a:pt x="713" y="664"/>
                  </a:lnTo>
                  <a:lnTo>
                    <a:pt x="702" y="668"/>
                  </a:lnTo>
                  <a:lnTo>
                    <a:pt x="688" y="671"/>
                  </a:lnTo>
                  <a:lnTo>
                    <a:pt x="675" y="675"/>
                  </a:lnTo>
                  <a:lnTo>
                    <a:pt x="662" y="677"/>
                  </a:lnTo>
                  <a:lnTo>
                    <a:pt x="647" y="683"/>
                  </a:lnTo>
                  <a:lnTo>
                    <a:pt x="631" y="687"/>
                  </a:lnTo>
                  <a:lnTo>
                    <a:pt x="616" y="690"/>
                  </a:lnTo>
                  <a:lnTo>
                    <a:pt x="601" y="694"/>
                  </a:lnTo>
                  <a:lnTo>
                    <a:pt x="584" y="698"/>
                  </a:lnTo>
                  <a:lnTo>
                    <a:pt x="567" y="700"/>
                  </a:lnTo>
                  <a:lnTo>
                    <a:pt x="551" y="706"/>
                  </a:lnTo>
                  <a:lnTo>
                    <a:pt x="532" y="709"/>
                  </a:lnTo>
                  <a:lnTo>
                    <a:pt x="515" y="713"/>
                  </a:lnTo>
                  <a:lnTo>
                    <a:pt x="498" y="717"/>
                  </a:lnTo>
                  <a:lnTo>
                    <a:pt x="481" y="721"/>
                  </a:lnTo>
                  <a:lnTo>
                    <a:pt x="462" y="723"/>
                  </a:lnTo>
                  <a:lnTo>
                    <a:pt x="445" y="727"/>
                  </a:lnTo>
                  <a:lnTo>
                    <a:pt x="426" y="730"/>
                  </a:lnTo>
                  <a:lnTo>
                    <a:pt x="409" y="734"/>
                  </a:lnTo>
                  <a:lnTo>
                    <a:pt x="390" y="736"/>
                  </a:lnTo>
                  <a:lnTo>
                    <a:pt x="373" y="740"/>
                  </a:lnTo>
                  <a:lnTo>
                    <a:pt x="354" y="742"/>
                  </a:lnTo>
                  <a:lnTo>
                    <a:pt x="337" y="746"/>
                  </a:lnTo>
                  <a:lnTo>
                    <a:pt x="317" y="747"/>
                  </a:lnTo>
                  <a:lnTo>
                    <a:pt x="300" y="749"/>
                  </a:lnTo>
                  <a:lnTo>
                    <a:pt x="281" y="751"/>
                  </a:lnTo>
                  <a:lnTo>
                    <a:pt x="266" y="753"/>
                  </a:lnTo>
                  <a:lnTo>
                    <a:pt x="249" y="755"/>
                  </a:lnTo>
                  <a:lnTo>
                    <a:pt x="232" y="757"/>
                  </a:lnTo>
                  <a:lnTo>
                    <a:pt x="215" y="759"/>
                  </a:lnTo>
                  <a:lnTo>
                    <a:pt x="200" y="761"/>
                  </a:lnTo>
                  <a:lnTo>
                    <a:pt x="182" y="761"/>
                  </a:lnTo>
                  <a:lnTo>
                    <a:pt x="167" y="763"/>
                  </a:lnTo>
                  <a:lnTo>
                    <a:pt x="152" y="763"/>
                  </a:lnTo>
                  <a:lnTo>
                    <a:pt x="139" y="765"/>
                  </a:lnTo>
                  <a:lnTo>
                    <a:pt x="125" y="765"/>
                  </a:lnTo>
                  <a:lnTo>
                    <a:pt x="112" y="765"/>
                  </a:lnTo>
                  <a:lnTo>
                    <a:pt x="99" y="765"/>
                  </a:lnTo>
                  <a:lnTo>
                    <a:pt x="87" y="765"/>
                  </a:lnTo>
                  <a:lnTo>
                    <a:pt x="74" y="763"/>
                  </a:lnTo>
                  <a:lnTo>
                    <a:pt x="65" y="761"/>
                  </a:lnTo>
                  <a:lnTo>
                    <a:pt x="53" y="759"/>
                  </a:lnTo>
                  <a:lnTo>
                    <a:pt x="44" y="759"/>
                  </a:lnTo>
                  <a:lnTo>
                    <a:pt x="36" y="755"/>
                  </a:lnTo>
                  <a:lnTo>
                    <a:pt x="28" y="753"/>
                  </a:lnTo>
                  <a:lnTo>
                    <a:pt x="21" y="751"/>
                  </a:lnTo>
                  <a:lnTo>
                    <a:pt x="17" y="749"/>
                  </a:lnTo>
                  <a:lnTo>
                    <a:pt x="11" y="746"/>
                  </a:lnTo>
                  <a:lnTo>
                    <a:pt x="6" y="742"/>
                  </a:lnTo>
                  <a:lnTo>
                    <a:pt x="4" y="738"/>
                  </a:lnTo>
                  <a:lnTo>
                    <a:pt x="2" y="734"/>
                  </a:lnTo>
                  <a:lnTo>
                    <a:pt x="0" y="728"/>
                  </a:lnTo>
                  <a:lnTo>
                    <a:pt x="0" y="725"/>
                  </a:lnTo>
                  <a:lnTo>
                    <a:pt x="2" y="719"/>
                  </a:lnTo>
                  <a:lnTo>
                    <a:pt x="6" y="715"/>
                  </a:lnTo>
                  <a:close/>
                </a:path>
              </a:pathLst>
            </a:custGeom>
            <a:solidFill>
              <a:srgbClr val="4057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 name="Freeform 15"/>
            <p:cNvSpPr>
              <a:spLocks/>
            </p:cNvSpPr>
            <p:nvPr/>
          </p:nvSpPr>
          <p:spPr bwMode="auto">
            <a:xfrm>
              <a:off x="1746251" y="5373688"/>
              <a:ext cx="1009650" cy="493712"/>
            </a:xfrm>
            <a:custGeom>
              <a:avLst/>
              <a:gdLst>
                <a:gd name="T0" fmla="*/ 2147483646 w 1273"/>
                <a:gd name="T1" fmla="*/ 2147483646 h 622"/>
                <a:gd name="T2" fmla="*/ 2147483646 w 1273"/>
                <a:gd name="T3" fmla="*/ 2147483646 h 622"/>
                <a:gd name="T4" fmla="*/ 2147483646 w 1273"/>
                <a:gd name="T5" fmla="*/ 2147483646 h 622"/>
                <a:gd name="T6" fmla="*/ 2147483646 w 1273"/>
                <a:gd name="T7" fmla="*/ 2147483646 h 622"/>
                <a:gd name="T8" fmla="*/ 2147483646 w 1273"/>
                <a:gd name="T9" fmla="*/ 2147483646 h 622"/>
                <a:gd name="T10" fmla="*/ 2147483646 w 1273"/>
                <a:gd name="T11" fmla="*/ 2147483646 h 622"/>
                <a:gd name="T12" fmla="*/ 2147483646 w 1273"/>
                <a:gd name="T13" fmla="*/ 2147483646 h 622"/>
                <a:gd name="T14" fmla="*/ 2147483646 w 1273"/>
                <a:gd name="T15" fmla="*/ 2147483646 h 622"/>
                <a:gd name="T16" fmla="*/ 2147483646 w 1273"/>
                <a:gd name="T17" fmla="*/ 2147483646 h 622"/>
                <a:gd name="T18" fmla="*/ 2147483646 w 1273"/>
                <a:gd name="T19" fmla="*/ 2147483646 h 622"/>
                <a:gd name="T20" fmla="*/ 2147483646 w 1273"/>
                <a:gd name="T21" fmla="*/ 2147483646 h 622"/>
                <a:gd name="T22" fmla="*/ 2147483646 w 1273"/>
                <a:gd name="T23" fmla="*/ 2147483646 h 622"/>
                <a:gd name="T24" fmla="*/ 2147483646 w 1273"/>
                <a:gd name="T25" fmla="*/ 2147483646 h 622"/>
                <a:gd name="T26" fmla="*/ 2147483646 w 1273"/>
                <a:gd name="T27" fmla="*/ 2147483646 h 622"/>
                <a:gd name="T28" fmla="*/ 2147483646 w 1273"/>
                <a:gd name="T29" fmla="*/ 2147483646 h 622"/>
                <a:gd name="T30" fmla="*/ 2147483646 w 1273"/>
                <a:gd name="T31" fmla="*/ 2147483646 h 622"/>
                <a:gd name="T32" fmla="*/ 2147483646 w 1273"/>
                <a:gd name="T33" fmla="*/ 0 h 622"/>
                <a:gd name="T34" fmla="*/ 2147483646 w 1273"/>
                <a:gd name="T35" fmla="*/ 0 h 622"/>
                <a:gd name="T36" fmla="*/ 2147483646 w 1273"/>
                <a:gd name="T37" fmla="*/ 2147483646 h 622"/>
                <a:gd name="T38" fmla="*/ 2147483646 w 1273"/>
                <a:gd name="T39" fmla="*/ 2147483646 h 622"/>
                <a:gd name="T40" fmla="*/ 2147483646 w 1273"/>
                <a:gd name="T41" fmla="*/ 2147483646 h 622"/>
                <a:gd name="T42" fmla="*/ 2147483646 w 1273"/>
                <a:gd name="T43" fmla="*/ 2147483646 h 622"/>
                <a:gd name="T44" fmla="*/ 2147483646 w 1273"/>
                <a:gd name="T45" fmla="*/ 2147483646 h 622"/>
                <a:gd name="T46" fmla="*/ 2147483646 w 1273"/>
                <a:gd name="T47" fmla="*/ 2147483646 h 622"/>
                <a:gd name="T48" fmla="*/ 2147483646 w 1273"/>
                <a:gd name="T49" fmla="*/ 2147483646 h 622"/>
                <a:gd name="T50" fmla="*/ 2147483646 w 1273"/>
                <a:gd name="T51" fmla="*/ 2147483646 h 622"/>
                <a:gd name="T52" fmla="*/ 2147483646 w 1273"/>
                <a:gd name="T53" fmla="*/ 2147483646 h 622"/>
                <a:gd name="T54" fmla="*/ 2147483646 w 1273"/>
                <a:gd name="T55" fmla="*/ 2147483646 h 622"/>
                <a:gd name="T56" fmla="*/ 2147483646 w 1273"/>
                <a:gd name="T57" fmla="*/ 2147483646 h 622"/>
                <a:gd name="T58" fmla="*/ 2147483646 w 1273"/>
                <a:gd name="T59" fmla="*/ 2147483646 h 622"/>
                <a:gd name="T60" fmla="*/ 2147483646 w 1273"/>
                <a:gd name="T61" fmla="*/ 2147483646 h 622"/>
                <a:gd name="T62" fmla="*/ 2147483646 w 1273"/>
                <a:gd name="T63" fmla="*/ 2147483646 h 622"/>
                <a:gd name="T64" fmla="*/ 2147483646 w 1273"/>
                <a:gd name="T65" fmla="*/ 2147483646 h 622"/>
                <a:gd name="T66" fmla="*/ 2147483646 w 1273"/>
                <a:gd name="T67" fmla="*/ 2147483646 h 622"/>
                <a:gd name="T68" fmla="*/ 2147483646 w 1273"/>
                <a:gd name="T69" fmla="*/ 2147483646 h 622"/>
                <a:gd name="T70" fmla="*/ 2147483646 w 1273"/>
                <a:gd name="T71" fmla="*/ 2147483646 h 622"/>
                <a:gd name="T72" fmla="*/ 2147483646 w 1273"/>
                <a:gd name="T73" fmla="*/ 2147483646 h 622"/>
                <a:gd name="T74" fmla="*/ 2147483646 w 1273"/>
                <a:gd name="T75" fmla="*/ 2147483646 h 622"/>
                <a:gd name="T76" fmla="*/ 2147483646 w 1273"/>
                <a:gd name="T77" fmla="*/ 2147483646 h 622"/>
                <a:gd name="T78" fmla="*/ 2147483646 w 1273"/>
                <a:gd name="T79" fmla="*/ 2147483646 h 622"/>
                <a:gd name="T80" fmla="*/ 2147483646 w 1273"/>
                <a:gd name="T81" fmla="*/ 2147483646 h 622"/>
                <a:gd name="T82" fmla="*/ 2147483646 w 1273"/>
                <a:gd name="T83" fmla="*/ 2147483646 h 622"/>
                <a:gd name="T84" fmla="*/ 2147483646 w 1273"/>
                <a:gd name="T85" fmla="*/ 2147483646 h 622"/>
                <a:gd name="T86" fmla="*/ 2147483646 w 1273"/>
                <a:gd name="T87" fmla="*/ 2147483646 h 622"/>
                <a:gd name="T88" fmla="*/ 2147483646 w 1273"/>
                <a:gd name="T89" fmla="*/ 2147483646 h 622"/>
                <a:gd name="T90" fmla="*/ 2147483646 w 1273"/>
                <a:gd name="T91" fmla="*/ 2147483646 h 622"/>
                <a:gd name="T92" fmla="*/ 2147483646 w 1273"/>
                <a:gd name="T93" fmla="*/ 2147483646 h 622"/>
                <a:gd name="T94" fmla="*/ 2147483646 w 1273"/>
                <a:gd name="T95" fmla="*/ 2147483646 h 622"/>
                <a:gd name="T96" fmla="*/ 2147483646 w 1273"/>
                <a:gd name="T97" fmla="*/ 2147483646 h 622"/>
                <a:gd name="T98" fmla="*/ 2147483646 w 1273"/>
                <a:gd name="T99" fmla="*/ 2147483646 h 622"/>
                <a:gd name="T100" fmla="*/ 2147483646 w 1273"/>
                <a:gd name="T101" fmla="*/ 2147483646 h 622"/>
                <a:gd name="T102" fmla="*/ 2147483646 w 1273"/>
                <a:gd name="T103" fmla="*/ 2147483646 h 622"/>
                <a:gd name="T104" fmla="*/ 2147483646 w 1273"/>
                <a:gd name="T105" fmla="*/ 2147483646 h 622"/>
                <a:gd name="T106" fmla="*/ 2147483646 w 1273"/>
                <a:gd name="T107" fmla="*/ 2147483646 h 622"/>
                <a:gd name="T108" fmla="*/ 2147483646 w 1273"/>
                <a:gd name="T109" fmla="*/ 2147483646 h 622"/>
                <a:gd name="T110" fmla="*/ 2147483646 w 1273"/>
                <a:gd name="T111" fmla="*/ 2147483646 h 622"/>
                <a:gd name="T112" fmla="*/ 2147483646 w 1273"/>
                <a:gd name="T113" fmla="*/ 2147483646 h 622"/>
                <a:gd name="T114" fmla="*/ 2147483646 w 1273"/>
                <a:gd name="T115" fmla="*/ 2147483646 h 622"/>
                <a:gd name="T116" fmla="*/ 2147483646 w 1273"/>
                <a:gd name="T117" fmla="*/ 2147483646 h 622"/>
                <a:gd name="T118" fmla="*/ 2147483646 w 1273"/>
                <a:gd name="T119" fmla="*/ 2147483646 h 6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73"/>
                <a:gd name="T181" fmla="*/ 0 h 622"/>
                <a:gd name="T182" fmla="*/ 1273 w 1273"/>
                <a:gd name="T183" fmla="*/ 622 h 6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73" h="622">
                  <a:moveTo>
                    <a:pt x="0" y="185"/>
                  </a:moveTo>
                  <a:lnTo>
                    <a:pt x="2" y="183"/>
                  </a:lnTo>
                  <a:lnTo>
                    <a:pt x="10" y="183"/>
                  </a:lnTo>
                  <a:lnTo>
                    <a:pt x="13" y="183"/>
                  </a:lnTo>
                  <a:lnTo>
                    <a:pt x="19" y="181"/>
                  </a:lnTo>
                  <a:lnTo>
                    <a:pt x="25" y="181"/>
                  </a:lnTo>
                  <a:lnTo>
                    <a:pt x="32" y="181"/>
                  </a:lnTo>
                  <a:lnTo>
                    <a:pt x="40" y="179"/>
                  </a:lnTo>
                  <a:lnTo>
                    <a:pt x="50" y="177"/>
                  </a:lnTo>
                  <a:lnTo>
                    <a:pt x="59" y="175"/>
                  </a:lnTo>
                  <a:lnTo>
                    <a:pt x="71" y="175"/>
                  </a:lnTo>
                  <a:lnTo>
                    <a:pt x="82" y="173"/>
                  </a:lnTo>
                  <a:lnTo>
                    <a:pt x="93" y="171"/>
                  </a:lnTo>
                  <a:lnTo>
                    <a:pt x="107" y="169"/>
                  </a:lnTo>
                  <a:lnTo>
                    <a:pt x="120" y="169"/>
                  </a:lnTo>
                  <a:lnTo>
                    <a:pt x="135" y="166"/>
                  </a:lnTo>
                  <a:lnTo>
                    <a:pt x="148" y="164"/>
                  </a:lnTo>
                  <a:lnTo>
                    <a:pt x="164" y="162"/>
                  </a:lnTo>
                  <a:lnTo>
                    <a:pt x="179" y="160"/>
                  </a:lnTo>
                  <a:lnTo>
                    <a:pt x="194" y="158"/>
                  </a:lnTo>
                  <a:lnTo>
                    <a:pt x="211" y="156"/>
                  </a:lnTo>
                  <a:lnTo>
                    <a:pt x="228" y="152"/>
                  </a:lnTo>
                  <a:lnTo>
                    <a:pt x="245" y="150"/>
                  </a:lnTo>
                  <a:lnTo>
                    <a:pt x="263" y="149"/>
                  </a:lnTo>
                  <a:lnTo>
                    <a:pt x="282" y="145"/>
                  </a:lnTo>
                  <a:lnTo>
                    <a:pt x="299" y="143"/>
                  </a:lnTo>
                  <a:lnTo>
                    <a:pt x="318" y="139"/>
                  </a:lnTo>
                  <a:lnTo>
                    <a:pt x="335" y="137"/>
                  </a:lnTo>
                  <a:lnTo>
                    <a:pt x="354" y="133"/>
                  </a:lnTo>
                  <a:lnTo>
                    <a:pt x="373" y="131"/>
                  </a:lnTo>
                  <a:lnTo>
                    <a:pt x="392" y="129"/>
                  </a:lnTo>
                  <a:lnTo>
                    <a:pt x="411" y="126"/>
                  </a:lnTo>
                  <a:lnTo>
                    <a:pt x="430" y="122"/>
                  </a:lnTo>
                  <a:lnTo>
                    <a:pt x="449" y="118"/>
                  </a:lnTo>
                  <a:lnTo>
                    <a:pt x="468" y="114"/>
                  </a:lnTo>
                  <a:lnTo>
                    <a:pt x="485" y="110"/>
                  </a:lnTo>
                  <a:lnTo>
                    <a:pt x="504" y="109"/>
                  </a:lnTo>
                  <a:lnTo>
                    <a:pt x="523" y="105"/>
                  </a:lnTo>
                  <a:lnTo>
                    <a:pt x="542" y="103"/>
                  </a:lnTo>
                  <a:lnTo>
                    <a:pt x="559" y="97"/>
                  </a:lnTo>
                  <a:lnTo>
                    <a:pt x="576" y="93"/>
                  </a:lnTo>
                  <a:lnTo>
                    <a:pt x="595" y="90"/>
                  </a:lnTo>
                  <a:lnTo>
                    <a:pt x="613" y="88"/>
                  </a:lnTo>
                  <a:lnTo>
                    <a:pt x="630" y="84"/>
                  </a:lnTo>
                  <a:lnTo>
                    <a:pt x="647" y="80"/>
                  </a:lnTo>
                  <a:lnTo>
                    <a:pt x="664" y="76"/>
                  </a:lnTo>
                  <a:lnTo>
                    <a:pt x="679" y="72"/>
                  </a:lnTo>
                  <a:lnTo>
                    <a:pt x="694" y="69"/>
                  </a:lnTo>
                  <a:lnTo>
                    <a:pt x="710" y="65"/>
                  </a:lnTo>
                  <a:lnTo>
                    <a:pt x="723" y="61"/>
                  </a:lnTo>
                  <a:lnTo>
                    <a:pt x="738" y="57"/>
                  </a:lnTo>
                  <a:lnTo>
                    <a:pt x="750" y="53"/>
                  </a:lnTo>
                  <a:lnTo>
                    <a:pt x="763" y="50"/>
                  </a:lnTo>
                  <a:lnTo>
                    <a:pt x="774" y="46"/>
                  </a:lnTo>
                  <a:lnTo>
                    <a:pt x="786" y="42"/>
                  </a:lnTo>
                  <a:lnTo>
                    <a:pt x="795" y="38"/>
                  </a:lnTo>
                  <a:lnTo>
                    <a:pt x="807" y="34"/>
                  </a:lnTo>
                  <a:lnTo>
                    <a:pt x="814" y="31"/>
                  </a:lnTo>
                  <a:lnTo>
                    <a:pt x="824" y="27"/>
                  </a:lnTo>
                  <a:lnTo>
                    <a:pt x="829" y="23"/>
                  </a:lnTo>
                  <a:lnTo>
                    <a:pt x="835" y="19"/>
                  </a:lnTo>
                  <a:lnTo>
                    <a:pt x="841" y="15"/>
                  </a:lnTo>
                  <a:lnTo>
                    <a:pt x="847" y="12"/>
                  </a:lnTo>
                  <a:lnTo>
                    <a:pt x="850" y="8"/>
                  </a:lnTo>
                  <a:lnTo>
                    <a:pt x="854" y="6"/>
                  </a:lnTo>
                  <a:lnTo>
                    <a:pt x="858" y="2"/>
                  </a:lnTo>
                  <a:lnTo>
                    <a:pt x="864" y="2"/>
                  </a:lnTo>
                  <a:lnTo>
                    <a:pt x="869" y="0"/>
                  </a:lnTo>
                  <a:lnTo>
                    <a:pt x="875" y="0"/>
                  </a:lnTo>
                  <a:lnTo>
                    <a:pt x="883" y="0"/>
                  </a:lnTo>
                  <a:lnTo>
                    <a:pt x="888" y="0"/>
                  </a:lnTo>
                  <a:lnTo>
                    <a:pt x="896" y="0"/>
                  </a:lnTo>
                  <a:lnTo>
                    <a:pt x="904" y="4"/>
                  </a:lnTo>
                  <a:lnTo>
                    <a:pt x="909" y="6"/>
                  </a:lnTo>
                  <a:lnTo>
                    <a:pt x="919" y="10"/>
                  </a:lnTo>
                  <a:lnTo>
                    <a:pt x="926" y="12"/>
                  </a:lnTo>
                  <a:lnTo>
                    <a:pt x="934" y="15"/>
                  </a:lnTo>
                  <a:lnTo>
                    <a:pt x="944" y="19"/>
                  </a:lnTo>
                  <a:lnTo>
                    <a:pt x="953" y="25"/>
                  </a:lnTo>
                  <a:lnTo>
                    <a:pt x="961" y="31"/>
                  </a:lnTo>
                  <a:lnTo>
                    <a:pt x="968" y="34"/>
                  </a:lnTo>
                  <a:lnTo>
                    <a:pt x="978" y="40"/>
                  </a:lnTo>
                  <a:lnTo>
                    <a:pt x="987" y="46"/>
                  </a:lnTo>
                  <a:lnTo>
                    <a:pt x="997" y="52"/>
                  </a:lnTo>
                  <a:lnTo>
                    <a:pt x="1006" y="59"/>
                  </a:lnTo>
                  <a:lnTo>
                    <a:pt x="1016" y="65"/>
                  </a:lnTo>
                  <a:lnTo>
                    <a:pt x="1025" y="74"/>
                  </a:lnTo>
                  <a:lnTo>
                    <a:pt x="1035" y="82"/>
                  </a:lnTo>
                  <a:lnTo>
                    <a:pt x="1046" y="88"/>
                  </a:lnTo>
                  <a:lnTo>
                    <a:pt x="1054" y="97"/>
                  </a:lnTo>
                  <a:lnTo>
                    <a:pt x="1065" y="105"/>
                  </a:lnTo>
                  <a:lnTo>
                    <a:pt x="1073" y="112"/>
                  </a:lnTo>
                  <a:lnTo>
                    <a:pt x="1084" y="122"/>
                  </a:lnTo>
                  <a:lnTo>
                    <a:pt x="1094" y="131"/>
                  </a:lnTo>
                  <a:lnTo>
                    <a:pt x="1103" y="139"/>
                  </a:lnTo>
                  <a:lnTo>
                    <a:pt x="1113" y="149"/>
                  </a:lnTo>
                  <a:lnTo>
                    <a:pt x="1122" y="156"/>
                  </a:lnTo>
                  <a:lnTo>
                    <a:pt x="1130" y="166"/>
                  </a:lnTo>
                  <a:lnTo>
                    <a:pt x="1141" y="175"/>
                  </a:lnTo>
                  <a:lnTo>
                    <a:pt x="1149" y="183"/>
                  </a:lnTo>
                  <a:lnTo>
                    <a:pt x="1159" y="192"/>
                  </a:lnTo>
                  <a:lnTo>
                    <a:pt x="1166" y="202"/>
                  </a:lnTo>
                  <a:lnTo>
                    <a:pt x="1176" y="209"/>
                  </a:lnTo>
                  <a:lnTo>
                    <a:pt x="1183" y="219"/>
                  </a:lnTo>
                  <a:lnTo>
                    <a:pt x="1191" y="228"/>
                  </a:lnTo>
                  <a:lnTo>
                    <a:pt x="1198" y="236"/>
                  </a:lnTo>
                  <a:lnTo>
                    <a:pt x="1206" y="245"/>
                  </a:lnTo>
                  <a:lnTo>
                    <a:pt x="1214" y="253"/>
                  </a:lnTo>
                  <a:lnTo>
                    <a:pt x="1219" y="263"/>
                  </a:lnTo>
                  <a:lnTo>
                    <a:pt x="1225" y="270"/>
                  </a:lnTo>
                  <a:lnTo>
                    <a:pt x="1233" y="280"/>
                  </a:lnTo>
                  <a:lnTo>
                    <a:pt x="1238" y="287"/>
                  </a:lnTo>
                  <a:lnTo>
                    <a:pt x="1242" y="295"/>
                  </a:lnTo>
                  <a:lnTo>
                    <a:pt x="1248" y="303"/>
                  </a:lnTo>
                  <a:lnTo>
                    <a:pt x="1254" y="310"/>
                  </a:lnTo>
                  <a:lnTo>
                    <a:pt x="1257" y="318"/>
                  </a:lnTo>
                  <a:lnTo>
                    <a:pt x="1261" y="325"/>
                  </a:lnTo>
                  <a:lnTo>
                    <a:pt x="1263" y="331"/>
                  </a:lnTo>
                  <a:lnTo>
                    <a:pt x="1267" y="339"/>
                  </a:lnTo>
                  <a:lnTo>
                    <a:pt x="1269" y="344"/>
                  </a:lnTo>
                  <a:lnTo>
                    <a:pt x="1271" y="350"/>
                  </a:lnTo>
                  <a:lnTo>
                    <a:pt x="1271" y="356"/>
                  </a:lnTo>
                  <a:lnTo>
                    <a:pt x="1273" y="360"/>
                  </a:lnTo>
                  <a:lnTo>
                    <a:pt x="1273" y="369"/>
                  </a:lnTo>
                  <a:lnTo>
                    <a:pt x="1271" y="377"/>
                  </a:lnTo>
                  <a:lnTo>
                    <a:pt x="1267" y="379"/>
                  </a:lnTo>
                  <a:lnTo>
                    <a:pt x="1265" y="382"/>
                  </a:lnTo>
                  <a:lnTo>
                    <a:pt x="1259" y="386"/>
                  </a:lnTo>
                  <a:lnTo>
                    <a:pt x="1256" y="390"/>
                  </a:lnTo>
                  <a:lnTo>
                    <a:pt x="1248" y="394"/>
                  </a:lnTo>
                  <a:lnTo>
                    <a:pt x="1240" y="398"/>
                  </a:lnTo>
                  <a:lnTo>
                    <a:pt x="1231" y="401"/>
                  </a:lnTo>
                  <a:lnTo>
                    <a:pt x="1223" y="405"/>
                  </a:lnTo>
                  <a:lnTo>
                    <a:pt x="1212" y="409"/>
                  </a:lnTo>
                  <a:lnTo>
                    <a:pt x="1200" y="415"/>
                  </a:lnTo>
                  <a:lnTo>
                    <a:pt x="1189" y="419"/>
                  </a:lnTo>
                  <a:lnTo>
                    <a:pt x="1178" y="424"/>
                  </a:lnTo>
                  <a:lnTo>
                    <a:pt x="1164" y="428"/>
                  </a:lnTo>
                  <a:lnTo>
                    <a:pt x="1151" y="432"/>
                  </a:lnTo>
                  <a:lnTo>
                    <a:pt x="1136" y="438"/>
                  </a:lnTo>
                  <a:lnTo>
                    <a:pt x="1120" y="443"/>
                  </a:lnTo>
                  <a:lnTo>
                    <a:pt x="1105" y="449"/>
                  </a:lnTo>
                  <a:lnTo>
                    <a:pt x="1088" y="453"/>
                  </a:lnTo>
                  <a:lnTo>
                    <a:pt x="1071" y="457"/>
                  </a:lnTo>
                  <a:lnTo>
                    <a:pt x="1054" y="462"/>
                  </a:lnTo>
                  <a:lnTo>
                    <a:pt x="1037" y="468"/>
                  </a:lnTo>
                  <a:lnTo>
                    <a:pt x="1020" y="474"/>
                  </a:lnTo>
                  <a:lnTo>
                    <a:pt x="1001" y="479"/>
                  </a:lnTo>
                  <a:lnTo>
                    <a:pt x="982" y="485"/>
                  </a:lnTo>
                  <a:lnTo>
                    <a:pt x="961" y="489"/>
                  </a:lnTo>
                  <a:lnTo>
                    <a:pt x="942" y="495"/>
                  </a:lnTo>
                  <a:lnTo>
                    <a:pt x="923" y="500"/>
                  </a:lnTo>
                  <a:lnTo>
                    <a:pt x="904" y="506"/>
                  </a:lnTo>
                  <a:lnTo>
                    <a:pt x="883" y="510"/>
                  </a:lnTo>
                  <a:lnTo>
                    <a:pt x="862" y="516"/>
                  </a:lnTo>
                  <a:lnTo>
                    <a:pt x="841" y="521"/>
                  </a:lnTo>
                  <a:lnTo>
                    <a:pt x="822" y="527"/>
                  </a:lnTo>
                  <a:lnTo>
                    <a:pt x="799" y="531"/>
                  </a:lnTo>
                  <a:lnTo>
                    <a:pt x="780" y="536"/>
                  </a:lnTo>
                  <a:lnTo>
                    <a:pt x="757" y="540"/>
                  </a:lnTo>
                  <a:lnTo>
                    <a:pt x="738" y="546"/>
                  </a:lnTo>
                  <a:lnTo>
                    <a:pt x="715" y="550"/>
                  </a:lnTo>
                  <a:lnTo>
                    <a:pt x="696" y="554"/>
                  </a:lnTo>
                  <a:lnTo>
                    <a:pt x="675" y="559"/>
                  </a:lnTo>
                  <a:lnTo>
                    <a:pt x="656" y="565"/>
                  </a:lnTo>
                  <a:lnTo>
                    <a:pt x="635" y="569"/>
                  </a:lnTo>
                  <a:lnTo>
                    <a:pt x="615" y="573"/>
                  </a:lnTo>
                  <a:lnTo>
                    <a:pt x="595" y="576"/>
                  </a:lnTo>
                  <a:lnTo>
                    <a:pt x="576" y="580"/>
                  </a:lnTo>
                  <a:lnTo>
                    <a:pt x="557" y="584"/>
                  </a:lnTo>
                  <a:lnTo>
                    <a:pt x="538" y="588"/>
                  </a:lnTo>
                  <a:lnTo>
                    <a:pt x="519" y="592"/>
                  </a:lnTo>
                  <a:lnTo>
                    <a:pt x="502" y="595"/>
                  </a:lnTo>
                  <a:lnTo>
                    <a:pt x="485" y="599"/>
                  </a:lnTo>
                  <a:lnTo>
                    <a:pt x="468" y="601"/>
                  </a:lnTo>
                  <a:lnTo>
                    <a:pt x="451" y="603"/>
                  </a:lnTo>
                  <a:lnTo>
                    <a:pt x="436" y="607"/>
                  </a:lnTo>
                  <a:lnTo>
                    <a:pt x="420" y="609"/>
                  </a:lnTo>
                  <a:lnTo>
                    <a:pt x="405" y="611"/>
                  </a:lnTo>
                  <a:lnTo>
                    <a:pt x="392" y="613"/>
                  </a:lnTo>
                  <a:lnTo>
                    <a:pt x="379" y="614"/>
                  </a:lnTo>
                  <a:lnTo>
                    <a:pt x="365" y="616"/>
                  </a:lnTo>
                  <a:lnTo>
                    <a:pt x="354" y="616"/>
                  </a:lnTo>
                  <a:lnTo>
                    <a:pt x="343" y="618"/>
                  </a:lnTo>
                  <a:lnTo>
                    <a:pt x="333" y="620"/>
                  </a:lnTo>
                  <a:lnTo>
                    <a:pt x="322" y="620"/>
                  </a:lnTo>
                  <a:lnTo>
                    <a:pt x="314" y="620"/>
                  </a:lnTo>
                  <a:lnTo>
                    <a:pt x="306" y="620"/>
                  </a:lnTo>
                  <a:lnTo>
                    <a:pt x="301" y="622"/>
                  </a:lnTo>
                  <a:lnTo>
                    <a:pt x="293" y="620"/>
                  </a:lnTo>
                  <a:lnTo>
                    <a:pt x="285" y="618"/>
                  </a:lnTo>
                  <a:lnTo>
                    <a:pt x="280" y="616"/>
                  </a:lnTo>
                  <a:lnTo>
                    <a:pt x="274" y="616"/>
                  </a:lnTo>
                  <a:lnTo>
                    <a:pt x="266" y="613"/>
                  </a:lnTo>
                  <a:lnTo>
                    <a:pt x="261" y="611"/>
                  </a:lnTo>
                  <a:lnTo>
                    <a:pt x="253" y="607"/>
                  </a:lnTo>
                  <a:lnTo>
                    <a:pt x="247" y="605"/>
                  </a:lnTo>
                  <a:lnTo>
                    <a:pt x="240" y="603"/>
                  </a:lnTo>
                  <a:lnTo>
                    <a:pt x="234" y="599"/>
                  </a:lnTo>
                  <a:lnTo>
                    <a:pt x="226" y="595"/>
                  </a:lnTo>
                  <a:lnTo>
                    <a:pt x="221" y="592"/>
                  </a:lnTo>
                  <a:lnTo>
                    <a:pt x="213" y="588"/>
                  </a:lnTo>
                  <a:lnTo>
                    <a:pt x="207" y="584"/>
                  </a:lnTo>
                  <a:lnTo>
                    <a:pt x="202" y="578"/>
                  </a:lnTo>
                  <a:lnTo>
                    <a:pt x="196" y="576"/>
                  </a:lnTo>
                  <a:lnTo>
                    <a:pt x="188" y="571"/>
                  </a:lnTo>
                  <a:lnTo>
                    <a:pt x="183" y="565"/>
                  </a:lnTo>
                  <a:lnTo>
                    <a:pt x="175" y="561"/>
                  </a:lnTo>
                  <a:lnTo>
                    <a:pt x="169" y="555"/>
                  </a:lnTo>
                  <a:lnTo>
                    <a:pt x="164" y="552"/>
                  </a:lnTo>
                  <a:lnTo>
                    <a:pt x="156" y="546"/>
                  </a:lnTo>
                  <a:lnTo>
                    <a:pt x="150" y="540"/>
                  </a:lnTo>
                  <a:lnTo>
                    <a:pt x="145" y="535"/>
                  </a:lnTo>
                  <a:lnTo>
                    <a:pt x="139" y="529"/>
                  </a:lnTo>
                  <a:lnTo>
                    <a:pt x="133" y="523"/>
                  </a:lnTo>
                  <a:lnTo>
                    <a:pt x="128" y="517"/>
                  </a:lnTo>
                  <a:lnTo>
                    <a:pt x="122" y="512"/>
                  </a:lnTo>
                  <a:lnTo>
                    <a:pt x="116" y="506"/>
                  </a:lnTo>
                  <a:lnTo>
                    <a:pt x="110" y="500"/>
                  </a:lnTo>
                  <a:lnTo>
                    <a:pt x="105" y="495"/>
                  </a:lnTo>
                  <a:lnTo>
                    <a:pt x="101" y="489"/>
                  </a:lnTo>
                  <a:lnTo>
                    <a:pt x="95" y="483"/>
                  </a:lnTo>
                  <a:lnTo>
                    <a:pt x="90" y="478"/>
                  </a:lnTo>
                  <a:lnTo>
                    <a:pt x="84" y="472"/>
                  </a:lnTo>
                  <a:lnTo>
                    <a:pt x="80" y="466"/>
                  </a:lnTo>
                  <a:lnTo>
                    <a:pt x="74" y="460"/>
                  </a:lnTo>
                  <a:lnTo>
                    <a:pt x="71" y="455"/>
                  </a:lnTo>
                  <a:lnTo>
                    <a:pt x="65" y="449"/>
                  </a:lnTo>
                  <a:lnTo>
                    <a:pt x="61" y="443"/>
                  </a:lnTo>
                  <a:lnTo>
                    <a:pt x="57" y="438"/>
                  </a:lnTo>
                  <a:lnTo>
                    <a:pt x="53" y="432"/>
                  </a:lnTo>
                  <a:lnTo>
                    <a:pt x="48" y="428"/>
                  </a:lnTo>
                  <a:lnTo>
                    <a:pt x="46" y="422"/>
                  </a:lnTo>
                  <a:lnTo>
                    <a:pt x="38" y="413"/>
                  </a:lnTo>
                  <a:lnTo>
                    <a:pt x="32" y="405"/>
                  </a:lnTo>
                  <a:lnTo>
                    <a:pt x="25" y="396"/>
                  </a:lnTo>
                  <a:lnTo>
                    <a:pt x="21" y="388"/>
                  </a:lnTo>
                  <a:lnTo>
                    <a:pt x="15" y="382"/>
                  </a:lnTo>
                  <a:lnTo>
                    <a:pt x="12" y="379"/>
                  </a:lnTo>
                  <a:lnTo>
                    <a:pt x="6" y="369"/>
                  </a:lnTo>
                  <a:lnTo>
                    <a:pt x="6" y="367"/>
                  </a:lnTo>
                  <a:lnTo>
                    <a:pt x="0" y="185"/>
                  </a:lnTo>
                  <a:close/>
                </a:path>
              </a:pathLst>
            </a:custGeom>
            <a:solidFill>
              <a:srgbClr val="A6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 name="Freeform 16"/>
            <p:cNvSpPr>
              <a:spLocks/>
            </p:cNvSpPr>
            <p:nvPr/>
          </p:nvSpPr>
          <p:spPr bwMode="auto">
            <a:xfrm>
              <a:off x="1068388" y="5541963"/>
              <a:ext cx="935038" cy="417512"/>
            </a:xfrm>
            <a:custGeom>
              <a:avLst/>
              <a:gdLst>
                <a:gd name="T0" fmla="*/ 2147483646 w 1177"/>
                <a:gd name="T1" fmla="*/ 2147483646 h 525"/>
                <a:gd name="T2" fmla="*/ 2147483646 w 1177"/>
                <a:gd name="T3" fmla="*/ 2147483646 h 525"/>
                <a:gd name="T4" fmla="*/ 2147483646 w 1177"/>
                <a:gd name="T5" fmla="*/ 2147483646 h 525"/>
                <a:gd name="T6" fmla="*/ 2147483646 w 1177"/>
                <a:gd name="T7" fmla="*/ 2147483646 h 525"/>
                <a:gd name="T8" fmla="*/ 2147483646 w 1177"/>
                <a:gd name="T9" fmla="*/ 2147483646 h 525"/>
                <a:gd name="T10" fmla="*/ 2147483646 w 1177"/>
                <a:gd name="T11" fmla="*/ 2147483646 h 525"/>
                <a:gd name="T12" fmla="*/ 2147483646 w 1177"/>
                <a:gd name="T13" fmla="*/ 2147483646 h 525"/>
                <a:gd name="T14" fmla="*/ 2147483646 w 1177"/>
                <a:gd name="T15" fmla="*/ 2147483646 h 525"/>
                <a:gd name="T16" fmla="*/ 2147483646 w 1177"/>
                <a:gd name="T17" fmla="*/ 2147483646 h 525"/>
                <a:gd name="T18" fmla="*/ 2147483646 w 1177"/>
                <a:gd name="T19" fmla="*/ 2147483646 h 525"/>
                <a:gd name="T20" fmla="*/ 2147483646 w 1177"/>
                <a:gd name="T21" fmla="*/ 2147483646 h 525"/>
                <a:gd name="T22" fmla="*/ 2147483646 w 1177"/>
                <a:gd name="T23" fmla="*/ 2147483646 h 525"/>
                <a:gd name="T24" fmla="*/ 2147483646 w 1177"/>
                <a:gd name="T25" fmla="*/ 2147483646 h 525"/>
                <a:gd name="T26" fmla="*/ 2147483646 w 1177"/>
                <a:gd name="T27" fmla="*/ 2147483646 h 525"/>
                <a:gd name="T28" fmla="*/ 2147483646 w 1177"/>
                <a:gd name="T29" fmla="*/ 2147483646 h 525"/>
                <a:gd name="T30" fmla="*/ 2147483646 w 1177"/>
                <a:gd name="T31" fmla="*/ 0 h 525"/>
                <a:gd name="T32" fmla="*/ 2147483646 w 1177"/>
                <a:gd name="T33" fmla="*/ 2147483646 h 525"/>
                <a:gd name="T34" fmla="*/ 2147483646 w 1177"/>
                <a:gd name="T35" fmla="*/ 2147483646 h 525"/>
                <a:gd name="T36" fmla="*/ 2147483646 w 1177"/>
                <a:gd name="T37" fmla="*/ 2147483646 h 525"/>
                <a:gd name="T38" fmla="*/ 2147483646 w 1177"/>
                <a:gd name="T39" fmla="*/ 2147483646 h 525"/>
                <a:gd name="T40" fmla="*/ 2147483646 w 1177"/>
                <a:gd name="T41" fmla="*/ 2147483646 h 525"/>
                <a:gd name="T42" fmla="*/ 2147483646 w 1177"/>
                <a:gd name="T43" fmla="*/ 2147483646 h 525"/>
                <a:gd name="T44" fmla="*/ 2147483646 w 1177"/>
                <a:gd name="T45" fmla="*/ 2147483646 h 525"/>
                <a:gd name="T46" fmla="*/ 2147483646 w 1177"/>
                <a:gd name="T47" fmla="*/ 2147483646 h 525"/>
                <a:gd name="T48" fmla="*/ 2147483646 w 1177"/>
                <a:gd name="T49" fmla="*/ 2147483646 h 525"/>
                <a:gd name="T50" fmla="*/ 2147483646 w 1177"/>
                <a:gd name="T51" fmla="*/ 2147483646 h 525"/>
                <a:gd name="T52" fmla="*/ 2147483646 w 1177"/>
                <a:gd name="T53" fmla="*/ 2147483646 h 525"/>
                <a:gd name="T54" fmla="*/ 2147483646 w 1177"/>
                <a:gd name="T55" fmla="*/ 2147483646 h 525"/>
                <a:gd name="T56" fmla="*/ 2147483646 w 1177"/>
                <a:gd name="T57" fmla="*/ 2147483646 h 525"/>
                <a:gd name="T58" fmla="*/ 2147483646 w 1177"/>
                <a:gd name="T59" fmla="*/ 2147483646 h 525"/>
                <a:gd name="T60" fmla="*/ 2147483646 w 1177"/>
                <a:gd name="T61" fmla="*/ 2147483646 h 525"/>
                <a:gd name="T62" fmla="*/ 2147483646 w 1177"/>
                <a:gd name="T63" fmla="*/ 2147483646 h 525"/>
                <a:gd name="T64" fmla="*/ 2147483646 w 1177"/>
                <a:gd name="T65" fmla="*/ 2147483646 h 525"/>
                <a:gd name="T66" fmla="*/ 2147483646 w 1177"/>
                <a:gd name="T67" fmla="*/ 2147483646 h 525"/>
                <a:gd name="T68" fmla="*/ 2147483646 w 1177"/>
                <a:gd name="T69" fmla="*/ 2147483646 h 525"/>
                <a:gd name="T70" fmla="*/ 2147483646 w 1177"/>
                <a:gd name="T71" fmla="*/ 2147483646 h 525"/>
                <a:gd name="T72" fmla="*/ 2147483646 w 1177"/>
                <a:gd name="T73" fmla="*/ 2147483646 h 525"/>
                <a:gd name="T74" fmla="*/ 2147483646 w 1177"/>
                <a:gd name="T75" fmla="*/ 2147483646 h 525"/>
                <a:gd name="T76" fmla="*/ 2147483646 w 1177"/>
                <a:gd name="T77" fmla="*/ 2147483646 h 525"/>
                <a:gd name="T78" fmla="*/ 2147483646 w 1177"/>
                <a:gd name="T79" fmla="*/ 2147483646 h 525"/>
                <a:gd name="T80" fmla="*/ 2147483646 w 1177"/>
                <a:gd name="T81" fmla="*/ 2147483646 h 525"/>
                <a:gd name="T82" fmla="*/ 2147483646 w 1177"/>
                <a:gd name="T83" fmla="*/ 2147483646 h 525"/>
                <a:gd name="T84" fmla="*/ 2147483646 w 1177"/>
                <a:gd name="T85" fmla="*/ 2147483646 h 525"/>
                <a:gd name="T86" fmla="*/ 2147483646 w 1177"/>
                <a:gd name="T87" fmla="*/ 2147483646 h 525"/>
                <a:gd name="T88" fmla="*/ 2147483646 w 1177"/>
                <a:gd name="T89" fmla="*/ 2147483646 h 525"/>
                <a:gd name="T90" fmla="*/ 2147483646 w 1177"/>
                <a:gd name="T91" fmla="*/ 2147483646 h 525"/>
                <a:gd name="T92" fmla="*/ 2147483646 w 1177"/>
                <a:gd name="T93" fmla="*/ 2147483646 h 525"/>
                <a:gd name="T94" fmla="*/ 2147483646 w 1177"/>
                <a:gd name="T95" fmla="*/ 2147483646 h 525"/>
                <a:gd name="T96" fmla="*/ 2147483646 w 1177"/>
                <a:gd name="T97" fmla="*/ 2147483646 h 525"/>
                <a:gd name="T98" fmla="*/ 2147483646 w 1177"/>
                <a:gd name="T99" fmla="*/ 2147483646 h 525"/>
                <a:gd name="T100" fmla="*/ 2147483646 w 1177"/>
                <a:gd name="T101" fmla="*/ 2147483646 h 525"/>
                <a:gd name="T102" fmla="*/ 2147483646 w 1177"/>
                <a:gd name="T103" fmla="*/ 2147483646 h 525"/>
                <a:gd name="T104" fmla="*/ 2147483646 w 1177"/>
                <a:gd name="T105" fmla="*/ 2147483646 h 525"/>
                <a:gd name="T106" fmla="*/ 2147483646 w 1177"/>
                <a:gd name="T107" fmla="*/ 2147483646 h 525"/>
                <a:gd name="T108" fmla="*/ 2147483646 w 1177"/>
                <a:gd name="T109" fmla="*/ 2147483646 h 525"/>
                <a:gd name="T110" fmla="*/ 2147483646 w 1177"/>
                <a:gd name="T111" fmla="*/ 2147483646 h 525"/>
                <a:gd name="T112" fmla="*/ 2147483646 w 1177"/>
                <a:gd name="T113" fmla="*/ 2147483646 h 525"/>
                <a:gd name="T114" fmla="*/ 2147483646 w 1177"/>
                <a:gd name="T115" fmla="*/ 2147483646 h 525"/>
                <a:gd name="T116" fmla="*/ 2147483646 w 1177"/>
                <a:gd name="T117" fmla="*/ 2147483646 h 525"/>
                <a:gd name="T118" fmla="*/ 2147483646 w 1177"/>
                <a:gd name="T119" fmla="*/ 2147483646 h 5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77"/>
                <a:gd name="T181" fmla="*/ 0 h 525"/>
                <a:gd name="T182" fmla="*/ 1177 w 1177"/>
                <a:gd name="T183" fmla="*/ 525 h 5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77" h="525">
                  <a:moveTo>
                    <a:pt x="10" y="230"/>
                  </a:moveTo>
                  <a:lnTo>
                    <a:pt x="11" y="230"/>
                  </a:lnTo>
                  <a:lnTo>
                    <a:pt x="17" y="228"/>
                  </a:lnTo>
                  <a:lnTo>
                    <a:pt x="21" y="226"/>
                  </a:lnTo>
                  <a:lnTo>
                    <a:pt x="27" y="225"/>
                  </a:lnTo>
                  <a:lnTo>
                    <a:pt x="32" y="223"/>
                  </a:lnTo>
                  <a:lnTo>
                    <a:pt x="40" y="221"/>
                  </a:lnTo>
                  <a:lnTo>
                    <a:pt x="48" y="217"/>
                  </a:lnTo>
                  <a:lnTo>
                    <a:pt x="57" y="215"/>
                  </a:lnTo>
                  <a:lnTo>
                    <a:pt x="65" y="213"/>
                  </a:lnTo>
                  <a:lnTo>
                    <a:pt x="76" y="209"/>
                  </a:lnTo>
                  <a:lnTo>
                    <a:pt x="86" y="206"/>
                  </a:lnTo>
                  <a:lnTo>
                    <a:pt x="97" y="202"/>
                  </a:lnTo>
                  <a:lnTo>
                    <a:pt x="110" y="198"/>
                  </a:lnTo>
                  <a:lnTo>
                    <a:pt x="124" y="196"/>
                  </a:lnTo>
                  <a:lnTo>
                    <a:pt x="135" y="190"/>
                  </a:lnTo>
                  <a:lnTo>
                    <a:pt x="150" y="187"/>
                  </a:lnTo>
                  <a:lnTo>
                    <a:pt x="164" y="183"/>
                  </a:lnTo>
                  <a:lnTo>
                    <a:pt x="179" y="179"/>
                  </a:lnTo>
                  <a:lnTo>
                    <a:pt x="194" y="173"/>
                  </a:lnTo>
                  <a:lnTo>
                    <a:pt x="209" y="169"/>
                  </a:lnTo>
                  <a:lnTo>
                    <a:pt x="226" y="164"/>
                  </a:lnTo>
                  <a:lnTo>
                    <a:pt x="242" y="160"/>
                  </a:lnTo>
                  <a:lnTo>
                    <a:pt x="259" y="154"/>
                  </a:lnTo>
                  <a:lnTo>
                    <a:pt x="276" y="149"/>
                  </a:lnTo>
                  <a:lnTo>
                    <a:pt x="293" y="143"/>
                  </a:lnTo>
                  <a:lnTo>
                    <a:pt x="310" y="139"/>
                  </a:lnTo>
                  <a:lnTo>
                    <a:pt x="327" y="133"/>
                  </a:lnTo>
                  <a:lnTo>
                    <a:pt x="346" y="129"/>
                  </a:lnTo>
                  <a:lnTo>
                    <a:pt x="363" y="124"/>
                  </a:lnTo>
                  <a:lnTo>
                    <a:pt x="382" y="118"/>
                  </a:lnTo>
                  <a:lnTo>
                    <a:pt x="400" y="114"/>
                  </a:lnTo>
                  <a:lnTo>
                    <a:pt x="419" y="109"/>
                  </a:lnTo>
                  <a:lnTo>
                    <a:pt x="436" y="103"/>
                  </a:lnTo>
                  <a:lnTo>
                    <a:pt x="455" y="97"/>
                  </a:lnTo>
                  <a:lnTo>
                    <a:pt x="472" y="91"/>
                  </a:lnTo>
                  <a:lnTo>
                    <a:pt x="491" y="88"/>
                  </a:lnTo>
                  <a:lnTo>
                    <a:pt x="508" y="82"/>
                  </a:lnTo>
                  <a:lnTo>
                    <a:pt x="525" y="76"/>
                  </a:lnTo>
                  <a:lnTo>
                    <a:pt x="542" y="71"/>
                  </a:lnTo>
                  <a:lnTo>
                    <a:pt x="561" y="67"/>
                  </a:lnTo>
                  <a:lnTo>
                    <a:pt x="576" y="63"/>
                  </a:lnTo>
                  <a:lnTo>
                    <a:pt x="594" y="57"/>
                  </a:lnTo>
                  <a:lnTo>
                    <a:pt x="611" y="52"/>
                  </a:lnTo>
                  <a:lnTo>
                    <a:pt x="626" y="48"/>
                  </a:lnTo>
                  <a:lnTo>
                    <a:pt x="641" y="44"/>
                  </a:lnTo>
                  <a:lnTo>
                    <a:pt x="658" y="42"/>
                  </a:lnTo>
                  <a:lnTo>
                    <a:pt x="672" y="36"/>
                  </a:lnTo>
                  <a:lnTo>
                    <a:pt x="687" y="32"/>
                  </a:lnTo>
                  <a:lnTo>
                    <a:pt x="700" y="29"/>
                  </a:lnTo>
                  <a:lnTo>
                    <a:pt x="713" y="25"/>
                  </a:lnTo>
                  <a:lnTo>
                    <a:pt x="727" y="21"/>
                  </a:lnTo>
                  <a:lnTo>
                    <a:pt x="740" y="19"/>
                  </a:lnTo>
                  <a:lnTo>
                    <a:pt x="751" y="15"/>
                  </a:lnTo>
                  <a:lnTo>
                    <a:pt x="763" y="13"/>
                  </a:lnTo>
                  <a:lnTo>
                    <a:pt x="772" y="12"/>
                  </a:lnTo>
                  <a:lnTo>
                    <a:pt x="782" y="8"/>
                  </a:lnTo>
                  <a:lnTo>
                    <a:pt x="791" y="6"/>
                  </a:lnTo>
                  <a:lnTo>
                    <a:pt x="801" y="4"/>
                  </a:lnTo>
                  <a:lnTo>
                    <a:pt x="807" y="2"/>
                  </a:lnTo>
                  <a:lnTo>
                    <a:pt x="814" y="2"/>
                  </a:lnTo>
                  <a:lnTo>
                    <a:pt x="820" y="2"/>
                  </a:lnTo>
                  <a:lnTo>
                    <a:pt x="826" y="2"/>
                  </a:lnTo>
                  <a:lnTo>
                    <a:pt x="833" y="0"/>
                  </a:lnTo>
                  <a:lnTo>
                    <a:pt x="843" y="2"/>
                  </a:lnTo>
                  <a:lnTo>
                    <a:pt x="848" y="4"/>
                  </a:lnTo>
                  <a:lnTo>
                    <a:pt x="854" y="6"/>
                  </a:lnTo>
                  <a:lnTo>
                    <a:pt x="860" y="8"/>
                  </a:lnTo>
                  <a:lnTo>
                    <a:pt x="867" y="12"/>
                  </a:lnTo>
                  <a:lnTo>
                    <a:pt x="873" y="15"/>
                  </a:lnTo>
                  <a:lnTo>
                    <a:pt x="879" y="19"/>
                  </a:lnTo>
                  <a:lnTo>
                    <a:pt x="886" y="21"/>
                  </a:lnTo>
                  <a:lnTo>
                    <a:pt x="894" y="27"/>
                  </a:lnTo>
                  <a:lnTo>
                    <a:pt x="900" y="31"/>
                  </a:lnTo>
                  <a:lnTo>
                    <a:pt x="907" y="36"/>
                  </a:lnTo>
                  <a:lnTo>
                    <a:pt x="915" y="42"/>
                  </a:lnTo>
                  <a:lnTo>
                    <a:pt x="925" y="46"/>
                  </a:lnTo>
                  <a:lnTo>
                    <a:pt x="930" y="52"/>
                  </a:lnTo>
                  <a:lnTo>
                    <a:pt x="938" y="57"/>
                  </a:lnTo>
                  <a:lnTo>
                    <a:pt x="945" y="63"/>
                  </a:lnTo>
                  <a:lnTo>
                    <a:pt x="953" y="71"/>
                  </a:lnTo>
                  <a:lnTo>
                    <a:pt x="961" y="76"/>
                  </a:lnTo>
                  <a:lnTo>
                    <a:pt x="968" y="84"/>
                  </a:lnTo>
                  <a:lnTo>
                    <a:pt x="978" y="90"/>
                  </a:lnTo>
                  <a:lnTo>
                    <a:pt x="985" y="97"/>
                  </a:lnTo>
                  <a:lnTo>
                    <a:pt x="993" y="103"/>
                  </a:lnTo>
                  <a:lnTo>
                    <a:pt x="1001" y="110"/>
                  </a:lnTo>
                  <a:lnTo>
                    <a:pt x="1010" y="118"/>
                  </a:lnTo>
                  <a:lnTo>
                    <a:pt x="1018" y="126"/>
                  </a:lnTo>
                  <a:lnTo>
                    <a:pt x="1025" y="133"/>
                  </a:lnTo>
                  <a:lnTo>
                    <a:pt x="1033" y="143"/>
                  </a:lnTo>
                  <a:lnTo>
                    <a:pt x="1042" y="150"/>
                  </a:lnTo>
                  <a:lnTo>
                    <a:pt x="1050" y="158"/>
                  </a:lnTo>
                  <a:lnTo>
                    <a:pt x="1056" y="166"/>
                  </a:lnTo>
                  <a:lnTo>
                    <a:pt x="1065" y="173"/>
                  </a:lnTo>
                  <a:lnTo>
                    <a:pt x="1071" y="181"/>
                  </a:lnTo>
                  <a:lnTo>
                    <a:pt x="1079" y="188"/>
                  </a:lnTo>
                  <a:lnTo>
                    <a:pt x="1086" y="196"/>
                  </a:lnTo>
                  <a:lnTo>
                    <a:pt x="1092" y="204"/>
                  </a:lnTo>
                  <a:lnTo>
                    <a:pt x="1098" y="213"/>
                  </a:lnTo>
                  <a:lnTo>
                    <a:pt x="1105" y="221"/>
                  </a:lnTo>
                  <a:lnTo>
                    <a:pt x="1111" y="228"/>
                  </a:lnTo>
                  <a:lnTo>
                    <a:pt x="1117" y="236"/>
                  </a:lnTo>
                  <a:lnTo>
                    <a:pt x="1122" y="242"/>
                  </a:lnTo>
                  <a:lnTo>
                    <a:pt x="1130" y="249"/>
                  </a:lnTo>
                  <a:lnTo>
                    <a:pt x="1136" y="257"/>
                  </a:lnTo>
                  <a:lnTo>
                    <a:pt x="1139" y="265"/>
                  </a:lnTo>
                  <a:lnTo>
                    <a:pt x="1145" y="272"/>
                  </a:lnTo>
                  <a:lnTo>
                    <a:pt x="1151" y="280"/>
                  </a:lnTo>
                  <a:lnTo>
                    <a:pt x="1155" y="285"/>
                  </a:lnTo>
                  <a:lnTo>
                    <a:pt x="1158" y="291"/>
                  </a:lnTo>
                  <a:lnTo>
                    <a:pt x="1162" y="297"/>
                  </a:lnTo>
                  <a:lnTo>
                    <a:pt x="1164" y="304"/>
                  </a:lnTo>
                  <a:lnTo>
                    <a:pt x="1166" y="310"/>
                  </a:lnTo>
                  <a:lnTo>
                    <a:pt x="1170" y="314"/>
                  </a:lnTo>
                  <a:lnTo>
                    <a:pt x="1172" y="320"/>
                  </a:lnTo>
                  <a:lnTo>
                    <a:pt x="1174" y="327"/>
                  </a:lnTo>
                  <a:lnTo>
                    <a:pt x="1176" y="335"/>
                  </a:lnTo>
                  <a:lnTo>
                    <a:pt x="1177" y="342"/>
                  </a:lnTo>
                  <a:lnTo>
                    <a:pt x="1176" y="350"/>
                  </a:lnTo>
                  <a:lnTo>
                    <a:pt x="1174" y="356"/>
                  </a:lnTo>
                  <a:lnTo>
                    <a:pt x="1166" y="360"/>
                  </a:lnTo>
                  <a:lnTo>
                    <a:pt x="1160" y="365"/>
                  </a:lnTo>
                  <a:lnTo>
                    <a:pt x="1155" y="367"/>
                  </a:lnTo>
                  <a:lnTo>
                    <a:pt x="1151" y="371"/>
                  </a:lnTo>
                  <a:lnTo>
                    <a:pt x="1145" y="373"/>
                  </a:lnTo>
                  <a:lnTo>
                    <a:pt x="1139" y="377"/>
                  </a:lnTo>
                  <a:lnTo>
                    <a:pt x="1134" y="381"/>
                  </a:lnTo>
                  <a:lnTo>
                    <a:pt x="1126" y="382"/>
                  </a:lnTo>
                  <a:lnTo>
                    <a:pt x="1120" y="386"/>
                  </a:lnTo>
                  <a:lnTo>
                    <a:pt x="1115" y="390"/>
                  </a:lnTo>
                  <a:lnTo>
                    <a:pt x="1105" y="394"/>
                  </a:lnTo>
                  <a:lnTo>
                    <a:pt x="1098" y="398"/>
                  </a:lnTo>
                  <a:lnTo>
                    <a:pt x="1090" y="401"/>
                  </a:lnTo>
                  <a:lnTo>
                    <a:pt x="1082" y="405"/>
                  </a:lnTo>
                  <a:lnTo>
                    <a:pt x="1071" y="409"/>
                  </a:lnTo>
                  <a:lnTo>
                    <a:pt x="1063" y="413"/>
                  </a:lnTo>
                  <a:lnTo>
                    <a:pt x="1052" y="417"/>
                  </a:lnTo>
                  <a:lnTo>
                    <a:pt x="1042" y="420"/>
                  </a:lnTo>
                  <a:lnTo>
                    <a:pt x="1033" y="424"/>
                  </a:lnTo>
                  <a:lnTo>
                    <a:pt x="1023" y="430"/>
                  </a:lnTo>
                  <a:lnTo>
                    <a:pt x="1014" y="434"/>
                  </a:lnTo>
                  <a:lnTo>
                    <a:pt x="1002" y="438"/>
                  </a:lnTo>
                  <a:lnTo>
                    <a:pt x="991" y="441"/>
                  </a:lnTo>
                  <a:lnTo>
                    <a:pt x="980" y="445"/>
                  </a:lnTo>
                  <a:lnTo>
                    <a:pt x="968" y="449"/>
                  </a:lnTo>
                  <a:lnTo>
                    <a:pt x="959" y="453"/>
                  </a:lnTo>
                  <a:lnTo>
                    <a:pt x="947" y="457"/>
                  </a:lnTo>
                  <a:lnTo>
                    <a:pt x="936" y="462"/>
                  </a:lnTo>
                  <a:lnTo>
                    <a:pt x="925" y="464"/>
                  </a:lnTo>
                  <a:lnTo>
                    <a:pt x="913" y="470"/>
                  </a:lnTo>
                  <a:lnTo>
                    <a:pt x="900" y="472"/>
                  </a:lnTo>
                  <a:lnTo>
                    <a:pt x="888" y="476"/>
                  </a:lnTo>
                  <a:lnTo>
                    <a:pt x="875" y="479"/>
                  </a:lnTo>
                  <a:lnTo>
                    <a:pt x="864" y="483"/>
                  </a:lnTo>
                  <a:lnTo>
                    <a:pt x="850" y="487"/>
                  </a:lnTo>
                  <a:lnTo>
                    <a:pt x="839" y="489"/>
                  </a:lnTo>
                  <a:lnTo>
                    <a:pt x="826" y="493"/>
                  </a:lnTo>
                  <a:lnTo>
                    <a:pt x="814" y="497"/>
                  </a:lnTo>
                  <a:lnTo>
                    <a:pt x="801" y="498"/>
                  </a:lnTo>
                  <a:lnTo>
                    <a:pt x="789" y="502"/>
                  </a:lnTo>
                  <a:lnTo>
                    <a:pt x="776" y="504"/>
                  </a:lnTo>
                  <a:lnTo>
                    <a:pt x="765" y="508"/>
                  </a:lnTo>
                  <a:lnTo>
                    <a:pt x="751" y="510"/>
                  </a:lnTo>
                  <a:lnTo>
                    <a:pt x="740" y="512"/>
                  </a:lnTo>
                  <a:lnTo>
                    <a:pt x="727" y="514"/>
                  </a:lnTo>
                  <a:lnTo>
                    <a:pt x="715" y="516"/>
                  </a:lnTo>
                  <a:lnTo>
                    <a:pt x="704" y="517"/>
                  </a:lnTo>
                  <a:lnTo>
                    <a:pt x="691" y="519"/>
                  </a:lnTo>
                  <a:lnTo>
                    <a:pt x="679" y="519"/>
                  </a:lnTo>
                  <a:lnTo>
                    <a:pt x="668" y="521"/>
                  </a:lnTo>
                  <a:lnTo>
                    <a:pt x="658" y="521"/>
                  </a:lnTo>
                  <a:lnTo>
                    <a:pt x="647" y="523"/>
                  </a:lnTo>
                  <a:lnTo>
                    <a:pt x="635" y="523"/>
                  </a:lnTo>
                  <a:lnTo>
                    <a:pt x="624" y="525"/>
                  </a:lnTo>
                  <a:lnTo>
                    <a:pt x="613" y="523"/>
                  </a:lnTo>
                  <a:lnTo>
                    <a:pt x="603" y="523"/>
                  </a:lnTo>
                  <a:lnTo>
                    <a:pt x="592" y="523"/>
                  </a:lnTo>
                  <a:lnTo>
                    <a:pt x="584" y="523"/>
                  </a:lnTo>
                  <a:lnTo>
                    <a:pt x="573" y="521"/>
                  </a:lnTo>
                  <a:lnTo>
                    <a:pt x="565" y="519"/>
                  </a:lnTo>
                  <a:lnTo>
                    <a:pt x="555" y="519"/>
                  </a:lnTo>
                  <a:lnTo>
                    <a:pt x="546" y="517"/>
                  </a:lnTo>
                  <a:lnTo>
                    <a:pt x="536" y="516"/>
                  </a:lnTo>
                  <a:lnTo>
                    <a:pt x="527" y="512"/>
                  </a:lnTo>
                  <a:lnTo>
                    <a:pt x="517" y="510"/>
                  </a:lnTo>
                  <a:lnTo>
                    <a:pt x="508" y="508"/>
                  </a:lnTo>
                  <a:lnTo>
                    <a:pt x="497" y="504"/>
                  </a:lnTo>
                  <a:lnTo>
                    <a:pt x="487" y="500"/>
                  </a:lnTo>
                  <a:lnTo>
                    <a:pt x="476" y="497"/>
                  </a:lnTo>
                  <a:lnTo>
                    <a:pt x="466" y="495"/>
                  </a:lnTo>
                  <a:lnTo>
                    <a:pt x="455" y="489"/>
                  </a:lnTo>
                  <a:lnTo>
                    <a:pt x="443" y="487"/>
                  </a:lnTo>
                  <a:lnTo>
                    <a:pt x="432" y="481"/>
                  </a:lnTo>
                  <a:lnTo>
                    <a:pt x="420" y="478"/>
                  </a:lnTo>
                  <a:lnTo>
                    <a:pt x="407" y="472"/>
                  </a:lnTo>
                  <a:lnTo>
                    <a:pt x="398" y="468"/>
                  </a:lnTo>
                  <a:lnTo>
                    <a:pt x="384" y="462"/>
                  </a:lnTo>
                  <a:lnTo>
                    <a:pt x="373" y="458"/>
                  </a:lnTo>
                  <a:lnTo>
                    <a:pt x="360" y="453"/>
                  </a:lnTo>
                  <a:lnTo>
                    <a:pt x="348" y="447"/>
                  </a:lnTo>
                  <a:lnTo>
                    <a:pt x="335" y="441"/>
                  </a:lnTo>
                  <a:lnTo>
                    <a:pt x="323" y="438"/>
                  </a:lnTo>
                  <a:lnTo>
                    <a:pt x="310" y="430"/>
                  </a:lnTo>
                  <a:lnTo>
                    <a:pt x="299" y="424"/>
                  </a:lnTo>
                  <a:lnTo>
                    <a:pt x="285" y="419"/>
                  </a:lnTo>
                  <a:lnTo>
                    <a:pt x="274" y="415"/>
                  </a:lnTo>
                  <a:lnTo>
                    <a:pt x="261" y="407"/>
                  </a:lnTo>
                  <a:lnTo>
                    <a:pt x="249" y="401"/>
                  </a:lnTo>
                  <a:lnTo>
                    <a:pt x="238" y="396"/>
                  </a:lnTo>
                  <a:lnTo>
                    <a:pt x="226" y="390"/>
                  </a:lnTo>
                  <a:lnTo>
                    <a:pt x="213" y="384"/>
                  </a:lnTo>
                  <a:lnTo>
                    <a:pt x="204" y="379"/>
                  </a:lnTo>
                  <a:lnTo>
                    <a:pt x="192" y="373"/>
                  </a:lnTo>
                  <a:lnTo>
                    <a:pt x="181" y="367"/>
                  </a:lnTo>
                  <a:lnTo>
                    <a:pt x="169" y="362"/>
                  </a:lnTo>
                  <a:lnTo>
                    <a:pt x="158" y="354"/>
                  </a:lnTo>
                  <a:lnTo>
                    <a:pt x="147" y="348"/>
                  </a:lnTo>
                  <a:lnTo>
                    <a:pt x="137" y="342"/>
                  </a:lnTo>
                  <a:lnTo>
                    <a:pt x="126" y="337"/>
                  </a:lnTo>
                  <a:lnTo>
                    <a:pt x="116" y="331"/>
                  </a:lnTo>
                  <a:lnTo>
                    <a:pt x="107" y="325"/>
                  </a:lnTo>
                  <a:lnTo>
                    <a:pt x="97" y="320"/>
                  </a:lnTo>
                  <a:lnTo>
                    <a:pt x="88" y="314"/>
                  </a:lnTo>
                  <a:lnTo>
                    <a:pt x="80" y="308"/>
                  </a:lnTo>
                  <a:lnTo>
                    <a:pt x="70" y="303"/>
                  </a:lnTo>
                  <a:lnTo>
                    <a:pt x="65" y="297"/>
                  </a:lnTo>
                  <a:lnTo>
                    <a:pt x="55" y="291"/>
                  </a:lnTo>
                  <a:lnTo>
                    <a:pt x="50" y="287"/>
                  </a:lnTo>
                  <a:lnTo>
                    <a:pt x="42" y="282"/>
                  </a:lnTo>
                  <a:lnTo>
                    <a:pt x="36" y="278"/>
                  </a:lnTo>
                  <a:lnTo>
                    <a:pt x="31" y="272"/>
                  </a:lnTo>
                  <a:lnTo>
                    <a:pt x="25" y="268"/>
                  </a:lnTo>
                  <a:lnTo>
                    <a:pt x="19" y="263"/>
                  </a:lnTo>
                  <a:lnTo>
                    <a:pt x="15" y="261"/>
                  </a:lnTo>
                  <a:lnTo>
                    <a:pt x="8" y="251"/>
                  </a:lnTo>
                  <a:lnTo>
                    <a:pt x="4" y="245"/>
                  </a:lnTo>
                  <a:lnTo>
                    <a:pt x="0" y="240"/>
                  </a:lnTo>
                  <a:lnTo>
                    <a:pt x="0" y="236"/>
                  </a:lnTo>
                  <a:lnTo>
                    <a:pt x="4" y="232"/>
                  </a:lnTo>
                  <a:lnTo>
                    <a:pt x="10" y="23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 name="Freeform 17"/>
            <p:cNvSpPr>
              <a:spLocks/>
            </p:cNvSpPr>
            <p:nvPr/>
          </p:nvSpPr>
          <p:spPr bwMode="auto">
            <a:xfrm>
              <a:off x="1035051" y="5132388"/>
              <a:ext cx="969963" cy="819150"/>
            </a:xfrm>
            <a:custGeom>
              <a:avLst/>
              <a:gdLst>
                <a:gd name="T0" fmla="*/ 2147483646 w 1221"/>
                <a:gd name="T1" fmla="*/ 2147483646 h 1031"/>
                <a:gd name="T2" fmla="*/ 2147483646 w 1221"/>
                <a:gd name="T3" fmla="*/ 2147483646 h 1031"/>
                <a:gd name="T4" fmla="*/ 2147483646 w 1221"/>
                <a:gd name="T5" fmla="*/ 2147483646 h 1031"/>
                <a:gd name="T6" fmla="*/ 2147483646 w 1221"/>
                <a:gd name="T7" fmla="*/ 2147483646 h 1031"/>
                <a:gd name="T8" fmla="*/ 2147483646 w 1221"/>
                <a:gd name="T9" fmla="*/ 2147483646 h 1031"/>
                <a:gd name="T10" fmla="*/ 2147483646 w 1221"/>
                <a:gd name="T11" fmla="*/ 2147483646 h 1031"/>
                <a:gd name="T12" fmla="*/ 2147483646 w 1221"/>
                <a:gd name="T13" fmla="*/ 2147483646 h 1031"/>
                <a:gd name="T14" fmla="*/ 2147483646 w 1221"/>
                <a:gd name="T15" fmla="*/ 2147483646 h 1031"/>
                <a:gd name="T16" fmla="*/ 2147483646 w 1221"/>
                <a:gd name="T17" fmla="*/ 2147483646 h 1031"/>
                <a:gd name="T18" fmla="*/ 2147483646 w 1221"/>
                <a:gd name="T19" fmla="*/ 2147483646 h 1031"/>
                <a:gd name="T20" fmla="*/ 2147483646 w 1221"/>
                <a:gd name="T21" fmla="*/ 2147483646 h 1031"/>
                <a:gd name="T22" fmla="*/ 2147483646 w 1221"/>
                <a:gd name="T23" fmla="*/ 2147483646 h 1031"/>
                <a:gd name="T24" fmla="*/ 2147483646 w 1221"/>
                <a:gd name="T25" fmla="*/ 2147483646 h 1031"/>
                <a:gd name="T26" fmla="*/ 2147483646 w 1221"/>
                <a:gd name="T27" fmla="*/ 2147483646 h 1031"/>
                <a:gd name="T28" fmla="*/ 2147483646 w 1221"/>
                <a:gd name="T29" fmla="*/ 2147483646 h 1031"/>
                <a:gd name="T30" fmla="*/ 2147483646 w 1221"/>
                <a:gd name="T31" fmla="*/ 2147483646 h 1031"/>
                <a:gd name="T32" fmla="*/ 2147483646 w 1221"/>
                <a:gd name="T33" fmla="*/ 2147483646 h 1031"/>
                <a:gd name="T34" fmla="*/ 2147483646 w 1221"/>
                <a:gd name="T35" fmla="*/ 2147483646 h 1031"/>
                <a:gd name="T36" fmla="*/ 2147483646 w 1221"/>
                <a:gd name="T37" fmla="*/ 2147483646 h 1031"/>
                <a:gd name="T38" fmla="*/ 2147483646 w 1221"/>
                <a:gd name="T39" fmla="*/ 2147483646 h 1031"/>
                <a:gd name="T40" fmla="*/ 2147483646 w 1221"/>
                <a:gd name="T41" fmla="*/ 2147483646 h 1031"/>
                <a:gd name="T42" fmla="*/ 2147483646 w 1221"/>
                <a:gd name="T43" fmla="*/ 0 h 1031"/>
                <a:gd name="T44" fmla="*/ 2147483646 w 1221"/>
                <a:gd name="T45" fmla="*/ 2147483646 h 1031"/>
                <a:gd name="T46" fmla="*/ 2147483646 w 1221"/>
                <a:gd name="T47" fmla="*/ 2147483646 h 1031"/>
                <a:gd name="T48" fmla="*/ 2147483646 w 1221"/>
                <a:gd name="T49" fmla="*/ 2147483646 h 1031"/>
                <a:gd name="T50" fmla="*/ 2147483646 w 1221"/>
                <a:gd name="T51" fmla="*/ 2147483646 h 1031"/>
                <a:gd name="T52" fmla="*/ 2147483646 w 1221"/>
                <a:gd name="T53" fmla="*/ 2147483646 h 1031"/>
                <a:gd name="T54" fmla="*/ 2147483646 w 1221"/>
                <a:gd name="T55" fmla="*/ 2147483646 h 1031"/>
                <a:gd name="T56" fmla="*/ 2147483646 w 1221"/>
                <a:gd name="T57" fmla="*/ 2147483646 h 1031"/>
                <a:gd name="T58" fmla="*/ 2147483646 w 1221"/>
                <a:gd name="T59" fmla="*/ 2147483646 h 1031"/>
                <a:gd name="T60" fmla="*/ 2147483646 w 1221"/>
                <a:gd name="T61" fmla="*/ 2147483646 h 1031"/>
                <a:gd name="T62" fmla="*/ 2147483646 w 1221"/>
                <a:gd name="T63" fmla="*/ 2147483646 h 1031"/>
                <a:gd name="T64" fmla="*/ 2147483646 w 1221"/>
                <a:gd name="T65" fmla="*/ 2147483646 h 1031"/>
                <a:gd name="T66" fmla="*/ 2147483646 w 1221"/>
                <a:gd name="T67" fmla="*/ 2147483646 h 1031"/>
                <a:gd name="T68" fmla="*/ 2147483646 w 1221"/>
                <a:gd name="T69" fmla="*/ 2147483646 h 1031"/>
                <a:gd name="T70" fmla="*/ 2147483646 w 1221"/>
                <a:gd name="T71" fmla="*/ 2147483646 h 1031"/>
                <a:gd name="T72" fmla="*/ 2147483646 w 1221"/>
                <a:gd name="T73" fmla="*/ 2147483646 h 1031"/>
                <a:gd name="T74" fmla="*/ 2147483646 w 1221"/>
                <a:gd name="T75" fmla="*/ 2147483646 h 1031"/>
                <a:gd name="T76" fmla="*/ 2147483646 w 1221"/>
                <a:gd name="T77" fmla="*/ 2147483646 h 1031"/>
                <a:gd name="T78" fmla="*/ 2147483646 w 1221"/>
                <a:gd name="T79" fmla="*/ 2147483646 h 1031"/>
                <a:gd name="T80" fmla="*/ 2147483646 w 1221"/>
                <a:gd name="T81" fmla="*/ 2147483646 h 1031"/>
                <a:gd name="T82" fmla="*/ 2147483646 w 1221"/>
                <a:gd name="T83" fmla="*/ 2147483646 h 1031"/>
                <a:gd name="T84" fmla="*/ 2147483646 w 1221"/>
                <a:gd name="T85" fmla="*/ 2147483646 h 1031"/>
                <a:gd name="T86" fmla="*/ 2147483646 w 1221"/>
                <a:gd name="T87" fmla="*/ 2147483646 h 1031"/>
                <a:gd name="T88" fmla="*/ 2147483646 w 1221"/>
                <a:gd name="T89" fmla="*/ 2147483646 h 1031"/>
                <a:gd name="T90" fmla="*/ 2147483646 w 1221"/>
                <a:gd name="T91" fmla="*/ 2147483646 h 1031"/>
                <a:gd name="T92" fmla="*/ 2147483646 w 1221"/>
                <a:gd name="T93" fmla="*/ 2147483646 h 1031"/>
                <a:gd name="T94" fmla="*/ 2147483646 w 1221"/>
                <a:gd name="T95" fmla="*/ 2147483646 h 1031"/>
                <a:gd name="T96" fmla="*/ 2147483646 w 1221"/>
                <a:gd name="T97" fmla="*/ 2147483646 h 1031"/>
                <a:gd name="T98" fmla="*/ 2147483646 w 1221"/>
                <a:gd name="T99" fmla="*/ 2147483646 h 1031"/>
                <a:gd name="T100" fmla="*/ 2147483646 w 1221"/>
                <a:gd name="T101" fmla="*/ 2147483646 h 1031"/>
                <a:gd name="T102" fmla="*/ 2147483646 w 1221"/>
                <a:gd name="T103" fmla="*/ 2147483646 h 1031"/>
                <a:gd name="T104" fmla="*/ 2147483646 w 1221"/>
                <a:gd name="T105" fmla="*/ 2147483646 h 1031"/>
                <a:gd name="T106" fmla="*/ 2147483646 w 1221"/>
                <a:gd name="T107" fmla="*/ 2147483646 h 1031"/>
                <a:gd name="T108" fmla="*/ 2147483646 w 1221"/>
                <a:gd name="T109" fmla="*/ 2147483646 h 1031"/>
                <a:gd name="T110" fmla="*/ 2147483646 w 1221"/>
                <a:gd name="T111" fmla="*/ 2147483646 h 1031"/>
                <a:gd name="T112" fmla="*/ 2147483646 w 1221"/>
                <a:gd name="T113" fmla="*/ 2147483646 h 1031"/>
                <a:gd name="T114" fmla="*/ 2147483646 w 1221"/>
                <a:gd name="T115" fmla="*/ 2147483646 h 1031"/>
                <a:gd name="T116" fmla="*/ 2147483646 w 1221"/>
                <a:gd name="T117" fmla="*/ 2147483646 h 1031"/>
                <a:gd name="T118" fmla="*/ 2147483646 w 1221"/>
                <a:gd name="T119" fmla="*/ 2147483646 h 1031"/>
                <a:gd name="T120" fmla="*/ 2147483646 w 1221"/>
                <a:gd name="T121" fmla="*/ 2147483646 h 1031"/>
                <a:gd name="T122" fmla="*/ 2147483646 w 1221"/>
                <a:gd name="T123" fmla="*/ 2147483646 h 10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21"/>
                <a:gd name="T187" fmla="*/ 0 h 1031"/>
                <a:gd name="T188" fmla="*/ 1221 w 1221"/>
                <a:gd name="T189" fmla="*/ 1031 h 10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21" h="1031">
                  <a:moveTo>
                    <a:pt x="1206" y="896"/>
                  </a:moveTo>
                  <a:lnTo>
                    <a:pt x="1204" y="896"/>
                  </a:lnTo>
                  <a:lnTo>
                    <a:pt x="1200" y="897"/>
                  </a:lnTo>
                  <a:lnTo>
                    <a:pt x="1195" y="897"/>
                  </a:lnTo>
                  <a:lnTo>
                    <a:pt x="1191" y="899"/>
                  </a:lnTo>
                  <a:lnTo>
                    <a:pt x="1187" y="899"/>
                  </a:lnTo>
                  <a:lnTo>
                    <a:pt x="1181" y="901"/>
                  </a:lnTo>
                  <a:lnTo>
                    <a:pt x="1176" y="903"/>
                  </a:lnTo>
                  <a:lnTo>
                    <a:pt x="1170" y="905"/>
                  </a:lnTo>
                  <a:lnTo>
                    <a:pt x="1162" y="905"/>
                  </a:lnTo>
                  <a:lnTo>
                    <a:pt x="1157" y="909"/>
                  </a:lnTo>
                  <a:lnTo>
                    <a:pt x="1147" y="911"/>
                  </a:lnTo>
                  <a:lnTo>
                    <a:pt x="1138" y="913"/>
                  </a:lnTo>
                  <a:lnTo>
                    <a:pt x="1130" y="916"/>
                  </a:lnTo>
                  <a:lnTo>
                    <a:pt x="1121" y="918"/>
                  </a:lnTo>
                  <a:lnTo>
                    <a:pt x="1109" y="920"/>
                  </a:lnTo>
                  <a:lnTo>
                    <a:pt x="1100" y="924"/>
                  </a:lnTo>
                  <a:lnTo>
                    <a:pt x="1088" y="926"/>
                  </a:lnTo>
                  <a:lnTo>
                    <a:pt x="1079" y="930"/>
                  </a:lnTo>
                  <a:lnTo>
                    <a:pt x="1067" y="932"/>
                  </a:lnTo>
                  <a:lnTo>
                    <a:pt x="1056" y="935"/>
                  </a:lnTo>
                  <a:lnTo>
                    <a:pt x="1044" y="937"/>
                  </a:lnTo>
                  <a:lnTo>
                    <a:pt x="1033" y="941"/>
                  </a:lnTo>
                  <a:lnTo>
                    <a:pt x="1020" y="945"/>
                  </a:lnTo>
                  <a:lnTo>
                    <a:pt x="1006" y="949"/>
                  </a:lnTo>
                  <a:lnTo>
                    <a:pt x="993" y="953"/>
                  </a:lnTo>
                  <a:lnTo>
                    <a:pt x="982" y="954"/>
                  </a:lnTo>
                  <a:lnTo>
                    <a:pt x="967" y="958"/>
                  </a:lnTo>
                  <a:lnTo>
                    <a:pt x="955" y="962"/>
                  </a:lnTo>
                  <a:lnTo>
                    <a:pt x="942" y="966"/>
                  </a:lnTo>
                  <a:lnTo>
                    <a:pt x="928" y="970"/>
                  </a:lnTo>
                  <a:lnTo>
                    <a:pt x="913" y="972"/>
                  </a:lnTo>
                  <a:lnTo>
                    <a:pt x="900" y="975"/>
                  </a:lnTo>
                  <a:lnTo>
                    <a:pt x="887" y="977"/>
                  </a:lnTo>
                  <a:lnTo>
                    <a:pt x="871" y="981"/>
                  </a:lnTo>
                  <a:lnTo>
                    <a:pt x="858" y="985"/>
                  </a:lnTo>
                  <a:lnTo>
                    <a:pt x="845" y="989"/>
                  </a:lnTo>
                  <a:lnTo>
                    <a:pt x="831" y="991"/>
                  </a:lnTo>
                  <a:lnTo>
                    <a:pt x="818" y="994"/>
                  </a:lnTo>
                  <a:lnTo>
                    <a:pt x="805" y="998"/>
                  </a:lnTo>
                  <a:lnTo>
                    <a:pt x="792" y="1000"/>
                  </a:lnTo>
                  <a:lnTo>
                    <a:pt x="778" y="1002"/>
                  </a:lnTo>
                  <a:lnTo>
                    <a:pt x="765" y="1006"/>
                  </a:lnTo>
                  <a:lnTo>
                    <a:pt x="752" y="1008"/>
                  </a:lnTo>
                  <a:lnTo>
                    <a:pt x="740" y="1010"/>
                  </a:lnTo>
                  <a:lnTo>
                    <a:pt x="727" y="1013"/>
                  </a:lnTo>
                  <a:lnTo>
                    <a:pt x="715" y="1015"/>
                  </a:lnTo>
                  <a:lnTo>
                    <a:pt x="704" y="1017"/>
                  </a:lnTo>
                  <a:lnTo>
                    <a:pt x="693" y="1019"/>
                  </a:lnTo>
                  <a:lnTo>
                    <a:pt x="681" y="1021"/>
                  </a:lnTo>
                  <a:lnTo>
                    <a:pt x="670" y="1023"/>
                  </a:lnTo>
                  <a:lnTo>
                    <a:pt x="658" y="1025"/>
                  </a:lnTo>
                  <a:lnTo>
                    <a:pt x="651" y="1027"/>
                  </a:lnTo>
                  <a:lnTo>
                    <a:pt x="639" y="1027"/>
                  </a:lnTo>
                  <a:lnTo>
                    <a:pt x="632" y="1029"/>
                  </a:lnTo>
                  <a:lnTo>
                    <a:pt x="622" y="1029"/>
                  </a:lnTo>
                  <a:lnTo>
                    <a:pt x="615" y="1029"/>
                  </a:lnTo>
                  <a:lnTo>
                    <a:pt x="607" y="1029"/>
                  </a:lnTo>
                  <a:lnTo>
                    <a:pt x="599" y="1031"/>
                  </a:lnTo>
                  <a:lnTo>
                    <a:pt x="592" y="1029"/>
                  </a:lnTo>
                  <a:lnTo>
                    <a:pt x="586" y="1029"/>
                  </a:lnTo>
                  <a:lnTo>
                    <a:pt x="582" y="1029"/>
                  </a:lnTo>
                  <a:lnTo>
                    <a:pt x="578" y="1029"/>
                  </a:lnTo>
                  <a:lnTo>
                    <a:pt x="573" y="1027"/>
                  </a:lnTo>
                  <a:lnTo>
                    <a:pt x="567" y="1027"/>
                  </a:lnTo>
                  <a:lnTo>
                    <a:pt x="559" y="1025"/>
                  </a:lnTo>
                  <a:lnTo>
                    <a:pt x="554" y="1023"/>
                  </a:lnTo>
                  <a:lnTo>
                    <a:pt x="546" y="1021"/>
                  </a:lnTo>
                  <a:lnTo>
                    <a:pt x="539" y="1019"/>
                  </a:lnTo>
                  <a:lnTo>
                    <a:pt x="531" y="1015"/>
                  </a:lnTo>
                  <a:lnTo>
                    <a:pt x="523" y="1013"/>
                  </a:lnTo>
                  <a:lnTo>
                    <a:pt x="514" y="1010"/>
                  </a:lnTo>
                  <a:lnTo>
                    <a:pt x="506" y="1008"/>
                  </a:lnTo>
                  <a:lnTo>
                    <a:pt x="497" y="1004"/>
                  </a:lnTo>
                  <a:lnTo>
                    <a:pt x="487" y="1002"/>
                  </a:lnTo>
                  <a:lnTo>
                    <a:pt x="478" y="998"/>
                  </a:lnTo>
                  <a:lnTo>
                    <a:pt x="466" y="994"/>
                  </a:lnTo>
                  <a:lnTo>
                    <a:pt x="457" y="991"/>
                  </a:lnTo>
                  <a:lnTo>
                    <a:pt x="445" y="987"/>
                  </a:lnTo>
                  <a:lnTo>
                    <a:pt x="434" y="983"/>
                  </a:lnTo>
                  <a:lnTo>
                    <a:pt x="423" y="977"/>
                  </a:lnTo>
                  <a:lnTo>
                    <a:pt x="411" y="973"/>
                  </a:lnTo>
                  <a:lnTo>
                    <a:pt x="400" y="970"/>
                  </a:lnTo>
                  <a:lnTo>
                    <a:pt x="388" y="964"/>
                  </a:lnTo>
                  <a:lnTo>
                    <a:pt x="375" y="960"/>
                  </a:lnTo>
                  <a:lnTo>
                    <a:pt x="364" y="954"/>
                  </a:lnTo>
                  <a:lnTo>
                    <a:pt x="352" y="953"/>
                  </a:lnTo>
                  <a:lnTo>
                    <a:pt x="339" y="947"/>
                  </a:lnTo>
                  <a:lnTo>
                    <a:pt x="327" y="941"/>
                  </a:lnTo>
                  <a:lnTo>
                    <a:pt x="314" y="935"/>
                  </a:lnTo>
                  <a:lnTo>
                    <a:pt x="303" y="932"/>
                  </a:lnTo>
                  <a:lnTo>
                    <a:pt x="289" y="926"/>
                  </a:lnTo>
                  <a:lnTo>
                    <a:pt x="278" y="922"/>
                  </a:lnTo>
                  <a:lnTo>
                    <a:pt x="265" y="916"/>
                  </a:lnTo>
                  <a:lnTo>
                    <a:pt x="253" y="913"/>
                  </a:lnTo>
                  <a:lnTo>
                    <a:pt x="240" y="907"/>
                  </a:lnTo>
                  <a:lnTo>
                    <a:pt x="227" y="901"/>
                  </a:lnTo>
                  <a:lnTo>
                    <a:pt x="215" y="896"/>
                  </a:lnTo>
                  <a:lnTo>
                    <a:pt x="204" y="892"/>
                  </a:lnTo>
                  <a:lnTo>
                    <a:pt x="190" y="886"/>
                  </a:lnTo>
                  <a:lnTo>
                    <a:pt x="179" y="880"/>
                  </a:lnTo>
                  <a:lnTo>
                    <a:pt x="168" y="875"/>
                  </a:lnTo>
                  <a:lnTo>
                    <a:pt x="156" y="871"/>
                  </a:lnTo>
                  <a:lnTo>
                    <a:pt x="145" y="865"/>
                  </a:lnTo>
                  <a:lnTo>
                    <a:pt x="133" y="859"/>
                  </a:lnTo>
                  <a:lnTo>
                    <a:pt x="124" y="854"/>
                  </a:lnTo>
                  <a:lnTo>
                    <a:pt x="114" y="850"/>
                  </a:lnTo>
                  <a:lnTo>
                    <a:pt x="103" y="844"/>
                  </a:lnTo>
                  <a:lnTo>
                    <a:pt x="93" y="838"/>
                  </a:lnTo>
                  <a:lnTo>
                    <a:pt x="84" y="835"/>
                  </a:lnTo>
                  <a:lnTo>
                    <a:pt x="76" y="831"/>
                  </a:lnTo>
                  <a:lnTo>
                    <a:pt x="67" y="825"/>
                  </a:lnTo>
                  <a:lnTo>
                    <a:pt x="59" y="821"/>
                  </a:lnTo>
                  <a:lnTo>
                    <a:pt x="52" y="816"/>
                  </a:lnTo>
                  <a:lnTo>
                    <a:pt x="44" y="812"/>
                  </a:lnTo>
                  <a:lnTo>
                    <a:pt x="36" y="806"/>
                  </a:lnTo>
                  <a:lnTo>
                    <a:pt x="31" y="804"/>
                  </a:lnTo>
                  <a:lnTo>
                    <a:pt x="25" y="799"/>
                  </a:lnTo>
                  <a:lnTo>
                    <a:pt x="21" y="797"/>
                  </a:lnTo>
                  <a:lnTo>
                    <a:pt x="12" y="787"/>
                  </a:lnTo>
                  <a:lnTo>
                    <a:pt x="6" y="781"/>
                  </a:lnTo>
                  <a:lnTo>
                    <a:pt x="2" y="776"/>
                  </a:lnTo>
                  <a:lnTo>
                    <a:pt x="0" y="770"/>
                  </a:lnTo>
                  <a:lnTo>
                    <a:pt x="0" y="766"/>
                  </a:lnTo>
                  <a:lnTo>
                    <a:pt x="2" y="762"/>
                  </a:lnTo>
                  <a:lnTo>
                    <a:pt x="2" y="759"/>
                  </a:lnTo>
                  <a:lnTo>
                    <a:pt x="6" y="755"/>
                  </a:lnTo>
                  <a:lnTo>
                    <a:pt x="8" y="749"/>
                  </a:lnTo>
                  <a:lnTo>
                    <a:pt x="12" y="743"/>
                  </a:lnTo>
                  <a:lnTo>
                    <a:pt x="15" y="736"/>
                  </a:lnTo>
                  <a:lnTo>
                    <a:pt x="21" y="730"/>
                  </a:lnTo>
                  <a:lnTo>
                    <a:pt x="25" y="722"/>
                  </a:lnTo>
                  <a:lnTo>
                    <a:pt x="31" y="713"/>
                  </a:lnTo>
                  <a:lnTo>
                    <a:pt x="36" y="705"/>
                  </a:lnTo>
                  <a:lnTo>
                    <a:pt x="44" y="698"/>
                  </a:lnTo>
                  <a:lnTo>
                    <a:pt x="52" y="686"/>
                  </a:lnTo>
                  <a:lnTo>
                    <a:pt x="59" y="679"/>
                  </a:lnTo>
                  <a:lnTo>
                    <a:pt x="69" y="667"/>
                  </a:lnTo>
                  <a:lnTo>
                    <a:pt x="78" y="658"/>
                  </a:lnTo>
                  <a:lnTo>
                    <a:pt x="86" y="646"/>
                  </a:lnTo>
                  <a:lnTo>
                    <a:pt x="95" y="635"/>
                  </a:lnTo>
                  <a:lnTo>
                    <a:pt x="105" y="624"/>
                  </a:lnTo>
                  <a:lnTo>
                    <a:pt x="114" y="612"/>
                  </a:lnTo>
                  <a:lnTo>
                    <a:pt x="126" y="601"/>
                  </a:lnTo>
                  <a:lnTo>
                    <a:pt x="135" y="589"/>
                  </a:lnTo>
                  <a:lnTo>
                    <a:pt x="147" y="578"/>
                  </a:lnTo>
                  <a:lnTo>
                    <a:pt x="158" y="565"/>
                  </a:lnTo>
                  <a:lnTo>
                    <a:pt x="170" y="553"/>
                  </a:lnTo>
                  <a:lnTo>
                    <a:pt x="179" y="540"/>
                  </a:lnTo>
                  <a:lnTo>
                    <a:pt x="192" y="527"/>
                  </a:lnTo>
                  <a:lnTo>
                    <a:pt x="204" y="513"/>
                  </a:lnTo>
                  <a:lnTo>
                    <a:pt x="215" y="502"/>
                  </a:lnTo>
                  <a:lnTo>
                    <a:pt x="228" y="489"/>
                  </a:lnTo>
                  <a:lnTo>
                    <a:pt x="240" y="475"/>
                  </a:lnTo>
                  <a:lnTo>
                    <a:pt x="253" y="464"/>
                  </a:lnTo>
                  <a:lnTo>
                    <a:pt x="265" y="451"/>
                  </a:lnTo>
                  <a:lnTo>
                    <a:pt x="276" y="437"/>
                  </a:lnTo>
                  <a:lnTo>
                    <a:pt x="289" y="424"/>
                  </a:lnTo>
                  <a:lnTo>
                    <a:pt x="301" y="412"/>
                  </a:lnTo>
                  <a:lnTo>
                    <a:pt x="312" y="397"/>
                  </a:lnTo>
                  <a:lnTo>
                    <a:pt x="325" y="386"/>
                  </a:lnTo>
                  <a:lnTo>
                    <a:pt x="337" y="373"/>
                  </a:lnTo>
                  <a:lnTo>
                    <a:pt x="350" y="361"/>
                  </a:lnTo>
                  <a:lnTo>
                    <a:pt x="362" y="348"/>
                  </a:lnTo>
                  <a:lnTo>
                    <a:pt x="373" y="336"/>
                  </a:lnTo>
                  <a:lnTo>
                    <a:pt x="384" y="323"/>
                  </a:lnTo>
                  <a:lnTo>
                    <a:pt x="396" y="312"/>
                  </a:lnTo>
                  <a:lnTo>
                    <a:pt x="407" y="302"/>
                  </a:lnTo>
                  <a:lnTo>
                    <a:pt x="417" y="291"/>
                  </a:lnTo>
                  <a:lnTo>
                    <a:pt x="428" y="279"/>
                  </a:lnTo>
                  <a:lnTo>
                    <a:pt x="440" y="270"/>
                  </a:lnTo>
                  <a:lnTo>
                    <a:pt x="449" y="260"/>
                  </a:lnTo>
                  <a:lnTo>
                    <a:pt x="459" y="251"/>
                  </a:lnTo>
                  <a:lnTo>
                    <a:pt x="468" y="239"/>
                  </a:lnTo>
                  <a:lnTo>
                    <a:pt x="478" y="232"/>
                  </a:lnTo>
                  <a:lnTo>
                    <a:pt x="487" y="224"/>
                  </a:lnTo>
                  <a:lnTo>
                    <a:pt x="495" y="215"/>
                  </a:lnTo>
                  <a:lnTo>
                    <a:pt x="502" y="209"/>
                  </a:lnTo>
                  <a:lnTo>
                    <a:pt x="512" y="203"/>
                  </a:lnTo>
                  <a:lnTo>
                    <a:pt x="518" y="196"/>
                  </a:lnTo>
                  <a:lnTo>
                    <a:pt x="523" y="190"/>
                  </a:lnTo>
                  <a:lnTo>
                    <a:pt x="529" y="184"/>
                  </a:lnTo>
                  <a:lnTo>
                    <a:pt x="537" y="180"/>
                  </a:lnTo>
                  <a:lnTo>
                    <a:pt x="540" y="175"/>
                  </a:lnTo>
                  <a:lnTo>
                    <a:pt x="544" y="173"/>
                  </a:lnTo>
                  <a:lnTo>
                    <a:pt x="548" y="169"/>
                  </a:lnTo>
                  <a:lnTo>
                    <a:pt x="554" y="167"/>
                  </a:lnTo>
                  <a:lnTo>
                    <a:pt x="559" y="163"/>
                  </a:lnTo>
                  <a:lnTo>
                    <a:pt x="569" y="158"/>
                  </a:lnTo>
                  <a:lnTo>
                    <a:pt x="575" y="156"/>
                  </a:lnTo>
                  <a:lnTo>
                    <a:pt x="580" y="152"/>
                  </a:lnTo>
                  <a:lnTo>
                    <a:pt x="586" y="150"/>
                  </a:lnTo>
                  <a:lnTo>
                    <a:pt x="596" y="146"/>
                  </a:lnTo>
                  <a:lnTo>
                    <a:pt x="603" y="142"/>
                  </a:lnTo>
                  <a:lnTo>
                    <a:pt x="611" y="141"/>
                  </a:lnTo>
                  <a:lnTo>
                    <a:pt x="618" y="137"/>
                  </a:lnTo>
                  <a:lnTo>
                    <a:pt x="630" y="133"/>
                  </a:lnTo>
                  <a:lnTo>
                    <a:pt x="637" y="129"/>
                  </a:lnTo>
                  <a:lnTo>
                    <a:pt x="649" y="127"/>
                  </a:lnTo>
                  <a:lnTo>
                    <a:pt x="658" y="123"/>
                  </a:lnTo>
                  <a:lnTo>
                    <a:pt x="670" y="120"/>
                  </a:lnTo>
                  <a:lnTo>
                    <a:pt x="681" y="116"/>
                  </a:lnTo>
                  <a:lnTo>
                    <a:pt x="693" y="112"/>
                  </a:lnTo>
                  <a:lnTo>
                    <a:pt x="704" y="108"/>
                  </a:lnTo>
                  <a:lnTo>
                    <a:pt x="715" y="104"/>
                  </a:lnTo>
                  <a:lnTo>
                    <a:pt x="727" y="101"/>
                  </a:lnTo>
                  <a:lnTo>
                    <a:pt x="740" y="97"/>
                  </a:lnTo>
                  <a:lnTo>
                    <a:pt x="752" y="93"/>
                  </a:lnTo>
                  <a:lnTo>
                    <a:pt x="767" y="89"/>
                  </a:lnTo>
                  <a:lnTo>
                    <a:pt x="778" y="85"/>
                  </a:lnTo>
                  <a:lnTo>
                    <a:pt x="792" y="82"/>
                  </a:lnTo>
                  <a:lnTo>
                    <a:pt x="805" y="78"/>
                  </a:lnTo>
                  <a:lnTo>
                    <a:pt x="818" y="74"/>
                  </a:lnTo>
                  <a:lnTo>
                    <a:pt x="831" y="70"/>
                  </a:lnTo>
                  <a:lnTo>
                    <a:pt x="847" y="66"/>
                  </a:lnTo>
                  <a:lnTo>
                    <a:pt x="860" y="64"/>
                  </a:lnTo>
                  <a:lnTo>
                    <a:pt x="873" y="61"/>
                  </a:lnTo>
                  <a:lnTo>
                    <a:pt x="887" y="57"/>
                  </a:lnTo>
                  <a:lnTo>
                    <a:pt x="900" y="53"/>
                  </a:lnTo>
                  <a:lnTo>
                    <a:pt x="913" y="49"/>
                  </a:lnTo>
                  <a:lnTo>
                    <a:pt x="927" y="45"/>
                  </a:lnTo>
                  <a:lnTo>
                    <a:pt x="940" y="42"/>
                  </a:lnTo>
                  <a:lnTo>
                    <a:pt x="951" y="38"/>
                  </a:lnTo>
                  <a:lnTo>
                    <a:pt x="965" y="36"/>
                  </a:lnTo>
                  <a:lnTo>
                    <a:pt x="978" y="32"/>
                  </a:lnTo>
                  <a:lnTo>
                    <a:pt x="989" y="28"/>
                  </a:lnTo>
                  <a:lnTo>
                    <a:pt x="1001" y="26"/>
                  </a:lnTo>
                  <a:lnTo>
                    <a:pt x="1014" y="23"/>
                  </a:lnTo>
                  <a:lnTo>
                    <a:pt x="1025" y="21"/>
                  </a:lnTo>
                  <a:lnTo>
                    <a:pt x="1037" y="17"/>
                  </a:lnTo>
                  <a:lnTo>
                    <a:pt x="1048" y="17"/>
                  </a:lnTo>
                  <a:lnTo>
                    <a:pt x="1060" y="15"/>
                  </a:lnTo>
                  <a:lnTo>
                    <a:pt x="1071" y="13"/>
                  </a:lnTo>
                  <a:lnTo>
                    <a:pt x="1081" y="9"/>
                  </a:lnTo>
                  <a:lnTo>
                    <a:pt x="1090" y="7"/>
                  </a:lnTo>
                  <a:lnTo>
                    <a:pt x="1100" y="5"/>
                  </a:lnTo>
                  <a:lnTo>
                    <a:pt x="1109" y="5"/>
                  </a:lnTo>
                  <a:lnTo>
                    <a:pt x="1117" y="4"/>
                  </a:lnTo>
                  <a:lnTo>
                    <a:pt x="1124" y="2"/>
                  </a:lnTo>
                  <a:lnTo>
                    <a:pt x="1132" y="2"/>
                  </a:lnTo>
                  <a:lnTo>
                    <a:pt x="1140" y="2"/>
                  </a:lnTo>
                  <a:lnTo>
                    <a:pt x="1145" y="0"/>
                  </a:lnTo>
                  <a:lnTo>
                    <a:pt x="1151" y="0"/>
                  </a:lnTo>
                  <a:lnTo>
                    <a:pt x="1157" y="0"/>
                  </a:lnTo>
                  <a:lnTo>
                    <a:pt x="1162" y="0"/>
                  </a:lnTo>
                  <a:lnTo>
                    <a:pt x="1170" y="2"/>
                  </a:lnTo>
                  <a:lnTo>
                    <a:pt x="1176" y="4"/>
                  </a:lnTo>
                  <a:lnTo>
                    <a:pt x="1181" y="7"/>
                  </a:lnTo>
                  <a:lnTo>
                    <a:pt x="1185" y="13"/>
                  </a:lnTo>
                  <a:lnTo>
                    <a:pt x="1189" y="17"/>
                  </a:lnTo>
                  <a:lnTo>
                    <a:pt x="1193" y="23"/>
                  </a:lnTo>
                  <a:lnTo>
                    <a:pt x="1193" y="30"/>
                  </a:lnTo>
                  <a:lnTo>
                    <a:pt x="1187" y="40"/>
                  </a:lnTo>
                  <a:lnTo>
                    <a:pt x="1181" y="44"/>
                  </a:lnTo>
                  <a:lnTo>
                    <a:pt x="1174" y="45"/>
                  </a:lnTo>
                  <a:lnTo>
                    <a:pt x="1168" y="47"/>
                  </a:lnTo>
                  <a:lnTo>
                    <a:pt x="1164" y="49"/>
                  </a:lnTo>
                  <a:lnTo>
                    <a:pt x="1159" y="51"/>
                  </a:lnTo>
                  <a:lnTo>
                    <a:pt x="1153" y="55"/>
                  </a:lnTo>
                  <a:lnTo>
                    <a:pt x="1145" y="57"/>
                  </a:lnTo>
                  <a:lnTo>
                    <a:pt x="1138" y="59"/>
                  </a:lnTo>
                  <a:lnTo>
                    <a:pt x="1130" y="61"/>
                  </a:lnTo>
                  <a:lnTo>
                    <a:pt x="1121" y="63"/>
                  </a:lnTo>
                  <a:lnTo>
                    <a:pt x="1111" y="64"/>
                  </a:lnTo>
                  <a:lnTo>
                    <a:pt x="1102" y="66"/>
                  </a:lnTo>
                  <a:lnTo>
                    <a:pt x="1096" y="66"/>
                  </a:lnTo>
                  <a:lnTo>
                    <a:pt x="1090" y="68"/>
                  </a:lnTo>
                  <a:lnTo>
                    <a:pt x="1084" y="68"/>
                  </a:lnTo>
                  <a:lnTo>
                    <a:pt x="1081" y="70"/>
                  </a:lnTo>
                  <a:lnTo>
                    <a:pt x="1073" y="70"/>
                  </a:lnTo>
                  <a:lnTo>
                    <a:pt x="1065" y="72"/>
                  </a:lnTo>
                  <a:lnTo>
                    <a:pt x="1060" y="72"/>
                  </a:lnTo>
                  <a:lnTo>
                    <a:pt x="1052" y="74"/>
                  </a:lnTo>
                  <a:lnTo>
                    <a:pt x="1044" y="76"/>
                  </a:lnTo>
                  <a:lnTo>
                    <a:pt x="1037" y="78"/>
                  </a:lnTo>
                  <a:lnTo>
                    <a:pt x="1031" y="78"/>
                  </a:lnTo>
                  <a:lnTo>
                    <a:pt x="1024" y="80"/>
                  </a:lnTo>
                  <a:lnTo>
                    <a:pt x="1014" y="82"/>
                  </a:lnTo>
                  <a:lnTo>
                    <a:pt x="1006" y="83"/>
                  </a:lnTo>
                  <a:lnTo>
                    <a:pt x="997" y="85"/>
                  </a:lnTo>
                  <a:lnTo>
                    <a:pt x="989" y="87"/>
                  </a:lnTo>
                  <a:lnTo>
                    <a:pt x="980" y="89"/>
                  </a:lnTo>
                  <a:lnTo>
                    <a:pt x="970" y="89"/>
                  </a:lnTo>
                  <a:lnTo>
                    <a:pt x="961" y="91"/>
                  </a:lnTo>
                  <a:lnTo>
                    <a:pt x="953" y="95"/>
                  </a:lnTo>
                  <a:lnTo>
                    <a:pt x="942" y="97"/>
                  </a:lnTo>
                  <a:lnTo>
                    <a:pt x="934" y="99"/>
                  </a:lnTo>
                  <a:lnTo>
                    <a:pt x="923" y="101"/>
                  </a:lnTo>
                  <a:lnTo>
                    <a:pt x="915" y="102"/>
                  </a:lnTo>
                  <a:lnTo>
                    <a:pt x="904" y="104"/>
                  </a:lnTo>
                  <a:lnTo>
                    <a:pt x="894" y="106"/>
                  </a:lnTo>
                  <a:lnTo>
                    <a:pt x="885" y="110"/>
                  </a:lnTo>
                  <a:lnTo>
                    <a:pt x="875" y="112"/>
                  </a:lnTo>
                  <a:lnTo>
                    <a:pt x="864" y="114"/>
                  </a:lnTo>
                  <a:lnTo>
                    <a:pt x="854" y="116"/>
                  </a:lnTo>
                  <a:lnTo>
                    <a:pt x="845" y="120"/>
                  </a:lnTo>
                  <a:lnTo>
                    <a:pt x="835" y="122"/>
                  </a:lnTo>
                  <a:lnTo>
                    <a:pt x="824" y="125"/>
                  </a:lnTo>
                  <a:lnTo>
                    <a:pt x="816" y="127"/>
                  </a:lnTo>
                  <a:lnTo>
                    <a:pt x="805" y="131"/>
                  </a:lnTo>
                  <a:lnTo>
                    <a:pt x="795" y="133"/>
                  </a:lnTo>
                  <a:lnTo>
                    <a:pt x="786" y="135"/>
                  </a:lnTo>
                  <a:lnTo>
                    <a:pt x="776" y="137"/>
                  </a:lnTo>
                  <a:lnTo>
                    <a:pt x="765" y="141"/>
                  </a:lnTo>
                  <a:lnTo>
                    <a:pt x="755" y="142"/>
                  </a:lnTo>
                  <a:lnTo>
                    <a:pt x="746" y="146"/>
                  </a:lnTo>
                  <a:lnTo>
                    <a:pt x="736" y="148"/>
                  </a:lnTo>
                  <a:lnTo>
                    <a:pt x="727" y="152"/>
                  </a:lnTo>
                  <a:lnTo>
                    <a:pt x="719" y="154"/>
                  </a:lnTo>
                  <a:lnTo>
                    <a:pt x="710" y="158"/>
                  </a:lnTo>
                  <a:lnTo>
                    <a:pt x="700" y="160"/>
                  </a:lnTo>
                  <a:lnTo>
                    <a:pt x="693" y="163"/>
                  </a:lnTo>
                  <a:lnTo>
                    <a:pt x="683" y="165"/>
                  </a:lnTo>
                  <a:lnTo>
                    <a:pt x="675" y="167"/>
                  </a:lnTo>
                  <a:lnTo>
                    <a:pt x="668" y="171"/>
                  </a:lnTo>
                  <a:lnTo>
                    <a:pt x="660" y="173"/>
                  </a:lnTo>
                  <a:lnTo>
                    <a:pt x="653" y="177"/>
                  </a:lnTo>
                  <a:lnTo>
                    <a:pt x="645" y="179"/>
                  </a:lnTo>
                  <a:lnTo>
                    <a:pt x="637" y="180"/>
                  </a:lnTo>
                  <a:lnTo>
                    <a:pt x="630" y="184"/>
                  </a:lnTo>
                  <a:lnTo>
                    <a:pt x="624" y="186"/>
                  </a:lnTo>
                  <a:lnTo>
                    <a:pt x="617" y="188"/>
                  </a:lnTo>
                  <a:lnTo>
                    <a:pt x="611" y="192"/>
                  </a:lnTo>
                  <a:lnTo>
                    <a:pt x="605" y="194"/>
                  </a:lnTo>
                  <a:lnTo>
                    <a:pt x="599" y="198"/>
                  </a:lnTo>
                  <a:lnTo>
                    <a:pt x="594" y="199"/>
                  </a:lnTo>
                  <a:lnTo>
                    <a:pt x="588" y="201"/>
                  </a:lnTo>
                  <a:lnTo>
                    <a:pt x="584" y="205"/>
                  </a:lnTo>
                  <a:lnTo>
                    <a:pt x="580" y="207"/>
                  </a:lnTo>
                  <a:lnTo>
                    <a:pt x="573" y="213"/>
                  </a:lnTo>
                  <a:lnTo>
                    <a:pt x="567" y="217"/>
                  </a:lnTo>
                  <a:lnTo>
                    <a:pt x="559" y="222"/>
                  </a:lnTo>
                  <a:lnTo>
                    <a:pt x="552" y="230"/>
                  </a:lnTo>
                  <a:lnTo>
                    <a:pt x="546" y="234"/>
                  </a:lnTo>
                  <a:lnTo>
                    <a:pt x="542" y="239"/>
                  </a:lnTo>
                  <a:lnTo>
                    <a:pt x="537" y="245"/>
                  </a:lnTo>
                  <a:lnTo>
                    <a:pt x="531" y="251"/>
                  </a:lnTo>
                  <a:lnTo>
                    <a:pt x="523" y="257"/>
                  </a:lnTo>
                  <a:lnTo>
                    <a:pt x="518" y="264"/>
                  </a:lnTo>
                  <a:lnTo>
                    <a:pt x="510" y="270"/>
                  </a:lnTo>
                  <a:lnTo>
                    <a:pt x="504" y="277"/>
                  </a:lnTo>
                  <a:lnTo>
                    <a:pt x="495" y="285"/>
                  </a:lnTo>
                  <a:lnTo>
                    <a:pt x="487" y="293"/>
                  </a:lnTo>
                  <a:lnTo>
                    <a:pt x="480" y="300"/>
                  </a:lnTo>
                  <a:lnTo>
                    <a:pt x="472" y="310"/>
                  </a:lnTo>
                  <a:lnTo>
                    <a:pt x="462" y="317"/>
                  </a:lnTo>
                  <a:lnTo>
                    <a:pt x="453" y="327"/>
                  </a:lnTo>
                  <a:lnTo>
                    <a:pt x="443" y="336"/>
                  </a:lnTo>
                  <a:lnTo>
                    <a:pt x="434" y="344"/>
                  </a:lnTo>
                  <a:lnTo>
                    <a:pt x="424" y="354"/>
                  </a:lnTo>
                  <a:lnTo>
                    <a:pt x="415" y="363"/>
                  </a:lnTo>
                  <a:lnTo>
                    <a:pt x="405" y="373"/>
                  </a:lnTo>
                  <a:lnTo>
                    <a:pt x="396" y="384"/>
                  </a:lnTo>
                  <a:lnTo>
                    <a:pt x="384" y="392"/>
                  </a:lnTo>
                  <a:lnTo>
                    <a:pt x="375" y="403"/>
                  </a:lnTo>
                  <a:lnTo>
                    <a:pt x="365" y="412"/>
                  </a:lnTo>
                  <a:lnTo>
                    <a:pt x="356" y="424"/>
                  </a:lnTo>
                  <a:lnTo>
                    <a:pt x="345" y="433"/>
                  </a:lnTo>
                  <a:lnTo>
                    <a:pt x="335" y="445"/>
                  </a:lnTo>
                  <a:lnTo>
                    <a:pt x="325" y="454"/>
                  </a:lnTo>
                  <a:lnTo>
                    <a:pt x="316" y="466"/>
                  </a:lnTo>
                  <a:lnTo>
                    <a:pt x="305" y="475"/>
                  </a:lnTo>
                  <a:lnTo>
                    <a:pt x="295" y="485"/>
                  </a:lnTo>
                  <a:lnTo>
                    <a:pt x="286" y="494"/>
                  </a:lnTo>
                  <a:lnTo>
                    <a:pt x="276" y="506"/>
                  </a:lnTo>
                  <a:lnTo>
                    <a:pt x="265" y="515"/>
                  </a:lnTo>
                  <a:lnTo>
                    <a:pt x="255" y="525"/>
                  </a:lnTo>
                  <a:lnTo>
                    <a:pt x="248" y="536"/>
                  </a:lnTo>
                  <a:lnTo>
                    <a:pt x="238" y="546"/>
                  </a:lnTo>
                  <a:lnTo>
                    <a:pt x="228" y="555"/>
                  </a:lnTo>
                  <a:lnTo>
                    <a:pt x="221" y="563"/>
                  </a:lnTo>
                  <a:lnTo>
                    <a:pt x="211" y="572"/>
                  </a:lnTo>
                  <a:lnTo>
                    <a:pt x="204" y="582"/>
                  </a:lnTo>
                  <a:lnTo>
                    <a:pt x="196" y="589"/>
                  </a:lnTo>
                  <a:lnTo>
                    <a:pt x="189" y="599"/>
                  </a:lnTo>
                  <a:lnTo>
                    <a:pt x="181" y="606"/>
                  </a:lnTo>
                  <a:lnTo>
                    <a:pt x="175" y="616"/>
                  </a:lnTo>
                  <a:lnTo>
                    <a:pt x="168" y="624"/>
                  </a:lnTo>
                  <a:lnTo>
                    <a:pt x="160" y="631"/>
                  </a:lnTo>
                  <a:lnTo>
                    <a:pt x="154" y="637"/>
                  </a:lnTo>
                  <a:lnTo>
                    <a:pt x="151" y="644"/>
                  </a:lnTo>
                  <a:lnTo>
                    <a:pt x="145" y="650"/>
                  </a:lnTo>
                  <a:lnTo>
                    <a:pt x="139" y="656"/>
                  </a:lnTo>
                  <a:lnTo>
                    <a:pt x="135" y="662"/>
                  </a:lnTo>
                  <a:lnTo>
                    <a:pt x="131" y="667"/>
                  </a:lnTo>
                  <a:lnTo>
                    <a:pt x="126" y="677"/>
                  </a:lnTo>
                  <a:lnTo>
                    <a:pt x="122" y="684"/>
                  </a:lnTo>
                  <a:lnTo>
                    <a:pt x="120" y="690"/>
                  </a:lnTo>
                  <a:lnTo>
                    <a:pt x="122" y="694"/>
                  </a:lnTo>
                  <a:lnTo>
                    <a:pt x="126" y="696"/>
                  </a:lnTo>
                  <a:lnTo>
                    <a:pt x="131" y="696"/>
                  </a:lnTo>
                  <a:lnTo>
                    <a:pt x="135" y="694"/>
                  </a:lnTo>
                  <a:lnTo>
                    <a:pt x="141" y="694"/>
                  </a:lnTo>
                  <a:lnTo>
                    <a:pt x="147" y="694"/>
                  </a:lnTo>
                  <a:lnTo>
                    <a:pt x="154" y="692"/>
                  </a:lnTo>
                  <a:lnTo>
                    <a:pt x="160" y="690"/>
                  </a:lnTo>
                  <a:lnTo>
                    <a:pt x="170" y="688"/>
                  </a:lnTo>
                  <a:lnTo>
                    <a:pt x="177" y="686"/>
                  </a:lnTo>
                  <a:lnTo>
                    <a:pt x="187" y="684"/>
                  </a:lnTo>
                  <a:lnTo>
                    <a:pt x="196" y="683"/>
                  </a:lnTo>
                  <a:lnTo>
                    <a:pt x="206" y="681"/>
                  </a:lnTo>
                  <a:lnTo>
                    <a:pt x="217" y="677"/>
                  </a:lnTo>
                  <a:lnTo>
                    <a:pt x="228" y="675"/>
                  </a:lnTo>
                  <a:lnTo>
                    <a:pt x="240" y="671"/>
                  </a:lnTo>
                  <a:lnTo>
                    <a:pt x="251" y="667"/>
                  </a:lnTo>
                  <a:lnTo>
                    <a:pt x="265" y="664"/>
                  </a:lnTo>
                  <a:lnTo>
                    <a:pt x="278" y="662"/>
                  </a:lnTo>
                  <a:lnTo>
                    <a:pt x="289" y="658"/>
                  </a:lnTo>
                  <a:lnTo>
                    <a:pt x="303" y="654"/>
                  </a:lnTo>
                  <a:lnTo>
                    <a:pt x="318" y="648"/>
                  </a:lnTo>
                  <a:lnTo>
                    <a:pt x="331" y="644"/>
                  </a:lnTo>
                  <a:lnTo>
                    <a:pt x="345" y="641"/>
                  </a:lnTo>
                  <a:lnTo>
                    <a:pt x="360" y="635"/>
                  </a:lnTo>
                  <a:lnTo>
                    <a:pt x="375" y="631"/>
                  </a:lnTo>
                  <a:lnTo>
                    <a:pt x="390" y="627"/>
                  </a:lnTo>
                  <a:lnTo>
                    <a:pt x="405" y="624"/>
                  </a:lnTo>
                  <a:lnTo>
                    <a:pt x="421" y="618"/>
                  </a:lnTo>
                  <a:lnTo>
                    <a:pt x="436" y="614"/>
                  </a:lnTo>
                  <a:lnTo>
                    <a:pt x="451" y="610"/>
                  </a:lnTo>
                  <a:lnTo>
                    <a:pt x="466" y="605"/>
                  </a:lnTo>
                  <a:lnTo>
                    <a:pt x="481" y="601"/>
                  </a:lnTo>
                  <a:lnTo>
                    <a:pt x="497" y="595"/>
                  </a:lnTo>
                  <a:lnTo>
                    <a:pt x="512" y="591"/>
                  </a:lnTo>
                  <a:lnTo>
                    <a:pt x="527" y="586"/>
                  </a:lnTo>
                  <a:lnTo>
                    <a:pt x="542" y="582"/>
                  </a:lnTo>
                  <a:lnTo>
                    <a:pt x="558" y="576"/>
                  </a:lnTo>
                  <a:lnTo>
                    <a:pt x="573" y="572"/>
                  </a:lnTo>
                  <a:lnTo>
                    <a:pt x="586" y="568"/>
                  </a:lnTo>
                  <a:lnTo>
                    <a:pt x="601" y="565"/>
                  </a:lnTo>
                  <a:lnTo>
                    <a:pt x="615" y="561"/>
                  </a:lnTo>
                  <a:lnTo>
                    <a:pt x="630" y="557"/>
                  </a:lnTo>
                  <a:lnTo>
                    <a:pt x="643" y="551"/>
                  </a:lnTo>
                  <a:lnTo>
                    <a:pt x="656" y="547"/>
                  </a:lnTo>
                  <a:lnTo>
                    <a:pt x="670" y="544"/>
                  </a:lnTo>
                  <a:lnTo>
                    <a:pt x="683" y="542"/>
                  </a:lnTo>
                  <a:lnTo>
                    <a:pt x="696" y="536"/>
                  </a:lnTo>
                  <a:lnTo>
                    <a:pt x="708" y="534"/>
                  </a:lnTo>
                  <a:lnTo>
                    <a:pt x="719" y="530"/>
                  </a:lnTo>
                  <a:lnTo>
                    <a:pt x="731" y="528"/>
                  </a:lnTo>
                  <a:lnTo>
                    <a:pt x="742" y="525"/>
                  </a:lnTo>
                  <a:lnTo>
                    <a:pt x="752" y="523"/>
                  </a:lnTo>
                  <a:lnTo>
                    <a:pt x="763" y="521"/>
                  </a:lnTo>
                  <a:lnTo>
                    <a:pt x="772" y="519"/>
                  </a:lnTo>
                  <a:lnTo>
                    <a:pt x="780" y="515"/>
                  </a:lnTo>
                  <a:lnTo>
                    <a:pt x="790" y="513"/>
                  </a:lnTo>
                  <a:lnTo>
                    <a:pt x="795" y="511"/>
                  </a:lnTo>
                  <a:lnTo>
                    <a:pt x="805" y="511"/>
                  </a:lnTo>
                  <a:lnTo>
                    <a:pt x="811" y="511"/>
                  </a:lnTo>
                  <a:lnTo>
                    <a:pt x="816" y="509"/>
                  </a:lnTo>
                  <a:lnTo>
                    <a:pt x="822" y="509"/>
                  </a:lnTo>
                  <a:lnTo>
                    <a:pt x="826" y="511"/>
                  </a:lnTo>
                  <a:lnTo>
                    <a:pt x="833" y="511"/>
                  </a:lnTo>
                  <a:lnTo>
                    <a:pt x="839" y="511"/>
                  </a:lnTo>
                  <a:lnTo>
                    <a:pt x="845" y="513"/>
                  </a:lnTo>
                  <a:lnTo>
                    <a:pt x="849" y="515"/>
                  </a:lnTo>
                  <a:lnTo>
                    <a:pt x="854" y="519"/>
                  </a:lnTo>
                  <a:lnTo>
                    <a:pt x="856" y="525"/>
                  </a:lnTo>
                  <a:lnTo>
                    <a:pt x="854" y="530"/>
                  </a:lnTo>
                  <a:lnTo>
                    <a:pt x="852" y="536"/>
                  </a:lnTo>
                  <a:lnTo>
                    <a:pt x="845" y="544"/>
                  </a:lnTo>
                  <a:lnTo>
                    <a:pt x="837" y="553"/>
                  </a:lnTo>
                  <a:lnTo>
                    <a:pt x="830" y="555"/>
                  </a:lnTo>
                  <a:lnTo>
                    <a:pt x="824" y="561"/>
                  </a:lnTo>
                  <a:lnTo>
                    <a:pt x="816" y="563"/>
                  </a:lnTo>
                  <a:lnTo>
                    <a:pt x="811" y="567"/>
                  </a:lnTo>
                  <a:lnTo>
                    <a:pt x="801" y="570"/>
                  </a:lnTo>
                  <a:lnTo>
                    <a:pt x="793" y="574"/>
                  </a:lnTo>
                  <a:lnTo>
                    <a:pt x="784" y="578"/>
                  </a:lnTo>
                  <a:lnTo>
                    <a:pt x="774" y="582"/>
                  </a:lnTo>
                  <a:lnTo>
                    <a:pt x="771" y="582"/>
                  </a:lnTo>
                  <a:lnTo>
                    <a:pt x="765" y="584"/>
                  </a:lnTo>
                  <a:lnTo>
                    <a:pt x="759" y="586"/>
                  </a:lnTo>
                  <a:lnTo>
                    <a:pt x="753" y="587"/>
                  </a:lnTo>
                  <a:lnTo>
                    <a:pt x="748" y="587"/>
                  </a:lnTo>
                  <a:lnTo>
                    <a:pt x="742" y="589"/>
                  </a:lnTo>
                  <a:lnTo>
                    <a:pt x="736" y="591"/>
                  </a:lnTo>
                  <a:lnTo>
                    <a:pt x="733" y="593"/>
                  </a:lnTo>
                  <a:lnTo>
                    <a:pt x="727" y="595"/>
                  </a:lnTo>
                  <a:lnTo>
                    <a:pt x="719" y="595"/>
                  </a:lnTo>
                  <a:lnTo>
                    <a:pt x="714" y="597"/>
                  </a:lnTo>
                  <a:lnTo>
                    <a:pt x="708" y="599"/>
                  </a:lnTo>
                  <a:lnTo>
                    <a:pt x="702" y="599"/>
                  </a:lnTo>
                  <a:lnTo>
                    <a:pt x="696" y="601"/>
                  </a:lnTo>
                  <a:lnTo>
                    <a:pt x="689" y="601"/>
                  </a:lnTo>
                  <a:lnTo>
                    <a:pt x="683" y="603"/>
                  </a:lnTo>
                  <a:lnTo>
                    <a:pt x="677" y="603"/>
                  </a:lnTo>
                  <a:lnTo>
                    <a:pt x="670" y="605"/>
                  </a:lnTo>
                  <a:lnTo>
                    <a:pt x="660" y="605"/>
                  </a:lnTo>
                  <a:lnTo>
                    <a:pt x="655" y="606"/>
                  </a:lnTo>
                  <a:lnTo>
                    <a:pt x="645" y="606"/>
                  </a:lnTo>
                  <a:lnTo>
                    <a:pt x="637" y="608"/>
                  </a:lnTo>
                  <a:lnTo>
                    <a:pt x="628" y="608"/>
                  </a:lnTo>
                  <a:lnTo>
                    <a:pt x="618" y="612"/>
                  </a:lnTo>
                  <a:lnTo>
                    <a:pt x="609" y="612"/>
                  </a:lnTo>
                  <a:lnTo>
                    <a:pt x="599" y="614"/>
                  </a:lnTo>
                  <a:lnTo>
                    <a:pt x="588" y="616"/>
                  </a:lnTo>
                  <a:lnTo>
                    <a:pt x="578" y="620"/>
                  </a:lnTo>
                  <a:lnTo>
                    <a:pt x="567" y="622"/>
                  </a:lnTo>
                  <a:lnTo>
                    <a:pt x="558" y="624"/>
                  </a:lnTo>
                  <a:lnTo>
                    <a:pt x="546" y="625"/>
                  </a:lnTo>
                  <a:lnTo>
                    <a:pt x="537" y="629"/>
                  </a:lnTo>
                  <a:lnTo>
                    <a:pt x="523" y="631"/>
                  </a:lnTo>
                  <a:lnTo>
                    <a:pt x="512" y="633"/>
                  </a:lnTo>
                  <a:lnTo>
                    <a:pt x="500" y="635"/>
                  </a:lnTo>
                  <a:lnTo>
                    <a:pt x="489" y="637"/>
                  </a:lnTo>
                  <a:lnTo>
                    <a:pt x="476" y="641"/>
                  </a:lnTo>
                  <a:lnTo>
                    <a:pt x="464" y="643"/>
                  </a:lnTo>
                  <a:lnTo>
                    <a:pt x="453" y="646"/>
                  </a:lnTo>
                  <a:lnTo>
                    <a:pt x="440" y="650"/>
                  </a:lnTo>
                  <a:lnTo>
                    <a:pt x="428" y="652"/>
                  </a:lnTo>
                  <a:lnTo>
                    <a:pt x="417" y="656"/>
                  </a:lnTo>
                  <a:lnTo>
                    <a:pt x="403" y="658"/>
                  </a:lnTo>
                  <a:lnTo>
                    <a:pt x="392" y="660"/>
                  </a:lnTo>
                  <a:lnTo>
                    <a:pt x="379" y="664"/>
                  </a:lnTo>
                  <a:lnTo>
                    <a:pt x="367" y="667"/>
                  </a:lnTo>
                  <a:lnTo>
                    <a:pt x="356" y="671"/>
                  </a:lnTo>
                  <a:lnTo>
                    <a:pt x="345" y="675"/>
                  </a:lnTo>
                  <a:lnTo>
                    <a:pt x="331" y="677"/>
                  </a:lnTo>
                  <a:lnTo>
                    <a:pt x="320" y="681"/>
                  </a:lnTo>
                  <a:lnTo>
                    <a:pt x="308" y="683"/>
                  </a:lnTo>
                  <a:lnTo>
                    <a:pt x="297" y="686"/>
                  </a:lnTo>
                  <a:lnTo>
                    <a:pt x="286" y="688"/>
                  </a:lnTo>
                  <a:lnTo>
                    <a:pt x="274" y="692"/>
                  </a:lnTo>
                  <a:lnTo>
                    <a:pt x="265" y="696"/>
                  </a:lnTo>
                  <a:lnTo>
                    <a:pt x="253" y="700"/>
                  </a:lnTo>
                  <a:lnTo>
                    <a:pt x="244" y="702"/>
                  </a:lnTo>
                  <a:lnTo>
                    <a:pt x="232" y="705"/>
                  </a:lnTo>
                  <a:lnTo>
                    <a:pt x="223" y="707"/>
                  </a:lnTo>
                  <a:lnTo>
                    <a:pt x="213" y="711"/>
                  </a:lnTo>
                  <a:lnTo>
                    <a:pt x="204" y="713"/>
                  </a:lnTo>
                  <a:lnTo>
                    <a:pt x="196" y="717"/>
                  </a:lnTo>
                  <a:lnTo>
                    <a:pt x="187" y="721"/>
                  </a:lnTo>
                  <a:lnTo>
                    <a:pt x="179" y="724"/>
                  </a:lnTo>
                  <a:lnTo>
                    <a:pt x="171" y="726"/>
                  </a:lnTo>
                  <a:lnTo>
                    <a:pt x="164" y="730"/>
                  </a:lnTo>
                  <a:lnTo>
                    <a:pt x="156" y="732"/>
                  </a:lnTo>
                  <a:lnTo>
                    <a:pt x="151" y="734"/>
                  </a:lnTo>
                  <a:lnTo>
                    <a:pt x="143" y="738"/>
                  </a:lnTo>
                  <a:lnTo>
                    <a:pt x="139" y="740"/>
                  </a:lnTo>
                  <a:lnTo>
                    <a:pt x="133" y="743"/>
                  </a:lnTo>
                  <a:lnTo>
                    <a:pt x="130" y="747"/>
                  </a:lnTo>
                  <a:lnTo>
                    <a:pt x="122" y="751"/>
                  </a:lnTo>
                  <a:lnTo>
                    <a:pt x="116" y="757"/>
                  </a:lnTo>
                  <a:lnTo>
                    <a:pt x="112" y="760"/>
                  </a:lnTo>
                  <a:lnTo>
                    <a:pt x="112" y="764"/>
                  </a:lnTo>
                  <a:lnTo>
                    <a:pt x="114" y="768"/>
                  </a:lnTo>
                  <a:lnTo>
                    <a:pt x="118" y="774"/>
                  </a:lnTo>
                  <a:lnTo>
                    <a:pt x="124" y="778"/>
                  </a:lnTo>
                  <a:lnTo>
                    <a:pt x="131" y="787"/>
                  </a:lnTo>
                  <a:lnTo>
                    <a:pt x="135" y="789"/>
                  </a:lnTo>
                  <a:lnTo>
                    <a:pt x="141" y="793"/>
                  </a:lnTo>
                  <a:lnTo>
                    <a:pt x="147" y="797"/>
                  </a:lnTo>
                  <a:lnTo>
                    <a:pt x="154" y="802"/>
                  </a:lnTo>
                  <a:lnTo>
                    <a:pt x="160" y="806"/>
                  </a:lnTo>
                  <a:lnTo>
                    <a:pt x="168" y="810"/>
                  </a:lnTo>
                  <a:lnTo>
                    <a:pt x="175" y="814"/>
                  </a:lnTo>
                  <a:lnTo>
                    <a:pt x="183" y="819"/>
                  </a:lnTo>
                  <a:lnTo>
                    <a:pt x="190" y="823"/>
                  </a:lnTo>
                  <a:lnTo>
                    <a:pt x="198" y="829"/>
                  </a:lnTo>
                  <a:lnTo>
                    <a:pt x="208" y="833"/>
                  </a:lnTo>
                  <a:lnTo>
                    <a:pt x="217" y="838"/>
                  </a:lnTo>
                  <a:lnTo>
                    <a:pt x="225" y="842"/>
                  </a:lnTo>
                  <a:lnTo>
                    <a:pt x="234" y="848"/>
                  </a:lnTo>
                  <a:lnTo>
                    <a:pt x="244" y="854"/>
                  </a:lnTo>
                  <a:lnTo>
                    <a:pt x="255" y="857"/>
                  </a:lnTo>
                  <a:lnTo>
                    <a:pt x="265" y="863"/>
                  </a:lnTo>
                  <a:lnTo>
                    <a:pt x="274" y="869"/>
                  </a:lnTo>
                  <a:lnTo>
                    <a:pt x="286" y="873"/>
                  </a:lnTo>
                  <a:lnTo>
                    <a:pt x="297" y="878"/>
                  </a:lnTo>
                  <a:lnTo>
                    <a:pt x="306" y="882"/>
                  </a:lnTo>
                  <a:lnTo>
                    <a:pt x="318" y="888"/>
                  </a:lnTo>
                  <a:lnTo>
                    <a:pt x="329" y="894"/>
                  </a:lnTo>
                  <a:lnTo>
                    <a:pt x="341" y="899"/>
                  </a:lnTo>
                  <a:lnTo>
                    <a:pt x="352" y="905"/>
                  </a:lnTo>
                  <a:lnTo>
                    <a:pt x="364" y="909"/>
                  </a:lnTo>
                  <a:lnTo>
                    <a:pt x="373" y="913"/>
                  </a:lnTo>
                  <a:lnTo>
                    <a:pt x="384" y="918"/>
                  </a:lnTo>
                  <a:lnTo>
                    <a:pt x="396" y="922"/>
                  </a:lnTo>
                  <a:lnTo>
                    <a:pt x="407" y="926"/>
                  </a:lnTo>
                  <a:lnTo>
                    <a:pt x="417" y="932"/>
                  </a:lnTo>
                  <a:lnTo>
                    <a:pt x="430" y="935"/>
                  </a:lnTo>
                  <a:lnTo>
                    <a:pt x="440" y="939"/>
                  </a:lnTo>
                  <a:lnTo>
                    <a:pt x="451" y="945"/>
                  </a:lnTo>
                  <a:lnTo>
                    <a:pt x="462" y="949"/>
                  </a:lnTo>
                  <a:lnTo>
                    <a:pt x="472" y="953"/>
                  </a:lnTo>
                  <a:lnTo>
                    <a:pt x="483" y="954"/>
                  </a:lnTo>
                  <a:lnTo>
                    <a:pt x="493" y="958"/>
                  </a:lnTo>
                  <a:lnTo>
                    <a:pt x="502" y="962"/>
                  </a:lnTo>
                  <a:lnTo>
                    <a:pt x="514" y="966"/>
                  </a:lnTo>
                  <a:lnTo>
                    <a:pt x="523" y="968"/>
                  </a:lnTo>
                  <a:lnTo>
                    <a:pt x="533" y="972"/>
                  </a:lnTo>
                  <a:lnTo>
                    <a:pt x="540" y="973"/>
                  </a:lnTo>
                  <a:lnTo>
                    <a:pt x="550" y="977"/>
                  </a:lnTo>
                  <a:lnTo>
                    <a:pt x="558" y="977"/>
                  </a:lnTo>
                  <a:lnTo>
                    <a:pt x="565" y="981"/>
                  </a:lnTo>
                  <a:lnTo>
                    <a:pt x="575" y="983"/>
                  </a:lnTo>
                  <a:lnTo>
                    <a:pt x="582" y="985"/>
                  </a:lnTo>
                  <a:lnTo>
                    <a:pt x="588" y="985"/>
                  </a:lnTo>
                  <a:lnTo>
                    <a:pt x="596" y="987"/>
                  </a:lnTo>
                  <a:lnTo>
                    <a:pt x="603" y="987"/>
                  </a:lnTo>
                  <a:lnTo>
                    <a:pt x="609" y="987"/>
                  </a:lnTo>
                  <a:lnTo>
                    <a:pt x="613" y="987"/>
                  </a:lnTo>
                  <a:lnTo>
                    <a:pt x="618" y="987"/>
                  </a:lnTo>
                  <a:lnTo>
                    <a:pt x="624" y="987"/>
                  </a:lnTo>
                  <a:lnTo>
                    <a:pt x="630" y="987"/>
                  </a:lnTo>
                  <a:lnTo>
                    <a:pt x="636" y="985"/>
                  </a:lnTo>
                  <a:lnTo>
                    <a:pt x="645" y="981"/>
                  </a:lnTo>
                  <a:lnTo>
                    <a:pt x="651" y="979"/>
                  </a:lnTo>
                  <a:lnTo>
                    <a:pt x="656" y="979"/>
                  </a:lnTo>
                  <a:lnTo>
                    <a:pt x="662" y="977"/>
                  </a:lnTo>
                  <a:lnTo>
                    <a:pt x="670" y="977"/>
                  </a:lnTo>
                  <a:lnTo>
                    <a:pt x="675" y="975"/>
                  </a:lnTo>
                  <a:lnTo>
                    <a:pt x="681" y="973"/>
                  </a:lnTo>
                  <a:lnTo>
                    <a:pt x="689" y="972"/>
                  </a:lnTo>
                  <a:lnTo>
                    <a:pt x="696" y="970"/>
                  </a:lnTo>
                  <a:lnTo>
                    <a:pt x="704" y="968"/>
                  </a:lnTo>
                  <a:lnTo>
                    <a:pt x="712" y="966"/>
                  </a:lnTo>
                  <a:lnTo>
                    <a:pt x="721" y="964"/>
                  </a:lnTo>
                  <a:lnTo>
                    <a:pt x="729" y="962"/>
                  </a:lnTo>
                  <a:lnTo>
                    <a:pt x="736" y="960"/>
                  </a:lnTo>
                  <a:lnTo>
                    <a:pt x="746" y="958"/>
                  </a:lnTo>
                  <a:lnTo>
                    <a:pt x="753" y="954"/>
                  </a:lnTo>
                  <a:lnTo>
                    <a:pt x="763" y="953"/>
                  </a:lnTo>
                  <a:lnTo>
                    <a:pt x="771" y="951"/>
                  </a:lnTo>
                  <a:lnTo>
                    <a:pt x="780" y="949"/>
                  </a:lnTo>
                  <a:lnTo>
                    <a:pt x="790" y="947"/>
                  </a:lnTo>
                  <a:lnTo>
                    <a:pt x="799" y="945"/>
                  </a:lnTo>
                  <a:lnTo>
                    <a:pt x="807" y="943"/>
                  </a:lnTo>
                  <a:lnTo>
                    <a:pt x="818" y="941"/>
                  </a:lnTo>
                  <a:lnTo>
                    <a:pt x="826" y="937"/>
                  </a:lnTo>
                  <a:lnTo>
                    <a:pt x="837" y="935"/>
                  </a:lnTo>
                  <a:lnTo>
                    <a:pt x="847" y="934"/>
                  </a:lnTo>
                  <a:lnTo>
                    <a:pt x="856" y="932"/>
                  </a:lnTo>
                  <a:lnTo>
                    <a:pt x="866" y="930"/>
                  </a:lnTo>
                  <a:lnTo>
                    <a:pt x="875" y="928"/>
                  </a:lnTo>
                  <a:lnTo>
                    <a:pt x="883" y="926"/>
                  </a:lnTo>
                  <a:lnTo>
                    <a:pt x="894" y="922"/>
                  </a:lnTo>
                  <a:lnTo>
                    <a:pt x="902" y="920"/>
                  </a:lnTo>
                  <a:lnTo>
                    <a:pt x="911" y="918"/>
                  </a:lnTo>
                  <a:lnTo>
                    <a:pt x="921" y="915"/>
                  </a:lnTo>
                  <a:lnTo>
                    <a:pt x="930" y="913"/>
                  </a:lnTo>
                  <a:lnTo>
                    <a:pt x="940" y="911"/>
                  </a:lnTo>
                  <a:lnTo>
                    <a:pt x="949" y="909"/>
                  </a:lnTo>
                  <a:lnTo>
                    <a:pt x="957" y="905"/>
                  </a:lnTo>
                  <a:lnTo>
                    <a:pt x="967" y="905"/>
                  </a:lnTo>
                  <a:lnTo>
                    <a:pt x="974" y="903"/>
                  </a:lnTo>
                  <a:lnTo>
                    <a:pt x="984" y="901"/>
                  </a:lnTo>
                  <a:lnTo>
                    <a:pt x="991" y="897"/>
                  </a:lnTo>
                  <a:lnTo>
                    <a:pt x="999" y="896"/>
                  </a:lnTo>
                  <a:lnTo>
                    <a:pt x="1008" y="894"/>
                  </a:lnTo>
                  <a:lnTo>
                    <a:pt x="1016" y="892"/>
                  </a:lnTo>
                  <a:lnTo>
                    <a:pt x="1022" y="890"/>
                  </a:lnTo>
                  <a:lnTo>
                    <a:pt x="1029" y="888"/>
                  </a:lnTo>
                  <a:lnTo>
                    <a:pt x="1037" y="886"/>
                  </a:lnTo>
                  <a:lnTo>
                    <a:pt x="1043" y="884"/>
                  </a:lnTo>
                  <a:lnTo>
                    <a:pt x="1048" y="882"/>
                  </a:lnTo>
                  <a:lnTo>
                    <a:pt x="1056" y="880"/>
                  </a:lnTo>
                  <a:lnTo>
                    <a:pt x="1062" y="878"/>
                  </a:lnTo>
                  <a:lnTo>
                    <a:pt x="1067" y="878"/>
                  </a:lnTo>
                  <a:lnTo>
                    <a:pt x="1071" y="877"/>
                  </a:lnTo>
                  <a:lnTo>
                    <a:pt x="1077" y="877"/>
                  </a:lnTo>
                  <a:lnTo>
                    <a:pt x="1081" y="875"/>
                  </a:lnTo>
                  <a:lnTo>
                    <a:pt x="1084" y="875"/>
                  </a:lnTo>
                  <a:lnTo>
                    <a:pt x="1092" y="873"/>
                  </a:lnTo>
                  <a:lnTo>
                    <a:pt x="1100" y="871"/>
                  </a:lnTo>
                  <a:lnTo>
                    <a:pt x="1103" y="869"/>
                  </a:lnTo>
                  <a:lnTo>
                    <a:pt x="1109" y="869"/>
                  </a:lnTo>
                  <a:lnTo>
                    <a:pt x="1115" y="867"/>
                  </a:lnTo>
                  <a:lnTo>
                    <a:pt x="1121" y="867"/>
                  </a:lnTo>
                  <a:lnTo>
                    <a:pt x="1126" y="865"/>
                  </a:lnTo>
                  <a:lnTo>
                    <a:pt x="1132" y="865"/>
                  </a:lnTo>
                  <a:lnTo>
                    <a:pt x="1138" y="865"/>
                  </a:lnTo>
                  <a:lnTo>
                    <a:pt x="1145" y="865"/>
                  </a:lnTo>
                  <a:lnTo>
                    <a:pt x="1151" y="865"/>
                  </a:lnTo>
                  <a:lnTo>
                    <a:pt x="1157" y="865"/>
                  </a:lnTo>
                  <a:lnTo>
                    <a:pt x="1162" y="867"/>
                  </a:lnTo>
                  <a:lnTo>
                    <a:pt x="1170" y="867"/>
                  </a:lnTo>
                  <a:lnTo>
                    <a:pt x="1176" y="867"/>
                  </a:lnTo>
                  <a:lnTo>
                    <a:pt x="1181" y="869"/>
                  </a:lnTo>
                  <a:lnTo>
                    <a:pt x="1185" y="871"/>
                  </a:lnTo>
                  <a:lnTo>
                    <a:pt x="1193" y="873"/>
                  </a:lnTo>
                  <a:lnTo>
                    <a:pt x="1202" y="875"/>
                  </a:lnTo>
                  <a:lnTo>
                    <a:pt x="1210" y="877"/>
                  </a:lnTo>
                  <a:lnTo>
                    <a:pt x="1216" y="878"/>
                  </a:lnTo>
                  <a:lnTo>
                    <a:pt x="1219" y="882"/>
                  </a:lnTo>
                  <a:lnTo>
                    <a:pt x="1221" y="886"/>
                  </a:lnTo>
                  <a:lnTo>
                    <a:pt x="1219" y="890"/>
                  </a:lnTo>
                  <a:lnTo>
                    <a:pt x="1214" y="892"/>
                  </a:lnTo>
                  <a:lnTo>
                    <a:pt x="1206" y="896"/>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 name="Freeform 18"/>
            <p:cNvSpPr>
              <a:spLocks/>
            </p:cNvSpPr>
            <p:nvPr/>
          </p:nvSpPr>
          <p:spPr bwMode="auto">
            <a:xfrm>
              <a:off x="1736726" y="4953000"/>
              <a:ext cx="1395413" cy="887412"/>
            </a:xfrm>
            <a:custGeom>
              <a:avLst/>
              <a:gdLst>
                <a:gd name="T0" fmla="*/ 2147483646 w 1757"/>
                <a:gd name="T1" fmla="*/ 2147483646 h 1119"/>
                <a:gd name="T2" fmla="*/ 2147483646 w 1757"/>
                <a:gd name="T3" fmla="*/ 2147483646 h 1119"/>
                <a:gd name="T4" fmla="*/ 2147483646 w 1757"/>
                <a:gd name="T5" fmla="*/ 2147483646 h 1119"/>
                <a:gd name="T6" fmla="*/ 2147483646 w 1757"/>
                <a:gd name="T7" fmla="*/ 2147483646 h 1119"/>
                <a:gd name="T8" fmla="*/ 2147483646 w 1757"/>
                <a:gd name="T9" fmla="*/ 2147483646 h 1119"/>
                <a:gd name="T10" fmla="*/ 2147483646 w 1757"/>
                <a:gd name="T11" fmla="*/ 2147483646 h 1119"/>
                <a:gd name="T12" fmla="*/ 2147483646 w 1757"/>
                <a:gd name="T13" fmla="*/ 2147483646 h 1119"/>
                <a:gd name="T14" fmla="*/ 2147483646 w 1757"/>
                <a:gd name="T15" fmla="*/ 2147483646 h 1119"/>
                <a:gd name="T16" fmla="*/ 2147483646 w 1757"/>
                <a:gd name="T17" fmla="*/ 2147483646 h 1119"/>
                <a:gd name="T18" fmla="*/ 2147483646 w 1757"/>
                <a:gd name="T19" fmla="*/ 2147483646 h 1119"/>
                <a:gd name="T20" fmla="*/ 2147483646 w 1757"/>
                <a:gd name="T21" fmla="*/ 2147483646 h 1119"/>
                <a:gd name="T22" fmla="*/ 2147483646 w 1757"/>
                <a:gd name="T23" fmla="*/ 2147483646 h 1119"/>
                <a:gd name="T24" fmla="*/ 2147483646 w 1757"/>
                <a:gd name="T25" fmla="*/ 2147483646 h 1119"/>
                <a:gd name="T26" fmla="*/ 2147483646 w 1757"/>
                <a:gd name="T27" fmla="*/ 2147483646 h 1119"/>
                <a:gd name="T28" fmla="*/ 2147483646 w 1757"/>
                <a:gd name="T29" fmla="*/ 2147483646 h 1119"/>
                <a:gd name="T30" fmla="*/ 2147483646 w 1757"/>
                <a:gd name="T31" fmla="*/ 2147483646 h 1119"/>
                <a:gd name="T32" fmla="*/ 2147483646 w 1757"/>
                <a:gd name="T33" fmla="*/ 2147483646 h 1119"/>
                <a:gd name="T34" fmla="*/ 2147483646 w 1757"/>
                <a:gd name="T35" fmla="*/ 2147483646 h 1119"/>
                <a:gd name="T36" fmla="*/ 2147483646 w 1757"/>
                <a:gd name="T37" fmla="*/ 2147483646 h 1119"/>
                <a:gd name="T38" fmla="*/ 2147483646 w 1757"/>
                <a:gd name="T39" fmla="*/ 2147483646 h 1119"/>
                <a:gd name="T40" fmla="*/ 2147483646 w 1757"/>
                <a:gd name="T41" fmla="*/ 2147483646 h 1119"/>
                <a:gd name="T42" fmla="*/ 2147483646 w 1757"/>
                <a:gd name="T43" fmla="*/ 2147483646 h 1119"/>
                <a:gd name="T44" fmla="*/ 2147483646 w 1757"/>
                <a:gd name="T45" fmla="*/ 2147483646 h 1119"/>
                <a:gd name="T46" fmla="*/ 2147483646 w 1757"/>
                <a:gd name="T47" fmla="*/ 2147483646 h 1119"/>
                <a:gd name="T48" fmla="*/ 2147483646 w 1757"/>
                <a:gd name="T49" fmla="*/ 2147483646 h 1119"/>
                <a:gd name="T50" fmla="*/ 2147483646 w 1757"/>
                <a:gd name="T51" fmla="*/ 2147483646 h 1119"/>
                <a:gd name="T52" fmla="*/ 2147483646 w 1757"/>
                <a:gd name="T53" fmla="*/ 2147483646 h 1119"/>
                <a:gd name="T54" fmla="*/ 2147483646 w 1757"/>
                <a:gd name="T55" fmla="*/ 2147483646 h 1119"/>
                <a:gd name="T56" fmla="*/ 2147483646 w 1757"/>
                <a:gd name="T57" fmla="*/ 2147483646 h 1119"/>
                <a:gd name="T58" fmla="*/ 2147483646 w 1757"/>
                <a:gd name="T59" fmla="*/ 2147483646 h 1119"/>
                <a:gd name="T60" fmla="*/ 2147483646 w 1757"/>
                <a:gd name="T61" fmla="*/ 2147483646 h 1119"/>
                <a:gd name="T62" fmla="*/ 2147483646 w 1757"/>
                <a:gd name="T63" fmla="*/ 2147483646 h 1119"/>
                <a:gd name="T64" fmla="*/ 2147483646 w 1757"/>
                <a:gd name="T65" fmla="*/ 2147483646 h 1119"/>
                <a:gd name="T66" fmla="*/ 2147483646 w 1757"/>
                <a:gd name="T67" fmla="*/ 2147483646 h 1119"/>
                <a:gd name="T68" fmla="*/ 2147483646 w 1757"/>
                <a:gd name="T69" fmla="*/ 2147483646 h 1119"/>
                <a:gd name="T70" fmla="*/ 2147483646 w 1757"/>
                <a:gd name="T71" fmla="*/ 2147483646 h 1119"/>
                <a:gd name="T72" fmla="*/ 2147483646 w 1757"/>
                <a:gd name="T73" fmla="*/ 2147483646 h 1119"/>
                <a:gd name="T74" fmla="*/ 2147483646 w 1757"/>
                <a:gd name="T75" fmla="*/ 2147483646 h 1119"/>
                <a:gd name="T76" fmla="*/ 2147483646 w 1757"/>
                <a:gd name="T77" fmla="*/ 2147483646 h 1119"/>
                <a:gd name="T78" fmla="*/ 2147483646 w 1757"/>
                <a:gd name="T79" fmla="*/ 2147483646 h 1119"/>
                <a:gd name="T80" fmla="*/ 2147483646 w 1757"/>
                <a:gd name="T81" fmla="*/ 2147483646 h 1119"/>
                <a:gd name="T82" fmla="*/ 2147483646 w 1757"/>
                <a:gd name="T83" fmla="*/ 2147483646 h 1119"/>
                <a:gd name="T84" fmla="*/ 2147483646 w 1757"/>
                <a:gd name="T85" fmla="*/ 2147483646 h 1119"/>
                <a:gd name="T86" fmla="*/ 2147483646 w 1757"/>
                <a:gd name="T87" fmla="*/ 2147483646 h 1119"/>
                <a:gd name="T88" fmla="*/ 2147483646 w 1757"/>
                <a:gd name="T89" fmla="*/ 2147483646 h 1119"/>
                <a:gd name="T90" fmla="*/ 2147483646 w 1757"/>
                <a:gd name="T91" fmla="*/ 2147483646 h 1119"/>
                <a:gd name="T92" fmla="*/ 2147483646 w 1757"/>
                <a:gd name="T93" fmla="*/ 2147483646 h 1119"/>
                <a:gd name="T94" fmla="*/ 2147483646 w 1757"/>
                <a:gd name="T95" fmla="*/ 2147483646 h 1119"/>
                <a:gd name="T96" fmla="*/ 2147483646 w 1757"/>
                <a:gd name="T97" fmla="*/ 2147483646 h 1119"/>
                <a:gd name="T98" fmla="*/ 2147483646 w 1757"/>
                <a:gd name="T99" fmla="*/ 2147483646 h 1119"/>
                <a:gd name="T100" fmla="*/ 2147483646 w 1757"/>
                <a:gd name="T101" fmla="*/ 2147483646 h 1119"/>
                <a:gd name="T102" fmla="*/ 2147483646 w 1757"/>
                <a:gd name="T103" fmla="*/ 2147483646 h 1119"/>
                <a:gd name="T104" fmla="*/ 2147483646 w 1757"/>
                <a:gd name="T105" fmla="*/ 2147483646 h 1119"/>
                <a:gd name="T106" fmla="*/ 2147483646 w 1757"/>
                <a:gd name="T107" fmla="*/ 2147483646 h 1119"/>
                <a:gd name="T108" fmla="*/ 2147483646 w 1757"/>
                <a:gd name="T109" fmla="*/ 2147483646 h 1119"/>
                <a:gd name="T110" fmla="*/ 2147483646 w 1757"/>
                <a:gd name="T111" fmla="*/ 2147483646 h 1119"/>
                <a:gd name="T112" fmla="*/ 2147483646 w 1757"/>
                <a:gd name="T113" fmla="*/ 2147483646 h 1119"/>
                <a:gd name="T114" fmla="*/ 2147483646 w 1757"/>
                <a:gd name="T115" fmla="*/ 2147483646 h 1119"/>
                <a:gd name="T116" fmla="*/ 2147483646 w 1757"/>
                <a:gd name="T117" fmla="*/ 2147483646 h 1119"/>
                <a:gd name="T118" fmla="*/ 2147483646 w 1757"/>
                <a:gd name="T119" fmla="*/ 2147483646 h 1119"/>
                <a:gd name="T120" fmla="*/ 2147483646 w 1757"/>
                <a:gd name="T121" fmla="*/ 2147483646 h 1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57"/>
                <a:gd name="T184" fmla="*/ 0 h 1119"/>
                <a:gd name="T185" fmla="*/ 1757 w 1757"/>
                <a:gd name="T186" fmla="*/ 1119 h 1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57" h="1119">
                  <a:moveTo>
                    <a:pt x="433" y="172"/>
                  </a:moveTo>
                  <a:lnTo>
                    <a:pt x="437" y="170"/>
                  </a:lnTo>
                  <a:lnTo>
                    <a:pt x="441" y="168"/>
                  </a:lnTo>
                  <a:lnTo>
                    <a:pt x="447" y="166"/>
                  </a:lnTo>
                  <a:lnTo>
                    <a:pt x="454" y="164"/>
                  </a:lnTo>
                  <a:lnTo>
                    <a:pt x="462" y="162"/>
                  </a:lnTo>
                  <a:lnTo>
                    <a:pt x="470" y="160"/>
                  </a:lnTo>
                  <a:lnTo>
                    <a:pt x="479" y="156"/>
                  </a:lnTo>
                  <a:lnTo>
                    <a:pt x="489" y="155"/>
                  </a:lnTo>
                  <a:lnTo>
                    <a:pt x="498" y="153"/>
                  </a:lnTo>
                  <a:lnTo>
                    <a:pt x="509" y="149"/>
                  </a:lnTo>
                  <a:lnTo>
                    <a:pt x="521" y="147"/>
                  </a:lnTo>
                  <a:lnTo>
                    <a:pt x="534" y="143"/>
                  </a:lnTo>
                  <a:lnTo>
                    <a:pt x="546" y="141"/>
                  </a:lnTo>
                  <a:lnTo>
                    <a:pt x="559" y="137"/>
                  </a:lnTo>
                  <a:lnTo>
                    <a:pt x="572" y="134"/>
                  </a:lnTo>
                  <a:lnTo>
                    <a:pt x="586" y="132"/>
                  </a:lnTo>
                  <a:lnTo>
                    <a:pt x="601" y="126"/>
                  </a:lnTo>
                  <a:lnTo>
                    <a:pt x="614" y="124"/>
                  </a:lnTo>
                  <a:lnTo>
                    <a:pt x="629" y="118"/>
                  </a:lnTo>
                  <a:lnTo>
                    <a:pt x="646" y="116"/>
                  </a:lnTo>
                  <a:lnTo>
                    <a:pt x="662" y="113"/>
                  </a:lnTo>
                  <a:lnTo>
                    <a:pt x="679" y="109"/>
                  </a:lnTo>
                  <a:lnTo>
                    <a:pt x="694" y="105"/>
                  </a:lnTo>
                  <a:lnTo>
                    <a:pt x="711" y="101"/>
                  </a:lnTo>
                  <a:lnTo>
                    <a:pt x="728" y="96"/>
                  </a:lnTo>
                  <a:lnTo>
                    <a:pt x="745" y="94"/>
                  </a:lnTo>
                  <a:lnTo>
                    <a:pt x="762" y="88"/>
                  </a:lnTo>
                  <a:lnTo>
                    <a:pt x="780" y="86"/>
                  </a:lnTo>
                  <a:lnTo>
                    <a:pt x="797" y="80"/>
                  </a:lnTo>
                  <a:lnTo>
                    <a:pt x="816" y="77"/>
                  </a:lnTo>
                  <a:lnTo>
                    <a:pt x="833" y="73"/>
                  </a:lnTo>
                  <a:lnTo>
                    <a:pt x="850" y="71"/>
                  </a:lnTo>
                  <a:lnTo>
                    <a:pt x="867" y="65"/>
                  </a:lnTo>
                  <a:lnTo>
                    <a:pt x="886" y="61"/>
                  </a:lnTo>
                  <a:lnTo>
                    <a:pt x="901" y="58"/>
                  </a:lnTo>
                  <a:lnTo>
                    <a:pt x="920" y="54"/>
                  </a:lnTo>
                  <a:lnTo>
                    <a:pt x="937" y="50"/>
                  </a:lnTo>
                  <a:lnTo>
                    <a:pt x="955" y="46"/>
                  </a:lnTo>
                  <a:lnTo>
                    <a:pt x="972" y="42"/>
                  </a:lnTo>
                  <a:lnTo>
                    <a:pt x="989" y="40"/>
                  </a:lnTo>
                  <a:lnTo>
                    <a:pt x="1006" y="37"/>
                  </a:lnTo>
                  <a:lnTo>
                    <a:pt x="1021" y="33"/>
                  </a:lnTo>
                  <a:lnTo>
                    <a:pt x="1038" y="29"/>
                  </a:lnTo>
                  <a:lnTo>
                    <a:pt x="1055" y="27"/>
                  </a:lnTo>
                  <a:lnTo>
                    <a:pt x="1071" y="23"/>
                  </a:lnTo>
                  <a:lnTo>
                    <a:pt x="1086" y="21"/>
                  </a:lnTo>
                  <a:lnTo>
                    <a:pt x="1101" y="19"/>
                  </a:lnTo>
                  <a:lnTo>
                    <a:pt x="1116" y="18"/>
                  </a:lnTo>
                  <a:lnTo>
                    <a:pt x="1131" y="14"/>
                  </a:lnTo>
                  <a:lnTo>
                    <a:pt x="1145" y="12"/>
                  </a:lnTo>
                  <a:lnTo>
                    <a:pt x="1156" y="10"/>
                  </a:lnTo>
                  <a:lnTo>
                    <a:pt x="1171" y="8"/>
                  </a:lnTo>
                  <a:lnTo>
                    <a:pt x="1183" y="6"/>
                  </a:lnTo>
                  <a:lnTo>
                    <a:pt x="1196" y="4"/>
                  </a:lnTo>
                  <a:lnTo>
                    <a:pt x="1206" y="2"/>
                  </a:lnTo>
                  <a:lnTo>
                    <a:pt x="1217" y="2"/>
                  </a:lnTo>
                  <a:lnTo>
                    <a:pt x="1227" y="2"/>
                  </a:lnTo>
                  <a:lnTo>
                    <a:pt x="1236" y="0"/>
                  </a:lnTo>
                  <a:lnTo>
                    <a:pt x="1246" y="0"/>
                  </a:lnTo>
                  <a:lnTo>
                    <a:pt x="1253" y="0"/>
                  </a:lnTo>
                  <a:lnTo>
                    <a:pt x="1259" y="0"/>
                  </a:lnTo>
                  <a:lnTo>
                    <a:pt x="1267" y="0"/>
                  </a:lnTo>
                  <a:lnTo>
                    <a:pt x="1272" y="2"/>
                  </a:lnTo>
                  <a:lnTo>
                    <a:pt x="1278" y="4"/>
                  </a:lnTo>
                  <a:lnTo>
                    <a:pt x="1282" y="4"/>
                  </a:lnTo>
                  <a:lnTo>
                    <a:pt x="1287" y="4"/>
                  </a:lnTo>
                  <a:lnTo>
                    <a:pt x="1293" y="6"/>
                  </a:lnTo>
                  <a:lnTo>
                    <a:pt x="1299" y="8"/>
                  </a:lnTo>
                  <a:lnTo>
                    <a:pt x="1305" y="10"/>
                  </a:lnTo>
                  <a:lnTo>
                    <a:pt x="1312" y="12"/>
                  </a:lnTo>
                  <a:lnTo>
                    <a:pt x="1320" y="14"/>
                  </a:lnTo>
                  <a:lnTo>
                    <a:pt x="1327" y="18"/>
                  </a:lnTo>
                  <a:lnTo>
                    <a:pt x="1335" y="19"/>
                  </a:lnTo>
                  <a:lnTo>
                    <a:pt x="1344" y="21"/>
                  </a:lnTo>
                  <a:lnTo>
                    <a:pt x="1352" y="23"/>
                  </a:lnTo>
                  <a:lnTo>
                    <a:pt x="1362" y="27"/>
                  </a:lnTo>
                  <a:lnTo>
                    <a:pt x="1369" y="31"/>
                  </a:lnTo>
                  <a:lnTo>
                    <a:pt x="1379" y="33"/>
                  </a:lnTo>
                  <a:lnTo>
                    <a:pt x="1388" y="37"/>
                  </a:lnTo>
                  <a:lnTo>
                    <a:pt x="1400" y="42"/>
                  </a:lnTo>
                  <a:lnTo>
                    <a:pt x="1409" y="44"/>
                  </a:lnTo>
                  <a:lnTo>
                    <a:pt x="1419" y="48"/>
                  </a:lnTo>
                  <a:lnTo>
                    <a:pt x="1428" y="52"/>
                  </a:lnTo>
                  <a:lnTo>
                    <a:pt x="1440" y="58"/>
                  </a:lnTo>
                  <a:lnTo>
                    <a:pt x="1451" y="61"/>
                  </a:lnTo>
                  <a:lnTo>
                    <a:pt x="1462" y="65"/>
                  </a:lnTo>
                  <a:lnTo>
                    <a:pt x="1472" y="71"/>
                  </a:lnTo>
                  <a:lnTo>
                    <a:pt x="1483" y="75"/>
                  </a:lnTo>
                  <a:lnTo>
                    <a:pt x="1493" y="78"/>
                  </a:lnTo>
                  <a:lnTo>
                    <a:pt x="1504" y="84"/>
                  </a:lnTo>
                  <a:lnTo>
                    <a:pt x="1516" y="88"/>
                  </a:lnTo>
                  <a:lnTo>
                    <a:pt x="1527" y="94"/>
                  </a:lnTo>
                  <a:lnTo>
                    <a:pt x="1539" y="97"/>
                  </a:lnTo>
                  <a:lnTo>
                    <a:pt x="1548" y="103"/>
                  </a:lnTo>
                  <a:lnTo>
                    <a:pt x="1559" y="109"/>
                  </a:lnTo>
                  <a:lnTo>
                    <a:pt x="1571" y="115"/>
                  </a:lnTo>
                  <a:lnTo>
                    <a:pt x="1580" y="118"/>
                  </a:lnTo>
                  <a:lnTo>
                    <a:pt x="1590" y="124"/>
                  </a:lnTo>
                  <a:lnTo>
                    <a:pt x="1601" y="130"/>
                  </a:lnTo>
                  <a:lnTo>
                    <a:pt x="1611" y="136"/>
                  </a:lnTo>
                  <a:lnTo>
                    <a:pt x="1620" y="141"/>
                  </a:lnTo>
                  <a:lnTo>
                    <a:pt x="1632" y="147"/>
                  </a:lnTo>
                  <a:lnTo>
                    <a:pt x="1639" y="151"/>
                  </a:lnTo>
                  <a:lnTo>
                    <a:pt x="1651" y="156"/>
                  </a:lnTo>
                  <a:lnTo>
                    <a:pt x="1658" y="162"/>
                  </a:lnTo>
                  <a:lnTo>
                    <a:pt x="1668" y="168"/>
                  </a:lnTo>
                  <a:lnTo>
                    <a:pt x="1675" y="172"/>
                  </a:lnTo>
                  <a:lnTo>
                    <a:pt x="1685" y="177"/>
                  </a:lnTo>
                  <a:lnTo>
                    <a:pt x="1693" y="183"/>
                  </a:lnTo>
                  <a:lnTo>
                    <a:pt x="1700" y="189"/>
                  </a:lnTo>
                  <a:lnTo>
                    <a:pt x="1706" y="194"/>
                  </a:lnTo>
                  <a:lnTo>
                    <a:pt x="1714" y="200"/>
                  </a:lnTo>
                  <a:lnTo>
                    <a:pt x="1719" y="204"/>
                  </a:lnTo>
                  <a:lnTo>
                    <a:pt x="1725" y="210"/>
                  </a:lnTo>
                  <a:lnTo>
                    <a:pt x="1731" y="215"/>
                  </a:lnTo>
                  <a:lnTo>
                    <a:pt x="1736" y="219"/>
                  </a:lnTo>
                  <a:lnTo>
                    <a:pt x="1740" y="225"/>
                  </a:lnTo>
                  <a:lnTo>
                    <a:pt x="1744" y="231"/>
                  </a:lnTo>
                  <a:lnTo>
                    <a:pt x="1748" y="234"/>
                  </a:lnTo>
                  <a:lnTo>
                    <a:pt x="1752" y="240"/>
                  </a:lnTo>
                  <a:lnTo>
                    <a:pt x="1755" y="250"/>
                  </a:lnTo>
                  <a:lnTo>
                    <a:pt x="1757" y="259"/>
                  </a:lnTo>
                  <a:lnTo>
                    <a:pt x="1757" y="267"/>
                  </a:lnTo>
                  <a:lnTo>
                    <a:pt x="1753" y="276"/>
                  </a:lnTo>
                  <a:lnTo>
                    <a:pt x="1750" y="280"/>
                  </a:lnTo>
                  <a:lnTo>
                    <a:pt x="1748" y="286"/>
                  </a:lnTo>
                  <a:lnTo>
                    <a:pt x="1744" y="291"/>
                  </a:lnTo>
                  <a:lnTo>
                    <a:pt x="1740" y="297"/>
                  </a:lnTo>
                  <a:lnTo>
                    <a:pt x="1736" y="303"/>
                  </a:lnTo>
                  <a:lnTo>
                    <a:pt x="1731" y="310"/>
                  </a:lnTo>
                  <a:lnTo>
                    <a:pt x="1727" y="318"/>
                  </a:lnTo>
                  <a:lnTo>
                    <a:pt x="1721" y="328"/>
                  </a:lnTo>
                  <a:lnTo>
                    <a:pt x="1715" y="335"/>
                  </a:lnTo>
                  <a:lnTo>
                    <a:pt x="1710" y="343"/>
                  </a:lnTo>
                  <a:lnTo>
                    <a:pt x="1702" y="352"/>
                  </a:lnTo>
                  <a:lnTo>
                    <a:pt x="1696" y="364"/>
                  </a:lnTo>
                  <a:lnTo>
                    <a:pt x="1689" y="373"/>
                  </a:lnTo>
                  <a:lnTo>
                    <a:pt x="1683" y="385"/>
                  </a:lnTo>
                  <a:lnTo>
                    <a:pt x="1675" y="396"/>
                  </a:lnTo>
                  <a:lnTo>
                    <a:pt x="1670" y="407"/>
                  </a:lnTo>
                  <a:lnTo>
                    <a:pt x="1660" y="419"/>
                  </a:lnTo>
                  <a:lnTo>
                    <a:pt x="1653" y="430"/>
                  </a:lnTo>
                  <a:lnTo>
                    <a:pt x="1645" y="442"/>
                  </a:lnTo>
                  <a:lnTo>
                    <a:pt x="1637" y="455"/>
                  </a:lnTo>
                  <a:lnTo>
                    <a:pt x="1628" y="466"/>
                  </a:lnTo>
                  <a:lnTo>
                    <a:pt x="1620" y="480"/>
                  </a:lnTo>
                  <a:lnTo>
                    <a:pt x="1611" y="491"/>
                  </a:lnTo>
                  <a:lnTo>
                    <a:pt x="1603" y="506"/>
                  </a:lnTo>
                  <a:lnTo>
                    <a:pt x="1594" y="518"/>
                  </a:lnTo>
                  <a:lnTo>
                    <a:pt x="1584" y="531"/>
                  </a:lnTo>
                  <a:lnTo>
                    <a:pt x="1575" y="544"/>
                  </a:lnTo>
                  <a:lnTo>
                    <a:pt x="1567" y="560"/>
                  </a:lnTo>
                  <a:lnTo>
                    <a:pt x="1558" y="573"/>
                  </a:lnTo>
                  <a:lnTo>
                    <a:pt x="1548" y="586"/>
                  </a:lnTo>
                  <a:lnTo>
                    <a:pt x="1539" y="600"/>
                  </a:lnTo>
                  <a:lnTo>
                    <a:pt x="1531" y="615"/>
                  </a:lnTo>
                  <a:lnTo>
                    <a:pt x="1519" y="626"/>
                  </a:lnTo>
                  <a:lnTo>
                    <a:pt x="1512" y="639"/>
                  </a:lnTo>
                  <a:lnTo>
                    <a:pt x="1500" y="653"/>
                  </a:lnTo>
                  <a:lnTo>
                    <a:pt x="1491" y="666"/>
                  </a:lnTo>
                  <a:lnTo>
                    <a:pt x="1483" y="679"/>
                  </a:lnTo>
                  <a:lnTo>
                    <a:pt x="1474" y="691"/>
                  </a:lnTo>
                  <a:lnTo>
                    <a:pt x="1464" y="704"/>
                  </a:lnTo>
                  <a:lnTo>
                    <a:pt x="1457" y="717"/>
                  </a:lnTo>
                  <a:lnTo>
                    <a:pt x="1447" y="731"/>
                  </a:lnTo>
                  <a:lnTo>
                    <a:pt x="1438" y="742"/>
                  </a:lnTo>
                  <a:lnTo>
                    <a:pt x="1430" y="754"/>
                  </a:lnTo>
                  <a:lnTo>
                    <a:pt x="1421" y="765"/>
                  </a:lnTo>
                  <a:lnTo>
                    <a:pt x="1413" y="776"/>
                  </a:lnTo>
                  <a:lnTo>
                    <a:pt x="1403" y="788"/>
                  </a:lnTo>
                  <a:lnTo>
                    <a:pt x="1396" y="799"/>
                  </a:lnTo>
                  <a:lnTo>
                    <a:pt x="1390" y="811"/>
                  </a:lnTo>
                  <a:lnTo>
                    <a:pt x="1381" y="820"/>
                  </a:lnTo>
                  <a:lnTo>
                    <a:pt x="1373" y="830"/>
                  </a:lnTo>
                  <a:lnTo>
                    <a:pt x="1365" y="839"/>
                  </a:lnTo>
                  <a:lnTo>
                    <a:pt x="1360" y="849"/>
                  </a:lnTo>
                  <a:lnTo>
                    <a:pt x="1352" y="856"/>
                  </a:lnTo>
                  <a:lnTo>
                    <a:pt x="1346" y="864"/>
                  </a:lnTo>
                  <a:lnTo>
                    <a:pt x="1341" y="871"/>
                  </a:lnTo>
                  <a:lnTo>
                    <a:pt x="1335" y="879"/>
                  </a:lnTo>
                  <a:lnTo>
                    <a:pt x="1329" y="885"/>
                  </a:lnTo>
                  <a:lnTo>
                    <a:pt x="1324" y="891"/>
                  </a:lnTo>
                  <a:lnTo>
                    <a:pt x="1320" y="896"/>
                  </a:lnTo>
                  <a:lnTo>
                    <a:pt x="1316" y="902"/>
                  </a:lnTo>
                  <a:lnTo>
                    <a:pt x="1308" y="910"/>
                  </a:lnTo>
                  <a:lnTo>
                    <a:pt x="1303" y="915"/>
                  </a:lnTo>
                  <a:lnTo>
                    <a:pt x="1299" y="915"/>
                  </a:lnTo>
                  <a:lnTo>
                    <a:pt x="1295" y="917"/>
                  </a:lnTo>
                  <a:lnTo>
                    <a:pt x="1289" y="921"/>
                  </a:lnTo>
                  <a:lnTo>
                    <a:pt x="1284" y="923"/>
                  </a:lnTo>
                  <a:lnTo>
                    <a:pt x="1276" y="927"/>
                  </a:lnTo>
                  <a:lnTo>
                    <a:pt x="1268" y="929"/>
                  </a:lnTo>
                  <a:lnTo>
                    <a:pt x="1259" y="932"/>
                  </a:lnTo>
                  <a:lnTo>
                    <a:pt x="1249" y="934"/>
                  </a:lnTo>
                  <a:lnTo>
                    <a:pt x="1238" y="936"/>
                  </a:lnTo>
                  <a:lnTo>
                    <a:pt x="1227" y="940"/>
                  </a:lnTo>
                  <a:lnTo>
                    <a:pt x="1213" y="944"/>
                  </a:lnTo>
                  <a:lnTo>
                    <a:pt x="1202" y="948"/>
                  </a:lnTo>
                  <a:lnTo>
                    <a:pt x="1187" y="949"/>
                  </a:lnTo>
                  <a:lnTo>
                    <a:pt x="1173" y="953"/>
                  </a:lnTo>
                  <a:lnTo>
                    <a:pt x="1158" y="957"/>
                  </a:lnTo>
                  <a:lnTo>
                    <a:pt x="1143" y="961"/>
                  </a:lnTo>
                  <a:lnTo>
                    <a:pt x="1126" y="965"/>
                  </a:lnTo>
                  <a:lnTo>
                    <a:pt x="1109" y="968"/>
                  </a:lnTo>
                  <a:lnTo>
                    <a:pt x="1092" y="972"/>
                  </a:lnTo>
                  <a:lnTo>
                    <a:pt x="1074" y="976"/>
                  </a:lnTo>
                  <a:lnTo>
                    <a:pt x="1057" y="980"/>
                  </a:lnTo>
                  <a:lnTo>
                    <a:pt x="1038" y="984"/>
                  </a:lnTo>
                  <a:lnTo>
                    <a:pt x="1019" y="987"/>
                  </a:lnTo>
                  <a:lnTo>
                    <a:pt x="1000" y="993"/>
                  </a:lnTo>
                  <a:lnTo>
                    <a:pt x="981" y="997"/>
                  </a:lnTo>
                  <a:lnTo>
                    <a:pt x="962" y="1001"/>
                  </a:lnTo>
                  <a:lnTo>
                    <a:pt x="941" y="1005"/>
                  </a:lnTo>
                  <a:lnTo>
                    <a:pt x="922" y="1008"/>
                  </a:lnTo>
                  <a:lnTo>
                    <a:pt x="901" y="1012"/>
                  </a:lnTo>
                  <a:lnTo>
                    <a:pt x="882" y="1018"/>
                  </a:lnTo>
                  <a:lnTo>
                    <a:pt x="861" y="1022"/>
                  </a:lnTo>
                  <a:lnTo>
                    <a:pt x="842" y="1027"/>
                  </a:lnTo>
                  <a:lnTo>
                    <a:pt x="821" y="1031"/>
                  </a:lnTo>
                  <a:lnTo>
                    <a:pt x="800" y="1033"/>
                  </a:lnTo>
                  <a:lnTo>
                    <a:pt x="780" y="1037"/>
                  </a:lnTo>
                  <a:lnTo>
                    <a:pt x="759" y="1043"/>
                  </a:lnTo>
                  <a:lnTo>
                    <a:pt x="740" y="1046"/>
                  </a:lnTo>
                  <a:lnTo>
                    <a:pt x="719" y="1050"/>
                  </a:lnTo>
                  <a:lnTo>
                    <a:pt x="700" y="1054"/>
                  </a:lnTo>
                  <a:lnTo>
                    <a:pt x="681" y="1058"/>
                  </a:lnTo>
                  <a:lnTo>
                    <a:pt x="662" y="1060"/>
                  </a:lnTo>
                  <a:lnTo>
                    <a:pt x="643" y="1065"/>
                  </a:lnTo>
                  <a:lnTo>
                    <a:pt x="624" y="1067"/>
                  </a:lnTo>
                  <a:lnTo>
                    <a:pt x="606" y="1073"/>
                  </a:lnTo>
                  <a:lnTo>
                    <a:pt x="587" y="1075"/>
                  </a:lnTo>
                  <a:lnTo>
                    <a:pt x="570" y="1079"/>
                  </a:lnTo>
                  <a:lnTo>
                    <a:pt x="555" y="1083"/>
                  </a:lnTo>
                  <a:lnTo>
                    <a:pt x="538" y="1086"/>
                  </a:lnTo>
                  <a:lnTo>
                    <a:pt x="523" y="1088"/>
                  </a:lnTo>
                  <a:lnTo>
                    <a:pt x="508" y="1092"/>
                  </a:lnTo>
                  <a:lnTo>
                    <a:pt x="492" y="1094"/>
                  </a:lnTo>
                  <a:lnTo>
                    <a:pt x="479" y="1098"/>
                  </a:lnTo>
                  <a:lnTo>
                    <a:pt x="464" y="1100"/>
                  </a:lnTo>
                  <a:lnTo>
                    <a:pt x="452" y="1102"/>
                  </a:lnTo>
                  <a:lnTo>
                    <a:pt x="439" y="1105"/>
                  </a:lnTo>
                  <a:lnTo>
                    <a:pt x="430" y="1107"/>
                  </a:lnTo>
                  <a:lnTo>
                    <a:pt x="418" y="1107"/>
                  </a:lnTo>
                  <a:lnTo>
                    <a:pt x="411" y="1111"/>
                  </a:lnTo>
                  <a:lnTo>
                    <a:pt x="401" y="1111"/>
                  </a:lnTo>
                  <a:lnTo>
                    <a:pt x="395" y="1115"/>
                  </a:lnTo>
                  <a:lnTo>
                    <a:pt x="388" y="1115"/>
                  </a:lnTo>
                  <a:lnTo>
                    <a:pt x="384" y="1117"/>
                  </a:lnTo>
                  <a:lnTo>
                    <a:pt x="378" y="1117"/>
                  </a:lnTo>
                  <a:lnTo>
                    <a:pt x="376" y="1119"/>
                  </a:lnTo>
                  <a:lnTo>
                    <a:pt x="369" y="1119"/>
                  </a:lnTo>
                  <a:lnTo>
                    <a:pt x="361" y="1117"/>
                  </a:lnTo>
                  <a:lnTo>
                    <a:pt x="352" y="1113"/>
                  </a:lnTo>
                  <a:lnTo>
                    <a:pt x="342" y="1109"/>
                  </a:lnTo>
                  <a:lnTo>
                    <a:pt x="336" y="1105"/>
                  </a:lnTo>
                  <a:lnTo>
                    <a:pt x="331" y="1102"/>
                  </a:lnTo>
                  <a:lnTo>
                    <a:pt x="323" y="1098"/>
                  </a:lnTo>
                  <a:lnTo>
                    <a:pt x="319" y="1094"/>
                  </a:lnTo>
                  <a:lnTo>
                    <a:pt x="312" y="1088"/>
                  </a:lnTo>
                  <a:lnTo>
                    <a:pt x="304" y="1083"/>
                  </a:lnTo>
                  <a:lnTo>
                    <a:pt x="298" y="1079"/>
                  </a:lnTo>
                  <a:lnTo>
                    <a:pt x="293" y="1073"/>
                  </a:lnTo>
                  <a:lnTo>
                    <a:pt x="283" y="1067"/>
                  </a:lnTo>
                  <a:lnTo>
                    <a:pt x="276" y="1060"/>
                  </a:lnTo>
                  <a:lnTo>
                    <a:pt x="270" y="1054"/>
                  </a:lnTo>
                  <a:lnTo>
                    <a:pt x="262" y="1048"/>
                  </a:lnTo>
                  <a:lnTo>
                    <a:pt x="253" y="1041"/>
                  </a:lnTo>
                  <a:lnTo>
                    <a:pt x="247" y="1033"/>
                  </a:lnTo>
                  <a:lnTo>
                    <a:pt x="237" y="1026"/>
                  </a:lnTo>
                  <a:lnTo>
                    <a:pt x="230" y="1020"/>
                  </a:lnTo>
                  <a:lnTo>
                    <a:pt x="222" y="1010"/>
                  </a:lnTo>
                  <a:lnTo>
                    <a:pt x="215" y="1003"/>
                  </a:lnTo>
                  <a:lnTo>
                    <a:pt x="205" y="995"/>
                  </a:lnTo>
                  <a:lnTo>
                    <a:pt x="199" y="987"/>
                  </a:lnTo>
                  <a:lnTo>
                    <a:pt x="190" y="980"/>
                  </a:lnTo>
                  <a:lnTo>
                    <a:pt x="182" y="970"/>
                  </a:lnTo>
                  <a:lnTo>
                    <a:pt x="175" y="963"/>
                  </a:lnTo>
                  <a:lnTo>
                    <a:pt x="167" y="955"/>
                  </a:lnTo>
                  <a:lnTo>
                    <a:pt x="159" y="946"/>
                  </a:lnTo>
                  <a:lnTo>
                    <a:pt x="152" y="938"/>
                  </a:lnTo>
                  <a:lnTo>
                    <a:pt x="142" y="929"/>
                  </a:lnTo>
                  <a:lnTo>
                    <a:pt x="135" y="921"/>
                  </a:lnTo>
                  <a:lnTo>
                    <a:pt x="125" y="911"/>
                  </a:lnTo>
                  <a:lnTo>
                    <a:pt x="120" y="904"/>
                  </a:lnTo>
                  <a:lnTo>
                    <a:pt x="112" y="894"/>
                  </a:lnTo>
                  <a:lnTo>
                    <a:pt x="104" y="887"/>
                  </a:lnTo>
                  <a:lnTo>
                    <a:pt x="97" y="879"/>
                  </a:lnTo>
                  <a:lnTo>
                    <a:pt x="89" y="870"/>
                  </a:lnTo>
                  <a:lnTo>
                    <a:pt x="82" y="862"/>
                  </a:lnTo>
                  <a:lnTo>
                    <a:pt x="78" y="854"/>
                  </a:lnTo>
                  <a:lnTo>
                    <a:pt x="70" y="845"/>
                  </a:lnTo>
                  <a:lnTo>
                    <a:pt x="62" y="837"/>
                  </a:lnTo>
                  <a:lnTo>
                    <a:pt x="57" y="830"/>
                  </a:lnTo>
                  <a:lnTo>
                    <a:pt x="53" y="824"/>
                  </a:lnTo>
                  <a:lnTo>
                    <a:pt x="45" y="814"/>
                  </a:lnTo>
                  <a:lnTo>
                    <a:pt x="40" y="809"/>
                  </a:lnTo>
                  <a:lnTo>
                    <a:pt x="34" y="801"/>
                  </a:lnTo>
                  <a:lnTo>
                    <a:pt x="32" y="795"/>
                  </a:lnTo>
                  <a:lnTo>
                    <a:pt x="26" y="788"/>
                  </a:lnTo>
                  <a:lnTo>
                    <a:pt x="23" y="782"/>
                  </a:lnTo>
                  <a:lnTo>
                    <a:pt x="19" y="776"/>
                  </a:lnTo>
                  <a:lnTo>
                    <a:pt x="15" y="771"/>
                  </a:lnTo>
                  <a:lnTo>
                    <a:pt x="11" y="765"/>
                  </a:lnTo>
                  <a:lnTo>
                    <a:pt x="9" y="761"/>
                  </a:lnTo>
                  <a:lnTo>
                    <a:pt x="7" y="755"/>
                  </a:lnTo>
                  <a:lnTo>
                    <a:pt x="5" y="752"/>
                  </a:lnTo>
                  <a:lnTo>
                    <a:pt x="2" y="742"/>
                  </a:lnTo>
                  <a:lnTo>
                    <a:pt x="2" y="738"/>
                  </a:lnTo>
                  <a:lnTo>
                    <a:pt x="0" y="731"/>
                  </a:lnTo>
                  <a:lnTo>
                    <a:pt x="4" y="723"/>
                  </a:lnTo>
                  <a:lnTo>
                    <a:pt x="4" y="717"/>
                  </a:lnTo>
                  <a:lnTo>
                    <a:pt x="5" y="712"/>
                  </a:lnTo>
                  <a:lnTo>
                    <a:pt x="9" y="708"/>
                  </a:lnTo>
                  <a:lnTo>
                    <a:pt x="11" y="702"/>
                  </a:lnTo>
                  <a:lnTo>
                    <a:pt x="13" y="695"/>
                  </a:lnTo>
                  <a:lnTo>
                    <a:pt x="17" y="687"/>
                  </a:lnTo>
                  <a:lnTo>
                    <a:pt x="19" y="681"/>
                  </a:lnTo>
                  <a:lnTo>
                    <a:pt x="24" y="676"/>
                  </a:lnTo>
                  <a:lnTo>
                    <a:pt x="28" y="666"/>
                  </a:lnTo>
                  <a:lnTo>
                    <a:pt x="32" y="660"/>
                  </a:lnTo>
                  <a:lnTo>
                    <a:pt x="36" y="651"/>
                  </a:lnTo>
                  <a:lnTo>
                    <a:pt x="42" y="643"/>
                  </a:lnTo>
                  <a:lnTo>
                    <a:pt x="47" y="636"/>
                  </a:lnTo>
                  <a:lnTo>
                    <a:pt x="51" y="626"/>
                  </a:lnTo>
                  <a:lnTo>
                    <a:pt x="57" y="617"/>
                  </a:lnTo>
                  <a:lnTo>
                    <a:pt x="62" y="609"/>
                  </a:lnTo>
                  <a:lnTo>
                    <a:pt x="68" y="598"/>
                  </a:lnTo>
                  <a:lnTo>
                    <a:pt x="74" y="588"/>
                  </a:lnTo>
                  <a:lnTo>
                    <a:pt x="82" y="581"/>
                  </a:lnTo>
                  <a:lnTo>
                    <a:pt x="87" y="571"/>
                  </a:lnTo>
                  <a:lnTo>
                    <a:pt x="93" y="560"/>
                  </a:lnTo>
                  <a:lnTo>
                    <a:pt x="101" y="550"/>
                  </a:lnTo>
                  <a:lnTo>
                    <a:pt x="106" y="539"/>
                  </a:lnTo>
                  <a:lnTo>
                    <a:pt x="114" y="531"/>
                  </a:lnTo>
                  <a:lnTo>
                    <a:pt x="121" y="520"/>
                  </a:lnTo>
                  <a:lnTo>
                    <a:pt x="129" y="512"/>
                  </a:lnTo>
                  <a:lnTo>
                    <a:pt x="137" y="501"/>
                  </a:lnTo>
                  <a:lnTo>
                    <a:pt x="144" y="491"/>
                  </a:lnTo>
                  <a:lnTo>
                    <a:pt x="152" y="482"/>
                  </a:lnTo>
                  <a:lnTo>
                    <a:pt x="158" y="472"/>
                  </a:lnTo>
                  <a:lnTo>
                    <a:pt x="165" y="463"/>
                  </a:lnTo>
                  <a:lnTo>
                    <a:pt x="175" y="453"/>
                  </a:lnTo>
                  <a:lnTo>
                    <a:pt x="180" y="442"/>
                  </a:lnTo>
                  <a:lnTo>
                    <a:pt x="188" y="434"/>
                  </a:lnTo>
                  <a:lnTo>
                    <a:pt x="196" y="425"/>
                  </a:lnTo>
                  <a:lnTo>
                    <a:pt x="203" y="415"/>
                  </a:lnTo>
                  <a:lnTo>
                    <a:pt x="211" y="407"/>
                  </a:lnTo>
                  <a:lnTo>
                    <a:pt x="218" y="398"/>
                  </a:lnTo>
                  <a:lnTo>
                    <a:pt x="226" y="390"/>
                  </a:lnTo>
                  <a:lnTo>
                    <a:pt x="234" y="381"/>
                  </a:lnTo>
                  <a:lnTo>
                    <a:pt x="241" y="373"/>
                  </a:lnTo>
                  <a:lnTo>
                    <a:pt x="249" y="366"/>
                  </a:lnTo>
                  <a:lnTo>
                    <a:pt x="256" y="358"/>
                  </a:lnTo>
                  <a:lnTo>
                    <a:pt x="264" y="352"/>
                  </a:lnTo>
                  <a:lnTo>
                    <a:pt x="272" y="343"/>
                  </a:lnTo>
                  <a:lnTo>
                    <a:pt x="277" y="337"/>
                  </a:lnTo>
                  <a:lnTo>
                    <a:pt x="285" y="331"/>
                  </a:lnTo>
                  <a:lnTo>
                    <a:pt x="293" y="326"/>
                  </a:lnTo>
                  <a:lnTo>
                    <a:pt x="298" y="320"/>
                  </a:lnTo>
                  <a:lnTo>
                    <a:pt x="304" y="314"/>
                  </a:lnTo>
                  <a:lnTo>
                    <a:pt x="312" y="310"/>
                  </a:lnTo>
                  <a:lnTo>
                    <a:pt x="317" y="307"/>
                  </a:lnTo>
                  <a:lnTo>
                    <a:pt x="323" y="303"/>
                  </a:lnTo>
                  <a:lnTo>
                    <a:pt x="329" y="299"/>
                  </a:lnTo>
                  <a:lnTo>
                    <a:pt x="334" y="297"/>
                  </a:lnTo>
                  <a:lnTo>
                    <a:pt x="340" y="295"/>
                  </a:lnTo>
                  <a:lnTo>
                    <a:pt x="344" y="291"/>
                  </a:lnTo>
                  <a:lnTo>
                    <a:pt x="350" y="291"/>
                  </a:lnTo>
                  <a:lnTo>
                    <a:pt x="355" y="291"/>
                  </a:lnTo>
                  <a:lnTo>
                    <a:pt x="361" y="291"/>
                  </a:lnTo>
                  <a:lnTo>
                    <a:pt x="367" y="291"/>
                  </a:lnTo>
                  <a:lnTo>
                    <a:pt x="371" y="295"/>
                  </a:lnTo>
                  <a:lnTo>
                    <a:pt x="373" y="301"/>
                  </a:lnTo>
                  <a:lnTo>
                    <a:pt x="373" y="309"/>
                  </a:lnTo>
                  <a:lnTo>
                    <a:pt x="371" y="316"/>
                  </a:lnTo>
                  <a:lnTo>
                    <a:pt x="367" y="326"/>
                  </a:lnTo>
                  <a:lnTo>
                    <a:pt x="363" y="329"/>
                  </a:lnTo>
                  <a:lnTo>
                    <a:pt x="359" y="335"/>
                  </a:lnTo>
                  <a:lnTo>
                    <a:pt x="355" y="343"/>
                  </a:lnTo>
                  <a:lnTo>
                    <a:pt x="352" y="349"/>
                  </a:lnTo>
                  <a:lnTo>
                    <a:pt x="346" y="354"/>
                  </a:lnTo>
                  <a:lnTo>
                    <a:pt x="342" y="360"/>
                  </a:lnTo>
                  <a:lnTo>
                    <a:pt x="336" y="368"/>
                  </a:lnTo>
                  <a:lnTo>
                    <a:pt x="331" y="375"/>
                  </a:lnTo>
                  <a:lnTo>
                    <a:pt x="325" y="381"/>
                  </a:lnTo>
                  <a:lnTo>
                    <a:pt x="319" y="388"/>
                  </a:lnTo>
                  <a:lnTo>
                    <a:pt x="314" y="396"/>
                  </a:lnTo>
                  <a:lnTo>
                    <a:pt x="308" y="406"/>
                  </a:lnTo>
                  <a:lnTo>
                    <a:pt x="300" y="413"/>
                  </a:lnTo>
                  <a:lnTo>
                    <a:pt x="293" y="421"/>
                  </a:lnTo>
                  <a:lnTo>
                    <a:pt x="285" y="428"/>
                  </a:lnTo>
                  <a:lnTo>
                    <a:pt x="277" y="438"/>
                  </a:lnTo>
                  <a:lnTo>
                    <a:pt x="272" y="445"/>
                  </a:lnTo>
                  <a:lnTo>
                    <a:pt x="264" y="453"/>
                  </a:lnTo>
                  <a:lnTo>
                    <a:pt x="256" y="463"/>
                  </a:lnTo>
                  <a:lnTo>
                    <a:pt x="249" y="470"/>
                  </a:lnTo>
                  <a:lnTo>
                    <a:pt x="241" y="480"/>
                  </a:lnTo>
                  <a:lnTo>
                    <a:pt x="232" y="487"/>
                  </a:lnTo>
                  <a:lnTo>
                    <a:pt x="224" y="495"/>
                  </a:lnTo>
                  <a:lnTo>
                    <a:pt x="217" y="504"/>
                  </a:lnTo>
                  <a:lnTo>
                    <a:pt x="209" y="512"/>
                  </a:lnTo>
                  <a:lnTo>
                    <a:pt x="199" y="520"/>
                  </a:lnTo>
                  <a:lnTo>
                    <a:pt x="194" y="529"/>
                  </a:lnTo>
                  <a:lnTo>
                    <a:pt x="186" y="537"/>
                  </a:lnTo>
                  <a:lnTo>
                    <a:pt x="177" y="544"/>
                  </a:lnTo>
                  <a:lnTo>
                    <a:pt x="171" y="552"/>
                  </a:lnTo>
                  <a:lnTo>
                    <a:pt x="163" y="561"/>
                  </a:lnTo>
                  <a:lnTo>
                    <a:pt x="158" y="569"/>
                  </a:lnTo>
                  <a:lnTo>
                    <a:pt x="150" y="577"/>
                  </a:lnTo>
                  <a:lnTo>
                    <a:pt x="144" y="584"/>
                  </a:lnTo>
                  <a:lnTo>
                    <a:pt x="137" y="590"/>
                  </a:lnTo>
                  <a:lnTo>
                    <a:pt x="131" y="598"/>
                  </a:lnTo>
                  <a:lnTo>
                    <a:pt x="125" y="605"/>
                  </a:lnTo>
                  <a:lnTo>
                    <a:pt x="120" y="611"/>
                  </a:lnTo>
                  <a:lnTo>
                    <a:pt x="114" y="617"/>
                  </a:lnTo>
                  <a:lnTo>
                    <a:pt x="110" y="624"/>
                  </a:lnTo>
                  <a:lnTo>
                    <a:pt x="104" y="630"/>
                  </a:lnTo>
                  <a:lnTo>
                    <a:pt x="102" y="636"/>
                  </a:lnTo>
                  <a:lnTo>
                    <a:pt x="99" y="639"/>
                  </a:lnTo>
                  <a:lnTo>
                    <a:pt x="95" y="645"/>
                  </a:lnTo>
                  <a:lnTo>
                    <a:pt x="89" y="655"/>
                  </a:lnTo>
                  <a:lnTo>
                    <a:pt x="87" y="662"/>
                  </a:lnTo>
                  <a:lnTo>
                    <a:pt x="87" y="668"/>
                  </a:lnTo>
                  <a:lnTo>
                    <a:pt x="89" y="674"/>
                  </a:lnTo>
                  <a:lnTo>
                    <a:pt x="91" y="676"/>
                  </a:lnTo>
                  <a:lnTo>
                    <a:pt x="101" y="676"/>
                  </a:lnTo>
                  <a:lnTo>
                    <a:pt x="104" y="676"/>
                  </a:lnTo>
                  <a:lnTo>
                    <a:pt x="110" y="676"/>
                  </a:lnTo>
                  <a:lnTo>
                    <a:pt x="118" y="676"/>
                  </a:lnTo>
                  <a:lnTo>
                    <a:pt x="125" y="678"/>
                  </a:lnTo>
                  <a:lnTo>
                    <a:pt x="133" y="676"/>
                  </a:lnTo>
                  <a:lnTo>
                    <a:pt x="142" y="676"/>
                  </a:lnTo>
                  <a:lnTo>
                    <a:pt x="152" y="674"/>
                  </a:lnTo>
                  <a:lnTo>
                    <a:pt x="163" y="674"/>
                  </a:lnTo>
                  <a:lnTo>
                    <a:pt x="175" y="672"/>
                  </a:lnTo>
                  <a:lnTo>
                    <a:pt x="186" y="670"/>
                  </a:lnTo>
                  <a:lnTo>
                    <a:pt x="198" y="668"/>
                  </a:lnTo>
                  <a:lnTo>
                    <a:pt x="211" y="666"/>
                  </a:lnTo>
                  <a:lnTo>
                    <a:pt x="224" y="664"/>
                  </a:lnTo>
                  <a:lnTo>
                    <a:pt x="237" y="660"/>
                  </a:lnTo>
                  <a:lnTo>
                    <a:pt x="251" y="658"/>
                  </a:lnTo>
                  <a:lnTo>
                    <a:pt x="266" y="657"/>
                  </a:lnTo>
                  <a:lnTo>
                    <a:pt x="279" y="653"/>
                  </a:lnTo>
                  <a:lnTo>
                    <a:pt x="296" y="649"/>
                  </a:lnTo>
                  <a:lnTo>
                    <a:pt x="312" y="647"/>
                  </a:lnTo>
                  <a:lnTo>
                    <a:pt x="327" y="643"/>
                  </a:lnTo>
                  <a:lnTo>
                    <a:pt x="344" y="639"/>
                  </a:lnTo>
                  <a:lnTo>
                    <a:pt x="359" y="636"/>
                  </a:lnTo>
                  <a:lnTo>
                    <a:pt x="376" y="634"/>
                  </a:lnTo>
                  <a:lnTo>
                    <a:pt x="392" y="630"/>
                  </a:lnTo>
                  <a:lnTo>
                    <a:pt x="409" y="626"/>
                  </a:lnTo>
                  <a:lnTo>
                    <a:pt x="426" y="622"/>
                  </a:lnTo>
                  <a:lnTo>
                    <a:pt x="443" y="619"/>
                  </a:lnTo>
                  <a:lnTo>
                    <a:pt x="462" y="617"/>
                  </a:lnTo>
                  <a:lnTo>
                    <a:pt x="477" y="613"/>
                  </a:lnTo>
                  <a:lnTo>
                    <a:pt x="494" y="609"/>
                  </a:lnTo>
                  <a:lnTo>
                    <a:pt x="511" y="603"/>
                  </a:lnTo>
                  <a:lnTo>
                    <a:pt x="528" y="600"/>
                  </a:lnTo>
                  <a:lnTo>
                    <a:pt x="544" y="596"/>
                  </a:lnTo>
                  <a:lnTo>
                    <a:pt x="561" y="592"/>
                  </a:lnTo>
                  <a:lnTo>
                    <a:pt x="578" y="588"/>
                  </a:lnTo>
                  <a:lnTo>
                    <a:pt x="593" y="584"/>
                  </a:lnTo>
                  <a:lnTo>
                    <a:pt x="608" y="581"/>
                  </a:lnTo>
                  <a:lnTo>
                    <a:pt x="626" y="577"/>
                  </a:lnTo>
                  <a:lnTo>
                    <a:pt x="641" y="573"/>
                  </a:lnTo>
                  <a:lnTo>
                    <a:pt x="656" y="569"/>
                  </a:lnTo>
                  <a:lnTo>
                    <a:pt x="669" y="565"/>
                  </a:lnTo>
                  <a:lnTo>
                    <a:pt x="684" y="561"/>
                  </a:lnTo>
                  <a:lnTo>
                    <a:pt x="698" y="558"/>
                  </a:lnTo>
                  <a:lnTo>
                    <a:pt x="713" y="556"/>
                  </a:lnTo>
                  <a:lnTo>
                    <a:pt x="724" y="550"/>
                  </a:lnTo>
                  <a:lnTo>
                    <a:pt x="738" y="546"/>
                  </a:lnTo>
                  <a:lnTo>
                    <a:pt x="749" y="542"/>
                  </a:lnTo>
                  <a:lnTo>
                    <a:pt x="761" y="541"/>
                  </a:lnTo>
                  <a:lnTo>
                    <a:pt x="770" y="539"/>
                  </a:lnTo>
                  <a:lnTo>
                    <a:pt x="781" y="535"/>
                  </a:lnTo>
                  <a:lnTo>
                    <a:pt x="791" y="533"/>
                  </a:lnTo>
                  <a:lnTo>
                    <a:pt x="800" y="529"/>
                  </a:lnTo>
                  <a:lnTo>
                    <a:pt x="808" y="527"/>
                  </a:lnTo>
                  <a:lnTo>
                    <a:pt x="816" y="523"/>
                  </a:lnTo>
                  <a:lnTo>
                    <a:pt x="821" y="522"/>
                  </a:lnTo>
                  <a:lnTo>
                    <a:pt x="827" y="520"/>
                  </a:lnTo>
                  <a:lnTo>
                    <a:pt x="833" y="518"/>
                  </a:lnTo>
                  <a:lnTo>
                    <a:pt x="837" y="516"/>
                  </a:lnTo>
                  <a:lnTo>
                    <a:pt x="839" y="516"/>
                  </a:lnTo>
                  <a:lnTo>
                    <a:pt x="842" y="516"/>
                  </a:lnTo>
                  <a:lnTo>
                    <a:pt x="844" y="510"/>
                  </a:lnTo>
                  <a:lnTo>
                    <a:pt x="850" y="504"/>
                  </a:lnTo>
                  <a:lnTo>
                    <a:pt x="858" y="497"/>
                  </a:lnTo>
                  <a:lnTo>
                    <a:pt x="865" y="489"/>
                  </a:lnTo>
                  <a:lnTo>
                    <a:pt x="869" y="484"/>
                  </a:lnTo>
                  <a:lnTo>
                    <a:pt x="873" y="478"/>
                  </a:lnTo>
                  <a:lnTo>
                    <a:pt x="878" y="470"/>
                  </a:lnTo>
                  <a:lnTo>
                    <a:pt x="884" y="466"/>
                  </a:lnTo>
                  <a:lnTo>
                    <a:pt x="888" y="459"/>
                  </a:lnTo>
                  <a:lnTo>
                    <a:pt x="894" y="451"/>
                  </a:lnTo>
                  <a:lnTo>
                    <a:pt x="899" y="444"/>
                  </a:lnTo>
                  <a:lnTo>
                    <a:pt x="905" y="438"/>
                  </a:lnTo>
                  <a:lnTo>
                    <a:pt x="911" y="428"/>
                  </a:lnTo>
                  <a:lnTo>
                    <a:pt x="917" y="421"/>
                  </a:lnTo>
                  <a:lnTo>
                    <a:pt x="922" y="413"/>
                  </a:lnTo>
                  <a:lnTo>
                    <a:pt x="930" y="404"/>
                  </a:lnTo>
                  <a:lnTo>
                    <a:pt x="936" y="394"/>
                  </a:lnTo>
                  <a:lnTo>
                    <a:pt x="943" y="387"/>
                  </a:lnTo>
                  <a:lnTo>
                    <a:pt x="949" y="377"/>
                  </a:lnTo>
                  <a:lnTo>
                    <a:pt x="956" y="369"/>
                  </a:lnTo>
                  <a:lnTo>
                    <a:pt x="964" y="360"/>
                  </a:lnTo>
                  <a:lnTo>
                    <a:pt x="970" y="350"/>
                  </a:lnTo>
                  <a:lnTo>
                    <a:pt x="977" y="341"/>
                  </a:lnTo>
                  <a:lnTo>
                    <a:pt x="985" y="331"/>
                  </a:lnTo>
                  <a:lnTo>
                    <a:pt x="991" y="322"/>
                  </a:lnTo>
                  <a:lnTo>
                    <a:pt x="998" y="312"/>
                  </a:lnTo>
                  <a:lnTo>
                    <a:pt x="1006" y="303"/>
                  </a:lnTo>
                  <a:lnTo>
                    <a:pt x="1014" y="293"/>
                  </a:lnTo>
                  <a:lnTo>
                    <a:pt x="1021" y="284"/>
                  </a:lnTo>
                  <a:lnTo>
                    <a:pt x="1029" y="274"/>
                  </a:lnTo>
                  <a:lnTo>
                    <a:pt x="1036" y="265"/>
                  </a:lnTo>
                  <a:lnTo>
                    <a:pt x="1042" y="255"/>
                  </a:lnTo>
                  <a:lnTo>
                    <a:pt x="1050" y="246"/>
                  </a:lnTo>
                  <a:lnTo>
                    <a:pt x="1057" y="236"/>
                  </a:lnTo>
                  <a:lnTo>
                    <a:pt x="1065" y="227"/>
                  </a:lnTo>
                  <a:lnTo>
                    <a:pt x="1072" y="219"/>
                  </a:lnTo>
                  <a:lnTo>
                    <a:pt x="1078" y="210"/>
                  </a:lnTo>
                  <a:lnTo>
                    <a:pt x="1086" y="200"/>
                  </a:lnTo>
                  <a:lnTo>
                    <a:pt x="1092" y="193"/>
                  </a:lnTo>
                  <a:lnTo>
                    <a:pt x="1099" y="185"/>
                  </a:lnTo>
                  <a:lnTo>
                    <a:pt x="1105" y="177"/>
                  </a:lnTo>
                  <a:lnTo>
                    <a:pt x="1112" y="170"/>
                  </a:lnTo>
                  <a:lnTo>
                    <a:pt x="1120" y="162"/>
                  </a:lnTo>
                  <a:lnTo>
                    <a:pt x="1128" y="156"/>
                  </a:lnTo>
                  <a:lnTo>
                    <a:pt x="1131" y="149"/>
                  </a:lnTo>
                  <a:lnTo>
                    <a:pt x="1139" y="143"/>
                  </a:lnTo>
                  <a:lnTo>
                    <a:pt x="1145" y="136"/>
                  </a:lnTo>
                  <a:lnTo>
                    <a:pt x="1150" y="130"/>
                  </a:lnTo>
                  <a:lnTo>
                    <a:pt x="1156" y="124"/>
                  </a:lnTo>
                  <a:lnTo>
                    <a:pt x="1160" y="118"/>
                  </a:lnTo>
                  <a:lnTo>
                    <a:pt x="1166" y="115"/>
                  </a:lnTo>
                  <a:lnTo>
                    <a:pt x="1171" y="113"/>
                  </a:lnTo>
                  <a:lnTo>
                    <a:pt x="1179" y="105"/>
                  </a:lnTo>
                  <a:lnTo>
                    <a:pt x="1189" y="101"/>
                  </a:lnTo>
                  <a:lnTo>
                    <a:pt x="1196" y="97"/>
                  </a:lnTo>
                  <a:lnTo>
                    <a:pt x="1204" y="99"/>
                  </a:lnTo>
                  <a:lnTo>
                    <a:pt x="1206" y="99"/>
                  </a:lnTo>
                  <a:lnTo>
                    <a:pt x="1208" y="105"/>
                  </a:lnTo>
                  <a:lnTo>
                    <a:pt x="1206" y="111"/>
                  </a:lnTo>
                  <a:lnTo>
                    <a:pt x="1204" y="118"/>
                  </a:lnTo>
                  <a:lnTo>
                    <a:pt x="1202" y="122"/>
                  </a:lnTo>
                  <a:lnTo>
                    <a:pt x="1200" y="128"/>
                  </a:lnTo>
                  <a:lnTo>
                    <a:pt x="1196" y="134"/>
                  </a:lnTo>
                  <a:lnTo>
                    <a:pt x="1194" y="139"/>
                  </a:lnTo>
                  <a:lnTo>
                    <a:pt x="1189" y="143"/>
                  </a:lnTo>
                  <a:lnTo>
                    <a:pt x="1185" y="151"/>
                  </a:lnTo>
                  <a:lnTo>
                    <a:pt x="1181" y="156"/>
                  </a:lnTo>
                  <a:lnTo>
                    <a:pt x="1177" y="166"/>
                  </a:lnTo>
                  <a:lnTo>
                    <a:pt x="1171" y="172"/>
                  </a:lnTo>
                  <a:lnTo>
                    <a:pt x="1166" y="179"/>
                  </a:lnTo>
                  <a:lnTo>
                    <a:pt x="1160" y="187"/>
                  </a:lnTo>
                  <a:lnTo>
                    <a:pt x="1154" y="194"/>
                  </a:lnTo>
                  <a:lnTo>
                    <a:pt x="1149" y="204"/>
                  </a:lnTo>
                  <a:lnTo>
                    <a:pt x="1141" y="212"/>
                  </a:lnTo>
                  <a:lnTo>
                    <a:pt x="1135" y="219"/>
                  </a:lnTo>
                  <a:lnTo>
                    <a:pt x="1130" y="229"/>
                  </a:lnTo>
                  <a:lnTo>
                    <a:pt x="1122" y="238"/>
                  </a:lnTo>
                  <a:lnTo>
                    <a:pt x="1114" y="246"/>
                  </a:lnTo>
                  <a:lnTo>
                    <a:pt x="1107" y="255"/>
                  </a:lnTo>
                  <a:lnTo>
                    <a:pt x="1101" y="267"/>
                  </a:lnTo>
                  <a:lnTo>
                    <a:pt x="1093" y="274"/>
                  </a:lnTo>
                  <a:lnTo>
                    <a:pt x="1086" y="286"/>
                  </a:lnTo>
                  <a:lnTo>
                    <a:pt x="1078" y="293"/>
                  </a:lnTo>
                  <a:lnTo>
                    <a:pt x="1072" y="305"/>
                  </a:lnTo>
                  <a:lnTo>
                    <a:pt x="1063" y="314"/>
                  </a:lnTo>
                  <a:lnTo>
                    <a:pt x="1057" y="322"/>
                  </a:lnTo>
                  <a:lnTo>
                    <a:pt x="1050" y="331"/>
                  </a:lnTo>
                  <a:lnTo>
                    <a:pt x="1042" y="343"/>
                  </a:lnTo>
                  <a:lnTo>
                    <a:pt x="1034" y="350"/>
                  </a:lnTo>
                  <a:lnTo>
                    <a:pt x="1027" y="362"/>
                  </a:lnTo>
                  <a:lnTo>
                    <a:pt x="1019" y="369"/>
                  </a:lnTo>
                  <a:lnTo>
                    <a:pt x="1014" y="381"/>
                  </a:lnTo>
                  <a:lnTo>
                    <a:pt x="1006" y="388"/>
                  </a:lnTo>
                  <a:lnTo>
                    <a:pt x="1000" y="398"/>
                  </a:lnTo>
                  <a:lnTo>
                    <a:pt x="993" y="407"/>
                  </a:lnTo>
                  <a:lnTo>
                    <a:pt x="987" y="415"/>
                  </a:lnTo>
                  <a:lnTo>
                    <a:pt x="981" y="425"/>
                  </a:lnTo>
                  <a:lnTo>
                    <a:pt x="975" y="432"/>
                  </a:lnTo>
                  <a:lnTo>
                    <a:pt x="970" y="440"/>
                  </a:lnTo>
                  <a:lnTo>
                    <a:pt x="964" y="449"/>
                  </a:lnTo>
                  <a:lnTo>
                    <a:pt x="960" y="457"/>
                  </a:lnTo>
                  <a:lnTo>
                    <a:pt x="955" y="465"/>
                  </a:lnTo>
                  <a:lnTo>
                    <a:pt x="951" y="472"/>
                  </a:lnTo>
                  <a:lnTo>
                    <a:pt x="947" y="480"/>
                  </a:lnTo>
                  <a:lnTo>
                    <a:pt x="943" y="485"/>
                  </a:lnTo>
                  <a:lnTo>
                    <a:pt x="941" y="491"/>
                  </a:lnTo>
                  <a:lnTo>
                    <a:pt x="937" y="497"/>
                  </a:lnTo>
                  <a:lnTo>
                    <a:pt x="936" y="504"/>
                  </a:lnTo>
                  <a:lnTo>
                    <a:pt x="934" y="508"/>
                  </a:lnTo>
                  <a:lnTo>
                    <a:pt x="932" y="514"/>
                  </a:lnTo>
                  <a:lnTo>
                    <a:pt x="932" y="518"/>
                  </a:lnTo>
                  <a:lnTo>
                    <a:pt x="932" y="522"/>
                  </a:lnTo>
                  <a:lnTo>
                    <a:pt x="934" y="529"/>
                  </a:lnTo>
                  <a:lnTo>
                    <a:pt x="937" y="537"/>
                  </a:lnTo>
                  <a:lnTo>
                    <a:pt x="941" y="539"/>
                  </a:lnTo>
                  <a:lnTo>
                    <a:pt x="949" y="544"/>
                  </a:lnTo>
                  <a:lnTo>
                    <a:pt x="953" y="548"/>
                  </a:lnTo>
                  <a:lnTo>
                    <a:pt x="958" y="550"/>
                  </a:lnTo>
                  <a:lnTo>
                    <a:pt x="962" y="554"/>
                  </a:lnTo>
                  <a:lnTo>
                    <a:pt x="968" y="560"/>
                  </a:lnTo>
                  <a:lnTo>
                    <a:pt x="972" y="561"/>
                  </a:lnTo>
                  <a:lnTo>
                    <a:pt x="977" y="565"/>
                  </a:lnTo>
                  <a:lnTo>
                    <a:pt x="983" y="569"/>
                  </a:lnTo>
                  <a:lnTo>
                    <a:pt x="989" y="575"/>
                  </a:lnTo>
                  <a:lnTo>
                    <a:pt x="995" y="579"/>
                  </a:lnTo>
                  <a:lnTo>
                    <a:pt x="1002" y="584"/>
                  </a:lnTo>
                  <a:lnTo>
                    <a:pt x="1010" y="588"/>
                  </a:lnTo>
                  <a:lnTo>
                    <a:pt x="1015" y="594"/>
                  </a:lnTo>
                  <a:lnTo>
                    <a:pt x="1023" y="598"/>
                  </a:lnTo>
                  <a:lnTo>
                    <a:pt x="1031" y="603"/>
                  </a:lnTo>
                  <a:lnTo>
                    <a:pt x="1036" y="609"/>
                  </a:lnTo>
                  <a:lnTo>
                    <a:pt x="1044" y="615"/>
                  </a:lnTo>
                  <a:lnTo>
                    <a:pt x="1052" y="619"/>
                  </a:lnTo>
                  <a:lnTo>
                    <a:pt x="1059" y="624"/>
                  </a:lnTo>
                  <a:lnTo>
                    <a:pt x="1067" y="630"/>
                  </a:lnTo>
                  <a:lnTo>
                    <a:pt x="1074" y="636"/>
                  </a:lnTo>
                  <a:lnTo>
                    <a:pt x="1082" y="641"/>
                  </a:lnTo>
                  <a:lnTo>
                    <a:pt x="1090" y="647"/>
                  </a:lnTo>
                  <a:lnTo>
                    <a:pt x="1097" y="653"/>
                  </a:lnTo>
                  <a:lnTo>
                    <a:pt x="1105" y="658"/>
                  </a:lnTo>
                  <a:lnTo>
                    <a:pt x="1112" y="664"/>
                  </a:lnTo>
                  <a:lnTo>
                    <a:pt x="1122" y="670"/>
                  </a:lnTo>
                  <a:lnTo>
                    <a:pt x="1130" y="676"/>
                  </a:lnTo>
                  <a:lnTo>
                    <a:pt x="1137" y="683"/>
                  </a:lnTo>
                  <a:lnTo>
                    <a:pt x="1145" y="687"/>
                  </a:lnTo>
                  <a:lnTo>
                    <a:pt x="1152" y="693"/>
                  </a:lnTo>
                  <a:lnTo>
                    <a:pt x="1160" y="698"/>
                  </a:lnTo>
                  <a:lnTo>
                    <a:pt x="1168" y="704"/>
                  </a:lnTo>
                  <a:lnTo>
                    <a:pt x="1175" y="710"/>
                  </a:lnTo>
                  <a:lnTo>
                    <a:pt x="1181" y="716"/>
                  </a:lnTo>
                  <a:lnTo>
                    <a:pt x="1189" y="721"/>
                  </a:lnTo>
                  <a:lnTo>
                    <a:pt x="1196" y="727"/>
                  </a:lnTo>
                  <a:lnTo>
                    <a:pt x="1204" y="733"/>
                  </a:lnTo>
                  <a:lnTo>
                    <a:pt x="1209" y="736"/>
                  </a:lnTo>
                  <a:lnTo>
                    <a:pt x="1215" y="742"/>
                  </a:lnTo>
                  <a:lnTo>
                    <a:pt x="1223" y="748"/>
                  </a:lnTo>
                  <a:lnTo>
                    <a:pt x="1227" y="754"/>
                  </a:lnTo>
                  <a:lnTo>
                    <a:pt x="1232" y="759"/>
                  </a:lnTo>
                  <a:lnTo>
                    <a:pt x="1238" y="763"/>
                  </a:lnTo>
                  <a:lnTo>
                    <a:pt x="1246" y="769"/>
                  </a:lnTo>
                  <a:lnTo>
                    <a:pt x="1253" y="778"/>
                  </a:lnTo>
                  <a:lnTo>
                    <a:pt x="1261" y="788"/>
                  </a:lnTo>
                  <a:lnTo>
                    <a:pt x="1268" y="795"/>
                  </a:lnTo>
                  <a:lnTo>
                    <a:pt x="1274" y="803"/>
                  </a:lnTo>
                  <a:lnTo>
                    <a:pt x="1276" y="809"/>
                  </a:lnTo>
                  <a:lnTo>
                    <a:pt x="1280" y="816"/>
                  </a:lnTo>
                  <a:lnTo>
                    <a:pt x="1280" y="820"/>
                  </a:lnTo>
                  <a:lnTo>
                    <a:pt x="1278" y="826"/>
                  </a:lnTo>
                  <a:lnTo>
                    <a:pt x="1272" y="828"/>
                  </a:lnTo>
                  <a:lnTo>
                    <a:pt x="1268" y="830"/>
                  </a:lnTo>
                  <a:lnTo>
                    <a:pt x="1261" y="828"/>
                  </a:lnTo>
                  <a:lnTo>
                    <a:pt x="1253" y="826"/>
                  </a:lnTo>
                  <a:lnTo>
                    <a:pt x="1247" y="822"/>
                  </a:lnTo>
                  <a:lnTo>
                    <a:pt x="1242" y="820"/>
                  </a:lnTo>
                  <a:lnTo>
                    <a:pt x="1236" y="816"/>
                  </a:lnTo>
                  <a:lnTo>
                    <a:pt x="1230" y="814"/>
                  </a:lnTo>
                  <a:lnTo>
                    <a:pt x="1225" y="811"/>
                  </a:lnTo>
                  <a:lnTo>
                    <a:pt x="1219" y="809"/>
                  </a:lnTo>
                  <a:lnTo>
                    <a:pt x="1211" y="805"/>
                  </a:lnTo>
                  <a:lnTo>
                    <a:pt x="1206" y="801"/>
                  </a:lnTo>
                  <a:lnTo>
                    <a:pt x="1198" y="795"/>
                  </a:lnTo>
                  <a:lnTo>
                    <a:pt x="1190" y="792"/>
                  </a:lnTo>
                  <a:lnTo>
                    <a:pt x="1181" y="786"/>
                  </a:lnTo>
                  <a:lnTo>
                    <a:pt x="1175" y="782"/>
                  </a:lnTo>
                  <a:lnTo>
                    <a:pt x="1166" y="776"/>
                  </a:lnTo>
                  <a:lnTo>
                    <a:pt x="1158" y="771"/>
                  </a:lnTo>
                  <a:lnTo>
                    <a:pt x="1150" y="765"/>
                  </a:lnTo>
                  <a:lnTo>
                    <a:pt x="1141" y="759"/>
                  </a:lnTo>
                  <a:lnTo>
                    <a:pt x="1131" y="754"/>
                  </a:lnTo>
                  <a:lnTo>
                    <a:pt x="1124" y="746"/>
                  </a:lnTo>
                  <a:lnTo>
                    <a:pt x="1114" y="740"/>
                  </a:lnTo>
                  <a:lnTo>
                    <a:pt x="1105" y="735"/>
                  </a:lnTo>
                  <a:lnTo>
                    <a:pt x="1095" y="729"/>
                  </a:lnTo>
                  <a:lnTo>
                    <a:pt x="1088" y="721"/>
                  </a:lnTo>
                  <a:lnTo>
                    <a:pt x="1078" y="716"/>
                  </a:lnTo>
                  <a:lnTo>
                    <a:pt x="1069" y="710"/>
                  </a:lnTo>
                  <a:lnTo>
                    <a:pt x="1059" y="702"/>
                  </a:lnTo>
                  <a:lnTo>
                    <a:pt x="1050" y="697"/>
                  </a:lnTo>
                  <a:lnTo>
                    <a:pt x="1040" y="689"/>
                  </a:lnTo>
                  <a:lnTo>
                    <a:pt x="1031" y="683"/>
                  </a:lnTo>
                  <a:lnTo>
                    <a:pt x="1021" y="676"/>
                  </a:lnTo>
                  <a:lnTo>
                    <a:pt x="1012" y="670"/>
                  </a:lnTo>
                  <a:lnTo>
                    <a:pt x="1002" y="662"/>
                  </a:lnTo>
                  <a:lnTo>
                    <a:pt x="993" y="658"/>
                  </a:lnTo>
                  <a:lnTo>
                    <a:pt x="983" y="651"/>
                  </a:lnTo>
                  <a:lnTo>
                    <a:pt x="974" y="645"/>
                  </a:lnTo>
                  <a:lnTo>
                    <a:pt x="964" y="639"/>
                  </a:lnTo>
                  <a:lnTo>
                    <a:pt x="956" y="634"/>
                  </a:lnTo>
                  <a:lnTo>
                    <a:pt x="947" y="628"/>
                  </a:lnTo>
                  <a:lnTo>
                    <a:pt x="939" y="622"/>
                  </a:lnTo>
                  <a:lnTo>
                    <a:pt x="932" y="619"/>
                  </a:lnTo>
                  <a:lnTo>
                    <a:pt x="922" y="615"/>
                  </a:lnTo>
                  <a:lnTo>
                    <a:pt x="915" y="609"/>
                  </a:lnTo>
                  <a:lnTo>
                    <a:pt x="905" y="603"/>
                  </a:lnTo>
                  <a:lnTo>
                    <a:pt x="898" y="600"/>
                  </a:lnTo>
                  <a:lnTo>
                    <a:pt x="890" y="596"/>
                  </a:lnTo>
                  <a:lnTo>
                    <a:pt x="882" y="592"/>
                  </a:lnTo>
                  <a:lnTo>
                    <a:pt x="875" y="588"/>
                  </a:lnTo>
                  <a:lnTo>
                    <a:pt x="869" y="586"/>
                  </a:lnTo>
                  <a:lnTo>
                    <a:pt x="863" y="584"/>
                  </a:lnTo>
                  <a:lnTo>
                    <a:pt x="856" y="581"/>
                  </a:lnTo>
                  <a:lnTo>
                    <a:pt x="850" y="579"/>
                  </a:lnTo>
                  <a:lnTo>
                    <a:pt x="844" y="577"/>
                  </a:lnTo>
                  <a:lnTo>
                    <a:pt x="839" y="575"/>
                  </a:lnTo>
                  <a:lnTo>
                    <a:pt x="829" y="575"/>
                  </a:lnTo>
                  <a:lnTo>
                    <a:pt x="821" y="577"/>
                  </a:lnTo>
                  <a:lnTo>
                    <a:pt x="816" y="577"/>
                  </a:lnTo>
                  <a:lnTo>
                    <a:pt x="812" y="577"/>
                  </a:lnTo>
                  <a:lnTo>
                    <a:pt x="804" y="579"/>
                  </a:lnTo>
                  <a:lnTo>
                    <a:pt x="799" y="579"/>
                  </a:lnTo>
                  <a:lnTo>
                    <a:pt x="791" y="581"/>
                  </a:lnTo>
                  <a:lnTo>
                    <a:pt x="783" y="582"/>
                  </a:lnTo>
                  <a:lnTo>
                    <a:pt x="774" y="582"/>
                  </a:lnTo>
                  <a:lnTo>
                    <a:pt x="766" y="586"/>
                  </a:lnTo>
                  <a:lnTo>
                    <a:pt x="755" y="586"/>
                  </a:lnTo>
                  <a:lnTo>
                    <a:pt x="743" y="588"/>
                  </a:lnTo>
                  <a:lnTo>
                    <a:pt x="732" y="590"/>
                  </a:lnTo>
                  <a:lnTo>
                    <a:pt x="721" y="592"/>
                  </a:lnTo>
                  <a:lnTo>
                    <a:pt x="707" y="594"/>
                  </a:lnTo>
                  <a:lnTo>
                    <a:pt x="696" y="596"/>
                  </a:lnTo>
                  <a:lnTo>
                    <a:pt x="681" y="600"/>
                  </a:lnTo>
                  <a:lnTo>
                    <a:pt x="669" y="601"/>
                  </a:lnTo>
                  <a:lnTo>
                    <a:pt x="654" y="603"/>
                  </a:lnTo>
                  <a:lnTo>
                    <a:pt x="639" y="607"/>
                  </a:lnTo>
                  <a:lnTo>
                    <a:pt x="624" y="609"/>
                  </a:lnTo>
                  <a:lnTo>
                    <a:pt x="608" y="613"/>
                  </a:lnTo>
                  <a:lnTo>
                    <a:pt x="593" y="615"/>
                  </a:lnTo>
                  <a:lnTo>
                    <a:pt x="578" y="617"/>
                  </a:lnTo>
                  <a:lnTo>
                    <a:pt x="561" y="620"/>
                  </a:lnTo>
                  <a:lnTo>
                    <a:pt x="546" y="624"/>
                  </a:lnTo>
                  <a:lnTo>
                    <a:pt x="528" y="626"/>
                  </a:lnTo>
                  <a:lnTo>
                    <a:pt x="511" y="630"/>
                  </a:lnTo>
                  <a:lnTo>
                    <a:pt x="496" y="634"/>
                  </a:lnTo>
                  <a:lnTo>
                    <a:pt x="479" y="636"/>
                  </a:lnTo>
                  <a:lnTo>
                    <a:pt x="464" y="639"/>
                  </a:lnTo>
                  <a:lnTo>
                    <a:pt x="447" y="643"/>
                  </a:lnTo>
                  <a:lnTo>
                    <a:pt x="430" y="647"/>
                  </a:lnTo>
                  <a:lnTo>
                    <a:pt x="414" y="651"/>
                  </a:lnTo>
                  <a:lnTo>
                    <a:pt x="395" y="655"/>
                  </a:lnTo>
                  <a:lnTo>
                    <a:pt x="380" y="658"/>
                  </a:lnTo>
                  <a:lnTo>
                    <a:pt x="363" y="660"/>
                  </a:lnTo>
                  <a:lnTo>
                    <a:pt x="346" y="664"/>
                  </a:lnTo>
                  <a:lnTo>
                    <a:pt x="331" y="668"/>
                  </a:lnTo>
                  <a:lnTo>
                    <a:pt x="314" y="672"/>
                  </a:lnTo>
                  <a:lnTo>
                    <a:pt x="298" y="676"/>
                  </a:lnTo>
                  <a:lnTo>
                    <a:pt x="283" y="679"/>
                  </a:lnTo>
                  <a:lnTo>
                    <a:pt x="268" y="681"/>
                  </a:lnTo>
                  <a:lnTo>
                    <a:pt x="253" y="687"/>
                  </a:lnTo>
                  <a:lnTo>
                    <a:pt x="239" y="689"/>
                  </a:lnTo>
                  <a:lnTo>
                    <a:pt x="224" y="693"/>
                  </a:lnTo>
                  <a:lnTo>
                    <a:pt x="211" y="697"/>
                  </a:lnTo>
                  <a:lnTo>
                    <a:pt x="199" y="700"/>
                  </a:lnTo>
                  <a:lnTo>
                    <a:pt x="186" y="704"/>
                  </a:lnTo>
                  <a:lnTo>
                    <a:pt x="175" y="710"/>
                  </a:lnTo>
                  <a:lnTo>
                    <a:pt x="163" y="712"/>
                  </a:lnTo>
                  <a:lnTo>
                    <a:pt x="152" y="716"/>
                  </a:lnTo>
                  <a:lnTo>
                    <a:pt x="140" y="719"/>
                  </a:lnTo>
                  <a:lnTo>
                    <a:pt x="131" y="723"/>
                  </a:lnTo>
                  <a:lnTo>
                    <a:pt x="123" y="725"/>
                  </a:lnTo>
                  <a:lnTo>
                    <a:pt x="114" y="731"/>
                  </a:lnTo>
                  <a:lnTo>
                    <a:pt x="106" y="733"/>
                  </a:lnTo>
                  <a:lnTo>
                    <a:pt x="101" y="736"/>
                  </a:lnTo>
                  <a:lnTo>
                    <a:pt x="93" y="740"/>
                  </a:lnTo>
                  <a:lnTo>
                    <a:pt x="89" y="744"/>
                  </a:lnTo>
                  <a:lnTo>
                    <a:pt x="83" y="748"/>
                  </a:lnTo>
                  <a:lnTo>
                    <a:pt x="82" y="752"/>
                  </a:lnTo>
                  <a:lnTo>
                    <a:pt x="78" y="757"/>
                  </a:lnTo>
                  <a:lnTo>
                    <a:pt x="78" y="765"/>
                  </a:lnTo>
                  <a:lnTo>
                    <a:pt x="78" y="771"/>
                  </a:lnTo>
                  <a:lnTo>
                    <a:pt x="82" y="778"/>
                  </a:lnTo>
                  <a:lnTo>
                    <a:pt x="85" y="786"/>
                  </a:lnTo>
                  <a:lnTo>
                    <a:pt x="91" y="795"/>
                  </a:lnTo>
                  <a:lnTo>
                    <a:pt x="95" y="801"/>
                  </a:lnTo>
                  <a:lnTo>
                    <a:pt x="97" y="805"/>
                  </a:lnTo>
                  <a:lnTo>
                    <a:pt x="101" y="811"/>
                  </a:lnTo>
                  <a:lnTo>
                    <a:pt x="104" y="816"/>
                  </a:lnTo>
                  <a:lnTo>
                    <a:pt x="108" y="822"/>
                  </a:lnTo>
                  <a:lnTo>
                    <a:pt x="112" y="828"/>
                  </a:lnTo>
                  <a:lnTo>
                    <a:pt x="118" y="833"/>
                  </a:lnTo>
                  <a:lnTo>
                    <a:pt x="123" y="839"/>
                  </a:lnTo>
                  <a:lnTo>
                    <a:pt x="127" y="845"/>
                  </a:lnTo>
                  <a:lnTo>
                    <a:pt x="131" y="851"/>
                  </a:lnTo>
                  <a:lnTo>
                    <a:pt x="137" y="856"/>
                  </a:lnTo>
                  <a:lnTo>
                    <a:pt x="142" y="862"/>
                  </a:lnTo>
                  <a:lnTo>
                    <a:pt x="148" y="868"/>
                  </a:lnTo>
                  <a:lnTo>
                    <a:pt x="154" y="875"/>
                  </a:lnTo>
                  <a:lnTo>
                    <a:pt x="159" y="881"/>
                  </a:lnTo>
                  <a:lnTo>
                    <a:pt x="165" y="887"/>
                  </a:lnTo>
                  <a:lnTo>
                    <a:pt x="171" y="892"/>
                  </a:lnTo>
                  <a:lnTo>
                    <a:pt x="177" y="900"/>
                  </a:lnTo>
                  <a:lnTo>
                    <a:pt x="182" y="906"/>
                  </a:lnTo>
                  <a:lnTo>
                    <a:pt x="190" y="913"/>
                  </a:lnTo>
                  <a:lnTo>
                    <a:pt x="196" y="919"/>
                  </a:lnTo>
                  <a:lnTo>
                    <a:pt x="201" y="927"/>
                  </a:lnTo>
                  <a:lnTo>
                    <a:pt x="209" y="932"/>
                  </a:lnTo>
                  <a:lnTo>
                    <a:pt x="217" y="940"/>
                  </a:lnTo>
                  <a:lnTo>
                    <a:pt x="222" y="946"/>
                  </a:lnTo>
                  <a:lnTo>
                    <a:pt x="228" y="951"/>
                  </a:lnTo>
                  <a:lnTo>
                    <a:pt x="234" y="957"/>
                  </a:lnTo>
                  <a:lnTo>
                    <a:pt x="241" y="963"/>
                  </a:lnTo>
                  <a:lnTo>
                    <a:pt x="249" y="968"/>
                  </a:lnTo>
                  <a:lnTo>
                    <a:pt x="255" y="976"/>
                  </a:lnTo>
                  <a:lnTo>
                    <a:pt x="260" y="982"/>
                  </a:lnTo>
                  <a:lnTo>
                    <a:pt x="268" y="987"/>
                  </a:lnTo>
                  <a:lnTo>
                    <a:pt x="274" y="991"/>
                  </a:lnTo>
                  <a:lnTo>
                    <a:pt x="279" y="997"/>
                  </a:lnTo>
                  <a:lnTo>
                    <a:pt x="287" y="1003"/>
                  </a:lnTo>
                  <a:lnTo>
                    <a:pt x="293" y="1008"/>
                  </a:lnTo>
                  <a:lnTo>
                    <a:pt x="298" y="1012"/>
                  </a:lnTo>
                  <a:lnTo>
                    <a:pt x="306" y="1018"/>
                  </a:lnTo>
                  <a:lnTo>
                    <a:pt x="312" y="1022"/>
                  </a:lnTo>
                  <a:lnTo>
                    <a:pt x="319" y="1027"/>
                  </a:lnTo>
                  <a:lnTo>
                    <a:pt x="323" y="1031"/>
                  </a:lnTo>
                  <a:lnTo>
                    <a:pt x="329" y="1035"/>
                  </a:lnTo>
                  <a:lnTo>
                    <a:pt x="334" y="1039"/>
                  </a:lnTo>
                  <a:lnTo>
                    <a:pt x="342" y="1043"/>
                  </a:lnTo>
                  <a:lnTo>
                    <a:pt x="346" y="1045"/>
                  </a:lnTo>
                  <a:lnTo>
                    <a:pt x="352" y="1048"/>
                  </a:lnTo>
                  <a:lnTo>
                    <a:pt x="357" y="1050"/>
                  </a:lnTo>
                  <a:lnTo>
                    <a:pt x="363" y="1054"/>
                  </a:lnTo>
                  <a:lnTo>
                    <a:pt x="373" y="1058"/>
                  </a:lnTo>
                  <a:lnTo>
                    <a:pt x="382" y="1062"/>
                  </a:lnTo>
                  <a:lnTo>
                    <a:pt x="390" y="1064"/>
                  </a:lnTo>
                  <a:lnTo>
                    <a:pt x="397" y="1064"/>
                  </a:lnTo>
                  <a:lnTo>
                    <a:pt x="399" y="1064"/>
                  </a:lnTo>
                  <a:lnTo>
                    <a:pt x="405" y="1062"/>
                  </a:lnTo>
                  <a:lnTo>
                    <a:pt x="411" y="1062"/>
                  </a:lnTo>
                  <a:lnTo>
                    <a:pt x="416" y="1060"/>
                  </a:lnTo>
                  <a:lnTo>
                    <a:pt x="424" y="1060"/>
                  </a:lnTo>
                  <a:lnTo>
                    <a:pt x="433" y="1056"/>
                  </a:lnTo>
                  <a:lnTo>
                    <a:pt x="441" y="1056"/>
                  </a:lnTo>
                  <a:lnTo>
                    <a:pt x="452" y="1054"/>
                  </a:lnTo>
                  <a:lnTo>
                    <a:pt x="462" y="1052"/>
                  </a:lnTo>
                  <a:lnTo>
                    <a:pt x="473" y="1050"/>
                  </a:lnTo>
                  <a:lnTo>
                    <a:pt x="485" y="1046"/>
                  </a:lnTo>
                  <a:lnTo>
                    <a:pt x="498" y="1045"/>
                  </a:lnTo>
                  <a:lnTo>
                    <a:pt x="511" y="1043"/>
                  </a:lnTo>
                  <a:lnTo>
                    <a:pt x="525" y="1039"/>
                  </a:lnTo>
                  <a:lnTo>
                    <a:pt x="538" y="1037"/>
                  </a:lnTo>
                  <a:lnTo>
                    <a:pt x="555" y="1033"/>
                  </a:lnTo>
                  <a:lnTo>
                    <a:pt x="568" y="1029"/>
                  </a:lnTo>
                  <a:lnTo>
                    <a:pt x="584" y="1027"/>
                  </a:lnTo>
                  <a:lnTo>
                    <a:pt x="601" y="1022"/>
                  </a:lnTo>
                  <a:lnTo>
                    <a:pt x="618" y="1020"/>
                  </a:lnTo>
                  <a:lnTo>
                    <a:pt x="635" y="1014"/>
                  </a:lnTo>
                  <a:lnTo>
                    <a:pt x="652" y="1012"/>
                  </a:lnTo>
                  <a:lnTo>
                    <a:pt x="669" y="1008"/>
                  </a:lnTo>
                  <a:lnTo>
                    <a:pt x="688" y="1005"/>
                  </a:lnTo>
                  <a:lnTo>
                    <a:pt x="705" y="1001"/>
                  </a:lnTo>
                  <a:lnTo>
                    <a:pt x="723" y="997"/>
                  </a:lnTo>
                  <a:lnTo>
                    <a:pt x="743" y="991"/>
                  </a:lnTo>
                  <a:lnTo>
                    <a:pt x="762" y="987"/>
                  </a:lnTo>
                  <a:lnTo>
                    <a:pt x="781" y="984"/>
                  </a:lnTo>
                  <a:lnTo>
                    <a:pt x="800" y="980"/>
                  </a:lnTo>
                  <a:lnTo>
                    <a:pt x="820" y="976"/>
                  </a:lnTo>
                  <a:lnTo>
                    <a:pt x="839" y="972"/>
                  </a:lnTo>
                  <a:lnTo>
                    <a:pt x="858" y="967"/>
                  </a:lnTo>
                  <a:lnTo>
                    <a:pt x="877" y="963"/>
                  </a:lnTo>
                  <a:lnTo>
                    <a:pt x="894" y="957"/>
                  </a:lnTo>
                  <a:lnTo>
                    <a:pt x="915" y="953"/>
                  </a:lnTo>
                  <a:lnTo>
                    <a:pt x="932" y="949"/>
                  </a:lnTo>
                  <a:lnTo>
                    <a:pt x="951" y="946"/>
                  </a:lnTo>
                  <a:lnTo>
                    <a:pt x="970" y="940"/>
                  </a:lnTo>
                  <a:lnTo>
                    <a:pt x="989" y="936"/>
                  </a:lnTo>
                  <a:lnTo>
                    <a:pt x="1006" y="932"/>
                  </a:lnTo>
                  <a:lnTo>
                    <a:pt x="1023" y="929"/>
                  </a:lnTo>
                  <a:lnTo>
                    <a:pt x="1040" y="925"/>
                  </a:lnTo>
                  <a:lnTo>
                    <a:pt x="1057" y="921"/>
                  </a:lnTo>
                  <a:lnTo>
                    <a:pt x="1072" y="915"/>
                  </a:lnTo>
                  <a:lnTo>
                    <a:pt x="1090" y="911"/>
                  </a:lnTo>
                  <a:lnTo>
                    <a:pt x="1105" y="908"/>
                  </a:lnTo>
                  <a:lnTo>
                    <a:pt x="1122" y="906"/>
                  </a:lnTo>
                  <a:lnTo>
                    <a:pt x="1135" y="902"/>
                  </a:lnTo>
                  <a:lnTo>
                    <a:pt x="1150" y="898"/>
                  </a:lnTo>
                  <a:lnTo>
                    <a:pt x="1164" y="894"/>
                  </a:lnTo>
                  <a:lnTo>
                    <a:pt x="1177" y="891"/>
                  </a:lnTo>
                  <a:lnTo>
                    <a:pt x="1189" y="889"/>
                  </a:lnTo>
                  <a:lnTo>
                    <a:pt x="1202" y="885"/>
                  </a:lnTo>
                  <a:lnTo>
                    <a:pt x="1211" y="883"/>
                  </a:lnTo>
                  <a:lnTo>
                    <a:pt x="1223" y="881"/>
                  </a:lnTo>
                  <a:lnTo>
                    <a:pt x="1232" y="877"/>
                  </a:lnTo>
                  <a:lnTo>
                    <a:pt x="1242" y="875"/>
                  </a:lnTo>
                  <a:lnTo>
                    <a:pt x="1249" y="871"/>
                  </a:lnTo>
                  <a:lnTo>
                    <a:pt x="1257" y="871"/>
                  </a:lnTo>
                  <a:lnTo>
                    <a:pt x="1263" y="868"/>
                  </a:lnTo>
                  <a:lnTo>
                    <a:pt x="1270" y="868"/>
                  </a:lnTo>
                  <a:lnTo>
                    <a:pt x="1274" y="866"/>
                  </a:lnTo>
                  <a:lnTo>
                    <a:pt x="1278" y="866"/>
                  </a:lnTo>
                  <a:lnTo>
                    <a:pt x="1284" y="860"/>
                  </a:lnTo>
                  <a:lnTo>
                    <a:pt x="1293" y="854"/>
                  </a:lnTo>
                  <a:lnTo>
                    <a:pt x="1299" y="849"/>
                  </a:lnTo>
                  <a:lnTo>
                    <a:pt x="1303" y="845"/>
                  </a:lnTo>
                  <a:lnTo>
                    <a:pt x="1308" y="839"/>
                  </a:lnTo>
                  <a:lnTo>
                    <a:pt x="1316" y="833"/>
                  </a:lnTo>
                  <a:lnTo>
                    <a:pt x="1320" y="826"/>
                  </a:lnTo>
                  <a:lnTo>
                    <a:pt x="1327" y="818"/>
                  </a:lnTo>
                  <a:lnTo>
                    <a:pt x="1335" y="811"/>
                  </a:lnTo>
                  <a:lnTo>
                    <a:pt x="1343" y="803"/>
                  </a:lnTo>
                  <a:lnTo>
                    <a:pt x="1348" y="794"/>
                  </a:lnTo>
                  <a:lnTo>
                    <a:pt x="1358" y="784"/>
                  </a:lnTo>
                  <a:lnTo>
                    <a:pt x="1365" y="774"/>
                  </a:lnTo>
                  <a:lnTo>
                    <a:pt x="1373" y="765"/>
                  </a:lnTo>
                  <a:lnTo>
                    <a:pt x="1383" y="755"/>
                  </a:lnTo>
                  <a:lnTo>
                    <a:pt x="1390" y="744"/>
                  </a:lnTo>
                  <a:lnTo>
                    <a:pt x="1398" y="733"/>
                  </a:lnTo>
                  <a:lnTo>
                    <a:pt x="1407" y="721"/>
                  </a:lnTo>
                  <a:lnTo>
                    <a:pt x="1417" y="710"/>
                  </a:lnTo>
                  <a:lnTo>
                    <a:pt x="1424" y="698"/>
                  </a:lnTo>
                  <a:lnTo>
                    <a:pt x="1434" y="687"/>
                  </a:lnTo>
                  <a:lnTo>
                    <a:pt x="1443" y="674"/>
                  </a:lnTo>
                  <a:lnTo>
                    <a:pt x="1453" y="660"/>
                  </a:lnTo>
                  <a:lnTo>
                    <a:pt x="1462" y="647"/>
                  </a:lnTo>
                  <a:lnTo>
                    <a:pt x="1472" y="636"/>
                  </a:lnTo>
                  <a:lnTo>
                    <a:pt x="1481" y="622"/>
                  </a:lnTo>
                  <a:lnTo>
                    <a:pt x="1489" y="609"/>
                  </a:lnTo>
                  <a:lnTo>
                    <a:pt x="1500" y="596"/>
                  </a:lnTo>
                  <a:lnTo>
                    <a:pt x="1510" y="582"/>
                  </a:lnTo>
                  <a:lnTo>
                    <a:pt x="1519" y="569"/>
                  </a:lnTo>
                  <a:lnTo>
                    <a:pt x="1527" y="556"/>
                  </a:lnTo>
                  <a:lnTo>
                    <a:pt x="1537" y="542"/>
                  </a:lnTo>
                  <a:lnTo>
                    <a:pt x="1546" y="529"/>
                  </a:lnTo>
                  <a:lnTo>
                    <a:pt x="1556" y="516"/>
                  </a:lnTo>
                  <a:lnTo>
                    <a:pt x="1563" y="503"/>
                  </a:lnTo>
                  <a:lnTo>
                    <a:pt x="1573" y="489"/>
                  </a:lnTo>
                  <a:lnTo>
                    <a:pt x="1580" y="476"/>
                  </a:lnTo>
                  <a:lnTo>
                    <a:pt x="1590" y="465"/>
                  </a:lnTo>
                  <a:lnTo>
                    <a:pt x="1597" y="449"/>
                  </a:lnTo>
                  <a:lnTo>
                    <a:pt x="1605" y="438"/>
                  </a:lnTo>
                  <a:lnTo>
                    <a:pt x="1613" y="425"/>
                  </a:lnTo>
                  <a:lnTo>
                    <a:pt x="1620" y="415"/>
                  </a:lnTo>
                  <a:lnTo>
                    <a:pt x="1626" y="402"/>
                  </a:lnTo>
                  <a:lnTo>
                    <a:pt x="1634" y="390"/>
                  </a:lnTo>
                  <a:lnTo>
                    <a:pt x="1639" y="379"/>
                  </a:lnTo>
                  <a:lnTo>
                    <a:pt x="1647" y="369"/>
                  </a:lnTo>
                  <a:lnTo>
                    <a:pt x="1653" y="358"/>
                  </a:lnTo>
                  <a:lnTo>
                    <a:pt x="1658" y="349"/>
                  </a:lnTo>
                  <a:lnTo>
                    <a:pt x="1662" y="339"/>
                  </a:lnTo>
                  <a:lnTo>
                    <a:pt x="1668" y="329"/>
                  </a:lnTo>
                  <a:lnTo>
                    <a:pt x="1672" y="320"/>
                  </a:lnTo>
                  <a:lnTo>
                    <a:pt x="1677" y="312"/>
                  </a:lnTo>
                  <a:lnTo>
                    <a:pt x="1681" y="303"/>
                  </a:lnTo>
                  <a:lnTo>
                    <a:pt x="1685" y="297"/>
                  </a:lnTo>
                  <a:lnTo>
                    <a:pt x="1687" y="290"/>
                  </a:lnTo>
                  <a:lnTo>
                    <a:pt x="1689" y="284"/>
                  </a:lnTo>
                  <a:lnTo>
                    <a:pt x="1691" y="278"/>
                  </a:lnTo>
                  <a:lnTo>
                    <a:pt x="1693" y="272"/>
                  </a:lnTo>
                  <a:lnTo>
                    <a:pt x="1694" y="267"/>
                  </a:lnTo>
                  <a:lnTo>
                    <a:pt x="1694" y="261"/>
                  </a:lnTo>
                  <a:lnTo>
                    <a:pt x="1689" y="257"/>
                  </a:lnTo>
                  <a:lnTo>
                    <a:pt x="1683" y="252"/>
                  </a:lnTo>
                  <a:lnTo>
                    <a:pt x="1677" y="246"/>
                  </a:lnTo>
                  <a:lnTo>
                    <a:pt x="1668" y="242"/>
                  </a:lnTo>
                  <a:lnTo>
                    <a:pt x="1662" y="238"/>
                  </a:lnTo>
                  <a:lnTo>
                    <a:pt x="1656" y="234"/>
                  </a:lnTo>
                  <a:lnTo>
                    <a:pt x="1653" y="231"/>
                  </a:lnTo>
                  <a:lnTo>
                    <a:pt x="1647" y="227"/>
                  </a:lnTo>
                  <a:lnTo>
                    <a:pt x="1641" y="223"/>
                  </a:lnTo>
                  <a:lnTo>
                    <a:pt x="1634" y="221"/>
                  </a:lnTo>
                  <a:lnTo>
                    <a:pt x="1628" y="217"/>
                  </a:lnTo>
                  <a:lnTo>
                    <a:pt x="1622" y="215"/>
                  </a:lnTo>
                  <a:lnTo>
                    <a:pt x="1613" y="210"/>
                  </a:lnTo>
                  <a:lnTo>
                    <a:pt x="1607" y="206"/>
                  </a:lnTo>
                  <a:lnTo>
                    <a:pt x="1597" y="202"/>
                  </a:lnTo>
                  <a:lnTo>
                    <a:pt x="1590" y="198"/>
                  </a:lnTo>
                  <a:lnTo>
                    <a:pt x="1582" y="194"/>
                  </a:lnTo>
                  <a:lnTo>
                    <a:pt x="1575" y="191"/>
                  </a:lnTo>
                  <a:lnTo>
                    <a:pt x="1565" y="187"/>
                  </a:lnTo>
                  <a:lnTo>
                    <a:pt x="1558" y="183"/>
                  </a:lnTo>
                  <a:lnTo>
                    <a:pt x="1548" y="177"/>
                  </a:lnTo>
                  <a:lnTo>
                    <a:pt x="1539" y="174"/>
                  </a:lnTo>
                  <a:lnTo>
                    <a:pt x="1531" y="170"/>
                  </a:lnTo>
                  <a:lnTo>
                    <a:pt x="1521" y="166"/>
                  </a:lnTo>
                  <a:lnTo>
                    <a:pt x="1514" y="162"/>
                  </a:lnTo>
                  <a:lnTo>
                    <a:pt x="1504" y="158"/>
                  </a:lnTo>
                  <a:lnTo>
                    <a:pt x="1495" y="153"/>
                  </a:lnTo>
                  <a:lnTo>
                    <a:pt x="1487" y="149"/>
                  </a:lnTo>
                  <a:lnTo>
                    <a:pt x="1476" y="143"/>
                  </a:lnTo>
                  <a:lnTo>
                    <a:pt x="1466" y="141"/>
                  </a:lnTo>
                  <a:lnTo>
                    <a:pt x="1457" y="136"/>
                  </a:lnTo>
                  <a:lnTo>
                    <a:pt x="1449" y="132"/>
                  </a:lnTo>
                  <a:lnTo>
                    <a:pt x="1440" y="128"/>
                  </a:lnTo>
                  <a:lnTo>
                    <a:pt x="1430" y="124"/>
                  </a:lnTo>
                  <a:lnTo>
                    <a:pt x="1421" y="118"/>
                  </a:lnTo>
                  <a:lnTo>
                    <a:pt x="1413" y="116"/>
                  </a:lnTo>
                  <a:lnTo>
                    <a:pt x="1403" y="111"/>
                  </a:lnTo>
                  <a:lnTo>
                    <a:pt x="1394" y="107"/>
                  </a:lnTo>
                  <a:lnTo>
                    <a:pt x="1384" y="103"/>
                  </a:lnTo>
                  <a:lnTo>
                    <a:pt x="1377" y="99"/>
                  </a:lnTo>
                  <a:lnTo>
                    <a:pt x="1367" y="96"/>
                  </a:lnTo>
                  <a:lnTo>
                    <a:pt x="1360" y="94"/>
                  </a:lnTo>
                  <a:lnTo>
                    <a:pt x="1352" y="90"/>
                  </a:lnTo>
                  <a:lnTo>
                    <a:pt x="1344" y="88"/>
                  </a:lnTo>
                  <a:lnTo>
                    <a:pt x="1337" y="84"/>
                  </a:lnTo>
                  <a:lnTo>
                    <a:pt x="1327" y="80"/>
                  </a:lnTo>
                  <a:lnTo>
                    <a:pt x="1320" y="77"/>
                  </a:lnTo>
                  <a:lnTo>
                    <a:pt x="1314" y="73"/>
                  </a:lnTo>
                  <a:lnTo>
                    <a:pt x="1308" y="71"/>
                  </a:lnTo>
                  <a:lnTo>
                    <a:pt x="1301" y="69"/>
                  </a:lnTo>
                  <a:lnTo>
                    <a:pt x="1297" y="65"/>
                  </a:lnTo>
                  <a:lnTo>
                    <a:pt x="1291" y="63"/>
                  </a:lnTo>
                  <a:lnTo>
                    <a:pt x="1286" y="61"/>
                  </a:lnTo>
                  <a:lnTo>
                    <a:pt x="1280" y="58"/>
                  </a:lnTo>
                  <a:lnTo>
                    <a:pt x="1274" y="56"/>
                  </a:lnTo>
                  <a:lnTo>
                    <a:pt x="1270" y="56"/>
                  </a:lnTo>
                  <a:lnTo>
                    <a:pt x="1263" y="52"/>
                  </a:lnTo>
                  <a:lnTo>
                    <a:pt x="1257" y="50"/>
                  </a:lnTo>
                  <a:lnTo>
                    <a:pt x="1253" y="48"/>
                  </a:lnTo>
                  <a:lnTo>
                    <a:pt x="1249" y="46"/>
                  </a:lnTo>
                  <a:lnTo>
                    <a:pt x="1244" y="46"/>
                  </a:lnTo>
                  <a:lnTo>
                    <a:pt x="1240" y="46"/>
                  </a:lnTo>
                  <a:lnTo>
                    <a:pt x="1232" y="46"/>
                  </a:lnTo>
                  <a:lnTo>
                    <a:pt x="1225" y="46"/>
                  </a:lnTo>
                  <a:lnTo>
                    <a:pt x="1215" y="48"/>
                  </a:lnTo>
                  <a:lnTo>
                    <a:pt x="1208" y="50"/>
                  </a:lnTo>
                  <a:lnTo>
                    <a:pt x="1196" y="50"/>
                  </a:lnTo>
                  <a:lnTo>
                    <a:pt x="1187" y="52"/>
                  </a:lnTo>
                  <a:lnTo>
                    <a:pt x="1175" y="54"/>
                  </a:lnTo>
                  <a:lnTo>
                    <a:pt x="1162" y="58"/>
                  </a:lnTo>
                  <a:lnTo>
                    <a:pt x="1149" y="59"/>
                  </a:lnTo>
                  <a:lnTo>
                    <a:pt x="1135" y="61"/>
                  </a:lnTo>
                  <a:lnTo>
                    <a:pt x="1122" y="65"/>
                  </a:lnTo>
                  <a:lnTo>
                    <a:pt x="1109" y="69"/>
                  </a:lnTo>
                  <a:lnTo>
                    <a:pt x="1093" y="71"/>
                  </a:lnTo>
                  <a:lnTo>
                    <a:pt x="1078" y="73"/>
                  </a:lnTo>
                  <a:lnTo>
                    <a:pt x="1061" y="77"/>
                  </a:lnTo>
                  <a:lnTo>
                    <a:pt x="1046" y="80"/>
                  </a:lnTo>
                  <a:lnTo>
                    <a:pt x="1029" y="84"/>
                  </a:lnTo>
                  <a:lnTo>
                    <a:pt x="1012" y="90"/>
                  </a:lnTo>
                  <a:lnTo>
                    <a:pt x="995" y="94"/>
                  </a:lnTo>
                  <a:lnTo>
                    <a:pt x="977" y="97"/>
                  </a:lnTo>
                  <a:lnTo>
                    <a:pt x="960" y="101"/>
                  </a:lnTo>
                  <a:lnTo>
                    <a:pt x="941" y="105"/>
                  </a:lnTo>
                  <a:lnTo>
                    <a:pt x="922" y="111"/>
                  </a:lnTo>
                  <a:lnTo>
                    <a:pt x="905" y="116"/>
                  </a:lnTo>
                  <a:lnTo>
                    <a:pt x="886" y="120"/>
                  </a:lnTo>
                  <a:lnTo>
                    <a:pt x="869" y="124"/>
                  </a:lnTo>
                  <a:lnTo>
                    <a:pt x="850" y="130"/>
                  </a:lnTo>
                  <a:lnTo>
                    <a:pt x="831" y="136"/>
                  </a:lnTo>
                  <a:lnTo>
                    <a:pt x="812" y="139"/>
                  </a:lnTo>
                  <a:lnTo>
                    <a:pt x="793" y="143"/>
                  </a:lnTo>
                  <a:lnTo>
                    <a:pt x="774" y="147"/>
                  </a:lnTo>
                  <a:lnTo>
                    <a:pt x="755" y="153"/>
                  </a:lnTo>
                  <a:lnTo>
                    <a:pt x="736" y="156"/>
                  </a:lnTo>
                  <a:lnTo>
                    <a:pt x="719" y="162"/>
                  </a:lnTo>
                  <a:lnTo>
                    <a:pt x="702" y="166"/>
                  </a:lnTo>
                  <a:lnTo>
                    <a:pt x="683" y="170"/>
                  </a:lnTo>
                  <a:lnTo>
                    <a:pt x="665" y="174"/>
                  </a:lnTo>
                  <a:lnTo>
                    <a:pt x="648" y="179"/>
                  </a:lnTo>
                  <a:lnTo>
                    <a:pt x="631" y="183"/>
                  </a:lnTo>
                  <a:lnTo>
                    <a:pt x="614" y="187"/>
                  </a:lnTo>
                  <a:lnTo>
                    <a:pt x="599" y="191"/>
                  </a:lnTo>
                  <a:lnTo>
                    <a:pt x="582" y="194"/>
                  </a:lnTo>
                  <a:lnTo>
                    <a:pt x="567" y="198"/>
                  </a:lnTo>
                  <a:lnTo>
                    <a:pt x="553" y="204"/>
                  </a:lnTo>
                  <a:lnTo>
                    <a:pt x="536" y="206"/>
                  </a:lnTo>
                  <a:lnTo>
                    <a:pt x="523" y="210"/>
                  </a:lnTo>
                  <a:lnTo>
                    <a:pt x="509" y="212"/>
                  </a:lnTo>
                  <a:lnTo>
                    <a:pt x="498" y="215"/>
                  </a:lnTo>
                  <a:lnTo>
                    <a:pt x="485" y="217"/>
                  </a:lnTo>
                  <a:lnTo>
                    <a:pt x="473" y="219"/>
                  </a:lnTo>
                  <a:lnTo>
                    <a:pt x="462" y="221"/>
                  </a:lnTo>
                  <a:lnTo>
                    <a:pt x="452" y="225"/>
                  </a:lnTo>
                  <a:lnTo>
                    <a:pt x="443" y="225"/>
                  </a:lnTo>
                  <a:lnTo>
                    <a:pt x="435" y="227"/>
                  </a:lnTo>
                  <a:lnTo>
                    <a:pt x="426" y="229"/>
                  </a:lnTo>
                  <a:lnTo>
                    <a:pt x="420" y="231"/>
                  </a:lnTo>
                  <a:lnTo>
                    <a:pt x="414" y="231"/>
                  </a:lnTo>
                  <a:lnTo>
                    <a:pt x="409" y="231"/>
                  </a:lnTo>
                  <a:lnTo>
                    <a:pt x="405" y="231"/>
                  </a:lnTo>
                  <a:lnTo>
                    <a:pt x="403" y="231"/>
                  </a:lnTo>
                  <a:lnTo>
                    <a:pt x="395" y="229"/>
                  </a:lnTo>
                  <a:lnTo>
                    <a:pt x="392" y="229"/>
                  </a:lnTo>
                  <a:lnTo>
                    <a:pt x="386" y="227"/>
                  </a:lnTo>
                  <a:lnTo>
                    <a:pt x="382" y="225"/>
                  </a:lnTo>
                  <a:lnTo>
                    <a:pt x="376" y="223"/>
                  </a:lnTo>
                  <a:lnTo>
                    <a:pt x="371" y="219"/>
                  </a:lnTo>
                  <a:lnTo>
                    <a:pt x="365" y="212"/>
                  </a:lnTo>
                  <a:lnTo>
                    <a:pt x="367" y="204"/>
                  </a:lnTo>
                  <a:lnTo>
                    <a:pt x="369" y="200"/>
                  </a:lnTo>
                  <a:lnTo>
                    <a:pt x="374" y="194"/>
                  </a:lnTo>
                  <a:lnTo>
                    <a:pt x="380" y="191"/>
                  </a:lnTo>
                  <a:lnTo>
                    <a:pt x="390" y="187"/>
                  </a:lnTo>
                  <a:lnTo>
                    <a:pt x="392" y="185"/>
                  </a:lnTo>
                  <a:lnTo>
                    <a:pt x="397" y="183"/>
                  </a:lnTo>
                  <a:lnTo>
                    <a:pt x="403" y="181"/>
                  </a:lnTo>
                  <a:lnTo>
                    <a:pt x="409" y="179"/>
                  </a:lnTo>
                  <a:lnTo>
                    <a:pt x="414" y="175"/>
                  </a:lnTo>
                  <a:lnTo>
                    <a:pt x="420" y="174"/>
                  </a:lnTo>
                  <a:lnTo>
                    <a:pt x="426" y="172"/>
                  </a:lnTo>
                  <a:lnTo>
                    <a:pt x="433" y="172"/>
                  </a:lnTo>
                  <a:close/>
                </a:path>
              </a:pathLst>
            </a:custGeom>
            <a:solidFill>
              <a:srgbClr val="1229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grpSp>
        <p:nvGrpSpPr>
          <p:cNvPr id="38" name="56 Grupo"/>
          <p:cNvGrpSpPr>
            <a:grpSpLocks/>
          </p:cNvGrpSpPr>
          <p:nvPr/>
        </p:nvGrpSpPr>
        <p:grpSpPr bwMode="auto">
          <a:xfrm>
            <a:off x="4927600" y="3644900"/>
            <a:ext cx="723900" cy="369888"/>
            <a:chOff x="1035051" y="4945063"/>
            <a:chExt cx="2101850" cy="1014412"/>
          </a:xfrm>
        </p:grpSpPr>
        <p:sp>
          <p:nvSpPr>
            <p:cNvPr id="39" name="Freeform 12"/>
            <p:cNvSpPr>
              <a:spLocks/>
            </p:cNvSpPr>
            <p:nvPr/>
          </p:nvSpPr>
          <p:spPr bwMode="auto">
            <a:xfrm>
              <a:off x="1054101" y="5087938"/>
              <a:ext cx="1035050" cy="625475"/>
            </a:xfrm>
            <a:custGeom>
              <a:avLst/>
              <a:gdLst>
                <a:gd name="T0" fmla="*/ 0 w 1303"/>
                <a:gd name="T1" fmla="*/ 2147483646 h 787"/>
                <a:gd name="T2" fmla="*/ 2147483646 w 1303"/>
                <a:gd name="T3" fmla="*/ 2147483646 h 787"/>
                <a:gd name="T4" fmla="*/ 2147483646 w 1303"/>
                <a:gd name="T5" fmla="*/ 2147483646 h 787"/>
                <a:gd name="T6" fmla="*/ 2147483646 w 1303"/>
                <a:gd name="T7" fmla="*/ 2147483646 h 787"/>
                <a:gd name="T8" fmla="*/ 2147483646 w 1303"/>
                <a:gd name="T9" fmla="*/ 2147483646 h 787"/>
                <a:gd name="T10" fmla="*/ 2147483646 w 1303"/>
                <a:gd name="T11" fmla="*/ 2147483646 h 787"/>
                <a:gd name="T12" fmla="*/ 2147483646 w 1303"/>
                <a:gd name="T13" fmla="*/ 2147483646 h 787"/>
                <a:gd name="T14" fmla="*/ 2147483646 w 1303"/>
                <a:gd name="T15" fmla="*/ 2147483646 h 787"/>
                <a:gd name="T16" fmla="*/ 2147483646 w 1303"/>
                <a:gd name="T17" fmla="*/ 2147483646 h 787"/>
                <a:gd name="T18" fmla="*/ 2147483646 w 1303"/>
                <a:gd name="T19" fmla="*/ 2147483646 h 787"/>
                <a:gd name="T20" fmla="*/ 2147483646 w 1303"/>
                <a:gd name="T21" fmla="*/ 2147483646 h 787"/>
                <a:gd name="T22" fmla="*/ 2147483646 w 1303"/>
                <a:gd name="T23" fmla="*/ 2147483646 h 787"/>
                <a:gd name="T24" fmla="*/ 2147483646 w 1303"/>
                <a:gd name="T25" fmla="*/ 2147483646 h 787"/>
                <a:gd name="T26" fmla="*/ 2147483646 w 1303"/>
                <a:gd name="T27" fmla="*/ 2147483646 h 787"/>
                <a:gd name="T28" fmla="*/ 2147483646 w 1303"/>
                <a:gd name="T29" fmla="*/ 2147483646 h 787"/>
                <a:gd name="T30" fmla="*/ 2147483646 w 1303"/>
                <a:gd name="T31" fmla="*/ 2147483646 h 787"/>
                <a:gd name="T32" fmla="*/ 2147483646 w 1303"/>
                <a:gd name="T33" fmla="*/ 2147483646 h 787"/>
                <a:gd name="T34" fmla="*/ 2147483646 w 1303"/>
                <a:gd name="T35" fmla="*/ 2147483646 h 787"/>
                <a:gd name="T36" fmla="*/ 2147483646 w 1303"/>
                <a:gd name="T37" fmla="*/ 2147483646 h 787"/>
                <a:gd name="T38" fmla="*/ 2147483646 w 1303"/>
                <a:gd name="T39" fmla="*/ 2147483646 h 787"/>
                <a:gd name="T40" fmla="*/ 2147483646 w 1303"/>
                <a:gd name="T41" fmla="*/ 2147483646 h 787"/>
                <a:gd name="T42" fmla="*/ 2147483646 w 1303"/>
                <a:gd name="T43" fmla="*/ 2147483646 h 787"/>
                <a:gd name="T44" fmla="*/ 2147483646 w 1303"/>
                <a:gd name="T45" fmla="*/ 2147483646 h 787"/>
                <a:gd name="T46" fmla="*/ 2147483646 w 1303"/>
                <a:gd name="T47" fmla="*/ 2147483646 h 787"/>
                <a:gd name="T48" fmla="*/ 2147483646 w 1303"/>
                <a:gd name="T49" fmla="*/ 2147483646 h 787"/>
                <a:gd name="T50" fmla="*/ 2147483646 w 1303"/>
                <a:gd name="T51" fmla="*/ 2147483646 h 787"/>
                <a:gd name="T52" fmla="*/ 2147483646 w 1303"/>
                <a:gd name="T53" fmla="*/ 2147483646 h 787"/>
                <a:gd name="T54" fmla="*/ 2147483646 w 1303"/>
                <a:gd name="T55" fmla="*/ 2147483646 h 787"/>
                <a:gd name="T56" fmla="*/ 2147483646 w 1303"/>
                <a:gd name="T57" fmla="*/ 2147483646 h 787"/>
                <a:gd name="T58" fmla="*/ 2147483646 w 1303"/>
                <a:gd name="T59" fmla="*/ 2147483646 h 787"/>
                <a:gd name="T60" fmla="*/ 2147483646 w 1303"/>
                <a:gd name="T61" fmla="*/ 2147483646 h 787"/>
                <a:gd name="T62" fmla="*/ 2147483646 w 1303"/>
                <a:gd name="T63" fmla="*/ 2147483646 h 787"/>
                <a:gd name="T64" fmla="*/ 2147483646 w 1303"/>
                <a:gd name="T65" fmla="*/ 2147483646 h 787"/>
                <a:gd name="T66" fmla="*/ 2147483646 w 1303"/>
                <a:gd name="T67" fmla="*/ 2147483646 h 787"/>
                <a:gd name="T68" fmla="*/ 2147483646 w 1303"/>
                <a:gd name="T69" fmla="*/ 2147483646 h 787"/>
                <a:gd name="T70" fmla="*/ 2147483646 w 1303"/>
                <a:gd name="T71" fmla="*/ 2147483646 h 787"/>
                <a:gd name="T72" fmla="*/ 2147483646 w 1303"/>
                <a:gd name="T73" fmla="*/ 2147483646 h 787"/>
                <a:gd name="T74" fmla="*/ 2147483646 w 1303"/>
                <a:gd name="T75" fmla="*/ 2147483646 h 787"/>
                <a:gd name="T76" fmla="*/ 2147483646 w 1303"/>
                <a:gd name="T77" fmla="*/ 2147483646 h 787"/>
                <a:gd name="T78" fmla="*/ 2147483646 w 1303"/>
                <a:gd name="T79" fmla="*/ 2147483646 h 787"/>
                <a:gd name="T80" fmla="*/ 2147483646 w 1303"/>
                <a:gd name="T81" fmla="*/ 2147483646 h 787"/>
                <a:gd name="T82" fmla="*/ 2147483646 w 1303"/>
                <a:gd name="T83" fmla="*/ 2147483646 h 787"/>
                <a:gd name="T84" fmla="*/ 2147483646 w 1303"/>
                <a:gd name="T85" fmla="*/ 2147483646 h 787"/>
                <a:gd name="T86" fmla="*/ 2147483646 w 1303"/>
                <a:gd name="T87" fmla="*/ 2147483646 h 787"/>
                <a:gd name="T88" fmla="*/ 2147483646 w 1303"/>
                <a:gd name="T89" fmla="*/ 2147483646 h 787"/>
                <a:gd name="T90" fmla="*/ 2147483646 w 1303"/>
                <a:gd name="T91" fmla="*/ 2147483646 h 787"/>
                <a:gd name="T92" fmla="*/ 2147483646 w 1303"/>
                <a:gd name="T93" fmla="*/ 2147483646 h 787"/>
                <a:gd name="T94" fmla="*/ 2147483646 w 1303"/>
                <a:gd name="T95" fmla="*/ 2147483646 h 787"/>
                <a:gd name="T96" fmla="*/ 2147483646 w 1303"/>
                <a:gd name="T97" fmla="*/ 2147483646 h 787"/>
                <a:gd name="T98" fmla="*/ 2147483646 w 1303"/>
                <a:gd name="T99" fmla="*/ 2147483646 h 787"/>
                <a:gd name="T100" fmla="*/ 2147483646 w 1303"/>
                <a:gd name="T101" fmla="*/ 2147483646 h 787"/>
                <a:gd name="T102" fmla="*/ 2147483646 w 1303"/>
                <a:gd name="T103" fmla="*/ 2147483646 h 787"/>
                <a:gd name="T104" fmla="*/ 2147483646 w 1303"/>
                <a:gd name="T105" fmla="*/ 2147483646 h 787"/>
                <a:gd name="T106" fmla="*/ 2147483646 w 1303"/>
                <a:gd name="T107" fmla="*/ 2147483646 h 787"/>
                <a:gd name="T108" fmla="*/ 2147483646 w 1303"/>
                <a:gd name="T109" fmla="*/ 2147483646 h 787"/>
                <a:gd name="T110" fmla="*/ 2147483646 w 1303"/>
                <a:gd name="T111" fmla="*/ 2147483646 h 787"/>
                <a:gd name="T112" fmla="*/ 2147483646 w 1303"/>
                <a:gd name="T113" fmla="*/ 2147483646 h 787"/>
                <a:gd name="T114" fmla="*/ 2147483646 w 1303"/>
                <a:gd name="T115" fmla="*/ 2147483646 h 787"/>
                <a:gd name="T116" fmla="*/ 2147483646 w 1303"/>
                <a:gd name="T117" fmla="*/ 2147483646 h 787"/>
                <a:gd name="T118" fmla="*/ 2147483646 w 1303"/>
                <a:gd name="T119" fmla="*/ 0 h 787"/>
                <a:gd name="T120" fmla="*/ 2147483646 w 1303"/>
                <a:gd name="T121" fmla="*/ 0 h 787"/>
                <a:gd name="T122" fmla="*/ 2147483646 w 1303"/>
                <a:gd name="T123" fmla="*/ 2147483646 h 787"/>
                <a:gd name="T124" fmla="*/ 0 w 1303"/>
                <a:gd name="T125" fmla="*/ 2147483646 h 7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3"/>
                <a:gd name="T190" fmla="*/ 0 h 787"/>
                <a:gd name="T191" fmla="*/ 1303 w 1303"/>
                <a:gd name="T192" fmla="*/ 787 h 7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3" h="787">
                  <a:moveTo>
                    <a:pt x="0" y="787"/>
                  </a:moveTo>
                  <a:lnTo>
                    <a:pt x="0" y="785"/>
                  </a:lnTo>
                  <a:lnTo>
                    <a:pt x="4" y="781"/>
                  </a:lnTo>
                  <a:lnTo>
                    <a:pt x="9" y="774"/>
                  </a:lnTo>
                  <a:lnTo>
                    <a:pt x="15" y="764"/>
                  </a:lnTo>
                  <a:lnTo>
                    <a:pt x="19" y="759"/>
                  </a:lnTo>
                  <a:lnTo>
                    <a:pt x="25" y="753"/>
                  </a:lnTo>
                  <a:lnTo>
                    <a:pt x="30" y="745"/>
                  </a:lnTo>
                  <a:lnTo>
                    <a:pt x="34" y="740"/>
                  </a:lnTo>
                  <a:lnTo>
                    <a:pt x="40" y="732"/>
                  </a:lnTo>
                  <a:lnTo>
                    <a:pt x="46" y="724"/>
                  </a:lnTo>
                  <a:lnTo>
                    <a:pt x="53" y="715"/>
                  </a:lnTo>
                  <a:lnTo>
                    <a:pt x="61" y="707"/>
                  </a:lnTo>
                  <a:lnTo>
                    <a:pt x="67" y="698"/>
                  </a:lnTo>
                  <a:lnTo>
                    <a:pt x="74" y="688"/>
                  </a:lnTo>
                  <a:lnTo>
                    <a:pt x="82" y="679"/>
                  </a:lnTo>
                  <a:lnTo>
                    <a:pt x="91" y="667"/>
                  </a:lnTo>
                  <a:lnTo>
                    <a:pt x="99" y="658"/>
                  </a:lnTo>
                  <a:lnTo>
                    <a:pt x="106" y="646"/>
                  </a:lnTo>
                  <a:lnTo>
                    <a:pt x="116" y="635"/>
                  </a:lnTo>
                  <a:lnTo>
                    <a:pt x="127" y="624"/>
                  </a:lnTo>
                  <a:lnTo>
                    <a:pt x="135" y="612"/>
                  </a:lnTo>
                  <a:lnTo>
                    <a:pt x="145" y="601"/>
                  </a:lnTo>
                  <a:lnTo>
                    <a:pt x="154" y="589"/>
                  </a:lnTo>
                  <a:lnTo>
                    <a:pt x="165" y="576"/>
                  </a:lnTo>
                  <a:lnTo>
                    <a:pt x="175" y="565"/>
                  </a:lnTo>
                  <a:lnTo>
                    <a:pt x="184" y="551"/>
                  </a:lnTo>
                  <a:lnTo>
                    <a:pt x="196" y="540"/>
                  </a:lnTo>
                  <a:lnTo>
                    <a:pt x="207" y="527"/>
                  </a:lnTo>
                  <a:lnTo>
                    <a:pt x="217" y="513"/>
                  </a:lnTo>
                  <a:lnTo>
                    <a:pt x="228" y="500"/>
                  </a:lnTo>
                  <a:lnTo>
                    <a:pt x="240" y="488"/>
                  </a:lnTo>
                  <a:lnTo>
                    <a:pt x="249" y="475"/>
                  </a:lnTo>
                  <a:lnTo>
                    <a:pt x="261" y="462"/>
                  </a:lnTo>
                  <a:lnTo>
                    <a:pt x="272" y="450"/>
                  </a:lnTo>
                  <a:lnTo>
                    <a:pt x="283" y="437"/>
                  </a:lnTo>
                  <a:lnTo>
                    <a:pt x="295" y="426"/>
                  </a:lnTo>
                  <a:lnTo>
                    <a:pt x="304" y="412"/>
                  </a:lnTo>
                  <a:lnTo>
                    <a:pt x="316" y="401"/>
                  </a:lnTo>
                  <a:lnTo>
                    <a:pt x="327" y="388"/>
                  </a:lnTo>
                  <a:lnTo>
                    <a:pt x="339" y="376"/>
                  </a:lnTo>
                  <a:lnTo>
                    <a:pt x="348" y="365"/>
                  </a:lnTo>
                  <a:lnTo>
                    <a:pt x="359" y="353"/>
                  </a:lnTo>
                  <a:lnTo>
                    <a:pt x="371" y="342"/>
                  </a:lnTo>
                  <a:lnTo>
                    <a:pt x="382" y="331"/>
                  </a:lnTo>
                  <a:lnTo>
                    <a:pt x="392" y="321"/>
                  </a:lnTo>
                  <a:lnTo>
                    <a:pt x="403" y="310"/>
                  </a:lnTo>
                  <a:lnTo>
                    <a:pt x="413" y="298"/>
                  </a:lnTo>
                  <a:lnTo>
                    <a:pt x="424" y="289"/>
                  </a:lnTo>
                  <a:lnTo>
                    <a:pt x="434" y="279"/>
                  </a:lnTo>
                  <a:lnTo>
                    <a:pt x="443" y="270"/>
                  </a:lnTo>
                  <a:lnTo>
                    <a:pt x="455" y="262"/>
                  </a:lnTo>
                  <a:lnTo>
                    <a:pt x="464" y="253"/>
                  </a:lnTo>
                  <a:lnTo>
                    <a:pt x="474" y="245"/>
                  </a:lnTo>
                  <a:lnTo>
                    <a:pt x="483" y="237"/>
                  </a:lnTo>
                  <a:lnTo>
                    <a:pt x="491" y="230"/>
                  </a:lnTo>
                  <a:lnTo>
                    <a:pt x="500" y="224"/>
                  </a:lnTo>
                  <a:lnTo>
                    <a:pt x="510" y="218"/>
                  </a:lnTo>
                  <a:lnTo>
                    <a:pt x="517" y="213"/>
                  </a:lnTo>
                  <a:lnTo>
                    <a:pt x="525" y="207"/>
                  </a:lnTo>
                  <a:lnTo>
                    <a:pt x="534" y="203"/>
                  </a:lnTo>
                  <a:lnTo>
                    <a:pt x="540" y="199"/>
                  </a:lnTo>
                  <a:lnTo>
                    <a:pt x="550" y="194"/>
                  </a:lnTo>
                  <a:lnTo>
                    <a:pt x="557" y="190"/>
                  </a:lnTo>
                  <a:lnTo>
                    <a:pt x="567" y="186"/>
                  </a:lnTo>
                  <a:lnTo>
                    <a:pt x="576" y="182"/>
                  </a:lnTo>
                  <a:lnTo>
                    <a:pt x="588" y="177"/>
                  </a:lnTo>
                  <a:lnTo>
                    <a:pt x="599" y="173"/>
                  </a:lnTo>
                  <a:lnTo>
                    <a:pt x="611" y="169"/>
                  </a:lnTo>
                  <a:lnTo>
                    <a:pt x="622" y="165"/>
                  </a:lnTo>
                  <a:lnTo>
                    <a:pt x="633" y="159"/>
                  </a:lnTo>
                  <a:lnTo>
                    <a:pt x="649" y="156"/>
                  </a:lnTo>
                  <a:lnTo>
                    <a:pt x="662" y="152"/>
                  </a:lnTo>
                  <a:lnTo>
                    <a:pt x="675" y="146"/>
                  </a:lnTo>
                  <a:lnTo>
                    <a:pt x="689" y="144"/>
                  </a:lnTo>
                  <a:lnTo>
                    <a:pt x="704" y="139"/>
                  </a:lnTo>
                  <a:lnTo>
                    <a:pt x="719" y="135"/>
                  </a:lnTo>
                  <a:lnTo>
                    <a:pt x="732" y="129"/>
                  </a:lnTo>
                  <a:lnTo>
                    <a:pt x="749" y="125"/>
                  </a:lnTo>
                  <a:lnTo>
                    <a:pt x="763" y="121"/>
                  </a:lnTo>
                  <a:lnTo>
                    <a:pt x="780" y="118"/>
                  </a:lnTo>
                  <a:lnTo>
                    <a:pt x="795" y="112"/>
                  </a:lnTo>
                  <a:lnTo>
                    <a:pt x="812" y="108"/>
                  </a:lnTo>
                  <a:lnTo>
                    <a:pt x="827" y="104"/>
                  </a:lnTo>
                  <a:lnTo>
                    <a:pt x="844" y="101"/>
                  </a:lnTo>
                  <a:lnTo>
                    <a:pt x="860" y="97"/>
                  </a:lnTo>
                  <a:lnTo>
                    <a:pt x="877" y="93"/>
                  </a:lnTo>
                  <a:lnTo>
                    <a:pt x="894" y="87"/>
                  </a:lnTo>
                  <a:lnTo>
                    <a:pt x="909" y="83"/>
                  </a:lnTo>
                  <a:lnTo>
                    <a:pt x="926" y="80"/>
                  </a:lnTo>
                  <a:lnTo>
                    <a:pt x="942" y="76"/>
                  </a:lnTo>
                  <a:lnTo>
                    <a:pt x="959" y="72"/>
                  </a:lnTo>
                  <a:lnTo>
                    <a:pt x="976" y="70"/>
                  </a:lnTo>
                  <a:lnTo>
                    <a:pt x="991" y="64"/>
                  </a:lnTo>
                  <a:lnTo>
                    <a:pt x="1008" y="61"/>
                  </a:lnTo>
                  <a:lnTo>
                    <a:pt x="1023" y="57"/>
                  </a:lnTo>
                  <a:lnTo>
                    <a:pt x="1039" y="53"/>
                  </a:lnTo>
                  <a:lnTo>
                    <a:pt x="1054" y="49"/>
                  </a:lnTo>
                  <a:lnTo>
                    <a:pt x="1069" y="47"/>
                  </a:lnTo>
                  <a:lnTo>
                    <a:pt x="1084" y="43"/>
                  </a:lnTo>
                  <a:lnTo>
                    <a:pt x="1099" y="42"/>
                  </a:lnTo>
                  <a:lnTo>
                    <a:pt x="1113" y="38"/>
                  </a:lnTo>
                  <a:lnTo>
                    <a:pt x="1128" y="34"/>
                  </a:lnTo>
                  <a:lnTo>
                    <a:pt x="1141" y="32"/>
                  </a:lnTo>
                  <a:lnTo>
                    <a:pt x="1155" y="28"/>
                  </a:lnTo>
                  <a:lnTo>
                    <a:pt x="1166" y="26"/>
                  </a:lnTo>
                  <a:lnTo>
                    <a:pt x="1179" y="24"/>
                  </a:lnTo>
                  <a:lnTo>
                    <a:pt x="1191" y="21"/>
                  </a:lnTo>
                  <a:lnTo>
                    <a:pt x="1204" y="19"/>
                  </a:lnTo>
                  <a:lnTo>
                    <a:pt x="1214" y="17"/>
                  </a:lnTo>
                  <a:lnTo>
                    <a:pt x="1225" y="13"/>
                  </a:lnTo>
                  <a:lnTo>
                    <a:pt x="1234" y="11"/>
                  </a:lnTo>
                  <a:lnTo>
                    <a:pt x="1244" y="9"/>
                  </a:lnTo>
                  <a:lnTo>
                    <a:pt x="1252" y="7"/>
                  </a:lnTo>
                  <a:lnTo>
                    <a:pt x="1261" y="7"/>
                  </a:lnTo>
                  <a:lnTo>
                    <a:pt x="1269" y="5"/>
                  </a:lnTo>
                  <a:lnTo>
                    <a:pt x="1274" y="4"/>
                  </a:lnTo>
                  <a:lnTo>
                    <a:pt x="1280" y="2"/>
                  </a:lnTo>
                  <a:lnTo>
                    <a:pt x="1286" y="2"/>
                  </a:lnTo>
                  <a:lnTo>
                    <a:pt x="1291" y="0"/>
                  </a:lnTo>
                  <a:lnTo>
                    <a:pt x="1295" y="0"/>
                  </a:lnTo>
                  <a:lnTo>
                    <a:pt x="1299" y="0"/>
                  </a:lnTo>
                  <a:lnTo>
                    <a:pt x="1303" y="0"/>
                  </a:lnTo>
                  <a:lnTo>
                    <a:pt x="1141" y="696"/>
                  </a:lnTo>
                  <a:lnTo>
                    <a:pt x="0" y="787"/>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 name="Freeform 13"/>
            <p:cNvSpPr>
              <a:spLocks/>
            </p:cNvSpPr>
            <p:nvPr/>
          </p:nvSpPr>
          <p:spPr bwMode="auto">
            <a:xfrm>
              <a:off x="2314576" y="4951413"/>
              <a:ext cx="822325" cy="731837"/>
            </a:xfrm>
            <a:custGeom>
              <a:avLst/>
              <a:gdLst>
                <a:gd name="T0" fmla="*/ 2147483646 w 1037"/>
                <a:gd name="T1" fmla="*/ 2147483646 h 922"/>
                <a:gd name="T2" fmla="*/ 2147483646 w 1037"/>
                <a:gd name="T3" fmla="*/ 2147483646 h 922"/>
                <a:gd name="T4" fmla="*/ 2147483646 w 1037"/>
                <a:gd name="T5" fmla="*/ 2147483646 h 922"/>
                <a:gd name="T6" fmla="*/ 2147483646 w 1037"/>
                <a:gd name="T7" fmla="*/ 2147483646 h 922"/>
                <a:gd name="T8" fmla="*/ 2147483646 w 1037"/>
                <a:gd name="T9" fmla="*/ 2147483646 h 922"/>
                <a:gd name="T10" fmla="*/ 2147483646 w 1037"/>
                <a:gd name="T11" fmla="*/ 2147483646 h 922"/>
                <a:gd name="T12" fmla="*/ 2147483646 w 1037"/>
                <a:gd name="T13" fmla="*/ 2147483646 h 922"/>
                <a:gd name="T14" fmla="*/ 2147483646 w 1037"/>
                <a:gd name="T15" fmla="*/ 2147483646 h 922"/>
                <a:gd name="T16" fmla="*/ 2147483646 w 1037"/>
                <a:gd name="T17" fmla="*/ 2147483646 h 922"/>
                <a:gd name="T18" fmla="*/ 2147483646 w 1037"/>
                <a:gd name="T19" fmla="*/ 2147483646 h 922"/>
                <a:gd name="T20" fmla="*/ 2147483646 w 1037"/>
                <a:gd name="T21" fmla="*/ 2147483646 h 922"/>
                <a:gd name="T22" fmla="*/ 2147483646 w 1037"/>
                <a:gd name="T23" fmla="*/ 2147483646 h 922"/>
                <a:gd name="T24" fmla="*/ 2147483646 w 1037"/>
                <a:gd name="T25" fmla="*/ 2147483646 h 922"/>
                <a:gd name="T26" fmla="*/ 2147483646 w 1037"/>
                <a:gd name="T27" fmla="*/ 2147483646 h 922"/>
                <a:gd name="T28" fmla="*/ 2147483646 w 1037"/>
                <a:gd name="T29" fmla="*/ 2147483646 h 922"/>
                <a:gd name="T30" fmla="*/ 2147483646 w 1037"/>
                <a:gd name="T31" fmla="*/ 0 h 922"/>
                <a:gd name="T32" fmla="*/ 2147483646 w 1037"/>
                <a:gd name="T33" fmla="*/ 2147483646 h 922"/>
                <a:gd name="T34" fmla="*/ 2147483646 w 1037"/>
                <a:gd name="T35" fmla="*/ 2147483646 h 922"/>
                <a:gd name="T36" fmla="*/ 2147483646 w 1037"/>
                <a:gd name="T37" fmla="*/ 2147483646 h 922"/>
                <a:gd name="T38" fmla="*/ 2147483646 w 1037"/>
                <a:gd name="T39" fmla="*/ 2147483646 h 922"/>
                <a:gd name="T40" fmla="*/ 2147483646 w 1037"/>
                <a:gd name="T41" fmla="*/ 2147483646 h 922"/>
                <a:gd name="T42" fmla="*/ 2147483646 w 1037"/>
                <a:gd name="T43" fmla="*/ 2147483646 h 922"/>
                <a:gd name="T44" fmla="*/ 2147483646 w 1037"/>
                <a:gd name="T45" fmla="*/ 2147483646 h 922"/>
                <a:gd name="T46" fmla="*/ 2147483646 w 1037"/>
                <a:gd name="T47" fmla="*/ 2147483646 h 922"/>
                <a:gd name="T48" fmla="*/ 2147483646 w 1037"/>
                <a:gd name="T49" fmla="*/ 2147483646 h 922"/>
                <a:gd name="T50" fmla="*/ 2147483646 w 1037"/>
                <a:gd name="T51" fmla="*/ 2147483646 h 922"/>
                <a:gd name="T52" fmla="*/ 2147483646 w 1037"/>
                <a:gd name="T53" fmla="*/ 2147483646 h 922"/>
                <a:gd name="T54" fmla="*/ 2147483646 w 1037"/>
                <a:gd name="T55" fmla="*/ 2147483646 h 922"/>
                <a:gd name="T56" fmla="*/ 2147483646 w 1037"/>
                <a:gd name="T57" fmla="*/ 2147483646 h 922"/>
                <a:gd name="T58" fmla="*/ 2147483646 w 1037"/>
                <a:gd name="T59" fmla="*/ 2147483646 h 922"/>
                <a:gd name="T60" fmla="*/ 2147483646 w 1037"/>
                <a:gd name="T61" fmla="*/ 2147483646 h 922"/>
                <a:gd name="T62" fmla="*/ 2147483646 w 1037"/>
                <a:gd name="T63" fmla="*/ 2147483646 h 922"/>
                <a:gd name="T64" fmla="*/ 2147483646 w 1037"/>
                <a:gd name="T65" fmla="*/ 2147483646 h 922"/>
                <a:gd name="T66" fmla="*/ 2147483646 w 1037"/>
                <a:gd name="T67" fmla="*/ 2147483646 h 922"/>
                <a:gd name="T68" fmla="*/ 2147483646 w 1037"/>
                <a:gd name="T69" fmla="*/ 2147483646 h 922"/>
                <a:gd name="T70" fmla="*/ 2147483646 w 1037"/>
                <a:gd name="T71" fmla="*/ 2147483646 h 922"/>
                <a:gd name="T72" fmla="*/ 2147483646 w 1037"/>
                <a:gd name="T73" fmla="*/ 2147483646 h 922"/>
                <a:gd name="T74" fmla="*/ 2147483646 w 1037"/>
                <a:gd name="T75" fmla="*/ 2147483646 h 922"/>
                <a:gd name="T76" fmla="*/ 2147483646 w 1037"/>
                <a:gd name="T77" fmla="*/ 2147483646 h 922"/>
                <a:gd name="T78" fmla="*/ 2147483646 w 1037"/>
                <a:gd name="T79" fmla="*/ 2147483646 h 922"/>
                <a:gd name="T80" fmla="*/ 2147483646 w 1037"/>
                <a:gd name="T81" fmla="*/ 2147483646 h 922"/>
                <a:gd name="T82" fmla="*/ 2147483646 w 1037"/>
                <a:gd name="T83" fmla="*/ 2147483646 h 922"/>
                <a:gd name="T84" fmla="*/ 2147483646 w 1037"/>
                <a:gd name="T85" fmla="*/ 2147483646 h 922"/>
                <a:gd name="T86" fmla="*/ 2147483646 w 1037"/>
                <a:gd name="T87" fmla="*/ 2147483646 h 922"/>
                <a:gd name="T88" fmla="*/ 2147483646 w 1037"/>
                <a:gd name="T89" fmla="*/ 2147483646 h 922"/>
                <a:gd name="T90" fmla="*/ 2147483646 w 1037"/>
                <a:gd name="T91" fmla="*/ 2147483646 h 922"/>
                <a:gd name="T92" fmla="*/ 2147483646 w 1037"/>
                <a:gd name="T93" fmla="*/ 2147483646 h 922"/>
                <a:gd name="T94" fmla="*/ 2147483646 w 1037"/>
                <a:gd name="T95" fmla="*/ 2147483646 h 922"/>
                <a:gd name="T96" fmla="*/ 2147483646 w 1037"/>
                <a:gd name="T97" fmla="*/ 2147483646 h 922"/>
                <a:gd name="T98" fmla="*/ 2147483646 w 1037"/>
                <a:gd name="T99" fmla="*/ 2147483646 h 922"/>
                <a:gd name="T100" fmla="*/ 2147483646 w 1037"/>
                <a:gd name="T101" fmla="*/ 2147483646 h 922"/>
                <a:gd name="T102" fmla="*/ 2147483646 w 1037"/>
                <a:gd name="T103" fmla="*/ 2147483646 h 922"/>
                <a:gd name="T104" fmla="*/ 2147483646 w 1037"/>
                <a:gd name="T105" fmla="*/ 2147483646 h 922"/>
                <a:gd name="T106" fmla="*/ 2147483646 w 1037"/>
                <a:gd name="T107" fmla="*/ 2147483646 h 922"/>
                <a:gd name="T108" fmla="*/ 2147483646 w 1037"/>
                <a:gd name="T109" fmla="*/ 2147483646 h 922"/>
                <a:gd name="T110" fmla="*/ 2147483646 w 1037"/>
                <a:gd name="T111" fmla="*/ 2147483646 h 922"/>
                <a:gd name="T112" fmla="*/ 2147483646 w 1037"/>
                <a:gd name="T113" fmla="*/ 2147483646 h 922"/>
                <a:gd name="T114" fmla="*/ 2147483646 w 1037"/>
                <a:gd name="T115" fmla="*/ 2147483646 h 922"/>
                <a:gd name="T116" fmla="*/ 2147483646 w 1037"/>
                <a:gd name="T117" fmla="*/ 2147483646 h 922"/>
                <a:gd name="T118" fmla="*/ 2147483646 w 1037"/>
                <a:gd name="T119" fmla="*/ 2147483646 h 922"/>
                <a:gd name="T120" fmla="*/ 2147483646 w 1037"/>
                <a:gd name="T121" fmla="*/ 2147483646 h 922"/>
                <a:gd name="T122" fmla="*/ 2147483646 w 1037"/>
                <a:gd name="T123" fmla="*/ 2147483646 h 922"/>
                <a:gd name="T124" fmla="*/ 0 w 1037"/>
                <a:gd name="T125" fmla="*/ 2147483646 h 9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7"/>
                <a:gd name="T190" fmla="*/ 0 h 922"/>
                <a:gd name="T191" fmla="*/ 1037 w 1037"/>
                <a:gd name="T192" fmla="*/ 922 h 9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7" h="922">
                  <a:moveTo>
                    <a:pt x="0" y="559"/>
                  </a:moveTo>
                  <a:lnTo>
                    <a:pt x="0" y="555"/>
                  </a:lnTo>
                  <a:lnTo>
                    <a:pt x="4" y="551"/>
                  </a:lnTo>
                  <a:lnTo>
                    <a:pt x="6" y="547"/>
                  </a:lnTo>
                  <a:lnTo>
                    <a:pt x="8" y="543"/>
                  </a:lnTo>
                  <a:lnTo>
                    <a:pt x="12" y="538"/>
                  </a:lnTo>
                  <a:lnTo>
                    <a:pt x="17" y="534"/>
                  </a:lnTo>
                  <a:lnTo>
                    <a:pt x="21" y="526"/>
                  </a:lnTo>
                  <a:lnTo>
                    <a:pt x="25" y="519"/>
                  </a:lnTo>
                  <a:lnTo>
                    <a:pt x="31" y="513"/>
                  </a:lnTo>
                  <a:lnTo>
                    <a:pt x="36" y="505"/>
                  </a:lnTo>
                  <a:lnTo>
                    <a:pt x="42" y="496"/>
                  </a:lnTo>
                  <a:lnTo>
                    <a:pt x="50" y="488"/>
                  </a:lnTo>
                  <a:lnTo>
                    <a:pt x="55" y="479"/>
                  </a:lnTo>
                  <a:lnTo>
                    <a:pt x="65" y="469"/>
                  </a:lnTo>
                  <a:lnTo>
                    <a:pt x="71" y="458"/>
                  </a:lnTo>
                  <a:lnTo>
                    <a:pt x="78" y="448"/>
                  </a:lnTo>
                  <a:lnTo>
                    <a:pt x="88" y="437"/>
                  </a:lnTo>
                  <a:lnTo>
                    <a:pt x="95" y="426"/>
                  </a:lnTo>
                  <a:lnTo>
                    <a:pt x="103" y="414"/>
                  </a:lnTo>
                  <a:lnTo>
                    <a:pt x="114" y="403"/>
                  </a:lnTo>
                  <a:lnTo>
                    <a:pt x="122" y="391"/>
                  </a:lnTo>
                  <a:lnTo>
                    <a:pt x="133" y="380"/>
                  </a:lnTo>
                  <a:lnTo>
                    <a:pt x="143" y="367"/>
                  </a:lnTo>
                  <a:lnTo>
                    <a:pt x="152" y="353"/>
                  </a:lnTo>
                  <a:lnTo>
                    <a:pt x="162" y="342"/>
                  </a:lnTo>
                  <a:lnTo>
                    <a:pt x="172" y="329"/>
                  </a:lnTo>
                  <a:lnTo>
                    <a:pt x="183" y="315"/>
                  </a:lnTo>
                  <a:lnTo>
                    <a:pt x="192" y="302"/>
                  </a:lnTo>
                  <a:lnTo>
                    <a:pt x="204" y="289"/>
                  </a:lnTo>
                  <a:lnTo>
                    <a:pt x="215" y="275"/>
                  </a:lnTo>
                  <a:lnTo>
                    <a:pt x="225" y="262"/>
                  </a:lnTo>
                  <a:lnTo>
                    <a:pt x="236" y="249"/>
                  </a:lnTo>
                  <a:lnTo>
                    <a:pt x="248" y="235"/>
                  </a:lnTo>
                  <a:lnTo>
                    <a:pt x="259" y="222"/>
                  </a:lnTo>
                  <a:lnTo>
                    <a:pt x="269" y="209"/>
                  </a:lnTo>
                  <a:lnTo>
                    <a:pt x="280" y="197"/>
                  </a:lnTo>
                  <a:lnTo>
                    <a:pt x="291" y="184"/>
                  </a:lnTo>
                  <a:lnTo>
                    <a:pt x="303" y="173"/>
                  </a:lnTo>
                  <a:lnTo>
                    <a:pt x="314" y="159"/>
                  </a:lnTo>
                  <a:lnTo>
                    <a:pt x="326" y="148"/>
                  </a:lnTo>
                  <a:lnTo>
                    <a:pt x="335" y="137"/>
                  </a:lnTo>
                  <a:lnTo>
                    <a:pt x="346" y="125"/>
                  </a:lnTo>
                  <a:lnTo>
                    <a:pt x="358" y="114"/>
                  </a:lnTo>
                  <a:lnTo>
                    <a:pt x="367" y="102"/>
                  </a:lnTo>
                  <a:lnTo>
                    <a:pt x="379" y="93"/>
                  </a:lnTo>
                  <a:lnTo>
                    <a:pt x="390" y="83"/>
                  </a:lnTo>
                  <a:lnTo>
                    <a:pt x="400" y="72"/>
                  </a:lnTo>
                  <a:lnTo>
                    <a:pt x="409" y="64"/>
                  </a:lnTo>
                  <a:lnTo>
                    <a:pt x="419" y="55"/>
                  </a:lnTo>
                  <a:lnTo>
                    <a:pt x="430" y="47"/>
                  </a:lnTo>
                  <a:lnTo>
                    <a:pt x="438" y="40"/>
                  </a:lnTo>
                  <a:lnTo>
                    <a:pt x="449" y="32"/>
                  </a:lnTo>
                  <a:lnTo>
                    <a:pt x="457" y="26"/>
                  </a:lnTo>
                  <a:lnTo>
                    <a:pt x="466" y="20"/>
                  </a:lnTo>
                  <a:lnTo>
                    <a:pt x="474" y="15"/>
                  </a:lnTo>
                  <a:lnTo>
                    <a:pt x="482" y="11"/>
                  </a:lnTo>
                  <a:lnTo>
                    <a:pt x="491" y="7"/>
                  </a:lnTo>
                  <a:lnTo>
                    <a:pt x="499" y="3"/>
                  </a:lnTo>
                  <a:lnTo>
                    <a:pt x="504" y="1"/>
                  </a:lnTo>
                  <a:lnTo>
                    <a:pt x="512" y="0"/>
                  </a:lnTo>
                  <a:lnTo>
                    <a:pt x="520" y="0"/>
                  </a:lnTo>
                  <a:lnTo>
                    <a:pt x="525" y="0"/>
                  </a:lnTo>
                  <a:lnTo>
                    <a:pt x="531" y="0"/>
                  </a:lnTo>
                  <a:lnTo>
                    <a:pt x="539" y="0"/>
                  </a:lnTo>
                  <a:lnTo>
                    <a:pt x="544" y="0"/>
                  </a:lnTo>
                  <a:lnTo>
                    <a:pt x="552" y="1"/>
                  </a:lnTo>
                  <a:lnTo>
                    <a:pt x="560" y="1"/>
                  </a:lnTo>
                  <a:lnTo>
                    <a:pt x="569" y="3"/>
                  </a:lnTo>
                  <a:lnTo>
                    <a:pt x="577" y="5"/>
                  </a:lnTo>
                  <a:lnTo>
                    <a:pt x="586" y="7"/>
                  </a:lnTo>
                  <a:lnTo>
                    <a:pt x="594" y="9"/>
                  </a:lnTo>
                  <a:lnTo>
                    <a:pt x="603" y="11"/>
                  </a:lnTo>
                  <a:lnTo>
                    <a:pt x="613" y="13"/>
                  </a:lnTo>
                  <a:lnTo>
                    <a:pt x="622" y="17"/>
                  </a:lnTo>
                  <a:lnTo>
                    <a:pt x="634" y="19"/>
                  </a:lnTo>
                  <a:lnTo>
                    <a:pt x="645" y="20"/>
                  </a:lnTo>
                  <a:lnTo>
                    <a:pt x="655" y="24"/>
                  </a:lnTo>
                  <a:lnTo>
                    <a:pt x="666" y="28"/>
                  </a:lnTo>
                  <a:lnTo>
                    <a:pt x="676" y="30"/>
                  </a:lnTo>
                  <a:lnTo>
                    <a:pt x="687" y="34"/>
                  </a:lnTo>
                  <a:lnTo>
                    <a:pt x="698" y="38"/>
                  </a:lnTo>
                  <a:lnTo>
                    <a:pt x="710" y="41"/>
                  </a:lnTo>
                  <a:lnTo>
                    <a:pt x="721" y="43"/>
                  </a:lnTo>
                  <a:lnTo>
                    <a:pt x="733" y="47"/>
                  </a:lnTo>
                  <a:lnTo>
                    <a:pt x="744" y="51"/>
                  </a:lnTo>
                  <a:lnTo>
                    <a:pt x="755" y="57"/>
                  </a:lnTo>
                  <a:lnTo>
                    <a:pt x="767" y="60"/>
                  </a:lnTo>
                  <a:lnTo>
                    <a:pt x="778" y="64"/>
                  </a:lnTo>
                  <a:lnTo>
                    <a:pt x="790" y="70"/>
                  </a:lnTo>
                  <a:lnTo>
                    <a:pt x="801" y="74"/>
                  </a:lnTo>
                  <a:lnTo>
                    <a:pt x="813" y="78"/>
                  </a:lnTo>
                  <a:lnTo>
                    <a:pt x="824" y="83"/>
                  </a:lnTo>
                  <a:lnTo>
                    <a:pt x="835" y="89"/>
                  </a:lnTo>
                  <a:lnTo>
                    <a:pt x="847" y="95"/>
                  </a:lnTo>
                  <a:lnTo>
                    <a:pt x="856" y="98"/>
                  </a:lnTo>
                  <a:lnTo>
                    <a:pt x="868" y="102"/>
                  </a:lnTo>
                  <a:lnTo>
                    <a:pt x="879" y="108"/>
                  </a:lnTo>
                  <a:lnTo>
                    <a:pt x="889" y="114"/>
                  </a:lnTo>
                  <a:lnTo>
                    <a:pt x="898" y="119"/>
                  </a:lnTo>
                  <a:lnTo>
                    <a:pt x="908" y="123"/>
                  </a:lnTo>
                  <a:lnTo>
                    <a:pt x="919" y="129"/>
                  </a:lnTo>
                  <a:lnTo>
                    <a:pt x="929" y="135"/>
                  </a:lnTo>
                  <a:lnTo>
                    <a:pt x="938" y="140"/>
                  </a:lnTo>
                  <a:lnTo>
                    <a:pt x="948" y="146"/>
                  </a:lnTo>
                  <a:lnTo>
                    <a:pt x="955" y="152"/>
                  </a:lnTo>
                  <a:lnTo>
                    <a:pt x="965" y="157"/>
                  </a:lnTo>
                  <a:lnTo>
                    <a:pt x="972" y="163"/>
                  </a:lnTo>
                  <a:lnTo>
                    <a:pt x="980" y="169"/>
                  </a:lnTo>
                  <a:lnTo>
                    <a:pt x="988" y="173"/>
                  </a:lnTo>
                  <a:lnTo>
                    <a:pt x="995" y="180"/>
                  </a:lnTo>
                  <a:lnTo>
                    <a:pt x="1001" y="186"/>
                  </a:lnTo>
                  <a:lnTo>
                    <a:pt x="1005" y="192"/>
                  </a:lnTo>
                  <a:lnTo>
                    <a:pt x="1010" y="195"/>
                  </a:lnTo>
                  <a:lnTo>
                    <a:pt x="1016" y="201"/>
                  </a:lnTo>
                  <a:lnTo>
                    <a:pt x="1020" y="207"/>
                  </a:lnTo>
                  <a:lnTo>
                    <a:pt x="1024" y="213"/>
                  </a:lnTo>
                  <a:lnTo>
                    <a:pt x="1027" y="218"/>
                  </a:lnTo>
                  <a:lnTo>
                    <a:pt x="1031" y="224"/>
                  </a:lnTo>
                  <a:lnTo>
                    <a:pt x="1033" y="230"/>
                  </a:lnTo>
                  <a:lnTo>
                    <a:pt x="1035" y="235"/>
                  </a:lnTo>
                  <a:lnTo>
                    <a:pt x="1035" y="241"/>
                  </a:lnTo>
                  <a:lnTo>
                    <a:pt x="1037" y="247"/>
                  </a:lnTo>
                  <a:lnTo>
                    <a:pt x="1035" y="253"/>
                  </a:lnTo>
                  <a:lnTo>
                    <a:pt x="1035" y="258"/>
                  </a:lnTo>
                  <a:lnTo>
                    <a:pt x="1033" y="264"/>
                  </a:lnTo>
                  <a:lnTo>
                    <a:pt x="1033" y="268"/>
                  </a:lnTo>
                  <a:lnTo>
                    <a:pt x="1029" y="273"/>
                  </a:lnTo>
                  <a:lnTo>
                    <a:pt x="1027" y="279"/>
                  </a:lnTo>
                  <a:lnTo>
                    <a:pt x="1024" y="285"/>
                  </a:lnTo>
                  <a:lnTo>
                    <a:pt x="1020" y="292"/>
                  </a:lnTo>
                  <a:lnTo>
                    <a:pt x="1014" y="300"/>
                  </a:lnTo>
                  <a:lnTo>
                    <a:pt x="1010" y="310"/>
                  </a:lnTo>
                  <a:lnTo>
                    <a:pt x="1005" y="317"/>
                  </a:lnTo>
                  <a:lnTo>
                    <a:pt x="1003" y="329"/>
                  </a:lnTo>
                  <a:lnTo>
                    <a:pt x="997" y="338"/>
                  </a:lnTo>
                  <a:lnTo>
                    <a:pt x="991" y="348"/>
                  </a:lnTo>
                  <a:lnTo>
                    <a:pt x="986" y="359"/>
                  </a:lnTo>
                  <a:lnTo>
                    <a:pt x="980" y="369"/>
                  </a:lnTo>
                  <a:lnTo>
                    <a:pt x="974" y="380"/>
                  </a:lnTo>
                  <a:lnTo>
                    <a:pt x="968" y="391"/>
                  </a:lnTo>
                  <a:lnTo>
                    <a:pt x="963" y="405"/>
                  </a:lnTo>
                  <a:lnTo>
                    <a:pt x="957" y="418"/>
                  </a:lnTo>
                  <a:lnTo>
                    <a:pt x="951" y="429"/>
                  </a:lnTo>
                  <a:lnTo>
                    <a:pt x="944" y="443"/>
                  </a:lnTo>
                  <a:lnTo>
                    <a:pt x="936" y="456"/>
                  </a:lnTo>
                  <a:lnTo>
                    <a:pt x="930" y="469"/>
                  </a:lnTo>
                  <a:lnTo>
                    <a:pt x="923" y="485"/>
                  </a:lnTo>
                  <a:lnTo>
                    <a:pt x="915" y="498"/>
                  </a:lnTo>
                  <a:lnTo>
                    <a:pt x="908" y="511"/>
                  </a:lnTo>
                  <a:lnTo>
                    <a:pt x="902" y="526"/>
                  </a:lnTo>
                  <a:lnTo>
                    <a:pt x="894" y="540"/>
                  </a:lnTo>
                  <a:lnTo>
                    <a:pt x="887" y="553"/>
                  </a:lnTo>
                  <a:lnTo>
                    <a:pt x="879" y="568"/>
                  </a:lnTo>
                  <a:lnTo>
                    <a:pt x="871" y="583"/>
                  </a:lnTo>
                  <a:lnTo>
                    <a:pt x="862" y="597"/>
                  </a:lnTo>
                  <a:lnTo>
                    <a:pt x="854" y="610"/>
                  </a:lnTo>
                  <a:lnTo>
                    <a:pt x="847" y="625"/>
                  </a:lnTo>
                  <a:lnTo>
                    <a:pt x="839" y="640"/>
                  </a:lnTo>
                  <a:lnTo>
                    <a:pt x="830" y="654"/>
                  </a:lnTo>
                  <a:lnTo>
                    <a:pt x="822" y="667"/>
                  </a:lnTo>
                  <a:lnTo>
                    <a:pt x="813" y="680"/>
                  </a:lnTo>
                  <a:lnTo>
                    <a:pt x="805" y="694"/>
                  </a:lnTo>
                  <a:lnTo>
                    <a:pt x="795" y="707"/>
                  </a:lnTo>
                  <a:lnTo>
                    <a:pt x="788" y="720"/>
                  </a:lnTo>
                  <a:lnTo>
                    <a:pt x="778" y="734"/>
                  </a:lnTo>
                  <a:lnTo>
                    <a:pt x="771" y="747"/>
                  </a:lnTo>
                  <a:lnTo>
                    <a:pt x="761" y="758"/>
                  </a:lnTo>
                  <a:lnTo>
                    <a:pt x="754" y="770"/>
                  </a:lnTo>
                  <a:lnTo>
                    <a:pt x="744" y="783"/>
                  </a:lnTo>
                  <a:lnTo>
                    <a:pt x="736" y="795"/>
                  </a:lnTo>
                  <a:lnTo>
                    <a:pt x="727" y="806"/>
                  </a:lnTo>
                  <a:lnTo>
                    <a:pt x="717" y="815"/>
                  </a:lnTo>
                  <a:lnTo>
                    <a:pt x="710" y="827"/>
                  </a:lnTo>
                  <a:lnTo>
                    <a:pt x="702" y="838"/>
                  </a:lnTo>
                  <a:lnTo>
                    <a:pt x="693" y="846"/>
                  </a:lnTo>
                  <a:lnTo>
                    <a:pt x="685" y="855"/>
                  </a:lnTo>
                  <a:lnTo>
                    <a:pt x="676" y="863"/>
                  </a:lnTo>
                  <a:lnTo>
                    <a:pt x="668" y="872"/>
                  </a:lnTo>
                  <a:lnTo>
                    <a:pt x="660" y="880"/>
                  </a:lnTo>
                  <a:lnTo>
                    <a:pt x="651" y="886"/>
                  </a:lnTo>
                  <a:lnTo>
                    <a:pt x="643" y="893"/>
                  </a:lnTo>
                  <a:lnTo>
                    <a:pt x="636" y="899"/>
                  </a:lnTo>
                  <a:lnTo>
                    <a:pt x="628" y="905"/>
                  </a:lnTo>
                  <a:lnTo>
                    <a:pt x="620" y="909"/>
                  </a:lnTo>
                  <a:lnTo>
                    <a:pt x="613" y="912"/>
                  </a:lnTo>
                  <a:lnTo>
                    <a:pt x="605" y="916"/>
                  </a:lnTo>
                  <a:lnTo>
                    <a:pt x="598" y="918"/>
                  </a:lnTo>
                  <a:lnTo>
                    <a:pt x="592" y="920"/>
                  </a:lnTo>
                  <a:lnTo>
                    <a:pt x="584" y="922"/>
                  </a:lnTo>
                  <a:lnTo>
                    <a:pt x="577" y="922"/>
                  </a:lnTo>
                  <a:lnTo>
                    <a:pt x="569" y="920"/>
                  </a:lnTo>
                  <a:lnTo>
                    <a:pt x="561" y="920"/>
                  </a:lnTo>
                  <a:lnTo>
                    <a:pt x="554" y="918"/>
                  </a:lnTo>
                  <a:lnTo>
                    <a:pt x="546" y="916"/>
                  </a:lnTo>
                  <a:lnTo>
                    <a:pt x="537" y="912"/>
                  </a:lnTo>
                  <a:lnTo>
                    <a:pt x="527" y="911"/>
                  </a:lnTo>
                  <a:lnTo>
                    <a:pt x="520" y="907"/>
                  </a:lnTo>
                  <a:lnTo>
                    <a:pt x="510" y="905"/>
                  </a:lnTo>
                  <a:lnTo>
                    <a:pt x="501" y="899"/>
                  </a:lnTo>
                  <a:lnTo>
                    <a:pt x="489" y="895"/>
                  </a:lnTo>
                  <a:lnTo>
                    <a:pt x="478" y="890"/>
                  </a:lnTo>
                  <a:lnTo>
                    <a:pt x="468" y="886"/>
                  </a:lnTo>
                  <a:lnTo>
                    <a:pt x="457" y="880"/>
                  </a:lnTo>
                  <a:lnTo>
                    <a:pt x="447" y="874"/>
                  </a:lnTo>
                  <a:lnTo>
                    <a:pt x="436" y="867"/>
                  </a:lnTo>
                  <a:lnTo>
                    <a:pt x="424" y="861"/>
                  </a:lnTo>
                  <a:lnTo>
                    <a:pt x="413" y="855"/>
                  </a:lnTo>
                  <a:lnTo>
                    <a:pt x="402" y="848"/>
                  </a:lnTo>
                  <a:lnTo>
                    <a:pt x="388" y="840"/>
                  </a:lnTo>
                  <a:lnTo>
                    <a:pt x="379" y="834"/>
                  </a:lnTo>
                  <a:lnTo>
                    <a:pt x="366" y="825"/>
                  </a:lnTo>
                  <a:lnTo>
                    <a:pt x="354" y="817"/>
                  </a:lnTo>
                  <a:lnTo>
                    <a:pt x="341" y="810"/>
                  </a:lnTo>
                  <a:lnTo>
                    <a:pt x="329" y="804"/>
                  </a:lnTo>
                  <a:lnTo>
                    <a:pt x="316" y="795"/>
                  </a:lnTo>
                  <a:lnTo>
                    <a:pt x="305" y="787"/>
                  </a:lnTo>
                  <a:lnTo>
                    <a:pt x="291" y="779"/>
                  </a:lnTo>
                  <a:lnTo>
                    <a:pt x="282" y="770"/>
                  </a:lnTo>
                  <a:lnTo>
                    <a:pt x="269" y="762"/>
                  </a:lnTo>
                  <a:lnTo>
                    <a:pt x="257" y="755"/>
                  </a:lnTo>
                  <a:lnTo>
                    <a:pt x="244" y="745"/>
                  </a:lnTo>
                  <a:lnTo>
                    <a:pt x="234" y="737"/>
                  </a:lnTo>
                  <a:lnTo>
                    <a:pt x="221" y="728"/>
                  </a:lnTo>
                  <a:lnTo>
                    <a:pt x="210" y="720"/>
                  </a:lnTo>
                  <a:lnTo>
                    <a:pt x="198" y="711"/>
                  </a:lnTo>
                  <a:lnTo>
                    <a:pt x="187" y="703"/>
                  </a:lnTo>
                  <a:lnTo>
                    <a:pt x="175" y="694"/>
                  </a:lnTo>
                  <a:lnTo>
                    <a:pt x="164" y="686"/>
                  </a:lnTo>
                  <a:lnTo>
                    <a:pt x="152" y="679"/>
                  </a:lnTo>
                  <a:lnTo>
                    <a:pt x="143" y="671"/>
                  </a:lnTo>
                  <a:lnTo>
                    <a:pt x="132" y="661"/>
                  </a:lnTo>
                  <a:lnTo>
                    <a:pt x="122" y="654"/>
                  </a:lnTo>
                  <a:lnTo>
                    <a:pt x="113" y="646"/>
                  </a:lnTo>
                  <a:lnTo>
                    <a:pt x="103" y="640"/>
                  </a:lnTo>
                  <a:lnTo>
                    <a:pt x="94" y="633"/>
                  </a:lnTo>
                  <a:lnTo>
                    <a:pt x="84" y="625"/>
                  </a:lnTo>
                  <a:lnTo>
                    <a:pt x="76" y="618"/>
                  </a:lnTo>
                  <a:lnTo>
                    <a:pt x="69" y="614"/>
                  </a:lnTo>
                  <a:lnTo>
                    <a:pt x="61" y="606"/>
                  </a:lnTo>
                  <a:lnTo>
                    <a:pt x="54" y="601"/>
                  </a:lnTo>
                  <a:lnTo>
                    <a:pt x="46" y="595"/>
                  </a:lnTo>
                  <a:lnTo>
                    <a:pt x="40" y="589"/>
                  </a:lnTo>
                  <a:lnTo>
                    <a:pt x="33" y="585"/>
                  </a:lnTo>
                  <a:lnTo>
                    <a:pt x="27" y="580"/>
                  </a:lnTo>
                  <a:lnTo>
                    <a:pt x="23" y="576"/>
                  </a:lnTo>
                  <a:lnTo>
                    <a:pt x="19" y="572"/>
                  </a:lnTo>
                  <a:lnTo>
                    <a:pt x="10" y="566"/>
                  </a:lnTo>
                  <a:lnTo>
                    <a:pt x="4" y="562"/>
                  </a:lnTo>
                  <a:lnTo>
                    <a:pt x="0" y="559"/>
                  </a:lnTo>
                  <a:close/>
                </a:path>
              </a:pathLst>
            </a:custGeom>
            <a:solidFill>
              <a:srgbClr val="7087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1" name="Freeform 14"/>
            <p:cNvSpPr>
              <a:spLocks/>
            </p:cNvSpPr>
            <p:nvPr/>
          </p:nvSpPr>
          <p:spPr bwMode="auto">
            <a:xfrm>
              <a:off x="1751013" y="4945063"/>
              <a:ext cx="984250" cy="606425"/>
            </a:xfrm>
            <a:custGeom>
              <a:avLst/>
              <a:gdLst>
                <a:gd name="T0" fmla="*/ 2147483646 w 1240"/>
                <a:gd name="T1" fmla="*/ 2147483646 h 765"/>
                <a:gd name="T2" fmla="*/ 2147483646 w 1240"/>
                <a:gd name="T3" fmla="*/ 2147483646 h 765"/>
                <a:gd name="T4" fmla="*/ 2147483646 w 1240"/>
                <a:gd name="T5" fmla="*/ 2147483646 h 765"/>
                <a:gd name="T6" fmla="*/ 2147483646 w 1240"/>
                <a:gd name="T7" fmla="*/ 2147483646 h 765"/>
                <a:gd name="T8" fmla="*/ 2147483646 w 1240"/>
                <a:gd name="T9" fmla="*/ 2147483646 h 765"/>
                <a:gd name="T10" fmla="*/ 2147483646 w 1240"/>
                <a:gd name="T11" fmla="*/ 2147483646 h 765"/>
                <a:gd name="T12" fmla="*/ 2147483646 w 1240"/>
                <a:gd name="T13" fmla="*/ 2147483646 h 765"/>
                <a:gd name="T14" fmla="*/ 2147483646 w 1240"/>
                <a:gd name="T15" fmla="*/ 2147483646 h 765"/>
                <a:gd name="T16" fmla="*/ 2147483646 w 1240"/>
                <a:gd name="T17" fmla="*/ 2147483646 h 765"/>
                <a:gd name="T18" fmla="*/ 2147483646 w 1240"/>
                <a:gd name="T19" fmla="*/ 2147483646 h 765"/>
                <a:gd name="T20" fmla="*/ 2147483646 w 1240"/>
                <a:gd name="T21" fmla="*/ 2147483646 h 765"/>
                <a:gd name="T22" fmla="*/ 2147483646 w 1240"/>
                <a:gd name="T23" fmla="*/ 2147483646 h 765"/>
                <a:gd name="T24" fmla="*/ 2147483646 w 1240"/>
                <a:gd name="T25" fmla="*/ 2147483646 h 765"/>
                <a:gd name="T26" fmla="*/ 2147483646 w 1240"/>
                <a:gd name="T27" fmla="*/ 2147483646 h 765"/>
                <a:gd name="T28" fmla="*/ 2147483646 w 1240"/>
                <a:gd name="T29" fmla="*/ 2147483646 h 765"/>
                <a:gd name="T30" fmla="*/ 2147483646 w 1240"/>
                <a:gd name="T31" fmla="*/ 2147483646 h 765"/>
                <a:gd name="T32" fmla="*/ 2147483646 w 1240"/>
                <a:gd name="T33" fmla="*/ 2147483646 h 765"/>
                <a:gd name="T34" fmla="*/ 2147483646 w 1240"/>
                <a:gd name="T35" fmla="*/ 2147483646 h 765"/>
                <a:gd name="T36" fmla="*/ 2147483646 w 1240"/>
                <a:gd name="T37" fmla="*/ 2147483646 h 765"/>
                <a:gd name="T38" fmla="*/ 2147483646 w 1240"/>
                <a:gd name="T39" fmla="*/ 2147483646 h 765"/>
                <a:gd name="T40" fmla="*/ 2147483646 w 1240"/>
                <a:gd name="T41" fmla="*/ 2147483646 h 765"/>
                <a:gd name="T42" fmla="*/ 2147483646 w 1240"/>
                <a:gd name="T43" fmla="*/ 2147483646 h 765"/>
                <a:gd name="T44" fmla="*/ 2147483646 w 1240"/>
                <a:gd name="T45" fmla="*/ 2147483646 h 765"/>
                <a:gd name="T46" fmla="*/ 2147483646 w 1240"/>
                <a:gd name="T47" fmla="*/ 2147483646 h 765"/>
                <a:gd name="T48" fmla="*/ 2147483646 w 1240"/>
                <a:gd name="T49" fmla="*/ 2147483646 h 765"/>
                <a:gd name="T50" fmla="*/ 2147483646 w 1240"/>
                <a:gd name="T51" fmla="*/ 2147483646 h 765"/>
                <a:gd name="T52" fmla="*/ 2147483646 w 1240"/>
                <a:gd name="T53" fmla="*/ 2147483646 h 765"/>
                <a:gd name="T54" fmla="*/ 2147483646 w 1240"/>
                <a:gd name="T55" fmla="*/ 0 h 765"/>
                <a:gd name="T56" fmla="*/ 2147483646 w 1240"/>
                <a:gd name="T57" fmla="*/ 2147483646 h 765"/>
                <a:gd name="T58" fmla="*/ 2147483646 w 1240"/>
                <a:gd name="T59" fmla="*/ 2147483646 h 765"/>
                <a:gd name="T60" fmla="*/ 2147483646 w 1240"/>
                <a:gd name="T61" fmla="*/ 2147483646 h 765"/>
                <a:gd name="T62" fmla="*/ 2147483646 w 1240"/>
                <a:gd name="T63" fmla="*/ 2147483646 h 765"/>
                <a:gd name="T64" fmla="*/ 2147483646 w 1240"/>
                <a:gd name="T65" fmla="*/ 2147483646 h 765"/>
                <a:gd name="T66" fmla="*/ 2147483646 w 1240"/>
                <a:gd name="T67" fmla="*/ 2147483646 h 765"/>
                <a:gd name="T68" fmla="*/ 2147483646 w 1240"/>
                <a:gd name="T69" fmla="*/ 2147483646 h 765"/>
                <a:gd name="T70" fmla="*/ 2147483646 w 1240"/>
                <a:gd name="T71" fmla="*/ 2147483646 h 765"/>
                <a:gd name="T72" fmla="*/ 2147483646 w 1240"/>
                <a:gd name="T73" fmla="*/ 2147483646 h 765"/>
                <a:gd name="T74" fmla="*/ 2147483646 w 1240"/>
                <a:gd name="T75" fmla="*/ 2147483646 h 765"/>
                <a:gd name="T76" fmla="*/ 2147483646 w 1240"/>
                <a:gd name="T77" fmla="*/ 2147483646 h 765"/>
                <a:gd name="T78" fmla="*/ 2147483646 w 1240"/>
                <a:gd name="T79" fmla="*/ 2147483646 h 765"/>
                <a:gd name="T80" fmla="*/ 2147483646 w 1240"/>
                <a:gd name="T81" fmla="*/ 2147483646 h 765"/>
                <a:gd name="T82" fmla="*/ 2147483646 w 1240"/>
                <a:gd name="T83" fmla="*/ 2147483646 h 765"/>
                <a:gd name="T84" fmla="*/ 2147483646 w 1240"/>
                <a:gd name="T85" fmla="*/ 2147483646 h 765"/>
                <a:gd name="T86" fmla="*/ 2147483646 w 1240"/>
                <a:gd name="T87" fmla="*/ 2147483646 h 765"/>
                <a:gd name="T88" fmla="*/ 2147483646 w 1240"/>
                <a:gd name="T89" fmla="*/ 2147483646 h 765"/>
                <a:gd name="T90" fmla="*/ 2147483646 w 1240"/>
                <a:gd name="T91" fmla="*/ 2147483646 h 765"/>
                <a:gd name="T92" fmla="*/ 2147483646 w 1240"/>
                <a:gd name="T93" fmla="*/ 2147483646 h 765"/>
                <a:gd name="T94" fmla="*/ 2147483646 w 1240"/>
                <a:gd name="T95" fmla="*/ 2147483646 h 765"/>
                <a:gd name="T96" fmla="*/ 2147483646 w 1240"/>
                <a:gd name="T97" fmla="*/ 2147483646 h 765"/>
                <a:gd name="T98" fmla="*/ 2147483646 w 1240"/>
                <a:gd name="T99" fmla="*/ 2147483646 h 765"/>
                <a:gd name="T100" fmla="*/ 2147483646 w 1240"/>
                <a:gd name="T101" fmla="*/ 2147483646 h 765"/>
                <a:gd name="T102" fmla="*/ 2147483646 w 1240"/>
                <a:gd name="T103" fmla="*/ 2147483646 h 765"/>
                <a:gd name="T104" fmla="*/ 2147483646 w 1240"/>
                <a:gd name="T105" fmla="*/ 2147483646 h 765"/>
                <a:gd name="T106" fmla="*/ 2147483646 w 1240"/>
                <a:gd name="T107" fmla="*/ 2147483646 h 765"/>
                <a:gd name="T108" fmla="*/ 2147483646 w 1240"/>
                <a:gd name="T109" fmla="*/ 2147483646 h 765"/>
                <a:gd name="T110" fmla="*/ 2147483646 w 1240"/>
                <a:gd name="T111" fmla="*/ 2147483646 h 765"/>
                <a:gd name="T112" fmla="*/ 2147483646 w 1240"/>
                <a:gd name="T113" fmla="*/ 2147483646 h 765"/>
                <a:gd name="T114" fmla="*/ 2147483646 w 1240"/>
                <a:gd name="T115" fmla="*/ 2147483646 h 765"/>
                <a:gd name="T116" fmla="*/ 2147483646 w 1240"/>
                <a:gd name="T117" fmla="*/ 2147483646 h 765"/>
                <a:gd name="T118" fmla="*/ 2147483646 w 1240"/>
                <a:gd name="T119" fmla="*/ 2147483646 h 765"/>
                <a:gd name="T120" fmla="*/ 2147483646 w 1240"/>
                <a:gd name="T121" fmla="*/ 2147483646 h 765"/>
                <a:gd name="T122" fmla="*/ 2147483646 w 1240"/>
                <a:gd name="T123" fmla="*/ 2147483646 h 765"/>
                <a:gd name="T124" fmla="*/ 2147483646 w 1240"/>
                <a:gd name="T125" fmla="*/ 2147483646 h 7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40"/>
                <a:gd name="T190" fmla="*/ 0 h 765"/>
                <a:gd name="T191" fmla="*/ 1240 w 1240"/>
                <a:gd name="T192" fmla="*/ 765 h 7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40" h="765">
                  <a:moveTo>
                    <a:pt x="6" y="715"/>
                  </a:moveTo>
                  <a:lnTo>
                    <a:pt x="6" y="713"/>
                  </a:lnTo>
                  <a:lnTo>
                    <a:pt x="7" y="709"/>
                  </a:lnTo>
                  <a:lnTo>
                    <a:pt x="9" y="702"/>
                  </a:lnTo>
                  <a:lnTo>
                    <a:pt x="13" y="694"/>
                  </a:lnTo>
                  <a:lnTo>
                    <a:pt x="15" y="689"/>
                  </a:lnTo>
                  <a:lnTo>
                    <a:pt x="17" y="683"/>
                  </a:lnTo>
                  <a:lnTo>
                    <a:pt x="19" y="677"/>
                  </a:lnTo>
                  <a:lnTo>
                    <a:pt x="23" y="671"/>
                  </a:lnTo>
                  <a:lnTo>
                    <a:pt x="26" y="666"/>
                  </a:lnTo>
                  <a:lnTo>
                    <a:pt x="30" y="658"/>
                  </a:lnTo>
                  <a:lnTo>
                    <a:pt x="34" y="650"/>
                  </a:lnTo>
                  <a:lnTo>
                    <a:pt x="38" y="645"/>
                  </a:lnTo>
                  <a:lnTo>
                    <a:pt x="40" y="635"/>
                  </a:lnTo>
                  <a:lnTo>
                    <a:pt x="45" y="626"/>
                  </a:lnTo>
                  <a:lnTo>
                    <a:pt x="49" y="618"/>
                  </a:lnTo>
                  <a:lnTo>
                    <a:pt x="55" y="609"/>
                  </a:lnTo>
                  <a:lnTo>
                    <a:pt x="59" y="599"/>
                  </a:lnTo>
                  <a:lnTo>
                    <a:pt x="63" y="590"/>
                  </a:lnTo>
                  <a:lnTo>
                    <a:pt x="68" y="578"/>
                  </a:lnTo>
                  <a:lnTo>
                    <a:pt x="74" y="571"/>
                  </a:lnTo>
                  <a:lnTo>
                    <a:pt x="80" y="559"/>
                  </a:lnTo>
                  <a:lnTo>
                    <a:pt x="85" y="548"/>
                  </a:lnTo>
                  <a:lnTo>
                    <a:pt x="89" y="536"/>
                  </a:lnTo>
                  <a:lnTo>
                    <a:pt x="95" y="527"/>
                  </a:lnTo>
                  <a:lnTo>
                    <a:pt x="101" y="515"/>
                  </a:lnTo>
                  <a:lnTo>
                    <a:pt x="108" y="504"/>
                  </a:lnTo>
                  <a:lnTo>
                    <a:pt x="114" y="495"/>
                  </a:lnTo>
                  <a:lnTo>
                    <a:pt x="120" y="483"/>
                  </a:lnTo>
                  <a:lnTo>
                    <a:pt x="125" y="472"/>
                  </a:lnTo>
                  <a:lnTo>
                    <a:pt x="133" y="460"/>
                  </a:lnTo>
                  <a:lnTo>
                    <a:pt x="139" y="449"/>
                  </a:lnTo>
                  <a:lnTo>
                    <a:pt x="144" y="437"/>
                  </a:lnTo>
                  <a:lnTo>
                    <a:pt x="152" y="426"/>
                  </a:lnTo>
                  <a:lnTo>
                    <a:pt x="158" y="417"/>
                  </a:lnTo>
                  <a:lnTo>
                    <a:pt x="163" y="405"/>
                  </a:lnTo>
                  <a:lnTo>
                    <a:pt x="171" y="394"/>
                  </a:lnTo>
                  <a:lnTo>
                    <a:pt x="179" y="382"/>
                  </a:lnTo>
                  <a:lnTo>
                    <a:pt x="184" y="373"/>
                  </a:lnTo>
                  <a:lnTo>
                    <a:pt x="192" y="361"/>
                  </a:lnTo>
                  <a:lnTo>
                    <a:pt x="200" y="352"/>
                  </a:lnTo>
                  <a:lnTo>
                    <a:pt x="205" y="340"/>
                  </a:lnTo>
                  <a:lnTo>
                    <a:pt x="213" y="329"/>
                  </a:lnTo>
                  <a:lnTo>
                    <a:pt x="219" y="320"/>
                  </a:lnTo>
                  <a:lnTo>
                    <a:pt x="228" y="310"/>
                  </a:lnTo>
                  <a:lnTo>
                    <a:pt x="234" y="301"/>
                  </a:lnTo>
                  <a:lnTo>
                    <a:pt x="241" y="291"/>
                  </a:lnTo>
                  <a:lnTo>
                    <a:pt x="247" y="282"/>
                  </a:lnTo>
                  <a:lnTo>
                    <a:pt x="255" y="274"/>
                  </a:lnTo>
                  <a:lnTo>
                    <a:pt x="260" y="266"/>
                  </a:lnTo>
                  <a:lnTo>
                    <a:pt x="268" y="257"/>
                  </a:lnTo>
                  <a:lnTo>
                    <a:pt x="276" y="249"/>
                  </a:lnTo>
                  <a:lnTo>
                    <a:pt x="281" y="243"/>
                  </a:lnTo>
                  <a:lnTo>
                    <a:pt x="287" y="236"/>
                  </a:lnTo>
                  <a:lnTo>
                    <a:pt x="295" y="230"/>
                  </a:lnTo>
                  <a:lnTo>
                    <a:pt x="300" y="224"/>
                  </a:lnTo>
                  <a:lnTo>
                    <a:pt x="308" y="219"/>
                  </a:lnTo>
                  <a:lnTo>
                    <a:pt x="314" y="213"/>
                  </a:lnTo>
                  <a:lnTo>
                    <a:pt x="321" y="207"/>
                  </a:lnTo>
                  <a:lnTo>
                    <a:pt x="327" y="205"/>
                  </a:lnTo>
                  <a:lnTo>
                    <a:pt x="335" y="202"/>
                  </a:lnTo>
                  <a:lnTo>
                    <a:pt x="340" y="198"/>
                  </a:lnTo>
                  <a:lnTo>
                    <a:pt x="348" y="194"/>
                  </a:lnTo>
                  <a:lnTo>
                    <a:pt x="356" y="190"/>
                  </a:lnTo>
                  <a:lnTo>
                    <a:pt x="365" y="186"/>
                  </a:lnTo>
                  <a:lnTo>
                    <a:pt x="375" y="181"/>
                  </a:lnTo>
                  <a:lnTo>
                    <a:pt x="386" y="177"/>
                  </a:lnTo>
                  <a:lnTo>
                    <a:pt x="397" y="173"/>
                  </a:lnTo>
                  <a:lnTo>
                    <a:pt x="411" y="169"/>
                  </a:lnTo>
                  <a:lnTo>
                    <a:pt x="422" y="164"/>
                  </a:lnTo>
                  <a:lnTo>
                    <a:pt x="437" y="158"/>
                  </a:lnTo>
                  <a:lnTo>
                    <a:pt x="451" y="154"/>
                  </a:lnTo>
                  <a:lnTo>
                    <a:pt x="468" y="148"/>
                  </a:lnTo>
                  <a:lnTo>
                    <a:pt x="483" y="143"/>
                  </a:lnTo>
                  <a:lnTo>
                    <a:pt x="498" y="139"/>
                  </a:lnTo>
                  <a:lnTo>
                    <a:pt x="515" y="133"/>
                  </a:lnTo>
                  <a:lnTo>
                    <a:pt x="532" y="129"/>
                  </a:lnTo>
                  <a:lnTo>
                    <a:pt x="550" y="124"/>
                  </a:lnTo>
                  <a:lnTo>
                    <a:pt x="567" y="118"/>
                  </a:lnTo>
                  <a:lnTo>
                    <a:pt x="586" y="112"/>
                  </a:lnTo>
                  <a:lnTo>
                    <a:pt x="605" y="107"/>
                  </a:lnTo>
                  <a:lnTo>
                    <a:pt x="624" y="103"/>
                  </a:lnTo>
                  <a:lnTo>
                    <a:pt x="643" y="97"/>
                  </a:lnTo>
                  <a:lnTo>
                    <a:pt x="662" y="91"/>
                  </a:lnTo>
                  <a:lnTo>
                    <a:pt x="683" y="86"/>
                  </a:lnTo>
                  <a:lnTo>
                    <a:pt x="702" y="82"/>
                  </a:lnTo>
                  <a:lnTo>
                    <a:pt x="721" y="76"/>
                  </a:lnTo>
                  <a:lnTo>
                    <a:pt x="740" y="70"/>
                  </a:lnTo>
                  <a:lnTo>
                    <a:pt x="761" y="67"/>
                  </a:lnTo>
                  <a:lnTo>
                    <a:pt x="780" y="61"/>
                  </a:lnTo>
                  <a:lnTo>
                    <a:pt x="803" y="57"/>
                  </a:lnTo>
                  <a:lnTo>
                    <a:pt x="822" y="51"/>
                  </a:lnTo>
                  <a:lnTo>
                    <a:pt x="842" y="48"/>
                  </a:lnTo>
                  <a:lnTo>
                    <a:pt x="861" y="42"/>
                  </a:lnTo>
                  <a:lnTo>
                    <a:pt x="881" y="38"/>
                  </a:lnTo>
                  <a:lnTo>
                    <a:pt x="900" y="34"/>
                  </a:lnTo>
                  <a:lnTo>
                    <a:pt x="920" y="30"/>
                  </a:lnTo>
                  <a:lnTo>
                    <a:pt x="938" y="27"/>
                  </a:lnTo>
                  <a:lnTo>
                    <a:pt x="957" y="23"/>
                  </a:lnTo>
                  <a:lnTo>
                    <a:pt x="976" y="19"/>
                  </a:lnTo>
                  <a:lnTo>
                    <a:pt x="995" y="17"/>
                  </a:lnTo>
                  <a:lnTo>
                    <a:pt x="1012" y="13"/>
                  </a:lnTo>
                  <a:lnTo>
                    <a:pt x="1029" y="10"/>
                  </a:lnTo>
                  <a:lnTo>
                    <a:pt x="1046" y="8"/>
                  </a:lnTo>
                  <a:lnTo>
                    <a:pt x="1063" y="6"/>
                  </a:lnTo>
                  <a:lnTo>
                    <a:pt x="1078" y="4"/>
                  </a:lnTo>
                  <a:lnTo>
                    <a:pt x="1094" y="4"/>
                  </a:lnTo>
                  <a:lnTo>
                    <a:pt x="1109" y="2"/>
                  </a:lnTo>
                  <a:lnTo>
                    <a:pt x="1124" y="2"/>
                  </a:lnTo>
                  <a:lnTo>
                    <a:pt x="1135" y="0"/>
                  </a:lnTo>
                  <a:lnTo>
                    <a:pt x="1149" y="0"/>
                  </a:lnTo>
                  <a:lnTo>
                    <a:pt x="1162" y="0"/>
                  </a:lnTo>
                  <a:lnTo>
                    <a:pt x="1173" y="0"/>
                  </a:lnTo>
                  <a:lnTo>
                    <a:pt x="1183" y="0"/>
                  </a:lnTo>
                  <a:lnTo>
                    <a:pt x="1192" y="0"/>
                  </a:lnTo>
                  <a:lnTo>
                    <a:pt x="1202" y="2"/>
                  </a:lnTo>
                  <a:lnTo>
                    <a:pt x="1210" y="4"/>
                  </a:lnTo>
                  <a:lnTo>
                    <a:pt x="1217" y="6"/>
                  </a:lnTo>
                  <a:lnTo>
                    <a:pt x="1223" y="10"/>
                  </a:lnTo>
                  <a:lnTo>
                    <a:pt x="1229" y="11"/>
                  </a:lnTo>
                  <a:lnTo>
                    <a:pt x="1234" y="15"/>
                  </a:lnTo>
                  <a:lnTo>
                    <a:pt x="1236" y="19"/>
                  </a:lnTo>
                  <a:lnTo>
                    <a:pt x="1238" y="23"/>
                  </a:lnTo>
                  <a:lnTo>
                    <a:pt x="1240" y="29"/>
                  </a:lnTo>
                  <a:lnTo>
                    <a:pt x="1240" y="34"/>
                  </a:lnTo>
                  <a:lnTo>
                    <a:pt x="1238" y="40"/>
                  </a:lnTo>
                  <a:lnTo>
                    <a:pt x="1236" y="46"/>
                  </a:lnTo>
                  <a:lnTo>
                    <a:pt x="1234" y="51"/>
                  </a:lnTo>
                  <a:lnTo>
                    <a:pt x="1234" y="59"/>
                  </a:lnTo>
                  <a:lnTo>
                    <a:pt x="1230" y="65"/>
                  </a:lnTo>
                  <a:lnTo>
                    <a:pt x="1227" y="74"/>
                  </a:lnTo>
                  <a:lnTo>
                    <a:pt x="1223" y="82"/>
                  </a:lnTo>
                  <a:lnTo>
                    <a:pt x="1221" y="89"/>
                  </a:lnTo>
                  <a:lnTo>
                    <a:pt x="1215" y="99"/>
                  </a:lnTo>
                  <a:lnTo>
                    <a:pt x="1211" y="107"/>
                  </a:lnTo>
                  <a:lnTo>
                    <a:pt x="1206" y="116"/>
                  </a:lnTo>
                  <a:lnTo>
                    <a:pt x="1202" y="127"/>
                  </a:lnTo>
                  <a:lnTo>
                    <a:pt x="1196" y="135"/>
                  </a:lnTo>
                  <a:lnTo>
                    <a:pt x="1191" y="147"/>
                  </a:lnTo>
                  <a:lnTo>
                    <a:pt x="1185" y="158"/>
                  </a:lnTo>
                  <a:lnTo>
                    <a:pt x="1179" y="167"/>
                  </a:lnTo>
                  <a:lnTo>
                    <a:pt x="1172" y="179"/>
                  </a:lnTo>
                  <a:lnTo>
                    <a:pt x="1164" y="188"/>
                  </a:lnTo>
                  <a:lnTo>
                    <a:pt x="1156" y="200"/>
                  </a:lnTo>
                  <a:lnTo>
                    <a:pt x="1151" y="211"/>
                  </a:lnTo>
                  <a:lnTo>
                    <a:pt x="1141" y="223"/>
                  </a:lnTo>
                  <a:lnTo>
                    <a:pt x="1135" y="234"/>
                  </a:lnTo>
                  <a:lnTo>
                    <a:pt x="1128" y="245"/>
                  </a:lnTo>
                  <a:lnTo>
                    <a:pt x="1120" y="257"/>
                  </a:lnTo>
                  <a:lnTo>
                    <a:pt x="1111" y="268"/>
                  </a:lnTo>
                  <a:lnTo>
                    <a:pt x="1103" y="282"/>
                  </a:lnTo>
                  <a:lnTo>
                    <a:pt x="1094" y="293"/>
                  </a:lnTo>
                  <a:lnTo>
                    <a:pt x="1086" y="304"/>
                  </a:lnTo>
                  <a:lnTo>
                    <a:pt x="1076" y="316"/>
                  </a:lnTo>
                  <a:lnTo>
                    <a:pt x="1069" y="327"/>
                  </a:lnTo>
                  <a:lnTo>
                    <a:pt x="1059" y="340"/>
                  </a:lnTo>
                  <a:lnTo>
                    <a:pt x="1052" y="354"/>
                  </a:lnTo>
                  <a:lnTo>
                    <a:pt x="1042" y="363"/>
                  </a:lnTo>
                  <a:lnTo>
                    <a:pt x="1033" y="375"/>
                  </a:lnTo>
                  <a:lnTo>
                    <a:pt x="1023" y="386"/>
                  </a:lnTo>
                  <a:lnTo>
                    <a:pt x="1014" y="399"/>
                  </a:lnTo>
                  <a:lnTo>
                    <a:pt x="1004" y="409"/>
                  </a:lnTo>
                  <a:lnTo>
                    <a:pt x="995" y="422"/>
                  </a:lnTo>
                  <a:lnTo>
                    <a:pt x="985" y="434"/>
                  </a:lnTo>
                  <a:lnTo>
                    <a:pt x="978" y="445"/>
                  </a:lnTo>
                  <a:lnTo>
                    <a:pt x="968" y="455"/>
                  </a:lnTo>
                  <a:lnTo>
                    <a:pt x="958" y="466"/>
                  </a:lnTo>
                  <a:lnTo>
                    <a:pt x="949" y="477"/>
                  </a:lnTo>
                  <a:lnTo>
                    <a:pt x="941" y="487"/>
                  </a:lnTo>
                  <a:lnTo>
                    <a:pt x="932" y="498"/>
                  </a:lnTo>
                  <a:lnTo>
                    <a:pt x="924" y="508"/>
                  </a:lnTo>
                  <a:lnTo>
                    <a:pt x="915" y="517"/>
                  </a:lnTo>
                  <a:lnTo>
                    <a:pt x="907" y="527"/>
                  </a:lnTo>
                  <a:lnTo>
                    <a:pt x="898" y="536"/>
                  </a:lnTo>
                  <a:lnTo>
                    <a:pt x="890" y="546"/>
                  </a:lnTo>
                  <a:lnTo>
                    <a:pt x="881" y="553"/>
                  </a:lnTo>
                  <a:lnTo>
                    <a:pt x="873" y="563"/>
                  </a:lnTo>
                  <a:lnTo>
                    <a:pt x="865" y="571"/>
                  </a:lnTo>
                  <a:lnTo>
                    <a:pt x="858" y="578"/>
                  </a:lnTo>
                  <a:lnTo>
                    <a:pt x="850" y="586"/>
                  </a:lnTo>
                  <a:lnTo>
                    <a:pt x="844" y="593"/>
                  </a:lnTo>
                  <a:lnTo>
                    <a:pt x="835" y="599"/>
                  </a:lnTo>
                  <a:lnTo>
                    <a:pt x="829" y="605"/>
                  </a:lnTo>
                  <a:lnTo>
                    <a:pt x="822" y="611"/>
                  </a:lnTo>
                  <a:lnTo>
                    <a:pt x="816" y="616"/>
                  </a:lnTo>
                  <a:lnTo>
                    <a:pt x="810" y="620"/>
                  </a:lnTo>
                  <a:lnTo>
                    <a:pt x="804" y="626"/>
                  </a:lnTo>
                  <a:lnTo>
                    <a:pt x="801" y="628"/>
                  </a:lnTo>
                  <a:lnTo>
                    <a:pt x="795" y="633"/>
                  </a:lnTo>
                  <a:lnTo>
                    <a:pt x="789" y="635"/>
                  </a:lnTo>
                  <a:lnTo>
                    <a:pt x="782" y="639"/>
                  </a:lnTo>
                  <a:lnTo>
                    <a:pt x="774" y="643"/>
                  </a:lnTo>
                  <a:lnTo>
                    <a:pt x="766" y="647"/>
                  </a:lnTo>
                  <a:lnTo>
                    <a:pt x="757" y="649"/>
                  </a:lnTo>
                  <a:lnTo>
                    <a:pt x="747" y="652"/>
                  </a:lnTo>
                  <a:lnTo>
                    <a:pt x="736" y="656"/>
                  </a:lnTo>
                  <a:lnTo>
                    <a:pt x="726" y="660"/>
                  </a:lnTo>
                  <a:lnTo>
                    <a:pt x="713" y="664"/>
                  </a:lnTo>
                  <a:lnTo>
                    <a:pt x="702" y="668"/>
                  </a:lnTo>
                  <a:lnTo>
                    <a:pt x="688" y="671"/>
                  </a:lnTo>
                  <a:lnTo>
                    <a:pt x="675" y="675"/>
                  </a:lnTo>
                  <a:lnTo>
                    <a:pt x="662" y="677"/>
                  </a:lnTo>
                  <a:lnTo>
                    <a:pt x="647" y="683"/>
                  </a:lnTo>
                  <a:lnTo>
                    <a:pt x="631" y="687"/>
                  </a:lnTo>
                  <a:lnTo>
                    <a:pt x="616" y="690"/>
                  </a:lnTo>
                  <a:lnTo>
                    <a:pt x="601" y="694"/>
                  </a:lnTo>
                  <a:lnTo>
                    <a:pt x="584" y="698"/>
                  </a:lnTo>
                  <a:lnTo>
                    <a:pt x="567" y="700"/>
                  </a:lnTo>
                  <a:lnTo>
                    <a:pt x="551" y="706"/>
                  </a:lnTo>
                  <a:lnTo>
                    <a:pt x="532" y="709"/>
                  </a:lnTo>
                  <a:lnTo>
                    <a:pt x="515" y="713"/>
                  </a:lnTo>
                  <a:lnTo>
                    <a:pt x="498" y="717"/>
                  </a:lnTo>
                  <a:lnTo>
                    <a:pt x="481" y="721"/>
                  </a:lnTo>
                  <a:lnTo>
                    <a:pt x="462" y="723"/>
                  </a:lnTo>
                  <a:lnTo>
                    <a:pt x="445" y="727"/>
                  </a:lnTo>
                  <a:lnTo>
                    <a:pt x="426" y="730"/>
                  </a:lnTo>
                  <a:lnTo>
                    <a:pt x="409" y="734"/>
                  </a:lnTo>
                  <a:lnTo>
                    <a:pt x="390" y="736"/>
                  </a:lnTo>
                  <a:lnTo>
                    <a:pt x="373" y="740"/>
                  </a:lnTo>
                  <a:lnTo>
                    <a:pt x="354" y="742"/>
                  </a:lnTo>
                  <a:lnTo>
                    <a:pt x="337" y="746"/>
                  </a:lnTo>
                  <a:lnTo>
                    <a:pt x="317" y="747"/>
                  </a:lnTo>
                  <a:lnTo>
                    <a:pt x="300" y="749"/>
                  </a:lnTo>
                  <a:lnTo>
                    <a:pt x="281" y="751"/>
                  </a:lnTo>
                  <a:lnTo>
                    <a:pt x="266" y="753"/>
                  </a:lnTo>
                  <a:lnTo>
                    <a:pt x="249" y="755"/>
                  </a:lnTo>
                  <a:lnTo>
                    <a:pt x="232" y="757"/>
                  </a:lnTo>
                  <a:lnTo>
                    <a:pt x="215" y="759"/>
                  </a:lnTo>
                  <a:lnTo>
                    <a:pt x="200" y="761"/>
                  </a:lnTo>
                  <a:lnTo>
                    <a:pt x="182" y="761"/>
                  </a:lnTo>
                  <a:lnTo>
                    <a:pt x="167" y="763"/>
                  </a:lnTo>
                  <a:lnTo>
                    <a:pt x="152" y="763"/>
                  </a:lnTo>
                  <a:lnTo>
                    <a:pt x="139" y="765"/>
                  </a:lnTo>
                  <a:lnTo>
                    <a:pt x="125" y="765"/>
                  </a:lnTo>
                  <a:lnTo>
                    <a:pt x="112" y="765"/>
                  </a:lnTo>
                  <a:lnTo>
                    <a:pt x="99" y="765"/>
                  </a:lnTo>
                  <a:lnTo>
                    <a:pt x="87" y="765"/>
                  </a:lnTo>
                  <a:lnTo>
                    <a:pt x="74" y="763"/>
                  </a:lnTo>
                  <a:lnTo>
                    <a:pt x="65" y="761"/>
                  </a:lnTo>
                  <a:lnTo>
                    <a:pt x="53" y="759"/>
                  </a:lnTo>
                  <a:lnTo>
                    <a:pt x="44" y="759"/>
                  </a:lnTo>
                  <a:lnTo>
                    <a:pt x="36" y="755"/>
                  </a:lnTo>
                  <a:lnTo>
                    <a:pt x="28" y="753"/>
                  </a:lnTo>
                  <a:lnTo>
                    <a:pt x="21" y="751"/>
                  </a:lnTo>
                  <a:lnTo>
                    <a:pt x="17" y="749"/>
                  </a:lnTo>
                  <a:lnTo>
                    <a:pt x="11" y="746"/>
                  </a:lnTo>
                  <a:lnTo>
                    <a:pt x="6" y="742"/>
                  </a:lnTo>
                  <a:lnTo>
                    <a:pt x="4" y="738"/>
                  </a:lnTo>
                  <a:lnTo>
                    <a:pt x="2" y="734"/>
                  </a:lnTo>
                  <a:lnTo>
                    <a:pt x="0" y="728"/>
                  </a:lnTo>
                  <a:lnTo>
                    <a:pt x="0" y="725"/>
                  </a:lnTo>
                  <a:lnTo>
                    <a:pt x="2" y="719"/>
                  </a:lnTo>
                  <a:lnTo>
                    <a:pt x="6" y="715"/>
                  </a:lnTo>
                  <a:close/>
                </a:path>
              </a:pathLst>
            </a:custGeom>
            <a:solidFill>
              <a:srgbClr val="4057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2" name="Freeform 15"/>
            <p:cNvSpPr>
              <a:spLocks/>
            </p:cNvSpPr>
            <p:nvPr/>
          </p:nvSpPr>
          <p:spPr bwMode="auto">
            <a:xfrm>
              <a:off x="1746251" y="5373688"/>
              <a:ext cx="1009650" cy="493712"/>
            </a:xfrm>
            <a:custGeom>
              <a:avLst/>
              <a:gdLst>
                <a:gd name="T0" fmla="*/ 2147483646 w 1273"/>
                <a:gd name="T1" fmla="*/ 2147483646 h 622"/>
                <a:gd name="T2" fmla="*/ 2147483646 w 1273"/>
                <a:gd name="T3" fmla="*/ 2147483646 h 622"/>
                <a:gd name="T4" fmla="*/ 2147483646 w 1273"/>
                <a:gd name="T5" fmla="*/ 2147483646 h 622"/>
                <a:gd name="T6" fmla="*/ 2147483646 w 1273"/>
                <a:gd name="T7" fmla="*/ 2147483646 h 622"/>
                <a:gd name="T8" fmla="*/ 2147483646 w 1273"/>
                <a:gd name="T9" fmla="*/ 2147483646 h 622"/>
                <a:gd name="T10" fmla="*/ 2147483646 w 1273"/>
                <a:gd name="T11" fmla="*/ 2147483646 h 622"/>
                <a:gd name="T12" fmla="*/ 2147483646 w 1273"/>
                <a:gd name="T13" fmla="*/ 2147483646 h 622"/>
                <a:gd name="T14" fmla="*/ 2147483646 w 1273"/>
                <a:gd name="T15" fmla="*/ 2147483646 h 622"/>
                <a:gd name="T16" fmla="*/ 2147483646 w 1273"/>
                <a:gd name="T17" fmla="*/ 2147483646 h 622"/>
                <a:gd name="T18" fmla="*/ 2147483646 w 1273"/>
                <a:gd name="T19" fmla="*/ 2147483646 h 622"/>
                <a:gd name="T20" fmla="*/ 2147483646 w 1273"/>
                <a:gd name="T21" fmla="*/ 2147483646 h 622"/>
                <a:gd name="T22" fmla="*/ 2147483646 w 1273"/>
                <a:gd name="T23" fmla="*/ 2147483646 h 622"/>
                <a:gd name="T24" fmla="*/ 2147483646 w 1273"/>
                <a:gd name="T25" fmla="*/ 2147483646 h 622"/>
                <a:gd name="T26" fmla="*/ 2147483646 w 1273"/>
                <a:gd name="T27" fmla="*/ 2147483646 h 622"/>
                <a:gd name="T28" fmla="*/ 2147483646 w 1273"/>
                <a:gd name="T29" fmla="*/ 2147483646 h 622"/>
                <a:gd name="T30" fmla="*/ 2147483646 w 1273"/>
                <a:gd name="T31" fmla="*/ 2147483646 h 622"/>
                <a:gd name="T32" fmla="*/ 2147483646 w 1273"/>
                <a:gd name="T33" fmla="*/ 0 h 622"/>
                <a:gd name="T34" fmla="*/ 2147483646 w 1273"/>
                <a:gd name="T35" fmla="*/ 0 h 622"/>
                <a:gd name="T36" fmla="*/ 2147483646 w 1273"/>
                <a:gd name="T37" fmla="*/ 2147483646 h 622"/>
                <a:gd name="T38" fmla="*/ 2147483646 w 1273"/>
                <a:gd name="T39" fmla="*/ 2147483646 h 622"/>
                <a:gd name="T40" fmla="*/ 2147483646 w 1273"/>
                <a:gd name="T41" fmla="*/ 2147483646 h 622"/>
                <a:gd name="T42" fmla="*/ 2147483646 w 1273"/>
                <a:gd name="T43" fmla="*/ 2147483646 h 622"/>
                <a:gd name="T44" fmla="*/ 2147483646 w 1273"/>
                <a:gd name="T45" fmla="*/ 2147483646 h 622"/>
                <a:gd name="T46" fmla="*/ 2147483646 w 1273"/>
                <a:gd name="T47" fmla="*/ 2147483646 h 622"/>
                <a:gd name="T48" fmla="*/ 2147483646 w 1273"/>
                <a:gd name="T49" fmla="*/ 2147483646 h 622"/>
                <a:gd name="T50" fmla="*/ 2147483646 w 1273"/>
                <a:gd name="T51" fmla="*/ 2147483646 h 622"/>
                <a:gd name="T52" fmla="*/ 2147483646 w 1273"/>
                <a:gd name="T53" fmla="*/ 2147483646 h 622"/>
                <a:gd name="T54" fmla="*/ 2147483646 w 1273"/>
                <a:gd name="T55" fmla="*/ 2147483646 h 622"/>
                <a:gd name="T56" fmla="*/ 2147483646 w 1273"/>
                <a:gd name="T57" fmla="*/ 2147483646 h 622"/>
                <a:gd name="T58" fmla="*/ 2147483646 w 1273"/>
                <a:gd name="T59" fmla="*/ 2147483646 h 622"/>
                <a:gd name="T60" fmla="*/ 2147483646 w 1273"/>
                <a:gd name="T61" fmla="*/ 2147483646 h 622"/>
                <a:gd name="T62" fmla="*/ 2147483646 w 1273"/>
                <a:gd name="T63" fmla="*/ 2147483646 h 622"/>
                <a:gd name="T64" fmla="*/ 2147483646 w 1273"/>
                <a:gd name="T65" fmla="*/ 2147483646 h 622"/>
                <a:gd name="T66" fmla="*/ 2147483646 w 1273"/>
                <a:gd name="T67" fmla="*/ 2147483646 h 622"/>
                <a:gd name="T68" fmla="*/ 2147483646 w 1273"/>
                <a:gd name="T69" fmla="*/ 2147483646 h 622"/>
                <a:gd name="T70" fmla="*/ 2147483646 w 1273"/>
                <a:gd name="T71" fmla="*/ 2147483646 h 622"/>
                <a:gd name="T72" fmla="*/ 2147483646 w 1273"/>
                <a:gd name="T73" fmla="*/ 2147483646 h 622"/>
                <a:gd name="T74" fmla="*/ 2147483646 w 1273"/>
                <a:gd name="T75" fmla="*/ 2147483646 h 622"/>
                <a:gd name="T76" fmla="*/ 2147483646 w 1273"/>
                <a:gd name="T77" fmla="*/ 2147483646 h 622"/>
                <a:gd name="T78" fmla="*/ 2147483646 w 1273"/>
                <a:gd name="T79" fmla="*/ 2147483646 h 622"/>
                <a:gd name="T80" fmla="*/ 2147483646 w 1273"/>
                <a:gd name="T81" fmla="*/ 2147483646 h 622"/>
                <a:gd name="T82" fmla="*/ 2147483646 w 1273"/>
                <a:gd name="T83" fmla="*/ 2147483646 h 622"/>
                <a:gd name="T84" fmla="*/ 2147483646 w 1273"/>
                <a:gd name="T85" fmla="*/ 2147483646 h 622"/>
                <a:gd name="T86" fmla="*/ 2147483646 w 1273"/>
                <a:gd name="T87" fmla="*/ 2147483646 h 622"/>
                <a:gd name="T88" fmla="*/ 2147483646 w 1273"/>
                <a:gd name="T89" fmla="*/ 2147483646 h 622"/>
                <a:gd name="T90" fmla="*/ 2147483646 w 1273"/>
                <a:gd name="T91" fmla="*/ 2147483646 h 622"/>
                <a:gd name="T92" fmla="*/ 2147483646 w 1273"/>
                <a:gd name="T93" fmla="*/ 2147483646 h 622"/>
                <a:gd name="T94" fmla="*/ 2147483646 w 1273"/>
                <a:gd name="T95" fmla="*/ 2147483646 h 622"/>
                <a:gd name="T96" fmla="*/ 2147483646 w 1273"/>
                <a:gd name="T97" fmla="*/ 2147483646 h 622"/>
                <a:gd name="T98" fmla="*/ 2147483646 w 1273"/>
                <a:gd name="T99" fmla="*/ 2147483646 h 622"/>
                <a:gd name="T100" fmla="*/ 2147483646 w 1273"/>
                <a:gd name="T101" fmla="*/ 2147483646 h 622"/>
                <a:gd name="T102" fmla="*/ 2147483646 w 1273"/>
                <a:gd name="T103" fmla="*/ 2147483646 h 622"/>
                <a:gd name="T104" fmla="*/ 2147483646 w 1273"/>
                <a:gd name="T105" fmla="*/ 2147483646 h 622"/>
                <a:gd name="T106" fmla="*/ 2147483646 w 1273"/>
                <a:gd name="T107" fmla="*/ 2147483646 h 622"/>
                <a:gd name="T108" fmla="*/ 2147483646 w 1273"/>
                <a:gd name="T109" fmla="*/ 2147483646 h 622"/>
                <a:gd name="T110" fmla="*/ 2147483646 w 1273"/>
                <a:gd name="T111" fmla="*/ 2147483646 h 622"/>
                <a:gd name="T112" fmla="*/ 2147483646 w 1273"/>
                <a:gd name="T113" fmla="*/ 2147483646 h 622"/>
                <a:gd name="T114" fmla="*/ 2147483646 w 1273"/>
                <a:gd name="T115" fmla="*/ 2147483646 h 622"/>
                <a:gd name="T116" fmla="*/ 2147483646 w 1273"/>
                <a:gd name="T117" fmla="*/ 2147483646 h 622"/>
                <a:gd name="T118" fmla="*/ 2147483646 w 1273"/>
                <a:gd name="T119" fmla="*/ 2147483646 h 6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73"/>
                <a:gd name="T181" fmla="*/ 0 h 622"/>
                <a:gd name="T182" fmla="*/ 1273 w 1273"/>
                <a:gd name="T183" fmla="*/ 622 h 6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73" h="622">
                  <a:moveTo>
                    <a:pt x="0" y="185"/>
                  </a:moveTo>
                  <a:lnTo>
                    <a:pt x="2" y="183"/>
                  </a:lnTo>
                  <a:lnTo>
                    <a:pt x="10" y="183"/>
                  </a:lnTo>
                  <a:lnTo>
                    <a:pt x="13" y="183"/>
                  </a:lnTo>
                  <a:lnTo>
                    <a:pt x="19" y="181"/>
                  </a:lnTo>
                  <a:lnTo>
                    <a:pt x="25" y="181"/>
                  </a:lnTo>
                  <a:lnTo>
                    <a:pt x="32" y="181"/>
                  </a:lnTo>
                  <a:lnTo>
                    <a:pt x="40" y="179"/>
                  </a:lnTo>
                  <a:lnTo>
                    <a:pt x="50" y="177"/>
                  </a:lnTo>
                  <a:lnTo>
                    <a:pt x="59" y="175"/>
                  </a:lnTo>
                  <a:lnTo>
                    <a:pt x="71" y="175"/>
                  </a:lnTo>
                  <a:lnTo>
                    <a:pt x="82" y="173"/>
                  </a:lnTo>
                  <a:lnTo>
                    <a:pt x="93" y="171"/>
                  </a:lnTo>
                  <a:lnTo>
                    <a:pt x="107" y="169"/>
                  </a:lnTo>
                  <a:lnTo>
                    <a:pt x="120" y="169"/>
                  </a:lnTo>
                  <a:lnTo>
                    <a:pt x="135" y="166"/>
                  </a:lnTo>
                  <a:lnTo>
                    <a:pt x="148" y="164"/>
                  </a:lnTo>
                  <a:lnTo>
                    <a:pt x="164" y="162"/>
                  </a:lnTo>
                  <a:lnTo>
                    <a:pt x="179" y="160"/>
                  </a:lnTo>
                  <a:lnTo>
                    <a:pt x="194" y="158"/>
                  </a:lnTo>
                  <a:lnTo>
                    <a:pt x="211" y="156"/>
                  </a:lnTo>
                  <a:lnTo>
                    <a:pt x="228" y="152"/>
                  </a:lnTo>
                  <a:lnTo>
                    <a:pt x="245" y="150"/>
                  </a:lnTo>
                  <a:lnTo>
                    <a:pt x="263" y="149"/>
                  </a:lnTo>
                  <a:lnTo>
                    <a:pt x="282" y="145"/>
                  </a:lnTo>
                  <a:lnTo>
                    <a:pt x="299" y="143"/>
                  </a:lnTo>
                  <a:lnTo>
                    <a:pt x="318" y="139"/>
                  </a:lnTo>
                  <a:lnTo>
                    <a:pt x="335" y="137"/>
                  </a:lnTo>
                  <a:lnTo>
                    <a:pt x="354" y="133"/>
                  </a:lnTo>
                  <a:lnTo>
                    <a:pt x="373" y="131"/>
                  </a:lnTo>
                  <a:lnTo>
                    <a:pt x="392" y="129"/>
                  </a:lnTo>
                  <a:lnTo>
                    <a:pt x="411" y="126"/>
                  </a:lnTo>
                  <a:lnTo>
                    <a:pt x="430" y="122"/>
                  </a:lnTo>
                  <a:lnTo>
                    <a:pt x="449" y="118"/>
                  </a:lnTo>
                  <a:lnTo>
                    <a:pt x="468" y="114"/>
                  </a:lnTo>
                  <a:lnTo>
                    <a:pt x="485" y="110"/>
                  </a:lnTo>
                  <a:lnTo>
                    <a:pt x="504" y="109"/>
                  </a:lnTo>
                  <a:lnTo>
                    <a:pt x="523" y="105"/>
                  </a:lnTo>
                  <a:lnTo>
                    <a:pt x="542" y="103"/>
                  </a:lnTo>
                  <a:lnTo>
                    <a:pt x="559" y="97"/>
                  </a:lnTo>
                  <a:lnTo>
                    <a:pt x="576" y="93"/>
                  </a:lnTo>
                  <a:lnTo>
                    <a:pt x="595" y="90"/>
                  </a:lnTo>
                  <a:lnTo>
                    <a:pt x="613" y="88"/>
                  </a:lnTo>
                  <a:lnTo>
                    <a:pt x="630" y="84"/>
                  </a:lnTo>
                  <a:lnTo>
                    <a:pt x="647" y="80"/>
                  </a:lnTo>
                  <a:lnTo>
                    <a:pt x="664" y="76"/>
                  </a:lnTo>
                  <a:lnTo>
                    <a:pt x="679" y="72"/>
                  </a:lnTo>
                  <a:lnTo>
                    <a:pt x="694" y="69"/>
                  </a:lnTo>
                  <a:lnTo>
                    <a:pt x="710" y="65"/>
                  </a:lnTo>
                  <a:lnTo>
                    <a:pt x="723" y="61"/>
                  </a:lnTo>
                  <a:lnTo>
                    <a:pt x="738" y="57"/>
                  </a:lnTo>
                  <a:lnTo>
                    <a:pt x="750" y="53"/>
                  </a:lnTo>
                  <a:lnTo>
                    <a:pt x="763" y="50"/>
                  </a:lnTo>
                  <a:lnTo>
                    <a:pt x="774" y="46"/>
                  </a:lnTo>
                  <a:lnTo>
                    <a:pt x="786" y="42"/>
                  </a:lnTo>
                  <a:lnTo>
                    <a:pt x="795" y="38"/>
                  </a:lnTo>
                  <a:lnTo>
                    <a:pt x="807" y="34"/>
                  </a:lnTo>
                  <a:lnTo>
                    <a:pt x="814" y="31"/>
                  </a:lnTo>
                  <a:lnTo>
                    <a:pt x="824" y="27"/>
                  </a:lnTo>
                  <a:lnTo>
                    <a:pt x="829" y="23"/>
                  </a:lnTo>
                  <a:lnTo>
                    <a:pt x="835" y="19"/>
                  </a:lnTo>
                  <a:lnTo>
                    <a:pt x="841" y="15"/>
                  </a:lnTo>
                  <a:lnTo>
                    <a:pt x="847" y="12"/>
                  </a:lnTo>
                  <a:lnTo>
                    <a:pt x="850" y="8"/>
                  </a:lnTo>
                  <a:lnTo>
                    <a:pt x="854" y="6"/>
                  </a:lnTo>
                  <a:lnTo>
                    <a:pt x="858" y="2"/>
                  </a:lnTo>
                  <a:lnTo>
                    <a:pt x="864" y="2"/>
                  </a:lnTo>
                  <a:lnTo>
                    <a:pt x="869" y="0"/>
                  </a:lnTo>
                  <a:lnTo>
                    <a:pt x="875" y="0"/>
                  </a:lnTo>
                  <a:lnTo>
                    <a:pt x="883" y="0"/>
                  </a:lnTo>
                  <a:lnTo>
                    <a:pt x="888" y="0"/>
                  </a:lnTo>
                  <a:lnTo>
                    <a:pt x="896" y="0"/>
                  </a:lnTo>
                  <a:lnTo>
                    <a:pt x="904" y="4"/>
                  </a:lnTo>
                  <a:lnTo>
                    <a:pt x="909" y="6"/>
                  </a:lnTo>
                  <a:lnTo>
                    <a:pt x="919" y="10"/>
                  </a:lnTo>
                  <a:lnTo>
                    <a:pt x="926" y="12"/>
                  </a:lnTo>
                  <a:lnTo>
                    <a:pt x="934" y="15"/>
                  </a:lnTo>
                  <a:lnTo>
                    <a:pt x="944" y="19"/>
                  </a:lnTo>
                  <a:lnTo>
                    <a:pt x="953" y="25"/>
                  </a:lnTo>
                  <a:lnTo>
                    <a:pt x="961" y="31"/>
                  </a:lnTo>
                  <a:lnTo>
                    <a:pt x="968" y="34"/>
                  </a:lnTo>
                  <a:lnTo>
                    <a:pt x="978" y="40"/>
                  </a:lnTo>
                  <a:lnTo>
                    <a:pt x="987" y="46"/>
                  </a:lnTo>
                  <a:lnTo>
                    <a:pt x="997" y="52"/>
                  </a:lnTo>
                  <a:lnTo>
                    <a:pt x="1006" y="59"/>
                  </a:lnTo>
                  <a:lnTo>
                    <a:pt x="1016" y="65"/>
                  </a:lnTo>
                  <a:lnTo>
                    <a:pt x="1025" y="74"/>
                  </a:lnTo>
                  <a:lnTo>
                    <a:pt x="1035" y="82"/>
                  </a:lnTo>
                  <a:lnTo>
                    <a:pt x="1046" y="88"/>
                  </a:lnTo>
                  <a:lnTo>
                    <a:pt x="1054" y="97"/>
                  </a:lnTo>
                  <a:lnTo>
                    <a:pt x="1065" y="105"/>
                  </a:lnTo>
                  <a:lnTo>
                    <a:pt x="1073" y="112"/>
                  </a:lnTo>
                  <a:lnTo>
                    <a:pt x="1084" y="122"/>
                  </a:lnTo>
                  <a:lnTo>
                    <a:pt x="1094" y="131"/>
                  </a:lnTo>
                  <a:lnTo>
                    <a:pt x="1103" y="139"/>
                  </a:lnTo>
                  <a:lnTo>
                    <a:pt x="1113" y="149"/>
                  </a:lnTo>
                  <a:lnTo>
                    <a:pt x="1122" y="156"/>
                  </a:lnTo>
                  <a:lnTo>
                    <a:pt x="1130" y="166"/>
                  </a:lnTo>
                  <a:lnTo>
                    <a:pt x="1141" y="175"/>
                  </a:lnTo>
                  <a:lnTo>
                    <a:pt x="1149" y="183"/>
                  </a:lnTo>
                  <a:lnTo>
                    <a:pt x="1159" y="192"/>
                  </a:lnTo>
                  <a:lnTo>
                    <a:pt x="1166" y="202"/>
                  </a:lnTo>
                  <a:lnTo>
                    <a:pt x="1176" y="209"/>
                  </a:lnTo>
                  <a:lnTo>
                    <a:pt x="1183" y="219"/>
                  </a:lnTo>
                  <a:lnTo>
                    <a:pt x="1191" y="228"/>
                  </a:lnTo>
                  <a:lnTo>
                    <a:pt x="1198" y="236"/>
                  </a:lnTo>
                  <a:lnTo>
                    <a:pt x="1206" y="245"/>
                  </a:lnTo>
                  <a:lnTo>
                    <a:pt x="1214" y="253"/>
                  </a:lnTo>
                  <a:lnTo>
                    <a:pt x="1219" y="263"/>
                  </a:lnTo>
                  <a:lnTo>
                    <a:pt x="1225" y="270"/>
                  </a:lnTo>
                  <a:lnTo>
                    <a:pt x="1233" y="280"/>
                  </a:lnTo>
                  <a:lnTo>
                    <a:pt x="1238" y="287"/>
                  </a:lnTo>
                  <a:lnTo>
                    <a:pt x="1242" y="295"/>
                  </a:lnTo>
                  <a:lnTo>
                    <a:pt x="1248" y="303"/>
                  </a:lnTo>
                  <a:lnTo>
                    <a:pt x="1254" y="310"/>
                  </a:lnTo>
                  <a:lnTo>
                    <a:pt x="1257" y="318"/>
                  </a:lnTo>
                  <a:lnTo>
                    <a:pt x="1261" y="325"/>
                  </a:lnTo>
                  <a:lnTo>
                    <a:pt x="1263" y="331"/>
                  </a:lnTo>
                  <a:lnTo>
                    <a:pt x="1267" y="339"/>
                  </a:lnTo>
                  <a:lnTo>
                    <a:pt x="1269" y="344"/>
                  </a:lnTo>
                  <a:lnTo>
                    <a:pt x="1271" y="350"/>
                  </a:lnTo>
                  <a:lnTo>
                    <a:pt x="1271" y="356"/>
                  </a:lnTo>
                  <a:lnTo>
                    <a:pt x="1273" y="360"/>
                  </a:lnTo>
                  <a:lnTo>
                    <a:pt x="1273" y="369"/>
                  </a:lnTo>
                  <a:lnTo>
                    <a:pt x="1271" y="377"/>
                  </a:lnTo>
                  <a:lnTo>
                    <a:pt x="1267" y="379"/>
                  </a:lnTo>
                  <a:lnTo>
                    <a:pt x="1265" y="382"/>
                  </a:lnTo>
                  <a:lnTo>
                    <a:pt x="1259" y="386"/>
                  </a:lnTo>
                  <a:lnTo>
                    <a:pt x="1256" y="390"/>
                  </a:lnTo>
                  <a:lnTo>
                    <a:pt x="1248" y="394"/>
                  </a:lnTo>
                  <a:lnTo>
                    <a:pt x="1240" y="398"/>
                  </a:lnTo>
                  <a:lnTo>
                    <a:pt x="1231" y="401"/>
                  </a:lnTo>
                  <a:lnTo>
                    <a:pt x="1223" y="405"/>
                  </a:lnTo>
                  <a:lnTo>
                    <a:pt x="1212" y="409"/>
                  </a:lnTo>
                  <a:lnTo>
                    <a:pt x="1200" y="415"/>
                  </a:lnTo>
                  <a:lnTo>
                    <a:pt x="1189" y="419"/>
                  </a:lnTo>
                  <a:lnTo>
                    <a:pt x="1178" y="424"/>
                  </a:lnTo>
                  <a:lnTo>
                    <a:pt x="1164" y="428"/>
                  </a:lnTo>
                  <a:lnTo>
                    <a:pt x="1151" y="432"/>
                  </a:lnTo>
                  <a:lnTo>
                    <a:pt x="1136" y="438"/>
                  </a:lnTo>
                  <a:lnTo>
                    <a:pt x="1120" y="443"/>
                  </a:lnTo>
                  <a:lnTo>
                    <a:pt x="1105" y="449"/>
                  </a:lnTo>
                  <a:lnTo>
                    <a:pt x="1088" y="453"/>
                  </a:lnTo>
                  <a:lnTo>
                    <a:pt x="1071" y="457"/>
                  </a:lnTo>
                  <a:lnTo>
                    <a:pt x="1054" y="462"/>
                  </a:lnTo>
                  <a:lnTo>
                    <a:pt x="1037" y="468"/>
                  </a:lnTo>
                  <a:lnTo>
                    <a:pt x="1020" y="474"/>
                  </a:lnTo>
                  <a:lnTo>
                    <a:pt x="1001" y="479"/>
                  </a:lnTo>
                  <a:lnTo>
                    <a:pt x="982" y="485"/>
                  </a:lnTo>
                  <a:lnTo>
                    <a:pt x="961" y="489"/>
                  </a:lnTo>
                  <a:lnTo>
                    <a:pt x="942" y="495"/>
                  </a:lnTo>
                  <a:lnTo>
                    <a:pt x="923" y="500"/>
                  </a:lnTo>
                  <a:lnTo>
                    <a:pt x="904" y="506"/>
                  </a:lnTo>
                  <a:lnTo>
                    <a:pt x="883" y="510"/>
                  </a:lnTo>
                  <a:lnTo>
                    <a:pt x="862" y="516"/>
                  </a:lnTo>
                  <a:lnTo>
                    <a:pt x="841" y="521"/>
                  </a:lnTo>
                  <a:lnTo>
                    <a:pt x="822" y="527"/>
                  </a:lnTo>
                  <a:lnTo>
                    <a:pt x="799" y="531"/>
                  </a:lnTo>
                  <a:lnTo>
                    <a:pt x="780" y="536"/>
                  </a:lnTo>
                  <a:lnTo>
                    <a:pt x="757" y="540"/>
                  </a:lnTo>
                  <a:lnTo>
                    <a:pt x="738" y="546"/>
                  </a:lnTo>
                  <a:lnTo>
                    <a:pt x="715" y="550"/>
                  </a:lnTo>
                  <a:lnTo>
                    <a:pt x="696" y="554"/>
                  </a:lnTo>
                  <a:lnTo>
                    <a:pt x="675" y="559"/>
                  </a:lnTo>
                  <a:lnTo>
                    <a:pt x="656" y="565"/>
                  </a:lnTo>
                  <a:lnTo>
                    <a:pt x="635" y="569"/>
                  </a:lnTo>
                  <a:lnTo>
                    <a:pt x="615" y="573"/>
                  </a:lnTo>
                  <a:lnTo>
                    <a:pt x="595" y="576"/>
                  </a:lnTo>
                  <a:lnTo>
                    <a:pt x="576" y="580"/>
                  </a:lnTo>
                  <a:lnTo>
                    <a:pt x="557" y="584"/>
                  </a:lnTo>
                  <a:lnTo>
                    <a:pt x="538" y="588"/>
                  </a:lnTo>
                  <a:lnTo>
                    <a:pt x="519" y="592"/>
                  </a:lnTo>
                  <a:lnTo>
                    <a:pt x="502" y="595"/>
                  </a:lnTo>
                  <a:lnTo>
                    <a:pt x="485" y="599"/>
                  </a:lnTo>
                  <a:lnTo>
                    <a:pt x="468" y="601"/>
                  </a:lnTo>
                  <a:lnTo>
                    <a:pt x="451" y="603"/>
                  </a:lnTo>
                  <a:lnTo>
                    <a:pt x="436" y="607"/>
                  </a:lnTo>
                  <a:lnTo>
                    <a:pt x="420" y="609"/>
                  </a:lnTo>
                  <a:lnTo>
                    <a:pt x="405" y="611"/>
                  </a:lnTo>
                  <a:lnTo>
                    <a:pt x="392" y="613"/>
                  </a:lnTo>
                  <a:lnTo>
                    <a:pt x="379" y="614"/>
                  </a:lnTo>
                  <a:lnTo>
                    <a:pt x="365" y="616"/>
                  </a:lnTo>
                  <a:lnTo>
                    <a:pt x="354" y="616"/>
                  </a:lnTo>
                  <a:lnTo>
                    <a:pt x="343" y="618"/>
                  </a:lnTo>
                  <a:lnTo>
                    <a:pt x="333" y="620"/>
                  </a:lnTo>
                  <a:lnTo>
                    <a:pt x="322" y="620"/>
                  </a:lnTo>
                  <a:lnTo>
                    <a:pt x="314" y="620"/>
                  </a:lnTo>
                  <a:lnTo>
                    <a:pt x="306" y="620"/>
                  </a:lnTo>
                  <a:lnTo>
                    <a:pt x="301" y="622"/>
                  </a:lnTo>
                  <a:lnTo>
                    <a:pt x="293" y="620"/>
                  </a:lnTo>
                  <a:lnTo>
                    <a:pt x="285" y="618"/>
                  </a:lnTo>
                  <a:lnTo>
                    <a:pt x="280" y="616"/>
                  </a:lnTo>
                  <a:lnTo>
                    <a:pt x="274" y="616"/>
                  </a:lnTo>
                  <a:lnTo>
                    <a:pt x="266" y="613"/>
                  </a:lnTo>
                  <a:lnTo>
                    <a:pt x="261" y="611"/>
                  </a:lnTo>
                  <a:lnTo>
                    <a:pt x="253" y="607"/>
                  </a:lnTo>
                  <a:lnTo>
                    <a:pt x="247" y="605"/>
                  </a:lnTo>
                  <a:lnTo>
                    <a:pt x="240" y="603"/>
                  </a:lnTo>
                  <a:lnTo>
                    <a:pt x="234" y="599"/>
                  </a:lnTo>
                  <a:lnTo>
                    <a:pt x="226" y="595"/>
                  </a:lnTo>
                  <a:lnTo>
                    <a:pt x="221" y="592"/>
                  </a:lnTo>
                  <a:lnTo>
                    <a:pt x="213" y="588"/>
                  </a:lnTo>
                  <a:lnTo>
                    <a:pt x="207" y="584"/>
                  </a:lnTo>
                  <a:lnTo>
                    <a:pt x="202" y="578"/>
                  </a:lnTo>
                  <a:lnTo>
                    <a:pt x="196" y="576"/>
                  </a:lnTo>
                  <a:lnTo>
                    <a:pt x="188" y="571"/>
                  </a:lnTo>
                  <a:lnTo>
                    <a:pt x="183" y="565"/>
                  </a:lnTo>
                  <a:lnTo>
                    <a:pt x="175" y="561"/>
                  </a:lnTo>
                  <a:lnTo>
                    <a:pt x="169" y="555"/>
                  </a:lnTo>
                  <a:lnTo>
                    <a:pt x="164" y="552"/>
                  </a:lnTo>
                  <a:lnTo>
                    <a:pt x="156" y="546"/>
                  </a:lnTo>
                  <a:lnTo>
                    <a:pt x="150" y="540"/>
                  </a:lnTo>
                  <a:lnTo>
                    <a:pt x="145" y="535"/>
                  </a:lnTo>
                  <a:lnTo>
                    <a:pt x="139" y="529"/>
                  </a:lnTo>
                  <a:lnTo>
                    <a:pt x="133" y="523"/>
                  </a:lnTo>
                  <a:lnTo>
                    <a:pt x="128" y="517"/>
                  </a:lnTo>
                  <a:lnTo>
                    <a:pt x="122" y="512"/>
                  </a:lnTo>
                  <a:lnTo>
                    <a:pt x="116" y="506"/>
                  </a:lnTo>
                  <a:lnTo>
                    <a:pt x="110" y="500"/>
                  </a:lnTo>
                  <a:lnTo>
                    <a:pt x="105" y="495"/>
                  </a:lnTo>
                  <a:lnTo>
                    <a:pt x="101" y="489"/>
                  </a:lnTo>
                  <a:lnTo>
                    <a:pt x="95" y="483"/>
                  </a:lnTo>
                  <a:lnTo>
                    <a:pt x="90" y="478"/>
                  </a:lnTo>
                  <a:lnTo>
                    <a:pt x="84" y="472"/>
                  </a:lnTo>
                  <a:lnTo>
                    <a:pt x="80" y="466"/>
                  </a:lnTo>
                  <a:lnTo>
                    <a:pt x="74" y="460"/>
                  </a:lnTo>
                  <a:lnTo>
                    <a:pt x="71" y="455"/>
                  </a:lnTo>
                  <a:lnTo>
                    <a:pt x="65" y="449"/>
                  </a:lnTo>
                  <a:lnTo>
                    <a:pt x="61" y="443"/>
                  </a:lnTo>
                  <a:lnTo>
                    <a:pt x="57" y="438"/>
                  </a:lnTo>
                  <a:lnTo>
                    <a:pt x="53" y="432"/>
                  </a:lnTo>
                  <a:lnTo>
                    <a:pt x="48" y="428"/>
                  </a:lnTo>
                  <a:lnTo>
                    <a:pt x="46" y="422"/>
                  </a:lnTo>
                  <a:lnTo>
                    <a:pt x="38" y="413"/>
                  </a:lnTo>
                  <a:lnTo>
                    <a:pt x="32" y="405"/>
                  </a:lnTo>
                  <a:lnTo>
                    <a:pt x="25" y="396"/>
                  </a:lnTo>
                  <a:lnTo>
                    <a:pt x="21" y="388"/>
                  </a:lnTo>
                  <a:lnTo>
                    <a:pt x="15" y="382"/>
                  </a:lnTo>
                  <a:lnTo>
                    <a:pt x="12" y="379"/>
                  </a:lnTo>
                  <a:lnTo>
                    <a:pt x="6" y="369"/>
                  </a:lnTo>
                  <a:lnTo>
                    <a:pt x="6" y="367"/>
                  </a:lnTo>
                  <a:lnTo>
                    <a:pt x="0" y="185"/>
                  </a:lnTo>
                  <a:close/>
                </a:path>
              </a:pathLst>
            </a:custGeom>
            <a:solidFill>
              <a:srgbClr val="A6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 name="Freeform 16"/>
            <p:cNvSpPr>
              <a:spLocks/>
            </p:cNvSpPr>
            <p:nvPr/>
          </p:nvSpPr>
          <p:spPr bwMode="auto">
            <a:xfrm>
              <a:off x="1068388" y="5541963"/>
              <a:ext cx="935038" cy="417512"/>
            </a:xfrm>
            <a:custGeom>
              <a:avLst/>
              <a:gdLst>
                <a:gd name="T0" fmla="*/ 2147483646 w 1177"/>
                <a:gd name="T1" fmla="*/ 2147483646 h 525"/>
                <a:gd name="T2" fmla="*/ 2147483646 w 1177"/>
                <a:gd name="T3" fmla="*/ 2147483646 h 525"/>
                <a:gd name="T4" fmla="*/ 2147483646 w 1177"/>
                <a:gd name="T5" fmla="*/ 2147483646 h 525"/>
                <a:gd name="T6" fmla="*/ 2147483646 w 1177"/>
                <a:gd name="T7" fmla="*/ 2147483646 h 525"/>
                <a:gd name="T8" fmla="*/ 2147483646 w 1177"/>
                <a:gd name="T9" fmla="*/ 2147483646 h 525"/>
                <a:gd name="T10" fmla="*/ 2147483646 w 1177"/>
                <a:gd name="T11" fmla="*/ 2147483646 h 525"/>
                <a:gd name="T12" fmla="*/ 2147483646 w 1177"/>
                <a:gd name="T13" fmla="*/ 2147483646 h 525"/>
                <a:gd name="T14" fmla="*/ 2147483646 w 1177"/>
                <a:gd name="T15" fmla="*/ 2147483646 h 525"/>
                <a:gd name="T16" fmla="*/ 2147483646 w 1177"/>
                <a:gd name="T17" fmla="*/ 2147483646 h 525"/>
                <a:gd name="T18" fmla="*/ 2147483646 w 1177"/>
                <a:gd name="T19" fmla="*/ 2147483646 h 525"/>
                <a:gd name="T20" fmla="*/ 2147483646 w 1177"/>
                <a:gd name="T21" fmla="*/ 2147483646 h 525"/>
                <a:gd name="T22" fmla="*/ 2147483646 w 1177"/>
                <a:gd name="T23" fmla="*/ 2147483646 h 525"/>
                <a:gd name="T24" fmla="*/ 2147483646 w 1177"/>
                <a:gd name="T25" fmla="*/ 2147483646 h 525"/>
                <a:gd name="T26" fmla="*/ 2147483646 w 1177"/>
                <a:gd name="T27" fmla="*/ 2147483646 h 525"/>
                <a:gd name="T28" fmla="*/ 2147483646 w 1177"/>
                <a:gd name="T29" fmla="*/ 2147483646 h 525"/>
                <a:gd name="T30" fmla="*/ 2147483646 w 1177"/>
                <a:gd name="T31" fmla="*/ 0 h 525"/>
                <a:gd name="T32" fmla="*/ 2147483646 w 1177"/>
                <a:gd name="T33" fmla="*/ 2147483646 h 525"/>
                <a:gd name="T34" fmla="*/ 2147483646 w 1177"/>
                <a:gd name="T35" fmla="*/ 2147483646 h 525"/>
                <a:gd name="T36" fmla="*/ 2147483646 w 1177"/>
                <a:gd name="T37" fmla="*/ 2147483646 h 525"/>
                <a:gd name="T38" fmla="*/ 2147483646 w 1177"/>
                <a:gd name="T39" fmla="*/ 2147483646 h 525"/>
                <a:gd name="T40" fmla="*/ 2147483646 w 1177"/>
                <a:gd name="T41" fmla="*/ 2147483646 h 525"/>
                <a:gd name="T42" fmla="*/ 2147483646 w 1177"/>
                <a:gd name="T43" fmla="*/ 2147483646 h 525"/>
                <a:gd name="T44" fmla="*/ 2147483646 w 1177"/>
                <a:gd name="T45" fmla="*/ 2147483646 h 525"/>
                <a:gd name="T46" fmla="*/ 2147483646 w 1177"/>
                <a:gd name="T47" fmla="*/ 2147483646 h 525"/>
                <a:gd name="T48" fmla="*/ 2147483646 w 1177"/>
                <a:gd name="T49" fmla="*/ 2147483646 h 525"/>
                <a:gd name="T50" fmla="*/ 2147483646 w 1177"/>
                <a:gd name="T51" fmla="*/ 2147483646 h 525"/>
                <a:gd name="T52" fmla="*/ 2147483646 w 1177"/>
                <a:gd name="T53" fmla="*/ 2147483646 h 525"/>
                <a:gd name="T54" fmla="*/ 2147483646 w 1177"/>
                <a:gd name="T55" fmla="*/ 2147483646 h 525"/>
                <a:gd name="T56" fmla="*/ 2147483646 w 1177"/>
                <a:gd name="T57" fmla="*/ 2147483646 h 525"/>
                <a:gd name="T58" fmla="*/ 2147483646 w 1177"/>
                <a:gd name="T59" fmla="*/ 2147483646 h 525"/>
                <a:gd name="T60" fmla="*/ 2147483646 w 1177"/>
                <a:gd name="T61" fmla="*/ 2147483646 h 525"/>
                <a:gd name="T62" fmla="*/ 2147483646 w 1177"/>
                <a:gd name="T63" fmla="*/ 2147483646 h 525"/>
                <a:gd name="T64" fmla="*/ 2147483646 w 1177"/>
                <a:gd name="T65" fmla="*/ 2147483646 h 525"/>
                <a:gd name="T66" fmla="*/ 2147483646 w 1177"/>
                <a:gd name="T67" fmla="*/ 2147483646 h 525"/>
                <a:gd name="T68" fmla="*/ 2147483646 w 1177"/>
                <a:gd name="T69" fmla="*/ 2147483646 h 525"/>
                <a:gd name="T70" fmla="*/ 2147483646 w 1177"/>
                <a:gd name="T71" fmla="*/ 2147483646 h 525"/>
                <a:gd name="T72" fmla="*/ 2147483646 w 1177"/>
                <a:gd name="T73" fmla="*/ 2147483646 h 525"/>
                <a:gd name="T74" fmla="*/ 2147483646 w 1177"/>
                <a:gd name="T75" fmla="*/ 2147483646 h 525"/>
                <a:gd name="T76" fmla="*/ 2147483646 w 1177"/>
                <a:gd name="T77" fmla="*/ 2147483646 h 525"/>
                <a:gd name="T78" fmla="*/ 2147483646 w 1177"/>
                <a:gd name="T79" fmla="*/ 2147483646 h 525"/>
                <a:gd name="T80" fmla="*/ 2147483646 w 1177"/>
                <a:gd name="T81" fmla="*/ 2147483646 h 525"/>
                <a:gd name="T82" fmla="*/ 2147483646 w 1177"/>
                <a:gd name="T83" fmla="*/ 2147483646 h 525"/>
                <a:gd name="T84" fmla="*/ 2147483646 w 1177"/>
                <a:gd name="T85" fmla="*/ 2147483646 h 525"/>
                <a:gd name="T86" fmla="*/ 2147483646 w 1177"/>
                <a:gd name="T87" fmla="*/ 2147483646 h 525"/>
                <a:gd name="T88" fmla="*/ 2147483646 w 1177"/>
                <a:gd name="T89" fmla="*/ 2147483646 h 525"/>
                <a:gd name="T90" fmla="*/ 2147483646 w 1177"/>
                <a:gd name="T91" fmla="*/ 2147483646 h 525"/>
                <a:gd name="T92" fmla="*/ 2147483646 w 1177"/>
                <a:gd name="T93" fmla="*/ 2147483646 h 525"/>
                <a:gd name="T94" fmla="*/ 2147483646 w 1177"/>
                <a:gd name="T95" fmla="*/ 2147483646 h 525"/>
                <a:gd name="T96" fmla="*/ 2147483646 w 1177"/>
                <a:gd name="T97" fmla="*/ 2147483646 h 525"/>
                <a:gd name="T98" fmla="*/ 2147483646 w 1177"/>
                <a:gd name="T99" fmla="*/ 2147483646 h 525"/>
                <a:gd name="T100" fmla="*/ 2147483646 w 1177"/>
                <a:gd name="T101" fmla="*/ 2147483646 h 525"/>
                <a:gd name="T102" fmla="*/ 2147483646 w 1177"/>
                <a:gd name="T103" fmla="*/ 2147483646 h 525"/>
                <a:gd name="T104" fmla="*/ 2147483646 w 1177"/>
                <a:gd name="T105" fmla="*/ 2147483646 h 525"/>
                <a:gd name="T106" fmla="*/ 2147483646 w 1177"/>
                <a:gd name="T107" fmla="*/ 2147483646 h 525"/>
                <a:gd name="T108" fmla="*/ 2147483646 w 1177"/>
                <a:gd name="T109" fmla="*/ 2147483646 h 525"/>
                <a:gd name="T110" fmla="*/ 2147483646 w 1177"/>
                <a:gd name="T111" fmla="*/ 2147483646 h 525"/>
                <a:gd name="T112" fmla="*/ 2147483646 w 1177"/>
                <a:gd name="T113" fmla="*/ 2147483646 h 525"/>
                <a:gd name="T114" fmla="*/ 2147483646 w 1177"/>
                <a:gd name="T115" fmla="*/ 2147483646 h 525"/>
                <a:gd name="T116" fmla="*/ 2147483646 w 1177"/>
                <a:gd name="T117" fmla="*/ 2147483646 h 525"/>
                <a:gd name="T118" fmla="*/ 2147483646 w 1177"/>
                <a:gd name="T119" fmla="*/ 2147483646 h 5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77"/>
                <a:gd name="T181" fmla="*/ 0 h 525"/>
                <a:gd name="T182" fmla="*/ 1177 w 1177"/>
                <a:gd name="T183" fmla="*/ 525 h 5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77" h="525">
                  <a:moveTo>
                    <a:pt x="10" y="230"/>
                  </a:moveTo>
                  <a:lnTo>
                    <a:pt x="11" y="230"/>
                  </a:lnTo>
                  <a:lnTo>
                    <a:pt x="17" y="228"/>
                  </a:lnTo>
                  <a:lnTo>
                    <a:pt x="21" y="226"/>
                  </a:lnTo>
                  <a:lnTo>
                    <a:pt x="27" y="225"/>
                  </a:lnTo>
                  <a:lnTo>
                    <a:pt x="32" y="223"/>
                  </a:lnTo>
                  <a:lnTo>
                    <a:pt x="40" y="221"/>
                  </a:lnTo>
                  <a:lnTo>
                    <a:pt x="48" y="217"/>
                  </a:lnTo>
                  <a:lnTo>
                    <a:pt x="57" y="215"/>
                  </a:lnTo>
                  <a:lnTo>
                    <a:pt x="65" y="213"/>
                  </a:lnTo>
                  <a:lnTo>
                    <a:pt x="76" y="209"/>
                  </a:lnTo>
                  <a:lnTo>
                    <a:pt x="86" y="206"/>
                  </a:lnTo>
                  <a:lnTo>
                    <a:pt x="97" y="202"/>
                  </a:lnTo>
                  <a:lnTo>
                    <a:pt x="110" y="198"/>
                  </a:lnTo>
                  <a:lnTo>
                    <a:pt x="124" y="196"/>
                  </a:lnTo>
                  <a:lnTo>
                    <a:pt x="135" y="190"/>
                  </a:lnTo>
                  <a:lnTo>
                    <a:pt x="150" y="187"/>
                  </a:lnTo>
                  <a:lnTo>
                    <a:pt x="164" y="183"/>
                  </a:lnTo>
                  <a:lnTo>
                    <a:pt x="179" y="179"/>
                  </a:lnTo>
                  <a:lnTo>
                    <a:pt x="194" y="173"/>
                  </a:lnTo>
                  <a:lnTo>
                    <a:pt x="209" y="169"/>
                  </a:lnTo>
                  <a:lnTo>
                    <a:pt x="226" y="164"/>
                  </a:lnTo>
                  <a:lnTo>
                    <a:pt x="242" y="160"/>
                  </a:lnTo>
                  <a:lnTo>
                    <a:pt x="259" y="154"/>
                  </a:lnTo>
                  <a:lnTo>
                    <a:pt x="276" y="149"/>
                  </a:lnTo>
                  <a:lnTo>
                    <a:pt x="293" y="143"/>
                  </a:lnTo>
                  <a:lnTo>
                    <a:pt x="310" y="139"/>
                  </a:lnTo>
                  <a:lnTo>
                    <a:pt x="327" y="133"/>
                  </a:lnTo>
                  <a:lnTo>
                    <a:pt x="346" y="129"/>
                  </a:lnTo>
                  <a:lnTo>
                    <a:pt x="363" y="124"/>
                  </a:lnTo>
                  <a:lnTo>
                    <a:pt x="382" y="118"/>
                  </a:lnTo>
                  <a:lnTo>
                    <a:pt x="400" y="114"/>
                  </a:lnTo>
                  <a:lnTo>
                    <a:pt x="419" y="109"/>
                  </a:lnTo>
                  <a:lnTo>
                    <a:pt x="436" y="103"/>
                  </a:lnTo>
                  <a:lnTo>
                    <a:pt x="455" y="97"/>
                  </a:lnTo>
                  <a:lnTo>
                    <a:pt x="472" y="91"/>
                  </a:lnTo>
                  <a:lnTo>
                    <a:pt x="491" y="88"/>
                  </a:lnTo>
                  <a:lnTo>
                    <a:pt x="508" y="82"/>
                  </a:lnTo>
                  <a:lnTo>
                    <a:pt x="525" y="76"/>
                  </a:lnTo>
                  <a:lnTo>
                    <a:pt x="542" y="71"/>
                  </a:lnTo>
                  <a:lnTo>
                    <a:pt x="561" y="67"/>
                  </a:lnTo>
                  <a:lnTo>
                    <a:pt x="576" y="63"/>
                  </a:lnTo>
                  <a:lnTo>
                    <a:pt x="594" y="57"/>
                  </a:lnTo>
                  <a:lnTo>
                    <a:pt x="611" y="52"/>
                  </a:lnTo>
                  <a:lnTo>
                    <a:pt x="626" y="48"/>
                  </a:lnTo>
                  <a:lnTo>
                    <a:pt x="641" y="44"/>
                  </a:lnTo>
                  <a:lnTo>
                    <a:pt x="658" y="42"/>
                  </a:lnTo>
                  <a:lnTo>
                    <a:pt x="672" y="36"/>
                  </a:lnTo>
                  <a:lnTo>
                    <a:pt x="687" y="32"/>
                  </a:lnTo>
                  <a:lnTo>
                    <a:pt x="700" y="29"/>
                  </a:lnTo>
                  <a:lnTo>
                    <a:pt x="713" y="25"/>
                  </a:lnTo>
                  <a:lnTo>
                    <a:pt x="727" y="21"/>
                  </a:lnTo>
                  <a:lnTo>
                    <a:pt x="740" y="19"/>
                  </a:lnTo>
                  <a:lnTo>
                    <a:pt x="751" y="15"/>
                  </a:lnTo>
                  <a:lnTo>
                    <a:pt x="763" y="13"/>
                  </a:lnTo>
                  <a:lnTo>
                    <a:pt x="772" y="12"/>
                  </a:lnTo>
                  <a:lnTo>
                    <a:pt x="782" y="8"/>
                  </a:lnTo>
                  <a:lnTo>
                    <a:pt x="791" y="6"/>
                  </a:lnTo>
                  <a:lnTo>
                    <a:pt x="801" y="4"/>
                  </a:lnTo>
                  <a:lnTo>
                    <a:pt x="807" y="2"/>
                  </a:lnTo>
                  <a:lnTo>
                    <a:pt x="814" y="2"/>
                  </a:lnTo>
                  <a:lnTo>
                    <a:pt x="820" y="2"/>
                  </a:lnTo>
                  <a:lnTo>
                    <a:pt x="826" y="2"/>
                  </a:lnTo>
                  <a:lnTo>
                    <a:pt x="833" y="0"/>
                  </a:lnTo>
                  <a:lnTo>
                    <a:pt x="843" y="2"/>
                  </a:lnTo>
                  <a:lnTo>
                    <a:pt x="848" y="4"/>
                  </a:lnTo>
                  <a:lnTo>
                    <a:pt x="854" y="6"/>
                  </a:lnTo>
                  <a:lnTo>
                    <a:pt x="860" y="8"/>
                  </a:lnTo>
                  <a:lnTo>
                    <a:pt x="867" y="12"/>
                  </a:lnTo>
                  <a:lnTo>
                    <a:pt x="873" y="15"/>
                  </a:lnTo>
                  <a:lnTo>
                    <a:pt x="879" y="19"/>
                  </a:lnTo>
                  <a:lnTo>
                    <a:pt x="886" y="21"/>
                  </a:lnTo>
                  <a:lnTo>
                    <a:pt x="894" y="27"/>
                  </a:lnTo>
                  <a:lnTo>
                    <a:pt x="900" y="31"/>
                  </a:lnTo>
                  <a:lnTo>
                    <a:pt x="907" y="36"/>
                  </a:lnTo>
                  <a:lnTo>
                    <a:pt x="915" y="42"/>
                  </a:lnTo>
                  <a:lnTo>
                    <a:pt x="925" y="46"/>
                  </a:lnTo>
                  <a:lnTo>
                    <a:pt x="930" y="52"/>
                  </a:lnTo>
                  <a:lnTo>
                    <a:pt x="938" y="57"/>
                  </a:lnTo>
                  <a:lnTo>
                    <a:pt x="945" y="63"/>
                  </a:lnTo>
                  <a:lnTo>
                    <a:pt x="953" y="71"/>
                  </a:lnTo>
                  <a:lnTo>
                    <a:pt x="961" y="76"/>
                  </a:lnTo>
                  <a:lnTo>
                    <a:pt x="968" y="84"/>
                  </a:lnTo>
                  <a:lnTo>
                    <a:pt x="978" y="90"/>
                  </a:lnTo>
                  <a:lnTo>
                    <a:pt x="985" y="97"/>
                  </a:lnTo>
                  <a:lnTo>
                    <a:pt x="993" y="103"/>
                  </a:lnTo>
                  <a:lnTo>
                    <a:pt x="1001" y="110"/>
                  </a:lnTo>
                  <a:lnTo>
                    <a:pt x="1010" y="118"/>
                  </a:lnTo>
                  <a:lnTo>
                    <a:pt x="1018" y="126"/>
                  </a:lnTo>
                  <a:lnTo>
                    <a:pt x="1025" y="133"/>
                  </a:lnTo>
                  <a:lnTo>
                    <a:pt x="1033" y="143"/>
                  </a:lnTo>
                  <a:lnTo>
                    <a:pt x="1042" y="150"/>
                  </a:lnTo>
                  <a:lnTo>
                    <a:pt x="1050" y="158"/>
                  </a:lnTo>
                  <a:lnTo>
                    <a:pt x="1056" y="166"/>
                  </a:lnTo>
                  <a:lnTo>
                    <a:pt x="1065" y="173"/>
                  </a:lnTo>
                  <a:lnTo>
                    <a:pt x="1071" y="181"/>
                  </a:lnTo>
                  <a:lnTo>
                    <a:pt x="1079" y="188"/>
                  </a:lnTo>
                  <a:lnTo>
                    <a:pt x="1086" y="196"/>
                  </a:lnTo>
                  <a:lnTo>
                    <a:pt x="1092" y="204"/>
                  </a:lnTo>
                  <a:lnTo>
                    <a:pt x="1098" y="213"/>
                  </a:lnTo>
                  <a:lnTo>
                    <a:pt x="1105" y="221"/>
                  </a:lnTo>
                  <a:lnTo>
                    <a:pt x="1111" y="228"/>
                  </a:lnTo>
                  <a:lnTo>
                    <a:pt x="1117" y="236"/>
                  </a:lnTo>
                  <a:lnTo>
                    <a:pt x="1122" y="242"/>
                  </a:lnTo>
                  <a:lnTo>
                    <a:pt x="1130" y="249"/>
                  </a:lnTo>
                  <a:lnTo>
                    <a:pt x="1136" y="257"/>
                  </a:lnTo>
                  <a:lnTo>
                    <a:pt x="1139" y="265"/>
                  </a:lnTo>
                  <a:lnTo>
                    <a:pt x="1145" y="272"/>
                  </a:lnTo>
                  <a:lnTo>
                    <a:pt x="1151" y="280"/>
                  </a:lnTo>
                  <a:lnTo>
                    <a:pt x="1155" y="285"/>
                  </a:lnTo>
                  <a:lnTo>
                    <a:pt x="1158" y="291"/>
                  </a:lnTo>
                  <a:lnTo>
                    <a:pt x="1162" y="297"/>
                  </a:lnTo>
                  <a:lnTo>
                    <a:pt x="1164" y="304"/>
                  </a:lnTo>
                  <a:lnTo>
                    <a:pt x="1166" y="310"/>
                  </a:lnTo>
                  <a:lnTo>
                    <a:pt x="1170" y="314"/>
                  </a:lnTo>
                  <a:lnTo>
                    <a:pt x="1172" y="320"/>
                  </a:lnTo>
                  <a:lnTo>
                    <a:pt x="1174" y="327"/>
                  </a:lnTo>
                  <a:lnTo>
                    <a:pt x="1176" y="335"/>
                  </a:lnTo>
                  <a:lnTo>
                    <a:pt x="1177" y="342"/>
                  </a:lnTo>
                  <a:lnTo>
                    <a:pt x="1176" y="350"/>
                  </a:lnTo>
                  <a:lnTo>
                    <a:pt x="1174" y="356"/>
                  </a:lnTo>
                  <a:lnTo>
                    <a:pt x="1166" y="360"/>
                  </a:lnTo>
                  <a:lnTo>
                    <a:pt x="1160" y="365"/>
                  </a:lnTo>
                  <a:lnTo>
                    <a:pt x="1155" y="367"/>
                  </a:lnTo>
                  <a:lnTo>
                    <a:pt x="1151" y="371"/>
                  </a:lnTo>
                  <a:lnTo>
                    <a:pt x="1145" y="373"/>
                  </a:lnTo>
                  <a:lnTo>
                    <a:pt x="1139" y="377"/>
                  </a:lnTo>
                  <a:lnTo>
                    <a:pt x="1134" y="381"/>
                  </a:lnTo>
                  <a:lnTo>
                    <a:pt x="1126" y="382"/>
                  </a:lnTo>
                  <a:lnTo>
                    <a:pt x="1120" y="386"/>
                  </a:lnTo>
                  <a:lnTo>
                    <a:pt x="1115" y="390"/>
                  </a:lnTo>
                  <a:lnTo>
                    <a:pt x="1105" y="394"/>
                  </a:lnTo>
                  <a:lnTo>
                    <a:pt x="1098" y="398"/>
                  </a:lnTo>
                  <a:lnTo>
                    <a:pt x="1090" y="401"/>
                  </a:lnTo>
                  <a:lnTo>
                    <a:pt x="1082" y="405"/>
                  </a:lnTo>
                  <a:lnTo>
                    <a:pt x="1071" y="409"/>
                  </a:lnTo>
                  <a:lnTo>
                    <a:pt x="1063" y="413"/>
                  </a:lnTo>
                  <a:lnTo>
                    <a:pt x="1052" y="417"/>
                  </a:lnTo>
                  <a:lnTo>
                    <a:pt x="1042" y="420"/>
                  </a:lnTo>
                  <a:lnTo>
                    <a:pt x="1033" y="424"/>
                  </a:lnTo>
                  <a:lnTo>
                    <a:pt x="1023" y="430"/>
                  </a:lnTo>
                  <a:lnTo>
                    <a:pt x="1014" y="434"/>
                  </a:lnTo>
                  <a:lnTo>
                    <a:pt x="1002" y="438"/>
                  </a:lnTo>
                  <a:lnTo>
                    <a:pt x="991" y="441"/>
                  </a:lnTo>
                  <a:lnTo>
                    <a:pt x="980" y="445"/>
                  </a:lnTo>
                  <a:lnTo>
                    <a:pt x="968" y="449"/>
                  </a:lnTo>
                  <a:lnTo>
                    <a:pt x="959" y="453"/>
                  </a:lnTo>
                  <a:lnTo>
                    <a:pt x="947" y="457"/>
                  </a:lnTo>
                  <a:lnTo>
                    <a:pt x="936" y="462"/>
                  </a:lnTo>
                  <a:lnTo>
                    <a:pt x="925" y="464"/>
                  </a:lnTo>
                  <a:lnTo>
                    <a:pt x="913" y="470"/>
                  </a:lnTo>
                  <a:lnTo>
                    <a:pt x="900" y="472"/>
                  </a:lnTo>
                  <a:lnTo>
                    <a:pt x="888" y="476"/>
                  </a:lnTo>
                  <a:lnTo>
                    <a:pt x="875" y="479"/>
                  </a:lnTo>
                  <a:lnTo>
                    <a:pt x="864" y="483"/>
                  </a:lnTo>
                  <a:lnTo>
                    <a:pt x="850" y="487"/>
                  </a:lnTo>
                  <a:lnTo>
                    <a:pt x="839" y="489"/>
                  </a:lnTo>
                  <a:lnTo>
                    <a:pt x="826" y="493"/>
                  </a:lnTo>
                  <a:lnTo>
                    <a:pt x="814" y="497"/>
                  </a:lnTo>
                  <a:lnTo>
                    <a:pt x="801" y="498"/>
                  </a:lnTo>
                  <a:lnTo>
                    <a:pt x="789" y="502"/>
                  </a:lnTo>
                  <a:lnTo>
                    <a:pt x="776" y="504"/>
                  </a:lnTo>
                  <a:lnTo>
                    <a:pt x="765" y="508"/>
                  </a:lnTo>
                  <a:lnTo>
                    <a:pt x="751" y="510"/>
                  </a:lnTo>
                  <a:lnTo>
                    <a:pt x="740" y="512"/>
                  </a:lnTo>
                  <a:lnTo>
                    <a:pt x="727" y="514"/>
                  </a:lnTo>
                  <a:lnTo>
                    <a:pt x="715" y="516"/>
                  </a:lnTo>
                  <a:lnTo>
                    <a:pt x="704" y="517"/>
                  </a:lnTo>
                  <a:lnTo>
                    <a:pt x="691" y="519"/>
                  </a:lnTo>
                  <a:lnTo>
                    <a:pt x="679" y="519"/>
                  </a:lnTo>
                  <a:lnTo>
                    <a:pt x="668" y="521"/>
                  </a:lnTo>
                  <a:lnTo>
                    <a:pt x="658" y="521"/>
                  </a:lnTo>
                  <a:lnTo>
                    <a:pt x="647" y="523"/>
                  </a:lnTo>
                  <a:lnTo>
                    <a:pt x="635" y="523"/>
                  </a:lnTo>
                  <a:lnTo>
                    <a:pt x="624" y="525"/>
                  </a:lnTo>
                  <a:lnTo>
                    <a:pt x="613" y="523"/>
                  </a:lnTo>
                  <a:lnTo>
                    <a:pt x="603" y="523"/>
                  </a:lnTo>
                  <a:lnTo>
                    <a:pt x="592" y="523"/>
                  </a:lnTo>
                  <a:lnTo>
                    <a:pt x="584" y="523"/>
                  </a:lnTo>
                  <a:lnTo>
                    <a:pt x="573" y="521"/>
                  </a:lnTo>
                  <a:lnTo>
                    <a:pt x="565" y="519"/>
                  </a:lnTo>
                  <a:lnTo>
                    <a:pt x="555" y="519"/>
                  </a:lnTo>
                  <a:lnTo>
                    <a:pt x="546" y="517"/>
                  </a:lnTo>
                  <a:lnTo>
                    <a:pt x="536" y="516"/>
                  </a:lnTo>
                  <a:lnTo>
                    <a:pt x="527" y="512"/>
                  </a:lnTo>
                  <a:lnTo>
                    <a:pt x="517" y="510"/>
                  </a:lnTo>
                  <a:lnTo>
                    <a:pt x="508" y="508"/>
                  </a:lnTo>
                  <a:lnTo>
                    <a:pt x="497" y="504"/>
                  </a:lnTo>
                  <a:lnTo>
                    <a:pt x="487" y="500"/>
                  </a:lnTo>
                  <a:lnTo>
                    <a:pt x="476" y="497"/>
                  </a:lnTo>
                  <a:lnTo>
                    <a:pt x="466" y="495"/>
                  </a:lnTo>
                  <a:lnTo>
                    <a:pt x="455" y="489"/>
                  </a:lnTo>
                  <a:lnTo>
                    <a:pt x="443" y="487"/>
                  </a:lnTo>
                  <a:lnTo>
                    <a:pt x="432" y="481"/>
                  </a:lnTo>
                  <a:lnTo>
                    <a:pt x="420" y="478"/>
                  </a:lnTo>
                  <a:lnTo>
                    <a:pt x="407" y="472"/>
                  </a:lnTo>
                  <a:lnTo>
                    <a:pt x="398" y="468"/>
                  </a:lnTo>
                  <a:lnTo>
                    <a:pt x="384" y="462"/>
                  </a:lnTo>
                  <a:lnTo>
                    <a:pt x="373" y="458"/>
                  </a:lnTo>
                  <a:lnTo>
                    <a:pt x="360" y="453"/>
                  </a:lnTo>
                  <a:lnTo>
                    <a:pt x="348" y="447"/>
                  </a:lnTo>
                  <a:lnTo>
                    <a:pt x="335" y="441"/>
                  </a:lnTo>
                  <a:lnTo>
                    <a:pt x="323" y="438"/>
                  </a:lnTo>
                  <a:lnTo>
                    <a:pt x="310" y="430"/>
                  </a:lnTo>
                  <a:lnTo>
                    <a:pt x="299" y="424"/>
                  </a:lnTo>
                  <a:lnTo>
                    <a:pt x="285" y="419"/>
                  </a:lnTo>
                  <a:lnTo>
                    <a:pt x="274" y="415"/>
                  </a:lnTo>
                  <a:lnTo>
                    <a:pt x="261" y="407"/>
                  </a:lnTo>
                  <a:lnTo>
                    <a:pt x="249" y="401"/>
                  </a:lnTo>
                  <a:lnTo>
                    <a:pt x="238" y="396"/>
                  </a:lnTo>
                  <a:lnTo>
                    <a:pt x="226" y="390"/>
                  </a:lnTo>
                  <a:lnTo>
                    <a:pt x="213" y="384"/>
                  </a:lnTo>
                  <a:lnTo>
                    <a:pt x="204" y="379"/>
                  </a:lnTo>
                  <a:lnTo>
                    <a:pt x="192" y="373"/>
                  </a:lnTo>
                  <a:lnTo>
                    <a:pt x="181" y="367"/>
                  </a:lnTo>
                  <a:lnTo>
                    <a:pt x="169" y="362"/>
                  </a:lnTo>
                  <a:lnTo>
                    <a:pt x="158" y="354"/>
                  </a:lnTo>
                  <a:lnTo>
                    <a:pt x="147" y="348"/>
                  </a:lnTo>
                  <a:lnTo>
                    <a:pt x="137" y="342"/>
                  </a:lnTo>
                  <a:lnTo>
                    <a:pt x="126" y="337"/>
                  </a:lnTo>
                  <a:lnTo>
                    <a:pt x="116" y="331"/>
                  </a:lnTo>
                  <a:lnTo>
                    <a:pt x="107" y="325"/>
                  </a:lnTo>
                  <a:lnTo>
                    <a:pt x="97" y="320"/>
                  </a:lnTo>
                  <a:lnTo>
                    <a:pt x="88" y="314"/>
                  </a:lnTo>
                  <a:lnTo>
                    <a:pt x="80" y="308"/>
                  </a:lnTo>
                  <a:lnTo>
                    <a:pt x="70" y="303"/>
                  </a:lnTo>
                  <a:lnTo>
                    <a:pt x="65" y="297"/>
                  </a:lnTo>
                  <a:lnTo>
                    <a:pt x="55" y="291"/>
                  </a:lnTo>
                  <a:lnTo>
                    <a:pt x="50" y="287"/>
                  </a:lnTo>
                  <a:lnTo>
                    <a:pt x="42" y="282"/>
                  </a:lnTo>
                  <a:lnTo>
                    <a:pt x="36" y="278"/>
                  </a:lnTo>
                  <a:lnTo>
                    <a:pt x="31" y="272"/>
                  </a:lnTo>
                  <a:lnTo>
                    <a:pt x="25" y="268"/>
                  </a:lnTo>
                  <a:lnTo>
                    <a:pt x="19" y="263"/>
                  </a:lnTo>
                  <a:lnTo>
                    <a:pt x="15" y="261"/>
                  </a:lnTo>
                  <a:lnTo>
                    <a:pt x="8" y="251"/>
                  </a:lnTo>
                  <a:lnTo>
                    <a:pt x="4" y="245"/>
                  </a:lnTo>
                  <a:lnTo>
                    <a:pt x="0" y="240"/>
                  </a:lnTo>
                  <a:lnTo>
                    <a:pt x="0" y="236"/>
                  </a:lnTo>
                  <a:lnTo>
                    <a:pt x="4" y="232"/>
                  </a:lnTo>
                  <a:lnTo>
                    <a:pt x="10" y="23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 name="Freeform 17"/>
            <p:cNvSpPr>
              <a:spLocks/>
            </p:cNvSpPr>
            <p:nvPr/>
          </p:nvSpPr>
          <p:spPr bwMode="auto">
            <a:xfrm>
              <a:off x="1035051" y="5132388"/>
              <a:ext cx="969963" cy="819150"/>
            </a:xfrm>
            <a:custGeom>
              <a:avLst/>
              <a:gdLst>
                <a:gd name="T0" fmla="*/ 2147483646 w 1221"/>
                <a:gd name="T1" fmla="*/ 2147483646 h 1031"/>
                <a:gd name="T2" fmla="*/ 2147483646 w 1221"/>
                <a:gd name="T3" fmla="*/ 2147483646 h 1031"/>
                <a:gd name="T4" fmla="*/ 2147483646 w 1221"/>
                <a:gd name="T5" fmla="*/ 2147483646 h 1031"/>
                <a:gd name="T6" fmla="*/ 2147483646 w 1221"/>
                <a:gd name="T7" fmla="*/ 2147483646 h 1031"/>
                <a:gd name="T8" fmla="*/ 2147483646 w 1221"/>
                <a:gd name="T9" fmla="*/ 2147483646 h 1031"/>
                <a:gd name="T10" fmla="*/ 2147483646 w 1221"/>
                <a:gd name="T11" fmla="*/ 2147483646 h 1031"/>
                <a:gd name="T12" fmla="*/ 2147483646 w 1221"/>
                <a:gd name="T13" fmla="*/ 2147483646 h 1031"/>
                <a:gd name="T14" fmla="*/ 2147483646 w 1221"/>
                <a:gd name="T15" fmla="*/ 2147483646 h 1031"/>
                <a:gd name="T16" fmla="*/ 2147483646 w 1221"/>
                <a:gd name="T17" fmla="*/ 2147483646 h 1031"/>
                <a:gd name="T18" fmla="*/ 2147483646 w 1221"/>
                <a:gd name="T19" fmla="*/ 2147483646 h 1031"/>
                <a:gd name="T20" fmla="*/ 2147483646 w 1221"/>
                <a:gd name="T21" fmla="*/ 2147483646 h 1031"/>
                <a:gd name="T22" fmla="*/ 2147483646 w 1221"/>
                <a:gd name="T23" fmla="*/ 2147483646 h 1031"/>
                <a:gd name="T24" fmla="*/ 2147483646 w 1221"/>
                <a:gd name="T25" fmla="*/ 2147483646 h 1031"/>
                <a:gd name="T26" fmla="*/ 2147483646 w 1221"/>
                <a:gd name="T27" fmla="*/ 2147483646 h 1031"/>
                <a:gd name="T28" fmla="*/ 2147483646 w 1221"/>
                <a:gd name="T29" fmla="*/ 2147483646 h 1031"/>
                <a:gd name="T30" fmla="*/ 2147483646 w 1221"/>
                <a:gd name="T31" fmla="*/ 2147483646 h 1031"/>
                <a:gd name="T32" fmla="*/ 2147483646 w 1221"/>
                <a:gd name="T33" fmla="*/ 2147483646 h 1031"/>
                <a:gd name="T34" fmla="*/ 2147483646 w 1221"/>
                <a:gd name="T35" fmla="*/ 2147483646 h 1031"/>
                <a:gd name="T36" fmla="*/ 2147483646 w 1221"/>
                <a:gd name="T37" fmla="*/ 2147483646 h 1031"/>
                <a:gd name="T38" fmla="*/ 2147483646 w 1221"/>
                <a:gd name="T39" fmla="*/ 2147483646 h 1031"/>
                <a:gd name="T40" fmla="*/ 2147483646 w 1221"/>
                <a:gd name="T41" fmla="*/ 2147483646 h 1031"/>
                <a:gd name="T42" fmla="*/ 2147483646 w 1221"/>
                <a:gd name="T43" fmla="*/ 0 h 1031"/>
                <a:gd name="T44" fmla="*/ 2147483646 w 1221"/>
                <a:gd name="T45" fmla="*/ 2147483646 h 1031"/>
                <a:gd name="T46" fmla="*/ 2147483646 w 1221"/>
                <a:gd name="T47" fmla="*/ 2147483646 h 1031"/>
                <a:gd name="T48" fmla="*/ 2147483646 w 1221"/>
                <a:gd name="T49" fmla="*/ 2147483646 h 1031"/>
                <a:gd name="T50" fmla="*/ 2147483646 w 1221"/>
                <a:gd name="T51" fmla="*/ 2147483646 h 1031"/>
                <a:gd name="T52" fmla="*/ 2147483646 w 1221"/>
                <a:gd name="T53" fmla="*/ 2147483646 h 1031"/>
                <a:gd name="T54" fmla="*/ 2147483646 w 1221"/>
                <a:gd name="T55" fmla="*/ 2147483646 h 1031"/>
                <a:gd name="T56" fmla="*/ 2147483646 w 1221"/>
                <a:gd name="T57" fmla="*/ 2147483646 h 1031"/>
                <a:gd name="T58" fmla="*/ 2147483646 w 1221"/>
                <a:gd name="T59" fmla="*/ 2147483646 h 1031"/>
                <a:gd name="T60" fmla="*/ 2147483646 w 1221"/>
                <a:gd name="T61" fmla="*/ 2147483646 h 1031"/>
                <a:gd name="T62" fmla="*/ 2147483646 w 1221"/>
                <a:gd name="T63" fmla="*/ 2147483646 h 1031"/>
                <a:gd name="T64" fmla="*/ 2147483646 w 1221"/>
                <a:gd name="T65" fmla="*/ 2147483646 h 1031"/>
                <a:gd name="T66" fmla="*/ 2147483646 w 1221"/>
                <a:gd name="T67" fmla="*/ 2147483646 h 1031"/>
                <a:gd name="T68" fmla="*/ 2147483646 w 1221"/>
                <a:gd name="T69" fmla="*/ 2147483646 h 1031"/>
                <a:gd name="T70" fmla="*/ 2147483646 w 1221"/>
                <a:gd name="T71" fmla="*/ 2147483646 h 1031"/>
                <a:gd name="T72" fmla="*/ 2147483646 w 1221"/>
                <a:gd name="T73" fmla="*/ 2147483646 h 1031"/>
                <a:gd name="T74" fmla="*/ 2147483646 w 1221"/>
                <a:gd name="T75" fmla="*/ 2147483646 h 1031"/>
                <a:gd name="T76" fmla="*/ 2147483646 w 1221"/>
                <a:gd name="T77" fmla="*/ 2147483646 h 1031"/>
                <a:gd name="T78" fmla="*/ 2147483646 w 1221"/>
                <a:gd name="T79" fmla="*/ 2147483646 h 1031"/>
                <a:gd name="T80" fmla="*/ 2147483646 w 1221"/>
                <a:gd name="T81" fmla="*/ 2147483646 h 1031"/>
                <a:gd name="T82" fmla="*/ 2147483646 w 1221"/>
                <a:gd name="T83" fmla="*/ 2147483646 h 1031"/>
                <a:gd name="T84" fmla="*/ 2147483646 w 1221"/>
                <a:gd name="T85" fmla="*/ 2147483646 h 1031"/>
                <a:gd name="T86" fmla="*/ 2147483646 w 1221"/>
                <a:gd name="T87" fmla="*/ 2147483646 h 1031"/>
                <a:gd name="T88" fmla="*/ 2147483646 w 1221"/>
                <a:gd name="T89" fmla="*/ 2147483646 h 1031"/>
                <a:gd name="T90" fmla="*/ 2147483646 w 1221"/>
                <a:gd name="T91" fmla="*/ 2147483646 h 1031"/>
                <a:gd name="T92" fmla="*/ 2147483646 w 1221"/>
                <a:gd name="T93" fmla="*/ 2147483646 h 1031"/>
                <a:gd name="T94" fmla="*/ 2147483646 w 1221"/>
                <a:gd name="T95" fmla="*/ 2147483646 h 1031"/>
                <a:gd name="T96" fmla="*/ 2147483646 w 1221"/>
                <a:gd name="T97" fmla="*/ 2147483646 h 1031"/>
                <a:gd name="T98" fmla="*/ 2147483646 w 1221"/>
                <a:gd name="T99" fmla="*/ 2147483646 h 1031"/>
                <a:gd name="T100" fmla="*/ 2147483646 w 1221"/>
                <a:gd name="T101" fmla="*/ 2147483646 h 1031"/>
                <a:gd name="T102" fmla="*/ 2147483646 w 1221"/>
                <a:gd name="T103" fmla="*/ 2147483646 h 1031"/>
                <a:gd name="T104" fmla="*/ 2147483646 w 1221"/>
                <a:gd name="T105" fmla="*/ 2147483646 h 1031"/>
                <a:gd name="T106" fmla="*/ 2147483646 w 1221"/>
                <a:gd name="T107" fmla="*/ 2147483646 h 1031"/>
                <a:gd name="T108" fmla="*/ 2147483646 w 1221"/>
                <a:gd name="T109" fmla="*/ 2147483646 h 1031"/>
                <a:gd name="T110" fmla="*/ 2147483646 w 1221"/>
                <a:gd name="T111" fmla="*/ 2147483646 h 1031"/>
                <a:gd name="T112" fmla="*/ 2147483646 w 1221"/>
                <a:gd name="T113" fmla="*/ 2147483646 h 1031"/>
                <a:gd name="T114" fmla="*/ 2147483646 w 1221"/>
                <a:gd name="T115" fmla="*/ 2147483646 h 1031"/>
                <a:gd name="T116" fmla="*/ 2147483646 w 1221"/>
                <a:gd name="T117" fmla="*/ 2147483646 h 1031"/>
                <a:gd name="T118" fmla="*/ 2147483646 w 1221"/>
                <a:gd name="T119" fmla="*/ 2147483646 h 1031"/>
                <a:gd name="T120" fmla="*/ 2147483646 w 1221"/>
                <a:gd name="T121" fmla="*/ 2147483646 h 1031"/>
                <a:gd name="T122" fmla="*/ 2147483646 w 1221"/>
                <a:gd name="T123" fmla="*/ 2147483646 h 10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21"/>
                <a:gd name="T187" fmla="*/ 0 h 1031"/>
                <a:gd name="T188" fmla="*/ 1221 w 1221"/>
                <a:gd name="T189" fmla="*/ 1031 h 10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21" h="1031">
                  <a:moveTo>
                    <a:pt x="1206" y="896"/>
                  </a:moveTo>
                  <a:lnTo>
                    <a:pt x="1204" y="896"/>
                  </a:lnTo>
                  <a:lnTo>
                    <a:pt x="1200" y="897"/>
                  </a:lnTo>
                  <a:lnTo>
                    <a:pt x="1195" y="897"/>
                  </a:lnTo>
                  <a:lnTo>
                    <a:pt x="1191" y="899"/>
                  </a:lnTo>
                  <a:lnTo>
                    <a:pt x="1187" y="899"/>
                  </a:lnTo>
                  <a:lnTo>
                    <a:pt x="1181" y="901"/>
                  </a:lnTo>
                  <a:lnTo>
                    <a:pt x="1176" y="903"/>
                  </a:lnTo>
                  <a:lnTo>
                    <a:pt x="1170" y="905"/>
                  </a:lnTo>
                  <a:lnTo>
                    <a:pt x="1162" y="905"/>
                  </a:lnTo>
                  <a:lnTo>
                    <a:pt x="1157" y="909"/>
                  </a:lnTo>
                  <a:lnTo>
                    <a:pt x="1147" y="911"/>
                  </a:lnTo>
                  <a:lnTo>
                    <a:pt x="1138" y="913"/>
                  </a:lnTo>
                  <a:lnTo>
                    <a:pt x="1130" y="916"/>
                  </a:lnTo>
                  <a:lnTo>
                    <a:pt x="1121" y="918"/>
                  </a:lnTo>
                  <a:lnTo>
                    <a:pt x="1109" y="920"/>
                  </a:lnTo>
                  <a:lnTo>
                    <a:pt x="1100" y="924"/>
                  </a:lnTo>
                  <a:lnTo>
                    <a:pt x="1088" y="926"/>
                  </a:lnTo>
                  <a:lnTo>
                    <a:pt x="1079" y="930"/>
                  </a:lnTo>
                  <a:lnTo>
                    <a:pt x="1067" y="932"/>
                  </a:lnTo>
                  <a:lnTo>
                    <a:pt x="1056" y="935"/>
                  </a:lnTo>
                  <a:lnTo>
                    <a:pt x="1044" y="937"/>
                  </a:lnTo>
                  <a:lnTo>
                    <a:pt x="1033" y="941"/>
                  </a:lnTo>
                  <a:lnTo>
                    <a:pt x="1020" y="945"/>
                  </a:lnTo>
                  <a:lnTo>
                    <a:pt x="1006" y="949"/>
                  </a:lnTo>
                  <a:lnTo>
                    <a:pt x="993" y="953"/>
                  </a:lnTo>
                  <a:lnTo>
                    <a:pt x="982" y="954"/>
                  </a:lnTo>
                  <a:lnTo>
                    <a:pt x="967" y="958"/>
                  </a:lnTo>
                  <a:lnTo>
                    <a:pt x="955" y="962"/>
                  </a:lnTo>
                  <a:lnTo>
                    <a:pt x="942" y="966"/>
                  </a:lnTo>
                  <a:lnTo>
                    <a:pt x="928" y="970"/>
                  </a:lnTo>
                  <a:lnTo>
                    <a:pt x="913" y="972"/>
                  </a:lnTo>
                  <a:lnTo>
                    <a:pt x="900" y="975"/>
                  </a:lnTo>
                  <a:lnTo>
                    <a:pt x="887" y="977"/>
                  </a:lnTo>
                  <a:lnTo>
                    <a:pt x="871" y="981"/>
                  </a:lnTo>
                  <a:lnTo>
                    <a:pt x="858" y="985"/>
                  </a:lnTo>
                  <a:lnTo>
                    <a:pt x="845" y="989"/>
                  </a:lnTo>
                  <a:lnTo>
                    <a:pt x="831" y="991"/>
                  </a:lnTo>
                  <a:lnTo>
                    <a:pt x="818" y="994"/>
                  </a:lnTo>
                  <a:lnTo>
                    <a:pt x="805" y="998"/>
                  </a:lnTo>
                  <a:lnTo>
                    <a:pt x="792" y="1000"/>
                  </a:lnTo>
                  <a:lnTo>
                    <a:pt x="778" y="1002"/>
                  </a:lnTo>
                  <a:lnTo>
                    <a:pt x="765" y="1006"/>
                  </a:lnTo>
                  <a:lnTo>
                    <a:pt x="752" y="1008"/>
                  </a:lnTo>
                  <a:lnTo>
                    <a:pt x="740" y="1010"/>
                  </a:lnTo>
                  <a:lnTo>
                    <a:pt x="727" y="1013"/>
                  </a:lnTo>
                  <a:lnTo>
                    <a:pt x="715" y="1015"/>
                  </a:lnTo>
                  <a:lnTo>
                    <a:pt x="704" y="1017"/>
                  </a:lnTo>
                  <a:lnTo>
                    <a:pt x="693" y="1019"/>
                  </a:lnTo>
                  <a:lnTo>
                    <a:pt x="681" y="1021"/>
                  </a:lnTo>
                  <a:lnTo>
                    <a:pt x="670" y="1023"/>
                  </a:lnTo>
                  <a:lnTo>
                    <a:pt x="658" y="1025"/>
                  </a:lnTo>
                  <a:lnTo>
                    <a:pt x="651" y="1027"/>
                  </a:lnTo>
                  <a:lnTo>
                    <a:pt x="639" y="1027"/>
                  </a:lnTo>
                  <a:lnTo>
                    <a:pt x="632" y="1029"/>
                  </a:lnTo>
                  <a:lnTo>
                    <a:pt x="622" y="1029"/>
                  </a:lnTo>
                  <a:lnTo>
                    <a:pt x="615" y="1029"/>
                  </a:lnTo>
                  <a:lnTo>
                    <a:pt x="607" y="1029"/>
                  </a:lnTo>
                  <a:lnTo>
                    <a:pt x="599" y="1031"/>
                  </a:lnTo>
                  <a:lnTo>
                    <a:pt x="592" y="1029"/>
                  </a:lnTo>
                  <a:lnTo>
                    <a:pt x="586" y="1029"/>
                  </a:lnTo>
                  <a:lnTo>
                    <a:pt x="582" y="1029"/>
                  </a:lnTo>
                  <a:lnTo>
                    <a:pt x="578" y="1029"/>
                  </a:lnTo>
                  <a:lnTo>
                    <a:pt x="573" y="1027"/>
                  </a:lnTo>
                  <a:lnTo>
                    <a:pt x="567" y="1027"/>
                  </a:lnTo>
                  <a:lnTo>
                    <a:pt x="559" y="1025"/>
                  </a:lnTo>
                  <a:lnTo>
                    <a:pt x="554" y="1023"/>
                  </a:lnTo>
                  <a:lnTo>
                    <a:pt x="546" y="1021"/>
                  </a:lnTo>
                  <a:lnTo>
                    <a:pt x="539" y="1019"/>
                  </a:lnTo>
                  <a:lnTo>
                    <a:pt x="531" y="1015"/>
                  </a:lnTo>
                  <a:lnTo>
                    <a:pt x="523" y="1013"/>
                  </a:lnTo>
                  <a:lnTo>
                    <a:pt x="514" y="1010"/>
                  </a:lnTo>
                  <a:lnTo>
                    <a:pt x="506" y="1008"/>
                  </a:lnTo>
                  <a:lnTo>
                    <a:pt x="497" y="1004"/>
                  </a:lnTo>
                  <a:lnTo>
                    <a:pt x="487" y="1002"/>
                  </a:lnTo>
                  <a:lnTo>
                    <a:pt x="478" y="998"/>
                  </a:lnTo>
                  <a:lnTo>
                    <a:pt x="466" y="994"/>
                  </a:lnTo>
                  <a:lnTo>
                    <a:pt x="457" y="991"/>
                  </a:lnTo>
                  <a:lnTo>
                    <a:pt x="445" y="987"/>
                  </a:lnTo>
                  <a:lnTo>
                    <a:pt x="434" y="983"/>
                  </a:lnTo>
                  <a:lnTo>
                    <a:pt x="423" y="977"/>
                  </a:lnTo>
                  <a:lnTo>
                    <a:pt x="411" y="973"/>
                  </a:lnTo>
                  <a:lnTo>
                    <a:pt x="400" y="970"/>
                  </a:lnTo>
                  <a:lnTo>
                    <a:pt x="388" y="964"/>
                  </a:lnTo>
                  <a:lnTo>
                    <a:pt x="375" y="960"/>
                  </a:lnTo>
                  <a:lnTo>
                    <a:pt x="364" y="954"/>
                  </a:lnTo>
                  <a:lnTo>
                    <a:pt x="352" y="953"/>
                  </a:lnTo>
                  <a:lnTo>
                    <a:pt x="339" y="947"/>
                  </a:lnTo>
                  <a:lnTo>
                    <a:pt x="327" y="941"/>
                  </a:lnTo>
                  <a:lnTo>
                    <a:pt x="314" y="935"/>
                  </a:lnTo>
                  <a:lnTo>
                    <a:pt x="303" y="932"/>
                  </a:lnTo>
                  <a:lnTo>
                    <a:pt x="289" y="926"/>
                  </a:lnTo>
                  <a:lnTo>
                    <a:pt x="278" y="922"/>
                  </a:lnTo>
                  <a:lnTo>
                    <a:pt x="265" y="916"/>
                  </a:lnTo>
                  <a:lnTo>
                    <a:pt x="253" y="913"/>
                  </a:lnTo>
                  <a:lnTo>
                    <a:pt x="240" y="907"/>
                  </a:lnTo>
                  <a:lnTo>
                    <a:pt x="227" y="901"/>
                  </a:lnTo>
                  <a:lnTo>
                    <a:pt x="215" y="896"/>
                  </a:lnTo>
                  <a:lnTo>
                    <a:pt x="204" y="892"/>
                  </a:lnTo>
                  <a:lnTo>
                    <a:pt x="190" y="886"/>
                  </a:lnTo>
                  <a:lnTo>
                    <a:pt x="179" y="880"/>
                  </a:lnTo>
                  <a:lnTo>
                    <a:pt x="168" y="875"/>
                  </a:lnTo>
                  <a:lnTo>
                    <a:pt x="156" y="871"/>
                  </a:lnTo>
                  <a:lnTo>
                    <a:pt x="145" y="865"/>
                  </a:lnTo>
                  <a:lnTo>
                    <a:pt x="133" y="859"/>
                  </a:lnTo>
                  <a:lnTo>
                    <a:pt x="124" y="854"/>
                  </a:lnTo>
                  <a:lnTo>
                    <a:pt x="114" y="850"/>
                  </a:lnTo>
                  <a:lnTo>
                    <a:pt x="103" y="844"/>
                  </a:lnTo>
                  <a:lnTo>
                    <a:pt x="93" y="838"/>
                  </a:lnTo>
                  <a:lnTo>
                    <a:pt x="84" y="835"/>
                  </a:lnTo>
                  <a:lnTo>
                    <a:pt x="76" y="831"/>
                  </a:lnTo>
                  <a:lnTo>
                    <a:pt x="67" y="825"/>
                  </a:lnTo>
                  <a:lnTo>
                    <a:pt x="59" y="821"/>
                  </a:lnTo>
                  <a:lnTo>
                    <a:pt x="52" y="816"/>
                  </a:lnTo>
                  <a:lnTo>
                    <a:pt x="44" y="812"/>
                  </a:lnTo>
                  <a:lnTo>
                    <a:pt x="36" y="806"/>
                  </a:lnTo>
                  <a:lnTo>
                    <a:pt x="31" y="804"/>
                  </a:lnTo>
                  <a:lnTo>
                    <a:pt x="25" y="799"/>
                  </a:lnTo>
                  <a:lnTo>
                    <a:pt x="21" y="797"/>
                  </a:lnTo>
                  <a:lnTo>
                    <a:pt x="12" y="787"/>
                  </a:lnTo>
                  <a:lnTo>
                    <a:pt x="6" y="781"/>
                  </a:lnTo>
                  <a:lnTo>
                    <a:pt x="2" y="776"/>
                  </a:lnTo>
                  <a:lnTo>
                    <a:pt x="0" y="770"/>
                  </a:lnTo>
                  <a:lnTo>
                    <a:pt x="0" y="766"/>
                  </a:lnTo>
                  <a:lnTo>
                    <a:pt x="2" y="762"/>
                  </a:lnTo>
                  <a:lnTo>
                    <a:pt x="2" y="759"/>
                  </a:lnTo>
                  <a:lnTo>
                    <a:pt x="6" y="755"/>
                  </a:lnTo>
                  <a:lnTo>
                    <a:pt x="8" y="749"/>
                  </a:lnTo>
                  <a:lnTo>
                    <a:pt x="12" y="743"/>
                  </a:lnTo>
                  <a:lnTo>
                    <a:pt x="15" y="736"/>
                  </a:lnTo>
                  <a:lnTo>
                    <a:pt x="21" y="730"/>
                  </a:lnTo>
                  <a:lnTo>
                    <a:pt x="25" y="722"/>
                  </a:lnTo>
                  <a:lnTo>
                    <a:pt x="31" y="713"/>
                  </a:lnTo>
                  <a:lnTo>
                    <a:pt x="36" y="705"/>
                  </a:lnTo>
                  <a:lnTo>
                    <a:pt x="44" y="698"/>
                  </a:lnTo>
                  <a:lnTo>
                    <a:pt x="52" y="686"/>
                  </a:lnTo>
                  <a:lnTo>
                    <a:pt x="59" y="679"/>
                  </a:lnTo>
                  <a:lnTo>
                    <a:pt x="69" y="667"/>
                  </a:lnTo>
                  <a:lnTo>
                    <a:pt x="78" y="658"/>
                  </a:lnTo>
                  <a:lnTo>
                    <a:pt x="86" y="646"/>
                  </a:lnTo>
                  <a:lnTo>
                    <a:pt x="95" y="635"/>
                  </a:lnTo>
                  <a:lnTo>
                    <a:pt x="105" y="624"/>
                  </a:lnTo>
                  <a:lnTo>
                    <a:pt x="114" y="612"/>
                  </a:lnTo>
                  <a:lnTo>
                    <a:pt x="126" y="601"/>
                  </a:lnTo>
                  <a:lnTo>
                    <a:pt x="135" y="589"/>
                  </a:lnTo>
                  <a:lnTo>
                    <a:pt x="147" y="578"/>
                  </a:lnTo>
                  <a:lnTo>
                    <a:pt x="158" y="565"/>
                  </a:lnTo>
                  <a:lnTo>
                    <a:pt x="170" y="553"/>
                  </a:lnTo>
                  <a:lnTo>
                    <a:pt x="179" y="540"/>
                  </a:lnTo>
                  <a:lnTo>
                    <a:pt x="192" y="527"/>
                  </a:lnTo>
                  <a:lnTo>
                    <a:pt x="204" y="513"/>
                  </a:lnTo>
                  <a:lnTo>
                    <a:pt x="215" y="502"/>
                  </a:lnTo>
                  <a:lnTo>
                    <a:pt x="228" y="489"/>
                  </a:lnTo>
                  <a:lnTo>
                    <a:pt x="240" y="475"/>
                  </a:lnTo>
                  <a:lnTo>
                    <a:pt x="253" y="464"/>
                  </a:lnTo>
                  <a:lnTo>
                    <a:pt x="265" y="451"/>
                  </a:lnTo>
                  <a:lnTo>
                    <a:pt x="276" y="437"/>
                  </a:lnTo>
                  <a:lnTo>
                    <a:pt x="289" y="424"/>
                  </a:lnTo>
                  <a:lnTo>
                    <a:pt x="301" y="412"/>
                  </a:lnTo>
                  <a:lnTo>
                    <a:pt x="312" y="397"/>
                  </a:lnTo>
                  <a:lnTo>
                    <a:pt x="325" y="386"/>
                  </a:lnTo>
                  <a:lnTo>
                    <a:pt x="337" y="373"/>
                  </a:lnTo>
                  <a:lnTo>
                    <a:pt x="350" y="361"/>
                  </a:lnTo>
                  <a:lnTo>
                    <a:pt x="362" y="348"/>
                  </a:lnTo>
                  <a:lnTo>
                    <a:pt x="373" y="336"/>
                  </a:lnTo>
                  <a:lnTo>
                    <a:pt x="384" y="323"/>
                  </a:lnTo>
                  <a:lnTo>
                    <a:pt x="396" y="312"/>
                  </a:lnTo>
                  <a:lnTo>
                    <a:pt x="407" y="302"/>
                  </a:lnTo>
                  <a:lnTo>
                    <a:pt x="417" y="291"/>
                  </a:lnTo>
                  <a:lnTo>
                    <a:pt x="428" y="279"/>
                  </a:lnTo>
                  <a:lnTo>
                    <a:pt x="440" y="270"/>
                  </a:lnTo>
                  <a:lnTo>
                    <a:pt x="449" y="260"/>
                  </a:lnTo>
                  <a:lnTo>
                    <a:pt x="459" y="251"/>
                  </a:lnTo>
                  <a:lnTo>
                    <a:pt x="468" y="239"/>
                  </a:lnTo>
                  <a:lnTo>
                    <a:pt x="478" y="232"/>
                  </a:lnTo>
                  <a:lnTo>
                    <a:pt x="487" y="224"/>
                  </a:lnTo>
                  <a:lnTo>
                    <a:pt x="495" y="215"/>
                  </a:lnTo>
                  <a:lnTo>
                    <a:pt x="502" y="209"/>
                  </a:lnTo>
                  <a:lnTo>
                    <a:pt x="512" y="203"/>
                  </a:lnTo>
                  <a:lnTo>
                    <a:pt x="518" y="196"/>
                  </a:lnTo>
                  <a:lnTo>
                    <a:pt x="523" y="190"/>
                  </a:lnTo>
                  <a:lnTo>
                    <a:pt x="529" y="184"/>
                  </a:lnTo>
                  <a:lnTo>
                    <a:pt x="537" y="180"/>
                  </a:lnTo>
                  <a:lnTo>
                    <a:pt x="540" y="175"/>
                  </a:lnTo>
                  <a:lnTo>
                    <a:pt x="544" y="173"/>
                  </a:lnTo>
                  <a:lnTo>
                    <a:pt x="548" y="169"/>
                  </a:lnTo>
                  <a:lnTo>
                    <a:pt x="554" y="167"/>
                  </a:lnTo>
                  <a:lnTo>
                    <a:pt x="559" y="163"/>
                  </a:lnTo>
                  <a:lnTo>
                    <a:pt x="569" y="158"/>
                  </a:lnTo>
                  <a:lnTo>
                    <a:pt x="575" y="156"/>
                  </a:lnTo>
                  <a:lnTo>
                    <a:pt x="580" y="152"/>
                  </a:lnTo>
                  <a:lnTo>
                    <a:pt x="586" y="150"/>
                  </a:lnTo>
                  <a:lnTo>
                    <a:pt x="596" y="146"/>
                  </a:lnTo>
                  <a:lnTo>
                    <a:pt x="603" y="142"/>
                  </a:lnTo>
                  <a:lnTo>
                    <a:pt x="611" y="141"/>
                  </a:lnTo>
                  <a:lnTo>
                    <a:pt x="618" y="137"/>
                  </a:lnTo>
                  <a:lnTo>
                    <a:pt x="630" y="133"/>
                  </a:lnTo>
                  <a:lnTo>
                    <a:pt x="637" y="129"/>
                  </a:lnTo>
                  <a:lnTo>
                    <a:pt x="649" y="127"/>
                  </a:lnTo>
                  <a:lnTo>
                    <a:pt x="658" y="123"/>
                  </a:lnTo>
                  <a:lnTo>
                    <a:pt x="670" y="120"/>
                  </a:lnTo>
                  <a:lnTo>
                    <a:pt x="681" y="116"/>
                  </a:lnTo>
                  <a:lnTo>
                    <a:pt x="693" y="112"/>
                  </a:lnTo>
                  <a:lnTo>
                    <a:pt x="704" y="108"/>
                  </a:lnTo>
                  <a:lnTo>
                    <a:pt x="715" y="104"/>
                  </a:lnTo>
                  <a:lnTo>
                    <a:pt x="727" y="101"/>
                  </a:lnTo>
                  <a:lnTo>
                    <a:pt x="740" y="97"/>
                  </a:lnTo>
                  <a:lnTo>
                    <a:pt x="752" y="93"/>
                  </a:lnTo>
                  <a:lnTo>
                    <a:pt x="767" y="89"/>
                  </a:lnTo>
                  <a:lnTo>
                    <a:pt x="778" y="85"/>
                  </a:lnTo>
                  <a:lnTo>
                    <a:pt x="792" y="82"/>
                  </a:lnTo>
                  <a:lnTo>
                    <a:pt x="805" y="78"/>
                  </a:lnTo>
                  <a:lnTo>
                    <a:pt x="818" y="74"/>
                  </a:lnTo>
                  <a:lnTo>
                    <a:pt x="831" y="70"/>
                  </a:lnTo>
                  <a:lnTo>
                    <a:pt x="847" y="66"/>
                  </a:lnTo>
                  <a:lnTo>
                    <a:pt x="860" y="64"/>
                  </a:lnTo>
                  <a:lnTo>
                    <a:pt x="873" y="61"/>
                  </a:lnTo>
                  <a:lnTo>
                    <a:pt x="887" y="57"/>
                  </a:lnTo>
                  <a:lnTo>
                    <a:pt x="900" y="53"/>
                  </a:lnTo>
                  <a:lnTo>
                    <a:pt x="913" y="49"/>
                  </a:lnTo>
                  <a:lnTo>
                    <a:pt x="927" y="45"/>
                  </a:lnTo>
                  <a:lnTo>
                    <a:pt x="940" y="42"/>
                  </a:lnTo>
                  <a:lnTo>
                    <a:pt x="951" y="38"/>
                  </a:lnTo>
                  <a:lnTo>
                    <a:pt x="965" y="36"/>
                  </a:lnTo>
                  <a:lnTo>
                    <a:pt x="978" y="32"/>
                  </a:lnTo>
                  <a:lnTo>
                    <a:pt x="989" y="28"/>
                  </a:lnTo>
                  <a:lnTo>
                    <a:pt x="1001" y="26"/>
                  </a:lnTo>
                  <a:lnTo>
                    <a:pt x="1014" y="23"/>
                  </a:lnTo>
                  <a:lnTo>
                    <a:pt x="1025" y="21"/>
                  </a:lnTo>
                  <a:lnTo>
                    <a:pt x="1037" y="17"/>
                  </a:lnTo>
                  <a:lnTo>
                    <a:pt x="1048" y="17"/>
                  </a:lnTo>
                  <a:lnTo>
                    <a:pt x="1060" y="15"/>
                  </a:lnTo>
                  <a:lnTo>
                    <a:pt x="1071" y="13"/>
                  </a:lnTo>
                  <a:lnTo>
                    <a:pt x="1081" y="9"/>
                  </a:lnTo>
                  <a:lnTo>
                    <a:pt x="1090" y="7"/>
                  </a:lnTo>
                  <a:lnTo>
                    <a:pt x="1100" y="5"/>
                  </a:lnTo>
                  <a:lnTo>
                    <a:pt x="1109" y="5"/>
                  </a:lnTo>
                  <a:lnTo>
                    <a:pt x="1117" y="4"/>
                  </a:lnTo>
                  <a:lnTo>
                    <a:pt x="1124" y="2"/>
                  </a:lnTo>
                  <a:lnTo>
                    <a:pt x="1132" y="2"/>
                  </a:lnTo>
                  <a:lnTo>
                    <a:pt x="1140" y="2"/>
                  </a:lnTo>
                  <a:lnTo>
                    <a:pt x="1145" y="0"/>
                  </a:lnTo>
                  <a:lnTo>
                    <a:pt x="1151" y="0"/>
                  </a:lnTo>
                  <a:lnTo>
                    <a:pt x="1157" y="0"/>
                  </a:lnTo>
                  <a:lnTo>
                    <a:pt x="1162" y="0"/>
                  </a:lnTo>
                  <a:lnTo>
                    <a:pt x="1170" y="2"/>
                  </a:lnTo>
                  <a:lnTo>
                    <a:pt x="1176" y="4"/>
                  </a:lnTo>
                  <a:lnTo>
                    <a:pt x="1181" y="7"/>
                  </a:lnTo>
                  <a:lnTo>
                    <a:pt x="1185" y="13"/>
                  </a:lnTo>
                  <a:lnTo>
                    <a:pt x="1189" y="17"/>
                  </a:lnTo>
                  <a:lnTo>
                    <a:pt x="1193" y="23"/>
                  </a:lnTo>
                  <a:lnTo>
                    <a:pt x="1193" y="30"/>
                  </a:lnTo>
                  <a:lnTo>
                    <a:pt x="1187" y="40"/>
                  </a:lnTo>
                  <a:lnTo>
                    <a:pt x="1181" y="44"/>
                  </a:lnTo>
                  <a:lnTo>
                    <a:pt x="1174" y="45"/>
                  </a:lnTo>
                  <a:lnTo>
                    <a:pt x="1168" y="47"/>
                  </a:lnTo>
                  <a:lnTo>
                    <a:pt x="1164" y="49"/>
                  </a:lnTo>
                  <a:lnTo>
                    <a:pt x="1159" y="51"/>
                  </a:lnTo>
                  <a:lnTo>
                    <a:pt x="1153" y="55"/>
                  </a:lnTo>
                  <a:lnTo>
                    <a:pt x="1145" y="57"/>
                  </a:lnTo>
                  <a:lnTo>
                    <a:pt x="1138" y="59"/>
                  </a:lnTo>
                  <a:lnTo>
                    <a:pt x="1130" y="61"/>
                  </a:lnTo>
                  <a:lnTo>
                    <a:pt x="1121" y="63"/>
                  </a:lnTo>
                  <a:lnTo>
                    <a:pt x="1111" y="64"/>
                  </a:lnTo>
                  <a:lnTo>
                    <a:pt x="1102" y="66"/>
                  </a:lnTo>
                  <a:lnTo>
                    <a:pt x="1096" y="66"/>
                  </a:lnTo>
                  <a:lnTo>
                    <a:pt x="1090" y="68"/>
                  </a:lnTo>
                  <a:lnTo>
                    <a:pt x="1084" y="68"/>
                  </a:lnTo>
                  <a:lnTo>
                    <a:pt x="1081" y="70"/>
                  </a:lnTo>
                  <a:lnTo>
                    <a:pt x="1073" y="70"/>
                  </a:lnTo>
                  <a:lnTo>
                    <a:pt x="1065" y="72"/>
                  </a:lnTo>
                  <a:lnTo>
                    <a:pt x="1060" y="72"/>
                  </a:lnTo>
                  <a:lnTo>
                    <a:pt x="1052" y="74"/>
                  </a:lnTo>
                  <a:lnTo>
                    <a:pt x="1044" y="76"/>
                  </a:lnTo>
                  <a:lnTo>
                    <a:pt x="1037" y="78"/>
                  </a:lnTo>
                  <a:lnTo>
                    <a:pt x="1031" y="78"/>
                  </a:lnTo>
                  <a:lnTo>
                    <a:pt x="1024" y="80"/>
                  </a:lnTo>
                  <a:lnTo>
                    <a:pt x="1014" y="82"/>
                  </a:lnTo>
                  <a:lnTo>
                    <a:pt x="1006" y="83"/>
                  </a:lnTo>
                  <a:lnTo>
                    <a:pt x="997" y="85"/>
                  </a:lnTo>
                  <a:lnTo>
                    <a:pt x="989" y="87"/>
                  </a:lnTo>
                  <a:lnTo>
                    <a:pt x="980" y="89"/>
                  </a:lnTo>
                  <a:lnTo>
                    <a:pt x="970" y="89"/>
                  </a:lnTo>
                  <a:lnTo>
                    <a:pt x="961" y="91"/>
                  </a:lnTo>
                  <a:lnTo>
                    <a:pt x="953" y="95"/>
                  </a:lnTo>
                  <a:lnTo>
                    <a:pt x="942" y="97"/>
                  </a:lnTo>
                  <a:lnTo>
                    <a:pt x="934" y="99"/>
                  </a:lnTo>
                  <a:lnTo>
                    <a:pt x="923" y="101"/>
                  </a:lnTo>
                  <a:lnTo>
                    <a:pt x="915" y="102"/>
                  </a:lnTo>
                  <a:lnTo>
                    <a:pt x="904" y="104"/>
                  </a:lnTo>
                  <a:lnTo>
                    <a:pt x="894" y="106"/>
                  </a:lnTo>
                  <a:lnTo>
                    <a:pt x="885" y="110"/>
                  </a:lnTo>
                  <a:lnTo>
                    <a:pt x="875" y="112"/>
                  </a:lnTo>
                  <a:lnTo>
                    <a:pt x="864" y="114"/>
                  </a:lnTo>
                  <a:lnTo>
                    <a:pt x="854" y="116"/>
                  </a:lnTo>
                  <a:lnTo>
                    <a:pt x="845" y="120"/>
                  </a:lnTo>
                  <a:lnTo>
                    <a:pt x="835" y="122"/>
                  </a:lnTo>
                  <a:lnTo>
                    <a:pt x="824" y="125"/>
                  </a:lnTo>
                  <a:lnTo>
                    <a:pt x="816" y="127"/>
                  </a:lnTo>
                  <a:lnTo>
                    <a:pt x="805" y="131"/>
                  </a:lnTo>
                  <a:lnTo>
                    <a:pt x="795" y="133"/>
                  </a:lnTo>
                  <a:lnTo>
                    <a:pt x="786" y="135"/>
                  </a:lnTo>
                  <a:lnTo>
                    <a:pt x="776" y="137"/>
                  </a:lnTo>
                  <a:lnTo>
                    <a:pt x="765" y="141"/>
                  </a:lnTo>
                  <a:lnTo>
                    <a:pt x="755" y="142"/>
                  </a:lnTo>
                  <a:lnTo>
                    <a:pt x="746" y="146"/>
                  </a:lnTo>
                  <a:lnTo>
                    <a:pt x="736" y="148"/>
                  </a:lnTo>
                  <a:lnTo>
                    <a:pt x="727" y="152"/>
                  </a:lnTo>
                  <a:lnTo>
                    <a:pt x="719" y="154"/>
                  </a:lnTo>
                  <a:lnTo>
                    <a:pt x="710" y="158"/>
                  </a:lnTo>
                  <a:lnTo>
                    <a:pt x="700" y="160"/>
                  </a:lnTo>
                  <a:lnTo>
                    <a:pt x="693" y="163"/>
                  </a:lnTo>
                  <a:lnTo>
                    <a:pt x="683" y="165"/>
                  </a:lnTo>
                  <a:lnTo>
                    <a:pt x="675" y="167"/>
                  </a:lnTo>
                  <a:lnTo>
                    <a:pt x="668" y="171"/>
                  </a:lnTo>
                  <a:lnTo>
                    <a:pt x="660" y="173"/>
                  </a:lnTo>
                  <a:lnTo>
                    <a:pt x="653" y="177"/>
                  </a:lnTo>
                  <a:lnTo>
                    <a:pt x="645" y="179"/>
                  </a:lnTo>
                  <a:lnTo>
                    <a:pt x="637" y="180"/>
                  </a:lnTo>
                  <a:lnTo>
                    <a:pt x="630" y="184"/>
                  </a:lnTo>
                  <a:lnTo>
                    <a:pt x="624" y="186"/>
                  </a:lnTo>
                  <a:lnTo>
                    <a:pt x="617" y="188"/>
                  </a:lnTo>
                  <a:lnTo>
                    <a:pt x="611" y="192"/>
                  </a:lnTo>
                  <a:lnTo>
                    <a:pt x="605" y="194"/>
                  </a:lnTo>
                  <a:lnTo>
                    <a:pt x="599" y="198"/>
                  </a:lnTo>
                  <a:lnTo>
                    <a:pt x="594" y="199"/>
                  </a:lnTo>
                  <a:lnTo>
                    <a:pt x="588" y="201"/>
                  </a:lnTo>
                  <a:lnTo>
                    <a:pt x="584" y="205"/>
                  </a:lnTo>
                  <a:lnTo>
                    <a:pt x="580" y="207"/>
                  </a:lnTo>
                  <a:lnTo>
                    <a:pt x="573" y="213"/>
                  </a:lnTo>
                  <a:lnTo>
                    <a:pt x="567" y="217"/>
                  </a:lnTo>
                  <a:lnTo>
                    <a:pt x="559" y="222"/>
                  </a:lnTo>
                  <a:lnTo>
                    <a:pt x="552" y="230"/>
                  </a:lnTo>
                  <a:lnTo>
                    <a:pt x="546" y="234"/>
                  </a:lnTo>
                  <a:lnTo>
                    <a:pt x="542" y="239"/>
                  </a:lnTo>
                  <a:lnTo>
                    <a:pt x="537" y="245"/>
                  </a:lnTo>
                  <a:lnTo>
                    <a:pt x="531" y="251"/>
                  </a:lnTo>
                  <a:lnTo>
                    <a:pt x="523" y="257"/>
                  </a:lnTo>
                  <a:lnTo>
                    <a:pt x="518" y="264"/>
                  </a:lnTo>
                  <a:lnTo>
                    <a:pt x="510" y="270"/>
                  </a:lnTo>
                  <a:lnTo>
                    <a:pt x="504" y="277"/>
                  </a:lnTo>
                  <a:lnTo>
                    <a:pt x="495" y="285"/>
                  </a:lnTo>
                  <a:lnTo>
                    <a:pt x="487" y="293"/>
                  </a:lnTo>
                  <a:lnTo>
                    <a:pt x="480" y="300"/>
                  </a:lnTo>
                  <a:lnTo>
                    <a:pt x="472" y="310"/>
                  </a:lnTo>
                  <a:lnTo>
                    <a:pt x="462" y="317"/>
                  </a:lnTo>
                  <a:lnTo>
                    <a:pt x="453" y="327"/>
                  </a:lnTo>
                  <a:lnTo>
                    <a:pt x="443" y="336"/>
                  </a:lnTo>
                  <a:lnTo>
                    <a:pt x="434" y="344"/>
                  </a:lnTo>
                  <a:lnTo>
                    <a:pt x="424" y="354"/>
                  </a:lnTo>
                  <a:lnTo>
                    <a:pt x="415" y="363"/>
                  </a:lnTo>
                  <a:lnTo>
                    <a:pt x="405" y="373"/>
                  </a:lnTo>
                  <a:lnTo>
                    <a:pt x="396" y="384"/>
                  </a:lnTo>
                  <a:lnTo>
                    <a:pt x="384" y="392"/>
                  </a:lnTo>
                  <a:lnTo>
                    <a:pt x="375" y="403"/>
                  </a:lnTo>
                  <a:lnTo>
                    <a:pt x="365" y="412"/>
                  </a:lnTo>
                  <a:lnTo>
                    <a:pt x="356" y="424"/>
                  </a:lnTo>
                  <a:lnTo>
                    <a:pt x="345" y="433"/>
                  </a:lnTo>
                  <a:lnTo>
                    <a:pt x="335" y="445"/>
                  </a:lnTo>
                  <a:lnTo>
                    <a:pt x="325" y="454"/>
                  </a:lnTo>
                  <a:lnTo>
                    <a:pt x="316" y="466"/>
                  </a:lnTo>
                  <a:lnTo>
                    <a:pt x="305" y="475"/>
                  </a:lnTo>
                  <a:lnTo>
                    <a:pt x="295" y="485"/>
                  </a:lnTo>
                  <a:lnTo>
                    <a:pt x="286" y="494"/>
                  </a:lnTo>
                  <a:lnTo>
                    <a:pt x="276" y="506"/>
                  </a:lnTo>
                  <a:lnTo>
                    <a:pt x="265" y="515"/>
                  </a:lnTo>
                  <a:lnTo>
                    <a:pt x="255" y="525"/>
                  </a:lnTo>
                  <a:lnTo>
                    <a:pt x="248" y="536"/>
                  </a:lnTo>
                  <a:lnTo>
                    <a:pt x="238" y="546"/>
                  </a:lnTo>
                  <a:lnTo>
                    <a:pt x="228" y="555"/>
                  </a:lnTo>
                  <a:lnTo>
                    <a:pt x="221" y="563"/>
                  </a:lnTo>
                  <a:lnTo>
                    <a:pt x="211" y="572"/>
                  </a:lnTo>
                  <a:lnTo>
                    <a:pt x="204" y="582"/>
                  </a:lnTo>
                  <a:lnTo>
                    <a:pt x="196" y="589"/>
                  </a:lnTo>
                  <a:lnTo>
                    <a:pt x="189" y="599"/>
                  </a:lnTo>
                  <a:lnTo>
                    <a:pt x="181" y="606"/>
                  </a:lnTo>
                  <a:lnTo>
                    <a:pt x="175" y="616"/>
                  </a:lnTo>
                  <a:lnTo>
                    <a:pt x="168" y="624"/>
                  </a:lnTo>
                  <a:lnTo>
                    <a:pt x="160" y="631"/>
                  </a:lnTo>
                  <a:lnTo>
                    <a:pt x="154" y="637"/>
                  </a:lnTo>
                  <a:lnTo>
                    <a:pt x="151" y="644"/>
                  </a:lnTo>
                  <a:lnTo>
                    <a:pt x="145" y="650"/>
                  </a:lnTo>
                  <a:lnTo>
                    <a:pt x="139" y="656"/>
                  </a:lnTo>
                  <a:lnTo>
                    <a:pt x="135" y="662"/>
                  </a:lnTo>
                  <a:lnTo>
                    <a:pt x="131" y="667"/>
                  </a:lnTo>
                  <a:lnTo>
                    <a:pt x="126" y="677"/>
                  </a:lnTo>
                  <a:lnTo>
                    <a:pt x="122" y="684"/>
                  </a:lnTo>
                  <a:lnTo>
                    <a:pt x="120" y="690"/>
                  </a:lnTo>
                  <a:lnTo>
                    <a:pt x="122" y="694"/>
                  </a:lnTo>
                  <a:lnTo>
                    <a:pt x="126" y="696"/>
                  </a:lnTo>
                  <a:lnTo>
                    <a:pt x="131" y="696"/>
                  </a:lnTo>
                  <a:lnTo>
                    <a:pt x="135" y="694"/>
                  </a:lnTo>
                  <a:lnTo>
                    <a:pt x="141" y="694"/>
                  </a:lnTo>
                  <a:lnTo>
                    <a:pt x="147" y="694"/>
                  </a:lnTo>
                  <a:lnTo>
                    <a:pt x="154" y="692"/>
                  </a:lnTo>
                  <a:lnTo>
                    <a:pt x="160" y="690"/>
                  </a:lnTo>
                  <a:lnTo>
                    <a:pt x="170" y="688"/>
                  </a:lnTo>
                  <a:lnTo>
                    <a:pt x="177" y="686"/>
                  </a:lnTo>
                  <a:lnTo>
                    <a:pt x="187" y="684"/>
                  </a:lnTo>
                  <a:lnTo>
                    <a:pt x="196" y="683"/>
                  </a:lnTo>
                  <a:lnTo>
                    <a:pt x="206" y="681"/>
                  </a:lnTo>
                  <a:lnTo>
                    <a:pt x="217" y="677"/>
                  </a:lnTo>
                  <a:lnTo>
                    <a:pt x="228" y="675"/>
                  </a:lnTo>
                  <a:lnTo>
                    <a:pt x="240" y="671"/>
                  </a:lnTo>
                  <a:lnTo>
                    <a:pt x="251" y="667"/>
                  </a:lnTo>
                  <a:lnTo>
                    <a:pt x="265" y="664"/>
                  </a:lnTo>
                  <a:lnTo>
                    <a:pt x="278" y="662"/>
                  </a:lnTo>
                  <a:lnTo>
                    <a:pt x="289" y="658"/>
                  </a:lnTo>
                  <a:lnTo>
                    <a:pt x="303" y="654"/>
                  </a:lnTo>
                  <a:lnTo>
                    <a:pt x="318" y="648"/>
                  </a:lnTo>
                  <a:lnTo>
                    <a:pt x="331" y="644"/>
                  </a:lnTo>
                  <a:lnTo>
                    <a:pt x="345" y="641"/>
                  </a:lnTo>
                  <a:lnTo>
                    <a:pt x="360" y="635"/>
                  </a:lnTo>
                  <a:lnTo>
                    <a:pt x="375" y="631"/>
                  </a:lnTo>
                  <a:lnTo>
                    <a:pt x="390" y="627"/>
                  </a:lnTo>
                  <a:lnTo>
                    <a:pt x="405" y="624"/>
                  </a:lnTo>
                  <a:lnTo>
                    <a:pt x="421" y="618"/>
                  </a:lnTo>
                  <a:lnTo>
                    <a:pt x="436" y="614"/>
                  </a:lnTo>
                  <a:lnTo>
                    <a:pt x="451" y="610"/>
                  </a:lnTo>
                  <a:lnTo>
                    <a:pt x="466" y="605"/>
                  </a:lnTo>
                  <a:lnTo>
                    <a:pt x="481" y="601"/>
                  </a:lnTo>
                  <a:lnTo>
                    <a:pt x="497" y="595"/>
                  </a:lnTo>
                  <a:lnTo>
                    <a:pt x="512" y="591"/>
                  </a:lnTo>
                  <a:lnTo>
                    <a:pt x="527" y="586"/>
                  </a:lnTo>
                  <a:lnTo>
                    <a:pt x="542" y="582"/>
                  </a:lnTo>
                  <a:lnTo>
                    <a:pt x="558" y="576"/>
                  </a:lnTo>
                  <a:lnTo>
                    <a:pt x="573" y="572"/>
                  </a:lnTo>
                  <a:lnTo>
                    <a:pt x="586" y="568"/>
                  </a:lnTo>
                  <a:lnTo>
                    <a:pt x="601" y="565"/>
                  </a:lnTo>
                  <a:lnTo>
                    <a:pt x="615" y="561"/>
                  </a:lnTo>
                  <a:lnTo>
                    <a:pt x="630" y="557"/>
                  </a:lnTo>
                  <a:lnTo>
                    <a:pt x="643" y="551"/>
                  </a:lnTo>
                  <a:lnTo>
                    <a:pt x="656" y="547"/>
                  </a:lnTo>
                  <a:lnTo>
                    <a:pt x="670" y="544"/>
                  </a:lnTo>
                  <a:lnTo>
                    <a:pt x="683" y="542"/>
                  </a:lnTo>
                  <a:lnTo>
                    <a:pt x="696" y="536"/>
                  </a:lnTo>
                  <a:lnTo>
                    <a:pt x="708" y="534"/>
                  </a:lnTo>
                  <a:lnTo>
                    <a:pt x="719" y="530"/>
                  </a:lnTo>
                  <a:lnTo>
                    <a:pt x="731" y="528"/>
                  </a:lnTo>
                  <a:lnTo>
                    <a:pt x="742" y="525"/>
                  </a:lnTo>
                  <a:lnTo>
                    <a:pt x="752" y="523"/>
                  </a:lnTo>
                  <a:lnTo>
                    <a:pt x="763" y="521"/>
                  </a:lnTo>
                  <a:lnTo>
                    <a:pt x="772" y="519"/>
                  </a:lnTo>
                  <a:lnTo>
                    <a:pt x="780" y="515"/>
                  </a:lnTo>
                  <a:lnTo>
                    <a:pt x="790" y="513"/>
                  </a:lnTo>
                  <a:lnTo>
                    <a:pt x="795" y="511"/>
                  </a:lnTo>
                  <a:lnTo>
                    <a:pt x="805" y="511"/>
                  </a:lnTo>
                  <a:lnTo>
                    <a:pt x="811" y="511"/>
                  </a:lnTo>
                  <a:lnTo>
                    <a:pt x="816" y="509"/>
                  </a:lnTo>
                  <a:lnTo>
                    <a:pt x="822" y="509"/>
                  </a:lnTo>
                  <a:lnTo>
                    <a:pt x="826" y="511"/>
                  </a:lnTo>
                  <a:lnTo>
                    <a:pt x="833" y="511"/>
                  </a:lnTo>
                  <a:lnTo>
                    <a:pt x="839" y="511"/>
                  </a:lnTo>
                  <a:lnTo>
                    <a:pt x="845" y="513"/>
                  </a:lnTo>
                  <a:lnTo>
                    <a:pt x="849" y="515"/>
                  </a:lnTo>
                  <a:lnTo>
                    <a:pt x="854" y="519"/>
                  </a:lnTo>
                  <a:lnTo>
                    <a:pt x="856" y="525"/>
                  </a:lnTo>
                  <a:lnTo>
                    <a:pt x="854" y="530"/>
                  </a:lnTo>
                  <a:lnTo>
                    <a:pt x="852" y="536"/>
                  </a:lnTo>
                  <a:lnTo>
                    <a:pt x="845" y="544"/>
                  </a:lnTo>
                  <a:lnTo>
                    <a:pt x="837" y="553"/>
                  </a:lnTo>
                  <a:lnTo>
                    <a:pt x="830" y="555"/>
                  </a:lnTo>
                  <a:lnTo>
                    <a:pt x="824" y="561"/>
                  </a:lnTo>
                  <a:lnTo>
                    <a:pt x="816" y="563"/>
                  </a:lnTo>
                  <a:lnTo>
                    <a:pt x="811" y="567"/>
                  </a:lnTo>
                  <a:lnTo>
                    <a:pt x="801" y="570"/>
                  </a:lnTo>
                  <a:lnTo>
                    <a:pt x="793" y="574"/>
                  </a:lnTo>
                  <a:lnTo>
                    <a:pt x="784" y="578"/>
                  </a:lnTo>
                  <a:lnTo>
                    <a:pt x="774" y="582"/>
                  </a:lnTo>
                  <a:lnTo>
                    <a:pt x="771" y="582"/>
                  </a:lnTo>
                  <a:lnTo>
                    <a:pt x="765" y="584"/>
                  </a:lnTo>
                  <a:lnTo>
                    <a:pt x="759" y="586"/>
                  </a:lnTo>
                  <a:lnTo>
                    <a:pt x="753" y="587"/>
                  </a:lnTo>
                  <a:lnTo>
                    <a:pt x="748" y="587"/>
                  </a:lnTo>
                  <a:lnTo>
                    <a:pt x="742" y="589"/>
                  </a:lnTo>
                  <a:lnTo>
                    <a:pt x="736" y="591"/>
                  </a:lnTo>
                  <a:lnTo>
                    <a:pt x="733" y="593"/>
                  </a:lnTo>
                  <a:lnTo>
                    <a:pt x="727" y="595"/>
                  </a:lnTo>
                  <a:lnTo>
                    <a:pt x="719" y="595"/>
                  </a:lnTo>
                  <a:lnTo>
                    <a:pt x="714" y="597"/>
                  </a:lnTo>
                  <a:lnTo>
                    <a:pt x="708" y="599"/>
                  </a:lnTo>
                  <a:lnTo>
                    <a:pt x="702" y="599"/>
                  </a:lnTo>
                  <a:lnTo>
                    <a:pt x="696" y="601"/>
                  </a:lnTo>
                  <a:lnTo>
                    <a:pt x="689" y="601"/>
                  </a:lnTo>
                  <a:lnTo>
                    <a:pt x="683" y="603"/>
                  </a:lnTo>
                  <a:lnTo>
                    <a:pt x="677" y="603"/>
                  </a:lnTo>
                  <a:lnTo>
                    <a:pt x="670" y="605"/>
                  </a:lnTo>
                  <a:lnTo>
                    <a:pt x="660" y="605"/>
                  </a:lnTo>
                  <a:lnTo>
                    <a:pt x="655" y="606"/>
                  </a:lnTo>
                  <a:lnTo>
                    <a:pt x="645" y="606"/>
                  </a:lnTo>
                  <a:lnTo>
                    <a:pt x="637" y="608"/>
                  </a:lnTo>
                  <a:lnTo>
                    <a:pt x="628" y="608"/>
                  </a:lnTo>
                  <a:lnTo>
                    <a:pt x="618" y="612"/>
                  </a:lnTo>
                  <a:lnTo>
                    <a:pt x="609" y="612"/>
                  </a:lnTo>
                  <a:lnTo>
                    <a:pt x="599" y="614"/>
                  </a:lnTo>
                  <a:lnTo>
                    <a:pt x="588" y="616"/>
                  </a:lnTo>
                  <a:lnTo>
                    <a:pt x="578" y="620"/>
                  </a:lnTo>
                  <a:lnTo>
                    <a:pt x="567" y="622"/>
                  </a:lnTo>
                  <a:lnTo>
                    <a:pt x="558" y="624"/>
                  </a:lnTo>
                  <a:lnTo>
                    <a:pt x="546" y="625"/>
                  </a:lnTo>
                  <a:lnTo>
                    <a:pt x="537" y="629"/>
                  </a:lnTo>
                  <a:lnTo>
                    <a:pt x="523" y="631"/>
                  </a:lnTo>
                  <a:lnTo>
                    <a:pt x="512" y="633"/>
                  </a:lnTo>
                  <a:lnTo>
                    <a:pt x="500" y="635"/>
                  </a:lnTo>
                  <a:lnTo>
                    <a:pt x="489" y="637"/>
                  </a:lnTo>
                  <a:lnTo>
                    <a:pt x="476" y="641"/>
                  </a:lnTo>
                  <a:lnTo>
                    <a:pt x="464" y="643"/>
                  </a:lnTo>
                  <a:lnTo>
                    <a:pt x="453" y="646"/>
                  </a:lnTo>
                  <a:lnTo>
                    <a:pt x="440" y="650"/>
                  </a:lnTo>
                  <a:lnTo>
                    <a:pt x="428" y="652"/>
                  </a:lnTo>
                  <a:lnTo>
                    <a:pt x="417" y="656"/>
                  </a:lnTo>
                  <a:lnTo>
                    <a:pt x="403" y="658"/>
                  </a:lnTo>
                  <a:lnTo>
                    <a:pt x="392" y="660"/>
                  </a:lnTo>
                  <a:lnTo>
                    <a:pt x="379" y="664"/>
                  </a:lnTo>
                  <a:lnTo>
                    <a:pt x="367" y="667"/>
                  </a:lnTo>
                  <a:lnTo>
                    <a:pt x="356" y="671"/>
                  </a:lnTo>
                  <a:lnTo>
                    <a:pt x="345" y="675"/>
                  </a:lnTo>
                  <a:lnTo>
                    <a:pt x="331" y="677"/>
                  </a:lnTo>
                  <a:lnTo>
                    <a:pt x="320" y="681"/>
                  </a:lnTo>
                  <a:lnTo>
                    <a:pt x="308" y="683"/>
                  </a:lnTo>
                  <a:lnTo>
                    <a:pt x="297" y="686"/>
                  </a:lnTo>
                  <a:lnTo>
                    <a:pt x="286" y="688"/>
                  </a:lnTo>
                  <a:lnTo>
                    <a:pt x="274" y="692"/>
                  </a:lnTo>
                  <a:lnTo>
                    <a:pt x="265" y="696"/>
                  </a:lnTo>
                  <a:lnTo>
                    <a:pt x="253" y="700"/>
                  </a:lnTo>
                  <a:lnTo>
                    <a:pt x="244" y="702"/>
                  </a:lnTo>
                  <a:lnTo>
                    <a:pt x="232" y="705"/>
                  </a:lnTo>
                  <a:lnTo>
                    <a:pt x="223" y="707"/>
                  </a:lnTo>
                  <a:lnTo>
                    <a:pt x="213" y="711"/>
                  </a:lnTo>
                  <a:lnTo>
                    <a:pt x="204" y="713"/>
                  </a:lnTo>
                  <a:lnTo>
                    <a:pt x="196" y="717"/>
                  </a:lnTo>
                  <a:lnTo>
                    <a:pt x="187" y="721"/>
                  </a:lnTo>
                  <a:lnTo>
                    <a:pt x="179" y="724"/>
                  </a:lnTo>
                  <a:lnTo>
                    <a:pt x="171" y="726"/>
                  </a:lnTo>
                  <a:lnTo>
                    <a:pt x="164" y="730"/>
                  </a:lnTo>
                  <a:lnTo>
                    <a:pt x="156" y="732"/>
                  </a:lnTo>
                  <a:lnTo>
                    <a:pt x="151" y="734"/>
                  </a:lnTo>
                  <a:lnTo>
                    <a:pt x="143" y="738"/>
                  </a:lnTo>
                  <a:lnTo>
                    <a:pt x="139" y="740"/>
                  </a:lnTo>
                  <a:lnTo>
                    <a:pt x="133" y="743"/>
                  </a:lnTo>
                  <a:lnTo>
                    <a:pt x="130" y="747"/>
                  </a:lnTo>
                  <a:lnTo>
                    <a:pt x="122" y="751"/>
                  </a:lnTo>
                  <a:lnTo>
                    <a:pt x="116" y="757"/>
                  </a:lnTo>
                  <a:lnTo>
                    <a:pt x="112" y="760"/>
                  </a:lnTo>
                  <a:lnTo>
                    <a:pt x="112" y="764"/>
                  </a:lnTo>
                  <a:lnTo>
                    <a:pt x="114" y="768"/>
                  </a:lnTo>
                  <a:lnTo>
                    <a:pt x="118" y="774"/>
                  </a:lnTo>
                  <a:lnTo>
                    <a:pt x="124" y="778"/>
                  </a:lnTo>
                  <a:lnTo>
                    <a:pt x="131" y="787"/>
                  </a:lnTo>
                  <a:lnTo>
                    <a:pt x="135" y="789"/>
                  </a:lnTo>
                  <a:lnTo>
                    <a:pt x="141" y="793"/>
                  </a:lnTo>
                  <a:lnTo>
                    <a:pt x="147" y="797"/>
                  </a:lnTo>
                  <a:lnTo>
                    <a:pt x="154" y="802"/>
                  </a:lnTo>
                  <a:lnTo>
                    <a:pt x="160" y="806"/>
                  </a:lnTo>
                  <a:lnTo>
                    <a:pt x="168" y="810"/>
                  </a:lnTo>
                  <a:lnTo>
                    <a:pt x="175" y="814"/>
                  </a:lnTo>
                  <a:lnTo>
                    <a:pt x="183" y="819"/>
                  </a:lnTo>
                  <a:lnTo>
                    <a:pt x="190" y="823"/>
                  </a:lnTo>
                  <a:lnTo>
                    <a:pt x="198" y="829"/>
                  </a:lnTo>
                  <a:lnTo>
                    <a:pt x="208" y="833"/>
                  </a:lnTo>
                  <a:lnTo>
                    <a:pt x="217" y="838"/>
                  </a:lnTo>
                  <a:lnTo>
                    <a:pt x="225" y="842"/>
                  </a:lnTo>
                  <a:lnTo>
                    <a:pt x="234" y="848"/>
                  </a:lnTo>
                  <a:lnTo>
                    <a:pt x="244" y="854"/>
                  </a:lnTo>
                  <a:lnTo>
                    <a:pt x="255" y="857"/>
                  </a:lnTo>
                  <a:lnTo>
                    <a:pt x="265" y="863"/>
                  </a:lnTo>
                  <a:lnTo>
                    <a:pt x="274" y="869"/>
                  </a:lnTo>
                  <a:lnTo>
                    <a:pt x="286" y="873"/>
                  </a:lnTo>
                  <a:lnTo>
                    <a:pt x="297" y="878"/>
                  </a:lnTo>
                  <a:lnTo>
                    <a:pt x="306" y="882"/>
                  </a:lnTo>
                  <a:lnTo>
                    <a:pt x="318" y="888"/>
                  </a:lnTo>
                  <a:lnTo>
                    <a:pt x="329" y="894"/>
                  </a:lnTo>
                  <a:lnTo>
                    <a:pt x="341" y="899"/>
                  </a:lnTo>
                  <a:lnTo>
                    <a:pt x="352" y="905"/>
                  </a:lnTo>
                  <a:lnTo>
                    <a:pt x="364" y="909"/>
                  </a:lnTo>
                  <a:lnTo>
                    <a:pt x="373" y="913"/>
                  </a:lnTo>
                  <a:lnTo>
                    <a:pt x="384" y="918"/>
                  </a:lnTo>
                  <a:lnTo>
                    <a:pt x="396" y="922"/>
                  </a:lnTo>
                  <a:lnTo>
                    <a:pt x="407" y="926"/>
                  </a:lnTo>
                  <a:lnTo>
                    <a:pt x="417" y="932"/>
                  </a:lnTo>
                  <a:lnTo>
                    <a:pt x="430" y="935"/>
                  </a:lnTo>
                  <a:lnTo>
                    <a:pt x="440" y="939"/>
                  </a:lnTo>
                  <a:lnTo>
                    <a:pt x="451" y="945"/>
                  </a:lnTo>
                  <a:lnTo>
                    <a:pt x="462" y="949"/>
                  </a:lnTo>
                  <a:lnTo>
                    <a:pt x="472" y="953"/>
                  </a:lnTo>
                  <a:lnTo>
                    <a:pt x="483" y="954"/>
                  </a:lnTo>
                  <a:lnTo>
                    <a:pt x="493" y="958"/>
                  </a:lnTo>
                  <a:lnTo>
                    <a:pt x="502" y="962"/>
                  </a:lnTo>
                  <a:lnTo>
                    <a:pt x="514" y="966"/>
                  </a:lnTo>
                  <a:lnTo>
                    <a:pt x="523" y="968"/>
                  </a:lnTo>
                  <a:lnTo>
                    <a:pt x="533" y="972"/>
                  </a:lnTo>
                  <a:lnTo>
                    <a:pt x="540" y="973"/>
                  </a:lnTo>
                  <a:lnTo>
                    <a:pt x="550" y="977"/>
                  </a:lnTo>
                  <a:lnTo>
                    <a:pt x="558" y="977"/>
                  </a:lnTo>
                  <a:lnTo>
                    <a:pt x="565" y="981"/>
                  </a:lnTo>
                  <a:lnTo>
                    <a:pt x="575" y="983"/>
                  </a:lnTo>
                  <a:lnTo>
                    <a:pt x="582" y="985"/>
                  </a:lnTo>
                  <a:lnTo>
                    <a:pt x="588" y="985"/>
                  </a:lnTo>
                  <a:lnTo>
                    <a:pt x="596" y="987"/>
                  </a:lnTo>
                  <a:lnTo>
                    <a:pt x="603" y="987"/>
                  </a:lnTo>
                  <a:lnTo>
                    <a:pt x="609" y="987"/>
                  </a:lnTo>
                  <a:lnTo>
                    <a:pt x="613" y="987"/>
                  </a:lnTo>
                  <a:lnTo>
                    <a:pt x="618" y="987"/>
                  </a:lnTo>
                  <a:lnTo>
                    <a:pt x="624" y="987"/>
                  </a:lnTo>
                  <a:lnTo>
                    <a:pt x="630" y="987"/>
                  </a:lnTo>
                  <a:lnTo>
                    <a:pt x="636" y="985"/>
                  </a:lnTo>
                  <a:lnTo>
                    <a:pt x="645" y="981"/>
                  </a:lnTo>
                  <a:lnTo>
                    <a:pt x="651" y="979"/>
                  </a:lnTo>
                  <a:lnTo>
                    <a:pt x="656" y="979"/>
                  </a:lnTo>
                  <a:lnTo>
                    <a:pt x="662" y="977"/>
                  </a:lnTo>
                  <a:lnTo>
                    <a:pt x="670" y="977"/>
                  </a:lnTo>
                  <a:lnTo>
                    <a:pt x="675" y="975"/>
                  </a:lnTo>
                  <a:lnTo>
                    <a:pt x="681" y="973"/>
                  </a:lnTo>
                  <a:lnTo>
                    <a:pt x="689" y="972"/>
                  </a:lnTo>
                  <a:lnTo>
                    <a:pt x="696" y="970"/>
                  </a:lnTo>
                  <a:lnTo>
                    <a:pt x="704" y="968"/>
                  </a:lnTo>
                  <a:lnTo>
                    <a:pt x="712" y="966"/>
                  </a:lnTo>
                  <a:lnTo>
                    <a:pt x="721" y="964"/>
                  </a:lnTo>
                  <a:lnTo>
                    <a:pt x="729" y="962"/>
                  </a:lnTo>
                  <a:lnTo>
                    <a:pt x="736" y="960"/>
                  </a:lnTo>
                  <a:lnTo>
                    <a:pt x="746" y="958"/>
                  </a:lnTo>
                  <a:lnTo>
                    <a:pt x="753" y="954"/>
                  </a:lnTo>
                  <a:lnTo>
                    <a:pt x="763" y="953"/>
                  </a:lnTo>
                  <a:lnTo>
                    <a:pt x="771" y="951"/>
                  </a:lnTo>
                  <a:lnTo>
                    <a:pt x="780" y="949"/>
                  </a:lnTo>
                  <a:lnTo>
                    <a:pt x="790" y="947"/>
                  </a:lnTo>
                  <a:lnTo>
                    <a:pt x="799" y="945"/>
                  </a:lnTo>
                  <a:lnTo>
                    <a:pt x="807" y="943"/>
                  </a:lnTo>
                  <a:lnTo>
                    <a:pt x="818" y="941"/>
                  </a:lnTo>
                  <a:lnTo>
                    <a:pt x="826" y="937"/>
                  </a:lnTo>
                  <a:lnTo>
                    <a:pt x="837" y="935"/>
                  </a:lnTo>
                  <a:lnTo>
                    <a:pt x="847" y="934"/>
                  </a:lnTo>
                  <a:lnTo>
                    <a:pt x="856" y="932"/>
                  </a:lnTo>
                  <a:lnTo>
                    <a:pt x="866" y="930"/>
                  </a:lnTo>
                  <a:lnTo>
                    <a:pt x="875" y="928"/>
                  </a:lnTo>
                  <a:lnTo>
                    <a:pt x="883" y="926"/>
                  </a:lnTo>
                  <a:lnTo>
                    <a:pt x="894" y="922"/>
                  </a:lnTo>
                  <a:lnTo>
                    <a:pt x="902" y="920"/>
                  </a:lnTo>
                  <a:lnTo>
                    <a:pt x="911" y="918"/>
                  </a:lnTo>
                  <a:lnTo>
                    <a:pt x="921" y="915"/>
                  </a:lnTo>
                  <a:lnTo>
                    <a:pt x="930" y="913"/>
                  </a:lnTo>
                  <a:lnTo>
                    <a:pt x="940" y="911"/>
                  </a:lnTo>
                  <a:lnTo>
                    <a:pt x="949" y="909"/>
                  </a:lnTo>
                  <a:lnTo>
                    <a:pt x="957" y="905"/>
                  </a:lnTo>
                  <a:lnTo>
                    <a:pt x="967" y="905"/>
                  </a:lnTo>
                  <a:lnTo>
                    <a:pt x="974" y="903"/>
                  </a:lnTo>
                  <a:lnTo>
                    <a:pt x="984" y="901"/>
                  </a:lnTo>
                  <a:lnTo>
                    <a:pt x="991" y="897"/>
                  </a:lnTo>
                  <a:lnTo>
                    <a:pt x="999" y="896"/>
                  </a:lnTo>
                  <a:lnTo>
                    <a:pt x="1008" y="894"/>
                  </a:lnTo>
                  <a:lnTo>
                    <a:pt x="1016" y="892"/>
                  </a:lnTo>
                  <a:lnTo>
                    <a:pt x="1022" y="890"/>
                  </a:lnTo>
                  <a:lnTo>
                    <a:pt x="1029" y="888"/>
                  </a:lnTo>
                  <a:lnTo>
                    <a:pt x="1037" y="886"/>
                  </a:lnTo>
                  <a:lnTo>
                    <a:pt x="1043" y="884"/>
                  </a:lnTo>
                  <a:lnTo>
                    <a:pt x="1048" y="882"/>
                  </a:lnTo>
                  <a:lnTo>
                    <a:pt x="1056" y="880"/>
                  </a:lnTo>
                  <a:lnTo>
                    <a:pt x="1062" y="878"/>
                  </a:lnTo>
                  <a:lnTo>
                    <a:pt x="1067" y="878"/>
                  </a:lnTo>
                  <a:lnTo>
                    <a:pt x="1071" y="877"/>
                  </a:lnTo>
                  <a:lnTo>
                    <a:pt x="1077" y="877"/>
                  </a:lnTo>
                  <a:lnTo>
                    <a:pt x="1081" y="875"/>
                  </a:lnTo>
                  <a:lnTo>
                    <a:pt x="1084" y="875"/>
                  </a:lnTo>
                  <a:lnTo>
                    <a:pt x="1092" y="873"/>
                  </a:lnTo>
                  <a:lnTo>
                    <a:pt x="1100" y="871"/>
                  </a:lnTo>
                  <a:lnTo>
                    <a:pt x="1103" y="869"/>
                  </a:lnTo>
                  <a:lnTo>
                    <a:pt x="1109" y="869"/>
                  </a:lnTo>
                  <a:lnTo>
                    <a:pt x="1115" y="867"/>
                  </a:lnTo>
                  <a:lnTo>
                    <a:pt x="1121" y="867"/>
                  </a:lnTo>
                  <a:lnTo>
                    <a:pt x="1126" y="865"/>
                  </a:lnTo>
                  <a:lnTo>
                    <a:pt x="1132" y="865"/>
                  </a:lnTo>
                  <a:lnTo>
                    <a:pt x="1138" y="865"/>
                  </a:lnTo>
                  <a:lnTo>
                    <a:pt x="1145" y="865"/>
                  </a:lnTo>
                  <a:lnTo>
                    <a:pt x="1151" y="865"/>
                  </a:lnTo>
                  <a:lnTo>
                    <a:pt x="1157" y="865"/>
                  </a:lnTo>
                  <a:lnTo>
                    <a:pt x="1162" y="867"/>
                  </a:lnTo>
                  <a:lnTo>
                    <a:pt x="1170" y="867"/>
                  </a:lnTo>
                  <a:lnTo>
                    <a:pt x="1176" y="867"/>
                  </a:lnTo>
                  <a:lnTo>
                    <a:pt x="1181" y="869"/>
                  </a:lnTo>
                  <a:lnTo>
                    <a:pt x="1185" y="871"/>
                  </a:lnTo>
                  <a:lnTo>
                    <a:pt x="1193" y="873"/>
                  </a:lnTo>
                  <a:lnTo>
                    <a:pt x="1202" y="875"/>
                  </a:lnTo>
                  <a:lnTo>
                    <a:pt x="1210" y="877"/>
                  </a:lnTo>
                  <a:lnTo>
                    <a:pt x="1216" y="878"/>
                  </a:lnTo>
                  <a:lnTo>
                    <a:pt x="1219" y="882"/>
                  </a:lnTo>
                  <a:lnTo>
                    <a:pt x="1221" y="886"/>
                  </a:lnTo>
                  <a:lnTo>
                    <a:pt x="1219" y="890"/>
                  </a:lnTo>
                  <a:lnTo>
                    <a:pt x="1214" y="892"/>
                  </a:lnTo>
                  <a:lnTo>
                    <a:pt x="1206" y="896"/>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5" name="Freeform 18"/>
            <p:cNvSpPr>
              <a:spLocks/>
            </p:cNvSpPr>
            <p:nvPr/>
          </p:nvSpPr>
          <p:spPr bwMode="auto">
            <a:xfrm>
              <a:off x="1736726" y="4953000"/>
              <a:ext cx="1395413" cy="887412"/>
            </a:xfrm>
            <a:custGeom>
              <a:avLst/>
              <a:gdLst>
                <a:gd name="T0" fmla="*/ 2147483646 w 1757"/>
                <a:gd name="T1" fmla="*/ 2147483646 h 1119"/>
                <a:gd name="T2" fmla="*/ 2147483646 w 1757"/>
                <a:gd name="T3" fmla="*/ 2147483646 h 1119"/>
                <a:gd name="T4" fmla="*/ 2147483646 w 1757"/>
                <a:gd name="T5" fmla="*/ 2147483646 h 1119"/>
                <a:gd name="T6" fmla="*/ 2147483646 w 1757"/>
                <a:gd name="T7" fmla="*/ 2147483646 h 1119"/>
                <a:gd name="T8" fmla="*/ 2147483646 w 1757"/>
                <a:gd name="T9" fmla="*/ 2147483646 h 1119"/>
                <a:gd name="T10" fmla="*/ 2147483646 w 1757"/>
                <a:gd name="T11" fmla="*/ 2147483646 h 1119"/>
                <a:gd name="T12" fmla="*/ 2147483646 w 1757"/>
                <a:gd name="T13" fmla="*/ 2147483646 h 1119"/>
                <a:gd name="T14" fmla="*/ 2147483646 w 1757"/>
                <a:gd name="T15" fmla="*/ 2147483646 h 1119"/>
                <a:gd name="T16" fmla="*/ 2147483646 w 1757"/>
                <a:gd name="T17" fmla="*/ 2147483646 h 1119"/>
                <a:gd name="T18" fmla="*/ 2147483646 w 1757"/>
                <a:gd name="T19" fmla="*/ 2147483646 h 1119"/>
                <a:gd name="T20" fmla="*/ 2147483646 w 1757"/>
                <a:gd name="T21" fmla="*/ 2147483646 h 1119"/>
                <a:gd name="T22" fmla="*/ 2147483646 w 1757"/>
                <a:gd name="T23" fmla="*/ 2147483646 h 1119"/>
                <a:gd name="T24" fmla="*/ 2147483646 w 1757"/>
                <a:gd name="T25" fmla="*/ 2147483646 h 1119"/>
                <a:gd name="T26" fmla="*/ 2147483646 w 1757"/>
                <a:gd name="T27" fmla="*/ 2147483646 h 1119"/>
                <a:gd name="T28" fmla="*/ 2147483646 w 1757"/>
                <a:gd name="T29" fmla="*/ 2147483646 h 1119"/>
                <a:gd name="T30" fmla="*/ 2147483646 w 1757"/>
                <a:gd name="T31" fmla="*/ 2147483646 h 1119"/>
                <a:gd name="T32" fmla="*/ 2147483646 w 1757"/>
                <a:gd name="T33" fmla="*/ 2147483646 h 1119"/>
                <a:gd name="T34" fmla="*/ 2147483646 w 1757"/>
                <a:gd name="T35" fmla="*/ 2147483646 h 1119"/>
                <a:gd name="T36" fmla="*/ 2147483646 w 1757"/>
                <a:gd name="T37" fmla="*/ 2147483646 h 1119"/>
                <a:gd name="T38" fmla="*/ 2147483646 w 1757"/>
                <a:gd name="T39" fmla="*/ 2147483646 h 1119"/>
                <a:gd name="T40" fmla="*/ 2147483646 w 1757"/>
                <a:gd name="T41" fmla="*/ 2147483646 h 1119"/>
                <a:gd name="T42" fmla="*/ 2147483646 w 1757"/>
                <a:gd name="T43" fmla="*/ 2147483646 h 1119"/>
                <a:gd name="T44" fmla="*/ 2147483646 w 1757"/>
                <a:gd name="T45" fmla="*/ 2147483646 h 1119"/>
                <a:gd name="T46" fmla="*/ 2147483646 w 1757"/>
                <a:gd name="T47" fmla="*/ 2147483646 h 1119"/>
                <a:gd name="T48" fmla="*/ 2147483646 w 1757"/>
                <a:gd name="T49" fmla="*/ 2147483646 h 1119"/>
                <a:gd name="T50" fmla="*/ 2147483646 w 1757"/>
                <a:gd name="T51" fmla="*/ 2147483646 h 1119"/>
                <a:gd name="T52" fmla="*/ 2147483646 w 1757"/>
                <a:gd name="T53" fmla="*/ 2147483646 h 1119"/>
                <a:gd name="T54" fmla="*/ 2147483646 w 1757"/>
                <a:gd name="T55" fmla="*/ 2147483646 h 1119"/>
                <a:gd name="T56" fmla="*/ 2147483646 w 1757"/>
                <a:gd name="T57" fmla="*/ 2147483646 h 1119"/>
                <a:gd name="T58" fmla="*/ 2147483646 w 1757"/>
                <a:gd name="T59" fmla="*/ 2147483646 h 1119"/>
                <a:gd name="T60" fmla="*/ 2147483646 w 1757"/>
                <a:gd name="T61" fmla="*/ 2147483646 h 1119"/>
                <a:gd name="T62" fmla="*/ 2147483646 w 1757"/>
                <a:gd name="T63" fmla="*/ 2147483646 h 1119"/>
                <a:gd name="T64" fmla="*/ 2147483646 w 1757"/>
                <a:gd name="T65" fmla="*/ 2147483646 h 1119"/>
                <a:gd name="T66" fmla="*/ 2147483646 w 1757"/>
                <a:gd name="T67" fmla="*/ 2147483646 h 1119"/>
                <a:gd name="T68" fmla="*/ 2147483646 w 1757"/>
                <a:gd name="T69" fmla="*/ 2147483646 h 1119"/>
                <a:gd name="T70" fmla="*/ 2147483646 w 1757"/>
                <a:gd name="T71" fmla="*/ 2147483646 h 1119"/>
                <a:gd name="T72" fmla="*/ 2147483646 w 1757"/>
                <a:gd name="T73" fmla="*/ 2147483646 h 1119"/>
                <a:gd name="T74" fmla="*/ 2147483646 w 1757"/>
                <a:gd name="T75" fmla="*/ 2147483646 h 1119"/>
                <a:gd name="T76" fmla="*/ 2147483646 w 1757"/>
                <a:gd name="T77" fmla="*/ 2147483646 h 1119"/>
                <a:gd name="T78" fmla="*/ 2147483646 w 1757"/>
                <a:gd name="T79" fmla="*/ 2147483646 h 1119"/>
                <a:gd name="T80" fmla="*/ 2147483646 w 1757"/>
                <a:gd name="T81" fmla="*/ 2147483646 h 1119"/>
                <a:gd name="T82" fmla="*/ 2147483646 w 1757"/>
                <a:gd name="T83" fmla="*/ 2147483646 h 1119"/>
                <a:gd name="T84" fmla="*/ 2147483646 w 1757"/>
                <a:gd name="T85" fmla="*/ 2147483646 h 1119"/>
                <a:gd name="T86" fmla="*/ 2147483646 w 1757"/>
                <a:gd name="T87" fmla="*/ 2147483646 h 1119"/>
                <a:gd name="T88" fmla="*/ 2147483646 w 1757"/>
                <a:gd name="T89" fmla="*/ 2147483646 h 1119"/>
                <a:gd name="T90" fmla="*/ 2147483646 w 1757"/>
                <a:gd name="T91" fmla="*/ 2147483646 h 1119"/>
                <a:gd name="T92" fmla="*/ 2147483646 w 1757"/>
                <a:gd name="T93" fmla="*/ 2147483646 h 1119"/>
                <a:gd name="T94" fmla="*/ 2147483646 w 1757"/>
                <a:gd name="T95" fmla="*/ 2147483646 h 1119"/>
                <a:gd name="T96" fmla="*/ 2147483646 w 1757"/>
                <a:gd name="T97" fmla="*/ 2147483646 h 1119"/>
                <a:gd name="T98" fmla="*/ 2147483646 w 1757"/>
                <a:gd name="T99" fmla="*/ 2147483646 h 1119"/>
                <a:gd name="T100" fmla="*/ 2147483646 w 1757"/>
                <a:gd name="T101" fmla="*/ 2147483646 h 1119"/>
                <a:gd name="T102" fmla="*/ 2147483646 w 1757"/>
                <a:gd name="T103" fmla="*/ 2147483646 h 1119"/>
                <a:gd name="T104" fmla="*/ 2147483646 w 1757"/>
                <a:gd name="T105" fmla="*/ 2147483646 h 1119"/>
                <a:gd name="T106" fmla="*/ 2147483646 w 1757"/>
                <a:gd name="T107" fmla="*/ 2147483646 h 1119"/>
                <a:gd name="T108" fmla="*/ 2147483646 w 1757"/>
                <a:gd name="T109" fmla="*/ 2147483646 h 1119"/>
                <a:gd name="T110" fmla="*/ 2147483646 w 1757"/>
                <a:gd name="T111" fmla="*/ 2147483646 h 1119"/>
                <a:gd name="T112" fmla="*/ 2147483646 w 1757"/>
                <a:gd name="T113" fmla="*/ 2147483646 h 1119"/>
                <a:gd name="T114" fmla="*/ 2147483646 w 1757"/>
                <a:gd name="T115" fmla="*/ 2147483646 h 1119"/>
                <a:gd name="T116" fmla="*/ 2147483646 w 1757"/>
                <a:gd name="T117" fmla="*/ 2147483646 h 1119"/>
                <a:gd name="T118" fmla="*/ 2147483646 w 1757"/>
                <a:gd name="T119" fmla="*/ 2147483646 h 1119"/>
                <a:gd name="T120" fmla="*/ 2147483646 w 1757"/>
                <a:gd name="T121" fmla="*/ 2147483646 h 1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57"/>
                <a:gd name="T184" fmla="*/ 0 h 1119"/>
                <a:gd name="T185" fmla="*/ 1757 w 1757"/>
                <a:gd name="T186" fmla="*/ 1119 h 1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57" h="1119">
                  <a:moveTo>
                    <a:pt x="433" y="172"/>
                  </a:moveTo>
                  <a:lnTo>
                    <a:pt x="437" y="170"/>
                  </a:lnTo>
                  <a:lnTo>
                    <a:pt x="441" y="168"/>
                  </a:lnTo>
                  <a:lnTo>
                    <a:pt x="447" y="166"/>
                  </a:lnTo>
                  <a:lnTo>
                    <a:pt x="454" y="164"/>
                  </a:lnTo>
                  <a:lnTo>
                    <a:pt x="462" y="162"/>
                  </a:lnTo>
                  <a:lnTo>
                    <a:pt x="470" y="160"/>
                  </a:lnTo>
                  <a:lnTo>
                    <a:pt x="479" y="156"/>
                  </a:lnTo>
                  <a:lnTo>
                    <a:pt x="489" y="155"/>
                  </a:lnTo>
                  <a:lnTo>
                    <a:pt x="498" y="153"/>
                  </a:lnTo>
                  <a:lnTo>
                    <a:pt x="509" y="149"/>
                  </a:lnTo>
                  <a:lnTo>
                    <a:pt x="521" y="147"/>
                  </a:lnTo>
                  <a:lnTo>
                    <a:pt x="534" y="143"/>
                  </a:lnTo>
                  <a:lnTo>
                    <a:pt x="546" y="141"/>
                  </a:lnTo>
                  <a:lnTo>
                    <a:pt x="559" y="137"/>
                  </a:lnTo>
                  <a:lnTo>
                    <a:pt x="572" y="134"/>
                  </a:lnTo>
                  <a:lnTo>
                    <a:pt x="586" y="132"/>
                  </a:lnTo>
                  <a:lnTo>
                    <a:pt x="601" y="126"/>
                  </a:lnTo>
                  <a:lnTo>
                    <a:pt x="614" y="124"/>
                  </a:lnTo>
                  <a:lnTo>
                    <a:pt x="629" y="118"/>
                  </a:lnTo>
                  <a:lnTo>
                    <a:pt x="646" y="116"/>
                  </a:lnTo>
                  <a:lnTo>
                    <a:pt x="662" y="113"/>
                  </a:lnTo>
                  <a:lnTo>
                    <a:pt x="679" y="109"/>
                  </a:lnTo>
                  <a:lnTo>
                    <a:pt x="694" y="105"/>
                  </a:lnTo>
                  <a:lnTo>
                    <a:pt x="711" y="101"/>
                  </a:lnTo>
                  <a:lnTo>
                    <a:pt x="728" y="96"/>
                  </a:lnTo>
                  <a:lnTo>
                    <a:pt x="745" y="94"/>
                  </a:lnTo>
                  <a:lnTo>
                    <a:pt x="762" y="88"/>
                  </a:lnTo>
                  <a:lnTo>
                    <a:pt x="780" y="86"/>
                  </a:lnTo>
                  <a:lnTo>
                    <a:pt x="797" y="80"/>
                  </a:lnTo>
                  <a:lnTo>
                    <a:pt x="816" y="77"/>
                  </a:lnTo>
                  <a:lnTo>
                    <a:pt x="833" y="73"/>
                  </a:lnTo>
                  <a:lnTo>
                    <a:pt x="850" y="71"/>
                  </a:lnTo>
                  <a:lnTo>
                    <a:pt x="867" y="65"/>
                  </a:lnTo>
                  <a:lnTo>
                    <a:pt x="886" y="61"/>
                  </a:lnTo>
                  <a:lnTo>
                    <a:pt x="901" y="58"/>
                  </a:lnTo>
                  <a:lnTo>
                    <a:pt x="920" y="54"/>
                  </a:lnTo>
                  <a:lnTo>
                    <a:pt x="937" y="50"/>
                  </a:lnTo>
                  <a:lnTo>
                    <a:pt x="955" y="46"/>
                  </a:lnTo>
                  <a:lnTo>
                    <a:pt x="972" y="42"/>
                  </a:lnTo>
                  <a:lnTo>
                    <a:pt x="989" y="40"/>
                  </a:lnTo>
                  <a:lnTo>
                    <a:pt x="1006" y="37"/>
                  </a:lnTo>
                  <a:lnTo>
                    <a:pt x="1021" y="33"/>
                  </a:lnTo>
                  <a:lnTo>
                    <a:pt x="1038" y="29"/>
                  </a:lnTo>
                  <a:lnTo>
                    <a:pt x="1055" y="27"/>
                  </a:lnTo>
                  <a:lnTo>
                    <a:pt x="1071" y="23"/>
                  </a:lnTo>
                  <a:lnTo>
                    <a:pt x="1086" y="21"/>
                  </a:lnTo>
                  <a:lnTo>
                    <a:pt x="1101" y="19"/>
                  </a:lnTo>
                  <a:lnTo>
                    <a:pt x="1116" y="18"/>
                  </a:lnTo>
                  <a:lnTo>
                    <a:pt x="1131" y="14"/>
                  </a:lnTo>
                  <a:lnTo>
                    <a:pt x="1145" y="12"/>
                  </a:lnTo>
                  <a:lnTo>
                    <a:pt x="1156" y="10"/>
                  </a:lnTo>
                  <a:lnTo>
                    <a:pt x="1171" y="8"/>
                  </a:lnTo>
                  <a:lnTo>
                    <a:pt x="1183" y="6"/>
                  </a:lnTo>
                  <a:lnTo>
                    <a:pt x="1196" y="4"/>
                  </a:lnTo>
                  <a:lnTo>
                    <a:pt x="1206" y="2"/>
                  </a:lnTo>
                  <a:lnTo>
                    <a:pt x="1217" y="2"/>
                  </a:lnTo>
                  <a:lnTo>
                    <a:pt x="1227" y="2"/>
                  </a:lnTo>
                  <a:lnTo>
                    <a:pt x="1236" y="0"/>
                  </a:lnTo>
                  <a:lnTo>
                    <a:pt x="1246" y="0"/>
                  </a:lnTo>
                  <a:lnTo>
                    <a:pt x="1253" y="0"/>
                  </a:lnTo>
                  <a:lnTo>
                    <a:pt x="1259" y="0"/>
                  </a:lnTo>
                  <a:lnTo>
                    <a:pt x="1267" y="0"/>
                  </a:lnTo>
                  <a:lnTo>
                    <a:pt x="1272" y="2"/>
                  </a:lnTo>
                  <a:lnTo>
                    <a:pt x="1278" y="4"/>
                  </a:lnTo>
                  <a:lnTo>
                    <a:pt x="1282" y="4"/>
                  </a:lnTo>
                  <a:lnTo>
                    <a:pt x="1287" y="4"/>
                  </a:lnTo>
                  <a:lnTo>
                    <a:pt x="1293" y="6"/>
                  </a:lnTo>
                  <a:lnTo>
                    <a:pt x="1299" y="8"/>
                  </a:lnTo>
                  <a:lnTo>
                    <a:pt x="1305" y="10"/>
                  </a:lnTo>
                  <a:lnTo>
                    <a:pt x="1312" y="12"/>
                  </a:lnTo>
                  <a:lnTo>
                    <a:pt x="1320" y="14"/>
                  </a:lnTo>
                  <a:lnTo>
                    <a:pt x="1327" y="18"/>
                  </a:lnTo>
                  <a:lnTo>
                    <a:pt x="1335" y="19"/>
                  </a:lnTo>
                  <a:lnTo>
                    <a:pt x="1344" y="21"/>
                  </a:lnTo>
                  <a:lnTo>
                    <a:pt x="1352" y="23"/>
                  </a:lnTo>
                  <a:lnTo>
                    <a:pt x="1362" y="27"/>
                  </a:lnTo>
                  <a:lnTo>
                    <a:pt x="1369" y="31"/>
                  </a:lnTo>
                  <a:lnTo>
                    <a:pt x="1379" y="33"/>
                  </a:lnTo>
                  <a:lnTo>
                    <a:pt x="1388" y="37"/>
                  </a:lnTo>
                  <a:lnTo>
                    <a:pt x="1400" y="42"/>
                  </a:lnTo>
                  <a:lnTo>
                    <a:pt x="1409" y="44"/>
                  </a:lnTo>
                  <a:lnTo>
                    <a:pt x="1419" y="48"/>
                  </a:lnTo>
                  <a:lnTo>
                    <a:pt x="1428" y="52"/>
                  </a:lnTo>
                  <a:lnTo>
                    <a:pt x="1440" y="58"/>
                  </a:lnTo>
                  <a:lnTo>
                    <a:pt x="1451" y="61"/>
                  </a:lnTo>
                  <a:lnTo>
                    <a:pt x="1462" y="65"/>
                  </a:lnTo>
                  <a:lnTo>
                    <a:pt x="1472" y="71"/>
                  </a:lnTo>
                  <a:lnTo>
                    <a:pt x="1483" y="75"/>
                  </a:lnTo>
                  <a:lnTo>
                    <a:pt x="1493" y="78"/>
                  </a:lnTo>
                  <a:lnTo>
                    <a:pt x="1504" y="84"/>
                  </a:lnTo>
                  <a:lnTo>
                    <a:pt x="1516" y="88"/>
                  </a:lnTo>
                  <a:lnTo>
                    <a:pt x="1527" y="94"/>
                  </a:lnTo>
                  <a:lnTo>
                    <a:pt x="1539" y="97"/>
                  </a:lnTo>
                  <a:lnTo>
                    <a:pt x="1548" y="103"/>
                  </a:lnTo>
                  <a:lnTo>
                    <a:pt x="1559" y="109"/>
                  </a:lnTo>
                  <a:lnTo>
                    <a:pt x="1571" y="115"/>
                  </a:lnTo>
                  <a:lnTo>
                    <a:pt x="1580" y="118"/>
                  </a:lnTo>
                  <a:lnTo>
                    <a:pt x="1590" y="124"/>
                  </a:lnTo>
                  <a:lnTo>
                    <a:pt x="1601" y="130"/>
                  </a:lnTo>
                  <a:lnTo>
                    <a:pt x="1611" y="136"/>
                  </a:lnTo>
                  <a:lnTo>
                    <a:pt x="1620" y="141"/>
                  </a:lnTo>
                  <a:lnTo>
                    <a:pt x="1632" y="147"/>
                  </a:lnTo>
                  <a:lnTo>
                    <a:pt x="1639" y="151"/>
                  </a:lnTo>
                  <a:lnTo>
                    <a:pt x="1651" y="156"/>
                  </a:lnTo>
                  <a:lnTo>
                    <a:pt x="1658" y="162"/>
                  </a:lnTo>
                  <a:lnTo>
                    <a:pt x="1668" y="168"/>
                  </a:lnTo>
                  <a:lnTo>
                    <a:pt x="1675" y="172"/>
                  </a:lnTo>
                  <a:lnTo>
                    <a:pt x="1685" y="177"/>
                  </a:lnTo>
                  <a:lnTo>
                    <a:pt x="1693" y="183"/>
                  </a:lnTo>
                  <a:lnTo>
                    <a:pt x="1700" y="189"/>
                  </a:lnTo>
                  <a:lnTo>
                    <a:pt x="1706" y="194"/>
                  </a:lnTo>
                  <a:lnTo>
                    <a:pt x="1714" y="200"/>
                  </a:lnTo>
                  <a:lnTo>
                    <a:pt x="1719" y="204"/>
                  </a:lnTo>
                  <a:lnTo>
                    <a:pt x="1725" y="210"/>
                  </a:lnTo>
                  <a:lnTo>
                    <a:pt x="1731" y="215"/>
                  </a:lnTo>
                  <a:lnTo>
                    <a:pt x="1736" y="219"/>
                  </a:lnTo>
                  <a:lnTo>
                    <a:pt x="1740" y="225"/>
                  </a:lnTo>
                  <a:lnTo>
                    <a:pt x="1744" y="231"/>
                  </a:lnTo>
                  <a:lnTo>
                    <a:pt x="1748" y="234"/>
                  </a:lnTo>
                  <a:lnTo>
                    <a:pt x="1752" y="240"/>
                  </a:lnTo>
                  <a:lnTo>
                    <a:pt x="1755" y="250"/>
                  </a:lnTo>
                  <a:lnTo>
                    <a:pt x="1757" y="259"/>
                  </a:lnTo>
                  <a:lnTo>
                    <a:pt x="1757" y="267"/>
                  </a:lnTo>
                  <a:lnTo>
                    <a:pt x="1753" y="276"/>
                  </a:lnTo>
                  <a:lnTo>
                    <a:pt x="1750" y="280"/>
                  </a:lnTo>
                  <a:lnTo>
                    <a:pt x="1748" y="286"/>
                  </a:lnTo>
                  <a:lnTo>
                    <a:pt x="1744" y="291"/>
                  </a:lnTo>
                  <a:lnTo>
                    <a:pt x="1740" y="297"/>
                  </a:lnTo>
                  <a:lnTo>
                    <a:pt x="1736" y="303"/>
                  </a:lnTo>
                  <a:lnTo>
                    <a:pt x="1731" y="310"/>
                  </a:lnTo>
                  <a:lnTo>
                    <a:pt x="1727" y="318"/>
                  </a:lnTo>
                  <a:lnTo>
                    <a:pt x="1721" y="328"/>
                  </a:lnTo>
                  <a:lnTo>
                    <a:pt x="1715" y="335"/>
                  </a:lnTo>
                  <a:lnTo>
                    <a:pt x="1710" y="343"/>
                  </a:lnTo>
                  <a:lnTo>
                    <a:pt x="1702" y="352"/>
                  </a:lnTo>
                  <a:lnTo>
                    <a:pt x="1696" y="364"/>
                  </a:lnTo>
                  <a:lnTo>
                    <a:pt x="1689" y="373"/>
                  </a:lnTo>
                  <a:lnTo>
                    <a:pt x="1683" y="385"/>
                  </a:lnTo>
                  <a:lnTo>
                    <a:pt x="1675" y="396"/>
                  </a:lnTo>
                  <a:lnTo>
                    <a:pt x="1670" y="407"/>
                  </a:lnTo>
                  <a:lnTo>
                    <a:pt x="1660" y="419"/>
                  </a:lnTo>
                  <a:lnTo>
                    <a:pt x="1653" y="430"/>
                  </a:lnTo>
                  <a:lnTo>
                    <a:pt x="1645" y="442"/>
                  </a:lnTo>
                  <a:lnTo>
                    <a:pt x="1637" y="455"/>
                  </a:lnTo>
                  <a:lnTo>
                    <a:pt x="1628" y="466"/>
                  </a:lnTo>
                  <a:lnTo>
                    <a:pt x="1620" y="480"/>
                  </a:lnTo>
                  <a:lnTo>
                    <a:pt x="1611" y="491"/>
                  </a:lnTo>
                  <a:lnTo>
                    <a:pt x="1603" y="506"/>
                  </a:lnTo>
                  <a:lnTo>
                    <a:pt x="1594" y="518"/>
                  </a:lnTo>
                  <a:lnTo>
                    <a:pt x="1584" y="531"/>
                  </a:lnTo>
                  <a:lnTo>
                    <a:pt x="1575" y="544"/>
                  </a:lnTo>
                  <a:lnTo>
                    <a:pt x="1567" y="560"/>
                  </a:lnTo>
                  <a:lnTo>
                    <a:pt x="1558" y="573"/>
                  </a:lnTo>
                  <a:lnTo>
                    <a:pt x="1548" y="586"/>
                  </a:lnTo>
                  <a:lnTo>
                    <a:pt x="1539" y="600"/>
                  </a:lnTo>
                  <a:lnTo>
                    <a:pt x="1531" y="615"/>
                  </a:lnTo>
                  <a:lnTo>
                    <a:pt x="1519" y="626"/>
                  </a:lnTo>
                  <a:lnTo>
                    <a:pt x="1512" y="639"/>
                  </a:lnTo>
                  <a:lnTo>
                    <a:pt x="1500" y="653"/>
                  </a:lnTo>
                  <a:lnTo>
                    <a:pt x="1491" y="666"/>
                  </a:lnTo>
                  <a:lnTo>
                    <a:pt x="1483" y="679"/>
                  </a:lnTo>
                  <a:lnTo>
                    <a:pt x="1474" y="691"/>
                  </a:lnTo>
                  <a:lnTo>
                    <a:pt x="1464" y="704"/>
                  </a:lnTo>
                  <a:lnTo>
                    <a:pt x="1457" y="717"/>
                  </a:lnTo>
                  <a:lnTo>
                    <a:pt x="1447" y="731"/>
                  </a:lnTo>
                  <a:lnTo>
                    <a:pt x="1438" y="742"/>
                  </a:lnTo>
                  <a:lnTo>
                    <a:pt x="1430" y="754"/>
                  </a:lnTo>
                  <a:lnTo>
                    <a:pt x="1421" y="765"/>
                  </a:lnTo>
                  <a:lnTo>
                    <a:pt x="1413" y="776"/>
                  </a:lnTo>
                  <a:lnTo>
                    <a:pt x="1403" y="788"/>
                  </a:lnTo>
                  <a:lnTo>
                    <a:pt x="1396" y="799"/>
                  </a:lnTo>
                  <a:lnTo>
                    <a:pt x="1390" y="811"/>
                  </a:lnTo>
                  <a:lnTo>
                    <a:pt x="1381" y="820"/>
                  </a:lnTo>
                  <a:lnTo>
                    <a:pt x="1373" y="830"/>
                  </a:lnTo>
                  <a:lnTo>
                    <a:pt x="1365" y="839"/>
                  </a:lnTo>
                  <a:lnTo>
                    <a:pt x="1360" y="849"/>
                  </a:lnTo>
                  <a:lnTo>
                    <a:pt x="1352" y="856"/>
                  </a:lnTo>
                  <a:lnTo>
                    <a:pt x="1346" y="864"/>
                  </a:lnTo>
                  <a:lnTo>
                    <a:pt x="1341" y="871"/>
                  </a:lnTo>
                  <a:lnTo>
                    <a:pt x="1335" y="879"/>
                  </a:lnTo>
                  <a:lnTo>
                    <a:pt x="1329" y="885"/>
                  </a:lnTo>
                  <a:lnTo>
                    <a:pt x="1324" y="891"/>
                  </a:lnTo>
                  <a:lnTo>
                    <a:pt x="1320" y="896"/>
                  </a:lnTo>
                  <a:lnTo>
                    <a:pt x="1316" y="902"/>
                  </a:lnTo>
                  <a:lnTo>
                    <a:pt x="1308" y="910"/>
                  </a:lnTo>
                  <a:lnTo>
                    <a:pt x="1303" y="915"/>
                  </a:lnTo>
                  <a:lnTo>
                    <a:pt x="1299" y="915"/>
                  </a:lnTo>
                  <a:lnTo>
                    <a:pt x="1295" y="917"/>
                  </a:lnTo>
                  <a:lnTo>
                    <a:pt x="1289" y="921"/>
                  </a:lnTo>
                  <a:lnTo>
                    <a:pt x="1284" y="923"/>
                  </a:lnTo>
                  <a:lnTo>
                    <a:pt x="1276" y="927"/>
                  </a:lnTo>
                  <a:lnTo>
                    <a:pt x="1268" y="929"/>
                  </a:lnTo>
                  <a:lnTo>
                    <a:pt x="1259" y="932"/>
                  </a:lnTo>
                  <a:lnTo>
                    <a:pt x="1249" y="934"/>
                  </a:lnTo>
                  <a:lnTo>
                    <a:pt x="1238" y="936"/>
                  </a:lnTo>
                  <a:lnTo>
                    <a:pt x="1227" y="940"/>
                  </a:lnTo>
                  <a:lnTo>
                    <a:pt x="1213" y="944"/>
                  </a:lnTo>
                  <a:lnTo>
                    <a:pt x="1202" y="948"/>
                  </a:lnTo>
                  <a:lnTo>
                    <a:pt x="1187" y="949"/>
                  </a:lnTo>
                  <a:lnTo>
                    <a:pt x="1173" y="953"/>
                  </a:lnTo>
                  <a:lnTo>
                    <a:pt x="1158" y="957"/>
                  </a:lnTo>
                  <a:lnTo>
                    <a:pt x="1143" y="961"/>
                  </a:lnTo>
                  <a:lnTo>
                    <a:pt x="1126" y="965"/>
                  </a:lnTo>
                  <a:lnTo>
                    <a:pt x="1109" y="968"/>
                  </a:lnTo>
                  <a:lnTo>
                    <a:pt x="1092" y="972"/>
                  </a:lnTo>
                  <a:lnTo>
                    <a:pt x="1074" y="976"/>
                  </a:lnTo>
                  <a:lnTo>
                    <a:pt x="1057" y="980"/>
                  </a:lnTo>
                  <a:lnTo>
                    <a:pt x="1038" y="984"/>
                  </a:lnTo>
                  <a:lnTo>
                    <a:pt x="1019" y="987"/>
                  </a:lnTo>
                  <a:lnTo>
                    <a:pt x="1000" y="993"/>
                  </a:lnTo>
                  <a:lnTo>
                    <a:pt x="981" y="997"/>
                  </a:lnTo>
                  <a:lnTo>
                    <a:pt x="962" y="1001"/>
                  </a:lnTo>
                  <a:lnTo>
                    <a:pt x="941" y="1005"/>
                  </a:lnTo>
                  <a:lnTo>
                    <a:pt x="922" y="1008"/>
                  </a:lnTo>
                  <a:lnTo>
                    <a:pt x="901" y="1012"/>
                  </a:lnTo>
                  <a:lnTo>
                    <a:pt x="882" y="1018"/>
                  </a:lnTo>
                  <a:lnTo>
                    <a:pt x="861" y="1022"/>
                  </a:lnTo>
                  <a:lnTo>
                    <a:pt x="842" y="1027"/>
                  </a:lnTo>
                  <a:lnTo>
                    <a:pt x="821" y="1031"/>
                  </a:lnTo>
                  <a:lnTo>
                    <a:pt x="800" y="1033"/>
                  </a:lnTo>
                  <a:lnTo>
                    <a:pt x="780" y="1037"/>
                  </a:lnTo>
                  <a:lnTo>
                    <a:pt x="759" y="1043"/>
                  </a:lnTo>
                  <a:lnTo>
                    <a:pt x="740" y="1046"/>
                  </a:lnTo>
                  <a:lnTo>
                    <a:pt x="719" y="1050"/>
                  </a:lnTo>
                  <a:lnTo>
                    <a:pt x="700" y="1054"/>
                  </a:lnTo>
                  <a:lnTo>
                    <a:pt x="681" y="1058"/>
                  </a:lnTo>
                  <a:lnTo>
                    <a:pt x="662" y="1060"/>
                  </a:lnTo>
                  <a:lnTo>
                    <a:pt x="643" y="1065"/>
                  </a:lnTo>
                  <a:lnTo>
                    <a:pt x="624" y="1067"/>
                  </a:lnTo>
                  <a:lnTo>
                    <a:pt x="606" y="1073"/>
                  </a:lnTo>
                  <a:lnTo>
                    <a:pt x="587" y="1075"/>
                  </a:lnTo>
                  <a:lnTo>
                    <a:pt x="570" y="1079"/>
                  </a:lnTo>
                  <a:lnTo>
                    <a:pt x="555" y="1083"/>
                  </a:lnTo>
                  <a:lnTo>
                    <a:pt x="538" y="1086"/>
                  </a:lnTo>
                  <a:lnTo>
                    <a:pt x="523" y="1088"/>
                  </a:lnTo>
                  <a:lnTo>
                    <a:pt x="508" y="1092"/>
                  </a:lnTo>
                  <a:lnTo>
                    <a:pt x="492" y="1094"/>
                  </a:lnTo>
                  <a:lnTo>
                    <a:pt x="479" y="1098"/>
                  </a:lnTo>
                  <a:lnTo>
                    <a:pt x="464" y="1100"/>
                  </a:lnTo>
                  <a:lnTo>
                    <a:pt x="452" y="1102"/>
                  </a:lnTo>
                  <a:lnTo>
                    <a:pt x="439" y="1105"/>
                  </a:lnTo>
                  <a:lnTo>
                    <a:pt x="430" y="1107"/>
                  </a:lnTo>
                  <a:lnTo>
                    <a:pt x="418" y="1107"/>
                  </a:lnTo>
                  <a:lnTo>
                    <a:pt x="411" y="1111"/>
                  </a:lnTo>
                  <a:lnTo>
                    <a:pt x="401" y="1111"/>
                  </a:lnTo>
                  <a:lnTo>
                    <a:pt x="395" y="1115"/>
                  </a:lnTo>
                  <a:lnTo>
                    <a:pt x="388" y="1115"/>
                  </a:lnTo>
                  <a:lnTo>
                    <a:pt x="384" y="1117"/>
                  </a:lnTo>
                  <a:lnTo>
                    <a:pt x="378" y="1117"/>
                  </a:lnTo>
                  <a:lnTo>
                    <a:pt x="376" y="1119"/>
                  </a:lnTo>
                  <a:lnTo>
                    <a:pt x="369" y="1119"/>
                  </a:lnTo>
                  <a:lnTo>
                    <a:pt x="361" y="1117"/>
                  </a:lnTo>
                  <a:lnTo>
                    <a:pt x="352" y="1113"/>
                  </a:lnTo>
                  <a:lnTo>
                    <a:pt x="342" y="1109"/>
                  </a:lnTo>
                  <a:lnTo>
                    <a:pt x="336" y="1105"/>
                  </a:lnTo>
                  <a:lnTo>
                    <a:pt x="331" y="1102"/>
                  </a:lnTo>
                  <a:lnTo>
                    <a:pt x="323" y="1098"/>
                  </a:lnTo>
                  <a:lnTo>
                    <a:pt x="319" y="1094"/>
                  </a:lnTo>
                  <a:lnTo>
                    <a:pt x="312" y="1088"/>
                  </a:lnTo>
                  <a:lnTo>
                    <a:pt x="304" y="1083"/>
                  </a:lnTo>
                  <a:lnTo>
                    <a:pt x="298" y="1079"/>
                  </a:lnTo>
                  <a:lnTo>
                    <a:pt x="293" y="1073"/>
                  </a:lnTo>
                  <a:lnTo>
                    <a:pt x="283" y="1067"/>
                  </a:lnTo>
                  <a:lnTo>
                    <a:pt x="276" y="1060"/>
                  </a:lnTo>
                  <a:lnTo>
                    <a:pt x="270" y="1054"/>
                  </a:lnTo>
                  <a:lnTo>
                    <a:pt x="262" y="1048"/>
                  </a:lnTo>
                  <a:lnTo>
                    <a:pt x="253" y="1041"/>
                  </a:lnTo>
                  <a:lnTo>
                    <a:pt x="247" y="1033"/>
                  </a:lnTo>
                  <a:lnTo>
                    <a:pt x="237" y="1026"/>
                  </a:lnTo>
                  <a:lnTo>
                    <a:pt x="230" y="1020"/>
                  </a:lnTo>
                  <a:lnTo>
                    <a:pt x="222" y="1010"/>
                  </a:lnTo>
                  <a:lnTo>
                    <a:pt x="215" y="1003"/>
                  </a:lnTo>
                  <a:lnTo>
                    <a:pt x="205" y="995"/>
                  </a:lnTo>
                  <a:lnTo>
                    <a:pt x="199" y="987"/>
                  </a:lnTo>
                  <a:lnTo>
                    <a:pt x="190" y="980"/>
                  </a:lnTo>
                  <a:lnTo>
                    <a:pt x="182" y="970"/>
                  </a:lnTo>
                  <a:lnTo>
                    <a:pt x="175" y="963"/>
                  </a:lnTo>
                  <a:lnTo>
                    <a:pt x="167" y="955"/>
                  </a:lnTo>
                  <a:lnTo>
                    <a:pt x="159" y="946"/>
                  </a:lnTo>
                  <a:lnTo>
                    <a:pt x="152" y="938"/>
                  </a:lnTo>
                  <a:lnTo>
                    <a:pt x="142" y="929"/>
                  </a:lnTo>
                  <a:lnTo>
                    <a:pt x="135" y="921"/>
                  </a:lnTo>
                  <a:lnTo>
                    <a:pt x="125" y="911"/>
                  </a:lnTo>
                  <a:lnTo>
                    <a:pt x="120" y="904"/>
                  </a:lnTo>
                  <a:lnTo>
                    <a:pt x="112" y="894"/>
                  </a:lnTo>
                  <a:lnTo>
                    <a:pt x="104" y="887"/>
                  </a:lnTo>
                  <a:lnTo>
                    <a:pt x="97" y="879"/>
                  </a:lnTo>
                  <a:lnTo>
                    <a:pt x="89" y="870"/>
                  </a:lnTo>
                  <a:lnTo>
                    <a:pt x="82" y="862"/>
                  </a:lnTo>
                  <a:lnTo>
                    <a:pt x="78" y="854"/>
                  </a:lnTo>
                  <a:lnTo>
                    <a:pt x="70" y="845"/>
                  </a:lnTo>
                  <a:lnTo>
                    <a:pt x="62" y="837"/>
                  </a:lnTo>
                  <a:lnTo>
                    <a:pt x="57" y="830"/>
                  </a:lnTo>
                  <a:lnTo>
                    <a:pt x="53" y="824"/>
                  </a:lnTo>
                  <a:lnTo>
                    <a:pt x="45" y="814"/>
                  </a:lnTo>
                  <a:lnTo>
                    <a:pt x="40" y="809"/>
                  </a:lnTo>
                  <a:lnTo>
                    <a:pt x="34" y="801"/>
                  </a:lnTo>
                  <a:lnTo>
                    <a:pt x="32" y="795"/>
                  </a:lnTo>
                  <a:lnTo>
                    <a:pt x="26" y="788"/>
                  </a:lnTo>
                  <a:lnTo>
                    <a:pt x="23" y="782"/>
                  </a:lnTo>
                  <a:lnTo>
                    <a:pt x="19" y="776"/>
                  </a:lnTo>
                  <a:lnTo>
                    <a:pt x="15" y="771"/>
                  </a:lnTo>
                  <a:lnTo>
                    <a:pt x="11" y="765"/>
                  </a:lnTo>
                  <a:lnTo>
                    <a:pt x="9" y="761"/>
                  </a:lnTo>
                  <a:lnTo>
                    <a:pt x="7" y="755"/>
                  </a:lnTo>
                  <a:lnTo>
                    <a:pt x="5" y="752"/>
                  </a:lnTo>
                  <a:lnTo>
                    <a:pt x="2" y="742"/>
                  </a:lnTo>
                  <a:lnTo>
                    <a:pt x="2" y="738"/>
                  </a:lnTo>
                  <a:lnTo>
                    <a:pt x="0" y="731"/>
                  </a:lnTo>
                  <a:lnTo>
                    <a:pt x="4" y="723"/>
                  </a:lnTo>
                  <a:lnTo>
                    <a:pt x="4" y="717"/>
                  </a:lnTo>
                  <a:lnTo>
                    <a:pt x="5" y="712"/>
                  </a:lnTo>
                  <a:lnTo>
                    <a:pt x="9" y="708"/>
                  </a:lnTo>
                  <a:lnTo>
                    <a:pt x="11" y="702"/>
                  </a:lnTo>
                  <a:lnTo>
                    <a:pt x="13" y="695"/>
                  </a:lnTo>
                  <a:lnTo>
                    <a:pt x="17" y="687"/>
                  </a:lnTo>
                  <a:lnTo>
                    <a:pt x="19" y="681"/>
                  </a:lnTo>
                  <a:lnTo>
                    <a:pt x="24" y="676"/>
                  </a:lnTo>
                  <a:lnTo>
                    <a:pt x="28" y="666"/>
                  </a:lnTo>
                  <a:lnTo>
                    <a:pt x="32" y="660"/>
                  </a:lnTo>
                  <a:lnTo>
                    <a:pt x="36" y="651"/>
                  </a:lnTo>
                  <a:lnTo>
                    <a:pt x="42" y="643"/>
                  </a:lnTo>
                  <a:lnTo>
                    <a:pt x="47" y="636"/>
                  </a:lnTo>
                  <a:lnTo>
                    <a:pt x="51" y="626"/>
                  </a:lnTo>
                  <a:lnTo>
                    <a:pt x="57" y="617"/>
                  </a:lnTo>
                  <a:lnTo>
                    <a:pt x="62" y="609"/>
                  </a:lnTo>
                  <a:lnTo>
                    <a:pt x="68" y="598"/>
                  </a:lnTo>
                  <a:lnTo>
                    <a:pt x="74" y="588"/>
                  </a:lnTo>
                  <a:lnTo>
                    <a:pt x="82" y="581"/>
                  </a:lnTo>
                  <a:lnTo>
                    <a:pt x="87" y="571"/>
                  </a:lnTo>
                  <a:lnTo>
                    <a:pt x="93" y="560"/>
                  </a:lnTo>
                  <a:lnTo>
                    <a:pt x="101" y="550"/>
                  </a:lnTo>
                  <a:lnTo>
                    <a:pt x="106" y="539"/>
                  </a:lnTo>
                  <a:lnTo>
                    <a:pt x="114" y="531"/>
                  </a:lnTo>
                  <a:lnTo>
                    <a:pt x="121" y="520"/>
                  </a:lnTo>
                  <a:lnTo>
                    <a:pt x="129" y="512"/>
                  </a:lnTo>
                  <a:lnTo>
                    <a:pt x="137" y="501"/>
                  </a:lnTo>
                  <a:lnTo>
                    <a:pt x="144" y="491"/>
                  </a:lnTo>
                  <a:lnTo>
                    <a:pt x="152" y="482"/>
                  </a:lnTo>
                  <a:lnTo>
                    <a:pt x="158" y="472"/>
                  </a:lnTo>
                  <a:lnTo>
                    <a:pt x="165" y="463"/>
                  </a:lnTo>
                  <a:lnTo>
                    <a:pt x="175" y="453"/>
                  </a:lnTo>
                  <a:lnTo>
                    <a:pt x="180" y="442"/>
                  </a:lnTo>
                  <a:lnTo>
                    <a:pt x="188" y="434"/>
                  </a:lnTo>
                  <a:lnTo>
                    <a:pt x="196" y="425"/>
                  </a:lnTo>
                  <a:lnTo>
                    <a:pt x="203" y="415"/>
                  </a:lnTo>
                  <a:lnTo>
                    <a:pt x="211" y="407"/>
                  </a:lnTo>
                  <a:lnTo>
                    <a:pt x="218" y="398"/>
                  </a:lnTo>
                  <a:lnTo>
                    <a:pt x="226" y="390"/>
                  </a:lnTo>
                  <a:lnTo>
                    <a:pt x="234" y="381"/>
                  </a:lnTo>
                  <a:lnTo>
                    <a:pt x="241" y="373"/>
                  </a:lnTo>
                  <a:lnTo>
                    <a:pt x="249" y="366"/>
                  </a:lnTo>
                  <a:lnTo>
                    <a:pt x="256" y="358"/>
                  </a:lnTo>
                  <a:lnTo>
                    <a:pt x="264" y="352"/>
                  </a:lnTo>
                  <a:lnTo>
                    <a:pt x="272" y="343"/>
                  </a:lnTo>
                  <a:lnTo>
                    <a:pt x="277" y="337"/>
                  </a:lnTo>
                  <a:lnTo>
                    <a:pt x="285" y="331"/>
                  </a:lnTo>
                  <a:lnTo>
                    <a:pt x="293" y="326"/>
                  </a:lnTo>
                  <a:lnTo>
                    <a:pt x="298" y="320"/>
                  </a:lnTo>
                  <a:lnTo>
                    <a:pt x="304" y="314"/>
                  </a:lnTo>
                  <a:lnTo>
                    <a:pt x="312" y="310"/>
                  </a:lnTo>
                  <a:lnTo>
                    <a:pt x="317" y="307"/>
                  </a:lnTo>
                  <a:lnTo>
                    <a:pt x="323" y="303"/>
                  </a:lnTo>
                  <a:lnTo>
                    <a:pt x="329" y="299"/>
                  </a:lnTo>
                  <a:lnTo>
                    <a:pt x="334" y="297"/>
                  </a:lnTo>
                  <a:lnTo>
                    <a:pt x="340" y="295"/>
                  </a:lnTo>
                  <a:lnTo>
                    <a:pt x="344" y="291"/>
                  </a:lnTo>
                  <a:lnTo>
                    <a:pt x="350" y="291"/>
                  </a:lnTo>
                  <a:lnTo>
                    <a:pt x="355" y="291"/>
                  </a:lnTo>
                  <a:lnTo>
                    <a:pt x="361" y="291"/>
                  </a:lnTo>
                  <a:lnTo>
                    <a:pt x="367" y="291"/>
                  </a:lnTo>
                  <a:lnTo>
                    <a:pt x="371" y="295"/>
                  </a:lnTo>
                  <a:lnTo>
                    <a:pt x="373" y="301"/>
                  </a:lnTo>
                  <a:lnTo>
                    <a:pt x="373" y="309"/>
                  </a:lnTo>
                  <a:lnTo>
                    <a:pt x="371" y="316"/>
                  </a:lnTo>
                  <a:lnTo>
                    <a:pt x="367" y="326"/>
                  </a:lnTo>
                  <a:lnTo>
                    <a:pt x="363" y="329"/>
                  </a:lnTo>
                  <a:lnTo>
                    <a:pt x="359" y="335"/>
                  </a:lnTo>
                  <a:lnTo>
                    <a:pt x="355" y="343"/>
                  </a:lnTo>
                  <a:lnTo>
                    <a:pt x="352" y="349"/>
                  </a:lnTo>
                  <a:lnTo>
                    <a:pt x="346" y="354"/>
                  </a:lnTo>
                  <a:lnTo>
                    <a:pt x="342" y="360"/>
                  </a:lnTo>
                  <a:lnTo>
                    <a:pt x="336" y="368"/>
                  </a:lnTo>
                  <a:lnTo>
                    <a:pt x="331" y="375"/>
                  </a:lnTo>
                  <a:lnTo>
                    <a:pt x="325" y="381"/>
                  </a:lnTo>
                  <a:lnTo>
                    <a:pt x="319" y="388"/>
                  </a:lnTo>
                  <a:lnTo>
                    <a:pt x="314" y="396"/>
                  </a:lnTo>
                  <a:lnTo>
                    <a:pt x="308" y="406"/>
                  </a:lnTo>
                  <a:lnTo>
                    <a:pt x="300" y="413"/>
                  </a:lnTo>
                  <a:lnTo>
                    <a:pt x="293" y="421"/>
                  </a:lnTo>
                  <a:lnTo>
                    <a:pt x="285" y="428"/>
                  </a:lnTo>
                  <a:lnTo>
                    <a:pt x="277" y="438"/>
                  </a:lnTo>
                  <a:lnTo>
                    <a:pt x="272" y="445"/>
                  </a:lnTo>
                  <a:lnTo>
                    <a:pt x="264" y="453"/>
                  </a:lnTo>
                  <a:lnTo>
                    <a:pt x="256" y="463"/>
                  </a:lnTo>
                  <a:lnTo>
                    <a:pt x="249" y="470"/>
                  </a:lnTo>
                  <a:lnTo>
                    <a:pt x="241" y="480"/>
                  </a:lnTo>
                  <a:lnTo>
                    <a:pt x="232" y="487"/>
                  </a:lnTo>
                  <a:lnTo>
                    <a:pt x="224" y="495"/>
                  </a:lnTo>
                  <a:lnTo>
                    <a:pt x="217" y="504"/>
                  </a:lnTo>
                  <a:lnTo>
                    <a:pt x="209" y="512"/>
                  </a:lnTo>
                  <a:lnTo>
                    <a:pt x="199" y="520"/>
                  </a:lnTo>
                  <a:lnTo>
                    <a:pt x="194" y="529"/>
                  </a:lnTo>
                  <a:lnTo>
                    <a:pt x="186" y="537"/>
                  </a:lnTo>
                  <a:lnTo>
                    <a:pt x="177" y="544"/>
                  </a:lnTo>
                  <a:lnTo>
                    <a:pt x="171" y="552"/>
                  </a:lnTo>
                  <a:lnTo>
                    <a:pt x="163" y="561"/>
                  </a:lnTo>
                  <a:lnTo>
                    <a:pt x="158" y="569"/>
                  </a:lnTo>
                  <a:lnTo>
                    <a:pt x="150" y="577"/>
                  </a:lnTo>
                  <a:lnTo>
                    <a:pt x="144" y="584"/>
                  </a:lnTo>
                  <a:lnTo>
                    <a:pt x="137" y="590"/>
                  </a:lnTo>
                  <a:lnTo>
                    <a:pt x="131" y="598"/>
                  </a:lnTo>
                  <a:lnTo>
                    <a:pt x="125" y="605"/>
                  </a:lnTo>
                  <a:lnTo>
                    <a:pt x="120" y="611"/>
                  </a:lnTo>
                  <a:lnTo>
                    <a:pt x="114" y="617"/>
                  </a:lnTo>
                  <a:lnTo>
                    <a:pt x="110" y="624"/>
                  </a:lnTo>
                  <a:lnTo>
                    <a:pt x="104" y="630"/>
                  </a:lnTo>
                  <a:lnTo>
                    <a:pt x="102" y="636"/>
                  </a:lnTo>
                  <a:lnTo>
                    <a:pt x="99" y="639"/>
                  </a:lnTo>
                  <a:lnTo>
                    <a:pt x="95" y="645"/>
                  </a:lnTo>
                  <a:lnTo>
                    <a:pt x="89" y="655"/>
                  </a:lnTo>
                  <a:lnTo>
                    <a:pt x="87" y="662"/>
                  </a:lnTo>
                  <a:lnTo>
                    <a:pt x="87" y="668"/>
                  </a:lnTo>
                  <a:lnTo>
                    <a:pt x="89" y="674"/>
                  </a:lnTo>
                  <a:lnTo>
                    <a:pt x="91" y="676"/>
                  </a:lnTo>
                  <a:lnTo>
                    <a:pt x="101" y="676"/>
                  </a:lnTo>
                  <a:lnTo>
                    <a:pt x="104" y="676"/>
                  </a:lnTo>
                  <a:lnTo>
                    <a:pt x="110" y="676"/>
                  </a:lnTo>
                  <a:lnTo>
                    <a:pt x="118" y="676"/>
                  </a:lnTo>
                  <a:lnTo>
                    <a:pt x="125" y="678"/>
                  </a:lnTo>
                  <a:lnTo>
                    <a:pt x="133" y="676"/>
                  </a:lnTo>
                  <a:lnTo>
                    <a:pt x="142" y="676"/>
                  </a:lnTo>
                  <a:lnTo>
                    <a:pt x="152" y="674"/>
                  </a:lnTo>
                  <a:lnTo>
                    <a:pt x="163" y="674"/>
                  </a:lnTo>
                  <a:lnTo>
                    <a:pt x="175" y="672"/>
                  </a:lnTo>
                  <a:lnTo>
                    <a:pt x="186" y="670"/>
                  </a:lnTo>
                  <a:lnTo>
                    <a:pt x="198" y="668"/>
                  </a:lnTo>
                  <a:lnTo>
                    <a:pt x="211" y="666"/>
                  </a:lnTo>
                  <a:lnTo>
                    <a:pt x="224" y="664"/>
                  </a:lnTo>
                  <a:lnTo>
                    <a:pt x="237" y="660"/>
                  </a:lnTo>
                  <a:lnTo>
                    <a:pt x="251" y="658"/>
                  </a:lnTo>
                  <a:lnTo>
                    <a:pt x="266" y="657"/>
                  </a:lnTo>
                  <a:lnTo>
                    <a:pt x="279" y="653"/>
                  </a:lnTo>
                  <a:lnTo>
                    <a:pt x="296" y="649"/>
                  </a:lnTo>
                  <a:lnTo>
                    <a:pt x="312" y="647"/>
                  </a:lnTo>
                  <a:lnTo>
                    <a:pt x="327" y="643"/>
                  </a:lnTo>
                  <a:lnTo>
                    <a:pt x="344" y="639"/>
                  </a:lnTo>
                  <a:lnTo>
                    <a:pt x="359" y="636"/>
                  </a:lnTo>
                  <a:lnTo>
                    <a:pt x="376" y="634"/>
                  </a:lnTo>
                  <a:lnTo>
                    <a:pt x="392" y="630"/>
                  </a:lnTo>
                  <a:lnTo>
                    <a:pt x="409" y="626"/>
                  </a:lnTo>
                  <a:lnTo>
                    <a:pt x="426" y="622"/>
                  </a:lnTo>
                  <a:lnTo>
                    <a:pt x="443" y="619"/>
                  </a:lnTo>
                  <a:lnTo>
                    <a:pt x="462" y="617"/>
                  </a:lnTo>
                  <a:lnTo>
                    <a:pt x="477" y="613"/>
                  </a:lnTo>
                  <a:lnTo>
                    <a:pt x="494" y="609"/>
                  </a:lnTo>
                  <a:lnTo>
                    <a:pt x="511" y="603"/>
                  </a:lnTo>
                  <a:lnTo>
                    <a:pt x="528" y="600"/>
                  </a:lnTo>
                  <a:lnTo>
                    <a:pt x="544" y="596"/>
                  </a:lnTo>
                  <a:lnTo>
                    <a:pt x="561" y="592"/>
                  </a:lnTo>
                  <a:lnTo>
                    <a:pt x="578" y="588"/>
                  </a:lnTo>
                  <a:lnTo>
                    <a:pt x="593" y="584"/>
                  </a:lnTo>
                  <a:lnTo>
                    <a:pt x="608" y="581"/>
                  </a:lnTo>
                  <a:lnTo>
                    <a:pt x="626" y="577"/>
                  </a:lnTo>
                  <a:lnTo>
                    <a:pt x="641" y="573"/>
                  </a:lnTo>
                  <a:lnTo>
                    <a:pt x="656" y="569"/>
                  </a:lnTo>
                  <a:lnTo>
                    <a:pt x="669" y="565"/>
                  </a:lnTo>
                  <a:lnTo>
                    <a:pt x="684" y="561"/>
                  </a:lnTo>
                  <a:lnTo>
                    <a:pt x="698" y="558"/>
                  </a:lnTo>
                  <a:lnTo>
                    <a:pt x="713" y="556"/>
                  </a:lnTo>
                  <a:lnTo>
                    <a:pt x="724" y="550"/>
                  </a:lnTo>
                  <a:lnTo>
                    <a:pt x="738" y="546"/>
                  </a:lnTo>
                  <a:lnTo>
                    <a:pt x="749" y="542"/>
                  </a:lnTo>
                  <a:lnTo>
                    <a:pt x="761" y="541"/>
                  </a:lnTo>
                  <a:lnTo>
                    <a:pt x="770" y="539"/>
                  </a:lnTo>
                  <a:lnTo>
                    <a:pt x="781" y="535"/>
                  </a:lnTo>
                  <a:lnTo>
                    <a:pt x="791" y="533"/>
                  </a:lnTo>
                  <a:lnTo>
                    <a:pt x="800" y="529"/>
                  </a:lnTo>
                  <a:lnTo>
                    <a:pt x="808" y="527"/>
                  </a:lnTo>
                  <a:lnTo>
                    <a:pt x="816" y="523"/>
                  </a:lnTo>
                  <a:lnTo>
                    <a:pt x="821" y="522"/>
                  </a:lnTo>
                  <a:lnTo>
                    <a:pt x="827" y="520"/>
                  </a:lnTo>
                  <a:lnTo>
                    <a:pt x="833" y="518"/>
                  </a:lnTo>
                  <a:lnTo>
                    <a:pt x="837" y="516"/>
                  </a:lnTo>
                  <a:lnTo>
                    <a:pt x="839" y="516"/>
                  </a:lnTo>
                  <a:lnTo>
                    <a:pt x="842" y="516"/>
                  </a:lnTo>
                  <a:lnTo>
                    <a:pt x="844" y="510"/>
                  </a:lnTo>
                  <a:lnTo>
                    <a:pt x="850" y="504"/>
                  </a:lnTo>
                  <a:lnTo>
                    <a:pt x="858" y="497"/>
                  </a:lnTo>
                  <a:lnTo>
                    <a:pt x="865" y="489"/>
                  </a:lnTo>
                  <a:lnTo>
                    <a:pt x="869" y="484"/>
                  </a:lnTo>
                  <a:lnTo>
                    <a:pt x="873" y="478"/>
                  </a:lnTo>
                  <a:lnTo>
                    <a:pt x="878" y="470"/>
                  </a:lnTo>
                  <a:lnTo>
                    <a:pt x="884" y="466"/>
                  </a:lnTo>
                  <a:lnTo>
                    <a:pt x="888" y="459"/>
                  </a:lnTo>
                  <a:lnTo>
                    <a:pt x="894" y="451"/>
                  </a:lnTo>
                  <a:lnTo>
                    <a:pt x="899" y="444"/>
                  </a:lnTo>
                  <a:lnTo>
                    <a:pt x="905" y="438"/>
                  </a:lnTo>
                  <a:lnTo>
                    <a:pt x="911" y="428"/>
                  </a:lnTo>
                  <a:lnTo>
                    <a:pt x="917" y="421"/>
                  </a:lnTo>
                  <a:lnTo>
                    <a:pt x="922" y="413"/>
                  </a:lnTo>
                  <a:lnTo>
                    <a:pt x="930" y="404"/>
                  </a:lnTo>
                  <a:lnTo>
                    <a:pt x="936" y="394"/>
                  </a:lnTo>
                  <a:lnTo>
                    <a:pt x="943" y="387"/>
                  </a:lnTo>
                  <a:lnTo>
                    <a:pt x="949" y="377"/>
                  </a:lnTo>
                  <a:lnTo>
                    <a:pt x="956" y="369"/>
                  </a:lnTo>
                  <a:lnTo>
                    <a:pt x="964" y="360"/>
                  </a:lnTo>
                  <a:lnTo>
                    <a:pt x="970" y="350"/>
                  </a:lnTo>
                  <a:lnTo>
                    <a:pt x="977" y="341"/>
                  </a:lnTo>
                  <a:lnTo>
                    <a:pt x="985" y="331"/>
                  </a:lnTo>
                  <a:lnTo>
                    <a:pt x="991" y="322"/>
                  </a:lnTo>
                  <a:lnTo>
                    <a:pt x="998" y="312"/>
                  </a:lnTo>
                  <a:lnTo>
                    <a:pt x="1006" y="303"/>
                  </a:lnTo>
                  <a:lnTo>
                    <a:pt x="1014" y="293"/>
                  </a:lnTo>
                  <a:lnTo>
                    <a:pt x="1021" y="284"/>
                  </a:lnTo>
                  <a:lnTo>
                    <a:pt x="1029" y="274"/>
                  </a:lnTo>
                  <a:lnTo>
                    <a:pt x="1036" y="265"/>
                  </a:lnTo>
                  <a:lnTo>
                    <a:pt x="1042" y="255"/>
                  </a:lnTo>
                  <a:lnTo>
                    <a:pt x="1050" y="246"/>
                  </a:lnTo>
                  <a:lnTo>
                    <a:pt x="1057" y="236"/>
                  </a:lnTo>
                  <a:lnTo>
                    <a:pt x="1065" y="227"/>
                  </a:lnTo>
                  <a:lnTo>
                    <a:pt x="1072" y="219"/>
                  </a:lnTo>
                  <a:lnTo>
                    <a:pt x="1078" y="210"/>
                  </a:lnTo>
                  <a:lnTo>
                    <a:pt x="1086" y="200"/>
                  </a:lnTo>
                  <a:lnTo>
                    <a:pt x="1092" y="193"/>
                  </a:lnTo>
                  <a:lnTo>
                    <a:pt x="1099" y="185"/>
                  </a:lnTo>
                  <a:lnTo>
                    <a:pt x="1105" y="177"/>
                  </a:lnTo>
                  <a:lnTo>
                    <a:pt x="1112" y="170"/>
                  </a:lnTo>
                  <a:lnTo>
                    <a:pt x="1120" y="162"/>
                  </a:lnTo>
                  <a:lnTo>
                    <a:pt x="1128" y="156"/>
                  </a:lnTo>
                  <a:lnTo>
                    <a:pt x="1131" y="149"/>
                  </a:lnTo>
                  <a:lnTo>
                    <a:pt x="1139" y="143"/>
                  </a:lnTo>
                  <a:lnTo>
                    <a:pt x="1145" y="136"/>
                  </a:lnTo>
                  <a:lnTo>
                    <a:pt x="1150" y="130"/>
                  </a:lnTo>
                  <a:lnTo>
                    <a:pt x="1156" y="124"/>
                  </a:lnTo>
                  <a:lnTo>
                    <a:pt x="1160" y="118"/>
                  </a:lnTo>
                  <a:lnTo>
                    <a:pt x="1166" y="115"/>
                  </a:lnTo>
                  <a:lnTo>
                    <a:pt x="1171" y="113"/>
                  </a:lnTo>
                  <a:lnTo>
                    <a:pt x="1179" y="105"/>
                  </a:lnTo>
                  <a:lnTo>
                    <a:pt x="1189" y="101"/>
                  </a:lnTo>
                  <a:lnTo>
                    <a:pt x="1196" y="97"/>
                  </a:lnTo>
                  <a:lnTo>
                    <a:pt x="1204" y="99"/>
                  </a:lnTo>
                  <a:lnTo>
                    <a:pt x="1206" y="99"/>
                  </a:lnTo>
                  <a:lnTo>
                    <a:pt x="1208" y="105"/>
                  </a:lnTo>
                  <a:lnTo>
                    <a:pt x="1206" y="111"/>
                  </a:lnTo>
                  <a:lnTo>
                    <a:pt x="1204" y="118"/>
                  </a:lnTo>
                  <a:lnTo>
                    <a:pt x="1202" y="122"/>
                  </a:lnTo>
                  <a:lnTo>
                    <a:pt x="1200" y="128"/>
                  </a:lnTo>
                  <a:lnTo>
                    <a:pt x="1196" y="134"/>
                  </a:lnTo>
                  <a:lnTo>
                    <a:pt x="1194" y="139"/>
                  </a:lnTo>
                  <a:lnTo>
                    <a:pt x="1189" y="143"/>
                  </a:lnTo>
                  <a:lnTo>
                    <a:pt x="1185" y="151"/>
                  </a:lnTo>
                  <a:lnTo>
                    <a:pt x="1181" y="156"/>
                  </a:lnTo>
                  <a:lnTo>
                    <a:pt x="1177" y="166"/>
                  </a:lnTo>
                  <a:lnTo>
                    <a:pt x="1171" y="172"/>
                  </a:lnTo>
                  <a:lnTo>
                    <a:pt x="1166" y="179"/>
                  </a:lnTo>
                  <a:lnTo>
                    <a:pt x="1160" y="187"/>
                  </a:lnTo>
                  <a:lnTo>
                    <a:pt x="1154" y="194"/>
                  </a:lnTo>
                  <a:lnTo>
                    <a:pt x="1149" y="204"/>
                  </a:lnTo>
                  <a:lnTo>
                    <a:pt x="1141" y="212"/>
                  </a:lnTo>
                  <a:lnTo>
                    <a:pt x="1135" y="219"/>
                  </a:lnTo>
                  <a:lnTo>
                    <a:pt x="1130" y="229"/>
                  </a:lnTo>
                  <a:lnTo>
                    <a:pt x="1122" y="238"/>
                  </a:lnTo>
                  <a:lnTo>
                    <a:pt x="1114" y="246"/>
                  </a:lnTo>
                  <a:lnTo>
                    <a:pt x="1107" y="255"/>
                  </a:lnTo>
                  <a:lnTo>
                    <a:pt x="1101" y="267"/>
                  </a:lnTo>
                  <a:lnTo>
                    <a:pt x="1093" y="274"/>
                  </a:lnTo>
                  <a:lnTo>
                    <a:pt x="1086" y="286"/>
                  </a:lnTo>
                  <a:lnTo>
                    <a:pt x="1078" y="293"/>
                  </a:lnTo>
                  <a:lnTo>
                    <a:pt x="1072" y="305"/>
                  </a:lnTo>
                  <a:lnTo>
                    <a:pt x="1063" y="314"/>
                  </a:lnTo>
                  <a:lnTo>
                    <a:pt x="1057" y="322"/>
                  </a:lnTo>
                  <a:lnTo>
                    <a:pt x="1050" y="331"/>
                  </a:lnTo>
                  <a:lnTo>
                    <a:pt x="1042" y="343"/>
                  </a:lnTo>
                  <a:lnTo>
                    <a:pt x="1034" y="350"/>
                  </a:lnTo>
                  <a:lnTo>
                    <a:pt x="1027" y="362"/>
                  </a:lnTo>
                  <a:lnTo>
                    <a:pt x="1019" y="369"/>
                  </a:lnTo>
                  <a:lnTo>
                    <a:pt x="1014" y="381"/>
                  </a:lnTo>
                  <a:lnTo>
                    <a:pt x="1006" y="388"/>
                  </a:lnTo>
                  <a:lnTo>
                    <a:pt x="1000" y="398"/>
                  </a:lnTo>
                  <a:lnTo>
                    <a:pt x="993" y="407"/>
                  </a:lnTo>
                  <a:lnTo>
                    <a:pt x="987" y="415"/>
                  </a:lnTo>
                  <a:lnTo>
                    <a:pt x="981" y="425"/>
                  </a:lnTo>
                  <a:lnTo>
                    <a:pt x="975" y="432"/>
                  </a:lnTo>
                  <a:lnTo>
                    <a:pt x="970" y="440"/>
                  </a:lnTo>
                  <a:lnTo>
                    <a:pt x="964" y="449"/>
                  </a:lnTo>
                  <a:lnTo>
                    <a:pt x="960" y="457"/>
                  </a:lnTo>
                  <a:lnTo>
                    <a:pt x="955" y="465"/>
                  </a:lnTo>
                  <a:lnTo>
                    <a:pt x="951" y="472"/>
                  </a:lnTo>
                  <a:lnTo>
                    <a:pt x="947" y="480"/>
                  </a:lnTo>
                  <a:lnTo>
                    <a:pt x="943" y="485"/>
                  </a:lnTo>
                  <a:lnTo>
                    <a:pt x="941" y="491"/>
                  </a:lnTo>
                  <a:lnTo>
                    <a:pt x="937" y="497"/>
                  </a:lnTo>
                  <a:lnTo>
                    <a:pt x="936" y="504"/>
                  </a:lnTo>
                  <a:lnTo>
                    <a:pt x="934" y="508"/>
                  </a:lnTo>
                  <a:lnTo>
                    <a:pt x="932" y="514"/>
                  </a:lnTo>
                  <a:lnTo>
                    <a:pt x="932" y="518"/>
                  </a:lnTo>
                  <a:lnTo>
                    <a:pt x="932" y="522"/>
                  </a:lnTo>
                  <a:lnTo>
                    <a:pt x="934" y="529"/>
                  </a:lnTo>
                  <a:lnTo>
                    <a:pt x="937" y="537"/>
                  </a:lnTo>
                  <a:lnTo>
                    <a:pt x="941" y="539"/>
                  </a:lnTo>
                  <a:lnTo>
                    <a:pt x="949" y="544"/>
                  </a:lnTo>
                  <a:lnTo>
                    <a:pt x="953" y="548"/>
                  </a:lnTo>
                  <a:lnTo>
                    <a:pt x="958" y="550"/>
                  </a:lnTo>
                  <a:lnTo>
                    <a:pt x="962" y="554"/>
                  </a:lnTo>
                  <a:lnTo>
                    <a:pt x="968" y="560"/>
                  </a:lnTo>
                  <a:lnTo>
                    <a:pt x="972" y="561"/>
                  </a:lnTo>
                  <a:lnTo>
                    <a:pt x="977" y="565"/>
                  </a:lnTo>
                  <a:lnTo>
                    <a:pt x="983" y="569"/>
                  </a:lnTo>
                  <a:lnTo>
                    <a:pt x="989" y="575"/>
                  </a:lnTo>
                  <a:lnTo>
                    <a:pt x="995" y="579"/>
                  </a:lnTo>
                  <a:lnTo>
                    <a:pt x="1002" y="584"/>
                  </a:lnTo>
                  <a:lnTo>
                    <a:pt x="1010" y="588"/>
                  </a:lnTo>
                  <a:lnTo>
                    <a:pt x="1015" y="594"/>
                  </a:lnTo>
                  <a:lnTo>
                    <a:pt x="1023" y="598"/>
                  </a:lnTo>
                  <a:lnTo>
                    <a:pt x="1031" y="603"/>
                  </a:lnTo>
                  <a:lnTo>
                    <a:pt x="1036" y="609"/>
                  </a:lnTo>
                  <a:lnTo>
                    <a:pt x="1044" y="615"/>
                  </a:lnTo>
                  <a:lnTo>
                    <a:pt x="1052" y="619"/>
                  </a:lnTo>
                  <a:lnTo>
                    <a:pt x="1059" y="624"/>
                  </a:lnTo>
                  <a:lnTo>
                    <a:pt x="1067" y="630"/>
                  </a:lnTo>
                  <a:lnTo>
                    <a:pt x="1074" y="636"/>
                  </a:lnTo>
                  <a:lnTo>
                    <a:pt x="1082" y="641"/>
                  </a:lnTo>
                  <a:lnTo>
                    <a:pt x="1090" y="647"/>
                  </a:lnTo>
                  <a:lnTo>
                    <a:pt x="1097" y="653"/>
                  </a:lnTo>
                  <a:lnTo>
                    <a:pt x="1105" y="658"/>
                  </a:lnTo>
                  <a:lnTo>
                    <a:pt x="1112" y="664"/>
                  </a:lnTo>
                  <a:lnTo>
                    <a:pt x="1122" y="670"/>
                  </a:lnTo>
                  <a:lnTo>
                    <a:pt x="1130" y="676"/>
                  </a:lnTo>
                  <a:lnTo>
                    <a:pt x="1137" y="683"/>
                  </a:lnTo>
                  <a:lnTo>
                    <a:pt x="1145" y="687"/>
                  </a:lnTo>
                  <a:lnTo>
                    <a:pt x="1152" y="693"/>
                  </a:lnTo>
                  <a:lnTo>
                    <a:pt x="1160" y="698"/>
                  </a:lnTo>
                  <a:lnTo>
                    <a:pt x="1168" y="704"/>
                  </a:lnTo>
                  <a:lnTo>
                    <a:pt x="1175" y="710"/>
                  </a:lnTo>
                  <a:lnTo>
                    <a:pt x="1181" y="716"/>
                  </a:lnTo>
                  <a:lnTo>
                    <a:pt x="1189" y="721"/>
                  </a:lnTo>
                  <a:lnTo>
                    <a:pt x="1196" y="727"/>
                  </a:lnTo>
                  <a:lnTo>
                    <a:pt x="1204" y="733"/>
                  </a:lnTo>
                  <a:lnTo>
                    <a:pt x="1209" y="736"/>
                  </a:lnTo>
                  <a:lnTo>
                    <a:pt x="1215" y="742"/>
                  </a:lnTo>
                  <a:lnTo>
                    <a:pt x="1223" y="748"/>
                  </a:lnTo>
                  <a:lnTo>
                    <a:pt x="1227" y="754"/>
                  </a:lnTo>
                  <a:lnTo>
                    <a:pt x="1232" y="759"/>
                  </a:lnTo>
                  <a:lnTo>
                    <a:pt x="1238" y="763"/>
                  </a:lnTo>
                  <a:lnTo>
                    <a:pt x="1246" y="769"/>
                  </a:lnTo>
                  <a:lnTo>
                    <a:pt x="1253" y="778"/>
                  </a:lnTo>
                  <a:lnTo>
                    <a:pt x="1261" y="788"/>
                  </a:lnTo>
                  <a:lnTo>
                    <a:pt x="1268" y="795"/>
                  </a:lnTo>
                  <a:lnTo>
                    <a:pt x="1274" y="803"/>
                  </a:lnTo>
                  <a:lnTo>
                    <a:pt x="1276" y="809"/>
                  </a:lnTo>
                  <a:lnTo>
                    <a:pt x="1280" y="816"/>
                  </a:lnTo>
                  <a:lnTo>
                    <a:pt x="1280" y="820"/>
                  </a:lnTo>
                  <a:lnTo>
                    <a:pt x="1278" y="826"/>
                  </a:lnTo>
                  <a:lnTo>
                    <a:pt x="1272" y="828"/>
                  </a:lnTo>
                  <a:lnTo>
                    <a:pt x="1268" y="830"/>
                  </a:lnTo>
                  <a:lnTo>
                    <a:pt x="1261" y="828"/>
                  </a:lnTo>
                  <a:lnTo>
                    <a:pt x="1253" y="826"/>
                  </a:lnTo>
                  <a:lnTo>
                    <a:pt x="1247" y="822"/>
                  </a:lnTo>
                  <a:lnTo>
                    <a:pt x="1242" y="820"/>
                  </a:lnTo>
                  <a:lnTo>
                    <a:pt x="1236" y="816"/>
                  </a:lnTo>
                  <a:lnTo>
                    <a:pt x="1230" y="814"/>
                  </a:lnTo>
                  <a:lnTo>
                    <a:pt x="1225" y="811"/>
                  </a:lnTo>
                  <a:lnTo>
                    <a:pt x="1219" y="809"/>
                  </a:lnTo>
                  <a:lnTo>
                    <a:pt x="1211" y="805"/>
                  </a:lnTo>
                  <a:lnTo>
                    <a:pt x="1206" y="801"/>
                  </a:lnTo>
                  <a:lnTo>
                    <a:pt x="1198" y="795"/>
                  </a:lnTo>
                  <a:lnTo>
                    <a:pt x="1190" y="792"/>
                  </a:lnTo>
                  <a:lnTo>
                    <a:pt x="1181" y="786"/>
                  </a:lnTo>
                  <a:lnTo>
                    <a:pt x="1175" y="782"/>
                  </a:lnTo>
                  <a:lnTo>
                    <a:pt x="1166" y="776"/>
                  </a:lnTo>
                  <a:lnTo>
                    <a:pt x="1158" y="771"/>
                  </a:lnTo>
                  <a:lnTo>
                    <a:pt x="1150" y="765"/>
                  </a:lnTo>
                  <a:lnTo>
                    <a:pt x="1141" y="759"/>
                  </a:lnTo>
                  <a:lnTo>
                    <a:pt x="1131" y="754"/>
                  </a:lnTo>
                  <a:lnTo>
                    <a:pt x="1124" y="746"/>
                  </a:lnTo>
                  <a:lnTo>
                    <a:pt x="1114" y="740"/>
                  </a:lnTo>
                  <a:lnTo>
                    <a:pt x="1105" y="735"/>
                  </a:lnTo>
                  <a:lnTo>
                    <a:pt x="1095" y="729"/>
                  </a:lnTo>
                  <a:lnTo>
                    <a:pt x="1088" y="721"/>
                  </a:lnTo>
                  <a:lnTo>
                    <a:pt x="1078" y="716"/>
                  </a:lnTo>
                  <a:lnTo>
                    <a:pt x="1069" y="710"/>
                  </a:lnTo>
                  <a:lnTo>
                    <a:pt x="1059" y="702"/>
                  </a:lnTo>
                  <a:lnTo>
                    <a:pt x="1050" y="697"/>
                  </a:lnTo>
                  <a:lnTo>
                    <a:pt x="1040" y="689"/>
                  </a:lnTo>
                  <a:lnTo>
                    <a:pt x="1031" y="683"/>
                  </a:lnTo>
                  <a:lnTo>
                    <a:pt x="1021" y="676"/>
                  </a:lnTo>
                  <a:lnTo>
                    <a:pt x="1012" y="670"/>
                  </a:lnTo>
                  <a:lnTo>
                    <a:pt x="1002" y="662"/>
                  </a:lnTo>
                  <a:lnTo>
                    <a:pt x="993" y="658"/>
                  </a:lnTo>
                  <a:lnTo>
                    <a:pt x="983" y="651"/>
                  </a:lnTo>
                  <a:lnTo>
                    <a:pt x="974" y="645"/>
                  </a:lnTo>
                  <a:lnTo>
                    <a:pt x="964" y="639"/>
                  </a:lnTo>
                  <a:lnTo>
                    <a:pt x="956" y="634"/>
                  </a:lnTo>
                  <a:lnTo>
                    <a:pt x="947" y="628"/>
                  </a:lnTo>
                  <a:lnTo>
                    <a:pt x="939" y="622"/>
                  </a:lnTo>
                  <a:lnTo>
                    <a:pt x="932" y="619"/>
                  </a:lnTo>
                  <a:lnTo>
                    <a:pt x="922" y="615"/>
                  </a:lnTo>
                  <a:lnTo>
                    <a:pt x="915" y="609"/>
                  </a:lnTo>
                  <a:lnTo>
                    <a:pt x="905" y="603"/>
                  </a:lnTo>
                  <a:lnTo>
                    <a:pt x="898" y="600"/>
                  </a:lnTo>
                  <a:lnTo>
                    <a:pt x="890" y="596"/>
                  </a:lnTo>
                  <a:lnTo>
                    <a:pt x="882" y="592"/>
                  </a:lnTo>
                  <a:lnTo>
                    <a:pt x="875" y="588"/>
                  </a:lnTo>
                  <a:lnTo>
                    <a:pt x="869" y="586"/>
                  </a:lnTo>
                  <a:lnTo>
                    <a:pt x="863" y="584"/>
                  </a:lnTo>
                  <a:lnTo>
                    <a:pt x="856" y="581"/>
                  </a:lnTo>
                  <a:lnTo>
                    <a:pt x="850" y="579"/>
                  </a:lnTo>
                  <a:lnTo>
                    <a:pt x="844" y="577"/>
                  </a:lnTo>
                  <a:lnTo>
                    <a:pt x="839" y="575"/>
                  </a:lnTo>
                  <a:lnTo>
                    <a:pt x="829" y="575"/>
                  </a:lnTo>
                  <a:lnTo>
                    <a:pt x="821" y="577"/>
                  </a:lnTo>
                  <a:lnTo>
                    <a:pt x="816" y="577"/>
                  </a:lnTo>
                  <a:lnTo>
                    <a:pt x="812" y="577"/>
                  </a:lnTo>
                  <a:lnTo>
                    <a:pt x="804" y="579"/>
                  </a:lnTo>
                  <a:lnTo>
                    <a:pt x="799" y="579"/>
                  </a:lnTo>
                  <a:lnTo>
                    <a:pt x="791" y="581"/>
                  </a:lnTo>
                  <a:lnTo>
                    <a:pt x="783" y="582"/>
                  </a:lnTo>
                  <a:lnTo>
                    <a:pt x="774" y="582"/>
                  </a:lnTo>
                  <a:lnTo>
                    <a:pt x="766" y="586"/>
                  </a:lnTo>
                  <a:lnTo>
                    <a:pt x="755" y="586"/>
                  </a:lnTo>
                  <a:lnTo>
                    <a:pt x="743" y="588"/>
                  </a:lnTo>
                  <a:lnTo>
                    <a:pt x="732" y="590"/>
                  </a:lnTo>
                  <a:lnTo>
                    <a:pt x="721" y="592"/>
                  </a:lnTo>
                  <a:lnTo>
                    <a:pt x="707" y="594"/>
                  </a:lnTo>
                  <a:lnTo>
                    <a:pt x="696" y="596"/>
                  </a:lnTo>
                  <a:lnTo>
                    <a:pt x="681" y="600"/>
                  </a:lnTo>
                  <a:lnTo>
                    <a:pt x="669" y="601"/>
                  </a:lnTo>
                  <a:lnTo>
                    <a:pt x="654" y="603"/>
                  </a:lnTo>
                  <a:lnTo>
                    <a:pt x="639" y="607"/>
                  </a:lnTo>
                  <a:lnTo>
                    <a:pt x="624" y="609"/>
                  </a:lnTo>
                  <a:lnTo>
                    <a:pt x="608" y="613"/>
                  </a:lnTo>
                  <a:lnTo>
                    <a:pt x="593" y="615"/>
                  </a:lnTo>
                  <a:lnTo>
                    <a:pt x="578" y="617"/>
                  </a:lnTo>
                  <a:lnTo>
                    <a:pt x="561" y="620"/>
                  </a:lnTo>
                  <a:lnTo>
                    <a:pt x="546" y="624"/>
                  </a:lnTo>
                  <a:lnTo>
                    <a:pt x="528" y="626"/>
                  </a:lnTo>
                  <a:lnTo>
                    <a:pt x="511" y="630"/>
                  </a:lnTo>
                  <a:lnTo>
                    <a:pt x="496" y="634"/>
                  </a:lnTo>
                  <a:lnTo>
                    <a:pt x="479" y="636"/>
                  </a:lnTo>
                  <a:lnTo>
                    <a:pt x="464" y="639"/>
                  </a:lnTo>
                  <a:lnTo>
                    <a:pt x="447" y="643"/>
                  </a:lnTo>
                  <a:lnTo>
                    <a:pt x="430" y="647"/>
                  </a:lnTo>
                  <a:lnTo>
                    <a:pt x="414" y="651"/>
                  </a:lnTo>
                  <a:lnTo>
                    <a:pt x="395" y="655"/>
                  </a:lnTo>
                  <a:lnTo>
                    <a:pt x="380" y="658"/>
                  </a:lnTo>
                  <a:lnTo>
                    <a:pt x="363" y="660"/>
                  </a:lnTo>
                  <a:lnTo>
                    <a:pt x="346" y="664"/>
                  </a:lnTo>
                  <a:lnTo>
                    <a:pt x="331" y="668"/>
                  </a:lnTo>
                  <a:lnTo>
                    <a:pt x="314" y="672"/>
                  </a:lnTo>
                  <a:lnTo>
                    <a:pt x="298" y="676"/>
                  </a:lnTo>
                  <a:lnTo>
                    <a:pt x="283" y="679"/>
                  </a:lnTo>
                  <a:lnTo>
                    <a:pt x="268" y="681"/>
                  </a:lnTo>
                  <a:lnTo>
                    <a:pt x="253" y="687"/>
                  </a:lnTo>
                  <a:lnTo>
                    <a:pt x="239" y="689"/>
                  </a:lnTo>
                  <a:lnTo>
                    <a:pt x="224" y="693"/>
                  </a:lnTo>
                  <a:lnTo>
                    <a:pt x="211" y="697"/>
                  </a:lnTo>
                  <a:lnTo>
                    <a:pt x="199" y="700"/>
                  </a:lnTo>
                  <a:lnTo>
                    <a:pt x="186" y="704"/>
                  </a:lnTo>
                  <a:lnTo>
                    <a:pt x="175" y="710"/>
                  </a:lnTo>
                  <a:lnTo>
                    <a:pt x="163" y="712"/>
                  </a:lnTo>
                  <a:lnTo>
                    <a:pt x="152" y="716"/>
                  </a:lnTo>
                  <a:lnTo>
                    <a:pt x="140" y="719"/>
                  </a:lnTo>
                  <a:lnTo>
                    <a:pt x="131" y="723"/>
                  </a:lnTo>
                  <a:lnTo>
                    <a:pt x="123" y="725"/>
                  </a:lnTo>
                  <a:lnTo>
                    <a:pt x="114" y="731"/>
                  </a:lnTo>
                  <a:lnTo>
                    <a:pt x="106" y="733"/>
                  </a:lnTo>
                  <a:lnTo>
                    <a:pt x="101" y="736"/>
                  </a:lnTo>
                  <a:lnTo>
                    <a:pt x="93" y="740"/>
                  </a:lnTo>
                  <a:lnTo>
                    <a:pt x="89" y="744"/>
                  </a:lnTo>
                  <a:lnTo>
                    <a:pt x="83" y="748"/>
                  </a:lnTo>
                  <a:lnTo>
                    <a:pt x="82" y="752"/>
                  </a:lnTo>
                  <a:lnTo>
                    <a:pt x="78" y="757"/>
                  </a:lnTo>
                  <a:lnTo>
                    <a:pt x="78" y="765"/>
                  </a:lnTo>
                  <a:lnTo>
                    <a:pt x="78" y="771"/>
                  </a:lnTo>
                  <a:lnTo>
                    <a:pt x="82" y="778"/>
                  </a:lnTo>
                  <a:lnTo>
                    <a:pt x="85" y="786"/>
                  </a:lnTo>
                  <a:lnTo>
                    <a:pt x="91" y="795"/>
                  </a:lnTo>
                  <a:lnTo>
                    <a:pt x="95" y="801"/>
                  </a:lnTo>
                  <a:lnTo>
                    <a:pt x="97" y="805"/>
                  </a:lnTo>
                  <a:lnTo>
                    <a:pt x="101" y="811"/>
                  </a:lnTo>
                  <a:lnTo>
                    <a:pt x="104" y="816"/>
                  </a:lnTo>
                  <a:lnTo>
                    <a:pt x="108" y="822"/>
                  </a:lnTo>
                  <a:lnTo>
                    <a:pt x="112" y="828"/>
                  </a:lnTo>
                  <a:lnTo>
                    <a:pt x="118" y="833"/>
                  </a:lnTo>
                  <a:lnTo>
                    <a:pt x="123" y="839"/>
                  </a:lnTo>
                  <a:lnTo>
                    <a:pt x="127" y="845"/>
                  </a:lnTo>
                  <a:lnTo>
                    <a:pt x="131" y="851"/>
                  </a:lnTo>
                  <a:lnTo>
                    <a:pt x="137" y="856"/>
                  </a:lnTo>
                  <a:lnTo>
                    <a:pt x="142" y="862"/>
                  </a:lnTo>
                  <a:lnTo>
                    <a:pt x="148" y="868"/>
                  </a:lnTo>
                  <a:lnTo>
                    <a:pt x="154" y="875"/>
                  </a:lnTo>
                  <a:lnTo>
                    <a:pt x="159" y="881"/>
                  </a:lnTo>
                  <a:lnTo>
                    <a:pt x="165" y="887"/>
                  </a:lnTo>
                  <a:lnTo>
                    <a:pt x="171" y="892"/>
                  </a:lnTo>
                  <a:lnTo>
                    <a:pt x="177" y="900"/>
                  </a:lnTo>
                  <a:lnTo>
                    <a:pt x="182" y="906"/>
                  </a:lnTo>
                  <a:lnTo>
                    <a:pt x="190" y="913"/>
                  </a:lnTo>
                  <a:lnTo>
                    <a:pt x="196" y="919"/>
                  </a:lnTo>
                  <a:lnTo>
                    <a:pt x="201" y="927"/>
                  </a:lnTo>
                  <a:lnTo>
                    <a:pt x="209" y="932"/>
                  </a:lnTo>
                  <a:lnTo>
                    <a:pt x="217" y="940"/>
                  </a:lnTo>
                  <a:lnTo>
                    <a:pt x="222" y="946"/>
                  </a:lnTo>
                  <a:lnTo>
                    <a:pt x="228" y="951"/>
                  </a:lnTo>
                  <a:lnTo>
                    <a:pt x="234" y="957"/>
                  </a:lnTo>
                  <a:lnTo>
                    <a:pt x="241" y="963"/>
                  </a:lnTo>
                  <a:lnTo>
                    <a:pt x="249" y="968"/>
                  </a:lnTo>
                  <a:lnTo>
                    <a:pt x="255" y="976"/>
                  </a:lnTo>
                  <a:lnTo>
                    <a:pt x="260" y="982"/>
                  </a:lnTo>
                  <a:lnTo>
                    <a:pt x="268" y="987"/>
                  </a:lnTo>
                  <a:lnTo>
                    <a:pt x="274" y="991"/>
                  </a:lnTo>
                  <a:lnTo>
                    <a:pt x="279" y="997"/>
                  </a:lnTo>
                  <a:lnTo>
                    <a:pt x="287" y="1003"/>
                  </a:lnTo>
                  <a:lnTo>
                    <a:pt x="293" y="1008"/>
                  </a:lnTo>
                  <a:lnTo>
                    <a:pt x="298" y="1012"/>
                  </a:lnTo>
                  <a:lnTo>
                    <a:pt x="306" y="1018"/>
                  </a:lnTo>
                  <a:lnTo>
                    <a:pt x="312" y="1022"/>
                  </a:lnTo>
                  <a:lnTo>
                    <a:pt x="319" y="1027"/>
                  </a:lnTo>
                  <a:lnTo>
                    <a:pt x="323" y="1031"/>
                  </a:lnTo>
                  <a:lnTo>
                    <a:pt x="329" y="1035"/>
                  </a:lnTo>
                  <a:lnTo>
                    <a:pt x="334" y="1039"/>
                  </a:lnTo>
                  <a:lnTo>
                    <a:pt x="342" y="1043"/>
                  </a:lnTo>
                  <a:lnTo>
                    <a:pt x="346" y="1045"/>
                  </a:lnTo>
                  <a:lnTo>
                    <a:pt x="352" y="1048"/>
                  </a:lnTo>
                  <a:lnTo>
                    <a:pt x="357" y="1050"/>
                  </a:lnTo>
                  <a:lnTo>
                    <a:pt x="363" y="1054"/>
                  </a:lnTo>
                  <a:lnTo>
                    <a:pt x="373" y="1058"/>
                  </a:lnTo>
                  <a:lnTo>
                    <a:pt x="382" y="1062"/>
                  </a:lnTo>
                  <a:lnTo>
                    <a:pt x="390" y="1064"/>
                  </a:lnTo>
                  <a:lnTo>
                    <a:pt x="397" y="1064"/>
                  </a:lnTo>
                  <a:lnTo>
                    <a:pt x="399" y="1064"/>
                  </a:lnTo>
                  <a:lnTo>
                    <a:pt x="405" y="1062"/>
                  </a:lnTo>
                  <a:lnTo>
                    <a:pt x="411" y="1062"/>
                  </a:lnTo>
                  <a:lnTo>
                    <a:pt x="416" y="1060"/>
                  </a:lnTo>
                  <a:lnTo>
                    <a:pt x="424" y="1060"/>
                  </a:lnTo>
                  <a:lnTo>
                    <a:pt x="433" y="1056"/>
                  </a:lnTo>
                  <a:lnTo>
                    <a:pt x="441" y="1056"/>
                  </a:lnTo>
                  <a:lnTo>
                    <a:pt x="452" y="1054"/>
                  </a:lnTo>
                  <a:lnTo>
                    <a:pt x="462" y="1052"/>
                  </a:lnTo>
                  <a:lnTo>
                    <a:pt x="473" y="1050"/>
                  </a:lnTo>
                  <a:lnTo>
                    <a:pt x="485" y="1046"/>
                  </a:lnTo>
                  <a:lnTo>
                    <a:pt x="498" y="1045"/>
                  </a:lnTo>
                  <a:lnTo>
                    <a:pt x="511" y="1043"/>
                  </a:lnTo>
                  <a:lnTo>
                    <a:pt x="525" y="1039"/>
                  </a:lnTo>
                  <a:lnTo>
                    <a:pt x="538" y="1037"/>
                  </a:lnTo>
                  <a:lnTo>
                    <a:pt x="555" y="1033"/>
                  </a:lnTo>
                  <a:lnTo>
                    <a:pt x="568" y="1029"/>
                  </a:lnTo>
                  <a:lnTo>
                    <a:pt x="584" y="1027"/>
                  </a:lnTo>
                  <a:lnTo>
                    <a:pt x="601" y="1022"/>
                  </a:lnTo>
                  <a:lnTo>
                    <a:pt x="618" y="1020"/>
                  </a:lnTo>
                  <a:lnTo>
                    <a:pt x="635" y="1014"/>
                  </a:lnTo>
                  <a:lnTo>
                    <a:pt x="652" y="1012"/>
                  </a:lnTo>
                  <a:lnTo>
                    <a:pt x="669" y="1008"/>
                  </a:lnTo>
                  <a:lnTo>
                    <a:pt x="688" y="1005"/>
                  </a:lnTo>
                  <a:lnTo>
                    <a:pt x="705" y="1001"/>
                  </a:lnTo>
                  <a:lnTo>
                    <a:pt x="723" y="997"/>
                  </a:lnTo>
                  <a:lnTo>
                    <a:pt x="743" y="991"/>
                  </a:lnTo>
                  <a:lnTo>
                    <a:pt x="762" y="987"/>
                  </a:lnTo>
                  <a:lnTo>
                    <a:pt x="781" y="984"/>
                  </a:lnTo>
                  <a:lnTo>
                    <a:pt x="800" y="980"/>
                  </a:lnTo>
                  <a:lnTo>
                    <a:pt x="820" y="976"/>
                  </a:lnTo>
                  <a:lnTo>
                    <a:pt x="839" y="972"/>
                  </a:lnTo>
                  <a:lnTo>
                    <a:pt x="858" y="967"/>
                  </a:lnTo>
                  <a:lnTo>
                    <a:pt x="877" y="963"/>
                  </a:lnTo>
                  <a:lnTo>
                    <a:pt x="894" y="957"/>
                  </a:lnTo>
                  <a:lnTo>
                    <a:pt x="915" y="953"/>
                  </a:lnTo>
                  <a:lnTo>
                    <a:pt x="932" y="949"/>
                  </a:lnTo>
                  <a:lnTo>
                    <a:pt x="951" y="946"/>
                  </a:lnTo>
                  <a:lnTo>
                    <a:pt x="970" y="940"/>
                  </a:lnTo>
                  <a:lnTo>
                    <a:pt x="989" y="936"/>
                  </a:lnTo>
                  <a:lnTo>
                    <a:pt x="1006" y="932"/>
                  </a:lnTo>
                  <a:lnTo>
                    <a:pt x="1023" y="929"/>
                  </a:lnTo>
                  <a:lnTo>
                    <a:pt x="1040" y="925"/>
                  </a:lnTo>
                  <a:lnTo>
                    <a:pt x="1057" y="921"/>
                  </a:lnTo>
                  <a:lnTo>
                    <a:pt x="1072" y="915"/>
                  </a:lnTo>
                  <a:lnTo>
                    <a:pt x="1090" y="911"/>
                  </a:lnTo>
                  <a:lnTo>
                    <a:pt x="1105" y="908"/>
                  </a:lnTo>
                  <a:lnTo>
                    <a:pt x="1122" y="906"/>
                  </a:lnTo>
                  <a:lnTo>
                    <a:pt x="1135" y="902"/>
                  </a:lnTo>
                  <a:lnTo>
                    <a:pt x="1150" y="898"/>
                  </a:lnTo>
                  <a:lnTo>
                    <a:pt x="1164" y="894"/>
                  </a:lnTo>
                  <a:lnTo>
                    <a:pt x="1177" y="891"/>
                  </a:lnTo>
                  <a:lnTo>
                    <a:pt x="1189" y="889"/>
                  </a:lnTo>
                  <a:lnTo>
                    <a:pt x="1202" y="885"/>
                  </a:lnTo>
                  <a:lnTo>
                    <a:pt x="1211" y="883"/>
                  </a:lnTo>
                  <a:lnTo>
                    <a:pt x="1223" y="881"/>
                  </a:lnTo>
                  <a:lnTo>
                    <a:pt x="1232" y="877"/>
                  </a:lnTo>
                  <a:lnTo>
                    <a:pt x="1242" y="875"/>
                  </a:lnTo>
                  <a:lnTo>
                    <a:pt x="1249" y="871"/>
                  </a:lnTo>
                  <a:lnTo>
                    <a:pt x="1257" y="871"/>
                  </a:lnTo>
                  <a:lnTo>
                    <a:pt x="1263" y="868"/>
                  </a:lnTo>
                  <a:lnTo>
                    <a:pt x="1270" y="868"/>
                  </a:lnTo>
                  <a:lnTo>
                    <a:pt x="1274" y="866"/>
                  </a:lnTo>
                  <a:lnTo>
                    <a:pt x="1278" y="866"/>
                  </a:lnTo>
                  <a:lnTo>
                    <a:pt x="1284" y="860"/>
                  </a:lnTo>
                  <a:lnTo>
                    <a:pt x="1293" y="854"/>
                  </a:lnTo>
                  <a:lnTo>
                    <a:pt x="1299" y="849"/>
                  </a:lnTo>
                  <a:lnTo>
                    <a:pt x="1303" y="845"/>
                  </a:lnTo>
                  <a:lnTo>
                    <a:pt x="1308" y="839"/>
                  </a:lnTo>
                  <a:lnTo>
                    <a:pt x="1316" y="833"/>
                  </a:lnTo>
                  <a:lnTo>
                    <a:pt x="1320" y="826"/>
                  </a:lnTo>
                  <a:lnTo>
                    <a:pt x="1327" y="818"/>
                  </a:lnTo>
                  <a:lnTo>
                    <a:pt x="1335" y="811"/>
                  </a:lnTo>
                  <a:lnTo>
                    <a:pt x="1343" y="803"/>
                  </a:lnTo>
                  <a:lnTo>
                    <a:pt x="1348" y="794"/>
                  </a:lnTo>
                  <a:lnTo>
                    <a:pt x="1358" y="784"/>
                  </a:lnTo>
                  <a:lnTo>
                    <a:pt x="1365" y="774"/>
                  </a:lnTo>
                  <a:lnTo>
                    <a:pt x="1373" y="765"/>
                  </a:lnTo>
                  <a:lnTo>
                    <a:pt x="1383" y="755"/>
                  </a:lnTo>
                  <a:lnTo>
                    <a:pt x="1390" y="744"/>
                  </a:lnTo>
                  <a:lnTo>
                    <a:pt x="1398" y="733"/>
                  </a:lnTo>
                  <a:lnTo>
                    <a:pt x="1407" y="721"/>
                  </a:lnTo>
                  <a:lnTo>
                    <a:pt x="1417" y="710"/>
                  </a:lnTo>
                  <a:lnTo>
                    <a:pt x="1424" y="698"/>
                  </a:lnTo>
                  <a:lnTo>
                    <a:pt x="1434" y="687"/>
                  </a:lnTo>
                  <a:lnTo>
                    <a:pt x="1443" y="674"/>
                  </a:lnTo>
                  <a:lnTo>
                    <a:pt x="1453" y="660"/>
                  </a:lnTo>
                  <a:lnTo>
                    <a:pt x="1462" y="647"/>
                  </a:lnTo>
                  <a:lnTo>
                    <a:pt x="1472" y="636"/>
                  </a:lnTo>
                  <a:lnTo>
                    <a:pt x="1481" y="622"/>
                  </a:lnTo>
                  <a:lnTo>
                    <a:pt x="1489" y="609"/>
                  </a:lnTo>
                  <a:lnTo>
                    <a:pt x="1500" y="596"/>
                  </a:lnTo>
                  <a:lnTo>
                    <a:pt x="1510" y="582"/>
                  </a:lnTo>
                  <a:lnTo>
                    <a:pt x="1519" y="569"/>
                  </a:lnTo>
                  <a:lnTo>
                    <a:pt x="1527" y="556"/>
                  </a:lnTo>
                  <a:lnTo>
                    <a:pt x="1537" y="542"/>
                  </a:lnTo>
                  <a:lnTo>
                    <a:pt x="1546" y="529"/>
                  </a:lnTo>
                  <a:lnTo>
                    <a:pt x="1556" y="516"/>
                  </a:lnTo>
                  <a:lnTo>
                    <a:pt x="1563" y="503"/>
                  </a:lnTo>
                  <a:lnTo>
                    <a:pt x="1573" y="489"/>
                  </a:lnTo>
                  <a:lnTo>
                    <a:pt x="1580" y="476"/>
                  </a:lnTo>
                  <a:lnTo>
                    <a:pt x="1590" y="465"/>
                  </a:lnTo>
                  <a:lnTo>
                    <a:pt x="1597" y="449"/>
                  </a:lnTo>
                  <a:lnTo>
                    <a:pt x="1605" y="438"/>
                  </a:lnTo>
                  <a:lnTo>
                    <a:pt x="1613" y="425"/>
                  </a:lnTo>
                  <a:lnTo>
                    <a:pt x="1620" y="415"/>
                  </a:lnTo>
                  <a:lnTo>
                    <a:pt x="1626" y="402"/>
                  </a:lnTo>
                  <a:lnTo>
                    <a:pt x="1634" y="390"/>
                  </a:lnTo>
                  <a:lnTo>
                    <a:pt x="1639" y="379"/>
                  </a:lnTo>
                  <a:lnTo>
                    <a:pt x="1647" y="369"/>
                  </a:lnTo>
                  <a:lnTo>
                    <a:pt x="1653" y="358"/>
                  </a:lnTo>
                  <a:lnTo>
                    <a:pt x="1658" y="349"/>
                  </a:lnTo>
                  <a:lnTo>
                    <a:pt x="1662" y="339"/>
                  </a:lnTo>
                  <a:lnTo>
                    <a:pt x="1668" y="329"/>
                  </a:lnTo>
                  <a:lnTo>
                    <a:pt x="1672" y="320"/>
                  </a:lnTo>
                  <a:lnTo>
                    <a:pt x="1677" y="312"/>
                  </a:lnTo>
                  <a:lnTo>
                    <a:pt x="1681" y="303"/>
                  </a:lnTo>
                  <a:lnTo>
                    <a:pt x="1685" y="297"/>
                  </a:lnTo>
                  <a:lnTo>
                    <a:pt x="1687" y="290"/>
                  </a:lnTo>
                  <a:lnTo>
                    <a:pt x="1689" y="284"/>
                  </a:lnTo>
                  <a:lnTo>
                    <a:pt x="1691" y="278"/>
                  </a:lnTo>
                  <a:lnTo>
                    <a:pt x="1693" y="272"/>
                  </a:lnTo>
                  <a:lnTo>
                    <a:pt x="1694" y="267"/>
                  </a:lnTo>
                  <a:lnTo>
                    <a:pt x="1694" y="261"/>
                  </a:lnTo>
                  <a:lnTo>
                    <a:pt x="1689" y="257"/>
                  </a:lnTo>
                  <a:lnTo>
                    <a:pt x="1683" y="252"/>
                  </a:lnTo>
                  <a:lnTo>
                    <a:pt x="1677" y="246"/>
                  </a:lnTo>
                  <a:lnTo>
                    <a:pt x="1668" y="242"/>
                  </a:lnTo>
                  <a:lnTo>
                    <a:pt x="1662" y="238"/>
                  </a:lnTo>
                  <a:lnTo>
                    <a:pt x="1656" y="234"/>
                  </a:lnTo>
                  <a:lnTo>
                    <a:pt x="1653" y="231"/>
                  </a:lnTo>
                  <a:lnTo>
                    <a:pt x="1647" y="227"/>
                  </a:lnTo>
                  <a:lnTo>
                    <a:pt x="1641" y="223"/>
                  </a:lnTo>
                  <a:lnTo>
                    <a:pt x="1634" y="221"/>
                  </a:lnTo>
                  <a:lnTo>
                    <a:pt x="1628" y="217"/>
                  </a:lnTo>
                  <a:lnTo>
                    <a:pt x="1622" y="215"/>
                  </a:lnTo>
                  <a:lnTo>
                    <a:pt x="1613" y="210"/>
                  </a:lnTo>
                  <a:lnTo>
                    <a:pt x="1607" y="206"/>
                  </a:lnTo>
                  <a:lnTo>
                    <a:pt x="1597" y="202"/>
                  </a:lnTo>
                  <a:lnTo>
                    <a:pt x="1590" y="198"/>
                  </a:lnTo>
                  <a:lnTo>
                    <a:pt x="1582" y="194"/>
                  </a:lnTo>
                  <a:lnTo>
                    <a:pt x="1575" y="191"/>
                  </a:lnTo>
                  <a:lnTo>
                    <a:pt x="1565" y="187"/>
                  </a:lnTo>
                  <a:lnTo>
                    <a:pt x="1558" y="183"/>
                  </a:lnTo>
                  <a:lnTo>
                    <a:pt x="1548" y="177"/>
                  </a:lnTo>
                  <a:lnTo>
                    <a:pt x="1539" y="174"/>
                  </a:lnTo>
                  <a:lnTo>
                    <a:pt x="1531" y="170"/>
                  </a:lnTo>
                  <a:lnTo>
                    <a:pt x="1521" y="166"/>
                  </a:lnTo>
                  <a:lnTo>
                    <a:pt x="1514" y="162"/>
                  </a:lnTo>
                  <a:lnTo>
                    <a:pt x="1504" y="158"/>
                  </a:lnTo>
                  <a:lnTo>
                    <a:pt x="1495" y="153"/>
                  </a:lnTo>
                  <a:lnTo>
                    <a:pt x="1487" y="149"/>
                  </a:lnTo>
                  <a:lnTo>
                    <a:pt x="1476" y="143"/>
                  </a:lnTo>
                  <a:lnTo>
                    <a:pt x="1466" y="141"/>
                  </a:lnTo>
                  <a:lnTo>
                    <a:pt x="1457" y="136"/>
                  </a:lnTo>
                  <a:lnTo>
                    <a:pt x="1449" y="132"/>
                  </a:lnTo>
                  <a:lnTo>
                    <a:pt x="1440" y="128"/>
                  </a:lnTo>
                  <a:lnTo>
                    <a:pt x="1430" y="124"/>
                  </a:lnTo>
                  <a:lnTo>
                    <a:pt x="1421" y="118"/>
                  </a:lnTo>
                  <a:lnTo>
                    <a:pt x="1413" y="116"/>
                  </a:lnTo>
                  <a:lnTo>
                    <a:pt x="1403" y="111"/>
                  </a:lnTo>
                  <a:lnTo>
                    <a:pt x="1394" y="107"/>
                  </a:lnTo>
                  <a:lnTo>
                    <a:pt x="1384" y="103"/>
                  </a:lnTo>
                  <a:lnTo>
                    <a:pt x="1377" y="99"/>
                  </a:lnTo>
                  <a:lnTo>
                    <a:pt x="1367" y="96"/>
                  </a:lnTo>
                  <a:lnTo>
                    <a:pt x="1360" y="94"/>
                  </a:lnTo>
                  <a:lnTo>
                    <a:pt x="1352" y="90"/>
                  </a:lnTo>
                  <a:lnTo>
                    <a:pt x="1344" y="88"/>
                  </a:lnTo>
                  <a:lnTo>
                    <a:pt x="1337" y="84"/>
                  </a:lnTo>
                  <a:lnTo>
                    <a:pt x="1327" y="80"/>
                  </a:lnTo>
                  <a:lnTo>
                    <a:pt x="1320" y="77"/>
                  </a:lnTo>
                  <a:lnTo>
                    <a:pt x="1314" y="73"/>
                  </a:lnTo>
                  <a:lnTo>
                    <a:pt x="1308" y="71"/>
                  </a:lnTo>
                  <a:lnTo>
                    <a:pt x="1301" y="69"/>
                  </a:lnTo>
                  <a:lnTo>
                    <a:pt x="1297" y="65"/>
                  </a:lnTo>
                  <a:lnTo>
                    <a:pt x="1291" y="63"/>
                  </a:lnTo>
                  <a:lnTo>
                    <a:pt x="1286" y="61"/>
                  </a:lnTo>
                  <a:lnTo>
                    <a:pt x="1280" y="58"/>
                  </a:lnTo>
                  <a:lnTo>
                    <a:pt x="1274" y="56"/>
                  </a:lnTo>
                  <a:lnTo>
                    <a:pt x="1270" y="56"/>
                  </a:lnTo>
                  <a:lnTo>
                    <a:pt x="1263" y="52"/>
                  </a:lnTo>
                  <a:lnTo>
                    <a:pt x="1257" y="50"/>
                  </a:lnTo>
                  <a:lnTo>
                    <a:pt x="1253" y="48"/>
                  </a:lnTo>
                  <a:lnTo>
                    <a:pt x="1249" y="46"/>
                  </a:lnTo>
                  <a:lnTo>
                    <a:pt x="1244" y="46"/>
                  </a:lnTo>
                  <a:lnTo>
                    <a:pt x="1240" y="46"/>
                  </a:lnTo>
                  <a:lnTo>
                    <a:pt x="1232" y="46"/>
                  </a:lnTo>
                  <a:lnTo>
                    <a:pt x="1225" y="46"/>
                  </a:lnTo>
                  <a:lnTo>
                    <a:pt x="1215" y="48"/>
                  </a:lnTo>
                  <a:lnTo>
                    <a:pt x="1208" y="50"/>
                  </a:lnTo>
                  <a:lnTo>
                    <a:pt x="1196" y="50"/>
                  </a:lnTo>
                  <a:lnTo>
                    <a:pt x="1187" y="52"/>
                  </a:lnTo>
                  <a:lnTo>
                    <a:pt x="1175" y="54"/>
                  </a:lnTo>
                  <a:lnTo>
                    <a:pt x="1162" y="58"/>
                  </a:lnTo>
                  <a:lnTo>
                    <a:pt x="1149" y="59"/>
                  </a:lnTo>
                  <a:lnTo>
                    <a:pt x="1135" y="61"/>
                  </a:lnTo>
                  <a:lnTo>
                    <a:pt x="1122" y="65"/>
                  </a:lnTo>
                  <a:lnTo>
                    <a:pt x="1109" y="69"/>
                  </a:lnTo>
                  <a:lnTo>
                    <a:pt x="1093" y="71"/>
                  </a:lnTo>
                  <a:lnTo>
                    <a:pt x="1078" y="73"/>
                  </a:lnTo>
                  <a:lnTo>
                    <a:pt x="1061" y="77"/>
                  </a:lnTo>
                  <a:lnTo>
                    <a:pt x="1046" y="80"/>
                  </a:lnTo>
                  <a:lnTo>
                    <a:pt x="1029" y="84"/>
                  </a:lnTo>
                  <a:lnTo>
                    <a:pt x="1012" y="90"/>
                  </a:lnTo>
                  <a:lnTo>
                    <a:pt x="995" y="94"/>
                  </a:lnTo>
                  <a:lnTo>
                    <a:pt x="977" y="97"/>
                  </a:lnTo>
                  <a:lnTo>
                    <a:pt x="960" y="101"/>
                  </a:lnTo>
                  <a:lnTo>
                    <a:pt x="941" y="105"/>
                  </a:lnTo>
                  <a:lnTo>
                    <a:pt x="922" y="111"/>
                  </a:lnTo>
                  <a:lnTo>
                    <a:pt x="905" y="116"/>
                  </a:lnTo>
                  <a:lnTo>
                    <a:pt x="886" y="120"/>
                  </a:lnTo>
                  <a:lnTo>
                    <a:pt x="869" y="124"/>
                  </a:lnTo>
                  <a:lnTo>
                    <a:pt x="850" y="130"/>
                  </a:lnTo>
                  <a:lnTo>
                    <a:pt x="831" y="136"/>
                  </a:lnTo>
                  <a:lnTo>
                    <a:pt x="812" y="139"/>
                  </a:lnTo>
                  <a:lnTo>
                    <a:pt x="793" y="143"/>
                  </a:lnTo>
                  <a:lnTo>
                    <a:pt x="774" y="147"/>
                  </a:lnTo>
                  <a:lnTo>
                    <a:pt x="755" y="153"/>
                  </a:lnTo>
                  <a:lnTo>
                    <a:pt x="736" y="156"/>
                  </a:lnTo>
                  <a:lnTo>
                    <a:pt x="719" y="162"/>
                  </a:lnTo>
                  <a:lnTo>
                    <a:pt x="702" y="166"/>
                  </a:lnTo>
                  <a:lnTo>
                    <a:pt x="683" y="170"/>
                  </a:lnTo>
                  <a:lnTo>
                    <a:pt x="665" y="174"/>
                  </a:lnTo>
                  <a:lnTo>
                    <a:pt x="648" y="179"/>
                  </a:lnTo>
                  <a:lnTo>
                    <a:pt x="631" y="183"/>
                  </a:lnTo>
                  <a:lnTo>
                    <a:pt x="614" y="187"/>
                  </a:lnTo>
                  <a:lnTo>
                    <a:pt x="599" y="191"/>
                  </a:lnTo>
                  <a:lnTo>
                    <a:pt x="582" y="194"/>
                  </a:lnTo>
                  <a:lnTo>
                    <a:pt x="567" y="198"/>
                  </a:lnTo>
                  <a:lnTo>
                    <a:pt x="553" y="204"/>
                  </a:lnTo>
                  <a:lnTo>
                    <a:pt x="536" y="206"/>
                  </a:lnTo>
                  <a:lnTo>
                    <a:pt x="523" y="210"/>
                  </a:lnTo>
                  <a:lnTo>
                    <a:pt x="509" y="212"/>
                  </a:lnTo>
                  <a:lnTo>
                    <a:pt x="498" y="215"/>
                  </a:lnTo>
                  <a:lnTo>
                    <a:pt x="485" y="217"/>
                  </a:lnTo>
                  <a:lnTo>
                    <a:pt x="473" y="219"/>
                  </a:lnTo>
                  <a:lnTo>
                    <a:pt x="462" y="221"/>
                  </a:lnTo>
                  <a:lnTo>
                    <a:pt x="452" y="225"/>
                  </a:lnTo>
                  <a:lnTo>
                    <a:pt x="443" y="225"/>
                  </a:lnTo>
                  <a:lnTo>
                    <a:pt x="435" y="227"/>
                  </a:lnTo>
                  <a:lnTo>
                    <a:pt x="426" y="229"/>
                  </a:lnTo>
                  <a:lnTo>
                    <a:pt x="420" y="231"/>
                  </a:lnTo>
                  <a:lnTo>
                    <a:pt x="414" y="231"/>
                  </a:lnTo>
                  <a:lnTo>
                    <a:pt x="409" y="231"/>
                  </a:lnTo>
                  <a:lnTo>
                    <a:pt x="405" y="231"/>
                  </a:lnTo>
                  <a:lnTo>
                    <a:pt x="403" y="231"/>
                  </a:lnTo>
                  <a:lnTo>
                    <a:pt x="395" y="229"/>
                  </a:lnTo>
                  <a:lnTo>
                    <a:pt x="392" y="229"/>
                  </a:lnTo>
                  <a:lnTo>
                    <a:pt x="386" y="227"/>
                  </a:lnTo>
                  <a:lnTo>
                    <a:pt x="382" y="225"/>
                  </a:lnTo>
                  <a:lnTo>
                    <a:pt x="376" y="223"/>
                  </a:lnTo>
                  <a:lnTo>
                    <a:pt x="371" y="219"/>
                  </a:lnTo>
                  <a:lnTo>
                    <a:pt x="365" y="212"/>
                  </a:lnTo>
                  <a:lnTo>
                    <a:pt x="367" y="204"/>
                  </a:lnTo>
                  <a:lnTo>
                    <a:pt x="369" y="200"/>
                  </a:lnTo>
                  <a:lnTo>
                    <a:pt x="374" y="194"/>
                  </a:lnTo>
                  <a:lnTo>
                    <a:pt x="380" y="191"/>
                  </a:lnTo>
                  <a:lnTo>
                    <a:pt x="390" y="187"/>
                  </a:lnTo>
                  <a:lnTo>
                    <a:pt x="392" y="185"/>
                  </a:lnTo>
                  <a:lnTo>
                    <a:pt x="397" y="183"/>
                  </a:lnTo>
                  <a:lnTo>
                    <a:pt x="403" y="181"/>
                  </a:lnTo>
                  <a:lnTo>
                    <a:pt x="409" y="179"/>
                  </a:lnTo>
                  <a:lnTo>
                    <a:pt x="414" y="175"/>
                  </a:lnTo>
                  <a:lnTo>
                    <a:pt x="420" y="174"/>
                  </a:lnTo>
                  <a:lnTo>
                    <a:pt x="426" y="172"/>
                  </a:lnTo>
                  <a:lnTo>
                    <a:pt x="433" y="172"/>
                  </a:lnTo>
                  <a:close/>
                </a:path>
              </a:pathLst>
            </a:custGeom>
            <a:solidFill>
              <a:srgbClr val="1229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grpSp>
        <p:nvGrpSpPr>
          <p:cNvPr id="46" name="64 Grupo"/>
          <p:cNvGrpSpPr>
            <a:grpSpLocks/>
          </p:cNvGrpSpPr>
          <p:nvPr/>
        </p:nvGrpSpPr>
        <p:grpSpPr bwMode="auto">
          <a:xfrm>
            <a:off x="6011863" y="3644900"/>
            <a:ext cx="725487" cy="369888"/>
            <a:chOff x="1035051" y="4945063"/>
            <a:chExt cx="2101850" cy="1014412"/>
          </a:xfrm>
        </p:grpSpPr>
        <p:sp>
          <p:nvSpPr>
            <p:cNvPr id="47" name="Freeform 12"/>
            <p:cNvSpPr>
              <a:spLocks/>
            </p:cNvSpPr>
            <p:nvPr/>
          </p:nvSpPr>
          <p:spPr bwMode="auto">
            <a:xfrm>
              <a:off x="1054101" y="5087938"/>
              <a:ext cx="1035050" cy="625475"/>
            </a:xfrm>
            <a:custGeom>
              <a:avLst/>
              <a:gdLst>
                <a:gd name="T0" fmla="*/ 0 w 1303"/>
                <a:gd name="T1" fmla="*/ 2147483646 h 787"/>
                <a:gd name="T2" fmla="*/ 2147483646 w 1303"/>
                <a:gd name="T3" fmla="*/ 2147483646 h 787"/>
                <a:gd name="T4" fmla="*/ 2147483646 w 1303"/>
                <a:gd name="T5" fmla="*/ 2147483646 h 787"/>
                <a:gd name="T6" fmla="*/ 2147483646 w 1303"/>
                <a:gd name="T7" fmla="*/ 2147483646 h 787"/>
                <a:gd name="T8" fmla="*/ 2147483646 w 1303"/>
                <a:gd name="T9" fmla="*/ 2147483646 h 787"/>
                <a:gd name="T10" fmla="*/ 2147483646 w 1303"/>
                <a:gd name="T11" fmla="*/ 2147483646 h 787"/>
                <a:gd name="T12" fmla="*/ 2147483646 w 1303"/>
                <a:gd name="T13" fmla="*/ 2147483646 h 787"/>
                <a:gd name="T14" fmla="*/ 2147483646 w 1303"/>
                <a:gd name="T15" fmla="*/ 2147483646 h 787"/>
                <a:gd name="T16" fmla="*/ 2147483646 w 1303"/>
                <a:gd name="T17" fmla="*/ 2147483646 h 787"/>
                <a:gd name="T18" fmla="*/ 2147483646 w 1303"/>
                <a:gd name="T19" fmla="*/ 2147483646 h 787"/>
                <a:gd name="T20" fmla="*/ 2147483646 w 1303"/>
                <a:gd name="T21" fmla="*/ 2147483646 h 787"/>
                <a:gd name="T22" fmla="*/ 2147483646 w 1303"/>
                <a:gd name="T23" fmla="*/ 2147483646 h 787"/>
                <a:gd name="T24" fmla="*/ 2147483646 w 1303"/>
                <a:gd name="T25" fmla="*/ 2147483646 h 787"/>
                <a:gd name="T26" fmla="*/ 2147483646 w 1303"/>
                <a:gd name="T27" fmla="*/ 2147483646 h 787"/>
                <a:gd name="T28" fmla="*/ 2147483646 w 1303"/>
                <a:gd name="T29" fmla="*/ 2147483646 h 787"/>
                <a:gd name="T30" fmla="*/ 2147483646 w 1303"/>
                <a:gd name="T31" fmla="*/ 2147483646 h 787"/>
                <a:gd name="T32" fmla="*/ 2147483646 w 1303"/>
                <a:gd name="T33" fmla="*/ 2147483646 h 787"/>
                <a:gd name="T34" fmla="*/ 2147483646 w 1303"/>
                <a:gd name="T35" fmla="*/ 2147483646 h 787"/>
                <a:gd name="T36" fmla="*/ 2147483646 w 1303"/>
                <a:gd name="T37" fmla="*/ 2147483646 h 787"/>
                <a:gd name="T38" fmla="*/ 2147483646 w 1303"/>
                <a:gd name="T39" fmla="*/ 2147483646 h 787"/>
                <a:gd name="T40" fmla="*/ 2147483646 w 1303"/>
                <a:gd name="T41" fmla="*/ 2147483646 h 787"/>
                <a:gd name="T42" fmla="*/ 2147483646 w 1303"/>
                <a:gd name="T43" fmla="*/ 2147483646 h 787"/>
                <a:gd name="T44" fmla="*/ 2147483646 w 1303"/>
                <a:gd name="T45" fmla="*/ 2147483646 h 787"/>
                <a:gd name="T46" fmla="*/ 2147483646 w 1303"/>
                <a:gd name="T47" fmla="*/ 2147483646 h 787"/>
                <a:gd name="T48" fmla="*/ 2147483646 w 1303"/>
                <a:gd name="T49" fmla="*/ 2147483646 h 787"/>
                <a:gd name="T50" fmla="*/ 2147483646 w 1303"/>
                <a:gd name="T51" fmla="*/ 2147483646 h 787"/>
                <a:gd name="T52" fmla="*/ 2147483646 w 1303"/>
                <a:gd name="T53" fmla="*/ 2147483646 h 787"/>
                <a:gd name="T54" fmla="*/ 2147483646 w 1303"/>
                <a:gd name="T55" fmla="*/ 2147483646 h 787"/>
                <a:gd name="T56" fmla="*/ 2147483646 w 1303"/>
                <a:gd name="T57" fmla="*/ 2147483646 h 787"/>
                <a:gd name="T58" fmla="*/ 2147483646 w 1303"/>
                <a:gd name="T59" fmla="*/ 2147483646 h 787"/>
                <a:gd name="T60" fmla="*/ 2147483646 w 1303"/>
                <a:gd name="T61" fmla="*/ 2147483646 h 787"/>
                <a:gd name="T62" fmla="*/ 2147483646 w 1303"/>
                <a:gd name="T63" fmla="*/ 2147483646 h 787"/>
                <a:gd name="T64" fmla="*/ 2147483646 w 1303"/>
                <a:gd name="T65" fmla="*/ 2147483646 h 787"/>
                <a:gd name="T66" fmla="*/ 2147483646 w 1303"/>
                <a:gd name="T67" fmla="*/ 2147483646 h 787"/>
                <a:gd name="T68" fmla="*/ 2147483646 w 1303"/>
                <a:gd name="T69" fmla="*/ 2147483646 h 787"/>
                <a:gd name="T70" fmla="*/ 2147483646 w 1303"/>
                <a:gd name="T71" fmla="*/ 2147483646 h 787"/>
                <a:gd name="T72" fmla="*/ 2147483646 w 1303"/>
                <a:gd name="T73" fmla="*/ 2147483646 h 787"/>
                <a:gd name="T74" fmla="*/ 2147483646 w 1303"/>
                <a:gd name="T75" fmla="*/ 2147483646 h 787"/>
                <a:gd name="T76" fmla="*/ 2147483646 w 1303"/>
                <a:gd name="T77" fmla="*/ 2147483646 h 787"/>
                <a:gd name="T78" fmla="*/ 2147483646 w 1303"/>
                <a:gd name="T79" fmla="*/ 2147483646 h 787"/>
                <a:gd name="T80" fmla="*/ 2147483646 w 1303"/>
                <a:gd name="T81" fmla="*/ 2147483646 h 787"/>
                <a:gd name="T82" fmla="*/ 2147483646 w 1303"/>
                <a:gd name="T83" fmla="*/ 2147483646 h 787"/>
                <a:gd name="T84" fmla="*/ 2147483646 w 1303"/>
                <a:gd name="T85" fmla="*/ 2147483646 h 787"/>
                <a:gd name="T86" fmla="*/ 2147483646 w 1303"/>
                <a:gd name="T87" fmla="*/ 2147483646 h 787"/>
                <a:gd name="T88" fmla="*/ 2147483646 w 1303"/>
                <a:gd name="T89" fmla="*/ 2147483646 h 787"/>
                <a:gd name="T90" fmla="*/ 2147483646 w 1303"/>
                <a:gd name="T91" fmla="*/ 2147483646 h 787"/>
                <a:gd name="T92" fmla="*/ 2147483646 w 1303"/>
                <a:gd name="T93" fmla="*/ 2147483646 h 787"/>
                <a:gd name="T94" fmla="*/ 2147483646 w 1303"/>
                <a:gd name="T95" fmla="*/ 2147483646 h 787"/>
                <a:gd name="T96" fmla="*/ 2147483646 w 1303"/>
                <a:gd name="T97" fmla="*/ 2147483646 h 787"/>
                <a:gd name="T98" fmla="*/ 2147483646 w 1303"/>
                <a:gd name="T99" fmla="*/ 2147483646 h 787"/>
                <a:gd name="T100" fmla="*/ 2147483646 w 1303"/>
                <a:gd name="T101" fmla="*/ 2147483646 h 787"/>
                <a:gd name="T102" fmla="*/ 2147483646 w 1303"/>
                <a:gd name="T103" fmla="*/ 2147483646 h 787"/>
                <a:gd name="T104" fmla="*/ 2147483646 w 1303"/>
                <a:gd name="T105" fmla="*/ 2147483646 h 787"/>
                <a:gd name="T106" fmla="*/ 2147483646 w 1303"/>
                <a:gd name="T107" fmla="*/ 2147483646 h 787"/>
                <a:gd name="T108" fmla="*/ 2147483646 w 1303"/>
                <a:gd name="T109" fmla="*/ 2147483646 h 787"/>
                <a:gd name="T110" fmla="*/ 2147483646 w 1303"/>
                <a:gd name="T111" fmla="*/ 2147483646 h 787"/>
                <a:gd name="T112" fmla="*/ 2147483646 w 1303"/>
                <a:gd name="T113" fmla="*/ 2147483646 h 787"/>
                <a:gd name="T114" fmla="*/ 2147483646 w 1303"/>
                <a:gd name="T115" fmla="*/ 2147483646 h 787"/>
                <a:gd name="T116" fmla="*/ 2147483646 w 1303"/>
                <a:gd name="T117" fmla="*/ 2147483646 h 787"/>
                <a:gd name="T118" fmla="*/ 2147483646 w 1303"/>
                <a:gd name="T119" fmla="*/ 0 h 787"/>
                <a:gd name="T120" fmla="*/ 2147483646 w 1303"/>
                <a:gd name="T121" fmla="*/ 0 h 787"/>
                <a:gd name="T122" fmla="*/ 2147483646 w 1303"/>
                <a:gd name="T123" fmla="*/ 2147483646 h 787"/>
                <a:gd name="T124" fmla="*/ 0 w 1303"/>
                <a:gd name="T125" fmla="*/ 2147483646 h 7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3"/>
                <a:gd name="T190" fmla="*/ 0 h 787"/>
                <a:gd name="T191" fmla="*/ 1303 w 1303"/>
                <a:gd name="T192" fmla="*/ 787 h 7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3" h="787">
                  <a:moveTo>
                    <a:pt x="0" y="787"/>
                  </a:moveTo>
                  <a:lnTo>
                    <a:pt x="0" y="785"/>
                  </a:lnTo>
                  <a:lnTo>
                    <a:pt x="4" y="781"/>
                  </a:lnTo>
                  <a:lnTo>
                    <a:pt x="9" y="774"/>
                  </a:lnTo>
                  <a:lnTo>
                    <a:pt x="15" y="764"/>
                  </a:lnTo>
                  <a:lnTo>
                    <a:pt x="19" y="759"/>
                  </a:lnTo>
                  <a:lnTo>
                    <a:pt x="25" y="753"/>
                  </a:lnTo>
                  <a:lnTo>
                    <a:pt x="30" y="745"/>
                  </a:lnTo>
                  <a:lnTo>
                    <a:pt x="34" y="740"/>
                  </a:lnTo>
                  <a:lnTo>
                    <a:pt x="40" y="732"/>
                  </a:lnTo>
                  <a:lnTo>
                    <a:pt x="46" y="724"/>
                  </a:lnTo>
                  <a:lnTo>
                    <a:pt x="53" y="715"/>
                  </a:lnTo>
                  <a:lnTo>
                    <a:pt x="61" y="707"/>
                  </a:lnTo>
                  <a:lnTo>
                    <a:pt x="67" y="698"/>
                  </a:lnTo>
                  <a:lnTo>
                    <a:pt x="74" y="688"/>
                  </a:lnTo>
                  <a:lnTo>
                    <a:pt x="82" y="679"/>
                  </a:lnTo>
                  <a:lnTo>
                    <a:pt x="91" y="667"/>
                  </a:lnTo>
                  <a:lnTo>
                    <a:pt x="99" y="658"/>
                  </a:lnTo>
                  <a:lnTo>
                    <a:pt x="106" y="646"/>
                  </a:lnTo>
                  <a:lnTo>
                    <a:pt x="116" y="635"/>
                  </a:lnTo>
                  <a:lnTo>
                    <a:pt x="127" y="624"/>
                  </a:lnTo>
                  <a:lnTo>
                    <a:pt x="135" y="612"/>
                  </a:lnTo>
                  <a:lnTo>
                    <a:pt x="145" y="601"/>
                  </a:lnTo>
                  <a:lnTo>
                    <a:pt x="154" y="589"/>
                  </a:lnTo>
                  <a:lnTo>
                    <a:pt x="165" y="576"/>
                  </a:lnTo>
                  <a:lnTo>
                    <a:pt x="175" y="565"/>
                  </a:lnTo>
                  <a:lnTo>
                    <a:pt x="184" y="551"/>
                  </a:lnTo>
                  <a:lnTo>
                    <a:pt x="196" y="540"/>
                  </a:lnTo>
                  <a:lnTo>
                    <a:pt x="207" y="527"/>
                  </a:lnTo>
                  <a:lnTo>
                    <a:pt x="217" y="513"/>
                  </a:lnTo>
                  <a:lnTo>
                    <a:pt x="228" y="500"/>
                  </a:lnTo>
                  <a:lnTo>
                    <a:pt x="240" y="488"/>
                  </a:lnTo>
                  <a:lnTo>
                    <a:pt x="249" y="475"/>
                  </a:lnTo>
                  <a:lnTo>
                    <a:pt x="261" y="462"/>
                  </a:lnTo>
                  <a:lnTo>
                    <a:pt x="272" y="450"/>
                  </a:lnTo>
                  <a:lnTo>
                    <a:pt x="283" y="437"/>
                  </a:lnTo>
                  <a:lnTo>
                    <a:pt x="295" y="426"/>
                  </a:lnTo>
                  <a:lnTo>
                    <a:pt x="304" y="412"/>
                  </a:lnTo>
                  <a:lnTo>
                    <a:pt x="316" y="401"/>
                  </a:lnTo>
                  <a:lnTo>
                    <a:pt x="327" y="388"/>
                  </a:lnTo>
                  <a:lnTo>
                    <a:pt x="339" y="376"/>
                  </a:lnTo>
                  <a:lnTo>
                    <a:pt x="348" y="365"/>
                  </a:lnTo>
                  <a:lnTo>
                    <a:pt x="359" y="353"/>
                  </a:lnTo>
                  <a:lnTo>
                    <a:pt x="371" y="342"/>
                  </a:lnTo>
                  <a:lnTo>
                    <a:pt x="382" y="331"/>
                  </a:lnTo>
                  <a:lnTo>
                    <a:pt x="392" y="321"/>
                  </a:lnTo>
                  <a:lnTo>
                    <a:pt x="403" y="310"/>
                  </a:lnTo>
                  <a:lnTo>
                    <a:pt x="413" y="298"/>
                  </a:lnTo>
                  <a:lnTo>
                    <a:pt x="424" y="289"/>
                  </a:lnTo>
                  <a:lnTo>
                    <a:pt x="434" y="279"/>
                  </a:lnTo>
                  <a:lnTo>
                    <a:pt x="443" y="270"/>
                  </a:lnTo>
                  <a:lnTo>
                    <a:pt x="455" y="262"/>
                  </a:lnTo>
                  <a:lnTo>
                    <a:pt x="464" y="253"/>
                  </a:lnTo>
                  <a:lnTo>
                    <a:pt x="474" y="245"/>
                  </a:lnTo>
                  <a:lnTo>
                    <a:pt x="483" y="237"/>
                  </a:lnTo>
                  <a:lnTo>
                    <a:pt x="491" y="230"/>
                  </a:lnTo>
                  <a:lnTo>
                    <a:pt x="500" y="224"/>
                  </a:lnTo>
                  <a:lnTo>
                    <a:pt x="510" y="218"/>
                  </a:lnTo>
                  <a:lnTo>
                    <a:pt x="517" y="213"/>
                  </a:lnTo>
                  <a:lnTo>
                    <a:pt x="525" y="207"/>
                  </a:lnTo>
                  <a:lnTo>
                    <a:pt x="534" y="203"/>
                  </a:lnTo>
                  <a:lnTo>
                    <a:pt x="540" y="199"/>
                  </a:lnTo>
                  <a:lnTo>
                    <a:pt x="550" y="194"/>
                  </a:lnTo>
                  <a:lnTo>
                    <a:pt x="557" y="190"/>
                  </a:lnTo>
                  <a:lnTo>
                    <a:pt x="567" y="186"/>
                  </a:lnTo>
                  <a:lnTo>
                    <a:pt x="576" y="182"/>
                  </a:lnTo>
                  <a:lnTo>
                    <a:pt x="588" y="177"/>
                  </a:lnTo>
                  <a:lnTo>
                    <a:pt x="599" y="173"/>
                  </a:lnTo>
                  <a:lnTo>
                    <a:pt x="611" y="169"/>
                  </a:lnTo>
                  <a:lnTo>
                    <a:pt x="622" y="165"/>
                  </a:lnTo>
                  <a:lnTo>
                    <a:pt x="633" y="159"/>
                  </a:lnTo>
                  <a:lnTo>
                    <a:pt x="649" y="156"/>
                  </a:lnTo>
                  <a:lnTo>
                    <a:pt x="662" y="152"/>
                  </a:lnTo>
                  <a:lnTo>
                    <a:pt x="675" y="146"/>
                  </a:lnTo>
                  <a:lnTo>
                    <a:pt x="689" y="144"/>
                  </a:lnTo>
                  <a:lnTo>
                    <a:pt x="704" y="139"/>
                  </a:lnTo>
                  <a:lnTo>
                    <a:pt x="719" y="135"/>
                  </a:lnTo>
                  <a:lnTo>
                    <a:pt x="732" y="129"/>
                  </a:lnTo>
                  <a:lnTo>
                    <a:pt x="749" y="125"/>
                  </a:lnTo>
                  <a:lnTo>
                    <a:pt x="763" y="121"/>
                  </a:lnTo>
                  <a:lnTo>
                    <a:pt x="780" y="118"/>
                  </a:lnTo>
                  <a:lnTo>
                    <a:pt x="795" y="112"/>
                  </a:lnTo>
                  <a:lnTo>
                    <a:pt x="812" y="108"/>
                  </a:lnTo>
                  <a:lnTo>
                    <a:pt x="827" y="104"/>
                  </a:lnTo>
                  <a:lnTo>
                    <a:pt x="844" y="101"/>
                  </a:lnTo>
                  <a:lnTo>
                    <a:pt x="860" y="97"/>
                  </a:lnTo>
                  <a:lnTo>
                    <a:pt x="877" y="93"/>
                  </a:lnTo>
                  <a:lnTo>
                    <a:pt x="894" y="87"/>
                  </a:lnTo>
                  <a:lnTo>
                    <a:pt x="909" y="83"/>
                  </a:lnTo>
                  <a:lnTo>
                    <a:pt x="926" y="80"/>
                  </a:lnTo>
                  <a:lnTo>
                    <a:pt x="942" y="76"/>
                  </a:lnTo>
                  <a:lnTo>
                    <a:pt x="959" y="72"/>
                  </a:lnTo>
                  <a:lnTo>
                    <a:pt x="976" y="70"/>
                  </a:lnTo>
                  <a:lnTo>
                    <a:pt x="991" y="64"/>
                  </a:lnTo>
                  <a:lnTo>
                    <a:pt x="1008" y="61"/>
                  </a:lnTo>
                  <a:lnTo>
                    <a:pt x="1023" y="57"/>
                  </a:lnTo>
                  <a:lnTo>
                    <a:pt x="1039" y="53"/>
                  </a:lnTo>
                  <a:lnTo>
                    <a:pt x="1054" y="49"/>
                  </a:lnTo>
                  <a:lnTo>
                    <a:pt x="1069" y="47"/>
                  </a:lnTo>
                  <a:lnTo>
                    <a:pt x="1084" y="43"/>
                  </a:lnTo>
                  <a:lnTo>
                    <a:pt x="1099" y="42"/>
                  </a:lnTo>
                  <a:lnTo>
                    <a:pt x="1113" y="38"/>
                  </a:lnTo>
                  <a:lnTo>
                    <a:pt x="1128" y="34"/>
                  </a:lnTo>
                  <a:lnTo>
                    <a:pt x="1141" y="32"/>
                  </a:lnTo>
                  <a:lnTo>
                    <a:pt x="1155" y="28"/>
                  </a:lnTo>
                  <a:lnTo>
                    <a:pt x="1166" y="26"/>
                  </a:lnTo>
                  <a:lnTo>
                    <a:pt x="1179" y="24"/>
                  </a:lnTo>
                  <a:lnTo>
                    <a:pt x="1191" y="21"/>
                  </a:lnTo>
                  <a:lnTo>
                    <a:pt x="1204" y="19"/>
                  </a:lnTo>
                  <a:lnTo>
                    <a:pt x="1214" y="17"/>
                  </a:lnTo>
                  <a:lnTo>
                    <a:pt x="1225" y="13"/>
                  </a:lnTo>
                  <a:lnTo>
                    <a:pt x="1234" y="11"/>
                  </a:lnTo>
                  <a:lnTo>
                    <a:pt x="1244" y="9"/>
                  </a:lnTo>
                  <a:lnTo>
                    <a:pt x="1252" y="7"/>
                  </a:lnTo>
                  <a:lnTo>
                    <a:pt x="1261" y="7"/>
                  </a:lnTo>
                  <a:lnTo>
                    <a:pt x="1269" y="5"/>
                  </a:lnTo>
                  <a:lnTo>
                    <a:pt x="1274" y="4"/>
                  </a:lnTo>
                  <a:lnTo>
                    <a:pt x="1280" y="2"/>
                  </a:lnTo>
                  <a:lnTo>
                    <a:pt x="1286" y="2"/>
                  </a:lnTo>
                  <a:lnTo>
                    <a:pt x="1291" y="0"/>
                  </a:lnTo>
                  <a:lnTo>
                    <a:pt x="1295" y="0"/>
                  </a:lnTo>
                  <a:lnTo>
                    <a:pt x="1299" y="0"/>
                  </a:lnTo>
                  <a:lnTo>
                    <a:pt x="1303" y="0"/>
                  </a:lnTo>
                  <a:lnTo>
                    <a:pt x="1141" y="696"/>
                  </a:lnTo>
                  <a:lnTo>
                    <a:pt x="0" y="787"/>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8" name="Freeform 13"/>
            <p:cNvSpPr>
              <a:spLocks/>
            </p:cNvSpPr>
            <p:nvPr/>
          </p:nvSpPr>
          <p:spPr bwMode="auto">
            <a:xfrm>
              <a:off x="2314576" y="4951413"/>
              <a:ext cx="822325" cy="731837"/>
            </a:xfrm>
            <a:custGeom>
              <a:avLst/>
              <a:gdLst>
                <a:gd name="T0" fmla="*/ 2147483646 w 1037"/>
                <a:gd name="T1" fmla="*/ 2147483646 h 922"/>
                <a:gd name="T2" fmla="*/ 2147483646 w 1037"/>
                <a:gd name="T3" fmla="*/ 2147483646 h 922"/>
                <a:gd name="T4" fmla="*/ 2147483646 w 1037"/>
                <a:gd name="T5" fmla="*/ 2147483646 h 922"/>
                <a:gd name="T6" fmla="*/ 2147483646 w 1037"/>
                <a:gd name="T7" fmla="*/ 2147483646 h 922"/>
                <a:gd name="T8" fmla="*/ 2147483646 w 1037"/>
                <a:gd name="T9" fmla="*/ 2147483646 h 922"/>
                <a:gd name="T10" fmla="*/ 2147483646 w 1037"/>
                <a:gd name="T11" fmla="*/ 2147483646 h 922"/>
                <a:gd name="T12" fmla="*/ 2147483646 w 1037"/>
                <a:gd name="T13" fmla="*/ 2147483646 h 922"/>
                <a:gd name="T14" fmla="*/ 2147483646 w 1037"/>
                <a:gd name="T15" fmla="*/ 2147483646 h 922"/>
                <a:gd name="T16" fmla="*/ 2147483646 w 1037"/>
                <a:gd name="T17" fmla="*/ 2147483646 h 922"/>
                <a:gd name="T18" fmla="*/ 2147483646 w 1037"/>
                <a:gd name="T19" fmla="*/ 2147483646 h 922"/>
                <a:gd name="T20" fmla="*/ 2147483646 w 1037"/>
                <a:gd name="T21" fmla="*/ 2147483646 h 922"/>
                <a:gd name="T22" fmla="*/ 2147483646 w 1037"/>
                <a:gd name="T23" fmla="*/ 2147483646 h 922"/>
                <a:gd name="T24" fmla="*/ 2147483646 w 1037"/>
                <a:gd name="T25" fmla="*/ 2147483646 h 922"/>
                <a:gd name="T26" fmla="*/ 2147483646 w 1037"/>
                <a:gd name="T27" fmla="*/ 2147483646 h 922"/>
                <a:gd name="T28" fmla="*/ 2147483646 w 1037"/>
                <a:gd name="T29" fmla="*/ 2147483646 h 922"/>
                <a:gd name="T30" fmla="*/ 2147483646 w 1037"/>
                <a:gd name="T31" fmla="*/ 0 h 922"/>
                <a:gd name="T32" fmla="*/ 2147483646 w 1037"/>
                <a:gd name="T33" fmla="*/ 2147483646 h 922"/>
                <a:gd name="T34" fmla="*/ 2147483646 w 1037"/>
                <a:gd name="T35" fmla="*/ 2147483646 h 922"/>
                <a:gd name="T36" fmla="*/ 2147483646 w 1037"/>
                <a:gd name="T37" fmla="*/ 2147483646 h 922"/>
                <a:gd name="T38" fmla="*/ 2147483646 w 1037"/>
                <a:gd name="T39" fmla="*/ 2147483646 h 922"/>
                <a:gd name="T40" fmla="*/ 2147483646 w 1037"/>
                <a:gd name="T41" fmla="*/ 2147483646 h 922"/>
                <a:gd name="T42" fmla="*/ 2147483646 w 1037"/>
                <a:gd name="T43" fmla="*/ 2147483646 h 922"/>
                <a:gd name="T44" fmla="*/ 2147483646 w 1037"/>
                <a:gd name="T45" fmla="*/ 2147483646 h 922"/>
                <a:gd name="T46" fmla="*/ 2147483646 w 1037"/>
                <a:gd name="T47" fmla="*/ 2147483646 h 922"/>
                <a:gd name="T48" fmla="*/ 2147483646 w 1037"/>
                <a:gd name="T49" fmla="*/ 2147483646 h 922"/>
                <a:gd name="T50" fmla="*/ 2147483646 w 1037"/>
                <a:gd name="T51" fmla="*/ 2147483646 h 922"/>
                <a:gd name="T52" fmla="*/ 2147483646 w 1037"/>
                <a:gd name="T53" fmla="*/ 2147483646 h 922"/>
                <a:gd name="T54" fmla="*/ 2147483646 w 1037"/>
                <a:gd name="T55" fmla="*/ 2147483646 h 922"/>
                <a:gd name="T56" fmla="*/ 2147483646 w 1037"/>
                <a:gd name="T57" fmla="*/ 2147483646 h 922"/>
                <a:gd name="T58" fmla="*/ 2147483646 w 1037"/>
                <a:gd name="T59" fmla="*/ 2147483646 h 922"/>
                <a:gd name="T60" fmla="*/ 2147483646 w 1037"/>
                <a:gd name="T61" fmla="*/ 2147483646 h 922"/>
                <a:gd name="T62" fmla="*/ 2147483646 w 1037"/>
                <a:gd name="T63" fmla="*/ 2147483646 h 922"/>
                <a:gd name="T64" fmla="*/ 2147483646 w 1037"/>
                <a:gd name="T65" fmla="*/ 2147483646 h 922"/>
                <a:gd name="T66" fmla="*/ 2147483646 w 1037"/>
                <a:gd name="T67" fmla="*/ 2147483646 h 922"/>
                <a:gd name="T68" fmla="*/ 2147483646 w 1037"/>
                <a:gd name="T69" fmla="*/ 2147483646 h 922"/>
                <a:gd name="T70" fmla="*/ 2147483646 w 1037"/>
                <a:gd name="T71" fmla="*/ 2147483646 h 922"/>
                <a:gd name="T72" fmla="*/ 2147483646 w 1037"/>
                <a:gd name="T73" fmla="*/ 2147483646 h 922"/>
                <a:gd name="T74" fmla="*/ 2147483646 w 1037"/>
                <a:gd name="T75" fmla="*/ 2147483646 h 922"/>
                <a:gd name="T76" fmla="*/ 2147483646 w 1037"/>
                <a:gd name="T77" fmla="*/ 2147483646 h 922"/>
                <a:gd name="T78" fmla="*/ 2147483646 w 1037"/>
                <a:gd name="T79" fmla="*/ 2147483646 h 922"/>
                <a:gd name="T80" fmla="*/ 2147483646 w 1037"/>
                <a:gd name="T81" fmla="*/ 2147483646 h 922"/>
                <a:gd name="T82" fmla="*/ 2147483646 w 1037"/>
                <a:gd name="T83" fmla="*/ 2147483646 h 922"/>
                <a:gd name="T84" fmla="*/ 2147483646 w 1037"/>
                <a:gd name="T85" fmla="*/ 2147483646 h 922"/>
                <a:gd name="T86" fmla="*/ 2147483646 w 1037"/>
                <a:gd name="T87" fmla="*/ 2147483646 h 922"/>
                <a:gd name="T88" fmla="*/ 2147483646 w 1037"/>
                <a:gd name="T89" fmla="*/ 2147483646 h 922"/>
                <a:gd name="T90" fmla="*/ 2147483646 w 1037"/>
                <a:gd name="T91" fmla="*/ 2147483646 h 922"/>
                <a:gd name="T92" fmla="*/ 2147483646 w 1037"/>
                <a:gd name="T93" fmla="*/ 2147483646 h 922"/>
                <a:gd name="T94" fmla="*/ 2147483646 w 1037"/>
                <a:gd name="T95" fmla="*/ 2147483646 h 922"/>
                <a:gd name="T96" fmla="*/ 2147483646 w 1037"/>
                <a:gd name="T97" fmla="*/ 2147483646 h 922"/>
                <a:gd name="T98" fmla="*/ 2147483646 w 1037"/>
                <a:gd name="T99" fmla="*/ 2147483646 h 922"/>
                <a:gd name="T100" fmla="*/ 2147483646 w 1037"/>
                <a:gd name="T101" fmla="*/ 2147483646 h 922"/>
                <a:gd name="T102" fmla="*/ 2147483646 w 1037"/>
                <a:gd name="T103" fmla="*/ 2147483646 h 922"/>
                <a:gd name="T104" fmla="*/ 2147483646 w 1037"/>
                <a:gd name="T105" fmla="*/ 2147483646 h 922"/>
                <a:gd name="T106" fmla="*/ 2147483646 w 1037"/>
                <a:gd name="T107" fmla="*/ 2147483646 h 922"/>
                <a:gd name="T108" fmla="*/ 2147483646 w 1037"/>
                <a:gd name="T109" fmla="*/ 2147483646 h 922"/>
                <a:gd name="T110" fmla="*/ 2147483646 w 1037"/>
                <a:gd name="T111" fmla="*/ 2147483646 h 922"/>
                <a:gd name="T112" fmla="*/ 2147483646 w 1037"/>
                <a:gd name="T113" fmla="*/ 2147483646 h 922"/>
                <a:gd name="T114" fmla="*/ 2147483646 w 1037"/>
                <a:gd name="T115" fmla="*/ 2147483646 h 922"/>
                <a:gd name="T116" fmla="*/ 2147483646 w 1037"/>
                <a:gd name="T117" fmla="*/ 2147483646 h 922"/>
                <a:gd name="T118" fmla="*/ 2147483646 w 1037"/>
                <a:gd name="T119" fmla="*/ 2147483646 h 922"/>
                <a:gd name="T120" fmla="*/ 2147483646 w 1037"/>
                <a:gd name="T121" fmla="*/ 2147483646 h 922"/>
                <a:gd name="T122" fmla="*/ 2147483646 w 1037"/>
                <a:gd name="T123" fmla="*/ 2147483646 h 922"/>
                <a:gd name="T124" fmla="*/ 0 w 1037"/>
                <a:gd name="T125" fmla="*/ 2147483646 h 9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7"/>
                <a:gd name="T190" fmla="*/ 0 h 922"/>
                <a:gd name="T191" fmla="*/ 1037 w 1037"/>
                <a:gd name="T192" fmla="*/ 922 h 9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7" h="922">
                  <a:moveTo>
                    <a:pt x="0" y="559"/>
                  </a:moveTo>
                  <a:lnTo>
                    <a:pt x="0" y="555"/>
                  </a:lnTo>
                  <a:lnTo>
                    <a:pt x="4" y="551"/>
                  </a:lnTo>
                  <a:lnTo>
                    <a:pt x="6" y="547"/>
                  </a:lnTo>
                  <a:lnTo>
                    <a:pt x="8" y="543"/>
                  </a:lnTo>
                  <a:lnTo>
                    <a:pt x="12" y="538"/>
                  </a:lnTo>
                  <a:lnTo>
                    <a:pt x="17" y="534"/>
                  </a:lnTo>
                  <a:lnTo>
                    <a:pt x="21" y="526"/>
                  </a:lnTo>
                  <a:lnTo>
                    <a:pt x="25" y="519"/>
                  </a:lnTo>
                  <a:lnTo>
                    <a:pt x="31" y="513"/>
                  </a:lnTo>
                  <a:lnTo>
                    <a:pt x="36" y="505"/>
                  </a:lnTo>
                  <a:lnTo>
                    <a:pt x="42" y="496"/>
                  </a:lnTo>
                  <a:lnTo>
                    <a:pt x="50" y="488"/>
                  </a:lnTo>
                  <a:lnTo>
                    <a:pt x="55" y="479"/>
                  </a:lnTo>
                  <a:lnTo>
                    <a:pt x="65" y="469"/>
                  </a:lnTo>
                  <a:lnTo>
                    <a:pt x="71" y="458"/>
                  </a:lnTo>
                  <a:lnTo>
                    <a:pt x="78" y="448"/>
                  </a:lnTo>
                  <a:lnTo>
                    <a:pt x="88" y="437"/>
                  </a:lnTo>
                  <a:lnTo>
                    <a:pt x="95" y="426"/>
                  </a:lnTo>
                  <a:lnTo>
                    <a:pt x="103" y="414"/>
                  </a:lnTo>
                  <a:lnTo>
                    <a:pt x="114" y="403"/>
                  </a:lnTo>
                  <a:lnTo>
                    <a:pt x="122" y="391"/>
                  </a:lnTo>
                  <a:lnTo>
                    <a:pt x="133" y="380"/>
                  </a:lnTo>
                  <a:lnTo>
                    <a:pt x="143" y="367"/>
                  </a:lnTo>
                  <a:lnTo>
                    <a:pt x="152" y="353"/>
                  </a:lnTo>
                  <a:lnTo>
                    <a:pt x="162" y="342"/>
                  </a:lnTo>
                  <a:lnTo>
                    <a:pt x="172" y="329"/>
                  </a:lnTo>
                  <a:lnTo>
                    <a:pt x="183" y="315"/>
                  </a:lnTo>
                  <a:lnTo>
                    <a:pt x="192" y="302"/>
                  </a:lnTo>
                  <a:lnTo>
                    <a:pt x="204" y="289"/>
                  </a:lnTo>
                  <a:lnTo>
                    <a:pt x="215" y="275"/>
                  </a:lnTo>
                  <a:lnTo>
                    <a:pt x="225" y="262"/>
                  </a:lnTo>
                  <a:lnTo>
                    <a:pt x="236" y="249"/>
                  </a:lnTo>
                  <a:lnTo>
                    <a:pt x="248" y="235"/>
                  </a:lnTo>
                  <a:lnTo>
                    <a:pt x="259" y="222"/>
                  </a:lnTo>
                  <a:lnTo>
                    <a:pt x="269" y="209"/>
                  </a:lnTo>
                  <a:lnTo>
                    <a:pt x="280" y="197"/>
                  </a:lnTo>
                  <a:lnTo>
                    <a:pt x="291" y="184"/>
                  </a:lnTo>
                  <a:lnTo>
                    <a:pt x="303" y="173"/>
                  </a:lnTo>
                  <a:lnTo>
                    <a:pt x="314" y="159"/>
                  </a:lnTo>
                  <a:lnTo>
                    <a:pt x="326" y="148"/>
                  </a:lnTo>
                  <a:lnTo>
                    <a:pt x="335" y="137"/>
                  </a:lnTo>
                  <a:lnTo>
                    <a:pt x="346" y="125"/>
                  </a:lnTo>
                  <a:lnTo>
                    <a:pt x="358" y="114"/>
                  </a:lnTo>
                  <a:lnTo>
                    <a:pt x="367" y="102"/>
                  </a:lnTo>
                  <a:lnTo>
                    <a:pt x="379" y="93"/>
                  </a:lnTo>
                  <a:lnTo>
                    <a:pt x="390" y="83"/>
                  </a:lnTo>
                  <a:lnTo>
                    <a:pt x="400" y="72"/>
                  </a:lnTo>
                  <a:lnTo>
                    <a:pt x="409" y="64"/>
                  </a:lnTo>
                  <a:lnTo>
                    <a:pt x="419" y="55"/>
                  </a:lnTo>
                  <a:lnTo>
                    <a:pt x="430" y="47"/>
                  </a:lnTo>
                  <a:lnTo>
                    <a:pt x="438" y="40"/>
                  </a:lnTo>
                  <a:lnTo>
                    <a:pt x="449" y="32"/>
                  </a:lnTo>
                  <a:lnTo>
                    <a:pt x="457" y="26"/>
                  </a:lnTo>
                  <a:lnTo>
                    <a:pt x="466" y="20"/>
                  </a:lnTo>
                  <a:lnTo>
                    <a:pt x="474" y="15"/>
                  </a:lnTo>
                  <a:lnTo>
                    <a:pt x="482" y="11"/>
                  </a:lnTo>
                  <a:lnTo>
                    <a:pt x="491" y="7"/>
                  </a:lnTo>
                  <a:lnTo>
                    <a:pt x="499" y="3"/>
                  </a:lnTo>
                  <a:lnTo>
                    <a:pt x="504" y="1"/>
                  </a:lnTo>
                  <a:lnTo>
                    <a:pt x="512" y="0"/>
                  </a:lnTo>
                  <a:lnTo>
                    <a:pt x="520" y="0"/>
                  </a:lnTo>
                  <a:lnTo>
                    <a:pt x="525" y="0"/>
                  </a:lnTo>
                  <a:lnTo>
                    <a:pt x="531" y="0"/>
                  </a:lnTo>
                  <a:lnTo>
                    <a:pt x="539" y="0"/>
                  </a:lnTo>
                  <a:lnTo>
                    <a:pt x="544" y="0"/>
                  </a:lnTo>
                  <a:lnTo>
                    <a:pt x="552" y="1"/>
                  </a:lnTo>
                  <a:lnTo>
                    <a:pt x="560" y="1"/>
                  </a:lnTo>
                  <a:lnTo>
                    <a:pt x="569" y="3"/>
                  </a:lnTo>
                  <a:lnTo>
                    <a:pt x="577" y="5"/>
                  </a:lnTo>
                  <a:lnTo>
                    <a:pt x="586" y="7"/>
                  </a:lnTo>
                  <a:lnTo>
                    <a:pt x="594" y="9"/>
                  </a:lnTo>
                  <a:lnTo>
                    <a:pt x="603" y="11"/>
                  </a:lnTo>
                  <a:lnTo>
                    <a:pt x="613" y="13"/>
                  </a:lnTo>
                  <a:lnTo>
                    <a:pt x="622" y="17"/>
                  </a:lnTo>
                  <a:lnTo>
                    <a:pt x="634" y="19"/>
                  </a:lnTo>
                  <a:lnTo>
                    <a:pt x="645" y="20"/>
                  </a:lnTo>
                  <a:lnTo>
                    <a:pt x="655" y="24"/>
                  </a:lnTo>
                  <a:lnTo>
                    <a:pt x="666" y="28"/>
                  </a:lnTo>
                  <a:lnTo>
                    <a:pt x="676" y="30"/>
                  </a:lnTo>
                  <a:lnTo>
                    <a:pt x="687" y="34"/>
                  </a:lnTo>
                  <a:lnTo>
                    <a:pt x="698" y="38"/>
                  </a:lnTo>
                  <a:lnTo>
                    <a:pt x="710" y="41"/>
                  </a:lnTo>
                  <a:lnTo>
                    <a:pt x="721" y="43"/>
                  </a:lnTo>
                  <a:lnTo>
                    <a:pt x="733" y="47"/>
                  </a:lnTo>
                  <a:lnTo>
                    <a:pt x="744" y="51"/>
                  </a:lnTo>
                  <a:lnTo>
                    <a:pt x="755" y="57"/>
                  </a:lnTo>
                  <a:lnTo>
                    <a:pt x="767" y="60"/>
                  </a:lnTo>
                  <a:lnTo>
                    <a:pt x="778" y="64"/>
                  </a:lnTo>
                  <a:lnTo>
                    <a:pt x="790" y="70"/>
                  </a:lnTo>
                  <a:lnTo>
                    <a:pt x="801" y="74"/>
                  </a:lnTo>
                  <a:lnTo>
                    <a:pt x="813" y="78"/>
                  </a:lnTo>
                  <a:lnTo>
                    <a:pt x="824" y="83"/>
                  </a:lnTo>
                  <a:lnTo>
                    <a:pt x="835" y="89"/>
                  </a:lnTo>
                  <a:lnTo>
                    <a:pt x="847" y="95"/>
                  </a:lnTo>
                  <a:lnTo>
                    <a:pt x="856" y="98"/>
                  </a:lnTo>
                  <a:lnTo>
                    <a:pt x="868" y="102"/>
                  </a:lnTo>
                  <a:lnTo>
                    <a:pt x="879" y="108"/>
                  </a:lnTo>
                  <a:lnTo>
                    <a:pt x="889" y="114"/>
                  </a:lnTo>
                  <a:lnTo>
                    <a:pt x="898" y="119"/>
                  </a:lnTo>
                  <a:lnTo>
                    <a:pt x="908" y="123"/>
                  </a:lnTo>
                  <a:lnTo>
                    <a:pt x="919" y="129"/>
                  </a:lnTo>
                  <a:lnTo>
                    <a:pt x="929" y="135"/>
                  </a:lnTo>
                  <a:lnTo>
                    <a:pt x="938" y="140"/>
                  </a:lnTo>
                  <a:lnTo>
                    <a:pt x="948" y="146"/>
                  </a:lnTo>
                  <a:lnTo>
                    <a:pt x="955" y="152"/>
                  </a:lnTo>
                  <a:lnTo>
                    <a:pt x="965" y="157"/>
                  </a:lnTo>
                  <a:lnTo>
                    <a:pt x="972" y="163"/>
                  </a:lnTo>
                  <a:lnTo>
                    <a:pt x="980" y="169"/>
                  </a:lnTo>
                  <a:lnTo>
                    <a:pt x="988" y="173"/>
                  </a:lnTo>
                  <a:lnTo>
                    <a:pt x="995" y="180"/>
                  </a:lnTo>
                  <a:lnTo>
                    <a:pt x="1001" y="186"/>
                  </a:lnTo>
                  <a:lnTo>
                    <a:pt x="1005" y="192"/>
                  </a:lnTo>
                  <a:lnTo>
                    <a:pt x="1010" y="195"/>
                  </a:lnTo>
                  <a:lnTo>
                    <a:pt x="1016" y="201"/>
                  </a:lnTo>
                  <a:lnTo>
                    <a:pt x="1020" y="207"/>
                  </a:lnTo>
                  <a:lnTo>
                    <a:pt x="1024" y="213"/>
                  </a:lnTo>
                  <a:lnTo>
                    <a:pt x="1027" y="218"/>
                  </a:lnTo>
                  <a:lnTo>
                    <a:pt x="1031" y="224"/>
                  </a:lnTo>
                  <a:lnTo>
                    <a:pt x="1033" y="230"/>
                  </a:lnTo>
                  <a:lnTo>
                    <a:pt x="1035" y="235"/>
                  </a:lnTo>
                  <a:lnTo>
                    <a:pt x="1035" y="241"/>
                  </a:lnTo>
                  <a:lnTo>
                    <a:pt x="1037" y="247"/>
                  </a:lnTo>
                  <a:lnTo>
                    <a:pt x="1035" y="253"/>
                  </a:lnTo>
                  <a:lnTo>
                    <a:pt x="1035" y="258"/>
                  </a:lnTo>
                  <a:lnTo>
                    <a:pt x="1033" y="264"/>
                  </a:lnTo>
                  <a:lnTo>
                    <a:pt x="1033" y="268"/>
                  </a:lnTo>
                  <a:lnTo>
                    <a:pt x="1029" y="273"/>
                  </a:lnTo>
                  <a:lnTo>
                    <a:pt x="1027" y="279"/>
                  </a:lnTo>
                  <a:lnTo>
                    <a:pt x="1024" y="285"/>
                  </a:lnTo>
                  <a:lnTo>
                    <a:pt x="1020" y="292"/>
                  </a:lnTo>
                  <a:lnTo>
                    <a:pt x="1014" y="300"/>
                  </a:lnTo>
                  <a:lnTo>
                    <a:pt x="1010" y="310"/>
                  </a:lnTo>
                  <a:lnTo>
                    <a:pt x="1005" y="317"/>
                  </a:lnTo>
                  <a:lnTo>
                    <a:pt x="1003" y="329"/>
                  </a:lnTo>
                  <a:lnTo>
                    <a:pt x="997" y="338"/>
                  </a:lnTo>
                  <a:lnTo>
                    <a:pt x="991" y="348"/>
                  </a:lnTo>
                  <a:lnTo>
                    <a:pt x="986" y="359"/>
                  </a:lnTo>
                  <a:lnTo>
                    <a:pt x="980" y="369"/>
                  </a:lnTo>
                  <a:lnTo>
                    <a:pt x="974" y="380"/>
                  </a:lnTo>
                  <a:lnTo>
                    <a:pt x="968" y="391"/>
                  </a:lnTo>
                  <a:lnTo>
                    <a:pt x="963" y="405"/>
                  </a:lnTo>
                  <a:lnTo>
                    <a:pt x="957" y="418"/>
                  </a:lnTo>
                  <a:lnTo>
                    <a:pt x="951" y="429"/>
                  </a:lnTo>
                  <a:lnTo>
                    <a:pt x="944" y="443"/>
                  </a:lnTo>
                  <a:lnTo>
                    <a:pt x="936" y="456"/>
                  </a:lnTo>
                  <a:lnTo>
                    <a:pt x="930" y="469"/>
                  </a:lnTo>
                  <a:lnTo>
                    <a:pt x="923" y="485"/>
                  </a:lnTo>
                  <a:lnTo>
                    <a:pt x="915" y="498"/>
                  </a:lnTo>
                  <a:lnTo>
                    <a:pt x="908" y="511"/>
                  </a:lnTo>
                  <a:lnTo>
                    <a:pt x="902" y="526"/>
                  </a:lnTo>
                  <a:lnTo>
                    <a:pt x="894" y="540"/>
                  </a:lnTo>
                  <a:lnTo>
                    <a:pt x="887" y="553"/>
                  </a:lnTo>
                  <a:lnTo>
                    <a:pt x="879" y="568"/>
                  </a:lnTo>
                  <a:lnTo>
                    <a:pt x="871" y="583"/>
                  </a:lnTo>
                  <a:lnTo>
                    <a:pt x="862" y="597"/>
                  </a:lnTo>
                  <a:lnTo>
                    <a:pt x="854" y="610"/>
                  </a:lnTo>
                  <a:lnTo>
                    <a:pt x="847" y="625"/>
                  </a:lnTo>
                  <a:lnTo>
                    <a:pt x="839" y="640"/>
                  </a:lnTo>
                  <a:lnTo>
                    <a:pt x="830" y="654"/>
                  </a:lnTo>
                  <a:lnTo>
                    <a:pt x="822" y="667"/>
                  </a:lnTo>
                  <a:lnTo>
                    <a:pt x="813" y="680"/>
                  </a:lnTo>
                  <a:lnTo>
                    <a:pt x="805" y="694"/>
                  </a:lnTo>
                  <a:lnTo>
                    <a:pt x="795" y="707"/>
                  </a:lnTo>
                  <a:lnTo>
                    <a:pt x="788" y="720"/>
                  </a:lnTo>
                  <a:lnTo>
                    <a:pt x="778" y="734"/>
                  </a:lnTo>
                  <a:lnTo>
                    <a:pt x="771" y="747"/>
                  </a:lnTo>
                  <a:lnTo>
                    <a:pt x="761" y="758"/>
                  </a:lnTo>
                  <a:lnTo>
                    <a:pt x="754" y="770"/>
                  </a:lnTo>
                  <a:lnTo>
                    <a:pt x="744" y="783"/>
                  </a:lnTo>
                  <a:lnTo>
                    <a:pt x="736" y="795"/>
                  </a:lnTo>
                  <a:lnTo>
                    <a:pt x="727" y="806"/>
                  </a:lnTo>
                  <a:lnTo>
                    <a:pt x="717" y="815"/>
                  </a:lnTo>
                  <a:lnTo>
                    <a:pt x="710" y="827"/>
                  </a:lnTo>
                  <a:lnTo>
                    <a:pt x="702" y="838"/>
                  </a:lnTo>
                  <a:lnTo>
                    <a:pt x="693" y="846"/>
                  </a:lnTo>
                  <a:lnTo>
                    <a:pt x="685" y="855"/>
                  </a:lnTo>
                  <a:lnTo>
                    <a:pt x="676" y="863"/>
                  </a:lnTo>
                  <a:lnTo>
                    <a:pt x="668" y="872"/>
                  </a:lnTo>
                  <a:lnTo>
                    <a:pt x="660" y="880"/>
                  </a:lnTo>
                  <a:lnTo>
                    <a:pt x="651" y="886"/>
                  </a:lnTo>
                  <a:lnTo>
                    <a:pt x="643" y="893"/>
                  </a:lnTo>
                  <a:lnTo>
                    <a:pt x="636" y="899"/>
                  </a:lnTo>
                  <a:lnTo>
                    <a:pt x="628" y="905"/>
                  </a:lnTo>
                  <a:lnTo>
                    <a:pt x="620" y="909"/>
                  </a:lnTo>
                  <a:lnTo>
                    <a:pt x="613" y="912"/>
                  </a:lnTo>
                  <a:lnTo>
                    <a:pt x="605" y="916"/>
                  </a:lnTo>
                  <a:lnTo>
                    <a:pt x="598" y="918"/>
                  </a:lnTo>
                  <a:lnTo>
                    <a:pt x="592" y="920"/>
                  </a:lnTo>
                  <a:lnTo>
                    <a:pt x="584" y="922"/>
                  </a:lnTo>
                  <a:lnTo>
                    <a:pt x="577" y="922"/>
                  </a:lnTo>
                  <a:lnTo>
                    <a:pt x="569" y="920"/>
                  </a:lnTo>
                  <a:lnTo>
                    <a:pt x="561" y="920"/>
                  </a:lnTo>
                  <a:lnTo>
                    <a:pt x="554" y="918"/>
                  </a:lnTo>
                  <a:lnTo>
                    <a:pt x="546" y="916"/>
                  </a:lnTo>
                  <a:lnTo>
                    <a:pt x="537" y="912"/>
                  </a:lnTo>
                  <a:lnTo>
                    <a:pt x="527" y="911"/>
                  </a:lnTo>
                  <a:lnTo>
                    <a:pt x="520" y="907"/>
                  </a:lnTo>
                  <a:lnTo>
                    <a:pt x="510" y="905"/>
                  </a:lnTo>
                  <a:lnTo>
                    <a:pt x="501" y="899"/>
                  </a:lnTo>
                  <a:lnTo>
                    <a:pt x="489" y="895"/>
                  </a:lnTo>
                  <a:lnTo>
                    <a:pt x="478" y="890"/>
                  </a:lnTo>
                  <a:lnTo>
                    <a:pt x="468" y="886"/>
                  </a:lnTo>
                  <a:lnTo>
                    <a:pt x="457" y="880"/>
                  </a:lnTo>
                  <a:lnTo>
                    <a:pt x="447" y="874"/>
                  </a:lnTo>
                  <a:lnTo>
                    <a:pt x="436" y="867"/>
                  </a:lnTo>
                  <a:lnTo>
                    <a:pt x="424" y="861"/>
                  </a:lnTo>
                  <a:lnTo>
                    <a:pt x="413" y="855"/>
                  </a:lnTo>
                  <a:lnTo>
                    <a:pt x="402" y="848"/>
                  </a:lnTo>
                  <a:lnTo>
                    <a:pt x="388" y="840"/>
                  </a:lnTo>
                  <a:lnTo>
                    <a:pt x="379" y="834"/>
                  </a:lnTo>
                  <a:lnTo>
                    <a:pt x="366" y="825"/>
                  </a:lnTo>
                  <a:lnTo>
                    <a:pt x="354" y="817"/>
                  </a:lnTo>
                  <a:lnTo>
                    <a:pt x="341" y="810"/>
                  </a:lnTo>
                  <a:lnTo>
                    <a:pt x="329" y="804"/>
                  </a:lnTo>
                  <a:lnTo>
                    <a:pt x="316" y="795"/>
                  </a:lnTo>
                  <a:lnTo>
                    <a:pt x="305" y="787"/>
                  </a:lnTo>
                  <a:lnTo>
                    <a:pt x="291" y="779"/>
                  </a:lnTo>
                  <a:lnTo>
                    <a:pt x="282" y="770"/>
                  </a:lnTo>
                  <a:lnTo>
                    <a:pt x="269" y="762"/>
                  </a:lnTo>
                  <a:lnTo>
                    <a:pt x="257" y="755"/>
                  </a:lnTo>
                  <a:lnTo>
                    <a:pt x="244" y="745"/>
                  </a:lnTo>
                  <a:lnTo>
                    <a:pt x="234" y="737"/>
                  </a:lnTo>
                  <a:lnTo>
                    <a:pt x="221" y="728"/>
                  </a:lnTo>
                  <a:lnTo>
                    <a:pt x="210" y="720"/>
                  </a:lnTo>
                  <a:lnTo>
                    <a:pt x="198" y="711"/>
                  </a:lnTo>
                  <a:lnTo>
                    <a:pt x="187" y="703"/>
                  </a:lnTo>
                  <a:lnTo>
                    <a:pt x="175" y="694"/>
                  </a:lnTo>
                  <a:lnTo>
                    <a:pt x="164" y="686"/>
                  </a:lnTo>
                  <a:lnTo>
                    <a:pt x="152" y="679"/>
                  </a:lnTo>
                  <a:lnTo>
                    <a:pt x="143" y="671"/>
                  </a:lnTo>
                  <a:lnTo>
                    <a:pt x="132" y="661"/>
                  </a:lnTo>
                  <a:lnTo>
                    <a:pt x="122" y="654"/>
                  </a:lnTo>
                  <a:lnTo>
                    <a:pt x="113" y="646"/>
                  </a:lnTo>
                  <a:lnTo>
                    <a:pt x="103" y="640"/>
                  </a:lnTo>
                  <a:lnTo>
                    <a:pt x="94" y="633"/>
                  </a:lnTo>
                  <a:lnTo>
                    <a:pt x="84" y="625"/>
                  </a:lnTo>
                  <a:lnTo>
                    <a:pt x="76" y="618"/>
                  </a:lnTo>
                  <a:lnTo>
                    <a:pt x="69" y="614"/>
                  </a:lnTo>
                  <a:lnTo>
                    <a:pt x="61" y="606"/>
                  </a:lnTo>
                  <a:lnTo>
                    <a:pt x="54" y="601"/>
                  </a:lnTo>
                  <a:lnTo>
                    <a:pt x="46" y="595"/>
                  </a:lnTo>
                  <a:lnTo>
                    <a:pt x="40" y="589"/>
                  </a:lnTo>
                  <a:lnTo>
                    <a:pt x="33" y="585"/>
                  </a:lnTo>
                  <a:lnTo>
                    <a:pt x="27" y="580"/>
                  </a:lnTo>
                  <a:lnTo>
                    <a:pt x="23" y="576"/>
                  </a:lnTo>
                  <a:lnTo>
                    <a:pt x="19" y="572"/>
                  </a:lnTo>
                  <a:lnTo>
                    <a:pt x="10" y="566"/>
                  </a:lnTo>
                  <a:lnTo>
                    <a:pt x="4" y="562"/>
                  </a:lnTo>
                  <a:lnTo>
                    <a:pt x="0" y="559"/>
                  </a:lnTo>
                  <a:close/>
                </a:path>
              </a:pathLst>
            </a:custGeom>
            <a:solidFill>
              <a:srgbClr val="7087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9" name="Freeform 14"/>
            <p:cNvSpPr>
              <a:spLocks/>
            </p:cNvSpPr>
            <p:nvPr/>
          </p:nvSpPr>
          <p:spPr bwMode="auto">
            <a:xfrm>
              <a:off x="1751013" y="4945063"/>
              <a:ext cx="984250" cy="606425"/>
            </a:xfrm>
            <a:custGeom>
              <a:avLst/>
              <a:gdLst>
                <a:gd name="T0" fmla="*/ 2147483646 w 1240"/>
                <a:gd name="T1" fmla="*/ 2147483646 h 765"/>
                <a:gd name="T2" fmla="*/ 2147483646 w 1240"/>
                <a:gd name="T3" fmla="*/ 2147483646 h 765"/>
                <a:gd name="T4" fmla="*/ 2147483646 w 1240"/>
                <a:gd name="T5" fmla="*/ 2147483646 h 765"/>
                <a:gd name="T6" fmla="*/ 2147483646 w 1240"/>
                <a:gd name="T7" fmla="*/ 2147483646 h 765"/>
                <a:gd name="T8" fmla="*/ 2147483646 w 1240"/>
                <a:gd name="T9" fmla="*/ 2147483646 h 765"/>
                <a:gd name="T10" fmla="*/ 2147483646 w 1240"/>
                <a:gd name="T11" fmla="*/ 2147483646 h 765"/>
                <a:gd name="T12" fmla="*/ 2147483646 w 1240"/>
                <a:gd name="T13" fmla="*/ 2147483646 h 765"/>
                <a:gd name="T14" fmla="*/ 2147483646 w 1240"/>
                <a:gd name="T15" fmla="*/ 2147483646 h 765"/>
                <a:gd name="T16" fmla="*/ 2147483646 w 1240"/>
                <a:gd name="T17" fmla="*/ 2147483646 h 765"/>
                <a:gd name="T18" fmla="*/ 2147483646 w 1240"/>
                <a:gd name="T19" fmla="*/ 2147483646 h 765"/>
                <a:gd name="T20" fmla="*/ 2147483646 w 1240"/>
                <a:gd name="T21" fmla="*/ 2147483646 h 765"/>
                <a:gd name="T22" fmla="*/ 2147483646 w 1240"/>
                <a:gd name="T23" fmla="*/ 2147483646 h 765"/>
                <a:gd name="T24" fmla="*/ 2147483646 w 1240"/>
                <a:gd name="T25" fmla="*/ 2147483646 h 765"/>
                <a:gd name="T26" fmla="*/ 2147483646 w 1240"/>
                <a:gd name="T27" fmla="*/ 2147483646 h 765"/>
                <a:gd name="T28" fmla="*/ 2147483646 w 1240"/>
                <a:gd name="T29" fmla="*/ 2147483646 h 765"/>
                <a:gd name="T30" fmla="*/ 2147483646 w 1240"/>
                <a:gd name="T31" fmla="*/ 2147483646 h 765"/>
                <a:gd name="T32" fmla="*/ 2147483646 w 1240"/>
                <a:gd name="T33" fmla="*/ 2147483646 h 765"/>
                <a:gd name="T34" fmla="*/ 2147483646 w 1240"/>
                <a:gd name="T35" fmla="*/ 2147483646 h 765"/>
                <a:gd name="T36" fmla="*/ 2147483646 w 1240"/>
                <a:gd name="T37" fmla="*/ 2147483646 h 765"/>
                <a:gd name="T38" fmla="*/ 2147483646 w 1240"/>
                <a:gd name="T39" fmla="*/ 2147483646 h 765"/>
                <a:gd name="T40" fmla="*/ 2147483646 w 1240"/>
                <a:gd name="T41" fmla="*/ 2147483646 h 765"/>
                <a:gd name="T42" fmla="*/ 2147483646 w 1240"/>
                <a:gd name="T43" fmla="*/ 2147483646 h 765"/>
                <a:gd name="T44" fmla="*/ 2147483646 w 1240"/>
                <a:gd name="T45" fmla="*/ 2147483646 h 765"/>
                <a:gd name="T46" fmla="*/ 2147483646 w 1240"/>
                <a:gd name="T47" fmla="*/ 2147483646 h 765"/>
                <a:gd name="T48" fmla="*/ 2147483646 w 1240"/>
                <a:gd name="T49" fmla="*/ 2147483646 h 765"/>
                <a:gd name="T50" fmla="*/ 2147483646 w 1240"/>
                <a:gd name="T51" fmla="*/ 2147483646 h 765"/>
                <a:gd name="T52" fmla="*/ 2147483646 w 1240"/>
                <a:gd name="T53" fmla="*/ 2147483646 h 765"/>
                <a:gd name="T54" fmla="*/ 2147483646 w 1240"/>
                <a:gd name="T55" fmla="*/ 0 h 765"/>
                <a:gd name="T56" fmla="*/ 2147483646 w 1240"/>
                <a:gd name="T57" fmla="*/ 2147483646 h 765"/>
                <a:gd name="T58" fmla="*/ 2147483646 w 1240"/>
                <a:gd name="T59" fmla="*/ 2147483646 h 765"/>
                <a:gd name="T60" fmla="*/ 2147483646 w 1240"/>
                <a:gd name="T61" fmla="*/ 2147483646 h 765"/>
                <a:gd name="T62" fmla="*/ 2147483646 w 1240"/>
                <a:gd name="T63" fmla="*/ 2147483646 h 765"/>
                <a:gd name="T64" fmla="*/ 2147483646 w 1240"/>
                <a:gd name="T65" fmla="*/ 2147483646 h 765"/>
                <a:gd name="T66" fmla="*/ 2147483646 w 1240"/>
                <a:gd name="T67" fmla="*/ 2147483646 h 765"/>
                <a:gd name="T68" fmla="*/ 2147483646 w 1240"/>
                <a:gd name="T69" fmla="*/ 2147483646 h 765"/>
                <a:gd name="T70" fmla="*/ 2147483646 w 1240"/>
                <a:gd name="T71" fmla="*/ 2147483646 h 765"/>
                <a:gd name="T72" fmla="*/ 2147483646 w 1240"/>
                <a:gd name="T73" fmla="*/ 2147483646 h 765"/>
                <a:gd name="T74" fmla="*/ 2147483646 w 1240"/>
                <a:gd name="T75" fmla="*/ 2147483646 h 765"/>
                <a:gd name="T76" fmla="*/ 2147483646 w 1240"/>
                <a:gd name="T77" fmla="*/ 2147483646 h 765"/>
                <a:gd name="T78" fmla="*/ 2147483646 w 1240"/>
                <a:gd name="T79" fmla="*/ 2147483646 h 765"/>
                <a:gd name="T80" fmla="*/ 2147483646 w 1240"/>
                <a:gd name="T81" fmla="*/ 2147483646 h 765"/>
                <a:gd name="T82" fmla="*/ 2147483646 w 1240"/>
                <a:gd name="T83" fmla="*/ 2147483646 h 765"/>
                <a:gd name="T84" fmla="*/ 2147483646 w 1240"/>
                <a:gd name="T85" fmla="*/ 2147483646 h 765"/>
                <a:gd name="T86" fmla="*/ 2147483646 w 1240"/>
                <a:gd name="T87" fmla="*/ 2147483646 h 765"/>
                <a:gd name="T88" fmla="*/ 2147483646 w 1240"/>
                <a:gd name="T89" fmla="*/ 2147483646 h 765"/>
                <a:gd name="T90" fmla="*/ 2147483646 w 1240"/>
                <a:gd name="T91" fmla="*/ 2147483646 h 765"/>
                <a:gd name="T92" fmla="*/ 2147483646 w 1240"/>
                <a:gd name="T93" fmla="*/ 2147483646 h 765"/>
                <a:gd name="T94" fmla="*/ 2147483646 w 1240"/>
                <a:gd name="T95" fmla="*/ 2147483646 h 765"/>
                <a:gd name="T96" fmla="*/ 2147483646 w 1240"/>
                <a:gd name="T97" fmla="*/ 2147483646 h 765"/>
                <a:gd name="T98" fmla="*/ 2147483646 w 1240"/>
                <a:gd name="T99" fmla="*/ 2147483646 h 765"/>
                <a:gd name="T100" fmla="*/ 2147483646 w 1240"/>
                <a:gd name="T101" fmla="*/ 2147483646 h 765"/>
                <a:gd name="T102" fmla="*/ 2147483646 w 1240"/>
                <a:gd name="T103" fmla="*/ 2147483646 h 765"/>
                <a:gd name="T104" fmla="*/ 2147483646 w 1240"/>
                <a:gd name="T105" fmla="*/ 2147483646 h 765"/>
                <a:gd name="T106" fmla="*/ 2147483646 w 1240"/>
                <a:gd name="T107" fmla="*/ 2147483646 h 765"/>
                <a:gd name="T108" fmla="*/ 2147483646 w 1240"/>
                <a:gd name="T109" fmla="*/ 2147483646 h 765"/>
                <a:gd name="T110" fmla="*/ 2147483646 w 1240"/>
                <a:gd name="T111" fmla="*/ 2147483646 h 765"/>
                <a:gd name="T112" fmla="*/ 2147483646 w 1240"/>
                <a:gd name="T113" fmla="*/ 2147483646 h 765"/>
                <a:gd name="T114" fmla="*/ 2147483646 w 1240"/>
                <a:gd name="T115" fmla="*/ 2147483646 h 765"/>
                <a:gd name="T116" fmla="*/ 2147483646 w 1240"/>
                <a:gd name="T117" fmla="*/ 2147483646 h 765"/>
                <a:gd name="T118" fmla="*/ 2147483646 w 1240"/>
                <a:gd name="T119" fmla="*/ 2147483646 h 765"/>
                <a:gd name="T120" fmla="*/ 2147483646 w 1240"/>
                <a:gd name="T121" fmla="*/ 2147483646 h 765"/>
                <a:gd name="T122" fmla="*/ 2147483646 w 1240"/>
                <a:gd name="T123" fmla="*/ 2147483646 h 765"/>
                <a:gd name="T124" fmla="*/ 2147483646 w 1240"/>
                <a:gd name="T125" fmla="*/ 2147483646 h 7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40"/>
                <a:gd name="T190" fmla="*/ 0 h 765"/>
                <a:gd name="T191" fmla="*/ 1240 w 1240"/>
                <a:gd name="T192" fmla="*/ 765 h 7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40" h="765">
                  <a:moveTo>
                    <a:pt x="6" y="715"/>
                  </a:moveTo>
                  <a:lnTo>
                    <a:pt x="6" y="713"/>
                  </a:lnTo>
                  <a:lnTo>
                    <a:pt x="7" y="709"/>
                  </a:lnTo>
                  <a:lnTo>
                    <a:pt x="9" y="702"/>
                  </a:lnTo>
                  <a:lnTo>
                    <a:pt x="13" y="694"/>
                  </a:lnTo>
                  <a:lnTo>
                    <a:pt x="15" y="689"/>
                  </a:lnTo>
                  <a:lnTo>
                    <a:pt x="17" y="683"/>
                  </a:lnTo>
                  <a:lnTo>
                    <a:pt x="19" y="677"/>
                  </a:lnTo>
                  <a:lnTo>
                    <a:pt x="23" y="671"/>
                  </a:lnTo>
                  <a:lnTo>
                    <a:pt x="26" y="666"/>
                  </a:lnTo>
                  <a:lnTo>
                    <a:pt x="30" y="658"/>
                  </a:lnTo>
                  <a:lnTo>
                    <a:pt x="34" y="650"/>
                  </a:lnTo>
                  <a:lnTo>
                    <a:pt x="38" y="645"/>
                  </a:lnTo>
                  <a:lnTo>
                    <a:pt x="40" y="635"/>
                  </a:lnTo>
                  <a:lnTo>
                    <a:pt x="45" y="626"/>
                  </a:lnTo>
                  <a:lnTo>
                    <a:pt x="49" y="618"/>
                  </a:lnTo>
                  <a:lnTo>
                    <a:pt x="55" y="609"/>
                  </a:lnTo>
                  <a:lnTo>
                    <a:pt x="59" y="599"/>
                  </a:lnTo>
                  <a:lnTo>
                    <a:pt x="63" y="590"/>
                  </a:lnTo>
                  <a:lnTo>
                    <a:pt x="68" y="578"/>
                  </a:lnTo>
                  <a:lnTo>
                    <a:pt x="74" y="571"/>
                  </a:lnTo>
                  <a:lnTo>
                    <a:pt x="80" y="559"/>
                  </a:lnTo>
                  <a:lnTo>
                    <a:pt x="85" y="548"/>
                  </a:lnTo>
                  <a:lnTo>
                    <a:pt x="89" y="536"/>
                  </a:lnTo>
                  <a:lnTo>
                    <a:pt x="95" y="527"/>
                  </a:lnTo>
                  <a:lnTo>
                    <a:pt x="101" y="515"/>
                  </a:lnTo>
                  <a:lnTo>
                    <a:pt x="108" y="504"/>
                  </a:lnTo>
                  <a:lnTo>
                    <a:pt x="114" y="495"/>
                  </a:lnTo>
                  <a:lnTo>
                    <a:pt x="120" y="483"/>
                  </a:lnTo>
                  <a:lnTo>
                    <a:pt x="125" y="472"/>
                  </a:lnTo>
                  <a:lnTo>
                    <a:pt x="133" y="460"/>
                  </a:lnTo>
                  <a:lnTo>
                    <a:pt x="139" y="449"/>
                  </a:lnTo>
                  <a:lnTo>
                    <a:pt x="144" y="437"/>
                  </a:lnTo>
                  <a:lnTo>
                    <a:pt x="152" y="426"/>
                  </a:lnTo>
                  <a:lnTo>
                    <a:pt x="158" y="417"/>
                  </a:lnTo>
                  <a:lnTo>
                    <a:pt x="163" y="405"/>
                  </a:lnTo>
                  <a:lnTo>
                    <a:pt x="171" y="394"/>
                  </a:lnTo>
                  <a:lnTo>
                    <a:pt x="179" y="382"/>
                  </a:lnTo>
                  <a:lnTo>
                    <a:pt x="184" y="373"/>
                  </a:lnTo>
                  <a:lnTo>
                    <a:pt x="192" y="361"/>
                  </a:lnTo>
                  <a:lnTo>
                    <a:pt x="200" y="352"/>
                  </a:lnTo>
                  <a:lnTo>
                    <a:pt x="205" y="340"/>
                  </a:lnTo>
                  <a:lnTo>
                    <a:pt x="213" y="329"/>
                  </a:lnTo>
                  <a:lnTo>
                    <a:pt x="219" y="320"/>
                  </a:lnTo>
                  <a:lnTo>
                    <a:pt x="228" y="310"/>
                  </a:lnTo>
                  <a:lnTo>
                    <a:pt x="234" y="301"/>
                  </a:lnTo>
                  <a:lnTo>
                    <a:pt x="241" y="291"/>
                  </a:lnTo>
                  <a:lnTo>
                    <a:pt x="247" y="282"/>
                  </a:lnTo>
                  <a:lnTo>
                    <a:pt x="255" y="274"/>
                  </a:lnTo>
                  <a:lnTo>
                    <a:pt x="260" y="266"/>
                  </a:lnTo>
                  <a:lnTo>
                    <a:pt x="268" y="257"/>
                  </a:lnTo>
                  <a:lnTo>
                    <a:pt x="276" y="249"/>
                  </a:lnTo>
                  <a:lnTo>
                    <a:pt x="281" y="243"/>
                  </a:lnTo>
                  <a:lnTo>
                    <a:pt x="287" y="236"/>
                  </a:lnTo>
                  <a:lnTo>
                    <a:pt x="295" y="230"/>
                  </a:lnTo>
                  <a:lnTo>
                    <a:pt x="300" y="224"/>
                  </a:lnTo>
                  <a:lnTo>
                    <a:pt x="308" y="219"/>
                  </a:lnTo>
                  <a:lnTo>
                    <a:pt x="314" y="213"/>
                  </a:lnTo>
                  <a:lnTo>
                    <a:pt x="321" y="207"/>
                  </a:lnTo>
                  <a:lnTo>
                    <a:pt x="327" y="205"/>
                  </a:lnTo>
                  <a:lnTo>
                    <a:pt x="335" y="202"/>
                  </a:lnTo>
                  <a:lnTo>
                    <a:pt x="340" y="198"/>
                  </a:lnTo>
                  <a:lnTo>
                    <a:pt x="348" y="194"/>
                  </a:lnTo>
                  <a:lnTo>
                    <a:pt x="356" y="190"/>
                  </a:lnTo>
                  <a:lnTo>
                    <a:pt x="365" y="186"/>
                  </a:lnTo>
                  <a:lnTo>
                    <a:pt x="375" y="181"/>
                  </a:lnTo>
                  <a:lnTo>
                    <a:pt x="386" y="177"/>
                  </a:lnTo>
                  <a:lnTo>
                    <a:pt x="397" y="173"/>
                  </a:lnTo>
                  <a:lnTo>
                    <a:pt x="411" y="169"/>
                  </a:lnTo>
                  <a:lnTo>
                    <a:pt x="422" y="164"/>
                  </a:lnTo>
                  <a:lnTo>
                    <a:pt x="437" y="158"/>
                  </a:lnTo>
                  <a:lnTo>
                    <a:pt x="451" y="154"/>
                  </a:lnTo>
                  <a:lnTo>
                    <a:pt x="468" y="148"/>
                  </a:lnTo>
                  <a:lnTo>
                    <a:pt x="483" y="143"/>
                  </a:lnTo>
                  <a:lnTo>
                    <a:pt x="498" y="139"/>
                  </a:lnTo>
                  <a:lnTo>
                    <a:pt x="515" y="133"/>
                  </a:lnTo>
                  <a:lnTo>
                    <a:pt x="532" y="129"/>
                  </a:lnTo>
                  <a:lnTo>
                    <a:pt x="550" y="124"/>
                  </a:lnTo>
                  <a:lnTo>
                    <a:pt x="567" y="118"/>
                  </a:lnTo>
                  <a:lnTo>
                    <a:pt x="586" y="112"/>
                  </a:lnTo>
                  <a:lnTo>
                    <a:pt x="605" y="107"/>
                  </a:lnTo>
                  <a:lnTo>
                    <a:pt x="624" y="103"/>
                  </a:lnTo>
                  <a:lnTo>
                    <a:pt x="643" y="97"/>
                  </a:lnTo>
                  <a:lnTo>
                    <a:pt x="662" y="91"/>
                  </a:lnTo>
                  <a:lnTo>
                    <a:pt x="683" y="86"/>
                  </a:lnTo>
                  <a:lnTo>
                    <a:pt x="702" y="82"/>
                  </a:lnTo>
                  <a:lnTo>
                    <a:pt x="721" y="76"/>
                  </a:lnTo>
                  <a:lnTo>
                    <a:pt x="740" y="70"/>
                  </a:lnTo>
                  <a:lnTo>
                    <a:pt x="761" y="67"/>
                  </a:lnTo>
                  <a:lnTo>
                    <a:pt x="780" y="61"/>
                  </a:lnTo>
                  <a:lnTo>
                    <a:pt x="803" y="57"/>
                  </a:lnTo>
                  <a:lnTo>
                    <a:pt x="822" y="51"/>
                  </a:lnTo>
                  <a:lnTo>
                    <a:pt x="842" y="48"/>
                  </a:lnTo>
                  <a:lnTo>
                    <a:pt x="861" y="42"/>
                  </a:lnTo>
                  <a:lnTo>
                    <a:pt x="881" y="38"/>
                  </a:lnTo>
                  <a:lnTo>
                    <a:pt x="900" y="34"/>
                  </a:lnTo>
                  <a:lnTo>
                    <a:pt x="920" y="30"/>
                  </a:lnTo>
                  <a:lnTo>
                    <a:pt x="938" y="27"/>
                  </a:lnTo>
                  <a:lnTo>
                    <a:pt x="957" y="23"/>
                  </a:lnTo>
                  <a:lnTo>
                    <a:pt x="976" y="19"/>
                  </a:lnTo>
                  <a:lnTo>
                    <a:pt x="995" y="17"/>
                  </a:lnTo>
                  <a:lnTo>
                    <a:pt x="1012" y="13"/>
                  </a:lnTo>
                  <a:lnTo>
                    <a:pt x="1029" y="10"/>
                  </a:lnTo>
                  <a:lnTo>
                    <a:pt x="1046" y="8"/>
                  </a:lnTo>
                  <a:lnTo>
                    <a:pt x="1063" y="6"/>
                  </a:lnTo>
                  <a:lnTo>
                    <a:pt x="1078" y="4"/>
                  </a:lnTo>
                  <a:lnTo>
                    <a:pt x="1094" y="4"/>
                  </a:lnTo>
                  <a:lnTo>
                    <a:pt x="1109" y="2"/>
                  </a:lnTo>
                  <a:lnTo>
                    <a:pt x="1124" y="2"/>
                  </a:lnTo>
                  <a:lnTo>
                    <a:pt x="1135" y="0"/>
                  </a:lnTo>
                  <a:lnTo>
                    <a:pt x="1149" y="0"/>
                  </a:lnTo>
                  <a:lnTo>
                    <a:pt x="1162" y="0"/>
                  </a:lnTo>
                  <a:lnTo>
                    <a:pt x="1173" y="0"/>
                  </a:lnTo>
                  <a:lnTo>
                    <a:pt x="1183" y="0"/>
                  </a:lnTo>
                  <a:lnTo>
                    <a:pt x="1192" y="0"/>
                  </a:lnTo>
                  <a:lnTo>
                    <a:pt x="1202" y="2"/>
                  </a:lnTo>
                  <a:lnTo>
                    <a:pt x="1210" y="4"/>
                  </a:lnTo>
                  <a:lnTo>
                    <a:pt x="1217" y="6"/>
                  </a:lnTo>
                  <a:lnTo>
                    <a:pt x="1223" y="10"/>
                  </a:lnTo>
                  <a:lnTo>
                    <a:pt x="1229" y="11"/>
                  </a:lnTo>
                  <a:lnTo>
                    <a:pt x="1234" y="15"/>
                  </a:lnTo>
                  <a:lnTo>
                    <a:pt x="1236" y="19"/>
                  </a:lnTo>
                  <a:lnTo>
                    <a:pt x="1238" y="23"/>
                  </a:lnTo>
                  <a:lnTo>
                    <a:pt x="1240" y="29"/>
                  </a:lnTo>
                  <a:lnTo>
                    <a:pt x="1240" y="34"/>
                  </a:lnTo>
                  <a:lnTo>
                    <a:pt x="1238" y="40"/>
                  </a:lnTo>
                  <a:lnTo>
                    <a:pt x="1236" y="46"/>
                  </a:lnTo>
                  <a:lnTo>
                    <a:pt x="1234" y="51"/>
                  </a:lnTo>
                  <a:lnTo>
                    <a:pt x="1234" y="59"/>
                  </a:lnTo>
                  <a:lnTo>
                    <a:pt x="1230" y="65"/>
                  </a:lnTo>
                  <a:lnTo>
                    <a:pt x="1227" y="74"/>
                  </a:lnTo>
                  <a:lnTo>
                    <a:pt x="1223" y="82"/>
                  </a:lnTo>
                  <a:lnTo>
                    <a:pt x="1221" y="89"/>
                  </a:lnTo>
                  <a:lnTo>
                    <a:pt x="1215" y="99"/>
                  </a:lnTo>
                  <a:lnTo>
                    <a:pt x="1211" y="107"/>
                  </a:lnTo>
                  <a:lnTo>
                    <a:pt x="1206" y="116"/>
                  </a:lnTo>
                  <a:lnTo>
                    <a:pt x="1202" y="127"/>
                  </a:lnTo>
                  <a:lnTo>
                    <a:pt x="1196" y="135"/>
                  </a:lnTo>
                  <a:lnTo>
                    <a:pt x="1191" y="147"/>
                  </a:lnTo>
                  <a:lnTo>
                    <a:pt x="1185" y="158"/>
                  </a:lnTo>
                  <a:lnTo>
                    <a:pt x="1179" y="167"/>
                  </a:lnTo>
                  <a:lnTo>
                    <a:pt x="1172" y="179"/>
                  </a:lnTo>
                  <a:lnTo>
                    <a:pt x="1164" y="188"/>
                  </a:lnTo>
                  <a:lnTo>
                    <a:pt x="1156" y="200"/>
                  </a:lnTo>
                  <a:lnTo>
                    <a:pt x="1151" y="211"/>
                  </a:lnTo>
                  <a:lnTo>
                    <a:pt x="1141" y="223"/>
                  </a:lnTo>
                  <a:lnTo>
                    <a:pt x="1135" y="234"/>
                  </a:lnTo>
                  <a:lnTo>
                    <a:pt x="1128" y="245"/>
                  </a:lnTo>
                  <a:lnTo>
                    <a:pt x="1120" y="257"/>
                  </a:lnTo>
                  <a:lnTo>
                    <a:pt x="1111" y="268"/>
                  </a:lnTo>
                  <a:lnTo>
                    <a:pt x="1103" y="282"/>
                  </a:lnTo>
                  <a:lnTo>
                    <a:pt x="1094" y="293"/>
                  </a:lnTo>
                  <a:lnTo>
                    <a:pt x="1086" y="304"/>
                  </a:lnTo>
                  <a:lnTo>
                    <a:pt x="1076" y="316"/>
                  </a:lnTo>
                  <a:lnTo>
                    <a:pt x="1069" y="327"/>
                  </a:lnTo>
                  <a:lnTo>
                    <a:pt x="1059" y="340"/>
                  </a:lnTo>
                  <a:lnTo>
                    <a:pt x="1052" y="354"/>
                  </a:lnTo>
                  <a:lnTo>
                    <a:pt x="1042" y="363"/>
                  </a:lnTo>
                  <a:lnTo>
                    <a:pt x="1033" y="375"/>
                  </a:lnTo>
                  <a:lnTo>
                    <a:pt x="1023" y="386"/>
                  </a:lnTo>
                  <a:lnTo>
                    <a:pt x="1014" y="399"/>
                  </a:lnTo>
                  <a:lnTo>
                    <a:pt x="1004" y="409"/>
                  </a:lnTo>
                  <a:lnTo>
                    <a:pt x="995" y="422"/>
                  </a:lnTo>
                  <a:lnTo>
                    <a:pt x="985" y="434"/>
                  </a:lnTo>
                  <a:lnTo>
                    <a:pt x="978" y="445"/>
                  </a:lnTo>
                  <a:lnTo>
                    <a:pt x="968" y="455"/>
                  </a:lnTo>
                  <a:lnTo>
                    <a:pt x="958" y="466"/>
                  </a:lnTo>
                  <a:lnTo>
                    <a:pt x="949" y="477"/>
                  </a:lnTo>
                  <a:lnTo>
                    <a:pt x="941" y="487"/>
                  </a:lnTo>
                  <a:lnTo>
                    <a:pt x="932" y="498"/>
                  </a:lnTo>
                  <a:lnTo>
                    <a:pt x="924" y="508"/>
                  </a:lnTo>
                  <a:lnTo>
                    <a:pt x="915" y="517"/>
                  </a:lnTo>
                  <a:lnTo>
                    <a:pt x="907" y="527"/>
                  </a:lnTo>
                  <a:lnTo>
                    <a:pt x="898" y="536"/>
                  </a:lnTo>
                  <a:lnTo>
                    <a:pt x="890" y="546"/>
                  </a:lnTo>
                  <a:lnTo>
                    <a:pt x="881" y="553"/>
                  </a:lnTo>
                  <a:lnTo>
                    <a:pt x="873" y="563"/>
                  </a:lnTo>
                  <a:lnTo>
                    <a:pt x="865" y="571"/>
                  </a:lnTo>
                  <a:lnTo>
                    <a:pt x="858" y="578"/>
                  </a:lnTo>
                  <a:lnTo>
                    <a:pt x="850" y="586"/>
                  </a:lnTo>
                  <a:lnTo>
                    <a:pt x="844" y="593"/>
                  </a:lnTo>
                  <a:lnTo>
                    <a:pt x="835" y="599"/>
                  </a:lnTo>
                  <a:lnTo>
                    <a:pt x="829" y="605"/>
                  </a:lnTo>
                  <a:lnTo>
                    <a:pt x="822" y="611"/>
                  </a:lnTo>
                  <a:lnTo>
                    <a:pt x="816" y="616"/>
                  </a:lnTo>
                  <a:lnTo>
                    <a:pt x="810" y="620"/>
                  </a:lnTo>
                  <a:lnTo>
                    <a:pt x="804" y="626"/>
                  </a:lnTo>
                  <a:lnTo>
                    <a:pt x="801" y="628"/>
                  </a:lnTo>
                  <a:lnTo>
                    <a:pt x="795" y="633"/>
                  </a:lnTo>
                  <a:lnTo>
                    <a:pt x="789" y="635"/>
                  </a:lnTo>
                  <a:lnTo>
                    <a:pt x="782" y="639"/>
                  </a:lnTo>
                  <a:lnTo>
                    <a:pt x="774" y="643"/>
                  </a:lnTo>
                  <a:lnTo>
                    <a:pt x="766" y="647"/>
                  </a:lnTo>
                  <a:lnTo>
                    <a:pt x="757" y="649"/>
                  </a:lnTo>
                  <a:lnTo>
                    <a:pt x="747" y="652"/>
                  </a:lnTo>
                  <a:lnTo>
                    <a:pt x="736" y="656"/>
                  </a:lnTo>
                  <a:lnTo>
                    <a:pt x="726" y="660"/>
                  </a:lnTo>
                  <a:lnTo>
                    <a:pt x="713" y="664"/>
                  </a:lnTo>
                  <a:lnTo>
                    <a:pt x="702" y="668"/>
                  </a:lnTo>
                  <a:lnTo>
                    <a:pt x="688" y="671"/>
                  </a:lnTo>
                  <a:lnTo>
                    <a:pt x="675" y="675"/>
                  </a:lnTo>
                  <a:lnTo>
                    <a:pt x="662" y="677"/>
                  </a:lnTo>
                  <a:lnTo>
                    <a:pt x="647" y="683"/>
                  </a:lnTo>
                  <a:lnTo>
                    <a:pt x="631" y="687"/>
                  </a:lnTo>
                  <a:lnTo>
                    <a:pt x="616" y="690"/>
                  </a:lnTo>
                  <a:lnTo>
                    <a:pt x="601" y="694"/>
                  </a:lnTo>
                  <a:lnTo>
                    <a:pt x="584" y="698"/>
                  </a:lnTo>
                  <a:lnTo>
                    <a:pt x="567" y="700"/>
                  </a:lnTo>
                  <a:lnTo>
                    <a:pt x="551" y="706"/>
                  </a:lnTo>
                  <a:lnTo>
                    <a:pt x="532" y="709"/>
                  </a:lnTo>
                  <a:lnTo>
                    <a:pt x="515" y="713"/>
                  </a:lnTo>
                  <a:lnTo>
                    <a:pt x="498" y="717"/>
                  </a:lnTo>
                  <a:lnTo>
                    <a:pt x="481" y="721"/>
                  </a:lnTo>
                  <a:lnTo>
                    <a:pt x="462" y="723"/>
                  </a:lnTo>
                  <a:lnTo>
                    <a:pt x="445" y="727"/>
                  </a:lnTo>
                  <a:lnTo>
                    <a:pt x="426" y="730"/>
                  </a:lnTo>
                  <a:lnTo>
                    <a:pt x="409" y="734"/>
                  </a:lnTo>
                  <a:lnTo>
                    <a:pt x="390" y="736"/>
                  </a:lnTo>
                  <a:lnTo>
                    <a:pt x="373" y="740"/>
                  </a:lnTo>
                  <a:lnTo>
                    <a:pt x="354" y="742"/>
                  </a:lnTo>
                  <a:lnTo>
                    <a:pt x="337" y="746"/>
                  </a:lnTo>
                  <a:lnTo>
                    <a:pt x="317" y="747"/>
                  </a:lnTo>
                  <a:lnTo>
                    <a:pt x="300" y="749"/>
                  </a:lnTo>
                  <a:lnTo>
                    <a:pt x="281" y="751"/>
                  </a:lnTo>
                  <a:lnTo>
                    <a:pt x="266" y="753"/>
                  </a:lnTo>
                  <a:lnTo>
                    <a:pt x="249" y="755"/>
                  </a:lnTo>
                  <a:lnTo>
                    <a:pt x="232" y="757"/>
                  </a:lnTo>
                  <a:lnTo>
                    <a:pt x="215" y="759"/>
                  </a:lnTo>
                  <a:lnTo>
                    <a:pt x="200" y="761"/>
                  </a:lnTo>
                  <a:lnTo>
                    <a:pt x="182" y="761"/>
                  </a:lnTo>
                  <a:lnTo>
                    <a:pt x="167" y="763"/>
                  </a:lnTo>
                  <a:lnTo>
                    <a:pt x="152" y="763"/>
                  </a:lnTo>
                  <a:lnTo>
                    <a:pt x="139" y="765"/>
                  </a:lnTo>
                  <a:lnTo>
                    <a:pt x="125" y="765"/>
                  </a:lnTo>
                  <a:lnTo>
                    <a:pt x="112" y="765"/>
                  </a:lnTo>
                  <a:lnTo>
                    <a:pt x="99" y="765"/>
                  </a:lnTo>
                  <a:lnTo>
                    <a:pt x="87" y="765"/>
                  </a:lnTo>
                  <a:lnTo>
                    <a:pt x="74" y="763"/>
                  </a:lnTo>
                  <a:lnTo>
                    <a:pt x="65" y="761"/>
                  </a:lnTo>
                  <a:lnTo>
                    <a:pt x="53" y="759"/>
                  </a:lnTo>
                  <a:lnTo>
                    <a:pt x="44" y="759"/>
                  </a:lnTo>
                  <a:lnTo>
                    <a:pt x="36" y="755"/>
                  </a:lnTo>
                  <a:lnTo>
                    <a:pt x="28" y="753"/>
                  </a:lnTo>
                  <a:lnTo>
                    <a:pt x="21" y="751"/>
                  </a:lnTo>
                  <a:lnTo>
                    <a:pt x="17" y="749"/>
                  </a:lnTo>
                  <a:lnTo>
                    <a:pt x="11" y="746"/>
                  </a:lnTo>
                  <a:lnTo>
                    <a:pt x="6" y="742"/>
                  </a:lnTo>
                  <a:lnTo>
                    <a:pt x="4" y="738"/>
                  </a:lnTo>
                  <a:lnTo>
                    <a:pt x="2" y="734"/>
                  </a:lnTo>
                  <a:lnTo>
                    <a:pt x="0" y="728"/>
                  </a:lnTo>
                  <a:lnTo>
                    <a:pt x="0" y="725"/>
                  </a:lnTo>
                  <a:lnTo>
                    <a:pt x="2" y="719"/>
                  </a:lnTo>
                  <a:lnTo>
                    <a:pt x="6" y="715"/>
                  </a:lnTo>
                  <a:close/>
                </a:path>
              </a:pathLst>
            </a:custGeom>
            <a:solidFill>
              <a:srgbClr val="4057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0" name="Freeform 15"/>
            <p:cNvSpPr>
              <a:spLocks/>
            </p:cNvSpPr>
            <p:nvPr/>
          </p:nvSpPr>
          <p:spPr bwMode="auto">
            <a:xfrm>
              <a:off x="1746251" y="5373688"/>
              <a:ext cx="1009650" cy="493712"/>
            </a:xfrm>
            <a:custGeom>
              <a:avLst/>
              <a:gdLst>
                <a:gd name="T0" fmla="*/ 2147483646 w 1273"/>
                <a:gd name="T1" fmla="*/ 2147483646 h 622"/>
                <a:gd name="T2" fmla="*/ 2147483646 w 1273"/>
                <a:gd name="T3" fmla="*/ 2147483646 h 622"/>
                <a:gd name="T4" fmla="*/ 2147483646 w 1273"/>
                <a:gd name="T5" fmla="*/ 2147483646 h 622"/>
                <a:gd name="T6" fmla="*/ 2147483646 w 1273"/>
                <a:gd name="T7" fmla="*/ 2147483646 h 622"/>
                <a:gd name="T8" fmla="*/ 2147483646 w 1273"/>
                <a:gd name="T9" fmla="*/ 2147483646 h 622"/>
                <a:gd name="T10" fmla="*/ 2147483646 w 1273"/>
                <a:gd name="T11" fmla="*/ 2147483646 h 622"/>
                <a:gd name="T12" fmla="*/ 2147483646 w 1273"/>
                <a:gd name="T13" fmla="*/ 2147483646 h 622"/>
                <a:gd name="T14" fmla="*/ 2147483646 w 1273"/>
                <a:gd name="T15" fmla="*/ 2147483646 h 622"/>
                <a:gd name="T16" fmla="*/ 2147483646 w 1273"/>
                <a:gd name="T17" fmla="*/ 2147483646 h 622"/>
                <a:gd name="T18" fmla="*/ 2147483646 w 1273"/>
                <a:gd name="T19" fmla="*/ 2147483646 h 622"/>
                <a:gd name="T20" fmla="*/ 2147483646 w 1273"/>
                <a:gd name="T21" fmla="*/ 2147483646 h 622"/>
                <a:gd name="T22" fmla="*/ 2147483646 w 1273"/>
                <a:gd name="T23" fmla="*/ 2147483646 h 622"/>
                <a:gd name="T24" fmla="*/ 2147483646 w 1273"/>
                <a:gd name="T25" fmla="*/ 2147483646 h 622"/>
                <a:gd name="T26" fmla="*/ 2147483646 w 1273"/>
                <a:gd name="T27" fmla="*/ 2147483646 h 622"/>
                <a:gd name="T28" fmla="*/ 2147483646 w 1273"/>
                <a:gd name="T29" fmla="*/ 2147483646 h 622"/>
                <a:gd name="T30" fmla="*/ 2147483646 w 1273"/>
                <a:gd name="T31" fmla="*/ 2147483646 h 622"/>
                <a:gd name="T32" fmla="*/ 2147483646 w 1273"/>
                <a:gd name="T33" fmla="*/ 0 h 622"/>
                <a:gd name="T34" fmla="*/ 2147483646 w 1273"/>
                <a:gd name="T35" fmla="*/ 0 h 622"/>
                <a:gd name="T36" fmla="*/ 2147483646 w 1273"/>
                <a:gd name="T37" fmla="*/ 2147483646 h 622"/>
                <a:gd name="T38" fmla="*/ 2147483646 w 1273"/>
                <a:gd name="T39" fmla="*/ 2147483646 h 622"/>
                <a:gd name="T40" fmla="*/ 2147483646 w 1273"/>
                <a:gd name="T41" fmla="*/ 2147483646 h 622"/>
                <a:gd name="T42" fmla="*/ 2147483646 w 1273"/>
                <a:gd name="T43" fmla="*/ 2147483646 h 622"/>
                <a:gd name="T44" fmla="*/ 2147483646 w 1273"/>
                <a:gd name="T45" fmla="*/ 2147483646 h 622"/>
                <a:gd name="T46" fmla="*/ 2147483646 w 1273"/>
                <a:gd name="T47" fmla="*/ 2147483646 h 622"/>
                <a:gd name="T48" fmla="*/ 2147483646 w 1273"/>
                <a:gd name="T49" fmla="*/ 2147483646 h 622"/>
                <a:gd name="T50" fmla="*/ 2147483646 w 1273"/>
                <a:gd name="T51" fmla="*/ 2147483646 h 622"/>
                <a:gd name="T52" fmla="*/ 2147483646 w 1273"/>
                <a:gd name="T53" fmla="*/ 2147483646 h 622"/>
                <a:gd name="T54" fmla="*/ 2147483646 w 1273"/>
                <a:gd name="T55" fmla="*/ 2147483646 h 622"/>
                <a:gd name="T56" fmla="*/ 2147483646 w 1273"/>
                <a:gd name="T57" fmla="*/ 2147483646 h 622"/>
                <a:gd name="T58" fmla="*/ 2147483646 w 1273"/>
                <a:gd name="T59" fmla="*/ 2147483646 h 622"/>
                <a:gd name="T60" fmla="*/ 2147483646 w 1273"/>
                <a:gd name="T61" fmla="*/ 2147483646 h 622"/>
                <a:gd name="T62" fmla="*/ 2147483646 w 1273"/>
                <a:gd name="T63" fmla="*/ 2147483646 h 622"/>
                <a:gd name="T64" fmla="*/ 2147483646 w 1273"/>
                <a:gd name="T65" fmla="*/ 2147483646 h 622"/>
                <a:gd name="T66" fmla="*/ 2147483646 w 1273"/>
                <a:gd name="T67" fmla="*/ 2147483646 h 622"/>
                <a:gd name="T68" fmla="*/ 2147483646 w 1273"/>
                <a:gd name="T69" fmla="*/ 2147483646 h 622"/>
                <a:gd name="T70" fmla="*/ 2147483646 w 1273"/>
                <a:gd name="T71" fmla="*/ 2147483646 h 622"/>
                <a:gd name="T72" fmla="*/ 2147483646 w 1273"/>
                <a:gd name="T73" fmla="*/ 2147483646 h 622"/>
                <a:gd name="T74" fmla="*/ 2147483646 w 1273"/>
                <a:gd name="T75" fmla="*/ 2147483646 h 622"/>
                <a:gd name="T76" fmla="*/ 2147483646 w 1273"/>
                <a:gd name="T77" fmla="*/ 2147483646 h 622"/>
                <a:gd name="T78" fmla="*/ 2147483646 w 1273"/>
                <a:gd name="T79" fmla="*/ 2147483646 h 622"/>
                <a:gd name="T80" fmla="*/ 2147483646 w 1273"/>
                <a:gd name="T81" fmla="*/ 2147483646 h 622"/>
                <a:gd name="T82" fmla="*/ 2147483646 w 1273"/>
                <a:gd name="T83" fmla="*/ 2147483646 h 622"/>
                <a:gd name="T84" fmla="*/ 2147483646 w 1273"/>
                <a:gd name="T85" fmla="*/ 2147483646 h 622"/>
                <a:gd name="T86" fmla="*/ 2147483646 w 1273"/>
                <a:gd name="T87" fmla="*/ 2147483646 h 622"/>
                <a:gd name="T88" fmla="*/ 2147483646 w 1273"/>
                <a:gd name="T89" fmla="*/ 2147483646 h 622"/>
                <a:gd name="T90" fmla="*/ 2147483646 w 1273"/>
                <a:gd name="T91" fmla="*/ 2147483646 h 622"/>
                <a:gd name="T92" fmla="*/ 2147483646 w 1273"/>
                <a:gd name="T93" fmla="*/ 2147483646 h 622"/>
                <a:gd name="T94" fmla="*/ 2147483646 w 1273"/>
                <a:gd name="T95" fmla="*/ 2147483646 h 622"/>
                <a:gd name="T96" fmla="*/ 2147483646 w 1273"/>
                <a:gd name="T97" fmla="*/ 2147483646 h 622"/>
                <a:gd name="T98" fmla="*/ 2147483646 w 1273"/>
                <a:gd name="T99" fmla="*/ 2147483646 h 622"/>
                <a:gd name="T100" fmla="*/ 2147483646 w 1273"/>
                <a:gd name="T101" fmla="*/ 2147483646 h 622"/>
                <a:gd name="T102" fmla="*/ 2147483646 w 1273"/>
                <a:gd name="T103" fmla="*/ 2147483646 h 622"/>
                <a:gd name="T104" fmla="*/ 2147483646 w 1273"/>
                <a:gd name="T105" fmla="*/ 2147483646 h 622"/>
                <a:gd name="T106" fmla="*/ 2147483646 w 1273"/>
                <a:gd name="T107" fmla="*/ 2147483646 h 622"/>
                <a:gd name="T108" fmla="*/ 2147483646 w 1273"/>
                <a:gd name="T109" fmla="*/ 2147483646 h 622"/>
                <a:gd name="T110" fmla="*/ 2147483646 w 1273"/>
                <a:gd name="T111" fmla="*/ 2147483646 h 622"/>
                <a:gd name="T112" fmla="*/ 2147483646 w 1273"/>
                <a:gd name="T113" fmla="*/ 2147483646 h 622"/>
                <a:gd name="T114" fmla="*/ 2147483646 w 1273"/>
                <a:gd name="T115" fmla="*/ 2147483646 h 622"/>
                <a:gd name="T116" fmla="*/ 2147483646 w 1273"/>
                <a:gd name="T117" fmla="*/ 2147483646 h 622"/>
                <a:gd name="T118" fmla="*/ 2147483646 w 1273"/>
                <a:gd name="T119" fmla="*/ 2147483646 h 6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73"/>
                <a:gd name="T181" fmla="*/ 0 h 622"/>
                <a:gd name="T182" fmla="*/ 1273 w 1273"/>
                <a:gd name="T183" fmla="*/ 622 h 6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73" h="622">
                  <a:moveTo>
                    <a:pt x="0" y="185"/>
                  </a:moveTo>
                  <a:lnTo>
                    <a:pt x="2" y="183"/>
                  </a:lnTo>
                  <a:lnTo>
                    <a:pt x="10" y="183"/>
                  </a:lnTo>
                  <a:lnTo>
                    <a:pt x="13" y="183"/>
                  </a:lnTo>
                  <a:lnTo>
                    <a:pt x="19" y="181"/>
                  </a:lnTo>
                  <a:lnTo>
                    <a:pt x="25" y="181"/>
                  </a:lnTo>
                  <a:lnTo>
                    <a:pt x="32" y="181"/>
                  </a:lnTo>
                  <a:lnTo>
                    <a:pt x="40" y="179"/>
                  </a:lnTo>
                  <a:lnTo>
                    <a:pt x="50" y="177"/>
                  </a:lnTo>
                  <a:lnTo>
                    <a:pt x="59" y="175"/>
                  </a:lnTo>
                  <a:lnTo>
                    <a:pt x="71" y="175"/>
                  </a:lnTo>
                  <a:lnTo>
                    <a:pt x="82" y="173"/>
                  </a:lnTo>
                  <a:lnTo>
                    <a:pt x="93" y="171"/>
                  </a:lnTo>
                  <a:lnTo>
                    <a:pt x="107" y="169"/>
                  </a:lnTo>
                  <a:lnTo>
                    <a:pt x="120" y="169"/>
                  </a:lnTo>
                  <a:lnTo>
                    <a:pt x="135" y="166"/>
                  </a:lnTo>
                  <a:lnTo>
                    <a:pt x="148" y="164"/>
                  </a:lnTo>
                  <a:lnTo>
                    <a:pt x="164" y="162"/>
                  </a:lnTo>
                  <a:lnTo>
                    <a:pt x="179" y="160"/>
                  </a:lnTo>
                  <a:lnTo>
                    <a:pt x="194" y="158"/>
                  </a:lnTo>
                  <a:lnTo>
                    <a:pt x="211" y="156"/>
                  </a:lnTo>
                  <a:lnTo>
                    <a:pt x="228" y="152"/>
                  </a:lnTo>
                  <a:lnTo>
                    <a:pt x="245" y="150"/>
                  </a:lnTo>
                  <a:lnTo>
                    <a:pt x="263" y="149"/>
                  </a:lnTo>
                  <a:lnTo>
                    <a:pt x="282" y="145"/>
                  </a:lnTo>
                  <a:lnTo>
                    <a:pt x="299" y="143"/>
                  </a:lnTo>
                  <a:lnTo>
                    <a:pt x="318" y="139"/>
                  </a:lnTo>
                  <a:lnTo>
                    <a:pt x="335" y="137"/>
                  </a:lnTo>
                  <a:lnTo>
                    <a:pt x="354" y="133"/>
                  </a:lnTo>
                  <a:lnTo>
                    <a:pt x="373" y="131"/>
                  </a:lnTo>
                  <a:lnTo>
                    <a:pt x="392" y="129"/>
                  </a:lnTo>
                  <a:lnTo>
                    <a:pt x="411" y="126"/>
                  </a:lnTo>
                  <a:lnTo>
                    <a:pt x="430" y="122"/>
                  </a:lnTo>
                  <a:lnTo>
                    <a:pt x="449" y="118"/>
                  </a:lnTo>
                  <a:lnTo>
                    <a:pt x="468" y="114"/>
                  </a:lnTo>
                  <a:lnTo>
                    <a:pt x="485" y="110"/>
                  </a:lnTo>
                  <a:lnTo>
                    <a:pt x="504" y="109"/>
                  </a:lnTo>
                  <a:lnTo>
                    <a:pt x="523" y="105"/>
                  </a:lnTo>
                  <a:lnTo>
                    <a:pt x="542" y="103"/>
                  </a:lnTo>
                  <a:lnTo>
                    <a:pt x="559" y="97"/>
                  </a:lnTo>
                  <a:lnTo>
                    <a:pt x="576" y="93"/>
                  </a:lnTo>
                  <a:lnTo>
                    <a:pt x="595" y="90"/>
                  </a:lnTo>
                  <a:lnTo>
                    <a:pt x="613" y="88"/>
                  </a:lnTo>
                  <a:lnTo>
                    <a:pt x="630" y="84"/>
                  </a:lnTo>
                  <a:lnTo>
                    <a:pt x="647" y="80"/>
                  </a:lnTo>
                  <a:lnTo>
                    <a:pt x="664" y="76"/>
                  </a:lnTo>
                  <a:lnTo>
                    <a:pt x="679" y="72"/>
                  </a:lnTo>
                  <a:lnTo>
                    <a:pt x="694" y="69"/>
                  </a:lnTo>
                  <a:lnTo>
                    <a:pt x="710" y="65"/>
                  </a:lnTo>
                  <a:lnTo>
                    <a:pt x="723" y="61"/>
                  </a:lnTo>
                  <a:lnTo>
                    <a:pt x="738" y="57"/>
                  </a:lnTo>
                  <a:lnTo>
                    <a:pt x="750" y="53"/>
                  </a:lnTo>
                  <a:lnTo>
                    <a:pt x="763" y="50"/>
                  </a:lnTo>
                  <a:lnTo>
                    <a:pt x="774" y="46"/>
                  </a:lnTo>
                  <a:lnTo>
                    <a:pt x="786" y="42"/>
                  </a:lnTo>
                  <a:lnTo>
                    <a:pt x="795" y="38"/>
                  </a:lnTo>
                  <a:lnTo>
                    <a:pt x="807" y="34"/>
                  </a:lnTo>
                  <a:lnTo>
                    <a:pt x="814" y="31"/>
                  </a:lnTo>
                  <a:lnTo>
                    <a:pt x="824" y="27"/>
                  </a:lnTo>
                  <a:lnTo>
                    <a:pt x="829" y="23"/>
                  </a:lnTo>
                  <a:lnTo>
                    <a:pt x="835" y="19"/>
                  </a:lnTo>
                  <a:lnTo>
                    <a:pt x="841" y="15"/>
                  </a:lnTo>
                  <a:lnTo>
                    <a:pt x="847" y="12"/>
                  </a:lnTo>
                  <a:lnTo>
                    <a:pt x="850" y="8"/>
                  </a:lnTo>
                  <a:lnTo>
                    <a:pt x="854" y="6"/>
                  </a:lnTo>
                  <a:lnTo>
                    <a:pt x="858" y="2"/>
                  </a:lnTo>
                  <a:lnTo>
                    <a:pt x="864" y="2"/>
                  </a:lnTo>
                  <a:lnTo>
                    <a:pt x="869" y="0"/>
                  </a:lnTo>
                  <a:lnTo>
                    <a:pt x="875" y="0"/>
                  </a:lnTo>
                  <a:lnTo>
                    <a:pt x="883" y="0"/>
                  </a:lnTo>
                  <a:lnTo>
                    <a:pt x="888" y="0"/>
                  </a:lnTo>
                  <a:lnTo>
                    <a:pt x="896" y="0"/>
                  </a:lnTo>
                  <a:lnTo>
                    <a:pt x="904" y="4"/>
                  </a:lnTo>
                  <a:lnTo>
                    <a:pt x="909" y="6"/>
                  </a:lnTo>
                  <a:lnTo>
                    <a:pt x="919" y="10"/>
                  </a:lnTo>
                  <a:lnTo>
                    <a:pt x="926" y="12"/>
                  </a:lnTo>
                  <a:lnTo>
                    <a:pt x="934" y="15"/>
                  </a:lnTo>
                  <a:lnTo>
                    <a:pt x="944" y="19"/>
                  </a:lnTo>
                  <a:lnTo>
                    <a:pt x="953" y="25"/>
                  </a:lnTo>
                  <a:lnTo>
                    <a:pt x="961" y="31"/>
                  </a:lnTo>
                  <a:lnTo>
                    <a:pt x="968" y="34"/>
                  </a:lnTo>
                  <a:lnTo>
                    <a:pt x="978" y="40"/>
                  </a:lnTo>
                  <a:lnTo>
                    <a:pt x="987" y="46"/>
                  </a:lnTo>
                  <a:lnTo>
                    <a:pt x="997" y="52"/>
                  </a:lnTo>
                  <a:lnTo>
                    <a:pt x="1006" y="59"/>
                  </a:lnTo>
                  <a:lnTo>
                    <a:pt x="1016" y="65"/>
                  </a:lnTo>
                  <a:lnTo>
                    <a:pt x="1025" y="74"/>
                  </a:lnTo>
                  <a:lnTo>
                    <a:pt x="1035" y="82"/>
                  </a:lnTo>
                  <a:lnTo>
                    <a:pt x="1046" y="88"/>
                  </a:lnTo>
                  <a:lnTo>
                    <a:pt x="1054" y="97"/>
                  </a:lnTo>
                  <a:lnTo>
                    <a:pt x="1065" y="105"/>
                  </a:lnTo>
                  <a:lnTo>
                    <a:pt x="1073" y="112"/>
                  </a:lnTo>
                  <a:lnTo>
                    <a:pt x="1084" y="122"/>
                  </a:lnTo>
                  <a:lnTo>
                    <a:pt x="1094" y="131"/>
                  </a:lnTo>
                  <a:lnTo>
                    <a:pt x="1103" y="139"/>
                  </a:lnTo>
                  <a:lnTo>
                    <a:pt x="1113" y="149"/>
                  </a:lnTo>
                  <a:lnTo>
                    <a:pt x="1122" y="156"/>
                  </a:lnTo>
                  <a:lnTo>
                    <a:pt x="1130" y="166"/>
                  </a:lnTo>
                  <a:lnTo>
                    <a:pt x="1141" y="175"/>
                  </a:lnTo>
                  <a:lnTo>
                    <a:pt x="1149" y="183"/>
                  </a:lnTo>
                  <a:lnTo>
                    <a:pt x="1159" y="192"/>
                  </a:lnTo>
                  <a:lnTo>
                    <a:pt x="1166" y="202"/>
                  </a:lnTo>
                  <a:lnTo>
                    <a:pt x="1176" y="209"/>
                  </a:lnTo>
                  <a:lnTo>
                    <a:pt x="1183" y="219"/>
                  </a:lnTo>
                  <a:lnTo>
                    <a:pt x="1191" y="228"/>
                  </a:lnTo>
                  <a:lnTo>
                    <a:pt x="1198" y="236"/>
                  </a:lnTo>
                  <a:lnTo>
                    <a:pt x="1206" y="245"/>
                  </a:lnTo>
                  <a:lnTo>
                    <a:pt x="1214" y="253"/>
                  </a:lnTo>
                  <a:lnTo>
                    <a:pt x="1219" y="263"/>
                  </a:lnTo>
                  <a:lnTo>
                    <a:pt x="1225" y="270"/>
                  </a:lnTo>
                  <a:lnTo>
                    <a:pt x="1233" y="280"/>
                  </a:lnTo>
                  <a:lnTo>
                    <a:pt x="1238" y="287"/>
                  </a:lnTo>
                  <a:lnTo>
                    <a:pt x="1242" y="295"/>
                  </a:lnTo>
                  <a:lnTo>
                    <a:pt x="1248" y="303"/>
                  </a:lnTo>
                  <a:lnTo>
                    <a:pt x="1254" y="310"/>
                  </a:lnTo>
                  <a:lnTo>
                    <a:pt x="1257" y="318"/>
                  </a:lnTo>
                  <a:lnTo>
                    <a:pt x="1261" y="325"/>
                  </a:lnTo>
                  <a:lnTo>
                    <a:pt x="1263" y="331"/>
                  </a:lnTo>
                  <a:lnTo>
                    <a:pt x="1267" y="339"/>
                  </a:lnTo>
                  <a:lnTo>
                    <a:pt x="1269" y="344"/>
                  </a:lnTo>
                  <a:lnTo>
                    <a:pt x="1271" y="350"/>
                  </a:lnTo>
                  <a:lnTo>
                    <a:pt x="1271" y="356"/>
                  </a:lnTo>
                  <a:lnTo>
                    <a:pt x="1273" y="360"/>
                  </a:lnTo>
                  <a:lnTo>
                    <a:pt x="1273" y="369"/>
                  </a:lnTo>
                  <a:lnTo>
                    <a:pt x="1271" y="377"/>
                  </a:lnTo>
                  <a:lnTo>
                    <a:pt x="1267" y="379"/>
                  </a:lnTo>
                  <a:lnTo>
                    <a:pt x="1265" y="382"/>
                  </a:lnTo>
                  <a:lnTo>
                    <a:pt x="1259" y="386"/>
                  </a:lnTo>
                  <a:lnTo>
                    <a:pt x="1256" y="390"/>
                  </a:lnTo>
                  <a:lnTo>
                    <a:pt x="1248" y="394"/>
                  </a:lnTo>
                  <a:lnTo>
                    <a:pt x="1240" y="398"/>
                  </a:lnTo>
                  <a:lnTo>
                    <a:pt x="1231" y="401"/>
                  </a:lnTo>
                  <a:lnTo>
                    <a:pt x="1223" y="405"/>
                  </a:lnTo>
                  <a:lnTo>
                    <a:pt x="1212" y="409"/>
                  </a:lnTo>
                  <a:lnTo>
                    <a:pt x="1200" y="415"/>
                  </a:lnTo>
                  <a:lnTo>
                    <a:pt x="1189" y="419"/>
                  </a:lnTo>
                  <a:lnTo>
                    <a:pt x="1178" y="424"/>
                  </a:lnTo>
                  <a:lnTo>
                    <a:pt x="1164" y="428"/>
                  </a:lnTo>
                  <a:lnTo>
                    <a:pt x="1151" y="432"/>
                  </a:lnTo>
                  <a:lnTo>
                    <a:pt x="1136" y="438"/>
                  </a:lnTo>
                  <a:lnTo>
                    <a:pt x="1120" y="443"/>
                  </a:lnTo>
                  <a:lnTo>
                    <a:pt x="1105" y="449"/>
                  </a:lnTo>
                  <a:lnTo>
                    <a:pt x="1088" y="453"/>
                  </a:lnTo>
                  <a:lnTo>
                    <a:pt x="1071" y="457"/>
                  </a:lnTo>
                  <a:lnTo>
                    <a:pt x="1054" y="462"/>
                  </a:lnTo>
                  <a:lnTo>
                    <a:pt x="1037" y="468"/>
                  </a:lnTo>
                  <a:lnTo>
                    <a:pt x="1020" y="474"/>
                  </a:lnTo>
                  <a:lnTo>
                    <a:pt x="1001" y="479"/>
                  </a:lnTo>
                  <a:lnTo>
                    <a:pt x="982" y="485"/>
                  </a:lnTo>
                  <a:lnTo>
                    <a:pt x="961" y="489"/>
                  </a:lnTo>
                  <a:lnTo>
                    <a:pt x="942" y="495"/>
                  </a:lnTo>
                  <a:lnTo>
                    <a:pt x="923" y="500"/>
                  </a:lnTo>
                  <a:lnTo>
                    <a:pt x="904" y="506"/>
                  </a:lnTo>
                  <a:lnTo>
                    <a:pt x="883" y="510"/>
                  </a:lnTo>
                  <a:lnTo>
                    <a:pt x="862" y="516"/>
                  </a:lnTo>
                  <a:lnTo>
                    <a:pt x="841" y="521"/>
                  </a:lnTo>
                  <a:lnTo>
                    <a:pt x="822" y="527"/>
                  </a:lnTo>
                  <a:lnTo>
                    <a:pt x="799" y="531"/>
                  </a:lnTo>
                  <a:lnTo>
                    <a:pt x="780" y="536"/>
                  </a:lnTo>
                  <a:lnTo>
                    <a:pt x="757" y="540"/>
                  </a:lnTo>
                  <a:lnTo>
                    <a:pt x="738" y="546"/>
                  </a:lnTo>
                  <a:lnTo>
                    <a:pt x="715" y="550"/>
                  </a:lnTo>
                  <a:lnTo>
                    <a:pt x="696" y="554"/>
                  </a:lnTo>
                  <a:lnTo>
                    <a:pt x="675" y="559"/>
                  </a:lnTo>
                  <a:lnTo>
                    <a:pt x="656" y="565"/>
                  </a:lnTo>
                  <a:lnTo>
                    <a:pt x="635" y="569"/>
                  </a:lnTo>
                  <a:lnTo>
                    <a:pt x="615" y="573"/>
                  </a:lnTo>
                  <a:lnTo>
                    <a:pt x="595" y="576"/>
                  </a:lnTo>
                  <a:lnTo>
                    <a:pt x="576" y="580"/>
                  </a:lnTo>
                  <a:lnTo>
                    <a:pt x="557" y="584"/>
                  </a:lnTo>
                  <a:lnTo>
                    <a:pt x="538" y="588"/>
                  </a:lnTo>
                  <a:lnTo>
                    <a:pt x="519" y="592"/>
                  </a:lnTo>
                  <a:lnTo>
                    <a:pt x="502" y="595"/>
                  </a:lnTo>
                  <a:lnTo>
                    <a:pt x="485" y="599"/>
                  </a:lnTo>
                  <a:lnTo>
                    <a:pt x="468" y="601"/>
                  </a:lnTo>
                  <a:lnTo>
                    <a:pt x="451" y="603"/>
                  </a:lnTo>
                  <a:lnTo>
                    <a:pt x="436" y="607"/>
                  </a:lnTo>
                  <a:lnTo>
                    <a:pt x="420" y="609"/>
                  </a:lnTo>
                  <a:lnTo>
                    <a:pt x="405" y="611"/>
                  </a:lnTo>
                  <a:lnTo>
                    <a:pt x="392" y="613"/>
                  </a:lnTo>
                  <a:lnTo>
                    <a:pt x="379" y="614"/>
                  </a:lnTo>
                  <a:lnTo>
                    <a:pt x="365" y="616"/>
                  </a:lnTo>
                  <a:lnTo>
                    <a:pt x="354" y="616"/>
                  </a:lnTo>
                  <a:lnTo>
                    <a:pt x="343" y="618"/>
                  </a:lnTo>
                  <a:lnTo>
                    <a:pt x="333" y="620"/>
                  </a:lnTo>
                  <a:lnTo>
                    <a:pt x="322" y="620"/>
                  </a:lnTo>
                  <a:lnTo>
                    <a:pt x="314" y="620"/>
                  </a:lnTo>
                  <a:lnTo>
                    <a:pt x="306" y="620"/>
                  </a:lnTo>
                  <a:lnTo>
                    <a:pt x="301" y="622"/>
                  </a:lnTo>
                  <a:lnTo>
                    <a:pt x="293" y="620"/>
                  </a:lnTo>
                  <a:lnTo>
                    <a:pt x="285" y="618"/>
                  </a:lnTo>
                  <a:lnTo>
                    <a:pt x="280" y="616"/>
                  </a:lnTo>
                  <a:lnTo>
                    <a:pt x="274" y="616"/>
                  </a:lnTo>
                  <a:lnTo>
                    <a:pt x="266" y="613"/>
                  </a:lnTo>
                  <a:lnTo>
                    <a:pt x="261" y="611"/>
                  </a:lnTo>
                  <a:lnTo>
                    <a:pt x="253" y="607"/>
                  </a:lnTo>
                  <a:lnTo>
                    <a:pt x="247" y="605"/>
                  </a:lnTo>
                  <a:lnTo>
                    <a:pt x="240" y="603"/>
                  </a:lnTo>
                  <a:lnTo>
                    <a:pt x="234" y="599"/>
                  </a:lnTo>
                  <a:lnTo>
                    <a:pt x="226" y="595"/>
                  </a:lnTo>
                  <a:lnTo>
                    <a:pt x="221" y="592"/>
                  </a:lnTo>
                  <a:lnTo>
                    <a:pt x="213" y="588"/>
                  </a:lnTo>
                  <a:lnTo>
                    <a:pt x="207" y="584"/>
                  </a:lnTo>
                  <a:lnTo>
                    <a:pt x="202" y="578"/>
                  </a:lnTo>
                  <a:lnTo>
                    <a:pt x="196" y="576"/>
                  </a:lnTo>
                  <a:lnTo>
                    <a:pt x="188" y="571"/>
                  </a:lnTo>
                  <a:lnTo>
                    <a:pt x="183" y="565"/>
                  </a:lnTo>
                  <a:lnTo>
                    <a:pt x="175" y="561"/>
                  </a:lnTo>
                  <a:lnTo>
                    <a:pt x="169" y="555"/>
                  </a:lnTo>
                  <a:lnTo>
                    <a:pt x="164" y="552"/>
                  </a:lnTo>
                  <a:lnTo>
                    <a:pt x="156" y="546"/>
                  </a:lnTo>
                  <a:lnTo>
                    <a:pt x="150" y="540"/>
                  </a:lnTo>
                  <a:lnTo>
                    <a:pt x="145" y="535"/>
                  </a:lnTo>
                  <a:lnTo>
                    <a:pt x="139" y="529"/>
                  </a:lnTo>
                  <a:lnTo>
                    <a:pt x="133" y="523"/>
                  </a:lnTo>
                  <a:lnTo>
                    <a:pt x="128" y="517"/>
                  </a:lnTo>
                  <a:lnTo>
                    <a:pt x="122" y="512"/>
                  </a:lnTo>
                  <a:lnTo>
                    <a:pt x="116" y="506"/>
                  </a:lnTo>
                  <a:lnTo>
                    <a:pt x="110" y="500"/>
                  </a:lnTo>
                  <a:lnTo>
                    <a:pt x="105" y="495"/>
                  </a:lnTo>
                  <a:lnTo>
                    <a:pt x="101" y="489"/>
                  </a:lnTo>
                  <a:lnTo>
                    <a:pt x="95" y="483"/>
                  </a:lnTo>
                  <a:lnTo>
                    <a:pt x="90" y="478"/>
                  </a:lnTo>
                  <a:lnTo>
                    <a:pt x="84" y="472"/>
                  </a:lnTo>
                  <a:lnTo>
                    <a:pt x="80" y="466"/>
                  </a:lnTo>
                  <a:lnTo>
                    <a:pt x="74" y="460"/>
                  </a:lnTo>
                  <a:lnTo>
                    <a:pt x="71" y="455"/>
                  </a:lnTo>
                  <a:lnTo>
                    <a:pt x="65" y="449"/>
                  </a:lnTo>
                  <a:lnTo>
                    <a:pt x="61" y="443"/>
                  </a:lnTo>
                  <a:lnTo>
                    <a:pt x="57" y="438"/>
                  </a:lnTo>
                  <a:lnTo>
                    <a:pt x="53" y="432"/>
                  </a:lnTo>
                  <a:lnTo>
                    <a:pt x="48" y="428"/>
                  </a:lnTo>
                  <a:lnTo>
                    <a:pt x="46" y="422"/>
                  </a:lnTo>
                  <a:lnTo>
                    <a:pt x="38" y="413"/>
                  </a:lnTo>
                  <a:lnTo>
                    <a:pt x="32" y="405"/>
                  </a:lnTo>
                  <a:lnTo>
                    <a:pt x="25" y="396"/>
                  </a:lnTo>
                  <a:lnTo>
                    <a:pt x="21" y="388"/>
                  </a:lnTo>
                  <a:lnTo>
                    <a:pt x="15" y="382"/>
                  </a:lnTo>
                  <a:lnTo>
                    <a:pt x="12" y="379"/>
                  </a:lnTo>
                  <a:lnTo>
                    <a:pt x="6" y="369"/>
                  </a:lnTo>
                  <a:lnTo>
                    <a:pt x="6" y="367"/>
                  </a:lnTo>
                  <a:lnTo>
                    <a:pt x="0" y="185"/>
                  </a:lnTo>
                  <a:close/>
                </a:path>
              </a:pathLst>
            </a:custGeom>
            <a:solidFill>
              <a:srgbClr val="A6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1" name="Freeform 16"/>
            <p:cNvSpPr>
              <a:spLocks/>
            </p:cNvSpPr>
            <p:nvPr/>
          </p:nvSpPr>
          <p:spPr bwMode="auto">
            <a:xfrm>
              <a:off x="1068388" y="5541963"/>
              <a:ext cx="935038" cy="417512"/>
            </a:xfrm>
            <a:custGeom>
              <a:avLst/>
              <a:gdLst>
                <a:gd name="T0" fmla="*/ 2147483646 w 1177"/>
                <a:gd name="T1" fmla="*/ 2147483646 h 525"/>
                <a:gd name="T2" fmla="*/ 2147483646 w 1177"/>
                <a:gd name="T3" fmla="*/ 2147483646 h 525"/>
                <a:gd name="T4" fmla="*/ 2147483646 w 1177"/>
                <a:gd name="T5" fmla="*/ 2147483646 h 525"/>
                <a:gd name="T6" fmla="*/ 2147483646 w 1177"/>
                <a:gd name="T7" fmla="*/ 2147483646 h 525"/>
                <a:gd name="T8" fmla="*/ 2147483646 w 1177"/>
                <a:gd name="T9" fmla="*/ 2147483646 h 525"/>
                <a:gd name="T10" fmla="*/ 2147483646 w 1177"/>
                <a:gd name="T11" fmla="*/ 2147483646 h 525"/>
                <a:gd name="T12" fmla="*/ 2147483646 w 1177"/>
                <a:gd name="T13" fmla="*/ 2147483646 h 525"/>
                <a:gd name="T14" fmla="*/ 2147483646 w 1177"/>
                <a:gd name="T15" fmla="*/ 2147483646 h 525"/>
                <a:gd name="T16" fmla="*/ 2147483646 w 1177"/>
                <a:gd name="T17" fmla="*/ 2147483646 h 525"/>
                <a:gd name="T18" fmla="*/ 2147483646 w 1177"/>
                <a:gd name="T19" fmla="*/ 2147483646 h 525"/>
                <a:gd name="T20" fmla="*/ 2147483646 w 1177"/>
                <a:gd name="T21" fmla="*/ 2147483646 h 525"/>
                <a:gd name="T22" fmla="*/ 2147483646 w 1177"/>
                <a:gd name="T23" fmla="*/ 2147483646 h 525"/>
                <a:gd name="T24" fmla="*/ 2147483646 w 1177"/>
                <a:gd name="T25" fmla="*/ 2147483646 h 525"/>
                <a:gd name="T26" fmla="*/ 2147483646 w 1177"/>
                <a:gd name="T27" fmla="*/ 2147483646 h 525"/>
                <a:gd name="T28" fmla="*/ 2147483646 w 1177"/>
                <a:gd name="T29" fmla="*/ 2147483646 h 525"/>
                <a:gd name="T30" fmla="*/ 2147483646 w 1177"/>
                <a:gd name="T31" fmla="*/ 0 h 525"/>
                <a:gd name="T32" fmla="*/ 2147483646 w 1177"/>
                <a:gd name="T33" fmla="*/ 2147483646 h 525"/>
                <a:gd name="T34" fmla="*/ 2147483646 w 1177"/>
                <a:gd name="T35" fmla="*/ 2147483646 h 525"/>
                <a:gd name="T36" fmla="*/ 2147483646 w 1177"/>
                <a:gd name="T37" fmla="*/ 2147483646 h 525"/>
                <a:gd name="T38" fmla="*/ 2147483646 w 1177"/>
                <a:gd name="T39" fmla="*/ 2147483646 h 525"/>
                <a:gd name="T40" fmla="*/ 2147483646 w 1177"/>
                <a:gd name="T41" fmla="*/ 2147483646 h 525"/>
                <a:gd name="T42" fmla="*/ 2147483646 w 1177"/>
                <a:gd name="T43" fmla="*/ 2147483646 h 525"/>
                <a:gd name="T44" fmla="*/ 2147483646 w 1177"/>
                <a:gd name="T45" fmla="*/ 2147483646 h 525"/>
                <a:gd name="T46" fmla="*/ 2147483646 w 1177"/>
                <a:gd name="T47" fmla="*/ 2147483646 h 525"/>
                <a:gd name="T48" fmla="*/ 2147483646 w 1177"/>
                <a:gd name="T49" fmla="*/ 2147483646 h 525"/>
                <a:gd name="T50" fmla="*/ 2147483646 w 1177"/>
                <a:gd name="T51" fmla="*/ 2147483646 h 525"/>
                <a:gd name="T52" fmla="*/ 2147483646 w 1177"/>
                <a:gd name="T53" fmla="*/ 2147483646 h 525"/>
                <a:gd name="T54" fmla="*/ 2147483646 w 1177"/>
                <a:gd name="T55" fmla="*/ 2147483646 h 525"/>
                <a:gd name="T56" fmla="*/ 2147483646 w 1177"/>
                <a:gd name="T57" fmla="*/ 2147483646 h 525"/>
                <a:gd name="T58" fmla="*/ 2147483646 w 1177"/>
                <a:gd name="T59" fmla="*/ 2147483646 h 525"/>
                <a:gd name="T60" fmla="*/ 2147483646 w 1177"/>
                <a:gd name="T61" fmla="*/ 2147483646 h 525"/>
                <a:gd name="T62" fmla="*/ 2147483646 w 1177"/>
                <a:gd name="T63" fmla="*/ 2147483646 h 525"/>
                <a:gd name="T64" fmla="*/ 2147483646 w 1177"/>
                <a:gd name="T65" fmla="*/ 2147483646 h 525"/>
                <a:gd name="T66" fmla="*/ 2147483646 w 1177"/>
                <a:gd name="T67" fmla="*/ 2147483646 h 525"/>
                <a:gd name="T68" fmla="*/ 2147483646 w 1177"/>
                <a:gd name="T69" fmla="*/ 2147483646 h 525"/>
                <a:gd name="T70" fmla="*/ 2147483646 w 1177"/>
                <a:gd name="T71" fmla="*/ 2147483646 h 525"/>
                <a:gd name="T72" fmla="*/ 2147483646 w 1177"/>
                <a:gd name="T73" fmla="*/ 2147483646 h 525"/>
                <a:gd name="T74" fmla="*/ 2147483646 w 1177"/>
                <a:gd name="T75" fmla="*/ 2147483646 h 525"/>
                <a:gd name="T76" fmla="*/ 2147483646 w 1177"/>
                <a:gd name="T77" fmla="*/ 2147483646 h 525"/>
                <a:gd name="T78" fmla="*/ 2147483646 w 1177"/>
                <a:gd name="T79" fmla="*/ 2147483646 h 525"/>
                <a:gd name="T80" fmla="*/ 2147483646 w 1177"/>
                <a:gd name="T81" fmla="*/ 2147483646 h 525"/>
                <a:gd name="T82" fmla="*/ 2147483646 w 1177"/>
                <a:gd name="T83" fmla="*/ 2147483646 h 525"/>
                <a:gd name="T84" fmla="*/ 2147483646 w 1177"/>
                <a:gd name="T85" fmla="*/ 2147483646 h 525"/>
                <a:gd name="T86" fmla="*/ 2147483646 w 1177"/>
                <a:gd name="T87" fmla="*/ 2147483646 h 525"/>
                <a:gd name="T88" fmla="*/ 2147483646 w 1177"/>
                <a:gd name="T89" fmla="*/ 2147483646 h 525"/>
                <a:gd name="T90" fmla="*/ 2147483646 w 1177"/>
                <a:gd name="T91" fmla="*/ 2147483646 h 525"/>
                <a:gd name="T92" fmla="*/ 2147483646 w 1177"/>
                <a:gd name="T93" fmla="*/ 2147483646 h 525"/>
                <a:gd name="T94" fmla="*/ 2147483646 w 1177"/>
                <a:gd name="T95" fmla="*/ 2147483646 h 525"/>
                <a:gd name="T96" fmla="*/ 2147483646 w 1177"/>
                <a:gd name="T97" fmla="*/ 2147483646 h 525"/>
                <a:gd name="T98" fmla="*/ 2147483646 w 1177"/>
                <a:gd name="T99" fmla="*/ 2147483646 h 525"/>
                <a:gd name="T100" fmla="*/ 2147483646 w 1177"/>
                <a:gd name="T101" fmla="*/ 2147483646 h 525"/>
                <a:gd name="T102" fmla="*/ 2147483646 w 1177"/>
                <a:gd name="T103" fmla="*/ 2147483646 h 525"/>
                <a:gd name="T104" fmla="*/ 2147483646 w 1177"/>
                <a:gd name="T105" fmla="*/ 2147483646 h 525"/>
                <a:gd name="T106" fmla="*/ 2147483646 w 1177"/>
                <a:gd name="T107" fmla="*/ 2147483646 h 525"/>
                <a:gd name="T108" fmla="*/ 2147483646 w 1177"/>
                <a:gd name="T109" fmla="*/ 2147483646 h 525"/>
                <a:gd name="T110" fmla="*/ 2147483646 w 1177"/>
                <a:gd name="T111" fmla="*/ 2147483646 h 525"/>
                <a:gd name="T112" fmla="*/ 2147483646 w 1177"/>
                <a:gd name="T113" fmla="*/ 2147483646 h 525"/>
                <a:gd name="T114" fmla="*/ 2147483646 w 1177"/>
                <a:gd name="T115" fmla="*/ 2147483646 h 525"/>
                <a:gd name="T116" fmla="*/ 2147483646 w 1177"/>
                <a:gd name="T117" fmla="*/ 2147483646 h 525"/>
                <a:gd name="T118" fmla="*/ 2147483646 w 1177"/>
                <a:gd name="T119" fmla="*/ 2147483646 h 5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77"/>
                <a:gd name="T181" fmla="*/ 0 h 525"/>
                <a:gd name="T182" fmla="*/ 1177 w 1177"/>
                <a:gd name="T183" fmla="*/ 525 h 5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77" h="525">
                  <a:moveTo>
                    <a:pt x="10" y="230"/>
                  </a:moveTo>
                  <a:lnTo>
                    <a:pt x="11" y="230"/>
                  </a:lnTo>
                  <a:lnTo>
                    <a:pt x="17" y="228"/>
                  </a:lnTo>
                  <a:lnTo>
                    <a:pt x="21" y="226"/>
                  </a:lnTo>
                  <a:lnTo>
                    <a:pt x="27" y="225"/>
                  </a:lnTo>
                  <a:lnTo>
                    <a:pt x="32" y="223"/>
                  </a:lnTo>
                  <a:lnTo>
                    <a:pt x="40" y="221"/>
                  </a:lnTo>
                  <a:lnTo>
                    <a:pt x="48" y="217"/>
                  </a:lnTo>
                  <a:lnTo>
                    <a:pt x="57" y="215"/>
                  </a:lnTo>
                  <a:lnTo>
                    <a:pt x="65" y="213"/>
                  </a:lnTo>
                  <a:lnTo>
                    <a:pt x="76" y="209"/>
                  </a:lnTo>
                  <a:lnTo>
                    <a:pt x="86" y="206"/>
                  </a:lnTo>
                  <a:lnTo>
                    <a:pt x="97" y="202"/>
                  </a:lnTo>
                  <a:lnTo>
                    <a:pt x="110" y="198"/>
                  </a:lnTo>
                  <a:lnTo>
                    <a:pt x="124" y="196"/>
                  </a:lnTo>
                  <a:lnTo>
                    <a:pt x="135" y="190"/>
                  </a:lnTo>
                  <a:lnTo>
                    <a:pt x="150" y="187"/>
                  </a:lnTo>
                  <a:lnTo>
                    <a:pt x="164" y="183"/>
                  </a:lnTo>
                  <a:lnTo>
                    <a:pt x="179" y="179"/>
                  </a:lnTo>
                  <a:lnTo>
                    <a:pt x="194" y="173"/>
                  </a:lnTo>
                  <a:lnTo>
                    <a:pt x="209" y="169"/>
                  </a:lnTo>
                  <a:lnTo>
                    <a:pt x="226" y="164"/>
                  </a:lnTo>
                  <a:lnTo>
                    <a:pt x="242" y="160"/>
                  </a:lnTo>
                  <a:lnTo>
                    <a:pt x="259" y="154"/>
                  </a:lnTo>
                  <a:lnTo>
                    <a:pt x="276" y="149"/>
                  </a:lnTo>
                  <a:lnTo>
                    <a:pt x="293" y="143"/>
                  </a:lnTo>
                  <a:lnTo>
                    <a:pt x="310" y="139"/>
                  </a:lnTo>
                  <a:lnTo>
                    <a:pt x="327" y="133"/>
                  </a:lnTo>
                  <a:lnTo>
                    <a:pt x="346" y="129"/>
                  </a:lnTo>
                  <a:lnTo>
                    <a:pt x="363" y="124"/>
                  </a:lnTo>
                  <a:lnTo>
                    <a:pt x="382" y="118"/>
                  </a:lnTo>
                  <a:lnTo>
                    <a:pt x="400" y="114"/>
                  </a:lnTo>
                  <a:lnTo>
                    <a:pt x="419" y="109"/>
                  </a:lnTo>
                  <a:lnTo>
                    <a:pt x="436" y="103"/>
                  </a:lnTo>
                  <a:lnTo>
                    <a:pt x="455" y="97"/>
                  </a:lnTo>
                  <a:lnTo>
                    <a:pt x="472" y="91"/>
                  </a:lnTo>
                  <a:lnTo>
                    <a:pt x="491" y="88"/>
                  </a:lnTo>
                  <a:lnTo>
                    <a:pt x="508" y="82"/>
                  </a:lnTo>
                  <a:lnTo>
                    <a:pt x="525" y="76"/>
                  </a:lnTo>
                  <a:lnTo>
                    <a:pt x="542" y="71"/>
                  </a:lnTo>
                  <a:lnTo>
                    <a:pt x="561" y="67"/>
                  </a:lnTo>
                  <a:lnTo>
                    <a:pt x="576" y="63"/>
                  </a:lnTo>
                  <a:lnTo>
                    <a:pt x="594" y="57"/>
                  </a:lnTo>
                  <a:lnTo>
                    <a:pt x="611" y="52"/>
                  </a:lnTo>
                  <a:lnTo>
                    <a:pt x="626" y="48"/>
                  </a:lnTo>
                  <a:lnTo>
                    <a:pt x="641" y="44"/>
                  </a:lnTo>
                  <a:lnTo>
                    <a:pt x="658" y="42"/>
                  </a:lnTo>
                  <a:lnTo>
                    <a:pt x="672" y="36"/>
                  </a:lnTo>
                  <a:lnTo>
                    <a:pt x="687" y="32"/>
                  </a:lnTo>
                  <a:lnTo>
                    <a:pt x="700" y="29"/>
                  </a:lnTo>
                  <a:lnTo>
                    <a:pt x="713" y="25"/>
                  </a:lnTo>
                  <a:lnTo>
                    <a:pt x="727" y="21"/>
                  </a:lnTo>
                  <a:lnTo>
                    <a:pt x="740" y="19"/>
                  </a:lnTo>
                  <a:lnTo>
                    <a:pt x="751" y="15"/>
                  </a:lnTo>
                  <a:lnTo>
                    <a:pt x="763" y="13"/>
                  </a:lnTo>
                  <a:lnTo>
                    <a:pt x="772" y="12"/>
                  </a:lnTo>
                  <a:lnTo>
                    <a:pt x="782" y="8"/>
                  </a:lnTo>
                  <a:lnTo>
                    <a:pt x="791" y="6"/>
                  </a:lnTo>
                  <a:lnTo>
                    <a:pt x="801" y="4"/>
                  </a:lnTo>
                  <a:lnTo>
                    <a:pt x="807" y="2"/>
                  </a:lnTo>
                  <a:lnTo>
                    <a:pt x="814" y="2"/>
                  </a:lnTo>
                  <a:lnTo>
                    <a:pt x="820" y="2"/>
                  </a:lnTo>
                  <a:lnTo>
                    <a:pt x="826" y="2"/>
                  </a:lnTo>
                  <a:lnTo>
                    <a:pt x="833" y="0"/>
                  </a:lnTo>
                  <a:lnTo>
                    <a:pt x="843" y="2"/>
                  </a:lnTo>
                  <a:lnTo>
                    <a:pt x="848" y="4"/>
                  </a:lnTo>
                  <a:lnTo>
                    <a:pt x="854" y="6"/>
                  </a:lnTo>
                  <a:lnTo>
                    <a:pt x="860" y="8"/>
                  </a:lnTo>
                  <a:lnTo>
                    <a:pt x="867" y="12"/>
                  </a:lnTo>
                  <a:lnTo>
                    <a:pt x="873" y="15"/>
                  </a:lnTo>
                  <a:lnTo>
                    <a:pt x="879" y="19"/>
                  </a:lnTo>
                  <a:lnTo>
                    <a:pt x="886" y="21"/>
                  </a:lnTo>
                  <a:lnTo>
                    <a:pt x="894" y="27"/>
                  </a:lnTo>
                  <a:lnTo>
                    <a:pt x="900" y="31"/>
                  </a:lnTo>
                  <a:lnTo>
                    <a:pt x="907" y="36"/>
                  </a:lnTo>
                  <a:lnTo>
                    <a:pt x="915" y="42"/>
                  </a:lnTo>
                  <a:lnTo>
                    <a:pt x="925" y="46"/>
                  </a:lnTo>
                  <a:lnTo>
                    <a:pt x="930" y="52"/>
                  </a:lnTo>
                  <a:lnTo>
                    <a:pt x="938" y="57"/>
                  </a:lnTo>
                  <a:lnTo>
                    <a:pt x="945" y="63"/>
                  </a:lnTo>
                  <a:lnTo>
                    <a:pt x="953" y="71"/>
                  </a:lnTo>
                  <a:lnTo>
                    <a:pt x="961" y="76"/>
                  </a:lnTo>
                  <a:lnTo>
                    <a:pt x="968" y="84"/>
                  </a:lnTo>
                  <a:lnTo>
                    <a:pt x="978" y="90"/>
                  </a:lnTo>
                  <a:lnTo>
                    <a:pt x="985" y="97"/>
                  </a:lnTo>
                  <a:lnTo>
                    <a:pt x="993" y="103"/>
                  </a:lnTo>
                  <a:lnTo>
                    <a:pt x="1001" y="110"/>
                  </a:lnTo>
                  <a:lnTo>
                    <a:pt x="1010" y="118"/>
                  </a:lnTo>
                  <a:lnTo>
                    <a:pt x="1018" y="126"/>
                  </a:lnTo>
                  <a:lnTo>
                    <a:pt x="1025" y="133"/>
                  </a:lnTo>
                  <a:lnTo>
                    <a:pt x="1033" y="143"/>
                  </a:lnTo>
                  <a:lnTo>
                    <a:pt x="1042" y="150"/>
                  </a:lnTo>
                  <a:lnTo>
                    <a:pt x="1050" y="158"/>
                  </a:lnTo>
                  <a:lnTo>
                    <a:pt x="1056" y="166"/>
                  </a:lnTo>
                  <a:lnTo>
                    <a:pt x="1065" y="173"/>
                  </a:lnTo>
                  <a:lnTo>
                    <a:pt x="1071" y="181"/>
                  </a:lnTo>
                  <a:lnTo>
                    <a:pt x="1079" y="188"/>
                  </a:lnTo>
                  <a:lnTo>
                    <a:pt x="1086" y="196"/>
                  </a:lnTo>
                  <a:lnTo>
                    <a:pt x="1092" y="204"/>
                  </a:lnTo>
                  <a:lnTo>
                    <a:pt x="1098" y="213"/>
                  </a:lnTo>
                  <a:lnTo>
                    <a:pt x="1105" y="221"/>
                  </a:lnTo>
                  <a:lnTo>
                    <a:pt x="1111" y="228"/>
                  </a:lnTo>
                  <a:lnTo>
                    <a:pt x="1117" y="236"/>
                  </a:lnTo>
                  <a:lnTo>
                    <a:pt x="1122" y="242"/>
                  </a:lnTo>
                  <a:lnTo>
                    <a:pt x="1130" y="249"/>
                  </a:lnTo>
                  <a:lnTo>
                    <a:pt x="1136" y="257"/>
                  </a:lnTo>
                  <a:lnTo>
                    <a:pt x="1139" y="265"/>
                  </a:lnTo>
                  <a:lnTo>
                    <a:pt x="1145" y="272"/>
                  </a:lnTo>
                  <a:lnTo>
                    <a:pt x="1151" y="280"/>
                  </a:lnTo>
                  <a:lnTo>
                    <a:pt x="1155" y="285"/>
                  </a:lnTo>
                  <a:lnTo>
                    <a:pt x="1158" y="291"/>
                  </a:lnTo>
                  <a:lnTo>
                    <a:pt x="1162" y="297"/>
                  </a:lnTo>
                  <a:lnTo>
                    <a:pt x="1164" y="304"/>
                  </a:lnTo>
                  <a:lnTo>
                    <a:pt x="1166" y="310"/>
                  </a:lnTo>
                  <a:lnTo>
                    <a:pt x="1170" y="314"/>
                  </a:lnTo>
                  <a:lnTo>
                    <a:pt x="1172" y="320"/>
                  </a:lnTo>
                  <a:lnTo>
                    <a:pt x="1174" y="327"/>
                  </a:lnTo>
                  <a:lnTo>
                    <a:pt x="1176" y="335"/>
                  </a:lnTo>
                  <a:lnTo>
                    <a:pt x="1177" y="342"/>
                  </a:lnTo>
                  <a:lnTo>
                    <a:pt x="1176" y="350"/>
                  </a:lnTo>
                  <a:lnTo>
                    <a:pt x="1174" y="356"/>
                  </a:lnTo>
                  <a:lnTo>
                    <a:pt x="1166" y="360"/>
                  </a:lnTo>
                  <a:lnTo>
                    <a:pt x="1160" y="365"/>
                  </a:lnTo>
                  <a:lnTo>
                    <a:pt x="1155" y="367"/>
                  </a:lnTo>
                  <a:lnTo>
                    <a:pt x="1151" y="371"/>
                  </a:lnTo>
                  <a:lnTo>
                    <a:pt x="1145" y="373"/>
                  </a:lnTo>
                  <a:lnTo>
                    <a:pt x="1139" y="377"/>
                  </a:lnTo>
                  <a:lnTo>
                    <a:pt x="1134" y="381"/>
                  </a:lnTo>
                  <a:lnTo>
                    <a:pt x="1126" y="382"/>
                  </a:lnTo>
                  <a:lnTo>
                    <a:pt x="1120" y="386"/>
                  </a:lnTo>
                  <a:lnTo>
                    <a:pt x="1115" y="390"/>
                  </a:lnTo>
                  <a:lnTo>
                    <a:pt x="1105" y="394"/>
                  </a:lnTo>
                  <a:lnTo>
                    <a:pt x="1098" y="398"/>
                  </a:lnTo>
                  <a:lnTo>
                    <a:pt x="1090" y="401"/>
                  </a:lnTo>
                  <a:lnTo>
                    <a:pt x="1082" y="405"/>
                  </a:lnTo>
                  <a:lnTo>
                    <a:pt x="1071" y="409"/>
                  </a:lnTo>
                  <a:lnTo>
                    <a:pt x="1063" y="413"/>
                  </a:lnTo>
                  <a:lnTo>
                    <a:pt x="1052" y="417"/>
                  </a:lnTo>
                  <a:lnTo>
                    <a:pt x="1042" y="420"/>
                  </a:lnTo>
                  <a:lnTo>
                    <a:pt x="1033" y="424"/>
                  </a:lnTo>
                  <a:lnTo>
                    <a:pt x="1023" y="430"/>
                  </a:lnTo>
                  <a:lnTo>
                    <a:pt x="1014" y="434"/>
                  </a:lnTo>
                  <a:lnTo>
                    <a:pt x="1002" y="438"/>
                  </a:lnTo>
                  <a:lnTo>
                    <a:pt x="991" y="441"/>
                  </a:lnTo>
                  <a:lnTo>
                    <a:pt x="980" y="445"/>
                  </a:lnTo>
                  <a:lnTo>
                    <a:pt x="968" y="449"/>
                  </a:lnTo>
                  <a:lnTo>
                    <a:pt x="959" y="453"/>
                  </a:lnTo>
                  <a:lnTo>
                    <a:pt x="947" y="457"/>
                  </a:lnTo>
                  <a:lnTo>
                    <a:pt x="936" y="462"/>
                  </a:lnTo>
                  <a:lnTo>
                    <a:pt x="925" y="464"/>
                  </a:lnTo>
                  <a:lnTo>
                    <a:pt x="913" y="470"/>
                  </a:lnTo>
                  <a:lnTo>
                    <a:pt x="900" y="472"/>
                  </a:lnTo>
                  <a:lnTo>
                    <a:pt x="888" y="476"/>
                  </a:lnTo>
                  <a:lnTo>
                    <a:pt x="875" y="479"/>
                  </a:lnTo>
                  <a:lnTo>
                    <a:pt x="864" y="483"/>
                  </a:lnTo>
                  <a:lnTo>
                    <a:pt x="850" y="487"/>
                  </a:lnTo>
                  <a:lnTo>
                    <a:pt x="839" y="489"/>
                  </a:lnTo>
                  <a:lnTo>
                    <a:pt x="826" y="493"/>
                  </a:lnTo>
                  <a:lnTo>
                    <a:pt x="814" y="497"/>
                  </a:lnTo>
                  <a:lnTo>
                    <a:pt x="801" y="498"/>
                  </a:lnTo>
                  <a:lnTo>
                    <a:pt x="789" y="502"/>
                  </a:lnTo>
                  <a:lnTo>
                    <a:pt x="776" y="504"/>
                  </a:lnTo>
                  <a:lnTo>
                    <a:pt x="765" y="508"/>
                  </a:lnTo>
                  <a:lnTo>
                    <a:pt x="751" y="510"/>
                  </a:lnTo>
                  <a:lnTo>
                    <a:pt x="740" y="512"/>
                  </a:lnTo>
                  <a:lnTo>
                    <a:pt x="727" y="514"/>
                  </a:lnTo>
                  <a:lnTo>
                    <a:pt x="715" y="516"/>
                  </a:lnTo>
                  <a:lnTo>
                    <a:pt x="704" y="517"/>
                  </a:lnTo>
                  <a:lnTo>
                    <a:pt x="691" y="519"/>
                  </a:lnTo>
                  <a:lnTo>
                    <a:pt x="679" y="519"/>
                  </a:lnTo>
                  <a:lnTo>
                    <a:pt x="668" y="521"/>
                  </a:lnTo>
                  <a:lnTo>
                    <a:pt x="658" y="521"/>
                  </a:lnTo>
                  <a:lnTo>
                    <a:pt x="647" y="523"/>
                  </a:lnTo>
                  <a:lnTo>
                    <a:pt x="635" y="523"/>
                  </a:lnTo>
                  <a:lnTo>
                    <a:pt x="624" y="525"/>
                  </a:lnTo>
                  <a:lnTo>
                    <a:pt x="613" y="523"/>
                  </a:lnTo>
                  <a:lnTo>
                    <a:pt x="603" y="523"/>
                  </a:lnTo>
                  <a:lnTo>
                    <a:pt x="592" y="523"/>
                  </a:lnTo>
                  <a:lnTo>
                    <a:pt x="584" y="523"/>
                  </a:lnTo>
                  <a:lnTo>
                    <a:pt x="573" y="521"/>
                  </a:lnTo>
                  <a:lnTo>
                    <a:pt x="565" y="519"/>
                  </a:lnTo>
                  <a:lnTo>
                    <a:pt x="555" y="519"/>
                  </a:lnTo>
                  <a:lnTo>
                    <a:pt x="546" y="517"/>
                  </a:lnTo>
                  <a:lnTo>
                    <a:pt x="536" y="516"/>
                  </a:lnTo>
                  <a:lnTo>
                    <a:pt x="527" y="512"/>
                  </a:lnTo>
                  <a:lnTo>
                    <a:pt x="517" y="510"/>
                  </a:lnTo>
                  <a:lnTo>
                    <a:pt x="508" y="508"/>
                  </a:lnTo>
                  <a:lnTo>
                    <a:pt x="497" y="504"/>
                  </a:lnTo>
                  <a:lnTo>
                    <a:pt x="487" y="500"/>
                  </a:lnTo>
                  <a:lnTo>
                    <a:pt x="476" y="497"/>
                  </a:lnTo>
                  <a:lnTo>
                    <a:pt x="466" y="495"/>
                  </a:lnTo>
                  <a:lnTo>
                    <a:pt x="455" y="489"/>
                  </a:lnTo>
                  <a:lnTo>
                    <a:pt x="443" y="487"/>
                  </a:lnTo>
                  <a:lnTo>
                    <a:pt x="432" y="481"/>
                  </a:lnTo>
                  <a:lnTo>
                    <a:pt x="420" y="478"/>
                  </a:lnTo>
                  <a:lnTo>
                    <a:pt x="407" y="472"/>
                  </a:lnTo>
                  <a:lnTo>
                    <a:pt x="398" y="468"/>
                  </a:lnTo>
                  <a:lnTo>
                    <a:pt x="384" y="462"/>
                  </a:lnTo>
                  <a:lnTo>
                    <a:pt x="373" y="458"/>
                  </a:lnTo>
                  <a:lnTo>
                    <a:pt x="360" y="453"/>
                  </a:lnTo>
                  <a:lnTo>
                    <a:pt x="348" y="447"/>
                  </a:lnTo>
                  <a:lnTo>
                    <a:pt x="335" y="441"/>
                  </a:lnTo>
                  <a:lnTo>
                    <a:pt x="323" y="438"/>
                  </a:lnTo>
                  <a:lnTo>
                    <a:pt x="310" y="430"/>
                  </a:lnTo>
                  <a:lnTo>
                    <a:pt x="299" y="424"/>
                  </a:lnTo>
                  <a:lnTo>
                    <a:pt x="285" y="419"/>
                  </a:lnTo>
                  <a:lnTo>
                    <a:pt x="274" y="415"/>
                  </a:lnTo>
                  <a:lnTo>
                    <a:pt x="261" y="407"/>
                  </a:lnTo>
                  <a:lnTo>
                    <a:pt x="249" y="401"/>
                  </a:lnTo>
                  <a:lnTo>
                    <a:pt x="238" y="396"/>
                  </a:lnTo>
                  <a:lnTo>
                    <a:pt x="226" y="390"/>
                  </a:lnTo>
                  <a:lnTo>
                    <a:pt x="213" y="384"/>
                  </a:lnTo>
                  <a:lnTo>
                    <a:pt x="204" y="379"/>
                  </a:lnTo>
                  <a:lnTo>
                    <a:pt x="192" y="373"/>
                  </a:lnTo>
                  <a:lnTo>
                    <a:pt x="181" y="367"/>
                  </a:lnTo>
                  <a:lnTo>
                    <a:pt x="169" y="362"/>
                  </a:lnTo>
                  <a:lnTo>
                    <a:pt x="158" y="354"/>
                  </a:lnTo>
                  <a:lnTo>
                    <a:pt x="147" y="348"/>
                  </a:lnTo>
                  <a:lnTo>
                    <a:pt x="137" y="342"/>
                  </a:lnTo>
                  <a:lnTo>
                    <a:pt x="126" y="337"/>
                  </a:lnTo>
                  <a:lnTo>
                    <a:pt x="116" y="331"/>
                  </a:lnTo>
                  <a:lnTo>
                    <a:pt x="107" y="325"/>
                  </a:lnTo>
                  <a:lnTo>
                    <a:pt x="97" y="320"/>
                  </a:lnTo>
                  <a:lnTo>
                    <a:pt x="88" y="314"/>
                  </a:lnTo>
                  <a:lnTo>
                    <a:pt x="80" y="308"/>
                  </a:lnTo>
                  <a:lnTo>
                    <a:pt x="70" y="303"/>
                  </a:lnTo>
                  <a:lnTo>
                    <a:pt x="65" y="297"/>
                  </a:lnTo>
                  <a:lnTo>
                    <a:pt x="55" y="291"/>
                  </a:lnTo>
                  <a:lnTo>
                    <a:pt x="50" y="287"/>
                  </a:lnTo>
                  <a:lnTo>
                    <a:pt x="42" y="282"/>
                  </a:lnTo>
                  <a:lnTo>
                    <a:pt x="36" y="278"/>
                  </a:lnTo>
                  <a:lnTo>
                    <a:pt x="31" y="272"/>
                  </a:lnTo>
                  <a:lnTo>
                    <a:pt x="25" y="268"/>
                  </a:lnTo>
                  <a:lnTo>
                    <a:pt x="19" y="263"/>
                  </a:lnTo>
                  <a:lnTo>
                    <a:pt x="15" y="261"/>
                  </a:lnTo>
                  <a:lnTo>
                    <a:pt x="8" y="251"/>
                  </a:lnTo>
                  <a:lnTo>
                    <a:pt x="4" y="245"/>
                  </a:lnTo>
                  <a:lnTo>
                    <a:pt x="0" y="240"/>
                  </a:lnTo>
                  <a:lnTo>
                    <a:pt x="0" y="236"/>
                  </a:lnTo>
                  <a:lnTo>
                    <a:pt x="4" y="232"/>
                  </a:lnTo>
                  <a:lnTo>
                    <a:pt x="10" y="23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2" name="Freeform 17"/>
            <p:cNvSpPr>
              <a:spLocks/>
            </p:cNvSpPr>
            <p:nvPr/>
          </p:nvSpPr>
          <p:spPr bwMode="auto">
            <a:xfrm>
              <a:off x="1035051" y="5132388"/>
              <a:ext cx="969963" cy="819150"/>
            </a:xfrm>
            <a:custGeom>
              <a:avLst/>
              <a:gdLst>
                <a:gd name="T0" fmla="*/ 2147483646 w 1221"/>
                <a:gd name="T1" fmla="*/ 2147483646 h 1031"/>
                <a:gd name="T2" fmla="*/ 2147483646 w 1221"/>
                <a:gd name="T3" fmla="*/ 2147483646 h 1031"/>
                <a:gd name="T4" fmla="*/ 2147483646 w 1221"/>
                <a:gd name="T5" fmla="*/ 2147483646 h 1031"/>
                <a:gd name="T6" fmla="*/ 2147483646 w 1221"/>
                <a:gd name="T7" fmla="*/ 2147483646 h 1031"/>
                <a:gd name="T8" fmla="*/ 2147483646 w 1221"/>
                <a:gd name="T9" fmla="*/ 2147483646 h 1031"/>
                <a:gd name="T10" fmla="*/ 2147483646 w 1221"/>
                <a:gd name="T11" fmla="*/ 2147483646 h 1031"/>
                <a:gd name="T12" fmla="*/ 2147483646 w 1221"/>
                <a:gd name="T13" fmla="*/ 2147483646 h 1031"/>
                <a:gd name="T14" fmla="*/ 2147483646 w 1221"/>
                <a:gd name="T15" fmla="*/ 2147483646 h 1031"/>
                <a:gd name="T16" fmla="*/ 2147483646 w 1221"/>
                <a:gd name="T17" fmla="*/ 2147483646 h 1031"/>
                <a:gd name="T18" fmla="*/ 2147483646 w 1221"/>
                <a:gd name="T19" fmla="*/ 2147483646 h 1031"/>
                <a:gd name="T20" fmla="*/ 2147483646 w 1221"/>
                <a:gd name="T21" fmla="*/ 2147483646 h 1031"/>
                <a:gd name="T22" fmla="*/ 2147483646 w 1221"/>
                <a:gd name="T23" fmla="*/ 2147483646 h 1031"/>
                <a:gd name="T24" fmla="*/ 2147483646 w 1221"/>
                <a:gd name="T25" fmla="*/ 2147483646 h 1031"/>
                <a:gd name="T26" fmla="*/ 2147483646 w 1221"/>
                <a:gd name="T27" fmla="*/ 2147483646 h 1031"/>
                <a:gd name="T28" fmla="*/ 2147483646 w 1221"/>
                <a:gd name="T29" fmla="*/ 2147483646 h 1031"/>
                <a:gd name="T30" fmla="*/ 2147483646 w 1221"/>
                <a:gd name="T31" fmla="*/ 2147483646 h 1031"/>
                <a:gd name="T32" fmla="*/ 2147483646 w 1221"/>
                <a:gd name="T33" fmla="*/ 2147483646 h 1031"/>
                <a:gd name="T34" fmla="*/ 2147483646 w 1221"/>
                <a:gd name="T35" fmla="*/ 2147483646 h 1031"/>
                <a:gd name="T36" fmla="*/ 2147483646 w 1221"/>
                <a:gd name="T37" fmla="*/ 2147483646 h 1031"/>
                <a:gd name="T38" fmla="*/ 2147483646 w 1221"/>
                <a:gd name="T39" fmla="*/ 2147483646 h 1031"/>
                <a:gd name="T40" fmla="*/ 2147483646 w 1221"/>
                <a:gd name="T41" fmla="*/ 2147483646 h 1031"/>
                <a:gd name="T42" fmla="*/ 2147483646 w 1221"/>
                <a:gd name="T43" fmla="*/ 0 h 1031"/>
                <a:gd name="T44" fmla="*/ 2147483646 w 1221"/>
                <a:gd name="T45" fmla="*/ 2147483646 h 1031"/>
                <a:gd name="T46" fmla="*/ 2147483646 w 1221"/>
                <a:gd name="T47" fmla="*/ 2147483646 h 1031"/>
                <a:gd name="T48" fmla="*/ 2147483646 w 1221"/>
                <a:gd name="T49" fmla="*/ 2147483646 h 1031"/>
                <a:gd name="T50" fmla="*/ 2147483646 w 1221"/>
                <a:gd name="T51" fmla="*/ 2147483646 h 1031"/>
                <a:gd name="T52" fmla="*/ 2147483646 w 1221"/>
                <a:gd name="T53" fmla="*/ 2147483646 h 1031"/>
                <a:gd name="T54" fmla="*/ 2147483646 w 1221"/>
                <a:gd name="T55" fmla="*/ 2147483646 h 1031"/>
                <a:gd name="T56" fmla="*/ 2147483646 w 1221"/>
                <a:gd name="T57" fmla="*/ 2147483646 h 1031"/>
                <a:gd name="T58" fmla="*/ 2147483646 w 1221"/>
                <a:gd name="T59" fmla="*/ 2147483646 h 1031"/>
                <a:gd name="T60" fmla="*/ 2147483646 w 1221"/>
                <a:gd name="T61" fmla="*/ 2147483646 h 1031"/>
                <a:gd name="T62" fmla="*/ 2147483646 w 1221"/>
                <a:gd name="T63" fmla="*/ 2147483646 h 1031"/>
                <a:gd name="T64" fmla="*/ 2147483646 w 1221"/>
                <a:gd name="T65" fmla="*/ 2147483646 h 1031"/>
                <a:gd name="T66" fmla="*/ 2147483646 w 1221"/>
                <a:gd name="T67" fmla="*/ 2147483646 h 1031"/>
                <a:gd name="T68" fmla="*/ 2147483646 w 1221"/>
                <a:gd name="T69" fmla="*/ 2147483646 h 1031"/>
                <a:gd name="T70" fmla="*/ 2147483646 w 1221"/>
                <a:gd name="T71" fmla="*/ 2147483646 h 1031"/>
                <a:gd name="T72" fmla="*/ 2147483646 w 1221"/>
                <a:gd name="T73" fmla="*/ 2147483646 h 1031"/>
                <a:gd name="T74" fmla="*/ 2147483646 w 1221"/>
                <a:gd name="T75" fmla="*/ 2147483646 h 1031"/>
                <a:gd name="T76" fmla="*/ 2147483646 w 1221"/>
                <a:gd name="T77" fmla="*/ 2147483646 h 1031"/>
                <a:gd name="T78" fmla="*/ 2147483646 w 1221"/>
                <a:gd name="T79" fmla="*/ 2147483646 h 1031"/>
                <a:gd name="T80" fmla="*/ 2147483646 w 1221"/>
                <a:gd name="T81" fmla="*/ 2147483646 h 1031"/>
                <a:gd name="T82" fmla="*/ 2147483646 w 1221"/>
                <a:gd name="T83" fmla="*/ 2147483646 h 1031"/>
                <a:gd name="T84" fmla="*/ 2147483646 w 1221"/>
                <a:gd name="T85" fmla="*/ 2147483646 h 1031"/>
                <a:gd name="T86" fmla="*/ 2147483646 w 1221"/>
                <a:gd name="T87" fmla="*/ 2147483646 h 1031"/>
                <a:gd name="T88" fmla="*/ 2147483646 w 1221"/>
                <a:gd name="T89" fmla="*/ 2147483646 h 1031"/>
                <a:gd name="T90" fmla="*/ 2147483646 w 1221"/>
                <a:gd name="T91" fmla="*/ 2147483646 h 1031"/>
                <a:gd name="T92" fmla="*/ 2147483646 w 1221"/>
                <a:gd name="T93" fmla="*/ 2147483646 h 1031"/>
                <a:gd name="T94" fmla="*/ 2147483646 w 1221"/>
                <a:gd name="T95" fmla="*/ 2147483646 h 1031"/>
                <a:gd name="T96" fmla="*/ 2147483646 w 1221"/>
                <a:gd name="T97" fmla="*/ 2147483646 h 1031"/>
                <a:gd name="T98" fmla="*/ 2147483646 w 1221"/>
                <a:gd name="T99" fmla="*/ 2147483646 h 1031"/>
                <a:gd name="T100" fmla="*/ 2147483646 w 1221"/>
                <a:gd name="T101" fmla="*/ 2147483646 h 1031"/>
                <a:gd name="T102" fmla="*/ 2147483646 w 1221"/>
                <a:gd name="T103" fmla="*/ 2147483646 h 1031"/>
                <a:gd name="T104" fmla="*/ 2147483646 w 1221"/>
                <a:gd name="T105" fmla="*/ 2147483646 h 1031"/>
                <a:gd name="T106" fmla="*/ 2147483646 w 1221"/>
                <a:gd name="T107" fmla="*/ 2147483646 h 1031"/>
                <a:gd name="T108" fmla="*/ 2147483646 w 1221"/>
                <a:gd name="T109" fmla="*/ 2147483646 h 1031"/>
                <a:gd name="T110" fmla="*/ 2147483646 w 1221"/>
                <a:gd name="T111" fmla="*/ 2147483646 h 1031"/>
                <a:gd name="T112" fmla="*/ 2147483646 w 1221"/>
                <a:gd name="T113" fmla="*/ 2147483646 h 1031"/>
                <a:gd name="T114" fmla="*/ 2147483646 w 1221"/>
                <a:gd name="T115" fmla="*/ 2147483646 h 1031"/>
                <a:gd name="T116" fmla="*/ 2147483646 w 1221"/>
                <a:gd name="T117" fmla="*/ 2147483646 h 1031"/>
                <a:gd name="T118" fmla="*/ 2147483646 w 1221"/>
                <a:gd name="T119" fmla="*/ 2147483646 h 1031"/>
                <a:gd name="T120" fmla="*/ 2147483646 w 1221"/>
                <a:gd name="T121" fmla="*/ 2147483646 h 1031"/>
                <a:gd name="T122" fmla="*/ 2147483646 w 1221"/>
                <a:gd name="T123" fmla="*/ 2147483646 h 10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21"/>
                <a:gd name="T187" fmla="*/ 0 h 1031"/>
                <a:gd name="T188" fmla="*/ 1221 w 1221"/>
                <a:gd name="T189" fmla="*/ 1031 h 10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21" h="1031">
                  <a:moveTo>
                    <a:pt x="1206" y="896"/>
                  </a:moveTo>
                  <a:lnTo>
                    <a:pt x="1204" y="896"/>
                  </a:lnTo>
                  <a:lnTo>
                    <a:pt x="1200" y="897"/>
                  </a:lnTo>
                  <a:lnTo>
                    <a:pt x="1195" y="897"/>
                  </a:lnTo>
                  <a:lnTo>
                    <a:pt x="1191" y="899"/>
                  </a:lnTo>
                  <a:lnTo>
                    <a:pt x="1187" y="899"/>
                  </a:lnTo>
                  <a:lnTo>
                    <a:pt x="1181" y="901"/>
                  </a:lnTo>
                  <a:lnTo>
                    <a:pt x="1176" y="903"/>
                  </a:lnTo>
                  <a:lnTo>
                    <a:pt x="1170" y="905"/>
                  </a:lnTo>
                  <a:lnTo>
                    <a:pt x="1162" y="905"/>
                  </a:lnTo>
                  <a:lnTo>
                    <a:pt x="1157" y="909"/>
                  </a:lnTo>
                  <a:lnTo>
                    <a:pt x="1147" y="911"/>
                  </a:lnTo>
                  <a:lnTo>
                    <a:pt x="1138" y="913"/>
                  </a:lnTo>
                  <a:lnTo>
                    <a:pt x="1130" y="916"/>
                  </a:lnTo>
                  <a:lnTo>
                    <a:pt x="1121" y="918"/>
                  </a:lnTo>
                  <a:lnTo>
                    <a:pt x="1109" y="920"/>
                  </a:lnTo>
                  <a:lnTo>
                    <a:pt x="1100" y="924"/>
                  </a:lnTo>
                  <a:lnTo>
                    <a:pt x="1088" y="926"/>
                  </a:lnTo>
                  <a:lnTo>
                    <a:pt x="1079" y="930"/>
                  </a:lnTo>
                  <a:lnTo>
                    <a:pt x="1067" y="932"/>
                  </a:lnTo>
                  <a:lnTo>
                    <a:pt x="1056" y="935"/>
                  </a:lnTo>
                  <a:lnTo>
                    <a:pt x="1044" y="937"/>
                  </a:lnTo>
                  <a:lnTo>
                    <a:pt x="1033" y="941"/>
                  </a:lnTo>
                  <a:lnTo>
                    <a:pt x="1020" y="945"/>
                  </a:lnTo>
                  <a:lnTo>
                    <a:pt x="1006" y="949"/>
                  </a:lnTo>
                  <a:lnTo>
                    <a:pt x="993" y="953"/>
                  </a:lnTo>
                  <a:lnTo>
                    <a:pt x="982" y="954"/>
                  </a:lnTo>
                  <a:lnTo>
                    <a:pt x="967" y="958"/>
                  </a:lnTo>
                  <a:lnTo>
                    <a:pt x="955" y="962"/>
                  </a:lnTo>
                  <a:lnTo>
                    <a:pt x="942" y="966"/>
                  </a:lnTo>
                  <a:lnTo>
                    <a:pt x="928" y="970"/>
                  </a:lnTo>
                  <a:lnTo>
                    <a:pt x="913" y="972"/>
                  </a:lnTo>
                  <a:lnTo>
                    <a:pt x="900" y="975"/>
                  </a:lnTo>
                  <a:lnTo>
                    <a:pt x="887" y="977"/>
                  </a:lnTo>
                  <a:lnTo>
                    <a:pt x="871" y="981"/>
                  </a:lnTo>
                  <a:lnTo>
                    <a:pt x="858" y="985"/>
                  </a:lnTo>
                  <a:lnTo>
                    <a:pt x="845" y="989"/>
                  </a:lnTo>
                  <a:lnTo>
                    <a:pt x="831" y="991"/>
                  </a:lnTo>
                  <a:lnTo>
                    <a:pt x="818" y="994"/>
                  </a:lnTo>
                  <a:lnTo>
                    <a:pt x="805" y="998"/>
                  </a:lnTo>
                  <a:lnTo>
                    <a:pt x="792" y="1000"/>
                  </a:lnTo>
                  <a:lnTo>
                    <a:pt x="778" y="1002"/>
                  </a:lnTo>
                  <a:lnTo>
                    <a:pt x="765" y="1006"/>
                  </a:lnTo>
                  <a:lnTo>
                    <a:pt x="752" y="1008"/>
                  </a:lnTo>
                  <a:lnTo>
                    <a:pt x="740" y="1010"/>
                  </a:lnTo>
                  <a:lnTo>
                    <a:pt x="727" y="1013"/>
                  </a:lnTo>
                  <a:lnTo>
                    <a:pt x="715" y="1015"/>
                  </a:lnTo>
                  <a:lnTo>
                    <a:pt x="704" y="1017"/>
                  </a:lnTo>
                  <a:lnTo>
                    <a:pt x="693" y="1019"/>
                  </a:lnTo>
                  <a:lnTo>
                    <a:pt x="681" y="1021"/>
                  </a:lnTo>
                  <a:lnTo>
                    <a:pt x="670" y="1023"/>
                  </a:lnTo>
                  <a:lnTo>
                    <a:pt x="658" y="1025"/>
                  </a:lnTo>
                  <a:lnTo>
                    <a:pt x="651" y="1027"/>
                  </a:lnTo>
                  <a:lnTo>
                    <a:pt x="639" y="1027"/>
                  </a:lnTo>
                  <a:lnTo>
                    <a:pt x="632" y="1029"/>
                  </a:lnTo>
                  <a:lnTo>
                    <a:pt x="622" y="1029"/>
                  </a:lnTo>
                  <a:lnTo>
                    <a:pt x="615" y="1029"/>
                  </a:lnTo>
                  <a:lnTo>
                    <a:pt x="607" y="1029"/>
                  </a:lnTo>
                  <a:lnTo>
                    <a:pt x="599" y="1031"/>
                  </a:lnTo>
                  <a:lnTo>
                    <a:pt x="592" y="1029"/>
                  </a:lnTo>
                  <a:lnTo>
                    <a:pt x="586" y="1029"/>
                  </a:lnTo>
                  <a:lnTo>
                    <a:pt x="582" y="1029"/>
                  </a:lnTo>
                  <a:lnTo>
                    <a:pt x="578" y="1029"/>
                  </a:lnTo>
                  <a:lnTo>
                    <a:pt x="573" y="1027"/>
                  </a:lnTo>
                  <a:lnTo>
                    <a:pt x="567" y="1027"/>
                  </a:lnTo>
                  <a:lnTo>
                    <a:pt x="559" y="1025"/>
                  </a:lnTo>
                  <a:lnTo>
                    <a:pt x="554" y="1023"/>
                  </a:lnTo>
                  <a:lnTo>
                    <a:pt x="546" y="1021"/>
                  </a:lnTo>
                  <a:lnTo>
                    <a:pt x="539" y="1019"/>
                  </a:lnTo>
                  <a:lnTo>
                    <a:pt x="531" y="1015"/>
                  </a:lnTo>
                  <a:lnTo>
                    <a:pt x="523" y="1013"/>
                  </a:lnTo>
                  <a:lnTo>
                    <a:pt x="514" y="1010"/>
                  </a:lnTo>
                  <a:lnTo>
                    <a:pt x="506" y="1008"/>
                  </a:lnTo>
                  <a:lnTo>
                    <a:pt x="497" y="1004"/>
                  </a:lnTo>
                  <a:lnTo>
                    <a:pt x="487" y="1002"/>
                  </a:lnTo>
                  <a:lnTo>
                    <a:pt x="478" y="998"/>
                  </a:lnTo>
                  <a:lnTo>
                    <a:pt x="466" y="994"/>
                  </a:lnTo>
                  <a:lnTo>
                    <a:pt x="457" y="991"/>
                  </a:lnTo>
                  <a:lnTo>
                    <a:pt x="445" y="987"/>
                  </a:lnTo>
                  <a:lnTo>
                    <a:pt x="434" y="983"/>
                  </a:lnTo>
                  <a:lnTo>
                    <a:pt x="423" y="977"/>
                  </a:lnTo>
                  <a:lnTo>
                    <a:pt x="411" y="973"/>
                  </a:lnTo>
                  <a:lnTo>
                    <a:pt x="400" y="970"/>
                  </a:lnTo>
                  <a:lnTo>
                    <a:pt x="388" y="964"/>
                  </a:lnTo>
                  <a:lnTo>
                    <a:pt x="375" y="960"/>
                  </a:lnTo>
                  <a:lnTo>
                    <a:pt x="364" y="954"/>
                  </a:lnTo>
                  <a:lnTo>
                    <a:pt x="352" y="953"/>
                  </a:lnTo>
                  <a:lnTo>
                    <a:pt x="339" y="947"/>
                  </a:lnTo>
                  <a:lnTo>
                    <a:pt x="327" y="941"/>
                  </a:lnTo>
                  <a:lnTo>
                    <a:pt x="314" y="935"/>
                  </a:lnTo>
                  <a:lnTo>
                    <a:pt x="303" y="932"/>
                  </a:lnTo>
                  <a:lnTo>
                    <a:pt x="289" y="926"/>
                  </a:lnTo>
                  <a:lnTo>
                    <a:pt x="278" y="922"/>
                  </a:lnTo>
                  <a:lnTo>
                    <a:pt x="265" y="916"/>
                  </a:lnTo>
                  <a:lnTo>
                    <a:pt x="253" y="913"/>
                  </a:lnTo>
                  <a:lnTo>
                    <a:pt x="240" y="907"/>
                  </a:lnTo>
                  <a:lnTo>
                    <a:pt x="227" y="901"/>
                  </a:lnTo>
                  <a:lnTo>
                    <a:pt x="215" y="896"/>
                  </a:lnTo>
                  <a:lnTo>
                    <a:pt x="204" y="892"/>
                  </a:lnTo>
                  <a:lnTo>
                    <a:pt x="190" y="886"/>
                  </a:lnTo>
                  <a:lnTo>
                    <a:pt x="179" y="880"/>
                  </a:lnTo>
                  <a:lnTo>
                    <a:pt x="168" y="875"/>
                  </a:lnTo>
                  <a:lnTo>
                    <a:pt x="156" y="871"/>
                  </a:lnTo>
                  <a:lnTo>
                    <a:pt x="145" y="865"/>
                  </a:lnTo>
                  <a:lnTo>
                    <a:pt x="133" y="859"/>
                  </a:lnTo>
                  <a:lnTo>
                    <a:pt x="124" y="854"/>
                  </a:lnTo>
                  <a:lnTo>
                    <a:pt x="114" y="850"/>
                  </a:lnTo>
                  <a:lnTo>
                    <a:pt x="103" y="844"/>
                  </a:lnTo>
                  <a:lnTo>
                    <a:pt x="93" y="838"/>
                  </a:lnTo>
                  <a:lnTo>
                    <a:pt x="84" y="835"/>
                  </a:lnTo>
                  <a:lnTo>
                    <a:pt x="76" y="831"/>
                  </a:lnTo>
                  <a:lnTo>
                    <a:pt x="67" y="825"/>
                  </a:lnTo>
                  <a:lnTo>
                    <a:pt x="59" y="821"/>
                  </a:lnTo>
                  <a:lnTo>
                    <a:pt x="52" y="816"/>
                  </a:lnTo>
                  <a:lnTo>
                    <a:pt x="44" y="812"/>
                  </a:lnTo>
                  <a:lnTo>
                    <a:pt x="36" y="806"/>
                  </a:lnTo>
                  <a:lnTo>
                    <a:pt x="31" y="804"/>
                  </a:lnTo>
                  <a:lnTo>
                    <a:pt x="25" y="799"/>
                  </a:lnTo>
                  <a:lnTo>
                    <a:pt x="21" y="797"/>
                  </a:lnTo>
                  <a:lnTo>
                    <a:pt x="12" y="787"/>
                  </a:lnTo>
                  <a:lnTo>
                    <a:pt x="6" y="781"/>
                  </a:lnTo>
                  <a:lnTo>
                    <a:pt x="2" y="776"/>
                  </a:lnTo>
                  <a:lnTo>
                    <a:pt x="0" y="770"/>
                  </a:lnTo>
                  <a:lnTo>
                    <a:pt x="0" y="766"/>
                  </a:lnTo>
                  <a:lnTo>
                    <a:pt x="2" y="762"/>
                  </a:lnTo>
                  <a:lnTo>
                    <a:pt x="2" y="759"/>
                  </a:lnTo>
                  <a:lnTo>
                    <a:pt x="6" y="755"/>
                  </a:lnTo>
                  <a:lnTo>
                    <a:pt x="8" y="749"/>
                  </a:lnTo>
                  <a:lnTo>
                    <a:pt x="12" y="743"/>
                  </a:lnTo>
                  <a:lnTo>
                    <a:pt x="15" y="736"/>
                  </a:lnTo>
                  <a:lnTo>
                    <a:pt x="21" y="730"/>
                  </a:lnTo>
                  <a:lnTo>
                    <a:pt x="25" y="722"/>
                  </a:lnTo>
                  <a:lnTo>
                    <a:pt x="31" y="713"/>
                  </a:lnTo>
                  <a:lnTo>
                    <a:pt x="36" y="705"/>
                  </a:lnTo>
                  <a:lnTo>
                    <a:pt x="44" y="698"/>
                  </a:lnTo>
                  <a:lnTo>
                    <a:pt x="52" y="686"/>
                  </a:lnTo>
                  <a:lnTo>
                    <a:pt x="59" y="679"/>
                  </a:lnTo>
                  <a:lnTo>
                    <a:pt x="69" y="667"/>
                  </a:lnTo>
                  <a:lnTo>
                    <a:pt x="78" y="658"/>
                  </a:lnTo>
                  <a:lnTo>
                    <a:pt x="86" y="646"/>
                  </a:lnTo>
                  <a:lnTo>
                    <a:pt x="95" y="635"/>
                  </a:lnTo>
                  <a:lnTo>
                    <a:pt x="105" y="624"/>
                  </a:lnTo>
                  <a:lnTo>
                    <a:pt x="114" y="612"/>
                  </a:lnTo>
                  <a:lnTo>
                    <a:pt x="126" y="601"/>
                  </a:lnTo>
                  <a:lnTo>
                    <a:pt x="135" y="589"/>
                  </a:lnTo>
                  <a:lnTo>
                    <a:pt x="147" y="578"/>
                  </a:lnTo>
                  <a:lnTo>
                    <a:pt x="158" y="565"/>
                  </a:lnTo>
                  <a:lnTo>
                    <a:pt x="170" y="553"/>
                  </a:lnTo>
                  <a:lnTo>
                    <a:pt x="179" y="540"/>
                  </a:lnTo>
                  <a:lnTo>
                    <a:pt x="192" y="527"/>
                  </a:lnTo>
                  <a:lnTo>
                    <a:pt x="204" y="513"/>
                  </a:lnTo>
                  <a:lnTo>
                    <a:pt x="215" y="502"/>
                  </a:lnTo>
                  <a:lnTo>
                    <a:pt x="228" y="489"/>
                  </a:lnTo>
                  <a:lnTo>
                    <a:pt x="240" y="475"/>
                  </a:lnTo>
                  <a:lnTo>
                    <a:pt x="253" y="464"/>
                  </a:lnTo>
                  <a:lnTo>
                    <a:pt x="265" y="451"/>
                  </a:lnTo>
                  <a:lnTo>
                    <a:pt x="276" y="437"/>
                  </a:lnTo>
                  <a:lnTo>
                    <a:pt x="289" y="424"/>
                  </a:lnTo>
                  <a:lnTo>
                    <a:pt x="301" y="412"/>
                  </a:lnTo>
                  <a:lnTo>
                    <a:pt x="312" y="397"/>
                  </a:lnTo>
                  <a:lnTo>
                    <a:pt x="325" y="386"/>
                  </a:lnTo>
                  <a:lnTo>
                    <a:pt x="337" y="373"/>
                  </a:lnTo>
                  <a:lnTo>
                    <a:pt x="350" y="361"/>
                  </a:lnTo>
                  <a:lnTo>
                    <a:pt x="362" y="348"/>
                  </a:lnTo>
                  <a:lnTo>
                    <a:pt x="373" y="336"/>
                  </a:lnTo>
                  <a:lnTo>
                    <a:pt x="384" y="323"/>
                  </a:lnTo>
                  <a:lnTo>
                    <a:pt x="396" y="312"/>
                  </a:lnTo>
                  <a:lnTo>
                    <a:pt x="407" y="302"/>
                  </a:lnTo>
                  <a:lnTo>
                    <a:pt x="417" y="291"/>
                  </a:lnTo>
                  <a:lnTo>
                    <a:pt x="428" y="279"/>
                  </a:lnTo>
                  <a:lnTo>
                    <a:pt x="440" y="270"/>
                  </a:lnTo>
                  <a:lnTo>
                    <a:pt x="449" y="260"/>
                  </a:lnTo>
                  <a:lnTo>
                    <a:pt x="459" y="251"/>
                  </a:lnTo>
                  <a:lnTo>
                    <a:pt x="468" y="239"/>
                  </a:lnTo>
                  <a:lnTo>
                    <a:pt x="478" y="232"/>
                  </a:lnTo>
                  <a:lnTo>
                    <a:pt x="487" y="224"/>
                  </a:lnTo>
                  <a:lnTo>
                    <a:pt x="495" y="215"/>
                  </a:lnTo>
                  <a:lnTo>
                    <a:pt x="502" y="209"/>
                  </a:lnTo>
                  <a:lnTo>
                    <a:pt x="512" y="203"/>
                  </a:lnTo>
                  <a:lnTo>
                    <a:pt x="518" y="196"/>
                  </a:lnTo>
                  <a:lnTo>
                    <a:pt x="523" y="190"/>
                  </a:lnTo>
                  <a:lnTo>
                    <a:pt x="529" y="184"/>
                  </a:lnTo>
                  <a:lnTo>
                    <a:pt x="537" y="180"/>
                  </a:lnTo>
                  <a:lnTo>
                    <a:pt x="540" y="175"/>
                  </a:lnTo>
                  <a:lnTo>
                    <a:pt x="544" y="173"/>
                  </a:lnTo>
                  <a:lnTo>
                    <a:pt x="548" y="169"/>
                  </a:lnTo>
                  <a:lnTo>
                    <a:pt x="554" y="167"/>
                  </a:lnTo>
                  <a:lnTo>
                    <a:pt x="559" y="163"/>
                  </a:lnTo>
                  <a:lnTo>
                    <a:pt x="569" y="158"/>
                  </a:lnTo>
                  <a:lnTo>
                    <a:pt x="575" y="156"/>
                  </a:lnTo>
                  <a:lnTo>
                    <a:pt x="580" y="152"/>
                  </a:lnTo>
                  <a:lnTo>
                    <a:pt x="586" y="150"/>
                  </a:lnTo>
                  <a:lnTo>
                    <a:pt x="596" y="146"/>
                  </a:lnTo>
                  <a:lnTo>
                    <a:pt x="603" y="142"/>
                  </a:lnTo>
                  <a:lnTo>
                    <a:pt x="611" y="141"/>
                  </a:lnTo>
                  <a:lnTo>
                    <a:pt x="618" y="137"/>
                  </a:lnTo>
                  <a:lnTo>
                    <a:pt x="630" y="133"/>
                  </a:lnTo>
                  <a:lnTo>
                    <a:pt x="637" y="129"/>
                  </a:lnTo>
                  <a:lnTo>
                    <a:pt x="649" y="127"/>
                  </a:lnTo>
                  <a:lnTo>
                    <a:pt x="658" y="123"/>
                  </a:lnTo>
                  <a:lnTo>
                    <a:pt x="670" y="120"/>
                  </a:lnTo>
                  <a:lnTo>
                    <a:pt x="681" y="116"/>
                  </a:lnTo>
                  <a:lnTo>
                    <a:pt x="693" y="112"/>
                  </a:lnTo>
                  <a:lnTo>
                    <a:pt x="704" y="108"/>
                  </a:lnTo>
                  <a:lnTo>
                    <a:pt x="715" y="104"/>
                  </a:lnTo>
                  <a:lnTo>
                    <a:pt x="727" y="101"/>
                  </a:lnTo>
                  <a:lnTo>
                    <a:pt x="740" y="97"/>
                  </a:lnTo>
                  <a:lnTo>
                    <a:pt x="752" y="93"/>
                  </a:lnTo>
                  <a:lnTo>
                    <a:pt x="767" y="89"/>
                  </a:lnTo>
                  <a:lnTo>
                    <a:pt x="778" y="85"/>
                  </a:lnTo>
                  <a:lnTo>
                    <a:pt x="792" y="82"/>
                  </a:lnTo>
                  <a:lnTo>
                    <a:pt x="805" y="78"/>
                  </a:lnTo>
                  <a:lnTo>
                    <a:pt x="818" y="74"/>
                  </a:lnTo>
                  <a:lnTo>
                    <a:pt x="831" y="70"/>
                  </a:lnTo>
                  <a:lnTo>
                    <a:pt x="847" y="66"/>
                  </a:lnTo>
                  <a:lnTo>
                    <a:pt x="860" y="64"/>
                  </a:lnTo>
                  <a:lnTo>
                    <a:pt x="873" y="61"/>
                  </a:lnTo>
                  <a:lnTo>
                    <a:pt x="887" y="57"/>
                  </a:lnTo>
                  <a:lnTo>
                    <a:pt x="900" y="53"/>
                  </a:lnTo>
                  <a:lnTo>
                    <a:pt x="913" y="49"/>
                  </a:lnTo>
                  <a:lnTo>
                    <a:pt x="927" y="45"/>
                  </a:lnTo>
                  <a:lnTo>
                    <a:pt x="940" y="42"/>
                  </a:lnTo>
                  <a:lnTo>
                    <a:pt x="951" y="38"/>
                  </a:lnTo>
                  <a:lnTo>
                    <a:pt x="965" y="36"/>
                  </a:lnTo>
                  <a:lnTo>
                    <a:pt x="978" y="32"/>
                  </a:lnTo>
                  <a:lnTo>
                    <a:pt x="989" y="28"/>
                  </a:lnTo>
                  <a:lnTo>
                    <a:pt x="1001" y="26"/>
                  </a:lnTo>
                  <a:lnTo>
                    <a:pt x="1014" y="23"/>
                  </a:lnTo>
                  <a:lnTo>
                    <a:pt x="1025" y="21"/>
                  </a:lnTo>
                  <a:lnTo>
                    <a:pt x="1037" y="17"/>
                  </a:lnTo>
                  <a:lnTo>
                    <a:pt x="1048" y="17"/>
                  </a:lnTo>
                  <a:lnTo>
                    <a:pt x="1060" y="15"/>
                  </a:lnTo>
                  <a:lnTo>
                    <a:pt x="1071" y="13"/>
                  </a:lnTo>
                  <a:lnTo>
                    <a:pt x="1081" y="9"/>
                  </a:lnTo>
                  <a:lnTo>
                    <a:pt x="1090" y="7"/>
                  </a:lnTo>
                  <a:lnTo>
                    <a:pt x="1100" y="5"/>
                  </a:lnTo>
                  <a:lnTo>
                    <a:pt x="1109" y="5"/>
                  </a:lnTo>
                  <a:lnTo>
                    <a:pt x="1117" y="4"/>
                  </a:lnTo>
                  <a:lnTo>
                    <a:pt x="1124" y="2"/>
                  </a:lnTo>
                  <a:lnTo>
                    <a:pt x="1132" y="2"/>
                  </a:lnTo>
                  <a:lnTo>
                    <a:pt x="1140" y="2"/>
                  </a:lnTo>
                  <a:lnTo>
                    <a:pt x="1145" y="0"/>
                  </a:lnTo>
                  <a:lnTo>
                    <a:pt x="1151" y="0"/>
                  </a:lnTo>
                  <a:lnTo>
                    <a:pt x="1157" y="0"/>
                  </a:lnTo>
                  <a:lnTo>
                    <a:pt x="1162" y="0"/>
                  </a:lnTo>
                  <a:lnTo>
                    <a:pt x="1170" y="2"/>
                  </a:lnTo>
                  <a:lnTo>
                    <a:pt x="1176" y="4"/>
                  </a:lnTo>
                  <a:lnTo>
                    <a:pt x="1181" y="7"/>
                  </a:lnTo>
                  <a:lnTo>
                    <a:pt x="1185" y="13"/>
                  </a:lnTo>
                  <a:lnTo>
                    <a:pt x="1189" y="17"/>
                  </a:lnTo>
                  <a:lnTo>
                    <a:pt x="1193" y="23"/>
                  </a:lnTo>
                  <a:lnTo>
                    <a:pt x="1193" y="30"/>
                  </a:lnTo>
                  <a:lnTo>
                    <a:pt x="1187" y="40"/>
                  </a:lnTo>
                  <a:lnTo>
                    <a:pt x="1181" y="44"/>
                  </a:lnTo>
                  <a:lnTo>
                    <a:pt x="1174" y="45"/>
                  </a:lnTo>
                  <a:lnTo>
                    <a:pt x="1168" y="47"/>
                  </a:lnTo>
                  <a:lnTo>
                    <a:pt x="1164" y="49"/>
                  </a:lnTo>
                  <a:lnTo>
                    <a:pt x="1159" y="51"/>
                  </a:lnTo>
                  <a:lnTo>
                    <a:pt x="1153" y="55"/>
                  </a:lnTo>
                  <a:lnTo>
                    <a:pt x="1145" y="57"/>
                  </a:lnTo>
                  <a:lnTo>
                    <a:pt x="1138" y="59"/>
                  </a:lnTo>
                  <a:lnTo>
                    <a:pt x="1130" y="61"/>
                  </a:lnTo>
                  <a:lnTo>
                    <a:pt x="1121" y="63"/>
                  </a:lnTo>
                  <a:lnTo>
                    <a:pt x="1111" y="64"/>
                  </a:lnTo>
                  <a:lnTo>
                    <a:pt x="1102" y="66"/>
                  </a:lnTo>
                  <a:lnTo>
                    <a:pt x="1096" y="66"/>
                  </a:lnTo>
                  <a:lnTo>
                    <a:pt x="1090" y="68"/>
                  </a:lnTo>
                  <a:lnTo>
                    <a:pt x="1084" y="68"/>
                  </a:lnTo>
                  <a:lnTo>
                    <a:pt x="1081" y="70"/>
                  </a:lnTo>
                  <a:lnTo>
                    <a:pt x="1073" y="70"/>
                  </a:lnTo>
                  <a:lnTo>
                    <a:pt x="1065" y="72"/>
                  </a:lnTo>
                  <a:lnTo>
                    <a:pt x="1060" y="72"/>
                  </a:lnTo>
                  <a:lnTo>
                    <a:pt x="1052" y="74"/>
                  </a:lnTo>
                  <a:lnTo>
                    <a:pt x="1044" y="76"/>
                  </a:lnTo>
                  <a:lnTo>
                    <a:pt x="1037" y="78"/>
                  </a:lnTo>
                  <a:lnTo>
                    <a:pt x="1031" y="78"/>
                  </a:lnTo>
                  <a:lnTo>
                    <a:pt x="1024" y="80"/>
                  </a:lnTo>
                  <a:lnTo>
                    <a:pt x="1014" y="82"/>
                  </a:lnTo>
                  <a:lnTo>
                    <a:pt x="1006" y="83"/>
                  </a:lnTo>
                  <a:lnTo>
                    <a:pt x="997" y="85"/>
                  </a:lnTo>
                  <a:lnTo>
                    <a:pt x="989" y="87"/>
                  </a:lnTo>
                  <a:lnTo>
                    <a:pt x="980" y="89"/>
                  </a:lnTo>
                  <a:lnTo>
                    <a:pt x="970" y="89"/>
                  </a:lnTo>
                  <a:lnTo>
                    <a:pt x="961" y="91"/>
                  </a:lnTo>
                  <a:lnTo>
                    <a:pt x="953" y="95"/>
                  </a:lnTo>
                  <a:lnTo>
                    <a:pt x="942" y="97"/>
                  </a:lnTo>
                  <a:lnTo>
                    <a:pt x="934" y="99"/>
                  </a:lnTo>
                  <a:lnTo>
                    <a:pt x="923" y="101"/>
                  </a:lnTo>
                  <a:lnTo>
                    <a:pt x="915" y="102"/>
                  </a:lnTo>
                  <a:lnTo>
                    <a:pt x="904" y="104"/>
                  </a:lnTo>
                  <a:lnTo>
                    <a:pt x="894" y="106"/>
                  </a:lnTo>
                  <a:lnTo>
                    <a:pt x="885" y="110"/>
                  </a:lnTo>
                  <a:lnTo>
                    <a:pt x="875" y="112"/>
                  </a:lnTo>
                  <a:lnTo>
                    <a:pt x="864" y="114"/>
                  </a:lnTo>
                  <a:lnTo>
                    <a:pt x="854" y="116"/>
                  </a:lnTo>
                  <a:lnTo>
                    <a:pt x="845" y="120"/>
                  </a:lnTo>
                  <a:lnTo>
                    <a:pt x="835" y="122"/>
                  </a:lnTo>
                  <a:lnTo>
                    <a:pt x="824" y="125"/>
                  </a:lnTo>
                  <a:lnTo>
                    <a:pt x="816" y="127"/>
                  </a:lnTo>
                  <a:lnTo>
                    <a:pt x="805" y="131"/>
                  </a:lnTo>
                  <a:lnTo>
                    <a:pt x="795" y="133"/>
                  </a:lnTo>
                  <a:lnTo>
                    <a:pt x="786" y="135"/>
                  </a:lnTo>
                  <a:lnTo>
                    <a:pt x="776" y="137"/>
                  </a:lnTo>
                  <a:lnTo>
                    <a:pt x="765" y="141"/>
                  </a:lnTo>
                  <a:lnTo>
                    <a:pt x="755" y="142"/>
                  </a:lnTo>
                  <a:lnTo>
                    <a:pt x="746" y="146"/>
                  </a:lnTo>
                  <a:lnTo>
                    <a:pt x="736" y="148"/>
                  </a:lnTo>
                  <a:lnTo>
                    <a:pt x="727" y="152"/>
                  </a:lnTo>
                  <a:lnTo>
                    <a:pt x="719" y="154"/>
                  </a:lnTo>
                  <a:lnTo>
                    <a:pt x="710" y="158"/>
                  </a:lnTo>
                  <a:lnTo>
                    <a:pt x="700" y="160"/>
                  </a:lnTo>
                  <a:lnTo>
                    <a:pt x="693" y="163"/>
                  </a:lnTo>
                  <a:lnTo>
                    <a:pt x="683" y="165"/>
                  </a:lnTo>
                  <a:lnTo>
                    <a:pt x="675" y="167"/>
                  </a:lnTo>
                  <a:lnTo>
                    <a:pt x="668" y="171"/>
                  </a:lnTo>
                  <a:lnTo>
                    <a:pt x="660" y="173"/>
                  </a:lnTo>
                  <a:lnTo>
                    <a:pt x="653" y="177"/>
                  </a:lnTo>
                  <a:lnTo>
                    <a:pt x="645" y="179"/>
                  </a:lnTo>
                  <a:lnTo>
                    <a:pt x="637" y="180"/>
                  </a:lnTo>
                  <a:lnTo>
                    <a:pt x="630" y="184"/>
                  </a:lnTo>
                  <a:lnTo>
                    <a:pt x="624" y="186"/>
                  </a:lnTo>
                  <a:lnTo>
                    <a:pt x="617" y="188"/>
                  </a:lnTo>
                  <a:lnTo>
                    <a:pt x="611" y="192"/>
                  </a:lnTo>
                  <a:lnTo>
                    <a:pt x="605" y="194"/>
                  </a:lnTo>
                  <a:lnTo>
                    <a:pt x="599" y="198"/>
                  </a:lnTo>
                  <a:lnTo>
                    <a:pt x="594" y="199"/>
                  </a:lnTo>
                  <a:lnTo>
                    <a:pt x="588" y="201"/>
                  </a:lnTo>
                  <a:lnTo>
                    <a:pt x="584" y="205"/>
                  </a:lnTo>
                  <a:lnTo>
                    <a:pt x="580" y="207"/>
                  </a:lnTo>
                  <a:lnTo>
                    <a:pt x="573" y="213"/>
                  </a:lnTo>
                  <a:lnTo>
                    <a:pt x="567" y="217"/>
                  </a:lnTo>
                  <a:lnTo>
                    <a:pt x="559" y="222"/>
                  </a:lnTo>
                  <a:lnTo>
                    <a:pt x="552" y="230"/>
                  </a:lnTo>
                  <a:lnTo>
                    <a:pt x="546" y="234"/>
                  </a:lnTo>
                  <a:lnTo>
                    <a:pt x="542" y="239"/>
                  </a:lnTo>
                  <a:lnTo>
                    <a:pt x="537" y="245"/>
                  </a:lnTo>
                  <a:lnTo>
                    <a:pt x="531" y="251"/>
                  </a:lnTo>
                  <a:lnTo>
                    <a:pt x="523" y="257"/>
                  </a:lnTo>
                  <a:lnTo>
                    <a:pt x="518" y="264"/>
                  </a:lnTo>
                  <a:lnTo>
                    <a:pt x="510" y="270"/>
                  </a:lnTo>
                  <a:lnTo>
                    <a:pt x="504" y="277"/>
                  </a:lnTo>
                  <a:lnTo>
                    <a:pt x="495" y="285"/>
                  </a:lnTo>
                  <a:lnTo>
                    <a:pt x="487" y="293"/>
                  </a:lnTo>
                  <a:lnTo>
                    <a:pt x="480" y="300"/>
                  </a:lnTo>
                  <a:lnTo>
                    <a:pt x="472" y="310"/>
                  </a:lnTo>
                  <a:lnTo>
                    <a:pt x="462" y="317"/>
                  </a:lnTo>
                  <a:lnTo>
                    <a:pt x="453" y="327"/>
                  </a:lnTo>
                  <a:lnTo>
                    <a:pt x="443" y="336"/>
                  </a:lnTo>
                  <a:lnTo>
                    <a:pt x="434" y="344"/>
                  </a:lnTo>
                  <a:lnTo>
                    <a:pt x="424" y="354"/>
                  </a:lnTo>
                  <a:lnTo>
                    <a:pt x="415" y="363"/>
                  </a:lnTo>
                  <a:lnTo>
                    <a:pt x="405" y="373"/>
                  </a:lnTo>
                  <a:lnTo>
                    <a:pt x="396" y="384"/>
                  </a:lnTo>
                  <a:lnTo>
                    <a:pt x="384" y="392"/>
                  </a:lnTo>
                  <a:lnTo>
                    <a:pt x="375" y="403"/>
                  </a:lnTo>
                  <a:lnTo>
                    <a:pt x="365" y="412"/>
                  </a:lnTo>
                  <a:lnTo>
                    <a:pt x="356" y="424"/>
                  </a:lnTo>
                  <a:lnTo>
                    <a:pt x="345" y="433"/>
                  </a:lnTo>
                  <a:lnTo>
                    <a:pt x="335" y="445"/>
                  </a:lnTo>
                  <a:lnTo>
                    <a:pt x="325" y="454"/>
                  </a:lnTo>
                  <a:lnTo>
                    <a:pt x="316" y="466"/>
                  </a:lnTo>
                  <a:lnTo>
                    <a:pt x="305" y="475"/>
                  </a:lnTo>
                  <a:lnTo>
                    <a:pt x="295" y="485"/>
                  </a:lnTo>
                  <a:lnTo>
                    <a:pt x="286" y="494"/>
                  </a:lnTo>
                  <a:lnTo>
                    <a:pt x="276" y="506"/>
                  </a:lnTo>
                  <a:lnTo>
                    <a:pt x="265" y="515"/>
                  </a:lnTo>
                  <a:lnTo>
                    <a:pt x="255" y="525"/>
                  </a:lnTo>
                  <a:lnTo>
                    <a:pt x="248" y="536"/>
                  </a:lnTo>
                  <a:lnTo>
                    <a:pt x="238" y="546"/>
                  </a:lnTo>
                  <a:lnTo>
                    <a:pt x="228" y="555"/>
                  </a:lnTo>
                  <a:lnTo>
                    <a:pt x="221" y="563"/>
                  </a:lnTo>
                  <a:lnTo>
                    <a:pt x="211" y="572"/>
                  </a:lnTo>
                  <a:lnTo>
                    <a:pt x="204" y="582"/>
                  </a:lnTo>
                  <a:lnTo>
                    <a:pt x="196" y="589"/>
                  </a:lnTo>
                  <a:lnTo>
                    <a:pt x="189" y="599"/>
                  </a:lnTo>
                  <a:lnTo>
                    <a:pt x="181" y="606"/>
                  </a:lnTo>
                  <a:lnTo>
                    <a:pt x="175" y="616"/>
                  </a:lnTo>
                  <a:lnTo>
                    <a:pt x="168" y="624"/>
                  </a:lnTo>
                  <a:lnTo>
                    <a:pt x="160" y="631"/>
                  </a:lnTo>
                  <a:lnTo>
                    <a:pt x="154" y="637"/>
                  </a:lnTo>
                  <a:lnTo>
                    <a:pt x="151" y="644"/>
                  </a:lnTo>
                  <a:lnTo>
                    <a:pt x="145" y="650"/>
                  </a:lnTo>
                  <a:lnTo>
                    <a:pt x="139" y="656"/>
                  </a:lnTo>
                  <a:lnTo>
                    <a:pt x="135" y="662"/>
                  </a:lnTo>
                  <a:lnTo>
                    <a:pt x="131" y="667"/>
                  </a:lnTo>
                  <a:lnTo>
                    <a:pt x="126" y="677"/>
                  </a:lnTo>
                  <a:lnTo>
                    <a:pt x="122" y="684"/>
                  </a:lnTo>
                  <a:lnTo>
                    <a:pt x="120" y="690"/>
                  </a:lnTo>
                  <a:lnTo>
                    <a:pt x="122" y="694"/>
                  </a:lnTo>
                  <a:lnTo>
                    <a:pt x="126" y="696"/>
                  </a:lnTo>
                  <a:lnTo>
                    <a:pt x="131" y="696"/>
                  </a:lnTo>
                  <a:lnTo>
                    <a:pt x="135" y="694"/>
                  </a:lnTo>
                  <a:lnTo>
                    <a:pt x="141" y="694"/>
                  </a:lnTo>
                  <a:lnTo>
                    <a:pt x="147" y="694"/>
                  </a:lnTo>
                  <a:lnTo>
                    <a:pt x="154" y="692"/>
                  </a:lnTo>
                  <a:lnTo>
                    <a:pt x="160" y="690"/>
                  </a:lnTo>
                  <a:lnTo>
                    <a:pt x="170" y="688"/>
                  </a:lnTo>
                  <a:lnTo>
                    <a:pt x="177" y="686"/>
                  </a:lnTo>
                  <a:lnTo>
                    <a:pt x="187" y="684"/>
                  </a:lnTo>
                  <a:lnTo>
                    <a:pt x="196" y="683"/>
                  </a:lnTo>
                  <a:lnTo>
                    <a:pt x="206" y="681"/>
                  </a:lnTo>
                  <a:lnTo>
                    <a:pt x="217" y="677"/>
                  </a:lnTo>
                  <a:lnTo>
                    <a:pt x="228" y="675"/>
                  </a:lnTo>
                  <a:lnTo>
                    <a:pt x="240" y="671"/>
                  </a:lnTo>
                  <a:lnTo>
                    <a:pt x="251" y="667"/>
                  </a:lnTo>
                  <a:lnTo>
                    <a:pt x="265" y="664"/>
                  </a:lnTo>
                  <a:lnTo>
                    <a:pt x="278" y="662"/>
                  </a:lnTo>
                  <a:lnTo>
                    <a:pt x="289" y="658"/>
                  </a:lnTo>
                  <a:lnTo>
                    <a:pt x="303" y="654"/>
                  </a:lnTo>
                  <a:lnTo>
                    <a:pt x="318" y="648"/>
                  </a:lnTo>
                  <a:lnTo>
                    <a:pt x="331" y="644"/>
                  </a:lnTo>
                  <a:lnTo>
                    <a:pt x="345" y="641"/>
                  </a:lnTo>
                  <a:lnTo>
                    <a:pt x="360" y="635"/>
                  </a:lnTo>
                  <a:lnTo>
                    <a:pt x="375" y="631"/>
                  </a:lnTo>
                  <a:lnTo>
                    <a:pt x="390" y="627"/>
                  </a:lnTo>
                  <a:lnTo>
                    <a:pt x="405" y="624"/>
                  </a:lnTo>
                  <a:lnTo>
                    <a:pt x="421" y="618"/>
                  </a:lnTo>
                  <a:lnTo>
                    <a:pt x="436" y="614"/>
                  </a:lnTo>
                  <a:lnTo>
                    <a:pt x="451" y="610"/>
                  </a:lnTo>
                  <a:lnTo>
                    <a:pt x="466" y="605"/>
                  </a:lnTo>
                  <a:lnTo>
                    <a:pt x="481" y="601"/>
                  </a:lnTo>
                  <a:lnTo>
                    <a:pt x="497" y="595"/>
                  </a:lnTo>
                  <a:lnTo>
                    <a:pt x="512" y="591"/>
                  </a:lnTo>
                  <a:lnTo>
                    <a:pt x="527" y="586"/>
                  </a:lnTo>
                  <a:lnTo>
                    <a:pt x="542" y="582"/>
                  </a:lnTo>
                  <a:lnTo>
                    <a:pt x="558" y="576"/>
                  </a:lnTo>
                  <a:lnTo>
                    <a:pt x="573" y="572"/>
                  </a:lnTo>
                  <a:lnTo>
                    <a:pt x="586" y="568"/>
                  </a:lnTo>
                  <a:lnTo>
                    <a:pt x="601" y="565"/>
                  </a:lnTo>
                  <a:lnTo>
                    <a:pt x="615" y="561"/>
                  </a:lnTo>
                  <a:lnTo>
                    <a:pt x="630" y="557"/>
                  </a:lnTo>
                  <a:lnTo>
                    <a:pt x="643" y="551"/>
                  </a:lnTo>
                  <a:lnTo>
                    <a:pt x="656" y="547"/>
                  </a:lnTo>
                  <a:lnTo>
                    <a:pt x="670" y="544"/>
                  </a:lnTo>
                  <a:lnTo>
                    <a:pt x="683" y="542"/>
                  </a:lnTo>
                  <a:lnTo>
                    <a:pt x="696" y="536"/>
                  </a:lnTo>
                  <a:lnTo>
                    <a:pt x="708" y="534"/>
                  </a:lnTo>
                  <a:lnTo>
                    <a:pt x="719" y="530"/>
                  </a:lnTo>
                  <a:lnTo>
                    <a:pt x="731" y="528"/>
                  </a:lnTo>
                  <a:lnTo>
                    <a:pt x="742" y="525"/>
                  </a:lnTo>
                  <a:lnTo>
                    <a:pt x="752" y="523"/>
                  </a:lnTo>
                  <a:lnTo>
                    <a:pt x="763" y="521"/>
                  </a:lnTo>
                  <a:lnTo>
                    <a:pt x="772" y="519"/>
                  </a:lnTo>
                  <a:lnTo>
                    <a:pt x="780" y="515"/>
                  </a:lnTo>
                  <a:lnTo>
                    <a:pt x="790" y="513"/>
                  </a:lnTo>
                  <a:lnTo>
                    <a:pt x="795" y="511"/>
                  </a:lnTo>
                  <a:lnTo>
                    <a:pt x="805" y="511"/>
                  </a:lnTo>
                  <a:lnTo>
                    <a:pt x="811" y="511"/>
                  </a:lnTo>
                  <a:lnTo>
                    <a:pt x="816" y="509"/>
                  </a:lnTo>
                  <a:lnTo>
                    <a:pt x="822" y="509"/>
                  </a:lnTo>
                  <a:lnTo>
                    <a:pt x="826" y="511"/>
                  </a:lnTo>
                  <a:lnTo>
                    <a:pt x="833" y="511"/>
                  </a:lnTo>
                  <a:lnTo>
                    <a:pt x="839" y="511"/>
                  </a:lnTo>
                  <a:lnTo>
                    <a:pt x="845" y="513"/>
                  </a:lnTo>
                  <a:lnTo>
                    <a:pt x="849" y="515"/>
                  </a:lnTo>
                  <a:lnTo>
                    <a:pt x="854" y="519"/>
                  </a:lnTo>
                  <a:lnTo>
                    <a:pt x="856" y="525"/>
                  </a:lnTo>
                  <a:lnTo>
                    <a:pt x="854" y="530"/>
                  </a:lnTo>
                  <a:lnTo>
                    <a:pt x="852" y="536"/>
                  </a:lnTo>
                  <a:lnTo>
                    <a:pt x="845" y="544"/>
                  </a:lnTo>
                  <a:lnTo>
                    <a:pt x="837" y="553"/>
                  </a:lnTo>
                  <a:lnTo>
                    <a:pt x="830" y="555"/>
                  </a:lnTo>
                  <a:lnTo>
                    <a:pt x="824" y="561"/>
                  </a:lnTo>
                  <a:lnTo>
                    <a:pt x="816" y="563"/>
                  </a:lnTo>
                  <a:lnTo>
                    <a:pt x="811" y="567"/>
                  </a:lnTo>
                  <a:lnTo>
                    <a:pt x="801" y="570"/>
                  </a:lnTo>
                  <a:lnTo>
                    <a:pt x="793" y="574"/>
                  </a:lnTo>
                  <a:lnTo>
                    <a:pt x="784" y="578"/>
                  </a:lnTo>
                  <a:lnTo>
                    <a:pt x="774" y="582"/>
                  </a:lnTo>
                  <a:lnTo>
                    <a:pt x="771" y="582"/>
                  </a:lnTo>
                  <a:lnTo>
                    <a:pt x="765" y="584"/>
                  </a:lnTo>
                  <a:lnTo>
                    <a:pt x="759" y="586"/>
                  </a:lnTo>
                  <a:lnTo>
                    <a:pt x="753" y="587"/>
                  </a:lnTo>
                  <a:lnTo>
                    <a:pt x="748" y="587"/>
                  </a:lnTo>
                  <a:lnTo>
                    <a:pt x="742" y="589"/>
                  </a:lnTo>
                  <a:lnTo>
                    <a:pt x="736" y="591"/>
                  </a:lnTo>
                  <a:lnTo>
                    <a:pt x="733" y="593"/>
                  </a:lnTo>
                  <a:lnTo>
                    <a:pt x="727" y="595"/>
                  </a:lnTo>
                  <a:lnTo>
                    <a:pt x="719" y="595"/>
                  </a:lnTo>
                  <a:lnTo>
                    <a:pt x="714" y="597"/>
                  </a:lnTo>
                  <a:lnTo>
                    <a:pt x="708" y="599"/>
                  </a:lnTo>
                  <a:lnTo>
                    <a:pt x="702" y="599"/>
                  </a:lnTo>
                  <a:lnTo>
                    <a:pt x="696" y="601"/>
                  </a:lnTo>
                  <a:lnTo>
                    <a:pt x="689" y="601"/>
                  </a:lnTo>
                  <a:lnTo>
                    <a:pt x="683" y="603"/>
                  </a:lnTo>
                  <a:lnTo>
                    <a:pt x="677" y="603"/>
                  </a:lnTo>
                  <a:lnTo>
                    <a:pt x="670" y="605"/>
                  </a:lnTo>
                  <a:lnTo>
                    <a:pt x="660" y="605"/>
                  </a:lnTo>
                  <a:lnTo>
                    <a:pt x="655" y="606"/>
                  </a:lnTo>
                  <a:lnTo>
                    <a:pt x="645" y="606"/>
                  </a:lnTo>
                  <a:lnTo>
                    <a:pt x="637" y="608"/>
                  </a:lnTo>
                  <a:lnTo>
                    <a:pt x="628" y="608"/>
                  </a:lnTo>
                  <a:lnTo>
                    <a:pt x="618" y="612"/>
                  </a:lnTo>
                  <a:lnTo>
                    <a:pt x="609" y="612"/>
                  </a:lnTo>
                  <a:lnTo>
                    <a:pt x="599" y="614"/>
                  </a:lnTo>
                  <a:lnTo>
                    <a:pt x="588" y="616"/>
                  </a:lnTo>
                  <a:lnTo>
                    <a:pt x="578" y="620"/>
                  </a:lnTo>
                  <a:lnTo>
                    <a:pt x="567" y="622"/>
                  </a:lnTo>
                  <a:lnTo>
                    <a:pt x="558" y="624"/>
                  </a:lnTo>
                  <a:lnTo>
                    <a:pt x="546" y="625"/>
                  </a:lnTo>
                  <a:lnTo>
                    <a:pt x="537" y="629"/>
                  </a:lnTo>
                  <a:lnTo>
                    <a:pt x="523" y="631"/>
                  </a:lnTo>
                  <a:lnTo>
                    <a:pt x="512" y="633"/>
                  </a:lnTo>
                  <a:lnTo>
                    <a:pt x="500" y="635"/>
                  </a:lnTo>
                  <a:lnTo>
                    <a:pt x="489" y="637"/>
                  </a:lnTo>
                  <a:lnTo>
                    <a:pt x="476" y="641"/>
                  </a:lnTo>
                  <a:lnTo>
                    <a:pt x="464" y="643"/>
                  </a:lnTo>
                  <a:lnTo>
                    <a:pt x="453" y="646"/>
                  </a:lnTo>
                  <a:lnTo>
                    <a:pt x="440" y="650"/>
                  </a:lnTo>
                  <a:lnTo>
                    <a:pt x="428" y="652"/>
                  </a:lnTo>
                  <a:lnTo>
                    <a:pt x="417" y="656"/>
                  </a:lnTo>
                  <a:lnTo>
                    <a:pt x="403" y="658"/>
                  </a:lnTo>
                  <a:lnTo>
                    <a:pt x="392" y="660"/>
                  </a:lnTo>
                  <a:lnTo>
                    <a:pt x="379" y="664"/>
                  </a:lnTo>
                  <a:lnTo>
                    <a:pt x="367" y="667"/>
                  </a:lnTo>
                  <a:lnTo>
                    <a:pt x="356" y="671"/>
                  </a:lnTo>
                  <a:lnTo>
                    <a:pt x="345" y="675"/>
                  </a:lnTo>
                  <a:lnTo>
                    <a:pt x="331" y="677"/>
                  </a:lnTo>
                  <a:lnTo>
                    <a:pt x="320" y="681"/>
                  </a:lnTo>
                  <a:lnTo>
                    <a:pt x="308" y="683"/>
                  </a:lnTo>
                  <a:lnTo>
                    <a:pt x="297" y="686"/>
                  </a:lnTo>
                  <a:lnTo>
                    <a:pt x="286" y="688"/>
                  </a:lnTo>
                  <a:lnTo>
                    <a:pt x="274" y="692"/>
                  </a:lnTo>
                  <a:lnTo>
                    <a:pt x="265" y="696"/>
                  </a:lnTo>
                  <a:lnTo>
                    <a:pt x="253" y="700"/>
                  </a:lnTo>
                  <a:lnTo>
                    <a:pt x="244" y="702"/>
                  </a:lnTo>
                  <a:lnTo>
                    <a:pt x="232" y="705"/>
                  </a:lnTo>
                  <a:lnTo>
                    <a:pt x="223" y="707"/>
                  </a:lnTo>
                  <a:lnTo>
                    <a:pt x="213" y="711"/>
                  </a:lnTo>
                  <a:lnTo>
                    <a:pt x="204" y="713"/>
                  </a:lnTo>
                  <a:lnTo>
                    <a:pt x="196" y="717"/>
                  </a:lnTo>
                  <a:lnTo>
                    <a:pt x="187" y="721"/>
                  </a:lnTo>
                  <a:lnTo>
                    <a:pt x="179" y="724"/>
                  </a:lnTo>
                  <a:lnTo>
                    <a:pt x="171" y="726"/>
                  </a:lnTo>
                  <a:lnTo>
                    <a:pt x="164" y="730"/>
                  </a:lnTo>
                  <a:lnTo>
                    <a:pt x="156" y="732"/>
                  </a:lnTo>
                  <a:lnTo>
                    <a:pt x="151" y="734"/>
                  </a:lnTo>
                  <a:lnTo>
                    <a:pt x="143" y="738"/>
                  </a:lnTo>
                  <a:lnTo>
                    <a:pt x="139" y="740"/>
                  </a:lnTo>
                  <a:lnTo>
                    <a:pt x="133" y="743"/>
                  </a:lnTo>
                  <a:lnTo>
                    <a:pt x="130" y="747"/>
                  </a:lnTo>
                  <a:lnTo>
                    <a:pt x="122" y="751"/>
                  </a:lnTo>
                  <a:lnTo>
                    <a:pt x="116" y="757"/>
                  </a:lnTo>
                  <a:lnTo>
                    <a:pt x="112" y="760"/>
                  </a:lnTo>
                  <a:lnTo>
                    <a:pt x="112" y="764"/>
                  </a:lnTo>
                  <a:lnTo>
                    <a:pt x="114" y="768"/>
                  </a:lnTo>
                  <a:lnTo>
                    <a:pt x="118" y="774"/>
                  </a:lnTo>
                  <a:lnTo>
                    <a:pt x="124" y="778"/>
                  </a:lnTo>
                  <a:lnTo>
                    <a:pt x="131" y="787"/>
                  </a:lnTo>
                  <a:lnTo>
                    <a:pt x="135" y="789"/>
                  </a:lnTo>
                  <a:lnTo>
                    <a:pt x="141" y="793"/>
                  </a:lnTo>
                  <a:lnTo>
                    <a:pt x="147" y="797"/>
                  </a:lnTo>
                  <a:lnTo>
                    <a:pt x="154" y="802"/>
                  </a:lnTo>
                  <a:lnTo>
                    <a:pt x="160" y="806"/>
                  </a:lnTo>
                  <a:lnTo>
                    <a:pt x="168" y="810"/>
                  </a:lnTo>
                  <a:lnTo>
                    <a:pt x="175" y="814"/>
                  </a:lnTo>
                  <a:lnTo>
                    <a:pt x="183" y="819"/>
                  </a:lnTo>
                  <a:lnTo>
                    <a:pt x="190" y="823"/>
                  </a:lnTo>
                  <a:lnTo>
                    <a:pt x="198" y="829"/>
                  </a:lnTo>
                  <a:lnTo>
                    <a:pt x="208" y="833"/>
                  </a:lnTo>
                  <a:lnTo>
                    <a:pt x="217" y="838"/>
                  </a:lnTo>
                  <a:lnTo>
                    <a:pt x="225" y="842"/>
                  </a:lnTo>
                  <a:lnTo>
                    <a:pt x="234" y="848"/>
                  </a:lnTo>
                  <a:lnTo>
                    <a:pt x="244" y="854"/>
                  </a:lnTo>
                  <a:lnTo>
                    <a:pt x="255" y="857"/>
                  </a:lnTo>
                  <a:lnTo>
                    <a:pt x="265" y="863"/>
                  </a:lnTo>
                  <a:lnTo>
                    <a:pt x="274" y="869"/>
                  </a:lnTo>
                  <a:lnTo>
                    <a:pt x="286" y="873"/>
                  </a:lnTo>
                  <a:lnTo>
                    <a:pt x="297" y="878"/>
                  </a:lnTo>
                  <a:lnTo>
                    <a:pt x="306" y="882"/>
                  </a:lnTo>
                  <a:lnTo>
                    <a:pt x="318" y="888"/>
                  </a:lnTo>
                  <a:lnTo>
                    <a:pt x="329" y="894"/>
                  </a:lnTo>
                  <a:lnTo>
                    <a:pt x="341" y="899"/>
                  </a:lnTo>
                  <a:lnTo>
                    <a:pt x="352" y="905"/>
                  </a:lnTo>
                  <a:lnTo>
                    <a:pt x="364" y="909"/>
                  </a:lnTo>
                  <a:lnTo>
                    <a:pt x="373" y="913"/>
                  </a:lnTo>
                  <a:lnTo>
                    <a:pt x="384" y="918"/>
                  </a:lnTo>
                  <a:lnTo>
                    <a:pt x="396" y="922"/>
                  </a:lnTo>
                  <a:lnTo>
                    <a:pt x="407" y="926"/>
                  </a:lnTo>
                  <a:lnTo>
                    <a:pt x="417" y="932"/>
                  </a:lnTo>
                  <a:lnTo>
                    <a:pt x="430" y="935"/>
                  </a:lnTo>
                  <a:lnTo>
                    <a:pt x="440" y="939"/>
                  </a:lnTo>
                  <a:lnTo>
                    <a:pt x="451" y="945"/>
                  </a:lnTo>
                  <a:lnTo>
                    <a:pt x="462" y="949"/>
                  </a:lnTo>
                  <a:lnTo>
                    <a:pt x="472" y="953"/>
                  </a:lnTo>
                  <a:lnTo>
                    <a:pt x="483" y="954"/>
                  </a:lnTo>
                  <a:lnTo>
                    <a:pt x="493" y="958"/>
                  </a:lnTo>
                  <a:lnTo>
                    <a:pt x="502" y="962"/>
                  </a:lnTo>
                  <a:lnTo>
                    <a:pt x="514" y="966"/>
                  </a:lnTo>
                  <a:lnTo>
                    <a:pt x="523" y="968"/>
                  </a:lnTo>
                  <a:lnTo>
                    <a:pt x="533" y="972"/>
                  </a:lnTo>
                  <a:lnTo>
                    <a:pt x="540" y="973"/>
                  </a:lnTo>
                  <a:lnTo>
                    <a:pt x="550" y="977"/>
                  </a:lnTo>
                  <a:lnTo>
                    <a:pt x="558" y="977"/>
                  </a:lnTo>
                  <a:lnTo>
                    <a:pt x="565" y="981"/>
                  </a:lnTo>
                  <a:lnTo>
                    <a:pt x="575" y="983"/>
                  </a:lnTo>
                  <a:lnTo>
                    <a:pt x="582" y="985"/>
                  </a:lnTo>
                  <a:lnTo>
                    <a:pt x="588" y="985"/>
                  </a:lnTo>
                  <a:lnTo>
                    <a:pt x="596" y="987"/>
                  </a:lnTo>
                  <a:lnTo>
                    <a:pt x="603" y="987"/>
                  </a:lnTo>
                  <a:lnTo>
                    <a:pt x="609" y="987"/>
                  </a:lnTo>
                  <a:lnTo>
                    <a:pt x="613" y="987"/>
                  </a:lnTo>
                  <a:lnTo>
                    <a:pt x="618" y="987"/>
                  </a:lnTo>
                  <a:lnTo>
                    <a:pt x="624" y="987"/>
                  </a:lnTo>
                  <a:lnTo>
                    <a:pt x="630" y="987"/>
                  </a:lnTo>
                  <a:lnTo>
                    <a:pt x="636" y="985"/>
                  </a:lnTo>
                  <a:lnTo>
                    <a:pt x="645" y="981"/>
                  </a:lnTo>
                  <a:lnTo>
                    <a:pt x="651" y="979"/>
                  </a:lnTo>
                  <a:lnTo>
                    <a:pt x="656" y="979"/>
                  </a:lnTo>
                  <a:lnTo>
                    <a:pt x="662" y="977"/>
                  </a:lnTo>
                  <a:lnTo>
                    <a:pt x="670" y="977"/>
                  </a:lnTo>
                  <a:lnTo>
                    <a:pt x="675" y="975"/>
                  </a:lnTo>
                  <a:lnTo>
                    <a:pt x="681" y="973"/>
                  </a:lnTo>
                  <a:lnTo>
                    <a:pt x="689" y="972"/>
                  </a:lnTo>
                  <a:lnTo>
                    <a:pt x="696" y="970"/>
                  </a:lnTo>
                  <a:lnTo>
                    <a:pt x="704" y="968"/>
                  </a:lnTo>
                  <a:lnTo>
                    <a:pt x="712" y="966"/>
                  </a:lnTo>
                  <a:lnTo>
                    <a:pt x="721" y="964"/>
                  </a:lnTo>
                  <a:lnTo>
                    <a:pt x="729" y="962"/>
                  </a:lnTo>
                  <a:lnTo>
                    <a:pt x="736" y="960"/>
                  </a:lnTo>
                  <a:lnTo>
                    <a:pt x="746" y="958"/>
                  </a:lnTo>
                  <a:lnTo>
                    <a:pt x="753" y="954"/>
                  </a:lnTo>
                  <a:lnTo>
                    <a:pt x="763" y="953"/>
                  </a:lnTo>
                  <a:lnTo>
                    <a:pt x="771" y="951"/>
                  </a:lnTo>
                  <a:lnTo>
                    <a:pt x="780" y="949"/>
                  </a:lnTo>
                  <a:lnTo>
                    <a:pt x="790" y="947"/>
                  </a:lnTo>
                  <a:lnTo>
                    <a:pt x="799" y="945"/>
                  </a:lnTo>
                  <a:lnTo>
                    <a:pt x="807" y="943"/>
                  </a:lnTo>
                  <a:lnTo>
                    <a:pt x="818" y="941"/>
                  </a:lnTo>
                  <a:lnTo>
                    <a:pt x="826" y="937"/>
                  </a:lnTo>
                  <a:lnTo>
                    <a:pt x="837" y="935"/>
                  </a:lnTo>
                  <a:lnTo>
                    <a:pt x="847" y="934"/>
                  </a:lnTo>
                  <a:lnTo>
                    <a:pt x="856" y="932"/>
                  </a:lnTo>
                  <a:lnTo>
                    <a:pt x="866" y="930"/>
                  </a:lnTo>
                  <a:lnTo>
                    <a:pt x="875" y="928"/>
                  </a:lnTo>
                  <a:lnTo>
                    <a:pt x="883" y="926"/>
                  </a:lnTo>
                  <a:lnTo>
                    <a:pt x="894" y="922"/>
                  </a:lnTo>
                  <a:lnTo>
                    <a:pt x="902" y="920"/>
                  </a:lnTo>
                  <a:lnTo>
                    <a:pt x="911" y="918"/>
                  </a:lnTo>
                  <a:lnTo>
                    <a:pt x="921" y="915"/>
                  </a:lnTo>
                  <a:lnTo>
                    <a:pt x="930" y="913"/>
                  </a:lnTo>
                  <a:lnTo>
                    <a:pt x="940" y="911"/>
                  </a:lnTo>
                  <a:lnTo>
                    <a:pt x="949" y="909"/>
                  </a:lnTo>
                  <a:lnTo>
                    <a:pt x="957" y="905"/>
                  </a:lnTo>
                  <a:lnTo>
                    <a:pt x="967" y="905"/>
                  </a:lnTo>
                  <a:lnTo>
                    <a:pt x="974" y="903"/>
                  </a:lnTo>
                  <a:lnTo>
                    <a:pt x="984" y="901"/>
                  </a:lnTo>
                  <a:lnTo>
                    <a:pt x="991" y="897"/>
                  </a:lnTo>
                  <a:lnTo>
                    <a:pt x="999" y="896"/>
                  </a:lnTo>
                  <a:lnTo>
                    <a:pt x="1008" y="894"/>
                  </a:lnTo>
                  <a:lnTo>
                    <a:pt x="1016" y="892"/>
                  </a:lnTo>
                  <a:lnTo>
                    <a:pt x="1022" y="890"/>
                  </a:lnTo>
                  <a:lnTo>
                    <a:pt x="1029" y="888"/>
                  </a:lnTo>
                  <a:lnTo>
                    <a:pt x="1037" y="886"/>
                  </a:lnTo>
                  <a:lnTo>
                    <a:pt x="1043" y="884"/>
                  </a:lnTo>
                  <a:lnTo>
                    <a:pt x="1048" y="882"/>
                  </a:lnTo>
                  <a:lnTo>
                    <a:pt x="1056" y="880"/>
                  </a:lnTo>
                  <a:lnTo>
                    <a:pt x="1062" y="878"/>
                  </a:lnTo>
                  <a:lnTo>
                    <a:pt x="1067" y="878"/>
                  </a:lnTo>
                  <a:lnTo>
                    <a:pt x="1071" y="877"/>
                  </a:lnTo>
                  <a:lnTo>
                    <a:pt x="1077" y="877"/>
                  </a:lnTo>
                  <a:lnTo>
                    <a:pt x="1081" y="875"/>
                  </a:lnTo>
                  <a:lnTo>
                    <a:pt x="1084" y="875"/>
                  </a:lnTo>
                  <a:lnTo>
                    <a:pt x="1092" y="873"/>
                  </a:lnTo>
                  <a:lnTo>
                    <a:pt x="1100" y="871"/>
                  </a:lnTo>
                  <a:lnTo>
                    <a:pt x="1103" y="869"/>
                  </a:lnTo>
                  <a:lnTo>
                    <a:pt x="1109" y="869"/>
                  </a:lnTo>
                  <a:lnTo>
                    <a:pt x="1115" y="867"/>
                  </a:lnTo>
                  <a:lnTo>
                    <a:pt x="1121" y="867"/>
                  </a:lnTo>
                  <a:lnTo>
                    <a:pt x="1126" y="865"/>
                  </a:lnTo>
                  <a:lnTo>
                    <a:pt x="1132" y="865"/>
                  </a:lnTo>
                  <a:lnTo>
                    <a:pt x="1138" y="865"/>
                  </a:lnTo>
                  <a:lnTo>
                    <a:pt x="1145" y="865"/>
                  </a:lnTo>
                  <a:lnTo>
                    <a:pt x="1151" y="865"/>
                  </a:lnTo>
                  <a:lnTo>
                    <a:pt x="1157" y="865"/>
                  </a:lnTo>
                  <a:lnTo>
                    <a:pt x="1162" y="867"/>
                  </a:lnTo>
                  <a:lnTo>
                    <a:pt x="1170" y="867"/>
                  </a:lnTo>
                  <a:lnTo>
                    <a:pt x="1176" y="867"/>
                  </a:lnTo>
                  <a:lnTo>
                    <a:pt x="1181" y="869"/>
                  </a:lnTo>
                  <a:lnTo>
                    <a:pt x="1185" y="871"/>
                  </a:lnTo>
                  <a:lnTo>
                    <a:pt x="1193" y="873"/>
                  </a:lnTo>
                  <a:lnTo>
                    <a:pt x="1202" y="875"/>
                  </a:lnTo>
                  <a:lnTo>
                    <a:pt x="1210" y="877"/>
                  </a:lnTo>
                  <a:lnTo>
                    <a:pt x="1216" y="878"/>
                  </a:lnTo>
                  <a:lnTo>
                    <a:pt x="1219" y="882"/>
                  </a:lnTo>
                  <a:lnTo>
                    <a:pt x="1221" y="886"/>
                  </a:lnTo>
                  <a:lnTo>
                    <a:pt x="1219" y="890"/>
                  </a:lnTo>
                  <a:lnTo>
                    <a:pt x="1214" y="892"/>
                  </a:lnTo>
                  <a:lnTo>
                    <a:pt x="1206" y="896"/>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 name="Freeform 18"/>
            <p:cNvSpPr>
              <a:spLocks/>
            </p:cNvSpPr>
            <p:nvPr/>
          </p:nvSpPr>
          <p:spPr bwMode="auto">
            <a:xfrm>
              <a:off x="1736726" y="4953000"/>
              <a:ext cx="1395413" cy="887412"/>
            </a:xfrm>
            <a:custGeom>
              <a:avLst/>
              <a:gdLst>
                <a:gd name="T0" fmla="*/ 2147483646 w 1757"/>
                <a:gd name="T1" fmla="*/ 2147483646 h 1119"/>
                <a:gd name="T2" fmla="*/ 2147483646 w 1757"/>
                <a:gd name="T3" fmla="*/ 2147483646 h 1119"/>
                <a:gd name="T4" fmla="*/ 2147483646 w 1757"/>
                <a:gd name="T5" fmla="*/ 2147483646 h 1119"/>
                <a:gd name="T6" fmla="*/ 2147483646 w 1757"/>
                <a:gd name="T7" fmla="*/ 2147483646 h 1119"/>
                <a:gd name="T8" fmla="*/ 2147483646 w 1757"/>
                <a:gd name="T9" fmla="*/ 2147483646 h 1119"/>
                <a:gd name="T10" fmla="*/ 2147483646 w 1757"/>
                <a:gd name="T11" fmla="*/ 2147483646 h 1119"/>
                <a:gd name="T12" fmla="*/ 2147483646 w 1757"/>
                <a:gd name="T13" fmla="*/ 2147483646 h 1119"/>
                <a:gd name="T14" fmla="*/ 2147483646 w 1757"/>
                <a:gd name="T15" fmla="*/ 2147483646 h 1119"/>
                <a:gd name="T16" fmla="*/ 2147483646 w 1757"/>
                <a:gd name="T17" fmla="*/ 2147483646 h 1119"/>
                <a:gd name="T18" fmla="*/ 2147483646 w 1757"/>
                <a:gd name="T19" fmla="*/ 2147483646 h 1119"/>
                <a:gd name="T20" fmla="*/ 2147483646 w 1757"/>
                <a:gd name="T21" fmla="*/ 2147483646 h 1119"/>
                <a:gd name="T22" fmla="*/ 2147483646 w 1757"/>
                <a:gd name="T23" fmla="*/ 2147483646 h 1119"/>
                <a:gd name="T24" fmla="*/ 2147483646 w 1757"/>
                <a:gd name="T25" fmla="*/ 2147483646 h 1119"/>
                <a:gd name="T26" fmla="*/ 2147483646 w 1757"/>
                <a:gd name="T27" fmla="*/ 2147483646 h 1119"/>
                <a:gd name="T28" fmla="*/ 2147483646 w 1757"/>
                <a:gd name="T29" fmla="*/ 2147483646 h 1119"/>
                <a:gd name="T30" fmla="*/ 2147483646 w 1757"/>
                <a:gd name="T31" fmla="*/ 2147483646 h 1119"/>
                <a:gd name="T32" fmla="*/ 2147483646 w 1757"/>
                <a:gd name="T33" fmla="*/ 2147483646 h 1119"/>
                <a:gd name="T34" fmla="*/ 2147483646 w 1757"/>
                <a:gd name="T35" fmla="*/ 2147483646 h 1119"/>
                <a:gd name="T36" fmla="*/ 2147483646 w 1757"/>
                <a:gd name="T37" fmla="*/ 2147483646 h 1119"/>
                <a:gd name="T38" fmla="*/ 2147483646 w 1757"/>
                <a:gd name="T39" fmla="*/ 2147483646 h 1119"/>
                <a:gd name="T40" fmla="*/ 2147483646 w 1757"/>
                <a:gd name="T41" fmla="*/ 2147483646 h 1119"/>
                <a:gd name="T42" fmla="*/ 2147483646 w 1757"/>
                <a:gd name="T43" fmla="*/ 2147483646 h 1119"/>
                <a:gd name="T44" fmla="*/ 2147483646 w 1757"/>
                <a:gd name="T45" fmla="*/ 2147483646 h 1119"/>
                <a:gd name="T46" fmla="*/ 2147483646 w 1757"/>
                <a:gd name="T47" fmla="*/ 2147483646 h 1119"/>
                <a:gd name="T48" fmla="*/ 2147483646 w 1757"/>
                <a:gd name="T49" fmla="*/ 2147483646 h 1119"/>
                <a:gd name="T50" fmla="*/ 2147483646 w 1757"/>
                <a:gd name="T51" fmla="*/ 2147483646 h 1119"/>
                <a:gd name="T52" fmla="*/ 2147483646 w 1757"/>
                <a:gd name="T53" fmla="*/ 2147483646 h 1119"/>
                <a:gd name="T54" fmla="*/ 2147483646 w 1757"/>
                <a:gd name="T55" fmla="*/ 2147483646 h 1119"/>
                <a:gd name="T56" fmla="*/ 2147483646 w 1757"/>
                <a:gd name="T57" fmla="*/ 2147483646 h 1119"/>
                <a:gd name="T58" fmla="*/ 2147483646 w 1757"/>
                <a:gd name="T59" fmla="*/ 2147483646 h 1119"/>
                <a:gd name="T60" fmla="*/ 2147483646 w 1757"/>
                <a:gd name="T61" fmla="*/ 2147483646 h 1119"/>
                <a:gd name="T62" fmla="*/ 2147483646 w 1757"/>
                <a:gd name="T63" fmla="*/ 2147483646 h 1119"/>
                <a:gd name="T64" fmla="*/ 2147483646 w 1757"/>
                <a:gd name="T65" fmla="*/ 2147483646 h 1119"/>
                <a:gd name="T66" fmla="*/ 2147483646 w 1757"/>
                <a:gd name="T67" fmla="*/ 2147483646 h 1119"/>
                <a:gd name="T68" fmla="*/ 2147483646 w 1757"/>
                <a:gd name="T69" fmla="*/ 2147483646 h 1119"/>
                <a:gd name="T70" fmla="*/ 2147483646 w 1757"/>
                <a:gd name="T71" fmla="*/ 2147483646 h 1119"/>
                <a:gd name="T72" fmla="*/ 2147483646 w 1757"/>
                <a:gd name="T73" fmla="*/ 2147483646 h 1119"/>
                <a:gd name="T74" fmla="*/ 2147483646 w 1757"/>
                <a:gd name="T75" fmla="*/ 2147483646 h 1119"/>
                <a:gd name="T76" fmla="*/ 2147483646 w 1757"/>
                <a:gd name="T77" fmla="*/ 2147483646 h 1119"/>
                <a:gd name="T78" fmla="*/ 2147483646 w 1757"/>
                <a:gd name="T79" fmla="*/ 2147483646 h 1119"/>
                <a:gd name="T80" fmla="*/ 2147483646 w 1757"/>
                <a:gd name="T81" fmla="*/ 2147483646 h 1119"/>
                <a:gd name="T82" fmla="*/ 2147483646 w 1757"/>
                <a:gd name="T83" fmla="*/ 2147483646 h 1119"/>
                <a:gd name="T84" fmla="*/ 2147483646 w 1757"/>
                <a:gd name="T85" fmla="*/ 2147483646 h 1119"/>
                <a:gd name="T86" fmla="*/ 2147483646 w 1757"/>
                <a:gd name="T87" fmla="*/ 2147483646 h 1119"/>
                <a:gd name="T88" fmla="*/ 2147483646 w 1757"/>
                <a:gd name="T89" fmla="*/ 2147483646 h 1119"/>
                <a:gd name="T90" fmla="*/ 2147483646 w 1757"/>
                <a:gd name="T91" fmla="*/ 2147483646 h 1119"/>
                <a:gd name="T92" fmla="*/ 2147483646 w 1757"/>
                <a:gd name="T93" fmla="*/ 2147483646 h 1119"/>
                <a:gd name="T94" fmla="*/ 2147483646 w 1757"/>
                <a:gd name="T95" fmla="*/ 2147483646 h 1119"/>
                <a:gd name="T96" fmla="*/ 2147483646 w 1757"/>
                <a:gd name="T97" fmla="*/ 2147483646 h 1119"/>
                <a:gd name="T98" fmla="*/ 2147483646 w 1757"/>
                <a:gd name="T99" fmla="*/ 2147483646 h 1119"/>
                <a:gd name="T100" fmla="*/ 2147483646 w 1757"/>
                <a:gd name="T101" fmla="*/ 2147483646 h 1119"/>
                <a:gd name="T102" fmla="*/ 2147483646 w 1757"/>
                <a:gd name="T103" fmla="*/ 2147483646 h 1119"/>
                <a:gd name="T104" fmla="*/ 2147483646 w 1757"/>
                <a:gd name="T105" fmla="*/ 2147483646 h 1119"/>
                <a:gd name="T106" fmla="*/ 2147483646 w 1757"/>
                <a:gd name="T107" fmla="*/ 2147483646 h 1119"/>
                <a:gd name="T108" fmla="*/ 2147483646 w 1757"/>
                <a:gd name="T109" fmla="*/ 2147483646 h 1119"/>
                <a:gd name="T110" fmla="*/ 2147483646 w 1757"/>
                <a:gd name="T111" fmla="*/ 2147483646 h 1119"/>
                <a:gd name="T112" fmla="*/ 2147483646 w 1757"/>
                <a:gd name="T113" fmla="*/ 2147483646 h 1119"/>
                <a:gd name="T114" fmla="*/ 2147483646 w 1757"/>
                <a:gd name="T115" fmla="*/ 2147483646 h 1119"/>
                <a:gd name="T116" fmla="*/ 2147483646 w 1757"/>
                <a:gd name="T117" fmla="*/ 2147483646 h 1119"/>
                <a:gd name="T118" fmla="*/ 2147483646 w 1757"/>
                <a:gd name="T119" fmla="*/ 2147483646 h 1119"/>
                <a:gd name="T120" fmla="*/ 2147483646 w 1757"/>
                <a:gd name="T121" fmla="*/ 2147483646 h 1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57"/>
                <a:gd name="T184" fmla="*/ 0 h 1119"/>
                <a:gd name="T185" fmla="*/ 1757 w 1757"/>
                <a:gd name="T186" fmla="*/ 1119 h 1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57" h="1119">
                  <a:moveTo>
                    <a:pt x="433" y="172"/>
                  </a:moveTo>
                  <a:lnTo>
                    <a:pt x="437" y="170"/>
                  </a:lnTo>
                  <a:lnTo>
                    <a:pt x="441" y="168"/>
                  </a:lnTo>
                  <a:lnTo>
                    <a:pt x="447" y="166"/>
                  </a:lnTo>
                  <a:lnTo>
                    <a:pt x="454" y="164"/>
                  </a:lnTo>
                  <a:lnTo>
                    <a:pt x="462" y="162"/>
                  </a:lnTo>
                  <a:lnTo>
                    <a:pt x="470" y="160"/>
                  </a:lnTo>
                  <a:lnTo>
                    <a:pt x="479" y="156"/>
                  </a:lnTo>
                  <a:lnTo>
                    <a:pt x="489" y="155"/>
                  </a:lnTo>
                  <a:lnTo>
                    <a:pt x="498" y="153"/>
                  </a:lnTo>
                  <a:lnTo>
                    <a:pt x="509" y="149"/>
                  </a:lnTo>
                  <a:lnTo>
                    <a:pt x="521" y="147"/>
                  </a:lnTo>
                  <a:lnTo>
                    <a:pt x="534" y="143"/>
                  </a:lnTo>
                  <a:lnTo>
                    <a:pt x="546" y="141"/>
                  </a:lnTo>
                  <a:lnTo>
                    <a:pt x="559" y="137"/>
                  </a:lnTo>
                  <a:lnTo>
                    <a:pt x="572" y="134"/>
                  </a:lnTo>
                  <a:lnTo>
                    <a:pt x="586" y="132"/>
                  </a:lnTo>
                  <a:lnTo>
                    <a:pt x="601" y="126"/>
                  </a:lnTo>
                  <a:lnTo>
                    <a:pt x="614" y="124"/>
                  </a:lnTo>
                  <a:lnTo>
                    <a:pt x="629" y="118"/>
                  </a:lnTo>
                  <a:lnTo>
                    <a:pt x="646" y="116"/>
                  </a:lnTo>
                  <a:lnTo>
                    <a:pt x="662" y="113"/>
                  </a:lnTo>
                  <a:lnTo>
                    <a:pt x="679" y="109"/>
                  </a:lnTo>
                  <a:lnTo>
                    <a:pt x="694" y="105"/>
                  </a:lnTo>
                  <a:lnTo>
                    <a:pt x="711" y="101"/>
                  </a:lnTo>
                  <a:lnTo>
                    <a:pt x="728" y="96"/>
                  </a:lnTo>
                  <a:lnTo>
                    <a:pt x="745" y="94"/>
                  </a:lnTo>
                  <a:lnTo>
                    <a:pt x="762" y="88"/>
                  </a:lnTo>
                  <a:lnTo>
                    <a:pt x="780" y="86"/>
                  </a:lnTo>
                  <a:lnTo>
                    <a:pt x="797" y="80"/>
                  </a:lnTo>
                  <a:lnTo>
                    <a:pt x="816" y="77"/>
                  </a:lnTo>
                  <a:lnTo>
                    <a:pt x="833" y="73"/>
                  </a:lnTo>
                  <a:lnTo>
                    <a:pt x="850" y="71"/>
                  </a:lnTo>
                  <a:lnTo>
                    <a:pt x="867" y="65"/>
                  </a:lnTo>
                  <a:lnTo>
                    <a:pt x="886" y="61"/>
                  </a:lnTo>
                  <a:lnTo>
                    <a:pt x="901" y="58"/>
                  </a:lnTo>
                  <a:lnTo>
                    <a:pt x="920" y="54"/>
                  </a:lnTo>
                  <a:lnTo>
                    <a:pt x="937" y="50"/>
                  </a:lnTo>
                  <a:lnTo>
                    <a:pt x="955" y="46"/>
                  </a:lnTo>
                  <a:lnTo>
                    <a:pt x="972" y="42"/>
                  </a:lnTo>
                  <a:lnTo>
                    <a:pt x="989" y="40"/>
                  </a:lnTo>
                  <a:lnTo>
                    <a:pt x="1006" y="37"/>
                  </a:lnTo>
                  <a:lnTo>
                    <a:pt x="1021" y="33"/>
                  </a:lnTo>
                  <a:lnTo>
                    <a:pt x="1038" y="29"/>
                  </a:lnTo>
                  <a:lnTo>
                    <a:pt x="1055" y="27"/>
                  </a:lnTo>
                  <a:lnTo>
                    <a:pt x="1071" y="23"/>
                  </a:lnTo>
                  <a:lnTo>
                    <a:pt x="1086" y="21"/>
                  </a:lnTo>
                  <a:lnTo>
                    <a:pt x="1101" y="19"/>
                  </a:lnTo>
                  <a:lnTo>
                    <a:pt x="1116" y="18"/>
                  </a:lnTo>
                  <a:lnTo>
                    <a:pt x="1131" y="14"/>
                  </a:lnTo>
                  <a:lnTo>
                    <a:pt x="1145" y="12"/>
                  </a:lnTo>
                  <a:lnTo>
                    <a:pt x="1156" y="10"/>
                  </a:lnTo>
                  <a:lnTo>
                    <a:pt x="1171" y="8"/>
                  </a:lnTo>
                  <a:lnTo>
                    <a:pt x="1183" y="6"/>
                  </a:lnTo>
                  <a:lnTo>
                    <a:pt x="1196" y="4"/>
                  </a:lnTo>
                  <a:lnTo>
                    <a:pt x="1206" y="2"/>
                  </a:lnTo>
                  <a:lnTo>
                    <a:pt x="1217" y="2"/>
                  </a:lnTo>
                  <a:lnTo>
                    <a:pt x="1227" y="2"/>
                  </a:lnTo>
                  <a:lnTo>
                    <a:pt x="1236" y="0"/>
                  </a:lnTo>
                  <a:lnTo>
                    <a:pt x="1246" y="0"/>
                  </a:lnTo>
                  <a:lnTo>
                    <a:pt x="1253" y="0"/>
                  </a:lnTo>
                  <a:lnTo>
                    <a:pt x="1259" y="0"/>
                  </a:lnTo>
                  <a:lnTo>
                    <a:pt x="1267" y="0"/>
                  </a:lnTo>
                  <a:lnTo>
                    <a:pt x="1272" y="2"/>
                  </a:lnTo>
                  <a:lnTo>
                    <a:pt x="1278" y="4"/>
                  </a:lnTo>
                  <a:lnTo>
                    <a:pt x="1282" y="4"/>
                  </a:lnTo>
                  <a:lnTo>
                    <a:pt x="1287" y="4"/>
                  </a:lnTo>
                  <a:lnTo>
                    <a:pt x="1293" y="6"/>
                  </a:lnTo>
                  <a:lnTo>
                    <a:pt x="1299" y="8"/>
                  </a:lnTo>
                  <a:lnTo>
                    <a:pt x="1305" y="10"/>
                  </a:lnTo>
                  <a:lnTo>
                    <a:pt x="1312" y="12"/>
                  </a:lnTo>
                  <a:lnTo>
                    <a:pt x="1320" y="14"/>
                  </a:lnTo>
                  <a:lnTo>
                    <a:pt x="1327" y="18"/>
                  </a:lnTo>
                  <a:lnTo>
                    <a:pt x="1335" y="19"/>
                  </a:lnTo>
                  <a:lnTo>
                    <a:pt x="1344" y="21"/>
                  </a:lnTo>
                  <a:lnTo>
                    <a:pt x="1352" y="23"/>
                  </a:lnTo>
                  <a:lnTo>
                    <a:pt x="1362" y="27"/>
                  </a:lnTo>
                  <a:lnTo>
                    <a:pt x="1369" y="31"/>
                  </a:lnTo>
                  <a:lnTo>
                    <a:pt x="1379" y="33"/>
                  </a:lnTo>
                  <a:lnTo>
                    <a:pt x="1388" y="37"/>
                  </a:lnTo>
                  <a:lnTo>
                    <a:pt x="1400" y="42"/>
                  </a:lnTo>
                  <a:lnTo>
                    <a:pt x="1409" y="44"/>
                  </a:lnTo>
                  <a:lnTo>
                    <a:pt x="1419" y="48"/>
                  </a:lnTo>
                  <a:lnTo>
                    <a:pt x="1428" y="52"/>
                  </a:lnTo>
                  <a:lnTo>
                    <a:pt x="1440" y="58"/>
                  </a:lnTo>
                  <a:lnTo>
                    <a:pt x="1451" y="61"/>
                  </a:lnTo>
                  <a:lnTo>
                    <a:pt x="1462" y="65"/>
                  </a:lnTo>
                  <a:lnTo>
                    <a:pt x="1472" y="71"/>
                  </a:lnTo>
                  <a:lnTo>
                    <a:pt x="1483" y="75"/>
                  </a:lnTo>
                  <a:lnTo>
                    <a:pt x="1493" y="78"/>
                  </a:lnTo>
                  <a:lnTo>
                    <a:pt x="1504" y="84"/>
                  </a:lnTo>
                  <a:lnTo>
                    <a:pt x="1516" y="88"/>
                  </a:lnTo>
                  <a:lnTo>
                    <a:pt x="1527" y="94"/>
                  </a:lnTo>
                  <a:lnTo>
                    <a:pt x="1539" y="97"/>
                  </a:lnTo>
                  <a:lnTo>
                    <a:pt x="1548" y="103"/>
                  </a:lnTo>
                  <a:lnTo>
                    <a:pt x="1559" y="109"/>
                  </a:lnTo>
                  <a:lnTo>
                    <a:pt x="1571" y="115"/>
                  </a:lnTo>
                  <a:lnTo>
                    <a:pt x="1580" y="118"/>
                  </a:lnTo>
                  <a:lnTo>
                    <a:pt x="1590" y="124"/>
                  </a:lnTo>
                  <a:lnTo>
                    <a:pt x="1601" y="130"/>
                  </a:lnTo>
                  <a:lnTo>
                    <a:pt x="1611" y="136"/>
                  </a:lnTo>
                  <a:lnTo>
                    <a:pt x="1620" y="141"/>
                  </a:lnTo>
                  <a:lnTo>
                    <a:pt x="1632" y="147"/>
                  </a:lnTo>
                  <a:lnTo>
                    <a:pt x="1639" y="151"/>
                  </a:lnTo>
                  <a:lnTo>
                    <a:pt x="1651" y="156"/>
                  </a:lnTo>
                  <a:lnTo>
                    <a:pt x="1658" y="162"/>
                  </a:lnTo>
                  <a:lnTo>
                    <a:pt x="1668" y="168"/>
                  </a:lnTo>
                  <a:lnTo>
                    <a:pt x="1675" y="172"/>
                  </a:lnTo>
                  <a:lnTo>
                    <a:pt x="1685" y="177"/>
                  </a:lnTo>
                  <a:lnTo>
                    <a:pt x="1693" y="183"/>
                  </a:lnTo>
                  <a:lnTo>
                    <a:pt x="1700" y="189"/>
                  </a:lnTo>
                  <a:lnTo>
                    <a:pt x="1706" y="194"/>
                  </a:lnTo>
                  <a:lnTo>
                    <a:pt x="1714" y="200"/>
                  </a:lnTo>
                  <a:lnTo>
                    <a:pt x="1719" y="204"/>
                  </a:lnTo>
                  <a:lnTo>
                    <a:pt x="1725" y="210"/>
                  </a:lnTo>
                  <a:lnTo>
                    <a:pt x="1731" y="215"/>
                  </a:lnTo>
                  <a:lnTo>
                    <a:pt x="1736" y="219"/>
                  </a:lnTo>
                  <a:lnTo>
                    <a:pt x="1740" y="225"/>
                  </a:lnTo>
                  <a:lnTo>
                    <a:pt x="1744" y="231"/>
                  </a:lnTo>
                  <a:lnTo>
                    <a:pt x="1748" y="234"/>
                  </a:lnTo>
                  <a:lnTo>
                    <a:pt x="1752" y="240"/>
                  </a:lnTo>
                  <a:lnTo>
                    <a:pt x="1755" y="250"/>
                  </a:lnTo>
                  <a:lnTo>
                    <a:pt x="1757" y="259"/>
                  </a:lnTo>
                  <a:lnTo>
                    <a:pt x="1757" y="267"/>
                  </a:lnTo>
                  <a:lnTo>
                    <a:pt x="1753" y="276"/>
                  </a:lnTo>
                  <a:lnTo>
                    <a:pt x="1750" y="280"/>
                  </a:lnTo>
                  <a:lnTo>
                    <a:pt x="1748" y="286"/>
                  </a:lnTo>
                  <a:lnTo>
                    <a:pt x="1744" y="291"/>
                  </a:lnTo>
                  <a:lnTo>
                    <a:pt x="1740" y="297"/>
                  </a:lnTo>
                  <a:lnTo>
                    <a:pt x="1736" y="303"/>
                  </a:lnTo>
                  <a:lnTo>
                    <a:pt x="1731" y="310"/>
                  </a:lnTo>
                  <a:lnTo>
                    <a:pt x="1727" y="318"/>
                  </a:lnTo>
                  <a:lnTo>
                    <a:pt x="1721" y="328"/>
                  </a:lnTo>
                  <a:lnTo>
                    <a:pt x="1715" y="335"/>
                  </a:lnTo>
                  <a:lnTo>
                    <a:pt x="1710" y="343"/>
                  </a:lnTo>
                  <a:lnTo>
                    <a:pt x="1702" y="352"/>
                  </a:lnTo>
                  <a:lnTo>
                    <a:pt x="1696" y="364"/>
                  </a:lnTo>
                  <a:lnTo>
                    <a:pt x="1689" y="373"/>
                  </a:lnTo>
                  <a:lnTo>
                    <a:pt x="1683" y="385"/>
                  </a:lnTo>
                  <a:lnTo>
                    <a:pt x="1675" y="396"/>
                  </a:lnTo>
                  <a:lnTo>
                    <a:pt x="1670" y="407"/>
                  </a:lnTo>
                  <a:lnTo>
                    <a:pt x="1660" y="419"/>
                  </a:lnTo>
                  <a:lnTo>
                    <a:pt x="1653" y="430"/>
                  </a:lnTo>
                  <a:lnTo>
                    <a:pt x="1645" y="442"/>
                  </a:lnTo>
                  <a:lnTo>
                    <a:pt x="1637" y="455"/>
                  </a:lnTo>
                  <a:lnTo>
                    <a:pt x="1628" y="466"/>
                  </a:lnTo>
                  <a:lnTo>
                    <a:pt x="1620" y="480"/>
                  </a:lnTo>
                  <a:lnTo>
                    <a:pt x="1611" y="491"/>
                  </a:lnTo>
                  <a:lnTo>
                    <a:pt x="1603" y="506"/>
                  </a:lnTo>
                  <a:lnTo>
                    <a:pt x="1594" y="518"/>
                  </a:lnTo>
                  <a:lnTo>
                    <a:pt x="1584" y="531"/>
                  </a:lnTo>
                  <a:lnTo>
                    <a:pt x="1575" y="544"/>
                  </a:lnTo>
                  <a:lnTo>
                    <a:pt x="1567" y="560"/>
                  </a:lnTo>
                  <a:lnTo>
                    <a:pt x="1558" y="573"/>
                  </a:lnTo>
                  <a:lnTo>
                    <a:pt x="1548" y="586"/>
                  </a:lnTo>
                  <a:lnTo>
                    <a:pt x="1539" y="600"/>
                  </a:lnTo>
                  <a:lnTo>
                    <a:pt x="1531" y="615"/>
                  </a:lnTo>
                  <a:lnTo>
                    <a:pt x="1519" y="626"/>
                  </a:lnTo>
                  <a:lnTo>
                    <a:pt x="1512" y="639"/>
                  </a:lnTo>
                  <a:lnTo>
                    <a:pt x="1500" y="653"/>
                  </a:lnTo>
                  <a:lnTo>
                    <a:pt x="1491" y="666"/>
                  </a:lnTo>
                  <a:lnTo>
                    <a:pt x="1483" y="679"/>
                  </a:lnTo>
                  <a:lnTo>
                    <a:pt x="1474" y="691"/>
                  </a:lnTo>
                  <a:lnTo>
                    <a:pt x="1464" y="704"/>
                  </a:lnTo>
                  <a:lnTo>
                    <a:pt x="1457" y="717"/>
                  </a:lnTo>
                  <a:lnTo>
                    <a:pt x="1447" y="731"/>
                  </a:lnTo>
                  <a:lnTo>
                    <a:pt x="1438" y="742"/>
                  </a:lnTo>
                  <a:lnTo>
                    <a:pt x="1430" y="754"/>
                  </a:lnTo>
                  <a:lnTo>
                    <a:pt x="1421" y="765"/>
                  </a:lnTo>
                  <a:lnTo>
                    <a:pt x="1413" y="776"/>
                  </a:lnTo>
                  <a:lnTo>
                    <a:pt x="1403" y="788"/>
                  </a:lnTo>
                  <a:lnTo>
                    <a:pt x="1396" y="799"/>
                  </a:lnTo>
                  <a:lnTo>
                    <a:pt x="1390" y="811"/>
                  </a:lnTo>
                  <a:lnTo>
                    <a:pt x="1381" y="820"/>
                  </a:lnTo>
                  <a:lnTo>
                    <a:pt x="1373" y="830"/>
                  </a:lnTo>
                  <a:lnTo>
                    <a:pt x="1365" y="839"/>
                  </a:lnTo>
                  <a:lnTo>
                    <a:pt x="1360" y="849"/>
                  </a:lnTo>
                  <a:lnTo>
                    <a:pt x="1352" y="856"/>
                  </a:lnTo>
                  <a:lnTo>
                    <a:pt x="1346" y="864"/>
                  </a:lnTo>
                  <a:lnTo>
                    <a:pt x="1341" y="871"/>
                  </a:lnTo>
                  <a:lnTo>
                    <a:pt x="1335" y="879"/>
                  </a:lnTo>
                  <a:lnTo>
                    <a:pt x="1329" y="885"/>
                  </a:lnTo>
                  <a:lnTo>
                    <a:pt x="1324" y="891"/>
                  </a:lnTo>
                  <a:lnTo>
                    <a:pt x="1320" y="896"/>
                  </a:lnTo>
                  <a:lnTo>
                    <a:pt x="1316" y="902"/>
                  </a:lnTo>
                  <a:lnTo>
                    <a:pt x="1308" y="910"/>
                  </a:lnTo>
                  <a:lnTo>
                    <a:pt x="1303" y="915"/>
                  </a:lnTo>
                  <a:lnTo>
                    <a:pt x="1299" y="915"/>
                  </a:lnTo>
                  <a:lnTo>
                    <a:pt x="1295" y="917"/>
                  </a:lnTo>
                  <a:lnTo>
                    <a:pt x="1289" y="921"/>
                  </a:lnTo>
                  <a:lnTo>
                    <a:pt x="1284" y="923"/>
                  </a:lnTo>
                  <a:lnTo>
                    <a:pt x="1276" y="927"/>
                  </a:lnTo>
                  <a:lnTo>
                    <a:pt x="1268" y="929"/>
                  </a:lnTo>
                  <a:lnTo>
                    <a:pt x="1259" y="932"/>
                  </a:lnTo>
                  <a:lnTo>
                    <a:pt x="1249" y="934"/>
                  </a:lnTo>
                  <a:lnTo>
                    <a:pt x="1238" y="936"/>
                  </a:lnTo>
                  <a:lnTo>
                    <a:pt x="1227" y="940"/>
                  </a:lnTo>
                  <a:lnTo>
                    <a:pt x="1213" y="944"/>
                  </a:lnTo>
                  <a:lnTo>
                    <a:pt x="1202" y="948"/>
                  </a:lnTo>
                  <a:lnTo>
                    <a:pt x="1187" y="949"/>
                  </a:lnTo>
                  <a:lnTo>
                    <a:pt x="1173" y="953"/>
                  </a:lnTo>
                  <a:lnTo>
                    <a:pt x="1158" y="957"/>
                  </a:lnTo>
                  <a:lnTo>
                    <a:pt x="1143" y="961"/>
                  </a:lnTo>
                  <a:lnTo>
                    <a:pt x="1126" y="965"/>
                  </a:lnTo>
                  <a:lnTo>
                    <a:pt x="1109" y="968"/>
                  </a:lnTo>
                  <a:lnTo>
                    <a:pt x="1092" y="972"/>
                  </a:lnTo>
                  <a:lnTo>
                    <a:pt x="1074" y="976"/>
                  </a:lnTo>
                  <a:lnTo>
                    <a:pt x="1057" y="980"/>
                  </a:lnTo>
                  <a:lnTo>
                    <a:pt x="1038" y="984"/>
                  </a:lnTo>
                  <a:lnTo>
                    <a:pt x="1019" y="987"/>
                  </a:lnTo>
                  <a:lnTo>
                    <a:pt x="1000" y="993"/>
                  </a:lnTo>
                  <a:lnTo>
                    <a:pt x="981" y="997"/>
                  </a:lnTo>
                  <a:lnTo>
                    <a:pt x="962" y="1001"/>
                  </a:lnTo>
                  <a:lnTo>
                    <a:pt x="941" y="1005"/>
                  </a:lnTo>
                  <a:lnTo>
                    <a:pt x="922" y="1008"/>
                  </a:lnTo>
                  <a:lnTo>
                    <a:pt x="901" y="1012"/>
                  </a:lnTo>
                  <a:lnTo>
                    <a:pt x="882" y="1018"/>
                  </a:lnTo>
                  <a:lnTo>
                    <a:pt x="861" y="1022"/>
                  </a:lnTo>
                  <a:lnTo>
                    <a:pt x="842" y="1027"/>
                  </a:lnTo>
                  <a:lnTo>
                    <a:pt x="821" y="1031"/>
                  </a:lnTo>
                  <a:lnTo>
                    <a:pt x="800" y="1033"/>
                  </a:lnTo>
                  <a:lnTo>
                    <a:pt x="780" y="1037"/>
                  </a:lnTo>
                  <a:lnTo>
                    <a:pt x="759" y="1043"/>
                  </a:lnTo>
                  <a:lnTo>
                    <a:pt x="740" y="1046"/>
                  </a:lnTo>
                  <a:lnTo>
                    <a:pt x="719" y="1050"/>
                  </a:lnTo>
                  <a:lnTo>
                    <a:pt x="700" y="1054"/>
                  </a:lnTo>
                  <a:lnTo>
                    <a:pt x="681" y="1058"/>
                  </a:lnTo>
                  <a:lnTo>
                    <a:pt x="662" y="1060"/>
                  </a:lnTo>
                  <a:lnTo>
                    <a:pt x="643" y="1065"/>
                  </a:lnTo>
                  <a:lnTo>
                    <a:pt x="624" y="1067"/>
                  </a:lnTo>
                  <a:lnTo>
                    <a:pt x="606" y="1073"/>
                  </a:lnTo>
                  <a:lnTo>
                    <a:pt x="587" y="1075"/>
                  </a:lnTo>
                  <a:lnTo>
                    <a:pt x="570" y="1079"/>
                  </a:lnTo>
                  <a:lnTo>
                    <a:pt x="555" y="1083"/>
                  </a:lnTo>
                  <a:lnTo>
                    <a:pt x="538" y="1086"/>
                  </a:lnTo>
                  <a:lnTo>
                    <a:pt x="523" y="1088"/>
                  </a:lnTo>
                  <a:lnTo>
                    <a:pt x="508" y="1092"/>
                  </a:lnTo>
                  <a:lnTo>
                    <a:pt x="492" y="1094"/>
                  </a:lnTo>
                  <a:lnTo>
                    <a:pt x="479" y="1098"/>
                  </a:lnTo>
                  <a:lnTo>
                    <a:pt x="464" y="1100"/>
                  </a:lnTo>
                  <a:lnTo>
                    <a:pt x="452" y="1102"/>
                  </a:lnTo>
                  <a:lnTo>
                    <a:pt x="439" y="1105"/>
                  </a:lnTo>
                  <a:lnTo>
                    <a:pt x="430" y="1107"/>
                  </a:lnTo>
                  <a:lnTo>
                    <a:pt x="418" y="1107"/>
                  </a:lnTo>
                  <a:lnTo>
                    <a:pt x="411" y="1111"/>
                  </a:lnTo>
                  <a:lnTo>
                    <a:pt x="401" y="1111"/>
                  </a:lnTo>
                  <a:lnTo>
                    <a:pt x="395" y="1115"/>
                  </a:lnTo>
                  <a:lnTo>
                    <a:pt x="388" y="1115"/>
                  </a:lnTo>
                  <a:lnTo>
                    <a:pt x="384" y="1117"/>
                  </a:lnTo>
                  <a:lnTo>
                    <a:pt x="378" y="1117"/>
                  </a:lnTo>
                  <a:lnTo>
                    <a:pt x="376" y="1119"/>
                  </a:lnTo>
                  <a:lnTo>
                    <a:pt x="369" y="1119"/>
                  </a:lnTo>
                  <a:lnTo>
                    <a:pt x="361" y="1117"/>
                  </a:lnTo>
                  <a:lnTo>
                    <a:pt x="352" y="1113"/>
                  </a:lnTo>
                  <a:lnTo>
                    <a:pt x="342" y="1109"/>
                  </a:lnTo>
                  <a:lnTo>
                    <a:pt x="336" y="1105"/>
                  </a:lnTo>
                  <a:lnTo>
                    <a:pt x="331" y="1102"/>
                  </a:lnTo>
                  <a:lnTo>
                    <a:pt x="323" y="1098"/>
                  </a:lnTo>
                  <a:lnTo>
                    <a:pt x="319" y="1094"/>
                  </a:lnTo>
                  <a:lnTo>
                    <a:pt x="312" y="1088"/>
                  </a:lnTo>
                  <a:lnTo>
                    <a:pt x="304" y="1083"/>
                  </a:lnTo>
                  <a:lnTo>
                    <a:pt x="298" y="1079"/>
                  </a:lnTo>
                  <a:lnTo>
                    <a:pt x="293" y="1073"/>
                  </a:lnTo>
                  <a:lnTo>
                    <a:pt x="283" y="1067"/>
                  </a:lnTo>
                  <a:lnTo>
                    <a:pt x="276" y="1060"/>
                  </a:lnTo>
                  <a:lnTo>
                    <a:pt x="270" y="1054"/>
                  </a:lnTo>
                  <a:lnTo>
                    <a:pt x="262" y="1048"/>
                  </a:lnTo>
                  <a:lnTo>
                    <a:pt x="253" y="1041"/>
                  </a:lnTo>
                  <a:lnTo>
                    <a:pt x="247" y="1033"/>
                  </a:lnTo>
                  <a:lnTo>
                    <a:pt x="237" y="1026"/>
                  </a:lnTo>
                  <a:lnTo>
                    <a:pt x="230" y="1020"/>
                  </a:lnTo>
                  <a:lnTo>
                    <a:pt x="222" y="1010"/>
                  </a:lnTo>
                  <a:lnTo>
                    <a:pt x="215" y="1003"/>
                  </a:lnTo>
                  <a:lnTo>
                    <a:pt x="205" y="995"/>
                  </a:lnTo>
                  <a:lnTo>
                    <a:pt x="199" y="987"/>
                  </a:lnTo>
                  <a:lnTo>
                    <a:pt x="190" y="980"/>
                  </a:lnTo>
                  <a:lnTo>
                    <a:pt x="182" y="970"/>
                  </a:lnTo>
                  <a:lnTo>
                    <a:pt x="175" y="963"/>
                  </a:lnTo>
                  <a:lnTo>
                    <a:pt x="167" y="955"/>
                  </a:lnTo>
                  <a:lnTo>
                    <a:pt x="159" y="946"/>
                  </a:lnTo>
                  <a:lnTo>
                    <a:pt x="152" y="938"/>
                  </a:lnTo>
                  <a:lnTo>
                    <a:pt x="142" y="929"/>
                  </a:lnTo>
                  <a:lnTo>
                    <a:pt x="135" y="921"/>
                  </a:lnTo>
                  <a:lnTo>
                    <a:pt x="125" y="911"/>
                  </a:lnTo>
                  <a:lnTo>
                    <a:pt x="120" y="904"/>
                  </a:lnTo>
                  <a:lnTo>
                    <a:pt x="112" y="894"/>
                  </a:lnTo>
                  <a:lnTo>
                    <a:pt x="104" y="887"/>
                  </a:lnTo>
                  <a:lnTo>
                    <a:pt x="97" y="879"/>
                  </a:lnTo>
                  <a:lnTo>
                    <a:pt x="89" y="870"/>
                  </a:lnTo>
                  <a:lnTo>
                    <a:pt x="82" y="862"/>
                  </a:lnTo>
                  <a:lnTo>
                    <a:pt x="78" y="854"/>
                  </a:lnTo>
                  <a:lnTo>
                    <a:pt x="70" y="845"/>
                  </a:lnTo>
                  <a:lnTo>
                    <a:pt x="62" y="837"/>
                  </a:lnTo>
                  <a:lnTo>
                    <a:pt x="57" y="830"/>
                  </a:lnTo>
                  <a:lnTo>
                    <a:pt x="53" y="824"/>
                  </a:lnTo>
                  <a:lnTo>
                    <a:pt x="45" y="814"/>
                  </a:lnTo>
                  <a:lnTo>
                    <a:pt x="40" y="809"/>
                  </a:lnTo>
                  <a:lnTo>
                    <a:pt x="34" y="801"/>
                  </a:lnTo>
                  <a:lnTo>
                    <a:pt x="32" y="795"/>
                  </a:lnTo>
                  <a:lnTo>
                    <a:pt x="26" y="788"/>
                  </a:lnTo>
                  <a:lnTo>
                    <a:pt x="23" y="782"/>
                  </a:lnTo>
                  <a:lnTo>
                    <a:pt x="19" y="776"/>
                  </a:lnTo>
                  <a:lnTo>
                    <a:pt x="15" y="771"/>
                  </a:lnTo>
                  <a:lnTo>
                    <a:pt x="11" y="765"/>
                  </a:lnTo>
                  <a:lnTo>
                    <a:pt x="9" y="761"/>
                  </a:lnTo>
                  <a:lnTo>
                    <a:pt x="7" y="755"/>
                  </a:lnTo>
                  <a:lnTo>
                    <a:pt x="5" y="752"/>
                  </a:lnTo>
                  <a:lnTo>
                    <a:pt x="2" y="742"/>
                  </a:lnTo>
                  <a:lnTo>
                    <a:pt x="2" y="738"/>
                  </a:lnTo>
                  <a:lnTo>
                    <a:pt x="0" y="731"/>
                  </a:lnTo>
                  <a:lnTo>
                    <a:pt x="4" y="723"/>
                  </a:lnTo>
                  <a:lnTo>
                    <a:pt x="4" y="717"/>
                  </a:lnTo>
                  <a:lnTo>
                    <a:pt x="5" y="712"/>
                  </a:lnTo>
                  <a:lnTo>
                    <a:pt x="9" y="708"/>
                  </a:lnTo>
                  <a:lnTo>
                    <a:pt x="11" y="702"/>
                  </a:lnTo>
                  <a:lnTo>
                    <a:pt x="13" y="695"/>
                  </a:lnTo>
                  <a:lnTo>
                    <a:pt x="17" y="687"/>
                  </a:lnTo>
                  <a:lnTo>
                    <a:pt x="19" y="681"/>
                  </a:lnTo>
                  <a:lnTo>
                    <a:pt x="24" y="676"/>
                  </a:lnTo>
                  <a:lnTo>
                    <a:pt x="28" y="666"/>
                  </a:lnTo>
                  <a:lnTo>
                    <a:pt x="32" y="660"/>
                  </a:lnTo>
                  <a:lnTo>
                    <a:pt x="36" y="651"/>
                  </a:lnTo>
                  <a:lnTo>
                    <a:pt x="42" y="643"/>
                  </a:lnTo>
                  <a:lnTo>
                    <a:pt x="47" y="636"/>
                  </a:lnTo>
                  <a:lnTo>
                    <a:pt x="51" y="626"/>
                  </a:lnTo>
                  <a:lnTo>
                    <a:pt x="57" y="617"/>
                  </a:lnTo>
                  <a:lnTo>
                    <a:pt x="62" y="609"/>
                  </a:lnTo>
                  <a:lnTo>
                    <a:pt x="68" y="598"/>
                  </a:lnTo>
                  <a:lnTo>
                    <a:pt x="74" y="588"/>
                  </a:lnTo>
                  <a:lnTo>
                    <a:pt x="82" y="581"/>
                  </a:lnTo>
                  <a:lnTo>
                    <a:pt x="87" y="571"/>
                  </a:lnTo>
                  <a:lnTo>
                    <a:pt x="93" y="560"/>
                  </a:lnTo>
                  <a:lnTo>
                    <a:pt x="101" y="550"/>
                  </a:lnTo>
                  <a:lnTo>
                    <a:pt x="106" y="539"/>
                  </a:lnTo>
                  <a:lnTo>
                    <a:pt x="114" y="531"/>
                  </a:lnTo>
                  <a:lnTo>
                    <a:pt x="121" y="520"/>
                  </a:lnTo>
                  <a:lnTo>
                    <a:pt x="129" y="512"/>
                  </a:lnTo>
                  <a:lnTo>
                    <a:pt x="137" y="501"/>
                  </a:lnTo>
                  <a:lnTo>
                    <a:pt x="144" y="491"/>
                  </a:lnTo>
                  <a:lnTo>
                    <a:pt x="152" y="482"/>
                  </a:lnTo>
                  <a:lnTo>
                    <a:pt x="158" y="472"/>
                  </a:lnTo>
                  <a:lnTo>
                    <a:pt x="165" y="463"/>
                  </a:lnTo>
                  <a:lnTo>
                    <a:pt x="175" y="453"/>
                  </a:lnTo>
                  <a:lnTo>
                    <a:pt x="180" y="442"/>
                  </a:lnTo>
                  <a:lnTo>
                    <a:pt x="188" y="434"/>
                  </a:lnTo>
                  <a:lnTo>
                    <a:pt x="196" y="425"/>
                  </a:lnTo>
                  <a:lnTo>
                    <a:pt x="203" y="415"/>
                  </a:lnTo>
                  <a:lnTo>
                    <a:pt x="211" y="407"/>
                  </a:lnTo>
                  <a:lnTo>
                    <a:pt x="218" y="398"/>
                  </a:lnTo>
                  <a:lnTo>
                    <a:pt x="226" y="390"/>
                  </a:lnTo>
                  <a:lnTo>
                    <a:pt x="234" y="381"/>
                  </a:lnTo>
                  <a:lnTo>
                    <a:pt x="241" y="373"/>
                  </a:lnTo>
                  <a:lnTo>
                    <a:pt x="249" y="366"/>
                  </a:lnTo>
                  <a:lnTo>
                    <a:pt x="256" y="358"/>
                  </a:lnTo>
                  <a:lnTo>
                    <a:pt x="264" y="352"/>
                  </a:lnTo>
                  <a:lnTo>
                    <a:pt x="272" y="343"/>
                  </a:lnTo>
                  <a:lnTo>
                    <a:pt x="277" y="337"/>
                  </a:lnTo>
                  <a:lnTo>
                    <a:pt x="285" y="331"/>
                  </a:lnTo>
                  <a:lnTo>
                    <a:pt x="293" y="326"/>
                  </a:lnTo>
                  <a:lnTo>
                    <a:pt x="298" y="320"/>
                  </a:lnTo>
                  <a:lnTo>
                    <a:pt x="304" y="314"/>
                  </a:lnTo>
                  <a:lnTo>
                    <a:pt x="312" y="310"/>
                  </a:lnTo>
                  <a:lnTo>
                    <a:pt x="317" y="307"/>
                  </a:lnTo>
                  <a:lnTo>
                    <a:pt x="323" y="303"/>
                  </a:lnTo>
                  <a:lnTo>
                    <a:pt x="329" y="299"/>
                  </a:lnTo>
                  <a:lnTo>
                    <a:pt x="334" y="297"/>
                  </a:lnTo>
                  <a:lnTo>
                    <a:pt x="340" y="295"/>
                  </a:lnTo>
                  <a:lnTo>
                    <a:pt x="344" y="291"/>
                  </a:lnTo>
                  <a:lnTo>
                    <a:pt x="350" y="291"/>
                  </a:lnTo>
                  <a:lnTo>
                    <a:pt x="355" y="291"/>
                  </a:lnTo>
                  <a:lnTo>
                    <a:pt x="361" y="291"/>
                  </a:lnTo>
                  <a:lnTo>
                    <a:pt x="367" y="291"/>
                  </a:lnTo>
                  <a:lnTo>
                    <a:pt x="371" y="295"/>
                  </a:lnTo>
                  <a:lnTo>
                    <a:pt x="373" y="301"/>
                  </a:lnTo>
                  <a:lnTo>
                    <a:pt x="373" y="309"/>
                  </a:lnTo>
                  <a:lnTo>
                    <a:pt x="371" y="316"/>
                  </a:lnTo>
                  <a:lnTo>
                    <a:pt x="367" y="326"/>
                  </a:lnTo>
                  <a:lnTo>
                    <a:pt x="363" y="329"/>
                  </a:lnTo>
                  <a:lnTo>
                    <a:pt x="359" y="335"/>
                  </a:lnTo>
                  <a:lnTo>
                    <a:pt x="355" y="343"/>
                  </a:lnTo>
                  <a:lnTo>
                    <a:pt x="352" y="349"/>
                  </a:lnTo>
                  <a:lnTo>
                    <a:pt x="346" y="354"/>
                  </a:lnTo>
                  <a:lnTo>
                    <a:pt x="342" y="360"/>
                  </a:lnTo>
                  <a:lnTo>
                    <a:pt x="336" y="368"/>
                  </a:lnTo>
                  <a:lnTo>
                    <a:pt x="331" y="375"/>
                  </a:lnTo>
                  <a:lnTo>
                    <a:pt x="325" y="381"/>
                  </a:lnTo>
                  <a:lnTo>
                    <a:pt x="319" y="388"/>
                  </a:lnTo>
                  <a:lnTo>
                    <a:pt x="314" y="396"/>
                  </a:lnTo>
                  <a:lnTo>
                    <a:pt x="308" y="406"/>
                  </a:lnTo>
                  <a:lnTo>
                    <a:pt x="300" y="413"/>
                  </a:lnTo>
                  <a:lnTo>
                    <a:pt x="293" y="421"/>
                  </a:lnTo>
                  <a:lnTo>
                    <a:pt x="285" y="428"/>
                  </a:lnTo>
                  <a:lnTo>
                    <a:pt x="277" y="438"/>
                  </a:lnTo>
                  <a:lnTo>
                    <a:pt x="272" y="445"/>
                  </a:lnTo>
                  <a:lnTo>
                    <a:pt x="264" y="453"/>
                  </a:lnTo>
                  <a:lnTo>
                    <a:pt x="256" y="463"/>
                  </a:lnTo>
                  <a:lnTo>
                    <a:pt x="249" y="470"/>
                  </a:lnTo>
                  <a:lnTo>
                    <a:pt x="241" y="480"/>
                  </a:lnTo>
                  <a:lnTo>
                    <a:pt x="232" y="487"/>
                  </a:lnTo>
                  <a:lnTo>
                    <a:pt x="224" y="495"/>
                  </a:lnTo>
                  <a:lnTo>
                    <a:pt x="217" y="504"/>
                  </a:lnTo>
                  <a:lnTo>
                    <a:pt x="209" y="512"/>
                  </a:lnTo>
                  <a:lnTo>
                    <a:pt x="199" y="520"/>
                  </a:lnTo>
                  <a:lnTo>
                    <a:pt x="194" y="529"/>
                  </a:lnTo>
                  <a:lnTo>
                    <a:pt x="186" y="537"/>
                  </a:lnTo>
                  <a:lnTo>
                    <a:pt x="177" y="544"/>
                  </a:lnTo>
                  <a:lnTo>
                    <a:pt x="171" y="552"/>
                  </a:lnTo>
                  <a:lnTo>
                    <a:pt x="163" y="561"/>
                  </a:lnTo>
                  <a:lnTo>
                    <a:pt x="158" y="569"/>
                  </a:lnTo>
                  <a:lnTo>
                    <a:pt x="150" y="577"/>
                  </a:lnTo>
                  <a:lnTo>
                    <a:pt x="144" y="584"/>
                  </a:lnTo>
                  <a:lnTo>
                    <a:pt x="137" y="590"/>
                  </a:lnTo>
                  <a:lnTo>
                    <a:pt x="131" y="598"/>
                  </a:lnTo>
                  <a:lnTo>
                    <a:pt x="125" y="605"/>
                  </a:lnTo>
                  <a:lnTo>
                    <a:pt x="120" y="611"/>
                  </a:lnTo>
                  <a:lnTo>
                    <a:pt x="114" y="617"/>
                  </a:lnTo>
                  <a:lnTo>
                    <a:pt x="110" y="624"/>
                  </a:lnTo>
                  <a:lnTo>
                    <a:pt x="104" y="630"/>
                  </a:lnTo>
                  <a:lnTo>
                    <a:pt x="102" y="636"/>
                  </a:lnTo>
                  <a:lnTo>
                    <a:pt x="99" y="639"/>
                  </a:lnTo>
                  <a:lnTo>
                    <a:pt x="95" y="645"/>
                  </a:lnTo>
                  <a:lnTo>
                    <a:pt x="89" y="655"/>
                  </a:lnTo>
                  <a:lnTo>
                    <a:pt x="87" y="662"/>
                  </a:lnTo>
                  <a:lnTo>
                    <a:pt x="87" y="668"/>
                  </a:lnTo>
                  <a:lnTo>
                    <a:pt x="89" y="674"/>
                  </a:lnTo>
                  <a:lnTo>
                    <a:pt x="91" y="676"/>
                  </a:lnTo>
                  <a:lnTo>
                    <a:pt x="101" y="676"/>
                  </a:lnTo>
                  <a:lnTo>
                    <a:pt x="104" y="676"/>
                  </a:lnTo>
                  <a:lnTo>
                    <a:pt x="110" y="676"/>
                  </a:lnTo>
                  <a:lnTo>
                    <a:pt x="118" y="676"/>
                  </a:lnTo>
                  <a:lnTo>
                    <a:pt x="125" y="678"/>
                  </a:lnTo>
                  <a:lnTo>
                    <a:pt x="133" y="676"/>
                  </a:lnTo>
                  <a:lnTo>
                    <a:pt x="142" y="676"/>
                  </a:lnTo>
                  <a:lnTo>
                    <a:pt x="152" y="674"/>
                  </a:lnTo>
                  <a:lnTo>
                    <a:pt x="163" y="674"/>
                  </a:lnTo>
                  <a:lnTo>
                    <a:pt x="175" y="672"/>
                  </a:lnTo>
                  <a:lnTo>
                    <a:pt x="186" y="670"/>
                  </a:lnTo>
                  <a:lnTo>
                    <a:pt x="198" y="668"/>
                  </a:lnTo>
                  <a:lnTo>
                    <a:pt x="211" y="666"/>
                  </a:lnTo>
                  <a:lnTo>
                    <a:pt x="224" y="664"/>
                  </a:lnTo>
                  <a:lnTo>
                    <a:pt x="237" y="660"/>
                  </a:lnTo>
                  <a:lnTo>
                    <a:pt x="251" y="658"/>
                  </a:lnTo>
                  <a:lnTo>
                    <a:pt x="266" y="657"/>
                  </a:lnTo>
                  <a:lnTo>
                    <a:pt x="279" y="653"/>
                  </a:lnTo>
                  <a:lnTo>
                    <a:pt x="296" y="649"/>
                  </a:lnTo>
                  <a:lnTo>
                    <a:pt x="312" y="647"/>
                  </a:lnTo>
                  <a:lnTo>
                    <a:pt x="327" y="643"/>
                  </a:lnTo>
                  <a:lnTo>
                    <a:pt x="344" y="639"/>
                  </a:lnTo>
                  <a:lnTo>
                    <a:pt x="359" y="636"/>
                  </a:lnTo>
                  <a:lnTo>
                    <a:pt x="376" y="634"/>
                  </a:lnTo>
                  <a:lnTo>
                    <a:pt x="392" y="630"/>
                  </a:lnTo>
                  <a:lnTo>
                    <a:pt x="409" y="626"/>
                  </a:lnTo>
                  <a:lnTo>
                    <a:pt x="426" y="622"/>
                  </a:lnTo>
                  <a:lnTo>
                    <a:pt x="443" y="619"/>
                  </a:lnTo>
                  <a:lnTo>
                    <a:pt x="462" y="617"/>
                  </a:lnTo>
                  <a:lnTo>
                    <a:pt x="477" y="613"/>
                  </a:lnTo>
                  <a:lnTo>
                    <a:pt x="494" y="609"/>
                  </a:lnTo>
                  <a:lnTo>
                    <a:pt x="511" y="603"/>
                  </a:lnTo>
                  <a:lnTo>
                    <a:pt x="528" y="600"/>
                  </a:lnTo>
                  <a:lnTo>
                    <a:pt x="544" y="596"/>
                  </a:lnTo>
                  <a:lnTo>
                    <a:pt x="561" y="592"/>
                  </a:lnTo>
                  <a:lnTo>
                    <a:pt x="578" y="588"/>
                  </a:lnTo>
                  <a:lnTo>
                    <a:pt x="593" y="584"/>
                  </a:lnTo>
                  <a:lnTo>
                    <a:pt x="608" y="581"/>
                  </a:lnTo>
                  <a:lnTo>
                    <a:pt x="626" y="577"/>
                  </a:lnTo>
                  <a:lnTo>
                    <a:pt x="641" y="573"/>
                  </a:lnTo>
                  <a:lnTo>
                    <a:pt x="656" y="569"/>
                  </a:lnTo>
                  <a:lnTo>
                    <a:pt x="669" y="565"/>
                  </a:lnTo>
                  <a:lnTo>
                    <a:pt x="684" y="561"/>
                  </a:lnTo>
                  <a:lnTo>
                    <a:pt x="698" y="558"/>
                  </a:lnTo>
                  <a:lnTo>
                    <a:pt x="713" y="556"/>
                  </a:lnTo>
                  <a:lnTo>
                    <a:pt x="724" y="550"/>
                  </a:lnTo>
                  <a:lnTo>
                    <a:pt x="738" y="546"/>
                  </a:lnTo>
                  <a:lnTo>
                    <a:pt x="749" y="542"/>
                  </a:lnTo>
                  <a:lnTo>
                    <a:pt x="761" y="541"/>
                  </a:lnTo>
                  <a:lnTo>
                    <a:pt x="770" y="539"/>
                  </a:lnTo>
                  <a:lnTo>
                    <a:pt x="781" y="535"/>
                  </a:lnTo>
                  <a:lnTo>
                    <a:pt x="791" y="533"/>
                  </a:lnTo>
                  <a:lnTo>
                    <a:pt x="800" y="529"/>
                  </a:lnTo>
                  <a:lnTo>
                    <a:pt x="808" y="527"/>
                  </a:lnTo>
                  <a:lnTo>
                    <a:pt x="816" y="523"/>
                  </a:lnTo>
                  <a:lnTo>
                    <a:pt x="821" y="522"/>
                  </a:lnTo>
                  <a:lnTo>
                    <a:pt x="827" y="520"/>
                  </a:lnTo>
                  <a:lnTo>
                    <a:pt x="833" y="518"/>
                  </a:lnTo>
                  <a:lnTo>
                    <a:pt x="837" y="516"/>
                  </a:lnTo>
                  <a:lnTo>
                    <a:pt x="839" y="516"/>
                  </a:lnTo>
                  <a:lnTo>
                    <a:pt x="842" y="516"/>
                  </a:lnTo>
                  <a:lnTo>
                    <a:pt x="844" y="510"/>
                  </a:lnTo>
                  <a:lnTo>
                    <a:pt x="850" y="504"/>
                  </a:lnTo>
                  <a:lnTo>
                    <a:pt x="858" y="497"/>
                  </a:lnTo>
                  <a:lnTo>
                    <a:pt x="865" y="489"/>
                  </a:lnTo>
                  <a:lnTo>
                    <a:pt x="869" y="484"/>
                  </a:lnTo>
                  <a:lnTo>
                    <a:pt x="873" y="478"/>
                  </a:lnTo>
                  <a:lnTo>
                    <a:pt x="878" y="470"/>
                  </a:lnTo>
                  <a:lnTo>
                    <a:pt x="884" y="466"/>
                  </a:lnTo>
                  <a:lnTo>
                    <a:pt x="888" y="459"/>
                  </a:lnTo>
                  <a:lnTo>
                    <a:pt x="894" y="451"/>
                  </a:lnTo>
                  <a:lnTo>
                    <a:pt x="899" y="444"/>
                  </a:lnTo>
                  <a:lnTo>
                    <a:pt x="905" y="438"/>
                  </a:lnTo>
                  <a:lnTo>
                    <a:pt x="911" y="428"/>
                  </a:lnTo>
                  <a:lnTo>
                    <a:pt x="917" y="421"/>
                  </a:lnTo>
                  <a:lnTo>
                    <a:pt x="922" y="413"/>
                  </a:lnTo>
                  <a:lnTo>
                    <a:pt x="930" y="404"/>
                  </a:lnTo>
                  <a:lnTo>
                    <a:pt x="936" y="394"/>
                  </a:lnTo>
                  <a:lnTo>
                    <a:pt x="943" y="387"/>
                  </a:lnTo>
                  <a:lnTo>
                    <a:pt x="949" y="377"/>
                  </a:lnTo>
                  <a:lnTo>
                    <a:pt x="956" y="369"/>
                  </a:lnTo>
                  <a:lnTo>
                    <a:pt x="964" y="360"/>
                  </a:lnTo>
                  <a:lnTo>
                    <a:pt x="970" y="350"/>
                  </a:lnTo>
                  <a:lnTo>
                    <a:pt x="977" y="341"/>
                  </a:lnTo>
                  <a:lnTo>
                    <a:pt x="985" y="331"/>
                  </a:lnTo>
                  <a:lnTo>
                    <a:pt x="991" y="322"/>
                  </a:lnTo>
                  <a:lnTo>
                    <a:pt x="998" y="312"/>
                  </a:lnTo>
                  <a:lnTo>
                    <a:pt x="1006" y="303"/>
                  </a:lnTo>
                  <a:lnTo>
                    <a:pt x="1014" y="293"/>
                  </a:lnTo>
                  <a:lnTo>
                    <a:pt x="1021" y="284"/>
                  </a:lnTo>
                  <a:lnTo>
                    <a:pt x="1029" y="274"/>
                  </a:lnTo>
                  <a:lnTo>
                    <a:pt x="1036" y="265"/>
                  </a:lnTo>
                  <a:lnTo>
                    <a:pt x="1042" y="255"/>
                  </a:lnTo>
                  <a:lnTo>
                    <a:pt x="1050" y="246"/>
                  </a:lnTo>
                  <a:lnTo>
                    <a:pt x="1057" y="236"/>
                  </a:lnTo>
                  <a:lnTo>
                    <a:pt x="1065" y="227"/>
                  </a:lnTo>
                  <a:lnTo>
                    <a:pt x="1072" y="219"/>
                  </a:lnTo>
                  <a:lnTo>
                    <a:pt x="1078" y="210"/>
                  </a:lnTo>
                  <a:lnTo>
                    <a:pt x="1086" y="200"/>
                  </a:lnTo>
                  <a:lnTo>
                    <a:pt x="1092" y="193"/>
                  </a:lnTo>
                  <a:lnTo>
                    <a:pt x="1099" y="185"/>
                  </a:lnTo>
                  <a:lnTo>
                    <a:pt x="1105" y="177"/>
                  </a:lnTo>
                  <a:lnTo>
                    <a:pt x="1112" y="170"/>
                  </a:lnTo>
                  <a:lnTo>
                    <a:pt x="1120" y="162"/>
                  </a:lnTo>
                  <a:lnTo>
                    <a:pt x="1128" y="156"/>
                  </a:lnTo>
                  <a:lnTo>
                    <a:pt x="1131" y="149"/>
                  </a:lnTo>
                  <a:lnTo>
                    <a:pt x="1139" y="143"/>
                  </a:lnTo>
                  <a:lnTo>
                    <a:pt x="1145" y="136"/>
                  </a:lnTo>
                  <a:lnTo>
                    <a:pt x="1150" y="130"/>
                  </a:lnTo>
                  <a:lnTo>
                    <a:pt x="1156" y="124"/>
                  </a:lnTo>
                  <a:lnTo>
                    <a:pt x="1160" y="118"/>
                  </a:lnTo>
                  <a:lnTo>
                    <a:pt x="1166" y="115"/>
                  </a:lnTo>
                  <a:lnTo>
                    <a:pt x="1171" y="113"/>
                  </a:lnTo>
                  <a:lnTo>
                    <a:pt x="1179" y="105"/>
                  </a:lnTo>
                  <a:lnTo>
                    <a:pt x="1189" y="101"/>
                  </a:lnTo>
                  <a:lnTo>
                    <a:pt x="1196" y="97"/>
                  </a:lnTo>
                  <a:lnTo>
                    <a:pt x="1204" y="99"/>
                  </a:lnTo>
                  <a:lnTo>
                    <a:pt x="1206" y="99"/>
                  </a:lnTo>
                  <a:lnTo>
                    <a:pt x="1208" y="105"/>
                  </a:lnTo>
                  <a:lnTo>
                    <a:pt x="1206" y="111"/>
                  </a:lnTo>
                  <a:lnTo>
                    <a:pt x="1204" y="118"/>
                  </a:lnTo>
                  <a:lnTo>
                    <a:pt x="1202" y="122"/>
                  </a:lnTo>
                  <a:lnTo>
                    <a:pt x="1200" y="128"/>
                  </a:lnTo>
                  <a:lnTo>
                    <a:pt x="1196" y="134"/>
                  </a:lnTo>
                  <a:lnTo>
                    <a:pt x="1194" y="139"/>
                  </a:lnTo>
                  <a:lnTo>
                    <a:pt x="1189" y="143"/>
                  </a:lnTo>
                  <a:lnTo>
                    <a:pt x="1185" y="151"/>
                  </a:lnTo>
                  <a:lnTo>
                    <a:pt x="1181" y="156"/>
                  </a:lnTo>
                  <a:lnTo>
                    <a:pt x="1177" y="166"/>
                  </a:lnTo>
                  <a:lnTo>
                    <a:pt x="1171" y="172"/>
                  </a:lnTo>
                  <a:lnTo>
                    <a:pt x="1166" y="179"/>
                  </a:lnTo>
                  <a:lnTo>
                    <a:pt x="1160" y="187"/>
                  </a:lnTo>
                  <a:lnTo>
                    <a:pt x="1154" y="194"/>
                  </a:lnTo>
                  <a:lnTo>
                    <a:pt x="1149" y="204"/>
                  </a:lnTo>
                  <a:lnTo>
                    <a:pt x="1141" y="212"/>
                  </a:lnTo>
                  <a:lnTo>
                    <a:pt x="1135" y="219"/>
                  </a:lnTo>
                  <a:lnTo>
                    <a:pt x="1130" y="229"/>
                  </a:lnTo>
                  <a:lnTo>
                    <a:pt x="1122" y="238"/>
                  </a:lnTo>
                  <a:lnTo>
                    <a:pt x="1114" y="246"/>
                  </a:lnTo>
                  <a:lnTo>
                    <a:pt x="1107" y="255"/>
                  </a:lnTo>
                  <a:lnTo>
                    <a:pt x="1101" y="267"/>
                  </a:lnTo>
                  <a:lnTo>
                    <a:pt x="1093" y="274"/>
                  </a:lnTo>
                  <a:lnTo>
                    <a:pt x="1086" y="286"/>
                  </a:lnTo>
                  <a:lnTo>
                    <a:pt x="1078" y="293"/>
                  </a:lnTo>
                  <a:lnTo>
                    <a:pt x="1072" y="305"/>
                  </a:lnTo>
                  <a:lnTo>
                    <a:pt x="1063" y="314"/>
                  </a:lnTo>
                  <a:lnTo>
                    <a:pt x="1057" y="322"/>
                  </a:lnTo>
                  <a:lnTo>
                    <a:pt x="1050" y="331"/>
                  </a:lnTo>
                  <a:lnTo>
                    <a:pt x="1042" y="343"/>
                  </a:lnTo>
                  <a:lnTo>
                    <a:pt x="1034" y="350"/>
                  </a:lnTo>
                  <a:lnTo>
                    <a:pt x="1027" y="362"/>
                  </a:lnTo>
                  <a:lnTo>
                    <a:pt x="1019" y="369"/>
                  </a:lnTo>
                  <a:lnTo>
                    <a:pt x="1014" y="381"/>
                  </a:lnTo>
                  <a:lnTo>
                    <a:pt x="1006" y="388"/>
                  </a:lnTo>
                  <a:lnTo>
                    <a:pt x="1000" y="398"/>
                  </a:lnTo>
                  <a:lnTo>
                    <a:pt x="993" y="407"/>
                  </a:lnTo>
                  <a:lnTo>
                    <a:pt x="987" y="415"/>
                  </a:lnTo>
                  <a:lnTo>
                    <a:pt x="981" y="425"/>
                  </a:lnTo>
                  <a:lnTo>
                    <a:pt x="975" y="432"/>
                  </a:lnTo>
                  <a:lnTo>
                    <a:pt x="970" y="440"/>
                  </a:lnTo>
                  <a:lnTo>
                    <a:pt x="964" y="449"/>
                  </a:lnTo>
                  <a:lnTo>
                    <a:pt x="960" y="457"/>
                  </a:lnTo>
                  <a:lnTo>
                    <a:pt x="955" y="465"/>
                  </a:lnTo>
                  <a:lnTo>
                    <a:pt x="951" y="472"/>
                  </a:lnTo>
                  <a:lnTo>
                    <a:pt x="947" y="480"/>
                  </a:lnTo>
                  <a:lnTo>
                    <a:pt x="943" y="485"/>
                  </a:lnTo>
                  <a:lnTo>
                    <a:pt x="941" y="491"/>
                  </a:lnTo>
                  <a:lnTo>
                    <a:pt x="937" y="497"/>
                  </a:lnTo>
                  <a:lnTo>
                    <a:pt x="936" y="504"/>
                  </a:lnTo>
                  <a:lnTo>
                    <a:pt x="934" y="508"/>
                  </a:lnTo>
                  <a:lnTo>
                    <a:pt x="932" y="514"/>
                  </a:lnTo>
                  <a:lnTo>
                    <a:pt x="932" y="518"/>
                  </a:lnTo>
                  <a:lnTo>
                    <a:pt x="932" y="522"/>
                  </a:lnTo>
                  <a:lnTo>
                    <a:pt x="934" y="529"/>
                  </a:lnTo>
                  <a:lnTo>
                    <a:pt x="937" y="537"/>
                  </a:lnTo>
                  <a:lnTo>
                    <a:pt x="941" y="539"/>
                  </a:lnTo>
                  <a:lnTo>
                    <a:pt x="949" y="544"/>
                  </a:lnTo>
                  <a:lnTo>
                    <a:pt x="953" y="548"/>
                  </a:lnTo>
                  <a:lnTo>
                    <a:pt x="958" y="550"/>
                  </a:lnTo>
                  <a:lnTo>
                    <a:pt x="962" y="554"/>
                  </a:lnTo>
                  <a:lnTo>
                    <a:pt x="968" y="560"/>
                  </a:lnTo>
                  <a:lnTo>
                    <a:pt x="972" y="561"/>
                  </a:lnTo>
                  <a:lnTo>
                    <a:pt x="977" y="565"/>
                  </a:lnTo>
                  <a:lnTo>
                    <a:pt x="983" y="569"/>
                  </a:lnTo>
                  <a:lnTo>
                    <a:pt x="989" y="575"/>
                  </a:lnTo>
                  <a:lnTo>
                    <a:pt x="995" y="579"/>
                  </a:lnTo>
                  <a:lnTo>
                    <a:pt x="1002" y="584"/>
                  </a:lnTo>
                  <a:lnTo>
                    <a:pt x="1010" y="588"/>
                  </a:lnTo>
                  <a:lnTo>
                    <a:pt x="1015" y="594"/>
                  </a:lnTo>
                  <a:lnTo>
                    <a:pt x="1023" y="598"/>
                  </a:lnTo>
                  <a:lnTo>
                    <a:pt x="1031" y="603"/>
                  </a:lnTo>
                  <a:lnTo>
                    <a:pt x="1036" y="609"/>
                  </a:lnTo>
                  <a:lnTo>
                    <a:pt x="1044" y="615"/>
                  </a:lnTo>
                  <a:lnTo>
                    <a:pt x="1052" y="619"/>
                  </a:lnTo>
                  <a:lnTo>
                    <a:pt x="1059" y="624"/>
                  </a:lnTo>
                  <a:lnTo>
                    <a:pt x="1067" y="630"/>
                  </a:lnTo>
                  <a:lnTo>
                    <a:pt x="1074" y="636"/>
                  </a:lnTo>
                  <a:lnTo>
                    <a:pt x="1082" y="641"/>
                  </a:lnTo>
                  <a:lnTo>
                    <a:pt x="1090" y="647"/>
                  </a:lnTo>
                  <a:lnTo>
                    <a:pt x="1097" y="653"/>
                  </a:lnTo>
                  <a:lnTo>
                    <a:pt x="1105" y="658"/>
                  </a:lnTo>
                  <a:lnTo>
                    <a:pt x="1112" y="664"/>
                  </a:lnTo>
                  <a:lnTo>
                    <a:pt x="1122" y="670"/>
                  </a:lnTo>
                  <a:lnTo>
                    <a:pt x="1130" y="676"/>
                  </a:lnTo>
                  <a:lnTo>
                    <a:pt x="1137" y="683"/>
                  </a:lnTo>
                  <a:lnTo>
                    <a:pt x="1145" y="687"/>
                  </a:lnTo>
                  <a:lnTo>
                    <a:pt x="1152" y="693"/>
                  </a:lnTo>
                  <a:lnTo>
                    <a:pt x="1160" y="698"/>
                  </a:lnTo>
                  <a:lnTo>
                    <a:pt x="1168" y="704"/>
                  </a:lnTo>
                  <a:lnTo>
                    <a:pt x="1175" y="710"/>
                  </a:lnTo>
                  <a:lnTo>
                    <a:pt x="1181" y="716"/>
                  </a:lnTo>
                  <a:lnTo>
                    <a:pt x="1189" y="721"/>
                  </a:lnTo>
                  <a:lnTo>
                    <a:pt x="1196" y="727"/>
                  </a:lnTo>
                  <a:lnTo>
                    <a:pt x="1204" y="733"/>
                  </a:lnTo>
                  <a:lnTo>
                    <a:pt x="1209" y="736"/>
                  </a:lnTo>
                  <a:lnTo>
                    <a:pt x="1215" y="742"/>
                  </a:lnTo>
                  <a:lnTo>
                    <a:pt x="1223" y="748"/>
                  </a:lnTo>
                  <a:lnTo>
                    <a:pt x="1227" y="754"/>
                  </a:lnTo>
                  <a:lnTo>
                    <a:pt x="1232" y="759"/>
                  </a:lnTo>
                  <a:lnTo>
                    <a:pt x="1238" y="763"/>
                  </a:lnTo>
                  <a:lnTo>
                    <a:pt x="1246" y="769"/>
                  </a:lnTo>
                  <a:lnTo>
                    <a:pt x="1253" y="778"/>
                  </a:lnTo>
                  <a:lnTo>
                    <a:pt x="1261" y="788"/>
                  </a:lnTo>
                  <a:lnTo>
                    <a:pt x="1268" y="795"/>
                  </a:lnTo>
                  <a:lnTo>
                    <a:pt x="1274" y="803"/>
                  </a:lnTo>
                  <a:lnTo>
                    <a:pt x="1276" y="809"/>
                  </a:lnTo>
                  <a:lnTo>
                    <a:pt x="1280" y="816"/>
                  </a:lnTo>
                  <a:lnTo>
                    <a:pt x="1280" y="820"/>
                  </a:lnTo>
                  <a:lnTo>
                    <a:pt x="1278" y="826"/>
                  </a:lnTo>
                  <a:lnTo>
                    <a:pt x="1272" y="828"/>
                  </a:lnTo>
                  <a:lnTo>
                    <a:pt x="1268" y="830"/>
                  </a:lnTo>
                  <a:lnTo>
                    <a:pt x="1261" y="828"/>
                  </a:lnTo>
                  <a:lnTo>
                    <a:pt x="1253" y="826"/>
                  </a:lnTo>
                  <a:lnTo>
                    <a:pt x="1247" y="822"/>
                  </a:lnTo>
                  <a:lnTo>
                    <a:pt x="1242" y="820"/>
                  </a:lnTo>
                  <a:lnTo>
                    <a:pt x="1236" y="816"/>
                  </a:lnTo>
                  <a:lnTo>
                    <a:pt x="1230" y="814"/>
                  </a:lnTo>
                  <a:lnTo>
                    <a:pt x="1225" y="811"/>
                  </a:lnTo>
                  <a:lnTo>
                    <a:pt x="1219" y="809"/>
                  </a:lnTo>
                  <a:lnTo>
                    <a:pt x="1211" y="805"/>
                  </a:lnTo>
                  <a:lnTo>
                    <a:pt x="1206" y="801"/>
                  </a:lnTo>
                  <a:lnTo>
                    <a:pt x="1198" y="795"/>
                  </a:lnTo>
                  <a:lnTo>
                    <a:pt x="1190" y="792"/>
                  </a:lnTo>
                  <a:lnTo>
                    <a:pt x="1181" y="786"/>
                  </a:lnTo>
                  <a:lnTo>
                    <a:pt x="1175" y="782"/>
                  </a:lnTo>
                  <a:lnTo>
                    <a:pt x="1166" y="776"/>
                  </a:lnTo>
                  <a:lnTo>
                    <a:pt x="1158" y="771"/>
                  </a:lnTo>
                  <a:lnTo>
                    <a:pt x="1150" y="765"/>
                  </a:lnTo>
                  <a:lnTo>
                    <a:pt x="1141" y="759"/>
                  </a:lnTo>
                  <a:lnTo>
                    <a:pt x="1131" y="754"/>
                  </a:lnTo>
                  <a:lnTo>
                    <a:pt x="1124" y="746"/>
                  </a:lnTo>
                  <a:lnTo>
                    <a:pt x="1114" y="740"/>
                  </a:lnTo>
                  <a:lnTo>
                    <a:pt x="1105" y="735"/>
                  </a:lnTo>
                  <a:lnTo>
                    <a:pt x="1095" y="729"/>
                  </a:lnTo>
                  <a:lnTo>
                    <a:pt x="1088" y="721"/>
                  </a:lnTo>
                  <a:lnTo>
                    <a:pt x="1078" y="716"/>
                  </a:lnTo>
                  <a:lnTo>
                    <a:pt x="1069" y="710"/>
                  </a:lnTo>
                  <a:lnTo>
                    <a:pt x="1059" y="702"/>
                  </a:lnTo>
                  <a:lnTo>
                    <a:pt x="1050" y="697"/>
                  </a:lnTo>
                  <a:lnTo>
                    <a:pt x="1040" y="689"/>
                  </a:lnTo>
                  <a:lnTo>
                    <a:pt x="1031" y="683"/>
                  </a:lnTo>
                  <a:lnTo>
                    <a:pt x="1021" y="676"/>
                  </a:lnTo>
                  <a:lnTo>
                    <a:pt x="1012" y="670"/>
                  </a:lnTo>
                  <a:lnTo>
                    <a:pt x="1002" y="662"/>
                  </a:lnTo>
                  <a:lnTo>
                    <a:pt x="993" y="658"/>
                  </a:lnTo>
                  <a:lnTo>
                    <a:pt x="983" y="651"/>
                  </a:lnTo>
                  <a:lnTo>
                    <a:pt x="974" y="645"/>
                  </a:lnTo>
                  <a:lnTo>
                    <a:pt x="964" y="639"/>
                  </a:lnTo>
                  <a:lnTo>
                    <a:pt x="956" y="634"/>
                  </a:lnTo>
                  <a:lnTo>
                    <a:pt x="947" y="628"/>
                  </a:lnTo>
                  <a:lnTo>
                    <a:pt x="939" y="622"/>
                  </a:lnTo>
                  <a:lnTo>
                    <a:pt x="932" y="619"/>
                  </a:lnTo>
                  <a:lnTo>
                    <a:pt x="922" y="615"/>
                  </a:lnTo>
                  <a:lnTo>
                    <a:pt x="915" y="609"/>
                  </a:lnTo>
                  <a:lnTo>
                    <a:pt x="905" y="603"/>
                  </a:lnTo>
                  <a:lnTo>
                    <a:pt x="898" y="600"/>
                  </a:lnTo>
                  <a:lnTo>
                    <a:pt x="890" y="596"/>
                  </a:lnTo>
                  <a:lnTo>
                    <a:pt x="882" y="592"/>
                  </a:lnTo>
                  <a:lnTo>
                    <a:pt x="875" y="588"/>
                  </a:lnTo>
                  <a:lnTo>
                    <a:pt x="869" y="586"/>
                  </a:lnTo>
                  <a:lnTo>
                    <a:pt x="863" y="584"/>
                  </a:lnTo>
                  <a:lnTo>
                    <a:pt x="856" y="581"/>
                  </a:lnTo>
                  <a:lnTo>
                    <a:pt x="850" y="579"/>
                  </a:lnTo>
                  <a:lnTo>
                    <a:pt x="844" y="577"/>
                  </a:lnTo>
                  <a:lnTo>
                    <a:pt x="839" y="575"/>
                  </a:lnTo>
                  <a:lnTo>
                    <a:pt x="829" y="575"/>
                  </a:lnTo>
                  <a:lnTo>
                    <a:pt x="821" y="577"/>
                  </a:lnTo>
                  <a:lnTo>
                    <a:pt x="816" y="577"/>
                  </a:lnTo>
                  <a:lnTo>
                    <a:pt x="812" y="577"/>
                  </a:lnTo>
                  <a:lnTo>
                    <a:pt x="804" y="579"/>
                  </a:lnTo>
                  <a:lnTo>
                    <a:pt x="799" y="579"/>
                  </a:lnTo>
                  <a:lnTo>
                    <a:pt x="791" y="581"/>
                  </a:lnTo>
                  <a:lnTo>
                    <a:pt x="783" y="582"/>
                  </a:lnTo>
                  <a:lnTo>
                    <a:pt x="774" y="582"/>
                  </a:lnTo>
                  <a:lnTo>
                    <a:pt x="766" y="586"/>
                  </a:lnTo>
                  <a:lnTo>
                    <a:pt x="755" y="586"/>
                  </a:lnTo>
                  <a:lnTo>
                    <a:pt x="743" y="588"/>
                  </a:lnTo>
                  <a:lnTo>
                    <a:pt x="732" y="590"/>
                  </a:lnTo>
                  <a:lnTo>
                    <a:pt x="721" y="592"/>
                  </a:lnTo>
                  <a:lnTo>
                    <a:pt x="707" y="594"/>
                  </a:lnTo>
                  <a:lnTo>
                    <a:pt x="696" y="596"/>
                  </a:lnTo>
                  <a:lnTo>
                    <a:pt x="681" y="600"/>
                  </a:lnTo>
                  <a:lnTo>
                    <a:pt x="669" y="601"/>
                  </a:lnTo>
                  <a:lnTo>
                    <a:pt x="654" y="603"/>
                  </a:lnTo>
                  <a:lnTo>
                    <a:pt x="639" y="607"/>
                  </a:lnTo>
                  <a:lnTo>
                    <a:pt x="624" y="609"/>
                  </a:lnTo>
                  <a:lnTo>
                    <a:pt x="608" y="613"/>
                  </a:lnTo>
                  <a:lnTo>
                    <a:pt x="593" y="615"/>
                  </a:lnTo>
                  <a:lnTo>
                    <a:pt x="578" y="617"/>
                  </a:lnTo>
                  <a:lnTo>
                    <a:pt x="561" y="620"/>
                  </a:lnTo>
                  <a:lnTo>
                    <a:pt x="546" y="624"/>
                  </a:lnTo>
                  <a:lnTo>
                    <a:pt x="528" y="626"/>
                  </a:lnTo>
                  <a:lnTo>
                    <a:pt x="511" y="630"/>
                  </a:lnTo>
                  <a:lnTo>
                    <a:pt x="496" y="634"/>
                  </a:lnTo>
                  <a:lnTo>
                    <a:pt x="479" y="636"/>
                  </a:lnTo>
                  <a:lnTo>
                    <a:pt x="464" y="639"/>
                  </a:lnTo>
                  <a:lnTo>
                    <a:pt x="447" y="643"/>
                  </a:lnTo>
                  <a:lnTo>
                    <a:pt x="430" y="647"/>
                  </a:lnTo>
                  <a:lnTo>
                    <a:pt x="414" y="651"/>
                  </a:lnTo>
                  <a:lnTo>
                    <a:pt x="395" y="655"/>
                  </a:lnTo>
                  <a:lnTo>
                    <a:pt x="380" y="658"/>
                  </a:lnTo>
                  <a:lnTo>
                    <a:pt x="363" y="660"/>
                  </a:lnTo>
                  <a:lnTo>
                    <a:pt x="346" y="664"/>
                  </a:lnTo>
                  <a:lnTo>
                    <a:pt x="331" y="668"/>
                  </a:lnTo>
                  <a:lnTo>
                    <a:pt x="314" y="672"/>
                  </a:lnTo>
                  <a:lnTo>
                    <a:pt x="298" y="676"/>
                  </a:lnTo>
                  <a:lnTo>
                    <a:pt x="283" y="679"/>
                  </a:lnTo>
                  <a:lnTo>
                    <a:pt x="268" y="681"/>
                  </a:lnTo>
                  <a:lnTo>
                    <a:pt x="253" y="687"/>
                  </a:lnTo>
                  <a:lnTo>
                    <a:pt x="239" y="689"/>
                  </a:lnTo>
                  <a:lnTo>
                    <a:pt x="224" y="693"/>
                  </a:lnTo>
                  <a:lnTo>
                    <a:pt x="211" y="697"/>
                  </a:lnTo>
                  <a:lnTo>
                    <a:pt x="199" y="700"/>
                  </a:lnTo>
                  <a:lnTo>
                    <a:pt x="186" y="704"/>
                  </a:lnTo>
                  <a:lnTo>
                    <a:pt x="175" y="710"/>
                  </a:lnTo>
                  <a:lnTo>
                    <a:pt x="163" y="712"/>
                  </a:lnTo>
                  <a:lnTo>
                    <a:pt x="152" y="716"/>
                  </a:lnTo>
                  <a:lnTo>
                    <a:pt x="140" y="719"/>
                  </a:lnTo>
                  <a:lnTo>
                    <a:pt x="131" y="723"/>
                  </a:lnTo>
                  <a:lnTo>
                    <a:pt x="123" y="725"/>
                  </a:lnTo>
                  <a:lnTo>
                    <a:pt x="114" y="731"/>
                  </a:lnTo>
                  <a:lnTo>
                    <a:pt x="106" y="733"/>
                  </a:lnTo>
                  <a:lnTo>
                    <a:pt x="101" y="736"/>
                  </a:lnTo>
                  <a:lnTo>
                    <a:pt x="93" y="740"/>
                  </a:lnTo>
                  <a:lnTo>
                    <a:pt x="89" y="744"/>
                  </a:lnTo>
                  <a:lnTo>
                    <a:pt x="83" y="748"/>
                  </a:lnTo>
                  <a:lnTo>
                    <a:pt x="82" y="752"/>
                  </a:lnTo>
                  <a:lnTo>
                    <a:pt x="78" y="757"/>
                  </a:lnTo>
                  <a:lnTo>
                    <a:pt x="78" y="765"/>
                  </a:lnTo>
                  <a:lnTo>
                    <a:pt x="78" y="771"/>
                  </a:lnTo>
                  <a:lnTo>
                    <a:pt x="82" y="778"/>
                  </a:lnTo>
                  <a:lnTo>
                    <a:pt x="85" y="786"/>
                  </a:lnTo>
                  <a:lnTo>
                    <a:pt x="91" y="795"/>
                  </a:lnTo>
                  <a:lnTo>
                    <a:pt x="95" y="801"/>
                  </a:lnTo>
                  <a:lnTo>
                    <a:pt x="97" y="805"/>
                  </a:lnTo>
                  <a:lnTo>
                    <a:pt x="101" y="811"/>
                  </a:lnTo>
                  <a:lnTo>
                    <a:pt x="104" y="816"/>
                  </a:lnTo>
                  <a:lnTo>
                    <a:pt x="108" y="822"/>
                  </a:lnTo>
                  <a:lnTo>
                    <a:pt x="112" y="828"/>
                  </a:lnTo>
                  <a:lnTo>
                    <a:pt x="118" y="833"/>
                  </a:lnTo>
                  <a:lnTo>
                    <a:pt x="123" y="839"/>
                  </a:lnTo>
                  <a:lnTo>
                    <a:pt x="127" y="845"/>
                  </a:lnTo>
                  <a:lnTo>
                    <a:pt x="131" y="851"/>
                  </a:lnTo>
                  <a:lnTo>
                    <a:pt x="137" y="856"/>
                  </a:lnTo>
                  <a:lnTo>
                    <a:pt x="142" y="862"/>
                  </a:lnTo>
                  <a:lnTo>
                    <a:pt x="148" y="868"/>
                  </a:lnTo>
                  <a:lnTo>
                    <a:pt x="154" y="875"/>
                  </a:lnTo>
                  <a:lnTo>
                    <a:pt x="159" y="881"/>
                  </a:lnTo>
                  <a:lnTo>
                    <a:pt x="165" y="887"/>
                  </a:lnTo>
                  <a:lnTo>
                    <a:pt x="171" y="892"/>
                  </a:lnTo>
                  <a:lnTo>
                    <a:pt x="177" y="900"/>
                  </a:lnTo>
                  <a:lnTo>
                    <a:pt x="182" y="906"/>
                  </a:lnTo>
                  <a:lnTo>
                    <a:pt x="190" y="913"/>
                  </a:lnTo>
                  <a:lnTo>
                    <a:pt x="196" y="919"/>
                  </a:lnTo>
                  <a:lnTo>
                    <a:pt x="201" y="927"/>
                  </a:lnTo>
                  <a:lnTo>
                    <a:pt x="209" y="932"/>
                  </a:lnTo>
                  <a:lnTo>
                    <a:pt x="217" y="940"/>
                  </a:lnTo>
                  <a:lnTo>
                    <a:pt x="222" y="946"/>
                  </a:lnTo>
                  <a:lnTo>
                    <a:pt x="228" y="951"/>
                  </a:lnTo>
                  <a:lnTo>
                    <a:pt x="234" y="957"/>
                  </a:lnTo>
                  <a:lnTo>
                    <a:pt x="241" y="963"/>
                  </a:lnTo>
                  <a:lnTo>
                    <a:pt x="249" y="968"/>
                  </a:lnTo>
                  <a:lnTo>
                    <a:pt x="255" y="976"/>
                  </a:lnTo>
                  <a:lnTo>
                    <a:pt x="260" y="982"/>
                  </a:lnTo>
                  <a:lnTo>
                    <a:pt x="268" y="987"/>
                  </a:lnTo>
                  <a:lnTo>
                    <a:pt x="274" y="991"/>
                  </a:lnTo>
                  <a:lnTo>
                    <a:pt x="279" y="997"/>
                  </a:lnTo>
                  <a:lnTo>
                    <a:pt x="287" y="1003"/>
                  </a:lnTo>
                  <a:lnTo>
                    <a:pt x="293" y="1008"/>
                  </a:lnTo>
                  <a:lnTo>
                    <a:pt x="298" y="1012"/>
                  </a:lnTo>
                  <a:lnTo>
                    <a:pt x="306" y="1018"/>
                  </a:lnTo>
                  <a:lnTo>
                    <a:pt x="312" y="1022"/>
                  </a:lnTo>
                  <a:lnTo>
                    <a:pt x="319" y="1027"/>
                  </a:lnTo>
                  <a:lnTo>
                    <a:pt x="323" y="1031"/>
                  </a:lnTo>
                  <a:lnTo>
                    <a:pt x="329" y="1035"/>
                  </a:lnTo>
                  <a:lnTo>
                    <a:pt x="334" y="1039"/>
                  </a:lnTo>
                  <a:lnTo>
                    <a:pt x="342" y="1043"/>
                  </a:lnTo>
                  <a:lnTo>
                    <a:pt x="346" y="1045"/>
                  </a:lnTo>
                  <a:lnTo>
                    <a:pt x="352" y="1048"/>
                  </a:lnTo>
                  <a:lnTo>
                    <a:pt x="357" y="1050"/>
                  </a:lnTo>
                  <a:lnTo>
                    <a:pt x="363" y="1054"/>
                  </a:lnTo>
                  <a:lnTo>
                    <a:pt x="373" y="1058"/>
                  </a:lnTo>
                  <a:lnTo>
                    <a:pt x="382" y="1062"/>
                  </a:lnTo>
                  <a:lnTo>
                    <a:pt x="390" y="1064"/>
                  </a:lnTo>
                  <a:lnTo>
                    <a:pt x="397" y="1064"/>
                  </a:lnTo>
                  <a:lnTo>
                    <a:pt x="399" y="1064"/>
                  </a:lnTo>
                  <a:lnTo>
                    <a:pt x="405" y="1062"/>
                  </a:lnTo>
                  <a:lnTo>
                    <a:pt x="411" y="1062"/>
                  </a:lnTo>
                  <a:lnTo>
                    <a:pt x="416" y="1060"/>
                  </a:lnTo>
                  <a:lnTo>
                    <a:pt x="424" y="1060"/>
                  </a:lnTo>
                  <a:lnTo>
                    <a:pt x="433" y="1056"/>
                  </a:lnTo>
                  <a:lnTo>
                    <a:pt x="441" y="1056"/>
                  </a:lnTo>
                  <a:lnTo>
                    <a:pt x="452" y="1054"/>
                  </a:lnTo>
                  <a:lnTo>
                    <a:pt x="462" y="1052"/>
                  </a:lnTo>
                  <a:lnTo>
                    <a:pt x="473" y="1050"/>
                  </a:lnTo>
                  <a:lnTo>
                    <a:pt x="485" y="1046"/>
                  </a:lnTo>
                  <a:lnTo>
                    <a:pt x="498" y="1045"/>
                  </a:lnTo>
                  <a:lnTo>
                    <a:pt x="511" y="1043"/>
                  </a:lnTo>
                  <a:lnTo>
                    <a:pt x="525" y="1039"/>
                  </a:lnTo>
                  <a:lnTo>
                    <a:pt x="538" y="1037"/>
                  </a:lnTo>
                  <a:lnTo>
                    <a:pt x="555" y="1033"/>
                  </a:lnTo>
                  <a:lnTo>
                    <a:pt x="568" y="1029"/>
                  </a:lnTo>
                  <a:lnTo>
                    <a:pt x="584" y="1027"/>
                  </a:lnTo>
                  <a:lnTo>
                    <a:pt x="601" y="1022"/>
                  </a:lnTo>
                  <a:lnTo>
                    <a:pt x="618" y="1020"/>
                  </a:lnTo>
                  <a:lnTo>
                    <a:pt x="635" y="1014"/>
                  </a:lnTo>
                  <a:lnTo>
                    <a:pt x="652" y="1012"/>
                  </a:lnTo>
                  <a:lnTo>
                    <a:pt x="669" y="1008"/>
                  </a:lnTo>
                  <a:lnTo>
                    <a:pt x="688" y="1005"/>
                  </a:lnTo>
                  <a:lnTo>
                    <a:pt x="705" y="1001"/>
                  </a:lnTo>
                  <a:lnTo>
                    <a:pt x="723" y="997"/>
                  </a:lnTo>
                  <a:lnTo>
                    <a:pt x="743" y="991"/>
                  </a:lnTo>
                  <a:lnTo>
                    <a:pt x="762" y="987"/>
                  </a:lnTo>
                  <a:lnTo>
                    <a:pt x="781" y="984"/>
                  </a:lnTo>
                  <a:lnTo>
                    <a:pt x="800" y="980"/>
                  </a:lnTo>
                  <a:lnTo>
                    <a:pt x="820" y="976"/>
                  </a:lnTo>
                  <a:lnTo>
                    <a:pt x="839" y="972"/>
                  </a:lnTo>
                  <a:lnTo>
                    <a:pt x="858" y="967"/>
                  </a:lnTo>
                  <a:lnTo>
                    <a:pt x="877" y="963"/>
                  </a:lnTo>
                  <a:lnTo>
                    <a:pt x="894" y="957"/>
                  </a:lnTo>
                  <a:lnTo>
                    <a:pt x="915" y="953"/>
                  </a:lnTo>
                  <a:lnTo>
                    <a:pt x="932" y="949"/>
                  </a:lnTo>
                  <a:lnTo>
                    <a:pt x="951" y="946"/>
                  </a:lnTo>
                  <a:lnTo>
                    <a:pt x="970" y="940"/>
                  </a:lnTo>
                  <a:lnTo>
                    <a:pt x="989" y="936"/>
                  </a:lnTo>
                  <a:lnTo>
                    <a:pt x="1006" y="932"/>
                  </a:lnTo>
                  <a:lnTo>
                    <a:pt x="1023" y="929"/>
                  </a:lnTo>
                  <a:lnTo>
                    <a:pt x="1040" y="925"/>
                  </a:lnTo>
                  <a:lnTo>
                    <a:pt x="1057" y="921"/>
                  </a:lnTo>
                  <a:lnTo>
                    <a:pt x="1072" y="915"/>
                  </a:lnTo>
                  <a:lnTo>
                    <a:pt x="1090" y="911"/>
                  </a:lnTo>
                  <a:lnTo>
                    <a:pt x="1105" y="908"/>
                  </a:lnTo>
                  <a:lnTo>
                    <a:pt x="1122" y="906"/>
                  </a:lnTo>
                  <a:lnTo>
                    <a:pt x="1135" y="902"/>
                  </a:lnTo>
                  <a:lnTo>
                    <a:pt x="1150" y="898"/>
                  </a:lnTo>
                  <a:lnTo>
                    <a:pt x="1164" y="894"/>
                  </a:lnTo>
                  <a:lnTo>
                    <a:pt x="1177" y="891"/>
                  </a:lnTo>
                  <a:lnTo>
                    <a:pt x="1189" y="889"/>
                  </a:lnTo>
                  <a:lnTo>
                    <a:pt x="1202" y="885"/>
                  </a:lnTo>
                  <a:lnTo>
                    <a:pt x="1211" y="883"/>
                  </a:lnTo>
                  <a:lnTo>
                    <a:pt x="1223" y="881"/>
                  </a:lnTo>
                  <a:lnTo>
                    <a:pt x="1232" y="877"/>
                  </a:lnTo>
                  <a:lnTo>
                    <a:pt x="1242" y="875"/>
                  </a:lnTo>
                  <a:lnTo>
                    <a:pt x="1249" y="871"/>
                  </a:lnTo>
                  <a:lnTo>
                    <a:pt x="1257" y="871"/>
                  </a:lnTo>
                  <a:lnTo>
                    <a:pt x="1263" y="868"/>
                  </a:lnTo>
                  <a:lnTo>
                    <a:pt x="1270" y="868"/>
                  </a:lnTo>
                  <a:lnTo>
                    <a:pt x="1274" y="866"/>
                  </a:lnTo>
                  <a:lnTo>
                    <a:pt x="1278" y="866"/>
                  </a:lnTo>
                  <a:lnTo>
                    <a:pt x="1284" y="860"/>
                  </a:lnTo>
                  <a:lnTo>
                    <a:pt x="1293" y="854"/>
                  </a:lnTo>
                  <a:lnTo>
                    <a:pt x="1299" y="849"/>
                  </a:lnTo>
                  <a:lnTo>
                    <a:pt x="1303" y="845"/>
                  </a:lnTo>
                  <a:lnTo>
                    <a:pt x="1308" y="839"/>
                  </a:lnTo>
                  <a:lnTo>
                    <a:pt x="1316" y="833"/>
                  </a:lnTo>
                  <a:lnTo>
                    <a:pt x="1320" y="826"/>
                  </a:lnTo>
                  <a:lnTo>
                    <a:pt x="1327" y="818"/>
                  </a:lnTo>
                  <a:lnTo>
                    <a:pt x="1335" y="811"/>
                  </a:lnTo>
                  <a:lnTo>
                    <a:pt x="1343" y="803"/>
                  </a:lnTo>
                  <a:lnTo>
                    <a:pt x="1348" y="794"/>
                  </a:lnTo>
                  <a:lnTo>
                    <a:pt x="1358" y="784"/>
                  </a:lnTo>
                  <a:lnTo>
                    <a:pt x="1365" y="774"/>
                  </a:lnTo>
                  <a:lnTo>
                    <a:pt x="1373" y="765"/>
                  </a:lnTo>
                  <a:lnTo>
                    <a:pt x="1383" y="755"/>
                  </a:lnTo>
                  <a:lnTo>
                    <a:pt x="1390" y="744"/>
                  </a:lnTo>
                  <a:lnTo>
                    <a:pt x="1398" y="733"/>
                  </a:lnTo>
                  <a:lnTo>
                    <a:pt x="1407" y="721"/>
                  </a:lnTo>
                  <a:lnTo>
                    <a:pt x="1417" y="710"/>
                  </a:lnTo>
                  <a:lnTo>
                    <a:pt x="1424" y="698"/>
                  </a:lnTo>
                  <a:lnTo>
                    <a:pt x="1434" y="687"/>
                  </a:lnTo>
                  <a:lnTo>
                    <a:pt x="1443" y="674"/>
                  </a:lnTo>
                  <a:lnTo>
                    <a:pt x="1453" y="660"/>
                  </a:lnTo>
                  <a:lnTo>
                    <a:pt x="1462" y="647"/>
                  </a:lnTo>
                  <a:lnTo>
                    <a:pt x="1472" y="636"/>
                  </a:lnTo>
                  <a:lnTo>
                    <a:pt x="1481" y="622"/>
                  </a:lnTo>
                  <a:lnTo>
                    <a:pt x="1489" y="609"/>
                  </a:lnTo>
                  <a:lnTo>
                    <a:pt x="1500" y="596"/>
                  </a:lnTo>
                  <a:lnTo>
                    <a:pt x="1510" y="582"/>
                  </a:lnTo>
                  <a:lnTo>
                    <a:pt x="1519" y="569"/>
                  </a:lnTo>
                  <a:lnTo>
                    <a:pt x="1527" y="556"/>
                  </a:lnTo>
                  <a:lnTo>
                    <a:pt x="1537" y="542"/>
                  </a:lnTo>
                  <a:lnTo>
                    <a:pt x="1546" y="529"/>
                  </a:lnTo>
                  <a:lnTo>
                    <a:pt x="1556" y="516"/>
                  </a:lnTo>
                  <a:lnTo>
                    <a:pt x="1563" y="503"/>
                  </a:lnTo>
                  <a:lnTo>
                    <a:pt x="1573" y="489"/>
                  </a:lnTo>
                  <a:lnTo>
                    <a:pt x="1580" y="476"/>
                  </a:lnTo>
                  <a:lnTo>
                    <a:pt x="1590" y="465"/>
                  </a:lnTo>
                  <a:lnTo>
                    <a:pt x="1597" y="449"/>
                  </a:lnTo>
                  <a:lnTo>
                    <a:pt x="1605" y="438"/>
                  </a:lnTo>
                  <a:lnTo>
                    <a:pt x="1613" y="425"/>
                  </a:lnTo>
                  <a:lnTo>
                    <a:pt x="1620" y="415"/>
                  </a:lnTo>
                  <a:lnTo>
                    <a:pt x="1626" y="402"/>
                  </a:lnTo>
                  <a:lnTo>
                    <a:pt x="1634" y="390"/>
                  </a:lnTo>
                  <a:lnTo>
                    <a:pt x="1639" y="379"/>
                  </a:lnTo>
                  <a:lnTo>
                    <a:pt x="1647" y="369"/>
                  </a:lnTo>
                  <a:lnTo>
                    <a:pt x="1653" y="358"/>
                  </a:lnTo>
                  <a:lnTo>
                    <a:pt x="1658" y="349"/>
                  </a:lnTo>
                  <a:lnTo>
                    <a:pt x="1662" y="339"/>
                  </a:lnTo>
                  <a:lnTo>
                    <a:pt x="1668" y="329"/>
                  </a:lnTo>
                  <a:lnTo>
                    <a:pt x="1672" y="320"/>
                  </a:lnTo>
                  <a:lnTo>
                    <a:pt x="1677" y="312"/>
                  </a:lnTo>
                  <a:lnTo>
                    <a:pt x="1681" y="303"/>
                  </a:lnTo>
                  <a:lnTo>
                    <a:pt x="1685" y="297"/>
                  </a:lnTo>
                  <a:lnTo>
                    <a:pt x="1687" y="290"/>
                  </a:lnTo>
                  <a:lnTo>
                    <a:pt x="1689" y="284"/>
                  </a:lnTo>
                  <a:lnTo>
                    <a:pt x="1691" y="278"/>
                  </a:lnTo>
                  <a:lnTo>
                    <a:pt x="1693" y="272"/>
                  </a:lnTo>
                  <a:lnTo>
                    <a:pt x="1694" y="267"/>
                  </a:lnTo>
                  <a:lnTo>
                    <a:pt x="1694" y="261"/>
                  </a:lnTo>
                  <a:lnTo>
                    <a:pt x="1689" y="257"/>
                  </a:lnTo>
                  <a:lnTo>
                    <a:pt x="1683" y="252"/>
                  </a:lnTo>
                  <a:lnTo>
                    <a:pt x="1677" y="246"/>
                  </a:lnTo>
                  <a:lnTo>
                    <a:pt x="1668" y="242"/>
                  </a:lnTo>
                  <a:lnTo>
                    <a:pt x="1662" y="238"/>
                  </a:lnTo>
                  <a:lnTo>
                    <a:pt x="1656" y="234"/>
                  </a:lnTo>
                  <a:lnTo>
                    <a:pt x="1653" y="231"/>
                  </a:lnTo>
                  <a:lnTo>
                    <a:pt x="1647" y="227"/>
                  </a:lnTo>
                  <a:lnTo>
                    <a:pt x="1641" y="223"/>
                  </a:lnTo>
                  <a:lnTo>
                    <a:pt x="1634" y="221"/>
                  </a:lnTo>
                  <a:lnTo>
                    <a:pt x="1628" y="217"/>
                  </a:lnTo>
                  <a:lnTo>
                    <a:pt x="1622" y="215"/>
                  </a:lnTo>
                  <a:lnTo>
                    <a:pt x="1613" y="210"/>
                  </a:lnTo>
                  <a:lnTo>
                    <a:pt x="1607" y="206"/>
                  </a:lnTo>
                  <a:lnTo>
                    <a:pt x="1597" y="202"/>
                  </a:lnTo>
                  <a:lnTo>
                    <a:pt x="1590" y="198"/>
                  </a:lnTo>
                  <a:lnTo>
                    <a:pt x="1582" y="194"/>
                  </a:lnTo>
                  <a:lnTo>
                    <a:pt x="1575" y="191"/>
                  </a:lnTo>
                  <a:lnTo>
                    <a:pt x="1565" y="187"/>
                  </a:lnTo>
                  <a:lnTo>
                    <a:pt x="1558" y="183"/>
                  </a:lnTo>
                  <a:lnTo>
                    <a:pt x="1548" y="177"/>
                  </a:lnTo>
                  <a:lnTo>
                    <a:pt x="1539" y="174"/>
                  </a:lnTo>
                  <a:lnTo>
                    <a:pt x="1531" y="170"/>
                  </a:lnTo>
                  <a:lnTo>
                    <a:pt x="1521" y="166"/>
                  </a:lnTo>
                  <a:lnTo>
                    <a:pt x="1514" y="162"/>
                  </a:lnTo>
                  <a:lnTo>
                    <a:pt x="1504" y="158"/>
                  </a:lnTo>
                  <a:lnTo>
                    <a:pt x="1495" y="153"/>
                  </a:lnTo>
                  <a:lnTo>
                    <a:pt x="1487" y="149"/>
                  </a:lnTo>
                  <a:lnTo>
                    <a:pt x="1476" y="143"/>
                  </a:lnTo>
                  <a:lnTo>
                    <a:pt x="1466" y="141"/>
                  </a:lnTo>
                  <a:lnTo>
                    <a:pt x="1457" y="136"/>
                  </a:lnTo>
                  <a:lnTo>
                    <a:pt x="1449" y="132"/>
                  </a:lnTo>
                  <a:lnTo>
                    <a:pt x="1440" y="128"/>
                  </a:lnTo>
                  <a:lnTo>
                    <a:pt x="1430" y="124"/>
                  </a:lnTo>
                  <a:lnTo>
                    <a:pt x="1421" y="118"/>
                  </a:lnTo>
                  <a:lnTo>
                    <a:pt x="1413" y="116"/>
                  </a:lnTo>
                  <a:lnTo>
                    <a:pt x="1403" y="111"/>
                  </a:lnTo>
                  <a:lnTo>
                    <a:pt x="1394" y="107"/>
                  </a:lnTo>
                  <a:lnTo>
                    <a:pt x="1384" y="103"/>
                  </a:lnTo>
                  <a:lnTo>
                    <a:pt x="1377" y="99"/>
                  </a:lnTo>
                  <a:lnTo>
                    <a:pt x="1367" y="96"/>
                  </a:lnTo>
                  <a:lnTo>
                    <a:pt x="1360" y="94"/>
                  </a:lnTo>
                  <a:lnTo>
                    <a:pt x="1352" y="90"/>
                  </a:lnTo>
                  <a:lnTo>
                    <a:pt x="1344" y="88"/>
                  </a:lnTo>
                  <a:lnTo>
                    <a:pt x="1337" y="84"/>
                  </a:lnTo>
                  <a:lnTo>
                    <a:pt x="1327" y="80"/>
                  </a:lnTo>
                  <a:lnTo>
                    <a:pt x="1320" y="77"/>
                  </a:lnTo>
                  <a:lnTo>
                    <a:pt x="1314" y="73"/>
                  </a:lnTo>
                  <a:lnTo>
                    <a:pt x="1308" y="71"/>
                  </a:lnTo>
                  <a:lnTo>
                    <a:pt x="1301" y="69"/>
                  </a:lnTo>
                  <a:lnTo>
                    <a:pt x="1297" y="65"/>
                  </a:lnTo>
                  <a:lnTo>
                    <a:pt x="1291" y="63"/>
                  </a:lnTo>
                  <a:lnTo>
                    <a:pt x="1286" y="61"/>
                  </a:lnTo>
                  <a:lnTo>
                    <a:pt x="1280" y="58"/>
                  </a:lnTo>
                  <a:lnTo>
                    <a:pt x="1274" y="56"/>
                  </a:lnTo>
                  <a:lnTo>
                    <a:pt x="1270" y="56"/>
                  </a:lnTo>
                  <a:lnTo>
                    <a:pt x="1263" y="52"/>
                  </a:lnTo>
                  <a:lnTo>
                    <a:pt x="1257" y="50"/>
                  </a:lnTo>
                  <a:lnTo>
                    <a:pt x="1253" y="48"/>
                  </a:lnTo>
                  <a:lnTo>
                    <a:pt x="1249" y="46"/>
                  </a:lnTo>
                  <a:lnTo>
                    <a:pt x="1244" y="46"/>
                  </a:lnTo>
                  <a:lnTo>
                    <a:pt x="1240" y="46"/>
                  </a:lnTo>
                  <a:lnTo>
                    <a:pt x="1232" y="46"/>
                  </a:lnTo>
                  <a:lnTo>
                    <a:pt x="1225" y="46"/>
                  </a:lnTo>
                  <a:lnTo>
                    <a:pt x="1215" y="48"/>
                  </a:lnTo>
                  <a:lnTo>
                    <a:pt x="1208" y="50"/>
                  </a:lnTo>
                  <a:lnTo>
                    <a:pt x="1196" y="50"/>
                  </a:lnTo>
                  <a:lnTo>
                    <a:pt x="1187" y="52"/>
                  </a:lnTo>
                  <a:lnTo>
                    <a:pt x="1175" y="54"/>
                  </a:lnTo>
                  <a:lnTo>
                    <a:pt x="1162" y="58"/>
                  </a:lnTo>
                  <a:lnTo>
                    <a:pt x="1149" y="59"/>
                  </a:lnTo>
                  <a:lnTo>
                    <a:pt x="1135" y="61"/>
                  </a:lnTo>
                  <a:lnTo>
                    <a:pt x="1122" y="65"/>
                  </a:lnTo>
                  <a:lnTo>
                    <a:pt x="1109" y="69"/>
                  </a:lnTo>
                  <a:lnTo>
                    <a:pt x="1093" y="71"/>
                  </a:lnTo>
                  <a:lnTo>
                    <a:pt x="1078" y="73"/>
                  </a:lnTo>
                  <a:lnTo>
                    <a:pt x="1061" y="77"/>
                  </a:lnTo>
                  <a:lnTo>
                    <a:pt x="1046" y="80"/>
                  </a:lnTo>
                  <a:lnTo>
                    <a:pt x="1029" y="84"/>
                  </a:lnTo>
                  <a:lnTo>
                    <a:pt x="1012" y="90"/>
                  </a:lnTo>
                  <a:lnTo>
                    <a:pt x="995" y="94"/>
                  </a:lnTo>
                  <a:lnTo>
                    <a:pt x="977" y="97"/>
                  </a:lnTo>
                  <a:lnTo>
                    <a:pt x="960" y="101"/>
                  </a:lnTo>
                  <a:lnTo>
                    <a:pt x="941" y="105"/>
                  </a:lnTo>
                  <a:lnTo>
                    <a:pt x="922" y="111"/>
                  </a:lnTo>
                  <a:lnTo>
                    <a:pt x="905" y="116"/>
                  </a:lnTo>
                  <a:lnTo>
                    <a:pt x="886" y="120"/>
                  </a:lnTo>
                  <a:lnTo>
                    <a:pt x="869" y="124"/>
                  </a:lnTo>
                  <a:lnTo>
                    <a:pt x="850" y="130"/>
                  </a:lnTo>
                  <a:lnTo>
                    <a:pt x="831" y="136"/>
                  </a:lnTo>
                  <a:lnTo>
                    <a:pt x="812" y="139"/>
                  </a:lnTo>
                  <a:lnTo>
                    <a:pt x="793" y="143"/>
                  </a:lnTo>
                  <a:lnTo>
                    <a:pt x="774" y="147"/>
                  </a:lnTo>
                  <a:lnTo>
                    <a:pt x="755" y="153"/>
                  </a:lnTo>
                  <a:lnTo>
                    <a:pt x="736" y="156"/>
                  </a:lnTo>
                  <a:lnTo>
                    <a:pt x="719" y="162"/>
                  </a:lnTo>
                  <a:lnTo>
                    <a:pt x="702" y="166"/>
                  </a:lnTo>
                  <a:lnTo>
                    <a:pt x="683" y="170"/>
                  </a:lnTo>
                  <a:lnTo>
                    <a:pt x="665" y="174"/>
                  </a:lnTo>
                  <a:lnTo>
                    <a:pt x="648" y="179"/>
                  </a:lnTo>
                  <a:lnTo>
                    <a:pt x="631" y="183"/>
                  </a:lnTo>
                  <a:lnTo>
                    <a:pt x="614" y="187"/>
                  </a:lnTo>
                  <a:lnTo>
                    <a:pt x="599" y="191"/>
                  </a:lnTo>
                  <a:lnTo>
                    <a:pt x="582" y="194"/>
                  </a:lnTo>
                  <a:lnTo>
                    <a:pt x="567" y="198"/>
                  </a:lnTo>
                  <a:lnTo>
                    <a:pt x="553" y="204"/>
                  </a:lnTo>
                  <a:lnTo>
                    <a:pt x="536" y="206"/>
                  </a:lnTo>
                  <a:lnTo>
                    <a:pt x="523" y="210"/>
                  </a:lnTo>
                  <a:lnTo>
                    <a:pt x="509" y="212"/>
                  </a:lnTo>
                  <a:lnTo>
                    <a:pt x="498" y="215"/>
                  </a:lnTo>
                  <a:lnTo>
                    <a:pt x="485" y="217"/>
                  </a:lnTo>
                  <a:lnTo>
                    <a:pt x="473" y="219"/>
                  </a:lnTo>
                  <a:lnTo>
                    <a:pt x="462" y="221"/>
                  </a:lnTo>
                  <a:lnTo>
                    <a:pt x="452" y="225"/>
                  </a:lnTo>
                  <a:lnTo>
                    <a:pt x="443" y="225"/>
                  </a:lnTo>
                  <a:lnTo>
                    <a:pt x="435" y="227"/>
                  </a:lnTo>
                  <a:lnTo>
                    <a:pt x="426" y="229"/>
                  </a:lnTo>
                  <a:lnTo>
                    <a:pt x="420" y="231"/>
                  </a:lnTo>
                  <a:lnTo>
                    <a:pt x="414" y="231"/>
                  </a:lnTo>
                  <a:lnTo>
                    <a:pt x="409" y="231"/>
                  </a:lnTo>
                  <a:lnTo>
                    <a:pt x="405" y="231"/>
                  </a:lnTo>
                  <a:lnTo>
                    <a:pt x="403" y="231"/>
                  </a:lnTo>
                  <a:lnTo>
                    <a:pt x="395" y="229"/>
                  </a:lnTo>
                  <a:lnTo>
                    <a:pt x="392" y="229"/>
                  </a:lnTo>
                  <a:lnTo>
                    <a:pt x="386" y="227"/>
                  </a:lnTo>
                  <a:lnTo>
                    <a:pt x="382" y="225"/>
                  </a:lnTo>
                  <a:lnTo>
                    <a:pt x="376" y="223"/>
                  </a:lnTo>
                  <a:lnTo>
                    <a:pt x="371" y="219"/>
                  </a:lnTo>
                  <a:lnTo>
                    <a:pt x="365" y="212"/>
                  </a:lnTo>
                  <a:lnTo>
                    <a:pt x="367" y="204"/>
                  </a:lnTo>
                  <a:lnTo>
                    <a:pt x="369" y="200"/>
                  </a:lnTo>
                  <a:lnTo>
                    <a:pt x="374" y="194"/>
                  </a:lnTo>
                  <a:lnTo>
                    <a:pt x="380" y="191"/>
                  </a:lnTo>
                  <a:lnTo>
                    <a:pt x="390" y="187"/>
                  </a:lnTo>
                  <a:lnTo>
                    <a:pt x="392" y="185"/>
                  </a:lnTo>
                  <a:lnTo>
                    <a:pt x="397" y="183"/>
                  </a:lnTo>
                  <a:lnTo>
                    <a:pt x="403" y="181"/>
                  </a:lnTo>
                  <a:lnTo>
                    <a:pt x="409" y="179"/>
                  </a:lnTo>
                  <a:lnTo>
                    <a:pt x="414" y="175"/>
                  </a:lnTo>
                  <a:lnTo>
                    <a:pt x="420" y="174"/>
                  </a:lnTo>
                  <a:lnTo>
                    <a:pt x="426" y="172"/>
                  </a:lnTo>
                  <a:lnTo>
                    <a:pt x="433" y="172"/>
                  </a:lnTo>
                  <a:close/>
                </a:path>
              </a:pathLst>
            </a:custGeom>
            <a:solidFill>
              <a:srgbClr val="1229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grpSp>
        <p:nvGrpSpPr>
          <p:cNvPr id="54" name="72 Grupo"/>
          <p:cNvGrpSpPr>
            <a:grpSpLocks/>
          </p:cNvGrpSpPr>
          <p:nvPr/>
        </p:nvGrpSpPr>
        <p:grpSpPr bwMode="auto">
          <a:xfrm>
            <a:off x="7092950" y="3644900"/>
            <a:ext cx="723900" cy="369888"/>
            <a:chOff x="1035051" y="4945063"/>
            <a:chExt cx="2101850" cy="1014412"/>
          </a:xfrm>
        </p:grpSpPr>
        <p:sp>
          <p:nvSpPr>
            <p:cNvPr id="55" name="Freeform 12"/>
            <p:cNvSpPr>
              <a:spLocks/>
            </p:cNvSpPr>
            <p:nvPr/>
          </p:nvSpPr>
          <p:spPr bwMode="auto">
            <a:xfrm>
              <a:off x="1054101" y="5087938"/>
              <a:ext cx="1035050" cy="625475"/>
            </a:xfrm>
            <a:custGeom>
              <a:avLst/>
              <a:gdLst>
                <a:gd name="T0" fmla="*/ 0 w 1303"/>
                <a:gd name="T1" fmla="*/ 2147483646 h 787"/>
                <a:gd name="T2" fmla="*/ 2147483646 w 1303"/>
                <a:gd name="T3" fmla="*/ 2147483646 h 787"/>
                <a:gd name="T4" fmla="*/ 2147483646 w 1303"/>
                <a:gd name="T5" fmla="*/ 2147483646 h 787"/>
                <a:gd name="T6" fmla="*/ 2147483646 w 1303"/>
                <a:gd name="T7" fmla="*/ 2147483646 h 787"/>
                <a:gd name="T8" fmla="*/ 2147483646 w 1303"/>
                <a:gd name="T9" fmla="*/ 2147483646 h 787"/>
                <a:gd name="T10" fmla="*/ 2147483646 w 1303"/>
                <a:gd name="T11" fmla="*/ 2147483646 h 787"/>
                <a:gd name="T12" fmla="*/ 2147483646 w 1303"/>
                <a:gd name="T13" fmla="*/ 2147483646 h 787"/>
                <a:gd name="T14" fmla="*/ 2147483646 w 1303"/>
                <a:gd name="T15" fmla="*/ 2147483646 h 787"/>
                <a:gd name="T16" fmla="*/ 2147483646 w 1303"/>
                <a:gd name="T17" fmla="*/ 2147483646 h 787"/>
                <a:gd name="T18" fmla="*/ 2147483646 w 1303"/>
                <a:gd name="T19" fmla="*/ 2147483646 h 787"/>
                <a:gd name="T20" fmla="*/ 2147483646 w 1303"/>
                <a:gd name="T21" fmla="*/ 2147483646 h 787"/>
                <a:gd name="T22" fmla="*/ 2147483646 w 1303"/>
                <a:gd name="T23" fmla="*/ 2147483646 h 787"/>
                <a:gd name="T24" fmla="*/ 2147483646 w 1303"/>
                <a:gd name="T25" fmla="*/ 2147483646 h 787"/>
                <a:gd name="T26" fmla="*/ 2147483646 w 1303"/>
                <a:gd name="T27" fmla="*/ 2147483646 h 787"/>
                <a:gd name="T28" fmla="*/ 2147483646 w 1303"/>
                <a:gd name="T29" fmla="*/ 2147483646 h 787"/>
                <a:gd name="T30" fmla="*/ 2147483646 w 1303"/>
                <a:gd name="T31" fmla="*/ 2147483646 h 787"/>
                <a:gd name="T32" fmla="*/ 2147483646 w 1303"/>
                <a:gd name="T33" fmla="*/ 2147483646 h 787"/>
                <a:gd name="T34" fmla="*/ 2147483646 w 1303"/>
                <a:gd name="T35" fmla="*/ 2147483646 h 787"/>
                <a:gd name="T36" fmla="*/ 2147483646 w 1303"/>
                <a:gd name="T37" fmla="*/ 2147483646 h 787"/>
                <a:gd name="T38" fmla="*/ 2147483646 w 1303"/>
                <a:gd name="T39" fmla="*/ 2147483646 h 787"/>
                <a:gd name="T40" fmla="*/ 2147483646 w 1303"/>
                <a:gd name="T41" fmla="*/ 2147483646 h 787"/>
                <a:gd name="T42" fmla="*/ 2147483646 w 1303"/>
                <a:gd name="T43" fmla="*/ 2147483646 h 787"/>
                <a:gd name="T44" fmla="*/ 2147483646 w 1303"/>
                <a:gd name="T45" fmla="*/ 2147483646 h 787"/>
                <a:gd name="T46" fmla="*/ 2147483646 w 1303"/>
                <a:gd name="T47" fmla="*/ 2147483646 h 787"/>
                <a:gd name="T48" fmla="*/ 2147483646 w 1303"/>
                <a:gd name="T49" fmla="*/ 2147483646 h 787"/>
                <a:gd name="T50" fmla="*/ 2147483646 w 1303"/>
                <a:gd name="T51" fmla="*/ 2147483646 h 787"/>
                <a:gd name="T52" fmla="*/ 2147483646 w 1303"/>
                <a:gd name="T53" fmla="*/ 2147483646 h 787"/>
                <a:gd name="T54" fmla="*/ 2147483646 w 1303"/>
                <a:gd name="T55" fmla="*/ 2147483646 h 787"/>
                <a:gd name="T56" fmla="*/ 2147483646 w 1303"/>
                <a:gd name="T57" fmla="*/ 2147483646 h 787"/>
                <a:gd name="T58" fmla="*/ 2147483646 w 1303"/>
                <a:gd name="T59" fmla="*/ 2147483646 h 787"/>
                <a:gd name="T60" fmla="*/ 2147483646 w 1303"/>
                <a:gd name="T61" fmla="*/ 2147483646 h 787"/>
                <a:gd name="T62" fmla="*/ 2147483646 w 1303"/>
                <a:gd name="T63" fmla="*/ 2147483646 h 787"/>
                <a:gd name="T64" fmla="*/ 2147483646 w 1303"/>
                <a:gd name="T65" fmla="*/ 2147483646 h 787"/>
                <a:gd name="T66" fmla="*/ 2147483646 w 1303"/>
                <a:gd name="T67" fmla="*/ 2147483646 h 787"/>
                <a:gd name="T68" fmla="*/ 2147483646 w 1303"/>
                <a:gd name="T69" fmla="*/ 2147483646 h 787"/>
                <a:gd name="T70" fmla="*/ 2147483646 w 1303"/>
                <a:gd name="T71" fmla="*/ 2147483646 h 787"/>
                <a:gd name="T72" fmla="*/ 2147483646 w 1303"/>
                <a:gd name="T73" fmla="*/ 2147483646 h 787"/>
                <a:gd name="T74" fmla="*/ 2147483646 w 1303"/>
                <a:gd name="T75" fmla="*/ 2147483646 h 787"/>
                <a:gd name="T76" fmla="*/ 2147483646 w 1303"/>
                <a:gd name="T77" fmla="*/ 2147483646 h 787"/>
                <a:gd name="T78" fmla="*/ 2147483646 w 1303"/>
                <a:gd name="T79" fmla="*/ 2147483646 h 787"/>
                <a:gd name="T80" fmla="*/ 2147483646 w 1303"/>
                <a:gd name="T81" fmla="*/ 2147483646 h 787"/>
                <a:gd name="T82" fmla="*/ 2147483646 w 1303"/>
                <a:gd name="T83" fmla="*/ 2147483646 h 787"/>
                <a:gd name="T84" fmla="*/ 2147483646 w 1303"/>
                <a:gd name="T85" fmla="*/ 2147483646 h 787"/>
                <a:gd name="T86" fmla="*/ 2147483646 w 1303"/>
                <a:gd name="T87" fmla="*/ 2147483646 h 787"/>
                <a:gd name="T88" fmla="*/ 2147483646 w 1303"/>
                <a:gd name="T89" fmla="*/ 2147483646 h 787"/>
                <a:gd name="T90" fmla="*/ 2147483646 w 1303"/>
                <a:gd name="T91" fmla="*/ 2147483646 h 787"/>
                <a:gd name="T92" fmla="*/ 2147483646 w 1303"/>
                <a:gd name="T93" fmla="*/ 2147483646 h 787"/>
                <a:gd name="T94" fmla="*/ 2147483646 w 1303"/>
                <a:gd name="T95" fmla="*/ 2147483646 h 787"/>
                <a:gd name="T96" fmla="*/ 2147483646 w 1303"/>
                <a:gd name="T97" fmla="*/ 2147483646 h 787"/>
                <a:gd name="T98" fmla="*/ 2147483646 w 1303"/>
                <a:gd name="T99" fmla="*/ 2147483646 h 787"/>
                <a:gd name="T100" fmla="*/ 2147483646 w 1303"/>
                <a:gd name="T101" fmla="*/ 2147483646 h 787"/>
                <a:gd name="T102" fmla="*/ 2147483646 w 1303"/>
                <a:gd name="T103" fmla="*/ 2147483646 h 787"/>
                <a:gd name="T104" fmla="*/ 2147483646 w 1303"/>
                <a:gd name="T105" fmla="*/ 2147483646 h 787"/>
                <a:gd name="T106" fmla="*/ 2147483646 w 1303"/>
                <a:gd name="T107" fmla="*/ 2147483646 h 787"/>
                <a:gd name="T108" fmla="*/ 2147483646 w 1303"/>
                <a:gd name="T109" fmla="*/ 2147483646 h 787"/>
                <a:gd name="T110" fmla="*/ 2147483646 w 1303"/>
                <a:gd name="T111" fmla="*/ 2147483646 h 787"/>
                <a:gd name="T112" fmla="*/ 2147483646 w 1303"/>
                <a:gd name="T113" fmla="*/ 2147483646 h 787"/>
                <a:gd name="T114" fmla="*/ 2147483646 w 1303"/>
                <a:gd name="T115" fmla="*/ 2147483646 h 787"/>
                <a:gd name="T116" fmla="*/ 2147483646 w 1303"/>
                <a:gd name="T117" fmla="*/ 2147483646 h 787"/>
                <a:gd name="T118" fmla="*/ 2147483646 w 1303"/>
                <a:gd name="T119" fmla="*/ 0 h 787"/>
                <a:gd name="T120" fmla="*/ 2147483646 w 1303"/>
                <a:gd name="T121" fmla="*/ 0 h 787"/>
                <a:gd name="T122" fmla="*/ 2147483646 w 1303"/>
                <a:gd name="T123" fmla="*/ 2147483646 h 787"/>
                <a:gd name="T124" fmla="*/ 0 w 1303"/>
                <a:gd name="T125" fmla="*/ 2147483646 h 7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3"/>
                <a:gd name="T190" fmla="*/ 0 h 787"/>
                <a:gd name="T191" fmla="*/ 1303 w 1303"/>
                <a:gd name="T192" fmla="*/ 787 h 7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3" h="787">
                  <a:moveTo>
                    <a:pt x="0" y="787"/>
                  </a:moveTo>
                  <a:lnTo>
                    <a:pt x="0" y="785"/>
                  </a:lnTo>
                  <a:lnTo>
                    <a:pt x="4" y="781"/>
                  </a:lnTo>
                  <a:lnTo>
                    <a:pt x="9" y="774"/>
                  </a:lnTo>
                  <a:lnTo>
                    <a:pt x="15" y="764"/>
                  </a:lnTo>
                  <a:lnTo>
                    <a:pt x="19" y="759"/>
                  </a:lnTo>
                  <a:lnTo>
                    <a:pt x="25" y="753"/>
                  </a:lnTo>
                  <a:lnTo>
                    <a:pt x="30" y="745"/>
                  </a:lnTo>
                  <a:lnTo>
                    <a:pt x="34" y="740"/>
                  </a:lnTo>
                  <a:lnTo>
                    <a:pt x="40" y="732"/>
                  </a:lnTo>
                  <a:lnTo>
                    <a:pt x="46" y="724"/>
                  </a:lnTo>
                  <a:lnTo>
                    <a:pt x="53" y="715"/>
                  </a:lnTo>
                  <a:lnTo>
                    <a:pt x="61" y="707"/>
                  </a:lnTo>
                  <a:lnTo>
                    <a:pt x="67" y="698"/>
                  </a:lnTo>
                  <a:lnTo>
                    <a:pt x="74" y="688"/>
                  </a:lnTo>
                  <a:lnTo>
                    <a:pt x="82" y="679"/>
                  </a:lnTo>
                  <a:lnTo>
                    <a:pt x="91" y="667"/>
                  </a:lnTo>
                  <a:lnTo>
                    <a:pt x="99" y="658"/>
                  </a:lnTo>
                  <a:lnTo>
                    <a:pt x="106" y="646"/>
                  </a:lnTo>
                  <a:lnTo>
                    <a:pt x="116" y="635"/>
                  </a:lnTo>
                  <a:lnTo>
                    <a:pt x="127" y="624"/>
                  </a:lnTo>
                  <a:lnTo>
                    <a:pt x="135" y="612"/>
                  </a:lnTo>
                  <a:lnTo>
                    <a:pt x="145" y="601"/>
                  </a:lnTo>
                  <a:lnTo>
                    <a:pt x="154" y="589"/>
                  </a:lnTo>
                  <a:lnTo>
                    <a:pt x="165" y="576"/>
                  </a:lnTo>
                  <a:lnTo>
                    <a:pt x="175" y="565"/>
                  </a:lnTo>
                  <a:lnTo>
                    <a:pt x="184" y="551"/>
                  </a:lnTo>
                  <a:lnTo>
                    <a:pt x="196" y="540"/>
                  </a:lnTo>
                  <a:lnTo>
                    <a:pt x="207" y="527"/>
                  </a:lnTo>
                  <a:lnTo>
                    <a:pt x="217" y="513"/>
                  </a:lnTo>
                  <a:lnTo>
                    <a:pt x="228" y="500"/>
                  </a:lnTo>
                  <a:lnTo>
                    <a:pt x="240" y="488"/>
                  </a:lnTo>
                  <a:lnTo>
                    <a:pt x="249" y="475"/>
                  </a:lnTo>
                  <a:lnTo>
                    <a:pt x="261" y="462"/>
                  </a:lnTo>
                  <a:lnTo>
                    <a:pt x="272" y="450"/>
                  </a:lnTo>
                  <a:lnTo>
                    <a:pt x="283" y="437"/>
                  </a:lnTo>
                  <a:lnTo>
                    <a:pt x="295" y="426"/>
                  </a:lnTo>
                  <a:lnTo>
                    <a:pt x="304" y="412"/>
                  </a:lnTo>
                  <a:lnTo>
                    <a:pt x="316" y="401"/>
                  </a:lnTo>
                  <a:lnTo>
                    <a:pt x="327" y="388"/>
                  </a:lnTo>
                  <a:lnTo>
                    <a:pt x="339" y="376"/>
                  </a:lnTo>
                  <a:lnTo>
                    <a:pt x="348" y="365"/>
                  </a:lnTo>
                  <a:lnTo>
                    <a:pt x="359" y="353"/>
                  </a:lnTo>
                  <a:lnTo>
                    <a:pt x="371" y="342"/>
                  </a:lnTo>
                  <a:lnTo>
                    <a:pt x="382" y="331"/>
                  </a:lnTo>
                  <a:lnTo>
                    <a:pt x="392" y="321"/>
                  </a:lnTo>
                  <a:lnTo>
                    <a:pt x="403" y="310"/>
                  </a:lnTo>
                  <a:lnTo>
                    <a:pt x="413" y="298"/>
                  </a:lnTo>
                  <a:lnTo>
                    <a:pt x="424" y="289"/>
                  </a:lnTo>
                  <a:lnTo>
                    <a:pt x="434" y="279"/>
                  </a:lnTo>
                  <a:lnTo>
                    <a:pt x="443" y="270"/>
                  </a:lnTo>
                  <a:lnTo>
                    <a:pt x="455" y="262"/>
                  </a:lnTo>
                  <a:lnTo>
                    <a:pt x="464" y="253"/>
                  </a:lnTo>
                  <a:lnTo>
                    <a:pt x="474" y="245"/>
                  </a:lnTo>
                  <a:lnTo>
                    <a:pt x="483" y="237"/>
                  </a:lnTo>
                  <a:lnTo>
                    <a:pt x="491" y="230"/>
                  </a:lnTo>
                  <a:lnTo>
                    <a:pt x="500" y="224"/>
                  </a:lnTo>
                  <a:lnTo>
                    <a:pt x="510" y="218"/>
                  </a:lnTo>
                  <a:lnTo>
                    <a:pt x="517" y="213"/>
                  </a:lnTo>
                  <a:lnTo>
                    <a:pt x="525" y="207"/>
                  </a:lnTo>
                  <a:lnTo>
                    <a:pt x="534" y="203"/>
                  </a:lnTo>
                  <a:lnTo>
                    <a:pt x="540" y="199"/>
                  </a:lnTo>
                  <a:lnTo>
                    <a:pt x="550" y="194"/>
                  </a:lnTo>
                  <a:lnTo>
                    <a:pt x="557" y="190"/>
                  </a:lnTo>
                  <a:lnTo>
                    <a:pt x="567" y="186"/>
                  </a:lnTo>
                  <a:lnTo>
                    <a:pt x="576" y="182"/>
                  </a:lnTo>
                  <a:lnTo>
                    <a:pt x="588" y="177"/>
                  </a:lnTo>
                  <a:lnTo>
                    <a:pt x="599" y="173"/>
                  </a:lnTo>
                  <a:lnTo>
                    <a:pt x="611" y="169"/>
                  </a:lnTo>
                  <a:lnTo>
                    <a:pt x="622" y="165"/>
                  </a:lnTo>
                  <a:lnTo>
                    <a:pt x="633" y="159"/>
                  </a:lnTo>
                  <a:lnTo>
                    <a:pt x="649" y="156"/>
                  </a:lnTo>
                  <a:lnTo>
                    <a:pt x="662" y="152"/>
                  </a:lnTo>
                  <a:lnTo>
                    <a:pt x="675" y="146"/>
                  </a:lnTo>
                  <a:lnTo>
                    <a:pt x="689" y="144"/>
                  </a:lnTo>
                  <a:lnTo>
                    <a:pt x="704" y="139"/>
                  </a:lnTo>
                  <a:lnTo>
                    <a:pt x="719" y="135"/>
                  </a:lnTo>
                  <a:lnTo>
                    <a:pt x="732" y="129"/>
                  </a:lnTo>
                  <a:lnTo>
                    <a:pt x="749" y="125"/>
                  </a:lnTo>
                  <a:lnTo>
                    <a:pt x="763" y="121"/>
                  </a:lnTo>
                  <a:lnTo>
                    <a:pt x="780" y="118"/>
                  </a:lnTo>
                  <a:lnTo>
                    <a:pt x="795" y="112"/>
                  </a:lnTo>
                  <a:lnTo>
                    <a:pt x="812" y="108"/>
                  </a:lnTo>
                  <a:lnTo>
                    <a:pt x="827" y="104"/>
                  </a:lnTo>
                  <a:lnTo>
                    <a:pt x="844" y="101"/>
                  </a:lnTo>
                  <a:lnTo>
                    <a:pt x="860" y="97"/>
                  </a:lnTo>
                  <a:lnTo>
                    <a:pt x="877" y="93"/>
                  </a:lnTo>
                  <a:lnTo>
                    <a:pt x="894" y="87"/>
                  </a:lnTo>
                  <a:lnTo>
                    <a:pt x="909" y="83"/>
                  </a:lnTo>
                  <a:lnTo>
                    <a:pt x="926" y="80"/>
                  </a:lnTo>
                  <a:lnTo>
                    <a:pt x="942" y="76"/>
                  </a:lnTo>
                  <a:lnTo>
                    <a:pt x="959" y="72"/>
                  </a:lnTo>
                  <a:lnTo>
                    <a:pt x="976" y="70"/>
                  </a:lnTo>
                  <a:lnTo>
                    <a:pt x="991" y="64"/>
                  </a:lnTo>
                  <a:lnTo>
                    <a:pt x="1008" y="61"/>
                  </a:lnTo>
                  <a:lnTo>
                    <a:pt x="1023" y="57"/>
                  </a:lnTo>
                  <a:lnTo>
                    <a:pt x="1039" y="53"/>
                  </a:lnTo>
                  <a:lnTo>
                    <a:pt x="1054" y="49"/>
                  </a:lnTo>
                  <a:lnTo>
                    <a:pt x="1069" y="47"/>
                  </a:lnTo>
                  <a:lnTo>
                    <a:pt x="1084" y="43"/>
                  </a:lnTo>
                  <a:lnTo>
                    <a:pt x="1099" y="42"/>
                  </a:lnTo>
                  <a:lnTo>
                    <a:pt x="1113" y="38"/>
                  </a:lnTo>
                  <a:lnTo>
                    <a:pt x="1128" y="34"/>
                  </a:lnTo>
                  <a:lnTo>
                    <a:pt x="1141" y="32"/>
                  </a:lnTo>
                  <a:lnTo>
                    <a:pt x="1155" y="28"/>
                  </a:lnTo>
                  <a:lnTo>
                    <a:pt x="1166" y="26"/>
                  </a:lnTo>
                  <a:lnTo>
                    <a:pt x="1179" y="24"/>
                  </a:lnTo>
                  <a:lnTo>
                    <a:pt x="1191" y="21"/>
                  </a:lnTo>
                  <a:lnTo>
                    <a:pt x="1204" y="19"/>
                  </a:lnTo>
                  <a:lnTo>
                    <a:pt x="1214" y="17"/>
                  </a:lnTo>
                  <a:lnTo>
                    <a:pt x="1225" y="13"/>
                  </a:lnTo>
                  <a:lnTo>
                    <a:pt x="1234" y="11"/>
                  </a:lnTo>
                  <a:lnTo>
                    <a:pt x="1244" y="9"/>
                  </a:lnTo>
                  <a:lnTo>
                    <a:pt x="1252" y="7"/>
                  </a:lnTo>
                  <a:lnTo>
                    <a:pt x="1261" y="7"/>
                  </a:lnTo>
                  <a:lnTo>
                    <a:pt x="1269" y="5"/>
                  </a:lnTo>
                  <a:lnTo>
                    <a:pt x="1274" y="4"/>
                  </a:lnTo>
                  <a:lnTo>
                    <a:pt x="1280" y="2"/>
                  </a:lnTo>
                  <a:lnTo>
                    <a:pt x="1286" y="2"/>
                  </a:lnTo>
                  <a:lnTo>
                    <a:pt x="1291" y="0"/>
                  </a:lnTo>
                  <a:lnTo>
                    <a:pt x="1295" y="0"/>
                  </a:lnTo>
                  <a:lnTo>
                    <a:pt x="1299" y="0"/>
                  </a:lnTo>
                  <a:lnTo>
                    <a:pt x="1303" y="0"/>
                  </a:lnTo>
                  <a:lnTo>
                    <a:pt x="1141" y="696"/>
                  </a:lnTo>
                  <a:lnTo>
                    <a:pt x="0" y="787"/>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6" name="Freeform 13"/>
            <p:cNvSpPr>
              <a:spLocks/>
            </p:cNvSpPr>
            <p:nvPr/>
          </p:nvSpPr>
          <p:spPr bwMode="auto">
            <a:xfrm>
              <a:off x="2314576" y="4951413"/>
              <a:ext cx="822325" cy="731837"/>
            </a:xfrm>
            <a:custGeom>
              <a:avLst/>
              <a:gdLst>
                <a:gd name="T0" fmla="*/ 2147483646 w 1037"/>
                <a:gd name="T1" fmla="*/ 2147483646 h 922"/>
                <a:gd name="T2" fmla="*/ 2147483646 w 1037"/>
                <a:gd name="T3" fmla="*/ 2147483646 h 922"/>
                <a:gd name="T4" fmla="*/ 2147483646 w 1037"/>
                <a:gd name="T5" fmla="*/ 2147483646 h 922"/>
                <a:gd name="T6" fmla="*/ 2147483646 w 1037"/>
                <a:gd name="T7" fmla="*/ 2147483646 h 922"/>
                <a:gd name="T8" fmla="*/ 2147483646 w 1037"/>
                <a:gd name="T9" fmla="*/ 2147483646 h 922"/>
                <a:gd name="T10" fmla="*/ 2147483646 w 1037"/>
                <a:gd name="T11" fmla="*/ 2147483646 h 922"/>
                <a:gd name="T12" fmla="*/ 2147483646 w 1037"/>
                <a:gd name="T13" fmla="*/ 2147483646 h 922"/>
                <a:gd name="T14" fmla="*/ 2147483646 w 1037"/>
                <a:gd name="T15" fmla="*/ 2147483646 h 922"/>
                <a:gd name="T16" fmla="*/ 2147483646 w 1037"/>
                <a:gd name="T17" fmla="*/ 2147483646 h 922"/>
                <a:gd name="T18" fmla="*/ 2147483646 w 1037"/>
                <a:gd name="T19" fmla="*/ 2147483646 h 922"/>
                <a:gd name="T20" fmla="*/ 2147483646 w 1037"/>
                <a:gd name="T21" fmla="*/ 2147483646 h 922"/>
                <a:gd name="T22" fmla="*/ 2147483646 w 1037"/>
                <a:gd name="T23" fmla="*/ 2147483646 h 922"/>
                <a:gd name="T24" fmla="*/ 2147483646 w 1037"/>
                <a:gd name="T25" fmla="*/ 2147483646 h 922"/>
                <a:gd name="T26" fmla="*/ 2147483646 w 1037"/>
                <a:gd name="T27" fmla="*/ 2147483646 h 922"/>
                <a:gd name="T28" fmla="*/ 2147483646 w 1037"/>
                <a:gd name="T29" fmla="*/ 2147483646 h 922"/>
                <a:gd name="T30" fmla="*/ 2147483646 w 1037"/>
                <a:gd name="T31" fmla="*/ 0 h 922"/>
                <a:gd name="T32" fmla="*/ 2147483646 w 1037"/>
                <a:gd name="T33" fmla="*/ 2147483646 h 922"/>
                <a:gd name="T34" fmla="*/ 2147483646 w 1037"/>
                <a:gd name="T35" fmla="*/ 2147483646 h 922"/>
                <a:gd name="T36" fmla="*/ 2147483646 w 1037"/>
                <a:gd name="T37" fmla="*/ 2147483646 h 922"/>
                <a:gd name="T38" fmla="*/ 2147483646 w 1037"/>
                <a:gd name="T39" fmla="*/ 2147483646 h 922"/>
                <a:gd name="T40" fmla="*/ 2147483646 w 1037"/>
                <a:gd name="T41" fmla="*/ 2147483646 h 922"/>
                <a:gd name="T42" fmla="*/ 2147483646 w 1037"/>
                <a:gd name="T43" fmla="*/ 2147483646 h 922"/>
                <a:gd name="T44" fmla="*/ 2147483646 w 1037"/>
                <a:gd name="T45" fmla="*/ 2147483646 h 922"/>
                <a:gd name="T46" fmla="*/ 2147483646 w 1037"/>
                <a:gd name="T47" fmla="*/ 2147483646 h 922"/>
                <a:gd name="T48" fmla="*/ 2147483646 w 1037"/>
                <a:gd name="T49" fmla="*/ 2147483646 h 922"/>
                <a:gd name="T50" fmla="*/ 2147483646 w 1037"/>
                <a:gd name="T51" fmla="*/ 2147483646 h 922"/>
                <a:gd name="T52" fmla="*/ 2147483646 w 1037"/>
                <a:gd name="T53" fmla="*/ 2147483646 h 922"/>
                <a:gd name="T54" fmla="*/ 2147483646 w 1037"/>
                <a:gd name="T55" fmla="*/ 2147483646 h 922"/>
                <a:gd name="T56" fmla="*/ 2147483646 w 1037"/>
                <a:gd name="T57" fmla="*/ 2147483646 h 922"/>
                <a:gd name="T58" fmla="*/ 2147483646 w 1037"/>
                <a:gd name="T59" fmla="*/ 2147483646 h 922"/>
                <a:gd name="T60" fmla="*/ 2147483646 w 1037"/>
                <a:gd name="T61" fmla="*/ 2147483646 h 922"/>
                <a:gd name="T62" fmla="*/ 2147483646 w 1037"/>
                <a:gd name="T63" fmla="*/ 2147483646 h 922"/>
                <a:gd name="T64" fmla="*/ 2147483646 w 1037"/>
                <a:gd name="T65" fmla="*/ 2147483646 h 922"/>
                <a:gd name="T66" fmla="*/ 2147483646 w 1037"/>
                <a:gd name="T67" fmla="*/ 2147483646 h 922"/>
                <a:gd name="T68" fmla="*/ 2147483646 w 1037"/>
                <a:gd name="T69" fmla="*/ 2147483646 h 922"/>
                <a:gd name="T70" fmla="*/ 2147483646 w 1037"/>
                <a:gd name="T71" fmla="*/ 2147483646 h 922"/>
                <a:gd name="T72" fmla="*/ 2147483646 w 1037"/>
                <a:gd name="T73" fmla="*/ 2147483646 h 922"/>
                <a:gd name="T74" fmla="*/ 2147483646 w 1037"/>
                <a:gd name="T75" fmla="*/ 2147483646 h 922"/>
                <a:gd name="T76" fmla="*/ 2147483646 w 1037"/>
                <a:gd name="T77" fmla="*/ 2147483646 h 922"/>
                <a:gd name="T78" fmla="*/ 2147483646 w 1037"/>
                <a:gd name="T79" fmla="*/ 2147483646 h 922"/>
                <a:gd name="T80" fmla="*/ 2147483646 w 1037"/>
                <a:gd name="T81" fmla="*/ 2147483646 h 922"/>
                <a:gd name="T82" fmla="*/ 2147483646 w 1037"/>
                <a:gd name="T83" fmla="*/ 2147483646 h 922"/>
                <a:gd name="T84" fmla="*/ 2147483646 w 1037"/>
                <a:gd name="T85" fmla="*/ 2147483646 h 922"/>
                <a:gd name="T86" fmla="*/ 2147483646 w 1037"/>
                <a:gd name="T87" fmla="*/ 2147483646 h 922"/>
                <a:gd name="T88" fmla="*/ 2147483646 w 1037"/>
                <a:gd name="T89" fmla="*/ 2147483646 h 922"/>
                <a:gd name="T90" fmla="*/ 2147483646 w 1037"/>
                <a:gd name="T91" fmla="*/ 2147483646 h 922"/>
                <a:gd name="T92" fmla="*/ 2147483646 w 1037"/>
                <a:gd name="T93" fmla="*/ 2147483646 h 922"/>
                <a:gd name="T94" fmla="*/ 2147483646 w 1037"/>
                <a:gd name="T95" fmla="*/ 2147483646 h 922"/>
                <a:gd name="T96" fmla="*/ 2147483646 w 1037"/>
                <a:gd name="T97" fmla="*/ 2147483646 h 922"/>
                <a:gd name="T98" fmla="*/ 2147483646 w 1037"/>
                <a:gd name="T99" fmla="*/ 2147483646 h 922"/>
                <a:gd name="T100" fmla="*/ 2147483646 w 1037"/>
                <a:gd name="T101" fmla="*/ 2147483646 h 922"/>
                <a:gd name="T102" fmla="*/ 2147483646 w 1037"/>
                <a:gd name="T103" fmla="*/ 2147483646 h 922"/>
                <a:gd name="T104" fmla="*/ 2147483646 w 1037"/>
                <a:gd name="T105" fmla="*/ 2147483646 h 922"/>
                <a:gd name="T106" fmla="*/ 2147483646 w 1037"/>
                <a:gd name="T107" fmla="*/ 2147483646 h 922"/>
                <a:gd name="T108" fmla="*/ 2147483646 w 1037"/>
                <a:gd name="T109" fmla="*/ 2147483646 h 922"/>
                <a:gd name="T110" fmla="*/ 2147483646 w 1037"/>
                <a:gd name="T111" fmla="*/ 2147483646 h 922"/>
                <a:gd name="T112" fmla="*/ 2147483646 w 1037"/>
                <a:gd name="T113" fmla="*/ 2147483646 h 922"/>
                <a:gd name="T114" fmla="*/ 2147483646 w 1037"/>
                <a:gd name="T115" fmla="*/ 2147483646 h 922"/>
                <a:gd name="T116" fmla="*/ 2147483646 w 1037"/>
                <a:gd name="T117" fmla="*/ 2147483646 h 922"/>
                <a:gd name="T118" fmla="*/ 2147483646 w 1037"/>
                <a:gd name="T119" fmla="*/ 2147483646 h 922"/>
                <a:gd name="T120" fmla="*/ 2147483646 w 1037"/>
                <a:gd name="T121" fmla="*/ 2147483646 h 922"/>
                <a:gd name="T122" fmla="*/ 2147483646 w 1037"/>
                <a:gd name="T123" fmla="*/ 2147483646 h 922"/>
                <a:gd name="T124" fmla="*/ 0 w 1037"/>
                <a:gd name="T125" fmla="*/ 2147483646 h 9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7"/>
                <a:gd name="T190" fmla="*/ 0 h 922"/>
                <a:gd name="T191" fmla="*/ 1037 w 1037"/>
                <a:gd name="T192" fmla="*/ 922 h 9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7" h="922">
                  <a:moveTo>
                    <a:pt x="0" y="559"/>
                  </a:moveTo>
                  <a:lnTo>
                    <a:pt x="0" y="555"/>
                  </a:lnTo>
                  <a:lnTo>
                    <a:pt x="4" y="551"/>
                  </a:lnTo>
                  <a:lnTo>
                    <a:pt x="6" y="547"/>
                  </a:lnTo>
                  <a:lnTo>
                    <a:pt x="8" y="543"/>
                  </a:lnTo>
                  <a:lnTo>
                    <a:pt x="12" y="538"/>
                  </a:lnTo>
                  <a:lnTo>
                    <a:pt x="17" y="534"/>
                  </a:lnTo>
                  <a:lnTo>
                    <a:pt x="21" y="526"/>
                  </a:lnTo>
                  <a:lnTo>
                    <a:pt x="25" y="519"/>
                  </a:lnTo>
                  <a:lnTo>
                    <a:pt x="31" y="513"/>
                  </a:lnTo>
                  <a:lnTo>
                    <a:pt x="36" y="505"/>
                  </a:lnTo>
                  <a:lnTo>
                    <a:pt x="42" y="496"/>
                  </a:lnTo>
                  <a:lnTo>
                    <a:pt x="50" y="488"/>
                  </a:lnTo>
                  <a:lnTo>
                    <a:pt x="55" y="479"/>
                  </a:lnTo>
                  <a:lnTo>
                    <a:pt x="65" y="469"/>
                  </a:lnTo>
                  <a:lnTo>
                    <a:pt x="71" y="458"/>
                  </a:lnTo>
                  <a:lnTo>
                    <a:pt x="78" y="448"/>
                  </a:lnTo>
                  <a:lnTo>
                    <a:pt x="88" y="437"/>
                  </a:lnTo>
                  <a:lnTo>
                    <a:pt x="95" y="426"/>
                  </a:lnTo>
                  <a:lnTo>
                    <a:pt x="103" y="414"/>
                  </a:lnTo>
                  <a:lnTo>
                    <a:pt x="114" y="403"/>
                  </a:lnTo>
                  <a:lnTo>
                    <a:pt x="122" y="391"/>
                  </a:lnTo>
                  <a:lnTo>
                    <a:pt x="133" y="380"/>
                  </a:lnTo>
                  <a:lnTo>
                    <a:pt x="143" y="367"/>
                  </a:lnTo>
                  <a:lnTo>
                    <a:pt x="152" y="353"/>
                  </a:lnTo>
                  <a:lnTo>
                    <a:pt x="162" y="342"/>
                  </a:lnTo>
                  <a:lnTo>
                    <a:pt x="172" y="329"/>
                  </a:lnTo>
                  <a:lnTo>
                    <a:pt x="183" y="315"/>
                  </a:lnTo>
                  <a:lnTo>
                    <a:pt x="192" y="302"/>
                  </a:lnTo>
                  <a:lnTo>
                    <a:pt x="204" y="289"/>
                  </a:lnTo>
                  <a:lnTo>
                    <a:pt x="215" y="275"/>
                  </a:lnTo>
                  <a:lnTo>
                    <a:pt x="225" y="262"/>
                  </a:lnTo>
                  <a:lnTo>
                    <a:pt x="236" y="249"/>
                  </a:lnTo>
                  <a:lnTo>
                    <a:pt x="248" y="235"/>
                  </a:lnTo>
                  <a:lnTo>
                    <a:pt x="259" y="222"/>
                  </a:lnTo>
                  <a:lnTo>
                    <a:pt x="269" y="209"/>
                  </a:lnTo>
                  <a:lnTo>
                    <a:pt x="280" y="197"/>
                  </a:lnTo>
                  <a:lnTo>
                    <a:pt x="291" y="184"/>
                  </a:lnTo>
                  <a:lnTo>
                    <a:pt x="303" y="173"/>
                  </a:lnTo>
                  <a:lnTo>
                    <a:pt x="314" y="159"/>
                  </a:lnTo>
                  <a:lnTo>
                    <a:pt x="326" y="148"/>
                  </a:lnTo>
                  <a:lnTo>
                    <a:pt x="335" y="137"/>
                  </a:lnTo>
                  <a:lnTo>
                    <a:pt x="346" y="125"/>
                  </a:lnTo>
                  <a:lnTo>
                    <a:pt x="358" y="114"/>
                  </a:lnTo>
                  <a:lnTo>
                    <a:pt x="367" y="102"/>
                  </a:lnTo>
                  <a:lnTo>
                    <a:pt x="379" y="93"/>
                  </a:lnTo>
                  <a:lnTo>
                    <a:pt x="390" y="83"/>
                  </a:lnTo>
                  <a:lnTo>
                    <a:pt x="400" y="72"/>
                  </a:lnTo>
                  <a:lnTo>
                    <a:pt x="409" y="64"/>
                  </a:lnTo>
                  <a:lnTo>
                    <a:pt x="419" y="55"/>
                  </a:lnTo>
                  <a:lnTo>
                    <a:pt x="430" y="47"/>
                  </a:lnTo>
                  <a:lnTo>
                    <a:pt x="438" y="40"/>
                  </a:lnTo>
                  <a:lnTo>
                    <a:pt x="449" y="32"/>
                  </a:lnTo>
                  <a:lnTo>
                    <a:pt x="457" y="26"/>
                  </a:lnTo>
                  <a:lnTo>
                    <a:pt x="466" y="20"/>
                  </a:lnTo>
                  <a:lnTo>
                    <a:pt x="474" y="15"/>
                  </a:lnTo>
                  <a:lnTo>
                    <a:pt x="482" y="11"/>
                  </a:lnTo>
                  <a:lnTo>
                    <a:pt x="491" y="7"/>
                  </a:lnTo>
                  <a:lnTo>
                    <a:pt x="499" y="3"/>
                  </a:lnTo>
                  <a:lnTo>
                    <a:pt x="504" y="1"/>
                  </a:lnTo>
                  <a:lnTo>
                    <a:pt x="512" y="0"/>
                  </a:lnTo>
                  <a:lnTo>
                    <a:pt x="520" y="0"/>
                  </a:lnTo>
                  <a:lnTo>
                    <a:pt x="525" y="0"/>
                  </a:lnTo>
                  <a:lnTo>
                    <a:pt x="531" y="0"/>
                  </a:lnTo>
                  <a:lnTo>
                    <a:pt x="539" y="0"/>
                  </a:lnTo>
                  <a:lnTo>
                    <a:pt x="544" y="0"/>
                  </a:lnTo>
                  <a:lnTo>
                    <a:pt x="552" y="1"/>
                  </a:lnTo>
                  <a:lnTo>
                    <a:pt x="560" y="1"/>
                  </a:lnTo>
                  <a:lnTo>
                    <a:pt x="569" y="3"/>
                  </a:lnTo>
                  <a:lnTo>
                    <a:pt x="577" y="5"/>
                  </a:lnTo>
                  <a:lnTo>
                    <a:pt x="586" y="7"/>
                  </a:lnTo>
                  <a:lnTo>
                    <a:pt x="594" y="9"/>
                  </a:lnTo>
                  <a:lnTo>
                    <a:pt x="603" y="11"/>
                  </a:lnTo>
                  <a:lnTo>
                    <a:pt x="613" y="13"/>
                  </a:lnTo>
                  <a:lnTo>
                    <a:pt x="622" y="17"/>
                  </a:lnTo>
                  <a:lnTo>
                    <a:pt x="634" y="19"/>
                  </a:lnTo>
                  <a:lnTo>
                    <a:pt x="645" y="20"/>
                  </a:lnTo>
                  <a:lnTo>
                    <a:pt x="655" y="24"/>
                  </a:lnTo>
                  <a:lnTo>
                    <a:pt x="666" y="28"/>
                  </a:lnTo>
                  <a:lnTo>
                    <a:pt x="676" y="30"/>
                  </a:lnTo>
                  <a:lnTo>
                    <a:pt x="687" y="34"/>
                  </a:lnTo>
                  <a:lnTo>
                    <a:pt x="698" y="38"/>
                  </a:lnTo>
                  <a:lnTo>
                    <a:pt x="710" y="41"/>
                  </a:lnTo>
                  <a:lnTo>
                    <a:pt x="721" y="43"/>
                  </a:lnTo>
                  <a:lnTo>
                    <a:pt x="733" y="47"/>
                  </a:lnTo>
                  <a:lnTo>
                    <a:pt x="744" y="51"/>
                  </a:lnTo>
                  <a:lnTo>
                    <a:pt x="755" y="57"/>
                  </a:lnTo>
                  <a:lnTo>
                    <a:pt x="767" y="60"/>
                  </a:lnTo>
                  <a:lnTo>
                    <a:pt x="778" y="64"/>
                  </a:lnTo>
                  <a:lnTo>
                    <a:pt x="790" y="70"/>
                  </a:lnTo>
                  <a:lnTo>
                    <a:pt x="801" y="74"/>
                  </a:lnTo>
                  <a:lnTo>
                    <a:pt x="813" y="78"/>
                  </a:lnTo>
                  <a:lnTo>
                    <a:pt x="824" y="83"/>
                  </a:lnTo>
                  <a:lnTo>
                    <a:pt x="835" y="89"/>
                  </a:lnTo>
                  <a:lnTo>
                    <a:pt x="847" y="95"/>
                  </a:lnTo>
                  <a:lnTo>
                    <a:pt x="856" y="98"/>
                  </a:lnTo>
                  <a:lnTo>
                    <a:pt x="868" y="102"/>
                  </a:lnTo>
                  <a:lnTo>
                    <a:pt x="879" y="108"/>
                  </a:lnTo>
                  <a:lnTo>
                    <a:pt x="889" y="114"/>
                  </a:lnTo>
                  <a:lnTo>
                    <a:pt x="898" y="119"/>
                  </a:lnTo>
                  <a:lnTo>
                    <a:pt x="908" y="123"/>
                  </a:lnTo>
                  <a:lnTo>
                    <a:pt x="919" y="129"/>
                  </a:lnTo>
                  <a:lnTo>
                    <a:pt x="929" y="135"/>
                  </a:lnTo>
                  <a:lnTo>
                    <a:pt x="938" y="140"/>
                  </a:lnTo>
                  <a:lnTo>
                    <a:pt x="948" y="146"/>
                  </a:lnTo>
                  <a:lnTo>
                    <a:pt x="955" y="152"/>
                  </a:lnTo>
                  <a:lnTo>
                    <a:pt x="965" y="157"/>
                  </a:lnTo>
                  <a:lnTo>
                    <a:pt x="972" y="163"/>
                  </a:lnTo>
                  <a:lnTo>
                    <a:pt x="980" y="169"/>
                  </a:lnTo>
                  <a:lnTo>
                    <a:pt x="988" y="173"/>
                  </a:lnTo>
                  <a:lnTo>
                    <a:pt x="995" y="180"/>
                  </a:lnTo>
                  <a:lnTo>
                    <a:pt x="1001" y="186"/>
                  </a:lnTo>
                  <a:lnTo>
                    <a:pt x="1005" y="192"/>
                  </a:lnTo>
                  <a:lnTo>
                    <a:pt x="1010" y="195"/>
                  </a:lnTo>
                  <a:lnTo>
                    <a:pt x="1016" y="201"/>
                  </a:lnTo>
                  <a:lnTo>
                    <a:pt x="1020" y="207"/>
                  </a:lnTo>
                  <a:lnTo>
                    <a:pt x="1024" y="213"/>
                  </a:lnTo>
                  <a:lnTo>
                    <a:pt x="1027" y="218"/>
                  </a:lnTo>
                  <a:lnTo>
                    <a:pt x="1031" y="224"/>
                  </a:lnTo>
                  <a:lnTo>
                    <a:pt x="1033" y="230"/>
                  </a:lnTo>
                  <a:lnTo>
                    <a:pt x="1035" y="235"/>
                  </a:lnTo>
                  <a:lnTo>
                    <a:pt x="1035" y="241"/>
                  </a:lnTo>
                  <a:lnTo>
                    <a:pt x="1037" y="247"/>
                  </a:lnTo>
                  <a:lnTo>
                    <a:pt x="1035" y="253"/>
                  </a:lnTo>
                  <a:lnTo>
                    <a:pt x="1035" y="258"/>
                  </a:lnTo>
                  <a:lnTo>
                    <a:pt x="1033" y="264"/>
                  </a:lnTo>
                  <a:lnTo>
                    <a:pt x="1033" y="268"/>
                  </a:lnTo>
                  <a:lnTo>
                    <a:pt x="1029" y="273"/>
                  </a:lnTo>
                  <a:lnTo>
                    <a:pt x="1027" y="279"/>
                  </a:lnTo>
                  <a:lnTo>
                    <a:pt x="1024" y="285"/>
                  </a:lnTo>
                  <a:lnTo>
                    <a:pt x="1020" y="292"/>
                  </a:lnTo>
                  <a:lnTo>
                    <a:pt x="1014" y="300"/>
                  </a:lnTo>
                  <a:lnTo>
                    <a:pt x="1010" y="310"/>
                  </a:lnTo>
                  <a:lnTo>
                    <a:pt x="1005" y="317"/>
                  </a:lnTo>
                  <a:lnTo>
                    <a:pt x="1003" y="329"/>
                  </a:lnTo>
                  <a:lnTo>
                    <a:pt x="997" y="338"/>
                  </a:lnTo>
                  <a:lnTo>
                    <a:pt x="991" y="348"/>
                  </a:lnTo>
                  <a:lnTo>
                    <a:pt x="986" y="359"/>
                  </a:lnTo>
                  <a:lnTo>
                    <a:pt x="980" y="369"/>
                  </a:lnTo>
                  <a:lnTo>
                    <a:pt x="974" y="380"/>
                  </a:lnTo>
                  <a:lnTo>
                    <a:pt x="968" y="391"/>
                  </a:lnTo>
                  <a:lnTo>
                    <a:pt x="963" y="405"/>
                  </a:lnTo>
                  <a:lnTo>
                    <a:pt x="957" y="418"/>
                  </a:lnTo>
                  <a:lnTo>
                    <a:pt x="951" y="429"/>
                  </a:lnTo>
                  <a:lnTo>
                    <a:pt x="944" y="443"/>
                  </a:lnTo>
                  <a:lnTo>
                    <a:pt x="936" y="456"/>
                  </a:lnTo>
                  <a:lnTo>
                    <a:pt x="930" y="469"/>
                  </a:lnTo>
                  <a:lnTo>
                    <a:pt x="923" y="485"/>
                  </a:lnTo>
                  <a:lnTo>
                    <a:pt x="915" y="498"/>
                  </a:lnTo>
                  <a:lnTo>
                    <a:pt x="908" y="511"/>
                  </a:lnTo>
                  <a:lnTo>
                    <a:pt x="902" y="526"/>
                  </a:lnTo>
                  <a:lnTo>
                    <a:pt x="894" y="540"/>
                  </a:lnTo>
                  <a:lnTo>
                    <a:pt x="887" y="553"/>
                  </a:lnTo>
                  <a:lnTo>
                    <a:pt x="879" y="568"/>
                  </a:lnTo>
                  <a:lnTo>
                    <a:pt x="871" y="583"/>
                  </a:lnTo>
                  <a:lnTo>
                    <a:pt x="862" y="597"/>
                  </a:lnTo>
                  <a:lnTo>
                    <a:pt x="854" y="610"/>
                  </a:lnTo>
                  <a:lnTo>
                    <a:pt x="847" y="625"/>
                  </a:lnTo>
                  <a:lnTo>
                    <a:pt x="839" y="640"/>
                  </a:lnTo>
                  <a:lnTo>
                    <a:pt x="830" y="654"/>
                  </a:lnTo>
                  <a:lnTo>
                    <a:pt x="822" y="667"/>
                  </a:lnTo>
                  <a:lnTo>
                    <a:pt x="813" y="680"/>
                  </a:lnTo>
                  <a:lnTo>
                    <a:pt x="805" y="694"/>
                  </a:lnTo>
                  <a:lnTo>
                    <a:pt x="795" y="707"/>
                  </a:lnTo>
                  <a:lnTo>
                    <a:pt x="788" y="720"/>
                  </a:lnTo>
                  <a:lnTo>
                    <a:pt x="778" y="734"/>
                  </a:lnTo>
                  <a:lnTo>
                    <a:pt x="771" y="747"/>
                  </a:lnTo>
                  <a:lnTo>
                    <a:pt x="761" y="758"/>
                  </a:lnTo>
                  <a:lnTo>
                    <a:pt x="754" y="770"/>
                  </a:lnTo>
                  <a:lnTo>
                    <a:pt x="744" y="783"/>
                  </a:lnTo>
                  <a:lnTo>
                    <a:pt x="736" y="795"/>
                  </a:lnTo>
                  <a:lnTo>
                    <a:pt x="727" y="806"/>
                  </a:lnTo>
                  <a:lnTo>
                    <a:pt x="717" y="815"/>
                  </a:lnTo>
                  <a:lnTo>
                    <a:pt x="710" y="827"/>
                  </a:lnTo>
                  <a:lnTo>
                    <a:pt x="702" y="838"/>
                  </a:lnTo>
                  <a:lnTo>
                    <a:pt x="693" y="846"/>
                  </a:lnTo>
                  <a:lnTo>
                    <a:pt x="685" y="855"/>
                  </a:lnTo>
                  <a:lnTo>
                    <a:pt x="676" y="863"/>
                  </a:lnTo>
                  <a:lnTo>
                    <a:pt x="668" y="872"/>
                  </a:lnTo>
                  <a:lnTo>
                    <a:pt x="660" y="880"/>
                  </a:lnTo>
                  <a:lnTo>
                    <a:pt x="651" y="886"/>
                  </a:lnTo>
                  <a:lnTo>
                    <a:pt x="643" y="893"/>
                  </a:lnTo>
                  <a:lnTo>
                    <a:pt x="636" y="899"/>
                  </a:lnTo>
                  <a:lnTo>
                    <a:pt x="628" y="905"/>
                  </a:lnTo>
                  <a:lnTo>
                    <a:pt x="620" y="909"/>
                  </a:lnTo>
                  <a:lnTo>
                    <a:pt x="613" y="912"/>
                  </a:lnTo>
                  <a:lnTo>
                    <a:pt x="605" y="916"/>
                  </a:lnTo>
                  <a:lnTo>
                    <a:pt x="598" y="918"/>
                  </a:lnTo>
                  <a:lnTo>
                    <a:pt x="592" y="920"/>
                  </a:lnTo>
                  <a:lnTo>
                    <a:pt x="584" y="922"/>
                  </a:lnTo>
                  <a:lnTo>
                    <a:pt x="577" y="922"/>
                  </a:lnTo>
                  <a:lnTo>
                    <a:pt x="569" y="920"/>
                  </a:lnTo>
                  <a:lnTo>
                    <a:pt x="561" y="920"/>
                  </a:lnTo>
                  <a:lnTo>
                    <a:pt x="554" y="918"/>
                  </a:lnTo>
                  <a:lnTo>
                    <a:pt x="546" y="916"/>
                  </a:lnTo>
                  <a:lnTo>
                    <a:pt x="537" y="912"/>
                  </a:lnTo>
                  <a:lnTo>
                    <a:pt x="527" y="911"/>
                  </a:lnTo>
                  <a:lnTo>
                    <a:pt x="520" y="907"/>
                  </a:lnTo>
                  <a:lnTo>
                    <a:pt x="510" y="905"/>
                  </a:lnTo>
                  <a:lnTo>
                    <a:pt x="501" y="899"/>
                  </a:lnTo>
                  <a:lnTo>
                    <a:pt x="489" y="895"/>
                  </a:lnTo>
                  <a:lnTo>
                    <a:pt x="478" y="890"/>
                  </a:lnTo>
                  <a:lnTo>
                    <a:pt x="468" y="886"/>
                  </a:lnTo>
                  <a:lnTo>
                    <a:pt x="457" y="880"/>
                  </a:lnTo>
                  <a:lnTo>
                    <a:pt x="447" y="874"/>
                  </a:lnTo>
                  <a:lnTo>
                    <a:pt x="436" y="867"/>
                  </a:lnTo>
                  <a:lnTo>
                    <a:pt x="424" y="861"/>
                  </a:lnTo>
                  <a:lnTo>
                    <a:pt x="413" y="855"/>
                  </a:lnTo>
                  <a:lnTo>
                    <a:pt x="402" y="848"/>
                  </a:lnTo>
                  <a:lnTo>
                    <a:pt x="388" y="840"/>
                  </a:lnTo>
                  <a:lnTo>
                    <a:pt x="379" y="834"/>
                  </a:lnTo>
                  <a:lnTo>
                    <a:pt x="366" y="825"/>
                  </a:lnTo>
                  <a:lnTo>
                    <a:pt x="354" y="817"/>
                  </a:lnTo>
                  <a:lnTo>
                    <a:pt x="341" y="810"/>
                  </a:lnTo>
                  <a:lnTo>
                    <a:pt x="329" y="804"/>
                  </a:lnTo>
                  <a:lnTo>
                    <a:pt x="316" y="795"/>
                  </a:lnTo>
                  <a:lnTo>
                    <a:pt x="305" y="787"/>
                  </a:lnTo>
                  <a:lnTo>
                    <a:pt x="291" y="779"/>
                  </a:lnTo>
                  <a:lnTo>
                    <a:pt x="282" y="770"/>
                  </a:lnTo>
                  <a:lnTo>
                    <a:pt x="269" y="762"/>
                  </a:lnTo>
                  <a:lnTo>
                    <a:pt x="257" y="755"/>
                  </a:lnTo>
                  <a:lnTo>
                    <a:pt x="244" y="745"/>
                  </a:lnTo>
                  <a:lnTo>
                    <a:pt x="234" y="737"/>
                  </a:lnTo>
                  <a:lnTo>
                    <a:pt x="221" y="728"/>
                  </a:lnTo>
                  <a:lnTo>
                    <a:pt x="210" y="720"/>
                  </a:lnTo>
                  <a:lnTo>
                    <a:pt x="198" y="711"/>
                  </a:lnTo>
                  <a:lnTo>
                    <a:pt x="187" y="703"/>
                  </a:lnTo>
                  <a:lnTo>
                    <a:pt x="175" y="694"/>
                  </a:lnTo>
                  <a:lnTo>
                    <a:pt x="164" y="686"/>
                  </a:lnTo>
                  <a:lnTo>
                    <a:pt x="152" y="679"/>
                  </a:lnTo>
                  <a:lnTo>
                    <a:pt x="143" y="671"/>
                  </a:lnTo>
                  <a:lnTo>
                    <a:pt x="132" y="661"/>
                  </a:lnTo>
                  <a:lnTo>
                    <a:pt x="122" y="654"/>
                  </a:lnTo>
                  <a:lnTo>
                    <a:pt x="113" y="646"/>
                  </a:lnTo>
                  <a:lnTo>
                    <a:pt x="103" y="640"/>
                  </a:lnTo>
                  <a:lnTo>
                    <a:pt x="94" y="633"/>
                  </a:lnTo>
                  <a:lnTo>
                    <a:pt x="84" y="625"/>
                  </a:lnTo>
                  <a:lnTo>
                    <a:pt x="76" y="618"/>
                  </a:lnTo>
                  <a:lnTo>
                    <a:pt x="69" y="614"/>
                  </a:lnTo>
                  <a:lnTo>
                    <a:pt x="61" y="606"/>
                  </a:lnTo>
                  <a:lnTo>
                    <a:pt x="54" y="601"/>
                  </a:lnTo>
                  <a:lnTo>
                    <a:pt x="46" y="595"/>
                  </a:lnTo>
                  <a:lnTo>
                    <a:pt x="40" y="589"/>
                  </a:lnTo>
                  <a:lnTo>
                    <a:pt x="33" y="585"/>
                  </a:lnTo>
                  <a:lnTo>
                    <a:pt x="27" y="580"/>
                  </a:lnTo>
                  <a:lnTo>
                    <a:pt x="23" y="576"/>
                  </a:lnTo>
                  <a:lnTo>
                    <a:pt x="19" y="572"/>
                  </a:lnTo>
                  <a:lnTo>
                    <a:pt x="10" y="566"/>
                  </a:lnTo>
                  <a:lnTo>
                    <a:pt x="4" y="562"/>
                  </a:lnTo>
                  <a:lnTo>
                    <a:pt x="0" y="559"/>
                  </a:lnTo>
                  <a:close/>
                </a:path>
              </a:pathLst>
            </a:custGeom>
            <a:solidFill>
              <a:srgbClr val="7087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7" name="Freeform 14"/>
            <p:cNvSpPr>
              <a:spLocks/>
            </p:cNvSpPr>
            <p:nvPr/>
          </p:nvSpPr>
          <p:spPr bwMode="auto">
            <a:xfrm>
              <a:off x="1751013" y="4945063"/>
              <a:ext cx="984250" cy="606425"/>
            </a:xfrm>
            <a:custGeom>
              <a:avLst/>
              <a:gdLst>
                <a:gd name="T0" fmla="*/ 2147483646 w 1240"/>
                <a:gd name="T1" fmla="*/ 2147483646 h 765"/>
                <a:gd name="T2" fmla="*/ 2147483646 w 1240"/>
                <a:gd name="T3" fmla="*/ 2147483646 h 765"/>
                <a:gd name="T4" fmla="*/ 2147483646 w 1240"/>
                <a:gd name="T5" fmla="*/ 2147483646 h 765"/>
                <a:gd name="T6" fmla="*/ 2147483646 w 1240"/>
                <a:gd name="T7" fmla="*/ 2147483646 h 765"/>
                <a:gd name="T8" fmla="*/ 2147483646 w 1240"/>
                <a:gd name="T9" fmla="*/ 2147483646 h 765"/>
                <a:gd name="T10" fmla="*/ 2147483646 w 1240"/>
                <a:gd name="T11" fmla="*/ 2147483646 h 765"/>
                <a:gd name="T12" fmla="*/ 2147483646 w 1240"/>
                <a:gd name="T13" fmla="*/ 2147483646 h 765"/>
                <a:gd name="T14" fmla="*/ 2147483646 w 1240"/>
                <a:gd name="T15" fmla="*/ 2147483646 h 765"/>
                <a:gd name="T16" fmla="*/ 2147483646 w 1240"/>
                <a:gd name="T17" fmla="*/ 2147483646 h 765"/>
                <a:gd name="T18" fmla="*/ 2147483646 w 1240"/>
                <a:gd name="T19" fmla="*/ 2147483646 h 765"/>
                <a:gd name="T20" fmla="*/ 2147483646 w 1240"/>
                <a:gd name="T21" fmla="*/ 2147483646 h 765"/>
                <a:gd name="T22" fmla="*/ 2147483646 w 1240"/>
                <a:gd name="T23" fmla="*/ 2147483646 h 765"/>
                <a:gd name="T24" fmla="*/ 2147483646 w 1240"/>
                <a:gd name="T25" fmla="*/ 2147483646 h 765"/>
                <a:gd name="T26" fmla="*/ 2147483646 w 1240"/>
                <a:gd name="T27" fmla="*/ 2147483646 h 765"/>
                <a:gd name="T28" fmla="*/ 2147483646 w 1240"/>
                <a:gd name="T29" fmla="*/ 2147483646 h 765"/>
                <a:gd name="T30" fmla="*/ 2147483646 w 1240"/>
                <a:gd name="T31" fmla="*/ 2147483646 h 765"/>
                <a:gd name="T32" fmla="*/ 2147483646 w 1240"/>
                <a:gd name="T33" fmla="*/ 2147483646 h 765"/>
                <a:gd name="T34" fmla="*/ 2147483646 w 1240"/>
                <a:gd name="T35" fmla="*/ 2147483646 h 765"/>
                <a:gd name="T36" fmla="*/ 2147483646 w 1240"/>
                <a:gd name="T37" fmla="*/ 2147483646 h 765"/>
                <a:gd name="T38" fmla="*/ 2147483646 w 1240"/>
                <a:gd name="T39" fmla="*/ 2147483646 h 765"/>
                <a:gd name="T40" fmla="*/ 2147483646 w 1240"/>
                <a:gd name="T41" fmla="*/ 2147483646 h 765"/>
                <a:gd name="T42" fmla="*/ 2147483646 w 1240"/>
                <a:gd name="T43" fmla="*/ 2147483646 h 765"/>
                <a:gd name="T44" fmla="*/ 2147483646 w 1240"/>
                <a:gd name="T45" fmla="*/ 2147483646 h 765"/>
                <a:gd name="T46" fmla="*/ 2147483646 w 1240"/>
                <a:gd name="T47" fmla="*/ 2147483646 h 765"/>
                <a:gd name="T48" fmla="*/ 2147483646 w 1240"/>
                <a:gd name="T49" fmla="*/ 2147483646 h 765"/>
                <a:gd name="T50" fmla="*/ 2147483646 w 1240"/>
                <a:gd name="T51" fmla="*/ 2147483646 h 765"/>
                <a:gd name="T52" fmla="*/ 2147483646 w 1240"/>
                <a:gd name="T53" fmla="*/ 2147483646 h 765"/>
                <a:gd name="T54" fmla="*/ 2147483646 w 1240"/>
                <a:gd name="T55" fmla="*/ 0 h 765"/>
                <a:gd name="T56" fmla="*/ 2147483646 w 1240"/>
                <a:gd name="T57" fmla="*/ 2147483646 h 765"/>
                <a:gd name="T58" fmla="*/ 2147483646 w 1240"/>
                <a:gd name="T59" fmla="*/ 2147483646 h 765"/>
                <a:gd name="T60" fmla="*/ 2147483646 w 1240"/>
                <a:gd name="T61" fmla="*/ 2147483646 h 765"/>
                <a:gd name="T62" fmla="*/ 2147483646 w 1240"/>
                <a:gd name="T63" fmla="*/ 2147483646 h 765"/>
                <a:gd name="T64" fmla="*/ 2147483646 w 1240"/>
                <a:gd name="T65" fmla="*/ 2147483646 h 765"/>
                <a:gd name="T66" fmla="*/ 2147483646 w 1240"/>
                <a:gd name="T67" fmla="*/ 2147483646 h 765"/>
                <a:gd name="T68" fmla="*/ 2147483646 w 1240"/>
                <a:gd name="T69" fmla="*/ 2147483646 h 765"/>
                <a:gd name="T70" fmla="*/ 2147483646 w 1240"/>
                <a:gd name="T71" fmla="*/ 2147483646 h 765"/>
                <a:gd name="T72" fmla="*/ 2147483646 w 1240"/>
                <a:gd name="T73" fmla="*/ 2147483646 h 765"/>
                <a:gd name="T74" fmla="*/ 2147483646 w 1240"/>
                <a:gd name="T75" fmla="*/ 2147483646 h 765"/>
                <a:gd name="T76" fmla="*/ 2147483646 w 1240"/>
                <a:gd name="T77" fmla="*/ 2147483646 h 765"/>
                <a:gd name="T78" fmla="*/ 2147483646 w 1240"/>
                <a:gd name="T79" fmla="*/ 2147483646 h 765"/>
                <a:gd name="T80" fmla="*/ 2147483646 w 1240"/>
                <a:gd name="T81" fmla="*/ 2147483646 h 765"/>
                <a:gd name="T82" fmla="*/ 2147483646 w 1240"/>
                <a:gd name="T83" fmla="*/ 2147483646 h 765"/>
                <a:gd name="T84" fmla="*/ 2147483646 w 1240"/>
                <a:gd name="T85" fmla="*/ 2147483646 h 765"/>
                <a:gd name="T86" fmla="*/ 2147483646 w 1240"/>
                <a:gd name="T87" fmla="*/ 2147483646 h 765"/>
                <a:gd name="T88" fmla="*/ 2147483646 w 1240"/>
                <a:gd name="T89" fmla="*/ 2147483646 h 765"/>
                <a:gd name="T90" fmla="*/ 2147483646 w 1240"/>
                <a:gd name="T91" fmla="*/ 2147483646 h 765"/>
                <a:gd name="T92" fmla="*/ 2147483646 w 1240"/>
                <a:gd name="T93" fmla="*/ 2147483646 h 765"/>
                <a:gd name="T94" fmla="*/ 2147483646 w 1240"/>
                <a:gd name="T95" fmla="*/ 2147483646 h 765"/>
                <a:gd name="T96" fmla="*/ 2147483646 w 1240"/>
                <a:gd name="T97" fmla="*/ 2147483646 h 765"/>
                <a:gd name="T98" fmla="*/ 2147483646 w 1240"/>
                <a:gd name="T99" fmla="*/ 2147483646 h 765"/>
                <a:gd name="T100" fmla="*/ 2147483646 w 1240"/>
                <a:gd name="T101" fmla="*/ 2147483646 h 765"/>
                <a:gd name="T102" fmla="*/ 2147483646 w 1240"/>
                <a:gd name="T103" fmla="*/ 2147483646 h 765"/>
                <a:gd name="T104" fmla="*/ 2147483646 w 1240"/>
                <a:gd name="T105" fmla="*/ 2147483646 h 765"/>
                <a:gd name="T106" fmla="*/ 2147483646 w 1240"/>
                <a:gd name="T107" fmla="*/ 2147483646 h 765"/>
                <a:gd name="T108" fmla="*/ 2147483646 w 1240"/>
                <a:gd name="T109" fmla="*/ 2147483646 h 765"/>
                <a:gd name="T110" fmla="*/ 2147483646 w 1240"/>
                <a:gd name="T111" fmla="*/ 2147483646 h 765"/>
                <a:gd name="T112" fmla="*/ 2147483646 w 1240"/>
                <a:gd name="T113" fmla="*/ 2147483646 h 765"/>
                <a:gd name="T114" fmla="*/ 2147483646 w 1240"/>
                <a:gd name="T115" fmla="*/ 2147483646 h 765"/>
                <a:gd name="T116" fmla="*/ 2147483646 w 1240"/>
                <a:gd name="T117" fmla="*/ 2147483646 h 765"/>
                <a:gd name="T118" fmla="*/ 2147483646 w 1240"/>
                <a:gd name="T119" fmla="*/ 2147483646 h 765"/>
                <a:gd name="T120" fmla="*/ 2147483646 w 1240"/>
                <a:gd name="T121" fmla="*/ 2147483646 h 765"/>
                <a:gd name="T122" fmla="*/ 2147483646 w 1240"/>
                <a:gd name="T123" fmla="*/ 2147483646 h 765"/>
                <a:gd name="T124" fmla="*/ 2147483646 w 1240"/>
                <a:gd name="T125" fmla="*/ 2147483646 h 7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40"/>
                <a:gd name="T190" fmla="*/ 0 h 765"/>
                <a:gd name="T191" fmla="*/ 1240 w 1240"/>
                <a:gd name="T192" fmla="*/ 765 h 7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40" h="765">
                  <a:moveTo>
                    <a:pt x="6" y="715"/>
                  </a:moveTo>
                  <a:lnTo>
                    <a:pt x="6" y="713"/>
                  </a:lnTo>
                  <a:lnTo>
                    <a:pt x="7" y="709"/>
                  </a:lnTo>
                  <a:lnTo>
                    <a:pt x="9" y="702"/>
                  </a:lnTo>
                  <a:lnTo>
                    <a:pt x="13" y="694"/>
                  </a:lnTo>
                  <a:lnTo>
                    <a:pt x="15" y="689"/>
                  </a:lnTo>
                  <a:lnTo>
                    <a:pt x="17" y="683"/>
                  </a:lnTo>
                  <a:lnTo>
                    <a:pt x="19" y="677"/>
                  </a:lnTo>
                  <a:lnTo>
                    <a:pt x="23" y="671"/>
                  </a:lnTo>
                  <a:lnTo>
                    <a:pt x="26" y="666"/>
                  </a:lnTo>
                  <a:lnTo>
                    <a:pt x="30" y="658"/>
                  </a:lnTo>
                  <a:lnTo>
                    <a:pt x="34" y="650"/>
                  </a:lnTo>
                  <a:lnTo>
                    <a:pt x="38" y="645"/>
                  </a:lnTo>
                  <a:lnTo>
                    <a:pt x="40" y="635"/>
                  </a:lnTo>
                  <a:lnTo>
                    <a:pt x="45" y="626"/>
                  </a:lnTo>
                  <a:lnTo>
                    <a:pt x="49" y="618"/>
                  </a:lnTo>
                  <a:lnTo>
                    <a:pt x="55" y="609"/>
                  </a:lnTo>
                  <a:lnTo>
                    <a:pt x="59" y="599"/>
                  </a:lnTo>
                  <a:lnTo>
                    <a:pt x="63" y="590"/>
                  </a:lnTo>
                  <a:lnTo>
                    <a:pt x="68" y="578"/>
                  </a:lnTo>
                  <a:lnTo>
                    <a:pt x="74" y="571"/>
                  </a:lnTo>
                  <a:lnTo>
                    <a:pt x="80" y="559"/>
                  </a:lnTo>
                  <a:lnTo>
                    <a:pt x="85" y="548"/>
                  </a:lnTo>
                  <a:lnTo>
                    <a:pt x="89" y="536"/>
                  </a:lnTo>
                  <a:lnTo>
                    <a:pt x="95" y="527"/>
                  </a:lnTo>
                  <a:lnTo>
                    <a:pt x="101" y="515"/>
                  </a:lnTo>
                  <a:lnTo>
                    <a:pt x="108" y="504"/>
                  </a:lnTo>
                  <a:lnTo>
                    <a:pt x="114" y="495"/>
                  </a:lnTo>
                  <a:lnTo>
                    <a:pt x="120" y="483"/>
                  </a:lnTo>
                  <a:lnTo>
                    <a:pt x="125" y="472"/>
                  </a:lnTo>
                  <a:lnTo>
                    <a:pt x="133" y="460"/>
                  </a:lnTo>
                  <a:lnTo>
                    <a:pt x="139" y="449"/>
                  </a:lnTo>
                  <a:lnTo>
                    <a:pt x="144" y="437"/>
                  </a:lnTo>
                  <a:lnTo>
                    <a:pt x="152" y="426"/>
                  </a:lnTo>
                  <a:lnTo>
                    <a:pt x="158" y="417"/>
                  </a:lnTo>
                  <a:lnTo>
                    <a:pt x="163" y="405"/>
                  </a:lnTo>
                  <a:lnTo>
                    <a:pt x="171" y="394"/>
                  </a:lnTo>
                  <a:lnTo>
                    <a:pt x="179" y="382"/>
                  </a:lnTo>
                  <a:lnTo>
                    <a:pt x="184" y="373"/>
                  </a:lnTo>
                  <a:lnTo>
                    <a:pt x="192" y="361"/>
                  </a:lnTo>
                  <a:lnTo>
                    <a:pt x="200" y="352"/>
                  </a:lnTo>
                  <a:lnTo>
                    <a:pt x="205" y="340"/>
                  </a:lnTo>
                  <a:lnTo>
                    <a:pt x="213" y="329"/>
                  </a:lnTo>
                  <a:lnTo>
                    <a:pt x="219" y="320"/>
                  </a:lnTo>
                  <a:lnTo>
                    <a:pt x="228" y="310"/>
                  </a:lnTo>
                  <a:lnTo>
                    <a:pt x="234" y="301"/>
                  </a:lnTo>
                  <a:lnTo>
                    <a:pt x="241" y="291"/>
                  </a:lnTo>
                  <a:lnTo>
                    <a:pt x="247" y="282"/>
                  </a:lnTo>
                  <a:lnTo>
                    <a:pt x="255" y="274"/>
                  </a:lnTo>
                  <a:lnTo>
                    <a:pt x="260" y="266"/>
                  </a:lnTo>
                  <a:lnTo>
                    <a:pt x="268" y="257"/>
                  </a:lnTo>
                  <a:lnTo>
                    <a:pt x="276" y="249"/>
                  </a:lnTo>
                  <a:lnTo>
                    <a:pt x="281" y="243"/>
                  </a:lnTo>
                  <a:lnTo>
                    <a:pt x="287" y="236"/>
                  </a:lnTo>
                  <a:lnTo>
                    <a:pt x="295" y="230"/>
                  </a:lnTo>
                  <a:lnTo>
                    <a:pt x="300" y="224"/>
                  </a:lnTo>
                  <a:lnTo>
                    <a:pt x="308" y="219"/>
                  </a:lnTo>
                  <a:lnTo>
                    <a:pt x="314" y="213"/>
                  </a:lnTo>
                  <a:lnTo>
                    <a:pt x="321" y="207"/>
                  </a:lnTo>
                  <a:lnTo>
                    <a:pt x="327" y="205"/>
                  </a:lnTo>
                  <a:lnTo>
                    <a:pt x="335" y="202"/>
                  </a:lnTo>
                  <a:lnTo>
                    <a:pt x="340" y="198"/>
                  </a:lnTo>
                  <a:lnTo>
                    <a:pt x="348" y="194"/>
                  </a:lnTo>
                  <a:lnTo>
                    <a:pt x="356" y="190"/>
                  </a:lnTo>
                  <a:lnTo>
                    <a:pt x="365" y="186"/>
                  </a:lnTo>
                  <a:lnTo>
                    <a:pt x="375" y="181"/>
                  </a:lnTo>
                  <a:lnTo>
                    <a:pt x="386" y="177"/>
                  </a:lnTo>
                  <a:lnTo>
                    <a:pt x="397" y="173"/>
                  </a:lnTo>
                  <a:lnTo>
                    <a:pt x="411" y="169"/>
                  </a:lnTo>
                  <a:lnTo>
                    <a:pt x="422" y="164"/>
                  </a:lnTo>
                  <a:lnTo>
                    <a:pt x="437" y="158"/>
                  </a:lnTo>
                  <a:lnTo>
                    <a:pt x="451" y="154"/>
                  </a:lnTo>
                  <a:lnTo>
                    <a:pt x="468" y="148"/>
                  </a:lnTo>
                  <a:lnTo>
                    <a:pt x="483" y="143"/>
                  </a:lnTo>
                  <a:lnTo>
                    <a:pt x="498" y="139"/>
                  </a:lnTo>
                  <a:lnTo>
                    <a:pt x="515" y="133"/>
                  </a:lnTo>
                  <a:lnTo>
                    <a:pt x="532" y="129"/>
                  </a:lnTo>
                  <a:lnTo>
                    <a:pt x="550" y="124"/>
                  </a:lnTo>
                  <a:lnTo>
                    <a:pt x="567" y="118"/>
                  </a:lnTo>
                  <a:lnTo>
                    <a:pt x="586" y="112"/>
                  </a:lnTo>
                  <a:lnTo>
                    <a:pt x="605" y="107"/>
                  </a:lnTo>
                  <a:lnTo>
                    <a:pt x="624" y="103"/>
                  </a:lnTo>
                  <a:lnTo>
                    <a:pt x="643" y="97"/>
                  </a:lnTo>
                  <a:lnTo>
                    <a:pt x="662" y="91"/>
                  </a:lnTo>
                  <a:lnTo>
                    <a:pt x="683" y="86"/>
                  </a:lnTo>
                  <a:lnTo>
                    <a:pt x="702" y="82"/>
                  </a:lnTo>
                  <a:lnTo>
                    <a:pt x="721" y="76"/>
                  </a:lnTo>
                  <a:lnTo>
                    <a:pt x="740" y="70"/>
                  </a:lnTo>
                  <a:lnTo>
                    <a:pt x="761" y="67"/>
                  </a:lnTo>
                  <a:lnTo>
                    <a:pt x="780" y="61"/>
                  </a:lnTo>
                  <a:lnTo>
                    <a:pt x="803" y="57"/>
                  </a:lnTo>
                  <a:lnTo>
                    <a:pt x="822" y="51"/>
                  </a:lnTo>
                  <a:lnTo>
                    <a:pt x="842" y="48"/>
                  </a:lnTo>
                  <a:lnTo>
                    <a:pt x="861" y="42"/>
                  </a:lnTo>
                  <a:lnTo>
                    <a:pt x="881" y="38"/>
                  </a:lnTo>
                  <a:lnTo>
                    <a:pt x="900" y="34"/>
                  </a:lnTo>
                  <a:lnTo>
                    <a:pt x="920" y="30"/>
                  </a:lnTo>
                  <a:lnTo>
                    <a:pt x="938" y="27"/>
                  </a:lnTo>
                  <a:lnTo>
                    <a:pt x="957" y="23"/>
                  </a:lnTo>
                  <a:lnTo>
                    <a:pt x="976" y="19"/>
                  </a:lnTo>
                  <a:lnTo>
                    <a:pt x="995" y="17"/>
                  </a:lnTo>
                  <a:lnTo>
                    <a:pt x="1012" y="13"/>
                  </a:lnTo>
                  <a:lnTo>
                    <a:pt x="1029" y="10"/>
                  </a:lnTo>
                  <a:lnTo>
                    <a:pt x="1046" y="8"/>
                  </a:lnTo>
                  <a:lnTo>
                    <a:pt x="1063" y="6"/>
                  </a:lnTo>
                  <a:lnTo>
                    <a:pt x="1078" y="4"/>
                  </a:lnTo>
                  <a:lnTo>
                    <a:pt x="1094" y="4"/>
                  </a:lnTo>
                  <a:lnTo>
                    <a:pt x="1109" y="2"/>
                  </a:lnTo>
                  <a:lnTo>
                    <a:pt x="1124" y="2"/>
                  </a:lnTo>
                  <a:lnTo>
                    <a:pt x="1135" y="0"/>
                  </a:lnTo>
                  <a:lnTo>
                    <a:pt x="1149" y="0"/>
                  </a:lnTo>
                  <a:lnTo>
                    <a:pt x="1162" y="0"/>
                  </a:lnTo>
                  <a:lnTo>
                    <a:pt x="1173" y="0"/>
                  </a:lnTo>
                  <a:lnTo>
                    <a:pt x="1183" y="0"/>
                  </a:lnTo>
                  <a:lnTo>
                    <a:pt x="1192" y="0"/>
                  </a:lnTo>
                  <a:lnTo>
                    <a:pt x="1202" y="2"/>
                  </a:lnTo>
                  <a:lnTo>
                    <a:pt x="1210" y="4"/>
                  </a:lnTo>
                  <a:lnTo>
                    <a:pt x="1217" y="6"/>
                  </a:lnTo>
                  <a:lnTo>
                    <a:pt x="1223" y="10"/>
                  </a:lnTo>
                  <a:lnTo>
                    <a:pt x="1229" y="11"/>
                  </a:lnTo>
                  <a:lnTo>
                    <a:pt x="1234" y="15"/>
                  </a:lnTo>
                  <a:lnTo>
                    <a:pt x="1236" y="19"/>
                  </a:lnTo>
                  <a:lnTo>
                    <a:pt x="1238" y="23"/>
                  </a:lnTo>
                  <a:lnTo>
                    <a:pt x="1240" y="29"/>
                  </a:lnTo>
                  <a:lnTo>
                    <a:pt x="1240" y="34"/>
                  </a:lnTo>
                  <a:lnTo>
                    <a:pt x="1238" y="40"/>
                  </a:lnTo>
                  <a:lnTo>
                    <a:pt x="1236" y="46"/>
                  </a:lnTo>
                  <a:lnTo>
                    <a:pt x="1234" y="51"/>
                  </a:lnTo>
                  <a:lnTo>
                    <a:pt x="1234" y="59"/>
                  </a:lnTo>
                  <a:lnTo>
                    <a:pt x="1230" y="65"/>
                  </a:lnTo>
                  <a:lnTo>
                    <a:pt x="1227" y="74"/>
                  </a:lnTo>
                  <a:lnTo>
                    <a:pt x="1223" y="82"/>
                  </a:lnTo>
                  <a:lnTo>
                    <a:pt x="1221" y="89"/>
                  </a:lnTo>
                  <a:lnTo>
                    <a:pt x="1215" y="99"/>
                  </a:lnTo>
                  <a:lnTo>
                    <a:pt x="1211" y="107"/>
                  </a:lnTo>
                  <a:lnTo>
                    <a:pt x="1206" y="116"/>
                  </a:lnTo>
                  <a:lnTo>
                    <a:pt x="1202" y="127"/>
                  </a:lnTo>
                  <a:lnTo>
                    <a:pt x="1196" y="135"/>
                  </a:lnTo>
                  <a:lnTo>
                    <a:pt x="1191" y="147"/>
                  </a:lnTo>
                  <a:lnTo>
                    <a:pt x="1185" y="158"/>
                  </a:lnTo>
                  <a:lnTo>
                    <a:pt x="1179" y="167"/>
                  </a:lnTo>
                  <a:lnTo>
                    <a:pt x="1172" y="179"/>
                  </a:lnTo>
                  <a:lnTo>
                    <a:pt x="1164" y="188"/>
                  </a:lnTo>
                  <a:lnTo>
                    <a:pt x="1156" y="200"/>
                  </a:lnTo>
                  <a:lnTo>
                    <a:pt x="1151" y="211"/>
                  </a:lnTo>
                  <a:lnTo>
                    <a:pt x="1141" y="223"/>
                  </a:lnTo>
                  <a:lnTo>
                    <a:pt x="1135" y="234"/>
                  </a:lnTo>
                  <a:lnTo>
                    <a:pt x="1128" y="245"/>
                  </a:lnTo>
                  <a:lnTo>
                    <a:pt x="1120" y="257"/>
                  </a:lnTo>
                  <a:lnTo>
                    <a:pt x="1111" y="268"/>
                  </a:lnTo>
                  <a:lnTo>
                    <a:pt x="1103" y="282"/>
                  </a:lnTo>
                  <a:lnTo>
                    <a:pt x="1094" y="293"/>
                  </a:lnTo>
                  <a:lnTo>
                    <a:pt x="1086" y="304"/>
                  </a:lnTo>
                  <a:lnTo>
                    <a:pt x="1076" y="316"/>
                  </a:lnTo>
                  <a:lnTo>
                    <a:pt x="1069" y="327"/>
                  </a:lnTo>
                  <a:lnTo>
                    <a:pt x="1059" y="340"/>
                  </a:lnTo>
                  <a:lnTo>
                    <a:pt x="1052" y="354"/>
                  </a:lnTo>
                  <a:lnTo>
                    <a:pt x="1042" y="363"/>
                  </a:lnTo>
                  <a:lnTo>
                    <a:pt x="1033" y="375"/>
                  </a:lnTo>
                  <a:lnTo>
                    <a:pt x="1023" y="386"/>
                  </a:lnTo>
                  <a:lnTo>
                    <a:pt x="1014" y="399"/>
                  </a:lnTo>
                  <a:lnTo>
                    <a:pt x="1004" y="409"/>
                  </a:lnTo>
                  <a:lnTo>
                    <a:pt x="995" y="422"/>
                  </a:lnTo>
                  <a:lnTo>
                    <a:pt x="985" y="434"/>
                  </a:lnTo>
                  <a:lnTo>
                    <a:pt x="978" y="445"/>
                  </a:lnTo>
                  <a:lnTo>
                    <a:pt x="968" y="455"/>
                  </a:lnTo>
                  <a:lnTo>
                    <a:pt x="958" y="466"/>
                  </a:lnTo>
                  <a:lnTo>
                    <a:pt x="949" y="477"/>
                  </a:lnTo>
                  <a:lnTo>
                    <a:pt x="941" y="487"/>
                  </a:lnTo>
                  <a:lnTo>
                    <a:pt x="932" y="498"/>
                  </a:lnTo>
                  <a:lnTo>
                    <a:pt x="924" y="508"/>
                  </a:lnTo>
                  <a:lnTo>
                    <a:pt x="915" y="517"/>
                  </a:lnTo>
                  <a:lnTo>
                    <a:pt x="907" y="527"/>
                  </a:lnTo>
                  <a:lnTo>
                    <a:pt x="898" y="536"/>
                  </a:lnTo>
                  <a:lnTo>
                    <a:pt x="890" y="546"/>
                  </a:lnTo>
                  <a:lnTo>
                    <a:pt x="881" y="553"/>
                  </a:lnTo>
                  <a:lnTo>
                    <a:pt x="873" y="563"/>
                  </a:lnTo>
                  <a:lnTo>
                    <a:pt x="865" y="571"/>
                  </a:lnTo>
                  <a:lnTo>
                    <a:pt x="858" y="578"/>
                  </a:lnTo>
                  <a:lnTo>
                    <a:pt x="850" y="586"/>
                  </a:lnTo>
                  <a:lnTo>
                    <a:pt x="844" y="593"/>
                  </a:lnTo>
                  <a:lnTo>
                    <a:pt x="835" y="599"/>
                  </a:lnTo>
                  <a:lnTo>
                    <a:pt x="829" y="605"/>
                  </a:lnTo>
                  <a:lnTo>
                    <a:pt x="822" y="611"/>
                  </a:lnTo>
                  <a:lnTo>
                    <a:pt x="816" y="616"/>
                  </a:lnTo>
                  <a:lnTo>
                    <a:pt x="810" y="620"/>
                  </a:lnTo>
                  <a:lnTo>
                    <a:pt x="804" y="626"/>
                  </a:lnTo>
                  <a:lnTo>
                    <a:pt x="801" y="628"/>
                  </a:lnTo>
                  <a:lnTo>
                    <a:pt x="795" y="633"/>
                  </a:lnTo>
                  <a:lnTo>
                    <a:pt x="789" y="635"/>
                  </a:lnTo>
                  <a:lnTo>
                    <a:pt x="782" y="639"/>
                  </a:lnTo>
                  <a:lnTo>
                    <a:pt x="774" y="643"/>
                  </a:lnTo>
                  <a:lnTo>
                    <a:pt x="766" y="647"/>
                  </a:lnTo>
                  <a:lnTo>
                    <a:pt x="757" y="649"/>
                  </a:lnTo>
                  <a:lnTo>
                    <a:pt x="747" y="652"/>
                  </a:lnTo>
                  <a:lnTo>
                    <a:pt x="736" y="656"/>
                  </a:lnTo>
                  <a:lnTo>
                    <a:pt x="726" y="660"/>
                  </a:lnTo>
                  <a:lnTo>
                    <a:pt x="713" y="664"/>
                  </a:lnTo>
                  <a:lnTo>
                    <a:pt x="702" y="668"/>
                  </a:lnTo>
                  <a:lnTo>
                    <a:pt x="688" y="671"/>
                  </a:lnTo>
                  <a:lnTo>
                    <a:pt x="675" y="675"/>
                  </a:lnTo>
                  <a:lnTo>
                    <a:pt x="662" y="677"/>
                  </a:lnTo>
                  <a:lnTo>
                    <a:pt x="647" y="683"/>
                  </a:lnTo>
                  <a:lnTo>
                    <a:pt x="631" y="687"/>
                  </a:lnTo>
                  <a:lnTo>
                    <a:pt x="616" y="690"/>
                  </a:lnTo>
                  <a:lnTo>
                    <a:pt x="601" y="694"/>
                  </a:lnTo>
                  <a:lnTo>
                    <a:pt x="584" y="698"/>
                  </a:lnTo>
                  <a:lnTo>
                    <a:pt x="567" y="700"/>
                  </a:lnTo>
                  <a:lnTo>
                    <a:pt x="551" y="706"/>
                  </a:lnTo>
                  <a:lnTo>
                    <a:pt x="532" y="709"/>
                  </a:lnTo>
                  <a:lnTo>
                    <a:pt x="515" y="713"/>
                  </a:lnTo>
                  <a:lnTo>
                    <a:pt x="498" y="717"/>
                  </a:lnTo>
                  <a:lnTo>
                    <a:pt x="481" y="721"/>
                  </a:lnTo>
                  <a:lnTo>
                    <a:pt x="462" y="723"/>
                  </a:lnTo>
                  <a:lnTo>
                    <a:pt x="445" y="727"/>
                  </a:lnTo>
                  <a:lnTo>
                    <a:pt x="426" y="730"/>
                  </a:lnTo>
                  <a:lnTo>
                    <a:pt x="409" y="734"/>
                  </a:lnTo>
                  <a:lnTo>
                    <a:pt x="390" y="736"/>
                  </a:lnTo>
                  <a:lnTo>
                    <a:pt x="373" y="740"/>
                  </a:lnTo>
                  <a:lnTo>
                    <a:pt x="354" y="742"/>
                  </a:lnTo>
                  <a:lnTo>
                    <a:pt x="337" y="746"/>
                  </a:lnTo>
                  <a:lnTo>
                    <a:pt x="317" y="747"/>
                  </a:lnTo>
                  <a:lnTo>
                    <a:pt x="300" y="749"/>
                  </a:lnTo>
                  <a:lnTo>
                    <a:pt x="281" y="751"/>
                  </a:lnTo>
                  <a:lnTo>
                    <a:pt x="266" y="753"/>
                  </a:lnTo>
                  <a:lnTo>
                    <a:pt x="249" y="755"/>
                  </a:lnTo>
                  <a:lnTo>
                    <a:pt x="232" y="757"/>
                  </a:lnTo>
                  <a:lnTo>
                    <a:pt x="215" y="759"/>
                  </a:lnTo>
                  <a:lnTo>
                    <a:pt x="200" y="761"/>
                  </a:lnTo>
                  <a:lnTo>
                    <a:pt x="182" y="761"/>
                  </a:lnTo>
                  <a:lnTo>
                    <a:pt x="167" y="763"/>
                  </a:lnTo>
                  <a:lnTo>
                    <a:pt x="152" y="763"/>
                  </a:lnTo>
                  <a:lnTo>
                    <a:pt x="139" y="765"/>
                  </a:lnTo>
                  <a:lnTo>
                    <a:pt x="125" y="765"/>
                  </a:lnTo>
                  <a:lnTo>
                    <a:pt x="112" y="765"/>
                  </a:lnTo>
                  <a:lnTo>
                    <a:pt x="99" y="765"/>
                  </a:lnTo>
                  <a:lnTo>
                    <a:pt x="87" y="765"/>
                  </a:lnTo>
                  <a:lnTo>
                    <a:pt x="74" y="763"/>
                  </a:lnTo>
                  <a:lnTo>
                    <a:pt x="65" y="761"/>
                  </a:lnTo>
                  <a:lnTo>
                    <a:pt x="53" y="759"/>
                  </a:lnTo>
                  <a:lnTo>
                    <a:pt x="44" y="759"/>
                  </a:lnTo>
                  <a:lnTo>
                    <a:pt x="36" y="755"/>
                  </a:lnTo>
                  <a:lnTo>
                    <a:pt x="28" y="753"/>
                  </a:lnTo>
                  <a:lnTo>
                    <a:pt x="21" y="751"/>
                  </a:lnTo>
                  <a:lnTo>
                    <a:pt x="17" y="749"/>
                  </a:lnTo>
                  <a:lnTo>
                    <a:pt x="11" y="746"/>
                  </a:lnTo>
                  <a:lnTo>
                    <a:pt x="6" y="742"/>
                  </a:lnTo>
                  <a:lnTo>
                    <a:pt x="4" y="738"/>
                  </a:lnTo>
                  <a:lnTo>
                    <a:pt x="2" y="734"/>
                  </a:lnTo>
                  <a:lnTo>
                    <a:pt x="0" y="728"/>
                  </a:lnTo>
                  <a:lnTo>
                    <a:pt x="0" y="725"/>
                  </a:lnTo>
                  <a:lnTo>
                    <a:pt x="2" y="719"/>
                  </a:lnTo>
                  <a:lnTo>
                    <a:pt x="6" y="715"/>
                  </a:lnTo>
                  <a:close/>
                </a:path>
              </a:pathLst>
            </a:custGeom>
            <a:solidFill>
              <a:srgbClr val="4057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8" name="Freeform 15"/>
            <p:cNvSpPr>
              <a:spLocks/>
            </p:cNvSpPr>
            <p:nvPr/>
          </p:nvSpPr>
          <p:spPr bwMode="auto">
            <a:xfrm>
              <a:off x="1746251" y="5373688"/>
              <a:ext cx="1009650" cy="493712"/>
            </a:xfrm>
            <a:custGeom>
              <a:avLst/>
              <a:gdLst>
                <a:gd name="T0" fmla="*/ 2147483646 w 1273"/>
                <a:gd name="T1" fmla="*/ 2147483646 h 622"/>
                <a:gd name="T2" fmla="*/ 2147483646 w 1273"/>
                <a:gd name="T3" fmla="*/ 2147483646 h 622"/>
                <a:gd name="T4" fmla="*/ 2147483646 w 1273"/>
                <a:gd name="T5" fmla="*/ 2147483646 h 622"/>
                <a:gd name="T6" fmla="*/ 2147483646 w 1273"/>
                <a:gd name="T7" fmla="*/ 2147483646 h 622"/>
                <a:gd name="T8" fmla="*/ 2147483646 w 1273"/>
                <a:gd name="T9" fmla="*/ 2147483646 h 622"/>
                <a:gd name="T10" fmla="*/ 2147483646 w 1273"/>
                <a:gd name="T11" fmla="*/ 2147483646 h 622"/>
                <a:gd name="T12" fmla="*/ 2147483646 w 1273"/>
                <a:gd name="T13" fmla="*/ 2147483646 h 622"/>
                <a:gd name="T14" fmla="*/ 2147483646 w 1273"/>
                <a:gd name="T15" fmla="*/ 2147483646 h 622"/>
                <a:gd name="T16" fmla="*/ 2147483646 w 1273"/>
                <a:gd name="T17" fmla="*/ 2147483646 h 622"/>
                <a:gd name="T18" fmla="*/ 2147483646 w 1273"/>
                <a:gd name="T19" fmla="*/ 2147483646 h 622"/>
                <a:gd name="T20" fmla="*/ 2147483646 w 1273"/>
                <a:gd name="T21" fmla="*/ 2147483646 h 622"/>
                <a:gd name="T22" fmla="*/ 2147483646 w 1273"/>
                <a:gd name="T23" fmla="*/ 2147483646 h 622"/>
                <a:gd name="T24" fmla="*/ 2147483646 w 1273"/>
                <a:gd name="T25" fmla="*/ 2147483646 h 622"/>
                <a:gd name="T26" fmla="*/ 2147483646 w 1273"/>
                <a:gd name="T27" fmla="*/ 2147483646 h 622"/>
                <a:gd name="T28" fmla="*/ 2147483646 w 1273"/>
                <a:gd name="T29" fmla="*/ 2147483646 h 622"/>
                <a:gd name="T30" fmla="*/ 2147483646 w 1273"/>
                <a:gd name="T31" fmla="*/ 2147483646 h 622"/>
                <a:gd name="T32" fmla="*/ 2147483646 w 1273"/>
                <a:gd name="T33" fmla="*/ 0 h 622"/>
                <a:gd name="T34" fmla="*/ 2147483646 w 1273"/>
                <a:gd name="T35" fmla="*/ 0 h 622"/>
                <a:gd name="T36" fmla="*/ 2147483646 w 1273"/>
                <a:gd name="T37" fmla="*/ 2147483646 h 622"/>
                <a:gd name="T38" fmla="*/ 2147483646 w 1273"/>
                <a:gd name="T39" fmla="*/ 2147483646 h 622"/>
                <a:gd name="T40" fmla="*/ 2147483646 w 1273"/>
                <a:gd name="T41" fmla="*/ 2147483646 h 622"/>
                <a:gd name="T42" fmla="*/ 2147483646 w 1273"/>
                <a:gd name="T43" fmla="*/ 2147483646 h 622"/>
                <a:gd name="T44" fmla="*/ 2147483646 w 1273"/>
                <a:gd name="T45" fmla="*/ 2147483646 h 622"/>
                <a:gd name="T46" fmla="*/ 2147483646 w 1273"/>
                <a:gd name="T47" fmla="*/ 2147483646 h 622"/>
                <a:gd name="T48" fmla="*/ 2147483646 w 1273"/>
                <a:gd name="T49" fmla="*/ 2147483646 h 622"/>
                <a:gd name="T50" fmla="*/ 2147483646 w 1273"/>
                <a:gd name="T51" fmla="*/ 2147483646 h 622"/>
                <a:gd name="T52" fmla="*/ 2147483646 w 1273"/>
                <a:gd name="T53" fmla="*/ 2147483646 h 622"/>
                <a:gd name="T54" fmla="*/ 2147483646 w 1273"/>
                <a:gd name="T55" fmla="*/ 2147483646 h 622"/>
                <a:gd name="T56" fmla="*/ 2147483646 w 1273"/>
                <a:gd name="T57" fmla="*/ 2147483646 h 622"/>
                <a:gd name="T58" fmla="*/ 2147483646 w 1273"/>
                <a:gd name="T59" fmla="*/ 2147483646 h 622"/>
                <a:gd name="T60" fmla="*/ 2147483646 w 1273"/>
                <a:gd name="T61" fmla="*/ 2147483646 h 622"/>
                <a:gd name="T62" fmla="*/ 2147483646 w 1273"/>
                <a:gd name="T63" fmla="*/ 2147483646 h 622"/>
                <a:gd name="T64" fmla="*/ 2147483646 w 1273"/>
                <a:gd name="T65" fmla="*/ 2147483646 h 622"/>
                <a:gd name="T66" fmla="*/ 2147483646 w 1273"/>
                <a:gd name="T67" fmla="*/ 2147483646 h 622"/>
                <a:gd name="T68" fmla="*/ 2147483646 w 1273"/>
                <a:gd name="T69" fmla="*/ 2147483646 h 622"/>
                <a:gd name="T70" fmla="*/ 2147483646 w 1273"/>
                <a:gd name="T71" fmla="*/ 2147483646 h 622"/>
                <a:gd name="T72" fmla="*/ 2147483646 w 1273"/>
                <a:gd name="T73" fmla="*/ 2147483646 h 622"/>
                <a:gd name="T74" fmla="*/ 2147483646 w 1273"/>
                <a:gd name="T75" fmla="*/ 2147483646 h 622"/>
                <a:gd name="T76" fmla="*/ 2147483646 w 1273"/>
                <a:gd name="T77" fmla="*/ 2147483646 h 622"/>
                <a:gd name="T78" fmla="*/ 2147483646 w 1273"/>
                <a:gd name="T79" fmla="*/ 2147483646 h 622"/>
                <a:gd name="T80" fmla="*/ 2147483646 w 1273"/>
                <a:gd name="T81" fmla="*/ 2147483646 h 622"/>
                <a:gd name="T82" fmla="*/ 2147483646 w 1273"/>
                <a:gd name="T83" fmla="*/ 2147483646 h 622"/>
                <a:gd name="T84" fmla="*/ 2147483646 w 1273"/>
                <a:gd name="T85" fmla="*/ 2147483646 h 622"/>
                <a:gd name="T86" fmla="*/ 2147483646 w 1273"/>
                <a:gd name="T87" fmla="*/ 2147483646 h 622"/>
                <a:gd name="T88" fmla="*/ 2147483646 w 1273"/>
                <a:gd name="T89" fmla="*/ 2147483646 h 622"/>
                <a:gd name="T90" fmla="*/ 2147483646 w 1273"/>
                <a:gd name="T91" fmla="*/ 2147483646 h 622"/>
                <a:gd name="T92" fmla="*/ 2147483646 w 1273"/>
                <a:gd name="T93" fmla="*/ 2147483646 h 622"/>
                <a:gd name="T94" fmla="*/ 2147483646 w 1273"/>
                <a:gd name="T95" fmla="*/ 2147483646 h 622"/>
                <a:gd name="T96" fmla="*/ 2147483646 w 1273"/>
                <a:gd name="T97" fmla="*/ 2147483646 h 622"/>
                <a:gd name="T98" fmla="*/ 2147483646 w 1273"/>
                <a:gd name="T99" fmla="*/ 2147483646 h 622"/>
                <a:gd name="T100" fmla="*/ 2147483646 w 1273"/>
                <a:gd name="T101" fmla="*/ 2147483646 h 622"/>
                <a:gd name="T102" fmla="*/ 2147483646 w 1273"/>
                <a:gd name="T103" fmla="*/ 2147483646 h 622"/>
                <a:gd name="T104" fmla="*/ 2147483646 w 1273"/>
                <a:gd name="T105" fmla="*/ 2147483646 h 622"/>
                <a:gd name="T106" fmla="*/ 2147483646 w 1273"/>
                <a:gd name="T107" fmla="*/ 2147483646 h 622"/>
                <a:gd name="T108" fmla="*/ 2147483646 w 1273"/>
                <a:gd name="T109" fmla="*/ 2147483646 h 622"/>
                <a:gd name="T110" fmla="*/ 2147483646 w 1273"/>
                <a:gd name="T111" fmla="*/ 2147483646 h 622"/>
                <a:gd name="T112" fmla="*/ 2147483646 w 1273"/>
                <a:gd name="T113" fmla="*/ 2147483646 h 622"/>
                <a:gd name="T114" fmla="*/ 2147483646 w 1273"/>
                <a:gd name="T115" fmla="*/ 2147483646 h 622"/>
                <a:gd name="T116" fmla="*/ 2147483646 w 1273"/>
                <a:gd name="T117" fmla="*/ 2147483646 h 622"/>
                <a:gd name="T118" fmla="*/ 2147483646 w 1273"/>
                <a:gd name="T119" fmla="*/ 2147483646 h 6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73"/>
                <a:gd name="T181" fmla="*/ 0 h 622"/>
                <a:gd name="T182" fmla="*/ 1273 w 1273"/>
                <a:gd name="T183" fmla="*/ 622 h 6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73" h="622">
                  <a:moveTo>
                    <a:pt x="0" y="185"/>
                  </a:moveTo>
                  <a:lnTo>
                    <a:pt x="2" y="183"/>
                  </a:lnTo>
                  <a:lnTo>
                    <a:pt x="10" y="183"/>
                  </a:lnTo>
                  <a:lnTo>
                    <a:pt x="13" y="183"/>
                  </a:lnTo>
                  <a:lnTo>
                    <a:pt x="19" y="181"/>
                  </a:lnTo>
                  <a:lnTo>
                    <a:pt x="25" y="181"/>
                  </a:lnTo>
                  <a:lnTo>
                    <a:pt x="32" y="181"/>
                  </a:lnTo>
                  <a:lnTo>
                    <a:pt x="40" y="179"/>
                  </a:lnTo>
                  <a:lnTo>
                    <a:pt x="50" y="177"/>
                  </a:lnTo>
                  <a:lnTo>
                    <a:pt x="59" y="175"/>
                  </a:lnTo>
                  <a:lnTo>
                    <a:pt x="71" y="175"/>
                  </a:lnTo>
                  <a:lnTo>
                    <a:pt x="82" y="173"/>
                  </a:lnTo>
                  <a:lnTo>
                    <a:pt x="93" y="171"/>
                  </a:lnTo>
                  <a:lnTo>
                    <a:pt x="107" y="169"/>
                  </a:lnTo>
                  <a:lnTo>
                    <a:pt x="120" y="169"/>
                  </a:lnTo>
                  <a:lnTo>
                    <a:pt x="135" y="166"/>
                  </a:lnTo>
                  <a:lnTo>
                    <a:pt x="148" y="164"/>
                  </a:lnTo>
                  <a:lnTo>
                    <a:pt x="164" y="162"/>
                  </a:lnTo>
                  <a:lnTo>
                    <a:pt x="179" y="160"/>
                  </a:lnTo>
                  <a:lnTo>
                    <a:pt x="194" y="158"/>
                  </a:lnTo>
                  <a:lnTo>
                    <a:pt x="211" y="156"/>
                  </a:lnTo>
                  <a:lnTo>
                    <a:pt x="228" y="152"/>
                  </a:lnTo>
                  <a:lnTo>
                    <a:pt x="245" y="150"/>
                  </a:lnTo>
                  <a:lnTo>
                    <a:pt x="263" y="149"/>
                  </a:lnTo>
                  <a:lnTo>
                    <a:pt x="282" y="145"/>
                  </a:lnTo>
                  <a:lnTo>
                    <a:pt x="299" y="143"/>
                  </a:lnTo>
                  <a:lnTo>
                    <a:pt x="318" y="139"/>
                  </a:lnTo>
                  <a:lnTo>
                    <a:pt x="335" y="137"/>
                  </a:lnTo>
                  <a:lnTo>
                    <a:pt x="354" y="133"/>
                  </a:lnTo>
                  <a:lnTo>
                    <a:pt x="373" y="131"/>
                  </a:lnTo>
                  <a:lnTo>
                    <a:pt x="392" y="129"/>
                  </a:lnTo>
                  <a:lnTo>
                    <a:pt x="411" y="126"/>
                  </a:lnTo>
                  <a:lnTo>
                    <a:pt x="430" y="122"/>
                  </a:lnTo>
                  <a:lnTo>
                    <a:pt x="449" y="118"/>
                  </a:lnTo>
                  <a:lnTo>
                    <a:pt x="468" y="114"/>
                  </a:lnTo>
                  <a:lnTo>
                    <a:pt x="485" y="110"/>
                  </a:lnTo>
                  <a:lnTo>
                    <a:pt x="504" y="109"/>
                  </a:lnTo>
                  <a:lnTo>
                    <a:pt x="523" y="105"/>
                  </a:lnTo>
                  <a:lnTo>
                    <a:pt x="542" y="103"/>
                  </a:lnTo>
                  <a:lnTo>
                    <a:pt x="559" y="97"/>
                  </a:lnTo>
                  <a:lnTo>
                    <a:pt x="576" y="93"/>
                  </a:lnTo>
                  <a:lnTo>
                    <a:pt x="595" y="90"/>
                  </a:lnTo>
                  <a:lnTo>
                    <a:pt x="613" y="88"/>
                  </a:lnTo>
                  <a:lnTo>
                    <a:pt x="630" y="84"/>
                  </a:lnTo>
                  <a:lnTo>
                    <a:pt x="647" y="80"/>
                  </a:lnTo>
                  <a:lnTo>
                    <a:pt x="664" y="76"/>
                  </a:lnTo>
                  <a:lnTo>
                    <a:pt x="679" y="72"/>
                  </a:lnTo>
                  <a:lnTo>
                    <a:pt x="694" y="69"/>
                  </a:lnTo>
                  <a:lnTo>
                    <a:pt x="710" y="65"/>
                  </a:lnTo>
                  <a:lnTo>
                    <a:pt x="723" y="61"/>
                  </a:lnTo>
                  <a:lnTo>
                    <a:pt x="738" y="57"/>
                  </a:lnTo>
                  <a:lnTo>
                    <a:pt x="750" y="53"/>
                  </a:lnTo>
                  <a:lnTo>
                    <a:pt x="763" y="50"/>
                  </a:lnTo>
                  <a:lnTo>
                    <a:pt x="774" y="46"/>
                  </a:lnTo>
                  <a:lnTo>
                    <a:pt x="786" y="42"/>
                  </a:lnTo>
                  <a:lnTo>
                    <a:pt x="795" y="38"/>
                  </a:lnTo>
                  <a:lnTo>
                    <a:pt x="807" y="34"/>
                  </a:lnTo>
                  <a:lnTo>
                    <a:pt x="814" y="31"/>
                  </a:lnTo>
                  <a:lnTo>
                    <a:pt x="824" y="27"/>
                  </a:lnTo>
                  <a:lnTo>
                    <a:pt x="829" y="23"/>
                  </a:lnTo>
                  <a:lnTo>
                    <a:pt x="835" y="19"/>
                  </a:lnTo>
                  <a:lnTo>
                    <a:pt x="841" y="15"/>
                  </a:lnTo>
                  <a:lnTo>
                    <a:pt x="847" y="12"/>
                  </a:lnTo>
                  <a:lnTo>
                    <a:pt x="850" y="8"/>
                  </a:lnTo>
                  <a:lnTo>
                    <a:pt x="854" y="6"/>
                  </a:lnTo>
                  <a:lnTo>
                    <a:pt x="858" y="2"/>
                  </a:lnTo>
                  <a:lnTo>
                    <a:pt x="864" y="2"/>
                  </a:lnTo>
                  <a:lnTo>
                    <a:pt x="869" y="0"/>
                  </a:lnTo>
                  <a:lnTo>
                    <a:pt x="875" y="0"/>
                  </a:lnTo>
                  <a:lnTo>
                    <a:pt x="883" y="0"/>
                  </a:lnTo>
                  <a:lnTo>
                    <a:pt x="888" y="0"/>
                  </a:lnTo>
                  <a:lnTo>
                    <a:pt x="896" y="0"/>
                  </a:lnTo>
                  <a:lnTo>
                    <a:pt x="904" y="4"/>
                  </a:lnTo>
                  <a:lnTo>
                    <a:pt x="909" y="6"/>
                  </a:lnTo>
                  <a:lnTo>
                    <a:pt x="919" y="10"/>
                  </a:lnTo>
                  <a:lnTo>
                    <a:pt x="926" y="12"/>
                  </a:lnTo>
                  <a:lnTo>
                    <a:pt x="934" y="15"/>
                  </a:lnTo>
                  <a:lnTo>
                    <a:pt x="944" y="19"/>
                  </a:lnTo>
                  <a:lnTo>
                    <a:pt x="953" y="25"/>
                  </a:lnTo>
                  <a:lnTo>
                    <a:pt x="961" y="31"/>
                  </a:lnTo>
                  <a:lnTo>
                    <a:pt x="968" y="34"/>
                  </a:lnTo>
                  <a:lnTo>
                    <a:pt x="978" y="40"/>
                  </a:lnTo>
                  <a:lnTo>
                    <a:pt x="987" y="46"/>
                  </a:lnTo>
                  <a:lnTo>
                    <a:pt x="997" y="52"/>
                  </a:lnTo>
                  <a:lnTo>
                    <a:pt x="1006" y="59"/>
                  </a:lnTo>
                  <a:lnTo>
                    <a:pt x="1016" y="65"/>
                  </a:lnTo>
                  <a:lnTo>
                    <a:pt x="1025" y="74"/>
                  </a:lnTo>
                  <a:lnTo>
                    <a:pt x="1035" y="82"/>
                  </a:lnTo>
                  <a:lnTo>
                    <a:pt x="1046" y="88"/>
                  </a:lnTo>
                  <a:lnTo>
                    <a:pt x="1054" y="97"/>
                  </a:lnTo>
                  <a:lnTo>
                    <a:pt x="1065" y="105"/>
                  </a:lnTo>
                  <a:lnTo>
                    <a:pt x="1073" y="112"/>
                  </a:lnTo>
                  <a:lnTo>
                    <a:pt x="1084" y="122"/>
                  </a:lnTo>
                  <a:lnTo>
                    <a:pt x="1094" y="131"/>
                  </a:lnTo>
                  <a:lnTo>
                    <a:pt x="1103" y="139"/>
                  </a:lnTo>
                  <a:lnTo>
                    <a:pt x="1113" y="149"/>
                  </a:lnTo>
                  <a:lnTo>
                    <a:pt x="1122" y="156"/>
                  </a:lnTo>
                  <a:lnTo>
                    <a:pt x="1130" y="166"/>
                  </a:lnTo>
                  <a:lnTo>
                    <a:pt x="1141" y="175"/>
                  </a:lnTo>
                  <a:lnTo>
                    <a:pt x="1149" y="183"/>
                  </a:lnTo>
                  <a:lnTo>
                    <a:pt x="1159" y="192"/>
                  </a:lnTo>
                  <a:lnTo>
                    <a:pt x="1166" y="202"/>
                  </a:lnTo>
                  <a:lnTo>
                    <a:pt x="1176" y="209"/>
                  </a:lnTo>
                  <a:lnTo>
                    <a:pt x="1183" y="219"/>
                  </a:lnTo>
                  <a:lnTo>
                    <a:pt x="1191" y="228"/>
                  </a:lnTo>
                  <a:lnTo>
                    <a:pt x="1198" y="236"/>
                  </a:lnTo>
                  <a:lnTo>
                    <a:pt x="1206" y="245"/>
                  </a:lnTo>
                  <a:lnTo>
                    <a:pt x="1214" y="253"/>
                  </a:lnTo>
                  <a:lnTo>
                    <a:pt x="1219" y="263"/>
                  </a:lnTo>
                  <a:lnTo>
                    <a:pt x="1225" y="270"/>
                  </a:lnTo>
                  <a:lnTo>
                    <a:pt x="1233" y="280"/>
                  </a:lnTo>
                  <a:lnTo>
                    <a:pt x="1238" y="287"/>
                  </a:lnTo>
                  <a:lnTo>
                    <a:pt x="1242" y="295"/>
                  </a:lnTo>
                  <a:lnTo>
                    <a:pt x="1248" y="303"/>
                  </a:lnTo>
                  <a:lnTo>
                    <a:pt x="1254" y="310"/>
                  </a:lnTo>
                  <a:lnTo>
                    <a:pt x="1257" y="318"/>
                  </a:lnTo>
                  <a:lnTo>
                    <a:pt x="1261" y="325"/>
                  </a:lnTo>
                  <a:lnTo>
                    <a:pt x="1263" y="331"/>
                  </a:lnTo>
                  <a:lnTo>
                    <a:pt x="1267" y="339"/>
                  </a:lnTo>
                  <a:lnTo>
                    <a:pt x="1269" y="344"/>
                  </a:lnTo>
                  <a:lnTo>
                    <a:pt x="1271" y="350"/>
                  </a:lnTo>
                  <a:lnTo>
                    <a:pt x="1271" y="356"/>
                  </a:lnTo>
                  <a:lnTo>
                    <a:pt x="1273" y="360"/>
                  </a:lnTo>
                  <a:lnTo>
                    <a:pt x="1273" y="369"/>
                  </a:lnTo>
                  <a:lnTo>
                    <a:pt x="1271" y="377"/>
                  </a:lnTo>
                  <a:lnTo>
                    <a:pt x="1267" y="379"/>
                  </a:lnTo>
                  <a:lnTo>
                    <a:pt x="1265" y="382"/>
                  </a:lnTo>
                  <a:lnTo>
                    <a:pt x="1259" y="386"/>
                  </a:lnTo>
                  <a:lnTo>
                    <a:pt x="1256" y="390"/>
                  </a:lnTo>
                  <a:lnTo>
                    <a:pt x="1248" y="394"/>
                  </a:lnTo>
                  <a:lnTo>
                    <a:pt x="1240" y="398"/>
                  </a:lnTo>
                  <a:lnTo>
                    <a:pt x="1231" y="401"/>
                  </a:lnTo>
                  <a:lnTo>
                    <a:pt x="1223" y="405"/>
                  </a:lnTo>
                  <a:lnTo>
                    <a:pt x="1212" y="409"/>
                  </a:lnTo>
                  <a:lnTo>
                    <a:pt x="1200" y="415"/>
                  </a:lnTo>
                  <a:lnTo>
                    <a:pt x="1189" y="419"/>
                  </a:lnTo>
                  <a:lnTo>
                    <a:pt x="1178" y="424"/>
                  </a:lnTo>
                  <a:lnTo>
                    <a:pt x="1164" y="428"/>
                  </a:lnTo>
                  <a:lnTo>
                    <a:pt x="1151" y="432"/>
                  </a:lnTo>
                  <a:lnTo>
                    <a:pt x="1136" y="438"/>
                  </a:lnTo>
                  <a:lnTo>
                    <a:pt x="1120" y="443"/>
                  </a:lnTo>
                  <a:lnTo>
                    <a:pt x="1105" y="449"/>
                  </a:lnTo>
                  <a:lnTo>
                    <a:pt x="1088" y="453"/>
                  </a:lnTo>
                  <a:lnTo>
                    <a:pt x="1071" y="457"/>
                  </a:lnTo>
                  <a:lnTo>
                    <a:pt x="1054" y="462"/>
                  </a:lnTo>
                  <a:lnTo>
                    <a:pt x="1037" y="468"/>
                  </a:lnTo>
                  <a:lnTo>
                    <a:pt x="1020" y="474"/>
                  </a:lnTo>
                  <a:lnTo>
                    <a:pt x="1001" y="479"/>
                  </a:lnTo>
                  <a:lnTo>
                    <a:pt x="982" y="485"/>
                  </a:lnTo>
                  <a:lnTo>
                    <a:pt x="961" y="489"/>
                  </a:lnTo>
                  <a:lnTo>
                    <a:pt x="942" y="495"/>
                  </a:lnTo>
                  <a:lnTo>
                    <a:pt x="923" y="500"/>
                  </a:lnTo>
                  <a:lnTo>
                    <a:pt x="904" y="506"/>
                  </a:lnTo>
                  <a:lnTo>
                    <a:pt x="883" y="510"/>
                  </a:lnTo>
                  <a:lnTo>
                    <a:pt x="862" y="516"/>
                  </a:lnTo>
                  <a:lnTo>
                    <a:pt x="841" y="521"/>
                  </a:lnTo>
                  <a:lnTo>
                    <a:pt x="822" y="527"/>
                  </a:lnTo>
                  <a:lnTo>
                    <a:pt x="799" y="531"/>
                  </a:lnTo>
                  <a:lnTo>
                    <a:pt x="780" y="536"/>
                  </a:lnTo>
                  <a:lnTo>
                    <a:pt x="757" y="540"/>
                  </a:lnTo>
                  <a:lnTo>
                    <a:pt x="738" y="546"/>
                  </a:lnTo>
                  <a:lnTo>
                    <a:pt x="715" y="550"/>
                  </a:lnTo>
                  <a:lnTo>
                    <a:pt x="696" y="554"/>
                  </a:lnTo>
                  <a:lnTo>
                    <a:pt x="675" y="559"/>
                  </a:lnTo>
                  <a:lnTo>
                    <a:pt x="656" y="565"/>
                  </a:lnTo>
                  <a:lnTo>
                    <a:pt x="635" y="569"/>
                  </a:lnTo>
                  <a:lnTo>
                    <a:pt x="615" y="573"/>
                  </a:lnTo>
                  <a:lnTo>
                    <a:pt x="595" y="576"/>
                  </a:lnTo>
                  <a:lnTo>
                    <a:pt x="576" y="580"/>
                  </a:lnTo>
                  <a:lnTo>
                    <a:pt x="557" y="584"/>
                  </a:lnTo>
                  <a:lnTo>
                    <a:pt x="538" y="588"/>
                  </a:lnTo>
                  <a:lnTo>
                    <a:pt x="519" y="592"/>
                  </a:lnTo>
                  <a:lnTo>
                    <a:pt x="502" y="595"/>
                  </a:lnTo>
                  <a:lnTo>
                    <a:pt x="485" y="599"/>
                  </a:lnTo>
                  <a:lnTo>
                    <a:pt x="468" y="601"/>
                  </a:lnTo>
                  <a:lnTo>
                    <a:pt x="451" y="603"/>
                  </a:lnTo>
                  <a:lnTo>
                    <a:pt x="436" y="607"/>
                  </a:lnTo>
                  <a:lnTo>
                    <a:pt x="420" y="609"/>
                  </a:lnTo>
                  <a:lnTo>
                    <a:pt x="405" y="611"/>
                  </a:lnTo>
                  <a:lnTo>
                    <a:pt x="392" y="613"/>
                  </a:lnTo>
                  <a:lnTo>
                    <a:pt x="379" y="614"/>
                  </a:lnTo>
                  <a:lnTo>
                    <a:pt x="365" y="616"/>
                  </a:lnTo>
                  <a:lnTo>
                    <a:pt x="354" y="616"/>
                  </a:lnTo>
                  <a:lnTo>
                    <a:pt x="343" y="618"/>
                  </a:lnTo>
                  <a:lnTo>
                    <a:pt x="333" y="620"/>
                  </a:lnTo>
                  <a:lnTo>
                    <a:pt x="322" y="620"/>
                  </a:lnTo>
                  <a:lnTo>
                    <a:pt x="314" y="620"/>
                  </a:lnTo>
                  <a:lnTo>
                    <a:pt x="306" y="620"/>
                  </a:lnTo>
                  <a:lnTo>
                    <a:pt x="301" y="622"/>
                  </a:lnTo>
                  <a:lnTo>
                    <a:pt x="293" y="620"/>
                  </a:lnTo>
                  <a:lnTo>
                    <a:pt x="285" y="618"/>
                  </a:lnTo>
                  <a:lnTo>
                    <a:pt x="280" y="616"/>
                  </a:lnTo>
                  <a:lnTo>
                    <a:pt x="274" y="616"/>
                  </a:lnTo>
                  <a:lnTo>
                    <a:pt x="266" y="613"/>
                  </a:lnTo>
                  <a:lnTo>
                    <a:pt x="261" y="611"/>
                  </a:lnTo>
                  <a:lnTo>
                    <a:pt x="253" y="607"/>
                  </a:lnTo>
                  <a:lnTo>
                    <a:pt x="247" y="605"/>
                  </a:lnTo>
                  <a:lnTo>
                    <a:pt x="240" y="603"/>
                  </a:lnTo>
                  <a:lnTo>
                    <a:pt x="234" y="599"/>
                  </a:lnTo>
                  <a:lnTo>
                    <a:pt x="226" y="595"/>
                  </a:lnTo>
                  <a:lnTo>
                    <a:pt x="221" y="592"/>
                  </a:lnTo>
                  <a:lnTo>
                    <a:pt x="213" y="588"/>
                  </a:lnTo>
                  <a:lnTo>
                    <a:pt x="207" y="584"/>
                  </a:lnTo>
                  <a:lnTo>
                    <a:pt x="202" y="578"/>
                  </a:lnTo>
                  <a:lnTo>
                    <a:pt x="196" y="576"/>
                  </a:lnTo>
                  <a:lnTo>
                    <a:pt x="188" y="571"/>
                  </a:lnTo>
                  <a:lnTo>
                    <a:pt x="183" y="565"/>
                  </a:lnTo>
                  <a:lnTo>
                    <a:pt x="175" y="561"/>
                  </a:lnTo>
                  <a:lnTo>
                    <a:pt x="169" y="555"/>
                  </a:lnTo>
                  <a:lnTo>
                    <a:pt x="164" y="552"/>
                  </a:lnTo>
                  <a:lnTo>
                    <a:pt x="156" y="546"/>
                  </a:lnTo>
                  <a:lnTo>
                    <a:pt x="150" y="540"/>
                  </a:lnTo>
                  <a:lnTo>
                    <a:pt x="145" y="535"/>
                  </a:lnTo>
                  <a:lnTo>
                    <a:pt x="139" y="529"/>
                  </a:lnTo>
                  <a:lnTo>
                    <a:pt x="133" y="523"/>
                  </a:lnTo>
                  <a:lnTo>
                    <a:pt x="128" y="517"/>
                  </a:lnTo>
                  <a:lnTo>
                    <a:pt x="122" y="512"/>
                  </a:lnTo>
                  <a:lnTo>
                    <a:pt x="116" y="506"/>
                  </a:lnTo>
                  <a:lnTo>
                    <a:pt x="110" y="500"/>
                  </a:lnTo>
                  <a:lnTo>
                    <a:pt x="105" y="495"/>
                  </a:lnTo>
                  <a:lnTo>
                    <a:pt x="101" y="489"/>
                  </a:lnTo>
                  <a:lnTo>
                    <a:pt x="95" y="483"/>
                  </a:lnTo>
                  <a:lnTo>
                    <a:pt x="90" y="478"/>
                  </a:lnTo>
                  <a:lnTo>
                    <a:pt x="84" y="472"/>
                  </a:lnTo>
                  <a:lnTo>
                    <a:pt x="80" y="466"/>
                  </a:lnTo>
                  <a:lnTo>
                    <a:pt x="74" y="460"/>
                  </a:lnTo>
                  <a:lnTo>
                    <a:pt x="71" y="455"/>
                  </a:lnTo>
                  <a:lnTo>
                    <a:pt x="65" y="449"/>
                  </a:lnTo>
                  <a:lnTo>
                    <a:pt x="61" y="443"/>
                  </a:lnTo>
                  <a:lnTo>
                    <a:pt x="57" y="438"/>
                  </a:lnTo>
                  <a:lnTo>
                    <a:pt x="53" y="432"/>
                  </a:lnTo>
                  <a:lnTo>
                    <a:pt x="48" y="428"/>
                  </a:lnTo>
                  <a:lnTo>
                    <a:pt x="46" y="422"/>
                  </a:lnTo>
                  <a:lnTo>
                    <a:pt x="38" y="413"/>
                  </a:lnTo>
                  <a:lnTo>
                    <a:pt x="32" y="405"/>
                  </a:lnTo>
                  <a:lnTo>
                    <a:pt x="25" y="396"/>
                  </a:lnTo>
                  <a:lnTo>
                    <a:pt x="21" y="388"/>
                  </a:lnTo>
                  <a:lnTo>
                    <a:pt x="15" y="382"/>
                  </a:lnTo>
                  <a:lnTo>
                    <a:pt x="12" y="379"/>
                  </a:lnTo>
                  <a:lnTo>
                    <a:pt x="6" y="369"/>
                  </a:lnTo>
                  <a:lnTo>
                    <a:pt x="6" y="367"/>
                  </a:lnTo>
                  <a:lnTo>
                    <a:pt x="0" y="185"/>
                  </a:lnTo>
                  <a:close/>
                </a:path>
              </a:pathLst>
            </a:custGeom>
            <a:solidFill>
              <a:srgbClr val="A6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9" name="Freeform 16"/>
            <p:cNvSpPr>
              <a:spLocks/>
            </p:cNvSpPr>
            <p:nvPr/>
          </p:nvSpPr>
          <p:spPr bwMode="auto">
            <a:xfrm>
              <a:off x="1068388" y="5541963"/>
              <a:ext cx="935038" cy="417512"/>
            </a:xfrm>
            <a:custGeom>
              <a:avLst/>
              <a:gdLst>
                <a:gd name="T0" fmla="*/ 2147483646 w 1177"/>
                <a:gd name="T1" fmla="*/ 2147483646 h 525"/>
                <a:gd name="T2" fmla="*/ 2147483646 w 1177"/>
                <a:gd name="T3" fmla="*/ 2147483646 h 525"/>
                <a:gd name="T4" fmla="*/ 2147483646 w 1177"/>
                <a:gd name="T5" fmla="*/ 2147483646 h 525"/>
                <a:gd name="T6" fmla="*/ 2147483646 w 1177"/>
                <a:gd name="T7" fmla="*/ 2147483646 h 525"/>
                <a:gd name="T8" fmla="*/ 2147483646 w 1177"/>
                <a:gd name="T9" fmla="*/ 2147483646 h 525"/>
                <a:gd name="T10" fmla="*/ 2147483646 w 1177"/>
                <a:gd name="T11" fmla="*/ 2147483646 h 525"/>
                <a:gd name="T12" fmla="*/ 2147483646 w 1177"/>
                <a:gd name="T13" fmla="*/ 2147483646 h 525"/>
                <a:gd name="T14" fmla="*/ 2147483646 w 1177"/>
                <a:gd name="T15" fmla="*/ 2147483646 h 525"/>
                <a:gd name="T16" fmla="*/ 2147483646 w 1177"/>
                <a:gd name="T17" fmla="*/ 2147483646 h 525"/>
                <a:gd name="T18" fmla="*/ 2147483646 w 1177"/>
                <a:gd name="T19" fmla="*/ 2147483646 h 525"/>
                <a:gd name="T20" fmla="*/ 2147483646 w 1177"/>
                <a:gd name="T21" fmla="*/ 2147483646 h 525"/>
                <a:gd name="T22" fmla="*/ 2147483646 w 1177"/>
                <a:gd name="T23" fmla="*/ 2147483646 h 525"/>
                <a:gd name="T24" fmla="*/ 2147483646 w 1177"/>
                <a:gd name="T25" fmla="*/ 2147483646 h 525"/>
                <a:gd name="T26" fmla="*/ 2147483646 w 1177"/>
                <a:gd name="T27" fmla="*/ 2147483646 h 525"/>
                <a:gd name="T28" fmla="*/ 2147483646 w 1177"/>
                <a:gd name="T29" fmla="*/ 2147483646 h 525"/>
                <a:gd name="T30" fmla="*/ 2147483646 w 1177"/>
                <a:gd name="T31" fmla="*/ 0 h 525"/>
                <a:gd name="T32" fmla="*/ 2147483646 w 1177"/>
                <a:gd name="T33" fmla="*/ 2147483646 h 525"/>
                <a:gd name="T34" fmla="*/ 2147483646 w 1177"/>
                <a:gd name="T35" fmla="*/ 2147483646 h 525"/>
                <a:gd name="T36" fmla="*/ 2147483646 w 1177"/>
                <a:gd name="T37" fmla="*/ 2147483646 h 525"/>
                <a:gd name="T38" fmla="*/ 2147483646 w 1177"/>
                <a:gd name="T39" fmla="*/ 2147483646 h 525"/>
                <a:gd name="T40" fmla="*/ 2147483646 w 1177"/>
                <a:gd name="T41" fmla="*/ 2147483646 h 525"/>
                <a:gd name="T42" fmla="*/ 2147483646 w 1177"/>
                <a:gd name="T43" fmla="*/ 2147483646 h 525"/>
                <a:gd name="T44" fmla="*/ 2147483646 w 1177"/>
                <a:gd name="T45" fmla="*/ 2147483646 h 525"/>
                <a:gd name="T46" fmla="*/ 2147483646 w 1177"/>
                <a:gd name="T47" fmla="*/ 2147483646 h 525"/>
                <a:gd name="T48" fmla="*/ 2147483646 w 1177"/>
                <a:gd name="T49" fmla="*/ 2147483646 h 525"/>
                <a:gd name="T50" fmla="*/ 2147483646 w 1177"/>
                <a:gd name="T51" fmla="*/ 2147483646 h 525"/>
                <a:gd name="T52" fmla="*/ 2147483646 w 1177"/>
                <a:gd name="T53" fmla="*/ 2147483646 h 525"/>
                <a:gd name="T54" fmla="*/ 2147483646 w 1177"/>
                <a:gd name="T55" fmla="*/ 2147483646 h 525"/>
                <a:gd name="T56" fmla="*/ 2147483646 w 1177"/>
                <a:gd name="T57" fmla="*/ 2147483646 h 525"/>
                <a:gd name="T58" fmla="*/ 2147483646 w 1177"/>
                <a:gd name="T59" fmla="*/ 2147483646 h 525"/>
                <a:gd name="T60" fmla="*/ 2147483646 w 1177"/>
                <a:gd name="T61" fmla="*/ 2147483646 h 525"/>
                <a:gd name="T62" fmla="*/ 2147483646 w 1177"/>
                <a:gd name="T63" fmla="*/ 2147483646 h 525"/>
                <a:gd name="T64" fmla="*/ 2147483646 w 1177"/>
                <a:gd name="T65" fmla="*/ 2147483646 h 525"/>
                <a:gd name="T66" fmla="*/ 2147483646 w 1177"/>
                <a:gd name="T67" fmla="*/ 2147483646 h 525"/>
                <a:gd name="T68" fmla="*/ 2147483646 w 1177"/>
                <a:gd name="T69" fmla="*/ 2147483646 h 525"/>
                <a:gd name="T70" fmla="*/ 2147483646 w 1177"/>
                <a:gd name="T71" fmla="*/ 2147483646 h 525"/>
                <a:gd name="T72" fmla="*/ 2147483646 w 1177"/>
                <a:gd name="T73" fmla="*/ 2147483646 h 525"/>
                <a:gd name="T74" fmla="*/ 2147483646 w 1177"/>
                <a:gd name="T75" fmla="*/ 2147483646 h 525"/>
                <a:gd name="T76" fmla="*/ 2147483646 w 1177"/>
                <a:gd name="T77" fmla="*/ 2147483646 h 525"/>
                <a:gd name="T78" fmla="*/ 2147483646 w 1177"/>
                <a:gd name="T79" fmla="*/ 2147483646 h 525"/>
                <a:gd name="T80" fmla="*/ 2147483646 w 1177"/>
                <a:gd name="T81" fmla="*/ 2147483646 h 525"/>
                <a:gd name="T82" fmla="*/ 2147483646 w 1177"/>
                <a:gd name="T83" fmla="*/ 2147483646 h 525"/>
                <a:gd name="T84" fmla="*/ 2147483646 w 1177"/>
                <a:gd name="T85" fmla="*/ 2147483646 h 525"/>
                <a:gd name="T86" fmla="*/ 2147483646 w 1177"/>
                <a:gd name="T87" fmla="*/ 2147483646 h 525"/>
                <a:gd name="T88" fmla="*/ 2147483646 w 1177"/>
                <a:gd name="T89" fmla="*/ 2147483646 h 525"/>
                <a:gd name="T90" fmla="*/ 2147483646 w 1177"/>
                <a:gd name="T91" fmla="*/ 2147483646 h 525"/>
                <a:gd name="T92" fmla="*/ 2147483646 w 1177"/>
                <a:gd name="T93" fmla="*/ 2147483646 h 525"/>
                <a:gd name="T94" fmla="*/ 2147483646 w 1177"/>
                <a:gd name="T95" fmla="*/ 2147483646 h 525"/>
                <a:gd name="T96" fmla="*/ 2147483646 w 1177"/>
                <a:gd name="T97" fmla="*/ 2147483646 h 525"/>
                <a:gd name="T98" fmla="*/ 2147483646 w 1177"/>
                <a:gd name="T99" fmla="*/ 2147483646 h 525"/>
                <a:gd name="T100" fmla="*/ 2147483646 w 1177"/>
                <a:gd name="T101" fmla="*/ 2147483646 h 525"/>
                <a:gd name="T102" fmla="*/ 2147483646 w 1177"/>
                <a:gd name="T103" fmla="*/ 2147483646 h 525"/>
                <a:gd name="T104" fmla="*/ 2147483646 w 1177"/>
                <a:gd name="T105" fmla="*/ 2147483646 h 525"/>
                <a:gd name="T106" fmla="*/ 2147483646 w 1177"/>
                <a:gd name="T107" fmla="*/ 2147483646 h 525"/>
                <a:gd name="T108" fmla="*/ 2147483646 w 1177"/>
                <a:gd name="T109" fmla="*/ 2147483646 h 525"/>
                <a:gd name="T110" fmla="*/ 2147483646 w 1177"/>
                <a:gd name="T111" fmla="*/ 2147483646 h 525"/>
                <a:gd name="T112" fmla="*/ 2147483646 w 1177"/>
                <a:gd name="T113" fmla="*/ 2147483646 h 525"/>
                <a:gd name="T114" fmla="*/ 2147483646 w 1177"/>
                <a:gd name="T115" fmla="*/ 2147483646 h 525"/>
                <a:gd name="T116" fmla="*/ 2147483646 w 1177"/>
                <a:gd name="T117" fmla="*/ 2147483646 h 525"/>
                <a:gd name="T118" fmla="*/ 2147483646 w 1177"/>
                <a:gd name="T119" fmla="*/ 2147483646 h 5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77"/>
                <a:gd name="T181" fmla="*/ 0 h 525"/>
                <a:gd name="T182" fmla="*/ 1177 w 1177"/>
                <a:gd name="T183" fmla="*/ 525 h 5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77" h="525">
                  <a:moveTo>
                    <a:pt x="10" y="230"/>
                  </a:moveTo>
                  <a:lnTo>
                    <a:pt x="11" y="230"/>
                  </a:lnTo>
                  <a:lnTo>
                    <a:pt x="17" y="228"/>
                  </a:lnTo>
                  <a:lnTo>
                    <a:pt x="21" y="226"/>
                  </a:lnTo>
                  <a:lnTo>
                    <a:pt x="27" y="225"/>
                  </a:lnTo>
                  <a:lnTo>
                    <a:pt x="32" y="223"/>
                  </a:lnTo>
                  <a:lnTo>
                    <a:pt x="40" y="221"/>
                  </a:lnTo>
                  <a:lnTo>
                    <a:pt x="48" y="217"/>
                  </a:lnTo>
                  <a:lnTo>
                    <a:pt x="57" y="215"/>
                  </a:lnTo>
                  <a:lnTo>
                    <a:pt x="65" y="213"/>
                  </a:lnTo>
                  <a:lnTo>
                    <a:pt x="76" y="209"/>
                  </a:lnTo>
                  <a:lnTo>
                    <a:pt x="86" y="206"/>
                  </a:lnTo>
                  <a:lnTo>
                    <a:pt x="97" y="202"/>
                  </a:lnTo>
                  <a:lnTo>
                    <a:pt x="110" y="198"/>
                  </a:lnTo>
                  <a:lnTo>
                    <a:pt x="124" y="196"/>
                  </a:lnTo>
                  <a:lnTo>
                    <a:pt x="135" y="190"/>
                  </a:lnTo>
                  <a:lnTo>
                    <a:pt x="150" y="187"/>
                  </a:lnTo>
                  <a:lnTo>
                    <a:pt x="164" y="183"/>
                  </a:lnTo>
                  <a:lnTo>
                    <a:pt x="179" y="179"/>
                  </a:lnTo>
                  <a:lnTo>
                    <a:pt x="194" y="173"/>
                  </a:lnTo>
                  <a:lnTo>
                    <a:pt x="209" y="169"/>
                  </a:lnTo>
                  <a:lnTo>
                    <a:pt x="226" y="164"/>
                  </a:lnTo>
                  <a:lnTo>
                    <a:pt x="242" y="160"/>
                  </a:lnTo>
                  <a:lnTo>
                    <a:pt x="259" y="154"/>
                  </a:lnTo>
                  <a:lnTo>
                    <a:pt x="276" y="149"/>
                  </a:lnTo>
                  <a:lnTo>
                    <a:pt x="293" y="143"/>
                  </a:lnTo>
                  <a:lnTo>
                    <a:pt x="310" y="139"/>
                  </a:lnTo>
                  <a:lnTo>
                    <a:pt x="327" y="133"/>
                  </a:lnTo>
                  <a:lnTo>
                    <a:pt x="346" y="129"/>
                  </a:lnTo>
                  <a:lnTo>
                    <a:pt x="363" y="124"/>
                  </a:lnTo>
                  <a:lnTo>
                    <a:pt x="382" y="118"/>
                  </a:lnTo>
                  <a:lnTo>
                    <a:pt x="400" y="114"/>
                  </a:lnTo>
                  <a:lnTo>
                    <a:pt x="419" y="109"/>
                  </a:lnTo>
                  <a:lnTo>
                    <a:pt x="436" y="103"/>
                  </a:lnTo>
                  <a:lnTo>
                    <a:pt x="455" y="97"/>
                  </a:lnTo>
                  <a:lnTo>
                    <a:pt x="472" y="91"/>
                  </a:lnTo>
                  <a:lnTo>
                    <a:pt x="491" y="88"/>
                  </a:lnTo>
                  <a:lnTo>
                    <a:pt x="508" y="82"/>
                  </a:lnTo>
                  <a:lnTo>
                    <a:pt x="525" y="76"/>
                  </a:lnTo>
                  <a:lnTo>
                    <a:pt x="542" y="71"/>
                  </a:lnTo>
                  <a:lnTo>
                    <a:pt x="561" y="67"/>
                  </a:lnTo>
                  <a:lnTo>
                    <a:pt x="576" y="63"/>
                  </a:lnTo>
                  <a:lnTo>
                    <a:pt x="594" y="57"/>
                  </a:lnTo>
                  <a:lnTo>
                    <a:pt x="611" y="52"/>
                  </a:lnTo>
                  <a:lnTo>
                    <a:pt x="626" y="48"/>
                  </a:lnTo>
                  <a:lnTo>
                    <a:pt x="641" y="44"/>
                  </a:lnTo>
                  <a:lnTo>
                    <a:pt x="658" y="42"/>
                  </a:lnTo>
                  <a:lnTo>
                    <a:pt x="672" y="36"/>
                  </a:lnTo>
                  <a:lnTo>
                    <a:pt x="687" y="32"/>
                  </a:lnTo>
                  <a:lnTo>
                    <a:pt x="700" y="29"/>
                  </a:lnTo>
                  <a:lnTo>
                    <a:pt x="713" y="25"/>
                  </a:lnTo>
                  <a:lnTo>
                    <a:pt x="727" y="21"/>
                  </a:lnTo>
                  <a:lnTo>
                    <a:pt x="740" y="19"/>
                  </a:lnTo>
                  <a:lnTo>
                    <a:pt x="751" y="15"/>
                  </a:lnTo>
                  <a:lnTo>
                    <a:pt x="763" y="13"/>
                  </a:lnTo>
                  <a:lnTo>
                    <a:pt x="772" y="12"/>
                  </a:lnTo>
                  <a:lnTo>
                    <a:pt x="782" y="8"/>
                  </a:lnTo>
                  <a:lnTo>
                    <a:pt x="791" y="6"/>
                  </a:lnTo>
                  <a:lnTo>
                    <a:pt x="801" y="4"/>
                  </a:lnTo>
                  <a:lnTo>
                    <a:pt x="807" y="2"/>
                  </a:lnTo>
                  <a:lnTo>
                    <a:pt x="814" y="2"/>
                  </a:lnTo>
                  <a:lnTo>
                    <a:pt x="820" y="2"/>
                  </a:lnTo>
                  <a:lnTo>
                    <a:pt x="826" y="2"/>
                  </a:lnTo>
                  <a:lnTo>
                    <a:pt x="833" y="0"/>
                  </a:lnTo>
                  <a:lnTo>
                    <a:pt x="843" y="2"/>
                  </a:lnTo>
                  <a:lnTo>
                    <a:pt x="848" y="4"/>
                  </a:lnTo>
                  <a:lnTo>
                    <a:pt x="854" y="6"/>
                  </a:lnTo>
                  <a:lnTo>
                    <a:pt x="860" y="8"/>
                  </a:lnTo>
                  <a:lnTo>
                    <a:pt x="867" y="12"/>
                  </a:lnTo>
                  <a:lnTo>
                    <a:pt x="873" y="15"/>
                  </a:lnTo>
                  <a:lnTo>
                    <a:pt x="879" y="19"/>
                  </a:lnTo>
                  <a:lnTo>
                    <a:pt x="886" y="21"/>
                  </a:lnTo>
                  <a:lnTo>
                    <a:pt x="894" y="27"/>
                  </a:lnTo>
                  <a:lnTo>
                    <a:pt x="900" y="31"/>
                  </a:lnTo>
                  <a:lnTo>
                    <a:pt x="907" y="36"/>
                  </a:lnTo>
                  <a:lnTo>
                    <a:pt x="915" y="42"/>
                  </a:lnTo>
                  <a:lnTo>
                    <a:pt x="925" y="46"/>
                  </a:lnTo>
                  <a:lnTo>
                    <a:pt x="930" y="52"/>
                  </a:lnTo>
                  <a:lnTo>
                    <a:pt x="938" y="57"/>
                  </a:lnTo>
                  <a:lnTo>
                    <a:pt x="945" y="63"/>
                  </a:lnTo>
                  <a:lnTo>
                    <a:pt x="953" y="71"/>
                  </a:lnTo>
                  <a:lnTo>
                    <a:pt x="961" y="76"/>
                  </a:lnTo>
                  <a:lnTo>
                    <a:pt x="968" y="84"/>
                  </a:lnTo>
                  <a:lnTo>
                    <a:pt x="978" y="90"/>
                  </a:lnTo>
                  <a:lnTo>
                    <a:pt x="985" y="97"/>
                  </a:lnTo>
                  <a:lnTo>
                    <a:pt x="993" y="103"/>
                  </a:lnTo>
                  <a:lnTo>
                    <a:pt x="1001" y="110"/>
                  </a:lnTo>
                  <a:lnTo>
                    <a:pt x="1010" y="118"/>
                  </a:lnTo>
                  <a:lnTo>
                    <a:pt x="1018" y="126"/>
                  </a:lnTo>
                  <a:lnTo>
                    <a:pt x="1025" y="133"/>
                  </a:lnTo>
                  <a:lnTo>
                    <a:pt x="1033" y="143"/>
                  </a:lnTo>
                  <a:lnTo>
                    <a:pt x="1042" y="150"/>
                  </a:lnTo>
                  <a:lnTo>
                    <a:pt x="1050" y="158"/>
                  </a:lnTo>
                  <a:lnTo>
                    <a:pt x="1056" y="166"/>
                  </a:lnTo>
                  <a:lnTo>
                    <a:pt x="1065" y="173"/>
                  </a:lnTo>
                  <a:lnTo>
                    <a:pt x="1071" y="181"/>
                  </a:lnTo>
                  <a:lnTo>
                    <a:pt x="1079" y="188"/>
                  </a:lnTo>
                  <a:lnTo>
                    <a:pt x="1086" y="196"/>
                  </a:lnTo>
                  <a:lnTo>
                    <a:pt x="1092" y="204"/>
                  </a:lnTo>
                  <a:lnTo>
                    <a:pt x="1098" y="213"/>
                  </a:lnTo>
                  <a:lnTo>
                    <a:pt x="1105" y="221"/>
                  </a:lnTo>
                  <a:lnTo>
                    <a:pt x="1111" y="228"/>
                  </a:lnTo>
                  <a:lnTo>
                    <a:pt x="1117" y="236"/>
                  </a:lnTo>
                  <a:lnTo>
                    <a:pt x="1122" y="242"/>
                  </a:lnTo>
                  <a:lnTo>
                    <a:pt x="1130" y="249"/>
                  </a:lnTo>
                  <a:lnTo>
                    <a:pt x="1136" y="257"/>
                  </a:lnTo>
                  <a:lnTo>
                    <a:pt x="1139" y="265"/>
                  </a:lnTo>
                  <a:lnTo>
                    <a:pt x="1145" y="272"/>
                  </a:lnTo>
                  <a:lnTo>
                    <a:pt x="1151" y="280"/>
                  </a:lnTo>
                  <a:lnTo>
                    <a:pt x="1155" y="285"/>
                  </a:lnTo>
                  <a:lnTo>
                    <a:pt x="1158" y="291"/>
                  </a:lnTo>
                  <a:lnTo>
                    <a:pt x="1162" y="297"/>
                  </a:lnTo>
                  <a:lnTo>
                    <a:pt x="1164" y="304"/>
                  </a:lnTo>
                  <a:lnTo>
                    <a:pt x="1166" y="310"/>
                  </a:lnTo>
                  <a:lnTo>
                    <a:pt x="1170" y="314"/>
                  </a:lnTo>
                  <a:lnTo>
                    <a:pt x="1172" y="320"/>
                  </a:lnTo>
                  <a:lnTo>
                    <a:pt x="1174" y="327"/>
                  </a:lnTo>
                  <a:lnTo>
                    <a:pt x="1176" y="335"/>
                  </a:lnTo>
                  <a:lnTo>
                    <a:pt x="1177" y="342"/>
                  </a:lnTo>
                  <a:lnTo>
                    <a:pt x="1176" y="350"/>
                  </a:lnTo>
                  <a:lnTo>
                    <a:pt x="1174" y="356"/>
                  </a:lnTo>
                  <a:lnTo>
                    <a:pt x="1166" y="360"/>
                  </a:lnTo>
                  <a:lnTo>
                    <a:pt x="1160" y="365"/>
                  </a:lnTo>
                  <a:lnTo>
                    <a:pt x="1155" y="367"/>
                  </a:lnTo>
                  <a:lnTo>
                    <a:pt x="1151" y="371"/>
                  </a:lnTo>
                  <a:lnTo>
                    <a:pt x="1145" y="373"/>
                  </a:lnTo>
                  <a:lnTo>
                    <a:pt x="1139" y="377"/>
                  </a:lnTo>
                  <a:lnTo>
                    <a:pt x="1134" y="381"/>
                  </a:lnTo>
                  <a:lnTo>
                    <a:pt x="1126" y="382"/>
                  </a:lnTo>
                  <a:lnTo>
                    <a:pt x="1120" y="386"/>
                  </a:lnTo>
                  <a:lnTo>
                    <a:pt x="1115" y="390"/>
                  </a:lnTo>
                  <a:lnTo>
                    <a:pt x="1105" y="394"/>
                  </a:lnTo>
                  <a:lnTo>
                    <a:pt x="1098" y="398"/>
                  </a:lnTo>
                  <a:lnTo>
                    <a:pt x="1090" y="401"/>
                  </a:lnTo>
                  <a:lnTo>
                    <a:pt x="1082" y="405"/>
                  </a:lnTo>
                  <a:lnTo>
                    <a:pt x="1071" y="409"/>
                  </a:lnTo>
                  <a:lnTo>
                    <a:pt x="1063" y="413"/>
                  </a:lnTo>
                  <a:lnTo>
                    <a:pt x="1052" y="417"/>
                  </a:lnTo>
                  <a:lnTo>
                    <a:pt x="1042" y="420"/>
                  </a:lnTo>
                  <a:lnTo>
                    <a:pt x="1033" y="424"/>
                  </a:lnTo>
                  <a:lnTo>
                    <a:pt x="1023" y="430"/>
                  </a:lnTo>
                  <a:lnTo>
                    <a:pt x="1014" y="434"/>
                  </a:lnTo>
                  <a:lnTo>
                    <a:pt x="1002" y="438"/>
                  </a:lnTo>
                  <a:lnTo>
                    <a:pt x="991" y="441"/>
                  </a:lnTo>
                  <a:lnTo>
                    <a:pt x="980" y="445"/>
                  </a:lnTo>
                  <a:lnTo>
                    <a:pt x="968" y="449"/>
                  </a:lnTo>
                  <a:lnTo>
                    <a:pt x="959" y="453"/>
                  </a:lnTo>
                  <a:lnTo>
                    <a:pt x="947" y="457"/>
                  </a:lnTo>
                  <a:lnTo>
                    <a:pt x="936" y="462"/>
                  </a:lnTo>
                  <a:lnTo>
                    <a:pt x="925" y="464"/>
                  </a:lnTo>
                  <a:lnTo>
                    <a:pt x="913" y="470"/>
                  </a:lnTo>
                  <a:lnTo>
                    <a:pt x="900" y="472"/>
                  </a:lnTo>
                  <a:lnTo>
                    <a:pt x="888" y="476"/>
                  </a:lnTo>
                  <a:lnTo>
                    <a:pt x="875" y="479"/>
                  </a:lnTo>
                  <a:lnTo>
                    <a:pt x="864" y="483"/>
                  </a:lnTo>
                  <a:lnTo>
                    <a:pt x="850" y="487"/>
                  </a:lnTo>
                  <a:lnTo>
                    <a:pt x="839" y="489"/>
                  </a:lnTo>
                  <a:lnTo>
                    <a:pt x="826" y="493"/>
                  </a:lnTo>
                  <a:lnTo>
                    <a:pt x="814" y="497"/>
                  </a:lnTo>
                  <a:lnTo>
                    <a:pt x="801" y="498"/>
                  </a:lnTo>
                  <a:lnTo>
                    <a:pt x="789" y="502"/>
                  </a:lnTo>
                  <a:lnTo>
                    <a:pt x="776" y="504"/>
                  </a:lnTo>
                  <a:lnTo>
                    <a:pt x="765" y="508"/>
                  </a:lnTo>
                  <a:lnTo>
                    <a:pt x="751" y="510"/>
                  </a:lnTo>
                  <a:lnTo>
                    <a:pt x="740" y="512"/>
                  </a:lnTo>
                  <a:lnTo>
                    <a:pt x="727" y="514"/>
                  </a:lnTo>
                  <a:lnTo>
                    <a:pt x="715" y="516"/>
                  </a:lnTo>
                  <a:lnTo>
                    <a:pt x="704" y="517"/>
                  </a:lnTo>
                  <a:lnTo>
                    <a:pt x="691" y="519"/>
                  </a:lnTo>
                  <a:lnTo>
                    <a:pt x="679" y="519"/>
                  </a:lnTo>
                  <a:lnTo>
                    <a:pt x="668" y="521"/>
                  </a:lnTo>
                  <a:lnTo>
                    <a:pt x="658" y="521"/>
                  </a:lnTo>
                  <a:lnTo>
                    <a:pt x="647" y="523"/>
                  </a:lnTo>
                  <a:lnTo>
                    <a:pt x="635" y="523"/>
                  </a:lnTo>
                  <a:lnTo>
                    <a:pt x="624" y="525"/>
                  </a:lnTo>
                  <a:lnTo>
                    <a:pt x="613" y="523"/>
                  </a:lnTo>
                  <a:lnTo>
                    <a:pt x="603" y="523"/>
                  </a:lnTo>
                  <a:lnTo>
                    <a:pt x="592" y="523"/>
                  </a:lnTo>
                  <a:lnTo>
                    <a:pt x="584" y="523"/>
                  </a:lnTo>
                  <a:lnTo>
                    <a:pt x="573" y="521"/>
                  </a:lnTo>
                  <a:lnTo>
                    <a:pt x="565" y="519"/>
                  </a:lnTo>
                  <a:lnTo>
                    <a:pt x="555" y="519"/>
                  </a:lnTo>
                  <a:lnTo>
                    <a:pt x="546" y="517"/>
                  </a:lnTo>
                  <a:lnTo>
                    <a:pt x="536" y="516"/>
                  </a:lnTo>
                  <a:lnTo>
                    <a:pt x="527" y="512"/>
                  </a:lnTo>
                  <a:lnTo>
                    <a:pt x="517" y="510"/>
                  </a:lnTo>
                  <a:lnTo>
                    <a:pt x="508" y="508"/>
                  </a:lnTo>
                  <a:lnTo>
                    <a:pt x="497" y="504"/>
                  </a:lnTo>
                  <a:lnTo>
                    <a:pt x="487" y="500"/>
                  </a:lnTo>
                  <a:lnTo>
                    <a:pt x="476" y="497"/>
                  </a:lnTo>
                  <a:lnTo>
                    <a:pt x="466" y="495"/>
                  </a:lnTo>
                  <a:lnTo>
                    <a:pt x="455" y="489"/>
                  </a:lnTo>
                  <a:lnTo>
                    <a:pt x="443" y="487"/>
                  </a:lnTo>
                  <a:lnTo>
                    <a:pt x="432" y="481"/>
                  </a:lnTo>
                  <a:lnTo>
                    <a:pt x="420" y="478"/>
                  </a:lnTo>
                  <a:lnTo>
                    <a:pt x="407" y="472"/>
                  </a:lnTo>
                  <a:lnTo>
                    <a:pt x="398" y="468"/>
                  </a:lnTo>
                  <a:lnTo>
                    <a:pt x="384" y="462"/>
                  </a:lnTo>
                  <a:lnTo>
                    <a:pt x="373" y="458"/>
                  </a:lnTo>
                  <a:lnTo>
                    <a:pt x="360" y="453"/>
                  </a:lnTo>
                  <a:lnTo>
                    <a:pt x="348" y="447"/>
                  </a:lnTo>
                  <a:lnTo>
                    <a:pt x="335" y="441"/>
                  </a:lnTo>
                  <a:lnTo>
                    <a:pt x="323" y="438"/>
                  </a:lnTo>
                  <a:lnTo>
                    <a:pt x="310" y="430"/>
                  </a:lnTo>
                  <a:lnTo>
                    <a:pt x="299" y="424"/>
                  </a:lnTo>
                  <a:lnTo>
                    <a:pt x="285" y="419"/>
                  </a:lnTo>
                  <a:lnTo>
                    <a:pt x="274" y="415"/>
                  </a:lnTo>
                  <a:lnTo>
                    <a:pt x="261" y="407"/>
                  </a:lnTo>
                  <a:lnTo>
                    <a:pt x="249" y="401"/>
                  </a:lnTo>
                  <a:lnTo>
                    <a:pt x="238" y="396"/>
                  </a:lnTo>
                  <a:lnTo>
                    <a:pt x="226" y="390"/>
                  </a:lnTo>
                  <a:lnTo>
                    <a:pt x="213" y="384"/>
                  </a:lnTo>
                  <a:lnTo>
                    <a:pt x="204" y="379"/>
                  </a:lnTo>
                  <a:lnTo>
                    <a:pt x="192" y="373"/>
                  </a:lnTo>
                  <a:lnTo>
                    <a:pt x="181" y="367"/>
                  </a:lnTo>
                  <a:lnTo>
                    <a:pt x="169" y="362"/>
                  </a:lnTo>
                  <a:lnTo>
                    <a:pt x="158" y="354"/>
                  </a:lnTo>
                  <a:lnTo>
                    <a:pt x="147" y="348"/>
                  </a:lnTo>
                  <a:lnTo>
                    <a:pt x="137" y="342"/>
                  </a:lnTo>
                  <a:lnTo>
                    <a:pt x="126" y="337"/>
                  </a:lnTo>
                  <a:lnTo>
                    <a:pt x="116" y="331"/>
                  </a:lnTo>
                  <a:lnTo>
                    <a:pt x="107" y="325"/>
                  </a:lnTo>
                  <a:lnTo>
                    <a:pt x="97" y="320"/>
                  </a:lnTo>
                  <a:lnTo>
                    <a:pt x="88" y="314"/>
                  </a:lnTo>
                  <a:lnTo>
                    <a:pt x="80" y="308"/>
                  </a:lnTo>
                  <a:lnTo>
                    <a:pt x="70" y="303"/>
                  </a:lnTo>
                  <a:lnTo>
                    <a:pt x="65" y="297"/>
                  </a:lnTo>
                  <a:lnTo>
                    <a:pt x="55" y="291"/>
                  </a:lnTo>
                  <a:lnTo>
                    <a:pt x="50" y="287"/>
                  </a:lnTo>
                  <a:lnTo>
                    <a:pt x="42" y="282"/>
                  </a:lnTo>
                  <a:lnTo>
                    <a:pt x="36" y="278"/>
                  </a:lnTo>
                  <a:lnTo>
                    <a:pt x="31" y="272"/>
                  </a:lnTo>
                  <a:lnTo>
                    <a:pt x="25" y="268"/>
                  </a:lnTo>
                  <a:lnTo>
                    <a:pt x="19" y="263"/>
                  </a:lnTo>
                  <a:lnTo>
                    <a:pt x="15" y="261"/>
                  </a:lnTo>
                  <a:lnTo>
                    <a:pt x="8" y="251"/>
                  </a:lnTo>
                  <a:lnTo>
                    <a:pt x="4" y="245"/>
                  </a:lnTo>
                  <a:lnTo>
                    <a:pt x="0" y="240"/>
                  </a:lnTo>
                  <a:lnTo>
                    <a:pt x="0" y="236"/>
                  </a:lnTo>
                  <a:lnTo>
                    <a:pt x="4" y="232"/>
                  </a:lnTo>
                  <a:lnTo>
                    <a:pt x="10" y="23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60" name="Freeform 17"/>
            <p:cNvSpPr>
              <a:spLocks/>
            </p:cNvSpPr>
            <p:nvPr/>
          </p:nvSpPr>
          <p:spPr bwMode="auto">
            <a:xfrm>
              <a:off x="1035051" y="5132388"/>
              <a:ext cx="969963" cy="819150"/>
            </a:xfrm>
            <a:custGeom>
              <a:avLst/>
              <a:gdLst>
                <a:gd name="T0" fmla="*/ 2147483646 w 1221"/>
                <a:gd name="T1" fmla="*/ 2147483646 h 1031"/>
                <a:gd name="T2" fmla="*/ 2147483646 w 1221"/>
                <a:gd name="T3" fmla="*/ 2147483646 h 1031"/>
                <a:gd name="T4" fmla="*/ 2147483646 w 1221"/>
                <a:gd name="T5" fmla="*/ 2147483646 h 1031"/>
                <a:gd name="T6" fmla="*/ 2147483646 w 1221"/>
                <a:gd name="T7" fmla="*/ 2147483646 h 1031"/>
                <a:gd name="T8" fmla="*/ 2147483646 w 1221"/>
                <a:gd name="T9" fmla="*/ 2147483646 h 1031"/>
                <a:gd name="T10" fmla="*/ 2147483646 w 1221"/>
                <a:gd name="T11" fmla="*/ 2147483646 h 1031"/>
                <a:gd name="T12" fmla="*/ 2147483646 w 1221"/>
                <a:gd name="T13" fmla="*/ 2147483646 h 1031"/>
                <a:gd name="T14" fmla="*/ 2147483646 w 1221"/>
                <a:gd name="T15" fmla="*/ 2147483646 h 1031"/>
                <a:gd name="T16" fmla="*/ 2147483646 w 1221"/>
                <a:gd name="T17" fmla="*/ 2147483646 h 1031"/>
                <a:gd name="T18" fmla="*/ 2147483646 w 1221"/>
                <a:gd name="T19" fmla="*/ 2147483646 h 1031"/>
                <a:gd name="T20" fmla="*/ 2147483646 w 1221"/>
                <a:gd name="T21" fmla="*/ 2147483646 h 1031"/>
                <a:gd name="T22" fmla="*/ 2147483646 w 1221"/>
                <a:gd name="T23" fmla="*/ 2147483646 h 1031"/>
                <a:gd name="T24" fmla="*/ 2147483646 w 1221"/>
                <a:gd name="T25" fmla="*/ 2147483646 h 1031"/>
                <a:gd name="T26" fmla="*/ 2147483646 w 1221"/>
                <a:gd name="T27" fmla="*/ 2147483646 h 1031"/>
                <a:gd name="T28" fmla="*/ 2147483646 w 1221"/>
                <a:gd name="T29" fmla="*/ 2147483646 h 1031"/>
                <a:gd name="T30" fmla="*/ 2147483646 w 1221"/>
                <a:gd name="T31" fmla="*/ 2147483646 h 1031"/>
                <a:gd name="T32" fmla="*/ 2147483646 w 1221"/>
                <a:gd name="T33" fmla="*/ 2147483646 h 1031"/>
                <a:gd name="T34" fmla="*/ 2147483646 w 1221"/>
                <a:gd name="T35" fmla="*/ 2147483646 h 1031"/>
                <a:gd name="T36" fmla="*/ 2147483646 w 1221"/>
                <a:gd name="T37" fmla="*/ 2147483646 h 1031"/>
                <a:gd name="T38" fmla="*/ 2147483646 w 1221"/>
                <a:gd name="T39" fmla="*/ 2147483646 h 1031"/>
                <a:gd name="T40" fmla="*/ 2147483646 w 1221"/>
                <a:gd name="T41" fmla="*/ 2147483646 h 1031"/>
                <a:gd name="T42" fmla="*/ 2147483646 w 1221"/>
                <a:gd name="T43" fmla="*/ 0 h 1031"/>
                <a:gd name="T44" fmla="*/ 2147483646 w 1221"/>
                <a:gd name="T45" fmla="*/ 2147483646 h 1031"/>
                <a:gd name="T46" fmla="*/ 2147483646 w 1221"/>
                <a:gd name="T47" fmla="*/ 2147483646 h 1031"/>
                <a:gd name="T48" fmla="*/ 2147483646 w 1221"/>
                <a:gd name="T49" fmla="*/ 2147483646 h 1031"/>
                <a:gd name="T50" fmla="*/ 2147483646 w 1221"/>
                <a:gd name="T51" fmla="*/ 2147483646 h 1031"/>
                <a:gd name="T52" fmla="*/ 2147483646 w 1221"/>
                <a:gd name="T53" fmla="*/ 2147483646 h 1031"/>
                <a:gd name="T54" fmla="*/ 2147483646 w 1221"/>
                <a:gd name="T55" fmla="*/ 2147483646 h 1031"/>
                <a:gd name="T56" fmla="*/ 2147483646 w 1221"/>
                <a:gd name="T57" fmla="*/ 2147483646 h 1031"/>
                <a:gd name="T58" fmla="*/ 2147483646 w 1221"/>
                <a:gd name="T59" fmla="*/ 2147483646 h 1031"/>
                <a:gd name="T60" fmla="*/ 2147483646 w 1221"/>
                <a:gd name="T61" fmla="*/ 2147483646 h 1031"/>
                <a:gd name="T62" fmla="*/ 2147483646 w 1221"/>
                <a:gd name="T63" fmla="*/ 2147483646 h 1031"/>
                <a:gd name="T64" fmla="*/ 2147483646 w 1221"/>
                <a:gd name="T65" fmla="*/ 2147483646 h 1031"/>
                <a:gd name="T66" fmla="*/ 2147483646 w 1221"/>
                <a:gd name="T67" fmla="*/ 2147483646 h 1031"/>
                <a:gd name="T68" fmla="*/ 2147483646 w 1221"/>
                <a:gd name="T69" fmla="*/ 2147483646 h 1031"/>
                <a:gd name="T70" fmla="*/ 2147483646 w 1221"/>
                <a:gd name="T71" fmla="*/ 2147483646 h 1031"/>
                <a:gd name="T72" fmla="*/ 2147483646 w 1221"/>
                <a:gd name="T73" fmla="*/ 2147483646 h 1031"/>
                <a:gd name="T74" fmla="*/ 2147483646 w 1221"/>
                <a:gd name="T75" fmla="*/ 2147483646 h 1031"/>
                <a:gd name="T76" fmla="*/ 2147483646 w 1221"/>
                <a:gd name="T77" fmla="*/ 2147483646 h 1031"/>
                <a:gd name="T78" fmla="*/ 2147483646 w 1221"/>
                <a:gd name="T79" fmla="*/ 2147483646 h 1031"/>
                <a:gd name="T80" fmla="*/ 2147483646 w 1221"/>
                <a:gd name="T81" fmla="*/ 2147483646 h 1031"/>
                <a:gd name="T82" fmla="*/ 2147483646 w 1221"/>
                <a:gd name="T83" fmla="*/ 2147483646 h 1031"/>
                <a:gd name="T84" fmla="*/ 2147483646 w 1221"/>
                <a:gd name="T85" fmla="*/ 2147483646 h 1031"/>
                <a:gd name="T86" fmla="*/ 2147483646 w 1221"/>
                <a:gd name="T87" fmla="*/ 2147483646 h 1031"/>
                <a:gd name="T88" fmla="*/ 2147483646 w 1221"/>
                <a:gd name="T89" fmla="*/ 2147483646 h 1031"/>
                <a:gd name="T90" fmla="*/ 2147483646 w 1221"/>
                <a:gd name="T91" fmla="*/ 2147483646 h 1031"/>
                <a:gd name="T92" fmla="*/ 2147483646 w 1221"/>
                <a:gd name="T93" fmla="*/ 2147483646 h 1031"/>
                <a:gd name="T94" fmla="*/ 2147483646 w 1221"/>
                <a:gd name="T95" fmla="*/ 2147483646 h 1031"/>
                <a:gd name="T96" fmla="*/ 2147483646 w 1221"/>
                <a:gd name="T97" fmla="*/ 2147483646 h 1031"/>
                <a:gd name="T98" fmla="*/ 2147483646 w 1221"/>
                <a:gd name="T99" fmla="*/ 2147483646 h 1031"/>
                <a:gd name="T100" fmla="*/ 2147483646 w 1221"/>
                <a:gd name="T101" fmla="*/ 2147483646 h 1031"/>
                <a:gd name="T102" fmla="*/ 2147483646 w 1221"/>
                <a:gd name="T103" fmla="*/ 2147483646 h 1031"/>
                <a:gd name="T104" fmla="*/ 2147483646 w 1221"/>
                <a:gd name="T105" fmla="*/ 2147483646 h 1031"/>
                <a:gd name="T106" fmla="*/ 2147483646 w 1221"/>
                <a:gd name="T107" fmla="*/ 2147483646 h 1031"/>
                <a:gd name="T108" fmla="*/ 2147483646 w 1221"/>
                <a:gd name="T109" fmla="*/ 2147483646 h 1031"/>
                <a:gd name="T110" fmla="*/ 2147483646 w 1221"/>
                <a:gd name="T111" fmla="*/ 2147483646 h 1031"/>
                <a:gd name="T112" fmla="*/ 2147483646 w 1221"/>
                <a:gd name="T113" fmla="*/ 2147483646 h 1031"/>
                <a:gd name="T114" fmla="*/ 2147483646 w 1221"/>
                <a:gd name="T115" fmla="*/ 2147483646 h 1031"/>
                <a:gd name="T116" fmla="*/ 2147483646 w 1221"/>
                <a:gd name="T117" fmla="*/ 2147483646 h 1031"/>
                <a:gd name="T118" fmla="*/ 2147483646 w 1221"/>
                <a:gd name="T119" fmla="*/ 2147483646 h 1031"/>
                <a:gd name="T120" fmla="*/ 2147483646 w 1221"/>
                <a:gd name="T121" fmla="*/ 2147483646 h 1031"/>
                <a:gd name="T122" fmla="*/ 2147483646 w 1221"/>
                <a:gd name="T123" fmla="*/ 2147483646 h 10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21"/>
                <a:gd name="T187" fmla="*/ 0 h 1031"/>
                <a:gd name="T188" fmla="*/ 1221 w 1221"/>
                <a:gd name="T189" fmla="*/ 1031 h 10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21" h="1031">
                  <a:moveTo>
                    <a:pt x="1206" y="896"/>
                  </a:moveTo>
                  <a:lnTo>
                    <a:pt x="1204" y="896"/>
                  </a:lnTo>
                  <a:lnTo>
                    <a:pt x="1200" y="897"/>
                  </a:lnTo>
                  <a:lnTo>
                    <a:pt x="1195" y="897"/>
                  </a:lnTo>
                  <a:lnTo>
                    <a:pt x="1191" y="899"/>
                  </a:lnTo>
                  <a:lnTo>
                    <a:pt x="1187" y="899"/>
                  </a:lnTo>
                  <a:lnTo>
                    <a:pt x="1181" y="901"/>
                  </a:lnTo>
                  <a:lnTo>
                    <a:pt x="1176" y="903"/>
                  </a:lnTo>
                  <a:lnTo>
                    <a:pt x="1170" y="905"/>
                  </a:lnTo>
                  <a:lnTo>
                    <a:pt x="1162" y="905"/>
                  </a:lnTo>
                  <a:lnTo>
                    <a:pt x="1157" y="909"/>
                  </a:lnTo>
                  <a:lnTo>
                    <a:pt x="1147" y="911"/>
                  </a:lnTo>
                  <a:lnTo>
                    <a:pt x="1138" y="913"/>
                  </a:lnTo>
                  <a:lnTo>
                    <a:pt x="1130" y="916"/>
                  </a:lnTo>
                  <a:lnTo>
                    <a:pt x="1121" y="918"/>
                  </a:lnTo>
                  <a:lnTo>
                    <a:pt x="1109" y="920"/>
                  </a:lnTo>
                  <a:lnTo>
                    <a:pt x="1100" y="924"/>
                  </a:lnTo>
                  <a:lnTo>
                    <a:pt x="1088" y="926"/>
                  </a:lnTo>
                  <a:lnTo>
                    <a:pt x="1079" y="930"/>
                  </a:lnTo>
                  <a:lnTo>
                    <a:pt x="1067" y="932"/>
                  </a:lnTo>
                  <a:lnTo>
                    <a:pt x="1056" y="935"/>
                  </a:lnTo>
                  <a:lnTo>
                    <a:pt x="1044" y="937"/>
                  </a:lnTo>
                  <a:lnTo>
                    <a:pt x="1033" y="941"/>
                  </a:lnTo>
                  <a:lnTo>
                    <a:pt x="1020" y="945"/>
                  </a:lnTo>
                  <a:lnTo>
                    <a:pt x="1006" y="949"/>
                  </a:lnTo>
                  <a:lnTo>
                    <a:pt x="993" y="953"/>
                  </a:lnTo>
                  <a:lnTo>
                    <a:pt x="982" y="954"/>
                  </a:lnTo>
                  <a:lnTo>
                    <a:pt x="967" y="958"/>
                  </a:lnTo>
                  <a:lnTo>
                    <a:pt x="955" y="962"/>
                  </a:lnTo>
                  <a:lnTo>
                    <a:pt x="942" y="966"/>
                  </a:lnTo>
                  <a:lnTo>
                    <a:pt x="928" y="970"/>
                  </a:lnTo>
                  <a:lnTo>
                    <a:pt x="913" y="972"/>
                  </a:lnTo>
                  <a:lnTo>
                    <a:pt x="900" y="975"/>
                  </a:lnTo>
                  <a:lnTo>
                    <a:pt x="887" y="977"/>
                  </a:lnTo>
                  <a:lnTo>
                    <a:pt x="871" y="981"/>
                  </a:lnTo>
                  <a:lnTo>
                    <a:pt x="858" y="985"/>
                  </a:lnTo>
                  <a:lnTo>
                    <a:pt x="845" y="989"/>
                  </a:lnTo>
                  <a:lnTo>
                    <a:pt x="831" y="991"/>
                  </a:lnTo>
                  <a:lnTo>
                    <a:pt x="818" y="994"/>
                  </a:lnTo>
                  <a:lnTo>
                    <a:pt x="805" y="998"/>
                  </a:lnTo>
                  <a:lnTo>
                    <a:pt x="792" y="1000"/>
                  </a:lnTo>
                  <a:lnTo>
                    <a:pt x="778" y="1002"/>
                  </a:lnTo>
                  <a:lnTo>
                    <a:pt x="765" y="1006"/>
                  </a:lnTo>
                  <a:lnTo>
                    <a:pt x="752" y="1008"/>
                  </a:lnTo>
                  <a:lnTo>
                    <a:pt x="740" y="1010"/>
                  </a:lnTo>
                  <a:lnTo>
                    <a:pt x="727" y="1013"/>
                  </a:lnTo>
                  <a:lnTo>
                    <a:pt x="715" y="1015"/>
                  </a:lnTo>
                  <a:lnTo>
                    <a:pt x="704" y="1017"/>
                  </a:lnTo>
                  <a:lnTo>
                    <a:pt x="693" y="1019"/>
                  </a:lnTo>
                  <a:lnTo>
                    <a:pt x="681" y="1021"/>
                  </a:lnTo>
                  <a:lnTo>
                    <a:pt x="670" y="1023"/>
                  </a:lnTo>
                  <a:lnTo>
                    <a:pt x="658" y="1025"/>
                  </a:lnTo>
                  <a:lnTo>
                    <a:pt x="651" y="1027"/>
                  </a:lnTo>
                  <a:lnTo>
                    <a:pt x="639" y="1027"/>
                  </a:lnTo>
                  <a:lnTo>
                    <a:pt x="632" y="1029"/>
                  </a:lnTo>
                  <a:lnTo>
                    <a:pt x="622" y="1029"/>
                  </a:lnTo>
                  <a:lnTo>
                    <a:pt x="615" y="1029"/>
                  </a:lnTo>
                  <a:lnTo>
                    <a:pt x="607" y="1029"/>
                  </a:lnTo>
                  <a:lnTo>
                    <a:pt x="599" y="1031"/>
                  </a:lnTo>
                  <a:lnTo>
                    <a:pt x="592" y="1029"/>
                  </a:lnTo>
                  <a:lnTo>
                    <a:pt x="586" y="1029"/>
                  </a:lnTo>
                  <a:lnTo>
                    <a:pt x="582" y="1029"/>
                  </a:lnTo>
                  <a:lnTo>
                    <a:pt x="578" y="1029"/>
                  </a:lnTo>
                  <a:lnTo>
                    <a:pt x="573" y="1027"/>
                  </a:lnTo>
                  <a:lnTo>
                    <a:pt x="567" y="1027"/>
                  </a:lnTo>
                  <a:lnTo>
                    <a:pt x="559" y="1025"/>
                  </a:lnTo>
                  <a:lnTo>
                    <a:pt x="554" y="1023"/>
                  </a:lnTo>
                  <a:lnTo>
                    <a:pt x="546" y="1021"/>
                  </a:lnTo>
                  <a:lnTo>
                    <a:pt x="539" y="1019"/>
                  </a:lnTo>
                  <a:lnTo>
                    <a:pt x="531" y="1015"/>
                  </a:lnTo>
                  <a:lnTo>
                    <a:pt x="523" y="1013"/>
                  </a:lnTo>
                  <a:lnTo>
                    <a:pt x="514" y="1010"/>
                  </a:lnTo>
                  <a:lnTo>
                    <a:pt x="506" y="1008"/>
                  </a:lnTo>
                  <a:lnTo>
                    <a:pt x="497" y="1004"/>
                  </a:lnTo>
                  <a:lnTo>
                    <a:pt x="487" y="1002"/>
                  </a:lnTo>
                  <a:lnTo>
                    <a:pt x="478" y="998"/>
                  </a:lnTo>
                  <a:lnTo>
                    <a:pt x="466" y="994"/>
                  </a:lnTo>
                  <a:lnTo>
                    <a:pt x="457" y="991"/>
                  </a:lnTo>
                  <a:lnTo>
                    <a:pt x="445" y="987"/>
                  </a:lnTo>
                  <a:lnTo>
                    <a:pt x="434" y="983"/>
                  </a:lnTo>
                  <a:lnTo>
                    <a:pt x="423" y="977"/>
                  </a:lnTo>
                  <a:lnTo>
                    <a:pt x="411" y="973"/>
                  </a:lnTo>
                  <a:lnTo>
                    <a:pt x="400" y="970"/>
                  </a:lnTo>
                  <a:lnTo>
                    <a:pt x="388" y="964"/>
                  </a:lnTo>
                  <a:lnTo>
                    <a:pt x="375" y="960"/>
                  </a:lnTo>
                  <a:lnTo>
                    <a:pt x="364" y="954"/>
                  </a:lnTo>
                  <a:lnTo>
                    <a:pt x="352" y="953"/>
                  </a:lnTo>
                  <a:lnTo>
                    <a:pt x="339" y="947"/>
                  </a:lnTo>
                  <a:lnTo>
                    <a:pt x="327" y="941"/>
                  </a:lnTo>
                  <a:lnTo>
                    <a:pt x="314" y="935"/>
                  </a:lnTo>
                  <a:lnTo>
                    <a:pt x="303" y="932"/>
                  </a:lnTo>
                  <a:lnTo>
                    <a:pt x="289" y="926"/>
                  </a:lnTo>
                  <a:lnTo>
                    <a:pt x="278" y="922"/>
                  </a:lnTo>
                  <a:lnTo>
                    <a:pt x="265" y="916"/>
                  </a:lnTo>
                  <a:lnTo>
                    <a:pt x="253" y="913"/>
                  </a:lnTo>
                  <a:lnTo>
                    <a:pt x="240" y="907"/>
                  </a:lnTo>
                  <a:lnTo>
                    <a:pt x="227" y="901"/>
                  </a:lnTo>
                  <a:lnTo>
                    <a:pt x="215" y="896"/>
                  </a:lnTo>
                  <a:lnTo>
                    <a:pt x="204" y="892"/>
                  </a:lnTo>
                  <a:lnTo>
                    <a:pt x="190" y="886"/>
                  </a:lnTo>
                  <a:lnTo>
                    <a:pt x="179" y="880"/>
                  </a:lnTo>
                  <a:lnTo>
                    <a:pt x="168" y="875"/>
                  </a:lnTo>
                  <a:lnTo>
                    <a:pt x="156" y="871"/>
                  </a:lnTo>
                  <a:lnTo>
                    <a:pt x="145" y="865"/>
                  </a:lnTo>
                  <a:lnTo>
                    <a:pt x="133" y="859"/>
                  </a:lnTo>
                  <a:lnTo>
                    <a:pt x="124" y="854"/>
                  </a:lnTo>
                  <a:lnTo>
                    <a:pt x="114" y="850"/>
                  </a:lnTo>
                  <a:lnTo>
                    <a:pt x="103" y="844"/>
                  </a:lnTo>
                  <a:lnTo>
                    <a:pt x="93" y="838"/>
                  </a:lnTo>
                  <a:lnTo>
                    <a:pt x="84" y="835"/>
                  </a:lnTo>
                  <a:lnTo>
                    <a:pt x="76" y="831"/>
                  </a:lnTo>
                  <a:lnTo>
                    <a:pt x="67" y="825"/>
                  </a:lnTo>
                  <a:lnTo>
                    <a:pt x="59" y="821"/>
                  </a:lnTo>
                  <a:lnTo>
                    <a:pt x="52" y="816"/>
                  </a:lnTo>
                  <a:lnTo>
                    <a:pt x="44" y="812"/>
                  </a:lnTo>
                  <a:lnTo>
                    <a:pt x="36" y="806"/>
                  </a:lnTo>
                  <a:lnTo>
                    <a:pt x="31" y="804"/>
                  </a:lnTo>
                  <a:lnTo>
                    <a:pt x="25" y="799"/>
                  </a:lnTo>
                  <a:lnTo>
                    <a:pt x="21" y="797"/>
                  </a:lnTo>
                  <a:lnTo>
                    <a:pt x="12" y="787"/>
                  </a:lnTo>
                  <a:lnTo>
                    <a:pt x="6" y="781"/>
                  </a:lnTo>
                  <a:lnTo>
                    <a:pt x="2" y="776"/>
                  </a:lnTo>
                  <a:lnTo>
                    <a:pt x="0" y="770"/>
                  </a:lnTo>
                  <a:lnTo>
                    <a:pt x="0" y="766"/>
                  </a:lnTo>
                  <a:lnTo>
                    <a:pt x="2" y="762"/>
                  </a:lnTo>
                  <a:lnTo>
                    <a:pt x="2" y="759"/>
                  </a:lnTo>
                  <a:lnTo>
                    <a:pt x="6" y="755"/>
                  </a:lnTo>
                  <a:lnTo>
                    <a:pt x="8" y="749"/>
                  </a:lnTo>
                  <a:lnTo>
                    <a:pt x="12" y="743"/>
                  </a:lnTo>
                  <a:lnTo>
                    <a:pt x="15" y="736"/>
                  </a:lnTo>
                  <a:lnTo>
                    <a:pt x="21" y="730"/>
                  </a:lnTo>
                  <a:lnTo>
                    <a:pt x="25" y="722"/>
                  </a:lnTo>
                  <a:lnTo>
                    <a:pt x="31" y="713"/>
                  </a:lnTo>
                  <a:lnTo>
                    <a:pt x="36" y="705"/>
                  </a:lnTo>
                  <a:lnTo>
                    <a:pt x="44" y="698"/>
                  </a:lnTo>
                  <a:lnTo>
                    <a:pt x="52" y="686"/>
                  </a:lnTo>
                  <a:lnTo>
                    <a:pt x="59" y="679"/>
                  </a:lnTo>
                  <a:lnTo>
                    <a:pt x="69" y="667"/>
                  </a:lnTo>
                  <a:lnTo>
                    <a:pt x="78" y="658"/>
                  </a:lnTo>
                  <a:lnTo>
                    <a:pt x="86" y="646"/>
                  </a:lnTo>
                  <a:lnTo>
                    <a:pt x="95" y="635"/>
                  </a:lnTo>
                  <a:lnTo>
                    <a:pt x="105" y="624"/>
                  </a:lnTo>
                  <a:lnTo>
                    <a:pt x="114" y="612"/>
                  </a:lnTo>
                  <a:lnTo>
                    <a:pt x="126" y="601"/>
                  </a:lnTo>
                  <a:lnTo>
                    <a:pt x="135" y="589"/>
                  </a:lnTo>
                  <a:lnTo>
                    <a:pt x="147" y="578"/>
                  </a:lnTo>
                  <a:lnTo>
                    <a:pt x="158" y="565"/>
                  </a:lnTo>
                  <a:lnTo>
                    <a:pt x="170" y="553"/>
                  </a:lnTo>
                  <a:lnTo>
                    <a:pt x="179" y="540"/>
                  </a:lnTo>
                  <a:lnTo>
                    <a:pt x="192" y="527"/>
                  </a:lnTo>
                  <a:lnTo>
                    <a:pt x="204" y="513"/>
                  </a:lnTo>
                  <a:lnTo>
                    <a:pt x="215" y="502"/>
                  </a:lnTo>
                  <a:lnTo>
                    <a:pt x="228" y="489"/>
                  </a:lnTo>
                  <a:lnTo>
                    <a:pt x="240" y="475"/>
                  </a:lnTo>
                  <a:lnTo>
                    <a:pt x="253" y="464"/>
                  </a:lnTo>
                  <a:lnTo>
                    <a:pt x="265" y="451"/>
                  </a:lnTo>
                  <a:lnTo>
                    <a:pt x="276" y="437"/>
                  </a:lnTo>
                  <a:lnTo>
                    <a:pt x="289" y="424"/>
                  </a:lnTo>
                  <a:lnTo>
                    <a:pt x="301" y="412"/>
                  </a:lnTo>
                  <a:lnTo>
                    <a:pt x="312" y="397"/>
                  </a:lnTo>
                  <a:lnTo>
                    <a:pt x="325" y="386"/>
                  </a:lnTo>
                  <a:lnTo>
                    <a:pt x="337" y="373"/>
                  </a:lnTo>
                  <a:lnTo>
                    <a:pt x="350" y="361"/>
                  </a:lnTo>
                  <a:lnTo>
                    <a:pt x="362" y="348"/>
                  </a:lnTo>
                  <a:lnTo>
                    <a:pt x="373" y="336"/>
                  </a:lnTo>
                  <a:lnTo>
                    <a:pt x="384" y="323"/>
                  </a:lnTo>
                  <a:lnTo>
                    <a:pt x="396" y="312"/>
                  </a:lnTo>
                  <a:lnTo>
                    <a:pt x="407" y="302"/>
                  </a:lnTo>
                  <a:lnTo>
                    <a:pt x="417" y="291"/>
                  </a:lnTo>
                  <a:lnTo>
                    <a:pt x="428" y="279"/>
                  </a:lnTo>
                  <a:lnTo>
                    <a:pt x="440" y="270"/>
                  </a:lnTo>
                  <a:lnTo>
                    <a:pt x="449" y="260"/>
                  </a:lnTo>
                  <a:lnTo>
                    <a:pt x="459" y="251"/>
                  </a:lnTo>
                  <a:lnTo>
                    <a:pt x="468" y="239"/>
                  </a:lnTo>
                  <a:lnTo>
                    <a:pt x="478" y="232"/>
                  </a:lnTo>
                  <a:lnTo>
                    <a:pt x="487" y="224"/>
                  </a:lnTo>
                  <a:lnTo>
                    <a:pt x="495" y="215"/>
                  </a:lnTo>
                  <a:lnTo>
                    <a:pt x="502" y="209"/>
                  </a:lnTo>
                  <a:lnTo>
                    <a:pt x="512" y="203"/>
                  </a:lnTo>
                  <a:lnTo>
                    <a:pt x="518" y="196"/>
                  </a:lnTo>
                  <a:lnTo>
                    <a:pt x="523" y="190"/>
                  </a:lnTo>
                  <a:lnTo>
                    <a:pt x="529" y="184"/>
                  </a:lnTo>
                  <a:lnTo>
                    <a:pt x="537" y="180"/>
                  </a:lnTo>
                  <a:lnTo>
                    <a:pt x="540" y="175"/>
                  </a:lnTo>
                  <a:lnTo>
                    <a:pt x="544" y="173"/>
                  </a:lnTo>
                  <a:lnTo>
                    <a:pt x="548" y="169"/>
                  </a:lnTo>
                  <a:lnTo>
                    <a:pt x="554" y="167"/>
                  </a:lnTo>
                  <a:lnTo>
                    <a:pt x="559" y="163"/>
                  </a:lnTo>
                  <a:lnTo>
                    <a:pt x="569" y="158"/>
                  </a:lnTo>
                  <a:lnTo>
                    <a:pt x="575" y="156"/>
                  </a:lnTo>
                  <a:lnTo>
                    <a:pt x="580" y="152"/>
                  </a:lnTo>
                  <a:lnTo>
                    <a:pt x="586" y="150"/>
                  </a:lnTo>
                  <a:lnTo>
                    <a:pt x="596" y="146"/>
                  </a:lnTo>
                  <a:lnTo>
                    <a:pt x="603" y="142"/>
                  </a:lnTo>
                  <a:lnTo>
                    <a:pt x="611" y="141"/>
                  </a:lnTo>
                  <a:lnTo>
                    <a:pt x="618" y="137"/>
                  </a:lnTo>
                  <a:lnTo>
                    <a:pt x="630" y="133"/>
                  </a:lnTo>
                  <a:lnTo>
                    <a:pt x="637" y="129"/>
                  </a:lnTo>
                  <a:lnTo>
                    <a:pt x="649" y="127"/>
                  </a:lnTo>
                  <a:lnTo>
                    <a:pt x="658" y="123"/>
                  </a:lnTo>
                  <a:lnTo>
                    <a:pt x="670" y="120"/>
                  </a:lnTo>
                  <a:lnTo>
                    <a:pt x="681" y="116"/>
                  </a:lnTo>
                  <a:lnTo>
                    <a:pt x="693" y="112"/>
                  </a:lnTo>
                  <a:lnTo>
                    <a:pt x="704" y="108"/>
                  </a:lnTo>
                  <a:lnTo>
                    <a:pt x="715" y="104"/>
                  </a:lnTo>
                  <a:lnTo>
                    <a:pt x="727" y="101"/>
                  </a:lnTo>
                  <a:lnTo>
                    <a:pt x="740" y="97"/>
                  </a:lnTo>
                  <a:lnTo>
                    <a:pt x="752" y="93"/>
                  </a:lnTo>
                  <a:lnTo>
                    <a:pt x="767" y="89"/>
                  </a:lnTo>
                  <a:lnTo>
                    <a:pt x="778" y="85"/>
                  </a:lnTo>
                  <a:lnTo>
                    <a:pt x="792" y="82"/>
                  </a:lnTo>
                  <a:lnTo>
                    <a:pt x="805" y="78"/>
                  </a:lnTo>
                  <a:lnTo>
                    <a:pt x="818" y="74"/>
                  </a:lnTo>
                  <a:lnTo>
                    <a:pt x="831" y="70"/>
                  </a:lnTo>
                  <a:lnTo>
                    <a:pt x="847" y="66"/>
                  </a:lnTo>
                  <a:lnTo>
                    <a:pt x="860" y="64"/>
                  </a:lnTo>
                  <a:lnTo>
                    <a:pt x="873" y="61"/>
                  </a:lnTo>
                  <a:lnTo>
                    <a:pt x="887" y="57"/>
                  </a:lnTo>
                  <a:lnTo>
                    <a:pt x="900" y="53"/>
                  </a:lnTo>
                  <a:lnTo>
                    <a:pt x="913" y="49"/>
                  </a:lnTo>
                  <a:lnTo>
                    <a:pt x="927" y="45"/>
                  </a:lnTo>
                  <a:lnTo>
                    <a:pt x="940" y="42"/>
                  </a:lnTo>
                  <a:lnTo>
                    <a:pt x="951" y="38"/>
                  </a:lnTo>
                  <a:lnTo>
                    <a:pt x="965" y="36"/>
                  </a:lnTo>
                  <a:lnTo>
                    <a:pt x="978" y="32"/>
                  </a:lnTo>
                  <a:lnTo>
                    <a:pt x="989" y="28"/>
                  </a:lnTo>
                  <a:lnTo>
                    <a:pt x="1001" y="26"/>
                  </a:lnTo>
                  <a:lnTo>
                    <a:pt x="1014" y="23"/>
                  </a:lnTo>
                  <a:lnTo>
                    <a:pt x="1025" y="21"/>
                  </a:lnTo>
                  <a:lnTo>
                    <a:pt x="1037" y="17"/>
                  </a:lnTo>
                  <a:lnTo>
                    <a:pt x="1048" y="17"/>
                  </a:lnTo>
                  <a:lnTo>
                    <a:pt x="1060" y="15"/>
                  </a:lnTo>
                  <a:lnTo>
                    <a:pt x="1071" y="13"/>
                  </a:lnTo>
                  <a:lnTo>
                    <a:pt x="1081" y="9"/>
                  </a:lnTo>
                  <a:lnTo>
                    <a:pt x="1090" y="7"/>
                  </a:lnTo>
                  <a:lnTo>
                    <a:pt x="1100" y="5"/>
                  </a:lnTo>
                  <a:lnTo>
                    <a:pt x="1109" y="5"/>
                  </a:lnTo>
                  <a:lnTo>
                    <a:pt x="1117" y="4"/>
                  </a:lnTo>
                  <a:lnTo>
                    <a:pt x="1124" y="2"/>
                  </a:lnTo>
                  <a:lnTo>
                    <a:pt x="1132" y="2"/>
                  </a:lnTo>
                  <a:lnTo>
                    <a:pt x="1140" y="2"/>
                  </a:lnTo>
                  <a:lnTo>
                    <a:pt x="1145" y="0"/>
                  </a:lnTo>
                  <a:lnTo>
                    <a:pt x="1151" y="0"/>
                  </a:lnTo>
                  <a:lnTo>
                    <a:pt x="1157" y="0"/>
                  </a:lnTo>
                  <a:lnTo>
                    <a:pt x="1162" y="0"/>
                  </a:lnTo>
                  <a:lnTo>
                    <a:pt x="1170" y="2"/>
                  </a:lnTo>
                  <a:lnTo>
                    <a:pt x="1176" y="4"/>
                  </a:lnTo>
                  <a:lnTo>
                    <a:pt x="1181" y="7"/>
                  </a:lnTo>
                  <a:lnTo>
                    <a:pt x="1185" y="13"/>
                  </a:lnTo>
                  <a:lnTo>
                    <a:pt x="1189" y="17"/>
                  </a:lnTo>
                  <a:lnTo>
                    <a:pt x="1193" y="23"/>
                  </a:lnTo>
                  <a:lnTo>
                    <a:pt x="1193" y="30"/>
                  </a:lnTo>
                  <a:lnTo>
                    <a:pt x="1187" y="40"/>
                  </a:lnTo>
                  <a:lnTo>
                    <a:pt x="1181" y="44"/>
                  </a:lnTo>
                  <a:lnTo>
                    <a:pt x="1174" y="45"/>
                  </a:lnTo>
                  <a:lnTo>
                    <a:pt x="1168" y="47"/>
                  </a:lnTo>
                  <a:lnTo>
                    <a:pt x="1164" y="49"/>
                  </a:lnTo>
                  <a:lnTo>
                    <a:pt x="1159" y="51"/>
                  </a:lnTo>
                  <a:lnTo>
                    <a:pt x="1153" y="55"/>
                  </a:lnTo>
                  <a:lnTo>
                    <a:pt x="1145" y="57"/>
                  </a:lnTo>
                  <a:lnTo>
                    <a:pt x="1138" y="59"/>
                  </a:lnTo>
                  <a:lnTo>
                    <a:pt x="1130" y="61"/>
                  </a:lnTo>
                  <a:lnTo>
                    <a:pt x="1121" y="63"/>
                  </a:lnTo>
                  <a:lnTo>
                    <a:pt x="1111" y="64"/>
                  </a:lnTo>
                  <a:lnTo>
                    <a:pt x="1102" y="66"/>
                  </a:lnTo>
                  <a:lnTo>
                    <a:pt x="1096" y="66"/>
                  </a:lnTo>
                  <a:lnTo>
                    <a:pt x="1090" y="68"/>
                  </a:lnTo>
                  <a:lnTo>
                    <a:pt x="1084" y="68"/>
                  </a:lnTo>
                  <a:lnTo>
                    <a:pt x="1081" y="70"/>
                  </a:lnTo>
                  <a:lnTo>
                    <a:pt x="1073" y="70"/>
                  </a:lnTo>
                  <a:lnTo>
                    <a:pt x="1065" y="72"/>
                  </a:lnTo>
                  <a:lnTo>
                    <a:pt x="1060" y="72"/>
                  </a:lnTo>
                  <a:lnTo>
                    <a:pt x="1052" y="74"/>
                  </a:lnTo>
                  <a:lnTo>
                    <a:pt x="1044" y="76"/>
                  </a:lnTo>
                  <a:lnTo>
                    <a:pt x="1037" y="78"/>
                  </a:lnTo>
                  <a:lnTo>
                    <a:pt x="1031" y="78"/>
                  </a:lnTo>
                  <a:lnTo>
                    <a:pt x="1024" y="80"/>
                  </a:lnTo>
                  <a:lnTo>
                    <a:pt x="1014" y="82"/>
                  </a:lnTo>
                  <a:lnTo>
                    <a:pt x="1006" y="83"/>
                  </a:lnTo>
                  <a:lnTo>
                    <a:pt x="997" y="85"/>
                  </a:lnTo>
                  <a:lnTo>
                    <a:pt x="989" y="87"/>
                  </a:lnTo>
                  <a:lnTo>
                    <a:pt x="980" y="89"/>
                  </a:lnTo>
                  <a:lnTo>
                    <a:pt x="970" y="89"/>
                  </a:lnTo>
                  <a:lnTo>
                    <a:pt x="961" y="91"/>
                  </a:lnTo>
                  <a:lnTo>
                    <a:pt x="953" y="95"/>
                  </a:lnTo>
                  <a:lnTo>
                    <a:pt x="942" y="97"/>
                  </a:lnTo>
                  <a:lnTo>
                    <a:pt x="934" y="99"/>
                  </a:lnTo>
                  <a:lnTo>
                    <a:pt x="923" y="101"/>
                  </a:lnTo>
                  <a:lnTo>
                    <a:pt x="915" y="102"/>
                  </a:lnTo>
                  <a:lnTo>
                    <a:pt x="904" y="104"/>
                  </a:lnTo>
                  <a:lnTo>
                    <a:pt x="894" y="106"/>
                  </a:lnTo>
                  <a:lnTo>
                    <a:pt x="885" y="110"/>
                  </a:lnTo>
                  <a:lnTo>
                    <a:pt x="875" y="112"/>
                  </a:lnTo>
                  <a:lnTo>
                    <a:pt x="864" y="114"/>
                  </a:lnTo>
                  <a:lnTo>
                    <a:pt x="854" y="116"/>
                  </a:lnTo>
                  <a:lnTo>
                    <a:pt x="845" y="120"/>
                  </a:lnTo>
                  <a:lnTo>
                    <a:pt x="835" y="122"/>
                  </a:lnTo>
                  <a:lnTo>
                    <a:pt x="824" y="125"/>
                  </a:lnTo>
                  <a:lnTo>
                    <a:pt x="816" y="127"/>
                  </a:lnTo>
                  <a:lnTo>
                    <a:pt x="805" y="131"/>
                  </a:lnTo>
                  <a:lnTo>
                    <a:pt x="795" y="133"/>
                  </a:lnTo>
                  <a:lnTo>
                    <a:pt x="786" y="135"/>
                  </a:lnTo>
                  <a:lnTo>
                    <a:pt x="776" y="137"/>
                  </a:lnTo>
                  <a:lnTo>
                    <a:pt x="765" y="141"/>
                  </a:lnTo>
                  <a:lnTo>
                    <a:pt x="755" y="142"/>
                  </a:lnTo>
                  <a:lnTo>
                    <a:pt x="746" y="146"/>
                  </a:lnTo>
                  <a:lnTo>
                    <a:pt x="736" y="148"/>
                  </a:lnTo>
                  <a:lnTo>
                    <a:pt x="727" y="152"/>
                  </a:lnTo>
                  <a:lnTo>
                    <a:pt x="719" y="154"/>
                  </a:lnTo>
                  <a:lnTo>
                    <a:pt x="710" y="158"/>
                  </a:lnTo>
                  <a:lnTo>
                    <a:pt x="700" y="160"/>
                  </a:lnTo>
                  <a:lnTo>
                    <a:pt x="693" y="163"/>
                  </a:lnTo>
                  <a:lnTo>
                    <a:pt x="683" y="165"/>
                  </a:lnTo>
                  <a:lnTo>
                    <a:pt x="675" y="167"/>
                  </a:lnTo>
                  <a:lnTo>
                    <a:pt x="668" y="171"/>
                  </a:lnTo>
                  <a:lnTo>
                    <a:pt x="660" y="173"/>
                  </a:lnTo>
                  <a:lnTo>
                    <a:pt x="653" y="177"/>
                  </a:lnTo>
                  <a:lnTo>
                    <a:pt x="645" y="179"/>
                  </a:lnTo>
                  <a:lnTo>
                    <a:pt x="637" y="180"/>
                  </a:lnTo>
                  <a:lnTo>
                    <a:pt x="630" y="184"/>
                  </a:lnTo>
                  <a:lnTo>
                    <a:pt x="624" y="186"/>
                  </a:lnTo>
                  <a:lnTo>
                    <a:pt x="617" y="188"/>
                  </a:lnTo>
                  <a:lnTo>
                    <a:pt x="611" y="192"/>
                  </a:lnTo>
                  <a:lnTo>
                    <a:pt x="605" y="194"/>
                  </a:lnTo>
                  <a:lnTo>
                    <a:pt x="599" y="198"/>
                  </a:lnTo>
                  <a:lnTo>
                    <a:pt x="594" y="199"/>
                  </a:lnTo>
                  <a:lnTo>
                    <a:pt x="588" y="201"/>
                  </a:lnTo>
                  <a:lnTo>
                    <a:pt x="584" y="205"/>
                  </a:lnTo>
                  <a:lnTo>
                    <a:pt x="580" y="207"/>
                  </a:lnTo>
                  <a:lnTo>
                    <a:pt x="573" y="213"/>
                  </a:lnTo>
                  <a:lnTo>
                    <a:pt x="567" y="217"/>
                  </a:lnTo>
                  <a:lnTo>
                    <a:pt x="559" y="222"/>
                  </a:lnTo>
                  <a:lnTo>
                    <a:pt x="552" y="230"/>
                  </a:lnTo>
                  <a:lnTo>
                    <a:pt x="546" y="234"/>
                  </a:lnTo>
                  <a:lnTo>
                    <a:pt x="542" y="239"/>
                  </a:lnTo>
                  <a:lnTo>
                    <a:pt x="537" y="245"/>
                  </a:lnTo>
                  <a:lnTo>
                    <a:pt x="531" y="251"/>
                  </a:lnTo>
                  <a:lnTo>
                    <a:pt x="523" y="257"/>
                  </a:lnTo>
                  <a:lnTo>
                    <a:pt x="518" y="264"/>
                  </a:lnTo>
                  <a:lnTo>
                    <a:pt x="510" y="270"/>
                  </a:lnTo>
                  <a:lnTo>
                    <a:pt x="504" y="277"/>
                  </a:lnTo>
                  <a:lnTo>
                    <a:pt x="495" y="285"/>
                  </a:lnTo>
                  <a:lnTo>
                    <a:pt x="487" y="293"/>
                  </a:lnTo>
                  <a:lnTo>
                    <a:pt x="480" y="300"/>
                  </a:lnTo>
                  <a:lnTo>
                    <a:pt x="472" y="310"/>
                  </a:lnTo>
                  <a:lnTo>
                    <a:pt x="462" y="317"/>
                  </a:lnTo>
                  <a:lnTo>
                    <a:pt x="453" y="327"/>
                  </a:lnTo>
                  <a:lnTo>
                    <a:pt x="443" y="336"/>
                  </a:lnTo>
                  <a:lnTo>
                    <a:pt x="434" y="344"/>
                  </a:lnTo>
                  <a:lnTo>
                    <a:pt x="424" y="354"/>
                  </a:lnTo>
                  <a:lnTo>
                    <a:pt x="415" y="363"/>
                  </a:lnTo>
                  <a:lnTo>
                    <a:pt x="405" y="373"/>
                  </a:lnTo>
                  <a:lnTo>
                    <a:pt x="396" y="384"/>
                  </a:lnTo>
                  <a:lnTo>
                    <a:pt x="384" y="392"/>
                  </a:lnTo>
                  <a:lnTo>
                    <a:pt x="375" y="403"/>
                  </a:lnTo>
                  <a:lnTo>
                    <a:pt x="365" y="412"/>
                  </a:lnTo>
                  <a:lnTo>
                    <a:pt x="356" y="424"/>
                  </a:lnTo>
                  <a:lnTo>
                    <a:pt x="345" y="433"/>
                  </a:lnTo>
                  <a:lnTo>
                    <a:pt x="335" y="445"/>
                  </a:lnTo>
                  <a:lnTo>
                    <a:pt x="325" y="454"/>
                  </a:lnTo>
                  <a:lnTo>
                    <a:pt x="316" y="466"/>
                  </a:lnTo>
                  <a:lnTo>
                    <a:pt x="305" y="475"/>
                  </a:lnTo>
                  <a:lnTo>
                    <a:pt x="295" y="485"/>
                  </a:lnTo>
                  <a:lnTo>
                    <a:pt x="286" y="494"/>
                  </a:lnTo>
                  <a:lnTo>
                    <a:pt x="276" y="506"/>
                  </a:lnTo>
                  <a:lnTo>
                    <a:pt x="265" y="515"/>
                  </a:lnTo>
                  <a:lnTo>
                    <a:pt x="255" y="525"/>
                  </a:lnTo>
                  <a:lnTo>
                    <a:pt x="248" y="536"/>
                  </a:lnTo>
                  <a:lnTo>
                    <a:pt x="238" y="546"/>
                  </a:lnTo>
                  <a:lnTo>
                    <a:pt x="228" y="555"/>
                  </a:lnTo>
                  <a:lnTo>
                    <a:pt x="221" y="563"/>
                  </a:lnTo>
                  <a:lnTo>
                    <a:pt x="211" y="572"/>
                  </a:lnTo>
                  <a:lnTo>
                    <a:pt x="204" y="582"/>
                  </a:lnTo>
                  <a:lnTo>
                    <a:pt x="196" y="589"/>
                  </a:lnTo>
                  <a:lnTo>
                    <a:pt x="189" y="599"/>
                  </a:lnTo>
                  <a:lnTo>
                    <a:pt x="181" y="606"/>
                  </a:lnTo>
                  <a:lnTo>
                    <a:pt x="175" y="616"/>
                  </a:lnTo>
                  <a:lnTo>
                    <a:pt x="168" y="624"/>
                  </a:lnTo>
                  <a:lnTo>
                    <a:pt x="160" y="631"/>
                  </a:lnTo>
                  <a:lnTo>
                    <a:pt x="154" y="637"/>
                  </a:lnTo>
                  <a:lnTo>
                    <a:pt x="151" y="644"/>
                  </a:lnTo>
                  <a:lnTo>
                    <a:pt x="145" y="650"/>
                  </a:lnTo>
                  <a:lnTo>
                    <a:pt x="139" y="656"/>
                  </a:lnTo>
                  <a:lnTo>
                    <a:pt x="135" y="662"/>
                  </a:lnTo>
                  <a:lnTo>
                    <a:pt x="131" y="667"/>
                  </a:lnTo>
                  <a:lnTo>
                    <a:pt x="126" y="677"/>
                  </a:lnTo>
                  <a:lnTo>
                    <a:pt x="122" y="684"/>
                  </a:lnTo>
                  <a:lnTo>
                    <a:pt x="120" y="690"/>
                  </a:lnTo>
                  <a:lnTo>
                    <a:pt x="122" y="694"/>
                  </a:lnTo>
                  <a:lnTo>
                    <a:pt x="126" y="696"/>
                  </a:lnTo>
                  <a:lnTo>
                    <a:pt x="131" y="696"/>
                  </a:lnTo>
                  <a:lnTo>
                    <a:pt x="135" y="694"/>
                  </a:lnTo>
                  <a:lnTo>
                    <a:pt x="141" y="694"/>
                  </a:lnTo>
                  <a:lnTo>
                    <a:pt x="147" y="694"/>
                  </a:lnTo>
                  <a:lnTo>
                    <a:pt x="154" y="692"/>
                  </a:lnTo>
                  <a:lnTo>
                    <a:pt x="160" y="690"/>
                  </a:lnTo>
                  <a:lnTo>
                    <a:pt x="170" y="688"/>
                  </a:lnTo>
                  <a:lnTo>
                    <a:pt x="177" y="686"/>
                  </a:lnTo>
                  <a:lnTo>
                    <a:pt x="187" y="684"/>
                  </a:lnTo>
                  <a:lnTo>
                    <a:pt x="196" y="683"/>
                  </a:lnTo>
                  <a:lnTo>
                    <a:pt x="206" y="681"/>
                  </a:lnTo>
                  <a:lnTo>
                    <a:pt x="217" y="677"/>
                  </a:lnTo>
                  <a:lnTo>
                    <a:pt x="228" y="675"/>
                  </a:lnTo>
                  <a:lnTo>
                    <a:pt x="240" y="671"/>
                  </a:lnTo>
                  <a:lnTo>
                    <a:pt x="251" y="667"/>
                  </a:lnTo>
                  <a:lnTo>
                    <a:pt x="265" y="664"/>
                  </a:lnTo>
                  <a:lnTo>
                    <a:pt x="278" y="662"/>
                  </a:lnTo>
                  <a:lnTo>
                    <a:pt x="289" y="658"/>
                  </a:lnTo>
                  <a:lnTo>
                    <a:pt x="303" y="654"/>
                  </a:lnTo>
                  <a:lnTo>
                    <a:pt x="318" y="648"/>
                  </a:lnTo>
                  <a:lnTo>
                    <a:pt x="331" y="644"/>
                  </a:lnTo>
                  <a:lnTo>
                    <a:pt x="345" y="641"/>
                  </a:lnTo>
                  <a:lnTo>
                    <a:pt x="360" y="635"/>
                  </a:lnTo>
                  <a:lnTo>
                    <a:pt x="375" y="631"/>
                  </a:lnTo>
                  <a:lnTo>
                    <a:pt x="390" y="627"/>
                  </a:lnTo>
                  <a:lnTo>
                    <a:pt x="405" y="624"/>
                  </a:lnTo>
                  <a:lnTo>
                    <a:pt x="421" y="618"/>
                  </a:lnTo>
                  <a:lnTo>
                    <a:pt x="436" y="614"/>
                  </a:lnTo>
                  <a:lnTo>
                    <a:pt x="451" y="610"/>
                  </a:lnTo>
                  <a:lnTo>
                    <a:pt x="466" y="605"/>
                  </a:lnTo>
                  <a:lnTo>
                    <a:pt x="481" y="601"/>
                  </a:lnTo>
                  <a:lnTo>
                    <a:pt x="497" y="595"/>
                  </a:lnTo>
                  <a:lnTo>
                    <a:pt x="512" y="591"/>
                  </a:lnTo>
                  <a:lnTo>
                    <a:pt x="527" y="586"/>
                  </a:lnTo>
                  <a:lnTo>
                    <a:pt x="542" y="582"/>
                  </a:lnTo>
                  <a:lnTo>
                    <a:pt x="558" y="576"/>
                  </a:lnTo>
                  <a:lnTo>
                    <a:pt x="573" y="572"/>
                  </a:lnTo>
                  <a:lnTo>
                    <a:pt x="586" y="568"/>
                  </a:lnTo>
                  <a:lnTo>
                    <a:pt x="601" y="565"/>
                  </a:lnTo>
                  <a:lnTo>
                    <a:pt x="615" y="561"/>
                  </a:lnTo>
                  <a:lnTo>
                    <a:pt x="630" y="557"/>
                  </a:lnTo>
                  <a:lnTo>
                    <a:pt x="643" y="551"/>
                  </a:lnTo>
                  <a:lnTo>
                    <a:pt x="656" y="547"/>
                  </a:lnTo>
                  <a:lnTo>
                    <a:pt x="670" y="544"/>
                  </a:lnTo>
                  <a:lnTo>
                    <a:pt x="683" y="542"/>
                  </a:lnTo>
                  <a:lnTo>
                    <a:pt x="696" y="536"/>
                  </a:lnTo>
                  <a:lnTo>
                    <a:pt x="708" y="534"/>
                  </a:lnTo>
                  <a:lnTo>
                    <a:pt x="719" y="530"/>
                  </a:lnTo>
                  <a:lnTo>
                    <a:pt x="731" y="528"/>
                  </a:lnTo>
                  <a:lnTo>
                    <a:pt x="742" y="525"/>
                  </a:lnTo>
                  <a:lnTo>
                    <a:pt x="752" y="523"/>
                  </a:lnTo>
                  <a:lnTo>
                    <a:pt x="763" y="521"/>
                  </a:lnTo>
                  <a:lnTo>
                    <a:pt x="772" y="519"/>
                  </a:lnTo>
                  <a:lnTo>
                    <a:pt x="780" y="515"/>
                  </a:lnTo>
                  <a:lnTo>
                    <a:pt x="790" y="513"/>
                  </a:lnTo>
                  <a:lnTo>
                    <a:pt x="795" y="511"/>
                  </a:lnTo>
                  <a:lnTo>
                    <a:pt x="805" y="511"/>
                  </a:lnTo>
                  <a:lnTo>
                    <a:pt x="811" y="511"/>
                  </a:lnTo>
                  <a:lnTo>
                    <a:pt x="816" y="509"/>
                  </a:lnTo>
                  <a:lnTo>
                    <a:pt x="822" y="509"/>
                  </a:lnTo>
                  <a:lnTo>
                    <a:pt x="826" y="511"/>
                  </a:lnTo>
                  <a:lnTo>
                    <a:pt x="833" y="511"/>
                  </a:lnTo>
                  <a:lnTo>
                    <a:pt x="839" y="511"/>
                  </a:lnTo>
                  <a:lnTo>
                    <a:pt x="845" y="513"/>
                  </a:lnTo>
                  <a:lnTo>
                    <a:pt x="849" y="515"/>
                  </a:lnTo>
                  <a:lnTo>
                    <a:pt x="854" y="519"/>
                  </a:lnTo>
                  <a:lnTo>
                    <a:pt x="856" y="525"/>
                  </a:lnTo>
                  <a:lnTo>
                    <a:pt x="854" y="530"/>
                  </a:lnTo>
                  <a:lnTo>
                    <a:pt x="852" y="536"/>
                  </a:lnTo>
                  <a:lnTo>
                    <a:pt x="845" y="544"/>
                  </a:lnTo>
                  <a:lnTo>
                    <a:pt x="837" y="553"/>
                  </a:lnTo>
                  <a:lnTo>
                    <a:pt x="830" y="555"/>
                  </a:lnTo>
                  <a:lnTo>
                    <a:pt x="824" y="561"/>
                  </a:lnTo>
                  <a:lnTo>
                    <a:pt x="816" y="563"/>
                  </a:lnTo>
                  <a:lnTo>
                    <a:pt x="811" y="567"/>
                  </a:lnTo>
                  <a:lnTo>
                    <a:pt x="801" y="570"/>
                  </a:lnTo>
                  <a:lnTo>
                    <a:pt x="793" y="574"/>
                  </a:lnTo>
                  <a:lnTo>
                    <a:pt x="784" y="578"/>
                  </a:lnTo>
                  <a:lnTo>
                    <a:pt x="774" y="582"/>
                  </a:lnTo>
                  <a:lnTo>
                    <a:pt x="771" y="582"/>
                  </a:lnTo>
                  <a:lnTo>
                    <a:pt x="765" y="584"/>
                  </a:lnTo>
                  <a:lnTo>
                    <a:pt x="759" y="586"/>
                  </a:lnTo>
                  <a:lnTo>
                    <a:pt x="753" y="587"/>
                  </a:lnTo>
                  <a:lnTo>
                    <a:pt x="748" y="587"/>
                  </a:lnTo>
                  <a:lnTo>
                    <a:pt x="742" y="589"/>
                  </a:lnTo>
                  <a:lnTo>
                    <a:pt x="736" y="591"/>
                  </a:lnTo>
                  <a:lnTo>
                    <a:pt x="733" y="593"/>
                  </a:lnTo>
                  <a:lnTo>
                    <a:pt x="727" y="595"/>
                  </a:lnTo>
                  <a:lnTo>
                    <a:pt x="719" y="595"/>
                  </a:lnTo>
                  <a:lnTo>
                    <a:pt x="714" y="597"/>
                  </a:lnTo>
                  <a:lnTo>
                    <a:pt x="708" y="599"/>
                  </a:lnTo>
                  <a:lnTo>
                    <a:pt x="702" y="599"/>
                  </a:lnTo>
                  <a:lnTo>
                    <a:pt x="696" y="601"/>
                  </a:lnTo>
                  <a:lnTo>
                    <a:pt x="689" y="601"/>
                  </a:lnTo>
                  <a:lnTo>
                    <a:pt x="683" y="603"/>
                  </a:lnTo>
                  <a:lnTo>
                    <a:pt x="677" y="603"/>
                  </a:lnTo>
                  <a:lnTo>
                    <a:pt x="670" y="605"/>
                  </a:lnTo>
                  <a:lnTo>
                    <a:pt x="660" y="605"/>
                  </a:lnTo>
                  <a:lnTo>
                    <a:pt x="655" y="606"/>
                  </a:lnTo>
                  <a:lnTo>
                    <a:pt x="645" y="606"/>
                  </a:lnTo>
                  <a:lnTo>
                    <a:pt x="637" y="608"/>
                  </a:lnTo>
                  <a:lnTo>
                    <a:pt x="628" y="608"/>
                  </a:lnTo>
                  <a:lnTo>
                    <a:pt x="618" y="612"/>
                  </a:lnTo>
                  <a:lnTo>
                    <a:pt x="609" y="612"/>
                  </a:lnTo>
                  <a:lnTo>
                    <a:pt x="599" y="614"/>
                  </a:lnTo>
                  <a:lnTo>
                    <a:pt x="588" y="616"/>
                  </a:lnTo>
                  <a:lnTo>
                    <a:pt x="578" y="620"/>
                  </a:lnTo>
                  <a:lnTo>
                    <a:pt x="567" y="622"/>
                  </a:lnTo>
                  <a:lnTo>
                    <a:pt x="558" y="624"/>
                  </a:lnTo>
                  <a:lnTo>
                    <a:pt x="546" y="625"/>
                  </a:lnTo>
                  <a:lnTo>
                    <a:pt x="537" y="629"/>
                  </a:lnTo>
                  <a:lnTo>
                    <a:pt x="523" y="631"/>
                  </a:lnTo>
                  <a:lnTo>
                    <a:pt x="512" y="633"/>
                  </a:lnTo>
                  <a:lnTo>
                    <a:pt x="500" y="635"/>
                  </a:lnTo>
                  <a:lnTo>
                    <a:pt x="489" y="637"/>
                  </a:lnTo>
                  <a:lnTo>
                    <a:pt x="476" y="641"/>
                  </a:lnTo>
                  <a:lnTo>
                    <a:pt x="464" y="643"/>
                  </a:lnTo>
                  <a:lnTo>
                    <a:pt x="453" y="646"/>
                  </a:lnTo>
                  <a:lnTo>
                    <a:pt x="440" y="650"/>
                  </a:lnTo>
                  <a:lnTo>
                    <a:pt x="428" y="652"/>
                  </a:lnTo>
                  <a:lnTo>
                    <a:pt x="417" y="656"/>
                  </a:lnTo>
                  <a:lnTo>
                    <a:pt x="403" y="658"/>
                  </a:lnTo>
                  <a:lnTo>
                    <a:pt x="392" y="660"/>
                  </a:lnTo>
                  <a:lnTo>
                    <a:pt x="379" y="664"/>
                  </a:lnTo>
                  <a:lnTo>
                    <a:pt x="367" y="667"/>
                  </a:lnTo>
                  <a:lnTo>
                    <a:pt x="356" y="671"/>
                  </a:lnTo>
                  <a:lnTo>
                    <a:pt x="345" y="675"/>
                  </a:lnTo>
                  <a:lnTo>
                    <a:pt x="331" y="677"/>
                  </a:lnTo>
                  <a:lnTo>
                    <a:pt x="320" y="681"/>
                  </a:lnTo>
                  <a:lnTo>
                    <a:pt x="308" y="683"/>
                  </a:lnTo>
                  <a:lnTo>
                    <a:pt x="297" y="686"/>
                  </a:lnTo>
                  <a:lnTo>
                    <a:pt x="286" y="688"/>
                  </a:lnTo>
                  <a:lnTo>
                    <a:pt x="274" y="692"/>
                  </a:lnTo>
                  <a:lnTo>
                    <a:pt x="265" y="696"/>
                  </a:lnTo>
                  <a:lnTo>
                    <a:pt x="253" y="700"/>
                  </a:lnTo>
                  <a:lnTo>
                    <a:pt x="244" y="702"/>
                  </a:lnTo>
                  <a:lnTo>
                    <a:pt x="232" y="705"/>
                  </a:lnTo>
                  <a:lnTo>
                    <a:pt x="223" y="707"/>
                  </a:lnTo>
                  <a:lnTo>
                    <a:pt x="213" y="711"/>
                  </a:lnTo>
                  <a:lnTo>
                    <a:pt x="204" y="713"/>
                  </a:lnTo>
                  <a:lnTo>
                    <a:pt x="196" y="717"/>
                  </a:lnTo>
                  <a:lnTo>
                    <a:pt x="187" y="721"/>
                  </a:lnTo>
                  <a:lnTo>
                    <a:pt x="179" y="724"/>
                  </a:lnTo>
                  <a:lnTo>
                    <a:pt x="171" y="726"/>
                  </a:lnTo>
                  <a:lnTo>
                    <a:pt x="164" y="730"/>
                  </a:lnTo>
                  <a:lnTo>
                    <a:pt x="156" y="732"/>
                  </a:lnTo>
                  <a:lnTo>
                    <a:pt x="151" y="734"/>
                  </a:lnTo>
                  <a:lnTo>
                    <a:pt x="143" y="738"/>
                  </a:lnTo>
                  <a:lnTo>
                    <a:pt x="139" y="740"/>
                  </a:lnTo>
                  <a:lnTo>
                    <a:pt x="133" y="743"/>
                  </a:lnTo>
                  <a:lnTo>
                    <a:pt x="130" y="747"/>
                  </a:lnTo>
                  <a:lnTo>
                    <a:pt x="122" y="751"/>
                  </a:lnTo>
                  <a:lnTo>
                    <a:pt x="116" y="757"/>
                  </a:lnTo>
                  <a:lnTo>
                    <a:pt x="112" y="760"/>
                  </a:lnTo>
                  <a:lnTo>
                    <a:pt x="112" y="764"/>
                  </a:lnTo>
                  <a:lnTo>
                    <a:pt x="114" y="768"/>
                  </a:lnTo>
                  <a:lnTo>
                    <a:pt x="118" y="774"/>
                  </a:lnTo>
                  <a:lnTo>
                    <a:pt x="124" y="778"/>
                  </a:lnTo>
                  <a:lnTo>
                    <a:pt x="131" y="787"/>
                  </a:lnTo>
                  <a:lnTo>
                    <a:pt x="135" y="789"/>
                  </a:lnTo>
                  <a:lnTo>
                    <a:pt x="141" y="793"/>
                  </a:lnTo>
                  <a:lnTo>
                    <a:pt x="147" y="797"/>
                  </a:lnTo>
                  <a:lnTo>
                    <a:pt x="154" y="802"/>
                  </a:lnTo>
                  <a:lnTo>
                    <a:pt x="160" y="806"/>
                  </a:lnTo>
                  <a:lnTo>
                    <a:pt x="168" y="810"/>
                  </a:lnTo>
                  <a:lnTo>
                    <a:pt x="175" y="814"/>
                  </a:lnTo>
                  <a:lnTo>
                    <a:pt x="183" y="819"/>
                  </a:lnTo>
                  <a:lnTo>
                    <a:pt x="190" y="823"/>
                  </a:lnTo>
                  <a:lnTo>
                    <a:pt x="198" y="829"/>
                  </a:lnTo>
                  <a:lnTo>
                    <a:pt x="208" y="833"/>
                  </a:lnTo>
                  <a:lnTo>
                    <a:pt x="217" y="838"/>
                  </a:lnTo>
                  <a:lnTo>
                    <a:pt x="225" y="842"/>
                  </a:lnTo>
                  <a:lnTo>
                    <a:pt x="234" y="848"/>
                  </a:lnTo>
                  <a:lnTo>
                    <a:pt x="244" y="854"/>
                  </a:lnTo>
                  <a:lnTo>
                    <a:pt x="255" y="857"/>
                  </a:lnTo>
                  <a:lnTo>
                    <a:pt x="265" y="863"/>
                  </a:lnTo>
                  <a:lnTo>
                    <a:pt x="274" y="869"/>
                  </a:lnTo>
                  <a:lnTo>
                    <a:pt x="286" y="873"/>
                  </a:lnTo>
                  <a:lnTo>
                    <a:pt x="297" y="878"/>
                  </a:lnTo>
                  <a:lnTo>
                    <a:pt x="306" y="882"/>
                  </a:lnTo>
                  <a:lnTo>
                    <a:pt x="318" y="888"/>
                  </a:lnTo>
                  <a:lnTo>
                    <a:pt x="329" y="894"/>
                  </a:lnTo>
                  <a:lnTo>
                    <a:pt x="341" y="899"/>
                  </a:lnTo>
                  <a:lnTo>
                    <a:pt x="352" y="905"/>
                  </a:lnTo>
                  <a:lnTo>
                    <a:pt x="364" y="909"/>
                  </a:lnTo>
                  <a:lnTo>
                    <a:pt x="373" y="913"/>
                  </a:lnTo>
                  <a:lnTo>
                    <a:pt x="384" y="918"/>
                  </a:lnTo>
                  <a:lnTo>
                    <a:pt x="396" y="922"/>
                  </a:lnTo>
                  <a:lnTo>
                    <a:pt x="407" y="926"/>
                  </a:lnTo>
                  <a:lnTo>
                    <a:pt x="417" y="932"/>
                  </a:lnTo>
                  <a:lnTo>
                    <a:pt x="430" y="935"/>
                  </a:lnTo>
                  <a:lnTo>
                    <a:pt x="440" y="939"/>
                  </a:lnTo>
                  <a:lnTo>
                    <a:pt x="451" y="945"/>
                  </a:lnTo>
                  <a:lnTo>
                    <a:pt x="462" y="949"/>
                  </a:lnTo>
                  <a:lnTo>
                    <a:pt x="472" y="953"/>
                  </a:lnTo>
                  <a:lnTo>
                    <a:pt x="483" y="954"/>
                  </a:lnTo>
                  <a:lnTo>
                    <a:pt x="493" y="958"/>
                  </a:lnTo>
                  <a:lnTo>
                    <a:pt x="502" y="962"/>
                  </a:lnTo>
                  <a:lnTo>
                    <a:pt x="514" y="966"/>
                  </a:lnTo>
                  <a:lnTo>
                    <a:pt x="523" y="968"/>
                  </a:lnTo>
                  <a:lnTo>
                    <a:pt x="533" y="972"/>
                  </a:lnTo>
                  <a:lnTo>
                    <a:pt x="540" y="973"/>
                  </a:lnTo>
                  <a:lnTo>
                    <a:pt x="550" y="977"/>
                  </a:lnTo>
                  <a:lnTo>
                    <a:pt x="558" y="977"/>
                  </a:lnTo>
                  <a:lnTo>
                    <a:pt x="565" y="981"/>
                  </a:lnTo>
                  <a:lnTo>
                    <a:pt x="575" y="983"/>
                  </a:lnTo>
                  <a:lnTo>
                    <a:pt x="582" y="985"/>
                  </a:lnTo>
                  <a:lnTo>
                    <a:pt x="588" y="985"/>
                  </a:lnTo>
                  <a:lnTo>
                    <a:pt x="596" y="987"/>
                  </a:lnTo>
                  <a:lnTo>
                    <a:pt x="603" y="987"/>
                  </a:lnTo>
                  <a:lnTo>
                    <a:pt x="609" y="987"/>
                  </a:lnTo>
                  <a:lnTo>
                    <a:pt x="613" y="987"/>
                  </a:lnTo>
                  <a:lnTo>
                    <a:pt x="618" y="987"/>
                  </a:lnTo>
                  <a:lnTo>
                    <a:pt x="624" y="987"/>
                  </a:lnTo>
                  <a:lnTo>
                    <a:pt x="630" y="987"/>
                  </a:lnTo>
                  <a:lnTo>
                    <a:pt x="636" y="985"/>
                  </a:lnTo>
                  <a:lnTo>
                    <a:pt x="645" y="981"/>
                  </a:lnTo>
                  <a:lnTo>
                    <a:pt x="651" y="979"/>
                  </a:lnTo>
                  <a:lnTo>
                    <a:pt x="656" y="979"/>
                  </a:lnTo>
                  <a:lnTo>
                    <a:pt x="662" y="977"/>
                  </a:lnTo>
                  <a:lnTo>
                    <a:pt x="670" y="977"/>
                  </a:lnTo>
                  <a:lnTo>
                    <a:pt x="675" y="975"/>
                  </a:lnTo>
                  <a:lnTo>
                    <a:pt x="681" y="973"/>
                  </a:lnTo>
                  <a:lnTo>
                    <a:pt x="689" y="972"/>
                  </a:lnTo>
                  <a:lnTo>
                    <a:pt x="696" y="970"/>
                  </a:lnTo>
                  <a:lnTo>
                    <a:pt x="704" y="968"/>
                  </a:lnTo>
                  <a:lnTo>
                    <a:pt x="712" y="966"/>
                  </a:lnTo>
                  <a:lnTo>
                    <a:pt x="721" y="964"/>
                  </a:lnTo>
                  <a:lnTo>
                    <a:pt x="729" y="962"/>
                  </a:lnTo>
                  <a:lnTo>
                    <a:pt x="736" y="960"/>
                  </a:lnTo>
                  <a:lnTo>
                    <a:pt x="746" y="958"/>
                  </a:lnTo>
                  <a:lnTo>
                    <a:pt x="753" y="954"/>
                  </a:lnTo>
                  <a:lnTo>
                    <a:pt x="763" y="953"/>
                  </a:lnTo>
                  <a:lnTo>
                    <a:pt x="771" y="951"/>
                  </a:lnTo>
                  <a:lnTo>
                    <a:pt x="780" y="949"/>
                  </a:lnTo>
                  <a:lnTo>
                    <a:pt x="790" y="947"/>
                  </a:lnTo>
                  <a:lnTo>
                    <a:pt x="799" y="945"/>
                  </a:lnTo>
                  <a:lnTo>
                    <a:pt x="807" y="943"/>
                  </a:lnTo>
                  <a:lnTo>
                    <a:pt x="818" y="941"/>
                  </a:lnTo>
                  <a:lnTo>
                    <a:pt x="826" y="937"/>
                  </a:lnTo>
                  <a:lnTo>
                    <a:pt x="837" y="935"/>
                  </a:lnTo>
                  <a:lnTo>
                    <a:pt x="847" y="934"/>
                  </a:lnTo>
                  <a:lnTo>
                    <a:pt x="856" y="932"/>
                  </a:lnTo>
                  <a:lnTo>
                    <a:pt x="866" y="930"/>
                  </a:lnTo>
                  <a:lnTo>
                    <a:pt x="875" y="928"/>
                  </a:lnTo>
                  <a:lnTo>
                    <a:pt x="883" y="926"/>
                  </a:lnTo>
                  <a:lnTo>
                    <a:pt x="894" y="922"/>
                  </a:lnTo>
                  <a:lnTo>
                    <a:pt x="902" y="920"/>
                  </a:lnTo>
                  <a:lnTo>
                    <a:pt x="911" y="918"/>
                  </a:lnTo>
                  <a:lnTo>
                    <a:pt x="921" y="915"/>
                  </a:lnTo>
                  <a:lnTo>
                    <a:pt x="930" y="913"/>
                  </a:lnTo>
                  <a:lnTo>
                    <a:pt x="940" y="911"/>
                  </a:lnTo>
                  <a:lnTo>
                    <a:pt x="949" y="909"/>
                  </a:lnTo>
                  <a:lnTo>
                    <a:pt x="957" y="905"/>
                  </a:lnTo>
                  <a:lnTo>
                    <a:pt x="967" y="905"/>
                  </a:lnTo>
                  <a:lnTo>
                    <a:pt x="974" y="903"/>
                  </a:lnTo>
                  <a:lnTo>
                    <a:pt x="984" y="901"/>
                  </a:lnTo>
                  <a:lnTo>
                    <a:pt x="991" y="897"/>
                  </a:lnTo>
                  <a:lnTo>
                    <a:pt x="999" y="896"/>
                  </a:lnTo>
                  <a:lnTo>
                    <a:pt x="1008" y="894"/>
                  </a:lnTo>
                  <a:lnTo>
                    <a:pt x="1016" y="892"/>
                  </a:lnTo>
                  <a:lnTo>
                    <a:pt x="1022" y="890"/>
                  </a:lnTo>
                  <a:lnTo>
                    <a:pt x="1029" y="888"/>
                  </a:lnTo>
                  <a:lnTo>
                    <a:pt x="1037" y="886"/>
                  </a:lnTo>
                  <a:lnTo>
                    <a:pt x="1043" y="884"/>
                  </a:lnTo>
                  <a:lnTo>
                    <a:pt x="1048" y="882"/>
                  </a:lnTo>
                  <a:lnTo>
                    <a:pt x="1056" y="880"/>
                  </a:lnTo>
                  <a:lnTo>
                    <a:pt x="1062" y="878"/>
                  </a:lnTo>
                  <a:lnTo>
                    <a:pt x="1067" y="878"/>
                  </a:lnTo>
                  <a:lnTo>
                    <a:pt x="1071" y="877"/>
                  </a:lnTo>
                  <a:lnTo>
                    <a:pt x="1077" y="877"/>
                  </a:lnTo>
                  <a:lnTo>
                    <a:pt x="1081" y="875"/>
                  </a:lnTo>
                  <a:lnTo>
                    <a:pt x="1084" y="875"/>
                  </a:lnTo>
                  <a:lnTo>
                    <a:pt x="1092" y="873"/>
                  </a:lnTo>
                  <a:lnTo>
                    <a:pt x="1100" y="871"/>
                  </a:lnTo>
                  <a:lnTo>
                    <a:pt x="1103" y="869"/>
                  </a:lnTo>
                  <a:lnTo>
                    <a:pt x="1109" y="869"/>
                  </a:lnTo>
                  <a:lnTo>
                    <a:pt x="1115" y="867"/>
                  </a:lnTo>
                  <a:lnTo>
                    <a:pt x="1121" y="867"/>
                  </a:lnTo>
                  <a:lnTo>
                    <a:pt x="1126" y="865"/>
                  </a:lnTo>
                  <a:lnTo>
                    <a:pt x="1132" y="865"/>
                  </a:lnTo>
                  <a:lnTo>
                    <a:pt x="1138" y="865"/>
                  </a:lnTo>
                  <a:lnTo>
                    <a:pt x="1145" y="865"/>
                  </a:lnTo>
                  <a:lnTo>
                    <a:pt x="1151" y="865"/>
                  </a:lnTo>
                  <a:lnTo>
                    <a:pt x="1157" y="865"/>
                  </a:lnTo>
                  <a:lnTo>
                    <a:pt x="1162" y="867"/>
                  </a:lnTo>
                  <a:lnTo>
                    <a:pt x="1170" y="867"/>
                  </a:lnTo>
                  <a:lnTo>
                    <a:pt x="1176" y="867"/>
                  </a:lnTo>
                  <a:lnTo>
                    <a:pt x="1181" y="869"/>
                  </a:lnTo>
                  <a:lnTo>
                    <a:pt x="1185" y="871"/>
                  </a:lnTo>
                  <a:lnTo>
                    <a:pt x="1193" y="873"/>
                  </a:lnTo>
                  <a:lnTo>
                    <a:pt x="1202" y="875"/>
                  </a:lnTo>
                  <a:lnTo>
                    <a:pt x="1210" y="877"/>
                  </a:lnTo>
                  <a:lnTo>
                    <a:pt x="1216" y="878"/>
                  </a:lnTo>
                  <a:lnTo>
                    <a:pt x="1219" y="882"/>
                  </a:lnTo>
                  <a:lnTo>
                    <a:pt x="1221" y="886"/>
                  </a:lnTo>
                  <a:lnTo>
                    <a:pt x="1219" y="890"/>
                  </a:lnTo>
                  <a:lnTo>
                    <a:pt x="1214" y="892"/>
                  </a:lnTo>
                  <a:lnTo>
                    <a:pt x="1206" y="896"/>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61" name="Freeform 18"/>
            <p:cNvSpPr>
              <a:spLocks/>
            </p:cNvSpPr>
            <p:nvPr/>
          </p:nvSpPr>
          <p:spPr bwMode="auto">
            <a:xfrm>
              <a:off x="1736726" y="4953000"/>
              <a:ext cx="1395413" cy="887412"/>
            </a:xfrm>
            <a:custGeom>
              <a:avLst/>
              <a:gdLst>
                <a:gd name="T0" fmla="*/ 2147483646 w 1757"/>
                <a:gd name="T1" fmla="*/ 2147483646 h 1119"/>
                <a:gd name="T2" fmla="*/ 2147483646 w 1757"/>
                <a:gd name="T3" fmla="*/ 2147483646 h 1119"/>
                <a:gd name="T4" fmla="*/ 2147483646 w 1757"/>
                <a:gd name="T5" fmla="*/ 2147483646 h 1119"/>
                <a:gd name="T6" fmla="*/ 2147483646 w 1757"/>
                <a:gd name="T7" fmla="*/ 2147483646 h 1119"/>
                <a:gd name="T8" fmla="*/ 2147483646 w 1757"/>
                <a:gd name="T9" fmla="*/ 2147483646 h 1119"/>
                <a:gd name="T10" fmla="*/ 2147483646 w 1757"/>
                <a:gd name="T11" fmla="*/ 2147483646 h 1119"/>
                <a:gd name="T12" fmla="*/ 2147483646 w 1757"/>
                <a:gd name="T13" fmla="*/ 2147483646 h 1119"/>
                <a:gd name="T14" fmla="*/ 2147483646 w 1757"/>
                <a:gd name="T15" fmla="*/ 2147483646 h 1119"/>
                <a:gd name="T16" fmla="*/ 2147483646 w 1757"/>
                <a:gd name="T17" fmla="*/ 2147483646 h 1119"/>
                <a:gd name="T18" fmla="*/ 2147483646 w 1757"/>
                <a:gd name="T19" fmla="*/ 2147483646 h 1119"/>
                <a:gd name="T20" fmla="*/ 2147483646 w 1757"/>
                <a:gd name="T21" fmla="*/ 2147483646 h 1119"/>
                <a:gd name="T22" fmla="*/ 2147483646 w 1757"/>
                <a:gd name="T23" fmla="*/ 2147483646 h 1119"/>
                <a:gd name="T24" fmla="*/ 2147483646 w 1757"/>
                <a:gd name="T25" fmla="*/ 2147483646 h 1119"/>
                <a:gd name="T26" fmla="*/ 2147483646 w 1757"/>
                <a:gd name="T27" fmla="*/ 2147483646 h 1119"/>
                <a:gd name="T28" fmla="*/ 2147483646 w 1757"/>
                <a:gd name="T29" fmla="*/ 2147483646 h 1119"/>
                <a:gd name="T30" fmla="*/ 2147483646 w 1757"/>
                <a:gd name="T31" fmla="*/ 2147483646 h 1119"/>
                <a:gd name="T32" fmla="*/ 2147483646 w 1757"/>
                <a:gd name="T33" fmla="*/ 2147483646 h 1119"/>
                <a:gd name="T34" fmla="*/ 2147483646 w 1757"/>
                <a:gd name="T35" fmla="*/ 2147483646 h 1119"/>
                <a:gd name="T36" fmla="*/ 2147483646 w 1757"/>
                <a:gd name="T37" fmla="*/ 2147483646 h 1119"/>
                <a:gd name="T38" fmla="*/ 2147483646 w 1757"/>
                <a:gd name="T39" fmla="*/ 2147483646 h 1119"/>
                <a:gd name="T40" fmla="*/ 2147483646 w 1757"/>
                <a:gd name="T41" fmla="*/ 2147483646 h 1119"/>
                <a:gd name="T42" fmla="*/ 2147483646 w 1757"/>
                <a:gd name="T43" fmla="*/ 2147483646 h 1119"/>
                <a:gd name="T44" fmla="*/ 2147483646 w 1757"/>
                <a:gd name="T45" fmla="*/ 2147483646 h 1119"/>
                <a:gd name="T46" fmla="*/ 2147483646 w 1757"/>
                <a:gd name="T47" fmla="*/ 2147483646 h 1119"/>
                <a:gd name="T48" fmla="*/ 2147483646 w 1757"/>
                <a:gd name="T49" fmla="*/ 2147483646 h 1119"/>
                <a:gd name="T50" fmla="*/ 2147483646 w 1757"/>
                <a:gd name="T51" fmla="*/ 2147483646 h 1119"/>
                <a:gd name="T52" fmla="*/ 2147483646 w 1757"/>
                <a:gd name="T53" fmla="*/ 2147483646 h 1119"/>
                <a:gd name="T54" fmla="*/ 2147483646 w 1757"/>
                <a:gd name="T55" fmla="*/ 2147483646 h 1119"/>
                <a:gd name="T56" fmla="*/ 2147483646 w 1757"/>
                <a:gd name="T57" fmla="*/ 2147483646 h 1119"/>
                <a:gd name="T58" fmla="*/ 2147483646 w 1757"/>
                <a:gd name="T59" fmla="*/ 2147483646 h 1119"/>
                <a:gd name="T60" fmla="*/ 2147483646 w 1757"/>
                <a:gd name="T61" fmla="*/ 2147483646 h 1119"/>
                <a:gd name="T62" fmla="*/ 2147483646 w 1757"/>
                <a:gd name="T63" fmla="*/ 2147483646 h 1119"/>
                <a:gd name="T64" fmla="*/ 2147483646 w 1757"/>
                <a:gd name="T65" fmla="*/ 2147483646 h 1119"/>
                <a:gd name="T66" fmla="*/ 2147483646 w 1757"/>
                <a:gd name="T67" fmla="*/ 2147483646 h 1119"/>
                <a:gd name="T68" fmla="*/ 2147483646 w 1757"/>
                <a:gd name="T69" fmla="*/ 2147483646 h 1119"/>
                <a:gd name="T70" fmla="*/ 2147483646 w 1757"/>
                <a:gd name="T71" fmla="*/ 2147483646 h 1119"/>
                <a:gd name="T72" fmla="*/ 2147483646 w 1757"/>
                <a:gd name="T73" fmla="*/ 2147483646 h 1119"/>
                <a:gd name="T74" fmla="*/ 2147483646 w 1757"/>
                <a:gd name="T75" fmla="*/ 2147483646 h 1119"/>
                <a:gd name="T76" fmla="*/ 2147483646 w 1757"/>
                <a:gd name="T77" fmla="*/ 2147483646 h 1119"/>
                <a:gd name="T78" fmla="*/ 2147483646 w 1757"/>
                <a:gd name="T79" fmla="*/ 2147483646 h 1119"/>
                <a:gd name="T80" fmla="*/ 2147483646 w 1757"/>
                <a:gd name="T81" fmla="*/ 2147483646 h 1119"/>
                <a:gd name="T82" fmla="*/ 2147483646 w 1757"/>
                <a:gd name="T83" fmla="*/ 2147483646 h 1119"/>
                <a:gd name="T84" fmla="*/ 2147483646 w 1757"/>
                <a:gd name="T85" fmla="*/ 2147483646 h 1119"/>
                <a:gd name="T86" fmla="*/ 2147483646 w 1757"/>
                <a:gd name="T87" fmla="*/ 2147483646 h 1119"/>
                <a:gd name="T88" fmla="*/ 2147483646 w 1757"/>
                <a:gd name="T89" fmla="*/ 2147483646 h 1119"/>
                <a:gd name="T90" fmla="*/ 2147483646 w 1757"/>
                <a:gd name="T91" fmla="*/ 2147483646 h 1119"/>
                <a:gd name="T92" fmla="*/ 2147483646 w 1757"/>
                <a:gd name="T93" fmla="*/ 2147483646 h 1119"/>
                <a:gd name="T94" fmla="*/ 2147483646 w 1757"/>
                <a:gd name="T95" fmla="*/ 2147483646 h 1119"/>
                <a:gd name="T96" fmla="*/ 2147483646 w 1757"/>
                <a:gd name="T97" fmla="*/ 2147483646 h 1119"/>
                <a:gd name="T98" fmla="*/ 2147483646 w 1757"/>
                <a:gd name="T99" fmla="*/ 2147483646 h 1119"/>
                <a:gd name="T100" fmla="*/ 2147483646 w 1757"/>
                <a:gd name="T101" fmla="*/ 2147483646 h 1119"/>
                <a:gd name="T102" fmla="*/ 2147483646 w 1757"/>
                <a:gd name="T103" fmla="*/ 2147483646 h 1119"/>
                <a:gd name="T104" fmla="*/ 2147483646 w 1757"/>
                <a:gd name="T105" fmla="*/ 2147483646 h 1119"/>
                <a:gd name="T106" fmla="*/ 2147483646 w 1757"/>
                <a:gd name="T107" fmla="*/ 2147483646 h 1119"/>
                <a:gd name="T108" fmla="*/ 2147483646 w 1757"/>
                <a:gd name="T109" fmla="*/ 2147483646 h 1119"/>
                <a:gd name="T110" fmla="*/ 2147483646 w 1757"/>
                <a:gd name="T111" fmla="*/ 2147483646 h 1119"/>
                <a:gd name="T112" fmla="*/ 2147483646 w 1757"/>
                <a:gd name="T113" fmla="*/ 2147483646 h 1119"/>
                <a:gd name="T114" fmla="*/ 2147483646 w 1757"/>
                <a:gd name="T115" fmla="*/ 2147483646 h 1119"/>
                <a:gd name="T116" fmla="*/ 2147483646 w 1757"/>
                <a:gd name="T117" fmla="*/ 2147483646 h 1119"/>
                <a:gd name="T118" fmla="*/ 2147483646 w 1757"/>
                <a:gd name="T119" fmla="*/ 2147483646 h 1119"/>
                <a:gd name="T120" fmla="*/ 2147483646 w 1757"/>
                <a:gd name="T121" fmla="*/ 2147483646 h 1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57"/>
                <a:gd name="T184" fmla="*/ 0 h 1119"/>
                <a:gd name="T185" fmla="*/ 1757 w 1757"/>
                <a:gd name="T186" fmla="*/ 1119 h 1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57" h="1119">
                  <a:moveTo>
                    <a:pt x="433" y="172"/>
                  </a:moveTo>
                  <a:lnTo>
                    <a:pt x="437" y="170"/>
                  </a:lnTo>
                  <a:lnTo>
                    <a:pt x="441" y="168"/>
                  </a:lnTo>
                  <a:lnTo>
                    <a:pt x="447" y="166"/>
                  </a:lnTo>
                  <a:lnTo>
                    <a:pt x="454" y="164"/>
                  </a:lnTo>
                  <a:lnTo>
                    <a:pt x="462" y="162"/>
                  </a:lnTo>
                  <a:lnTo>
                    <a:pt x="470" y="160"/>
                  </a:lnTo>
                  <a:lnTo>
                    <a:pt x="479" y="156"/>
                  </a:lnTo>
                  <a:lnTo>
                    <a:pt x="489" y="155"/>
                  </a:lnTo>
                  <a:lnTo>
                    <a:pt x="498" y="153"/>
                  </a:lnTo>
                  <a:lnTo>
                    <a:pt x="509" y="149"/>
                  </a:lnTo>
                  <a:lnTo>
                    <a:pt x="521" y="147"/>
                  </a:lnTo>
                  <a:lnTo>
                    <a:pt x="534" y="143"/>
                  </a:lnTo>
                  <a:lnTo>
                    <a:pt x="546" y="141"/>
                  </a:lnTo>
                  <a:lnTo>
                    <a:pt x="559" y="137"/>
                  </a:lnTo>
                  <a:lnTo>
                    <a:pt x="572" y="134"/>
                  </a:lnTo>
                  <a:lnTo>
                    <a:pt x="586" y="132"/>
                  </a:lnTo>
                  <a:lnTo>
                    <a:pt x="601" y="126"/>
                  </a:lnTo>
                  <a:lnTo>
                    <a:pt x="614" y="124"/>
                  </a:lnTo>
                  <a:lnTo>
                    <a:pt x="629" y="118"/>
                  </a:lnTo>
                  <a:lnTo>
                    <a:pt x="646" y="116"/>
                  </a:lnTo>
                  <a:lnTo>
                    <a:pt x="662" y="113"/>
                  </a:lnTo>
                  <a:lnTo>
                    <a:pt x="679" y="109"/>
                  </a:lnTo>
                  <a:lnTo>
                    <a:pt x="694" y="105"/>
                  </a:lnTo>
                  <a:lnTo>
                    <a:pt x="711" y="101"/>
                  </a:lnTo>
                  <a:lnTo>
                    <a:pt x="728" y="96"/>
                  </a:lnTo>
                  <a:lnTo>
                    <a:pt x="745" y="94"/>
                  </a:lnTo>
                  <a:lnTo>
                    <a:pt x="762" y="88"/>
                  </a:lnTo>
                  <a:lnTo>
                    <a:pt x="780" y="86"/>
                  </a:lnTo>
                  <a:lnTo>
                    <a:pt x="797" y="80"/>
                  </a:lnTo>
                  <a:lnTo>
                    <a:pt x="816" y="77"/>
                  </a:lnTo>
                  <a:lnTo>
                    <a:pt x="833" y="73"/>
                  </a:lnTo>
                  <a:lnTo>
                    <a:pt x="850" y="71"/>
                  </a:lnTo>
                  <a:lnTo>
                    <a:pt x="867" y="65"/>
                  </a:lnTo>
                  <a:lnTo>
                    <a:pt x="886" y="61"/>
                  </a:lnTo>
                  <a:lnTo>
                    <a:pt x="901" y="58"/>
                  </a:lnTo>
                  <a:lnTo>
                    <a:pt x="920" y="54"/>
                  </a:lnTo>
                  <a:lnTo>
                    <a:pt x="937" y="50"/>
                  </a:lnTo>
                  <a:lnTo>
                    <a:pt x="955" y="46"/>
                  </a:lnTo>
                  <a:lnTo>
                    <a:pt x="972" y="42"/>
                  </a:lnTo>
                  <a:lnTo>
                    <a:pt x="989" y="40"/>
                  </a:lnTo>
                  <a:lnTo>
                    <a:pt x="1006" y="37"/>
                  </a:lnTo>
                  <a:lnTo>
                    <a:pt x="1021" y="33"/>
                  </a:lnTo>
                  <a:lnTo>
                    <a:pt x="1038" y="29"/>
                  </a:lnTo>
                  <a:lnTo>
                    <a:pt x="1055" y="27"/>
                  </a:lnTo>
                  <a:lnTo>
                    <a:pt x="1071" y="23"/>
                  </a:lnTo>
                  <a:lnTo>
                    <a:pt x="1086" y="21"/>
                  </a:lnTo>
                  <a:lnTo>
                    <a:pt x="1101" y="19"/>
                  </a:lnTo>
                  <a:lnTo>
                    <a:pt x="1116" y="18"/>
                  </a:lnTo>
                  <a:lnTo>
                    <a:pt x="1131" y="14"/>
                  </a:lnTo>
                  <a:lnTo>
                    <a:pt x="1145" y="12"/>
                  </a:lnTo>
                  <a:lnTo>
                    <a:pt x="1156" y="10"/>
                  </a:lnTo>
                  <a:lnTo>
                    <a:pt x="1171" y="8"/>
                  </a:lnTo>
                  <a:lnTo>
                    <a:pt x="1183" y="6"/>
                  </a:lnTo>
                  <a:lnTo>
                    <a:pt x="1196" y="4"/>
                  </a:lnTo>
                  <a:lnTo>
                    <a:pt x="1206" y="2"/>
                  </a:lnTo>
                  <a:lnTo>
                    <a:pt x="1217" y="2"/>
                  </a:lnTo>
                  <a:lnTo>
                    <a:pt x="1227" y="2"/>
                  </a:lnTo>
                  <a:lnTo>
                    <a:pt x="1236" y="0"/>
                  </a:lnTo>
                  <a:lnTo>
                    <a:pt x="1246" y="0"/>
                  </a:lnTo>
                  <a:lnTo>
                    <a:pt x="1253" y="0"/>
                  </a:lnTo>
                  <a:lnTo>
                    <a:pt x="1259" y="0"/>
                  </a:lnTo>
                  <a:lnTo>
                    <a:pt x="1267" y="0"/>
                  </a:lnTo>
                  <a:lnTo>
                    <a:pt x="1272" y="2"/>
                  </a:lnTo>
                  <a:lnTo>
                    <a:pt x="1278" y="4"/>
                  </a:lnTo>
                  <a:lnTo>
                    <a:pt x="1282" y="4"/>
                  </a:lnTo>
                  <a:lnTo>
                    <a:pt x="1287" y="4"/>
                  </a:lnTo>
                  <a:lnTo>
                    <a:pt x="1293" y="6"/>
                  </a:lnTo>
                  <a:lnTo>
                    <a:pt x="1299" y="8"/>
                  </a:lnTo>
                  <a:lnTo>
                    <a:pt x="1305" y="10"/>
                  </a:lnTo>
                  <a:lnTo>
                    <a:pt x="1312" y="12"/>
                  </a:lnTo>
                  <a:lnTo>
                    <a:pt x="1320" y="14"/>
                  </a:lnTo>
                  <a:lnTo>
                    <a:pt x="1327" y="18"/>
                  </a:lnTo>
                  <a:lnTo>
                    <a:pt x="1335" y="19"/>
                  </a:lnTo>
                  <a:lnTo>
                    <a:pt x="1344" y="21"/>
                  </a:lnTo>
                  <a:lnTo>
                    <a:pt x="1352" y="23"/>
                  </a:lnTo>
                  <a:lnTo>
                    <a:pt x="1362" y="27"/>
                  </a:lnTo>
                  <a:lnTo>
                    <a:pt x="1369" y="31"/>
                  </a:lnTo>
                  <a:lnTo>
                    <a:pt x="1379" y="33"/>
                  </a:lnTo>
                  <a:lnTo>
                    <a:pt x="1388" y="37"/>
                  </a:lnTo>
                  <a:lnTo>
                    <a:pt x="1400" y="42"/>
                  </a:lnTo>
                  <a:lnTo>
                    <a:pt x="1409" y="44"/>
                  </a:lnTo>
                  <a:lnTo>
                    <a:pt x="1419" y="48"/>
                  </a:lnTo>
                  <a:lnTo>
                    <a:pt x="1428" y="52"/>
                  </a:lnTo>
                  <a:lnTo>
                    <a:pt x="1440" y="58"/>
                  </a:lnTo>
                  <a:lnTo>
                    <a:pt x="1451" y="61"/>
                  </a:lnTo>
                  <a:lnTo>
                    <a:pt x="1462" y="65"/>
                  </a:lnTo>
                  <a:lnTo>
                    <a:pt x="1472" y="71"/>
                  </a:lnTo>
                  <a:lnTo>
                    <a:pt x="1483" y="75"/>
                  </a:lnTo>
                  <a:lnTo>
                    <a:pt x="1493" y="78"/>
                  </a:lnTo>
                  <a:lnTo>
                    <a:pt x="1504" y="84"/>
                  </a:lnTo>
                  <a:lnTo>
                    <a:pt x="1516" y="88"/>
                  </a:lnTo>
                  <a:lnTo>
                    <a:pt x="1527" y="94"/>
                  </a:lnTo>
                  <a:lnTo>
                    <a:pt x="1539" y="97"/>
                  </a:lnTo>
                  <a:lnTo>
                    <a:pt x="1548" y="103"/>
                  </a:lnTo>
                  <a:lnTo>
                    <a:pt x="1559" y="109"/>
                  </a:lnTo>
                  <a:lnTo>
                    <a:pt x="1571" y="115"/>
                  </a:lnTo>
                  <a:lnTo>
                    <a:pt x="1580" y="118"/>
                  </a:lnTo>
                  <a:lnTo>
                    <a:pt x="1590" y="124"/>
                  </a:lnTo>
                  <a:lnTo>
                    <a:pt x="1601" y="130"/>
                  </a:lnTo>
                  <a:lnTo>
                    <a:pt x="1611" y="136"/>
                  </a:lnTo>
                  <a:lnTo>
                    <a:pt x="1620" y="141"/>
                  </a:lnTo>
                  <a:lnTo>
                    <a:pt x="1632" y="147"/>
                  </a:lnTo>
                  <a:lnTo>
                    <a:pt x="1639" y="151"/>
                  </a:lnTo>
                  <a:lnTo>
                    <a:pt x="1651" y="156"/>
                  </a:lnTo>
                  <a:lnTo>
                    <a:pt x="1658" y="162"/>
                  </a:lnTo>
                  <a:lnTo>
                    <a:pt x="1668" y="168"/>
                  </a:lnTo>
                  <a:lnTo>
                    <a:pt x="1675" y="172"/>
                  </a:lnTo>
                  <a:lnTo>
                    <a:pt x="1685" y="177"/>
                  </a:lnTo>
                  <a:lnTo>
                    <a:pt x="1693" y="183"/>
                  </a:lnTo>
                  <a:lnTo>
                    <a:pt x="1700" y="189"/>
                  </a:lnTo>
                  <a:lnTo>
                    <a:pt x="1706" y="194"/>
                  </a:lnTo>
                  <a:lnTo>
                    <a:pt x="1714" y="200"/>
                  </a:lnTo>
                  <a:lnTo>
                    <a:pt x="1719" y="204"/>
                  </a:lnTo>
                  <a:lnTo>
                    <a:pt x="1725" y="210"/>
                  </a:lnTo>
                  <a:lnTo>
                    <a:pt x="1731" y="215"/>
                  </a:lnTo>
                  <a:lnTo>
                    <a:pt x="1736" y="219"/>
                  </a:lnTo>
                  <a:lnTo>
                    <a:pt x="1740" y="225"/>
                  </a:lnTo>
                  <a:lnTo>
                    <a:pt x="1744" y="231"/>
                  </a:lnTo>
                  <a:lnTo>
                    <a:pt x="1748" y="234"/>
                  </a:lnTo>
                  <a:lnTo>
                    <a:pt x="1752" y="240"/>
                  </a:lnTo>
                  <a:lnTo>
                    <a:pt x="1755" y="250"/>
                  </a:lnTo>
                  <a:lnTo>
                    <a:pt x="1757" y="259"/>
                  </a:lnTo>
                  <a:lnTo>
                    <a:pt x="1757" y="267"/>
                  </a:lnTo>
                  <a:lnTo>
                    <a:pt x="1753" y="276"/>
                  </a:lnTo>
                  <a:lnTo>
                    <a:pt x="1750" y="280"/>
                  </a:lnTo>
                  <a:lnTo>
                    <a:pt x="1748" y="286"/>
                  </a:lnTo>
                  <a:lnTo>
                    <a:pt x="1744" y="291"/>
                  </a:lnTo>
                  <a:lnTo>
                    <a:pt x="1740" y="297"/>
                  </a:lnTo>
                  <a:lnTo>
                    <a:pt x="1736" y="303"/>
                  </a:lnTo>
                  <a:lnTo>
                    <a:pt x="1731" y="310"/>
                  </a:lnTo>
                  <a:lnTo>
                    <a:pt x="1727" y="318"/>
                  </a:lnTo>
                  <a:lnTo>
                    <a:pt x="1721" y="328"/>
                  </a:lnTo>
                  <a:lnTo>
                    <a:pt x="1715" y="335"/>
                  </a:lnTo>
                  <a:lnTo>
                    <a:pt x="1710" y="343"/>
                  </a:lnTo>
                  <a:lnTo>
                    <a:pt x="1702" y="352"/>
                  </a:lnTo>
                  <a:lnTo>
                    <a:pt x="1696" y="364"/>
                  </a:lnTo>
                  <a:lnTo>
                    <a:pt x="1689" y="373"/>
                  </a:lnTo>
                  <a:lnTo>
                    <a:pt x="1683" y="385"/>
                  </a:lnTo>
                  <a:lnTo>
                    <a:pt x="1675" y="396"/>
                  </a:lnTo>
                  <a:lnTo>
                    <a:pt x="1670" y="407"/>
                  </a:lnTo>
                  <a:lnTo>
                    <a:pt x="1660" y="419"/>
                  </a:lnTo>
                  <a:lnTo>
                    <a:pt x="1653" y="430"/>
                  </a:lnTo>
                  <a:lnTo>
                    <a:pt x="1645" y="442"/>
                  </a:lnTo>
                  <a:lnTo>
                    <a:pt x="1637" y="455"/>
                  </a:lnTo>
                  <a:lnTo>
                    <a:pt x="1628" y="466"/>
                  </a:lnTo>
                  <a:lnTo>
                    <a:pt x="1620" y="480"/>
                  </a:lnTo>
                  <a:lnTo>
                    <a:pt x="1611" y="491"/>
                  </a:lnTo>
                  <a:lnTo>
                    <a:pt x="1603" y="506"/>
                  </a:lnTo>
                  <a:lnTo>
                    <a:pt x="1594" y="518"/>
                  </a:lnTo>
                  <a:lnTo>
                    <a:pt x="1584" y="531"/>
                  </a:lnTo>
                  <a:lnTo>
                    <a:pt x="1575" y="544"/>
                  </a:lnTo>
                  <a:lnTo>
                    <a:pt x="1567" y="560"/>
                  </a:lnTo>
                  <a:lnTo>
                    <a:pt x="1558" y="573"/>
                  </a:lnTo>
                  <a:lnTo>
                    <a:pt x="1548" y="586"/>
                  </a:lnTo>
                  <a:lnTo>
                    <a:pt x="1539" y="600"/>
                  </a:lnTo>
                  <a:lnTo>
                    <a:pt x="1531" y="615"/>
                  </a:lnTo>
                  <a:lnTo>
                    <a:pt x="1519" y="626"/>
                  </a:lnTo>
                  <a:lnTo>
                    <a:pt x="1512" y="639"/>
                  </a:lnTo>
                  <a:lnTo>
                    <a:pt x="1500" y="653"/>
                  </a:lnTo>
                  <a:lnTo>
                    <a:pt x="1491" y="666"/>
                  </a:lnTo>
                  <a:lnTo>
                    <a:pt x="1483" y="679"/>
                  </a:lnTo>
                  <a:lnTo>
                    <a:pt x="1474" y="691"/>
                  </a:lnTo>
                  <a:lnTo>
                    <a:pt x="1464" y="704"/>
                  </a:lnTo>
                  <a:lnTo>
                    <a:pt x="1457" y="717"/>
                  </a:lnTo>
                  <a:lnTo>
                    <a:pt x="1447" y="731"/>
                  </a:lnTo>
                  <a:lnTo>
                    <a:pt x="1438" y="742"/>
                  </a:lnTo>
                  <a:lnTo>
                    <a:pt x="1430" y="754"/>
                  </a:lnTo>
                  <a:lnTo>
                    <a:pt x="1421" y="765"/>
                  </a:lnTo>
                  <a:lnTo>
                    <a:pt x="1413" y="776"/>
                  </a:lnTo>
                  <a:lnTo>
                    <a:pt x="1403" y="788"/>
                  </a:lnTo>
                  <a:lnTo>
                    <a:pt x="1396" y="799"/>
                  </a:lnTo>
                  <a:lnTo>
                    <a:pt x="1390" y="811"/>
                  </a:lnTo>
                  <a:lnTo>
                    <a:pt x="1381" y="820"/>
                  </a:lnTo>
                  <a:lnTo>
                    <a:pt x="1373" y="830"/>
                  </a:lnTo>
                  <a:lnTo>
                    <a:pt x="1365" y="839"/>
                  </a:lnTo>
                  <a:lnTo>
                    <a:pt x="1360" y="849"/>
                  </a:lnTo>
                  <a:lnTo>
                    <a:pt x="1352" y="856"/>
                  </a:lnTo>
                  <a:lnTo>
                    <a:pt x="1346" y="864"/>
                  </a:lnTo>
                  <a:lnTo>
                    <a:pt x="1341" y="871"/>
                  </a:lnTo>
                  <a:lnTo>
                    <a:pt x="1335" y="879"/>
                  </a:lnTo>
                  <a:lnTo>
                    <a:pt x="1329" y="885"/>
                  </a:lnTo>
                  <a:lnTo>
                    <a:pt x="1324" y="891"/>
                  </a:lnTo>
                  <a:lnTo>
                    <a:pt x="1320" y="896"/>
                  </a:lnTo>
                  <a:lnTo>
                    <a:pt x="1316" y="902"/>
                  </a:lnTo>
                  <a:lnTo>
                    <a:pt x="1308" y="910"/>
                  </a:lnTo>
                  <a:lnTo>
                    <a:pt x="1303" y="915"/>
                  </a:lnTo>
                  <a:lnTo>
                    <a:pt x="1299" y="915"/>
                  </a:lnTo>
                  <a:lnTo>
                    <a:pt x="1295" y="917"/>
                  </a:lnTo>
                  <a:lnTo>
                    <a:pt x="1289" y="921"/>
                  </a:lnTo>
                  <a:lnTo>
                    <a:pt x="1284" y="923"/>
                  </a:lnTo>
                  <a:lnTo>
                    <a:pt x="1276" y="927"/>
                  </a:lnTo>
                  <a:lnTo>
                    <a:pt x="1268" y="929"/>
                  </a:lnTo>
                  <a:lnTo>
                    <a:pt x="1259" y="932"/>
                  </a:lnTo>
                  <a:lnTo>
                    <a:pt x="1249" y="934"/>
                  </a:lnTo>
                  <a:lnTo>
                    <a:pt x="1238" y="936"/>
                  </a:lnTo>
                  <a:lnTo>
                    <a:pt x="1227" y="940"/>
                  </a:lnTo>
                  <a:lnTo>
                    <a:pt x="1213" y="944"/>
                  </a:lnTo>
                  <a:lnTo>
                    <a:pt x="1202" y="948"/>
                  </a:lnTo>
                  <a:lnTo>
                    <a:pt x="1187" y="949"/>
                  </a:lnTo>
                  <a:lnTo>
                    <a:pt x="1173" y="953"/>
                  </a:lnTo>
                  <a:lnTo>
                    <a:pt x="1158" y="957"/>
                  </a:lnTo>
                  <a:lnTo>
                    <a:pt x="1143" y="961"/>
                  </a:lnTo>
                  <a:lnTo>
                    <a:pt x="1126" y="965"/>
                  </a:lnTo>
                  <a:lnTo>
                    <a:pt x="1109" y="968"/>
                  </a:lnTo>
                  <a:lnTo>
                    <a:pt x="1092" y="972"/>
                  </a:lnTo>
                  <a:lnTo>
                    <a:pt x="1074" y="976"/>
                  </a:lnTo>
                  <a:lnTo>
                    <a:pt x="1057" y="980"/>
                  </a:lnTo>
                  <a:lnTo>
                    <a:pt x="1038" y="984"/>
                  </a:lnTo>
                  <a:lnTo>
                    <a:pt x="1019" y="987"/>
                  </a:lnTo>
                  <a:lnTo>
                    <a:pt x="1000" y="993"/>
                  </a:lnTo>
                  <a:lnTo>
                    <a:pt x="981" y="997"/>
                  </a:lnTo>
                  <a:lnTo>
                    <a:pt x="962" y="1001"/>
                  </a:lnTo>
                  <a:lnTo>
                    <a:pt x="941" y="1005"/>
                  </a:lnTo>
                  <a:lnTo>
                    <a:pt x="922" y="1008"/>
                  </a:lnTo>
                  <a:lnTo>
                    <a:pt x="901" y="1012"/>
                  </a:lnTo>
                  <a:lnTo>
                    <a:pt x="882" y="1018"/>
                  </a:lnTo>
                  <a:lnTo>
                    <a:pt x="861" y="1022"/>
                  </a:lnTo>
                  <a:lnTo>
                    <a:pt x="842" y="1027"/>
                  </a:lnTo>
                  <a:lnTo>
                    <a:pt x="821" y="1031"/>
                  </a:lnTo>
                  <a:lnTo>
                    <a:pt x="800" y="1033"/>
                  </a:lnTo>
                  <a:lnTo>
                    <a:pt x="780" y="1037"/>
                  </a:lnTo>
                  <a:lnTo>
                    <a:pt x="759" y="1043"/>
                  </a:lnTo>
                  <a:lnTo>
                    <a:pt x="740" y="1046"/>
                  </a:lnTo>
                  <a:lnTo>
                    <a:pt x="719" y="1050"/>
                  </a:lnTo>
                  <a:lnTo>
                    <a:pt x="700" y="1054"/>
                  </a:lnTo>
                  <a:lnTo>
                    <a:pt x="681" y="1058"/>
                  </a:lnTo>
                  <a:lnTo>
                    <a:pt x="662" y="1060"/>
                  </a:lnTo>
                  <a:lnTo>
                    <a:pt x="643" y="1065"/>
                  </a:lnTo>
                  <a:lnTo>
                    <a:pt x="624" y="1067"/>
                  </a:lnTo>
                  <a:lnTo>
                    <a:pt x="606" y="1073"/>
                  </a:lnTo>
                  <a:lnTo>
                    <a:pt x="587" y="1075"/>
                  </a:lnTo>
                  <a:lnTo>
                    <a:pt x="570" y="1079"/>
                  </a:lnTo>
                  <a:lnTo>
                    <a:pt x="555" y="1083"/>
                  </a:lnTo>
                  <a:lnTo>
                    <a:pt x="538" y="1086"/>
                  </a:lnTo>
                  <a:lnTo>
                    <a:pt x="523" y="1088"/>
                  </a:lnTo>
                  <a:lnTo>
                    <a:pt x="508" y="1092"/>
                  </a:lnTo>
                  <a:lnTo>
                    <a:pt x="492" y="1094"/>
                  </a:lnTo>
                  <a:lnTo>
                    <a:pt x="479" y="1098"/>
                  </a:lnTo>
                  <a:lnTo>
                    <a:pt x="464" y="1100"/>
                  </a:lnTo>
                  <a:lnTo>
                    <a:pt x="452" y="1102"/>
                  </a:lnTo>
                  <a:lnTo>
                    <a:pt x="439" y="1105"/>
                  </a:lnTo>
                  <a:lnTo>
                    <a:pt x="430" y="1107"/>
                  </a:lnTo>
                  <a:lnTo>
                    <a:pt x="418" y="1107"/>
                  </a:lnTo>
                  <a:lnTo>
                    <a:pt x="411" y="1111"/>
                  </a:lnTo>
                  <a:lnTo>
                    <a:pt x="401" y="1111"/>
                  </a:lnTo>
                  <a:lnTo>
                    <a:pt x="395" y="1115"/>
                  </a:lnTo>
                  <a:lnTo>
                    <a:pt x="388" y="1115"/>
                  </a:lnTo>
                  <a:lnTo>
                    <a:pt x="384" y="1117"/>
                  </a:lnTo>
                  <a:lnTo>
                    <a:pt x="378" y="1117"/>
                  </a:lnTo>
                  <a:lnTo>
                    <a:pt x="376" y="1119"/>
                  </a:lnTo>
                  <a:lnTo>
                    <a:pt x="369" y="1119"/>
                  </a:lnTo>
                  <a:lnTo>
                    <a:pt x="361" y="1117"/>
                  </a:lnTo>
                  <a:lnTo>
                    <a:pt x="352" y="1113"/>
                  </a:lnTo>
                  <a:lnTo>
                    <a:pt x="342" y="1109"/>
                  </a:lnTo>
                  <a:lnTo>
                    <a:pt x="336" y="1105"/>
                  </a:lnTo>
                  <a:lnTo>
                    <a:pt x="331" y="1102"/>
                  </a:lnTo>
                  <a:lnTo>
                    <a:pt x="323" y="1098"/>
                  </a:lnTo>
                  <a:lnTo>
                    <a:pt x="319" y="1094"/>
                  </a:lnTo>
                  <a:lnTo>
                    <a:pt x="312" y="1088"/>
                  </a:lnTo>
                  <a:lnTo>
                    <a:pt x="304" y="1083"/>
                  </a:lnTo>
                  <a:lnTo>
                    <a:pt x="298" y="1079"/>
                  </a:lnTo>
                  <a:lnTo>
                    <a:pt x="293" y="1073"/>
                  </a:lnTo>
                  <a:lnTo>
                    <a:pt x="283" y="1067"/>
                  </a:lnTo>
                  <a:lnTo>
                    <a:pt x="276" y="1060"/>
                  </a:lnTo>
                  <a:lnTo>
                    <a:pt x="270" y="1054"/>
                  </a:lnTo>
                  <a:lnTo>
                    <a:pt x="262" y="1048"/>
                  </a:lnTo>
                  <a:lnTo>
                    <a:pt x="253" y="1041"/>
                  </a:lnTo>
                  <a:lnTo>
                    <a:pt x="247" y="1033"/>
                  </a:lnTo>
                  <a:lnTo>
                    <a:pt x="237" y="1026"/>
                  </a:lnTo>
                  <a:lnTo>
                    <a:pt x="230" y="1020"/>
                  </a:lnTo>
                  <a:lnTo>
                    <a:pt x="222" y="1010"/>
                  </a:lnTo>
                  <a:lnTo>
                    <a:pt x="215" y="1003"/>
                  </a:lnTo>
                  <a:lnTo>
                    <a:pt x="205" y="995"/>
                  </a:lnTo>
                  <a:lnTo>
                    <a:pt x="199" y="987"/>
                  </a:lnTo>
                  <a:lnTo>
                    <a:pt x="190" y="980"/>
                  </a:lnTo>
                  <a:lnTo>
                    <a:pt x="182" y="970"/>
                  </a:lnTo>
                  <a:lnTo>
                    <a:pt x="175" y="963"/>
                  </a:lnTo>
                  <a:lnTo>
                    <a:pt x="167" y="955"/>
                  </a:lnTo>
                  <a:lnTo>
                    <a:pt x="159" y="946"/>
                  </a:lnTo>
                  <a:lnTo>
                    <a:pt x="152" y="938"/>
                  </a:lnTo>
                  <a:lnTo>
                    <a:pt x="142" y="929"/>
                  </a:lnTo>
                  <a:lnTo>
                    <a:pt x="135" y="921"/>
                  </a:lnTo>
                  <a:lnTo>
                    <a:pt x="125" y="911"/>
                  </a:lnTo>
                  <a:lnTo>
                    <a:pt x="120" y="904"/>
                  </a:lnTo>
                  <a:lnTo>
                    <a:pt x="112" y="894"/>
                  </a:lnTo>
                  <a:lnTo>
                    <a:pt x="104" y="887"/>
                  </a:lnTo>
                  <a:lnTo>
                    <a:pt x="97" y="879"/>
                  </a:lnTo>
                  <a:lnTo>
                    <a:pt x="89" y="870"/>
                  </a:lnTo>
                  <a:lnTo>
                    <a:pt x="82" y="862"/>
                  </a:lnTo>
                  <a:lnTo>
                    <a:pt x="78" y="854"/>
                  </a:lnTo>
                  <a:lnTo>
                    <a:pt x="70" y="845"/>
                  </a:lnTo>
                  <a:lnTo>
                    <a:pt x="62" y="837"/>
                  </a:lnTo>
                  <a:lnTo>
                    <a:pt x="57" y="830"/>
                  </a:lnTo>
                  <a:lnTo>
                    <a:pt x="53" y="824"/>
                  </a:lnTo>
                  <a:lnTo>
                    <a:pt x="45" y="814"/>
                  </a:lnTo>
                  <a:lnTo>
                    <a:pt x="40" y="809"/>
                  </a:lnTo>
                  <a:lnTo>
                    <a:pt x="34" y="801"/>
                  </a:lnTo>
                  <a:lnTo>
                    <a:pt x="32" y="795"/>
                  </a:lnTo>
                  <a:lnTo>
                    <a:pt x="26" y="788"/>
                  </a:lnTo>
                  <a:lnTo>
                    <a:pt x="23" y="782"/>
                  </a:lnTo>
                  <a:lnTo>
                    <a:pt x="19" y="776"/>
                  </a:lnTo>
                  <a:lnTo>
                    <a:pt x="15" y="771"/>
                  </a:lnTo>
                  <a:lnTo>
                    <a:pt x="11" y="765"/>
                  </a:lnTo>
                  <a:lnTo>
                    <a:pt x="9" y="761"/>
                  </a:lnTo>
                  <a:lnTo>
                    <a:pt x="7" y="755"/>
                  </a:lnTo>
                  <a:lnTo>
                    <a:pt x="5" y="752"/>
                  </a:lnTo>
                  <a:lnTo>
                    <a:pt x="2" y="742"/>
                  </a:lnTo>
                  <a:lnTo>
                    <a:pt x="2" y="738"/>
                  </a:lnTo>
                  <a:lnTo>
                    <a:pt x="0" y="731"/>
                  </a:lnTo>
                  <a:lnTo>
                    <a:pt x="4" y="723"/>
                  </a:lnTo>
                  <a:lnTo>
                    <a:pt x="4" y="717"/>
                  </a:lnTo>
                  <a:lnTo>
                    <a:pt x="5" y="712"/>
                  </a:lnTo>
                  <a:lnTo>
                    <a:pt x="9" y="708"/>
                  </a:lnTo>
                  <a:lnTo>
                    <a:pt x="11" y="702"/>
                  </a:lnTo>
                  <a:lnTo>
                    <a:pt x="13" y="695"/>
                  </a:lnTo>
                  <a:lnTo>
                    <a:pt x="17" y="687"/>
                  </a:lnTo>
                  <a:lnTo>
                    <a:pt x="19" y="681"/>
                  </a:lnTo>
                  <a:lnTo>
                    <a:pt x="24" y="676"/>
                  </a:lnTo>
                  <a:lnTo>
                    <a:pt x="28" y="666"/>
                  </a:lnTo>
                  <a:lnTo>
                    <a:pt x="32" y="660"/>
                  </a:lnTo>
                  <a:lnTo>
                    <a:pt x="36" y="651"/>
                  </a:lnTo>
                  <a:lnTo>
                    <a:pt x="42" y="643"/>
                  </a:lnTo>
                  <a:lnTo>
                    <a:pt x="47" y="636"/>
                  </a:lnTo>
                  <a:lnTo>
                    <a:pt x="51" y="626"/>
                  </a:lnTo>
                  <a:lnTo>
                    <a:pt x="57" y="617"/>
                  </a:lnTo>
                  <a:lnTo>
                    <a:pt x="62" y="609"/>
                  </a:lnTo>
                  <a:lnTo>
                    <a:pt x="68" y="598"/>
                  </a:lnTo>
                  <a:lnTo>
                    <a:pt x="74" y="588"/>
                  </a:lnTo>
                  <a:lnTo>
                    <a:pt x="82" y="581"/>
                  </a:lnTo>
                  <a:lnTo>
                    <a:pt x="87" y="571"/>
                  </a:lnTo>
                  <a:lnTo>
                    <a:pt x="93" y="560"/>
                  </a:lnTo>
                  <a:lnTo>
                    <a:pt x="101" y="550"/>
                  </a:lnTo>
                  <a:lnTo>
                    <a:pt x="106" y="539"/>
                  </a:lnTo>
                  <a:lnTo>
                    <a:pt x="114" y="531"/>
                  </a:lnTo>
                  <a:lnTo>
                    <a:pt x="121" y="520"/>
                  </a:lnTo>
                  <a:lnTo>
                    <a:pt x="129" y="512"/>
                  </a:lnTo>
                  <a:lnTo>
                    <a:pt x="137" y="501"/>
                  </a:lnTo>
                  <a:lnTo>
                    <a:pt x="144" y="491"/>
                  </a:lnTo>
                  <a:lnTo>
                    <a:pt x="152" y="482"/>
                  </a:lnTo>
                  <a:lnTo>
                    <a:pt x="158" y="472"/>
                  </a:lnTo>
                  <a:lnTo>
                    <a:pt x="165" y="463"/>
                  </a:lnTo>
                  <a:lnTo>
                    <a:pt x="175" y="453"/>
                  </a:lnTo>
                  <a:lnTo>
                    <a:pt x="180" y="442"/>
                  </a:lnTo>
                  <a:lnTo>
                    <a:pt x="188" y="434"/>
                  </a:lnTo>
                  <a:lnTo>
                    <a:pt x="196" y="425"/>
                  </a:lnTo>
                  <a:lnTo>
                    <a:pt x="203" y="415"/>
                  </a:lnTo>
                  <a:lnTo>
                    <a:pt x="211" y="407"/>
                  </a:lnTo>
                  <a:lnTo>
                    <a:pt x="218" y="398"/>
                  </a:lnTo>
                  <a:lnTo>
                    <a:pt x="226" y="390"/>
                  </a:lnTo>
                  <a:lnTo>
                    <a:pt x="234" y="381"/>
                  </a:lnTo>
                  <a:lnTo>
                    <a:pt x="241" y="373"/>
                  </a:lnTo>
                  <a:lnTo>
                    <a:pt x="249" y="366"/>
                  </a:lnTo>
                  <a:lnTo>
                    <a:pt x="256" y="358"/>
                  </a:lnTo>
                  <a:lnTo>
                    <a:pt x="264" y="352"/>
                  </a:lnTo>
                  <a:lnTo>
                    <a:pt x="272" y="343"/>
                  </a:lnTo>
                  <a:lnTo>
                    <a:pt x="277" y="337"/>
                  </a:lnTo>
                  <a:lnTo>
                    <a:pt x="285" y="331"/>
                  </a:lnTo>
                  <a:lnTo>
                    <a:pt x="293" y="326"/>
                  </a:lnTo>
                  <a:lnTo>
                    <a:pt x="298" y="320"/>
                  </a:lnTo>
                  <a:lnTo>
                    <a:pt x="304" y="314"/>
                  </a:lnTo>
                  <a:lnTo>
                    <a:pt x="312" y="310"/>
                  </a:lnTo>
                  <a:lnTo>
                    <a:pt x="317" y="307"/>
                  </a:lnTo>
                  <a:lnTo>
                    <a:pt x="323" y="303"/>
                  </a:lnTo>
                  <a:lnTo>
                    <a:pt x="329" y="299"/>
                  </a:lnTo>
                  <a:lnTo>
                    <a:pt x="334" y="297"/>
                  </a:lnTo>
                  <a:lnTo>
                    <a:pt x="340" y="295"/>
                  </a:lnTo>
                  <a:lnTo>
                    <a:pt x="344" y="291"/>
                  </a:lnTo>
                  <a:lnTo>
                    <a:pt x="350" y="291"/>
                  </a:lnTo>
                  <a:lnTo>
                    <a:pt x="355" y="291"/>
                  </a:lnTo>
                  <a:lnTo>
                    <a:pt x="361" y="291"/>
                  </a:lnTo>
                  <a:lnTo>
                    <a:pt x="367" y="291"/>
                  </a:lnTo>
                  <a:lnTo>
                    <a:pt x="371" y="295"/>
                  </a:lnTo>
                  <a:lnTo>
                    <a:pt x="373" y="301"/>
                  </a:lnTo>
                  <a:lnTo>
                    <a:pt x="373" y="309"/>
                  </a:lnTo>
                  <a:lnTo>
                    <a:pt x="371" y="316"/>
                  </a:lnTo>
                  <a:lnTo>
                    <a:pt x="367" y="326"/>
                  </a:lnTo>
                  <a:lnTo>
                    <a:pt x="363" y="329"/>
                  </a:lnTo>
                  <a:lnTo>
                    <a:pt x="359" y="335"/>
                  </a:lnTo>
                  <a:lnTo>
                    <a:pt x="355" y="343"/>
                  </a:lnTo>
                  <a:lnTo>
                    <a:pt x="352" y="349"/>
                  </a:lnTo>
                  <a:lnTo>
                    <a:pt x="346" y="354"/>
                  </a:lnTo>
                  <a:lnTo>
                    <a:pt x="342" y="360"/>
                  </a:lnTo>
                  <a:lnTo>
                    <a:pt x="336" y="368"/>
                  </a:lnTo>
                  <a:lnTo>
                    <a:pt x="331" y="375"/>
                  </a:lnTo>
                  <a:lnTo>
                    <a:pt x="325" y="381"/>
                  </a:lnTo>
                  <a:lnTo>
                    <a:pt x="319" y="388"/>
                  </a:lnTo>
                  <a:lnTo>
                    <a:pt x="314" y="396"/>
                  </a:lnTo>
                  <a:lnTo>
                    <a:pt x="308" y="406"/>
                  </a:lnTo>
                  <a:lnTo>
                    <a:pt x="300" y="413"/>
                  </a:lnTo>
                  <a:lnTo>
                    <a:pt x="293" y="421"/>
                  </a:lnTo>
                  <a:lnTo>
                    <a:pt x="285" y="428"/>
                  </a:lnTo>
                  <a:lnTo>
                    <a:pt x="277" y="438"/>
                  </a:lnTo>
                  <a:lnTo>
                    <a:pt x="272" y="445"/>
                  </a:lnTo>
                  <a:lnTo>
                    <a:pt x="264" y="453"/>
                  </a:lnTo>
                  <a:lnTo>
                    <a:pt x="256" y="463"/>
                  </a:lnTo>
                  <a:lnTo>
                    <a:pt x="249" y="470"/>
                  </a:lnTo>
                  <a:lnTo>
                    <a:pt x="241" y="480"/>
                  </a:lnTo>
                  <a:lnTo>
                    <a:pt x="232" y="487"/>
                  </a:lnTo>
                  <a:lnTo>
                    <a:pt x="224" y="495"/>
                  </a:lnTo>
                  <a:lnTo>
                    <a:pt x="217" y="504"/>
                  </a:lnTo>
                  <a:lnTo>
                    <a:pt x="209" y="512"/>
                  </a:lnTo>
                  <a:lnTo>
                    <a:pt x="199" y="520"/>
                  </a:lnTo>
                  <a:lnTo>
                    <a:pt x="194" y="529"/>
                  </a:lnTo>
                  <a:lnTo>
                    <a:pt x="186" y="537"/>
                  </a:lnTo>
                  <a:lnTo>
                    <a:pt x="177" y="544"/>
                  </a:lnTo>
                  <a:lnTo>
                    <a:pt x="171" y="552"/>
                  </a:lnTo>
                  <a:lnTo>
                    <a:pt x="163" y="561"/>
                  </a:lnTo>
                  <a:lnTo>
                    <a:pt x="158" y="569"/>
                  </a:lnTo>
                  <a:lnTo>
                    <a:pt x="150" y="577"/>
                  </a:lnTo>
                  <a:lnTo>
                    <a:pt x="144" y="584"/>
                  </a:lnTo>
                  <a:lnTo>
                    <a:pt x="137" y="590"/>
                  </a:lnTo>
                  <a:lnTo>
                    <a:pt x="131" y="598"/>
                  </a:lnTo>
                  <a:lnTo>
                    <a:pt x="125" y="605"/>
                  </a:lnTo>
                  <a:lnTo>
                    <a:pt x="120" y="611"/>
                  </a:lnTo>
                  <a:lnTo>
                    <a:pt x="114" y="617"/>
                  </a:lnTo>
                  <a:lnTo>
                    <a:pt x="110" y="624"/>
                  </a:lnTo>
                  <a:lnTo>
                    <a:pt x="104" y="630"/>
                  </a:lnTo>
                  <a:lnTo>
                    <a:pt x="102" y="636"/>
                  </a:lnTo>
                  <a:lnTo>
                    <a:pt x="99" y="639"/>
                  </a:lnTo>
                  <a:lnTo>
                    <a:pt x="95" y="645"/>
                  </a:lnTo>
                  <a:lnTo>
                    <a:pt x="89" y="655"/>
                  </a:lnTo>
                  <a:lnTo>
                    <a:pt x="87" y="662"/>
                  </a:lnTo>
                  <a:lnTo>
                    <a:pt x="87" y="668"/>
                  </a:lnTo>
                  <a:lnTo>
                    <a:pt x="89" y="674"/>
                  </a:lnTo>
                  <a:lnTo>
                    <a:pt x="91" y="676"/>
                  </a:lnTo>
                  <a:lnTo>
                    <a:pt x="101" y="676"/>
                  </a:lnTo>
                  <a:lnTo>
                    <a:pt x="104" y="676"/>
                  </a:lnTo>
                  <a:lnTo>
                    <a:pt x="110" y="676"/>
                  </a:lnTo>
                  <a:lnTo>
                    <a:pt x="118" y="676"/>
                  </a:lnTo>
                  <a:lnTo>
                    <a:pt x="125" y="678"/>
                  </a:lnTo>
                  <a:lnTo>
                    <a:pt x="133" y="676"/>
                  </a:lnTo>
                  <a:lnTo>
                    <a:pt x="142" y="676"/>
                  </a:lnTo>
                  <a:lnTo>
                    <a:pt x="152" y="674"/>
                  </a:lnTo>
                  <a:lnTo>
                    <a:pt x="163" y="674"/>
                  </a:lnTo>
                  <a:lnTo>
                    <a:pt x="175" y="672"/>
                  </a:lnTo>
                  <a:lnTo>
                    <a:pt x="186" y="670"/>
                  </a:lnTo>
                  <a:lnTo>
                    <a:pt x="198" y="668"/>
                  </a:lnTo>
                  <a:lnTo>
                    <a:pt x="211" y="666"/>
                  </a:lnTo>
                  <a:lnTo>
                    <a:pt x="224" y="664"/>
                  </a:lnTo>
                  <a:lnTo>
                    <a:pt x="237" y="660"/>
                  </a:lnTo>
                  <a:lnTo>
                    <a:pt x="251" y="658"/>
                  </a:lnTo>
                  <a:lnTo>
                    <a:pt x="266" y="657"/>
                  </a:lnTo>
                  <a:lnTo>
                    <a:pt x="279" y="653"/>
                  </a:lnTo>
                  <a:lnTo>
                    <a:pt x="296" y="649"/>
                  </a:lnTo>
                  <a:lnTo>
                    <a:pt x="312" y="647"/>
                  </a:lnTo>
                  <a:lnTo>
                    <a:pt x="327" y="643"/>
                  </a:lnTo>
                  <a:lnTo>
                    <a:pt x="344" y="639"/>
                  </a:lnTo>
                  <a:lnTo>
                    <a:pt x="359" y="636"/>
                  </a:lnTo>
                  <a:lnTo>
                    <a:pt x="376" y="634"/>
                  </a:lnTo>
                  <a:lnTo>
                    <a:pt x="392" y="630"/>
                  </a:lnTo>
                  <a:lnTo>
                    <a:pt x="409" y="626"/>
                  </a:lnTo>
                  <a:lnTo>
                    <a:pt x="426" y="622"/>
                  </a:lnTo>
                  <a:lnTo>
                    <a:pt x="443" y="619"/>
                  </a:lnTo>
                  <a:lnTo>
                    <a:pt x="462" y="617"/>
                  </a:lnTo>
                  <a:lnTo>
                    <a:pt x="477" y="613"/>
                  </a:lnTo>
                  <a:lnTo>
                    <a:pt x="494" y="609"/>
                  </a:lnTo>
                  <a:lnTo>
                    <a:pt x="511" y="603"/>
                  </a:lnTo>
                  <a:lnTo>
                    <a:pt x="528" y="600"/>
                  </a:lnTo>
                  <a:lnTo>
                    <a:pt x="544" y="596"/>
                  </a:lnTo>
                  <a:lnTo>
                    <a:pt x="561" y="592"/>
                  </a:lnTo>
                  <a:lnTo>
                    <a:pt x="578" y="588"/>
                  </a:lnTo>
                  <a:lnTo>
                    <a:pt x="593" y="584"/>
                  </a:lnTo>
                  <a:lnTo>
                    <a:pt x="608" y="581"/>
                  </a:lnTo>
                  <a:lnTo>
                    <a:pt x="626" y="577"/>
                  </a:lnTo>
                  <a:lnTo>
                    <a:pt x="641" y="573"/>
                  </a:lnTo>
                  <a:lnTo>
                    <a:pt x="656" y="569"/>
                  </a:lnTo>
                  <a:lnTo>
                    <a:pt x="669" y="565"/>
                  </a:lnTo>
                  <a:lnTo>
                    <a:pt x="684" y="561"/>
                  </a:lnTo>
                  <a:lnTo>
                    <a:pt x="698" y="558"/>
                  </a:lnTo>
                  <a:lnTo>
                    <a:pt x="713" y="556"/>
                  </a:lnTo>
                  <a:lnTo>
                    <a:pt x="724" y="550"/>
                  </a:lnTo>
                  <a:lnTo>
                    <a:pt x="738" y="546"/>
                  </a:lnTo>
                  <a:lnTo>
                    <a:pt x="749" y="542"/>
                  </a:lnTo>
                  <a:lnTo>
                    <a:pt x="761" y="541"/>
                  </a:lnTo>
                  <a:lnTo>
                    <a:pt x="770" y="539"/>
                  </a:lnTo>
                  <a:lnTo>
                    <a:pt x="781" y="535"/>
                  </a:lnTo>
                  <a:lnTo>
                    <a:pt x="791" y="533"/>
                  </a:lnTo>
                  <a:lnTo>
                    <a:pt x="800" y="529"/>
                  </a:lnTo>
                  <a:lnTo>
                    <a:pt x="808" y="527"/>
                  </a:lnTo>
                  <a:lnTo>
                    <a:pt x="816" y="523"/>
                  </a:lnTo>
                  <a:lnTo>
                    <a:pt x="821" y="522"/>
                  </a:lnTo>
                  <a:lnTo>
                    <a:pt x="827" y="520"/>
                  </a:lnTo>
                  <a:lnTo>
                    <a:pt x="833" y="518"/>
                  </a:lnTo>
                  <a:lnTo>
                    <a:pt x="837" y="516"/>
                  </a:lnTo>
                  <a:lnTo>
                    <a:pt x="839" y="516"/>
                  </a:lnTo>
                  <a:lnTo>
                    <a:pt x="842" y="516"/>
                  </a:lnTo>
                  <a:lnTo>
                    <a:pt x="844" y="510"/>
                  </a:lnTo>
                  <a:lnTo>
                    <a:pt x="850" y="504"/>
                  </a:lnTo>
                  <a:lnTo>
                    <a:pt x="858" y="497"/>
                  </a:lnTo>
                  <a:lnTo>
                    <a:pt x="865" y="489"/>
                  </a:lnTo>
                  <a:lnTo>
                    <a:pt x="869" y="484"/>
                  </a:lnTo>
                  <a:lnTo>
                    <a:pt x="873" y="478"/>
                  </a:lnTo>
                  <a:lnTo>
                    <a:pt x="878" y="470"/>
                  </a:lnTo>
                  <a:lnTo>
                    <a:pt x="884" y="466"/>
                  </a:lnTo>
                  <a:lnTo>
                    <a:pt x="888" y="459"/>
                  </a:lnTo>
                  <a:lnTo>
                    <a:pt x="894" y="451"/>
                  </a:lnTo>
                  <a:lnTo>
                    <a:pt x="899" y="444"/>
                  </a:lnTo>
                  <a:lnTo>
                    <a:pt x="905" y="438"/>
                  </a:lnTo>
                  <a:lnTo>
                    <a:pt x="911" y="428"/>
                  </a:lnTo>
                  <a:lnTo>
                    <a:pt x="917" y="421"/>
                  </a:lnTo>
                  <a:lnTo>
                    <a:pt x="922" y="413"/>
                  </a:lnTo>
                  <a:lnTo>
                    <a:pt x="930" y="404"/>
                  </a:lnTo>
                  <a:lnTo>
                    <a:pt x="936" y="394"/>
                  </a:lnTo>
                  <a:lnTo>
                    <a:pt x="943" y="387"/>
                  </a:lnTo>
                  <a:lnTo>
                    <a:pt x="949" y="377"/>
                  </a:lnTo>
                  <a:lnTo>
                    <a:pt x="956" y="369"/>
                  </a:lnTo>
                  <a:lnTo>
                    <a:pt x="964" y="360"/>
                  </a:lnTo>
                  <a:lnTo>
                    <a:pt x="970" y="350"/>
                  </a:lnTo>
                  <a:lnTo>
                    <a:pt x="977" y="341"/>
                  </a:lnTo>
                  <a:lnTo>
                    <a:pt x="985" y="331"/>
                  </a:lnTo>
                  <a:lnTo>
                    <a:pt x="991" y="322"/>
                  </a:lnTo>
                  <a:lnTo>
                    <a:pt x="998" y="312"/>
                  </a:lnTo>
                  <a:lnTo>
                    <a:pt x="1006" y="303"/>
                  </a:lnTo>
                  <a:lnTo>
                    <a:pt x="1014" y="293"/>
                  </a:lnTo>
                  <a:lnTo>
                    <a:pt x="1021" y="284"/>
                  </a:lnTo>
                  <a:lnTo>
                    <a:pt x="1029" y="274"/>
                  </a:lnTo>
                  <a:lnTo>
                    <a:pt x="1036" y="265"/>
                  </a:lnTo>
                  <a:lnTo>
                    <a:pt x="1042" y="255"/>
                  </a:lnTo>
                  <a:lnTo>
                    <a:pt x="1050" y="246"/>
                  </a:lnTo>
                  <a:lnTo>
                    <a:pt x="1057" y="236"/>
                  </a:lnTo>
                  <a:lnTo>
                    <a:pt x="1065" y="227"/>
                  </a:lnTo>
                  <a:lnTo>
                    <a:pt x="1072" y="219"/>
                  </a:lnTo>
                  <a:lnTo>
                    <a:pt x="1078" y="210"/>
                  </a:lnTo>
                  <a:lnTo>
                    <a:pt x="1086" y="200"/>
                  </a:lnTo>
                  <a:lnTo>
                    <a:pt x="1092" y="193"/>
                  </a:lnTo>
                  <a:lnTo>
                    <a:pt x="1099" y="185"/>
                  </a:lnTo>
                  <a:lnTo>
                    <a:pt x="1105" y="177"/>
                  </a:lnTo>
                  <a:lnTo>
                    <a:pt x="1112" y="170"/>
                  </a:lnTo>
                  <a:lnTo>
                    <a:pt x="1120" y="162"/>
                  </a:lnTo>
                  <a:lnTo>
                    <a:pt x="1128" y="156"/>
                  </a:lnTo>
                  <a:lnTo>
                    <a:pt x="1131" y="149"/>
                  </a:lnTo>
                  <a:lnTo>
                    <a:pt x="1139" y="143"/>
                  </a:lnTo>
                  <a:lnTo>
                    <a:pt x="1145" y="136"/>
                  </a:lnTo>
                  <a:lnTo>
                    <a:pt x="1150" y="130"/>
                  </a:lnTo>
                  <a:lnTo>
                    <a:pt x="1156" y="124"/>
                  </a:lnTo>
                  <a:lnTo>
                    <a:pt x="1160" y="118"/>
                  </a:lnTo>
                  <a:lnTo>
                    <a:pt x="1166" y="115"/>
                  </a:lnTo>
                  <a:lnTo>
                    <a:pt x="1171" y="113"/>
                  </a:lnTo>
                  <a:lnTo>
                    <a:pt x="1179" y="105"/>
                  </a:lnTo>
                  <a:lnTo>
                    <a:pt x="1189" y="101"/>
                  </a:lnTo>
                  <a:lnTo>
                    <a:pt x="1196" y="97"/>
                  </a:lnTo>
                  <a:lnTo>
                    <a:pt x="1204" y="99"/>
                  </a:lnTo>
                  <a:lnTo>
                    <a:pt x="1206" y="99"/>
                  </a:lnTo>
                  <a:lnTo>
                    <a:pt x="1208" y="105"/>
                  </a:lnTo>
                  <a:lnTo>
                    <a:pt x="1206" y="111"/>
                  </a:lnTo>
                  <a:lnTo>
                    <a:pt x="1204" y="118"/>
                  </a:lnTo>
                  <a:lnTo>
                    <a:pt x="1202" y="122"/>
                  </a:lnTo>
                  <a:lnTo>
                    <a:pt x="1200" y="128"/>
                  </a:lnTo>
                  <a:lnTo>
                    <a:pt x="1196" y="134"/>
                  </a:lnTo>
                  <a:lnTo>
                    <a:pt x="1194" y="139"/>
                  </a:lnTo>
                  <a:lnTo>
                    <a:pt x="1189" y="143"/>
                  </a:lnTo>
                  <a:lnTo>
                    <a:pt x="1185" y="151"/>
                  </a:lnTo>
                  <a:lnTo>
                    <a:pt x="1181" y="156"/>
                  </a:lnTo>
                  <a:lnTo>
                    <a:pt x="1177" y="166"/>
                  </a:lnTo>
                  <a:lnTo>
                    <a:pt x="1171" y="172"/>
                  </a:lnTo>
                  <a:lnTo>
                    <a:pt x="1166" y="179"/>
                  </a:lnTo>
                  <a:lnTo>
                    <a:pt x="1160" y="187"/>
                  </a:lnTo>
                  <a:lnTo>
                    <a:pt x="1154" y="194"/>
                  </a:lnTo>
                  <a:lnTo>
                    <a:pt x="1149" y="204"/>
                  </a:lnTo>
                  <a:lnTo>
                    <a:pt x="1141" y="212"/>
                  </a:lnTo>
                  <a:lnTo>
                    <a:pt x="1135" y="219"/>
                  </a:lnTo>
                  <a:lnTo>
                    <a:pt x="1130" y="229"/>
                  </a:lnTo>
                  <a:lnTo>
                    <a:pt x="1122" y="238"/>
                  </a:lnTo>
                  <a:lnTo>
                    <a:pt x="1114" y="246"/>
                  </a:lnTo>
                  <a:lnTo>
                    <a:pt x="1107" y="255"/>
                  </a:lnTo>
                  <a:lnTo>
                    <a:pt x="1101" y="267"/>
                  </a:lnTo>
                  <a:lnTo>
                    <a:pt x="1093" y="274"/>
                  </a:lnTo>
                  <a:lnTo>
                    <a:pt x="1086" y="286"/>
                  </a:lnTo>
                  <a:lnTo>
                    <a:pt x="1078" y="293"/>
                  </a:lnTo>
                  <a:lnTo>
                    <a:pt x="1072" y="305"/>
                  </a:lnTo>
                  <a:lnTo>
                    <a:pt x="1063" y="314"/>
                  </a:lnTo>
                  <a:lnTo>
                    <a:pt x="1057" y="322"/>
                  </a:lnTo>
                  <a:lnTo>
                    <a:pt x="1050" y="331"/>
                  </a:lnTo>
                  <a:lnTo>
                    <a:pt x="1042" y="343"/>
                  </a:lnTo>
                  <a:lnTo>
                    <a:pt x="1034" y="350"/>
                  </a:lnTo>
                  <a:lnTo>
                    <a:pt x="1027" y="362"/>
                  </a:lnTo>
                  <a:lnTo>
                    <a:pt x="1019" y="369"/>
                  </a:lnTo>
                  <a:lnTo>
                    <a:pt x="1014" y="381"/>
                  </a:lnTo>
                  <a:lnTo>
                    <a:pt x="1006" y="388"/>
                  </a:lnTo>
                  <a:lnTo>
                    <a:pt x="1000" y="398"/>
                  </a:lnTo>
                  <a:lnTo>
                    <a:pt x="993" y="407"/>
                  </a:lnTo>
                  <a:lnTo>
                    <a:pt x="987" y="415"/>
                  </a:lnTo>
                  <a:lnTo>
                    <a:pt x="981" y="425"/>
                  </a:lnTo>
                  <a:lnTo>
                    <a:pt x="975" y="432"/>
                  </a:lnTo>
                  <a:lnTo>
                    <a:pt x="970" y="440"/>
                  </a:lnTo>
                  <a:lnTo>
                    <a:pt x="964" y="449"/>
                  </a:lnTo>
                  <a:lnTo>
                    <a:pt x="960" y="457"/>
                  </a:lnTo>
                  <a:lnTo>
                    <a:pt x="955" y="465"/>
                  </a:lnTo>
                  <a:lnTo>
                    <a:pt x="951" y="472"/>
                  </a:lnTo>
                  <a:lnTo>
                    <a:pt x="947" y="480"/>
                  </a:lnTo>
                  <a:lnTo>
                    <a:pt x="943" y="485"/>
                  </a:lnTo>
                  <a:lnTo>
                    <a:pt x="941" y="491"/>
                  </a:lnTo>
                  <a:lnTo>
                    <a:pt x="937" y="497"/>
                  </a:lnTo>
                  <a:lnTo>
                    <a:pt x="936" y="504"/>
                  </a:lnTo>
                  <a:lnTo>
                    <a:pt x="934" y="508"/>
                  </a:lnTo>
                  <a:lnTo>
                    <a:pt x="932" y="514"/>
                  </a:lnTo>
                  <a:lnTo>
                    <a:pt x="932" y="518"/>
                  </a:lnTo>
                  <a:lnTo>
                    <a:pt x="932" y="522"/>
                  </a:lnTo>
                  <a:lnTo>
                    <a:pt x="934" y="529"/>
                  </a:lnTo>
                  <a:lnTo>
                    <a:pt x="937" y="537"/>
                  </a:lnTo>
                  <a:lnTo>
                    <a:pt x="941" y="539"/>
                  </a:lnTo>
                  <a:lnTo>
                    <a:pt x="949" y="544"/>
                  </a:lnTo>
                  <a:lnTo>
                    <a:pt x="953" y="548"/>
                  </a:lnTo>
                  <a:lnTo>
                    <a:pt x="958" y="550"/>
                  </a:lnTo>
                  <a:lnTo>
                    <a:pt x="962" y="554"/>
                  </a:lnTo>
                  <a:lnTo>
                    <a:pt x="968" y="560"/>
                  </a:lnTo>
                  <a:lnTo>
                    <a:pt x="972" y="561"/>
                  </a:lnTo>
                  <a:lnTo>
                    <a:pt x="977" y="565"/>
                  </a:lnTo>
                  <a:lnTo>
                    <a:pt x="983" y="569"/>
                  </a:lnTo>
                  <a:lnTo>
                    <a:pt x="989" y="575"/>
                  </a:lnTo>
                  <a:lnTo>
                    <a:pt x="995" y="579"/>
                  </a:lnTo>
                  <a:lnTo>
                    <a:pt x="1002" y="584"/>
                  </a:lnTo>
                  <a:lnTo>
                    <a:pt x="1010" y="588"/>
                  </a:lnTo>
                  <a:lnTo>
                    <a:pt x="1015" y="594"/>
                  </a:lnTo>
                  <a:lnTo>
                    <a:pt x="1023" y="598"/>
                  </a:lnTo>
                  <a:lnTo>
                    <a:pt x="1031" y="603"/>
                  </a:lnTo>
                  <a:lnTo>
                    <a:pt x="1036" y="609"/>
                  </a:lnTo>
                  <a:lnTo>
                    <a:pt x="1044" y="615"/>
                  </a:lnTo>
                  <a:lnTo>
                    <a:pt x="1052" y="619"/>
                  </a:lnTo>
                  <a:lnTo>
                    <a:pt x="1059" y="624"/>
                  </a:lnTo>
                  <a:lnTo>
                    <a:pt x="1067" y="630"/>
                  </a:lnTo>
                  <a:lnTo>
                    <a:pt x="1074" y="636"/>
                  </a:lnTo>
                  <a:lnTo>
                    <a:pt x="1082" y="641"/>
                  </a:lnTo>
                  <a:lnTo>
                    <a:pt x="1090" y="647"/>
                  </a:lnTo>
                  <a:lnTo>
                    <a:pt x="1097" y="653"/>
                  </a:lnTo>
                  <a:lnTo>
                    <a:pt x="1105" y="658"/>
                  </a:lnTo>
                  <a:lnTo>
                    <a:pt x="1112" y="664"/>
                  </a:lnTo>
                  <a:lnTo>
                    <a:pt x="1122" y="670"/>
                  </a:lnTo>
                  <a:lnTo>
                    <a:pt x="1130" y="676"/>
                  </a:lnTo>
                  <a:lnTo>
                    <a:pt x="1137" y="683"/>
                  </a:lnTo>
                  <a:lnTo>
                    <a:pt x="1145" y="687"/>
                  </a:lnTo>
                  <a:lnTo>
                    <a:pt x="1152" y="693"/>
                  </a:lnTo>
                  <a:lnTo>
                    <a:pt x="1160" y="698"/>
                  </a:lnTo>
                  <a:lnTo>
                    <a:pt x="1168" y="704"/>
                  </a:lnTo>
                  <a:lnTo>
                    <a:pt x="1175" y="710"/>
                  </a:lnTo>
                  <a:lnTo>
                    <a:pt x="1181" y="716"/>
                  </a:lnTo>
                  <a:lnTo>
                    <a:pt x="1189" y="721"/>
                  </a:lnTo>
                  <a:lnTo>
                    <a:pt x="1196" y="727"/>
                  </a:lnTo>
                  <a:lnTo>
                    <a:pt x="1204" y="733"/>
                  </a:lnTo>
                  <a:lnTo>
                    <a:pt x="1209" y="736"/>
                  </a:lnTo>
                  <a:lnTo>
                    <a:pt x="1215" y="742"/>
                  </a:lnTo>
                  <a:lnTo>
                    <a:pt x="1223" y="748"/>
                  </a:lnTo>
                  <a:lnTo>
                    <a:pt x="1227" y="754"/>
                  </a:lnTo>
                  <a:lnTo>
                    <a:pt x="1232" y="759"/>
                  </a:lnTo>
                  <a:lnTo>
                    <a:pt x="1238" y="763"/>
                  </a:lnTo>
                  <a:lnTo>
                    <a:pt x="1246" y="769"/>
                  </a:lnTo>
                  <a:lnTo>
                    <a:pt x="1253" y="778"/>
                  </a:lnTo>
                  <a:lnTo>
                    <a:pt x="1261" y="788"/>
                  </a:lnTo>
                  <a:lnTo>
                    <a:pt x="1268" y="795"/>
                  </a:lnTo>
                  <a:lnTo>
                    <a:pt x="1274" y="803"/>
                  </a:lnTo>
                  <a:lnTo>
                    <a:pt x="1276" y="809"/>
                  </a:lnTo>
                  <a:lnTo>
                    <a:pt x="1280" y="816"/>
                  </a:lnTo>
                  <a:lnTo>
                    <a:pt x="1280" y="820"/>
                  </a:lnTo>
                  <a:lnTo>
                    <a:pt x="1278" y="826"/>
                  </a:lnTo>
                  <a:lnTo>
                    <a:pt x="1272" y="828"/>
                  </a:lnTo>
                  <a:lnTo>
                    <a:pt x="1268" y="830"/>
                  </a:lnTo>
                  <a:lnTo>
                    <a:pt x="1261" y="828"/>
                  </a:lnTo>
                  <a:lnTo>
                    <a:pt x="1253" y="826"/>
                  </a:lnTo>
                  <a:lnTo>
                    <a:pt x="1247" y="822"/>
                  </a:lnTo>
                  <a:lnTo>
                    <a:pt x="1242" y="820"/>
                  </a:lnTo>
                  <a:lnTo>
                    <a:pt x="1236" y="816"/>
                  </a:lnTo>
                  <a:lnTo>
                    <a:pt x="1230" y="814"/>
                  </a:lnTo>
                  <a:lnTo>
                    <a:pt x="1225" y="811"/>
                  </a:lnTo>
                  <a:lnTo>
                    <a:pt x="1219" y="809"/>
                  </a:lnTo>
                  <a:lnTo>
                    <a:pt x="1211" y="805"/>
                  </a:lnTo>
                  <a:lnTo>
                    <a:pt x="1206" y="801"/>
                  </a:lnTo>
                  <a:lnTo>
                    <a:pt x="1198" y="795"/>
                  </a:lnTo>
                  <a:lnTo>
                    <a:pt x="1190" y="792"/>
                  </a:lnTo>
                  <a:lnTo>
                    <a:pt x="1181" y="786"/>
                  </a:lnTo>
                  <a:lnTo>
                    <a:pt x="1175" y="782"/>
                  </a:lnTo>
                  <a:lnTo>
                    <a:pt x="1166" y="776"/>
                  </a:lnTo>
                  <a:lnTo>
                    <a:pt x="1158" y="771"/>
                  </a:lnTo>
                  <a:lnTo>
                    <a:pt x="1150" y="765"/>
                  </a:lnTo>
                  <a:lnTo>
                    <a:pt x="1141" y="759"/>
                  </a:lnTo>
                  <a:lnTo>
                    <a:pt x="1131" y="754"/>
                  </a:lnTo>
                  <a:lnTo>
                    <a:pt x="1124" y="746"/>
                  </a:lnTo>
                  <a:lnTo>
                    <a:pt x="1114" y="740"/>
                  </a:lnTo>
                  <a:lnTo>
                    <a:pt x="1105" y="735"/>
                  </a:lnTo>
                  <a:lnTo>
                    <a:pt x="1095" y="729"/>
                  </a:lnTo>
                  <a:lnTo>
                    <a:pt x="1088" y="721"/>
                  </a:lnTo>
                  <a:lnTo>
                    <a:pt x="1078" y="716"/>
                  </a:lnTo>
                  <a:lnTo>
                    <a:pt x="1069" y="710"/>
                  </a:lnTo>
                  <a:lnTo>
                    <a:pt x="1059" y="702"/>
                  </a:lnTo>
                  <a:lnTo>
                    <a:pt x="1050" y="697"/>
                  </a:lnTo>
                  <a:lnTo>
                    <a:pt x="1040" y="689"/>
                  </a:lnTo>
                  <a:lnTo>
                    <a:pt x="1031" y="683"/>
                  </a:lnTo>
                  <a:lnTo>
                    <a:pt x="1021" y="676"/>
                  </a:lnTo>
                  <a:lnTo>
                    <a:pt x="1012" y="670"/>
                  </a:lnTo>
                  <a:lnTo>
                    <a:pt x="1002" y="662"/>
                  </a:lnTo>
                  <a:lnTo>
                    <a:pt x="993" y="658"/>
                  </a:lnTo>
                  <a:lnTo>
                    <a:pt x="983" y="651"/>
                  </a:lnTo>
                  <a:lnTo>
                    <a:pt x="974" y="645"/>
                  </a:lnTo>
                  <a:lnTo>
                    <a:pt x="964" y="639"/>
                  </a:lnTo>
                  <a:lnTo>
                    <a:pt x="956" y="634"/>
                  </a:lnTo>
                  <a:lnTo>
                    <a:pt x="947" y="628"/>
                  </a:lnTo>
                  <a:lnTo>
                    <a:pt x="939" y="622"/>
                  </a:lnTo>
                  <a:lnTo>
                    <a:pt x="932" y="619"/>
                  </a:lnTo>
                  <a:lnTo>
                    <a:pt x="922" y="615"/>
                  </a:lnTo>
                  <a:lnTo>
                    <a:pt x="915" y="609"/>
                  </a:lnTo>
                  <a:lnTo>
                    <a:pt x="905" y="603"/>
                  </a:lnTo>
                  <a:lnTo>
                    <a:pt x="898" y="600"/>
                  </a:lnTo>
                  <a:lnTo>
                    <a:pt x="890" y="596"/>
                  </a:lnTo>
                  <a:lnTo>
                    <a:pt x="882" y="592"/>
                  </a:lnTo>
                  <a:lnTo>
                    <a:pt x="875" y="588"/>
                  </a:lnTo>
                  <a:lnTo>
                    <a:pt x="869" y="586"/>
                  </a:lnTo>
                  <a:lnTo>
                    <a:pt x="863" y="584"/>
                  </a:lnTo>
                  <a:lnTo>
                    <a:pt x="856" y="581"/>
                  </a:lnTo>
                  <a:lnTo>
                    <a:pt x="850" y="579"/>
                  </a:lnTo>
                  <a:lnTo>
                    <a:pt x="844" y="577"/>
                  </a:lnTo>
                  <a:lnTo>
                    <a:pt x="839" y="575"/>
                  </a:lnTo>
                  <a:lnTo>
                    <a:pt x="829" y="575"/>
                  </a:lnTo>
                  <a:lnTo>
                    <a:pt x="821" y="577"/>
                  </a:lnTo>
                  <a:lnTo>
                    <a:pt x="816" y="577"/>
                  </a:lnTo>
                  <a:lnTo>
                    <a:pt x="812" y="577"/>
                  </a:lnTo>
                  <a:lnTo>
                    <a:pt x="804" y="579"/>
                  </a:lnTo>
                  <a:lnTo>
                    <a:pt x="799" y="579"/>
                  </a:lnTo>
                  <a:lnTo>
                    <a:pt x="791" y="581"/>
                  </a:lnTo>
                  <a:lnTo>
                    <a:pt x="783" y="582"/>
                  </a:lnTo>
                  <a:lnTo>
                    <a:pt x="774" y="582"/>
                  </a:lnTo>
                  <a:lnTo>
                    <a:pt x="766" y="586"/>
                  </a:lnTo>
                  <a:lnTo>
                    <a:pt x="755" y="586"/>
                  </a:lnTo>
                  <a:lnTo>
                    <a:pt x="743" y="588"/>
                  </a:lnTo>
                  <a:lnTo>
                    <a:pt x="732" y="590"/>
                  </a:lnTo>
                  <a:lnTo>
                    <a:pt x="721" y="592"/>
                  </a:lnTo>
                  <a:lnTo>
                    <a:pt x="707" y="594"/>
                  </a:lnTo>
                  <a:lnTo>
                    <a:pt x="696" y="596"/>
                  </a:lnTo>
                  <a:lnTo>
                    <a:pt x="681" y="600"/>
                  </a:lnTo>
                  <a:lnTo>
                    <a:pt x="669" y="601"/>
                  </a:lnTo>
                  <a:lnTo>
                    <a:pt x="654" y="603"/>
                  </a:lnTo>
                  <a:lnTo>
                    <a:pt x="639" y="607"/>
                  </a:lnTo>
                  <a:lnTo>
                    <a:pt x="624" y="609"/>
                  </a:lnTo>
                  <a:lnTo>
                    <a:pt x="608" y="613"/>
                  </a:lnTo>
                  <a:lnTo>
                    <a:pt x="593" y="615"/>
                  </a:lnTo>
                  <a:lnTo>
                    <a:pt x="578" y="617"/>
                  </a:lnTo>
                  <a:lnTo>
                    <a:pt x="561" y="620"/>
                  </a:lnTo>
                  <a:lnTo>
                    <a:pt x="546" y="624"/>
                  </a:lnTo>
                  <a:lnTo>
                    <a:pt x="528" y="626"/>
                  </a:lnTo>
                  <a:lnTo>
                    <a:pt x="511" y="630"/>
                  </a:lnTo>
                  <a:lnTo>
                    <a:pt x="496" y="634"/>
                  </a:lnTo>
                  <a:lnTo>
                    <a:pt x="479" y="636"/>
                  </a:lnTo>
                  <a:lnTo>
                    <a:pt x="464" y="639"/>
                  </a:lnTo>
                  <a:lnTo>
                    <a:pt x="447" y="643"/>
                  </a:lnTo>
                  <a:lnTo>
                    <a:pt x="430" y="647"/>
                  </a:lnTo>
                  <a:lnTo>
                    <a:pt x="414" y="651"/>
                  </a:lnTo>
                  <a:lnTo>
                    <a:pt x="395" y="655"/>
                  </a:lnTo>
                  <a:lnTo>
                    <a:pt x="380" y="658"/>
                  </a:lnTo>
                  <a:lnTo>
                    <a:pt x="363" y="660"/>
                  </a:lnTo>
                  <a:lnTo>
                    <a:pt x="346" y="664"/>
                  </a:lnTo>
                  <a:lnTo>
                    <a:pt x="331" y="668"/>
                  </a:lnTo>
                  <a:lnTo>
                    <a:pt x="314" y="672"/>
                  </a:lnTo>
                  <a:lnTo>
                    <a:pt x="298" y="676"/>
                  </a:lnTo>
                  <a:lnTo>
                    <a:pt x="283" y="679"/>
                  </a:lnTo>
                  <a:lnTo>
                    <a:pt x="268" y="681"/>
                  </a:lnTo>
                  <a:lnTo>
                    <a:pt x="253" y="687"/>
                  </a:lnTo>
                  <a:lnTo>
                    <a:pt x="239" y="689"/>
                  </a:lnTo>
                  <a:lnTo>
                    <a:pt x="224" y="693"/>
                  </a:lnTo>
                  <a:lnTo>
                    <a:pt x="211" y="697"/>
                  </a:lnTo>
                  <a:lnTo>
                    <a:pt x="199" y="700"/>
                  </a:lnTo>
                  <a:lnTo>
                    <a:pt x="186" y="704"/>
                  </a:lnTo>
                  <a:lnTo>
                    <a:pt x="175" y="710"/>
                  </a:lnTo>
                  <a:lnTo>
                    <a:pt x="163" y="712"/>
                  </a:lnTo>
                  <a:lnTo>
                    <a:pt x="152" y="716"/>
                  </a:lnTo>
                  <a:lnTo>
                    <a:pt x="140" y="719"/>
                  </a:lnTo>
                  <a:lnTo>
                    <a:pt x="131" y="723"/>
                  </a:lnTo>
                  <a:lnTo>
                    <a:pt x="123" y="725"/>
                  </a:lnTo>
                  <a:lnTo>
                    <a:pt x="114" y="731"/>
                  </a:lnTo>
                  <a:lnTo>
                    <a:pt x="106" y="733"/>
                  </a:lnTo>
                  <a:lnTo>
                    <a:pt x="101" y="736"/>
                  </a:lnTo>
                  <a:lnTo>
                    <a:pt x="93" y="740"/>
                  </a:lnTo>
                  <a:lnTo>
                    <a:pt x="89" y="744"/>
                  </a:lnTo>
                  <a:lnTo>
                    <a:pt x="83" y="748"/>
                  </a:lnTo>
                  <a:lnTo>
                    <a:pt x="82" y="752"/>
                  </a:lnTo>
                  <a:lnTo>
                    <a:pt x="78" y="757"/>
                  </a:lnTo>
                  <a:lnTo>
                    <a:pt x="78" y="765"/>
                  </a:lnTo>
                  <a:lnTo>
                    <a:pt x="78" y="771"/>
                  </a:lnTo>
                  <a:lnTo>
                    <a:pt x="82" y="778"/>
                  </a:lnTo>
                  <a:lnTo>
                    <a:pt x="85" y="786"/>
                  </a:lnTo>
                  <a:lnTo>
                    <a:pt x="91" y="795"/>
                  </a:lnTo>
                  <a:lnTo>
                    <a:pt x="95" y="801"/>
                  </a:lnTo>
                  <a:lnTo>
                    <a:pt x="97" y="805"/>
                  </a:lnTo>
                  <a:lnTo>
                    <a:pt x="101" y="811"/>
                  </a:lnTo>
                  <a:lnTo>
                    <a:pt x="104" y="816"/>
                  </a:lnTo>
                  <a:lnTo>
                    <a:pt x="108" y="822"/>
                  </a:lnTo>
                  <a:lnTo>
                    <a:pt x="112" y="828"/>
                  </a:lnTo>
                  <a:lnTo>
                    <a:pt x="118" y="833"/>
                  </a:lnTo>
                  <a:lnTo>
                    <a:pt x="123" y="839"/>
                  </a:lnTo>
                  <a:lnTo>
                    <a:pt x="127" y="845"/>
                  </a:lnTo>
                  <a:lnTo>
                    <a:pt x="131" y="851"/>
                  </a:lnTo>
                  <a:lnTo>
                    <a:pt x="137" y="856"/>
                  </a:lnTo>
                  <a:lnTo>
                    <a:pt x="142" y="862"/>
                  </a:lnTo>
                  <a:lnTo>
                    <a:pt x="148" y="868"/>
                  </a:lnTo>
                  <a:lnTo>
                    <a:pt x="154" y="875"/>
                  </a:lnTo>
                  <a:lnTo>
                    <a:pt x="159" y="881"/>
                  </a:lnTo>
                  <a:lnTo>
                    <a:pt x="165" y="887"/>
                  </a:lnTo>
                  <a:lnTo>
                    <a:pt x="171" y="892"/>
                  </a:lnTo>
                  <a:lnTo>
                    <a:pt x="177" y="900"/>
                  </a:lnTo>
                  <a:lnTo>
                    <a:pt x="182" y="906"/>
                  </a:lnTo>
                  <a:lnTo>
                    <a:pt x="190" y="913"/>
                  </a:lnTo>
                  <a:lnTo>
                    <a:pt x="196" y="919"/>
                  </a:lnTo>
                  <a:lnTo>
                    <a:pt x="201" y="927"/>
                  </a:lnTo>
                  <a:lnTo>
                    <a:pt x="209" y="932"/>
                  </a:lnTo>
                  <a:lnTo>
                    <a:pt x="217" y="940"/>
                  </a:lnTo>
                  <a:lnTo>
                    <a:pt x="222" y="946"/>
                  </a:lnTo>
                  <a:lnTo>
                    <a:pt x="228" y="951"/>
                  </a:lnTo>
                  <a:lnTo>
                    <a:pt x="234" y="957"/>
                  </a:lnTo>
                  <a:lnTo>
                    <a:pt x="241" y="963"/>
                  </a:lnTo>
                  <a:lnTo>
                    <a:pt x="249" y="968"/>
                  </a:lnTo>
                  <a:lnTo>
                    <a:pt x="255" y="976"/>
                  </a:lnTo>
                  <a:lnTo>
                    <a:pt x="260" y="982"/>
                  </a:lnTo>
                  <a:lnTo>
                    <a:pt x="268" y="987"/>
                  </a:lnTo>
                  <a:lnTo>
                    <a:pt x="274" y="991"/>
                  </a:lnTo>
                  <a:lnTo>
                    <a:pt x="279" y="997"/>
                  </a:lnTo>
                  <a:lnTo>
                    <a:pt x="287" y="1003"/>
                  </a:lnTo>
                  <a:lnTo>
                    <a:pt x="293" y="1008"/>
                  </a:lnTo>
                  <a:lnTo>
                    <a:pt x="298" y="1012"/>
                  </a:lnTo>
                  <a:lnTo>
                    <a:pt x="306" y="1018"/>
                  </a:lnTo>
                  <a:lnTo>
                    <a:pt x="312" y="1022"/>
                  </a:lnTo>
                  <a:lnTo>
                    <a:pt x="319" y="1027"/>
                  </a:lnTo>
                  <a:lnTo>
                    <a:pt x="323" y="1031"/>
                  </a:lnTo>
                  <a:lnTo>
                    <a:pt x="329" y="1035"/>
                  </a:lnTo>
                  <a:lnTo>
                    <a:pt x="334" y="1039"/>
                  </a:lnTo>
                  <a:lnTo>
                    <a:pt x="342" y="1043"/>
                  </a:lnTo>
                  <a:lnTo>
                    <a:pt x="346" y="1045"/>
                  </a:lnTo>
                  <a:lnTo>
                    <a:pt x="352" y="1048"/>
                  </a:lnTo>
                  <a:lnTo>
                    <a:pt x="357" y="1050"/>
                  </a:lnTo>
                  <a:lnTo>
                    <a:pt x="363" y="1054"/>
                  </a:lnTo>
                  <a:lnTo>
                    <a:pt x="373" y="1058"/>
                  </a:lnTo>
                  <a:lnTo>
                    <a:pt x="382" y="1062"/>
                  </a:lnTo>
                  <a:lnTo>
                    <a:pt x="390" y="1064"/>
                  </a:lnTo>
                  <a:lnTo>
                    <a:pt x="397" y="1064"/>
                  </a:lnTo>
                  <a:lnTo>
                    <a:pt x="399" y="1064"/>
                  </a:lnTo>
                  <a:lnTo>
                    <a:pt x="405" y="1062"/>
                  </a:lnTo>
                  <a:lnTo>
                    <a:pt x="411" y="1062"/>
                  </a:lnTo>
                  <a:lnTo>
                    <a:pt x="416" y="1060"/>
                  </a:lnTo>
                  <a:lnTo>
                    <a:pt x="424" y="1060"/>
                  </a:lnTo>
                  <a:lnTo>
                    <a:pt x="433" y="1056"/>
                  </a:lnTo>
                  <a:lnTo>
                    <a:pt x="441" y="1056"/>
                  </a:lnTo>
                  <a:lnTo>
                    <a:pt x="452" y="1054"/>
                  </a:lnTo>
                  <a:lnTo>
                    <a:pt x="462" y="1052"/>
                  </a:lnTo>
                  <a:lnTo>
                    <a:pt x="473" y="1050"/>
                  </a:lnTo>
                  <a:lnTo>
                    <a:pt x="485" y="1046"/>
                  </a:lnTo>
                  <a:lnTo>
                    <a:pt x="498" y="1045"/>
                  </a:lnTo>
                  <a:lnTo>
                    <a:pt x="511" y="1043"/>
                  </a:lnTo>
                  <a:lnTo>
                    <a:pt x="525" y="1039"/>
                  </a:lnTo>
                  <a:lnTo>
                    <a:pt x="538" y="1037"/>
                  </a:lnTo>
                  <a:lnTo>
                    <a:pt x="555" y="1033"/>
                  </a:lnTo>
                  <a:lnTo>
                    <a:pt x="568" y="1029"/>
                  </a:lnTo>
                  <a:lnTo>
                    <a:pt x="584" y="1027"/>
                  </a:lnTo>
                  <a:lnTo>
                    <a:pt x="601" y="1022"/>
                  </a:lnTo>
                  <a:lnTo>
                    <a:pt x="618" y="1020"/>
                  </a:lnTo>
                  <a:lnTo>
                    <a:pt x="635" y="1014"/>
                  </a:lnTo>
                  <a:lnTo>
                    <a:pt x="652" y="1012"/>
                  </a:lnTo>
                  <a:lnTo>
                    <a:pt x="669" y="1008"/>
                  </a:lnTo>
                  <a:lnTo>
                    <a:pt x="688" y="1005"/>
                  </a:lnTo>
                  <a:lnTo>
                    <a:pt x="705" y="1001"/>
                  </a:lnTo>
                  <a:lnTo>
                    <a:pt x="723" y="997"/>
                  </a:lnTo>
                  <a:lnTo>
                    <a:pt x="743" y="991"/>
                  </a:lnTo>
                  <a:lnTo>
                    <a:pt x="762" y="987"/>
                  </a:lnTo>
                  <a:lnTo>
                    <a:pt x="781" y="984"/>
                  </a:lnTo>
                  <a:lnTo>
                    <a:pt x="800" y="980"/>
                  </a:lnTo>
                  <a:lnTo>
                    <a:pt x="820" y="976"/>
                  </a:lnTo>
                  <a:lnTo>
                    <a:pt x="839" y="972"/>
                  </a:lnTo>
                  <a:lnTo>
                    <a:pt x="858" y="967"/>
                  </a:lnTo>
                  <a:lnTo>
                    <a:pt x="877" y="963"/>
                  </a:lnTo>
                  <a:lnTo>
                    <a:pt x="894" y="957"/>
                  </a:lnTo>
                  <a:lnTo>
                    <a:pt x="915" y="953"/>
                  </a:lnTo>
                  <a:lnTo>
                    <a:pt x="932" y="949"/>
                  </a:lnTo>
                  <a:lnTo>
                    <a:pt x="951" y="946"/>
                  </a:lnTo>
                  <a:lnTo>
                    <a:pt x="970" y="940"/>
                  </a:lnTo>
                  <a:lnTo>
                    <a:pt x="989" y="936"/>
                  </a:lnTo>
                  <a:lnTo>
                    <a:pt x="1006" y="932"/>
                  </a:lnTo>
                  <a:lnTo>
                    <a:pt x="1023" y="929"/>
                  </a:lnTo>
                  <a:lnTo>
                    <a:pt x="1040" y="925"/>
                  </a:lnTo>
                  <a:lnTo>
                    <a:pt x="1057" y="921"/>
                  </a:lnTo>
                  <a:lnTo>
                    <a:pt x="1072" y="915"/>
                  </a:lnTo>
                  <a:lnTo>
                    <a:pt x="1090" y="911"/>
                  </a:lnTo>
                  <a:lnTo>
                    <a:pt x="1105" y="908"/>
                  </a:lnTo>
                  <a:lnTo>
                    <a:pt x="1122" y="906"/>
                  </a:lnTo>
                  <a:lnTo>
                    <a:pt x="1135" y="902"/>
                  </a:lnTo>
                  <a:lnTo>
                    <a:pt x="1150" y="898"/>
                  </a:lnTo>
                  <a:lnTo>
                    <a:pt x="1164" y="894"/>
                  </a:lnTo>
                  <a:lnTo>
                    <a:pt x="1177" y="891"/>
                  </a:lnTo>
                  <a:lnTo>
                    <a:pt x="1189" y="889"/>
                  </a:lnTo>
                  <a:lnTo>
                    <a:pt x="1202" y="885"/>
                  </a:lnTo>
                  <a:lnTo>
                    <a:pt x="1211" y="883"/>
                  </a:lnTo>
                  <a:lnTo>
                    <a:pt x="1223" y="881"/>
                  </a:lnTo>
                  <a:lnTo>
                    <a:pt x="1232" y="877"/>
                  </a:lnTo>
                  <a:lnTo>
                    <a:pt x="1242" y="875"/>
                  </a:lnTo>
                  <a:lnTo>
                    <a:pt x="1249" y="871"/>
                  </a:lnTo>
                  <a:lnTo>
                    <a:pt x="1257" y="871"/>
                  </a:lnTo>
                  <a:lnTo>
                    <a:pt x="1263" y="868"/>
                  </a:lnTo>
                  <a:lnTo>
                    <a:pt x="1270" y="868"/>
                  </a:lnTo>
                  <a:lnTo>
                    <a:pt x="1274" y="866"/>
                  </a:lnTo>
                  <a:lnTo>
                    <a:pt x="1278" y="866"/>
                  </a:lnTo>
                  <a:lnTo>
                    <a:pt x="1284" y="860"/>
                  </a:lnTo>
                  <a:lnTo>
                    <a:pt x="1293" y="854"/>
                  </a:lnTo>
                  <a:lnTo>
                    <a:pt x="1299" y="849"/>
                  </a:lnTo>
                  <a:lnTo>
                    <a:pt x="1303" y="845"/>
                  </a:lnTo>
                  <a:lnTo>
                    <a:pt x="1308" y="839"/>
                  </a:lnTo>
                  <a:lnTo>
                    <a:pt x="1316" y="833"/>
                  </a:lnTo>
                  <a:lnTo>
                    <a:pt x="1320" y="826"/>
                  </a:lnTo>
                  <a:lnTo>
                    <a:pt x="1327" y="818"/>
                  </a:lnTo>
                  <a:lnTo>
                    <a:pt x="1335" y="811"/>
                  </a:lnTo>
                  <a:lnTo>
                    <a:pt x="1343" y="803"/>
                  </a:lnTo>
                  <a:lnTo>
                    <a:pt x="1348" y="794"/>
                  </a:lnTo>
                  <a:lnTo>
                    <a:pt x="1358" y="784"/>
                  </a:lnTo>
                  <a:lnTo>
                    <a:pt x="1365" y="774"/>
                  </a:lnTo>
                  <a:lnTo>
                    <a:pt x="1373" y="765"/>
                  </a:lnTo>
                  <a:lnTo>
                    <a:pt x="1383" y="755"/>
                  </a:lnTo>
                  <a:lnTo>
                    <a:pt x="1390" y="744"/>
                  </a:lnTo>
                  <a:lnTo>
                    <a:pt x="1398" y="733"/>
                  </a:lnTo>
                  <a:lnTo>
                    <a:pt x="1407" y="721"/>
                  </a:lnTo>
                  <a:lnTo>
                    <a:pt x="1417" y="710"/>
                  </a:lnTo>
                  <a:lnTo>
                    <a:pt x="1424" y="698"/>
                  </a:lnTo>
                  <a:lnTo>
                    <a:pt x="1434" y="687"/>
                  </a:lnTo>
                  <a:lnTo>
                    <a:pt x="1443" y="674"/>
                  </a:lnTo>
                  <a:lnTo>
                    <a:pt x="1453" y="660"/>
                  </a:lnTo>
                  <a:lnTo>
                    <a:pt x="1462" y="647"/>
                  </a:lnTo>
                  <a:lnTo>
                    <a:pt x="1472" y="636"/>
                  </a:lnTo>
                  <a:lnTo>
                    <a:pt x="1481" y="622"/>
                  </a:lnTo>
                  <a:lnTo>
                    <a:pt x="1489" y="609"/>
                  </a:lnTo>
                  <a:lnTo>
                    <a:pt x="1500" y="596"/>
                  </a:lnTo>
                  <a:lnTo>
                    <a:pt x="1510" y="582"/>
                  </a:lnTo>
                  <a:lnTo>
                    <a:pt x="1519" y="569"/>
                  </a:lnTo>
                  <a:lnTo>
                    <a:pt x="1527" y="556"/>
                  </a:lnTo>
                  <a:lnTo>
                    <a:pt x="1537" y="542"/>
                  </a:lnTo>
                  <a:lnTo>
                    <a:pt x="1546" y="529"/>
                  </a:lnTo>
                  <a:lnTo>
                    <a:pt x="1556" y="516"/>
                  </a:lnTo>
                  <a:lnTo>
                    <a:pt x="1563" y="503"/>
                  </a:lnTo>
                  <a:lnTo>
                    <a:pt x="1573" y="489"/>
                  </a:lnTo>
                  <a:lnTo>
                    <a:pt x="1580" y="476"/>
                  </a:lnTo>
                  <a:lnTo>
                    <a:pt x="1590" y="465"/>
                  </a:lnTo>
                  <a:lnTo>
                    <a:pt x="1597" y="449"/>
                  </a:lnTo>
                  <a:lnTo>
                    <a:pt x="1605" y="438"/>
                  </a:lnTo>
                  <a:lnTo>
                    <a:pt x="1613" y="425"/>
                  </a:lnTo>
                  <a:lnTo>
                    <a:pt x="1620" y="415"/>
                  </a:lnTo>
                  <a:lnTo>
                    <a:pt x="1626" y="402"/>
                  </a:lnTo>
                  <a:lnTo>
                    <a:pt x="1634" y="390"/>
                  </a:lnTo>
                  <a:lnTo>
                    <a:pt x="1639" y="379"/>
                  </a:lnTo>
                  <a:lnTo>
                    <a:pt x="1647" y="369"/>
                  </a:lnTo>
                  <a:lnTo>
                    <a:pt x="1653" y="358"/>
                  </a:lnTo>
                  <a:lnTo>
                    <a:pt x="1658" y="349"/>
                  </a:lnTo>
                  <a:lnTo>
                    <a:pt x="1662" y="339"/>
                  </a:lnTo>
                  <a:lnTo>
                    <a:pt x="1668" y="329"/>
                  </a:lnTo>
                  <a:lnTo>
                    <a:pt x="1672" y="320"/>
                  </a:lnTo>
                  <a:lnTo>
                    <a:pt x="1677" y="312"/>
                  </a:lnTo>
                  <a:lnTo>
                    <a:pt x="1681" y="303"/>
                  </a:lnTo>
                  <a:lnTo>
                    <a:pt x="1685" y="297"/>
                  </a:lnTo>
                  <a:lnTo>
                    <a:pt x="1687" y="290"/>
                  </a:lnTo>
                  <a:lnTo>
                    <a:pt x="1689" y="284"/>
                  </a:lnTo>
                  <a:lnTo>
                    <a:pt x="1691" y="278"/>
                  </a:lnTo>
                  <a:lnTo>
                    <a:pt x="1693" y="272"/>
                  </a:lnTo>
                  <a:lnTo>
                    <a:pt x="1694" y="267"/>
                  </a:lnTo>
                  <a:lnTo>
                    <a:pt x="1694" y="261"/>
                  </a:lnTo>
                  <a:lnTo>
                    <a:pt x="1689" y="257"/>
                  </a:lnTo>
                  <a:lnTo>
                    <a:pt x="1683" y="252"/>
                  </a:lnTo>
                  <a:lnTo>
                    <a:pt x="1677" y="246"/>
                  </a:lnTo>
                  <a:lnTo>
                    <a:pt x="1668" y="242"/>
                  </a:lnTo>
                  <a:lnTo>
                    <a:pt x="1662" y="238"/>
                  </a:lnTo>
                  <a:lnTo>
                    <a:pt x="1656" y="234"/>
                  </a:lnTo>
                  <a:lnTo>
                    <a:pt x="1653" y="231"/>
                  </a:lnTo>
                  <a:lnTo>
                    <a:pt x="1647" y="227"/>
                  </a:lnTo>
                  <a:lnTo>
                    <a:pt x="1641" y="223"/>
                  </a:lnTo>
                  <a:lnTo>
                    <a:pt x="1634" y="221"/>
                  </a:lnTo>
                  <a:lnTo>
                    <a:pt x="1628" y="217"/>
                  </a:lnTo>
                  <a:lnTo>
                    <a:pt x="1622" y="215"/>
                  </a:lnTo>
                  <a:lnTo>
                    <a:pt x="1613" y="210"/>
                  </a:lnTo>
                  <a:lnTo>
                    <a:pt x="1607" y="206"/>
                  </a:lnTo>
                  <a:lnTo>
                    <a:pt x="1597" y="202"/>
                  </a:lnTo>
                  <a:lnTo>
                    <a:pt x="1590" y="198"/>
                  </a:lnTo>
                  <a:lnTo>
                    <a:pt x="1582" y="194"/>
                  </a:lnTo>
                  <a:lnTo>
                    <a:pt x="1575" y="191"/>
                  </a:lnTo>
                  <a:lnTo>
                    <a:pt x="1565" y="187"/>
                  </a:lnTo>
                  <a:lnTo>
                    <a:pt x="1558" y="183"/>
                  </a:lnTo>
                  <a:lnTo>
                    <a:pt x="1548" y="177"/>
                  </a:lnTo>
                  <a:lnTo>
                    <a:pt x="1539" y="174"/>
                  </a:lnTo>
                  <a:lnTo>
                    <a:pt x="1531" y="170"/>
                  </a:lnTo>
                  <a:lnTo>
                    <a:pt x="1521" y="166"/>
                  </a:lnTo>
                  <a:lnTo>
                    <a:pt x="1514" y="162"/>
                  </a:lnTo>
                  <a:lnTo>
                    <a:pt x="1504" y="158"/>
                  </a:lnTo>
                  <a:lnTo>
                    <a:pt x="1495" y="153"/>
                  </a:lnTo>
                  <a:lnTo>
                    <a:pt x="1487" y="149"/>
                  </a:lnTo>
                  <a:lnTo>
                    <a:pt x="1476" y="143"/>
                  </a:lnTo>
                  <a:lnTo>
                    <a:pt x="1466" y="141"/>
                  </a:lnTo>
                  <a:lnTo>
                    <a:pt x="1457" y="136"/>
                  </a:lnTo>
                  <a:lnTo>
                    <a:pt x="1449" y="132"/>
                  </a:lnTo>
                  <a:lnTo>
                    <a:pt x="1440" y="128"/>
                  </a:lnTo>
                  <a:lnTo>
                    <a:pt x="1430" y="124"/>
                  </a:lnTo>
                  <a:lnTo>
                    <a:pt x="1421" y="118"/>
                  </a:lnTo>
                  <a:lnTo>
                    <a:pt x="1413" y="116"/>
                  </a:lnTo>
                  <a:lnTo>
                    <a:pt x="1403" y="111"/>
                  </a:lnTo>
                  <a:lnTo>
                    <a:pt x="1394" y="107"/>
                  </a:lnTo>
                  <a:lnTo>
                    <a:pt x="1384" y="103"/>
                  </a:lnTo>
                  <a:lnTo>
                    <a:pt x="1377" y="99"/>
                  </a:lnTo>
                  <a:lnTo>
                    <a:pt x="1367" y="96"/>
                  </a:lnTo>
                  <a:lnTo>
                    <a:pt x="1360" y="94"/>
                  </a:lnTo>
                  <a:lnTo>
                    <a:pt x="1352" y="90"/>
                  </a:lnTo>
                  <a:lnTo>
                    <a:pt x="1344" y="88"/>
                  </a:lnTo>
                  <a:lnTo>
                    <a:pt x="1337" y="84"/>
                  </a:lnTo>
                  <a:lnTo>
                    <a:pt x="1327" y="80"/>
                  </a:lnTo>
                  <a:lnTo>
                    <a:pt x="1320" y="77"/>
                  </a:lnTo>
                  <a:lnTo>
                    <a:pt x="1314" y="73"/>
                  </a:lnTo>
                  <a:lnTo>
                    <a:pt x="1308" y="71"/>
                  </a:lnTo>
                  <a:lnTo>
                    <a:pt x="1301" y="69"/>
                  </a:lnTo>
                  <a:lnTo>
                    <a:pt x="1297" y="65"/>
                  </a:lnTo>
                  <a:lnTo>
                    <a:pt x="1291" y="63"/>
                  </a:lnTo>
                  <a:lnTo>
                    <a:pt x="1286" y="61"/>
                  </a:lnTo>
                  <a:lnTo>
                    <a:pt x="1280" y="58"/>
                  </a:lnTo>
                  <a:lnTo>
                    <a:pt x="1274" y="56"/>
                  </a:lnTo>
                  <a:lnTo>
                    <a:pt x="1270" y="56"/>
                  </a:lnTo>
                  <a:lnTo>
                    <a:pt x="1263" y="52"/>
                  </a:lnTo>
                  <a:lnTo>
                    <a:pt x="1257" y="50"/>
                  </a:lnTo>
                  <a:lnTo>
                    <a:pt x="1253" y="48"/>
                  </a:lnTo>
                  <a:lnTo>
                    <a:pt x="1249" y="46"/>
                  </a:lnTo>
                  <a:lnTo>
                    <a:pt x="1244" y="46"/>
                  </a:lnTo>
                  <a:lnTo>
                    <a:pt x="1240" y="46"/>
                  </a:lnTo>
                  <a:lnTo>
                    <a:pt x="1232" y="46"/>
                  </a:lnTo>
                  <a:lnTo>
                    <a:pt x="1225" y="46"/>
                  </a:lnTo>
                  <a:lnTo>
                    <a:pt x="1215" y="48"/>
                  </a:lnTo>
                  <a:lnTo>
                    <a:pt x="1208" y="50"/>
                  </a:lnTo>
                  <a:lnTo>
                    <a:pt x="1196" y="50"/>
                  </a:lnTo>
                  <a:lnTo>
                    <a:pt x="1187" y="52"/>
                  </a:lnTo>
                  <a:lnTo>
                    <a:pt x="1175" y="54"/>
                  </a:lnTo>
                  <a:lnTo>
                    <a:pt x="1162" y="58"/>
                  </a:lnTo>
                  <a:lnTo>
                    <a:pt x="1149" y="59"/>
                  </a:lnTo>
                  <a:lnTo>
                    <a:pt x="1135" y="61"/>
                  </a:lnTo>
                  <a:lnTo>
                    <a:pt x="1122" y="65"/>
                  </a:lnTo>
                  <a:lnTo>
                    <a:pt x="1109" y="69"/>
                  </a:lnTo>
                  <a:lnTo>
                    <a:pt x="1093" y="71"/>
                  </a:lnTo>
                  <a:lnTo>
                    <a:pt x="1078" y="73"/>
                  </a:lnTo>
                  <a:lnTo>
                    <a:pt x="1061" y="77"/>
                  </a:lnTo>
                  <a:lnTo>
                    <a:pt x="1046" y="80"/>
                  </a:lnTo>
                  <a:lnTo>
                    <a:pt x="1029" y="84"/>
                  </a:lnTo>
                  <a:lnTo>
                    <a:pt x="1012" y="90"/>
                  </a:lnTo>
                  <a:lnTo>
                    <a:pt x="995" y="94"/>
                  </a:lnTo>
                  <a:lnTo>
                    <a:pt x="977" y="97"/>
                  </a:lnTo>
                  <a:lnTo>
                    <a:pt x="960" y="101"/>
                  </a:lnTo>
                  <a:lnTo>
                    <a:pt x="941" y="105"/>
                  </a:lnTo>
                  <a:lnTo>
                    <a:pt x="922" y="111"/>
                  </a:lnTo>
                  <a:lnTo>
                    <a:pt x="905" y="116"/>
                  </a:lnTo>
                  <a:lnTo>
                    <a:pt x="886" y="120"/>
                  </a:lnTo>
                  <a:lnTo>
                    <a:pt x="869" y="124"/>
                  </a:lnTo>
                  <a:lnTo>
                    <a:pt x="850" y="130"/>
                  </a:lnTo>
                  <a:lnTo>
                    <a:pt x="831" y="136"/>
                  </a:lnTo>
                  <a:lnTo>
                    <a:pt x="812" y="139"/>
                  </a:lnTo>
                  <a:lnTo>
                    <a:pt x="793" y="143"/>
                  </a:lnTo>
                  <a:lnTo>
                    <a:pt x="774" y="147"/>
                  </a:lnTo>
                  <a:lnTo>
                    <a:pt x="755" y="153"/>
                  </a:lnTo>
                  <a:lnTo>
                    <a:pt x="736" y="156"/>
                  </a:lnTo>
                  <a:lnTo>
                    <a:pt x="719" y="162"/>
                  </a:lnTo>
                  <a:lnTo>
                    <a:pt x="702" y="166"/>
                  </a:lnTo>
                  <a:lnTo>
                    <a:pt x="683" y="170"/>
                  </a:lnTo>
                  <a:lnTo>
                    <a:pt x="665" y="174"/>
                  </a:lnTo>
                  <a:lnTo>
                    <a:pt x="648" y="179"/>
                  </a:lnTo>
                  <a:lnTo>
                    <a:pt x="631" y="183"/>
                  </a:lnTo>
                  <a:lnTo>
                    <a:pt x="614" y="187"/>
                  </a:lnTo>
                  <a:lnTo>
                    <a:pt x="599" y="191"/>
                  </a:lnTo>
                  <a:lnTo>
                    <a:pt x="582" y="194"/>
                  </a:lnTo>
                  <a:lnTo>
                    <a:pt x="567" y="198"/>
                  </a:lnTo>
                  <a:lnTo>
                    <a:pt x="553" y="204"/>
                  </a:lnTo>
                  <a:lnTo>
                    <a:pt x="536" y="206"/>
                  </a:lnTo>
                  <a:lnTo>
                    <a:pt x="523" y="210"/>
                  </a:lnTo>
                  <a:lnTo>
                    <a:pt x="509" y="212"/>
                  </a:lnTo>
                  <a:lnTo>
                    <a:pt x="498" y="215"/>
                  </a:lnTo>
                  <a:lnTo>
                    <a:pt x="485" y="217"/>
                  </a:lnTo>
                  <a:lnTo>
                    <a:pt x="473" y="219"/>
                  </a:lnTo>
                  <a:lnTo>
                    <a:pt x="462" y="221"/>
                  </a:lnTo>
                  <a:lnTo>
                    <a:pt x="452" y="225"/>
                  </a:lnTo>
                  <a:lnTo>
                    <a:pt x="443" y="225"/>
                  </a:lnTo>
                  <a:lnTo>
                    <a:pt x="435" y="227"/>
                  </a:lnTo>
                  <a:lnTo>
                    <a:pt x="426" y="229"/>
                  </a:lnTo>
                  <a:lnTo>
                    <a:pt x="420" y="231"/>
                  </a:lnTo>
                  <a:lnTo>
                    <a:pt x="414" y="231"/>
                  </a:lnTo>
                  <a:lnTo>
                    <a:pt x="409" y="231"/>
                  </a:lnTo>
                  <a:lnTo>
                    <a:pt x="405" y="231"/>
                  </a:lnTo>
                  <a:lnTo>
                    <a:pt x="403" y="231"/>
                  </a:lnTo>
                  <a:lnTo>
                    <a:pt x="395" y="229"/>
                  </a:lnTo>
                  <a:lnTo>
                    <a:pt x="392" y="229"/>
                  </a:lnTo>
                  <a:lnTo>
                    <a:pt x="386" y="227"/>
                  </a:lnTo>
                  <a:lnTo>
                    <a:pt x="382" y="225"/>
                  </a:lnTo>
                  <a:lnTo>
                    <a:pt x="376" y="223"/>
                  </a:lnTo>
                  <a:lnTo>
                    <a:pt x="371" y="219"/>
                  </a:lnTo>
                  <a:lnTo>
                    <a:pt x="365" y="212"/>
                  </a:lnTo>
                  <a:lnTo>
                    <a:pt x="367" y="204"/>
                  </a:lnTo>
                  <a:lnTo>
                    <a:pt x="369" y="200"/>
                  </a:lnTo>
                  <a:lnTo>
                    <a:pt x="374" y="194"/>
                  </a:lnTo>
                  <a:lnTo>
                    <a:pt x="380" y="191"/>
                  </a:lnTo>
                  <a:lnTo>
                    <a:pt x="390" y="187"/>
                  </a:lnTo>
                  <a:lnTo>
                    <a:pt x="392" y="185"/>
                  </a:lnTo>
                  <a:lnTo>
                    <a:pt x="397" y="183"/>
                  </a:lnTo>
                  <a:lnTo>
                    <a:pt x="403" y="181"/>
                  </a:lnTo>
                  <a:lnTo>
                    <a:pt x="409" y="179"/>
                  </a:lnTo>
                  <a:lnTo>
                    <a:pt x="414" y="175"/>
                  </a:lnTo>
                  <a:lnTo>
                    <a:pt x="420" y="174"/>
                  </a:lnTo>
                  <a:lnTo>
                    <a:pt x="426" y="172"/>
                  </a:lnTo>
                  <a:lnTo>
                    <a:pt x="433" y="172"/>
                  </a:lnTo>
                  <a:close/>
                </a:path>
              </a:pathLst>
            </a:custGeom>
            <a:solidFill>
              <a:srgbClr val="1229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sp>
        <p:nvSpPr>
          <p:cNvPr id="62" name="3 Flecha derecha"/>
          <p:cNvSpPr>
            <a:spLocks noChangeArrowheads="1"/>
          </p:cNvSpPr>
          <p:nvPr/>
        </p:nvSpPr>
        <p:spPr bwMode="auto">
          <a:xfrm>
            <a:off x="2411413" y="3509963"/>
            <a:ext cx="539750" cy="431800"/>
          </a:xfrm>
          <a:prstGeom prst="rightArrow">
            <a:avLst>
              <a:gd name="adj1" fmla="val 50000"/>
              <a:gd name="adj2" fmla="val 50006"/>
            </a:avLst>
          </a:prstGeom>
          <a:solidFill>
            <a:srgbClr val="0070C0"/>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Tree>
    <p:extLst>
      <p:ext uri="{BB962C8B-B14F-4D97-AF65-F5344CB8AC3E}">
        <p14:creationId xmlns:p14="http://schemas.microsoft.com/office/powerpoint/2010/main" val="648741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1" nodeType="click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dissolve">
                                      <p:cBhvr>
                                        <p:cTn id="15" dur="500"/>
                                        <p:tgtEl>
                                          <p:spTgt spid="28"/>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wipe(left)">
                                      <p:cBhvr>
                                        <p:cTn id="19" dur="500"/>
                                        <p:tgtEl>
                                          <p:spTgt spid="62"/>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xit" presetSubtype="0" fill="hold" grpId="1" nodeType="clickEffect">
                                  <p:stCondLst>
                                    <p:cond delay="0"/>
                                  </p:stCondLst>
                                  <p:childTnLst>
                                    <p:animEffect transition="out" filter="fade">
                                      <p:cBhvr>
                                        <p:cTn id="23" dur="500"/>
                                        <p:tgtEl>
                                          <p:spTgt spid="7"/>
                                        </p:tgtEl>
                                      </p:cBhvr>
                                    </p:animEffect>
                                    <p:set>
                                      <p:cBhvr>
                                        <p:cTn id="24" dur="1" fill="hold">
                                          <p:stCondLst>
                                            <p:cond delay="499"/>
                                          </p:stCondLst>
                                        </p:cTn>
                                        <p:tgtEl>
                                          <p:spTgt spid="7"/>
                                        </p:tgtEl>
                                        <p:attrNameLst>
                                          <p:attrName>style.visibility</p:attrName>
                                        </p:attrNameLst>
                                      </p:cBhvr>
                                      <p:to>
                                        <p:strVal val="hidden"/>
                                      </p:to>
                                    </p:set>
                                  </p:childTnLst>
                                </p:cTn>
                              </p:par>
                              <p:par>
                                <p:cTn id="25" presetID="9" presetClass="exit" presetSubtype="0" fill="hold" grpId="1" nodeType="withEffect">
                                  <p:stCondLst>
                                    <p:cond delay="0"/>
                                  </p:stCondLst>
                                  <p:childTnLst>
                                    <p:animEffect transition="out" filter="dissolve">
                                      <p:cBhvr>
                                        <p:cTn id="26" dur="500"/>
                                        <p:tgtEl>
                                          <p:spTgt spid="62"/>
                                        </p:tgtEl>
                                      </p:cBhvr>
                                    </p:animEffect>
                                    <p:set>
                                      <p:cBhvr>
                                        <p:cTn id="27" dur="1" fill="hold">
                                          <p:stCondLst>
                                            <p:cond delay="499"/>
                                          </p:stCondLst>
                                        </p:cTn>
                                        <p:tgtEl>
                                          <p:spTgt spid="62"/>
                                        </p:tgtEl>
                                        <p:attrNameLst>
                                          <p:attrName>style.visibility</p:attrName>
                                        </p:attrNameLst>
                                      </p:cBhvr>
                                      <p:to>
                                        <p:strVal val="hidden"/>
                                      </p:to>
                                    </p:set>
                                  </p:childTnLst>
                                </p:cTn>
                              </p:par>
                            </p:childTnLst>
                          </p:cTn>
                        </p:par>
                        <p:par>
                          <p:cTn id="28" fill="hold">
                            <p:stCondLst>
                              <p:cond delay="500"/>
                            </p:stCondLst>
                            <p:childTnLst>
                              <p:par>
                                <p:cTn id="29" presetID="9" presetClass="entr" presetSubtype="0"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dissolve">
                                      <p:cBhvr>
                                        <p:cTn id="31" dur="500"/>
                                        <p:tgtEl>
                                          <p:spTgt spid="8"/>
                                        </p:tgtEl>
                                      </p:cBhvr>
                                    </p:animEffect>
                                  </p:childTnLst>
                                </p:cTn>
                              </p:par>
                              <p:par>
                                <p:cTn id="32" presetID="9" presetClass="entr" presetSubtype="0"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dissolve">
                                      <p:cBhvr>
                                        <p:cTn id="34" dur="500"/>
                                        <p:tgtEl>
                                          <p:spTgt spid="9"/>
                                        </p:tgtEl>
                                      </p:cBhvr>
                                    </p:animEffect>
                                  </p:childTnLst>
                                </p:cTn>
                              </p:par>
                              <p:par>
                                <p:cTn id="35" presetID="9"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par>
                                <p:cTn id="38" presetID="9" presetClass="entr" presetSubtype="0" fill="hold"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dissolve">
                                      <p:cBhvr>
                                        <p:cTn id="40" dur="500"/>
                                        <p:tgtEl>
                                          <p:spTgt spid="11"/>
                                        </p:tgtEl>
                                      </p:cBhvr>
                                    </p:animEffect>
                                  </p:childTnLst>
                                </p:cTn>
                              </p:par>
                              <p:par>
                                <p:cTn id="41" presetID="9" presetClass="entr" presetSubtype="0"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dissolve">
                                      <p:cBhvr>
                                        <p:cTn id="43" dur="500"/>
                                        <p:tgtEl>
                                          <p:spTgt spid="12"/>
                                        </p:tgtEl>
                                      </p:cBhvr>
                                    </p:animEffect>
                                  </p:childTnLst>
                                </p:cTn>
                              </p:par>
                              <p:par>
                                <p:cTn id="44" presetID="9" presetClass="entr" presetSubtype="0" fill="hold"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dissolve">
                                      <p:cBhvr>
                                        <p:cTn id="46" dur="500"/>
                                        <p:tgtEl>
                                          <p:spTgt spid="13"/>
                                        </p:tgtEl>
                                      </p:cBhvr>
                                    </p:animEffect>
                                  </p:childTnLst>
                                </p:cTn>
                              </p:par>
                              <p:par>
                                <p:cTn id="47" presetID="9" presetClass="entr" presetSubtype="0" fill="hold"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dissolve">
                                      <p:cBhvr>
                                        <p:cTn id="49" dur="500"/>
                                        <p:tgtEl>
                                          <p:spTgt spid="14"/>
                                        </p:tgtEl>
                                      </p:cBhvr>
                                    </p:animEffect>
                                  </p:childTnLst>
                                </p:cTn>
                              </p:par>
                              <p:par>
                                <p:cTn id="50" presetID="9" presetClass="entr" presetSubtype="0" fill="hold" nodeType="with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dissolve">
                                      <p:cBhvr>
                                        <p:cTn id="52" dur="500"/>
                                        <p:tgtEl>
                                          <p:spTgt spid="15"/>
                                        </p:tgtEl>
                                      </p:cBhvr>
                                    </p:animEffect>
                                  </p:childTnLst>
                                </p:cTn>
                              </p:par>
                              <p:par>
                                <p:cTn id="53" presetID="9" presetClass="entr" presetSubtype="0" fill="hold" nodeType="with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dissolve">
                                      <p:cBhvr>
                                        <p:cTn id="55" dur="500"/>
                                        <p:tgtEl>
                                          <p:spTgt spid="16"/>
                                        </p:tgtEl>
                                      </p:cBhvr>
                                    </p:animEffect>
                                  </p:childTnLst>
                                </p:cTn>
                              </p:par>
                              <p:par>
                                <p:cTn id="56" presetID="9" presetClass="entr" presetSubtype="0" fill="hold"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dissolve">
                                      <p:cBhvr>
                                        <p:cTn id="58" dur="500"/>
                                        <p:tgtEl>
                                          <p:spTgt spid="17"/>
                                        </p:tgtEl>
                                      </p:cBhvr>
                                    </p:animEffect>
                                  </p:childTnLst>
                                </p:cTn>
                              </p:par>
                              <p:par>
                                <p:cTn id="59" presetID="9" presetClass="entr" presetSubtype="0" fill="hold"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dissolve">
                                      <p:cBhvr>
                                        <p:cTn id="61" dur="500"/>
                                        <p:tgtEl>
                                          <p:spTgt spid="18"/>
                                        </p:tgtEl>
                                      </p:cBhvr>
                                    </p:animEffect>
                                  </p:childTnLst>
                                </p:cTn>
                              </p:par>
                              <p:par>
                                <p:cTn id="62" presetID="9" presetClass="entr" presetSubtype="0" fill="hold" nodeType="with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dissolve">
                                      <p:cBhvr>
                                        <p:cTn id="64" dur="500"/>
                                        <p:tgtEl>
                                          <p:spTgt spid="19"/>
                                        </p:tgtEl>
                                      </p:cBhvr>
                                    </p:animEffect>
                                  </p:childTnLst>
                                </p:cTn>
                              </p:par>
                              <p:par>
                                <p:cTn id="65" presetID="9" presetClass="entr" presetSubtype="0" fill="hold"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dissolve">
                                      <p:cBhvr>
                                        <p:cTn id="67" dur="500"/>
                                        <p:tgtEl>
                                          <p:spTgt spid="23"/>
                                        </p:tgtEl>
                                      </p:cBhvr>
                                    </p:animEffect>
                                  </p:childTnLst>
                                </p:cTn>
                              </p:par>
                              <p:par>
                                <p:cTn id="68" presetID="9" presetClass="entr" presetSubtype="0" fill="hold" nodeType="with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dissolve">
                                      <p:cBhvr>
                                        <p:cTn id="70" dur="500"/>
                                        <p:tgtEl>
                                          <p:spTgt spid="22"/>
                                        </p:tgtEl>
                                      </p:cBhvr>
                                    </p:animEffect>
                                  </p:childTnLst>
                                </p:cTn>
                              </p:par>
                              <p:par>
                                <p:cTn id="71" presetID="9" presetClass="entr" presetSubtype="0"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dissolve">
                                      <p:cBhvr>
                                        <p:cTn id="73" dur="500"/>
                                        <p:tgtEl>
                                          <p:spTgt spid="21"/>
                                        </p:tgtEl>
                                      </p:cBhvr>
                                    </p:animEffect>
                                  </p:childTnLst>
                                </p:cTn>
                              </p:par>
                              <p:par>
                                <p:cTn id="74" presetID="9" presetClass="entr" presetSubtype="0" fill="hold" nodeType="withEffect">
                                  <p:stCondLst>
                                    <p:cond delay="0"/>
                                  </p:stCondLst>
                                  <p:childTnLst>
                                    <p:set>
                                      <p:cBhvr>
                                        <p:cTn id="75" dur="1" fill="hold">
                                          <p:stCondLst>
                                            <p:cond delay="0"/>
                                          </p:stCondLst>
                                        </p:cTn>
                                        <p:tgtEl>
                                          <p:spTgt spid="20"/>
                                        </p:tgtEl>
                                        <p:attrNameLst>
                                          <p:attrName>style.visibility</p:attrName>
                                        </p:attrNameLst>
                                      </p:cBhvr>
                                      <p:to>
                                        <p:strVal val="visible"/>
                                      </p:to>
                                    </p:set>
                                    <p:animEffect transition="in" filter="dissolve">
                                      <p:cBhvr>
                                        <p:cTn id="76" dur="500"/>
                                        <p:tgtEl>
                                          <p:spTgt spid="20"/>
                                        </p:tgtEl>
                                      </p:cBhvr>
                                    </p:animEffect>
                                  </p:childTnLst>
                                </p:cTn>
                              </p:par>
                            </p:childTnLst>
                          </p:cTn>
                        </p:par>
                      </p:childTnLst>
                    </p:cTn>
                  </p:par>
                  <p:par>
                    <p:cTn id="77" fill="hold">
                      <p:stCondLst>
                        <p:cond delay="indefinite"/>
                      </p:stCondLst>
                      <p:childTnLst>
                        <p:par>
                          <p:cTn id="78" fill="hold">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dissolve">
                                      <p:cBhvr>
                                        <p:cTn id="81" dur="500"/>
                                        <p:tgtEl>
                                          <p:spTgt spid="24"/>
                                        </p:tgtEl>
                                      </p:cBhvr>
                                    </p:animEffect>
                                  </p:childTnLst>
                                </p:cTn>
                              </p:par>
                              <p:par>
                                <p:cTn id="82" presetID="9" presetClass="exit" presetSubtype="0" fill="hold" grpId="0" nodeType="withEffect">
                                  <p:stCondLst>
                                    <p:cond delay="0"/>
                                  </p:stCondLst>
                                  <p:childTnLst>
                                    <p:animEffect transition="out" filter="dissolve">
                                      <p:cBhvr>
                                        <p:cTn id="83" dur="500"/>
                                        <p:tgtEl>
                                          <p:spTgt spid="28"/>
                                        </p:tgtEl>
                                      </p:cBhvr>
                                    </p:animEffect>
                                    <p:set>
                                      <p:cBhvr>
                                        <p:cTn id="84" dur="1" fill="hold">
                                          <p:stCondLst>
                                            <p:cond delay="499"/>
                                          </p:stCondLst>
                                        </p:cTn>
                                        <p:tgtEl>
                                          <p:spTgt spid="28"/>
                                        </p:tgtEl>
                                        <p:attrNameLst>
                                          <p:attrName>style.visibility</p:attrName>
                                        </p:attrNameLst>
                                      </p:cBhvr>
                                      <p:to>
                                        <p:strVal val="hidden"/>
                                      </p:to>
                                    </p:set>
                                  </p:childTnLst>
                                </p:cTn>
                              </p:par>
                              <p:par>
                                <p:cTn id="85" presetID="9" presetClass="entr" presetSubtype="0" fill="hold" grpId="0" nodeType="with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dissolve">
                                      <p:cBhvr>
                                        <p:cTn id="87" dur="500"/>
                                        <p:tgtEl>
                                          <p:spTgt spid="25"/>
                                        </p:tgtEl>
                                      </p:cBhvr>
                                    </p:animEffect>
                                  </p:childTnLst>
                                </p:cTn>
                              </p:par>
                              <p:par>
                                <p:cTn id="88" presetID="9" presetClass="entr" presetSubtype="0" fill="hold" grpId="0" nodeType="withEffect">
                                  <p:stCondLst>
                                    <p:cond delay="0"/>
                                  </p:stCondLst>
                                  <p:childTnLst>
                                    <p:set>
                                      <p:cBhvr>
                                        <p:cTn id="89" dur="1" fill="hold">
                                          <p:stCondLst>
                                            <p:cond delay="0"/>
                                          </p:stCondLst>
                                        </p:cTn>
                                        <p:tgtEl>
                                          <p:spTgt spid="26"/>
                                        </p:tgtEl>
                                        <p:attrNameLst>
                                          <p:attrName>style.visibility</p:attrName>
                                        </p:attrNameLst>
                                      </p:cBhvr>
                                      <p:to>
                                        <p:strVal val="visible"/>
                                      </p:to>
                                    </p:set>
                                    <p:animEffect transition="in" filter="dissolve">
                                      <p:cBhvr>
                                        <p:cTn id="90" dur="500"/>
                                        <p:tgtEl>
                                          <p:spTgt spid="26"/>
                                        </p:tgtEl>
                                      </p:cBhvr>
                                    </p:animEffect>
                                  </p:childTnLst>
                                </p:cTn>
                              </p:par>
                              <p:par>
                                <p:cTn id="91" presetID="9" presetClass="entr" presetSubtype="0" fill="hold" grpId="0" nodeType="with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dissolve">
                                      <p:cBhvr>
                                        <p:cTn id="93" dur="500"/>
                                        <p:tgtEl>
                                          <p:spTgt spid="27"/>
                                        </p:tgtEl>
                                      </p:cBhvr>
                                    </p:animEffect>
                                  </p:childTnLst>
                                </p:cTn>
                              </p:par>
                            </p:childTnLst>
                          </p:cTn>
                        </p:par>
                      </p:childTnLst>
                    </p:cTn>
                  </p:par>
                  <p:par>
                    <p:cTn id="94" fill="hold">
                      <p:stCondLst>
                        <p:cond delay="indefinite"/>
                      </p:stCondLst>
                      <p:childTnLst>
                        <p:par>
                          <p:cTn id="95" fill="hold">
                            <p:stCondLst>
                              <p:cond delay="0"/>
                            </p:stCondLst>
                            <p:childTnLst>
                              <p:par>
                                <p:cTn id="96" presetID="9" presetClass="entr" presetSubtype="0" fill="hold" nodeType="click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dissolve">
                                      <p:cBhvr>
                                        <p:cTn id="98" dur="500"/>
                                        <p:tgtEl>
                                          <p:spTgt spid="30"/>
                                        </p:tgtEl>
                                      </p:cBhvr>
                                    </p:animEffect>
                                  </p:childTnLst>
                                </p:cTn>
                              </p:par>
                              <p:par>
                                <p:cTn id="99" presetID="9" presetClass="entr" presetSubtype="0" fill="hold" nodeType="withEffect">
                                  <p:stCondLst>
                                    <p:cond delay="0"/>
                                  </p:stCondLst>
                                  <p:childTnLst>
                                    <p:set>
                                      <p:cBhvr>
                                        <p:cTn id="100" dur="1" fill="hold">
                                          <p:stCondLst>
                                            <p:cond delay="0"/>
                                          </p:stCondLst>
                                        </p:cTn>
                                        <p:tgtEl>
                                          <p:spTgt spid="38"/>
                                        </p:tgtEl>
                                        <p:attrNameLst>
                                          <p:attrName>style.visibility</p:attrName>
                                        </p:attrNameLst>
                                      </p:cBhvr>
                                      <p:to>
                                        <p:strVal val="visible"/>
                                      </p:to>
                                    </p:set>
                                    <p:animEffect transition="in" filter="dissolve">
                                      <p:cBhvr>
                                        <p:cTn id="101" dur="500"/>
                                        <p:tgtEl>
                                          <p:spTgt spid="38"/>
                                        </p:tgtEl>
                                      </p:cBhvr>
                                    </p:animEffect>
                                  </p:childTnLst>
                                </p:cTn>
                              </p:par>
                              <p:par>
                                <p:cTn id="102" presetID="9" presetClass="entr" presetSubtype="0" fill="hold" nodeType="withEffect">
                                  <p:stCondLst>
                                    <p:cond delay="0"/>
                                  </p:stCondLst>
                                  <p:childTnLst>
                                    <p:set>
                                      <p:cBhvr>
                                        <p:cTn id="103" dur="1" fill="hold">
                                          <p:stCondLst>
                                            <p:cond delay="0"/>
                                          </p:stCondLst>
                                        </p:cTn>
                                        <p:tgtEl>
                                          <p:spTgt spid="46"/>
                                        </p:tgtEl>
                                        <p:attrNameLst>
                                          <p:attrName>style.visibility</p:attrName>
                                        </p:attrNameLst>
                                      </p:cBhvr>
                                      <p:to>
                                        <p:strVal val="visible"/>
                                      </p:to>
                                    </p:set>
                                    <p:animEffect transition="in" filter="dissolve">
                                      <p:cBhvr>
                                        <p:cTn id="104" dur="500"/>
                                        <p:tgtEl>
                                          <p:spTgt spid="46"/>
                                        </p:tgtEl>
                                      </p:cBhvr>
                                    </p:animEffect>
                                  </p:childTnLst>
                                </p:cTn>
                              </p:par>
                              <p:par>
                                <p:cTn id="105" presetID="9" presetClass="entr" presetSubtype="0" fill="hold" nodeType="withEffect">
                                  <p:stCondLst>
                                    <p:cond delay="0"/>
                                  </p:stCondLst>
                                  <p:childTnLst>
                                    <p:set>
                                      <p:cBhvr>
                                        <p:cTn id="106" dur="1" fill="hold">
                                          <p:stCondLst>
                                            <p:cond delay="0"/>
                                          </p:stCondLst>
                                        </p:cTn>
                                        <p:tgtEl>
                                          <p:spTgt spid="54"/>
                                        </p:tgtEl>
                                        <p:attrNameLst>
                                          <p:attrName>style.visibility</p:attrName>
                                        </p:attrNameLst>
                                      </p:cBhvr>
                                      <p:to>
                                        <p:strVal val="visible"/>
                                      </p:to>
                                    </p:set>
                                    <p:animEffect transition="in" filter="dissolve">
                                      <p:cBhvr>
                                        <p:cTn id="107" dur="500"/>
                                        <p:tgtEl>
                                          <p:spTgt spid="54"/>
                                        </p:tgtEl>
                                      </p:cBhvr>
                                    </p:animEffect>
                                  </p:childTnLst>
                                </p:cTn>
                              </p:par>
                            </p:childTnLst>
                          </p:cTn>
                        </p:par>
                        <p:par>
                          <p:cTn id="108" fill="hold">
                            <p:stCondLst>
                              <p:cond delay="500"/>
                            </p:stCondLst>
                            <p:childTnLst>
                              <p:par>
                                <p:cTn id="109" presetID="32" presetClass="emph" presetSubtype="0" fill="hold" nodeType="afterEffect">
                                  <p:stCondLst>
                                    <p:cond delay="0"/>
                                  </p:stCondLst>
                                  <p:childTnLst>
                                    <p:animRot by="120000">
                                      <p:cBhvr>
                                        <p:cTn id="110" dur="100" fill="hold">
                                          <p:stCondLst>
                                            <p:cond delay="0"/>
                                          </p:stCondLst>
                                        </p:cTn>
                                        <p:tgtEl>
                                          <p:spTgt spid="30"/>
                                        </p:tgtEl>
                                        <p:attrNameLst>
                                          <p:attrName>r</p:attrName>
                                        </p:attrNameLst>
                                      </p:cBhvr>
                                    </p:animRot>
                                    <p:animRot by="-240000">
                                      <p:cBhvr>
                                        <p:cTn id="111" dur="200" fill="hold">
                                          <p:stCondLst>
                                            <p:cond delay="200"/>
                                          </p:stCondLst>
                                        </p:cTn>
                                        <p:tgtEl>
                                          <p:spTgt spid="30"/>
                                        </p:tgtEl>
                                        <p:attrNameLst>
                                          <p:attrName>r</p:attrName>
                                        </p:attrNameLst>
                                      </p:cBhvr>
                                    </p:animRot>
                                    <p:animRot by="240000">
                                      <p:cBhvr>
                                        <p:cTn id="112" dur="200" fill="hold">
                                          <p:stCondLst>
                                            <p:cond delay="400"/>
                                          </p:stCondLst>
                                        </p:cTn>
                                        <p:tgtEl>
                                          <p:spTgt spid="30"/>
                                        </p:tgtEl>
                                        <p:attrNameLst>
                                          <p:attrName>r</p:attrName>
                                        </p:attrNameLst>
                                      </p:cBhvr>
                                    </p:animRot>
                                    <p:animRot by="-240000">
                                      <p:cBhvr>
                                        <p:cTn id="113" dur="200" fill="hold">
                                          <p:stCondLst>
                                            <p:cond delay="600"/>
                                          </p:stCondLst>
                                        </p:cTn>
                                        <p:tgtEl>
                                          <p:spTgt spid="30"/>
                                        </p:tgtEl>
                                        <p:attrNameLst>
                                          <p:attrName>r</p:attrName>
                                        </p:attrNameLst>
                                      </p:cBhvr>
                                    </p:animRot>
                                    <p:animRot by="120000">
                                      <p:cBhvr>
                                        <p:cTn id="114" dur="200" fill="hold">
                                          <p:stCondLst>
                                            <p:cond delay="800"/>
                                          </p:stCondLst>
                                        </p:cTn>
                                        <p:tgtEl>
                                          <p:spTgt spid="30"/>
                                        </p:tgtEl>
                                        <p:attrNameLst>
                                          <p:attrName>r</p:attrName>
                                        </p:attrNameLst>
                                      </p:cBhvr>
                                    </p:animRot>
                                  </p:childTnLst>
                                </p:cTn>
                              </p:par>
                              <p:par>
                                <p:cTn id="115" presetID="32" presetClass="emph" presetSubtype="0" fill="hold" nodeType="withEffect">
                                  <p:stCondLst>
                                    <p:cond delay="0"/>
                                  </p:stCondLst>
                                  <p:childTnLst>
                                    <p:animRot by="120000">
                                      <p:cBhvr>
                                        <p:cTn id="116" dur="100" fill="hold">
                                          <p:stCondLst>
                                            <p:cond delay="0"/>
                                          </p:stCondLst>
                                        </p:cTn>
                                        <p:tgtEl>
                                          <p:spTgt spid="38"/>
                                        </p:tgtEl>
                                        <p:attrNameLst>
                                          <p:attrName>r</p:attrName>
                                        </p:attrNameLst>
                                      </p:cBhvr>
                                    </p:animRot>
                                    <p:animRot by="-240000">
                                      <p:cBhvr>
                                        <p:cTn id="117" dur="200" fill="hold">
                                          <p:stCondLst>
                                            <p:cond delay="200"/>
                                          </p:stCondLst>
                                        </p:cTn>
                                        <p:tgtEl>
                                          <p:spTgt spid="38"/>
                                        </p:tgtEl>
                                        <p:attrNameLst>
                                          <p:attrName>r</p:attrName>
                                        </p:attrNameLst>
                                      </p:cBhvr>
                                    </p:animRot>
                                    <p:animRot by="240000">
                                      <p:cBhvr>
                                        <p:cTn id="118" dur="200" fill="hold">
                                          <p:stCondLst>
                                            <p:cond delay="400"/>
                                          </p:stCondLst>
                                        </p:cTn>
                                        <p:tgtEl>
                                          <p:spTgt spid="38"/>
                                        </p:tgtEl>
                                        <p:attrNameLst>
                                          <p:attrName>r</p:attrName>
                                        </p:attrNameLst>
                                      </p:cBhvr>
                                    </p:animRot>
                                    <p:animRot by="-240000">
                                      <p:cBhvr>
                                        <p:cTn id="119" dur="200" fill="hold">
                                          <p:stCondLst>
                                            <p:cond delay="600"/>
                                          </p:stCondLst>
                                        </p:cTn>
                                        <p:tgtEl>
                                          <p:spTgt spid="38"/>
                                        </p:tgtEl>
                                        <p:attrNameLst>
                                          <p:attrName>r</p:attrName>
                                        </p:attrNameLst>
                                      </p:cBhvr>
                                    </p:animRot>
                                    <p:animRot by="120000">
                                      <p:cBhvr>
                                        <p:cTn id="120" dur="200" fill="hold">
                                          <p:stCondLst>
                                            <p:cond delay="800"/>
                                          </p:stCondLst>
                                        </p:cTn>
                                        <p:tgtEl>
                                          <p:spTgt spid="38"/>
                                        </p:tgtEl>
                                        <p:attrNameLst>
                                          <p:attrName>r</p:attrName>
                                        </p:attrNameLst>
                                      </p:cBhvr>
                                    </p:animRot>
                                  </p:childTnLst>
                                </p:cTn>
                              </p:par>
                              <p:par>
                                <p:cTn id="121" presetID="32" presetClass="emph" presetSubtype="0" fill="hold" nodeType="withEffect">
                                  <p:stCondLst>
                                    <p:cond delay="0"/>
                                  </p:stCondLst>
                                  <p:childTnLst>
                                    <p:animRot by="120000">
                                      <p:cBhvr>
                                        <p:cTn id="122" dur="100" fill="hold">
                                          <p:stCondLst>
                                            <p:cond delay="0"/>
                                          </p:stCondLst>
                                        </p:cTn>
                                        <p:tgtEl>
                                          <p:spTgt spid="46"/>
                                        </p:tgtEl>
                                        <p:attrNameLst>
                                          <p:attrName>r</p:attrName>
                                        </p:attrNameLst>
                                      </p:cBhvr>
                                    </p:animRot>
                                    <p:animRot by="-240000">
                                      <p:cBhvr>
                                        <p:cTn id="123" dur="200" fill="hold">
                                          <p:stCondLst>
                                            <p:cond delay="200"/>
                                          </p:stCondLst>
                                        </p:cTn>
                                        <p:tgtEl>
                                          <p:spTgt spid="46"/>
                                        </p:tgtEl>
                                        <p:attrNameLst>
                                          <p:attrName>r</p:attrName>
                                        </p:attrNameLst>
                                      </p:cBhvr>
                                    </p:animRot>
                                    <p:animRot by="240000">
                                      <p:cBhvr>
                                        <p:cTn id="124" dur="200" fill="hold">
                                          <p:stCondLst>
                                            <p:cond delay="400"/>
                                          </p:stCondLst>
                                        </p:cTn>
                                        <p:tgtEl>
                                          <p:spTgt spid="46"/>
                                        </p:tgtEl>
                                        <p:attrNameLst>
                                          <p:attrName>r</p:attrName>
                                        </p:attrNameLst>
                                      </p:cBhvr>
                                    </p:animRot>
                                    <p:animRot by="-240000">
                                      <p:cBhvr>
                                        <p:cTn id="125" dur="200" fill="hold">
                                          <p:stCondLst>
                                            <p:cond delay="600"/>
                                          </p:stCondLst>
                                        </p:cTn>
                                        <p:tgtEl>
                                          <p:spTgt spid="46"/>
                                        </p:tgtEl>
                                        <p:attrNameLst>
                                          <p:attrName>r</p:attrName>
                                        </p:attrNameLst>
                                      </p:cBhvr>
                                    </p:animRot>
                                    <p:animRot by="120000">
                                      <p:cBhvr>
                                        <p:cTn id="126" dur="200" fill="hold">
                                          <p:stCondLst>
                                            <p:cond delay="800"/>
                                          </p:stCondLst>
                                        </p:cTn>
                                        <p:tgtEl>
                                          <p:spTgt spid="46"/>
                                        </p:tgtEl>
                                        <p:attrNameLst>
                                          <p:attrName>r</p:attrName>
                                        </p:attrNameLst>
                                      </p:cBhvr>
                                    </p:animRot>
                                  </p:childTnLst>
                                </p:cTn>
                              </p:par>
                              <p:par>
                                <p:cTn id="127" presetID="32" presetClass="emph" presetSubtype="0" fill="hold" nodeType="withEffect">
                                  <p:stCondLst>
                                    <p:cond delay="0"/>
                                  </p:stCondLst>
                                  <p:childTnLst>
                                    <p:animRot by="120000">
                                      <p:cBhvr>
                                        <p:cTn id="128" dur="100" fill="hold">
                                          <p:stCondLst>
                                            <p:cond delay="0"/>
                                          </p:stCondLst>
                                        </p:cTn>
                                        <p:tgtEl>
                                          <p:spTgt spid="54"/>
                                        </p:tgtEl>
                                        <p:attrNameLst>
                                          <p:attrName>r</p:attrName>
                                        </p:attrNameLst>
                                      </p:cBhvr>
                                    </p:animRot>
                                    <p:animRot by="-240000">
                                      <p:cBhvr>
                                        <p:cTn id="129" dur="200" fill="hold">
                                          <p:stCondLst>
                                            <p:cond delay="200"/>
                                          </p:stCondLst>
                                        </p:cTn>
                                        <p:tgtEl>
                                          <p:spTgt spid="54"/>
                                        </p:tgtEl>
                                        <p:attrNameLst>
                                          <p:attrName>r</p:attrName>
                                        </p:attrNameLst>
                                      </p:cBhvr>
                                    </p:animRot>
                                    <p:animRot by="240000">
                                      <p:cBhvr>
                                        <p:cTn id="130" dur="200" fill="hold">
                                          <p:stCondLst>
                                            <p:cond delay="400"/>
                                          </p:stCondLst>
                                        </p:cTn>
                                        <p:tgtEl>
                                          <p:spTgt spid="54"/>
                                        </p:tgtEl>
                                        <p:attrNameLst>
                                          <p:attrName>r</p:attrName>
                                        </p:attrNameLst>
                                      </p:cBhvr>
                                    </p:animRot>
                                    <p:animRot by="-240000">
                                      <p:cBhvr>
                                        <p:cTn id="131" dur="200" fill="hold">
                                          <p:stCondLst>
                                            <p:cond delay="600"/>
                                          </p:stCondLst>
                                        </p:cTn>
                                        <p:tgtEl>
                                          <p:spTgt spid="54"/>
                                        </p:tgtEl>
                                        <p:attrNameLst>
                                          <p:attrName>r</p:attrName>
                                        </p:attrNameLst>
                                      </p:cBhvr>
                                    </p:animRot>
                                    <p:animRot by="120000">
                                      <p:cBhvr>
                                        <p:cTn id="132" dur="200" fill="hold">
                                          <p:stCondLst>
                                            <p:cond delay="800"/>
                                          </p:stCondLst>
                                        </p:cTn>
                                        <p:tgtEl>
                                          <p:spTgt spid="54"/>
                                        </p:tgtEl>
                                        <p:attrNameLst>
                                          <p:attrName>r</p:attrName>
                                        </p:attrNameLst>
                                      </p:cBhvr>
                                    </p:animRot>
                                  </p:childTnLst>
                                </p:cTn>
                              </p:par>
                            </p:childTnLst>
                          </p:cTn>
                        </p:par>
                        <p:par>
                          <p:cTn id="133" fill="hold">
                            <p:stCondLst>
                              <p:cond delay="1500"/>
                            </p:stCondLst>
                            <p:childTnLst>
                              <p:par>
                                <p:cTn id="134" presetID="9" presetClass="exit" presetSubtype="0" fill="hold" nodeType="afterEffect">
                                  <p:stCondLst>
                                    <p:cond delay="0"/>
                                  </p:stCondLst>
                                  <p:childTnLst>
                                    <p:animEffect transition="out" filter="dissolve">
                                      <p:cBhvr>
                                        <p:cTn id="135" dur="500"/>
                                        <p:tgtEl>
                                          <p:spTgt spid="30"/>
                                        </p:tgtEl>
                                      </p:cBhvr>
                                    </p:animEffect>
                                    <p:set>
                                      <p:cBhvr>
                                        <p:cTn id="136" dur="1" fill="hold">
                                          <p:stCondLst>
                                            <p:cond delay="499"/>
                                          </p:stCondLst>
                                        </p:cTn>
                                        <p:tgtEl>
                                          <p:spTgt spid="30"/>
                                        </p:tgtEl>
                                        <p:attrNameLst>
                                          <p:attrName>style.visibility</p:attrName>
                                        </p:attrNameLst>
                                      </p:cBhvr>
                                      <p:to>
                                        <p:strVal val="hidden"/>
                                      </p:to>
                                    </p:set>
                                  </p:childTnLst>
                                </p:cTn>
                              </p:par>
                              <p:par>
                                <p:cTn id="137" presetID="9" presetClass="exit" presetSubtype="0" fill="hold" nodeType="withEffect">
                                  <p:stCondLst>
                                    <p:cond delay="0"/>
                                  </p:stCondLst>
                                  <p:childTnLst>
                                    <p:animEffect transition="out" filter="dissolve">
                                      <p:cBhvr>
                                        <p:cTn id="138" dur="500"/>
                                        <p:tgtEl>
                                          <p:spTgt spid="38"/>
                                        </p:tgtEl>
                                      </p:cBhvr>
                                    </p:animEffect>
                                    <p:set>
                                      <p:cBhvr>
                                        <p:cTn id="139" dur="1" fill="hold">
                                          <p:stCondLst>
                                            <p:cond delay="499"/>
                                          </p:stCondLst>
                                        </p:cTn>
                                        <p:tgtEl>
                                          <p:spTgt spid="38"/>
                                        </p:tgtEl>
                                        <p:attrNameLst>
                                          <p:attrName>style.visibility</p:attrName>
                                        </p:attrNameLst>
                                      </p:cBhvr>
                                      <p:to>
                                        <p:strVal val="hidden"/>
                                      </p:to>
                                    </p:set>
                                  </p:childTnLst>
                                </p:cTn>
                              </p:par>
                              <p:par>
                                <p:cTn id="140" presetID="9" presetClass="exit" presetSubtype="0" fill="hold" nodeType="withEffect">
                                  <p:stCondLst>
                                    <p:cond delay="0"/>
                                  </p:stCondLst>
                                  <p:childTnLst>
                                    <p:animEffect transition="out" filter="dissolve">
                                      <p:cBhvr>
                                        <p:cTn id="141" dur="500"/>
                                        <p:tgtEl>
                                          <p:spTgt spid="46"/>
                                        </p:tgtEl>
                                      </p:cBhvr>
                                    </p:animEffect>
                                    <p:set>
                                      <p:cBhvr>
                                        <p:cTn id="142" dur="1" fill="hold">
                                          <p:stCondLst>
                                            <p:cond delay="499"/>
                                          </p:stCondLst>
                                        </p:cTn>
                                        <p:tgtEl>
                                          <p:spTgt spid="46"/>
                                        </p:tgtEl>
                                        <p:attrNameLst>
                                          <p:attrName>style.visibility</p:attrName>
                                        </p:attrNameLst>
                                      </p:cBhvr>
                                      <p:to>
                                        <p:strVal val="hidden"/>
                                      </p:to>
                                    </p:set>
                                  </p:childTnLst>
                                </p:cTn>
                              </p:par>
                              <p:par>
                                <p:cTn id="143" presetID="9" presetClass="exit" presetSubtype="0" fill="hold" nodeType="withEffect">
                                  <p:stCondLst>
                                    <p:cond delay="0"/>
                                  </p:stCondLst>
                                  <p:childTnLst>
                                    <p:animEffect transition="out" filter="dissolve">
                                      <p:cBhvr>
                                        <p:cTn id="144" dur="500"/>
                                        <p:tgtEl>
                                          <p:spTgt spid="54"/>
                                        </p:tgtEl>
                                      </p:cBhvr>
                                    </p:animEffect>
                                    <p:set>
                                      <p:cBhvr>
                                        <p:cTn id="145" dur="1" fill="hold">
                                          <p:stCondLst>
                                            <p:cond delay="499"/>
                                          </p:stCondLst>
                                        </p:cTn>
                                        <p:tgtEl>
                                          <p:spTgt spid="54"/>
                                        </p:tgtEl>
                                        <p:attrNameLst>
                                          <p:attrName>style.visibility</p:attrName>
                                        </p:attrNameLst>
                                      </p:cBhvr>
                                      <p:to>
                                        <p:strVal val="hidden"/>
                                      </p:to>
                                    </p:set>
                                  </p:childTnLst>
                                </p:cTn>
                              </p:par>
                            </p:childTnLst>
                          </p:cTn>
                        </p:par>
                      </p:childTnLst>
                    </p:cTn>
                  </p:par>
                  <p:par>
                    <p:cTn id="146" fill="hold">
                      <p:stCondLst>
                        <p:cond delay="indefinite"/>
                      </p:stCondLst>
                      <p:childTnLst>
                        <p:par>
                          <p:cTn id="147" fill="hold">
                            <p:stCondLst>
                              <p:cond delay="0"/>
                            </p:stCondLst>
                            <p:childTnLst>
                              <p:par>
                                <p:cTn id="148" presetID="42" presetClass="path" presetSubtype="0" accel="50000" decel="50000" fill="hold" grpId="1" nodeType="clickEffect">
                                  <p:stCondLst>
                                    <p:cond delay="0"/>
                                  </p:stCondLst>
                                  <p:childTnLst>
                                    <p:animMotion origin="layout" path="M 1.38889E-6 3.33333E-6 L 0.21649 0.05254 " pathEditMode="relative" rAng="0" ptsTypes="AA">
                                      <p:cBhvr>
                                        <p:cTn id="149" dur="2000" fill="hold"/>
                                        <p:tgtEl>
                                          <p:spTgt spid="24"/>
                                        </p:tgtEl>
                                        <p:attrNameLst>
                                          <p:attrName>ppt_x</p:attrName>
                                          <p:attrName>ppt_y</p:attrName>
                                        </p:attrNameLst>
                                      </p:cBhvr>
                                      <p:rCtr x="10816" y="2616"/>
                                    </p:animMotion>
                                  </p:childTnLst>
                                </p:cTn>
                              </p:par>
                              <p:par>
                                <p:cTn id="150" presetID="42" presetClass="path" presetSubtype="0" accel="50000" decel="50000" fill="hold" grpId="1" nodeType="withEffect">
                                  <p:stCondLst>
                                    <p:cond delay="0"/>
                                  </p:stCondLst>
                                  <p:childTnLst>
                                    <p:animMotion origin="layout" path="M 1.38889E-6 1.11111E-6 L 0.32691 0.03032 " pathEditMode="relative" rAng="0" ptsTypes="AA">
                                      <p:cBhvr>
                                        <p:cTn id="151" dur="2000" fill="hold"/>
                                        <p:tgtEl>
                                          <p:spTgt spid="25"/>
                                        </p:tgtEl>
                                        <p:attrNameLst>
                                          <p:attrName>ppt_x</p:attrName>
                                          <p:attrName>ppt_y</p:attrName>
                                        </p:attrNameLst>
                                      </p:cBhvr>
                                      <p:rCtr x="16337" y="1505"/>
                                    </p:animMotion>
                                  </p:childTnLst>
                                </p:cTn>
                              </p:par>
                              <p:par>
                                <p:cTn id="152" presetID="42" presetClass="path" presetSubtype="0" accel="50000" decel="50000" fill="hold" grpId="1" nodeType="withEffect">
                                  <p:stCondLst>
                                    <p:cond delay="0"/>
                                  </p:stCondLst>
                                  <p:childTnLst>
                                    <p:animMotion origin="layout" path="M 1.38889E-6 -4.81481E-6 L 0.45278 0.01065 " pathEditMode="relative" rAng="0" ptsTypes="AA">
                                      <p:cBhvr>
                                        <p:cTn id="153" dur="2000" fill="hold"/>
                                        <p:tgtEl>
                                          <p:spTgt spid="26"/>
                                        </p:tgtEl>
                                        <p:attrNameLst>
                                          <p:attrName>ppt_x</p:attrName>
                                          <p:attrName>ppt_y</p:attrName>
                                        </p:attrNameLst>
                                      </p:cBhvr>
                                      <p:rCtr x="22639" y="532"/>
                                    </p:animMotion>
                                  </p:childTnLst>
                                </p:cTn>
                              </p:par>
                              <p:par>
                                <p:cTn id="154" presetID="42" presetClass="path" presetSubtype="0" accel="50000" decel="50000" fill="hold" grpId="1" nodeType="withEffect">
                                  <p:stCondLst>
                                    <p:cond delay="0"/>
                                  </p:stCondLst>
                                  <p:childTnLst>
                                    <p:animMotion origin="layout" path="M 1.38889E-6 2.96296E-6 L 0.57101 -0.01158 " pathEditMode="relative" rAng="0" ptsTypes="AA">
                                      <p:cBhvr>
                                        <p:cTn id="155" dur="2000" fill="hold"/>
                                        <p:tgtEl>
                                          <p:spTgt spid="27"/>
                                        </p:tgtEl>
                                        <p:attrNameLst>
                                          <p:attrName>ppt_x</p:attrName>
                                          <p:attrName>ppt_y</p:attrName>
                                        </p:attrNameLst>
                                      </p:cBhvr>
                                      <p:rCtr x="28542" y="-57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7" grpId="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62" grpId="0" animBg="1"/>
      <p:bldP spid="62" grpId="1"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336632" cy="634082"/>
          </a:xfrm>
        </p:spPr>
        <p:txBody>
          <a:bodyPr>
            <a:normAutofit fontScale="90000"/>
          </a:bodyPr>
          <a:lstStyle/>
          <a:p>
            <a:r>
              <a:rPr lang="en-GB" dirty="0" err="1" smtClean="0"/>
              <a:t>Unidades</a:t>
            </a:r>
            <a:r>
              <a:rPr lang="en-GB" dirty="0" smtClean="0"/>
              <a:t> de </a:t>
            </a:r>
            <a:r>
              <a:rPr lang="en-GB" dirty="0" err="1" smtClean="0"/>
              <a:t>estado</a:t>
            </a:r>
            <a:r>
              <a:rPr lang="en-GB" dirty="0" smtClean="0"/>
              <a:t> </a:t>
            </a:r>
            <a:r>
              <a:rPr lang="en-GB" dirty="0" err="1" smtClean="0"/>
              <a:t>sólido</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48</a:t>
            </a:fld>
            <a:endParaRPr lang="es-ES" dirty="0"/>
          </a:p>
        </p:txBody>
      </p:sp>
      <p:sp>
        <p:nvSpPr>
          <p:cNvPr id="5" name="Rectangle 8"/>
          <p:cNvSpPr>
            <a:spLocks noChangeArrowheads="1"/>
          </p:cNvSpPr>
          <p:nvPr/>
        </p:nvSpPr>
        <p:spPr bwMode="auto">
          <a:xfrm>
            <a:off x="763588" y="1223963"/>
            <a:ext cx="8208962" cy="1125537"/>
          </a:xfrm>
          <a:prstGeom prst="rect">
            <a:avLst/>
          </a:prstGeom>
          <a:noFill/>
          <a:ln>
            <a:noFill/>
          </a:ln>
          <a:extLst/>
        </p:spPr>
        <p:txBody>
          <a:bodyPr/>
          <a:lstStyle/>
          <a:p>
            <a:pPr algn="just" eaLnBrk="1" hangingPunct="1">
              <a:spcBef>
                <a:spcPct val="20000"/>
              </a:spcBef>
              <a:tabLst>
                <a:tab pos="444500" algn="l"/>
                <a:tab pos="627063" algn="l"/>
                <a:tab pos="4127500" algn="l"/>
              </a:tabLst>
              <a:defRPr/>
            </a:pPr>
            <a:r>
              <a:rPr lang="es-ES_tradnl" sz="2400" b="1" dirty="0">
                <a:solidFill>
                  <a:srgbClr val="993300"/>
                </a:solidFill>
                <a:latin typeface="Arial" charset="0"/>
              </a:rPr>
              <a:t>Particularidades unidades SSD:</a:t>
            </a:r>
          </a:p>
          <a:p>
            <a:pPr marL="444500" indent="-444500" algn="just" eaLnBrk="1" hangingPunct="1">
              <a:spcBef>
                <a:spcPct val="20000"/>
              </a:spcBef>
              <a:buFont typeface="Wingdings" pitchFamily="2" charset="2"/>
              <a:buChar char="v"/>
              <a:tabLst>
                <a:tab pos="444500" algn="l"/>
                <a:tab pos="627063" algn="l"/>
                <a:tab pos="4127500" algn="l"/>
              </a:tabLst>
              <a:defRPr/>
            </a:pPr>
            <a:r>
              <a:rPr lang="es-ES_tradnl" sz="2400" i="1" dirty="0">
                <a:solidFill>
                  <a:srgbClr val="993300"/>
                </a:solidFill>
                <a:latin typeface="Arial" charset="0"/>
              </a:rPr>
              <a:t>Amplificación de la escritura</a:t>
            </a:r>
            <a:r>
              <a:rPr lang="es-ES_tradnl" sz="2400" dirty="0">
                <a:solidFill>
                  <a:srgbClr val="993300"/>
                </a:solidFill>
                <a:latin typeface="Arial" charset="0"/>
              </a:rPr>
              <a:t>:</a:t>
            </a:r>
          </a:p>
          <a:p>
            <a:pPr marL="901700" lvl="1" indent="-444500" algn="just" eaLnBrk="1" hangingPunct="1">
              <a:spcBef>
                <a:spcPct val="20000"/>
              </a:spcBef>
              <a:buFont typeface="Wingdings" pitchFamily="2" charset="2"/>
              <a:buChar char="Ø"/>
              <a:tabLst>
                <a:tab pos="444500" algn="l"/>
                <a:tab pos="627063" algn="l"/>
                <a:tab pos="4127500" algn="l"/>
              </a:tabLst>
              <a:defRPr/>
            </a:pPr>
            <a:r>
              <a:rPr lang="es-ES_tradnl" sz="2000" dirty="0">
                <a:solidFill>
                  <a:srgbClr val="993300"/>
                </a:solidFill>
                <a:latin typeface="Arial" charset="0"/>
              </a:rPr>
              <a:t>Tamaño típico del “sector”: 4KB</a:t>
            </a:r>
          </a:p>
          <a:p>
            <a:pPr marL="901700" lvl="1" indent="-444500" algn="just" eaLnBrk="1" hangingPunct="1">
              <a:spcBef>
                <a:spcPct val="20000"/>
              </a:spcBef>
              <a:buFont typeface="Wingdings" pitchFamily="2" charset="2"/>
              <a:buChar char="Ø"/>
              <a:tabLst>
                <a:tab pos="444500" algn="l"/>
                <a:tab pos="627063" algn="l"/>
                <a:tab pos="4127500" algn="l"/>
              </a:tabLst>
              <a:defRPr/>
            </a:pPr>
            <a:r>
              <a:rPr lang="es-ES_tradnl" sz="2000" dirty="0">
                <a:solidFill>
                  <a:srgbClr val="993300"/>
                </a:solidFill>
                <a:latin typeface="Arial" charset="0"/>
              </a:rPr>
              <a:t>Para escribir, hay que borrar previamente</a:t>
            </a:r>
          </a:p>
          <a:p>
            <a:pPr marL="901700" lvl="1" indent="-444500" algn="just" eaLnBrk="1" hangingPunct="1">
              <a:spcBef>
                <a:spcPct val="20000"/>
              </a:spcBef>
              <a:buFont typeface="Wingdings" pitchFamily="2" charset="2"/>
              <a:buChar char="Ø"/>
              <a:tabLst>
                <a:tab pos="444500" algn="l"/>
                <a:tab pos="627063" algn="l"/>
                <a:tab pos="4127500" algn="l"/>
              </a:tabLst>
              <a:defRPr/>
            </a:pPr>
            <a:r>
              <a:rPr lang="es-ES_tradnl" sz="2000" dirty="0">
                <a:solidFill>
                  <a:srgbClr val="993300"/>
                </a:solidFill>
                <a:latin typeface="Arial" charset="0"/>
              </a:rPr>
              <a:t>Las celdas no se pueden borrar individualmente: </a:t>
            </a:r>
          </a:p>
          <a:p>
            <a:pPr marL="1358900" lvl="2" indent="-444500" algn="just" eaLnBrk="1" hangingPunct="1">
              <a:spcBef>
                <a:spcPct val="20000"/>
              </a:spcBef>
              <a:buFont typeface="Arial" panose="020B0604020202020204" pitchFamily="34" charset="0"/>
              <a:buChar char="•"/>
              <a:tabLst>
                <a:tab pos="444500" algn="l"/>
                <a:tab pos="627063" algn="l"/>
                <a:tab pos="4127500" algn="l"/>
              </a:tabLst>
              <a:defRPr/>
            </a:pPr>
            <a:r>
              <a:rPr lang="es-ES_tradnl" sz="2000" dirty="0">
                <a:solidFill>
                  <a:srgbClr val="993300"/>
                </a:solidFill>
                <a:latin typeface="Arial" charset="0"/>
              </a:rPr>
              <a:t>agrupadas en </a:t>
            </a:r>
            <a:r>
              <a:rPr lang="es-ES_tradnl" sz="2000" i="1" dirty="0">
                <a:solidFill>
                  <a:srgbClr val="993300"/>
                </a:solidFill>
                <a:latin typeface="Arial" charset="0"/>
              </a:rPr>
              <a:t>unidades de borrado</a:t>
            </a:r>
          </a:p>
          <a:p>
            <a:pPr marL="1358900" lvl="2" indent="-444500" algn="just" eaLnBrk="1" hangingPunct="1">
              <a:spcBef>
                <a:spcPct val="20000"/>
              </a:spcBef>
              <a:buFont typeface="Arial" panose="020B0604020202020204" pitchFamily="34" charset="0"/>
              <a:buChar char="•"/>
              <a:tabLst>
                <a:tab pos="444500" algn="l"/>
                <a:tab pos="627063" algn="l"/>
                <a:tab pos="4127500" algn="l"/>
              </a:tabLst>
              <a:defRPr/>
            </a:pPr>
            <a:r>
              <a:rPr lang="es-ES_tradnl" sz="2000" dirty="0">
                <a:solidFill>
                  <a:srgbClr val="993300"/>
                </a:solidFill>
                <a:latin typeface="Arial" charset="0"/>
              </a:rPr>
              <a:t>Tamaño típico de la unidad de borrado: 128KB-256KB</a:t>
            </a:r>
          </a:p>
          <a:p>
            <a:pPr marL="1358900" lvl="2" indent="-444500" algn="just" eaLnBrk="1" hangingPunct="1">
              <a:spcBef>
                <a:spcPct val="20000"/>
              </a:spcBef>
              <a:buFont typeface="Arial" panose="020B0604020202020204" pitchFamily="34" charset="0"/>
              <a:buChar char="•"/>
              <a:tabLst>
                <a:tab pos="444500" algn="l"/>
                <a:tab pos="627063" algn="l"/>
                <a:tab pos="4127500" algn="l"/>
              </a:tabLst>
              <a:defRPr/>
            </a:pPr>
            <a:r>
              <a:rPr lang="es-ES_tradnl" sz="2000" dirty="0">
                <a:solidFill>
                  <a:srgbClr val="993300"/>
                </a:solidFill>
                <a:latin typeface="Arial" charset="0"/>
              </a:rPr>
              <a:t>El borrado de un sector, puede afectar a otros sectores</a:t>
            </a:r>
          </a:p>
          <a:p>
            <a:pPr marL="1358900" lvl="2" indent="-444500" algn="just" eaLnBrk="1" hangingPunct="1">
              <a:spcBef>
                <a:spcPct val="20000"/>
              </a:spcBef>
              <a:buFont typeface="Arial" panose="020B0604020202020204" pitchFamily="34" charset="0"/>
              <a:buChar char="•"/>
              <a:tabLst>
                <a:tab pos="444500" algn="l"/>
                <a:tab pos="627063" algn="l"/>
                <a:tab pos="4127500" algn="l"/>
              </a:tabLst>
              <a:defRPr/>
            </a:pPr>
            <a:r>
              <a:rPr lang="es-ES_tradnl" sz="2000" dirty="0">
                <a:solidFill>
                  <a:srgbClr val="993300"/>
                </a:solidFill>
                <a:latin typeface="Arial" charset="0"/>
              </a:rPr>
              <a:t>Si ya hay otros sectores en la misma unidad de borrado, hay que preservarlos: </a:t>
            </a:r>
          </a:p>
          <a:p>
            <a:pPr lvl="2" algn="just" eaLnBrk="1" hangingPunct="1">
              <a:spcBef>
                <a:spcPct val="20000"/>
              </a:spcBef>
              <a:tabLst>
                <a:tab pos="444500" algn="l"/>
                <a:tab pos="627063" algn="l"/>
                <a:tab pos="4127500" algn="l"/>
              </a:tabLst>
              <a:defRPr/>
            </a:pPr>
            <a:r>
              <a:rPr lang="es-ES_tradnl" sz="2000" b="1" dirty="0">
                <a:solidFill>
                  <a:srgbClr val="993300"/>
                </a:solidFill>
                <a:latin typeface="Arial" charset="0"/>
              </a:rPr>
              <a:t>escritura= </a:t>
            </a:r>
            <a:r>
              <a:rPr lang="es-ES_tradnl" sz="2000" b="1" dirty="0" err="1">
                <a:solidFill>
                  <a:srgbClr val="993300"/>
                </a:solidFill>
                <a:latin typeface="Arial" charset="0"/>
              </a:rPr>
              <a:t>lectura+borrado+modificacion+escritura</a:t>
            </a:r>
            <a:endParaRPr lang="es-ES_tradnl" sz="2000" b="1" dirty="0">
              <a:solidFill>
                <a:srgbClr val="993300"/>
              </a:solidFill>
              <a:latin typeface="Arial" charset="0"/>
            </a:endParaRPr>
          </a:p>
          <a:p>
            <a:pPr marL="1358900" lvl="2" indent="-444500" algn="just" eaLnBrk="1" hangingPunct="1">
              <a:spcBef>
                <a:spcPct val="20000"/>
              </a:spcBef>
              <a:tabLst>
                <a:tab pos="444500" algn="l"/>
                <a:tab pos="627063" algn="l"/>
                <a:tab pos="4127500" algn="l"/>
              </a:tabLst>
              <a:defRPr/>
            </a:pPr>
            <a:endParaRPr lang="es-ES_tradnl" sz="2000" dirty="0">
              <a:solidFill>
                <a:srgbClr val="993300"/>
              </a:solidFill>
              <a:latin typeface="Arial" charset="0"/>
            </a:endParaRPr>
          </a:p>
          <a:p>
            <a:pPr marL="1358900" lvl="2" indent="-444500" algn="just" eaLnBrk="1" hangingPunct="1">
              <a:spcBef>
                <a:spcPct val="20000"/>
              </a:spcBef>
              <a:tabLst>
                <a:tab pos="444500" algn="l"/>
                <a:tab pos="627063" algn="l"/>
                <a:tab pos="4127500" algn="l"/>
              </a:tabLst>
              <a:defRPr/>
            </a:pPr>
            <a:endParaRPr lang="es-ES_tradnl" sz="2000" dirty="0">
              <a:solidFill>
                <a:srgbClr val="993300"/>
              </a:solidFill>
              <a:latin typeface="Arial" charset="0"/>
            </a:endParaRPr>
          </a:p>
          <a:p>
            <a:pPr marL="901700" lvl="1" indent="-444500" algn="just" eaLnBrk="1" hangingPunct="1">
              <a:spcBef>
                <a:spcPct val="20000"/>
              </a:spcBef>
              <a:buFont typeface="Wingdings" pitchFamily="2" charset="2"/>
              <a:buChar char="Ø"/>
              <a:tabLst>
                <a:tab pos="444500" algn="l"/>
                <a:tab pos="627063" algn="l"/>
                <a:tab pos="4127500" algn="l"/>
              </a:tabLst>
              <a:defRPr/>
            </a:pPr>
            <a:endParaRPr lang="es-ES_tradnl" sz="2000" dirty="0">
              <a:solidFill>
                <a:srgbClr val="993300"/>
              </a:solidFill>
              <a:latin typeface="Arial" charset="0"/>
            </a:endParaRPr>
          </a:p>
        </p:txBody>
      </p:sp>
    </p:spTree>
    <p:extLst>
      <p:ext uri="{BB962C8B-B14F-4D97-AF65-F5344CB8AC3E}">
        <p14:creationId xmlns:p14="http://schemas.microsoft.com/office/powerpoint/2010/main" val="4550395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336632" cy="634082"/>
          </a:xfrm>
        </p:spPr>
        <p:txBody>
          <a:bodyPr>
            <a:normAutofit fontScale="90000"/>
          </a:bodyPr>
          <a:lstStyle/>
          <a:p>
            <a:r>
              <a:rPr lang="en-GB" dirty="0" err="1" smtClean="0"/>
              <a:t>Unidades</a:t>
            </a:r>
            <a:r>
              <a:rPr lang="en-GB" dirty="0" smtClean="0"/>
              <a:t> de </a:t>
            </a:r>
            <a:r>
              <a:rPr lang="en-GB" dirty="0" err="1" smtClean="0"/>
              <a:t>estado</a:t>
            </a:r>
            <a:r>
              <a:rPr lang="en-GB" dirty="0" smtClean="0"/>
              <a:t> </a:t>
            </a:r>
            <a:r>
              <a:rPr lang="en-GB" dirty="0" err="1" smtClean="0"/>
              <a:t>sólido</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49</a:t>
            </a:fld>
            <a:endParaRPr lang="es-ES" dirty="0"/>
          </a:p>
        </p:txBody>
      </p:sp>
      <p:sp>
        <p:nvSpPr>
          <p:cNvPr id="4" name="Rectángulo 3"/>
          <p:cNvSpPr>
            <a:spLocks noChangeArrowheads="1"/>
          </p:cNvSpPr>
          <p:nvPr/>
        </p:nvSpPr>
        <p:spPr bwMode="auto">
          <a:xfrm>
            <a:off x="6156325" y="3860800"/>
            <a:ext cx="2879725" cy="2520950"/>
          </a:xfrm>
          <a:prstGeom prst="rect">
            <a:avLst/>
          </a:prstGeom>
          <a:solidFill>
            <a:srgbClr val="FFEABF"/>
          </a:solidFill>
          <a:ln w="12700" algn="ctr">
            <a:solidFill>
              <a:srgbClr val="000000"/>
            </a:solidFill>
            <a:round/>
            <a:headEnd/>
            <a:tailEnd/>
          </a:ln>
        </p:spPr>
        <p:txBody>
          <a:bodyPr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 name="Rectangle 8"/>
          <p:cNvSpPr>
            <a:spLocks noChangeArrowheads="1"/>
          </p:cNvSpPr>
          <p:nvPr/>
        </p:nvSpPr>
        <p:spPr bwMode="auto">
          <a:xfrm>
            <a:off x="611188" y="1268413"/>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901700" indent="-44450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lvl="1" algn="just" eaLnBrk="1" hangingPunct="1"/>
            <a:endParaRPr lang="es-ES_tradnl" altLang="es-ES" sz="2000"/>
          </a:p>
        </p:txBody>
      </p:sp>
      <p:sp>
        <p:nvSpPr>
          <p:cNvPr id="7" name="Rectangle 8"/>
          <p:cNvSpPr>
            <a:spLocks noChangeArrowheads="1"/>
          </p:cNvSpPr>
          <p:nvPr/>
        </p:nvSpPr>
        <p:spPr bwMode="auto">
          <a:xfrm>
            <a:off x="763588" y="1187450"/>
            <a:ext cx="8208962" cy="274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901700" indent="-44450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358900" indent="-4445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buFontTx/>
              <a:buNone/>
            </a:pPr>
            <a:r>
              <a:rPr lang="es-ES_tradnl" altLang="es-ES" sz="2400" b="1" dirty="0" err="1">
                <a:solidFill>
                  <a:srgbClr val="993300"/>
                </a:solidFill>
              </a:rPr>
              <a:t>Wear</a:t>
            </a:r>
            <a:r>
              <a:rPr lang="es-ES_tradnl" altLang="es-ES" sz="2400" b="1" dirty="0">
                <a:solidFill>
                  <a:srgbClr val="993300"/>
                </a:solidFill>
              </a:rPr>
              <a:t> </a:t>
            </a:r>
            <a:r>
              <a:rPr lang="es-ES_tradnl" altLang="es-ES" sz="2400" b="1" dirty="0" err="1">
                <a:solidFill>
                  <a:srgbClr val="993300"/>
                </a:solidFill>
              </a:rPr>
              <a:t>Leveling</a:t>
            </a:r>
            <a:r>
              <a:rPr lang="es-ES_tradnl" altLang="es-ES" sz="2400" b="1" dirty="0">
                <a:solidFill>
                  <a:srgbClr val="993300"/>
                </a:solidFill>
              </a:rPr>
              <a:t>:</a:t>
            </a:r>
          </a:p>
          <a:p>
            <a:pPr algn="just" eaLnBrk="1" hangingPunct="1"/>
            <a:r>
              <a:rPr lang="es-ES_tradnl" altLang="es-ES" sz="2400" dirty="0">
                <a:solidFill>
                  <a:srgbClr val="993300"/>
                </a:solidFill>
              </a:rPr>
              <a:t>Algunos archivos se actualizan con mucha frecuencia</a:t>
            </a:r>
          </a:p>
          <a:p>
            <a:pPr lvl="1" algn="just" eaLnBrk="1" hangingPunct="1"/>
            <a:r>
              <a:rPr lang="es-ES_tradnl" altLang="es-ES" sz="2000" dirty="0">
                <a:solidFill>
                  <a:srgbClr val="993300"/>
                </a:solidFill>
              </a:rPr>
              <a:t>Sus sectores se reescriben una y otra vez: DESGASTE</a:t>
            </a:r>
          </a:p>
          <a:p>
            <a:pPr algn="just" eaLnBrk="1" hangingPunct="1"/>
            <a:r>
              <a:rPr lang="es-ES_tradnl" altLang="es-ES" sz="2400" dirty="0" err="1">
                <a:solidFill>
                  <a:srgbClr val="993300"/>
                </a:solidFill>
              </a:rPr>
              <a:t>Wear</a:t>
            </a:r>
            <a:r>
              <a:rPr lang="es-ES_tradnl" altLang="es-ES" sz="2400" dirty="0">
                <a:solidFill>
                  <a:srgbClr val="993300"/>
                </a:solidFill>
              </a:rPr>
              <a:t> </a:t>
            </a:r>
            <a:r>
              <a:rPr lang="es-ES_tradnl" altLang="es-ES" sz="2400" dirty="0" err="1">
                <a:solidFill>
                  <a:srgbClr val="993300"/>
                </a:solidFill>
              </a:rPr>
              <a:t>Leveling</a:t>
            </a:r>
            <a:r>
              <a:rPr lang="es-ES_tradnl" altLang="es-ES" sz="2400" dirty="0">
                <a:solidFill>
                  <a:srgbClr val="993300"/>
                </a:solidFill>
              </a:rPr>
              <a:t> dinámico:</a:t>
            </a:r>
          </a:p>
          <a:p>
            <a:pPr lvl="1" algn="just" eaLnBrk="1" hangingPunct="1"/>
            <a:r>
              <a:rPr lang="es-ES_tradnl" altLang="es-ES" sz="2000" dirty="0">
                <a:solidFill>
                  <a:srgbClr val="993300"/>
                </a:solidFill>
              </a:rPr>
              <a:t>Interfaz usa números lógicos de sector y establece una relación con los números físicos de sector en el momento de la escritura:</a:t>
            </a:r>
            <a:endParaRPr lang="es-ES_tradnl" altLang="es-ES" sz="1600" dirty="0">
              <a:solidFill>
                <a:srgbClr val="993300"/>
              </a:solidFill>
            </a:endParaRPr>
          </a:p>
        </p:txBody>
      </p:sp>
      <p:graphicFrame>
        <p:nvGraphicFramePr>
          <p:cNvPr id="8" name="Group 154"/>
          <p:cNvGraphicFramePr>
            <a:graphicFrameLocks noGrp="1"/>
          </p:cNvGraphicFramePr>
          <p:nvPr/>
        </p:nvGraphicFramePr>
        <p:xfrm>
          <a:off x="5762625" y="4278313"/>
          <a:ext cx="898525" cy="2030414"/>
        </p:xfrm>
        <a:graphic>
          <a:graphicData uri="http://schemas.openxmlformats.org/drawingml/2006/table">
            <a:tbl>
              <a:tblPr/>
              <a:tblGrid>
                <a:gridCol w="898525"/>
              </a:tblGrid>
              <a:tr h="403098">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1" i="0" u="none" strike="noStrike" cap="none" normalizeH="0" baseline="0" dirty="0" smtClean="0">
                          <a:ln>
                            <a:noFill/>
                          </a:ln>
                          <a:solidFill>
                            <a:srgbClr val="000099"/>
                          </a:solidFill>
                          <a:effectLst/>
                          <a:latin typeface="Arial" charset="0"/>
                        </a:rPr>
                        <a:t>LBA</a:t>
                      </a:r>
                      <a:endParaRPr kumimoji="0" lang="es-ES" sz="1600" b="1" i="0" u="none" strike="noStrike" cap="none" normalizeH="0" baseline="-25000" dirty="0" smtClean="0">
                        <a:ln>
                          <a:noFill/>
                        </a:ln>
                        <a:solidFill>
                          <a:srgbClr val="000099"/>
                        </a:solidFill>
                        <a:effectLst/>
                        <a:latin typeface="Arial" charset="0"/>
                      </a:endParaRP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r>
              <a:tr h="330096">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smtClean="0">
                          <a:ln>
                            <a:noFill/>
                          </a:ln>
                          <a:solidFill>
                            <a:schemeClr val="tx1"/>
                          </a:solidFill>
                          <a:effectLst/>
                          <a:latin typeface="Arial" charset="0"/>
                        </a:rPr>
                        <a:t>0</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0096">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dirty="0" smtClean="0">
                          <a:ln>
                            <a:noFill/>
                          </a:ln>
                          <a:solidFill>
                            <a:schemeClr val="tx1"/>
                          </a:solidFill>
                          <a:effectLst/>
                          <a:latin typeface="Arial" charset="0"/>
                        </a:rPr>
                        <a:t>1</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0096">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dirty="0" smtClean="0">
                          <a:ln>
                            <a:noFill/>
                          </a:ln>
                          <a:solidFill>
                            <a:schemeClr val="tx1"/>
                          </a:solidFill>
                          <a:effectLst/>
                          <a:latin typeface="Arial" charset="0"/>
                        </a:rPr>
                        <a:t>2</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0096">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dirty="0" smtClean="0">
                          <a:ln>
                            <a:noFill/>
                          </a:ln>
                          <a:solidFill>
                            <a:schemeClr val="tx1"/>
                          </a:solidFill>
                          <a:effectLst/>
                          <a:latin typeface="Arial" charset="0"/>
                        </a:rPr>
                        <a:t>3</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06932">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dirty="0" smtClean="0">
                          <a:ln>
                            <a:noFill/>
                          </a:ln>
                          <a:solidFill>
                            <a:schemeClr val="tx1"/>
                          </a:solidFill>
                          <a:effectLst/>
                          <a:latin typeface="Arial" charset="0"/>
                        </a:rPr>
                        <a:t>…</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bl>
          </a:graphicData>
        </a:graphic>
      </p:graphicFrame>
      <p:graphicFrame>
        <p:nvGraphicFramePr>
          <p:cNvPr id="9" name="Group 154"/>
          <p:cNvGraphicFramePr>
            <a:graphicFrameLocks noGrp="1"/>
          </p:cNvGraphicFramePr>
          <p:nvPr/>
        </p:nvGraphicFramePr>
        <p:xfrm>
          <a:off x="7596188" y="4273550"/>
          <a:ext cx="898525" cy="2030414"/>
        </p:xfrm>
        <a:graphic>
          <a:graphicData uri="http://schemas.openxmlformats.org/drawingml/2006/table">
            <a:tbl>
              <a:tblPr/>
              <a:tblGrid>
                <a:gridCol w="898525"/>
              </a:tblGrid>
              <a:tr h="403098">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600" b="1" i="0" u="none" strike="noStrike" cap="none" normalizeH="0" baseline="0" dirty="0" smtClean="0">
                          <a:ln>
                            <a:noFill/>
                          </a:ln>
                          <a:solidFill>
                            <a:srgbClr val="000099"/>
                          </a:solidFill>
                          <a:effectLst/>
                          <a:latin typeface="Arial" charset="0"/>
                        </a:rPr>
                        <a:t>Sector</a:t>
                      </a:r>
                      <a:endParaRPr kumimoji="0" lang="es-ES" sz="1600" b="1" i="0" u="none" strike="noStrike" cap="none" normalizeH="0" baseline="-25000" dirty="0" smtClean="0">
                        <a:ln>
                          <a:noFill/>
                        </a:ln>
                        <a:solidFill>
                          <a:srgbClr val="000099"/>
                        </a:solidFill>
                        <a:effectLst/>
                        <a:latin typeface="Arial" charset="0"/>
                      </a:endParaRP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r>
              <a:tr h="330096">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smtClean="0">
                          <a:ln>
                            <a:noFill/>
                          </a:ln>
                          <a:solidFill>
                            <a:schemeClr val="tx1"/>
                          </a:solidFill>
                          <a:effectLst/>
                          <a:latin typeface="Arial" charset="0"/>
                        </a:rPr>
                        <a:t>0</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0096">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dirty="0" smtClean="0">
                          <a:ln>
                            <a:noFill/>
                          </a:ln>
                          <a:solidFill>
                            <a:schemeClr val="tx1"/>
                          </a:solidFill>
                          <a:effectLst/>
                          <a:latin typeface="Arial" charset="0"/>
                        </a:rPr>
                        <a:t>1</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0096">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dirty="0" smtClean="0">
                          <a:ln>
                            <a:noFill/>
                          </a:ln>
                          <a:solidFill>
                            <a:schemeClr val="tx1"/>
                          </a:solidFill>
                          <a:effectLst/>
                          <a:latin typeface="Arial" charset="0"/>
                        </a:rPr>
                        <a:t>2</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30096">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dirty="0" smtClean="0">
                          <a:ln>
                            <a:noFill/>
                          </a:ln>
                          <a:solidFill>
                            <a:schemeClr val="tx1"/>
                          </a:solidFill>
                          <a:effectLst/>
                          <a:latin typeface="Arial" charset="0"/>
                        </a:rPr>
                        <a:t>3</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06932">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s-ES" sz="1400" b="0" i="0" u="none" strike="noStrike" cap="none" normalizeH="0" baseline="0" dirty="0" smtClean="0">
                          <a:ln>
                            <a:noFill/>
                          </a:ln>
                          <a:solidFill>
                            <a:schemeClr val="tx1"/>
                          </a:solidFill>
                          <a:effectLst/>
                          <a:latin typeface="Arial" charset="0"/>
                        </a:rPr>
                        <a:t>…</a:t>
                      </a:r>
                    </a:p>
                  </a:txBody>
                  <a:tcPr marL="90000" marR="90000" marT="46786" marB="46786"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bl>
          </a:graphicData>
        </a:graphic>
      </p:graphicFrame>
      <p:sp>
        <p:nvSpPr>
          <p:cNvPr id="10" name="CuadroTexto 9"/>
          <p:cNvSpPr txBox="1">
            <a:spLocks noChangeArrowheads="1"/>
          </p:cNvSpPr>
          <p:nvPr/>
        </p:nvSpPr>
        <p:spPr bwMode="auto">
          <a:xfrm>
            <a:off x="6156325" y="3876675"/>
            <a:ext cx="6048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spcBef>
                <a:spcPct val="0"/>
              </a:spcBef>
              <a:buFontTx/>
              <a:buNone/>
            </a:pPr>
            <a:r>
              <a:rPr lang="es-ES" altLang="es-ES" sz="1600">
                <a:solidFill>
                  <a:schemeClr val="tx1"/>
                </a:solidFill>
              </a:rPr>
              <a:t>SSD</a:t>
            </a:r>
          </a:p>
        </p:txBody>
      </p:sp>
      <p:grpSp>
        <p:nvGrpSpPr>
          <p:cNvPr id="11" name="Group 149"/>
          <p:cNvGrpSpPr>
            <a:grpSpLocks/>
          </p:cNvGrpSpPr>
          <p:nvPr/>
        </p:nvGrpSpPr>
        <p:grpSpPr bwMode="auto">
          <a:xfrm>
            <a:off x="6278563" y="4705350"/>
            <a:ext cx="360362" cy="265113"/>
            <a:chOff x="3692" y="2345"/>
            <a:chExt cx="1208" cy="1388"/>
          </a:xfrm>
        </p:grpSpPr>
        <p:sp>
          <p:nvSpPr>
            <p:cNvPr id="12" name="Freeform 132"/>
            <p:cNvSpPr>
              <a:spLocks/>
            </p:cNvSpPr>
            <p:nvPr/>
          </p:nvSpPr>
          <p:spPr bwMode="auto">
            <a:xfrm>
              <a:off x="4413" y="2348"/>
              <a:ext cx="471" cy="375"/>
            </a:xfrm>
            <a:custGeom>
              <a:avLst/>
              <a:gdLst>
                <a:gd name="T0" fmla="*/ 1 w 941"/>
                <a:gd name="T1" fmla="*/ 1 h 750"/>
                <a:gd name="T2" fmla="*/ 1 w 941"/>
                <a:gd name="T3" fmla="*/ 1 h 750"/>
                <a:gd name="T4" fmla="*/ 1 w 941"/>
                <a:gd name="T5" fmla="*/ 1 h 750"/>
                <a:gd name="T6" fmla="*/ 1 w 941"/>
                <a:gd name="T7" fmla="*/ 1 h 750"/>
                <a:gd name="T8" fmla="*/ 1 w 941"/>
                <a:gd name="T9" fmla="*/ 1 h 750"/>
                <a:gd name="T10" fmla="*/ 1 w 941"/>
                <a:gd name="T11" fmla="*/ 1 h 750"/>
                <a:gd name="T12" fmla="*/ 1 w 941"/>
                <a:gd name="T13" fmla="*/ 1 h 750"/>
                <a:gd name="T14" fmla="*/ 1 w 941"/>
                <a:gd name="T15" fmla="*/ 1 h 750"/>
                <a:gd name="T16" fmla="*/ 1 w 941"/>
                <a:gd name="T17" fmla="*/ 1 h 750"/>
                <a:gd name="T18" fmla="*/ 1 w 941"/>
                <a:gd name="T19" fmla="*/ 1 h 750"/>
                <a:gd name="T20" fmla="*/ 1 w 941"/>
                <a:gd name="T21" fmla="*/ 1 h 750"/>
                <a:gd name="T22" fmla="*/ 1 w 941"/>
                <a:gd name="T23" fmla="*/ 1 h 750"/>
                <a:gd name="T24" fmla="*/ 1 w 941"/>
                <a:gd name="T25" fmla="*/ 1 h 750"/>
                <a:gd name="T26" fmla="*/ 1 w 941"/>
                <a:gd name="T27" fmla="*/ 1 h 750"/>
                <a:gd name="T28" fmla="*/ 1 w 941"/>
                <a:gd name="T29" fmla="*/ 1 h 750"/>
                <a:gd name="T30" fmla="*/ 1 w 941"/>
                <a:gd name="T31" fmla="*/ 1 h 750"/>
                <a:gd name="T32" fmla="*/ 1 w 941"/>
                <a:gd name="T33" fmla="*/ 1 h 750"/>
                <a:gd name="T34" fmla="*/ 1 w 941"/>
                <a:gd name="T35" fmla="*/ 1 h 750"/>
                <a:gd name="T36" fmla="*/ 1 w 941"/>
                <a:gd name="T37" fmla="*/ 1 h 750"/>
                <a:gd name="T38" fmla="*/ 1 w 941"/>
                <a:gd name="T39" fmla="*/ 1 h 750"/>
                <a:gd name="T40" fmla="*/ 1 w 941"/>
                <a:gd name="T41" fmla="*/ 1 h 750"/>
                <a:gd name="T42" fmla="*/ 1 w 941"/>
                <a:gd name="T43" fmla="*/ 0 h 750"/>
                <a:gd name="T44" fmla="*/ 1 w 941"/>
                <a:gd name="T45" fmla="*/ 0 h 750"/>
                <a:gd name="T46" fmla="*/ 1 w 941"/>
                <a:gd name="T47" fmla="*/ 0 h 750"/>
                <a:gd name="T48" fmla="*/ 1 w 941"/>
                <a:gd name="T49" fmla="*/ 1 h 750"/>
                <a:gd name="T50" fmla="*/ 1 w 941"/>
                <a:gd name="T51" fmla="*/ 1 h 750"/>
                <a:gd name="T52" fmla="*/ 1 w 941"/>
                <a:gd name="T53" fmla="*/ 1 h 750"/>
                <a:gd name="T54" fmla="*/ 1 w 941"/>
                <a:gd name="T55" fmla="*/ 1 h 750"/>
                <a:gd name="T56" fmla="*/ 1 w 941"/>
                <a:gd name="T57" fmla="*/ 1 h 750"/>
                <a:gd name="T58" fmla="*/ 1 w 941"/>
                <a:gd name="T59" fmla="*/ 1 h 750"/>
                <a:gd name="T60" fmla="*/ 1 w 941"/>
                <a:gd name="T61" fmla="*/ 1 h 750"/>
                <a:gd name="T62" fmla="*/ 1 w 941"/>
                <a:gd name="T63" fmla="*/ 1 h 750"/>
                <a:gd name="T64" fmla="*/ 1 w 941"/>
                <a:gd name="T65" fmla="*/ 1 h 750"/>
                <a:gd name="T66" fmla="*/ 1 w 941"/>
                <a:gd name="T67" fmla="*/ 1 h 750"/>
                <a:gd name="T68" fmla="*/ 1 w 941"/>
                <a:gd name="T69" fmla="*/ 1 h 750"/>
                <a:gd name="T70" fmla="*/ 1 w 941"/>
                <a:gd name="T71" fmla="*/ 1 h 750"/>
                <a:gd name="T72" fmla="*/ 1 w 941"/>
                <a:gd name="T73" fmla="*/ 1 h 750"/>
                <a:gd name="T74" fmla="*/ 1 w 941"/>
                <a:gd name="T75" fmla="*/ 1 h 750"/>
                <a:gd name="T76" fmla="*/ 1 w 941"/>
                <a:gd name="T77" fmla="*/ 1 h 750"/>
                <a:gd name="T78" fmla="*/ 1 w 941"/>
                <a:gd name="T79" fmla="*/ 1 h 750"/>
                <a:gd name="T80" fmla="*/ 1 w 941"/>
                <a:gd name="T81" fmla="*/ 1 h 750"/>
                <a:gd name="T82" fmla="*/ 1 w 941"/>
                <a:gd name="T83" fmla="*/ 1 h 750"/>
                <a:gd name="T84" fmla="*/ 1 w 941"/>
                <a:gd name="T85" fmla="*/ 1 h 750"/>
                <a:gd name="T86" fmla="*/ 1 w 941"/>
                <a:gd name="T87" fmla="*/ 1 h 750"/>
                <a:gd name="T88" fmla="*/ 1 w 941"/>
                <a:gd name="T89" fmla="*/ 1 h 750"/>
                <a:gd name="T90" fmla="*/ 1 w 941"/>
                <a:gd name="T91" fmla="*/ 1 h 750"/>
                <a:gd name="T92" fmla="*/ 1 w 941"/>
                <a:gd name="T93" fmla="*/ 1 h 750"/>
                <a:gd name="T94" fmla="*/ 1 w 941"/>
                <a:gd name="T95" fmla="*/ 1 h 750"/>
                <a:gd name="T96" fmla="*/ 1 w 941"/>
                <a:gd name="T97" fmla="*/ 1 h 750"/>
                <a:gd name="T98" fmla="*/ 0 w 941"/>
                <a:gd name="T99" fmla="*/ 1 h 750"/>
                <a:gd name="T100" fmla="*/ 0 w 941"/>
                <a:gd name="T101" fmla="*/ 1 h 7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41"/>
                <a:gd name="T154" fmla="*/ 0 h 750"/>
                <a:gd name="T155" fmla="*/ 941 w 941"/>
                <a:gd name="T156" fmla="*/ 750 h 7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41" h="750">
                  <a:moveTo>
                    <a:pt x="0" y="361"/>
                  </a:moveTo>
                  <a:lnTo>
                    <a:pt x="624" y="750"/>
                  </a:lnTo>
                  <a:lnTo>
                    <a:pt x="941" y="237"/>
                  </a:lnTo>
                  <a:lnTo>
                    <a:pt x="937" y="233"/>
                  </a:lnTo>
                  <a:lnTo>
                    <a:pt x="932" y="226"/>
                  </a:lnTo>
                  <a:lnTo>
                    <a:pt x="928" y="220"/>
                  </a:lnTo>
                  <a:lnTo>
                    <a:pt x="922" y="212"/>
                  </a:lnTo>
                  <a:lnTo>
                    <a:pt x="916" y="205"/>
                  </a:lnTo>
                  <a:lnTo>
                    <a:pt x="911" y="197"/>
                  </a:lnTo>
                  <a:lnTo>
                    <a:pt x="901" y="188"/>
                  </a:lnTo>
                  <a:lnTo>
                    <a:pt x="892" y="178"/>
                  </a:lnTo>
                  <a:lnTo>
                    <a:pt x="882" y="167"/>
                  </a:lnTo>
                  <a:lnTo>
                    <a:pt x="873" y="157"/>
                  </a:lnTo>
                  <a:lnTo>
                    <a:pt x="861" y="144"/>
                  </a:lnTo>
                  <a:lnTo>
                    <a:pt x="850" y="135"/>
                  </a:lnTo>
                  <a:lnTo>
                    <a:pt x="837" y="123"/>
                  </a:lnTo>
                  <a:lnTo>
                    <a:pt x="823" y="114"/>
                  </a:lnTo>
                  <a:lnTo>
                    <a:pt x="814" y="108"/>
                  </a:lnTo>
                  <a:lnTo>
                    <a:pt x="806" y="100"/>
                  </a:lnTo>
                  <a:lnTo>
                    <a:pt x="798" y="95"/>
                  </a:lnTo>
                  <a:lnTo>
                    <a:pt x="791" y="91"/>
                  </a:lnTo>
                  <a:lnTo>
                    <a:pt x="781" y="85"/>
                  </a:lnTo>
                  <a:lnTo>
                    <a:pt x="772" y="77"/>
                  </a:lnTo>
                  <a:lnTo>
                    <a:pt x="764" y="72"/>
                  </a:lnTo>
                  <a:lnTo>
                    <a:pt x="755" y="68"/>
                  </a:lnTo>
                  <a:lnTo>
                    <a:pt x="743" y="62"/>
                  </a:lnTo>
                  <a:lnTo>
                    <a:pt x="734" y="57"/>
                  </a:lnTo>
                  <a:lnTo>
                    <a:pt x="724" y="53"/>
                  </a:lnTo>
                  <a:lnTo>
                    <a:pt x="715" y="47"/>
                  </a:lnTo>
                  <a:lnTo>
                    <a:pt x="705" y="43"/>
                  </a:lnTo>
                  <a:lnTo>
                    <a:pt x="694" y="39"/>
                  </a:lnTo>
                  <a:lnTo>
                    <a:pt x="683" y="34"/>
                  </a:lnTo>
                  <a:lnTo>
                    <a:pt x="675" y="32"/>
                  </a:lnTo>
                  <a:lnTo>
                    <a:pt x="662" y="26"/>
                  </a:lnTo>
                  <a:lnTo>
                    <a:pt x="650" y="22"/>
                  </a:lnTo>
                  <a:lnTo>
                    <a:pt x="639" y="19"/>
                  </a:lnTo>
                  <a:lnTo>
                    <a:pt x="625" y="17"/>
                  </a:lnTo>
                  <a:lnTo>
                    <a:pt x="612" y="11"/>
                  </a:lnTo>
                  <a:lnTo>
                    <a:pt x="601" y="9"/>
                  </a:lnTo>
                  <a:lnTo>
                    <a:pt x="587" y="7"/>
                  </a:lnTo>
                  <a:lnTo>
                    <a:pt x="576" y="5"/>
                  </a:lnTo>
                  <a:lnTo>
                    <a:pt x="563" y="1"/>
                  </a:lnTo>
                  <a:lnTo>
                    <a:pt x="549" y="1"/>
                  </a:lnTo>
                  <a:lnTo>
                    <a:pt x="534" y="0"/>
                  </a:lnTo>
                  <a:lnTo>
                    <a:pt x="521" y="0"/>
                  </a:lnTo>
                  <a:lnTo>
                    <a:pt x="506" y="0"/>
                  </a:lnTo>
                  <a:lnTo>
                    <a:pt x="492" y="0"/>
                  </a:lnTo>
                  <a:lnTo>
                    <a:pt x="477" y="0"/>
                  </a:lnTo>
                  <a:lnTo>
                    <a:pt x="464" y="1"/>
                  </a:lnTo>
                  <a:lnTo>
                    <a:pt x="447" y="1"/>
                  </a:lnTo>
                  <a:lnTo>
                    <a:pt x="432" y="1"/>
                  </a:lnTo>
                  <a:lnTo>
                    <a:pt x="416" y="1"/>
                  </a:lnTo>
                  <a:lnTo>
                    <a:pt x="403" y="5"/>
                  </a:lnTo>
                  <a:lnTo>
                    <a:pt x="390" y="7"/>
                  </a:lnTo>
                  <a:lnTo>
                    <a:pt x="376" y="9"/>
                  </a:lnTo>
                  <a:lnTo>
                    <a:pt x="363" y="15"/>
                  </a:lnTo>
                  <a:lnTo>
                    <a:pt x="348" y="19"/>
                  </a:lnTo>
                  <a:lnTo>
                    <a:pt x="335" y="22"/>
                  </a:lnTo>
                  <a:lnTo>
                    <a:pt x="321" y="26"/>
                  </a:lnTo>
                  <a:lnTo>
                    <a:pt x="310" y="32"/>
                  </a:lnTo>
                  <a:lnTo>
                    <a:pt x="298" y="38"/>
                  </a:lnTo>
                  <a:lnTo>
                    <a:pt x="285" y="41"/>
                  </a:lnTo>
                  <a:lnTo>
                    <a:pt x="274" y="47"/>
                  </a:lnTo>
                  <a:lnTo>
                    <a:pt x="262" y="55"/>
                  </a:lnTo>
                  <a:lnTo>
                    <a:pt x="253" y="62"/>
                  </a:lnTo>
                  <a:lnTo>
                    <a:pt x="241" y="66"/>
                  </a:lnTo>
                  <a:lnTo>
                    <a:pt x="230" y="74"/>
                  </a:lnTo>
                  <a:lnTo>
                    <a:pt x="221" y="79"/>
                  </a:lnTo>
                  <a:lnTo>
                    <a:pt x="211" y="87"/>
                  </a:lnTo>
                  <a:lnTo>
                    <a:pt x="200" y="95"/>
                  </a:lnTo>
                  <a:lnTo>
                    <a:pt x="192" y="102"/>
                  </a:lnTo>
                  <a:lnTo>
                    <a:pt x="182" y="110"/>
                  </a:lnTo>
                  <a:lnTo>
                    <a:pt x="173" y="119"/>
                  </a:lnTo>
                  <a:lnTo>
                    <a:pt x="163" y="127"/>
                  </a:lnTo>
                  <a:lnTo>
                    <a:pt x="154" y="135"/>
                  </a:lnTo>
                  <a:lnTo>
                    <a:pt x="146" y="142"/>
                  </a:lnTo>
                  <a:lnTo>
                    <a:pt x="139" y="152"/>
                  </a:lnTo>
                  <a:lnTo>
                    <a:pt x="129" y="159"/>
                  </a:lnTo>
                  <a:lnTo>
                    <a:pt x="124" y="167"/>
                  </a:lnTo>
                  <a:lnTo>
                    <a:pt x="116" y="176"/>
                  </a:lnTo>
                  <a:lnTo>
                    <a:pt x="110" y="186"/>
                  </a:lnTo>
                  <a:lnTo>
                    <a:pt x="101" y="193"/>
                  </a:lnTo>
                  <a:lnTo>
                    <a:pt x="95" y="201"/>
                  </a:lnTo>
                  <a:lnTo>
                    <a:pt x="87" y="209"/>
                  </a:lnTo>
                  <a:lnTo>
                    <a:pt x="82" y="218"/>
                  </a:lnTo>
                  <a:lnTo>
                    <a:pt x="74" y="226"/>
                  </a:lnTo>
                  <a:lnTo>
                    <a:pt x="68" y="233"/>
                  </a:lnTo>
                  <a:lnTo>
                    <a:pt x="65" y="241"/>
                  </a:lnTo>
                  <a:lnTo>
                    <a:pt x="59" y="249"/>
                  </a:lnTo>
                  <a:lnTo>
                    <a:pt x="53" y="256"/>
                  </a:lnTo>
                  <a:lnTo>
                    <a:pt x="49" y="264"/>
                  </a:lnTo>
                  <a:lnTo>
                    <a:pt x="44" y="271"/>
                  </a:lnTo>
                  <a:lnTo>
                    <a:pt x="40" y="279"/>
                  </a:lnTo>
                  <a:lnTo>
                    <a:pt x="32" y="292"/>
                  </a:lnTo>
                  <a:lnTo>
                    <a:pt x="27" y="306"/>
                  </a:lnTo>
                  <a:lnTo>
                    <a:pt x="19" y="317"/>
                  </a:lnTo>
                  <a:lnTo>
                    <a:pt x="13" y="326"/>
                  </a:lnTo>
                  <a:lnTo>
                    <a:pt x="8" y="336"/>
                  </a:lnTo>
                  <a:lnTo>
                    <a:pt x="6" y="346"/>
                  </a:lnTo>
                  <a:lnTo>
                    <a:pt x="0" y="357"/>
                  </a:lnTo>
                  <a:lnTo>
                    <a:pt x="0" y="361"/>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3" name="Freeform 133"/>
            <p:cNvSpPr>
              <a:spLocks/>
            </p:cNvSpPr>
            <p:nvPr/>
          </p:nvSpPr>
          <p:spPr bwMode="auto">
            <a:xfrm>
              <a:off x="3970" y="3432"/>
              <a:ext cx="153" cy="200"/>
            </a:xfrm>
            <a:custGeom>
              <a:avLst/>
              <a:gdLst>
                <a:gd name="T0" fmla="*/ 1 w 306"/>
                <a:gd name="T1" fmla="*/ 0 h 400"/>
                <a:gd name="T2" fmla="*/ 0 w 306"/>
                <a:gd name="T3" fmla="*/ 1 h 400"/>
                <a:gd name="T4" fmla="*/ 1 w 306"/>
                <a:gd name="T5" fmla="*/ 1 h 400"/>
                <a:gd name="T6" fmla="*/ 1 w 306"/>
                <a:gd name="T7" fmla="*/ 1 h 400"/>
                <a:gd name="T8" fmla="*/ 1 w 306"/>
                <a:gd name="T9" fmla="*/ 1 h 400"/>
                <a:gd name="T10" fmla="*/ 1 w 306"/>
                <a:gd name="T11" fmla="*/ 1 h 400"/>
                <a:gd name="T12" fmla="*/ 1 w 306"/>
                <a:gd name="T13" fmla="*/ 1 h 400"/>
                <a:gd name="T14" fmla="*/ 1 w 306"/>
                <a:gd name="T15" fmla="*/ 1 h 400"/>
                <a:gd name="T16" fmla="*/ 1 w 306"/>
                <a:gd name="T17" fmla="*/ 1 h 400"/>
                <a:gd name="T18" fmla="*/ 1 w 306"/>
                <a:gd name="T19" fmla="*/ 1 h 400"/>
                <a:gd name="T20" fmla="*/ 1 w 306"/>
                <a:gd name="T21" fmla="*/ 1 h 400"/>
                <a:gd name="T22" fmla="*/ 1 w 306"/>
                <a:gd name="T23" fmla="*/ 1 h 400"/>
                <a:gd name="T24" fmla="*/ 1 w 306"/>
                <a:gd name="T25" fmla="*/ 1 h 400"/>
                <a:gd name="T26" fmla="*/ 1 w 306"/>
                <a:gd name="T27" fmla="*/ 1 h 400"/>
                <a:gd name="T28" fmla="*/ 1 w 306"/>
                <a:gd name="T29" fmla="*/ 1 h 400"/>
                <a:gd name="T30" fmla="*/ 1 w 306"/>
                <a:gd name="T31" fmla="*/ 1 h 400"/>
                <a:gd name="T32" fmla="*/ 1 w 306"/>
                <a:gd name="T33" fmla="*/ 1 h 400"/>
                <a:gd name="T34" fmla="*/ 1 w 306"/>
                <a:gd name="T35" fmla="*/ 1 h 400"/>
                <a:gd name="T36" fmla="*/ 1 w 306"/>
                <a:gd name="T37" fmla="*/ 1 h 400"/>
                <a:gd name="T38" fmla="*/ 1 w 306"/>
                <a:gd name="T39" fmla="*/ 1 h 400"/>
                <a:gd name="T40" fmla="*/ 1 w 306"/>
                <a:gd name="T41" fmla="*/ 1 h 400"/>
                <a:gd name="T42" fmla="*/ 1 w 306"/>
                <a:gd name="T43" fmla="*/ 1 h 400"/>
                <a:gd name="T44" fmla="*/ 1 w 306"/>
                <a:gd name="T45" fmla="*/ 1 h 400"/>
                <a:gd name="T46" fmla="*/ 1 w 306"/>
                <a:gd name="T47" fmla="*/ 1 h 400"/>
                <a:gd name="T48" fmla="*/ 1 w 306"/>
                <a:gd name="T49" fmla="*/ 1 h 400"/>
                <a:gd name="T50" fmla="*/ 1 w 306"/>
                <a:gd name="T51" fmla="*/ 1 h 400"/>
                <a:gd name="T52" fmla="*/ 1 w 306"/>
                <a:gd name="T53" fmla="*/ 1 h 400"/>
                <a:gd name="T54" fmla="*/ 1 w 306"/>
                <a:gd name="T55" fmla="*/ 1 h 400"/>
                <a:gd name="T56" fmla="*/ 1 w 306"/>
                <a:gd name="T57" fmla="*/ 1 h 400"/>
                <a:gd name="T58" fmla="*/ 1 w 306"/>
                <a:gd name="T59" fmla="*/ 1 h 400"/>
                <a:gd name="T60" fmla="*/ 1 w 306"/>
                <a:gd name="T61" fmla="*/ 1 h 400"/>
                <a:gd name="T62" fmla="*/ 1 w 306"/>
                <a:gd name="T63" fmla="*/ 1 h 400"/>
                <a:gd name="T64" fmla="*/ 1 w 306"/>
                <a:gd name="T65" fmla="*/ 1 h 400"/>
                <a:gd name="T66" fmla="*/ 1 w 306"/>
                <a:gd name="T67" fmla="*/ 0 h 400"/>
                <a:gd name="T68" fmla="*/ 1 w 306"/>
                <a:gd name="T69" fmla="*/ 0 h 400"/>
                <a:gd name="T70" fmla="*/ 1 w 306"/>
                <a:gd name="T71" fmla="*/ 0 h 4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6"/>
                <a:gd name="T109" fmla="*/ 0 h 400"/>
                <a:gd name="T110" fmla="*/ 306 w 306"/>
                <a:gd name="T111" fmla="*/ 400 h 40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6" h="400">
                  <a:moveTo>
                    <a:pt x="30" y="0"/>
                  </a:moveTo>
                  <a:lnTo>
                    <a:pt x="0" y="400"/>
                  </a:lnTo>
                  <a:lnTo>
                    <a:pt x="306" y="191"/>
                  </a:lnTo>
                  <a:lnTo>
                    <a:pt x="304" y="187"/>
                  </a:lnTo>
                  <a:lnTo>
                    <a:pt x="300" y="181"/>
                  </a:lnTo>
                  <a:lnTo>
                    <a:pt x="295" y="172"/>
                  </a:lnTo>
                  <a:lnTo>
                    <a:pt x="285" y="160"/>
                  </a:lnTo>
                  <a:lnTo>
                    <a:pt x="278" y="153"/>
                  </a:lnTo>
                  <a:lnTo>
                    <a:pt x="272" y="145"/>
                  </a:lnTo>
                  <a:lnTo>
                    <a:pt x="262" y="135"/>
                  </a:lnTo>
                  <a:lnTo>
                    <a:pt x="255" y="128"/>
                  </a:lnTo>
                  <a:lnTo>
                    <a:pt x="245" y="118"/>
                  </a:lnTo>
                  <a:lnTo>
                    <a:pt x="234" y="109"/>
                  </a:lnTo>
                  <a:lnTo>
                    <a:pt x="222" y="99"/>
                  </a:lnTo>
                  <a:lnTo>
                    <a:pt x="209" y="92"/>
                  </a:lnTo>
                  <a:lnTo>
                    <a:pt x="202" y="86"/>
                  </a:lnTo>
                  <a:lnTo>
                    <a:pt x="194" y="80"/>
                  </a:lnTo>
                  <a:lnTo>
                    <a:pt x="186" y="76"/>
                  </a:lnTo>
                  <a:lnTo>
                    <a:pt x="179" y="71"/>
                  </a:lnTo>
                  <a:lnTo>
                    <a:pt x="171" y="67"/>
                  </a:lnTo>
                  <a:lnTo>
                    <a:pt x="164" y="63"/>
                  </a:lnTo>
                  <a:lnTo>
                    <a:pt x="156" y="57"/>
                  </a:lnTo>
                  <a:lnTo>
                    <a:pt x="148" y="56"/>
                  </a:lnTo>
                  <a:lnTo>
                    <a:pt x="141" y="50"/>
                  </a:lnTo>
                  <a:lnTo>
                    <a:pt x="133" y="46"/>
                  </a:lnTo>
                  <a:lnTo>
                    <a:pt x="126" y="40"/>
                  </a:lnTo>
                  <a:lnTo>
                    <a:pt x="118" y="38"/>
                  </a:lnTo>
                  <a:lnTo>
                    <a:pt x="105" y="31"/>
                  </a:lnTo>
                  <a:lnTo>
                    <a:pt x="91" y="25"/>
                  </a:lnTo>
                  <a:lnTo>
                    <a:pt x="78" y="18"/>
                  </a:lnTo>
                  <a:lnTo>
                    <a:pt x="67" y="14"/>
                  </a:lnTo>
                  <a:lnTo>
                    <a:pt x="55" y="10"/>
                  </a:lnTo>
                  <a:lnTo>
                    <a:pt x="48" y="6"/>
                  </a:lnTo>
                  <a:lnTo>
                    <a:pt x="34" y="0"/>
                  </a:lnTo>
                  <a:lnTo>
                    <a:pt x="3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 name="Freeform 134"/>
            <p:cNvSpPr>
              <a:spLocks/>
            </p:cNvSpPr>
            <p:nvPr/>
          </p:nvSpPr>
          <p:spPr bwMode="auto">
            <a:xfrm>
              <a:off x="3985" y="3197"/>
              <a:ext cx="338" cy="330"/>
            </a:xfrm>
            <a:custGeom>
              <a:avLst/>
              <a:gdLst>
                <a:gd name="T0" fmla="*/ 1 w 675"/>
                <a:gd name="T1" fmla="*/ 0 h 662"/>
                <a:gd name="T2" fmla="*/ 0 w 675"/>
                <a:gd name="T3" fmla="*/ 0 h 662"/>
                <a:gd name="T4" fmla="*/ 1 w 675"/>
                <a:gd name="T5" fmla="*/ 0 h 662"/>
                <a:gd name="T6" fmla="*/ 1 w 675"/>
                <a:gd name="T7" fmla="*/ 0 h 662"/>
                <a:gd name="T8" fmla="*/ 1 w 675"/>
                <a:gd name="T9" fmla="*/ 0 h 662"/>
                <a:gd name="T10" fmla="*/ 1 w 675"/>
                <a:gd name="T11" fmla="*/ 0 h 662"/>
                <a:gd name="T12" fmla="*/ 1 w 675"/>
                <a:gd name="T13" fmla="*/ 0 h 662"/>
                <a:gd name="T14" fmla="*/ 0 60000 65536"/>
                <a:gd name="T15" fmla="*/ 0 60000 65536"/>
                <a:gd name="T16" fmla="*/ 0 60000 65536"/>
                <a:gd name="T17" fmla="*/ 0 60000 65536"/>
                <a:gd name="T18" fmla="*/ 0 60000 65536"/>
                <a:gd name="T19" fmla="*/ 0 60000 65536"/>
                <a:gd name="T20" fmla="*/ 0 60000 65536"/>
                <a:gd name="T21" fmla="*/ 0 w 675"/>
                <a:gd name="T22" fmla="*/ 0 h 662"/>
                <a:gd name="T23" fmla="*/ 675 w 675"/>
                <a:gd name="T24" fmla="*/ 662 h 6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5" h="662">
                  <a:moveTo>
                    <a:pt x="23" y="0"/>
                  </a:moveTo>
                  <a:lnTo>
                    <a:pt x="0" y="471"/>
                  </a:lnTo>
                  <a:lnTo>
                    <a:pt x="179" y="563"/>
                  </a:lnTo>
                  <a:lnTo>
                    <a:pt x="276" y="662"/>
                  </a:lnTo>
                  <a:lnTo>
                    <a:pt x="675" y="397"/>
                  </a:lnTo>
                  <a:lnTo>
                    <a:pt x="23"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 name="Freeform 135"/>
            <p:cNvSpPr>
              <a:spLocks/>
            </p:cNvSpPr>
            <p:nvPr/>
          </p:nvSpPr>
          <p:spPr bwMode="auto">
            <a:xfrm>
              <a:off x="4013" y="2531"/>
              <a:ext cx="706" cy="858"/>
            </a:xfrm>
            <a:custGeom>
              <a:avLst/>
              <a:gdLst>
                <a:gd name="T0" fmla="*/ 1 w 1412"/>
                <a:gd name="T1" fmla="*/ 0 h 1715"/>
                <a:gd name="T2" fmla="*/ 0 w 1412"/>
                <a:gd name="T3" fmla="*/ 1 h 1715"/>
                <a:gd name="T4" fmla="*/ 1 w 1412"/>
                <a:gd name="T5" fmla="*/ 1 h 1715"/>
                <a:gd name="T6" fmla="*/ 1 w 1412"/>
                <a:gd name="T7" fmla="*/ 1 h 1715"/>
                <a:gd name="T8" fmla="*/ 1 w 1412"/>
                <a:gd name="T9" fmla="*/ 0 h 1715"/>
                <a:gd name="T10" fmla="*/ 1 w 1412"/>
                <a:gd name="T11" fmla="*/ 0 h 1715"/>
                <a:gd name="T12" fmla="*/ 0 60000 65536"/>
                <a:gd name="T13" fmla="*/ 0 60000 65536"/>
                <a:gd name="T14" fmla="*/ 0 60000 65536"/>
                <a:gd name="T15" fmla="*/ 0 60000 65536"/>
                <a:gd name="T16" fmla="*/ 0 60000 65536"/>
                <a:gd name="T17" fmla="*/ 0 60000 65536"/>
                <a:gd name="T18" fmla="*/ 0 w 1412"/>
                <a:gd name="T19" fmla="*/ 0 h 1715"/>
                <a:gd name="T20" fmla="*/ 1412 w 1412"/>
                <a:gd name="T21" fmla="*/ 1715 h 1715"/>
              </a:gdLst>
              <a:ahLst/>
              <a:cxnLst>
                <a:cxn ang="T12">
                  <a:pos x="T0" y="T1"/>
                </a:cxn>
                <a:cxn ang="T13">
                  <a:pos x="T2" y="T3"/>
                </a:cxn>
                <a:cxn ang="T14">
                  <a:pos x="T4" y="T5"/>
                </a:cxn>
                <a:cxn ang="T15">
                  <a:pos x="T6" y="T7"/>
                </a:cxn>
                <a:cxn ang="T16">
                  <a:pos x="T8" y="T9"/>
                </a:cxn>
                <a:cxn ang="T17">
                  <a:pos x="T10" y="T11"/>
                </a:cxn>
              </a:cxnLst>
              <a:rect l="T18" t="T19" r="T20" b="T21"/>
              <a:pathLst>
                <a:path w="1412" h="1715">
                  <a:moveTo>
                    <a:pt x="821" y="0"/>
                  </a:moveTo>
                  <a:lnTo>
                    <a:pt x="0" y="1358"/>
                  </a:lnTo>
                  <a:lnTo>
                    <a:pt x="616" y="1715"/>
                  </a:lnTo>
                  <a:lnTo>
                    <a:pt x="1412" y="401"/>
                  </a:lnTo>
                  <a:lnTo>
                    <a:pt x="821" y="0"/>
                  </a:lnTo>
                  <a:close/>
                </a:path>
              </a:pathLst>
            </a:custGeom>
            <a:solidFill>
              <a:srgbClr val="FFF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 name="Freeform 136"/>
            <p:cNvSpPr>
              <a:spLocks/>
            </p:cNvSpPr>
            <p:nvPr/>
          </p:nvSpPr>
          <p:spPr bwMode="auto">
            <a:xfrm>
              <a:off x="3992" y="2523"/>
              <a:ext cx="431" cy="701"/>
            </a:xfrm>
            <a:custGeom>
              <a:avLst/>
              <a:gdLst>
                <a:gd name="T0" fmla="*/ 0 w 863"/>
                <a:gd name="T1" fmla="*/ 0 h 1403"/>
                <a:gd name="T2" fmla="*/ 0 w 863"/>
                <a:gd name="T3" fmla="*/ 0 h 1403"/>
                <a:gd name="T4" fmla="*/ 0 w 863"/>
                <a:gd name="T5" fmla="*/ 0 h 1403"/>
                <a:gd name="T6" fmla="*/ 0 w 863"/>
                <a:gd name="T7" fmla="*/ 0 h 1403"/>
                <a:gd name="T8" fmla="*/ 0 w 863"/>
                <a:gd name="T9" fmla="*/ 0 h 1403"/>
                <a:gd name="T10" fmla="*/ 0 w 863"/>
                <a:gd name="T11" fmla="*/ 0 h 1403"/>
                <a:gd name="T12" fmla="*/ 0 60000 65536"/>
                <a:gd name="T13" fmla="*/ 0 60000 65536"/>
                <a:gd name="T14" fmla="*/ 0 60000 65536"/>
                <a:gd name="T15" fmla="*/ 0 60000 65536"/>
                <a:gd name="T16" fmla="*/ 0 60000 65536"/>
                <a:gd name="T17" fmla="*/ 0 60000 65536"/>
                <a:gd name="T18" fmla="*/ 0 w 863"/>
                <a:gd name="T19" fmla="*/ 0 h 1403"/>
                <a:gd name="T20" fmla="*/ 863 w 863"/>
                <a:gd name="T21" fmla="*/ 1403 h 1403"/>
              </a:gdLst>
              <a:ahLst/>
              <a:cxnLst>
                <a:cxn ang="T12">
                  <a:pos x="T0" y="T1"/>
                </a:cxn>
                <a:cxn ang="T13">
                  <a:pos x="T2" y="T3"/>
                </a:cxn>
                <a:cxn ang="T14">
                  <a:pos x="T4" y="T5"/>
                </a:cxn>
                <a:cxn ang="T15">
                  <a:pos x="T6" y="T7"/>
                </a:cxn>
                <a:cxn ang="T16">
                  <a:pos x="T8" y="T9"/>
                </a:cxn>
                <a:cxn ang="T17">
                  <a:pos x="T10" y="T11"/>
                </a:cxn>
              </a:cxnLst>
              <a:rect l="T18" t="T19" r="T20" b="T21"/>
              <a:pathLst>
                <a:path w="863" h="1403">
                  <a:moveTo>
                    <a:pt x="821" y="0"/>
                  </a:moveTo>
                  <a:lnTo>
                    <a:pt x="0" y="1380"/>
                  </a:lnTo>
                  <a:lnTo>
                    <a:pt x="42" y="1403"/>
                  </a:lnTo>
                  <a:lnTo>
                    <a:pt x="863" y="25"/>
                  </a:lnTo>
                  <a:lnTo>
                    <a:pt x="8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 name="Freeform 137"/>
            <p:cNvSpPr>
              <a:spLocks/>
            </p:cNvSpPr>
            <p:nvPr/>
          </p:nvSpPr>
          <p:spPr bwMode="auto">
            <a:xfrm>
              <a:off x="4312" y="2704"/>
              <a:ext cx="429" cy="697"/>
            </a:xfrm>
            <a:custGeom>
              <a:avLst/>
              <a:gdLst>
                <a:gd name="T0" fmla="*/ 1 w 858"/>
                <a:gd name="T1" fmla="*/ 0 h 1394"/>
                <a:gd name="T2" fmla="*/ 0 w 858"/>
                <a:gd name="T3" fmla="*/ 1 h 1394"/>
                <a:gd name="T4" fmla="*/ 1 w 858"/>
                <a:gd name="T5" fmla="*/ 1 h 1394"/>
                <a:gd name="T6" fmla="*/ 1 w 858"/>
                <a:gd name="T7" fmla="*/ 1 h 1394"/>
                <a:gd name="T8" fmla="*/ 1 w 858"/>
                <a:gd name="T9" fmla="*/ 0 h 1394"/>
                <a:gd name="T10" fmla="*/ 1 w 858"/>
                <a:gd name="T11" fmla="*/ 0 h 1394"/>
                <a:gd name="T12" fmla="*/ 0 60000 65536"/>
                <a:gd name="T13" fmla="*/ 0 60000 65536"/>
                <a:gd name="T14" fmla="*/ 0 60000 65536"/>
                <a:gd name="T15" fmla="*/ 0 60000 65536"/>
                <a:gd name="T16" fmla="*/ 0 60000 65536"/>
                <a:gd name="T17" fmla="*/ 0 60000 65536"/>
                <a:gd name="T18" fmla="*/ 0 w 858"/>
                <a:gd name="T19" fmla="*/ 0 h 1394"/>
                <a:gd name="T20" fmla="*/ 858 w 858"/>
                <a:gd name="T21" fmla="*/ 1394 h 1394"/>
              </a:gdLst>
              <a:ahLst/>
              <a:cxnLst>
                <a:cxn ang="T12">
                  <a:pos x="T0" y="T1"/>
                </a:cxn>
                <a:cxn ang="T13">
                  <a:pos x="T2" y="T3"/>
                </a:cxn>
                <a:cxn ang="T14">
                  <a:pos x="T4" y="T5"/>
                </a:cxn>
                <a:cxn ang="T15">
                  <a:pos x="T6" y="T7"/>
                </a:cxn>
                <a:cxn ang="T16">
                  <a:pos x="T8" y="T9"/>
                </a:cxn>
                <a:cxn ang="T17">
                  <a:pos x="T10" y="T11"/>
                </a:cxn>
              </a:cxnLst>
              <a:rect l="T18" t="T19" r="T20" b="T21"/>
              <a:pathLst>
                <a:path w="858" h="1394">
                  <a:moveTo>
                    <a:pt x="816" y="0"/>
                  </a:moveTo>
                  <a:lnTo>
                    <a:pt x="0" y="1369"/>
                  </a:lnTo>
                  <a:lnTo>
                    <a:pt x="42" y="1394"/>
                  </a:lnTo>
                  <a:lnTo>
                    <a:pt x="858" y="27"/>
                  </a:lnTo>
                  <a:lnTo>
                    <a:pt x="8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 name="Freeform 138"/>
            <p:cNvSpPr>
              <a:spLocks/>
            </p:cNvSpPr>
            <p:nvPr/>
          </p:nvSpPr>
          <p:spPr bwMode="auto">
            <a:xfrm>
              <a:off x="4407" y="2518"/>
              <a:ext cx="333" cy="219"/>
            </a:xfrm>
            <a:custGeom>
              <a:avLst/>
              <a:gdLst>
                <a:gd name="T0" fmla="*/ 1 w 665"/>
                <a:gd name="T1" fmla="*/ 0 h 439"/>
                <a:gd name="T2" fmla="*/ 0 w 665"/>
                <a:gd name="T3" fmla="*/ 0 h 439"/>
                <a:gd name="T4" fmla="*/ 1 w 665"/>
                <a:gd name="T5" fmla="*/ 0 h 439"/>
                <a:gd name="T6" fmla="*/ 1 w 665"/>
                <a:gd name="T7" fmla="*/ 0 h 439"/>
                <a:gd name="T8" fmla="*/ 1 w 665"/>
                <a:gd name="T9" fmla="*/ 0 h 439"/>
                <a:gd name="T10" fmla="*/ 1 w 665"/>
                <a:gd name="T11" fmla="*/ 0 h 439"/>
                <a:gd name="T12" fmla="*/ 0 60000 65536"/>
                <a:gd name="T13" fmla="*/ 0 60000 65536"/>
                <a:gd name="T14" fmla="*/ 0 60000 65536"/>
                <a:gd name="T15" fmla="*/ 0 60000 65536"/>
                <a:gd name="T16" fmla="*/ 0 60000 65536"/>
                <a:gd name="T17" fmla="*/ 0 60000 65536"/>
                <a:gd name="T18" fmla="*/ 0 w 665"/>
                <a:gd name="T19" fmla="*/ 0 h 439"/>
                <a:gd name="T20" fmla="*/ 665 w 665"/>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665" h="439">
                  <a:moveTo>
                    <a:pt x="24" y="0"/>
                  </a:moveTo>
                  <a:lnTo>
                    <a:pt x="0" y="44"/>
                  </a:lnTo>
                  <a:lnTo>
                    <a:pt x="640" y="439"/>
                  </a:lnTo>
                  <a:lnTo>
                    <a:pt x="665" y="39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9" name="Freeform 139"/>
            <p:cNvSpPr>
              <a:spLocks/>
            </p:cNvSpPr>
            <p:nvPr/>
          </p:nvSpPr>
          <p:spPr bwMode="auto">
            <a:xfrm>
              <a:off x="4393" y="2345"/>
              <a:ext cx="507" cy="383"/>
            </a:xfrm>
            <a:custGeom>
              <a:avLst/>
              <a:gdLst>
                <a:gd name="T0" fmla="*/ 1 w 1013"/>
                <a:gd name="T1" fmla="*/ 1 h 766"/>
                <a:gd name="T2" fmla="*/ 1 w 1013"/>
                <a:gd name="T3" fmla="*/ 1 h 766"/>
                <a:gd name="T4" fmla="*/ 1 w 1013"/>
                <a:gd name="T5" fmla="*/ 1 h 766"/>
                <a:gd name="T6" fmla="*/ 1 w 1013"/>
                <a:gd name="T7" fmla="*/ 1 h 766"/>
                <a:gd name="T8" fmla="*/ 1 w 1013"/>
                <a:gd name="T9" fmla="*/ 1 h 766"/>
                <a:gd name="T10" fmla="*/ 1 w 1013"/>
                <a:gd name="T11" fmla="*/ 1 h 766"/>
                <a:gd name="T12" fmla="*/ 1 w 1013"/>
                <a:gd name="T13" fmla="*/ 1 h 766"/>
                <a:gd name="T14" fmla="*/ 1 w 1013"/>
                <a:gd name="T15" fmla="*/ 1 h 766"/>
                <a:gd name="T16" fmla="*/ 1 w 1013"/>
                <a:gd name="T17" fmla="*/ 1 h 766"/>
                <a:gd name="T18" fmla="*/ 1 w 1013"/>
                <a:gd name="T19" fmla="*/ 0 h 766"/>
                <a:gd name="T20" fmla="*/ 1 w 1013"/>
                <a:gd name="T21" fmla="*/ 1 h 766"/>
                <a:gd name="T22" fmla="*/ 1 w 1013"/>
                <a:gd name="T23" fmla="*/ 1 h 766"/>
                <a:gd name="T24" fmla="*/ 1 w 1013"/>
                <a:gd name="T25" fmla="*/ 1 h 766"/>
                <a:gd name="T26" fmla="*/ 1 w 1013"/>
                <a:gd name="T27" fmla="*/ 1 h 766"/>
                <a:gd name="T28" fmla="*/ 1 w 1013"/>
                <a:gd name="T29" fmla="*/ 1 h 766"/>
                <a:gd name="T30" fmla="*/ 1 w 1013"/>
                <a:gd name="T31" fmla="*/ 1 h 766"/>
                <a:gd name="T32" fmla="*/ 1 w 1013"/>
                <a:gd name="T33" fmla="*/ 1 h 766"/>
                <a:gd name="T34" fmla="*/ 1 w 1013"/>
                <a:gd name="T35" fmla="*/ 1 h 766"/>
                <a:gd name="T36" fmla="*/ 1 w 1013"/>
                <a:gd name="T37" fmla="*/ 1 h 766"/>
                <a:gd name="T38" fmla="*/ 1 w 1013"/>
                <a:gd name="T39" fmla="*/ 1 h 766"/>
                <a:gd name="T40" fmla="*/ 1 w 1013"/>
                <a:gd name="T41" fmla="*/ 1 h 766"/>
                <a:gd name="T42" fmla="*/ 1 w 1013"/>
                <a:gd name="T43" fmla="*/ 1 h 766"/>
                <a:gd name="T44" fmla="*/ 1 w 1013"/>
                <a:gd name="T45" fmla="*/ 1 h 766"/>
                <a:gd name="T46" fmla="*/ 1 w 1013"/>
                <a:gd name="T47" fmla="*/ 1 h 766"/>
                <a:gd name="T48" fmla="*/ 1 w 1013"/>
                <a:gd name="T49" fmla="*/ 1 h 766"/>
                <a:gd name="T50" fmla="*/ 1 w 1013"/>
                <a:gd name="T51" fmla="*/ 1 h 766"/>
                <a:gd name="T52" fmla="*/ 1 w 1013"/>
                <a:gd name="T53" fmla="*/ 1 h 766"/>
                <a:gd name="T54" fmla="*/ 1 w 1013"/>
                <a:gd name="T55" fmla="*/ 1 h 766"/>
                <a:gd name="T56" fmla="*/ 1 w 1013"/>
                <a:gd name="T57" fmla="*/ 1 h 766"/>
                <a:gd name="T58" fmla="*/ 1 w 1013"/>
                <a:gd name="T59" fmla="*/ 1 h 766"/>
                <a:gd name="T60" fmla="*/ 1 w 1013"/>
                <a:gd name="T61" fmla="*/ 1 h 766"/>
                <a:gd name="T62" fmla="*/ 1 w 1013"/>
                <a:gd name="T63" fmla="*/ 1 h 766"/>
                <a:gd name="T64" fmla="*/ 1 w 1013"/>
                <a:gd name="T65" fmla="*/ 1 h 766"/>
                <a:gd name="T66" fmla="*/ 1 w 1013"/>
                <a:gd name="T67" fmla="*/ 1 h 766"/>
                <a:gd name="T68" fmla="*/ 1 w 1013"/>
                <a:gd name="T69" fmla="*/ 1 h 766"/>
                <a:gd name="T70" fmla="*/ 1 w 1013"/>
                <a:gd name="T71" fmla="*/ 1 h 766"/>
                <a:gd name="T72" fmla="*/ 1 w 1013"/>
                <a:gd name="T73" fmla="*/ 1 h 766"/>
                <a:gd name="T74" fmla="*/ 1 w 1013"/>
                <a:gd name="T75" fmla="*/ 1 h 766"/>
                <a:gd name="T76" fmla="*/ 1 w 1013"/>
                <a:gd name="T77" fmla="*/ 1 h 766"/>
                <a:gd name="T78" fmla="*/ 1 w 1013"/>
                <a:gd name="T79" fmla="*/ 1 h 766"/>
                <a:gd name="T80" fmla="*/ 1 w 1013"/>
                <a:gd name="T81" fmla="*/ 1 h 766"/>
                <a:gd name="T82" fmla="*/ 1 w 1013"/>
                <a:gd name="T83" fmla="*/ 1 h 766"/>
                <a:gd name="T84" fmla="*/ 1 w 1013"/>
                <a:gd name="T85" fmla="*/ 1 h 766"/>
                <a:gd name="T86" fmla="*/ 1 w 1013"/>
                <a:gd name="T87" fmla="*/ 1 h 766"/>
                <a:gd name="T88" fmla="*/ 1 w 1013"/>
                <a:gd name="T89" fmla="*/ 1 h 766"/>
                <a:gd name="T90" fmla="*/ 1 w 1013"/>
                <a:gd name="T91" fmla="*/ 1 h 766"/>
                <a:gd name="T92" fmla="*/ 1 w 1013"/>
                <a:gd name="T93" fmla="*/ 1 h 766"/>
                <a:gd name="T94" fmla="*/ 1 w 1013"/>
                <a:gd name="T95" fmla="*/ 1 h 766"/>
                <a:gd name="T96" fmla="*/ 1 w 1013"/>
                <a:gd name="T97" fmla="*/ 1 h 766"/>
                <a:gd name="T98" fmla="*/ 1 w 1013"/>
                <a:gd name="T99" fmla="*/ 1 h 766"/>
                <a:gd name="T100" fmla="*/ 1 w 1013"/>
                <a:gd name="T101" fmla="*/ 1 h 766"/>
                <a:gd name="T102" fmla="*/ 1 w 1013"/>
                <a:gd name="T103" fmla="*/ 1 h 766"/>
                <a:gd name="T104" fmla="*/ 1 w 1013"/>
                <a:gd name="T105" fmla="*/ 1 h 766"/>
                <a:gd name="T106" fmla="*/ 1 w 1013"/>
                <a:gd name="T107" fmla="*/ 1 h 766"/>
                <a:gd name="T108" fmla="*/ 1 w 1013"/>
                <a:gd name="T109" fmla="*/ 1 h 766"/>
                <a:gd name="T110" fmla="*/ 1 w 1013"/>
                <a:gd name="T111" fmla="*/ 1 h 766"/>
                <a:gd name="T112" fmla="*/ 1 w 1013"/>
                <a:gd name="T113" fmla="*/ 1 h 766"/>
                <a:gd name="T114" fmla="*/ 1 w 1013"/>
                <a:gd name="T115" fmla="*/ 1 h 766"/>
                <a:gd name="T116" fmla="*/ 1 w 1013"/>
                <a:gd name="T117" fmla="*/ 1 h 766"/>
                <a:gd name="T118" fmla="*/ 1 w 1013"/>
                <a:gd name="T119" fmla="*/ 1 h 766"/>
                <a:gd name="T120" fmla="*/ 1 w 1013"/>
                <a:gd name="T121" fmla="*/ 1 h 766"/>
                <a:gd name="T122" fmla="*/ 1 w 1013"/>
                <a:gd name="T123" fmla="*/ 1 h 766"/>
                <a:gd name="T124" fmla="*/ 1 w 1013"/>
                <a:gd name="T125" fmla="*/ 1 h 7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13"/>
                <a:gd name="T190" fmla="*/ 0 h 766"/>
                <a:gd name="T191" fmla="*/ 1013 w 1013"/>
                <a:gd name="T192" fmla="*/ 766 h 7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13" h="766">
                  <a:moveTo>
                    <a:pt x="1000" y="226"/>
                  </a:moveTo>
                  <a:lnTo>
                    <a:pt x="996" y="222"/>
                  </a:lnTo>
                  <a:lnTo>
                    <a:pt x="991" y="217"/>
                  </a:lnTo>
                  <a:lnTo>
                    <a:pt x="983" y="207"/>
                  </a:lnTo>
                  <a:lnTo>
                    <a:pt x="972" y="198"/>
                  </a:lnTo>
                  <a:lnTo>
                    <a:pt x="964" y="190"/>
                  </a:lnTo>
                  <a:lnTo>
                    <a:pt x="956" y="182"/>
                  </a:lnTo>
                  <a:lnTo>
                    <a:pt x="949" y="175"/>
                  </a:lnTo>
                  <a:lnTo>
                    <a:pt x="941" y="169"/>
                  </a:lnTo>
                  <a:lnTo>
                    <a:pt x="932" y="160"/>
                  </a:lnTo>
                  <a:lnTo>
                    <a:pt x="924" y="152"/>
                  </a:lnTo>
                  <a:lnTo>
                    <a:pt x="915" y="144"/>
                  </a:lnTo>
                  <a:lnTo>
                    <a:pt x="905" y="137"/>
                  </a:lnTo>
                  <a:lnTo>
                    <a:pt x="894" y="129"/>
                  </a:lnTo>
                  <a:lnTo>
                    <a:pt x="880" y="120"/>
                  </a:lnTo>
                  <a:lnTo>
                    <a:pt x="869" y="110"/>
                  </a:lnTo>
                  <a:lnTo>
                    <a:pt x="857" y="102"/>
                  </a:lnTo>
                  <a:lnTo>
                    <a:pt x="842" y="93"/>
                  </a:lnTo>
                  <a:lnTo>
                    <a:pt x="829" y="83"/>
                  </a:lnTo>
                  <a:lnTo>
                    <a:pt x="816" y="76"/>
                  </a:lnTo>
                  <a:lnTo>
                    <a:pt x="804" y="68"/>
                  </a:lnTo>
                  <a:lnTo>
                    <a:pt x="789" y="61"/>
                  </a:lnTo>
                  <a:lnTo>
                    <a:pt x="774" y="53"/>
                  </a:lnTo>
                  <a:lnTo>
                    <a:pt x="761" y="45"/>
                  </a:lnTo>
                  <a:lnTo>
                    <a:pt x="745" y="40"/>
                  </a:lnTo>
                  <a:lnTo>
                    <a:pt x="728" y="34"/>
                  </a:lnTo>
                  <a:lnTo>
                    <a:pt x="713" y="30"/>
                  </a:lnTo>
                  <a:lnTo>
                    <a:pt x="696" y="25"/>
                  </a:lnTo>
                  <a:lnTo>
                    <a:pt x="681" y="23"/>
                  </a:lnTo>
                  <a:lnTo>
                    <a:pt x="665" y="17"/>
                  </a:lnTo>
                  <a:lnTo>
                    <a:pt x="652" y="15"/>
                  </a:lnTo>
                  <a:lnTo>
                    <a:pt x="639" y="11"/>
                  </a:lnTo>
                  <a:lnTo>
                    <a:pt x="626" y="9"/>
                  </a:lnTo>
                  <a:lnTo>
                    <a:pt x="612" y="7"/>
                  </a:lnTo>
                  <a:lnTo>
                    <a:pt x="597" y="6"/>
                  </a:lnTo>
                  <a:lnTo>
                    <a:pt x="584" y="4"/>
                  </a:lnTo>
                  <a:lnTo>
                    <a:pt x="572" y="4"/>
                  </a:lnTo>
                  <a:lnTo>
                    <a:pt x="559" y="2"/>
                  </a:lnTo>
                  <a:lnTo>
                    <a:pt x="544" y="0"/>
                  </a:lnTo>
                  <a:lnTo>
                    <a:pt x="532" y="0"/>
                  </a:lnTo>
                  <a:lnTo>
                    <a:pt x="521" y="0"/>
                  </a:lnTo>
                  <a:lnTo>
                    <a:pt x="508" y="0"/>
                  </a:lnTo>
                  <a:lnTo>
                    <a:pt x="494" y="0"/>
                  </a:lnTo>
                  <a:lnTo>
                    <a:pt x="483" y="2"/>
                  </a:lnTo>
                  <a:lnTo>
                    <a:pt x="472" y="4"/>
                  </a:lnTo>
                  <a:lnTo>
                    <a:pt x="458" y="4"/>
                  </a:lnTo>
                  <a:lnTo>
                    <a:pt x="447" y="6"/>
                  </a:lnTo>
                  <a:lnTo>
                    <a:pt x="434" y="7"/>
                  </a:lnTo>
                  <a:lnTo>
                    <a:pt x="422" y="9"/>
                  </a:lnTo>
                  <a:lnTo>
                    <a:pt x="411" y="11"/>
                  </a:lnTo>
                  <a:lnTo>
                    <a:pt x="399" y="15"/>
                  </a:lnTo>
                  <a:lnTo>
                    <a:pt x="388" y="17"/>
                  </a:lnTo>
                  <a:lnTo>
                    <a:pt x="376" y="23"/>
                  </a:lnTo>
                  <a:lnTo>
                    <a:pt x="365" y="25"/>
                  </a:lnTo>
                  <a:lnTo>
                    <a:pt x="354" y="28"/>
                  </a:lnTo>
                  <a:lnTo>
                    <a:pt x="342" y="32"/>
                  </a:lnTo>
                  <a:lnTo>
                    <a:pt x="331" y="38"/>
                  </a:lnTo>
                  <a:lnTo>
                    <a:pt x="321" y="42"/>
                  </a:lnTo>
                  <a:lnTo>
                    <a:pt x="310" y="45"/>
                  </a:lnTo>
                  <a:lnTo>
                    <a:pt x="299" y="53"/>
                  </a:lnTo>
                  <a:lnTo>
                    <a:pt x="291" y="59"/>
                  </a:lnTo>
                  <a:lnTo>
                    <a:pt x="278" y="63"/>
                  </a:lnTo>
                  <a:lnTo>
                    <a:pt x="268" y="68"/>
                  </a:lnTo>
                  <a:lnTo>
                    <a:pt x="257" y="74"/>
                  </a:lnTo>
                  <a:lnTo>
                    <a:pt x="247" y="82"/>
                  </a:lnTo>
                  <a:lnTo>
                    <a:pt x="236" y="87"/>
                  </a:lnTo>
                  <a:lnTo>
                    <a:pt x="224" y="95"/>
                  </a:lnTo>
                  <a:lnTo>
                    <a:pt x="217" y="101"/>
                  </a:lnTo>
                  <a:lnTo>
                    <a:pt x="207" y="110"/>
                  </a:lnTo>
                  <a:lnTo>
                    <a:pt x="196" y="118"/>
                  </a:lnTo>
                  <a:lnTo>
                    <a:pt x="186" y="125"/>
                  </a:lnTo>
                  <a:lnTo>
                    <a:pt x="177" y="135"/>
                  </a:lnTo>
                  <a:lnTo>
                    <a:pt x="167" y="142"/>
                  </a:lnTo>
                  <a:lnTo>
                    <a:pt x="158" y="150"/>
                  </a:lnTo>
                  <a:lnTo>
                    <a:pt x="150" y="160"/>
                  </a:lnTo>
                  <a:lnTo>
                    <a:pt x="141" y="171"/>
                  </a:lnTo>
                  <a:lnTo>
                    <a:pt x="131" y="180"/>
                  </a:lnTo>
                  <a:lnTo>
                    <a:pt x="122" y="190"/>
                  </a:lnTo>
                  <a:lnTo>
                    <a:pt x="112" y="199"/>
                  </a:lnTo>
                  <a:lnTo>
                    <a:pt x="105" y="211"/>
                  </a:lnTo>
                  <a:lnTo>
                    <a:pt x="95" y="222"/>
                  </a:lnTo>
                  <a:lnTo>
                    <a:pt x="86" y="232"/>
                  </a:lnTo>
                  <a:lnTo>
                    <a:pt x="76" y="243"/>
                  </a:lnTo>
                  <a:lnTo>
                    <a:pt x="68" y="255"/>
                  </a:lnTo>
                  <a:lnTo>
                    <a:pt x="61" y="268"/>
                  </a:lnTo>
                  <a:lnTo>
                    <a:pt x="53" y="277"/>
                  </a:lnTo>
                  <a:lnTo>
                    <a:pt x="44" y="291"/>
                  </a:lnTo>
                  <a:lnTo>
                    <a:pt x="36" y="304"/>
                  </a:lnTo>
                  <a:lnTo>
                    <a:pt x="29" y="317"/>
                  </a:lnTo>
                  <a:lnTo>
                    <a:pt x="21" y="331"/>
                  </a:lnTo>
                  <a:lnTo>
                    <a:pt x="13" y="344"/>
                  </a:lnTo>
                  <a:lnTo>
                    <a:pt x="6" y="359"/>
                  </a:lnTo>
                  <a:lnTo>
                    <a:pt x="0" y="374"/>
                  </a:lnTo>
                  <a:lnTo>
                    <a:pt x="44" y="397"/>
                  </a:lnTo>
                  <a:lnTo>
                    <a:pt x="49" y="382"/>
                  </a:lnTo>
                  <a:lnTo>
                    <a:pt x="57" y="369"/>
                  </a:lnTo>
                  <a:lnTo>
                    <a:pt x="63" y="355"/>
                  </a:lnTo>
                  <a:lnTo>
                    <a:pt x="70" y="344"/>
                  </a:lnTo>
                  <a:lnTo>
                    <a:pt x="76" y="331"/>
                  </a:lnTo>
                  <a:lnTo>
                    <a:pt x="84" y="321"/>
                  </a:lnTo>
                  <a:lnTo>
                    <a:pt x="91" y="308"/>
                  </a:lnTo>
                  <a:lnTo>
                    <a:pt x="101" y="298"/>
                  </a:lnTo>
                  <a:lnTo>
                    <a:pt x="107" y="285"/>
                  </a:lnTo>
                  <a:lnTo>
                    <a:pt x="114" y="275"/>
                  </a:lnTo>
                  <a:lnTo>
                    <a:pt x="122" y="262"/>
                  </a:lnTo>
                  <a:lnTo>
                    <a:pt x="131" y="255"/>
                  </a:lnTo>
                  <a:lnTo>
                    <a:pt x="139" y="243"/>
                  </a:lnTo>
                  <a:lnTo>
                    <a:pt x="146" y="234"/>
                  </a:lnTo>
                  <a:lnTo>
                    <a:pt x="156" y="226"/>
                  </a:lnTo>
                  <a:lnTo>
                    <a:pt x="165" y="217"/>
                  </a:lnTo>
                  <a:lnTo>
                    <a:pt x="173" y="207"/>
                  </a:lnTo>
                  <a:lnTo>
                    <a:pt x="181" y="198"/>
                  </a:lnTo>
                  <a:lnTo>
                    <a:pt x="186" y="188"/>
                  </a:lnTo>
                  <a:lnTo>
                    <a:pt x="196" y="180"/>
                  </a:lnTo>
                  <a:lnTo>
                    <a:pt x="205" y="173"/>
                  </a:lnTo>
                  <a:lnTo>
                    <a:pt x="215" y="165"/>
                  </a:lnTo>
                  <a:lnTo>
                    <a:pt x="224" y="158"/>
                  </a:lnTo>
                  <a:lnTo>
                    <a:pt x="232" y="150"/>
                  </a:lnTo>
                  <a:lnTo>
                    <a:pt x="242" y="142"/>
                  </a:lnTo>
                  <a:lnTo>
                    <a:pt x="251" y="137"/>
                  </a:lnTo>
                  <a:lnTo>
                    <a:pt x="261" y="129"/>
                  </a:lnTo>
                  <a:lnTo>
                    <a:pt x="270" y="125"/>
                  </a:lnTo>
                  <a:lnTo>
                    <a:pt x="278" y="118"/>
                  </a:lnTo>
                  <a:lnTo>
                    <a:pt x="289" y="114"/>
                  </a:lnTo>
                  <a:lnTo>
                    <a:pt x="299" y="108"/>
                  </a:lnTo>
                  <a:lnTo>
                    <a:pt x="310" y="104"/>
                  </a:lnTo>
                  <a:lnTo>
                    <a:pt x="319" y="99"/>
                  </a:lnTo>
                  <a:lnTo>
                    <a:pt x="329" y="93"/>
                  </a:lnTo>
                  <a:lnTo>
                    <a:pt x="337" y="89"/>
                  </a:lnTo>
                  <a:lnTo>
                    <a:pt x="348" y="83"/>
                  </a:lnTo>
                  <a:lnTo>
                    <a:pt x="357" y="80"/>
                  </a:lnTo>
                  <a:lnTo>
                    <a:pt x="367" y="76"/>
                  </a:lnTo>
                  <a:lnTo>
                    <a:pt x="378" y="72"/>
                  </a:lnTo>
                  <a:lnTo>
                    <a:pt x="390" y="70"/>
                  </a:lnTo>
                  <a:lnTo>
                    <a:pt x="399" y="66"/>
                  </a:lnTo>
                  <a:lnTo>
                    <a:pt x="411" y="63"/>
                  </a:lnTo>
                  <a:lnTo>
                    <a:pt x="420" y="61"/>
                  </a:lnTo>
                  <a:lnTo>
                    <a:pt x="434" y="61"/>
                  </a:lnTo>
                  <a:lnTo>
                    <a:pt x="443" y="57"/>
                  </a:lnTo>
                  <a:lnTo>
                    <a:pt x="454" y="55"/>
                  </a:lnTo>
                  <a:lnTo>
                    <a:pt x="466" y="53"/>
                  </a:lnTo>
                  <a:lnTo>
                    <a:pt x="477" y="53"/>
                  </a:lnTo>
                  <a:lnTo>
                    <a:pt x="487" y="53"/>
                  </a:lnTo>
                  <a:lnTo>
                    <a:pt x="500" y="51"/>
                  </a:lnTo>
                  <a:lnTo>
                    <a:pt x="510" y="51"/>
                  </a:lnTo>
                  <a:lnTo>
                    <a:pt x="523" y="51"/>
                  </a:lnTo>
                  <a:lnTo>
                    <a:pt x="532" y="51"/>
                  </a:lnTo>
                  <a:lnTo>
                    <a:pt x="546" y="51"/>
                  </a:lnTo>
                  <a:lnTo>
                    <a:pt x="557" y="53"/>
                  </a:lnTo>
                  <a:lnTo>
                    <a:pt x="570" y="53"/>
                  </a:lnTo>
                  <a:lnTo>
                    <a:pt x="582" y="53"/>
                  </a:lnTo>
                  <a:lnTo>
                    <a:pt x="593" y="55"/>
                  </a:lnTo>
                  <a:lnTo>
                    <a:pt x="605" y="57"/>
                  </a:lnTo>
                  <a:lnTo>
                    <a:pt x="620" y="61"/>
                  </a:lnTo>
                  <a:lnTo>
                    <a:pt x="631" y="61"/>
                  </a:lnTo>
                  <a:lnTo>
                    <a:pt x="643" y="63"/>
                  </a:lnTo>
                  <a:lnTo>
                    <a:pt x="656" y="66"/>
                  </a:lnTo>
                  <a:lnTo>
                    <a:pt x="671" y="70"/>
                  </a:lnTo>
                  <a:lnTo>
                    <a:pt x="681" y="72"/>
                  </a:lnTo>
                  <a:lnTo>
                    <a:pt x="694" y="76"/>
                  </a:lnTo>
                  <a:lnTo>
                    <a:pt x="705" y="80"/>
                  </a:lnTo>
                  <a:lnTo>
                    <a:pt x="719" y="83"/>
                  </a:lnTo>
                  <a:lnTo>
                    <a:pt x="730" y="89"/>
                  </a:lnTo>
                  <a:lnTo>
                    <a:pt x="742" y="93"/>
                  </a:lnTo>
                  <a:lnTo>
                    <a:pt x="753" y="99"/>
                  </a:lnTo>
                  <a:lnTo>
                    <a:pt x="766" y="104"/>
                  </a:lnTo>
                  <a:lnTo>
                    <a:pt x="774" y="108"/>
                  </a:lnTo>
                  <a:lnTo>
                    <a:pt x="787" y="114"/>
                  </a:lnTo>
                  <a:lnTo>
                    <a:pt x="797" y="121"/>
                  </a:lnTo>
                  <a:lnTo>
                    <a:pt x="808" y="129"/>
                  </a:lnTo>
                  <a:lnTo>
                    <a:pt x="818" y="135"/>
                  </a:lnTo>
                  <a:lnTo>
                    <a:pt x="827" y="142"/>
                  </a:lnTo>
                  <a:lnTo>
                    <a:pt x="837" y="148"/>
                  </a:lnTo>
                  <a:lnTo>
                    <a:pt x="848" y="156"/>
                  </a:lnTo>
                  <a:lnTo>
                    <a:pt x="856" y="160"/>
                  </a:lnTo>
                  <a:lnTo>
                    <a:pt x="865" y="167"/>
                  </a:lnTo>
                  <a:lnTo>
                    <a:pt x="873" y="173"/>
                  </a:lnTo>
                  <a:lnTo>
                    <a:pt x="880" y="180"/>
                  </a:lnTo>
                  <a:lnTo>
                    <a:pt x="886" y="186"/>
                  </a:lnTo>
                  <a:lnTo>
                    <a:pt x="894" y="192"/>
                  </a:lnTo>
                  <a:lnTo>
                    <a:pt x="901" y="198"/>
                  </a:lnTo>
                  <a:lnTo>
                    <a:pt x="909" y="205"/>
                  </a:lnTo>
                  <a:lnTo>
                    <a:pt x="922" y="217"/>
                  </a:lnTo>
                  <a:lnTo>
                    <a:pt x="932" y="228"/>
                  </a:lnTo>
                  <a:lnTo>
                    <a:pt x="941" y="237"/>
                  </a:lnTo>
                  <a:lnTo>
                    <a:pt x="951" y="247"/>
                  </a:lnTo>
                  <a:lnTo>
                    <a:pt x="641" y="741"/>
                  </a:lnTo>
                  <a:lnTo>
                    <a:pt x="684" y="766"/>
                  </a:lnTo>
                  <a:lnTo>
                    <a:pt x="688" y="756"/>
                  </a:lnTo>
                  <a:lnTo>
                    <a:pt x="694" y="749"/>
                  </a:lnTo>
                  <a:lnTo>
                    <a:pt x="698" y="741"/>
                  </a:lnTo>
                  <a:lnTo>
                    <a:pt x="703" y="734"/>
                  </a:lnTo>
                  <a:lnTo>
                    <a:pt x="707" y="724"/>
                  </a:lnTo>
                  <a:lnTo>
                    <a:pt x="715" y="715"/>
                  </a:lnTo>
                  <a:lnTo>
                    <a:pt x="719" y="707"/>
                  </a:lnTo>
                  <a:lnTo>
                    <a:pt x="724" y="699"/>
                  </a:lnTo>
                  <a:lnTo>
                    <a:pt x="730" y="690"/>
                  </a:lnTo>
                  <a:lnTo>
                    <a:pt x="734" y="682"/>
                  </a:lnTo>
                  <a:lnTo>
                    <a:pt x="738" y="675"/>
                  </a:lnTo>
                  <a:lnTo>
                    <a:pt x="745" y="667"/>
                  </a:lnTo>
                  <a:lnTo>
                    <a:pt x="749" y="658"/>
                  </a:lnTo>
                  <a:lnTo>
                    <a:pt x="755" y="650"/>
                  </a:lnTo>
                  <a:lnTo>
                    <a:pt x="761" y="642"/>
                  </a:lnTo>
                  <a:lnTo>
                    <a:pt x="766" y="635"/>
                  </a:lnTo>
                  <a:lnTo>
                    <a:pt x="770" y="625"/>
                  </a:lnTo>
                  <a:lnTo>
                    <a:pt x="774" y="616"/>
                  </a:lnTo>
                  <a:lnTo>
                    <a:pt x="780" y="608"/>
                  </a:lnTo>
                  <a:lnTo>
                    <a:pt x="785" y="601"/>
                  </a:lnTo>
                  <a:lnTo>
                    <a:pt x="789" y="593"/>
                  </a:lnTo>
                  <a:lnTo>
                    <a:pt x="797" y="583"/>
                  </a:lnTo>
                  <a:lnTo>
                    <a:pt x="800" y="576"/>
                  </a:lnTo>
                  <a:lnTo>
                    <a:pt x="806" y="568"/>
                  </a:lnTo>
                  <a:lnTo>
                    <a:pt x="812" y="559"/>
                  </a:lnTo>
                  <a:lnTo>
                    <a:pt x="816" y="551"/>
                  </a:lnTo>
                  <a:lnTo>
                    <a:pt x="819" y="542"/>
                  </a:lnTo>
                  <a:lnTo>
                    <a:pt x="827" y="534"/>
                  </a:lnTo>
                  <a:lnTo>
                    <a:pt x="831" y="524"/>
                  </a:lnTo>
                  <a:lnTo>
                    <a:pt x="837" y="517"/>
                  </a:lnTo>
                  <a:lnTo>
                    <a:pt x="842" y="509"/>
                  </a:lnTo>
                  <a:lnTo>
                    <a:pt x="848" y="502"/>
                  </a:lnTo>
                  <a:lnTo>
                    <a:pt x="852" y="494"/>
                  </a:lnTo>
                  <a:lnTo>
                    <a:pt x="857" y="485"/>
                  </a:lnTo>
                  <a:lnTo>
                    <a:pt x="861" y="477"/>
                  </a:lnTo>
                  <a:lnTo>
                    <a:pt x="867" y="469"/>
                  </a:lnTo>
                  <a:lnTo>
                    <a:pt x="873" y="460"/>
                  </a:lnTo>
                  <a:lnTo>
                    <a:pt x="878" y="450"/>
                  </a:lnTo>
                  <a:lnTo>
                    <a:pt x="882" y="443"/>
                  </a:lnTo>
                  <a:lnTo>
                    <a:pt x="888" y="435"/>
                  </a:lnTo>
                  <a:lnTo>
                    <a:pt x="894" y="428"/>
                  </a:lnTo>
                  <a:lnTo>
                    <a:pt x="897" y="420"/>
                  </a:lnTo>
                  <a:lnTo>
                    <a:pt x="901" y="410"/>
                  </a:lnTo>
                  <a:lnTo>
                    <a:pt x="909" y="403"/>
                  </a:lnTo>
                  <a:lnTo>
                    <a:pt x="913" y="393"/>
                  </a:lnTo>
                  <a:lnTo>
                    <a:pt x="918" y="386"/>
                  </a:lnTo>
                  <a:lnTo>
                    <a:pt x="924" y="378"/>
                  </a:lnTo>
                  <a:lnTo>
                    <a:pt x="930" y="371"/>
                  </a:lnTo>
                  <a:lnTo>
                    <a:pt x="934" y="361"/>
                  </a:lnTo>
                  <a:lnTo>
                    <a:pt x="939" y="352"/>
                  </a:lnTo>
                  <a:lnTo>
                    <a:pt x="943" y="344"/>
                  </a:lnTo>
                  <a:lnTo>
                    <a:pt x="949" y="338"/>
                  </a:lnTo>
                  <a:lnTo>
                    <a:pt x="953" y="329"/>
                  </a:lnTo>
                  <a:lnTo>
                    <a:pt x="960" y="319"/>
                  </a:lnTo>
                  <a:lnTo>
                    <a:pt x="964" y="312"/>
                  </a:lnTo>
                  <a:lnTo>
                    <a:pt x="970" y="304"/>
                  </a:lnTo>
                  <a:lnTo>
                    <a:pt x="975" y="294"/>
                  </a:lnTo>
                  <a:lnTo>
                    <a:pt x="979" y="287"/>
                  </a:lnTo>
                  <a:lnTo>
                    <a:pt x="983" y="279"/>
                  </a:lnTo>
                  <a:lnTo>
                    <a:pt x="991" y="272"/>
                  </a:lnTo>
                  <a:lnTo>
                    <a:pt x="994" y="262"/>
                  </a:lnTo>
                  <a:lnTo>
                    <a:pt x="1000" y="255"/>
                  </a:lnTo>
                  <a:lnTo>
                    <a:pt x="1006" y="247"/>
                  </a:lnTo>
                  <a:lnTo>
                    <a:pt x="1013" y="239"/>
                  </a:lnTo>
                  <a:lnTo>
                    <a:pt x="100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0" name="Freeform 140"/>
            <p:cNvSpPr>
              <a:spLocks/>
            </p:cNvSpPr>
            <p:nvPr/>
          </p:nvSpPr>
          <p:spPr bwMode="auto">
            <a:xfrm>
              <a:off x="3991" y="3186"/>
              <a:ext cx="343" cy="223"/>
            </a:xfrm>
            <a:custGeom>
              <a:avLst/>
              <a:gdLst>
                <a:gd name="T0" fmla="*/ 1 w 686"/>
                <a:gd name="T1" fmla="*/ 0 h 447"/>
                <a:gd name="T2" fmla="*/ 1 w 686"/>
                <a:gd name="T3" fmla="*/ 0 h 447"/>
                <a:gd name="T4" fmla="*/ 1 w 686"/>
                <a:gd name="T5" fmla="*/ 0 h 447"/>
                <a:gd name="T6" fmla="*/ 1 w 686"/>
                <a:gd name="T7" fmla="*/ 0 h 447"/>
                <a:gd name="T8" fmla="*/ 1 w 686"/>
                <a:gd name="T9" fmla="*/ 0 h 447"/>
                <a:gd name="T10" fmla="*/ 1 w 686"/>
                <a:gd name="T11" fmla="*/ 0 h 447"/>
                <a:gd name="T12" fmla="*/ 1 w 686"/>
                <a:gd name="T13" fmla="*/ 0 h 447"/>
                <a:gd name="T14" fmla="*/ 1 w 686"/>
                <a:gd name="T15" fmla="*/ 0 h 447"/>
                <a:gd name="T16" fmla="*/ 1 w 686"/>
                <a:gd name="T17" fmla="*/ 0 h 447"/>
                <a:gd name="T18" fmla="*/ 1 w 686"/>
                <a:gd name="T19" fmla="*/ 0 h 447"/>
                <a:gd name="T20" fmla="*/ 1 w 686"/>
                <a:gd name="T21" fmla="*/ 0 h 447"/>
                <a:gd name="T22" fmla="*/ 1 w 686"/>
                <a:gd name="T23" fmla="*/ 0 h 447"/>
                <a:gd name="T24" fmla="*/ 1 w 686"/>
                <a:gd name="T25" fmla="*/ 0 h 447"/>
                <a:gd name="T26" fmla="*/ 1 w 686"/>
                <a:gd name="T27" fmla="*/ 0 h 447"/>
                <a:gd name="T28" fmla="*/ 1 w 686"/>
                <a:gd name="T29" fmla="*/ 0 h 447"/>
                <a:gd name="T30" fmla="*/ 1 w 686"/>
                <a:gd name="T31" fmla="*/ 0 h 447"/>
                <a:gd name="T32" fmla="*/ 1 w 686"/>
                <a:gd name="T33" fmla="*/ 0 h 447"/>
                <a:gd name="T34" fmla="*/ 0 w 686"/>
                <a:gd name="T35" fmla="*/ 0 h 447"/>
                <a:gd name="T36" fmla="*/ 1 w 686"/>
                <a:gd name="T37" fmla="*/ 0 h 447"/>
                <a:gd name="T38" fmla="*/ 1 w 686"/>
                <a:gd name="T39" fmla="*/ 0 h 447"/>
                <a:gd name="T40" fmla="*/ 1 w 686"/>
                <a:gd name="T41" fmla="*/ 0 h 447"/>
                <a:gd name="T42" fmla="*/ 1 w 686"/>
                <a:gd name="T43" fmla="*/ 0 h 447"/>
                <a:gd name="T44" fmla="*/ 1 w 686"/>
                <a:gd name="T45" fmla="*/ 0 h 447"/>
                <a:gd name="T46" fmla="*/ 1 w 686"/>
                <a:gd name="T47" fmla="*/ 0 h 447"/>
                <a:gd name="T48" fmla="*/ 1 w 686"/>
                <a:gd name="T49" fmla="*/ 0 h 447"/>
                <a:gd name="T50" fmla="*/ 1 w 686"/>
                <a:gd name="T51" fmla="*/ 0 h 447"/>
                <a:gd name="T52" fmla="*/ 1 w 686"/>
                <a:gd name="T53" fmla="*/ 0 h 447"/>
                <a:gd name="T54" fmla="*/ 1 w 686"/>
                <a:gd name="T55" fmla="*/ 0 h 447"/>
                <a:gd name="T56" fmla="*/ 1 w 686"/>
                <a:gd name="T57" fmla="*/ 0 h 447"/>
                <a:gd name="T58" fmla="*/ 1 w 686"/>
                <a:gd name="T59" fmla="*/ 0 h 447"/>
                <a:gd name="T60" fmla="*/ 1 w 686"/>
                <a:gd name="T61" fmla="*/ 0 h 447"/>
                <a:gd name="T62" fmla="*/ 1 w 686"/>
                <a:gd name="T63" fmla="*/ 0 h 447"/>
                <a:gd name="T64" fmla="*/ 1 w 686"/>
                <a:gd name="T65" fmla="*/ 0 h 447"/>
                <a:gd name="T66" fmla="*/ 1 w 686"/>
                <a:gd name="T67" fmla="*/ 0 h 447"/>
                <a:gd name="T68" fmla="*/ 1 w 686"/>
                <a:gd name="T69" fmla="*/ 0 h 447"/>
                <a:gd name="T70" fmla="*/ 1 w 686"/>
                <a:gd name="T71" fmla="*/ 0 h 447"/>
                <a:gd name="T72" fmla="*/ 1 w 686"/>
                <a:gd name="T73" fmla="*/ 0 h 447"/>
                <a:gd name="T74" fmla="*/ 1 w 686"/>
                <a:gd name="T75" fmla="*/ 0 h 447"/>
                <a:gd name="T76" fmla="*/ 1 w 686"/>
                <a:gd name="T77" fmla="*/ 0 h 447"/>
                <a:gd name="T78" fmla="*/ 1 w 686"/>
                <a:gd name="T79" fmla="*/ 0 h 447"/>
                <a:gd name="T80" fmla="*/ 1 w 686"/>
                <a:gd name="T81" fmla="*/ 0 h 44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6"/>
                <a:gd name="T124" fmla="*/ 0 h 447"/>
                <a:gd name="T125" fmla="*/ 686 w 686"/>
                <a:gd name="T126" fmla="*/ 447 h 44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6" h="447">
                  <a:moveTo>
                    <a:pt x="336" y="188"/>
                  </a:moveTo>
                  <a:lnTo>
                    <a:pt x="333" y="186"/>
                  </a:lnTo>
                  <a:lnTo>
                    <a:pt x="323" y="181"/>
                  </a:lnTo>
                  <a:lnTo>
                    <a:pt x="315" y="175"/>
                  </a:lnTo>
                  <a:lnTo>
                    <a:pt x="308" y="171"/>
                  </a:lnTo>
                  <a:lnTo>
                    <a:pt x="296" y="165"/>
                  </a:lnTo>
                  <a:lnTo>
                    <a:pt x="287" y="158"/>
                  </a:lnTo>
                  <a:lnTo>
                    <a:pt x="276" y="150"/>
                  </a:lnTo>
                  <a:lnTo>
                    <a:pt x="262" y="143"/>
                  </a:lnTo>
                  <a:lnTo>
                    <a:pt x="249" y="135"/>
                  </a:lnTo>
                  <a:lnTo>
                    <a:pt x="238" y="127"/>
                  </a:lnTo>
                  <a:lnTo>
                    <a:pt x="230" y="122"/>
                  </a:lnTo>
                  <a:lnTo>
                    <a:pt x="222" y="118"/>
                  </a:lnTo>
                  <a:lnTo>
                    <a:pt x="215" y="114"/>
                  </a:lnTo>
                  <a:lnTo>
                    <a:pt x="209" y="110"/>
                  </a:lnTo>
                  <a:lnTo>
                    <a:pt x="196" y="101"/>
                  </a:lnTo>
                  <a:lnTo>
                    <a:pt x="182" y="93"/>
                  </a:lnTo>
                  <a:lnTo>
                    <a:pt x="173" y="89"/>
                  </a:lnTo>
                  <a:lnTo>
                    <a:pt x="167" y="84"/>
                  </a:lnTo>
                  <a:lnTo>
                    <a:pt x="158" y="80"/>
                  </a:lnTo>
                  <a:lnTo>
                    <a:pt x="152" y="76"/>
                  </a:lnTo>
                  <a:lnTo>
                    <a:pt x="144" y="70"/>
                  </a:lnTo>
                  <a:lnTo>
                    <a:pt x="137" y="67"/>
                  </a:lnTo>
                  <a:lnTo>
                    <a:pt x="129" y="61"/>
                  </a:lnTo>
                  <a:lnTo>
                    <a:pt x="122" y="59"/>
                  </a:lnTo>
                  <a:lnTo>
                    <a:pt x="108" y="50"/>
                  </a:lnTo>
                  <a:lnTo>
                    <a:pt x="95" y="42"/>
                  </a:lnTo>
                  <a:lnTo>
                    <a:pt x="84" y="34"/>
                  </a:lnTo>
                  <a:lnTo>
                    <a:pt x="74" y="29"/>
                  </a:lnTo>
                  <a:lnTo>
                    <a:pt x="63" y="21"/>
                  </a:lnTo>
                  <a:lnTo>
                    <a:pt x="53" y="15"/>
                  </a:lnTo>
                  <a:lnTo>
                    <a:pt x="44" y="10"/>
                  </a:lnTo>
                  <a:lnTo>
                    <a:pt x="38" y="8"/>
                  </a:lnTo>
                  <a:lnTo>
                    <a:pt x="28" y="2"/>
                  </a:lnTo>
                  <a:lnTo>
                    <a:pt x="25" y="0"/>
                  </a:lnTo>
                  <a:lnTo>
                    <a:pt x="0" y="42"/>
                  </a:lnTo>
                  <a:lnTo>
                    <a:pt x="312" y="232"/>
                  </a:lnTo>
                  <a:lnTo>
                    <a:pt x="315" y="232"/>
                  </a:lnTo>
                  <a:lnTo>
                    <a:pt x="325" y="240"/>
                  </a:lnTo>
                  <a:lnTo>
                    <a:pt x="331" y="243"/>
                  </a:lnTo>
                  <a:lnTo>
                    <a:pt x="342" y="249"/>
                  </a:lnTo>
                  <a:lnTo>
                    <a:pt x="352" y="255"/>
                  </a:lnTo>
                  <a:lnTo>
                    <a:pt x="365" y="264"/>
                  </a:lnTo>
                  <a:lnTo>
                    <a:pt x="376" y="270"/>
                  </a:lnTo>
                  <a:lnTo>
                    <a:pt x="390" y="280"/>
                  </a:lnTo>
                  <a:lnTo>
                    <a:pt x="397" y="285"/>
                  </a:lnTo>
                  <a:lnTo>
                    <a:pt x="405" y="289"/>
                  </a:lnTo>
                  <a:lnTo>
                    <a:pt x="412" y="293"/>
                  </a:lnTo>
                  <a:lnTo>
                    <a:pt x="420" y="299"/>
                  </a:lnTo>
                  <a:lnTo>
                    <a:pt x="428" y="302"/>
                  </a:lnTo>
                  <a:lnTo>
                    <a:pt x="435" y="308"/>
                  </a:lnTo>
                  <a:lnTo>
                    <a:pt x="443" y="312"/>
                  </a:lnTo>
                  <a:lnTo>
                    <a:pt x="452" y="318"/>
                  </a:lnTo>
                  <a:lnTo>
                    <a:pt x="460" y="323"/>
                  </a:lnTo>
                  <a:lnTo>
                    <a:pt x="468" y="329"/>
                  </a:lnTo>
                  <a:lnTo>
                    <a:pt x="477" y="333"/>
                  </a:lnTo>
                  <a:lnTo>
                    <a:pt x="487" y="338"/>
                  </a:lnTo>
                  <a:lnTo>
                    <a:pt x="494" y="344"/>
                  </a:lnTo>
                  <a:lnTo>
                    <a:pt x="502" y="348"/>
                  </a:lnTo>
                  <a:lnTo>
                    <a:pt x="509" y="354"/>
                  </a:lnTo>
                  <a:lnTo>
                    <a:pt x="517" y="357"/>
                  </a:lnTo>
                  <a:lnTo>
                    <a:pt x="525" y="361"/>
                  </a:lnTo>
                  <a:lnTo>
                    <a:pt x="532" y="367"/>
                  </a:lnTo>
                  <a:lnTo>
                    <a:pt x="540" y="371"/>
                  </a:lnTo>
                  <a:lnTo>
                    <a:pt x="549" y="376"/>
                  </a:lnTo>
                  <a:lnTo>
                    <a:pt x="555" y="380"/>
                  </a:lnTo>
                  <a:lnTo>
                    <a:pt x="563" y="384"/>
                  </a:lnTo>
                  <a:lnTo>
                    <a:pt x="570" y="390"/>
                  </a:lnTo>
                  <a:lnTo>
                    <a:pt x="578" y="394"/>
                  </a:lnTo>
                  <a:lnTo>
                    <a:pt x="591" y="403"/>
                  </a:lnTo>
                  <a:lnTo>
                    <a:pt x="604" y="413"/>
                  </a:lnTo>
                  <a:lnTo>
                    <a:pt x="616" y="418"/>
                  </a:lnTo>
                  <a:lnTo>
                    <a:pt x="627" y="426"/>
                  </a:lnTo>
                  <a:lnTo>
                    <a:pt x="635" y="430"/>
                  </a:lnTo>
                  <a:lnTo>
                    <a:pt x="644" y="435"/>
                  </a:lnTo>
                  <a:lnTo>
                    <a:pt x="650" y="439"/>
                  </a:lnTo>
                  <a:lnTo>
                    <a:pt x="658" y="443"/>
                  </a:lnTo>
                  <a:lnTo>
                    <a:pt x="660" y="445"/>
                  </a:lnTo>
                  <a:lnTo>
                    <a:pt x="661" y="447"/>
                  </a:lnTo>
                  <a:lnTo>
                    <a:pt x="686" y="405"/>
                  </a:lnTo>
                  <a:lnTo>
                    <a:pt x="336"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 name="Freeform 141"/>
            <p:cNvSpPr>
              <a:spLocks/>
            </p:cNvSpPr>
            <p:nvPr/>
          </p:nvSpPr>
          <p:spPr bwMode="auto">
            <a:xfrm>
              <a:off x="3956" y="3205"/>
              <a:ext cx="378" cy="452"/>
            </a:xfrm>
            <a:custGeom>
              <a:avLst/>
              <a:gdLst>
                <a:gd name="T0" fmla="*/ 1 w 756"/>
                <a:gd name="T1" fmla="*/ 1 h 903"/>
                <a:gd name="T2" fmla="*/ 1 w 756"/>
                <a:gd name="T3" fmla="*/ 0 h 903"/>
                <a:gd name="T4" fmla="*/ 1 w 756"/>
                <a:gd name="T5" fmla="*/ 1 h 903"/>
                <a:gd name="T6" fmla="*/ 1 w 756"/>
                <a:gd name="T7" fmla="*/ 1 h 903"/>
                <a:gd name="T8" fmla="*/ 1 w 756"/>
                <a:gd name="T9" fmla="*/ 1 h 903"/>
                <a:gd name="T10" fmla="*/ 1 w 756"/>
                <a:gd name="T11" fmla="*/ 1 h 903"/>
                <a:gd name="T12" fmla="*/ 1 w 756"/>
                <a:gd name="T13" fmla="*/ 1 h 903"/>
                <a:gd name="T14" fmla="*/ 1 w 756"/>
                <a:gd name="T15" fmla="*/ 1 h 903"/>
                <a:gd name="T16" fmla="*/ 1 w 756"/>
                <a:gd name="T17" fmla="*/ 1 h 903"/>
                <a:gd name="T18" fmla="*/ 1 w 756"/>
                <a:gd name="T19" fmla="*/ 1 h 903"/>
                <a:gd name="T20" fmla="*/ 1 w 756"/>
                <a:gd name="T21" fmla="*/ 1 h 903"/>
                <a:gd name="T22" fmla="*/ 1 w 756"/>
                <a:gd name="T23" fmla="*/ 1 h 903"/>
                <a:gd name="T24" fmla="*/ 1 w 756"/>
                <a:gd name="T25" fmla="*/ 1 h 903"/>
                <a:gd name="T26" fmla="*/ 1 w 756"/>
                <a:gd name="T27" fmla="*/ 1 h 903"/>
                <a:gd name="T28" fmla="*/ 1 w 756"/>
                <a:gd name="T29" fmla="*/ 1 h 903"/>
                <a:gd name="T30" fmla="*/ 1 w 756"/>
                <a:gd name="T31" fmla="*/ 1 h 903"/>
                <a:gd name="T32" fmla="*/ 1 w 756"/>
                <a:gd name="T33" fmla="*/ 1 h 903"/>
                <a:gd name="T34" fmla="*/ 1 w 756"/>
                <a:gd name="T35" fmla="*/ 1 h 903"/>
                <a:gd name="T36" fmla="*/ 1 w 756"/>
                <a:gd name="T37" fmla="*/ 1 h 903"/>
                <a:gd name="T38" fmla="*/ 1 w 756"/>
                <a:gd name="T39" fmla="*/ 1 h 903"/>
                <a:gd name="T40" fmla="*/ 1 w 756"/>
                <a:gd name="T41" fmla="*/ 1 h 903"/>
                <a:gd name="T42" fmla="*/ 1 w 756"/>
                <a:gd name="T43" fmla="*/ 1 h 903"/>
                <a:gd name="T44" fmla="*/ 1 w 756"/>
                <a:gd name="T45" fmla="*/ 1 h 903"/>
                <a:gd name="T46" fmla="*/ 1 w 756"/>
                <a:gd name="T47" fmla="*/ 1 h 903"/>
                <a:gd name="T48" fmla="*/ 1 w 756"/>
                <a:gd name="T49" fmla="*/ 1 h 903"/>
                <a:gd name="T50" fmla="*/ 1 w 756"/>
                <a:gd name="T51" fmla="*/ 1 h 903"/>
                <a:gd name="T52" fmla="*/ 1 w 756"/>
                <a:gd name="T53" fmla="*/ 1 h 903"/>
                <a:gd name="T54" fmla="*/ 1 w 756"/>
                <a:gd name="T55" fmla="*/ 1 h 903"/>
                <a:gd name="T56" fmla="*/ 1 w 756"/>
                <a:gd name="T57" fmla="*/ 1 h 903"/>
                <a:gd name="T58" fmla="*/ 1 w 756"/>
                <a:gd name="T59" fmla="*/ 1 h 903"/>
                <a:gd name="T60" fmla="*/ 1 w 756"/>
                <a:gd name="T61" fmla="*/ 1 h 903"/>
                <a:gd name="T62" fmla="*/ 1 w 756"/>
                <a:gd name="T63" fmla="*/ 1 h 903"/>
                <a:gd name="T64" fmla="*/ 0 w 756"/>
                <a:gd name="T65" fmla="*/ 1 h 903"/>
                <a:gd name="T66" fmla="*/ 0 w 756"/>
                <a:gd name="T67" fmla="*/ 1 h 903"/>
                <a:gd name="T68" fmla="*/ 1 w 756"/>
                <a:gd name="T69" fmla="*/ 1 h 9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6"/>
                <a:gd name="T106" fmla="*/ 0 h 903"/>
                <a:gd name="T107" fmla="*/ 756 w 756"/>
                <a:gd name="T108" fmla="*/ 903 h 9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6" h="903">
                  <a:moveTo>
                    <a:pt x="733" y="348"/>
                  </a:moveTo>
                  <a:lnTo>
                    <a:pt x="55" y="806"/>
                  </a:lnTo>
                  <a:lnTo>
                    <a:pt x="117" y="6"/>
                  </a:lnTo>
                  <a:lnTo>
                    <a:pt x="66" y="0"/>
                  </a:lnTo>
                  <a:lnTo>
                    <a:pt x="66" y="15"/>
                  </a:lnTo>
                  <a:lnTo>
                    <a:pt x="64" y="29"/>
                  </a:lnTo>
                  <a:lnTo>
                    <a:pt x="62" y="42"/>
                  </a:lnTo>
                  <a:lnTo>
                    <a:pt x="62" y="55"/>
                  </a:lnTo>
                  <a:lnTo>
                    <a:pt x="60" y="69"/>
                  </a:lnTo>
                  <a:lnTo>
                    <a:pt x="58" y="84"/>
                  </a:lnTo>
                  <a:lnTo>
                    <a:pt x="58" y="97"/>
                  </a:lnTo>
                  <a:lnTo>
                    <a:pt x="58" y="112"/>
                  </a:lnTo>
                  <a:lnTo>
                    <a:pt x="57" y="127"/>
                  </a:lnTo>
                  <a:lnTo>
                    <a:pt x="55" y="141"/>
                  </a:lnTo>
                  <a:lnTo>
                    <a:pt x="53" y="154"/>
                  </a:lnTo>
                  <a:lnTo>
                    <a:pt x="53" y="167"/>
                  </a:lnTo>
                  <a:lnTo>
                    <a:pt x="51" y="181"/>
                  </a:lnTo>
                  <a:lnTo>
                    <a:pt x="51" y="196"/>
                  </a:lnTo>
                  <a:lnTo>
                    <a:pt x="49" y="209"/>
                  </a:lnTo>
                  <a:lnTo>
                    <a:pt x="49" y="224"/>
                  </a:lnTo>
                  <a:lnTo>
                    <a:pt x="47" y="240"/>
                  </a:lnTo>
                  <a:lnTo>
                    <a:pt x="45" y="253"/>
                  </a:lnTo>
                  <a:lnTo>
                    <a:pt x="43" y="266"/>
                  </a:lnTo>
                  <a:lnTo>
                    <a:pt x="43" y="281"/>
                  </a:lnTo>
                  <a:lnTo>
                    <a:pt x="43" y="295"/>
                  </a:lnTo>
                  <a:lnTo>
                    <a:pt x="41" y="308"/>
                  </a:lnTo>
                  <a:lnTo>
                    <a:pt x="39" y="323"/>
                  </a:lnTo>
                  <a:lnTo>
                    <a:pt x="39" y="338"/>
                  </a:lnTo>
                  <a:lnTo>
                    <a:pt x="38" y="352"/>
                  </a:lnTo>
                  <a:lnTo>
                    <a:pt x="36" y="365"/>
                  </a:lnTo>
                  <a:lnTo>
                    <a:pt x="36" y="378"/>
                  </a:lnTo>
                  <a:lnTo>
                    <a:pt x="36" y="394"/>
                  </a:lnTo>
                  <a:lnTo>
                    <a:pt x="34" y="407"/>
                  </a:lnTo>
                  <a:lnTo>
                    <a:pt x="34" y="422"/>
                  </a:lnTo>
                  <a:lnTo>
                    <a:pt x="32" y="435"/>
                  </a:lnTo>
                  <a:lnTo>
                    <a:pt x="32" y="451"/>
                  </a:lnTo>
                  <a:lnTo>
                    <a:pt x="30" y="464"/>
                  </a:lnTo>
                  <a:lnTo>
                    <a:pt x="28" y="479"/>
                  </a:lnTo>
                  <a:lnTo>
                    <a:pt x="28" y="492"/>
                  </a:lnTo>
                  <a:lnTo>
                    <a:pt x="28" y="506"/>
                  </a:lnTo>
                  <a:lnTo>
                    <a:pt x="26" y="519"/>
                  </a:lnTo>
                  <a:lnTo>
                    <a:pt x="24" y="534"/>
                  </a:lnTo>
                  <a:lnTo>
                    <a:pt x="22" y="548"/>
                  </a:lnTo>
                  <a:lnTo>
                    <a:pt x="22" y="563"/>
                  </a:lnTo>
                  <a:lnTo>
                    <a:pt x="20" y="576"/>
                  </a:lnTo>
                  <a:lnTo>
                    <a:pt x="20" y="591"/>
                  </a:lnTo>
                  <a:lnTo>
                    <a:pt x="19" y="605"/>
                  </a:lnTo>
                  <a:lnTo>
                    <a:pt x="19" y="620"/>
                  </a:lnTo>
                  <a:lnTo>
                    <a:pt x="17" y="633"/>
                  </a:lnTo>
                  <a:lnTo>
                    <a:pt x="15" y="648"/>
                  </a:lnTo>
                  <a:lnTo>
                    <a:pt x="15" y="662"/>
                  </a:lnTo>
                  <a:lnTo>
                    <a:pt x="15" y="677"/>
                  </a:lnTo>
                  <a:lnTo>
                    <a:pt x="13" y="690"/>
                  </a:lnTo>
                  <a:lnTo>
                    <a:pt x="13" y="703"/>
                  </a:lnTo>
                  <a:lnTo>
                    <a:pt x="11" y="719"/>
                  </a:lnTo>
                  <a:lnTo>
                    <a:pt x="11" y="732"/>
                  </a:lnTo>
                  <a:lnTo>
                    <a:pt x="9" y="745"/>
                  </a:lnTo>
                  <a:lnTo>
                    <a:pt x="7" y="760"/>
                  </a:lnTo>
                  <a:lnTo>
                    <a:pt x="5" y="774"/>
                  </a:lnTo>
                  <a:lnTo>
                    <a:pt x="5" y="789"/>
                  </a:lnTo>
                  <a:lnTo>
                    <a:pt x="5" y="802"/>
                  </a:lnTo>
                  <a:lnTo>
                    <a:pt x="3" y="816"/>
                  </a:lnTo>
                  <a:lnTo>
                    <a:pt x="1" y="831"/>
                  </a:lnTo>
                  <a:lnTo>
                    <a:pt x="1" y="846"/>
                  </a:lnTo>
                  <a:lnTo>
                    <a:pt x="0" y="859"/>
                  </a:lnTo>
                  <a:lnTo>
                    <a:pt x="0" y="875"/>
                  </a:lnTo>
                  <a:lnTo>
                    <a:pt x="0" y="888"/>
                  </a:lnTo>
                  <a:lnTo>
                    <a:pt x="0" y="903"/>
                  </a:lnTo>
                  <a:lnTo>
                    <a:pt x="756" y="397"/>
                  </a:lnTo>
                  <a:lnTo>
                    <a:pt x="733" y="3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2" name="Freeform 142"/>
            <p:cNvSpPr>
              <a:spLocks/>
            </p:cNvSpPr>
            <p:nvPr/>
          </p:nvSpPr>
          <p:spPr bwMode="auto">
            <a:xfrm>
              <a:off x="3981" y="3421"/>
              <a:ext cx="153" cy="111"/>
            </a:xfrm>
            <a:custGeom>
              <a:avLst/>
              <a:gdLst>
                <a:gd name="T0" fmla="*/ 0 w 304"/>
                <a:gd name="T1" fmla="*/ 1 h 222"/>
                <a:gd name="T2" fmla="*/ 1 w 304"/>
                <a:gd name="T3" fmla="*/ 1 h 222"/>
                <a:gd name="T4" fmla="*/ 1 w 304"/>
                <a:gd name="T5" fmla="*/ 1 h 222"/>
                <a:gd name="T6" fmla="*/ 1 w 304"/>
                <a:gd name="T7" fmla="*/ 1 h 222"/>
                <a:gd name="T8" fmla="*/ 1 w 304"/>
                <a:gd name="T9" fmla="*/ 1 h 222"/>
                <a:gd name="T10" fmla="*/ 1 w 304"/>
                <a:gd name="T11" fmla="*/ 1 h 222"/>
                <a:gd name="T12" fmla="*/ 1 w 304"/>
                <a:gd name="T13" fmla="*/ 1 h 222"/>
                <a:gd name="T14" fmla="*/ 1 w 304"/>
                <a:gd name="T15" fmla="*/ 1 h 222"/>
                <a:gd name="T16" fmla="*/ 1 w 304"/>
                <a:gd name="T17" fmla="*/ 1 h 222"/>
                <a:gd name="T18" fmla="*/ 1 w 304"/>
                <a:gd name="T19" fmla="*/ 1 h 222"/>
                <a:gd name="T20" fmla="*/ 1 w 304"/>
                <a:gd name="T21" fmla="*/ 1 h 222"/>
                <a:gd name="T22" fmla="*/ 1 w 304"/>
                <a:gd name="T23" fmla="*/ 1 h 222"/>
                <a:gd name="T24" fmla="*/ 1 w 304"/>
                <a:gd name="T25" fmla="*/ 1 h 222"/>
                <a:gd name="T26" fmla="*/ 1 w 304"/>
                <a:gd name="T27" fmla="*/ 1 h 222"/>
                <a:gd name="T28" fmla="*/ 1 w 304"/>
                <a:gd name="T29" fmla="*/ 1 h 222"/>
                <a:gd name="T30" fmla="*/ 1 w 304"/>
                <a:gd name="T31" fmla="*/ 1 h 222"/>
                <a:gd name="T32" fmla="*/ 1 w 304"/>
                <a:gd name="T33" fmla="*/ 1 h 222"/>
                <a:gd name="T34" fmla="*/ 1 w 304"/>
                <a:gd name="T35" fmla="*/ 1 h 222"/>
                <a:gd name="T36" fmla="*/ 1 w 304"/>
                <a:gd name="T37" fmla="*/ 1 h 222"/>
                <a:gd name="T38" fmla="*/ 1 w 304"/>
                <a:gd name="T39" fmla="*/ 1 h 222"/>
                <a:gd name="T40" fmla="*/ 1 w 304"/>
                <a:gd name="T41" fmla="*/ 1 h 222"/>
                <a:gd name="T42" fmla="*/ 1 w 304"/>
                <a:gd name="T43" fmla="*/ 1 h 222"/>
                <a:gd name="T44" fmla="*/ 1 w 304"/>
                <a:gd name="T45" fmla="*/ 1 h 222"/>
                <a:gd name="T46" fmla="*/ 1 w 304"/>
                <a:gd name="T47" fmla="*/ 1 h 222"/>
                <a:gd name="T48" fmla="*/ 1 w 304"/>
                <a:gd name="T49" fmla="*/ 1 h 222"/>
                <a:gd name="T50" fmla="*/ 1 w 304"/>
                <a:gd name="T51" fmla="*/ 1 h 222"/>
                <a:gd name="T52" fmla="*/ 1 w 304"/>
                <a:gd name="T53" fmla="*/ 1 h 222"/>
                <a:gd name="T54" fmla="*/ 1 w 304"/>
                <a:gd name="T55" fmla="*/ 1 h 222"/>
                <a:gd name="T56" fmla="*/ 1 w 304"/>
                <a:gd name="T57" fmla="*/ 1 h 222"/>
                <a:gd name="T58" fmla="*/ 1 w 304"/>
                <a:gd name="T59" fmla="*/ 1 h 222"/>
                <a:gd name="T60" fmla="*/ 1 w 304"/>
                <a:gd name="T61" fmla="*/ 1 h 222"/>
                <a:gd name="T62" fmla="*/ 1 w 304"/>
                <a:gd name="T63" fmla="*/ 1 h 222"/>
                <a:gd name="T64" fmla="*/ 1 w 304"/>
                <a:gd name="T65" fmla="*/ 1 h 222"/>
                <a:gd name="T66" fmla="*/ 1 w 304"/>
                <a:gd name="T67" fmla="*/ 1 h 222"/>
                <a:gd name="T68" fmla="*/ 1 w 304"/>
                <a:gd name="T69" fmla="*/ 0 h 2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4"/>
                <a:gd name="T106" fmla="*/ 0 h 222"/>
                <a:gd name="T107" fmla="*/ 304 w 304"/>
                <a:gd name="T108" fmla="*/ 222 h 2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4" h="222">
                  <a:moveTo>
                    <a:pt x="15" y="0"/>
                  </a:moveTo>
                  <a:lnTo>
                    <a:pt x="0" y="47"/>
                  </a:lnTo>
                  <a:lnTo>
                    <a:pt x="7" y="47"/>
                  </a:lnTo>
                  <a:lnTo>
                    <a:pt x="17" y="51"/>
                  </a:lnTo>
                  <a:lnTo>
                    <a:pt x="26" y="55"/>
                  </a:lnTo>
                  <a:lnTo>
                    <a:pt x="36" y="57"/>
                  </a:lnTo>
                  <a:lnTo>
                    <a:pt x="44" y="60"/>
                  </a:lnTo>
                  <a:lnTo>
                    <a:pt x="51" y="62"/>
                  </a:lnTo>
                  <a:lnTo>
                    <a:pt x="59" y="66"/>
                  </a:lnTo>
                  <a:lnTo>
                    <a:pt x="68" y="70"/>
                  </a:lnTo>
                  <a:lnTo>
                    <a:pt x="82" y="78"/>
                  </a:lnTo>
                  <a:lnTo>
                    <a:pt x="97" y="85"/>
                  </a:lnTo>
                  <a:lnTo>
                    <a:pt x="110" y="91"/>
                  </a:lnTo>
                  <a:lnTo>
                    <a:pt x="125" y="100"/>
                  </a:lnTo>
                  <a:lnTo>
                    <a:pt x="135" y="106"/>
                  </a:lnTo>
                  <a:lnTo>
                    <a:pt x="148" y="114"/>
                  </a:lnTo>
                  <a:lnTo>
                    <a:pt x="158" y="121"/>
                  </a:lnTo>
                  <a:lnTo>
                    <a:pt x="169" y="129"/>
                  </a:lnTo>
                  <a:lnTo>
                    <a:pt x="179" y="135"/>
                  </a:lnTo>
                  <a:lnTo>
                    <a:pt x="186" y="142"/>
                  </a:lnTo>
                  <a:lnTo>
                    <a:pt x="196" y="150"/>
                  </a:lnTo>
                  <a:lnTo>
                    <a:pt x="205" y="157"/>
                  </a:lnTo>
                  <a:lnTo>
                    <a:pt x="211" y="163"/>
                  </a:lnTo>
                  <a:lnTo>
                    <a:pt x="217" y="169"/>
                  </a:lnTo>
                  <a:lnTo>
                    <a:pt x="222" y="175"/>
                  </a:lnTo>
                  <a:lnTo>
                    <a:pt x="230" y="182"/>
                  </a:lnTo>
                  <a:lnTo>
                    <a:pt x="237" y="192"/>
                  </a:lnTo>
                  <a:lnTo>
                    <a:pt x="247" y="203"/>
                  </a:lnTo>
                  <a:lnTo>
                    <a:pt x="253" y="209"/>
                  </a:lnTo>
                  <a:lnTo>
                    <a:pt x="257" y="214"/>
                  </a:lnTo>
                  <a:lnTo>
                    <a:pt x="260" y="218"/>
                  </a:lnTo>
                  <a:lnTo>
                    <a:pt x="262" y="222"/>
                  </a:lnTo>
                  <a:lnTo>
                    <a:pt x="304" y="199"/>
                  </a:lnTo>
                  <a:lnTo>
                    <a:pt x="302" y="195"/>
                  </a:lnTo>
                  <a:lnTo>
                    <a:pt x="298" y="192"/>
                  </a:lnTo>
                  <a:lnTo>
                    <a:pt x="295" y="182"/>
                  </a:lnTo>
                  <a:lnTo>
                    <a:pt x="289" y="175"/>
                  </a:lnTo>
                  <a:lnTo>
                    <a:pt x="283" y="169"/>
                  </a:lnTo>
                  <a:lnTo>
                    <a:pt x="279" y="163"/>
                  </a:lnTo>
                  <a:lnTo>
                    <a:pt x="274" y="157"/>
                  </a:lnTo>
                  <a:lnTo>
                    <a:pt x="268" y="152"/>
                  </a:lnTo>
                  <a:lnTo>
                    <a:pt x="260" y="144"/>
                  </a:lnTo>
                  <a:lnTo>
                    <a:pt x="255" y="136"/>
                  </a:lnTo>
                  <a:lnTo>
                    <a:pt x="247" y="129"/>
                  </a:lnTo>
                  <a:lnTo>
                    <a:pt x="241" y="123"/>
                  </a:lnTo>
                  <a:lnTo>
                    <a:pt x="230" y="116"/>
                  </a:lnTo>
                  <a:lnTo>
                    <a:pt x="222" y="108"/>
                  </a:lnTo>
                  <a:lnTo>
                    <a:pt x="211" y="98"/>
                  </a:lnTo>
                  <a:lnTo>
                    <a:pt x="201" y="91"/>
                  </a:lnTo>
                  <a:lnTo>
                    <a:pt x="190" y="81"/>
                  </a:lnTo>
                  <a:lnTo>
                    <a:pt x="179" y="74"/>
                  </a:lnTo>
                  <a:lnTo>
                    <a:pt x="165" y="66"/>
                  </a:lnTo>
                  <a:lnTo>
                    <a:pt x="154" y="59"/>
                  </a:lnTo>
                  <a:lnTo>
                    <a:pt x="144" y="55"/>
                  </a:lnTo>
                  <a:lnTo>
                    <a:pt x="137" y="49"/>
                  </a:lnTo>
                  <a:lnTo>
                    <a:pt x="129" y="45"/>
                  </a:lnTo>
                  <a:lnTo>
                    <a:pt x="122" y="41"/>
                  </a:lnTo>
                  <a:lnTo>
                    <a:pt x="112" y="38"/>
                  </a:lnTo>
                  <a:lnTo>
                    <a:pt x="104" y="34"/>
                  </a:lnTo>
                  <a:lnTo>
                    <a:pt x="97" y="30"/>
                  </a:lnTo>
                  <a:lnTo>
                    <a:pt x="89" y="26"/>
                  </a:lnTo>
                  <a:lnTo>
                    <a:pt x="82" y="22"/>
                  </a:lnTo>
                  <a:lnTo>
                    <a:pt x="72" y="17"/>
                  </a:lnTo>
                  <a:lnTo>
                    <a:pt x="63" y="15"/>
                  </a:lnTo>
                  <a:lnTo>
                    <a:pt x="53" y="11"/>
                  </a:lnTo>
                  <a:lnTo>
                    <a:pt x="44" y="7"/>
                  </a:lnTo>
                  <a:lnTo>
                    <a:pt x="34" y="3"/>
                  </a:lnTo>
                  <a:lnTo>
                    <a:pt x="25"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3" name="Freeform 143"/>
            <p:cNvSpPr>
              <a:spLocks/>
            </p:cNvSpPr>
            <p:nvPr/>
          </p:nvSpPr>
          <p:spPr bwMode="auto">
            <a:xfrm>
              <a:off x="4214" y="2660"/>
              <a:ext cx="421" cy="680"/>
            </a:xfrm>
            <a:custGeom>
              <a:avLst/>
              <a:gdLst>
                <a:gd name="T0" fmla="*/ 1 w 842"/>
                <a:gd name="T1" fmla="*/ 0 h 1359"/>
                <a:gd name="T2" fmla="*/ 0 w 842"/>
                <a:gd name="T3" fmla="*/ 1 h 1359"/>
                <a:gd name="T4" fmla="*/ 1 w 842"/>
                <a:gd name="T5" fmla="*/ 1 h 1359"/>
                <a:gd name="T6" fmla="*/ 1 w 842"/>
                <a:gd name="T7" fmla="*/ 1 h 1359"/>
                <a:gd name="T8" fmla="*/ 1 w 842"/>
                <a:gd name="T9" fmla="*/ 0 h 1359"/>
                <a:gd name="T10" fmla="*/ 1 w 842"/>
                <a:gd name="T11" fmla="*/ 0 h 1359"/>
                <a:gd name="T12" fmla="*/ 0 60000 65536"/>
                <a:gd name="T13" fmla="*/ 0 60000 65536"/>
                <a:gd name="T14" fmla="*/ 0 60000 65536"/>
                <a:gd name="T15" fmla="*/ 0 60000 65536"/>
                <a:gd name="T16" fmla="*/ 0 60000 65536"/>
                <a:gd name="T17" fmla="*/ 0 60000 65536"/>
                <a:gd name="T18" fmla="*/ 0 w 842"/>
                <a:gd name="T19" fmla="*/ 0 h 1359"/>
                <a:gd name="T20" fmla="*/ 842 w 842"/>
                <a:gd name="T21" fmla="*/ 1359 h 1359"/>
              </a:gdLst>
              <a:ahLst/>
              <a:cxnLst>
                <a:cxn ang="T12">
                  <a:pos x="T0" y="T1"/>
                </a:cxn>
                <a:cxn ang="T13">
                  <a:pos x="T2" y="T3"/>
                </a:cxn>
                <a:cxn ang="T14">
                  <a:pos x="T4" y="T5"/>
                </a:cxn>
                <a:cxn ang="T15">
                  <a:pos x="T6" y="T7"/>
                </a:cxn>
                <a:cxn ang="T16">
                  <a:pos x="T8" y="T9"/>
                </a:cxn>
                <a:cxn ang="T17">
                  <a:pos x="T10" y="T11"/>
                </a:cxn>
              </a:cxnLst>
              <a:rect l="T18" t="T19" r="T20" b="T21"/>
              <a:pathLst>
                <a:path w="842" h="1359">
                  <a:moveTo>
                    <a:pt x="800" y="0"/>
                  </a:moveTo>
                  <a:lnTo>
                    <a:pt x="0" y="1334"/>
                  </a:lnTo>
                  <a:lnTo>
                    <a:pt x="41" y="1359"/>
                  </a:lnTo>
                  <a:lnTo>
                    <a:pt x="842" y="27"/>
                  </a:lnTo>
                  <a:lnTo>
                    <a:pt x="8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4" name="Freeform 144"/>
            <p:cNvSpPr>
              <a:spLocks/>
            </p:cNvSpPr>
            <p:nvPr/>
          </p:nvSpPr>
          <p:spPr bwMode="auto">
            <a:xfrm>
              <a:off x="4097" y="2589"/>
              <a:ext cx="425" cy="683"/>
            </a:xfrm>
            <a:custGeom>
              <a:avLst/>
              <a:gdLst>
                <a:gd name="T0" fmla="*/ 1 w 850"/>
                <a:gd name="T1" fmla="*/ 0 h 1365"/>
                <a:gd name="T2" fmla="*/ 0 w 850"/>
                <a:gd name="T3" fmla="*/ 1 h 1365"/>
                <a:gd name="T4" fmla="*/ 1 w 850"/>
                <a:gd name="T5" fmla="*/ 1 h 1365"/>
                <a:gd name="T6" fmla="*/ 1 w 850"/>
                <a:gd name="T7" fmla="*/ 1 h 1365"/>
                <a:gd name="T8" fmla="*/ 1 w 850"/>
                <a:gd name="T9" fmla="*/ 0 h 1365"/>
                <a:gd name="T10" fmla="*/ 1 w 850"/>
                <a:gd name="T11" fmla="*/ 0 h 1365"/>
                <a:gd name="T12" fmla="*/ 0 60000 65536"/>
                <a:gd name="T13" fmla="*/ 0 60000 65536"/>
                <a:gd name="T14" fmla="*/ 0 60000 65536"/>
                <a:gd name="T15" fmla="*/ 0 60000 65536"/>
                <a:gd name="T16" fmla="*/ 0 60000 65536"/>
                <a:gd name="T17" fmla="*/ 0 60000 65536"/>
                <a:gd name="T18" fmla="*/ 0 w 850"/>
                <a:gd name="T19" fmla="*/ 0 h 1365"/>
                <a:gd name="T20" fmla="*/ 850 w 850"/>
                <a:gd name="T21" fmla="*/ 1365 h 1365"/>
              </a:gdLst>
              <a:ahLst/>
              <a:cxnLst>
                <a:cxn ang="T12">
                  <a:pos x="T0" y="T1"/>
                </a:cxn>
                <a:cxn ang="T13">
                  <a:pos x="T2" y="T3"/>
                </a:cxn>
                <a:cxn ang="T14">
                  <a:pos x="T4" y="T5"/>
                </a:cxn>
                <a:cxn ang="T15">
                  <a:pos x="T6" y="T7"/>
                </a:cxn>
                <a:cxn ang="T16">
                  <a:pos x="T8" y="T9"/>
                </a:cxn>
                <a:cxn ang="T17">
                  <a:pos x="T10" y="T11"/>
                </a:cxn>
              </a:cxnLst>
              <a:rect l="T18" t="T19" r="T20" b="T21"/>
              <a:pathLst>
                <a:path w="850" h="1365">
                  <a:moveTo>
                    <a:pt x="808" y="0"/>
                  </a:moveTo>
                  <a:lnTo>
                    <a:pt x="0" y="1339"/>
                  </a:lnTo>
                  <a:lnTo>
                    <a:pt x="44" y="1365"/>
                  </a:lnTo>
                  <a:lnTo>
                    <a:pt x="850" y="27"/>
                  </a:lnTo>
                  <a:lnTo>
                    <a:pt x="8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5" name="Freeform 146"/>
            <p:cNvSpPr>
              <a:spLocks/>
            </p:cNvSpPr>
            <p:nvPr/>
          </p:nvSpPr>
          <p:spPr bwMode="auto">
            <a:xfrm>
              <a:off x="3692" y="3550"/>
              <a:ext cx="286" cy="183"/>
            </a:xfrm>
            <a:custGeom>
              <a:avLst/>
              <a:gdLst>
                <a:gd name="T0" fmla="*/ 1 w 570"/>
                <a:gd name="T1" fmla="*/ 1 h 365"/>
                <a:gd name="T2" fmla="*/ 1 w 570"/>
                <a:gd name="T3" fmla="*/ 1 h 365"/>
                <a:gd name="T4" fmla="*/ 1 w 570"/>
                <a:gd name="T5" fmla="*/ 1 h 365"/>
                <a:gd name="T6" fmla="*/ 1 w 570"/>
                <a:gd name="T7" fmla="*/ 1 h 365"/>
                <a:gd name="T8" fmla="*/ 1 w 570"/>
                <a:gd name="T9" fmla="*/ 1 h 365"/>
                <a:gd name="T10" fmla="*/ 1 w 570"/>
                <a:gd name="T11" fmla="*/ 1 h 365"/>
                <a:gd name="T12" fmla="*/ 1 w 570"/>
                <a:gd name="T13" fmla="*/ 1 h 365"/>
                <a:gd name="T14" fmla="*/ 1 w 570"/>
                <a:gd name="T15" fmla="*/ 1 h 365"/>
                <a:gd name="T16" fmla="*/ 1 w 570"/>
                <a:gd name="T17" fmla="*/ 1 h 365"/>
                <a:gd name="T18" fmla="*/ 1 w 570"/>
                <a:gd name="T19" fmla="*/ 1 h 365"/>
                <a:gd name="T20" fmla="*/ 1 w 570"/>
                <a:gd name="T21" fmla="*/ 1 h 365"/>
                <a:gd name="T22" fmla="*/ 1 w 570"/>
                <a:gd name="T23" fmla="*/ 1 h 365"/>
                <a:gd name="T24" fmla="*/ 1 w 570"/>
                <a:gd name="T25" fmla="*/ 1 h 365"/>
                <a:gd name="T26" fmla="*/ 1 w 570"/>
                <a:gd name="T27" fmla="*/ 1 h 365"/>
                <a:gd name="T28" fmla="*/ 1 w 570"/>
                <a:gd name="T29" fmla="*/ 1 h 365"/>
                <a:gd name="T30" fmla="*/ 1 w 570"/>
                <a:gd name="T31" fmla="*/ 1 h 365"/>
                <a:gd name="T32" fmla="*/ 1 w 570"/>
                <a:gd name="T33" fmla="*/ 1 h 365"/>
                <a:gd name="T34" fmla="*/ 1 w 570"/>
                <a:gd name="T35" fmla="*/ 1 h 365"/>
                <a:gd name="T36" fmla="*/ 1 w 570"/>
                <a:gd name="T37" fmla="*/ 1 h 365"/>
                <a:gd name="T38" fmla="*/ 1 w 570"/>
                <a:gd name="T39" fmla="*/ 1 h 365"/>
                <a:gd name="T40" fmla="*/ 1 w 570"/>
                <a:gd name="T41" fmla="*/ 1 h 365"/>
                <a:gd name="T42" fmla="*/ 1 w 570"/>
                <a:gd name="T43" fmla="*/ 1 h 365"/>
                <a:gd name="T44" fmla="*/ 1 w 570"/>
                <a:gd name="T45" fmla="*/ 1 h 365"/>
                <a:gd name="T46" fmla="*/ 1 w 570"/>
                <a:gd name="T47" fmla="*/ 1 h 365"/>
                <a:gd name="T48" fmla="*/ 1 w 570"/>
                <a:gd name="T49" fmla="*/ 1 h 365"/>
                <a:gd name="T50" fmla="*/ 0 w 570"/>
                <a:gd name="T51" fmla="*/ 1 h 365"/>
                <a:gd name="T52" fmla="*/ 1 w 570"/>
                <a:gd name="T53" fmla="*/ 1 h 365"/>
                <a:gd name="T54" fmla="*/ 1 w 570"/>
                <a:gd name="T55" fmla="*/ 1 h 365"/>
                <a:gd name="T56" fmla="*/ 1 w 570"/>
                <a:gd name="T57" fmla="*/ 1 h 365"/>
                <a:gd name="T58" fmla="*/ 1 w 570"/>
                <a:gd name="T59" fmla="*/ 1 h 365"/>
                <a:gd name="T60" fmla="*/ 1 w 570"/>
                <a:gd name="T61" fmla="*/ 1 h 365"/>
                <a:gd name="T62" fmla="*/ 1 w 570"/>
                <a:gd name="T63" fmla="*/ 1 h 365"/>
                <a:gd name="T64" fmla="*/ 1 w 570"/>
                <a:gd name="T65" fmla="*/ 1 h 365"/>
                <a:gd name="T66" fmla="*/ 1 w 570"/>
                <a:gd name="T67" fmla="*/ 1 h 365"/>
                <a:gd name="T68" fmla="*/ 1 w 570"/>
                <a:gd name="T69" fmla="*/ 1 h 365"/>
                <a:gd name="T70" fmla="*/ 1 w 570"/>
                <a:gd name="T71" fmla="*/ 1 h 365"/>
                <a:gd name="T72" fmla="*/ 1 w 570"/>
                <a:gd name="T73" fmla="*/ 1 h 365"/>
                <a:gd name="T74" fmla="*/ 1 w 570"/>
                <a:gd name="T75" fmla="*/ 1 h 365"/>
                <a:gd name="T76" fmla="*/ 1 w 570"/>
                <a:gd name="T77" fmla="*/ 1 h 365"/>
                <a:gd name="T78" fmla="*/ 1 w 570"/>
                <a:gd name="T79" fmla="*/ 1 h 365"/>
                <a:gd name="T80" fmla="*/ 1 w 570"/>
                <a:gd name="T81" fmla="*/ 1 h 365"/>
                <a:gd name="T82" fmla="*/ 1 w 570"/>
                <a:gd name="T83" fmla="*/ 1 h 365"/>
                <a:gd name="T84" fmla="*/ 1 w 570"/>
                <a:gd name="T85" fmla="*/ 1 h 365"/>
                <a:gd name="T86" fmla="*/ 1 w 570"/>
                <a:gd name="T87" fmla="*/ 1 h 365"/>
                <a:gd name="T88" fmla="*/ 1 w 570"/>
                <a:gd name="T89" fmla="*/ 1 h 365"/>
                <a:gd name="T90" fmla="*/ 1 w 570"/>
                <a:gd name="T91" fmla="*/ 1 h 365"/>
                <a:gd name="T92" fmla="*/ 1 w 570"/>
                <a:gd name="T93" fmla="*/ 1 h 365"/>
                <a:gd name="T94" fmla="*/ 1 w 570"/>
                <a:gd name="T95" fmla="*/ 1 h 365"/>
                <a:gd name="T96" fmla="*/ 1 w 570"/>
                <a:gd name="T97" fmla="*/ 1 h 365"/>
                <a:gd name="T98" fmla="*/ 1 w 570"/>
                <a:gd name="T99" fmla="*/ 1 h 365"/>
                <a:gd name="T100" fmla="*/ 1 w 570"/>
                <a:gd name="T101" fmla="*/ 1 h 365"/>
                <a:gd name="T102" fmla="*/ 1 w 570"/>
                <a:gd name="T103" fmla="*/ 1 h 365"/>
                <a:gd name="T104" fmla="*/ 1 w 570"/>
                <a:gd name="T105" fmla="*/ 1 h 365"/>
                <a:gd name="T106" fmla="*/ 1 w 570"/>
                <a:gd name="T107" fmla="*/ 1 h 365"/>
                <a:gd name="T108" fmla="*/ 1 w 570"/>
                <a:gd name="T109" fmla="*/ 1 h 3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0"/>
                <a:gd name="T166" fmla="*/ 0 h 365"/>
                <a:gd name="T167" fmla="*/ 570 w 570"/>
                <a:gd name="T168" fmla="*/ 365 h 36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0" h="365">
                  <a:moveTo>
                    <a:pt x="538" y="145"/>
                  </a:moveTo>
                  <a:lnTo>
                    <a:pt x="525" y="152"/>
                  </a:lnTo>
                  <a:lnTo>
                    <a:pt x="515" y="160"/>
                  </a:lnTo>
                  <a:lnTo>
                    <a:pt x="506" y="166"/>
                  </a:lnTo>
                  <a:lnTo>
                    <a:pt x="496" y="171"/>
                  </a:lnTo>
                  <a:lnTo>
                    <a:pt x="488" y="175"/>
                  </a:lnTo>
                  <a:lnTo>
                    <a:pt x="481" y="179"/>
                  </a:lnTo>
                  <a:lnTo>
                    <a:pt x="475" y="181"/>
                  </a:lnTo>
                  <a:lnTo>
                    <a:pt x="471" y="183"/>
                  </a:lnTo>
                  <a:lnTo>
                    <a:pt x="460" y="179"/>
                  </a:lnTo>
                  <a:lnTo>
                    <a:pt x="452" y="169"/>
                  </a:lnTo>
                  <a:lnTo>
                    <a:pt x="447" y="162"/>
                  </a:lnTo>
                  <a:lnTo>
                    <a:pt x="443" y="154"/>
                  </a:lnTo>
                  <a:lnTo>
                    <a:pt x="437" y="143"/>
                  </a:lnTo>
                  <a:lnTo>
                    <a:pt x="433" y="133"/>
                  </a:lnTo>
                  <a:lnTo>
                    <a:pt x="426" y="118"/>
                  </a:lnTo>
                  <a:lnTo>
                    <a:pt x="420" y="105"/>
                  </a:lnTo>
                  <a:lnTo>
                    <a:pt x="412" y="89"/>
                  </a:lnTo>
                  <a:lnTo>
                    <a:pt x="405" y="78"/>
                  </a:lnTo>
                  <a:lnTo>
                    <a:pt x="393" y="65"/>
                  </a:lnTo>
                  <a:lnTo>
                    <a:pt x="382" y="57"/>
                  </a:lnTo>
                  <a:lnTo>
                    <a:pt x="369" y="50"/>
                  </a:lnTo>
                  <a:lnTo>
                    <a:pt x="353" y="48"/>
                  </a:lnTo>
                  <a:lnTo>
                    <a:pt x="340" y="46"/>
                  </a:lnTo>
                  <a:lnTo>
                    <a:pt x="331" y="51"/>
                  </a:lnTo>
                  <a:lnTo>
                    <a:pt x="321" y="53"/>
                  </a:lnTo>
                  <a:lnTo>
                    <a:pt x="315" y="63"/>
                  </a:lnTo>
                  <a:lnTo>
                    <a:pt x="310" y="70"/>
                  </a:lnTo>
                  <a:lnTo>
                    <a:pt x="304" y="80"/>
                  </a:lnTo>
                  <a:lnTo>
                    <a:pt x="302" y="89"/>
                  </a:lnTo>
                  <a:lnTo>
                    <a:pt x="302" y="103"/>
                  </a:lnTo>
                  <a:lnTo>
                    <a:pt x="298" y="114"/>
                  </a:lnTo>
                  <a:lnTo>
                    <a:pt x="298" y="126"/>
                  </a:lnTo>
                  <a:lnTo>
                    <a:pt x="298" y="139"/>
                  </a:lnTo>
                  <a:lnTo>
                    <a:pt x="300" y="150"/>
                  </a:lnTo>
                  <a:lnTo>
                    <a:pt x="300" y="162"/>
                  </a:lnTo>
                  <a:lnTo>
                    <a:pt x="302" y="173"/>
                  </a:lnTo>
                  <a:lnTo>
                    <a:pt x="302" y="183"/>
                  </a:lnTo>
                  <a:lnTo>
                    <a:pt x="306" y="194"/>
                  </a:lnTo>
                  <a:lnTo>
                    <a:pt x="306" y="205"/>
                  </a:lnTo>
                  <a:lnTo>
                    <a:pt x="308" y="219"/>
                  </a:lnTo>
                  <a:lnTo>
                    <a:pt x="308" y="232"/>
                  </a:lnTo>
                  <a:lnTo>
                    <a:pt x="310" y="245"/>
                  </a:lnTo>
                  <a:lnTo>
                    <a:pt x="310" y="259"/>
                  </a:lnTo>
                  <a:lnTo>
                    <a:pt x="310" y="272"/>
                  </a:lnTo>
                  <a:lnTo>
                    <a:pt x="310" y="283"/>
                  </a:lnTo>
                  <a:lnTo>
                    <a:pt x="310" y="299"/>
                  </a:lnTo>
                  <a:lnTo>
                    <a:pt x="304" y="291"/>
                  </a:lnTo>
                  <a:lnTo>
                    <a:pt x="300" y="283"/>
                  </a:lnTo>
                  <a:lnTo>
                    <a:pt x="295" y="276"/>
                  </a:lnTo>
                  <a:lnTo>
                    <a:pt x="293" y="270"/>
                  </a:lnTo>
                  <a:lnTo>
                    <a:pt x="287" y="261"/>
                  </a:lnTo>
                  <a:lnTo>
                    <a:pt x="283" y="253"/>
                  </a:lnTo>
                  <a:lnTo>
                    <a:pt x="277" y="240"/>
                  </a:lnTo>
                  <a:lnTo>
                    <a:pt x="272" y="230"/>
                  </a:lnTo>
                  <a:lnTo>
                    <a:pt x="266" y="215"/>
                  </a:lnTo>
                  <a:lnTo>
                    <a:pt x="258" y="202"/>
                  </a:lnTo>
                  <a:lnTo>
                    <a:pt x="255" y="194"/>
                  </a:lnTo>
                  <a:lnTo>
                    <a:pt x="251" y="186"/>
                  </a:lnTo>
                  <a:lnTo>
                    <a:pt x="249" y="177"/>
                  </a:lnTo>
                  <a:lnTo>
                    <a:pt x="245" y="169"/>
                  </a:lnTo>
                  <a:lnTo>
                    <a:pt x="241" y="158"/>
                  </a:lnTo>
                  <a:lnTo>
                    <a:pt x="238" y="148"/>
                  </a:lnTo>
                  <a:lnTo>
                    <a:pt x="234" y="141"/>
                  </a:lnTo>
                  <a:lnTo>
                    <a:pt x="230" y="131"/>
                  </a:lnTo>
                  <a:lnTo>
                    <a:pt x="226" y="120"/>
                  </a:lnTo>
                  <a:lnTo>
                    <a:pt x="220" y="110"/>
                  </a:lnTo>
                  <a:lnTo>
                    <a:pt x="217" y="101"/>
                  </a:lnTo>
                  <a:lnTo>
                    <a:pt x="213" y="89"/>
                  </a:lnTo>
                  <a:lnTo>
                    <a:pt x="209" y="80"/>
                  </a:lnTo>
                  <a:lnTo>
                    <a:pt x="205" y="72"/>
                  </a:lnTo>
                  <a:lnTo>
                    <a:pt x="200" y="65"/>
                  </a:lnTo>
                  <a:lnTo>
                    <a:pt x="198" y="57"/>
                  </a:lnTo>
                  <a:lnTo>
                    <a:pt x="188" y="44"/>
                  </a:lnTo>
                  <a:lnTo>
                    <a:pt x="180" y="34"/>
                  </a:lnTo>
                  <a:lnTo>
                    <a:pt x="171" y="25"/>
                  </a:lnTo>
                  <a:lnTo>
                    <a:pt x="163" y="17"/>
                  </a:lnTo>
                  <a:lnTo>
                    <a:pt x="156" y="12"/>
                  </a:lnTo>
                  <a:lnTo>
                    <a:pt x="148" y="8"/>
                  </a:lnTo>
                  <a:lnTo>
                    <a:pt x="131" y="2"/>
                  </a:lnTo>
                  <a:lnTo>
                    <a:pt x="118" y="0"/>
                  </a:lnTo>
                  <a:lnTo>
                    <a:pt x="106" y="0"/>
                  </a:lnTo>
                  <a:lnTo>
                    <a:pt x="101" y="4"/>
                  </a:lnTo>
                  <a:lnTo>
                    <a:pt x="87" y="6"/>
                  </a:lnTo>
                  <a:lnTo>
                    <a:pt x="76" y="12"/>
                  </a:lnTo>
                  <a:lnTo>
                    <a:pt x="65" y="19"/>
                  </a:lnTo>
                  <a:lnTo>
                    <a:pt x="55" y="29"/>
                  </a:lnTo>
                  <a:lnTo>
                    <a:pt x="44" y="38"/>
                  </a:lnTo>
                  <a:lnTo>
                    <a:pt x="34" y="51"/>
                  </a:lnTo>
                  <a:lnTo>
                    <a:pt x="30" y="59"/>
                  </a:lnTo>
                  <a:lnTo>
                    <a:pt x="26" y="65"/>
                  </a:lnTo>
                  <a:lnTo>
                    <a:pt x="25" y="74"/>
                  </a:lnTo>
                  <a:lnTo>
                    <a:pt x="21" y="84"/>
                  </a:lnTo>
                  <a:lnTo>
                    <a:pt x="17" y="91"/>
                  </a:lnTo>
                  <a:lnTo>
                    <a:pt x="13" y="99"/>
                  </a:lnTo>
                  <a:lnTo>
                    <a:pt x="11" y="109"/>
                  </a:lnTo>
                  <a:lnTo>
                    <a:pt x="9" y="118"/>
                  </a:lnTo>
                  <a:lnTo>
                    <a:pt x="6" y="126"/>
                  </a:lnTo>
                  <a:lnTo>
                    <a:pt x="6" y="135"/>
                  </a:lnTo>
                  <a:lnTo>
                    <a:pt x="4" y="147"/>
                  </a:lnTo>
                  <a:lnTo>
                    <a:pt x="4" y="158"/>
                  </a:lnTo>
                  <a:lnTo>
                    <a:pt x="2" y="167"/>
                  </a:lnTo>
                  <a:lnTo>
                    <a:pt x="0" y="179"/>
                  </a:lnTo>
                  <a:lnTo>
                    <a:pt x="0" y="190"/>
                  </a:lnTo>
                  <a:lnTo>
                    <a:pt x="0" y="202"/>
                  </a:lnTo>
                  <a:lnTo>
                    <a:pt x="0" y="213"/>
                  </a:lnTo>
                  <a:lnTo>
                    <a:pt x="0" y="224"/>
                  </a:lnTo>
                  <a:lnTo>
                    <a:pt x="2" y="238"/>
                  </a:lnTo>
                  <a:lnTo>
                    <a:pt x="4" y="251"/>
                  </a:lnTo>
                  <a:lnTo>
                    <a:pt x="51" y="247"/>
                  </a:lnTo>
                  <a:lnTo>
                    <a:pt x="49" y="234"/>
                  </a:lnTo>
                  <a:lnTo>
                    <a:pt x="49" y="223"/>
                  </a:lnTo>
                  <a:lnTo>
                    <a:pt x="49" y="211"/>
                  </a:lnTo>
                  <a:lnTo>
                    <a:pt x="49" y="202"/>
                  </a:lnTo>
                  <a:lnTo>
                    <a:pt x="49" y="192"/>
                  </a:lnTo>
                  <a:lnTo>
                    <a:pt x="49" y="183"/>
                  </a:lnTo>
                  <a:lnTo>
                    <a:pt x="49" y="173"/>
                  </a:lnTo>
                  <a:lnTo>
                    <a:pt x="51" y="164"/>
                  </a:lnTo>
                  <a:lnTo>
                    <a:pt x="51" y="156"/>
                  </a:lnTo>
                  <a:lnTo>
                    <a:pt x="53" y="147"/>
                  </a:lnTo>
                  <a:lnTo>
                    <a:pt x="55" y="139"/>
                  </a:lnTo>
                  <a:lnTo>
                    <a:pt x="57" y="133"/>
                  </a:lnTo>
                  <a:lnTo>
                    <a:pt x="63" y="118"/>
                  </a:lnTo>
                  <a:lnTo>
                    <a:pt x="66" y="105"/>
                  </a:lnTo>
                  <a:lnTo>
                    <a:pt x="72" y="91"/>
                  </a:lnTo>
                  <a:lnTo>
                    <a:pt x="76" y="82"/>
                  </a:lnTo>
                  <a:lnTo>
                    <a:pt x="82" y="72"/>
                  </a:lnTo>
                  <a:lnTo>
                    <a:pt x="87" y="67"/>
                  </a:lnTo>
                  <a:lnTo>
                    <a:pt x="101" y="57"/>
                  </a:lnTo>
                  <a:lnTo>
                    <a:pt x="112" y="51"/>
                  </a:lnTo>
                  <a:lnTo>
                    <a:pt x="118" y="51"/>
                  </a:lnTo>
                  <a:lnTo>
                    <a:pt x="125" y="51"/>
                  </a:lnTo>
                  <a:lnTo>
                    <a:pt x="131" y="55"/>
                  </a:lnTo>
                  <a:lnTo>
                    <a:pt x="141" y="63"/>
                  </a:lnTo>
                  <a:lnTo>
                    <a:pt x="146" y="70"/>
                  </a:lnTo>
                  <a:lnTo>
                    <a:pt x="154" y="80"/>
                  </a:lnTo>
                  <a:lnTo>
                    <a:pt x="161" y="93"/>
                  </a:lnTo>
                  <a:lnTo>
                    <a:pt x="169" y="109"/>
                  </a:lnTo>
                  <a:lnTo>
                    <a:pt x="171" y="118"/>
                  </a:lnTo>
                  <a:lnTo>
                    <a:pt x="177" y="128"/>
                  </a:lnTo>
                  <a:lnTo>
                    <a:pt x="179" y="137"/>
                  </a:lnTo>
                  <a:lnTo>
                    <a:pt x="184" y="148"/>
                  </a:lnTo>
                  <a:lnTo>
                    <a:pt x="186" y="156"/>
                  </a:lnTo>
                  <a:lnTo>
                    <a:pt x="192" y="164"/>
                  </a:lnTo>
                  <a:lnTo>
                    <a:pt x="194" y="173"/>
                  </a:lnTo>
                  <a:lnTo>
                    <a:pt x="200" y="183"/>
                  </a:lnTo>
                  <a:lnTo>
                    <a:pt x="205" y="198"/>
                  </a:lnTo>
                  <a:lnTo>
                    <a:pt x="211" y="215"/>
                  </a:lnTo>
                  <a:lnTo>
                    <a:pt x="217" y="228"/>
                  </a:lnTo>
                  <a:lnTo>
                    <a:pt x="224" y="243"/>
                  </a:lnTo>
                  <a:lnTo>
                    <a:pt x="228" y="253"/>
                  </a:lnTo>
                  <a:lnTo>
                    <a:pt x="236" y="266"/>
                  </a:lnTo>
                  <a:lnTo>
                    <a:pt x="239" y="276"/>
                  </a:lnTo>
                  <a:lnTo>
                    <a:pt x="245" y="289"/>
                  </a:lnTo>
                  <a:lnTo>
                    <a:pt x="251" y="297"/>
                  </a:lnTo>
                  <a:lnTo>
                    <a:pt x="255" y="306"/>
                  </a:lnTo>
                  <a:lnTo>
                    <a:pt x="258" y="314"/>
                  </a:lnTo>
                  <a:lnTo>
                    <a:pt x="266" y="321"/>
                  </a:lnTo>
                  <a:lnTo>
                    <a:pt x="272" y="333"/>
                  </a:lnTo>
                  <a:lnTo>
                    <a:pt x="279" y="342"/>
                  </a:lnTo>
                  <a:lnTo>
                    <a:pt x="287" y="350"/>
                  </a:lnTo>
                  <a:lnTo>
                    <a:pt x="295" y="358"/>
                  </a:lnTo>
                  <a:lnTo>
                    <a:pt x="310" y="363"/>
                  </a:lnTo>
                  <a:lnTo>
                    <a:pt x="323" y="365"/>
                  </a:lnTo>
                  <a:lnTo>
                    <a:pt x="331" y="361"/>
                  </a:lnTo>
                  <a:lnTo>
                    <a:pt x="340" y="358"/>
                  </a:lnTo>
                  <a:lnTo>
                    <a:pt x="344" y="350"/>
                  </a:lnTo>
                  <a:lnTo>
                    <a:pt x="350" y="342"/>
                  </a:lnTo>
                  <a:lnTo>
                    <a:pt x="352" y="335"/>
                  </a:lnTo>
                  <a:lnTo>
                    <a:pt x="353" y="327"/>
                  </a:lnTo>
                  <a:lnTo>
                    <a:pt x="355" y="319"/>
                  </a:lnTo>
                  <a:lnTo>
                    <a:pt x="357" y="316"/>
                  </a:lnTo>
                  <a:lnTo>
                    <a:pt x="357" y="299"/>
                  </a:lnTo>
                  <a:lnTo>
                    <a:pt x="357" y="283"/>
                  </a:lnTo>
                  <a:lnTo>
                    <a:pt x="357" y="268"/>
                  </a:lnTo>
                  <a:lnTo>
                    <a:pt x="357" y="253"/>
                  </a:lnTo>
                  <a:lnTo>
                    <a:pt x="355" y="236"/>
                  </a:lnTo>
                  <a:lnTo>
                    <a:pt x="355" y="221"/>
                  </a:lnTo>
                  <a:lnTo>
                    <a:pt x="353" y="204"/>
                  </a:lnTo>
                  <a:lnTo>
                    <a:pt x="353" y="190"/>
                  </a:lnTo>
                  <a:lnTo>
                    <a:pt x="352" y="179"/>
                  </a:lnTo>
                  <a:lnTo>
                    <a:pt x="352" y="169"/>
                  </a:lnTo>
                  <a:lnTo>
                    <a:pt x="348" y="156"/>
                  </a:lnTo>
                  <a:lnTo>
                    <a:pt x="348" y="147"/>
                  </a:lnTo>
                  <a:lnTo>
                    <a:pt x="346" y="133"/>
                  </a:lnTo>
                  <a:lnTo>
                    <a:pt x="346" y="126"/>
                  </a:lnTo>
                  <a:lnTo>
                    <a:pt x="346" y="114"/>
                  </a:lnTo>
                  <a:lnTo>
                    <a:pt x="348" y="109"/>
                  </a:lnTo>
                  <a:lnTo>
                    <a:pt x="352" y="99"/>
                  </a:lnTo>
                  <a:lnTo>
                    <a:pt x="359" y="103"/>
                  </a:lnTo>
                  <a:lnTo>
                    <a:pt x="363" y="109"/>
                  </a:lnTo>
                  <a:lnTo>
                    <a:pt x="369" y="118"/>
                  </a:lnTo>
                  <a:lnTo>
                    <a:pt x="373" y="124"/>
                  </a:lnTo>
                  <a:lnTo>
                    <a:pt x="376" y="133"/>
                  </a:lnTo>
                  <a:lnTo>
                    <a:pt x="382" y="141"/>
                  </a:lnTo>
                  <a:lnTo>
                    <a:pt x="388" y="154"/>
                  </a:lnTo>
                  <a:lnTo>
                    <a:pt x="392" y="162"/>
                  </a:lnTo>
                  <a:lnTo>
                    <a:pt x="393" y="171"/>
                  </a:lnTo>
                  <a:lnTo>
                    <a:pt x="397" y="179"/>
                  </a:lnTo>
                  <a:lnTo>
                    <a:pt x="401" y="186"/>
                  </a:lnTo>
                  <a:lnTo>
                    <a:pt x="409" y="198"/>
                  </a:lnTo>
                  <a:lnTo>
                    <a:pt x="418" y="209"/>
                  </a:lnTo>
                  <a:lnTo>
                    <a:pt x="428" y="217"/>
                  </a:lnTo>
                  <a:lnTo>
                    <a:pt x="437" y="224"/>
                  </a:lnTo>
                  <a:lnTo>
                    <a:pt x="447" y="230"/>
                  </a:lnTo>
                  <a:lnTo>
                    <a:pt x="458" y="232"/>
                  </a:lnTo>
                  <a:lnTo>
                    <a:pt x="468" y="230"/>
                  </a:lnTo>
                  <a:lnTo>
                    <a:pt x="481" y="230"/>
                  </a:lnTo>
                  <a:lnTo>
                    <a:pt x="494" y="226"/>
                  </a:lnTo>
                  <a:lnTo>
                    <a:pt x="507" y="223"/>
                  </a:lnTo>
                  <a:lnTo>
                    <a:pt x="513" y="219"/>
                  </a:lnTo>
                  <a:lnTo>
                    <a:pt x="521" y="215"/>
                  </a:lnTo>
                  <a:lnTo>
                    <a:pt x="527" y="209"/>
                  </a:lnTo>
                  <a:lnTo>
                    <a:pt x="536" y="207"/>
                  </a:lnTo>
                  <a:lnTo>
                    <a:pt x="544" y="202"/>
                  </a:lnTo>
                  <a:lnTo>
                    <a:pt x="551" y="196"/>
                  </a:lnTo>
                  <a:lnTo>
                    <a:pt x="561" y="190"/>
                  </a:lnTo>
                  <a:lnTo>
                    <a:pt x="570" y="185"/>
                  </a:lnTo>
                  <a:lnTo>
                    <a:pt x="538"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grpSp>
        <p:nvGrpSpPr>
          <p:cNvPr id="26" name="Group 149"/>
          <p:cNvGrpSpPr>
            <a:grpSpLocks/>
          </p:cNvGrpSpPr>
          <p:nvPr/>
        </p:nvGrpSpPr>
        <p:grpSpPr bwMode="auto">
          <a:xfrm>
            <a:off x="6300788" y="5013325"/>
            <a:ext cx="360362" cy="265113"/>
            <a:chOff x="3692" y="2345"/>
            <a:chExt cx="1208" cy="1388"/>
          </a:xfrm>
        </p:grpSpPr>
        <p:sp>
          <p:nvSpPr>
            <p:cNvPr id="27" name="Freeform 132"/>
            <p:cNvSpPr>
              <a:spLocks/>
            </p:cNvSpPr>
            <p:nvPr/>
          </p:nvSpPr>
          <p:spPr bwMode="auto">
            <a:xfrm>
              <a:off x="4413" y="2348"/>
              <a:ext cx="471" cy="375"/>
            </a:xfrm>
            <a:custGeom>
              <a:avLst/>
              <a:gdLst>
                <a:gd name="T0" fmla="*/ 1 w 941"/>
                <a:gd name="T1" fmla="*/ 1 h 750"/>
                <a:gd name="T2" fmla="*/ 1 w 941"/>
                <a:gd name="T3" fmla="*/ 1 h 750"/>
                <a:gd name="T4" fmla="*/ 1 w 941"/>
                <a:gd name="T5" fmla="*/ 1 h 750"/>
                <a:gd name="T6" fmla="*/ 1 w 941"/>
                <a:gd name="T7" fmla="*/ 1 h 750"/>
                <a:gd name="T8" fmla="*/ 1 w 941"/>
                <a:gd name="T9" fmla="*/ 1 h 750"/>
                <a:gd name="T10" fmla="*/ 1 w 941"/>
                <a:gd name="T11" fmla="*/ 1 h 750"/>
                <a:gd name="T12" fmla="*/ 1 w 941"/>
                <a:gd name="T13" fmla="*/ 1 h 750"/>
                <a:gd name="T14" fmla="*/ 1 w 941"/>
                <a:gd name="T15" fmla="*/ 1 h 750"/>
                <a:gd name="T16" fmla="*/ 1 w 941"/>
                <a:gd name="T17" fmla="*/ 1 h 750"/>
                <a:gd name="T18" fmla="*/ 1 w 941"/>
                <a:gd name="T19" fmla="*/ 1 h 750"/>
                <a:gd name="T20" fmla="*/ 1 w 941"/>
                <a:gd name="T21" fmla="*/ 1 h 750"/>
                <a:gd name="T22" fmla="*/ 1 w 941"/>
                <a:gd name="T23" fmla="*/ 1 h 750"/>
                <a:gd name="T24" fmla="*/ 1 w 941"/>
                <a:gd name="T25" fmla="*/ 1 h 750"/>
                <a:gd name="T26" fmla="*/ 1 w 941"/>
                <a:gd name="T27" fmla="*/ 1 h 750"/>
                <a:gd name="T28" fmla="*/ 1 w 941"/>
                <a:gd name="T29" fmla="*/ 1 h 750"/>
                <a:gd name="T30" fmla="*/ 1 w 941"/>
                <a:gd name="T31" fmla="*/ 1 h 750"/>
                <a:gd name="T32" fmla="*/ 1 w 941"/>
                <a:gd name="T33" fmla="*/ 1 h 750"/>
                <a:gd name="T34" fmla="*/ 1 w 941"/>
                <a:gd name="T35" fmla="*/ 1 h 750"/>
                <a:gd name="T36" fmla="*/ 1 w 941"/>
                <a:gd name="T37" fmla="*/ 1 h 750"/>
                <a:gd name="T38" fmla="*/ 1 w 941"/>
                <a:gd name="T39" fmla="*/ 1 h 750"/>
                <a:gd name="T40" fmla="*/ 1 w 941"/>
                <a:gd name="T41" fmla="*/ 1 h 750"/>
                <a:gd name="T42" fmla="*/ 1 w 941"/>
                <a:gd name="T43" fmla="*/ 0 h 750"/>
                <a:gd name="T44" fmla="*/ 1 w 941"/>
                <a:gd name="T45" fmla="*/ 0 h 750"/>
                <a:gd name="T46" fmla="*/ 1 w 941"/>
                <a:gd name="T47" fmla="*/ 0 h 750"/>
                <a:gd name="T48" fmla="*/ 1 w 941"/>
                <a:gd name="T49" fmla="*/ 1 h 750"/>
                <a:gd name="T50" fmla="*/ 1 w 941"/>
                <a:gd name="T51" fmla="*/ 1 h 750"/>
                <a:gd name="T52" fmla="*/ 1 w 941"/>
                <a:gd name="T53" fmla="*/ 1 h 750"/>
                <a:gd name="T54" fmla="*/ 1 w 941"/>
                <a:gd name="T55" fmla="*/ 1 h 750"/>
                <a:gd name="T56" fmla="*/ 1 w 941"/>
                <a:gd name="T57" fmla="*/ 1 h 750"/>
                <a:gd name="T58" fmla="*/ 1 w 941"/>
                <a:gd name="T59" fmla="*/ 1 h 750"/>
                <a:gd name="T60" fmla="*/ 1 w 941"/>
                <a:gd name="T61" fmla="*/ 1 h 750"/>
                <a:gd name="T62" fmla="*/ 1 w 941"/>
                <a:gd name="T63" fmla="*/ 1 h 750"/>
                <a:gd name="T64" fmla="*/ 1 w 941"/>
                <a:gd name="T65" fmla="*/ 1 h 750"/>
                <a:gd name="T66" fmla="*/ 1 w 941"/>
                <a:gd name="T67" fmla="*/ 1 h 750"/>
                <a:gd name="T68" fmla="*/ 1 w 941"/>
                <a:gd name="T69" fmla="*/ 1 h 750"/>
                <a:gd name="T70" fmla="*/ 1 w 941"/>
                <a:gd name="T71" fmla="*/ 1 h 750"/>
                <a:gd name="T72" fmla="*/ 1 w 941"/>
                <a:gd name="T73" fmla="*/ 1 h 750"/>
                <a:gd name="T74" fmla="*/ 1 w 941"/>
                <a:gd name="T75" fmla="*/ 1 h 750"/>
                <a:gd name="T76" fmla="*/ 1 w 941"/>
                <a:gd name="T77" fmla="*/ 1 h 750"/>
                <a:gd name="T78" fmla="*/ 1 w 941"/>
                <a:gd name="T79" fmla="*/ 1 h 750"/>
                <a:gd name="T80" fmla="*/ 1 w 941"/>
                <a:gd name="T81" fmla="*/ 1 h 750"/>
                <a:gd name="T82" fmla="*/ 1 w 941"/>
                <a:gd name="T83" fmla="*/ 1 h 750"/>
                <a:gd name="T84" fmla="*/ 1 w 941"/>
                <a:gd name="T85" fmla="*/ 1 h 750"/>
                <a:gd name="T86" fmla="*/ 1 w 941"/>
                <a:gd name="T87" fmla="*/ 1 h 750"/>
                <a:gd name="T88" fmla="*/ 1 w 941"/>
                <a:gd name="T89" fmla="*/ 1 h 750"/>
                <a:gd name="T90" fmla="*/ 1 w 941"/>
                <a:gd name="T91" fmla="*/ 1 h 750"/>
                <a:gd name="T92" fmla="*/ 1 w 941"/>
                <a:gd name="T93" fmla="*/ 1 h 750"/>
                <a:gd name="T94" fmla="*/ 1 w 941"/>
                <a:gd name="T95" fmla="*/ 1 h 750"/>
                <a:gd name="T96" fmla="*/ 1 w 941"/>
                <a:gd name="T97" fmla="*/ 1 h 750"/>
                <a:gd name="T98" fmla="*/ 0 w 941"/>
                <a:gd name="T99" fmla="*/ 1 h 750"/>
                <a:gd name="T100" fmla="*/ 0 w 941"/>
                <a:gd name="T101" fmla="*/ 1 h 7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41"/>
                <a:gd name="T154" fmla="*/ 0 h 750"/>
                <a:gd name="T155" fmla="*/ 941 w 941"/>
                <a:gd name="T156" fmla="*/ 750 h 7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41" h="750">
                  <a:moveTo>
                    <a:pt x="0" y="361"/>
                  </a:moveTo>
                  <a:lnTo>
                    <a:pt x="624" y="750"/>
                  </a:lnTo>
                  <a:lnTo>
                    <a:pt x="941" y="237"/>
                  </a:lnTo>
                  <a:lnTo>
                    <a:pt x="937" y="233"/>
                  </a:lnTo>
                  <a:lnTo>
                    <a:pt x="932" y="226"/>
                  </a:lnTo>
                  <a:lnTo>
                    <a:pt x="928" y="220"/>
                  </a:lnTo>
                  <a:lnTo>
                    <a:pt x="922" y="212"/>
                  </a:lnTo>
                  <a:lnTo>
                    <a:pt x="916" y="205"/>
                  </a:lnTo>
                  <a:lnTo>
                    <a:pt x="911" y="197"/>
                  </a:lnTo>
                  <a:lnTo>
                    <a:pt x="901" y="188"/>
                  </a:lnTo>
                  <a:lnTo>
                    <a:pt x="892" y="178"/>
                  </a:lnTo>
                  <a:lnTo>
                    <a:pt x="882" y="167"/>
                  </a:lnTo>
                  <a:lnTo>
                    <a:pt x="873" y="157"/>
                  </a:lnTo>
                  <a:lnTo>
                    <a:pt x="861" y="144"/>
                  </a:lnTo>
                  <a:lnTo>
                    <a:pt x="850" y="135"/>
                  </a:lnTo>
                  <a:lnTo>
                    <a:pt x="837" y="123"/>
                  </a:lnTo>
                  <a:lnTo>
                    <a:pt x="823" y="114"/>
                  </a:lnTo>
                  <a:lnTo>
                    <a:pt x="814" y="108"/>
                  </a:lnTo>
                  <a:lnTo>
                    <a:pt x="806" y="100"/>
                  </a:lnTo>
                  <a:lnTo>
                    <a:pt x="798" y="95"/>
                  </a:lnTo>
                  <a:lnTo>
                    <a:pt x="791" y="91"/>
                  </a:lnTo>
                  <a:lnTo>
                    <a:pt x="781" y="85"/>
                  </a:lnTo>
                  <a:lnTo>
                    <a:pt x="772" y="77"/>
                  </a:lnTo>
                  <a:lnTo>
                    <a:pt x="764" y="72"/>
                  </a:lnTo>
                  <a:lnTo>
                    <a:pt x="755" y="68"/>
                  </a:lnTo>
                  <a:lnTo>
                    <a:pt x="743" y="62"/>
                  </a:lnTo>
                  <a:lnTo>
                    <a:pt x="734" y="57"/>
                  </a:lnTo>
                  <a:lnTo>
                    <a:pt x="724" y="53"/>
                  </a:lnTo>
                  <a:lnTo>
                    <a:pt x="715" y="47"/>
                  </a:lnTo>
                  <a:lnTo>
                    <a:pt x="705" y="43"/>
                  </a:lnTo>
                  <a:lnTo>
                    <a:pt x="694" y="39"/>
                  </a:lnTo>
                  <a:lnTo>
                    <a:pt x="683" y="34"/>
                  </a:lnTo>
                  <a:lnTo>
                    <a:pt x="675" y="32"/>
                  </a:lnTo>
                  <a:lnTo>
                    <a:pt x="662" y="26"/>
                  </a:lnTo>
                  <a:lnTo>
                    <a:pt x="650" y="22"/>
                  </a:lnTo>
                  <a:lnTo>
                    <a:pt x="639" y="19"/>
                  </a:lnTo>
                  <a:lnTo>
                    <a:pt x="625" y="17"/>
                  </a:lnTo>
                  <a:lnTo>
                    <a:pt x="612" y="11"/>
                  </a:lnTo>
                  <a:lnTo>
                    <a:pt x="601" y="9"/>
                  </a:lnTo>
                  <a:lnTo>
                    <a:pt x="587" y="7"/>
                  </a:lnTo>
                  <a:lnTo>
                    <a:pt x="576" y="5"/>
                  </a:lnTo>
                  <a:lnTo>
                    <a:pt x="563" y="1"/>
                  </a:lnTo>
                  <a:lnTo>
                    <a:pt x="549" y="1"/>
                  </a:lnTo>
                  <a:lnTo>
                    <a:pt x="534" y="0"/>
                  </a:lnTo>
                  <a:lnTo>
                    <a:pt x="521" y="0"/>
                  </a:lnTo>
                  <a:lnTo>
                    <a:pt x="506" y="0"/>
                  </a:lnTo>
                  <a:lnTo>
                    <a:pt x="492" y="0"/>
                  </a:lnTo>
                  <a:lnTo>
                    <a:pt x="477" y="0"/>
                  </a:lnTo>
                  <a:lnTo>
                    <a:pt x="464" y="1"/>
                  </a:lnTo>
                  <a:lnTo>
                    <a:pt x="447" y="1"/>
                  </a:lnTo>
                  <a:lnTo>
                    <a:pt x="432" y="1"/>
                  </a:lnTo>
                  <a:lnTo>
                    <a:pt x="416" y="1"/>
                  </a:lnTo>
                  <a:lnTo>
                    <a:pt x="403" y="5"/>
                  </a:lnTo>
                  <a:lnTo>
                    <a:pt x="390" y="7"/>
                  </a:lnTo>
                  <a:lnTo>
                    <a:pt x="376" y="9"/>
                  </a:lnTo>
                  <a:lnTo>
                    <a:pt x="363" y="15"/>
                  </a:lnTo>
                  <a:lnTo>
                    <a:pt x="348" y="19"/>
                  </a:lnTo>
                  <a:lnTo>
                    <a:pt x="335" y="22"/>
                  </a:lnTo>
                  <a:lnTo>
                    <a:pt x="321" y="26"/>
                  </a:lnTo>
                  <a:lnTo>
                    <a:pt x="310" y="32"/>
                  </a:lnTo>
                  <a:lnTo>
                    <a:pt x="298" y="38"/>
                  </a:lnTo>
                  <a:lnTo>
                    <a:pt x="285" y="41"/>
                  </a:lnTo>
                  <a:lnTo>
                    <a:pt x="274" y="47"/>
                  </a:lnTo>
                  <a:lnTo>
                    <a:pt x="262" y="55"/>
                  </a:lnTo>
                  <a:lnTo>
                    <a:pt x="253" y="62"/>
                  </a:lnTo>
                  <a:lnTo>
                    <a:pt x="241" y="66"/>
                  </a:lnTo>
                  <a:lnTo>
                    <a:pt x="230" y="74"/>
                  </a:lnTo>
                  <a:lnTo>
                    <a:pt x="221" y="79"/>
                  </a:lnTo>
                  <a:lnTo>
                    <a:pt x="211" y="87"/>
                  </a:lnTo>
                  <a:lnTo>
                    <a:pt x="200" y="95"/>
                  </a:lnTo>
                  <a:lnTo>
                    <a:pt x="192" y="102"/>
                  </a:lnTo>
                  <a:lnTo>
                    <a:pt x="182" y="110"/>
                  </a:lnTo>
                  <a:lnTo>
                    <a:pt x="173" y="119"/>
                  </a:lnTo>
                  <a:lnTo>
                    <a:pt x="163" y="127"/>
                  </a:lnTo>
                  <a:lnTo>
                    <a:pt x="154" y="135"/>
                  </a:lnTo>
                  <a:lnTo>
                    <a:pt x="146" y="142"/>
                  </a:lnTo>
                  <a:lnTo>
                    <a:pt x="139" y="152"/>
                  </a:lnTo>
                  <a:lnTo>
                    <a:pt x="129" y="159"/>
                  </a:lnTo>
                  <a:lnTo>
                    <a:pt x="124" y="167"/>
                  </a:lnTo>
                  <a:lnTo>
                    <a:pt x="116" y="176"/>
                  </a:lnTo>
                  <a:lnTo>
                    <a:pt x="110" y="186"/>
                  </a:lnTo>
                  <a:lnTo>
                    <a:pt x="101" y="193"/>
                  </a:lnTo>
                  <a:lnTo>
                    <a:pt x="95" y="201"/>
                  </a:lnTo>
                  <a:lnTo>
                    <a:pt x="87" y="209"/>
                  </a:lnTo>
                  <a:lnTo>
                    <a:pt x="82" y="218"/>
                  </a:lnTo>
                  <a:lnTo>
                    <a:pt x="74" y="226"/>
                  </a:lnTo>
                  <a:lnTo>
                    <a:pt x="68" y="233"/>
                  </a:lnTo>
                  <a:lnTo>
                    <a:pt x="65" y="241"/>
                  </a:lnTo>
                  <a:lnTo>
                    <a:pt x="59" y="249"/>
                  </a:lnTo>
                  <a:lnTo>
                    <a:pt x="53" y="256"/>
                  </a:lnTo>
                  <a:lnTo>
                    <a:pt x="49" y="264"/>
                  </a:lnTo>
                  <a:lnTo>
                    <a:pt x="44" y="271"/>
                  </a:lnTo>
                  <a:lnTo>
                    <a:pt x="40" y="279"/>
                  </a:lnTo>
                  <a:lnTo>
                    <a:pt x="32" y="292"/>
                  </a:lnTo>
                  <a:lnTo>
                    <a:pt x="27" y="306"/>
                  </a:lnTo>
                  <a:lnTo>
                    <a:pt x="19" y="317"/>
                  </a:lnTo>
                  <a:lnTo>
                    <a:pt x="13" y="326"/>
                  </a:lnTo>
                  <a:lnTo>
                    <a:pt x="8" y="336"/>
                  </a:lnTo>
                  <a:lnTo>
                    <a:pt x="6" y="346"/>
                  </a:lnTo>
                  <a:lnTo>
                    <a:pt x="0" y="357"/>
                  </a:lnTo>
                  <a:lnTo>
                    <a:pt x="0" y="361"/>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8" name="Freeform 133"/>
            <p:cNvSpPr>
              <a:spLocks/>
            </p:cNvSpPr>
            <p:nvPr/>
          </p:nvSpPr>
          <p:spPr bwMode="auto">
            <a:xfrm>
              <a:off x="3970" y="3432"/>
              <a:ext cx="153" cy="200"/>
            </a:xfrm>
            <a:custGeom>
              <a:avLst/>
              <a:gdLst>
                <a:gd name="T0" fmla="*/ 1 w 306"/>
                <a:gd name="T1" fmla="*/ 0 h 400"/>
                <a:gd name="T2" fmla="*/ 0 w 306"/>
                <a:gd name="T3" fmla="*/ 1 h 400"/>
                <a:gd name="T4" fmla="*/ 1 w 306"/>
                <a:gd name="T5" fmla="*/ 1 h 400"/>
                <a:gd name="T6" fmla="*/ 1 w 306"/>
                <a:gd name="T7" fmla="*/ 1 h 400"/>
                <a:gd name="T8" fmla="*/ 1 w 306"/>
                <a:gd name="T9" fmla="*/ 1 h 400"/>
                <a:gd name="T10" fmla="*/ 1 w 306"/>
                <a:gd name="T11" fmla="*/ 1 h 400"/>
                <a:gd name="T12" fmla="*/ 1 w 306"/>
                <a:gd name="T13" fmla="*/ 1 h 400"/>
                <a:gd name="T14" fmla="*/ 1 w 306"/>
                <a:gd name="T15" fmla="*/ 1 h 400"/>
                <a:gd name="T16" fmla="*/ 1 w 306"/>
                <a:gd name="T17" fmla="*/ 1 h 400"/>
                <a:gd name="T18" fmla="*/ 1 w 306"/>
                <a:gd name="T19" fmla="*/ 1 h 400"/>
                <a:gd name="T20" fmla="*/ 1 w 306"/>
                <a:gd name="T21" fmla="*/ 1 h 400"/>
                <a:gd name="T22" fmla="*/ 1 w 306"/>
                <a:gd name="T23" fmla="*/ 1 h 400"/>
                <a:gd name="T24" fmla="*/ 1 w 306"/>
                <a:gd name="T25" fmla="*/ 1 h 400"/>
                <a:gd name="T26" fmla="*/ 1 w 306"/>
                <a:gd name="T27" fmla="*/ 1 h 400"/>
                <a:gd name="T28" fmla="*/ 1 w 306"/>
                <a:gd name="T29" fmla="*/ 1 h 400"/>
                <a:gd name="T30" fmla="*/ 1 w 306"/>
                <a:gd name="T31" fmla="*/ 1 h 400"/>
                <a:gd name="T32" fmla="*/ 1 w 306"/>
                <a:gd name="T33" fmla="*/ 1 h 400"/>
                <a:gd name="T34" fmla="*/ 1 w 306"/>
                <a:gd name="T35" fmla="*/ 1 h 400"/>
                <a:gd name="T36" fmla="*/ 1 w 306"/>
                <a:gd name="T37" fmla="*/ 1 h 400"/>
                <a:gd name="T38" fmla="*/ 1 w 306"/>
                <a:gd name="T39" fmla="*/ 1 h 400"/>
                <a:gd name="T40" fmla="*/ 1 w 306"/>
                <a:gd name="T41" fmla="*/ 1 h 400"/>
                <a:gd name="T42" fmla="*/ 1 w 306"/>
                <a:gd name="T43" fmla="*/ 1 h 400"/>
                <a:gd name="T44" fmla="*/ 1 w 306"/>
                <a:gd name="T45" fmla="*/ 1 h 400"/>
                <a:gd name="T46" fmla="*/ 1 w 306"/>
                <a:gd name="T47" fmla="*/ 1 h 400"/>
                <a:gd name="T48" fmla="*/ 1 w 306"/>
                <a:gd name="T49" fmla="*/ 1 h 400"/>
                <a:gd name="T50" fmla="*/ 1 w 306"/>
                <a:gd name="T51" fmla="*/ 1 h 400"/>
                <a:gd name="T52" fmla="*/ 1 w 306"/>
                <a:gd name="T53" fmla="*/ 1 h 400"/>
                <a:gd name="T54" fmla="*/ 1 w 306"/>
                <a:gd name="T55" fmla="*/ 1 h 400"/>
                <a:gd name="T56" fmla="*/ 1 w 306"/>
                <a:gd name="T57" fmla="*/ 1 h 400"/>
                <a:gd name="T58" fmla="*/ 1 w 306"/>
                <a:gd name="T59" fmla="*/ 1 h 400"/>
                <a:gd name="T60" fmla="*/ 1 w 306"/>
                <a:gd name="T61" fmla="*/ 1 h 400"/>
                <a:gd name="T62" fmla="*/ 1 w 306"/>
                <a:gd name="T63" fmla="*/ 1 h 400"/>
                <a:gd name="T64" fmla="*/ 1 w 306"/>
                <a:gd name="T65" fmla="*/ 1 h 400"/>
                <a:gd name="T66" fmla="*/ 1 w 306"/>
                <a:gd name="T67" fmla="*/ 0 h 400"/>
                <a:gd name="T68" fmla="*/ 1 w 306"/>
                <a:gd name="T69" fmla="*/ 0 h 400"/>
                <a:gd name="T70" fmla="*/ 1 w 306"/>
                <a:gd name="T71" fmla="*/ 0 h 4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6"/>
                <a:gd name="T109" fmla="*/ 0 h 400"/>
                <a:gd name="T110" fmla="*/ 306 w 306"/>
                <a:gd name="T111" fmla="*/ 400 h 40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6" h="400">
                  <a:moveTo>
                    <a:pt x="30" y="0"/>
                  </a:moveTo>
                  <a:lnTo>
                    <a:pt x="0" y="400"/>
                  </a:lnTo>
                  <a:lnTo>
                    <a:pt x="306" y="191"/>
                  </a:lnTo>
                  <a:lnTo>
                    <a:pt x="304" y="187"/>
                  </a:lnTo>
                  <a:lnTo>
                    <a:pt x="300" y="181"/>
                  </a:lnTo>
                  <a:lnTo>
                    <a:pt x="295" y="172"/>
                  </a:lnTo>
                  <a:lnTo>
                    <a:pt x="285" y="160"/>
                  </a:lnTo>
                  <a:lnTo>
                    <a:pt x="278" y="153"/>
                  </a:lnTo>
                  <a:lnTo>
                    <a:pt x="272" y="145"/>
                  </a:lnTo>
                  <a:lnTo>
                    <a:pt x="262" y="135"/>
                  </a:lnTo>
                  <a:lnTo>
                    <a:pt x="255" y="128"/>
                  </a:lnTo>
                  <a:lnTo>
                    <a:pt x="245" y="118"/>
                  </a:lnTo>
                  <a:lnTo>
                    <a:pt x="234" y="109"/>
                  </a:lnTo>
                  <a:lnTo>
                    <a:pt x="222" y="99"/>
                  </a:lnTo>
                  <a:lnTo>
                    <a:pt x="209" y="92"/>
                  </a:lnTo>
                  <a:lnTo>
                    <a:pt x="202" y="86"/>
                  </a:lnTo>
                  <a:lnTo>
                    <a:pt x="194" y="80"/>
                  </a:lnTo>
                  <a:lnTo>
                    <a:pt x="186" y="76"/>
                  </a:lnTo>
                  <a:lnTo>
                    <a:pt x="179" y="71"/>
                  </a:lnTo>
                  <a:lnTo>
                    <a:pt x="171" y="67"/>
                  </a:lnTo>
                  <a:lnTo>
                    <a:pt x="164" y="63"/>
                  </a:lnTo>
                  <a:lnTo>
                    <a:pt x="156" y="57"/>
                  </a:lnTo>
                  <a:lnTo>
                    <a:pt x="148" y="56"/>
                  </a:lnTo>
                  <a:lnTo>
                    <a:pt x="141" y="50"/>
                  </a:lnTo>
                  <a:lnTo>
                    <a:pt x="133" y="46"/>
                  </a:lnTo>
                  <a:lnTo>
                    <a:pt x="126" y="40"/>
                  </a:lnTo>
                  <a:lnTo>
                    <a:pt x="118" y="38"/>
                  </a:lnTo>
                  <a:lnTo>
                    <a:pt x="105" y="31"/>
                  </a:lnTo>
                  <a:lnTo>
                    <a:pt x="91" y="25"/>
                  </a:lnTo>
                  <a:lnTo>
                    <a:pt x="78" y="18"/>
                  </a:lnTo>
                  <a:lnTo>
                    <a:pt x="67" y="14"/>
                  </a:lnTo>
                  <a:lnTo>
                    <a:pt x="55" y="10"/>
                  </a:lnTo>
                  <a:lnTo>
                    <a:pt x="48" y="6"/>
                  </a:lnTo>
                  <a:lnTo>
                    <a:pt x="34" y="0"/>
                  </a:lnTo>
                  <a:lnTo>
                    <a:pt x="3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9" name="Freeform 134"/>
            <p:cNvSpPr>
              <a:spLocks/>
            </p:cNvSpPr>
            <p:nvPr/>
          </p:nvSpPr>
          <p:spPr bwMode="auto">
            <a:xfrm>
              <a:off x="3985" y="3197"/>
              <a:ext cx="338" cy="330"/>
            </a:xfrm>
            <a:custGeom>
              <a:avLst/>
              <a:gdLst>
                <a:gd name="T0" fmla="*/ 1 w 675"/>
                <a:gd name="T1" fmla="*/ 0 h 662"/>
                <a:gd name="T2" fmla="*/ 0 w 675"/>
                <a:gd name="T3" fmla="*/ 0 h 662"/>
                <a:gd name="T4" fmla="*/ 1 w 675"/>
                <a:gd name="T5" fmla="*/ 0 h 662"/>
                <a:gd name="T6" fmla="*/ 1 w 675"/>
                <a:gd name="T7" fmla="*/ 0 h 662"/>
                <a:gd name="T8" fmla="*/ 1 w 675"/>
                <a:gd name="T9" fmla="*/ 0 h 662"/>
                <a:gd name="T10" fmla="*/ 1 w 675"/>
                <a:gd name="T11" fmla="*/ 0 h 662"/>
                <a:gd name="T12" fmla="*/ 1 w 675"/>
                <a:gd name="T13" fmla="*/ 0 h 662"/>
                <a:gd name="T14" fmla="*/ 0 60000 65536"/>
                <a:gd name="T15" fmla="*/ 0 60000 65536"/>
                <a:gd name="T16" fmla="*/ 0 60000 65536"/>
                <a:gd name="T17" fmla="*/ 0 60000 65536"/>
                <a:gd name="T18" fmla="*/ 0 60000 65536"/>
                <a:gd name="T19" fmla="*/ 0 60000 65536"/>
                <a:gd name="T20" fmla="*/ 0 60000 65536"/>
                <a:gd name="T21" fmla="*/ 0 w 675"/>
                <a:gd name="T22" fmla="*/ 0 h 662"/>
                <a:gd name="T23" fmla="*/ 675 w 675"/>
                <a:gd name="T24" fmla="*/ 662 h 6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5" h="662">
                  <a:moveTo>
                    <a:pt x="23" y="0"/>
                  </a:moveTo>
                  <a:lnTo>
                    <a:pt x="0" y="471"/>
                  </a:lnTo>
                  <a:lnTo>
                    <a:pt x="179" y="563"/>
                  </a:lnTo>
                  <a:lnTo>
                    <a:pt x="276" y="662"/>
                  </a:lnTo>
                  <a:lnTo>
                    <a:pt x="675" y="397"/>
                  </a:lnTo>
                  <a:lnTo>
                    <a:pt x="23"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0" name="Freeform 135"/>
            <p:cNvSpPr>
              <a:spLocks/>
            </p:cNvSpPr>
            <p:nvPr/>
          </p:nvSpPr>
          <p:spPr bwMode="auto">
            <a:xfrm>
              <a:off x="4013" y="2531"/>
              <a:ext cx="706" cy="858"/>
            </a:xfrm>
            <a:custGeom>
              <a:avLst/>
              <a:gdLst>
                <a:gd name="T0" fmla="*/ 1 w 1412"/>
                <a:gd name="T1" fmla="*/ 0 h 1715"/>
                <a:gd name="T2" fmla="*/ 0 w 1412"/>
                <a:gd name="T3" fmla="*/ 1 h 1715"/>
                <a:gd name="T4" fmla="*/ 1 w 1412"/>
                <a:gd name="T5" fmla="*/ 1 h 1715"/>
                <a:gd name="T6" fmla="*/ 1 w 1412"/>
                <a:gd name="T7" fmla="*/ 1 h 1715"/>
                <a:gd name="T8" fmla="*/ 1 w 1412"/>
                <a:gd name="T9" fmla="*/ 0 h 1715"/>
                <a:gd name="T10" fmla="*/ 1 w 1412"/>
                <a:gd name="T11" fmla="*/ 0 h 1715"/>
                <a:gd name="T12" fmla="*/ 0 60000 65536"/>
                <a:gd name="T13" fmla="*/ 0 60000 65536"/>
                <a:gd name="T14" fmla="*/ 0 60000 65536"/>
                <a:gd name="T15" fmla="*/ 0 60000 65536"/>
                <a:gd name="T16" fmla="*/ 0 60000 65536"/>
                <a:gd name="T17" fmla="*/ 0 60000 65536"/>
                <a:gd name="T18" fmla="*/ 0 w 1412"/>
                <a:gd name="T19" fmla="*/ 0 h 1715"/>
                <a:gd name="T20" fmla="*/ 1412 w 1412"/>
                <a:gd name="T21" fmla="*/ 1715 h 1715"/>
              </a:gdLst>
              <a:ahLst/>
              <a:cxnLst>
                <a:cxn ang="T12">
                  <a:pos x="T0" y="T1"/>
                </a:cxn>
                <a:cxn ang="T13">
                  <a:pos x="T2" y="T3"/>
                </a:cxn>
                <a:cxn ang="T14">
                  <a:pos x="T4" y="T5"/>
                </a:cxn>
                <a:cxn ang="T15">
                  <a:pos x="T6" y="T7"/>
                </a:cxn>
                <a:cxn ang="T16">
                  <a:pos x="T8" y="T9"/>
                </a:cxn>
                <a:cxn ang="T17">
                  <a:pos x="T10" y="T11"/>
                </a:cxn>
              </a:cxnLst>
              <a:rect l="T18" t="T19" r="T20" b="T21"/>
              <a:pathLst>
                <a:path w="1412" h="1715">
                  <a:moveTo>
                    <a:pt x="821" y="0"/>
                  </a:moveTo>
                  <a:lnTo>
                    <a:pt x="0" y="1358"/>
                  </a:lnTo>
                  <a:lnTo>
                    <a:pt x="616" y="1715"/>
                  </a:lnTo>
                  <a:lnTo>
                    <a:pt x="1412" y="401"/>
                  </a:lnTo>
                  <a:lnTo>
                    <a:pt x="821" y="0"/>
                  </a:lnTo>
                  <a:close/>
                </a:path>
              </a:pathLst>
            </a:custGeom>
            <a:solidFill>
              <a:srgbClr val="FFF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1" name="Freeform 136"/>
            <p:cNvSpPr>
              <a:spLocks/>
            </p:cNvSpPr>
            <p:nvPr/>
          </p:nvSpPr>
          <p:spPr bwMode="auto">
            <a:xfrm>
              <a:off x="3992" y="2523"/>
              <a:ext cx="431" cy="701"/>
            </a:xfrm>
            <a:custGeom>
              <a:avLst/>
              <a:gdLst>
                <a:gd name="T0" fmla="*/ 0 w 863"/>
                <a:gd name="T1" fmla="*/ 0 h 1403"/>
                <a:gd name="T2" fmla="*/ 0 w 863"/>
                <a:gd name="T3" fmla="*/ 0 h 1403"/>
                <a:gd name="T4" fmla="*/ 0 w 863"/>
                <a:gd name="T5" fmla="*/ 0 h 1403"/>
                <a:gd name="T6" fmla="*/ 0 w 863"/>
                <a:gd name="T7" fmla="*/ 0 h 1403"/>
                <a:gd name="T8" fmla="*/ 0 w 863"/>
                <a:gd name="T9" fmla="*/ 0 h 1403"/>
                <a:gd name="T10" fmla="*/ 0 w 863"/>
                <a:gd name="T11" fmla="*/ 0 h 1403"/>
                <a:gd name="T12" fmla="*/ 0 60000 65536"/>
                <a:gd name="T13" fmla="*/ 0 60000 65536"/>
                <a:gd name="T14" fmla="*/ 0 60000 65536"/>
                <a:gd name="T15" fmla="*/ 0 60000 65536"/>
                <a:gd name="T16" fmla="*/ 0 60000 65536"/>
                <a:gd name="T17" fmla="*/ 0 60000 65536"/>
                <a:gd name="T18" fmla="*/ 0 w 863"/>
                <a:gd name="T19" fmla="*/ 0 h 1403"/>
                <a:gd name="T20" fmla="*/ 863 w 863"/>
                <a:gd name="T21" fmla="*/ 1403 h 1403"/>
              </a:gdLst>
              <a:ahLst/>
              <a:cxnLst>
                <a:cxn ang="T12">
                  <a:pos x="T0" y="T1"/>
                </a:cxn>
                <a:cxn ang="T13">
                  <a:pos x="T2" y="T3"/>
                </a:cxn>
                <a:cxn ang="T14">
                  <a:pos x="T4" y="T5"/>
                </a:cxn>
                <a:cxn ang="T15">
                  <a:pos x="T6" y="T7"/>
                </a:cxn>
                <a:cxn ang="T16">
                  <a:pos x="T8" y="T9"/>
                </a:cxn>
                <a:cxn ang="T17">
                  <a:pos x="T10" y="T11"/>
                </a:cxn>
              </a:cxnLst>
              <a:rect l="T18" t="T19" r="T20" b="T21"/>
              <a:pathLst>
                <a:path w="863" h="1403">
                  <a:moveTo>
                    <a:pt x="821" y="0"/>
                  </a:moveTo>
                  <a:lnTo>
                    <a:pt x="0" y="1380"/>
                  </a:lnTo>
                  <a:lnTo>
                    <a:pt x="42" y="1403"/>
                  </a:lnTo>
                  <a:lnTo>
                    <a:pt x="863" y="25"/>
                  </a:lnTo>
                  <a:lnTo>
                    <a:pt x="8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2" name="Freeform 137"/>
            <p:cNvSpPr>
              <a:spLocks/>
            </p:cNvSpPr>
            <p:nvPr/>
          </p:nvSpPr>
          <p:spPr bwMode="auto">
            <a:xfrm>
              <a:off x="4312" y="2704"/>
              <a:ext cx="429" cy="697"/>
            </a:xfrm>
            <a:custGeom>
              <a:avLst/>
              <a:gdLst>
                <a:gd name="T0" fmla="*/ 1 w 858"/>
                <a:gd name="T1" fmla="*/ 0 h 1394"/>
                <a:gd name="T2" fmla="*/ 0 w 858"/>
                <a:gd name="T3" fmla="*/ 1 h 1394"/>
                <a:gd name="T4" fmla="*/ 1 w 858"/>
                <a:gd name="T5" fmla="*/ 1 h 1394"/>
                <a:gd name="T6" fmla="*/ 1 w 858"/>
                <a:gd name="T7" fmla="*/ 1 h 1394"/>
                <a:gd name="T8" fmla="*/ 1 w 858"/>
                <a:gd name="T9" fmla="*/ 0 h 1394"/>
                <a:gd name="T10" fmla="*/ 1 w 858"/>
                <a:gd name="T11" fmla="*/ 0 h 1394"/>
                <a:gd name="T12" fmla="*/ 0 60000 65536"/>
                <a:gd name="T13" fmla="*/ 0 60000 65536"/>
                <a:gd name="T14" fmla="*/ 0 60000 65536"/>
                <a:gd name="T15" fmla="*/ 0 60000 65536"/>
                <a:gd name="T16" fmla="*/ 0 60000 65536"/>
                <a:gd name="T17" fmla="*/ 0 60000 65536"/>
                <a:gd name="T18" fmla="*/ 0 w 858"/>
                <a:gd name="T19" fmla="*/ 0 h 1394"/>
                <a:gd name="T20" fmla="*/ 858 w 858"/>
                <a:gd name="T21" fmla="*/ 1394 h 1394"/>
              </a:gdLst>
              <a:ahLst/>
              <a:cxnLst>
                <a:cxn ang="T12">
                  <a:pos x="T0" y="T1"/>
                </a:cxn>
                <a:cxn ang="T13">
                  <a:pos x="T2" y="T3"/>
                </a:cxn>
                <a:cxn ang="T14">
                  <a:pos x="T4" y="T5"/>
                </a:cxn>
                <a:cxn ang="T15">
                  <a:pos x="T6" y="T7"/>
                </a:cxn>
                <a:cxn ang="T16">
                  <a:pos x="T8" y="T9"/>
                </a:cxn>
                <a:cxn ang="T17">
                  <a:pos x="T10" y="T11"/>
                </a:cxn>
              </a:cxnLst>
              <a:rect l="T18" t="T19" r="T20" b="T21"/>
              <a:pathLst>
                <a:path w="858" h="1394">
                  <a:moveTo>
                    <a:pt x="816" y="0"/>
                  </a:moveTo>
                  <a:lnTo>
                    <a:pt x="0" y="1369"/>
                  </a:lnTo>
                  <a:lnTo>
                    <a:pt x="42" y="1394"/>
                  </a:lnTo>
                  <a:lnTo>
                    <a:pt x="858" y="27"/>
                  </a:lnTo>
                  <a:lnTo>
                    <a:pt x="8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 name="Freeform 138"/>
            <p:cNvSpPr>
              <a:spLocks/>
            </p:cNvSpPr>
            <p:nvPr/>
          </p:nvSpPr>
          <p:spPr bwMode="auto">
            <a:xfrm>
              <a:off x="4407" y="2518"/>
              <a:ext cx="333" cy="219"/>
            </a:xfrm>
            <a:custGeom>
              <a:avLst/>
              <a:gdLst>
                <a:gd name="T0" fmla="*/ 1 w 665"/>
                <a:gd name="T1" fmla="*/ 0 h 439"/>
                <a:gd name="T2" fmla="*/ 0 w 665"/>
                <a:gd name="T3" fmla="*/ 0 h 439"/>
                <a:gd name="T4" fmla="*/ 1 w 665"/>
                <a:gd name="T5" fmla="*/ 0 h 439"/>
                <a:gd name="T6" fmla="*/ 1 w 665"/>
                <a:gd name="T7" fmla="*/ 0 h 439"/>
                <a:gd name="T8" fmla="*/ 1 w 665"/>
                <a:gd name="T9" fmla="*/ 0 h 439"/>
                <a:gd name="T10" fmla="*/ 1 w 665"/>
                <a:gd name="T11" fmla="*/ 0 h 439"/>
                <a:gd name="T12" fmla="*/ 0 60000 65536"/>
                <a:gd name="T13" fmla="*/ 0 60000 65536"/>
                <a:gd name="T14" fmla="*/ 0 60000 65536"/>
                <a:gd name="T15" fmla="*/ 0 60000 65536"/>
                <a:gd name="T16" fmla="*/ 0 60000 65536"/>
                <a:gd name="T17" fmla="*/ 0 60000 65536"/>
                <a:gd name="T18" fmla="*/ 0 w 665"/>
                <a:gd name="T19" fmla="*/ 0 h 439"/>
                <a:gd name="T20" fmla="*/ 665 w 665"/>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665" h="439">
                  <a:moveTo>
                    <a:pt x="24" y="0"/>
                  </a:moveTo>
                  <a:lnTo>
                    <a:pt x="0" y="44"/>
                  </a:lnTo>
                  <a:lnTo>
                    <a:pt x="640" y="439"/>
                  </a:lnTo>
                  <a:lnTo>
                    <a:pt x="665" y="39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 name="Freeform 139"/>
            <p:cNvSpPr>
              <a:spLocks/>
            </p:cNvSpPr>
            <p:nvPr/>
          </p:nvSpPr>
          <p:spPr bwMode="auto">
            <a:xfrm>
              <a:off x="4393" y="2345"/>
              <a:ext cx="507" cy="383"/>
            </a:xfrm>
            <a:custGeom>
              <a:avLst/>
              <a:gdLst>
                <a:gd name="T0" fmla="*/ 1 w 1013"/>
                <a:gd name="T1" fmla="*/ 1 h 766"/>
                <a:gd name="T2" fmla="*/ 1 w 1013"/>
                <a:gd name="T3" fmla="*/ 1 h 766"/>
                <a:gd name="T4" fmla="*/ 1 w 1013"/>
                <a:gd name="T5" fmla="*/ 1 h 766"/>
                <a:gd name="T6" fmla="*/ 1 w 1013"/>
                <a:gd name="T7" fmla="*/ 1 h 766"/>
                <a:gd name="T8" fmla="*/ 1 w 1013"/>
                <a:gd name="T9" fmla="*/ 1 h 766"/>
                <a:gd name="T10" fmla="*/ 1 w 1013"/>
                <a:gd name="T11" fmla="*/ 1 h 766"/>
                <a:gd name="T12" fmla="*/ 1 w 1013"/>
                <a:gd name="T13" fmla="*/ 1 h 766"/>
                <a:gd name="T14" fmla="*/ 1 w 1013"/>
                <a:gd name="T15" fmla="*/ 1 h 766"/>
                <a:gd name="T16" fmla="*/ 1 w 1013"/>
                <a:gd name="T17" fmla="*/ 1 h 766"/>
                <a:gd name="T18" fmla="*/ 1 w 1013"/>
                <a:gd name="T19" fmla="*/ 0 h 766"/>
                <a:gd name="T20" fmla="*/ 1 w 1013"/>
                <a:gd name="T21" fmla="*/ 1 h 766"/>
                <a:gd name="T22" fmla="*/ 1 w 1013"/>
                <a:gd name="T23" fmla="*/ 1 h 766"/>
                <a:gd name="T24" fmla="*/ 1 w 1013"/>
                <a:gd name="T25" fmla="*/ 1 h 766"/>
                <a:gd name="T26" fmla="*/ 1 w 1013"/>
                <a:gd name="T27" fmla="*/ 1 h 766"/>
                <a:gd name="T28" fmla="*/ 1 w 1013"/>
                <a:gd name="T29" fmla="*/ 1 h 766"/>
                <a:gd name="T30" fmla="*/ 1 w 1013"/>
                <a:gd name="T31" fmla="*/ 1 h 766"/>
                <a:gd name="T32" fmla="*/ 1 w 1013"/>
                <a:gd name="T33" fmla="*/ 1 h 766"/>
                <a:gd name="T34" fmla="*/ 1 w 1013"/>
                <a:gd name="T35" fmla="*/ 1 h 766"/>
                <a:gd name="T36" fmla="*/ 1 w 1013"/>
                <a:gd name="T37" fmla="*/ 1 h 766"/>
                <a:gd name="T38" fmla="*/ 1 w 1013"/>
                <a:gd name="T39" fmla="*/ 1 h 766"/>
                <a:gd name="T40" fmla="*/ 1 w 1013"/>
                <a:gd name="T41" fmla="*/ 1 h 766"/>
                <a:gd name="T42" fmla="*/ 1 w 1013"/>
                <a:gd name="T43" fmla="*/ 1 h 766"/>
                <a:gd name="T44" fmla="*/ 1 w 1013"/>
                <a:gd name="T45" fmla="*/ 1 h 766"/>
                <a:gd name="T46" fmla="*/ 1 w 1013"/>
                <a:gd name="T47" fmla="*/ 1 h 766"/>
                <a:gd name="T48" fmla="*/ 1 w 1013"/>
                <a:gd name="T49" fmla="*/ 1 h 766"/>
                <a:gd name="T50" fmla="*/ 1 w 1013"/>
                <a:gd name="T51" fmla="*/ 1 h 766"/>
                <a:gd name="T52" fmla="*/ 1 w 1013"/>
                <a:gd name="T53" fmla="*/ 1 h 766"/>
                <a:gd name="T54" fmla="*/ 1 w 1013"/>
                <a:gd name="T55" fmla="*/ 1 h 766"/>
                <a:gd name="T56" fmla="*/ 1 w 1013"/>
                <a:gd name="T57" fmla="*/ 1 h 766"/>
                <a:gd name="T58" fmla="*/ 1 w 1013"/>
                <a:gd name="T59" fmla="*/ 1 h 766"/>
                <a:gd name="T60" fmla="*/ 1 w 1013"/>
                <a:gd name="T61" fmla="*/ 1 h 766"/>
                <a:gd name="T62" fmla="*/ 1 w 1013"/>
                <a:gd name="T63" fmla="*/ 1 h 766"/>
                <a:gd name="T64" fmla="*/ 1 w 1013"/>
                <a:gd name="T65" fmla="*/ 1 h 766"/>
                <a:gd name="T66" fmla="*/ 1 w 1013"/>
                <a:gd name="T67" fmla="*/ 1 h 766"/>
                <a:gd name="T68" fmla="*/ 1 w 1013"/>
                <a:gd name="T69" fmla="*/ 1 h 766"/>
                <a:gd name="T70" fmla="*/ 1 w 1013"/>
                <a:gd name="T71" fmla="*/ 1 h 766"/>
                <a:gd name="T72" fmla="*/ 1 w 1013"/>
                <a:gd name="T73" fmla="*/ 1 h 766"/>
                <a:gd name="T74" fmla="*/ 1 w 1013"/>
                <a:gd name="T75" fmla="*/ 1 h 766"/>
                <a:gd name="T76" fmla="*/ 1 w 1013"/>
                <a:gd name="T77" fmla="*/ 1 h 766"/>
                <a:gd name="T78" fmla="*/ 1 w 1013"/>
                <a:gd name="T79" fmla="*/ 1 h 766"/>
                <a:gd name="T80" fmla="*/ 1 w 1013"/>
                <a:gd name="T81" fmla="*/ 1 h 766"/>
                <a:gd name="T82" fmla="*/ 1 w 1013"/>
                <a:gd name="T83" fmla="*/ 1 h 766"/>
                <a:gd name="T84" fmla="*/ 1 w 1013"/>
                <a:gd name="T85" fmla="*/ 1 h 766"/>
                <a:gd name="T86" fmla="*/ 1 w 1013"/>
                <a:gd name="T87" fmla="*/ 1 h 766"/>
                <a:gd name="T88" fmla="*/ 1 w 1013"/>
                <a:gd name="T89" fmla="*/ 1 h 766"/>
                <a:gd name="T90" fmla="*/ 1 w 1013"/>
                <a:gd name="T91" fmla="*/ 1 h 766"/>
                <a:gd name="T92" fmla="*/ 1 w 1013"/>
                <a:gd name="T93" fmla="*/ 1 h 766"/>
                <a:gd name="T94" fmla="*/ 1 w 1013"/>
                <a:gd name="T95" fmla="*/ 1 h 766"/>
                <a:gd name="T96" fmla="*/ 1 w 1013"/>
                <a:gd name="T97" fmla="*/ 1 h 766"/>
                <a:gd name="T98" fmla="*/ 1 w 1013"/>
                <a:gd name="T99" fmla="*/ 1 h 766"/>
                <a:gd name="T100" fmla="*/ 1 w 1013"/>
                <a:gd name="T101" fmla="*/ 1 h 766"/>
                <a:gd name="T102" fmla="*/ 1 w 1013"/>
                <a:gd name="T103" fmla="*/ 1 h 766"/>
                <a:gd name="T104" fmla="*/ 1 w 1013"/>
                <a:gd name="T105" fmla="*/ 1 h 766"/>
                <a:gd name="T106" fmla="*/ 1 w 1013"/>
                <a:gd name="T107" fmla="*/ 1 h 766"/>
                <a:gd name="T108" fmla="*/ 1 w 1013"/>
                <a:gd name="T109" fmla="*/ 1 h 766"/>
                <a:gd name="T110" fmla="*/ 1 w 1013"/>
                <a:gd name="T111" fmla="*/ 1 h 766"/>
                <a:gd name="T112" fmla="*/ 1 w 1013"/>
                <a:gd name="T113" fmla="*/ 1 h 766"/>
                <a:gd name="T114" fmla="*/ 1 w 1013"/>
                <a:gd name="T115" fmla="*/ 1 h 766"/>
                <a:gd name="T116" fmla="*/ 1 w 1013"/>
                <a:gd name="T117" fmla="*/ 1 h 766"/>
                <a:gd name="T118" fmla="*/ 1 w 1013"/>
                <a:gd name="T119" fmla="*/ 1 h 766"/>
                <a:gd name="T120" fmla="*/ 1 w 1013"/>
                <a:gd name="T121" fmla="*/ 1 h 766"/>
                <a:gd name="T122" fmla="*/ 1 w 1013"/>
                <a:gd name="T123" fmla="*/ 1 h 766"/>
                <a:gd name="T124" fmla="*/ 1 w 1013"/>
                <a:gd name="T125" fmla="*/ 1 h 7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13"/>
                <a:gd name="T190" fmla="*/ 0 h 766"/>
                <a:gd name="T191" fmla="*/ 1013 w 1013"/>
                <a:gd name="T192" fmla="*/ 766 h 7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13" h="766">
                  <a:moveTo>
                    <a:pt x="1000" y="226"/>
                  </a:moveTo>
                  <a:lnTo>
                    <a:pt x="996" y="222"/>
                  </a:lnTo>
                  <a:lnTo>
                    <a:pt x="991" y="217"/>
                  </a:lnTo>
                  <a:lnTo>
                    <a:pt x="983" y="207"/>
                  </a:lnTo>
                  <a:lnTo>
                    <a:pt x="972" y="198"/>
                  </a:lnTo>
                  <a:lnTo>
                    <a:pt x="964" y="190"/>
                  </a:lnTo>
                  <a:lnTo>
                    <a:pt x="956" y="182"/>
                  </a:lnTo>
                  <a:lnTo>
                    <a:pt x="949" y="175"/>
                  </a:lnTo>
                  <a:lnTo>
                    <a:pt x="941" y="169"/>
                  </a:lnTo>
                  <a:lnTo>
                    <a:pt x="932" y="160"/>
                  </a:lnTo>
                  <a:lnTo>
                    <a:pt x="924" y="152"/>
                  </a:lnTo>
                  <a:lnTo>
                    <a:pt x="915" y="144"/>
                  </a:lnTo>
                  <a:lnTo>
                    <a:pt x="905" y="137"/>
                  </a:lnTo>
                  <a:lnTo>
                    <a:pt x="894" y="129"/>
                  </a:lnTo>
                  <a:lnTo>
                    <a:pt x="880" y="120"/>
                  </a:lnTo>
                  <a:lnTo>
                    <a:pt x="869" y="110"/>
                  </a:lnTo>
                  <a:lnTo>
                    <a:pt x="857" y="102"/>
                  </a:lnTo>
                  <a:lnTo>
                    <a:pt x="842" y="93"/>
                  </a:lnTo>
                  <a:lnTo>
                    <a:pt x="829" y="83"/>
                  </a:lnTo>
                  <a:lnTo>
                    <a:pt x="816" y="76"/>
                  </a:lnTo>
                  <a:lnTo>
                    <a:pt x="804" y="68"/>
                  </a:lnTo>
                  <a:lnTo>
                    <a:pt x="789" y="61"/>
                  </a:lnTo>
                  <a:lnTo>
                    <a:pt x="774" y="53"/>
                  </a:lnTo>
                  <a:lnTo>
                    <a:pt x="761" y="45"/>
                  </a:lnTo>
                  <a:lnTo>
                    <a:pt x="745" y="40"/>
                  </a:lnTo>
                  <a:lnTo>
                    <a:pt x="728" y="34"/>
                  </a:lnTo>
                  <a:lnTo>
                    <a:pt x="713" y="30"/>
                  </a:lnTo>
                  <a:lnTo>
                    <a:pt x="696" y="25"/>
                  </a:lnTo>
                  <a:lnTo>
                    <a:pt x="681" y="23"/>
                  </a:lnTo>
                  <a:lnTo>
                    <a:pt x="665" y="17"/>
                  </a:lnTo>
                  <a:lnTo>
                    <a:pt x="652" y="15"/>
                  </a:lnTo>
                  <a:lnTo>
                    <a:pt x="639" y="11"/>
                  </a:lnTo>
                  <a:lnTo>
                    <a:pt x="626" y="9"/>
                  </a:lnTo>
                  <a:lnTo>
                    <a:pt x="612" y="7"/>
                  </a:lnTo>
                  <a:lnTo>
                    <a:pt x="597" y="6"/>
                  </a:lnTo>
                  <a:lnTo>
                    <a:pt x="584" y="4"/>
                  </a:lnTo>
                  <a:lnTo>
                    <a:pt x="572" y="4"/>
                  </a:lnTo>
                  <a:lnTo>
                    <a:pt x="559" y="2"/>
                  </a:lnTo>
                  <a:lnTo>
                    <a:pt x="544" y="0"/>
                  </a:lnTo>
                  <a:lnTo>
                    <a:pt x="532" y="0"/>
                  </a:lnTo>
                  <a:lnTo>
                    <a:pt x="521" y="0"/>
                  </a:lnTo>
                  <a:lnTo>
                    <a:pt x="508" y="0"/>
                  </a:lnTo>
                  <a:lnTo>
                    <a:pt x="494" y="0"/>
                  </a:lnTo>
                  <a:lnTo>
                    <a:pt x="483" y="2"/>
                  </a:lnTo>
                  <a:lnTo>
                    <a:pt x="472" y="4"/>
                  </a:lnTo>
                  <a:lnTo>
                    <a:pt x="458" y="4"/>
                  </a:lnTo>
                  <a:lnTo>
                    <a:pt x="447" y="6"/>
                  </a:lnTo>
                  <a:lnTo>
                    <a:pt x="434" y="7"/>
                  </a:lnTo>
                  <a:lnTo>
                    <a:pt x="422" y="9"/>
                  </a:lnTo>
                  <a:lnTo>
                    <a:pt x="411" y="11"/>
                  </a:lnTo>
                  <a:lnTo>
                    <a:pt x="399" y="15"/>
                  </a:lnTo>
                  <a:lnTo>
                    <a:pt x="388" y="17"/>
                  </a:lnTo>
                  <a:lnTo>
                    <a:pt x="376" y="23"/>
                  </a:lnTo>
                  <a:lnTo>
                    <a:pt x="365" y="25"/>
                  </a:lnTo>
                  <a:lnTo>
                    <a:pt x="354" y="28"/>
                  </a:lnTo>
                  <a:lnTo>
                    <a:pt x="342" y="32"/>
                  </a:lnTo>
                  <a:lnTo>
                    <a:pt x="331" y="38"/>
                  </a:lnTo>
                  <a:lnTo>
                    <a:pt x="321" y="42"/>
                  </a:lnTo>
                  <a:lnTo>
                    <a:pt x="310" y="45"/>
                  </a:lnTo>
                  <a:lnTo>
                    <a:pt x="299" y="53"/>
                  </a:lnTo>
                  <a:lnTo>
                    <a:pt x="291" y="59"/>
                  </a:lnTo>
                  <a:lnTo>
                    <a:pt x="278" y="63"/>
                  </a:lnTo>
                  <a:lnTo>
                    <a:pt x="268" y="68"/>
                  </a:lnTo>
                  <a:lnTo>
                    <a:pt x="257" y="74"/>
                  </a:lnTo>
                  <a:lnTo>
                    <a:pt x="247" y="82"/>
                  </a:lnTo>
                  <a:lnTo>
                    <a:pt x="236" y="87"/>
                  </a:lnTo>
                  <a:lnTo>
                    <a:pt x="224" y="95"/>
                  </a:lnTo>
                  <a:lnTo>
                    <a:pt x="217" y="101"/>
                  </a:lnTo>
                  <a:lnTo>
                    <a:pt x="207" y="110"/>
                  </a:lnTo>
                  <a:lnTo>
                    <a:pt x="196" y="118"/>
                  </a:lnTo>
                  <a:lnTo>
                    <a:pt x="186" y="125"/>
                  </a:lnTo>
                  <a:lnTo>
                    <a:pt x="177" y="135"/>
                  </a:lnTo>
                  <a:lnTo>
                    <a:pt x="167" y="142"/>
                  </a:lnTo>
                  <a:lnTo>
                    <a:pt x="158" y="150"/>
                  </a:lnTo>
                  <a:lnTo>
                    <a:pt x="150" y="160"/>
                  </a:lnTo>
                  <a:lnTo>
                    <a:pt x="141" y="171"/>
                  </a:lnTo>
                  <a:lnTo>
                    <a:pt x="131" y="180"/>
                  </a:lnTo>
                  <a:lnTo>
                    <a:pt x="122" y="190"/>
                  </a:lnTo>
                  <a:lnTo>
                    <a:pt x="112" y="199"/>
                  </a:lnTo>
                  <a:lnTo>
                    <a:pt x="105" y="211"/>
                  </a:lnTo>
                  <a:lnTo>
                    <a:pt x="95" y="222"/>
                  </a:lnTo>
                  <a:lnTo>
                    <a:pt x="86" y="232"/>
                  </a:lnTo>
                  <a:lnTo>
                    <a:pt x="76" y="243"/>
                  </a:lnTo>
                  <a:lnTo>
                    <a:pt x="68" y="255"/>
                  </a:lnTo>
                  <a:lnTo>
                    <a:pt x="61" y="268"/>
                  </a:lnTo>
                  <a:lnTo>
                    <a:pt x="53" y="277"/>
                  </a:lnTo>
                  <a:lnTo>
                    <a:pt x="44" y="291"/>
                  </a:lnTo>
                  <a:lnTo>
                    <a:pt x="36" y="304"/>
                  </a:lnTo>
                  <a:lnTo>
                    <a:pt x="29" y="317"/>
                  </a:lnTo>
                  <a:lnTo>
                    <a:pt x="21" y="331"/>
                  </a:lnTo>
                  <a:lnTo>
                    <a:pt x="13" y="344"/>
                  </a:lnTo>
                  <a:lnTo>
                    <a:pt x="6" y="359"/>
                  </a:lnTo>
                  <a:lnTo>
                    <a:pt x="0" y="374"/>
                  </a:lnTo>
                  <a:lnTo>
                    <a:pt x="44" y="397"/>
                  </a:lnTo>
                  <a:lnTo>
                    <a:pt x="49" y="382"/>
                  </a:lnTo>
                  <a:lnTo>
                    <a:pt x="57" y="369"/>
                  </a:lnTo>
                  <a:lnTo>
                    <a:pt x="63" y="355"/>
                  </a:lnTo>
                  <a:lnTo>
                    <a:pt x="70" y="344"/>
                  </a:lnTo>
                  <a:lnTo>
                    <a:pt x="76" y="331"/>
                  </a:lnTo>
                  <a:lnTo>
                    <a:pt x="84" y="321"/>
                  </a:lnTo>
                  <a:lnTo>
                    <a:pt x="91" y="308"/>
                  </a:lnTo>
                  <a:lnTo>
                    <a:pt x="101" y="298"/>
                  </a:lnTo>
                  <a:lnTo>
                    <a:pt x="107" y="285"/>
                  </a:lnTo>
                  <a:lnTo>
                    <a:pt x="114" y="275"/>
                  </a:lnTo>
                  <a:lnTo>
                    <a:pt x="122" y="262"/>
                  </a:lnTo>
                  <a:lnTo>
                    <a:pt x="131" y="255"/>
                  </a:lnTo>
                  <a:lnTo>
                    <a:pt x="139" y="243"/>
                  </a:lnTo>
                  <a:lnTo>
                    <a:pt x="146" y="234"/>
                  </a:lnTo>
                  <a:lnTo>
                    <a:pt x="156" y="226"/>
                  </a:lnTo>
                  <a:lnTo>
                    <a:pt x="165" y="217"/>
                  </a:lnTo>
                  <a:lnTo>
                    <a:pt x="173" y="207"/>
                  </a:lnTo>
                  <a:lnTo>
                    <a:pt x="181" y="198"/>
                  </a:lnTo>
                  <a:lnTo>
                    <a:pt x="186" y="188"/>
                  </a:lnTo>
                  <a:lnTo>
                    <a:pt x="196" y="180"/>
                  </a:lnTo>
                  <a:lnTo>
                    <a:pt x="205" y="173"/>
                  </a:lnTo>
                  <a:lnTo>
                    <a:pt x="215" y="165"/>
                  </a:lnTo>
                  <a:lnTo>
                    <a:pt x="224" y="158"/>
                  </a:lnTo>
                  <a:lnTo>
                    <a:pt x="232" y="150"/>
                  </a:lnTo>
                  <a:lnTo>
                    <a:pt x="242" y="142"/>
                  </a:lnTo>
                  <a:lnTo>
                    <a:pt x="251" y="137"/>
                  </a:lnTo>
                  <a:lnTo>
                    <a:pt x="261" y="129"/>
                  </a:lnTo>
                  <a:lnTo>
                    <a:pt x="270" y="125"/>
                  </a:lnTo>
                  <a:lnTo>
                    <a:pt x="278" y="118"/>
                  </a:lnTo>
                  <a:lnTo>
                    <a:pt x="289" y="114"/>
                  </a:lnTo>
                  <a:lnTo>
                    <a:pt x="299" y="108"/>
                  </a:lnTo>
                  <a:lnTo>
                    <a:pt x="310" y="104"/>
                  </a:lnTo>
                  <a:lnTo>
                    <a:pt x="319" y="99"/>
                  </a:lnTo>
                  <a:lnTo>
                    <a:pt x="329" y="93"/>
                  </a:lnTo>
                  <a:lnTo>
                    <a:pt x="337" y="89"/>
                  </a:lnTo>
                  <a:lnTo>
                    <a:pt x="348" y="83"/>
                  </a:lnTo>
                  <a:lnTo>
                    <a:pt x="357" y="80"/>
                  </a:lnTo>
                  <a:lnTo>
                    <a:pt x="367" y="76"/>
                  </a:lnTo>
                  <a:lnTo>
                    <a:pt x="378" y="72"/>
                  </a:lnTo>
                  <a:lnTo>
                    <a:pt x="390" y="70"/>
                  </a:lnTo>
                  <a:lnTo>
                    <a:pt x="399" y="66"/>
                  </a:lnTo>
                  <a:lnTo>
                    <a:pt x="411" y="63"/>
                  </a:lnTo>
                  <a:lnTo>
                    <a:pt x="420" y="61"/>
                  </a:lnTo>
                  <a:lnTo>
                    <a:pt x="434" y="61"/>
                  </a:lnTo>
                  <a:lnTo>
                    <a:pt x="443" y="57"/>
                  </a:lnTo>
                  <a:lnTo>
                    <a:pt x="454" y="55"/>
                  </a:lnTo>
                  <a:lnTo>
                    <a:pt x="466" y="53"/>
                  </a:lnTo>
                  <a:lnTo>
                    <a:pt x="477" y="53"/>
                  </a:lnTo>
                  <a:lnTo>
                    <a:pt x="487" y="53"/>
                  </a:lnTo>
                  <a:lnTo>
                    <a:pt x="500" y="51"/>
                  </a:lnTo>
                  <a:lnTo>
                    <a:pt x="510" y="51"/>
                  </a:lnTo>
                  <a:lnTo>
                    <a:pt x="523" y="51"/>
                  </a:lnTo>
                  <a:lnTo>
                    <a:pt x="532" y="51"/>
                  </a:lnTo>
                  <a:lnTo>
                    <a:pt x="546" y="51"/>
                  </a:lnTo>
                  <a:lnTo>
                    <a:pt x="557" y="53"/>
                  </a:lnTo>
                  <a:lnTo>
                    <a:pt x="570" y="53"/>
                  </a:lnTo>
                  <a:lnTo>
                    <a:pt x="582" y="53"/>
                  </a:lnTo>
                  <a:lnTo>
                    <a:pt x="593" y="55"/>
                  </a:lnTo>
                  <a:lnTo>
                    <a:pt x="605" y="57"/>
                  </a:lnTo>
                  <a:lnTo>
                    <a:pt x="620" y="61"/>
                  </a:lnTo>
                  <a:lnTo>
                    <a:pt x="631" y="61"/>
                  </a:lnTo>
                  <a:lnTo>
                    <a:pt x="643" y="63"/>
                  </a:lnTo>
                  <a:lnTo>
                    <a:pt x="656" y="66"/>
                  </a:lnTo>
                  <a:lnTo>
                    <a:pt x="671" y="70"/>
                  </a:lnTo>
                  <a:lnTo>
                    <a:pt x="681" y="72"/>
                  </a:lnTo>
                  <a:lnTo>
                    <a:pt x="694" y="76"/>
                  </a:lnTo>
                  <a:lnTo>
                    <a:pt x="705" y="80"/>
                  </a:lnTo>
                  <a:lnTo>
                    <a:pt x="719" y="83"/>
                  </a:lnTo>
                  <a:lnTo>
                    <a:pt x="730" y="89"/>
                  </a:lnTo>
                  <a:lnTo>
                    <a:pt x="742" y="93"/>
                  </a:lnTo>
                  <a:lnTo>
                    <a:pt x="753" y="99"/>
                  </a:lnTo>
                  <a:lnTo>
                    <a:pt x="766" y="104"/>
                  </a:lnTo>
                  <a:lnTo>
                    <a:pt x="774" y="108"/>
                  </a:lnTo>
                  <a:lnTo>
                    <a:pt x="787" y="114"/>
                  </a:lnTo>
                  <a:lnTo>
                    <a:pt x="797" y="121"/>
                  </a:lnTo>
                  <a:lnTo>
                    <a:pt x="808" y="129"/>
                  </a:lnTo>
                  <a:lnTo>
                    <a:pt x="818" y="135"/>
                  </a:lnTo>
                  <a:lnTo>
                    <a:pt x="827" y="142"/>
                  </a:lnTo>
                  <a:lnTo>
                    <a:pt x="837" y="148"/>
                  </a:lnTo>
                  <a:lnTo>
                    <a:pt x="848" y="156"/>
                  </a:lnTo>
                  <a:lnTo>
                    <a:pt x="856" y="160"/>
                  </a:lnTo>
                  <a:lnTo>
                    <a:pt x="865" y="167"/>
                  </a:lnTo>
                  <a:lnTo>
                    <a:pt x="873" y="173"/>
                  </a:lnTo>
                  <a:lnTo>
                    <a:pt x="880" y="180"/>
                  </a:lnTo>
                  <a:lnTo>
                    <a:pt x="886" y="186"/>
                  </a:lnTo>
                  <a:lnTo>
                    <a:pt x="894" y="192"/>
                  </a:lnTo>
                  <a:lnTo>
                    <a:pt x="901" y="198"/>
                  </a:lnTo>
                  <a:lnTo>
                    <a:pt x="909" y="205"/>
                  </a:lnTo>
                  <a:lnTo>
                    <a:pt x="922" y="217"/>
                  </a:lnTo>
                  <a:lnTo>
                    <a:pt x="932" y="228"/>
                  </a:lnTo>
                  <a:lnTo>
                    <a:pt x="941" y="237"/>
                  </a:lnTo>
                  <a:lnTo>
                    <a:pt x="951" y="247"/>
                  </a:lnTo>
                  <a:lnTo>
                    <a:pt x="641" y="741"/>
                  </a:lnTo>
                  <a:lnTo>
                    <a:pt x="684" y="766"/>
                  </a:lnTo>
                  <a:lnTo>
                    <a:pt x="688" y="756"/>
                  </a:lnTo>
                  <a:lnTo>
                    <a:pt x="694" y="749"/>
                  </a:lnTo>
                  <a:lnTo>
                    <a:pt x="698" y="741"/>
                  </a:lnTo>
                  <a:lnTo>
                    <a:pt x="703" y="734"/>
                  </a:lnTo>
                  <a:lnTo>
                    <a:pt x="707" y="724"/>
                  </a:lnTo>
                  <a:lnTo>
                    <a:pt x="715" y="715"/>
                  </a:lnTo>
                  <a:lnTo>
                    <a:pt x="719" y="707"/>
                  </a:lnTo>
                  <a:lnTo>
                    <a:pt x="724" y="699"/>
                  </a:lnTo>
                  <a:lnTo>
                    <a:pt x="730" y="690"/>
                  </a:lnTo>
                  <a:lnTo>
                    <a:pt x="734" y="682"/>
                  </a:lnTo>
                  <a:lnTo>
                    <a:pt x="738" y="675"/>
                  </a:lnTo>
                  <a:lnTo>
                    <a:pt x="745" y="667"/>
                  </a:lnTo>
                  <a:lnTo>
                    <a:pt x="749" y="658"/>
                  </a:lnTo>
                  <a:lnTo>
                    <a:pt x="755" y="650"/>
                  </a:lnTo>
                  <a:lnTo>
                    <a:pt x="761" y="642"/>
                  </a:lnTo>
                  <a:lnTo>
                    <a:pt x="766" y="635"/>
                  </a:lnTo>
                  <a:lnTo>
                    <a:pt x="770" y="625"/>
                  </a:lnTo>
                  <a:lnTo>
                    <a:pt x="774" y="616"/>
                  </a:lnTo>
                  <a:lnTo>
                    <a:pt x="780" y="608"/>
                  </a:lnTo>
                  <a:lnTo>
                    <a:pt x="785" y="601"/>
                  </a:lnTo>
                  <a:lnTo>
                    <a:pt x="789" y="593"/>
                  </a:lnTo>
                  <a:lnTo>
                    <a:pt x="797" y="583"/>
                  </a:lnTo>
                  <a:lnTo>
                    <a:pt x="800" y="576"/>
                  </a:lnTo>
                  <a:lnTo>
                    <a:pt x="806" y="568"/>
                  </a:lnTo>
                  <a:lnTo>
                    <a:pt x="812" y="559"/>
                  </a:lnTo>
                  <a:lnTo>
                    <a:pt x="816" y="551"/>
                  </a:lnTo>
                  <a:lnTo>
                    <a:pt x="819" y="542"/>
                  </a:lnTo>
                  <a:lnTo>
                    <a:pt x="827" y="534"/>
                  </a:lnTo>
                  <a:lnTo>
                    <a:pt x="831" y="524"/>
                  </a:lnTo>
                  <a:lnTo>
                    <a:pt x="837" y="517"/>
                  </a:lnTo>
                  <a:lnTo>
                    <a:pt x="842" y="509"/>
                  </a:lnTo>
                  <a:lnTo>
                    <a:pt x="848" y="502"/>
                  </a:lnTo>
                  <a:lnTo>
                    <a:pt x="852" y="494"/>
                  </a:lnTo>
                  <a:lnTo>
                    <a:pt x="857" y="485"/>
                  </a:lnTo>
                  <a:lnTo>
                    <a:pt x="861" y="477"/>
                  </a:lnTo>
                  <a:lnTo>
                    <a:pt x="867" y="469"/>
                  </a:lnTo>
                  <a:lnTo>
                    <a:pt x="873" y="460"/>
                  </a:lnTo>
                  <a:lnTo>
                    <a:pt x="878" y="450"/>
                  </a:lnTo>
                  <a:lnTo>
                    <a:pt x="882" y="443"/>
                  </a:lnTo>
                  <a:lnTo>
                    <a:pt x="888" y="435"/>
                  </a:lnTo>
                  <a:lnTo>
                    <a:pt x="894" y="428"/>
                  </a:lnTo>
                  <a:lnTo>
                    <a:pt x="897" y="420"/>
                  </a:lnTo>
                  <a:lnTo>
                    <a:pt x="901" y="410"/>
                  </a:lnTo>
                  <a:lnTo>
                    <a:pt x="909" y="403"/>
                  </a:lnTo>
                  <a:lnTo>
                    <a:pt x="913" y="393"/>
                  </a:lnTo>
                  <a:lnTo>
                    <a:pt x="918" y="386"/>
                  </a:lnTo>
                  <a:lnTo>
                    <a:pt x="924" y="378"/>
                  </a:lnTo>
                  <a:lnTo>
                    <a:pt x="930" y="371"/>
                  </a:lnTo>
                  <a:lnTo>
                    <a:pt x="934" y="361"/>
                  </a:lnTo>
                  <a:lnTo>
                    <a:pt x="939" y="352"/>
                  </a:lnTo>
                  <a:lnTo>
                    <a:pt x="943" y="344"/>
                  </a:lnTo>
                  <a:lnTo>
                    <a:pt x="949" y="338"/>
                  </a:lnTo>
                  <a:lnTo>
                    <a:pt x="953" y="329"/>
                  </a:lnTo>
                  <a:lnTo>
                    <a:pt x="960" y="319"/>
                  </a:lnTo>
                  <a:lnTo>
                    <a:pt x="964" y="312"/>
                  </a:lnTo>
                  <a:lnTo>
                    <a:pt x="970" y="304"/>
                  </a:lnTo>
                  <a:lnTo>
                    <a:pt x="975" y="294"/>
                  </a:lnTo>
                  <a:lnTo>
                    <a:pt x="979" y="287"/>
                  </a:lnTo>
                  <a:lnTo>
                    <a:pt x="983" y="279"/>
                  </a:lnTo>
                  <a:lnTo>
                    <a:pt x="991" y="272"/>
                  </a:lnTo>
                  <a:lnTo>
                    <a:pt x="994" y="262"/>
                  </a:lnTo>
                  <a:lnTo>
                    <a:pt x="1000" y="255"/>
                  </a:lnTo>
                  <a:lnTo>
                    <a:pt x="1006" y="247"/>
                  </a:lnTo>
                  <a:lnTo>
                    <a:pt x="1013" y="239"/>
                  </a:lnTo>
                  <a:lnTo>
                    <a:pt x="100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 name="Freeform 140"/>
            <p:cNvSpPr>
              <a:spLocks/>
            </p:cNvSpPr>
            <p:nvPr/>
          </p:nvSpPr>
          <p:spPr bwMode="auto">
            <a:xfrm>
              <a:off x="3991" y="3186"/>
              <a:ext cx="343" cy="223"/>
            </a:xfrm>
            <a:custGeom>
              <a:avLst/>
              <a:gdLst>
                <a:gd name="T0" fmla="*/ 1 w 686"/>
                <a:gd name="T1" fmla="*/ 0 h 447"/>
                <a:gd name="T2" fmla="*/ 1 w 686"/>
                <a:gd name="T3" fmla="*/ 0 h 447"/>
                <a:gd name="T4" fmla="*/ 1 w 686"/>
                <a:gd name="T5" fmla="*/ 0 h 447"/>
                <a:gd name="T6" fmla="*/ 1 w 686"/>
                <a:gd name="T7" fmla="*/ 0 h 447"/>
                <a:gd name="T8" fmla="*/ 1 w 686"/>
                <a:gd name="T9" fmla="*/ 0 h 447"/>
                <a:gd name="T10" fmla="*/ 1 w 686"/>
                <a:gd name="T11" fmla="*/ 0 h 447"/>
                <a:gd name="T12" fmla="*/ 1 w 686"/>
                <a:gd name="T13" fmla="*/ 0 h 447"/>
                <a:gd name="T14" fmla="*/ 1 w 686"/>
                <a:gd name="T15" fmla="*/ 0 h 447"/>
                <a:gd name="T16" fmla="*/ 1 w 686"/>
                <a:gd name="T17" fmla="*/ 0 h 447"/>
                <a:gd name="T18" fmla="*/ 1 w 686"/>
                <a:gd name="T19" fmla="*/ 0 h 447"/>
                <a:gd name="T20" fmla="*/ 1 w 686"/>
                <a:gd name="T21" fmla="*/ 0 h 447"/>
                <a:gd name="T22" fmla="*/ 1 w 686"/>
                <a:gd name="T23" fmla="*/ 0 h 447"/>
                <a:gd name="T24" fmla="*/ 1 w 686"/>
                <a:gd name="T25" fmla="*/ 0 h 447"/>
                <a:gd name="T26" fmla="*/ 1 w 686"/>
                <a:gd name="T27" fmla="*/ 0 h 447"/>
                <a:gd name="T28" fmla="*/ 1 w 686"/>
                <a:gd name="T29" fmla="*/ 0 h 447"/>
                <a:gd name="T30" fmla="*/ 1 w 686"/>
                <a:gd name="T31" fmla="*/ 0 h 447"/>
                <a:gd name="T32" fmla="*/ 1 w 686"/>
                <a:gd name="T33" fmla="*/ 0 h 447"/>
                <a:gd name="T34" fmla="*/ 0 w 686"/>
                <a:gd name="T35" fmla="*/ 0 h 447"/>
                <a:gd name="T36" fmla="*/ 1 w 686"/>
                <a:gd name="T37" fmla="*/ 0 h 447"/>
                <a:gd name="T38" fmla="*/ 1 w 686"/>
                <a:gd name="T39" fmla="*/ 0 h 447"/>
                <a:gd name="T40" fmla="*/ 1 w 686"/>
                <a:gd name="T41" fmla="*/ 0 h 447"/>
                <a:gd name="T42" fmla="*/ 1 w 686"/>
                <a:gd name="T43" fmla="*/ 0 h 447"/>
                <a:gd name="T44" fmla="*/ 1 w 686"/>
                <a:gd name="T45" fmla="*/ 0 h 447"/>
                <a:gd name="T46" fmla="*/ 1 w 686"/>
                <a:gd name="T47" fmla="*/ 0 h 447"/>
                <a:gd name="T48" fmla="*/ 1 w 686"/>
                <a:gd name="T49" fmla="*/ 0 h 447"/>
                <a:gd name="T50" fmla="*/ 1 w 686"/>
                <a:gd name="T51" fmla="*/ 0 h 447"/>
                <a:gd name="T52" fmla="*/ 1 w 686"/>
                <a:gd name="T53" fmla="*/ 0 h 447"/>
                <a:gd name="T54" fmla="*/ 1 w 686"/>
                <a:gd name="T55" fmla="*/ 0 h 447"/>
                <a:gd name="T56" fmla="*/ 1 w 686"/>
                <a:gd name="T57" fmla="*/ 0 h 447"/>
                <a:gd name="T58" fmla="*/ 1 w 686"/>
                <a:gd name="T59" fmla="*/ 0 h 447"/>
                <a:gd name="T60" fmla="*/ 1 w 686"/>
                <a:gd name="T61" fmla="*/ 0 h 447"/>
                <a:gd name="T62" fmla="*/ 1 w 686"/>
                <a:gd name="T63" fmla="*/ 0 h 447"/>
                <a:gd name="T64" fmla="*/ 1 w 686"/>
                <a:gd name="T65" fmla="*/ 0 h 447"/>
                <a:gd name="T66" fmla="*/ 1 w 686"/>
                <a:gd name="T67" fmla="*/ 0 h 447"/>
                <a:gd name="T68" fmla="*/ 1 w 686"/>
                <a:gd name="T69" fmla="*/ 0 h 447"/>
                <a:gd name="T70" fmla="*/ 1 w 686"/>
                <a:gd name="T71" fmla="*/ 0 h 447"/>
                <a:gd name="T72" fmla="*/ 1 w 686"/>
                <a:gd name="T73" fmla="*/ 0 h 447"/>
                <a:gd name="T74" fmla="*/ 1 w 686"/>
                <a:gd name="T75" fmla="*/ 0 h 447"/>
                <a:gd name="T76" fmla="*/ 1 w 686"/>
                <a:gd name="T77" fmla="*/ 0 h 447"/>
                <a:gd name="T78" fmla="*/ 1 w 686"/>
                <a:gd name="T79" fmla="*/ 0 h 447"/>
                <a:gd name="T80" fmla="*/ 1 w 686"/>
                <a:gd name="T81" fmla="*/ 0 h 44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6"/>
                <a:gd name="T124" fmla="*/ 0 h 447"/>
                <a:gd name="T125" fmla="*/ 686 w 686"/>
                <a:gd name="T126" fmla="*/ 447 h 44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6" h="447">
                  <a:moveTo>
                    <a:pt x="336" y="188"/>
                  </a:moveTo>
                  <a:lnTo>
                    <a:pt x="333" y="186"/>
                  </a:lnTo>
                  <a:lnTo>
                    <a:pt x="323" y="181"/>
                  </a:lnTo>
                  <a:lnTo>
                    <a:pt x="315" y="175"/>
                  </a:lnTo>
                  <a:lnTo>
                    <a:pt x="308" y="171"/>
                  </a:lnTo>
                  <a:lnTo>
                    <a:pt x="296" y="165"/>
                  </a:lnTo>
                  <a:lnTo>
                    <a:pt x="287" y="158"/>
                  </a:lnTo>
                  <a:lnTo>
                    <a:pt x="276" y="150"/>
                  </a:lnTo>
                  <a:lnTo>
                    <a:pt x="262" y="143"/>
                  </a:lnTo>
                  <a:lnTo>
                    <a:pt x="249" y="135"/>
                  </a:lnTo>
                  <a:lnTo>
                    <a:pt x="238" y="127"/>
                  </a:lnTo>
                  <a:lnTo>
                    <a:pt x="230" y="122"/>
                  </a:lnTo>
                  <a:lnTo>
                    <a:pt x="222" y="118"/>
                  </a:lnTo>
                  <a:lnTo>
                    <a:pt x="215" y="114"/>
                  </a:lnTo>
                  <a:lnTo>
                    <a:pt x="209" y="110"/>
                  </a:lnTo>
                  <a:lnTo>
                    <a:pt x="196" y="101"/>
                  </a:lnTo>
                  <a:lnTo>
                    <a:pt x="182" y="93"/>
                  </a:lnTo>
                  <a:lnTo>
                    <a:pt x="173" y="89"/>
                  </a:lnTo>
                  <a:lnTo>
                    <a:pt x="167" y="84"/>
                  </a:lnTo>
                  <a:lnTo>
                    <a:pt x="158" y="80"/>
                  </a:lnTo>
                  <a:lnTo>
                    <a:pt x="152" y="76"/>
                  </a:lnTo>
                  <a:lnTo>
                    <a:pt x="144" y="70"/>
                  </a:lnTo>
                  <a:lnTo>
                    <a:pt x="137" y="67"/>
                  </a:lnTo>
                  <a:lnTo>
                    <a:pt x="129" y="61"/>
                  </a:lnTo>
                  <a:lnTo>
                    <a:pt x="122" y="59"/>
                  </a:lnTo>
                  <a:lnTo>
                    <a:pt x="108" y="50"/>
                  </a:lnTo>
                  <a:lnTo>
                    <a:pt x="95" y="42"/>
                  </a:lnTo>
                  <a:lnTo>
                    <a:pt x="84" y="34"/>
                  </a:lnTo>
                  <a:lnTo>
                    <a:pt x="74" y="29"/>
                  </a:lnTo>
                  <a:lnTo>
                    <a:pt x="63" y="21"/>
                  </a:lnTo>
                  <a:lnTo>
                    <a:pt x="53" y="15"/>
                  </a:lnTo>
                  <a:lnTo>
                    <a:pt x="44" y="10"/>
                  </a:lnTo>
                  <a:lnTo>
                    <a:pt x="38" y="8"/>
                  </a:lnTo>
                  <a:lnTo>
                    <a:pt x="28" y="2"/>
                  </a:lnTo>
                  <a:lnTo>
                    <a:pt x="25" y="0"/>
                  </a:lnTo>
                  <a:lnTo>
                    <a:pt x="0" y="42"/>
                  </a:lnTo>
                  <a:lnTo>
                    <a:pt x="312" y="232"/>
                  </a:lnTo>
                  <a:lnTo>
                    <a:pt x="315" y="232"/>
                  </a:lnTo>
                  <a:lnTo>
                    <a:pt x="325" y="240"/>
                  </a:lnTo>
                  <a:lnTo>
                    <a:pt x="331" y="243"/>
                  </a:lnTo>
                  <a:lnTo>
                    <a:pt x="342" y="249"/>
                  </a:lnTo>
                  <a:lnTo>
                    <a:pt x="352" y="255"/>
                  </a:lnTo>
                  <a:lnTo>
                    <a:pt x="365" y="264"/>
                  </a:lnTo>
                  <a:lnTo>
                    <a:pt x="376" y="270"/>
                  </a:lnTo>
                  <a:lnTo>
                    <a:pt x="390" y="280"/>
                  </a:lnTo>
                  <a:lnTo>
                    <a:pt x="397" y="285"/>
                  </a:lnTo>
                  <a:lnTo>
                    <a:pt x="405" y="289"/>
                  </a:lnTo>
                  <a:lnTo>
                    <a:pt x="412" y="293"/>
                  </a:lnTo>
                  <a:lnTo>
                    <a:pt x="420" y="299"/>
                  </a:lnTo>
                  <a:lnTo>
                    <a:pt x="428" y="302"/>
                  </a:lnTo>
                  <a:lnTo>
                    <a:pt x="435" y="308"/>
                  </a:lnTo>
                  <a:lnTo>
                    <a:pt x="443" y="312"/>
                  </a:lnTo>
                  <a:lnTo>
                    <a:pt x="452" y="318"/>
                  </a:lnTo>
                  <a:lnTo>
                    <a:pt x="460" y="323"/>
                  </a:lnTo>
                  <a:lnTo>
                    <a:pt x="468" y="329"/>
                  </a:lnTo>
                  <a:lnTo>
                    <a:pt x="477" y="333"/>
                  </a:lnTo>
                  <a:lnTo>
                    <a:pt x="487" y="338"/>
                  </a:lnTo>
                  <a:lnTo>
                    <a:pt x="494" y="344"/>
                  </a:lnTo>
                  <a:lnTo>
                    <a:pt x="502" y="348"/>
                  </a:lnTo>
                  <a:lnTo>
                    <a:pt x="509" y="354"/>
                  </a:lnTo>
                  <a:lnTo>
                    <a:pt x="517" y="357"/>
                  </a:lnTo>
                  <a:lnTo>
                    <a:pt x="525" y="361"/>
                  </a:lnTo>
                  <a:lnTo>
                    <a:pt x="532" y="367"/>
                  </a:lnTo>
                  <a:lnTo>
                    <a:pt x="540" y="371"/>
                  </a:lnTo>
                  <a:lnTo>
                    <a:pt x="549" y="376"/>
                  </a:lnTo>
                  <a:lnTo>
                    <a:pt x="555" y="380"/>
                  </a:lnTo>
                  <a:lnTo>
                    <a:pt x="563" y="384"/>
                  </a:lnTo>
                  <a:lnTo>
                    <a:pt x="570" y="390"/>
                  </a:lnTo>
                  <a:lnTo>
                    <a:pt x="578" y="394"/>
                  </a:lnTo>
                  <a:lnTo>
                    <a:pt x="591" y="403"/>
                  </a:lnTo>
                  <a:lnTo>
                    <a:pt x="604" y="413"/>
                  </a:lnTo>
                  <a:lnTo>
                    <a:pt x="616" y="418"/>
                  </a:lnTo>
                  <a:lnTo>
                    <a:pt x="627" y="426"/>
                  </a:lnTo>
                  <a:lnTo>
                    <a:pt x="635" y="430"/>
                  </a:lnTo>
                  <a:lnTo>
                    <a:pt x="644" y="435"/>
                  </a:lnTo>
                  <a:lnTo>
                    <a:pt x="650" y="439"/>
                  </a:lnTo>
                  <a:lnTo>
                    <a:pt x="658" y="443"/>
                  </a:lnTo>
                  <a:lnTo>
                    <a:pt x="660" y="445"/>
                  </a:lnTo>
                  <a:lnTo>
                    <a:pt x="661" y="447"/>
                  </a:lnTo>
                  <a:lnTo>
                    <a:pt x="686" y="405"/>
                  </a:lnTo>
                  <a:lnTo>
                    <a:pt x="336"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 name="Freeform 141"/>
            <p:cNvSpPr>
              <a:spLocks/>
            </p:cNvSpPr>
            <p:nvPr/>
          </p:nvSpPr>
          <p:spPr bwMode="auto">
            <a:xfrm>
              <a:off x="3956" y="3205"/>
              <a:ext cx="378" cy="452"/>
            </a:xfrm>
            <a:custGeom>
              <a:avLst/>
              <a:gdLst>
                <a:gd name="T0" fmla="*/ 1 w 756"/>
                <a:gd name="T1" fmla="*/ 1 h 903"/>
                <a:gd name="T2" fmla="*/ 1 w 756"/>
                <a:gd name="T3" fmla="*/ 0 h 903"/>
                <a:gd name="T4" fmla="*/ 1 w 756"/>
                <a:gd name="T5" fmla="*/ 1 h 903"/>
                <a:gd name="T6" fmla="*/ 1 w 756"/>
                <a:gd name="T7" fmla="*/ 1 h 903"/>
                <a:gd name="T8" fmla="*/ 1 w 756"/>
                <a:gd name="T9" fmla="*/ 1 h 903"/>
                <a:gd name="T10" fmla="*/ 1 w 756"/>
                <a:gd name="T11" fmla="*/ 1 h 903"/>
                <a:gd name="T12" fmla="*/ 1 w 756"/>
                <a:gd name="T13" fmla="*/ 1 h 903"/>
                <a:gd name="T14" fmla="*/ 1 w 756"/>
                <a:gd name="T15" fmla="*/ 1 h 903"/>
                <a:gd name="T16" fmla="*/ 1 w 756"/>
                <a:gd name="T17" fmla="*/ 1 h 903"/>
                <a:gd name="T18" fmla="*/ 1 w 756"/>
                <a:gd name="T19" fmla="*/ 1 h 903"/>
                <a:gd name="T20" fmla="*/ 1 w 756"/>
                <a:gd name="T21" fmla="*/ 1 h 903"/>
                <a:gd name="T22" fmla="*/ 1 w 756"/>
                <a:gd name="T23" fmla="*/ 1 h 903"/>
                <a:gd name="T24" fmla="*/ 1 w 756"/>
                <a:gd name="T25" fmla="*/ 1 h 903"/>
                <a:gd name="T26" fmla="*/ 1 w 756"/>
                <a:gd name="T27" fmla="*/ 1 h 903"/>
                <a:gd name="T28" fmla="*/ 1 w 756"/>
                <a:gd name="T29" fmla="*/ 1 h 903"/>
                <a:gd name="T30" fmla="*/ 1 w 756"/>
                <a:gd name="T31" fmla="*/ 1 h 903"/>
                <a:gd name="T32" fmla="*/ 1 w 756"/>
                <a:gd name="T33" fmla="*/ 1 h 903"/>
                <a:gd name="T34" fmla="*/ 1 w 756"/>
                <a:gd name="T35" fmla="*/ 1 h 903"/>
                <a:gd name="T36" fmla="*/ 1 w 756"/>
                <a:gd name="T37" fmla="*/ 1 h 903"/>
                <a:gd name="T38" fmla="*/ 1 w 756"/>
                <a:gd name="T39" fmla="*/ 1 h 903"/>
                <a:gd name="T40" fmla="*/ 1 w 756"/>
                <a:gd name="T41" fmla="*/ 1 h 903"/>
                <a:gd name="T42" fmla="*/ 1 w 756"/>
                <a:gd name="T43" fmla="*/ 1 h 903"/>
                <a:gd name="T44" fmla="*/ 1 w 756"/>
                <a:gd name="T45" fmla="*/ 1 h 903"/>
                <a:gd name="T46" fmla="*/ 1 w 756"/>
                <a:gd name="T47" fmla="*/ 1 h 903"/>
                <a:gd name="T48" fmla="*/ 1 w 756"/>
                <a:gd name="T49" fmla="*/ 1 h 903"/>
                <a:gd name="T50" fmla="*/ 1 w 756"/>
                <a:gd name="T51" fmla="*/ 1 h 903"/>
                <a:gd name="T52" fmla="*/ 1 w 756"/>
                <a:gd name="T53" fmla="*/ 1 h 903"/>
                <a:gd name="T54" fmla="*/ 1 w 756"/>
                <a:gd name="T55" fmla="*/ 1 h 903"/>
                <a:gd name="T56" fmla="*/ 1 w 756"/>
                <a:gd name="T57" fmla="*/ 1 h 903"/>
                <a:gd name="T58" fmla="*/ 1 w 756"/>
                <a:gd name="T59" fmla="*/ 1 h 903"/>
                <a:gd name="T60" fmla="*/ 1 w 756"/>
                <a:gd name="T61" fmla="*/ 1 h 903"/>
                <a:gd name="T62" fmla="*/ 1 w 756"/>
                <a:gd name="T63" fmla="*/ 1 h 903"/>
                <a:gd name="T64" fmla="*/ 0 w 756"/>
                <a:gd name="T65" fmla="*/ 1 h 903"/>
                <a:gd name="T66" fmla="*/ 0 w 756"/>
                <a:gd name="T67" fmla="*/ 1 h 903"/>
                <a:gd name="T68" fmla="*/ 1 w 756"/>
                <a:gd name="T69" fmla="*/ 1 h 9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6"/>
                <a:gd name="T106" fmla="*/ 0 h 903"/>
                <a:gd name="T107" fmla="*/ 756 w 756"/>
                <a:gd name="T108" fmla="*/ 903 h 9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6" h="903">
                  <a:moveTo>
                    <a:pt x="733" y="348"/>
                  </a:moveTo>
                  <a:lnTo>
                    <a:pt x="55" y="806"/>
                  </a:lnTo>
                  <a:lnTo>
                    <a:pt x="117" y="6"/>
                  </a:lnTo>
                  <a:lnTo>
                    <a:pt x="66" y="0"/>
                  </a:lnTo>
                  <a:lnTo>
                    <a:pt x="66" y="15"/>
                  </a:lnTo>
                  <a:lnTo>
                    <a:pt x="64" y="29"/>
                  </a:lnTo>
                  <a:lnTo>
                    <a:pt x="62" y="42"/>
                  </a:lnTo>
                  <a:lnTo>
                    <a:pt x="62" y="55"/>
                  </a:lnTo>
                  <a:lnTo>
                    <a:pt x="60" y="69"/>
                  </a:lnTo>
                  <a:lnTo>
                    <a:pt x="58" y="84"/>
                  </a:lnTo>
                  <a:lnTo>
                    <a:pt x="58" y="97"/>
                  </a:lnTo>
                  <a:lnTo>
                    <a:pt x="58" y="112"/>
                  </a:lnTo>
                  <a:lnTo>
                    <a:pt x="57" y="127"/>
                  </a:lnTo>
                  <a:lnTo>
                    <a:pt x="55" y="141"/>
                  </a:lnTo>
                  <a:lnTo>
                    <a:pt x="53" y="154"/>
                  </a:lnTo>
                  <a:lnTo>
                    <a:pt x="53" y="167"/>
                  </a:lnTo>
                  <a:lnTo>
                    <a:pt x="51" y="181"/>
                  </a:lnTo>
                  <a:lnTo>
                    <a:pt x="51" y="196"/>
                  </a:lnTo>
                  <a:lnTo>
                    <a:pt x="49" y="209"/>
                  </a:lnTo>
                  <a:lnTo>
                    <a:pt x="49" y="224"/>
                  </a:lnTo>
                  <a:lnTo>
                    <a:pt x="47" y="240"/>
                  </a:lnTo>
                  <a:lnTo>
                    <a:pt x="45" y="253"/>
                  </a:lnTo>
                  <a:lnTo>
                    <a:pt x="43" y="266"/>
                  </a:lnTo>
                  <a:lnTo>
                    <a:pt x="43" y="281"/>
                  </a:lnTo>
                  <a:lnTo>
                    <a:pt x="43" y="295"/>
                  </a:lnTo>
                  <a:lnTo>
                    <a:pt x="41" y="308"/>
                  </a:lnTo>
                  <a:lnTo>
                    <a:pt x="39" y="323"/>
                  </a:lnTo>
                  <a:lnTo>
                    <a:pt x="39" y="338"/>
                  </a:lnTo>
                  <a:lnTo>
                    <a:pt x="38" y="352"/>
                  </a:lnTo>
                  <a:lnTo>
                    <a:pt x="36" y="365"/>
                  </a:lnTo>
                  <a:lnTo>
                    <a:pt x="36" y="378"/>
                  </a:lnTo>
                  <a:lnTo>
                    <a:pt x="36" y="394"/>
                  </a:lnTo>
                  <a:lnTo>
                    <a:pt x="34" y="407"/>
                  </a:lnTo>
                  <a:lnTo>
                    <a:pt x="34" y="422"/>
                  </a:lnTo>
                  <a:lnTo>
                    <a:pt x="32" y="435"/>
                  </a:lnTo>
                  <a:lnTo>
                    <a:pt x="32" y="451"/>
                  </a:lnTo>
                  <a:lnTo>
                    <a:pt x="30" y="464"/>
                  </a:lnTo>
                  <a:lnTo>
                    <a:pt x="28" y="479"/>
                  </a:lnTo>
                  <a:lnTo>
                    <a:pt x="28" y="492"/>
                  </a:lnTo>
                  <a:lnTo>
                    <a:pt x="28" y="506"/>
                  </a:lnTo>
                  <a:lnTo>
                    <a:pt x="26" y="519"/>
                  </a:lnTo>
                  <a:lnTo>
                    <a:pt x="24" y="534"/>
                  </a:lnTo>
                  <a:lnTo>
                    <a:pt x="22" y="548"/>
                  </a:lnTo>
                  <a:lnTo>
                    <a:pt x="22" y="563"/>
                  </a:lnTo>
                  <a:lnTo>
                    <a:pt x="20" y="576"/>
                  </a:lnTo>
                  <a:lnTo>
                    <a:pt x="20" y="591"/>
                  </a:lnTo>
                  <a:lnTo>
                    <a:pt x="19" y="605"/>
                  </a:lnTo>
                  <a:lnTo>
                    <a:pt x="19" y="620"/>
                  </a:lnTo>
                  <a:lnTo>
                    <a:pt x="17" y="633"/>
                  </a:lnTo>
                  <a:lnTo>
                    <a:pt x="15" y="648"/>
                  </a:lnTo>
                  <a:lnTo>
                    <a:pt x="15" y="662"/>
                  </a:lnTo>
                  <a:lnTo>
                    <a:pt x="15" y="677"/>
                  </a:lnTo>
                  <a:lnTo>
                    <a:pt x="13" y="690"/>
                  </a:lnTo>
                  <a:lnTo>
                    <a:pt x="13" y="703"/>
                  </a:lnTo>
                  <a:lnTo>
                    <a:pt x="11" y="719"/>
                  </a:lnTo>
                  <a:lnTo>
                    <a:pt x="11" y="732"/>
                  </a:lnTo>
                  <a:lnTo>
                    <a:pt x="9" y="745"/>
                  </a:lnTo>
                  <a:lnTo>
                    <a:pt x="7" y="760"/>
                  </a:lnTo>
                  <a:lnTo>
                    <a:pt x="5" y="774"/>
                  </a:lnTo>
                  <a:lnTo>
                    <a:pt x="5" y="789"/>
                  </a:lnTo>
                  <a:lnTo>
                    <a:pt x="5" y="802"/>
                  </a:lnTo>
                  <a:lnTo>
                    <a:pt x="3" y="816"/>
                  </a:lnTo>
                  <a:lnTo>
                    <a:pt x="1" y="831"/>
                  </a:lnTo>
                  <a:lnTo>
                    <a:pt x="1" y="846"/>
                  </a:lnTo>
                  <a:lnTo>
                    <a:pt x="0" y="859"/>
                  </a:lnTo>
                  <a:lnTo>
                    <a:pt x="0" y="875"/>
                  </a:lnTo>
                  <a:lnTo>
                    <a:pt x="0" y="888"/>
                  </a:lnTo>
                  <a:lnTo>
                    <a:pt x="0" y="903"/>
                  </a:lnTo>
                  <a:lnTo>
                    <a:pt x="756" y="397"/>
                  </a:lnTo>
                  <a:lnTo>
                    <a:pt x="733" y="3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 name="Freeform 142"/>
            <p:cNvSpPr>
              <a:spLocks/>
            </p:cNvSpPr>
            <p:nvPr/>
          </p:nvSpPr>
          <p:spPr bwMode="auto">
            <a:xfrm>
              <a:off x="3981" y="3421"/>
              <a:ext cx="153" cy="111"/>
            </a:xfrm>
            <a:custGeom>
              <a:avLst/>
              <a:gdLst>
                <a:gd name="T0" fmla="*/ 0 w 304"/>
                <a:gd name="T1" fmla="*/ 1 h 222"/>
                <a:gd name="T2" fmla="*/ 1 w 304"/>
                <a:gd name="T3" fmla="*/ 1 h 222"/>
                <a:gd name="T4" fmla="*/ 1 w 304"/>
                <a:gd name="T5" fmla="*/ 1 h 222"/>
                <a:gd name="T6" fmla="*/ 1 w 304"/>
                <a:gd name="T7" fmla="*/ 1 h 222"/>
                <a:gd name="T8" fmla="*/ 1 w 304"/>
                <a:gd name="T9" fmla="*/ 1 h 222"/>
                <a:gd name="T10" fmla="*/ 1 w 304"/>
                <a:gd name="T11" fmla="*/ 1 h 222"/>
                <a:gd name="T12" fmla="*/ 1 w 304"/>
                <a:gd name="T13" fmla="*/ 1 h 222"/>
                <a:gd name="T14" fmla="*/ 1 w 304"/>
                <a:gd name="T15" fmla="*/ 1 h 222"/>
                <a:gd name="T16" fmla="*/ 1 w 304"/>
                <a:gd name="T17" fmla="*/ 1 h 222"/>
                <a:gd name="T18" fmla="*/ 1 w 304"/>
                <a:gd name="T19" fmla="*/ 1 h 222"/>
                <a:gd name="T20" fmla="*/ 1 w 304"/>
                <a:gd name="T21" fmla="*/ 1 h 222"/>
                <a:gd name="T22" fmla="*/ 1 w 304"/>
                <a:gd name="T23" fmla="*/ 1 h 222"/>
                <a:gd name="T24" fmla="*/ 1 w 304"/>
                <a:gd name="T25" fmla="*/ 1 h 222"/>
                <a:gd name="T26" fmla="*/ 1 w 304"/>
                <a:gd name="T27" fmla="*/ 1 h 222"/>
                <a:gd name="T28" fmla="*/ 1 w 304"/>
                <a:gd name="T29" fmla="*/ 1 h 222"/>
                <a:gd name="T30" fmla="*/ 1 w 304"/>
                <a:gd name="T31" fmla="*/ 1 h 222"/>
                <a:gd name="T32" fmla="*/ 1 w 304"/>
                <a:gd name="T33" fmla="*/ 1 h 222"/>
                <a:gd name="T34" fmla="*/ 1 w 304"/>
                <a:gd name="T35" fmla="*/ 1 h 222"/>
                <a:gd name="T36" fmla="*/ 1 w 304"/>
                <a:gd name="T37" fmla="*/ 1 h 222"/>
                <a:gd name="T38" fmla="*/ 1 w 304"/>
                <a:gd name="T39" fmla="*/ 1 h 222"/>
                <a:gd name="T40" fmla="*/ 1 w 304"/>
                <a:gd name="T41" fmla="*/ 1 h 222"/>
                <a:gd name="T42" fmla="*/ 1 w 304"/>
                <a:gd name="T43" fmla="*/ 1 h 222"/>
                <a:gd name="T44" fmla="*/ 1 w 304"/>
                <a:gd name="T45" fmla="*/ 1 h 222"/>
                <a:gd name="T46" fmla="*/ 1 w 304"/>
                <a:gd name="T47" fmla="*/ 1 h 222"/>
                <a:gd name="T48" fmla="*/ 1 w 304"/>
                <a:gd name="T49" fmla="*/ 1 h 222"/>
                <a:gd name="T50" fmla="*/ 1 w 304"/>
                <a:gd name="T51" fmla="*/ 1 h 222"/>
                <a:gd name="T52" fmla="*/ 1 w 304"/>
                <a:gd name="T53" fmla="*/ 1 h 222"/>
                <a:gd name="T54" fmla="*/ 1 w 304"/>
                <a:gd name="T55" fmla="*/ 1 h 222"/>
                <a:gd name="T56" fmla="*/ 1 w 304"/>
                <a:gd name="T57" fmla="*/ 1 h 222"/>
                <a:gd name="T58" fmla="*/ 1 w 304"/>
                <a:gd name="T59" fmla="*/ 1 h 222"/>
                <a:gd name="T60" fmla="*/ 1 w 304"/>
                <a:gd name="T61" fmla="*/ 1 h 222"/>
                <a:gd name="T62" fmla="*/ 1 w 304"/>
                <a:gd name="T63" fmla="*/ 1 h 222"/>
                <a:gd name="T64" fmla="*/ 1 w 304"/>
                <a:gd name="T65" fmla="*/ 1 h 222"/>
                <a:gd name="T66" fmla="*/ 1 w 304"/>
                <a:gd name="T67" fmla="*/ 1 h 222"/>
                <a:gd name="T68" fmla="*/ 1 w 304"/>
                <a:gd name="T69" fmla="*/ 0 h 2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4"/>
                <a:gd name="T106" fmla="*/ 0 h 222"/>
                <a:gd name="T107" fmla="*/ 304 w 304"/>
                <a:gd name="T108" fmla="*/ 222 h 2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4" h="222">
                  <a:moveTo>
                    <a:pt x="15" y="0"/>
                  </a:moveTo>
                  <a:lnTo>
                    <a:pt x="0" y="47"/>
                  </a:lnTo>
                  <a:lnTo>
                    <a:pt x="7" y="47"/>
                  </a:lnTo>
                  <a:lnTo>
                    <a:pt x="17" y="51"/>
                  </a:lnTo>
                  <a:lnTo>
                    <a:pt x="26" y="55"/>
                  </a:lnTo>
                  <a:lnTo>
                    <a:pt x="36" y="57"/>
                  </a:lnTo>
                  <a:lnTo>
                    <a:pt x="44" y="60"/>
                  </a:lnTo>
                  <a:lnTo>
                    <a:pt x="51" y="62"/>
                  </a:lnTo>
                  <a:lnTo>
                    <a:pt x="59" y="66"/>
                  </a:lnTo>
                  <a:lnTo>
                    <a:pt x="68" y="70"/>
                  </a:lnTo>
                  <a:lnTo>
                    <a:pt x="82" y="78"/>
                  </a:lnTo>
                  <a:lnTo>
                    <a:pt x="97" y="85"/>
                  </a:lnTo>
                  <a:lnTo>
                    <a:pt x="110" y="91"/>
                  </a:lnTo>
                  <a:lnTo>
                    <a:pt x="125" y="100"/>
                  </a:lnTo>
                  <a:lnTo>
                    <a:pt x="135" y="106"/>
                  </a:lnTo>
                  <a:lnTo>
                    <a:pt x="148" y="114"/>
                  </a:lnTo>
                  <a:lnTo>
                    <a:pt x="158" y="121"/>
                  </a:lnTo>
                  <a:lnTo>
                    <a:pt x="169" y="129"/>
                  </a:lnTo>
                  <a:lnTo>
                    <a:pt x="179" y="135"/>
                  </a:lnTo>
                  <a:lnTo>
                    <a:pt x="186" y="142"/>
                  </a:lnTo>
                  <a:lnTo>
                    <a:pt x="196" y="150"/>
                  </a:lnTo>
                  <a:lnTo>
                    <a:pt x="205" y="157"/>
                  </a:lnTo>
                  <a:lnTo>
                    <a:pt x="211" y="163"/>
                  </a:lnTo>
                  <a:lnTo>
                    <a:pt x="217" y="169"/>
                  </a:lnTo>
                  <a:lnTo>
                    <a:pt x="222" y="175"/>
                  </a:lnTo>
                  <a:lnTo>
                    <a:pt x="230" y="182"/>
                  </a:lnTo>
                  <a:lnTo>
                    <a:pt x="237" y="192"/>
                  </a:lnTo>
                  <a:lnTo>
                    <a:pt x="247" y="203"/>
                  </a:lnTo>
                  <a:lnTo>
                    <a:pt x="253" y="209"/>
                  </a:lnTo>
                  <a:lnTo>
                    <a:pt x="257" y="214"/>
                  </a:lnTo>
                  <a:lnTo>
                    <a:pt x="260" y="218"/>
                  </a:lnTo>
                  <a:lnTo>
                    <a:pt x="262" y="222"/>
                  </a:lnTo>
                  <a:lnTo>
                    <a:pt x="304" y="199"/>
                  </a:lnTo>
                  <a:lnTo>
                    <a:pt x="302" y="195"/>
                  </a:lnTo>
                  <a:lnTo>
                    <a:pt x="298" y="192"/>
                  </a:lnTo>
                  <a:lnTo>
                    <a:pt x="295" y="182"/>
                  </a:lnTo>
                  <a:lnTo>
                    <a:pt x="289" y="175"/>
                  </a:lnTo>
                  <a:lnTo>
                    <a:pt x="283" y="169"/>
                  </a:lnTo>
                  <a:lnTo>
                    <a:pt x="279" y="163"/>
                  </a:lnTo>
                  <a:lnTo>
                    <a:pt x="274" y="157"/>
                  </a:lnTo>
                  <a:lnTo>
                    <a:pt x="268" y="152"/>
                  </a:lnTo>
                  <a:lnTo>
                    <a:pt x="260" y="144"/>
                  </a:lnTo>
                  <a:lnTo>
                    <a:pt x="255" y="136"/>
                  </a:lnTo>
                  <a:lnTo>
                    <a:pt x="247" y="129"/>
                  </a:lnTo>
                  <a:lnTo>
                    <a:pt x="241" y="123"/>
                  </a:lnTo>
                  <a:lnTo>
                    <a:pt x="230" y="116"/>
                  </a:lnTo>
                  <a:lnTo>
                    <a:pt x="222" y="108"/>
                  </a:lnTo>
                  <a:lnTo>
                    <a:pt x="211" y="98"/>
                  </a:lnTo>
                  <a:lnTo>
                    <a:pt x="201" y="91"/>
                  </a:lnTo>
                  <a:lnTo>
                    <a:pt x="190" y="81"/>
                  </a:lnTo>
                  <a:lnTo>
                    <a:pt x="179" y="74"/>
                  </a:lnTo>
                  <a:lnTo>
                    <a:pt x="165" y="66"/>
                  </a:lnTo>
                  <a:lnTo>
                    <a:pt x="154" y="59"/>
                  </a:lnTo>
                  <a:lnTo>
                    <a:pt x="144" y="55"/>
                  </a:lnTo>
                  <a:lnTo>
                    <a:pt x="137" y="49"/>
                  </a:lnTo>
                  <a:lnTo>
                    <a:pt x="129" y="45"/>
                  </a:lnTo>
                  <a:lnTo>
                    <a:pt x="122" y="41"/>
                  </a:lnTo>
                  <a:lnTo>
                    <a:pt x="112" y="38"/>
                  </a:lnTo>
                  <a:lnTo>
                    <a:pt x="104" y="34"/>
                  </a:lnTo>
                  <a:lnTo>
                    <a:pt x="97" y="30"/>
                  </a:lnTo>
                  <a:lnTo>
                    <a:pt x="89" y="26"/>
                  </a:lnTo>
                  <a:lnTo>
                    <a:pt x="82" y="22"/>
                  </a:lnTo>
                  <a:lnTo>
                    <a:pt x="72" y="17"/>
                  </a:lnTo>
                  <a:lnTo>
                    <a:pt x="63" y="15"/>
                  </a:lnTo>
                  <a:lnTo>
                    <a:pt x="53" y="11"/>
                  </a:lnTo>
                  <a:lnTo>
                    <a:pt x="44" y="7"/>
                  </a:lnTo>
                  <a:lnTo>
                    <a:pt x="34" y="3"/>
                  </a:lnTo>
                  <a:lnTo>
                    <a:pt x="25"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 name="Freeform 143"/>
            <p:cNvSpPr>
              <a:spLocks/>
            </p:cNvSpPr>
            <p:nvPr/>
          </p:nvSpPr>
          <p:spPr bwMode="auto">
            <a:xfrm>
              <a:off x="4214" y="2660"/>
              <a:ext cx="421" cy="680"/>
            </a:xfrm>
            <a:custGeom>
              <a:avLst/>
              <a:gdLst>
                <a:gd name="T0" fmla="*/ 1 w 842"/>
                <a:gd name="T1" fmla="*/ 0 h 1359"/>
                <a:gd name="T2" fmla="*/ 0 w 842"/>
                <a:gd name="T3" fmla="*/ 1 h 1359"/>
                <a:gd name="T4" fmla="*/ 1 w 842"/>
                <a:gd name="T5" fmla="*/ 1 h 1359"/>
                <a:gd name="T6" fmla="*/ 1 w 842"/>
                <a:gd name="T7" fmla="*/ 1 h 1359"/>
                <a:gd name="T8" fmla="*/ 1 w 842"/>
                <a:gd name="T9" fmla="*/ 0 h 1359"/>
                <a:gd name="T10" fmla="*/ 1 w 842"/>
                <a:gd name="T11" fmla="*/ 0 h 1359"/>
                <a:gd name="T12" fmla="*/ 0 60000 65536"/>
                <a:gd name="T13" fmla="*/ 0 60000 65536"/>
                <a:gd name="T14" fmla="*/ 0 60000 65536"/>
                <a:gd name="T15" fmla="*/ 0 60000 65536"/>
                <a:gd name="T16" fmla="*/ 0 60000 65536"/>
                <a:gd name="T17" fmla="*/ 0 60000 65536"/>
                <a:gd name="T18" fmla="*/ 0 w 842"/>
                <a:gd name="T19" fmla="*/ 0 h 1359"/>
                <a:gd name="T20" fmla="*/ 842 w 842"/>
                <a:gd name="T21" fmla="*/ 1359 h 1359"/>
              </a:gdLst>
              <a:ahLst/>
              <a:cxnLst>
                <a:cxn ang="T12">
                  <a:pos x="T0" y="T1"/>
                </a:cxn>
                <a:cxn ang="T13">
                  <a:pos x="T2" y="T3"/>
                </a:cxn>
                <a:cxn ang="T14">
                  <a:pos x="T4" y="T5"/>
                </a:cxn>
                <a:cxn ang="T15">
                  <a:pos x="T6" y="T7"/>
                </a:cxn>
                <a:cxn ang="T16">
                  <a:pos x="T8" y="T9"/>
                </a:cxn>
                <a:cxn ang="T17">
                  <a:pos x="T10" y="T11"/>
                </a:cxn>
              </a:cxnLst>
              <a:rect l="T18" t="T19" r="T20" b="T21"/>
              <a:pathLst>
                <a:path w="842" h="1359">
                  <a:moveTo>
                    <a:pt x="800" y="0"/>
                  </a:moveTo>
                  <a:lnTo>
                    <a:pt x="0" y="1334"/>
                  </a:lnTo>
                  <a:lnTo>
                    <a:pt x="41" y="1359"/>
                  </a:lnTo>
                  <a:lnTo>
                    <a:pt x="842" y="27"/>
                  </a:lnTo>
                  <a:lnTo>
                    <a:pt x="8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9" name="Freeform 144"/>
            <p:cNvSpPr>
              <a:spLocks/>
            </p:cNvSpPr>
            <p:nvPr/>
          </p:nvSpPr>
          <p:spPr bwMode="auto">
            <a:xfrm>
              <a:off x="4097" y="2589"/>
              <a:ext cx="425" cy="683"/>
            </a:xfrm>
            <a:custGeom>
              <a:avLst/>
              <a:gdLst>
                <a:gd name="T0" fmla="*/ 1 w 850"/>
                <a:gd name="T1" fmla="*/ 0 h 1365"/>
                <a:gd name="T2" fmla="*/ 0 w 850"/>
                <a:gd name="T3" fmla="*/ 1 h 1365"/>
                <a:gd name="T4" fmla="*/ 1 w 850"/>
                <a:gd name="T5" fmla="*/ 1 h 1365"/>
                <a:gd name="T6" fmla="*/ 1 w 850"/>
                <a:gd name="T7" fmla="*/ 1 h 1365"/>
                <a:gd name="T8" fmla="*/ 1 w 850"/>
                <a:gd name="T9" fmla="*/ 0 h 1365"/>
                <a:gd name="T10" fmla="*/ 1 w 850"/>
                <a:gd name="T11" fmla="*/ 0 h 1365"/>
                <a:gd name="T12" fmla="*/ 0 60000 65536"/>
                <a:gd name="T13" fmla="*/ 0 60000 65536"/>
                <a:gd name="T14" fmla="*/ 0 60000 65536"/>
                <a:gd name="T15" fmla="*/ 0 60000 65536"/>
                <a:gd name="T16" fmla="*/ 0 60000 65536"/>
                <a:gd name="T17" fmla="*/ 0 60000 65536"/>
                <a:gd name="T18" fmla="*/ 0 w 850"/>
                <a:gd name="T19" fmla="*/ 0 h 1365"/>
                <a:gd name="T20" fmla="*/ 850 w 850"/>
                <a:gd name="T21" fmla="*/ 1365 h 1365"/>
              </a:gdLst>
              <a:ahLst/>
              <a:cxnLst>
                <a:cxn ang="T12">
                  <a:pos x="T0" y="T1"/>
                </a:cxn>
                <a:cxn ang="T13">
                  <a:pos x="T2" y="T3"/>
                </a:cxn>
                <a:cxn ang="T14">
                  <a:pos x="T4" y="T5"/>
                </a:cxn>
                <a:cxn ang="T15">
                  <a:pos x="T6" y="T7"/>
                </a:cxn>
                <a:cxn ang="T16">
                  <a:pos x="T8" y="T9"/>
                </a:cxn>
                <a:cxn ang="T17">
                  <a:pos x="T10" y="T11"/>
                </a:cxn>
              </a:cxnLst>
              <a:rect l="T18" t="T19" r="T20" b="T21"/>
              <a:pathLst>
                <a:path w="850" h="1365">
                  <a:moveTo>
                    <a:pt x="808" y="0"/>
                  </a:moveTo>
                  <a:lnTo>
                    <a:pt x="0" y="1339"/>
                  </a:lnTo>
                  <a:lnTo>
                    <a:pt x="44" y="1365"/>
                  </a:lnTo>
                  <a:lnTo>
                    <a:pt x="850" y="27"/>
                  </a:lnTo>
                  <a:lnTo>
                    <a:pt x="8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0" name="Freeform 146"/>
            <p:cNvSpPr>
              <a:spLocks/>
            </p:cNvSpPr>
            <p:nvPr/>
          </p:nvSpPr>
          <p:spPr bwMode="auto">
            <a:xfrm>
              <a:off x="3692" y="3550"/>
              <a:ext cx="286" cy="183"/>
            </a:xfrm>
            <a:custGeom>
              <a:avLst/>
              <a:gdLst>
                <a:gd name="T0" fmla="*/ 1 w 570"/>
                <a:gd name="T1" fmla="*/ 1 h 365"/>
                <a:gd name="T2" fmla="*/ 1 w 570"/>
                <a:gd name="T3" fmla="*/ 1 h 365"/>
                <a:gd name="T4" fmla="*/ 1 w 570"/>
                <a:gd name="T5" fmla="*/ 1 h 365"/>
                <a:gd name="T6" fmla="*/ 1 w 570"/>
                <a:gd name="T7" fmla="*/ 1 h 365"/>
                <a:gd name="T8" fmla="*/ 1 w 570"/>
                <a:gd name="T9" fmla="*/ 1 h 365"/>
                <a:gd name="T10" fmla="*/ 1 w 570"/>
                <a:gd name="T11" fmla="*/ 1 h 365"/>
                <a:gd name="T12" fmla="*/ 1 w 570"/>
                <a:gd name="T13" fmla="*/ 1 h 365"/>
                <a:gd name="T14" fmla="*/ 1 w 570"/>
                <a:gd name="T15" fmla="*/ 1 h 365"/>
                <a:gd name="T16" fmla="*/ 1 w 570"/>
                <a:gd name="T17" fmla="*/ 1 h 365"/>
                <a:gd name="T18" fmla="*/ 1 w 570"/>
                <a:gd name="T19" fmla="*/ 1 h 365"/>
                <a:gd name="T20" fmla="*/ 1 w 570"/>
                <a:gd name="T21" fmla="*/ 1 h 365"/>
                <a:gd name="T22" fmla="*/ 1 w 570"/>
                <a:gd name="T23" fmla="*/ 1 h 365"/>
                <a:gd name="T24" fmla="*/ 1 w 570"/>
                <a:gd name="T25" fmla="*/ 1 h 365"/>
                <a:gd name="T26" fmla="*/ 1 w 570"/>
                <a:gd name="T27" fmla="*/ 1 h 365"/>
                <a:gd name="T28" fmla="*/ 1 w 570"/>
                <a:gd name="T29" fmla="*/ 1 h 365"/>
                <a:gd name="T30" fmla="*/ 1 w 570"/>
                <a:gd name="T31" fmla="*/ 1 h 365"/>
                <a:gd name="T32" fmla="*/ 1 w 570"/>
                <a:gd name="T33" fmla="*/ 1 h 365"/>
                <a:gd name="T34" fmla="*/ 1 w 570"/>
                <a:gd name="T35" fmla="*/ 1 h 365"/>
                <a:gd name="T36" fmla="*/ 1 w 570"/>
                <a:gd name="T37" fmla="*/ 1 h 365"/>
                <a:gd name="T38" fmla="*/ 1 w 570"/>
                <a:gd name="T39" fmla="*/ 1 h 365"/>
                <a:gd name="T40" fmla="*/ 1 w 570"/>
                <a:gd name="T41" fmla="*/ 1 h 365"/>
                <a:gd name="T42" fmla="*/ 1 w 570"/>
                <a:gd name="T43" fmla="*/ 1 h 365"/>
                <a:gd name="T44" fmla="*/ 1 w 570"/>
                <a:gd name="T45" fmla="*/ 1 h 365"/>
                <a:gd name="T46" fmla="*/ 1 w 570"/>
                <a:gd name="T47" fmla="*/ 1 h 365"/>
                <a:gd name="T48" fmla="*/ 1 w 570"/>
                <a:gd name="T49" fmla="*/ 1 h 365"/>
                <a:gd name="T50" fmla="*/ 0 w 570"/>
                <a:gd name="T51" fmla="*/ 1 h 365"/>
                <a:gd name="T52" fmla="*/ 1 w 570"/>
                <a:gd name="T53" fmla="*/ 1 h 365"/>
                <a:gd name="T54" fmla="*/ 1 w 570"/>
                <a:gd name="T55" fmla="*/ 1 h 365"/>
                <a:gd name="T56" fmla="*/ 1 w 570"/>
                <a:gd name="T57" fmla="*/ 1 h 365"/>
                <a:gd name="T58" fmla="*/ 1 w 570"/>
                <a:gd name="T59" fmla="*/ 1 h 365"/>
                <a:gd name="T60" fmla="*/ 1 w 570"/>
                <a:gd name="T61" fmla="*/ 1 h 365"/>
                <a:gd name="T62" fmla="*/ 1 w 570"/>
                <a:gd name="T63" fmla="*/ 1 h 365"/>
                <a:gd name="T64" fmla="*/ 1 w 570"/>
                <a:gd name="T65" fmla="*/ 1 h 365"/>
                <a:gd name="T66" fmla="*/ 1 w 570"/>
                <a:gd name="T67" fmla="*/ 1 h 365"/>
                <a:gd name="T68" fmla="*/ 1 w 570"/>
                <a:gd name="T69" fmla="*/ 1 h 365"/>
                <a:gd name="T70" fmla="*/ 1 w 570"/>
                <a:gd name="T71" fmla="*/ 1 h 365"/>
                <a:gd name="T72" fmla="*/ 1 w 570"/>
                <a:gd name="T73" fmla="*/ 1 h 365"/>
                <a:gd name="T74" fmla="*/ 1 w 570"/>
                <a:gd name="T75" fmla="*/ 1 h 365"/>
                <a:gd name="T76" fmla="*/ 1 w 570"/>
                <a:gd name="T77" fmla="*/ 1 h 365"/>
                <a:gd name="T78" fmla="*/ 1 w 570"/>
                <a:gd name="T79" fmla="*/ 1 h 365"/>
                <a:gd name="T80" fmla="*/ 1 w 570"/>
                <a:gd name="T81" fmla="*/ 1 h 365"/>
                <a:gd name="T82" fmla="*/ 1 w 570"/>
                <a:gd name="T83" fmla="*/ 1 h 365"/>
                <a:gd name="T84" fmla="*/ 1 w 570"/>
                <a:gd name="T85" fmla="*/ 1 h 365"/>
                <a:gd name="T86" fmla="*/ 1 w 570"/>
                <a:gd name="T87" fmla="*/ 1 h 365"/>
                <a:gd name="T88" fmla="*/ 1 w 570"/>
                <a:gd name="T89" fmla="*/ 1 h 365"/>
                <a:gd name="T90" fmla="*/ 1 w 570"/>
                <a:gd name="T91" fmla="*/ 1 h 365"/>
                <a:gd name="T92" fmla="*/ 1 w 570"/>
                <a:gd name="T93" fmla="*/ 1 h 365"/>
                <a:gd name="T94" fmla="*/ 1 w 570"/>
                <a:gd name="T95" fmla="*/ 1 h 365"/>
                <a:gd name="T96" fmla="*/ 1 w 570"/>
                <a:gd name="T97" fmla="*/ 1 h 365"/>
                <a:gd name="T98" fmla="*/ 1 w 570"/>
                <a:gd name="T99" fmla="*/ 1 h 365"/>
                <a:gd name="T100" fmla="*/ 1 w 570"/>
                <a:gd name="T101" fmla="*/ 1 h 365"/>
                <a:gd name="T102" fmla="*/ 1 w 570"/>
                <a:gd name="T103" fmla="*/ 1 h 365"/>
                <a:gd name="T104" fmla="*/ 1 w 570"/>
                <a:gd name="T105" fmla="*/ 1 h 365"/>
                <a:gd name="T106" fmla="*/ 1 w 570"/>
                <a:gd name="T107" fmla="*/ 1 h 365"/>
                <a:gd name="T108" fmla="*/ 1 w 570"/>
                <a:gd name="T109" fmla="*/ 1 h 3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0"/>
                <a:gd name="T166" fmla="*/ 0 h 365"/>
                <a:gd name="T167" fmla="*/ 570 w 570"/>
                <a:gd name="T168" fmla="*/ 365 h 36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0" h="365">
                  <a:moveTo>
                    <a:pt x="538" y="145"/>
                  </a:moveTo>
                  <a:lnTo>
                    <a:pt x="525" y="152"/>
                  </a:lnTo>
                  <a:lnTo>
                    <a:pt x="515" y="160"/>
                  </a:lnTo>
                  <a:lnTo>
                    <a:pt x="506" y="166"/>
                  </a:lnTo>
                  <a:lnTo>
                    <a:pt x="496" y="171"/>
                  </a:lnTo>
                  <a:lnTo>
                    <a:pt x="488" y="175"/>
                  </a:lnTo>
                  <a:lnTo>
                    <a:pt x="481" y="179"/>
                  </a:lnTo>
                  <a:lnTo>
                    <a:pt x="475" y="181"/>
                  </a:lnTo>
                  <a:lnTo>
                    <a:pt x="471" y="183"/>
                  </a:lnTo>
                  <a:lnTo>
                    <a:pt x="460" y="179"/>
                  </a:lnTo>
                  <a:lnTo>
                    <a:pt x="452" y="169"/>
                  </a:lnTo>
                  <a:lnTo>
                    <a:pt x="447" y="162"/>
                  </a:lnTo>
                  <a:lnTo>
                    <a:pt x="443" y="154"/>
                  </a:lnTo>
                  <a:lnTo>
                    <a:pt x="437" y="143"/>
                  </a:lnTo>
                  <a:lnTo>
                    <a:pt x="433" y="133"/>
                  </a:lnTo>
                  <a:lnTo>
                    <a:pt x="426" y="118"/>
                  </a:lnTo>
                  <a:lnTo>
                    <a:pt x="420" y="105"/>
                  </a:lnTo>
                  <a:lnTo>
                    <a:pt x="412" y="89"/>
                  </a:lnTo>
                  <a:lnTo>
                    <a:pt x="405" y="78"/>
                  </a:lnTo>
                  <a:lnTo>
                    <a:pt x="393" y="65"/>
                  </a:lnTo>
                  <a:lnTo>
                    <a:pt x="382" y="57"/>
                  </a:lnTo>
                  <a:lnTo>
                    <a:pt x="369" y="50"/>
                  </a:lnTo>
                  <a:lnTo>
                    <a:pt x="353" y="48"/>
                  </a:lnTo>
                  <a:lnTo>
                    <a:pt x="340" y="46"/>
                  </a:lnTo>
                  <a:lnTo>
                    <a:pt x="331" y="51"/>
                  </a:lnTo>
                  <a:lnTo>
                    <a:pt x="321" y="53"/>
                  </a:lnTo>
                  <a:lnTo>
                    <a:pt x="315" y="63"/>
                  </a:lnTo>
                  <a:lnTo>
                    <a:pt x="310" y="70"/>
                  </a:lnTo>
                  <a:lnTo>
                    <a:pt x="304" y="80"/>
                  </a:lnTo>
                  <a:lnTo>
                    <a:pt x="302" y="89"/>
                  </a:lnTo>
                  <a:lnTo>
                    <a:pt x="302" y="103"/>
                  </a:lnTo>
                  <a:lnTo>
                    <a:pt x="298" y="114"/>
                  </a:lnTo>
                  <a:lnTo>
                    <a:pt x="298" y="126"/>
                  </a:lnTo>
                  <a:lnTo>
                    <a:pt x="298" y="139"/>
                  </a:lnTo>
                  <a:lnTo>
                    <a:pt x="300" y="150"/>
                  </a:lnTo>
                  <a:lnTo>
                    <a:pt x="300" y="162"/>
                  </a:lnTo>
                  <a:lnTo>
                    <a:pt x="302" y="173"/>
                  </a:lnTo>
                  <a:lnTo>
                    <a:pt x="302" y="183"/>
                  </a:lnTo>
                  <a:lnTo>
                    <a:pt x="306" y="194"/>
                  </a:lnTo>
                  <a:lnTo>
                    <a:pt x="306" y="205"/>
                  </a:lnTo>
                  <a:lnTo>
                    <a:pt x="308" y="219"/>
                  </a:lnTo>
                  <a:lnTo>
                    <a:pt x="308" y="232"/>
                  </a:lnTo>
                  <a:lnTo>
                    <a:pt x="310" y="245"/>
                  </a:lnTo>
                  <a:lnTo>
                    <a:pt x="310" y="259"/>
                  </a:lnTo>
                  <a:lnTo>
                    <a:pt x="310" y="272"/>
                  </a:lnTo>
                  <a:lnTo>
                    <a:pt x="310" y="283"/>
                  </a:lnTo>
                  <a:lnTo>
                    <a:pt x="310" y="299"/>
                  </a:lnTo>
                  <a:lnTo>
                    <a:pt x="304" y="291"/>
                  </a:lnTo>
                  <a:lnTo>
                    <a:pt x="300" y="283"/>
                  </a:lnTo>
                  <a:lnTo>
                    <a:pt x="295" y="276"/>
                  </a:lnTo>
                  <a:lnTo>
                    <a:pt x="293" y="270"/>
                  </a:lnTo>
                  <a:lnTo>
                    <a:pt x="287" y="261"/>
                  </a:lnTo>
                  <a:lnTo>
                    <a:pt x="283" y="253"/>
                  </a:lnTo>
                  <a:lnTo>
                    <a:pt x="277" y="240"/>
                  </a:lnTo>
                  <a:lnTo>
                    <a:pt x="272" y="230"/>
                  </a:lnTo>
                  <a:lnTo>
                    <a:pt x="266" y="215"/>
                  </a:lnTo>
                  <a:lnTo>
                    <a:pt x="258" y="202"/>
                  </a:lnTo>
                  <a:lnTo>
                    <a:pt x="255" y="194"/>
                  </a:lnTo>
                  <a:lnTo>
                    <a:pt x="251" y="186"/>
                  </a:lnTo>
                  <a:lnTo>
                    <a:pt x="249" y="177"/>
                  </a:lnTo>
                  <a:lnTo>
                    <a:pt x="245" y="169"/>
                  </a:lnTo>
                  <a:lnTo>
                    <a:pt x="241" y="158"/>
                  </a:lnTo>
                  <a:lnTo>
                    <a:pt x="238" y="148"/>
                  </a:lnTo>
                  <a:lnTo>
                    <a:pt x="234" y="141"/>
                  </a:lnTo>
                  <a:lnTo>
                    <a:pt x="230" y="131"/>
                  </a:lnTo>
                  <a:lnTo>
                    <a:pt x="226" y="120"/>
                  </a:lnTo>
                  <a:lnTo>
                    <a:pt x="220" y="110"/>
                  </a:lnTo>
                  <a:lnTo>
                    <a:pt x="217" y="101"/>
                  </a:lnTo>
                  <a:lnTo>
                    <a:pt x="213" y="89"/>
                  </a:lnTo>
                  <a:lnTo>
                    <a:pt x="209" y="80"/>
                  </a:lnTo>
                  <a:lnTo>
                    <a:pt x="205" y="72"/>
                  </a:lnTo>
                  <a:lnTo>
                    <a:pt x="200" y="65"/>
                  </a:lnTo>
                  <a:lnTo>
                    <a:pt x="198" y="57"/>
                  </a:lnTo>
                  <a:lnTo>
                    <a:pt x="188" y="44"/>
                  </a:lnTo>
                  <a:lnTo>
                    <a:pt x="180" y="34"/>
                  </a:lnTo>
                  <a:lnTo>
                    <a:pt x="171" y="25"/>
                  </a:lnTo>
                  <a:lnTo>
                    <a:pt x="163" y="17"/>
                  </a:lnTo>
                  <a:lnTo>
                    <a:pt x="156" y="12"/>
                  </a:lnTo>
                  <a:lnTo>
                    <a:pt x="148" y="8"/>
                  </a:lnTo>
                  <a:lnTo>
                    <a:pt x="131" y="2"/>
                  </a:lnTo>
                  <a:lnTo>
                    <a:pt x="118" y="0"/>
                  </a:lnTo>
                  <a:lnTo>
                    <a:pt x="106" y="0"/>
                  </a:lnTo>
                  <a:lnTo>
                    <a:pt x="101" y="4"/>
                  </a:lnTo>
                  <a:lnTo>
                    <a:pt x="87" y="6"/>
                  </a:lnTo>
                  <a:lnTo>
                    <a:pt x="76" y="12"/>
                  </a:lnTo>
                  <a:lnTo>
                    <a:pt x="65" y="19"/>
                  </a:lnTo>
                  <a:lnTo>
                    <a:pt x="55" y="29"/>
                  </a:lnTo>
                  <a:lnTo>
                    <a:pt x="44" y="38"/>
                  </a:lnTo>
                  <a:lnTo>
                    <a:pt x="34" y="51"/>
                  </a:lnTo>
                  <a:lnTo>
                    <a:pt x="30" y="59"/>
                  </a:lnTo>
                  <a:lnTo>
                    <a:pt x="26" y="65"/>
                  </a:lnTo>
                  <a:lnTo>
                    <a:pt x="25" y="74"/>
                  </a:lnTo>
                  <a:lnTo>
                    <a:pt x="21" y="84"/>
                  </a:lnTo>
                  <a:lnTo>
                    <a:pt x="17" y="91"/>
                  </a:lnTo>
                  <a:lnTo>
                    <a:pt x="13" y="99"/>
                  </a:lnTo>
                  <a:lnTo>
                    <a:pt x="11" y="109"/>
                  </a:lnTo>
                  <a:lnTo>
                    <a:pt x="9" y="118"/>
                  </a:lnTo>
                  <a:lnTo>
                    <a:pt x="6" y="126"/>
                  </a:lnTo>
                  <a:lnTo>
                    <a:pt x="6" y="135"/>
                  </a:lnTo>
                  <a:lnTo>
                    <a:pt x="4" y="147"/>
                  </a:lnTo>
                  <a:lnTo>
                    <a:pt x="4" y="158"/>
                  </a:lnTo>
                  <a:lnTo>
                    <a:pt x="2" y="167"/>
                  </a:lnTo>
                  <a:lnTo>
                    <a:pt x="0" y="179"/>
                  </a:lnTo>
                  <a:lnTo>
                    <a:pt x="0" y="190"/>
                  </a:lnTo>
                  <a:lnTo>
                    <a:pt x="0" y="202"/>
                  </a:lnTo>
                  <a:lnTo>
                    <a:pt x="0" y="213"/>
                  </a:lnTo>
                  <a:lnTo>
                    <a:pt x="0" y="224"/>
                  </a:lnTo>
                  <a:lnTo>
                    <a:pt x="2" y="238"/>
                  </a:lnTo>
                  <a:lnTo>
                    <a:pt x="4" y="251"/>
                  </a:lnTo>
                  <a:lnTo>
                    <a:pt x="51" y="247"/>
                  </a:lnTo>
                  <a:lnTo>
                    <a:pt x="49" y="234"/>
                  </a:lnTo>
                  <a:lnTo>
                    <a:pt x="49" y="223"/>
                  </a:lnTo>
                  <a:lnTo>
                    <a:pt x="49" y="211"/>
                  </a:lnTo>
                  <a:lnTo>
                    <a:pt x="49" y="202"/>
                  </a:lnTo>
                  <a:lnTo>
                    <a:pt x="49" y="192"/>
                  </a:lnTo>
                  <a:lnTo>
                    <a:pt x="49" y="183"/>
                  </a:lnTo>
                  <a:lnTo>
                    <a:pt x="49" y="173"/>
                  </a:lnTo>
                  <a:lnTo>
                    <a:pt x="51" y="164"/>
                  </a:lnTo>
                  <a:lnTo>
                    <a:pt x="51" y="156"/>
                  </a:lnTo>
                  <a:lnTo>
                    <a:pt x="53" y="147"/>
                  </a:lnTo>
                  <a:lnTo>
                    <a:pt x="55" y="139"/>
                  </a:lnTo>
                  <a:lnTo>
                    <a:pt x="57" y="133"/>
                  </a:lnTo>
                  <a:lnTo>
                    <a:pt x="63" y="118"/>
                  </a:lnTo>
                  <a:lnTo>
                    <a:pt x="66" y="105"/>
                  </a:lnTo>
                  <a:lnTo>
                    <a:pt x="72" y="91"/>
                  </a:lnTo>
                  <a:lnTo>
                    <a:pt x="76" y="82"/>
                  </a:lnTo>
                  <a:lnTo>
                    <a:pt x="82" y="72"/>
                  </a:lnTo>
                  <a:lnTo>
                    <a:pt x="87" y="67"/>
                  </a:lnTo>
                  <a:lnTo>
                    <a:pt x="101" y="57"/>
                  </a:lnTo>
                  <a:lnTo>
                    <a:pt x="112" y="51"/>
                  </a:lnTo>
                  <a:lnTo>
                    <a:pt x="118" y="51"/>
                  </a:lnTo>
                  <a:lnTo>
                    <a:pt x="125" y="51"/>
                  </a:lnTo>
                  <a:lnTo>
                    <a:pt x="131" y="55"/>
                  </a:lnTo>
                  <a:lnTo>
                    <a:pt x="141" y="63"/>
                  </a:lnTo>
                  <a:lnTo>
                    <a:pt x="146" y="70"/>
                  </a:lnTo>
                  <a:lnTo>
                    <a:pt x="154" y="80"/>
                  </a:lnTo>
                  <a:lnTo>
                    <a:pt x="161" y="93"/>
                  </a:lnTo>
                  <a:lnTo>
                    <a:pt x="169" y="109"/>
                  </a:lnTo>
                  <a:lnTo>
                    <a:pt x="171" y="118"/>
                  </a:lnTo>
                  <a:lnTo>
                    <a:pt x="177" y="128"/>
                  </a:lnTo>
                  <a:lnTo>
                    <a:pt x="179" y="137"/>
                  </a:lnTo>
                  <a:lnTo>
                    <a:pt x="184" y="148"/>
                  </a:lnTo>
                  <a:lnTo>
                    <a:pt x="186" y="156"/>
                  </a:lnTo>
                  <a:lnTo>
                    <a:pt x="192" y="164"/>
                  </a:lnTo>
                  <a:lnTo>
                    <a:pt x="194" y="173"/>
                  </a:lnTo>
                  <a:lnTo>
                    <a:pt x="200" y="183"/>
                  </a:lnTo>
                  <a:lnTo>
                    <a:pt x="205" y="198"/>
                  </a:lnTo>
                  <a:lnTo>
                    <a:pt x="211" y="215"/>
                  </a:lnTo>
                  <a:lnTo>
                    <a:pt x="217" y="228"/>
                  </a:lnTo>
                  <a:lnTo>
                    <a:pt x="224" y="243"/>
                  </a:lnTo>
                  <a:lnTo>
                    <a:pt x="228" y="253"/>
                  </a:lnTo>
                  <a:lnTo>
                    <a:pt x="236" y="266"/>
                  </a:lnTo>
                  <a:lnTo>
                    <a:pt x="239" y="276"/>
                  </a:lnTo>
                  <a:lnTo>
                    <a:pt x="245" y="289"/>
                  </a:lnTo>
                  <a:lnTo>
                    <a:pt x="251" y="297"/>
                  </a:lnTo>
                  <a:lnTo>
                    <a:pt x="255" y="306"/>
                  </a:lnTo>
                  <a:lnTo>
                    <a:pt x="258" y="314"/>
                  </a:lnTo>
                  <a:lnTo>
                    <a:pt x="266" y="321"/>
                  </a:lnTo>
                  <a:lnTo>
                    <a:pt x="272" y="333"/>
                  </a:lnTo>
                  <a:lnTo>
                    <a:pt x="279" y="342"/>
                  </a:lnTo>
                  <a:lnTo>
                    <a:pt x="287" y="350"/>
                  </a:lnTo>
                  <a:lnTo>
                    <a:pt x="295" y="358"/>
                  </a:lnTo>
                  <a:lnTo>
                    <a:pt x="310" y="363"/>
                  </a:lnTo>
                  <a:lnTo>
                    <a:pt x="323" y="365"/>
                  </a:lnTo>
                  <a:lnTo>
                    <a:pt x="331" y="361"/>
                  </a:lnTo>
                  <a:lnTo>
                    <a:pt x="340" y="358"/>
                  </a:lnTo>
                  <a:lnTo>
                    <a:pt x="344" y="350"/>
                  </a:lnTo>
                  <a:lnTo>
                    <a:pt x="350" y="342"/>
                  </a:lnTo>
                  <a:lnTo>
                    <a:pt x="352" y="335"/>
                  </a:lnTo>
                  <a:lnTo>
                    <a:pt x="353" y="327"/>
                  </a:lnTo>
                  <a:lnTo>
                    <a:pt x="355" y="319"/>
                  </a:lnTo>
                  <a:lnTo>
                    <a:pt x="357" y="316"/>
                  </a:lnTo>
                  <a:lnTo>
                    <a:pt x="357" y="299"/>
                  </a:lnTo>
                  <a:lnTo>
                    <a:pt x="357" y="283"/>
                  </a:lnTo>
                  <a:lnTo>
                    <a:pt x="357" y="268"/>
                  </a:lnTo>
                  <a:lnTo>
                    <a:pt x="357" y="253"/>
                  </a:lnTo>
                  <a:lnTo>
                    <a:pt x="355" y="236"/>
                  </a:lnTo>
                  <a:lnTo>
                    <a:pt x="355" y="221"/>
                  </a:lnTo>
                  <a:lnTo>
                    <a:pt x="353" y="204"/>
                  </a:lnTo>
                  <a:lnTo>
                    <a:pt x="353" y="190"/>
                  </a:lnTo>
                  <a:lnTo>
                    <a:pt x="352" y="179"/>
                  </a:lnTo>
                  <a:lnTo>
                    <a:pt x="352" y="169"/>
                  </a:lnTo>
                  <a:lnTo>
                    <a:pt x="348" y="156"/>
                  </a:lnTo>
                  <a:lnTo>
                    <a:pt x="348" y="147"/>
                  </a:lnTo>
                  <a:lnTo>
                    <a:pt x="346" y="133"/>
                  </a:lnTo>
                  <a:lnTo>
                    <a:pt x="346" y="126"/>
                  </a:lnTo>
                  <a:lnTo>
                    <a:pt x="346" y="114"/>
                  </a:lnTo>
                  <a:lnTo>
                    <a:pt x="348" y="109"/>
                  </a:lnTo>
                  <a:lnTo>
                    <a:pt x="352" y="99"/>
                  </a:lnTo>
                  <a:lnTo>
                    <a:pt x="359" y="103"/>
                  </a:lnTo>
                  <a:lnTo>
                    <a:pt x="363" y="109"/>
                  </a:lnTo>
                  <a:lnTo>
                    <a:pt x="369" y="118"/>
                  </a:lnTo>
                  <a:lnTo>
                    <a:pt x="373" y="124"/>
                  </a:lnTo>
                  <a:lnTo>
                    <a:pt x="376" y="133"/>
                  </a:lnTo>
                  <a:lnTo>
                    <a:pt x="382" y="141"/>
                  </a:lnTo>
                  <a:lnTo>
                    <a:pt x="388" y="154"/>
                  </a:lnTo>
                  <a:lnTo>
                    <a:pt x="392" y="162"/>
                  </a:lnTo>
                  <a:lnTo>
                    <a:pt x="393" y="171"/>
                  </a:lnTo>
                  <a:lnTo>
                    <a:pt x="397" y="179"/>
                  </a:lnTo>
                  <a:lnTo>
                    <a:pt x="401" y="186"/>
                  </a:lnTo>
                  <a:lnTo>
                    <a:pt x="409" y="198"/>
                  </a:lnTo>
                  <a:lnTo>
                    <a:pt x="418" y="209"/>
                  </a:lnTo>
                  <a:lnTo>
                    <a:pt x="428" y="217"/>
                  </a:lnTo>
                  <a:lnTo>
                    <a:pt x="437" y="224"/>
                  </a:lnTo>
                  <a:lnTo>
                    <a:pt x="447" y="230"/>
                  </a:lnTo>
                  <a:lnTo>
                    <a:pt x="458" y="232"/>
                  </a:lnTo>
                  <a:lnTo>
                    <a:pt x="468" y="230"/>
                  </a:lnTo>
                  <a:lnTo>
                    <a:pt x="481" y="230"/>
                  </a:lnTo>
                  <a:lnTo>
                    <a:pt x="494" y="226"/>
                  </a:lnTo>
                  <a:lnTo>
                    <a:pt x="507" y="223"/>
                  </a:lnTo>
                  <a:lnTo>
                    <a:pt x="513" y="219"/>
                  </a:lnTo>
                  <a:lnTo>
                    <a:pt x="521" y="215"/>
                  </a:lnTo>
                  <a:lnTo>
                    <a:pt x="527" y="209"/>
                  </a:lnTo>
                  <a:lnTo>
                    <a:pt x="536" y="207"/>
                  </a:lnTo>
                  <a:lnTo>
                    <a:pt x="544" y="202"/>
                  </a:lnTo>
                  <a:lnTo>
                    <a:pt x="551" y="196"/>
                  </a:lnTo>
                  <a:lnTo>
                    <a:pt x="561" y="190"/>
                  </a:lnTo>
                  <a:lnTo>
                    <a:pt x="570" y="185"/>
                  </a:lnTo>
                  <a:lnTo>
                    <a:pt x="538"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grpSp>
        <p:nvGrpSpPr>
          <p:cNvPr id="41" name="Group 149"/>
          <p:cNvGrpSpPr>
            <a:grpSpLocks/>
          </p:cNvGrpSpPr>
          <p:nvPr/>
        </p:nvGrpSpPr>
        <p:grpSpPr bwMode="auto">
          <a:xfrm>
            <a:off x="6300788" y="5395913"/>
            <a:ext cx="358775" cy="265112"/>
            <a:chOff x="3692" y="2345"/>
            <a:chExt cx="1208" cy="1388"/>
          </a:xfrm>
        </p:grpSpPr>
        <p:sp>
          <p:nvSpPr>
            <p:cNvPr id="42" name="Freeform 132"/>
            <p:cNvSpPr>
              <a:spLocks/>
            </p:cNvSpPr>
            <p:nvPr/>
          </p:nvSpPr>
          <p:spPr bwMode="auto">
            <a:xfrm>
              <a:off x="4413" y="2348"/>
              <a:ext cx="471" cy="375"/>
            </a:xfrm>
            <a:custGeom>
              <a:avLst/>
              <a:gdLst>
                <a:gd name="T0" fmla="*/ 1 w 941"/>
                <a:gd name="T1" fmla="*/ 1 h 750"/>
                <a:gd name="T2" fmla="*/ 1 w 941"/>
                <a:gd name="T3" fmla="*/ 1 h 750"/>
                <a:gd name="T4" fmla="*/ 1 w 941"/>
                <a:gd name="T5" fmla="*/ 1 h 750"/>
                <a:gd name="T6" fmla="*/ 1 w 941"/>
                <a:gd name="T7" fmla="*/ 1 h 750"/>
                <a:gd name="T8" fmla="*/ 1 w 941"/>
                <a:gd name="T9" fmla="*/ 1 h 750"/>
                <a:gd name="T10" fmla="*/ 1 w 941"/>
                <a:gd name="T11" fmla="*/ 1 h 750"/>
                <a:gd name="T12" fmla="*/ 1 w 941"/>
                <a:gd name="T13" fmla="*/ 1 h 750"/>
                <a:gd name="T14" fmla="*/ 1 w 941"/>
                <a:gd name="T15" fmla="*/ 1 h 750"/>
                <a:gd name="T16" fmla="*/ 1 w 941"/>
                <a:gd name="T17" fmla="*/ 1 h 750"/>
                <a:gd name="T18" fmla="*/ 1 w 941"/>
                <a:gd name="T19" fmla="*/ 1 h 750"/>
                <a:gd name="T20" fmla="*/ 1 w 941"/>
                <a:gd name="T21" fmla="*/ 1 h 750"/>
                <a:gd name="T22" fmla="*/ 1 w 941"/>
                <a:gd name="T23" fmla="*/ 1 h 750"/>
                <a:gd name="T24" fmla="*/ 1 w 941"/>
                <a:gd name="T25" fmla="*/ 1 h 750"/>
                <a:gd name="T26" fmla="*/ 1 w 941"/>
                <a:gd name="T27" fmla="*/ 1 h 750"/>
                <a:gd name="T28" fmla="*/ 1 w 941"/>
                <a:gd name="T29" fmla="*/ 1 h 750"/>
                <a:gd name="T30" fmla="*/ 1 w 941"/>
                <a:gd name="T31" fmla="*/ 1 h 750"/>
                <a:gd name="T32" fmla="*/ 1 w 941"/>
                <a:gd name="T33" fmla="*/ 1 h 750"/>
                <a:gd name="T34" fmla="*/ 1 w 941"/>
                <a:gd name="T35" fmla="*/ 1 h 750"/>
                <a:gd name="T36" fmla="*/ 1 w 941"/>
                <a:gd name="T37" fmla="*/ 1 h 750"/>
                <a:gd name="T38" fmla="*/ 1 w 941"/>
                <a:gd name="T39" fmla="*/ 1 h 750"/>
                <a:gd name="T40" fmla="*/ 1 w 941"/>
                <a:gd name="T41" fmla="*/ 1 h 750"/>
                <a:gd name="T42" fmla="*/ 1 w 941"/>
                <a:gd name="T43" fmla="*/ 0 h 750"/>
                <a:gd name="T44" fmla="*/ 1 w 941"/>
                <a:gd name="T45" fmla="*/ 0 h 750"/>
                <a:gd name="T46" fmla="*/ 1 w 941"/>
                <a:gd name="T47" fmla="*/ 0 h 750"/>
                <a:gd name="T48" fmla="*/ 1 w 941"/>
                <a:gd name="T49" fmla="*/ 1 h 750"/>
                <a:gd name="T50" fmla="*/ 1 w 941"/>
                <a:gd name="T51" fmla="*/ 1 h 750"/>
                <a:gd name="T52" fmla="*/ 1 w 941"/>
                <a:gd name="T53" fmla="*/ 1 h 750"/>
                <a:gd name="T54" fmla="*/ 1 w 941"/>
                <a:gd name="T55" fmla="*/ 1 h 750"/>
                <a:gd name="T56" fmla="*/ 1 w 941"/>
                <a:gd name="T57" fmla="*/ 1 h 750"/>
                <a:gd name="T58" fmla="*/ 1 w 941"/>
                <a:gd name="T59" fmla="*/ 1 h 750"/>
                <a:gd name="T60" fmla="*/ 1 w 941"/>
                <a:gd name="T61" fmla="*/ 1 h 750"/>
                <a:gd name="T62" fmla="*/ 1 w 941"/>
                <a:gd name="T63" fmla="*/ 1 h 750"/>
                <a:gd name="T64" fmla="*/ 1 w 941"/>
                <a:gd name="T65" fmla="*/ 1 h 750"/>
                <a:gd name="T66" fmla="*/ 1 w 941"/>
                <a:gd name="T67" fmla="*/ 1 h 750"/>
                <a:gd name="T68" fmla="*/ 1 w 941"/>
                <a:gd name="T69" fmla="*/ 1 h 750"/>
                <a:gd name="T70" fmla="*/ 1 w 941"/>
                <a:gd name="T71" fmla="*/ 1 h 750"/>
                <a:gd name="T72" fmla="*/ 1 w 941"/>
                <a:gd name="T73" fmla="*/ 1 h 750"/>
                <a:gd name="T74" fmla="*/ 1 w 941"/>
                <a:gd name="T75" fmla="*/ 1 h 750"/>
                <a:gd name="T76" fmla="*/ 1 w 941"/>
                <a:gd name="T77" fmla="*/ 1 h 750"/>
                <a:gd name="T78" fmla="*/ 1 w 941"/>
                <a:gd name="T79" fmla="*/ 1 h 750"/>
                <a:gd name="T80" fmla="*/ 1 w 941"/>
                <a:gd name="T81" fmla="*/ 1 h 750"/>
                <a:gd name="T82" fmla="*/ 1 w 941"/>
                <a:gd name="T83" fmla="*/ 1 h 750"/>
                <a:gd name="T84" fmla="*/ 1 w 941"/>
                <a:gd name="T85" fmla="*/ 1 h 750"/>
                <a:gd name="T86" fmla="*/ 1 w 941"/>
                <a:gd name="T87" fmla="*/ 1 h 750"/>
                <a:gd name="T88" fmla="*/ 1 w 941"/>
                <a:gd name="T89" fmla="*/ 1 h 750"/>
                <a:gd name="T90" fmla="*/ 1 w 941"/>
                <a:gd name="T91" fmla="*/ 1 h 750"/>
                <a:gd name="T92" fmla="*/ 1 w 941"/>
                <a:gd name="T93" fmla="*/ 1 h 750"/>
                <a:gd name="T94" fmla="*/ 1 w 941"/>
                <a:gd name="T95" fmla="*/ 1 h 750"/>
                <a:gd name="T96" fmla="*/ 1 w 941"/>
                <a:gd name="T97" fmla="*/ 1 h 750"/>
                <a:gd name="T98" fmla="*/ 0 w 941"/>
                <a:gd name="T99" fmla="*/ 1 h 750"/>
                <a:gd name="T100" fmla="*/ 0 w 941"/>
                <a:gd name="T101" fmla="*/ 1 h 7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41"/>
                <a:gd name="T154" fmla="*/ 0 h 750"/>
                <a:gd name="T155" fmla="*/ 941 w 941"/>
                <a:gd name="T156" fmla="*/ 750 h 7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41" h="750">
                  <a:moveTo>
                    <a:pt x="0" y="361"/>
                  </a:moveTo>
                  <a:lnTo>
                    <a:pt x="624" y="750"/>
                  </a:lnTo>
                  <a:lnTo>
                    <a:pt x="941" y="237"/>
                  </a:lnTo>
                  <a:lnTo>
                    <a:pt x="937" y="233"/>
                  </a:lnTo>
                  <a:lnTo>
                    <a:pt x="932" y="226"/>
                  </a:lnTo>
                  <a:lnTo>
                    <a:pt x="928" y="220"/>
                  </a:lnTo>
                  <a:lnTo>
                    <a:pt x="922" y="212"/>
                  </a:lnTo>
                  <a:lnTo>
                    <a:pt x="916" y="205"/>
                  </a:lnTo>
                  <a:lnTo>
                    <a:pt x="911" y="197"/>
                  </a:lnTo>
                  <a:lnTo>
                    <a:pt x="901" y="188"/>
                  </a:lnTo>
                  <a:lnTo>
                    <a:pt x="892" y="178"/>
                  </a:lnTo>
                  <a:lnTo>
                    <a:pt x="882" y="167"/>
                  </a:lnTo>
                  <a:lnTo>
                    <a:pt x="873" y="157"/>
                  </a:lnTo>
                  <a:lnTo>
                    <a:pt x="861" y="144"/>
                  </a:lnTo>
                  <a:lnTo>
                    <a:pt x="850" y="135"/>
                  </a:lnTo>
                  <a:lnTo>
                    <a:pt x="837" y="123"/>
                  </a:lnTo>
                  <a:lnTo>
                    <a:pt x="823" y="114"/>
                  </a:lnTo>
                  <a:lnTo>
                    <a:pt x="814" y="108"/>
                  </a:lnTo>
                  <a:lnTo>
                    <a:pt x="806" y="100"/>
                  </a:lnTo>
                  <a:lnTo>
                    <a:pt x="798" y="95"/>
                  </a:lnTo>
                  <a:lnTo>
                    <a:pt x="791" y="91"/>
                  </a:lnTo>
                  <a:lnTo>
                    <a:pt x="781" y="85"/>
                  </a:lnTo>
                  <a:lnTo>
                    <a:pt x="772" y="77"/>
                  </a:lnTo>
                  <a:lnTo>
                    <a:pt x="764" y="72"/>
                  </a:lnTo>
                  <a:lnTo>
                    <a:pt x="755" y="68"/>
                  </a:lnTo>
                  <a:lnTo>
                    <a:pt x="743" y="62"/>
                  </a:lnTo>
                  <a:lnTo>
                    <a:pt x="734" y="57"/>
                  </a:lnTo>
                  <a:lnTo>
                    <a:pt x="724" y="53"/>
                  </a:lnTo>
                  <a:lnTo>
                    <a:pt x="715" y="47"/>
                  </a:lnTo>
                  <a:lnTo>
                    <a:pt x="705" y="43"/>
                  </a:lnTo>
                  <a:lnTo>
                    <a:pt x="694" y="39"/>
                  </a:lnTo>
                  <a:lnTo>
                    <a:pt x="683" y="34"/>
                  </a:lnTo>
                  <a:lnTo>
                    <a:pt x="675" y="32"/>
                  </a:lnTo>
                  <a:lnTo>
                    <a:pt x="662" y="26"/>
                  </a:lnTo>
                  <a:lnTo>
                    <a:pt x="650" y="22"/>
                  </a:lnTo>
                  <a:lnTo>
                    <a:pt x="639" y="19"/>
                  </a:lnTo>
                  <a:lnTo>
                    <a:pt x="625" y="17"/>
                  </a:lnTo>
                  <a:lnTo>
                    <a:pt x="612" y="11"/>
                  </a:lnTo>
                  <a:lnTo>
                    <a:pt x="601" y="9"/>
                  </a:lnTo>
                  <a:lnTo>
                    <a:pt x="587" y="7"/>
                  </a:lnTo>
                  <a:lnTo>
                    <a:pt x="576" y="5"/>
                  </a:lnTo>
                  <a:lnTo>
                    <a:pt x="563" y="1"/>
                  </a:lnTo>
                  <a:lnTo>
                    <a:pt x="549" y="1"/>
                  </a:lnTo>
                  <a:lnTo>
                    <a:pt x="534" y="0"/>
                  </a:lnTo>
                  <a:lnTo>
                    <a:pt x="521" y="0"/>
                  </a:lnTo>
                  <a:lnTo>
                    <a:pt x="506" y="0"/>
                  </a:lnTo>
                  <a:lnTo>
                    <a:pt x="492" y="0"/>
                  </a:lnTo>
                  <a:lnTo>
                    <a:pt x="477" y="0"/>
                  </a:lnTo>
                  <a:lnTo>
                    <a:pt x="464" y="1"/>
                  </a:lnTo>
                  <a:lnTo>
                    <a:pt x="447" y="1"/>
                  </a:lnTo>
                  <a:lnTo>
                    <a:pt x="432" y="1"/>
                  </a:lnTo>
                  <a:lnTo>
                    <a:pt x="416" y="1"/>
                  </a:lnTo>
                  <a:lnTo>
                    <a:pt x="403" y="5"/>
                  </a:lnTo>
                  <a:lnTo>
                    <a:pt x="390" y="7"/>
                  </a:lnTo>
                  <a:lnTo>
                    <a:pt x="376" y="9"/>
                  </a:lnTo>
                  <a:lnTo>
                    <a:pt x="363" y="15"/>
                  </a:lnTo>
                  <a:lnTo>
                    <a:pt x="348" y="19"/>
                  </a:lnTo>
                  <a:lnTo>
                    <a:pt x="335" y="22"/>
                  </a:lnTo>
                  <a:lnTo>
                    <a:pt x="321" y="26"/>
                  </a:lnTo>
                  <a:lnTo>
                    <a:pt x="310" y="32"/>
                  </a:lnTo>
                  <a:lnTo>
                    <a:pt x="298" y="38"/>
                  </a:lnTo>
                  <a:lnTo>
                    <a:pt x="285" y="41"/>
                  </a:lnTo>
                  <a:lnTo>
                    <a:pt x="274" y="47"/>
                  </a:lnTo>
                  <a:lnTo>
                    <a:pt x="262" y="55"/>
                  </a:lnTo>
                  <a:lnTo>
                    <a:pt x="253" y="62"/>
                  </a:lnTo>
                  <a:lnTo>
                    <a:pt x="241" y="66"/>
                  </a:lnTo>
                  <a:lnTo>
                    <a:pt x="230" y="74"/>
                  </a:lnTo>
                  <a:lnTo>
                    <a:pt x="221" y="79"/>
                  </a:lnTo>
                  <a:lnTo>
                    <a:pt x="211" y="87"/>
                  </a:lnTo>
                  <a:lnTo>
                    <a:pt x="200" y="95"/>
                  </a:lnTo>
                  <a:lnTo>
                    <a:pt x="192" y="102"/>
                  </a:lnTo>
                  <a:lnTo>
                    <a:pt x="182" y="110"/>
                  </a:lnTo>
                  <a:lnTo>
                    <a:pt x="173" y="119"/>
                  </a:lnTo>
                  <a:lnTo>
                    <a:pt x="163" y="127"/>
                  </a:lnTo>
                  <a:lnTo>
                    <a:pt x="154" y="135"/>
                  </a:lnTo>
                  <a:lnTo>
                    <a:pt x="146" y="142"/>
                  </a:lnTo>
                  <a:lnTo>
                    <a:pt x="139" y="152"/>
                  </a:lnTo>
                  <a:lnTo>
                    <a:pt x="129" y="159"/>
                  </a:lnTo>
                  <a:lnTo>
                    <a:pt x="124" y="167"/>
                  </a:lnTo>
                  <a:lnTo>
                    <a:pt x="116" y="176"/>
                  </a:lnTo>
                  <a:lnTo>
                    <a:pt x="110" y="186"/>
                  </a:lnTo>
                  <a:lnTo>
                    <a:pt x="101" y="193"/>
                  </a:lnTo>
                  <a:lnTo>
                    <a:pt x="95" y="201"/>
                  </a:lnTo>
                  <a:lnTo>
                    <a:pt x="87" y="209"/>
                  </a:lnTo>
                  <a:lnTo>
                    <a:pt x="82" y="218"/>
                  </a:lnTo>
                  <a:lnTo>
                    <a:pt x="74" y="226"/>
                  </a:lnTo>
                  <a:lnTo>
                    <a:pt x="68" y="233"/>
                  </a:lnTo>
                  <a:lnTo>
                    <a:pt x="65" y="241"/>
                  </a:lnTo>
                  <a:lnTo>
                    <a:pt x="59" y="249"/>
                  </a:lnTo>
                  <a:lnTo>
                    <a:pt x="53" y="256"/>
                  </a:lnTo>
                  <a:lnTo>
                    <a:pt x="49" y="264"/>
                  </a:lnTo>
                  <a:lnTo>
                    <a:pt x="44" y="271"/>
                  </a:lnTo>
                  <a:lnTo>
                    <a:pt x="40" y="279"/>
                  </a:lnTo>
                  <a:lnTo>
                    <a:pt x="32" y="292"/>
                  </a:lnTo>
                  <a:lnTo>
                    <a:pt x="27" y="306"/>
                  </a:lnTo>
                  <a:lnTo>
                    <a:pt x="19" y="317"/>
                  </a:lnTo>
                  <a:lnTo>
                    <a:pt x="13" y="326"/>
                  </a:lnTo>
                  <a:lnTo>
                    <a:pt x="8" y="336"/>
                  </a:lnTo>
                  <a:lnTo>
                    <a:pt x="6" y="346"/>
                  </a:lnTo>
                  <a:lnTo>
                    <a:pt x="0" y="357"/>
                  </a:lnTo>
                  <a:lnTo>
                    <a:pt x="0" y="361"/>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3" name="Freeform 133"/>
            <p:cNvSpPr>
              <a:spLocks/>
            </p:cNvSpPr>
            <p:nvPr/>
          </p:nvSpPr>
          <p:spPr bwMode="auto">
            <a:xfrm>
              <a:off x="3970" y="3432"/>
              <a:ext cx="153" cy="200"/>
            </a:xfrm>
            <a:custGeom>
              <a:avLst/>
              <a:gdLst>
                <a:gd name="T0" fmla="*/ 1 w 306"/>
                <a:gd name="T1" fmla="*/ 0 h 400"/>
                <a:gd name="T2" fmla="*/ 0 w 306"/>
                <a:gd name="T3" fmla="*/ 1 h 400"/>
                <a:gd name="T4" fmla="*/ 1 w 306"/>
                <a:gd name="T5" fmla="*/ 1 h 400"/>
                <a:gd name="T6" fmla="*/ 1 w 306"/>
                <a:gd name="T7" fmla="*/ 1 h 400"/>
                <a:gd name="T8" fmla="*/ 1 w 306"/>
                <a:gd name="T9" fmla="*/ 1 h 400"/>
                <a:gd name="T10" fmla="*/ 1 w 306"/>
                <a:gd name="T11" fmla="*/ 1 h 400"/>
                <a:gd name="T12" fmla="*/ 1 w 306"/>
                <a:gd name="T13" fmla="*/ 1 h 400"/>
                <a:gd name="T14" fmla="*/ 1 w 306"/>
                <a:gd name="T15" fmla="*/ 1 h 400"/>
                <a:gd name="T16" fmla="*/ 1 w 306"/>
                <a:gd name="T17" fmla="*/ 1 h 400"/>
                <a:gd name="T18" fmla="*/ 1 w 306"/>
                <a:gd name="T19" fmla="*/ 1 h 400"/>
                <a:gd name="T20" fmla="*/ 1 w 306"/>
                <a:gd name="T21" fmla="*/ 1 h 400"/>
                <a:gd name="T22" fmla="*/ 1 w 306"/>
                <a:gd name="T23" fmla="*/ 1 h 400"/>
                <a:gd name="T24" fmla="*/ 1 w 306"/>
                <a:gd name="T25" fmla="*/ 1 h 400"/>
                <a:gd name="T26" fmla="*/ 1 w 306"/>
                <a:gd name="T27" fmla="*/ 1 h 400"/>
                <a:gd name="T28" fmla="*/ 1 w 306"/>
                <a:gd name="T29" fmla="*/ 1 h 400"/>
                <a:gd name="T30" fmla="*/ 1 w 306"/>
                <a:gd name="T31" fmla="*/ 1 h 400"/>
                <a:gd name="T32" fmla="*/ 1 w 306"/>
                <a:gd name="T33" fmla="*/ 1 h 400"/>
                <a:gd name="T34" fmla="*/ 1 w 306"/>
                <a:gd name="T35" fmla="*/ 1 h 400"/>
                <a:gd name="T36" fmla="*/ 1 w 306"/>
                <a:gd name="T37" fmla="*/ 1 h 400"/>
                <a:gd name="T38" fmla="*/ 1 w 306"/>
                <a:gd name="T39" fmla="*/ 1 h 400"/>
                <a:gd name="T40" fmla="*/ 1 w 306"/>
                <a:gd name="T41" fmla="*/ 1 h 400"/>
                <a:gd name="T42" fmla="*/ 1 w 306"/>
                <a:gd name="T43" fmla="*/ 1 h 400"/>
                <a:gd name="T44" fmla="*/ 1 w 306"/>
                <a:gd name="T45" fmla="*/ 1 h 400"/>
                <a:gd name="T46" fmla="*/ 1 w 306"/>
                <a:gd name="T47" fmla="*/ 1 h 400"/>
                <a:gd name="T48" fmla="*/ 1 w 306"/>
                <a:gd name="T49" fmla="*/ 1 h 400"/>
                <a:gd name="T50" fmla="*/ 1 w 306"/>
                <a:gd name="T51" fmla="*/ 1 h 400"/>
                <a:gd name="T52" fmla="*/ 1 w 306"/>
                <a:gd name="T53" fmla="*/ 1 h 400"/>
                <a:gd name="T54" fmla="*/ 1 w 306"/>
                <a:gd name="T55" fmla="*/ 1 h 400"/>
                <a:gd name="T56" fmla="*/ 1 w 306"/>
                <a:gd name="T57" fmla="*/ 1 h 400"/>
                <a:gd name="T58" fmla="*/ 1 w 306"/>
                <a:gd name="T59" fmla="*/ 1 h 400"/>
                <a:gd name="T60" fmla="*/ 1 w 306"/>
                <a:gd name="T61" fmla="*/ 1 h 400"/>
                <a:gd name="T62" fmla="*/ 1 w 306"/>
                <a:gd name="T63" fmla="*/ 1 h 400"/>
                <a:gd name="T64" fmla="*/ 1 w 306"/>
                <a:gd name="T65" fmla="*/ 1 h 400"/>
                <a:gd name="T66" fmla="*/ 1 w 306"/>
                <a:gd name="T67" fmla="*/ 0 h 400"/>
                <a:gd name="T68" fmla="*/ 1 w 306"/>
                <a:gd name="T69" fmla="*/ 0 h 400"/>
                <a:gd name="T70" fmla="*/ 1 w 306"/>
                <a:gd name="T71" fmla="*/ 0 h 4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6"/>
                <a:gd name="T109" fmla="*/ 0 h 400"/>
                <a:gd name="T110" fmla="*/ 306 w 306"/>
                <a:gd name="T111" fmla="*/ 400 h 40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6" h="400">
                  <a:moveTo>
                    <a:pt x="30" y="0"/>
                  </a:moveTo>
                  <a:lnTo>
                    <a:pt x="0" y="400"/>
                  </a:lnTo>
                  <a:lnTo>
                    <a:pt x="306" y="191"/>
                  </a:lnTo>
                  <a:lnTo>
                    <a:pt x="304" y="187"/>
                  </a:lnTo>
                  <a:lnTo>
                    <a:pt x="300" y="181"/>
                  </a:lnTo>
                  <a:lnTo>
                    <a:pt x="295" y="172"/>
                  </a:lnTo>
                  <a:lnTo>
                    <a:pt x="285" y="160"/>
                  </a:lnTo>
                  <a:lnTo>
                    <a:pt x="278" y="153"/>
                  </a:lnTo>
                  <a:lnTo>
                    <a:pt x="272" y="145"/>
                  </a:lnTo>
                  <a:lnTo>
                    <a:pt x="262" y="135"/>
                  </a:lnTo>
                  <a:lnTo>
                    <a:pt x="255" y="128"/>
                  </a:lnTo>
                  <a:lnTo>
                    <a:pt x="245" y="118"/>
                  </a:lnTo>
                  <a:lnTo>
                    <a:pt x="234" y="109"/>
                  </a:lnTo>
                  <a:lnTo>
                    <a:pt x="222" y="99"/>
                  </a:lnTo>
                  <a:lnTo>
                    <a:pt x="209" y="92"/>
                  </a:lnTo>
                  <a:lnTo>
                    <a:pt x="202" y="86"/>
                  </a:lnTo>
                  <a:lnTo>
                    <a:pt x="194" y="80"/>
                  </a:lnTo>
                  <a:lnTo>
                    <a:pt x="186" y="76"/>
                  </a:lnTo>
                  <a:lnTo>
                    <a:pt x="179" y="71"/>
                  </a:lnTo>
                  <a:lnTo>
                    <a:pt x="171" y="67"/>
                  </a:lnTo>
                  <a:lnTo>
                    <a:pt x="164" y="63"/>
                  </a:lnTo>
                  <a:lnTo>
                    <a:pt x="156" y="57"/>
                  </a:lnTo>
                  <a:lnTo>
                    <a:pt x="148" y="56"/>
                  </a:lnTo>
                  <a:lnTo>
                    <a:pt x="141" y="50"/>
                  </a:lnTo>
                  <a:lnTo>
                    <a:pt x="133" y="46"/>
                  </a:lnTo>
                  <a:lnTo>
                    <a:pt x="126" y="40"/>
                  </a:lnTo>
                  <a:lnTo>
                    <a:pt x="118" y="38"/>
                  </a:lnTo>
                  <a:lnTo>
                    <a:pt x="105" y="31"/>
                  </a:lnTo>
                  <a:lnTo>
                    <a:pt x="91" y="25"/>
                  </a:lnTo>
                  <a:lnTo>
                    <a:pt x="78" y="18"/>
                  </a:lnTo>
                  <a:lnTo>
                    <a:pt x="67" y="14"/>
                  </a:lnTo>
                  <a:lnTo>
                    <a:pt x="55" y="10"/>
                  </a:lnTo>
                  <a:lnTo>
                    <a:pt x="48" y="6"/>
                  </a:lnTo>
                  <a:lnTo>
                    <a:pt x="34" y="0"/>
                  </a:lnTo>
                  <a:lnTo>
                    <a:pt x="3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4" name="Freeform 134"/>
            <p:cNvSpPr>
              <a:spLocks/>
            </p:cNvSpPr>
            <p:nvPr/>
          </p:nvSpPr>
          <p:spPr bwMode="auto">
            <a:xfrm>
              <a:off x="3985" y="3197"/>
              <a:ext cx="338" cy="330"/>
            </a:xfrm>
            <a:custGeom>
              <a:avLst/>
              <a:gdLst>
                <a:gd name="T0" fmla="*/ 1 w 675"/>
                <a:gd name="T1" fmla="*/ 0 h 662"/>
                <a:gd name="T2" fmla="*/ 0 w 675"/>
                <a:gd name="T3" fmla="*/ 0 h 662"/>
                <a:gd name="T4" fmla="*/ 1 w 675"/>
                <a:gd name="T5" fmla="*/ 0 h 662"/>
                <a:gd name="T6" fmla="*/ 1 w 675"/>
                <a:gd name="T7" fmla="*/ 0 h 662"/>
                <a:gd name="T8" fmla="*/ 1 w 675"/>
                <a:gd name="T9" fmla="*/ 0 h 662"/>
                <a:gd name="T10" fmla="*/ 1 w 675"/>
                <a:gd name="T11" fmla="*/ 0 h 662"/>
                <a:gd name="T12" fmla="*/ 1 w 675"/>
                <a:gd name="T13" fmla="*/ 0 h 662"/>
                <a:gd name="T14" fmla="*/ 0 60000 65536"/>
                <a:gd name="T15" fmla="*/ 0 60000 65536"/>
                <a:gd name="T16" fmla="*/ 0 60000 65536"/>
                <a:gd name="T17" fmla="*/ 0 60000 65536"/>
                <a:gd name="T18" fmla="*/ 0 60000 65536"/>
                <a:gd name="T19" fmla="*/ 0 60000 65536"/>
                <a:gd name="T20" fmla="*/ 0 60000 65536"/>
                <a:gd name="T21" fmla="*/ 0 w 675"/>
                <a:gd name="T22" fmla="*/ 0 h 662"/>
                <a:gd name="T23" fmla="*/ 675 w 675"/>
                <a:gd name="T24" fmla="*/ 662 h 6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5" h="662">
                  <a:moveTo>
                    <a:pt x="23" y="0"/>
                  </a:moveTo>
                  <a:lnTo>
                    <a:pt x="0" y="471"/>
                  </a:lnTo>
                  <a:lnTo>
                    <a:pt x="179" y="563"/>
                  </a:lnTo>
                  <a:lnTo>
                    <a:pt x="276" y="662"/>
                  </a:lnTo>
                  <a:lnTo>
                    <a:pt x="675" y="397"/>
                  </a:lnTo>
                  <a:lnTo>
                    <a:pt x="23"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5" name="Freeform 135"/>
            <p:cNvSpPr>
              <a:spLocks/>
            </p:cNvSpPr>
            <p:nvPr/>
          </p:nvSpPr>
          <p:spPr bwMode="auto">
            <a:xfrm>
              <a:off x="4013" y="2531"/>
              <a:ext cx="706" cy="858"/>
            </a:xfrm>
            <a:custGeom>
              <a:avLst/>
              <a:gdLst>
                <a:gd name="T0" fmla="*/ 1 w 1412"/>
                <a:gd name="T1" fmla="*/ 0 h 1715"/>
                <a:gd name="T2" fmla="*/ 0 w 1412"/>
                <a:gd name="T3" fmla="*/ 1 h 1715"/>
                <a:gd name="T4" fmla="*/ 1 w 1412"/>
                <a:gd name="T5" fmla="*/ 1 h 1715"/>
                <a:gd name="T6" fmla="*/ 1 w 1412"/>
                <a:gd name="T7" fmla="*/ 1 h 1715"/>
                <a:gd name="T8" fmla="*/ 1 w 1412"/>
                <a:gd name="T9" fmla="*/ 0 h 1715"/>
                <a:gd name="T10" fmla="*/ 1 w 1412"/>
                <a:gd name="T11" fmla="*/ 0 h 1715"/>
                <a:gd name="T12" fmla="*/ 0 60000 65536"/>
                <a:gd name="T13" fmla="*/ 0 60000 65536"/>
                <a:gd name="T14" fmla="*/ 0 60000 65536"/>
                <a:gd name="T15" fmla="*/ 0 60000 65536"/>
                <a:gd name="T16" fmla="*/ 0 60000 65536"/>
                <a:gd name="T17" fmla="*/ 0 60000 65536"/>
                <a:gd name="T18" fmla="*/ 0 w 1412"/>
                <a:gd name="T19" fmla="*/ 0 h 1715"/>
                <a:gd name="T20" fmla="*/ 1412 w 1412"/>
                <a:gd name="T21" fmla="*/ 1715 h 1715"/>
              </a:gdLst>
              <a:ahLst/>
              <a:cxnLst>
                <a:cxn ang="T12">
                  <a:pos x="T0" y="T1"/>
                </a:cxn>
                <a:cxn ang="T13">
                  <a:pos x="T2" y="T3"/>
                </a:cxn>
                <a:cxn ang="T14">
                  <a:pos x="T4" y="T5"/>
                </a:cxn>
                <a:cxn ang="T15">
                  <a:pos x="T6" y="T7"/>
                </a:cxn>
                <a:cxn ang="T16">
                  <a:pos x="T8" y="T9"/>
                </a:cxn>
                <a:cxn ang="T17">
                  <a:pos x="T10" y="T11"/>
                </a:cxn>
              </a:cxnLst>
              <a:rect l="T18" t="T19" r="T20" b="T21"/>
              <a:pathLst>
                <a:path w="1412" h="1715">
                  <a:moveTo>
                    <a:pt x="821" y="0"/>
                  </a:moveTo>
                  <a:lnTo>
                    <a:pt x="0" y="1358"/>
                  </a:lnTo>
                  <a:lnTo>
                    <a:pt x="616" y="1715"/>
                  </a:lnTo>
                  <a:lnTo>
                    <a:pt x="1412" y="401"/>
                  </a:lnTo>
                  <a:lnTo>
                    <a:pt x="821" y="0"/>
                  </a:lnTo>
                  <a:close/>
                </a:path>
              </a:pathLst>
            </a:custGeom>
            <a:solidFill>
              <a:srgbClr val="FFF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6" name="Freeform 136"/>
            <p:cNvSpPr>
              <a:spLocks/>
            </p:cNvSpPr>
            <p:nvPr/>
          </p:nvSpPr>
          <p:spPr bwMode="auto">
            <a:xfrm>
              <a:off x="3992" y="2523"/>
              <a:ext cx="431" cy="701"/>
            </a:xfrm>
            <a:custGeom>
              <a:avLst/>
              <a:gdLst>
                <a:gd name="T0" fmla="*/ 0 w 863"/>
                <a:gd name="T1" fmla="*/ 0 h 1403"/>
                <a:gd name="T2" fmla="*/ 0 w 863"/>
                <a:gd name="T3" fmla="*/ 0 h 1403"/>
                <a:gd name="T4" fmla="*/ 0 w 863"/>
                <a:gd name="T5" fmla="*/ 0 h 1403"/>
                <a:gd name="T6" fmla="*/ 0 w 863"/>
                <a:gd name="T7" fmla="*/ 0 h 1403"/>
                <a:gd name="T8" fmla="*/ 0 w 863"/>
                <a:gd name="T9" fmla="*/ 0 h 1403"/>
                <a:gd name="T10" fmla="*/ 0 w 863"/>
                <a:gd name="T11" fmla="*/ 0 h 1403"/>
                <a:gd name="T12" fmla="*/ 0 60000 65536"/>
                <a:gd name="T13" fmla="*/ 0 60000 65536"/>
                <a:gd name="T14" fmla="*/ 0 60000 65536"/>
                <a:gd name="T15" fmla="*/ 0 60000 65536"/>
                <a:gd name="T16" fmla="*/ 0 60000 65536"/>
                <a:gd name="T17" fmla="*/ 0 60000 65536"/>
                <a:gd name="T18" fmla="*/ 0 w 863"/>
                <a:gd name="T19" fmla="*/ 0 h 1403"/>
                <a:gd name="T20" fmla="*/ 863 w 863"/>
                <a:gd name="T21" fmla="*/ 1403 h 1403"/>
              </a:gdLst>
              <a:ahLst/>
              <a:cxnLst>
                <a:cxn ang="T12">
                  <a:pos x="T0" y="T1"/>
                </a:cxn>
                <a:cxn ang="T13">
                  <a:pos x="T2" y="T3"/>
                </a:cxn>
                <a:cxn ang="T14">
                  <a:pos x="T4" y="T5"/>
                </a:cxn>
                <a:cxn ang="T15">
                  <a:pos x="T6" y="T7"/>
                </a:cxn>
                <a:cxn ang="T16">
                  <a:pos x="T8" y="T9"/>
                </a:cxn>
                <a:cxn ang="T17">
                  <a:pos x="T10" y="T11"/>
                </a:cxn>
              </a:cxnLst>
              <a:rect l="T18" t="T19" r="T20" b="T21"/>
              <a:pathLst>
                <a:path w="863" h="1403">
                  <a:moveTo>
                    <a:pt x="821" y="0"/>
                  </a:moveTo>
                  <a:lnTo>
                    <a:pt x="0" y="1380"/>
                  </a:lnTo>
                  <a:lnTo>
                    <a:pt x="42" y="1403"/>
                  </a:lnTo>
                  <a:lnTo>
                    <a:pt x="863" y="25"/>
                  </a:lnTo>
                  <a:lnTo>
                    <a:pt x="8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7" name="Freeform 137"/>
            <p:cNvSpPr>
              <a:spLocks/>
            </p:cNvSpPr>
            <p:nvPr/>
          </p:nvSpPr>
          <p:spPr bwMode="auto">
            <a:xfrm>
              <a:off x="4312" y="2704"/>
              <a:ext cx="429" cy="697"/>
            </a:xfrm>
            <a:custGeom>
              <a:avLst/>
              <a:gdLst>
                <a:gd name="T0" fmla="*/ 1 w 858"/>
                <a:gd name="T1" fmla="*/ 0 h 1394"/>
                <a:gd name="T2" fmla="*/ 0 w 858"/>
                <a:gd name="T3" fmla="*/ 1 h 1394"/>
                <a:gd name="T4" fmla="*/ 1 w 858"/>
                <a:gd name="T5" fmla="*/ 1 h 1394"/>
                <a:gd name="T6" fmla="*/ 1 w 858"/>
                <a:gd name="T7" fmla="*/ 1 h 1394"/>
                <a:gd name="T8" fmla="*/ 1 w 858"/>
                <a:gd name="T9" fmla="*/ 0 h 1394"/>
                <a:gd name="T10" fmla="*/ 1 w 858"/>
                <a:gd name="T11" fmla="*/ 0 h 1394"/>
                <a:gd name="T12" fmla="*/ 0 60000 65536"/>
                <a:gd name="T13" fmla="*/ 0 60000 65536"/>
                <a:gd name="T14" fmla="*/ 0 60000 65536"/>
                <a:gd name="T15" fmla="*/ 0 60000 65536"/>
                <a:gd name="T16" fmla="*/ 0 60000 65536"/>
                <a:gd name="T17" fmla="*/ 0 60000 65536"/>
                <a:gd name="T18" fmla="*/ 0 w 858"/>
                <a:gd name="T19" fmla="*/ 0 h 1394"/>
                <a:gd name="T20" fmla="*/ 858 w 858"/>
                <a:gd name="T21" fmla="*/ 1394 h 1394"/>
              </a:gdLst>
              <a:ahLst/>
              <a:cxnLst>
                <a:cxn ang="T12">
                  <a:pos x="T0" y="T1"/>
                </a:cxn>
                <a:cxn ang="T13">
                  <a:pos x="T2" y="T3"/>
                </a:cxn>
                <a:cxn ang="T14">
                  <a:pos x="T4" y="T5"/>
                </a:cxn>
                <a:cxn ang="T15">
                  <a:pos x="T6" y="T7"/>
                </a:cxn>
                <a:cxn ang="T16">
                  <a:pos x="T8" y="T9"/>
                </a:cxn>
                <a:cxn ang="T17">
                  <a:pos x="T10" y="T11"/>
                </a:cxn>
              </a:cxnLst>
              <a:rect l="T18" t="T19" r="T20" b="T21"/>
              <a:pathLst>
                <a:path w="858" h="1394">
                  <a:moveTo>
                    <a:pt x="816" y="0"/>
                  </a:moveTo>
                  <a:lnTo>
                    <a:pt x="0" y="1369"/>
                  </a:lnTo>
                  <a:lnTo>
                    <a:pt x="42" y="1394"/>
                  </a:lnTo>
                  <a:lnTo>
                    <a:pt x="858" y="27"/>
                  </a:lnTo>
                  <a:lnTo>
                    <a:pt x="8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8" name="Freeform 138"/>
            <p:cNvSpPr>
              <a:spLocks/>
            </p:cNvSpPr>
            <p:nvPr/>
          </p:nvSpPr>
          <p:spPr bwMode="auto">
            <a:xfrm>
              <a:off x="4407" y="2518"/>
              <a:ext cx="333" cy="219"/>
            </a:xfrm>
            <a:custGeom>
              <a:avLst/>
              <a:gdLst>
                <a:gd name="T0" fmla="*/ 1 w 665"/>
                <a:gd name="T1" fmla="*/ 0 h 439"/>
                <a:gd name="T2" fmla="*/ 0 w 665"/>
                <a:gd name="T3" fmla="*/ 0 h 439"/>
                <a:gd name="T4" fmla="*/ 1 w 665"/>
                <a:gd name="T5" fmla="*/ 0 h 439"/>
                <a:gd name="T6" fmla="*/ 1 w 665"/>
                <a:gd name="T7" fmla="*/ 0 h 439"/>
                <a:gd name="T8" fmla="*/ 1 w 665"/>
                <a:gd name="T9" fmla="*/ 0 h 439"/>
                <a:gd name="T10" fmla="*/ 1 w 665"/>
                <a:gd name="T11" fmla="*/ 0 h 439"/>
                <a:gd name="T12" fmla="*/ 0 60000 65536"/>
                <a:gd name="T13" fmla="*/ 0 60000 65536"/>
                <a:gd name="T14" fmla="*/ 0 60000 65536"/>
                <a:gd name="T15" fmla="*/ 0 60000 65536"/>
                <a:gd name="T16" fmla="*/ 0 60000 65536"/>
                <a:gd name="T17" fmla="*/ 0 60000 65536"/>
                <a:gd name="T18" fmla="*/ 0 w 665"/>
                <a:gd name="T19" fmla="*/ 0 h 439"/>
                <a:gd name="T20" fmla="*/ 665 w 665"/>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665" h="439">
                  <a:moveTo>
                    <a:pt x="24" y="0"/>
                  </a:moveTo>
                  <a:lnTo>
                    <a:pt x="0" y="44"/>
                  </a:lnTo>
                  <a:lnTo>
                    <a:pt x="640" y="439"/>
                  </a:lnTo>
                  <a:lnTo>
                    <a:pt x="665" y="39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49" name="Freeform 139"/>
            <p:cNvSpPr>
              <a:spLocks/>
            </p:cNvSpPr>
            <p:nvPr/>
          </p:nvSpPr>
          <p:spPr bwMode="auto">
            <a:xfrm>
              <a:off x="4393" y="2345"/>
              <a:ext cx="507" cy="383"/>
            </a:xfrm>
            <a:custGeom>
              <a:avLst/>
              <a:gdLst>
                <a:gd name="T0" fmla="*/ 1 w 1013"/>
                <a:gd name="T1" fmla="*/ 1 h 766"/>
                <a:gd name="T2" fmla="*/ 1 w 1013"/>
                <a:gd name="T3" fmla="*/ 1 h 766"/>
                <a:gd name="T4" fmla="*/ 1 w 1013"/>
                <a:gd name="T5" fmla="*/ 1 h 766"/>
                <a:gd name="T6" fmla="*/ 1 w 1013"/>
                <a:gd name="T7" fmla="*/ 1 h 766"/>
                <a:gd name="T8" fmla="*/ 1 w 1013"/>
                <a:gd name="T9" fmla="*/ 1 h 766"/>
                <a:gd name="T10" fmla="*/ 1 w 1013"/>
                <a:gd name="T11" fmla="*/ 1 h 766"/>
                <a:gd name="T12" fmla="*/ 1 w 1013"/>
                <a:gd name="T13" fmla="*/ 1 h 766"/>
                <a:gd name="T14" fmla="*/ 1 w 1013"/>
                <a:gd name="T15" fmla="*/ 1 h 766"/>
                <a:gd name="T16" fmla="*/ 1 w 1013"/>
                <a:gd name="T17" fmla="*/ 1 h 766"/>
                <a:gd name="T18" fmla="*/ 1 w 1013"/>
                <a:gd name="T19" fmla="*/ 0 h 766"/>
                <a:gd name="T20" fmla="*/ 1 w 1013"/>
                <a:gd name="T21" fmla="*/ 1 h 766"/>
                <a:gd name="T22" fmla="*/ 1 w 1013"/>
                <a:gd name="T23" fmla="*/ 1 h 766"/>
                <a:gd name="T24" fmla="*/ 1 w 1013"/>
                <a:gd name="T25" fmla="*/ 1 h 766"/>
                <a:gd name="T26" fmla="*/ 1 w 1013"/>
                <a:gd name="T27" fmla="*/ 1 h 766"/>
                <a:gd name="T28" fmla="*/ 1 w 1013"/>
                <a:gd name="T29" fmla="*/ 1 h 766"/>
                <a:gd name="T30" fmla="*/ 1 w 1013"/>
                <a:gd name="T31" fmla="*/ 1 h 766"/>
                <a:gd name="T32" fmla="*/ 1 w 1013"/>
                <a:gd name="T33" fmla="*/ 1 h 766"/>
                <a:gd name="T34" fmla="*/ 1 w 1013"/>
                <a:gd name="T35" fmla="*/ 1 h 766"/>
                <a:gd name="T36" fmla="*/ 1 w 1013"/>
                <a:gd name="T37" fmla="*/ 1 h 766"/>
                <a:gd name="T38" fmla="*/ 1 w 1013"/>
                <a:gd name="T39" fmla="*/ 1 h 766"/>
                <a:gd name="T40" fmla="*/ 1 w 1013"/>
                <a:gd name="T41" fmla="*/ 1 h 766"/>
                <a:gd name="T42" fmla="*/ 1 w 1013"/>
                <a:gd name="T43" fmla="*/ 1 h 766"/>
                <a:gd name="T44" fmla="*/ 1 w 1013"/>
                <a:gd name="T45" fmla="*/ 1 h 766"/>
                <a:gd name="T46" fmla="*/ 1 w 1013"/>
                <a:gd name="T47" fmla="*/ 1 h 766"/>
                <a:gd name="T48" fmla="*/ 1 w 1013"/>
                <a:gd name="T49" fmla="*/ 1 h 766"/>
                <a:gd name="T50" fmla="*/ 1 w 1013"/>
                <a:gd name="T51" fmla="*/ 1 h 766"/>
                <a:gd name="T52" fmla="*/ 1 w 1013"/>
                <a:gd name="T53" fmla="*/ 1 h 766"/>
                <a:gd name="T54" fmla="*/ 1 w 1013"/>
                <a:gd name="T55" fmla="*/ 1 h 766"/>
                <a:gd name="T56" fmla="*/ 1 w 1013"/>
                <a:gd name="T57" fmla="*/ 1 h 766"/>
                <a:gd name="T58" fmla="*/ 1 w 1013"/>
                <a:gd name="T59" fmla="*/ 1 h 766"/>
                <a:gd name="T60" fmla="*/ 1 w 1013"/>
                <a:gd name="T61" fmla="*/ 1 h 766"/>
                <a:gd name="T62" fmla="*/ 1 w 1013"/>
                <a:gd name="T63" fmla="*/ 1 h 766"/>
                <a:gd name="T64" fmla="*/ 1 w 1013"/>
                <a:gd name="T65" fmla="*/ 1 h 766"/>
                <a:gd name="T66" fmla="*/ 1 w 1013"/>
                <a:gd name="T67" fmla="*/ 1 h 766"/>
                <a:gd name="T68" fmla="*/ 1 w 1013"/>
                <a:gd name="T69" fmla="*/ 1 h 766"/>
                <a:gd name="T70" fmla="*/ 1 w 1013"/>
                <a:gd name="T71" fmla="*/ 1 h 766"/>
                <a:gd name="T72" fmla="*/ 1 w 1013"/>
                <a:gd name="T73" fmla="*/ 1 h 766"/>
                <a:gd name="T74" fmla="*/ 1 w 1013"/>
                <a:gd name="T75" fmla="*/ 1 h 766"/>
                <a:gd name="T76" fmla="*/ 1 w 1013"/>
                <a:gd name="T77" fmla="*/ 1 h 766"/>
                <a:gd name="T78" fmla="*/ 1 w 1013"/>
                <a:gd name="T79" fmla="*/ 1 h 766"/>
                <a:gd name="T80" fmla="*/ 1 w 1013"/>
                <a:gd name="T81" fmla="*/ 1 h 766"/>
                <a:gd name="T82" fmla="*/ 1 w 1013"/>
                <a:gd name="T83" fmla="*/ 1 h 766"/>
                <a:gd name="T84" fmla="*/ 1 w 1013"/>
                <a:gd name="T85" fmla="*/ 1 h 766"/>
                <a:gd name="T86" fmla="*/ 1 w 1013"/>
                <a:gd name="T87" fmla="*/ 1 h 766"/>
                <a:gd name="T88" fmla="*/ 1 w 1013"/>
                <a:gd name="T89" fmla="*/ 1 h 766"/>
                <a:gd name="T90" fmla="*/ 1 w 1013"/>
                <a:gd name="T91" fmla="*/ 1 h 766"/>
                <a:gd name="T92" fmla="*/ 1 w 1013"/>
                <a:gd name="T93" fmla="*/ 1 h 766"/>
                <a:gd name="T94" fmla="*/ 1 w 1013"/>
                <a:gd name="T95" fmla="*/ 1 h 766"/>
                <a:gd name="T96" fmla="*/ 1 w 1013"/>
                <a:gd name="T97" fmla="*/ 1 h 766"/>
                <a:gd name="T98" fmla="*/ 1 w 1013"/>
                <a:gd name="T99" fmla="*/ 1 h 766"/>
                <a:gd name="T100" fmla="*/ 1 w 1013"/>
                <a:gd name="T101" fmla="*/ 1 h 766"/>
                <a:gd name="T102" fmla="*/ 1 w 1013"/>
                <a:gd name="T103" fmla="*/ 1 h 766"/>
                <a:gd name="T104" fmla="*/ 1 w 1013"/>
                <a:gd name="T105" fmla="*/ 1 h 766"/>
                <a:gd name="T106" fmla="*/ 1 w 1013"/>
                <a:gd name="T107" fmla="*/ 1 h 766"/>
                <a:gd name="T108" fmla="*/ 1 w 1013"/>
                <a:gd name="T109" fmla="*/ 1 h 766"/>
                <a:gd name="T110" fmla="*/ 1 w 1013"/>
                <a:gd name="T111" fmla="*/ 1 h 766"/>
                <a:gd name="T112" fmla="*/ 1 w 1013"/>
                <a:gd name="T113" fmla="*/ 1 h 766"/>
                <a:gd name="T114" fmla="*/ 1 w 1013"/>
                <a:gd name="T115" fmla="*/ 1 h 766"/>
                <a:gd name="T116" fmla="*/ 1 w 1013"/>
                <a:gd name="T117" fmla="*/ 1 h 766"/>
                <a:gd name="T118" fmla="*/ 1 w 1013"/>
                <a:gd name="T119" fmla="*/ 1 h 766"/>
                <a:gd name="T120" fmla="*/ 1 w 1013"/>
                <a:gd name="T121" fmla="*/ 1 h 766"/>
                <a:gd name="T122" fmla="*/ 1 w 1013"/>
                <a:gd name="T123" fmla="*/ 1 h 766"/>
                <a:gd name="T124" fmla="*/ 1 w 1013"/>
                <a:gd name="T125" fmla="*/ 1 h 7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13"/>
                <a:gd name="T190" fmla="*/ 0 h 766"/>
                <a:gd name="T191" fmla="*/ 1013 w 1013"/>
                <a:gd name="T192" fmla="*/ 766 h 7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13" h="766">
                  <a:moveTo>
                    <a:pt x="1000" y="226"/>
                  </a:moveTo>
                  <a:lnTo>
                    <a:pt x="996" y="222"/>
                  </a:lnTo>
                  <a:lnTo>
                    <a:pt x="991" y="217"/>
                  </a:lnTo>
                  <a:lnTo>
                    <a:pt x="983" y="207"/>
                  </a:lnTo>
                  <a:lnTo>
                    <a:pt x="972" y="198"/>
                  </a:lnTo>
                  <a:lnTo>
                    <a:pt x="964" y="190"/>
                  </a:lnTo>
                  <a:lnTo>
                    <a:pt x="956" y="182"/>
                  </a:lnTo>
                  <a:lnTo>
                    <a:pt x="949" y="175"/>
                  </a:lnTo>
                  <a:lnTo>
                    <a:pt x="941" y="169"/>
                  </a:lnTo>
                  <a:lnTo>
                    <a:pt x="932" y="160"/>
                  </a:lnTo>
                  <a:lnTo>
                    <a:pt x="924" y="152"/>
                  </a:lnTo>
                  <a:lnTo>
                    <a:pt x="915" y="144"/>
                  </a:lnTo>
                  <a:lnTo>
                    <a:pt x="905" y="137"/>
                  </a:lnTo>
                  <a:lnTo>
                    <a:pt x="894" y="129"/>
                  </a:lnTo>
                  <a:lnTo>
                    <a:pt x="880" y="120"/>
                  </a:lnTo>
                  <a:lnTo>
                    <a:pt x="869" y="110"/>
                  </a:lnTo>
                  <a:lnTo>
                    <a:pt x="857" y="102"/>
                  </a:lnTo>
                  <a:lnTo>
                    <a:pt x="842" y="93"/>
                  </a:lnTo>
                  <a:lnTo>
                    <a:pt x="829" y="83"/>
                  </a:lnTo>
                  <a:lnTo>
                    <a:pt x="816" y="76"/>
                  </a:lnTo>
                  <a:lnTo>
                    <a:pt x="804" y="68"/>
                  </a:lnTo>
                  <a:lnTo>
                    <a:pt x="789" y="61"/>
                  </a:lnTo>
                  <a:lnTo>
                    <a:pt x="774" y="53"/>
                  </a:lnTo>
                  <a:lnTo>
                    <a:pt x="761" y="45"/>
                  </a:lnTo>
                  <a:lnTo>
                    <a:pt x="745" y="40"/>
                  </a:lnTo>
                  <a:lnTo>
                    <a:pt x="728" y="34"/>
                  </a:lnTo>
                  <a:lnTo>
                    <a:pt x="713" y="30"/>
                  </a:lnTo>
                  <a:lnTo>
                    <a:pt x="696" y="25"/>
                  </a:lnTo>
                  <a:lnTo>
                    <a:pt x="681" y="23"/>
                  </a:lnTo>
                  <a:lnTo>
                    <a:pt x="665" y="17"/>
                  </a:lnTo>
                  <a:lnTo>
                    <a:pt x="652" y="15"/>
                  </a:lnTo>
                  <a:lnTo>
                    <a:pt x="639" y="11"/>
                  </a:lnTo>
                  <a:lnTo>
                    <a:pt x="626" y="9"/>
                  </a:lnTo>
                  <a:lnTo>
                    <a:pt x="612" y="7"/>
                  </a:lnTo>
                  <a:lnTo>
                    <a:pt x="597" y="6"/>
                  </a:lnTo>
                  <a:lnTo>
                    <a:pt x="584" y="4"/>
                  </a:lnTo>
                  <a:lnTo>
                    <a:pt x="572" y="4"/>
                  </a:lnTo>
                  <a:lnTo>
                    <a:pt x="559" y="2"/>
                  </a:lnTo>
                  <a:lnTo>
                    <a:pt x="544" y="0"/>
                  </a:lnTo>
                  <a:lnTo>
                    <a:pt x="532" y="0"/>
                  </a:lnTo>
                  <a:lnTo>
                    <a:pt x="521" y="0"/>
                  </a:lnTo>
                  <a:lnTo>
                    <a:pt x="508" y="0"/>
                  </a:lnTo>
                  <a:lnTo>
                    <a:pt x="494" y="0"/>
                  </a:lnTo>
                  <a:lnTo>
                    <a:pt x="483" y="2"/>
                  </a:lnTo>
                  <a:lnTo>
                    <a:pt x="472" y="4"/>
                  </a:lnTo>
                  <a:lnTo>
                    <a:pt x="458" y="4"/>
                  </a:lnTo>
                  <a:lnTo>
                    <a:pt x="447" y="6"/>
                  </a:lnTo>
                  <a:lnTo>
                    <a:pt x="434" y="7"/>
                  </a:lnTo>
                  <a:lnTo>
                    <a:pt x="422" y="9"/>
                  </a:lnTo>
                  <a:lnTo>
                    <a:pt x="411" y="11"/>
                  </a:lnTo>
                  <a:lnTo>
                    <a:pt x="399" y="15"/>
                  </a:lnTo>
                  <a:lnTo>
                    <a:pt x="388" y="17"/>
                  </a:lnTo>
                  <a:lnTo>
                    <a:pt x="376" y="23"/>
                  </a:lnTo>
                  <a:lnTo>
                    <a:pt x="365" y="25"/>
                  </a:lnTo>
                  <a:lnTo>
                    <a:pt x="354" y="28"/>
                  </a:lnTo>
                  <a:lnTo>
                    <a:pt x="342" y="32"/>
                  </a:lnTo>
                  <a:lnTo>
                    <a:pt x="331" y="38"/>
                  </a:lnTo>
                  <a:lnTo>
                    <a:pt x="321" y="42"/>
                  </a:lnTo>
                  <a:lnTo>
                    <a:pt x="310" y="45"/>
                  </a:lnTo>
                  <a:lnTo>
                    <a:pt x="299" y="53"/>
                  </a:lnTo>
                  <a:lnTo>
                    <a:pt x="291" y="59"/>
                  </a:lnTo>
                  <a:lnTo>
                    <a:pt x="278" y="63"/>
                  </a:lnTo>
                  <a:lnTo>
                    <a:pt x="268" y="68"/>
                  </a:lnTo>
                  <a:lnTo>
                    <a:pt x="257" y="74"/>
                  </a:lnTo>
                  <a:lnTo>
                    <a:pt x="247" y="82"/>
                  </a:lnTo>
                  <a:lnTo>
                    <a:pt x="236" y="87"/>
                  </a:lnTo>
                  <a:lnTo>
                    <a:pt x="224" y="95"/>
                  </a:lnTo>
                  <a:lnTo>
                    <a:pt x="217" y="101"/>
                  </a:lnTo>
                  <a:lnTo>
                    <a:pt x="207" y="110"/>
                  </a:lnTo>
                  <a:lnTo>
                    <a:pt x="196" y="118"/>
                  </a:lnTo>
                  <a:lnTo>
                    <a:pt x="186" y="125"/>
                  </a:lnTo>
                  <a:lnTo>
                    <a:pt x="177" y="135"/>
                  </a:lnTo>
                  <a:lnTo>
                    <a:pt x="167" y="142"/>
                  </a:lnTo>
                  <a:lnTo>
                    <a:pt x="158" y="150"/>
                  </a:lnTo>
                  <a:lnTo>
                    <a:pt x="150" y="160"/>
                  </a:lnTo>
                  <a:lnTo>
                    <a:pt x="141" y="171"/>
                  </a:lnTo>
                  <a:lnTo>
                    <a:pt x="131" y="180"/>
                  </a:lnTo>
                  <a:lnTo>
                    <a:pt x="122" y="190"/>
                  </a:lnTo>
                  <a:lnTo>
                    <a:pt x="112" y="199"/>
                  </a:lnTo>
                  <a:lnTo>
                    <a:pt x="105" y="211"/>
                  </a:lnTo>
                  <a:lnTo>
                    <a:pt x="95" y="222"/>
                  </a:lnTo>
                  <a:lnTo>
                    <a:pt x="86" y="232"/>
                  </a:lnTo>
                  <a:lnTo>
                    <a:pt x="76" y="243"/>
                  </a:lnTo>
                  <a:lnTo>
                    <a:pt x="68" y="255"/>
                  </a:lnTo>
                  <a:lnTo>
                    <a:pt x="61" y="268"/>
                  </a:lnTo>
                  <a:lnTo>
                    <a:pt x="53" y="277"/>
                  </a:lnTo>
                  <a:lnTo>
                    <a:pt x="44" y="291"/>
                  </a:lnTo>
                  <a:lnTo>
                    <a:pt x="36" y="304"/>
                  </a:lnTo>
                  <a:lnTo>
                    <a:pt x="29" y="317"/>
                  </a:lnTo>
                  <a:lnTo>
                    <a:pt x="21" y="331"/>
                  </a:lnTo>
                  <a:lnTo>
                    <a:pt x="13" y="344"/>
                  </a:lnTo>
                  <a:lnTo>
                    <a:pt x="6" y="359"/>
                  </a:lnTo>
                  <a:lnTo>
                    <a:pt x="0" y="374"/>
                  </a:lnTo>
                  <a:lnTo>
                    <a:pt x="44" y="397"/>
                  </a:lnTo>
                  <a:lnTo>
                    <a:pt x="49" y="382"/>
                  </a:lnTo>
                  <a:lnTo>
                    <a:pt x="57" y="369"/>
                  </a:lnTo>
                  <a:lnTo>
                    <a:pt x="63" y="355"/>
                  </a:lnTo>
                  <a:lnTo>
                    <a:pt x="70" y="344"/>
                  </a:lnTo>
                  <a:lnTo>
                    <a:pt x="76" y="331"/>
                  </a:lnTo>
                  <a:lnTo>
                    <a:pt x="84" y="321"/>
                  </a:lnTo>
                  <a:lnTo>
                    <a:pt x="91" y="308"/>
                  </a:lnTo>
                  <a:lnTo>
                    <a:pt x="101" y="298"/>
                  </a:lnTo>
                  <a:lnTo>
                    <a:pt x="107" y="285"/>
                  </a:lnTo>
                  <a:lnTo>
                    <a:pt x="114" y="275"/>
                  </a:lnTo>
                  <a:lnTo>
                    <a:pt x="122" y="262"/>
                  </a:lnTo>
                  <a:lnTo>
                    <a:pt x="131" y="255"/>
                  </a:lnTo>
                  <a:lnTo>
                    <a:pt x="139" y="243"/>
                  </a:lnTo>
                  <a:lnTo>
                    <a:pt x="146" y="234"/>
                  </a:lnTo>
                  <a:lnTo>
                    <a:pt x="156" y="226"/>
                  </a:lnTo>
                  <a:lnTo>
                    <a:pt x="165" y="217"/>
                  </a:lnTo>
                  <a:lnTo>
                    <a:pt x="173" y="207"/>
                  </a:lnTo>
                  <a:lnTo>
                    <a:pt x="181" y="198"/>
                  </a:lnTo>
                  <a:lnTo>
                    <a:pt x="186" y="188"/>
                  </a:lnTo>
                  <a:lnTo>
                    <a:pt x="196" y="180"/>
                  </a:lnTo>
                  <a:lnTo>
                    <a:pt x="205" y="173"/>
                  </a:lnTo>
                  <a:lnTo>
                    <a:pt x="215" y="165"/>
                  </a:lnTo>
                  <a:lnTo>
                    <a:pt x="224" y="158"/>
                  </a:lnTo>
                  <a:lnTo>
                    <a:pt x="232" y="150"/>
                  </a:lnTo>
                  <a:lnTo>
                    <a:pt x="242" y="142"/>
                  </a:lnTo>
                  <a:lnTo>
                    <a:pt x="251" y="137"/>
                  </a:lnTo>
                  <a:lnTo>
                    <a:pt x="261" y="129"/>
                  </a:lnTo>
                  <a:lnTo>
                    <a:pt x="270" y="125"/>
                  </a:lnTo>
                  <a:lnTo>
                    <a:pt x="278" y="118"/>
                  </a:lnTo>
                  <a:lnTo>
                    <a:pt x="289" y="114"/>
                  </a:lnTo>
                  <a:lnTo>
                    <a:pt x="299" y="108"/>
                  </a:lnTo>
                  <a:lnTo>
                    <a:pt x="310" y="104"/>
                  </a:lnTo>
                  <a:lnTo>
                    <a:pt x="319" y="99"/>
                  </a:lnTo>
                  <a:lnTo>
                    <a:pt x="329" y="93"/>
                  </a:lnTo>
                  <a:lnTo>
                    <a:pt x="337" y="89"/>
                  </a:lnTo>
                  <a:lnTo>
                    <a:pt x="348" y="83"/>
                  </a:lnTo>
                  <a:lnTo>
                    <a:pt x="357" y="80"/>
                  </a:lnTo>
                  <a:lnTo>
                    <a:pt x="367" y="76"/>
                  </a:lnTo>
                  <a:lnTo>
                    <a:pt x="378" y="72"/>
                  </a:lnTo>
                  <a:lnTo>
                    <a:pt x="390" y="70"/>
                  </a:lnTo>
                  <a:lnTo>
                    <a:pt x="399" y="66"/>
                  </a:lnTo>
                  <a:lnTo>
                    <a:pt x="411" y="63"/>
                  </a:lnTo>
                  <a:lnTo>
                    <a:pt x="420" y="61"/>
                  </a:lnTo>
                  <a:lnTo>
                    <a:pt x="434" y="61"/>
                  </a:lnTo>
                  <a:lnTo>
                    <a:pt x="443" y="57"/>
                  </a:lnTo>
                  <a:lnTo>
                    <a:pt x="454" y="55"/>
                  </a:lnTo>
                  <a:lnTo>
                    <a:pt x="466" y="53"/>
                  </a:lnTo>
                  <a:lnTo>
                    <a:pt x="477" y="53"/>
                  </a:lnTo>
                  <a:lnTo>
                    <a:pt x="487" y="53"/>
                  </a:lnTo>
                  <a:lnTo>
                    <a:pt x="500" y="51"/>
                  </a:lnTo>
                  <a:lnTo>
                    <a:pt x="510" y="51"/>
                  </a:lnTo>
                  <a:lnTo>
                    <a:pt x="523" y="51"/>
                  </a:lnTo>
                  <a:lnTo>
                    <a:pt x="532" y="51"/>
                  </a:lnTo>
                  <a:lnTo>
                    <a:pt x="546" y="51"/>
                  </a:lnTo>
                  <a:lnTo>
                    <a:pt x="557" y="53"/>
                  </a:lnTo>
                  <a:lnTo>
                    <a:pt x="570" y="53"/>
                  </a:lnTo>
                  <a:lnTo>
                    <a:pt x="582" y="53"/>
                  </a:lnTo>
                  <a:lnTo>
                    <a:pt x="593" y="55"/>
                  </a:lnTo>
                  <a:lnTo>
                    <a:pt x="605" y="57"/>
                  </a:lnTo>
                  <a:lnTo>
                    <a:pt x="620" y="61"/>
                  </a:lnTo>
                  <a:lnTo>
                    <a:pt x="631" y="61"/>
                  </a:lnTo>
                  <a:lnTo>
                    <a:pt x="643" y="63"/>
                  </a:lnTo>
                  <a:lnTo>
                    <a:pt x="656" y="66"/>
                  </a:lnTo>
                  <a:lnTo>
                    <a:pt x="671" y="70"/>
                  </a:lnTo>
                  <a:lnTo>
                    <a:pt x="681" y="72"/>
                  </a:lnTo>
                  <a:lnTo>
                    <a:pt x="694" y="76"/>
                  </a:lnTo>
                  <a:lnTo>
                    <a:pt x="705" y="80"/>
                  </a:lnTo>
                  <a:lnTo>
                    <a:pt x="719" y="83"/>
                  </a:lnTo>
                  <a:lnTo>
                    <a:pt x="730" y="89"/>
                  </a:lnTo>
                  <a:lnTo>
                    <a:pt x="742" y="93"/>
                  </a:lnTo>
                  <a:lnTo>
                    <a:pt x="753" y="99"/>
                  </a:lnTo>
                  <a:lnTo>
                    <a:pt x="766" y="104"/>
                  </a:lnTo>
                  <a:lnTo>
                    <a:pt x="774" y="108"/>
                  </a:lnTo>
                  <a:lnTo>
                    <a:pt x="787" y="114"/>
                  </a:lnTo>
                  <a:lnTo>
                    <a:pt x="797" y="121"/>
                  </a:lnTo>
                  <a:lnTo>
                    <a:pt x="808" y="129"/>
                  </a:lnTo>
                  <a:lnTo>
                    <a:pt x="818" y="135"/>
                  </a:lnTo>
                  <a:lnTo>
                    <a:pt x="827" y="142"/>
                  </a:lnTo>
                  <a:lnTo>
                    <a:pt x="837" y="148"/>
                  </a:lnTo>
                  <a:lnTo>
                    <a:pt x="848" y="156"/>
                  </a:lnTo>
                  <a:lnTo>
                    <a:pt x="856" y="160"/>
                  </a:lnTo>
                  <a:lnTo>
                    <a:pt x="865" y="167"/>
                  </a:lnTo>
                  <a:lnTo>
                    <a:pt x="873" y="173"/>
                  </a:lnTo>
                  <a:lnTo>
                    <a:pt x="880" y="180"/>
                  </a:lnTo>
                  <a:lnTo>
                    <a:pt x="886" y="186"/>
                  </a:lnTo>
                  <a:lnTo>
                    <a:pt x="894" y="192"/>
                  </a:lnTo>
                  <a:lnTo>
                    <a:pt x="901" y="198"/>
                  </a:lnTo>
                  <a:lnTo>
                    <a:pt x="909" y="205"/>
                  </a:lnTo>
                  <a:lnTo>
                    <a:pt x="922" y="217"/>
                  </a:lnTo>
                  <a:lnTo>
                    <a:pt x="932" y="228"/>
                  </a:lnTo>
                  <a:lnTo>
                    <a:pt x="941" y="237"/>
                  </a:lnTo>
                  <a:lnTo>
                    <a:pt x="951" y="247"/>
                  </a:lnTo>
                  <a:lnTo>
                    <a:pt x="641" y="741"/>
                  </a:lnTo>
                  <a:lnTo>
                    <a:pt x="684" y="766"/>
                  </a:lnTo>
                  <a:lnTo>
                    <a:pt x="688" y="756"/>
                  </a:lnTo>
                  <a:lnTo>
                    <a:pt x="694" y="749"/>
                  </a:lnTo>
                  <a:lnTo>
                    <a:pt x="698" y="741"/>
                  </a:lnTo>
                  <a:lnTo>
                    <a:pt x="703" y="734"/>
                  </a:lnTo>
                  <a:lnTo>
                    <a:pt x="707" y="724"/>
                  </a:lnTo>
                  <a:lnTo>
                    <a:pt x="715" y="715"/>
                  </a:lnTo>
                  <a:lnTo>
                    <a:pt x="719" y="707"/>
                  </a:lnTo>
                  <a:lnTo>
                    <a:pt x="724" y="699"/>
                  </a:lnTo>
                  <a:lnTo>
                    <a:pt x="730" y="690"/>
                  </a:lnTo>
                  <a:lnTo>
                    <a:pt x="734" y="682"/>
                  </a:lnTo>
                  <a:lnTo>
                    <a:pt x="738" y="675"/>
                  </a:lnTo>
                  <a:lnTo>
                    <a:pt x="745" y="667"/>
                  </a:lnTo>
                  <a:lnTo>
                    <a:pt x="749" y="658"/>
                  </a:lnTo>
                  <a:lnTo>
                    <a:pt x="755" y="650"/>
                  </a:lnTo>
                  <a:lnTo>
                    <a:pt x="761" y="642"/>
                  </a:lnTo>
                  <a:lnTo>
                    <a:pt x="766" y="635"/>
                  </a:lnTo>
                  <a:lnTo>
                    <a:pt x="770" y="625"/>
                  </a:lnTo>
                  <a:lnTo>
                    <a:pt x="774" y="616"/>
                  </a:lnTo>
                  <a:lnTo>
                    <a:pt x="780" y="608"/>
                  </a:lnTo>
                  <a:lnTo>
                    <a:pt x="785" y="601"/>
                  </a:lnTo>
                  <a:lnTo>
                    <a:pt x="789" y="593"/>
                  </a:lnTo>
                  <a:lnTo>
                    <a:pt x="797" y="583"/>
                  </a:lnTo>
                  <a:lnTo>
                    <a:pt x="800" y="576"/>
                  </a:lnTo>
                  <a:lnTo>
                    <a:pt x="806" y="568"/>
                  </a:lnTo>
                  <a:lnTo>
                    <a:pt x="812" y="559"/>
                  </a:lnTo>
                  <a:lnTo>
                    <a:pt x="816" y="551"/>
                  </a:lnTo>
                  <a:lnTo>
                    <a:pt x="819" y="542"/>
                  </a:lnTo>
                  <a:lnTo>
                    <a:pt x="827" y="534"/>
                  </a:lnTo>
                  <a:lnTo>
                    <a:pt x="831" y="524"/>
                  </a:lnTo>
                  <a:lnTo>
                    <a:pt x="837" y="517"/>
                  </a:lnTo>
                  <a:lnTo>
                    <a:pt x="842" y="509"/>
                  </a:lnTo>
                  <a:lnTo>
                    <a:pt x="848" y="502"/>
                  </a:lnTo>
                  <a:lnTo>
                    <a:pt x="852" y="494"/>
                  </a:lnTo>
                  <a:lnTo>
                    <a:pt x="857" y="485"/>
                  </a:lnTo>
                  <a:lnTo>
                    <a:pt x="861" y="477"/>
                  </a:lnTo>
                  <a:lnTo>
                    <a:pt x="867" y="469"/>
                  </a:lnTo>
                  <a:lnTo>
                    <a:pt x="873" y="460"/>
                  </a:lnTo>
                  <a:lnTo>
                    <a:pt x="878" y="450"/>
                  </a:lnTo>
                  <a:lnTo>
                    <a:pt x="882" y="443"/>
                  </a:lnTo>
                  <a:lnTo>
                    <a:pt x="888" y="435"/>
                  </a:lnTo>
                  <a:lnTo>
                    <a:pt x="894" y="428"/>
                  </a:lnTo>
                  <a:lnTo>
                    <a:pt x="897" y="420"/>
                  </a:lnTo>
                  <a:lnTo>
                    <a:pt x="901" y="410"/>
                  </a:lnTo>
                  <a:lnTo>
                    <a:pt x="909" y="403"/>
                  </a:lnTo>
                  <a:lnTo>
                    <a:pt x="913" y="393"/>
                  </a:lnTo>
                  <a:lnTo>
                    <a:pt x="918" y="386"/>
                  </a:lnTo>
                  <a:lnTo>
                    <a:pt x="924" y="378"/>
                  </a:lnTo>
                  <a:lnTo>
                    <a:pt x="930" y="371"/>
                  </a:lnTo>
                  <a:lnTo>
                    <a:pt x="934" y="361"/>
                  </a:lnTo>
                  <a:lnTo>
                    <a:pt x="939" y="352"/>
                  </a:lnTo>
                  <a:lnTo>
                    <a:pt x="943" y="344"/>
                  </a:lnTo>
                  <a:lnTo>
                    <a:pt x="949" y="338"/>
                  </a:lnTo>
                  <a:lnTo>
                    <a:pt x="953" y="329"/>
                  </a:lnTo>
                  <a:lnTo>
                    <a:pt x="960" y="319"/>
                  </a:lnTo>
                  <a:lnTo>
                    <a:pt x="964" y="312"/>
                  </a:lnTo>
                  <a:lnTo>
                    <a:pt x="970" y="304"/>
                  </a:lnTo>
                  <a:lnTo>
                    <a:pt x="975" y="294"/>
                  </a:lnTo>
                  <a:lnTo>
                    <a:pt x="979" y="287"/>
                  </a:lnTo>
                  <a:lnTo>
                    <a:pt x="983" y="279"/>
                  </a:lnTo>
                  <a:lnTo>
                    <a:pt x="991" y="272"/>
                  </a:lnTo>
                  <a:lnTo>
                    <a:pt x="994" y="262"/>
                  </a:lnTo>
                  <a:lnTo>
                    <a:pt x="1000" y="255"/>
                  </a:lnTo>
                  <a:lnTo>
                    <a:pt x="1006" y="247"/>
                  </a:lnTo>
                  <a:lnTo>
                    <a:pt x="1013" y="239"/>
                  </a:lnTo>
                  <a:lnTo>
                    <a:pt x="100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0" name="Freeform 140"/>
            <p:cNvSpPr>
              <a:spLocks/>
            </p:cNvSpPr>
            <p:nvPr/>
          </p:nvSpPr>
          <p:spPr bwMode="auto">
            <a:xfrm>
              <a:off x="3991" y="3186"/>
              <a:ext cx="343" cy="223"/>
            </a:xfrm>
            <a:custGeom>
              <a:avLst/>
              <a:gdLst>
                <a:gd name="T0" fmla="*/ 1 w 686"/>
                <a:gd name="T1" fmla="*/ 0 h 447"/>
                <a:gd name="T2" fmla="*/ 1 w 686"/>
                <a:gd name="T3" fmla="*/ 0 h 447"/>
                <a:gd name="T4" fmla="*/ 1 w 686"/>
                <a:gd name="T5" fmla="*/ 0 h 447"/>
                <a:gd name="T6" fmla="*/ 1 w 686"/>
                <a:gd name="T7" fmla="*/ 0 h 447"/>
                <a:gd name="T8" fmla="*/ 1 w 686"/>
                <a:gd name="T9" fmla="*/ 0 h 447"/>
                <a:gd name="T10" fmla="*/ 1 w 686"/>
                <a:gd name="T11" fmla="*/ 0 h 447"/>
                <a:gd name="T12" fmla="*/ 1 w 686"/>
                <a:gd name="T13" fmla="*/ 0 h 447"/>
                <a:gd name="T14" fmla="*/ 1 w 686"/>
                <a:gd name="T15" fmla="*/ 0 h 447"/>
                <a:gd name="T16" fmla="*/ 1 w 686"/>
                <a:gd name="T17" fmla="*/ 0 h 447"/>
                <a:gd name="T18" fmla="*/ 1 w 686"/>
                <a:gd name="T19" fmla="*/ 0 h 447"/>
                <a:gd name="T20" fmla="*/ 1 w 686"/>
                <a:gd name="T21" fmla="*/ 0 h 447"/>
                <a:gd name="T22" fmla="*/ 1 w 686"/>
                <a:gd name="T23" fmla="*/ 0 h 447"/>
                <a:gd name="T24" fmla="*/ 1 w 686"/>
                <a:gd name="T25" fmla="*/ 0 h 447"/>
                <a:gd name="T26" fmla="*/ 1 w 686"/>
                <a:gd name="T27" fmla="*/ 0 h 447"/>
                <a:gd name="T28" fmla="*/ 1 w 686"/>
                <a:gd name="T29" fmla="*/ 0 h 447"/>
                <a:gd name="T30" fmla="*/ 1 w 686"/>
                <a:gd name="T31" fmla="*/ 0 h 447"/>
                <a:gd name="T32" fmla="*/ 1 w 686"/>
                <a:gd name="T33" fmla="*/ 0 h 447"/>
                <a:gd name="T34" fmla="*/ 0 w 686"/>
                <a:gd name="T35" fmla="*/ 0 h 447"/>
                <a:gd name="T36" fmla="*/ 1 w 686"/>
                <a:gd name="T37" fmla="*/ 0 h 447"/>
                <a:gd name="T38" fmla="*/ 1 w 686"/>
                <a:gd name="T39" fmla="*/ 0 h 447"/>
                <a:gd name="T40" fmla="*/ 1 w 686"/>
                <a:gd name="T41" fmla="*/ 0 h 447"/>
                <a:gd name="T42" fmla="*/ 1 w 686"/>
                <a:gd name="T43" fmla="*/ 0 h 447"/>
                <a:gd name="T44" fmla="*/ 1 w 686"/>
                <a:gd name="T45" fmla="*/ 0 h 447"/>
                <a:gd name="T46" fmla="*/ 1 w 686"/>
                <a:gd name="T47" fmla="*/ 0 h 447"/>
                <a:gd name="T48" fmla="*/ 1 w 686"/>
                <a:gd name="T49" fmla="*/ 0 h 447"/>
                <a:gd name="T50" fmla="*/ 1 w 686"/>
                <a:gd name="T51" fmla="*/ 0 h 447"/>
                <a:gd name="T52" fmla="*/ 1 w 686"/>
                <a:gd name="T53" fmla="*/ 0 h 447"/>
                <a:gd name="T54" fmla="*/ 1 w 686"/>
                <a:gd name="T55" fmla="*/ 0 h 447"/>
                <a:gd name="T56" fmla="*/ 1 w 686"/>
                <a:gd name="T57" fmla="*/ 0 h 447"/>
                <a:gd name="T58" fmla="*/ 1 w 686"/>
                <a:gd name="T59" fmla="*/ 0 h 447"/>
                <a:gd name="T60" fmla="*/ 1 w 686"/>
                <a:gd name="T61" fmla="*/ 0 h 447"/>
                <a:gd name="T62" fmla="*/ 1 w 686"/>
                <a:gd name="T63" fmla="*/ 0 h 447"/>
                <a:gd name="T64" fmla="*/ 1 w 686"/>
                <a:gd name="T65" fmla="*/ 0 h 447"/>
                <a:gd name="T66" fmla="*/ 1 w 686"/>
                <a:gd name="T67" fmla="*/ 0 h 447"/>
                <a:gd name="T68" fmla="*/ 1 w 686"/>
                <a:gd name="T69" fmla="*/ 0 h 447"/>
                <a:gd name="T70" fmla="*/ 1 w 686"/>
                <a:gd name="T71" fmla="*/ 0 h 447"/>
                <a:gd name="T72" fmla="*/ 1 w 686"/>
                <a:gd name="T73" fmla="*/ 0 h 447"/>
                <a:gd name="T74" fmla="*/ 1 w 686"/>
                <a:gd name="T75" fmla="*/ 0 h 447"/>
                <a:gd name="T76" fmla="*/ 1 w 686"/>
                <a:gd name="T77" fmla="*/ 0 h 447"/>
                <a:gd name="T78" fmla="*/ 1 w 686"/>
                <a:gd name="T79" fmla="*/ 0 h 447"/>
                <a:gd name="T80" fmla="*/ 1 w 686"/>
                <a:gd name="T81" fmla="*/ 0 h 44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6"/>
                <a:gd name="T124" fmla="*/ 0 h 447"/>
                <a:gd name="T125" fmla="*/ 686 w 686"/>
                <a:gd name="T126" fmla="*/ 447 h 44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6" h="447">
                  <a:moveTo>
                    <a:pt x="336" y="188"/>
                  </a:moveTo>
                  <a:lnTo>
                    <a:pt x="333" y="186"/>
                  </a:lnTo>
                  <a:lnTo>
                    <a:pt x="323" y="181"/>
                  </a:lnTo>
                  <a:lnTo>
                    <a:pt x="315" y="175"/>
                  </a:lnTo>
                  <a:lnTo>
                    <a:pt x="308" y="171"/>
                  </a:lnTo>
                  <a:lnTo>
                    <a:pt x="296" y="165"/>
                  </a:lnTo>
                  <a:lnTo>
                    <a:pt x="287" y="158"/>
                  </a:lnTo>
                  <a:lnTo>
                    <a:pt x="276" y="150"/>
                  </a:lnTo>
                  <a:lnTo>
                    <a:pt x="262" y="143"/>
                  </a:lnTo>
                  <a:lnTo>
                    <a:pt x="249" y="135"/>
                  </a:lnTo>
                  <a:lnTo>
                    <a:pt x="238" y="127"/>
                  </a:lnTo>
                  <a:lnTo>
                    <a:pt x="230" y="122"/>
                  </a:lnTo>
                  <a:lnTo>
                    <a:pt x="222" y="118"/>
                  </a:lnTo>
                  <a:lnTo>
                    <a:pt x="215" y="114"/>
                  </a:lnTo>
                  <a:lnTo>
                    <a:pt x="209" y="110"/>
                  </a:lnTo>
                  <a:lnTo>
                    <a:pt x="196" y="101"/>
                  </a:lnTo>
                  <a:lnTo>
                    <a:pt x="182" y="93"/>
                  </a:lnTo>
                  <a:lnTo>
                    <a:pt x="173" y="89"/>
                  </a:lnTo>
                  <a:lnTo>
                    <a:pt x="167" y="84"/>
                  </a:lnTo>
                  <a:lnTo>
                    <a:pt x="158" y="80"/>
                  </a:lnTo>
                  <a:lnTo>
                    <a:pt x="152" y="76"/>
                  </a:lnTo>
                  <a:lnTo>
                    <a:pt x="144" y="70"/>
                  </a:lnTo>
                  <a:lnTo>
                    <a:pt x="137" y="67"/>
                  </a:lnTo>
                  <a:lnTo>
                    <a:pt x="129" y="61"/>
                  </a:lnTo>
                  <a:lnTo>
                    <a:pt x="122" y="59"/>
                  </a:lnTo>
                  <a:lnTo>
                    <a:pt x="108" y="50"/>
                  </a:lnTo>
                  <a:lnTo>
                    <a:pt x="95" y="42"/>
                  </a:lnTo>
                  <a:lnTo>
                    <a:pt x="84" y="34"/>
                  </a:lnTo>
                  <a:lnTo>
                    <a:pt x="74" y="29"/>
                  </a:lnTo>
                  <a:lnTo>
                    <a:pt x="63" y="21"/>
                  </a:lnTo>
                  <a:lnTo>
                    <a:pt x="53" y="15"/>
                  </a:lnTo>
                  <a:lnTo>
                    <a:pt x="44" y="10"/>
                  </a:lnTo>
                  <a:lnTo>
                    <a:pt x="38" y="8"/>
                  </a:lnTo>
                  <a:lnTo>
                    <a:pt x="28" y="2"/>
                  </a:lnTo>
                  <a:lnTo>
                    <a:pt x="25" y="0"/>
                  </a:lnTo>
                  <a:lnTo>
                    <a:pt x="0" y="42"/>
                  </a:lnTo>
                  <a:lnTo>
                    <a:pt x="312" y="232"/>
                  </a:lnTo>
                  <a:lnTo>
                    <a:pt x="315" y="232"/>
                  </a:lnTo>
                  <a:lnTo>
                    <a:pt x="325" y="240"/>
                  </a:lnTo>
                  <a:lnTo>
                    <a:pt x="331" y="243"/>
                  </a:lnTo>
                  <a:lnTo>
                    <a:pt x="342" y="249"/>
                  </a:lnTo>
                  <a:lnTo>
                    <a:pt x="352" y="255"/>
                  </a:lnTo>
                  <a:lnTo>
                    <a:pt x="365" y="264"/>
                  </a:lnTo>
                  <a:lnTo>
                    <a:pt x="376" y="270"/>
                  </a:lnTo>
                  <a:lnTo>
                    <a:pt x="390" y="280"/>
                  </a:lnTo>
                  <a:lnTo>
                    <a:pt x="397" y="285"/>
                  </a:lnTo>
                  <a:lnTo>
                    <a:pt x="405" y="289"/>
                  </a:lnTo>
                  <a:lnTo>
                    <a:pt x="412" y="293"/>
                  </a:lnTo>
                  <a:lnTo>
                    <a:pt x="420" y="299"/>
                  </a:lnTo>
                  <a:lnTo>
                    <a:pt x="428" y="302"/>
                  </a:lnTo>
                  <a:lnTo>
                    <a:pt x="435" y="308"/>
                  </a:lnTo>
                  <a:lnTo>
                    <a:pt x="443" y="312"/>
                  </a:lnTo>
                  <a:lnTo>
                    <a:pt x="452" y="318"/>
                  </a:lnTo>
                  <a:lnTo>
                    <a:pt x="460" y="323"/>
                  </a:lnTo>
                  <a:lnTo>
                    <a:pt x="468" y="329"/>
                  </a:lnTo>
                  <a:lnTo>
                    <a:pt x="477" y="333"/>
                  </a:lnTo>
                  <a:lnTo>
                    <a:pt x="487" y="338"/>
                  </a:lnTo>
                  <a:lnTo>
                    <a:pt x="494" y="344"/>
                  </a:lnTo>
                  <a:lnTo>
                    <a:pt x="502" y="348"/>
                  </a:lnTo>
                  <a:lnTo>
                    <a:pt x="509" y="354"/>
                  </a:lnTo>
                  <a:lnTo>
                    <a:pt x="517" y="357"/>
                  </a:lnTo>
                  <a:lnTo>
                    <a:pt x="525" y="361"/>
                  </a:lnTo>
                  <a:lnTo>
                    <a:pt x="532" y="367"/>
                  </a:lnTo>
                  <a:lnTo>
                    <a:pt x="540" y="371"/>
                  </a:lnTo>
                  <a:lnTo>
                    <a:pt x="549" y="376"/>
                  </a:lnTo>
                  <a:lnTo>
                    <a:pt x="555" y="380"/>
                  </a:lnTo>
                  <a:lnTo>
                    <a:pt x="563" y="384"/>
                  </a:lnTo>
                  <a:lnTo>
                    <a:pt x="570" y="390"/>
                  </a:lnTo>
                  <a:lnTo>
                    <a:pt x="578" y="394"/>
                  </a:lnTo>
                  <a:lnTo>
                    <a:pt x="591" y="403"/>
                  </a:lnTo>
                  <a:lnTo>
                    <a:pt x="604" y="413"/>
                  </a:lnTo>
                  <a:lnTo>
                    <a:pt x="616" y="418"/>
                  </a:lnTo>
                  <a:lnTo>
                    <a:pt x="627" y="426"/>
                  </a:lnTo>
                  <a:lnTo>
                    <a:pt x="635" y="430"/>
                  </a:lnTo>
                  <a:lnTo>
                    <a:pt x="644" y="435"/>
                  </a:lnTo>
                  <a:lnTo>
                    <a:pt x="650" y="439"/>
                  </a:lnTo>
                  <a:lnTo>
                    <a:pt x="658" y="443"/>
                  </a:lnTo>
                  <a:lnTo>
                    <a:pt x="660" y="445"/>
                  </a:lnTo>
                  <a:lnTo>
                    <a:pt x="661" y="447"/>
                  </a:lnTo>
                  <a:lnTo>
                    <a:pt x="686" y="405"/>
                  </a:lnTo>
                  <a:lnTo>
                    <a:pt x="336"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1" name="Freeform 141"/>
            <p:cNvSpPr>
              <a:spLocks/>
            </p:cNvSpPr>
            <p:nvPr/>
          </p:nvSpPr>
          <p:spPr bwMode="auto">
            <a:xfrm>
              <a:off x="3956" y="3205"/>
              <a:ext cx="378" cy="452"/>
            </a:xfrm>
            <a:custGeom>
              <a:avLst/>
              <a:gdLst>
                <a:gd name="T0" fmla="*/ 1 w 756"/>
                <a:gd name="T1" fmla="*/ 1 h 903"/>
                <a:gd name="T2" fmla="*/ 1 w 756"/>
                <a:gd name="T3" fmla="*/ 0 h 903"/>
                <a:gd name="T4" fmla="*/ 1 w 756"/>
                <a:gd name="T5" fmla="*/ 1 h 903"/>
                <a:gd name="T6" fmla="*/ 1 w 756"/>
                <a:gd name="T7" fmla="*/ 1 h 903"/>
                <a:gd name="T8" fmla="*/ 1 w 756"/>
                <a:gd name="T9" fmla="*/ 1 h 903"/>
                <a:gd name="T10" fmla="*/ 1 w 756"/>
                <a:gd name="T11" fmla="*/ 1 h 903"/>
                <a:gd name="T12" fmla="*/ 1 w 756"/>
                <a:gd name="T13" fmla="*/ 1 h 903"/>
                <a:gd name="T14" fmla="*/ 1 w 756"/>
                <a:gd name="T15" fmla="*/ 1 h 903"/>
                <a:gd name="T16" fmla="*/ 1 w 756"/>
                <a:gd name="T17" fmla="*/ 1 h 903"/>
                <a:gd name="T18" fmla="*/ 1 w 756"/>
                <a:gd name="T19" fmla="*/ 1 h 903"/>
                <a:gd name="T20" fmla="*/ 1 w 756"/>
                <a:gd name="T21" fmla="*/ 1 h 903"/>
                <a:gd name="T22" fmla="*/ 1 w 756"/>
                <a:gd name="T23" fmla="*/ 1 h 903"/>
                <a:gd name="T24" fmla="*/ 1 w 756"/>
                <a:gd name="T25" fmla="*/ 1 h 903"/>
                <a:gd name="T26" fmla="*/ 1 w 756"/>
                <a:gd name="T27" fmla="*/ 1 h 903"/>
                <a:gd name="T28" fmla="*/ 1 w 756"/>
                <a:gd name="T29" fmla="*/ 1 h 903"/>
                <a:gd name="T30" fmla="*/ 1 w 756"/>
                <a:gd name="T31" fmla="*/ 1 h 903"/>
                <a:gd name="T32" fmla="*/ 1 w 756"/>
                <a:gd name="T33" fmla="*/ 1 h 903"/>
                <a:gd name="T34" fmla="*/ 1 w 756"/>
                <a:gd name="T35" fmla="*/ 1 h 903"/>
                <a:gd name="T36" fmla="*/ 1 w 756"/>
                <a:gd name="T37" fmla="*/ 1 h 903"/>
                <a:gd name="T38" fmla="*/ 1 w 756"/>
                <a:gd name="T39" fmla="*/ 1 h 903"/>
                <a:gd name="T40" fmla="*/ 1 w 756"/>
                <a:gd name="T41" fmla="*/ 1 h 903"/>
                <a:gd name="T42" fmla="*/ 1 w 756"/>
                <a:gd name="T43" fmla="*/ 1 h 903"/>
                <a:gd name="T44" fmla="*/ 1 w 756"/>
                <a:gd name="T45" fmla="*/ 1 h 903"/>
                <a:gd name="T46" fmla="*/ 1 w 756"/>
                <a:gd name="T47" fmla="*/ 1 h 903"/>
                <a:gd name="T48" fmla="*/ 1 w 756"/>
                <a:gd name="T49" fmla="*/ 1 h 903"/>
                <a:gd name="T50" fmla="*/ 1 w 756"/>
                <a:gd name="T51" fmla="*/ 1 h 903"/>
                <a:gd name="T52" fmla="*/ 1 w 756"/>
                <a:gd name="T53" fmla="*/ 1 h 903"/>
                <a:gd name="T54" fmla="*/ 1 w 756"/>
                <a:gd name="T55" fmla="*/ 1 h 903"/>
                <a:gd name="T56" fmla="*/ 1 w 756"/>
                <a:gd name="T57" fmla="*/ 1 h 903"/>
                <a:gd name="T58" fmla="*/ 1 w 756"/>
                <a:gd name="T59" fmla="*/ 1 h 903"/>
                <a:gd name="T60" fmla="*/ 1 w 756"/>
                <a:gd name="T61" fmla="*/ 1 h 903"/>
                <a:gd name="T62" fmla="*/ 1 w 756"/>
                <a:gd name="T63" fmla="*/ 1 h 903"/>
                <a:gd name="T64" fmla="*/ 0 w 756"/>
                <a:gd name="T65" fmla="*/ 1 h 903"/>
                <a:gd name="T66" fmla="*/ 0 w 756"/>
                <a:gd name="T67" fmla="*/ 1 h 903"/>
                <a:gd name="T68" fmla="*/ 1 w 756"/>
                <a:gd name="T69" fmla="*/ 1 h 9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6"/>
                <a:gd name="T106" fmla="*/ 0 h 903"/>
                <a:gd name="T107" fmla="*/ 756 w 756"/>
                <a:gd name="T108" fmla="*/ 903 h 9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6" h="903">
                  <a:moveTo>
                    <a:pt x="733" y="348"/>
                  </a:moveTo>
                  <a:lnTo>
                    <a:pt x="55" y="806"/>
                  </a:lnTo>
                  <a:lnTo>
                    <a:pt x="117" y="6"/>
                  </a:lnTo>
                  <a:lnTo>
                    <a:pt x="66" y="0"/>
                  </a:lnTo>
                  <a:lnTo>
                    <a:pt x="66" y="15"/>
                  </a:lnTo>
                  <a:lnTo>
                    <a:pt x="64" y="29"/>
                  </a:lnTo>
                  <a:lnTo>
                    <a:pt x="62" y="42"/>
                  </a:lnTo>
                  <a:lnTo>
                    <a:pt x="62" y="55"/>
                  </a:lnTo>
                  <a:lnTo>
                    <a:pt x="60" y="69"/>
                  </a:lnTo>
                  <a:lnTo>
                    <a:pt x="58" y="84"/>
                  </a:lnTo>
                  <a:lnTo>
                    <a:pt x="58" y="97"/>
                  </a:lnTo>
                  <a:lnTo>
                    <a:pt x="58" y="112"/>
                  </a:lnTo>
                  <a:lnTo>
                    <a:pt x="57" y="127"/>
                  </a:lnTo>
                  <a:lnTo>
                    <a:pt x="55" y="141"/>
                  </a:lnTo>
                  <a:lnTo>
                    <a:pt x="53" y="154"/>
                  </a:lnTo>
                  <a:lnTo>
                    <a:pt x="53" y="167"/>
                  </a:lnTo>
                  <a:lnTo>
                    <a:pt x="51" y="181"/>
                  </a:lnTo>
                  <a:lnTo>
                    <a:pt x="51" y="196"/>
                  </a:lnTo>
                  <a:lnTo>
                    <a:pt x="49" y="209"/>
                  </a:lnTo>
                  <a:lnTo>
                    <a:pt x="49" y="224"/>
                  </a:lnTo>
                  <a:lnTo>
                    <a:pt x="47" y="240"/>
                  </a:lnTo>
                  <a:lnTo>
                    <a:pt x="45" y="253"/>
                  </a:lnTo>
                  <a:lnTo>
                    <a:pt x="43" y="266"/>
                  </a:lnTo>
                  <a:lnTo>
                    <a:pt x="43" y="281"/>
                  </a:lnTo>
                  <a:lnTo>
                    <a:pt x="43" y="295"/>
                  </a:lnTo>
                  <a:lnTo>
                    <a:pt x="41" y="308"/>
                  </a:lnTo>
                  <a:lnTo>
                    <a:pt x="39" y="323"/>
                  </a:lnTo>
                  <a:lnTo>
                    <a:pt x="39" y="338"/>
                  </a:lnTo>
                  <a:lnTo>
                    <a:pt x="38" y="352"/>
                  </a:lnTo>
                  <a:lnTo>
                    <a:pt x="36" y="365"/>
                  </a:lnTo>
                  <a:lnTo>
                    <a:pt x="36" y="378"/>
                  </a:lnTo>
                  <a:lnTo>
                    <a:pt x="36" y="394"/>
                  </a:lnTo>
                  <a:lnTo>
                    <a:pt x="34" y="407"/>
                  </a:lnTo>
                  <a:lnTo>
                    <a:pt x="34" y="422"/>
                  </a:lnTo>
                  <a:lnTo>
                    <a:pt x="32" y="435"/>
                  </a:lnTo>
                  <a:lnTo>
                    <a:pt x="32" y="451"/>
                  </a:lnTo>
                  <a:lnTo>
                    <a:pt x="30" y="464"/>
                  </a:lnTo>
                  <a:lnTo>
                    <a:pt x="28" y="479"/>
                  </a:lnTo>
                  <a:lnTo>
                    <a:pt x="28" y="492"/>
                  </a:lnTo>
                  <a:lnTo>
                    <a:pt x="28" y="506"/>
                  </a:lnTo>
                  <a:lnTo>
                    <a:pt x="26" y="519"/>
                  </a:lnTo>
                  <a:lnTo>
                    <a:pt x="24" y="534"/>
                  </a:lnTo>
                  <a:lnTo>
                    <a:pt x="22" y="548"/>
                  </a:lnTo>
                  <a:lnTo>
                    <a:pt x="22" y="563"/>
                  </a:lnTo>
                  <a:lnTo>
                    <a:pt x="20" y="576"/>
                  </a:lnTo>
                  <a:lnTo>
                    <a:pt x="20" y="591"/>
                  </a:lnTo>
                  <a:lnTo>
                    <a:pt x="19" y="605"/>
                  </a:lnTo>
                  <a:lnTo>
                    <a:pt x="19" y="620"/>
                  </a:lnTo>
                  <a:lnTo>
                    <a:pt x="17" y="633"/>
                  </a:lnTo>
                  <a:lnTo>
                    <a:pt x="15" y="648"/>
                  </a:lnTo>
                  <a:lnTo>
                    <a:pt x="15" y="662"/>
                  </a:lnTo>
                  <a:lnTo>
                    <a:pt x="15" y="677"/>
                  </a:lnTo>
                  <a:lnTo>
                    <a:pt x="13" y="690"/>
                  </a:lnTo>
                  <a:lnTo>
                    <a:pt x="13" y="703"/>
                  </a:lnTo>
                  <a:lnTo>
                    <a:pt x="11" y="719"/>
                  </a:lnTo>
                  <a:lnTo>
                    <a:pt x="11" y="732"/>
                  </a:lnTo>
                  <a:lnTo>
                    <a:pt x="9" y="745"/>
                  </a:lnTo>
                  <a:lnTo>
                    <a:pt x="7" y="760"/>
                  </a:lnTo>
                  <a:lnTo>
                    <a:pt x="5" y="774"/>
                  </a:lnTo>
                  <a:lnTo>
                    <a:pt x="5" y="789"/>
                  </a:lnTo>
                  <a:lnTo>
                    <a:pt x="5" y="802"/>
                  </a:lnTo>
                  <a:lnTo>
                    <a:pt x="3" y="816"/>
                  </a:lnTo>
                  <a:lnTo>
                    <a:pt x="1" y="831"/>
                  </a:lnTo>
                  <a:lnTo>
                    <a:pt x="1" y="846"/>
                  </a:lnTo>
                  <a:lnTo>
                    <a:pt x="0" y="859"/>
                  </a:lnTo>
                  <a:lnTo>
                    <a:pt x="0" y="875"/>
                  </a:lnTo>
                  <a:lnTo>
                    <a:pt x="0" y="888"/>
                  </a:lnTo>
                  <a:lnTo>
                    <a:pt x="0" y="903"/>
                  </a:lnTo>
                  <a:lnTo>
                    <a:pt x="756" y="397"/>
                  </a:lnTo>
                  <a:lnTo>
                    <a:pt x="733" y="3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2" name="Freeform 142"/>
            <p:cNvSpPr>
              <a:spLocks/>
            </p:cNvSpPr>
            <p:nvPr/>
          </p:nvSpPr>
          <p:spPr bwMode="auto">
            <a:xfrm>
              <a:off x="3981" y="3421"/>
              <a:ext cx="153" cy="111"/>
            </a:xfrm>
            <a:custGeom>
              <a:avLst/>
              <a:gdLst>
                <a:gd name="T0" fmla="*/ 0 w 304"/>
                <a:gd name="T1" fmla="*/ 1 h 222"/>
                <a:gd name="T2" fmla="*/ 1 w 304"/>
                <a:gd name="T3" fmla="*/ 1 h 222"/>
                <a:gd name="T4" fmla="*/ 1 w 304"/>
                <a:gd name="T5" fmla="*/ 1 h 222"/>
                <a:gd name="T6" fmla="*/ 1 w 304"/>
                <a:gd name="T7" fmla="*/ 1 h 222"/>
                <a:gd name="T8" fmla="*/ 1 w 304"/>
                <a:gd name="T9" fmla="*/ 1 h 222"/>
                <a:gd name="T10" fmla="*/ 1 w 304"/>
                <a:gd name="T11" fmla="*/ 1 h 222"/>
                <a:gd name="T12" fmla="*/ 1 w 304"/>
                <a:gd name="T13" fmla="*/ 1 h 222"/>
                <a:gd name="T14" fmla="*/ 1 w 304"/>
                <a:gd name="T15" fmla="*/ 1 h 222"/>
                <a:gd name="T16" fmla="*/ 1 w 304"/>
                <a:gd name="T17" fmla="*/ 1 h 222"/>
                <a:gd name="T18" fmla="*/ 1 w 304"/>
                <a:gd name="T19" fmla="*/ 1 h 222"/>
                <a:gd name="T20" fmla="*/ 1 w 304"/>
                <a:gd name="T21" fmla="*/ 1 h 222"/>
                <a:gd name="T22" fmla="*/ 1 w 304"/>
                <a:gd name="T23" fmla="*/ 1 h 222"/>
                <a:gd name="T24" fmla="*/ 1 w 304"/>
                <a:gd name="T25" fmla="*/ 1 h 222"/>
                <a:gd name="T26" fmla="*/ 1 w 304"/>
                <a:gd name="T27" fmla="*/ 1 h 222"/>
                <a:gd name="T28" fmla="*/ 1 w 304"/>
                <a:gd name="T29" fmla="*/ 1 h 222"/>
                <a:gd name="T30" fmla="*/ 1 w 304"/>
                <a:gd name="T31" fmla="*/ 1 h 222"/>
                <a:gd name="T32" fmla="*/ 1 w 304"/>
                <a:gd name="T33" fmla="*/ 1 h 222"/>
                <a:gd name="T34" fmla="*/ 1 w 304"/>
                <a:gd name="T35" fmla="*/ 1 h 222"/>
                <a:gd name="T36" fmla="*/ 1 w 304"/>
                <a:gd name="T37" fmla="*/ 1 h 222"/>
                <a:gd name="T38" fmla="*/ 1 w 304"/>
                <a:gd name="T39" fmla="*/ 1 h 222"/>
                <a:gd name="T40" fmla="*/ 1 w 304"/>
                <a:gd name="T41" fmla="*/ 1 h 222"/>
                <a:gd name="T42" fmla="*/ 1 w 304"/>
                <a:gd name="T43" fmla="*/ 1 h 222"/>
                <a:gd name="T44" fmla="*/ 1 w 304"/>
                <a:gd name="T45" fmla="*/ 1 h 222"/>
                <a:gd name="T46" fmla="*/ 1 w 304"/>
                <a:gd name="T47" fmla="*/ 1 h 222"/>
                <a:gd name="T48" fmla="*/ 1 w 304"/>
                <a:gd name="T49" fmla="*/ 1 h 222"/>
                <a:gd name="T50" fmla="*/ 1 w 304"/>
                <a:gd name="T51" fmla="*/ 1 h 222"/>
                <a:gd name="T52" fmla="*/ 1 w 304"/>
                <a:gd name="T53" fmla="*/ 1 h 222"/>
                <a:gd name="T54" fmla="*/ 1 w 304"/>
                <a:gd name="T55" fmla="*/ 1 h 222"/>
                <a:gd name="T56" fmla="*/ 1 w 304"/>
                <a:gd name="T57" fmla="*/ 1 h 222"/>
                <a:gd name="T58" fmla="*/ 1 w 304"/>
                <a:gd name="T59" fmla="*/ 1 h 222"/>
                <a:gd name="T60" fmla="*/ 1 w 304"/>
                <a:gd name="T61" fmla="*/ 1 h 222"/>
                <a:gd name="T62" fmla="*/ 1 w 304"/>
                <a:gd name="T63" fmla="*/ 1 h 222"/>
                <a:gd name="T64" fmla="*/ 1 w 304"/>
                <a:gd name="T65" fmla="*/ 1 h 222"/>
                <a:gd name="T66" fmla="*/ 1 w 304"/>
                <a:gd name="T67" fmla="*/ 1 h 222"/>
                <a:gd name="T68" fmla="*/ 1 w 304"/>
                <a:gd name="T69" fmla="*/ 0 h 2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4"/>
                <a:gd name="T106" fmla="*/ 0 h 222"/>
                <a:gd name="T107" fmla="*/ 304 w 304"/>
                <a:gd name="T108" fmla="*/ 222 h 2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4" h="222">
                  <a:moveTo>
                    <a:pt x="15" y="0"/>
                  </a:moveTo>
                  <a:lnTo>
                    <a:pt x="0" y="47"/>
                  </a:lnTo>
                  <a:lnTo>
                    <a:pt x="7" y="47"/>
                  </a:lnTo>
                  <a:lnTo>
                    <a:pt x="17" y="51"/>
                  </a:lnTo>
                  <a:lnTo>
                    <a:pt x="26" y="55"/>
                  </a:lnTo>
                  <a:lnTo>
                    <a:pt x="36" y="57"/>
                  </a:lnTo>
                  <a:lnTo>
                    <a:pt x="44" y="60"/>
                  </a:lnTo>
                  <a:lnTo>
                    <a:pt x="51" y="62"/>
                  </a:lnTo>
                  <a:lnTo>
                    <a:pt x="59" y="66"/>
                  </a:lnTo>
                  <a:lnTo>
                    <a:pt x="68" y="70"/>
                  </a:lnTo>
                  <a:lnTo>
                    <a:pt x="82" y="78"/>
                  </a:lnTo>
                  <a:lnTo>
                    <a:pt x="97" y="85"/>
                  </a:lnTo>
                  <a:lnTo>
                    <a:pt x="110" y="91"/>
                  </a:lnTo>
                  <a:lnTo>
                    <a:pt x="125" y="100"/>
                  </a:lnTo>
                  <a:lnTo>
                    <a:pt x="135" y="106"/>
                  </a:lnTo>
                  <a:lnTo>
                    <a:pt x="148" y="114"/>
                  </a:lnTo>
                  <a:lnTo>
                    <a:pt x="158" y="121"/>
                  </a:lnTo>
                  <a:lnTo>
                    <a:pt x="169" y="129"/>
                  </a:lnTo>
                  <a:lnTo>
                    <a:pt x="179" y="135"/>
                  </a:lnTo>
                  <a:lnTo>
                    <a:pt x="186" y="142"/>
                  </a:lnTo>
                  <a:lnTo>
                    <a:pt x="196" y="150"/>
                  </a:lnTo>
                  <a:lnTo>
                    <a:pt x="205" y="157"/>
                  </a:lnTo>
                  <a:lnTo>
                    <a:pt x="211" y="163"/>
                  </a:lnTo>
                  <a:lnTo>
                    <a:pt x="217" y="169"/>
                  </a:lnTo>
                  <a:lnTo>
                    <a:pt x="222" y="175"/>
                  </a:lnTo>
                  <a:lnTo>
                    <a:pt x="230" y="182"/>
                  </a:lnTo>
                  <a:lnTo>
                    <a:pt x="237" y="192"/>
                  </a:lnTo>
                  <a:lnTo>
                    <a:pt x="247" y="203"/>
                  </a:lnTo>
                  <a:lnTo>
                    <a:pt x="253" y="209"/>
                  </a:lnTo>
                  <a:lnTo>
                    <a:pt x="257" y="214"/>
                  </a:lnTo>
                  <a:lnTo>
                    <a:pt x="260" y="218"/>
                  </a:lnTo>
                  <a:lnTo>
                    <a:pt x="262" y="222"/>
                  </a:lnTo>
                  <a:lnTo>
                    <a:pt x="304" y="199"/>
                  </a:lnTo>
                  <a:lnTo>
                    <a:pt x="302" y="195"/>
                  </a:lnTo>
                  <a:lnTo>
                    <a:pt x="298" y="192"/>
                  </a:lnTo>
                  <a:lnTo>
                    <a:pt x="295" y="182"/>
                  </a:lnTo>
                  <a:lnTo>
                    <a:pt x="289" y="175"/>
                  </a:lnTo>
                  <a:lnTo>
                    <a:pt x="283" y="169"/>
                  </a:lnTo>
                  <a:lnTo>
                    <a:pt x="279" y="163"/>
                  </a:lnTo>
                  <a:lnTo>
                    <a:pt x="274" y="157"/>
                  </a:lnTo>
                  <a:lnTo>
                    <a:pt x="268" y="152"/>
                  </a:lnTo>
                  <a:lnTo>
                    <a:pt x="260" y="144"/>
                  </a:lnTo>
                  <a:lnTo>
                    <a:pt x="255" y="136"/>
                  </a:lnTo>
                  <a:lnTo>
                    <a:pt x="247" y="129"/>
                  </a:lnTo>
                  <a:lnTo>
                    <a:pt x="241" y="123"/>
                  </a:lnTo>
                  <a:lnTo>
                    <a:pt x="230" y="116"/>
                  </a:lnTo>
                  <a:lnTo>
                    <a:pt x="222" y="108"/>
                  </a:lnTo>
                  <a:lnTo>
                    <a:pt x="211" y="98"/>
                  </a:lnTo>
                  <a:lnTo>
                    <a:pt x="201" y="91"/>
                  </a:lnTo>
                  <a:lnTo>
                    <a:pt x="190" y="81"/>
                  </a:lnTo>
                  <a:lnTo>
                    <a:pt x="179" y="74"/>
                  </a:lnTo>
                  <a:lnTo>
                    <a:pt x="165" y="66"/>
                  </a:lnTo>
                  <a:lnTo>
                    <a:pt x="154" y="59"/>
                  </a:lnTo>
                  <a:lnTo>
                    <a:pt x="144" y="55"/>
                  </a:lnTo>
                  <a:lnTo>
                    <a:pt x="137" y="49"/>
                  </a:lnTo>
                  <a:lnTo>
                    <a:pt x="129" y="45"/>
                  </a:lnTo>
                  <a:lnTo>
                    <a:pt x="122" y="41"/>
                  </a:lnTo>
                  <a:lnTo>
                    <a:pt x="112" y="38"/>
                  </a:lnTo>
                  <a:lnTo>
                    <a:pt x="104" y="34"/>
                  </a:lnTo>
                  <a:lnTo>
                    <a:pt x="97" y="30"/>
                  </a:lnTo>
                  <a:lnTo>
                    <a:pt x="89" y="26"/>
                  </a:lnTo>
                  <a:lnTo>
                    <a:pt x="82" y="22"/>
                  </a:lnTo>
                  <a:lnTo>
                    <a:pt x="72" y="17"/>
                  </a:lnTo>
                  <a:lnTo>
                    <a:pt x="63" y="15"/>
                  </a:lnTo>
                  <a:lnTo>
                    <a:pt x="53" y="11"/>
                  </a:lnTo>
                  <a:lnTo>
                    <a:pt x="44" y="7"/>
                  </a:lnTo>
                  <a:lnTo>
                    <a:pt x="34" y="3"/>
                  </a:lnTo>
                  <a:lnTo>
                    <a:pt x="25"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 name="Freeform 143"/>
            <p:cNvSpPr>
              <a:spLocks/>
            </p:cNvSpPr>
            <p:nvPr/>
          </p:nvSpPr>
          <p:spPr bwMode="auto">
            <a:xfrm>
              <a:off x="4214" y="2660"/>
              <a:ext cx="421" cy="680"/>
            </a:xfrm>
            <a:custGeom>
              <a:avLst/>
              <a:gdLst>
                <a:gd name="T0" fmla="*/ 1 w 842"/>
                <a:gd name="T1" fmla="*/ 0 h 1359"/>
                <a:gd name="T2" fmla="*/ 0 w 842"/>
                <a:gd name="T3" fmla="*/ 1 h 1359"/>
                <a:gd name="T4" fmla="*/ 1 w 842"/>
                <a:gd name="T5" fmla="*/ 1 h 1359"/>
                <a:gd name="T6" fmla="*/ 1 w 842"/>
                <a:gd name="T7" fmla="*/ 1 h 1359"/>
                <a:gd name="T8" fmla="*/ 1 w 842"/>
                <a:gd name="T9" fmla="*/ 0 h 1359"/>
                <a:gd name="T10" fmla="*/ 1 w 842"/>
                <a:gd name="T11" fmla="*/ 0 h 1359"/>
                <a:gd name="T12" fmla="*/ 0 60000 65536"/>
                <a:gd name="T13" fmla="*/ 0 60000 65536"/>
                <a:gd name="T14" fmla="*/ 0 60000 65536"/>
                <a:gd name="T15" fmla="*/ 0 60000 65536"/>
                <a:gd name="T16" fmla="*/ 0 60000 65536"/>
                <a:gd name="T17" fmla="*/ 0 60000 65536"/>
                <a:gd name="T18" fmla="*/ 0 w 842"/>
                <a:gd name="T19" fmla="*/ 0 h 1359"/>
                <a:gd name="T20" fmla="*/ 842 w 842"/>
                <a:gd name="T21" fmla="*/ 1359 h 1359"/>
              </a:gdLst>
              <a:ahLst/>
              <a:cxnLst>
                <a:cxn ang="T12">
                  <a:pos x="T0" y="T1"/>
                </a:cxn>
                <a:cxn ang="T13">
                  <a:pos x="T2" y="T3"/>
                </a:cxn>
                <a:cxn ang="T14">
                  <a:pos x="T4" y="T5"/>
                </a:cxn>
                <a:cxn ang="T15">
                  <a:pos x="T6" y="T7"/>
                </a:cxn>
                <a:cxn ang="T16">
                  <a:pos x="T8" y="T9"/>
                </a:cxn>
                <a:cxn ang="T17">
                  <a:pos x="T10" y="T11"/>
                </a:cxn>
              </a:cxnLst>
              <a:rect l="T18" t="T19" r="T20" b="T21"/>
              <a:pathLst>
                <a:path w="842" h="1359">
                  <a:moveTo>
                    <a:pt x="800" y="0"/>
                  </a:moveTo>
                  <a:lnTo>
                    <a:pt x="0" y="1334"/>
                  </a:lnTo>
                  <a:lnTo>
                    <a:pt x="41" y="1359"/>
                  </a:lnTo>
                  <a:lnTo>
                    <a:pt x="842" y="27"/>
                  </a:lnTo>
                  <a:lnTo>
                    <a:pt x="8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4" name="Freeform 144"/>
            <p:cNvSpPr>
              <a:spLocks/>
            </p:cNvSpPr>
            <p:nvPr/>
          </p:nvSpPr>
          <p:spPr bwMode="auto">
            <a:xfrm>
              <a:off x="4097" y="2589"/>
              <a:ext cx="425" cy="683"/>
            </a:xfrm>
            <a:custGeom>
              <a:avLst/>
              <a:gdLst>
                <a:gd name="T0" fmla="*/ 1 w 850"/>
                <a:gd name="T1" fmla="*/ 0 h 1365"/>
                <a:gd name="T2" fmla="*/ 0 w 850"/>
                <a:gd name="T3" fmla="*/ 1 h 1365"/>
                <a:gd name="T4" fmla="*/ 1 w 850"/>
                <a:gd name="T5" fmla="*/ 1 h 1365"/>
                <a:gd name="T6" fmla="*/ 1 w 850"/>
                <a:gd name="T7" fmla="*/ 1 h 1365"/>
                <a:gd name="T8" fmla="*/ 1 w 850"/>
                <a:gd name="T9" fmla="*/ 0 h 1365"/>
                <a:gd name="T10" fmla="*/ 1 w 850"/>
                <a:gd name="T11" fmla="*/ 0 h 1365"/>
                <a:gd name="T12" fmla="*/ 0 60000 65536"/>
                <a:gd name="T13" fmla="*/ 0 60000 65536"/>
                <a:gd name="T14" fmla="*/ 0 60000 65536"/>
                <a:gd name="T15" fmla="*/ 0 60000 65536"/>
                <a:gd name="T16" fmla="*/ 0 60000 65536"/>
                <a:gd name="T17" fmla="*/ 0 60000 65536"/>
                <a:gd name="T18" fmla="*/ 0 w 850"/>
                <a:gd name="T19" fmla="*/ 0 h 1365"/>
                <a:gd name="T20" fmla="*/ 850 w 850"/>
                <a:gd name="T21" fmla="*/ 1365 h 1365"/>
              </a:gdLst>
              <a:ahLst/>
              <a:cxnLst>
                <a:cxn ang="T12">
                  <a:pos x="T0" y="T1"/>
                </a:cxn>
                <a:cxn ang="T13">
                  <a:pos x="T2" y="T3"/>
                </a:cxn>
                <a:cxn ang="T14">
                  <a:pos x="T4" y="T5"/>
                </a:cxn>
                <a:cxn ang="T15">
                  <a:pos x="T6" y="T7"/>
                </a:cxn>
                <a:cxn ang="T16">
                  <a:pos x="T8" y="T9"/>
                </a:cxn>
                <a:cxn ang="T17">
                  <a:pos x="T10" y="T11"/>
                </a:cxn>
              </a:cxnLst>
              <a:rect l="T18" t="T19" r="T20" b="T21"/>
              <a:pathLst>
                <a:path w="850" h="1365">
                  <a:moveTo>
                    <a:pt x="808" y="0"/>
                  </a:moveTo>
                  <a:lnTo>
                    <a:pt x="0" y="1339"/>
                  </a:lnTo>
                  <a:lnTo>
                    <a:pt x="44" y="1365"/>
                  </a:lnTo>
                  <a:lnTo>
                    <a:pt x="850" y="27"/>
                  </a:lnTo>
                  <a:lnTo>
                    <a:pt x="8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5" name="Freeform 146"/>
            <p:cNvSpPr>
              <a:spLocks/>
            </p:cNvSpPr>
            <p:nvPr/>
          </p:nvSpPr>
          <p:spPr bwMode="auto">
            <a:xfrm>
              <a:off x="3692" y="3550"/>
              <a:ext cx="286" cy="183"/>
            </a:xfrm>
            <a:custGeom>
              <a:avLst/>
              <a:gdLst>
                <a:gd name="T0" fmla="*/ 1 w 570"/>
                <a:gd name="T1" fmla="*/ 1 h 365"/>
                <a:gd name="T2" fmla="*/ 1 w 570"/>
                <a:gd name="T3" fmla="*/ 1 h 365"/>
                <a:gd name="T4" fmla="*/ 1 w 570"/>
                <a:gd name="T5" fmla="*/ 1 h 365"/>
                <a:gd name="T6" fmla="*/ 1 w 570"/>
                <a:gd name="T7" fmla="*/ 1 h 365"/>
                <a:gd name="T8" fmla="*/ 1 w 570"/>
                <a:gd name="T9" fmla="*/ 1 h 365"/>
                <a:gd name="T10" fmla="*/ 1 w 570"/>
                <a:gd name="T11" fmla="*/ 1 h 365"/>
                <a:gd name="T12" fmla="*/ 1 w 570"/>
                <a:gd name="T13" fmla="*/ 1 h 365"/>
                <a:gd name="T14" fmla="*/ 1 w 570"/>
                <a:gd name="T15" fmla="*/ 1 h 365"/>
                <a:gd name="T16" fmla="*/ 1 w 570"/>
                <a:gd name="T17" fmla="*/ 1 h 365"/>
                <a:gd name="T18" fmla="*/ 1 w 570"/>
                <a:gd name="T19" fmla="*/ 1 h 365"/>
                <a:gd name="T20" fmla="*/ 1 w 570"/>
                <a:gd name="T21" fmla="*/ 1 h 365"/>
                <a:gd name="T22" fmla="*/ 1 w 570"/>
                <a:gd name="T23" fmla="*/ 1 h 365"/>
                <a:gd name="T24" fmla="*/ 1 w 570"/>
                <a:gd name="T25" fmla="*/ 1 h 365"/>
                <a:gd name="T26" fmla="*/ 1 w 570"/>
                <a:gd name="T27" fmla="*/ 1 h 365"/>
                <a:gd name="T28" fmla="*/ 1 w 570"/>
                <a:gd name="T29" fmla="*/ 1 h 365"/>
                <a:gd name="T30" fmla="*/ 1 w 570"/>
                <a:gd name="T31" fmla="*/ 1 h 365"/>
                <a:gd name="T32" fmla="*/ 1 w 570"/>
                <a:gd name="T33" fmla="*/ 1 h 365"/>
                <a:gd name="T34" fmla="*/ 1 w 570"/>
                <a:gd name="T35" fmla="*/ 1 h 365"/>
                <a:gd name="T36" fmla="*/ 1 w 570"/>
                <a:gd name="T37" fmla="*/ 1 h 365"/>
                <a:gd name="T38" fmla="*/ 1 w 570"/>
                <a:gd name="T39" fmla="*/ 1 h 365"/>
                <a:gd name="T40" fmla="*/ 1 w 570"/>
                <a:gd name="T41" fmla="*/ 1 h 365"/>
                <a:gd name="T42" fmla="*/ 1 w 570"/>
                <a:gd name="T43" fmla="*/ 1 h 365"/>
                <a:gd name="T44" fmla="*/ 1 w 570"/>
                <a:gd name="T45" fmla="*/ 1 h 365"/>
                <a:gd name="T46" fmla="*/ 1 w 570"/>
                <a:gd name="T47" fmla="*/ 1 h 365"/>
                <a:gd name="T48" fmla="*/ 1 w 570"/>
                <a:gd name="T49" fmla="*/ 1 h 365"/>
                <a:gd name="T50" fmla="*/ 0 w 570"/>
                <a:gd name="T51" fmla="*/ 1 h 365"/>
                <a:gd name="T52" fmla="*/ 1 w 570"/>
                <a:gd name="T53" fmla="*/ 1 h 365"/>
                <a:gd name="T54" fmla="*/ 1 w 570"/>
                <a:gd name="T55" fmla="*/ 1 h 365"/>
                <a:gd name="T56" fmla="*/ 1 w 570"/>
                <a:gd name="T57" fmla="*/ 1 h 365"/>
                <a:gd name="T58" fmla="*/ 1 w 570"/>
                <a:gd name="T59" fmla="*/ 1 h 365"/>
                <a:gd name="T60" fmla="*/ 1 w 570"/>
                <a:gd name="T61" fmla="*/ 1 h 365"/>
                <a:gd name="T62" fmla="*/ 1 w 570"/>
                <a:gd name="T63" fmla="*/ 1 h 365"/>
                <a:gd name="T64" fmla="*/ 1 w 570"/>
                <a:gd name="T65" fmla="*/ 1 h 365"/>
                <a:gd name="T66" fmla="*/ 1 w 570"/>
                <a:gd name="T67" fmla="*/ 1 h 365"/>
                <a:gd name="T68" fmla="*/ 1 w 570"/>
                <a:gd name="T69" fmla="*/ 1 h 365"/>
                <a:gd name="T70" fmla="*/ 1 w 570"/>
                <a:gd name="T71" fmla="*/ 1 h 365"/>
                <a:gd name="T72" fmla="*/ 1 w 570"/>
                <a:gd name="T73" fmla="*/ 1 h 365"/>
                <a:gd name="T74" fmla="*/ 1 w 570"/>
                <a:gd name="T75" fmla="*/ 1 h 365"/>
                <a:gd name="T76" fmla="*/ 1 w 570"/>
                <a:gd name="T77" fmla="*/ 1 h 365"/>
                <a:gd name="T78" fmla="*/ 1 w 570"/>
                <a:gd name="T79" fmla="*/ 1 h 365"/>
                <a:gd name="T80" fmla="*/ 1 w 570"/>
                <a:gd name="T81" fmla="*/ 1 h 365"/>
                <a:gd name="T82" fmla="*/ 1 w 570"/>
                <a:gd name="T83" fmla="*/ 1 h 365"/>
                <a:gd name="T84" fmla="*/ 1 w 570"/>
                <a:gd name="T85" fmla="*/ 1 h 365"/>
                <a:gd name="T86" fmla="*/ 1 w 570"/>
                <a:gd name="T87" fmla="*/ 1 h 365"/>
                <a:gd name="T88" fmla="*/ 1 w 570"/>
                <a:gd name="T89" fmla="*/ 1 h 365"/>
                <a:gd name="T90" fmla="*/ 1 w 570"/>
                <a:gd name="T91" fmla="*/ 1 h 365"/>
                <a:gd name="T92" fmla="*/ 1 w 570"/>
                <a:gd name="T93" fmla="*/ 1 h 365"/>
                <a:gd name="T94" fmla="*/ 1 w 570"/>
                <a:gd name="T95" fmla="*/ 1 h 365"/>
                <a:gd name="T96" fmla="*/ 1 w 570"/>
                <a:gd name="T97" fmla="*/ 1 h 365"/>
                <a:gd name="T98" fmla="*/ 1 w 570"/>
                <a:gd name="T99" fmla="*/ 1 h 365"/>
                <a:gd name="T100" fmla="*/ 1 w 570"/>
                <a:gd name="T101" fmla="*/ 1 h 365"/>
                <a:gd name="T102" fmla="*/ 1 w 570"/>
                <a:gd name="T103" fmla="*/ 1 h 365"/>
                <a:gd name="T104" fmla="*/ 1 w 570"/>
                <a:gd name="T105" fmla="*/ 1 h 365"/>
                <a:gd name="T106" fmla="*/ 1 w 570"/>
                <a:gd name="T107" fmla="*/ 1 h 365"/>
                <a:gd name="T108" fmla="*/ 1 w 570"/>
                <a:gd name="T109" fmla="*/ 1 h 3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0"/>
                <a:gd name="T166" fmla="*/ 0 h 365"/>
                <a:gd name="T167" fmla="*/ 570 w 570"/>
                <a:gd name="T168" fmla="*/ 365 h 36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0" h="365">
                  <a:moveTo>
                    <a:pt x="538" y="145"/>
                  </a:moveTo>
                  <a:lnTo>
                    <a:pt x="525" y="152"/>
                  </a:lnTo>
                  <a:lnTo>
                    <a:pt x="515" y="160"/>
                  </a:lnTo>
                  <a:lnTo>
                    <a:pt x="506" y="166"/>
                  </a:lnTo>
                  <a:lnTo>
                    <a:pt x="496" y="171"/>
                  </a:lnTo>
                  <a:lnTo>
                    <a:pt x="488" y="175"/>
                  </a:lnTo>
                  <a:lnTo>
                    <a:pt x="481" y="179"/>
                  </a:lnTo>
                  <a:lnTo>
                    <a:pt x="475" y="181"/>
                  </a:lnTo>
                  <a:lnTo>
                    <a:pt x="471" y="183"/>
                  </a:lnTo>
                  <a:lnTo>
                    <a:pt x="460" y="179"/>
                  </a:lnTo>
                  <a:lnTo>
                    <a:pt x="452" y="169"/>
                  </a:lnTo>
                  <a:lnTo>
                    <a:pt x="447" y="162"/>
                  </a:lnTo>
                  <a:lnTo>
                    <a:pt x="443" y="154"/>
                  </a:lnTo>
                  <a:lnTo>
                    <a:pt x="437" y="143"/>
                  </a:lnTo>
                  <a:lnTo>
                    <a:pt x="433" y="133"/>
                  </a:lnTo>
                  <a:lnTo>
                    <a:pt x="426" y="118"/>
                  </a:lnTo>
                  <a:lnTo>
                    <a:pt x="420" y="105"/>
                  </a:lnTo>
                  <a:lnTo>
                    <a:pt x="412" y="89"/>
                  </a:lnTo>
                  <a:lnTo>
                    <a:pt x="405" y="78"/>
                  </a:lnTo>
                  <a:lnTo>
                    <a:pt x="393" y="65"/>
                  </a:lnTo>
                  <a:lnTo>
                    <a:pt x="382" y="57"/>
                  </a:lnTo>
                  <a:lnTo>
                    <a:pt x="369" y="50"/>
                  </a:lnTo>
                  <a:lnTo>
                    <a:pt x="353" y="48"/>
                  </a:lnTo>
                  <a:lnTo>
                    <a:pt x="340" y="46"/>
                  </a:lnTo>
                  <a:lnTo>
                    <a:pt x="331" y="51"/>
                  </a:lnTo>
                  <a:lnTo>
                    <a:pt x="321" y="53"/>
                  </a:lnTo>
                  <a:lnTo>
                    <a:pt x="315" y="63"/>
                  </a:lnTo>
                  <a:lnTo>
                    <a:pt x="310" y="70"/>
                  </a:lnTo>
                  <a:lnTo>
                    <a:pt x="304" y="80"/>
                  </a:lnTo>
                  <a:lnTo>
                    <a:pt x="302" y="89"/>
                  </a:lnTo>
                  <a:lnTo>
                    <a:pt x="302" y="103"/>
                  </a:lnTo>
                  <a:lnTo>
                    <a:pt x="298" y="114"/>
                  </a:lnTo>
                  <a:lnTo>
                    <a:pt x="298" y="126"/>
                  </a:lnTo>
                  <a:lnTo>
                    <a:pt x="298" y="139"/>
                  </a:lnTo>
                  <a:lnTo>
                    <a:pt x="300" y="150"/>
                  </a:lnTo>
                  <a:lnTo>
                    <a:pt x="300" y="162"/>
                  </a:lnTo>
                  <a:lnTo>
                    <a:pt x="302" y="173"/>
                  </a:lnTo>
                  <a:lnTo>
                    <a:pt x="302" y="183"/>
                  </a:lnTo>
                  <a:lnTo>
                    <a:pt x="306" y="194"/>
                  </a:lnTo>
                  <a:lnTo>
                    <a:pt x="306" y="205"/>
                  </a:lnTo>
                  <a:lnTo>
                    <a:pt x="308" y="219"/>
                  </a:lnTo>
                  <a:lnTo>
                    <a:pt x="308" y="232"/>
                  </a:lnTo>
                  <a:lnTo>
                    <a:pt x="310" y="245"/>
                  </a:lnTo>
                  <a:lnTo>
                    <a:pt x="310" y="259"/>
                  </a:lnTo>
                  <a:lnTo>
                    <a:pt x="310" y="272"/>
                  </a:lnTo>
                  <a:lnTo>
                    <a:pt x="310" y="283"/>
                  </a:lnTo>
                  <a:lnTo>
                    <a:pt x="310" y="299"/>
                  </a:lnTo>
                  <a:lnTo>
                    <a:pt x="304" y="291"/>
                  </a:lnTo>
                  <a:lnTo>
                    <a:pt x="300" y="283"/>
                  </a:lnTo>
                  <a:lnTo>
                    <a:pt x="295" y="276"/>
                  </a:lnTo>
                  <a:lnTo>
                    <a:pt x="293" y="270"/>
                  </a:lnTo>
                  <a:lnTo>
                    <a:pt x="287" y="261"/>
                  </a:lnTo>
                  <a:lnTo>
                    <a:pt x="283" y="253"/>
                  </a:lnTo>
                  <a:lnTo>
                    <a:pt x="277" y="240"/>
                  </a:lnTo>
                  <a:lnTo>
                    <a:pt x="272" y="230"/>
                  </a:lnTo>
                  <a:lnTo>
                    <a:pt x="266" y="215"/>
                  </a:lnTo>
                  <a:lnTo>
                    <a:pt x="258" y="202"/>
                  </a:lnTo>
                  <a:lnTo>
                    <a:pt x="255" y="194"/>
                  </a:lnTo>
                  <a:lnTo>
                    <a:pt x="251" y="186"/>
                  </a:lnTo>
                  <a:lnTo>
                    <a:pt x="249" y="177"/>
                  </a:lnTo>
                  <a:lnTo>
                    <a:pt x="245" y="169"/>
                  </a:lnTo>
                  <a:lnTo>
                    <a:pt x="241" y="158"/>
                  </a:lnTo>
                  <a:lnTo>
                    <a:pt x="238" y="148"/>
                  </a:lnTo>
                  <a:lnTo>
                    <a:pt x="234" y="141"/>
                  </a:lnTo>
                  <a:lnTo>
                    <a:pt x="230" y="131"/>
                  </a:lnTo>
                  <a:lnTo>
                    <a:pt x="226" y="120"/>
                  </a:lnTo>
                  <a:lnTo>
                    <a:pt x="220" y="110"/>
                  </a:lnTo>
                  <a:lnTo>
                    <a:pt x="217" y="101"/>
                  </a:lnTo>
                  <a:lnTo>
                    <a:pt x="213" y="89"/>
                  </a:lnTo>
                  <a:lnTo>
                    <a:pt x="209" y="80"/>
                  </a:lnTo>
                  <a:lnTo>
                    <a:pt x="205" y="72"/>
                  </a:lnTo>
                  <a:lnTo>
                    <a:pt x="200" y="65"/>
                  </a:lnTo>
                  <a:lnTo>
                    <a:pt x="198" y="57"/>
                  </a:lnTo>
                  <a:lnTo>
                    <a:pt x="188" y="44"/>
                  </a:lnTo>
                  <a:lnTo>
                    <a:pt x="180" y="34"/>
                  </a:lnTo>
                  <a:lnTo>
                    <a:pt x="171" y="25"/>
                  </a:lnTo>
                  <a:lnTo>
                    <a:pt x="163" y="17"/>
                  </a:lnTo>
                  <a:lnTo>
                    <a:pt x="156" y="12"/>
                  </a:lnTo>
                  <a:lnTo>
                    <a:pt x="148" y="8"/>
                  </a:lnTo>
                  <a:lnTo>
                    <a:pt x="131" y="2"/>
                  </a:lnTo>
                  <a:lnTo>
                    <a:pt x="118" y="0"/>
                  </a:lnTo>
                  <a:lnTo>
                    <a:pt x="106" y="0"/>
                  </a:lnTo>
                  <a:lnTo>
                    <a:pt x="101" y="4"/>
                  </a:lnTo>
                  <a:lnTo>
                    <a:pt x="87" y="6"/>
                  </a:lnTo>
                  <a:lnTo>
                    <a:pt x="76" y="12"/>
                  </a:lnTo>
                  <a:lnTo>
                    <a:pt x="65" y="19"/>
                  </a:lnTo>
                  <a:lnTo>
                    <a:pt x="55" y="29"/>
                  </a:lnTo>
                  <a:lnTo>
                    <a:pt x="44" y="38"/>
                  </a:lnTo>
                  <a:lnTo>
                    <a:pt x="34" y="51"/>
                  </a:lnTo>
                  <a:lnTo>
                    <a:pt x="30" y="59"/>
                  </a:lnTo>
                  <a:lnTo>
                    <a:pt x="26" y="65"/>
                  </a:lnTo>
                  <a:lnTo>
                    <a:pt x="25" y="74"/>
                  </a:lnTo>
                  <a:lnTo>
                    <a:pt x="21" y="84"/>
                  </a:lnTo>
                  <a:lnTo>
                    <a:pt x="17" y="91"/>
                  </a:lnTo>
                  <a:lnTo>
                    <a:pt x="13" y="99"/>
                  </a:lnTo>
                  <a:lnTo>
                    <a:pt x="11" y="109"/>
                  </a:lnTo>
                  <a:lnTo>
                    <a:pt x="9" y="118"/>
                  </a:lnTo>
                  <a:lnTo>
                    <a:pt x="6" y="126"/>
                  </a:lnTo>
                  <a:lnTo>
                    <a:pt x="6" y="135"/>
                  </a:lnTo>
                  <a:lnTo>
                    <a:pt x="4" y="147"/>
                  </a:lnTo>
                  <a:lnTo>
                    <a:pt x="4" y="158"/>
                  </a:lnTo>
                  <a:lnTo>
                    <a:pt x="2" y="167"/>
                  </a:lnTo>
                  <a:lnTo>
                    <a:pt x="0" y="179"/>
                  </a:lnTo>
                  <a:lnTo>
                    <a:pt x="0" y="190"/>
                  </a:lnTo>
                  <a:lnTo>
                    <a:pt x="0" y="202"/>
                  </a:lnTo>
                  <a:lnTo>
                    <a:pt x="0" y="213"/>
                  </a:lnTo>
                  <a:lnTo>
                    <a:pt x="0" y="224"/>
                  </a:lnTo>
                  <a:lnTo>
                    <a:pt x="2" y="238"/>
                  </a:lnTo>
                  <a:lnTo>
                    <a:pt x="4" y="251"/>
                  </a:lnTo>
                  <a:lnTo>
                    <a:pt x="51" y="247"/>
                  </a:lnTo>
                  <a:lnTo>
                    <a:pt x="49" y="234"/>
                  </a:lnTo>
                  <a:lnTo>
                    <a:pt x="49" y="223"/>
                  </a:lnTo>
                  <a:lnTo>
                    <a:pt x="49" y="211"/>
                  </a:lnTo>
                  <a:lnTo>
                    <a:pt x="49" y="202"/>
                  </a:lnTo>
                  <a:lnTo>
                    <a:pt x="49" y="192"/>
                  </a:lnTo>
                  <a:lnTo>
                    <a:pt x="49" y="183"/>
                  </a:lnTo>
                  <a:lnTo>
                    <a:pt x="49" y="173"/>
                  </a:lnTo>
                  <a:lnTo>
                    <a:pt x="51" y="164"/>
                  </a:lnTo>
                  <a:lnTo>
                    <a:pt x="51" y="156"/>
                  </a:lnTo>
                  <a:lnTo>
                    <a:pt x="53" y="147"/>
                  </a:lnTo>
                  <a:lnTo>
                    <a:pt x="55" y="139"/>
                  </a:lnTo>
                  <a:lnTo>
                    <a:pt x="57" y="133"/>
                  </a:lnTo>
                  <a:lnTo>
                    <a:pt x="63" y="118"/>
                  </a:lnTo>
                  <a:lnTo>
                    <a:pt x="66" y="105"/>
                  </a:lnTo>
                  <a:lnTo>
                    <a:pt x="72" y="91"/>
                  </a:lnTo>
                  <a:lnTo>
                    <a:pt x="76" y="82"/>
                  </a:lnTo>
                  <a:lnTo>
                    <a:pt x="82" y="72"/>
                  </a:lnTo>
                  <a:lnTo>
                    <a:pt x="87" y="67"/>
                  </a:lnTo>
                  <a:lnTo>
                    <a:pt x="101" y="57"/>
                  </a:lnTo>
                  <a:lnTo>
                    <a:pt x="112" y="51"/>
                  </a:lnTo>
                  <a:lnTo>
                    <a:pt x="118" y="51"/>
                  </a:lnTo>
                  <a:lnTo>
                    <a:pt x="125" y="51"/>
                  </a:lnTo>
                  <a:lnTo>
                    <a:pt x="131" y="55"/>
                  </a:lnTo>
                  <a:lnTo>
                    <a:pt x="141" y="63"/>
                  </a:lnTo>
                  <a:lnTo>
                    <a:pt x="146" y="70"/>
                  </a:lnTo>
                  <a:lnTo>
                    <a:pt x="154" y="80"/>
                  </a:lnTo>
                  <a:lnTo>
                    <a:pt x="161" y="93"/>
                  </a:lnTo>
                  <a:lnTo>
                    <a:pt x="169" y="109"/>
                  </a:lnTo>
                  <a:lnTo>
                    <a:pt x="171" y="118"/>
                  </a:lnTo>
                  <a:lnTo>
                    <a:pt x="177" y="128"/>
                  </a:lnTo>
                  <a:lnTo>
                    <a:pt x="179" y="137"/>
                  </a:lnTo>
                  <a:lnTo>
                    <a:pt x="184" y="148"/>
                  </a:lnTo>
                  <a:lnTo>
                    <a:pt x="186" y="156"/>
                  </a:lnTo>
                  <a:lnTo>
                    <a:pt x="192" y="164"/>
                  </a:lnTo>
                  <a:lnTo>
                    <a:pt x="194" y="173"/>
                  </a:lnTo>
                  <a:lnTo>
                    <a:pt x="200" y="183"/>
                  </a:lnTo>
                  <a:lnTo>
                    <a:pt x="205" y="198"/>
                  </a:lnTo>
                  <a:lnTo>
                    <a:pt x="211" y="215"/>
                  </a:lnTo>
                  <a:lnTo>
                    <a:pt x="217" y="228"/>
                  </a:lnTo>
                  <a:lnTo>
                    <a:pt x="224" y="243"/>
                  </a:lnTo>
                  <a:lnTo>
                    <a:pt x="228" y="253"/>
                  </a:lnTo>
                  <a:lnTo>
                    <a:pt x="236" y="266"/>
                  </a:lnTo>
                  <a:lnTo>
                    <a:pt x="239" y="276"/>
                  </a:lnTo>
                  <a:lnTo>
                    <a:pt x="245" y="289"/>
                  </a:lnTo>
                  <a:lnTo>
                    <a:pt x="251" y="297"/>
                  </a:lnTo>
                  <a:lnTo>
                    <a:pt x="255" y="306"/>
                  </a:lnTo>
                  <a:lnTo>
                    <a:pt x="258" y="314"/>
                  </a:lnTo>
                  <a:lnTo>
                    <a:pt x="266" y="321"/>
                  </a:lnTo>
                  <a:lnTo>
                    <a:pt x="272" y="333"/>
                  </a:lnTo>
                  <a:lnTo>
                    <a:pt x="279" y="342"/>
                  </a:lnTo>
                  <a:lnTo>
                    <a:pt x="287" y="350"/>
                  </a:lnTo>
                  <a:lnTo>
                    <a:pt x="295" y="358"/>
                  </a:lnTo>
                  <a:lnTo>
                    <a:pt x="310" y="363"/>
                  </a:lnTo>
                  <a:lnTo>
                    <a:pt x="323" y="365"/>
                  </a:lnTo>
                  <a:lnTo>
                    <a:pt x="331" y="361"/>
                  </a:lnTo>
                  <a:lnTo>
                    <a:pt x="340" y="358"/>
                  </a:lnTo>
                  <a:lnTo>
                    <a:pt x="344" y="350"/>
                  </a:lnTo>
                  <a:lnTo>
                    <a:pt x="350" y="342"/>
                  </a:lnTo>
                  <a:lnTo>
                    <a:pt x="352" y="335"/>
                  </a:lnTo>
                  <a:lnTo>
                    <a:pt x="353" y="327"/>
                  </a:lnTo>
                  <a:lnTo>
                    <a:pt x="355" y="319"/>
                  </a:lnTo>
                  <a:lnTo>
                    <a:pt x="357" y="316"/>
                  </a:lnTo>
                  <a:lnTo>
                    <a:pt x="357" y="299"/>
                  </a:lnTo>
                  <a:lnTo>
                    <a:pt x="357" y="283"/>
                  </a:lnTo>
                  <a:lnTo>
                    <a:pt x="357" y="268"/>
                  </a:lnTo>
                  <a:lnTo>
                    <a:pt x="357" y="253"/>
                  </a:lnTo>
                  <a:lnTo>
                    <a:pt x="355" y="236"/>
                  </a:lnTo>
                  <a:lnTo>
                    <a:pt x="355" y="221"/>
                  </a:lnTo>
                  <a:lnTo>
                    <a:pt x="353" y="204"/>
                  </a:lnTo>
                  <a:lnTo>
                    <a:pt x="353" y="190"/>
                  </a:lnTo>
                  <a:lnTo>
                    <a:pt x="352" y="179"/>
                  </a:lnTo>
                  <a:lnTo>
                    <a:pt x="352" y="169"/>
                  </a:lnTo>
                  <a:lnTo>
                    <a:pt x="348" y="156"/>
                  </a:lnTo>
                  <a:lnTo>
                    <a:pt x="348" y="147"/>
                  </a:lnTo>
                  <a:lnTo>
                    <a:pt x="346" y="133"/>
                  </a:lnTo>
                  <a:lnTo>
                    <a:pt x="346" y="126"/>
                  </a:lnTo>
                  <a:lnTo>
                    <a:pt x="346" y="114"/>
                  </a:lnTo>
                  <a:lnTo>
                    <a:pt x="348" y="109"/>
                  </a:lnTo>
                  <a:lnTo>
                    <a:pt x="352" y="99"/>
                  </a:lnTo>
                  <a:lnTo>
                    <a:pt x="359" y="103"/>
                  </a:lnTo>
                  <a:lnTo>
                    <a:pt x="363" y="109"/>
                  </a:lnTo>
                  <a:lnTo>
                    <a:pt x="369" y="118"/>
                  </a:lnTo>
                  <a:lnTo>
                    <a:pt x="373" y="124"/>
                  </a:lnTo>
                  <a:lnTo>
                    <a:pt x="376" y="133"/>
                  </a:lnTo>
                  <a:lnTo>
                    <a:pt x="382" y="141"/>
                  </a:lnTo>
                  <a:lnTo>
                    <a:pt x="388" y="154"/>
                  </a:lnTo>
                  <a:lnTo>
                    <a:pt x="392" y="162"/>
                  </a:lnTo>
                  <a:lnTo>
                    <a:pt x="393" y="171"/>
                  </a:lnTo>
                  <a:lnTo>
                    <a:pt x="397" y="179"/>
                  </a:lnTo>
                  <a:lnTo>
                    <a:pt x="401" y="186"/>
                  </a:lnTo>
                  <a:lnTo>
                    <a:pt x="409" y="198"/>
                  </a:lnTo>
                  <a:lnTo>
                    <a:pt x="418" y="209"/>
                  </a:lnTo>
                  <a:lnTo>
                    <a:pt x="428" y="217"/>
                  </a:lnTo>
                  <a:lnTo>
                    <a:pt x="437" y="224"/>
                  </a:lnTo>
                  <a:lnTo>
                    <a:pt x="447" y="230"/>
                  </a:lnTo>
                  <a:lnTo>
                    <a:pt x="458" y="232"/>
                  </a:lnTo>
                  <a:lnTo>
                    <a:pt x="468" y="230"/>
                  </a:lnTo>
                  <a:lnTo>
                    <a:pt x="481" y="230"/>
                  </a:lnTo>
                  <a:lnTo>
                    <a:pt x="494" y="226"/>
                  </a:lnTo>
                  <a:lnTo>
                    <a:pt x="507" y="223"/>
                  </a:lnTo>
                  <a:lnTo>
                    <a:pt x="513" y="219"/>
                  </a:lnTo>
                  <a:lnTo>
                    <a:pt x="521" y="215"/>
                  </a:lnTo>
                  <a:lnTo>
                    <a:pt x="527" y="209"/>
                  </a:lnTo>
                  <a:lnTo>
                    <a:pt x="536" y="207"/>
                  </a:lnTo>
                  <a:lnTo>
                    <a:pt x="544" y="202"/>
                  </a:lnTo>
                  <a:lnTo>
                    <a:pt x="551" y="196"/>
                  </a:lnTo>
                  <a:lnTo>
                    <a:pt x="561" y="190"/>
                  </a:lnTo>
                  <a:lnTo>
                    <a:pt x="570" y="185"/>
                  </a:lnTo>
                  <a:lnTo>
                    <a:pt x="538"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cxnSp>
        <p:nvCxnSpPr>
          <p:cNvPr id="56" name="Conector recto de flecha 55"/>
          <p:cNvCxnSpPr>
            <a:cxnSpLocks noChangeShapeType="1"/>
          </p:cNvCxnSpPr>
          <p:nvPr/>
        </p:nvCxnSpPr>
        <p:spPr bwMode="auto">
          <a:xfrm>
            <a:off x="6654800" y="4799013"/>
            <a:ext cx="941388" cy="12700"/>
          </a:xfrm>
          <a:prstGeom prst="straightConnector1">
            <a:avLst/>
          </a:prstGeom>
          <a:noFill/>
          <a:ln w="12700" algn="ctr">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57" name="Freeform 190"/>
          <p:cNvSpPr>
            <a:spLocks/>
          </p:cNvSpPr>
          <p:nvPr/>
        </p:nvSpPr>
        <p:spPr bwMode="auto">
          <a:xfrm>
            <a:off x="8574088" y="4652963"/>
            <a:ext cx="246062" cy="292100"/>
          </a:xfrm>
          <a:custGeom>
            <a:avLst/>
            <a:gdLst>
              <a:gd name="T0" fmla="*/ 2147483646 w 1314"/>
              <a:gd name="T1" fmla="*/ 2147483646 h 2085"/>
              <a:gd name="T2" fmla="*/ 0 w 1314"/>
              <a:gd name="T3" fmla="*/ 2147483646 h 2085"/>
              <a:gd name="T4" fmla="*/ 2147483646 w 1314"/>
              <a:gd name="T5" fmla="*/ 2147483646 h 2085"/>
              <a:gd name="T6" fmla="*/ 2147483646 w 1314"/>
              <a:gd name="T7" fmla="*/ 2147483646 h 2085"/>
              <a:gd name="T8" fmla="*/ 2147483646 w 1314"/>
              <a:gd name="T9" fmla="*/ 0 h 2085"/>
              <a:gd name="T10" fmla="*/ 2147483646 w 1314"/>
              <a:gd name="T11" fmla="*/ 2147483646 h 2085"/>
              <a:gd name="T12" fmla="*/ 2147483646 w 1314"/>
              <a:gd name="T13" fmla="*/ 2147483646 h 2085"/>
              <a:gd name="T14" fmla="*/ 0 60000 65536"/>
              <a:gd name="T15" fmla="*/ 0 60000 65536"/>
              <a:gd name="T16" fmla="*/ 0 60000 65536"/>
              <a:gd name="T17" fmla="*/ 0 60000 65536"/>
              <a:gd name="T18" fmla="*/ 0 60000 65536"/>
              <a:gd name="T19" fmla="*/ 0 60000 65536"/>
              <a:gd name="T20" fmla="*/ 0 60000 65536"/>
              <a:gd name="T21" fmla="*/ 0 w 1314"/>
              <a:gd name="T22" fmla="*/ 0 h 2085"/>
              <a:gd name="T23" fmla="*/ 1314 w 1314"/>
              <a:gd name="T24" fmla="*/ 2085 h 20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4" h="2085">
                <a:moveTo>
                  <a:pt x="148" y="972"/>
                </a:moveTo>
                <a:lnTo>
                  <a:pt x="0" y="1537"/>
                </a:lnTo>
                <a:lnTo>
                  <a:pt x="507" y="2085"/>
                </a:lnTo>
                <a:lnTo>
                  <a:pt x="1314" y="243"/>
                </a:lnTo>
                <a:lnTo>
                  <a:pt x="1314" y="0"/>
                </a:lnTo>
                <a:lnTo>
                  <a:pt x="414" y="1553"/>
                </a:lnTo>
                <a:lnTo>
                  <a:pt x="148" y="9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cxnSp>
        <p:nvCxnSpPr>
          <p:cNvPr id="58" name="Conector recto de flecha 57"/>
          <p:cNvCxnSpPr>
            <a:cxnSpLocks noChangeShapeType="1"/>
          </p:cNvCxnSpPr>
          <p:nvPr/>
        </p:nvCxnSpPr>
        <p:spPr bwMode="auto">
          <a:xfrm>
            <a:off x="6659563" y="5164138"/>
            <a:ext cx="941387" cy="14287"/>
          </a:xfrm>
          <a:prstGeom prst="straightConnector1">
            <a:avLst/>
          </a:prstGeom>
          <a:noFill/>
          <a:ln w="12700" algn="ctr">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59" name="Freeform 190"/>
          <p:cNvSpPr>
            <a:spLocks/>
          </p:cNvSpPr>
          <p:nvPr/>
        </p:nvSpPr>
        <p:spPr bwMode="auto">
          <a:xfrm>
            <a:off x="8580438" y="5008563"/>
            <a:ext cx="246062" cy="292100"/>
          </a:xfrm>
          <a:custGeom>
            <a:avLst/>
            <a:gdLst>
              <a:gd name="T0" fmla="*/ 2147483646 w 1314"/>
              <a:gd name="T1" fmla="*/ 2147483646 h 2085"/>
              <a:gd name="T2" fmla="*/ 0 w 1314"/>
              <a:gd name="T3" fmla="*/ 2147483646 h 2085"/>
              <a:gd name="T4" fmla="*/ 2147483646 w 1314"/>
              <a:gd name="T5" fmla="*/ 2147483646 h 2085"/>
              <a:gd name="T6" fmla="*/ 2147483646 w 1314"/>
              <a:gd name="T7" fmla="*/ 2147483646 h 2085"/>
              <a:gd name="T8" fmla="*/ 2147483646 w 1314"/>
              <a:gd name="T9" fmla="*/ 0 h 2085"/>
              <a:gd name="T10" fmla="*/ 2147483646 w 1314"/>
              <a:gd name="T11" fmla="*/ 2147483646 h 2085"/>
              <a:gd name="T12" fmla="*/ 2147483646 w 1314"/>
              <a:gd name="T13" fmla="*/ 2147483646 h 2085"/>
              <a:gd name="T14" fmla="*/ 0 60000 65536"/>
              <a:gd name="T15" fmla="*/ 0 60000 65536"/>
              <a:gd name="T16" fmla="*/ 0 60000 65536"/>
              <a:gd name="T17" fmla="*/ 0 60000 65536"/>
              <a:gd name="T18" fmla="*/ 0 60000 65536"/>
              <a:gd name="T19" fmla="*/ 0 60000 65536"/>
              <a:gd name="T20" fmla="*/ 0 60000 65536"/>
              <a:gd name="T21" fmla="*/ 0 w 1314"/>
              <a:gd name="T22" fmla="*/ 0 h 2085"/>
              <a:gd name="T23" fmla="*/ 1314 w 1314"/>
              <a:gd name="T24" fmla="*/ 2085 h 20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4" h="2085">
                <a:moveTo>
                  <a:pt x="148" y="972"/>
                </a:moveTo>
                <a:lnTo>
                  <a:pt x="0" y="1537"/>
                </a:lnTo>
                <a:lnTo>
                  <a:pt x="507" y="2085"/>
                </a:lnTo>
                <a:lnTo>
                  <a:pt x="1314" y="243"/>
                </a:lnTo>
                <a:lnTo>
                  <a:pt x="1314" y="0"/>
                </a:lnTo>
                <a:lnTo>
                  <a:pt x="414" y="1553"/>
                </a:lnTo>
                <a:lnTo>
                  <a:pt x="148" y="9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cxnSp>
        <p:nvCxnSpPr>
          <p:cNvPr id="60" name="Conector recto de flecha 59"/>
          <p:cNvCxnSpPr>
            <a:cxnSpLocks noChangeShapeType="1"/>
          </p:cNvCxnSpPr>
          <p:nvPr/>
        </p:nvCxnSpPr>
        <p:spPr bwMode="auto">
          <a:xfrm>
            <a:off x="6661150" y="5486400"/>
            <a:ext cx="941388" cy="12700"/>
          </a:xfrm>
          <a:prstGeom prst="straightConnector1">
            <a:avLst/>
          </a:prstGeom>
          <a:noFill/>
          <a:ln w="12700" algn="ctr">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61" name="Freeform 190"/>
          <p:cNvSpPr>
            <a:spLocks/>
          </p:cNvSpPr>
          <p:nvPr/>
        </p:nvSpPr>
        <p:spPr bwMode="auto">
          <a:xfrm>
            <a:off x="8580438" y="5340350"/>
            <a:ext cx="246062" cy="293688"/>
          </a:xfrm>
          <a:custGeom>
            <a:avLst/>
            <a:gdLst>
              <a:gd name="T0" fmla="*/ 2147483646 w 1314"/>
              <a:gd name="T1" fmla="*/ 2147483646 h 2085"/>
              <a:gd name="T2" fmla="*/ 0 w 1314"/>
              <a:gd name="T3" fmla="*/ 2147483646 h 2085"/>
              <a:gd name="T4" fmla="*/ 2147483646 w 1314"/>
              <a:gd name="T5" fmla="*/ 2147483646 h 2085"/>
              <a:gd name="T6" fmla="*/ 2147483646 w 1314"/>
              <a:gd name="T7" fmla="*/ 2147483646 h 2085"/>
              <a:gd name="T8" fmla="*/ 2147483646 w 1314"/>
              <a:gd name="T9" fmla="*/ 0 h 2085"/>
              <a:gd name="T10" fmla="*/ 2147483646 w 1314"/>
              <a:gd name="T11" fmla="*/ 2147483646 h 2085"/>
              <a:gd name="T12" fmla="*/ 2147483646 w 1314"/>
              <a:gd name="T13" fmla="*/ 2147483646 h 2085"/>
              <a:gd name="T14" fmla="*/ 0 60000 65536"/>
              <a:gd name="T15" fmla="*/ 0 60000 65536"/>
              <a:gd name="T16" fmla="*/ 0 60000 65536"/>
              <a:gd name="T17" fmla="*/ 0 60000 65536"/>
              <a:gd name="T18" fmla="*/ 0 60000 65536"/>
              <a:gd name="T19" fmla="*/ 0 60000 65536"/>
              <a:gd name="T20" fmla="*/ 0 60000 65536"/>
              <a:gd name="T21" fmla="*/ 0 w 1314"/>
              <a:gd name="T22" fmla="*/ 0 h 2085"/>
              <a:gd name="T23" fmla="*/ 1314 w 1314"/>
              <a:gd name="T24" fmla="*/ 2085 h 20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4" h="2085">
                <a:moveTo>
                  <a:pt x="148" y="972"/>
                </a:moveTo>
                <a:lnTo>
                  <a:pt x="0" y="1537"/>
                </a:lnTo>
                <a:lnTo>
                  <a:pt x="507" y="2085"/>
                </a:lnTo>
                <a:lnTo>
                  <a:pt x="1314" y="243"/>
                </a:lnTo>
                <a:lnTo>
                  <a:pt x="1314" y="0"/>
                </a:lnTo>
                <a:lnTo>
                  <a:pt x="414" y="1553"/>
                </a:lnTo>
                <a:lnTo>
                  <a:pt x="148" y="9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nvGrpSpPr>
          <p:cNvPr id="62" name="Group 149"/>
          <p:cNvGrpSpPr>
            <a:grpSpLocks/>
          </p:cNvGrpSpPr>
          <p:nvPr/>
        </p:nvGrpSpPr>
        <p:grpSpPr bwMode="auto">
          <a:xfrm>
            <a:off x="5795963" y="4708525"/>
            <a:ext cx="360362" cy="265113"/>
            <a:chOff x="3692" y="2345"/>
            <a:chExt cx="1208" cy="1388"/>
          </a:xfrm>
        </p:grpSpPr>
        <p:sp>
          <p:nvSpPr>
            <p:cNvPr id="63" name="Freeform 132"/>
            <p:cNvSpPr>
              <a:spLocks/>
            </p:cNvSpPr>
            <p:nvPr/>
          </p:nvSpPr>
          <p:spPr bwMode="auto">
            <a:xfrm>
              <a:off x="4413" y="2348"/>
              <a:ext cx="471" cy="375"/>
            </a:xfrm>
            <a:custGeom>
              <a:avLst/>
              <a:gdLst>
                <a:gd name="T0" fmla="*/ 1 w 941"/>
                <a:gd name="T1" fmla="*/ 1 h 750"/>
                <a:gd name="T2" fmla="*/ 1 w 941"/>
                <a:gd name="T3" fmla="*/ 1 h 750"/>
                <a:gd name="T4" fmla="*/ 1 w 941"/>
                <a:gd name="T5" fmla="*/ 1 h 750"/>
                <a:gd name="T6" fmla="*/ 1 w 941"/>
                <a:gd name="T7" fmla="*/ 1 h 750"/>
                <a:gd name="T8" fmla="*/ 1 w 941"/>
                <a:gd name="T9" fmla="*/ 1 h 750"/>
                <a:gd name="T10" fmla="*/ 1 w 941"/>
                <a:gd name="T11" fmla="*/ 1 h 750"/>
                <a:gd name="T12" fmla="*/ 1 w 941"/>
                <a:gd name="T13" fmla="*/ 1 h 750"/>
                <a:gd name="T14" fmla="*/ 1 w 941"/>
                <a:gd name="T15" fmla="*/ 1 h 750"/>
                <a:gd name="T16" fmla="*/ 1 w 941"/>
                <a:gd name="T17" fmla="*/ 1 h 750"/>
                <a:gd name="T18" fmla="*/ 1 w 941"/>
                <a:gd name="T19" fmla="*/ 1 h 750"/>
                <a:gd name="T20" fmla="*/ 1 w 941"/>
                <a:gd name="T21" fmla="*/ 1 h 750"/>
                <a:gd name="T22" fmla="*/ 1 w 941"/>
                <a:gd name="T23" fmla="*/ 1 h 750"/>
                <a:gd name="T24" fmla="*/ 1 w 941"/>
                <a:gd name="T25" fmla="*/ 1 h 750"/>
                <a:gd name="T26" fmla="*/ 1 w 941"/>
                <a:gd name="T27" fmla="*/ 1 h 750"/>
                <a:gd name="T28" fmla="*/ 1 w 941"/>
                <a:gd name="T29" fmla="*/ 1 h 750"/>
                <a:gd name="T30" fmla="*/ 1 w 941"/>
                <a:gd name="T31" fmla="*/ 1 h 750"/>
                <a:gd name="T32" fmla="*/ 1 w 941"/>
                <a:gd name="T33" fmla="*/ 1 h 750"/>
                <a:gd name="T34" fmla="*/ 1 w 941"/>
                <a:gd name="T35" fmla="*/ 1 h 750"/>
                <a:gd name="T36" fmla="*/ 1 w 941"/>
                <a:gd name="T37" fmla="*/ 1 h 750"/>
                <a:gd name="T38" fmla="*/ 1 w 941"/>
                <a:gd name="T39" fmla="*/ 1 h 750"/>
                <a:gd name="T40" fmla="*/ 1 w 941"/>
                <a:gd name="T41" fmla="*/ 1 h 750"/>
                <a:gd name="T42" fmla="*/ 1 w 941"/>
                <a:gd name="T43" fmla="*/ 0 h 750"/>
                <a:gd name="T44" fmla="*/ 1 w 941"/>
                <a:gd name="T45" fmla="*/ 0 h 750"/>
                <a:gd name="T46" fmla="*/ 1 w 941"/>
                <a:gd name="T47" fmla="*/ 0 h 750"/>
                <a:gd name="T48" fmla="*/ 1 w 941"/>
                <a:gd name="T49" fmla="*/ 1 h 750"/>
                <a:gd name="T50" fmla="*/ 1 w 941"/>
                <a:gd name="T51" fmla="*/ 1 h 750"/>
                <a:gd name="T52" fmla="*/ 1 w 941"/>
                <a:gd name="T53" fmla="*/ 1 h 750"/>
                <a:gd name="T54" fmla="*/ 1 w 941"/>
                <a:gd name="T55" fmla="*/ 1 h 750"/>
                <a:gd name="T56" fmla="*/ 1 w 941"/>
                <a:gd name="T57" fmla="*/ 1 h 750"/>
                <a:gd name="T58" fmla="*/ 1 w 941"/>
                <a:gd name="T59" fmla="*/ 1 h 750"/>
                <a:gd name="T60" fmla="*/ 1 w 941"/>
                <a:gd name="T61" fmla="*/ 1 h 750"/>
                <a:gd name="T62" fmla="*/ 1 w 941"/>
                <a:gd name="T63" fmla="*/ 1 h 750"/>
                <a:gd name="T64" fmla="*/ 1 w 941"/>
                <a:gd name="T65" fmla="*/ 1 h 750"/>
                <a:gd name="T66" fmla="*/ 1 w 941"/>
                <a:gd name="T67" fmla="*/ 1 h 750"/>
                <a:gd name="T68" fmla="*/ 1 w 941"/>
                <a:gd name="T69" fmla="*/ 1 h 750"/>
                <a:gd name="T70" fmla="*/ 1 w 941"/>
                <a:gd name="T71" fmla="*/ 1 h 750"/>
                <a:gd name="T72" fmla="*/ 1 w 941"/>
                <a:gd name="T73" fmla="*/ 1 h 750"/>
                <a:gd name="T74" fmla="*/ 1 w 941"/>
                <a:gd name="T75" fmla="*/ 1 h 750"/>
                <a:gd name="T76" fmla="*/ 1 w 941"/>
                <a:gd name="T77" fmla="*/ 1 h 750"/>
                <a:gd name="T78" fmla="*/ 1 w 941"/>
                <a:gd name="T79" fmla="*/ 1 h 750"/>
                <a:gd name="T80" fmla="*/ 1 w 941"/>
                <a:gd name="T81" fmla="*/ 1 h 750"/>
                <a:gd name="T82" fmla="*/ 1 w 941"/>
                <a:gd name="T83" fmla="*/ 1 h 750"/>
                <a:gd name="T84" fmla="*/ 1 w 941"/>
                <a:gd name="T85" fmla="*/ 1 h 750"/>
                <a:gd name="T86" fmla="*/ 1 w 941"/>
                <a:gd name="T87" fmla="*/ 1 h 750"/>
                <a:gd name="T88" fmla="*/ 1 w 941"/>
                <a:gd name="T89" fmla="*/ 1 h 750"/>
                <a:gd name="T90" fmla="*/ 1 w 941"/>
                <a:gd name="T91" fmla="*/ 1 h 750"/>
                <a:gd name="T92" fmla="*/ 1 w 941"/>
                <a:gd name="T93" fmla="*/ 1 h 750"/>
                <a:gd name="T94" fmla="*/ 1 w 941"/>
                <a:gd name="T95" fmla="*/ 1 h 750"/>
                <a:gd name="T96" fmla="*/ 1 w 941"/>
                <a:gd name="T97" fmla="*/ 1 h 750"/>
                <a:gd name="T98" fmla="*/ 0 w 941"/>
                <a:gd name="T99" fmla="*/ 1 h 750"/>
                <a:gd name="T100" fmla="*/ 0 w 941"/>
                <a:gd name="T101" fmla="*/ 1 h 7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41"/>
                <a:gd name="T154" fmla="*/ 0 h 750"/>
                <a:gd name="T155" fmla="*/ 941 w 941"/>
                <a:gd name="T156" fmla="*/ 750 h 7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41" h="750">
                  <a:moveTo>
                    <a:pt x="0" y="361"/>
                  </a:moveTo>
                  <a:lnTo>
                    <a:pt x="624" y="750"/>
                  </a:lnTo>
                  <a:lnTo>
                    <a:pt x="941" y="237"/>
                  </a:lnTo>
                  <a:lnTo>
                    <a:pt x="937" y="233"/>
                  </a:lnTo>
                  <a:lnTo>
                    <a:pt x="932" y="226"/>
                  </a:lnTo>
                  <a:lnTo>
                    <a:pt x="928" y="220"/>
                  </a:lnTo>
                  <a:lnTo>
                    <a:pt x="922" y="212"/>
                  </a:lnTo>
                  <a:lnTo>
                    <a:pt x="916" y="205"/>
                  </a:lnTo>
                  <a:lnTo>
                    <a:pt x="911" y="197"/>
                  </a:lnTo>
                  <a:lnTo>
                    <a:pt x="901" y="188"/>
                  </a:lnTo>
                  <a:lnTo>
                    <a:pt x="892" y="178"/>
                  </a:lnTo>
                  <a:lnTo>
                    <a:pt x="882" y="167"/>
                  </a:lnTo>
                  <a:lnTo>
                    <a:pt x="873" y="157"/>
                  </a:lnTo>
                  <a:lnTo>
                    <a:pt x="861" y="144"/>
                  </a:lnTo>
                  <a:lnTo>
                    <a:pt x="850" y="135"/>
                  </a:lnTo>
                  <a:lnTo>
                    <a:pt x="837" y="123"/>
                  </a:lnTo>
                  <a:lnTo>
                    <a:pt x="823" y="114"/>
                  </a:lnTo>
                  <a:lnTo>
                    <a:pt x="814" y="108"/>
                  </a:lnTo>
                  <a:lnTo>
                    <a:pt x="806" y="100"/>
                  </a:lnTo>
                  <a:lnTo>
                    <a:pt x="798" y="95"/>
                  </a:lnTo>
                  <a:lnTo>
                    <a:pt x="791" y="91"/>
                  </a:lnTo>
                  <a:lnTo>
                    <a:pt x="781" y="85"/>
                  </a:lnTo>
                  <a:lnTo>
                    <a:pt x="772" y="77"/>
                  </a:lnTo>
                  <a:lnTo>
                    <a:pt x="764" y="72"/>
                  </a:lnTo>
                  <a:lnTo>
                    <a:pt x="755" y="68"/>
                  </a:lnTo>
                  <a:lnTo>
                    <a:pt x="743" y="62"/>
                  </a:lnTo>
                  <a:lnTo>
                    <a:pt x="734" y="57"/>
                  </a:lnTo>
                  <a:lnTo>
                    <a:pt x="724" y="53"/>
                  </a:lnTo>
                  <a:lnTo>
                    <a:pt x="715" y="47"/>
                  </a:lnTo>
                  <a:lnTo>
                    <a:pt x="705" y="43"/>
                  </a:lnTo>
                  <a:lnTo>
                    <a:pt x="694" y="39"/>
                  </a:lnTo>
                  <a:lnTo>
                    <a:pt x="683" y="34"/>
                  </a:lnTo>
                  <a:lnTo>
                    <a:pt x="675" y="32"/>
                  </a:lnTo>
                  <a:lnTo>
                    <a:pt x="662" y="26"/>
                  </a:lnTo>
                  <a:lnTo>
                    <a:pt x="650" y="22"/>
                  </a:lnTo>
                  <a:lnTo>
                    <a:pt x="639" y="19"/>
                  </a:lnTo>
                  <a:lnTo>
                    <a:pt x="625" y="17"/>
                  </a:lnTo>
                  <a:lnTo>
                    <a:pt x="612" y="11"/>
                  </a:lnTo>
                  <a:lnTo>
                    <a:pt x="601" y="9"/>
                  </a:lnTo>
                  <a:lnTo>
                    <a:pt x="587" y="7"/>
                  </a:lnTo>
                  <a:lnTo>
                    <a:pt x="576" y="5"/>
                  </a:lnTo>
                  <a:lnTo>
                    <a:pt x="563" y="1"/>
                  </a:lnTo>
                  <a:lnTo>
                    <a:pt x="549" y="1"/>
                  </a:lnTo>
                  <a:lnTo>
                    <a:pt x="534" y="0"/>
                  </a:lnTo>
                  <a:lnTo>
                    <a:pt x="521" y="0"/>
                  </a:lnTo>
                  <a:lnTo>
                    <a:pt x="506" y="0"/>
                  </a:lnTo>
                  <a:lnTo>
                    <a:pt x="492" y="0"/>
                  </a:lnTo>
                  <a:lnTo>
                    <a:pt x="477" y="0"/>
                  </a:lnTo>
                  <a:lnTo>
                    <a:pt x="464" y="1"/>
                  </a:lnTo>
                  <a:lnTo>
                    <a:pt x="447" y="1"/>
                  </a:lnTo>
                  <a:lnTo>
                    <a:pt x="432" y="1"/>
                  </a:lnTo>
                  <a:lnTo>
                    <a:pt x="416" y="1"/>
                  </a:lnTo>
                  <a:lnTo>
                    <a:pt x="403" y="5"/>
                  </a:lnTo>
                  <a:lnTo>
                    <a:pt x="390" y="7"/>
                  </a:lnTo>
                  <a:lnTo>
                    <a:pt x="376" y="9"/>
                  </a:lnTo>
                  <a:lnTo>
                    <a:pt x="363" y="15"/>
                  </a:lnTo>
                  <a:lnTo>
                    <a:pt x="348" y="19"/>
                  </a:lnTo>
                  <a:lnTo>
                    <a:pt x="335" y="22"/>
                  </a:lnTo>
                  <a:lnTo>
                    <a:pt x="321" y="26"/>
                  </a:lnTo>
                  <a:lnTo>
                    <a:pt x="310" y="32"/>
                  </a:lnTo>
                  <a:lnTo>
                    <a:pt x="298" y="38"/>
                  </a:lnTo>
                  <a:lnTo>
                    <a:pt x="285" y="41"/>
                  </a:lnTo>
                  <a:lnTo>
                    <a:pt x="274" y="47"/>
                  </a:lnTo>
                  <a:lnTo>
                    <a:pt x="262" y="55"/>
                  </a:lnTo>
                  <a:lnTo>
                    <a:pt x="253" y="62"/>
                  </a:lnTo>
                  <a:lnTo>
                    <a:pt x="241" y="66"/>
                  </a:lnTo>
                  <a:lnTo>
                    <a:pt x="230" y="74"/>
                  </a:lnTo>
                  <a:lnTo>
                    <a:pt x="221" y="79"/>
                  </a:lnTo>
                  <a:lnTo>
                    <a:pt x="211" y="87"/>
                  </a:lnTo>
                  <a:lnTo>
                    <a:pt x="200" y="95"/>
                  </a:lnTo>
                  <a:lnTo>
                    <a:pt x="192" y="102"/>
                  </a:lnTo>
                  <a:lnTo>
                    <a:pt x="182" y="110"/>
                  </a:lnTo>
                  <a:lnTo>
                    <a:pt x="173" y="119"/>
                  </a:lnTo>
                  <a:lnTo>
                    <a:pt x="163" y="127"/>
                  </a:lnTo>
                  <a:lnTo>
                    <a:pt x="154" y="135"/>
                  </a:lnTo>
                  <a:lnTo>
                    <a:pt x="146" y="142"/>
                  </a:lnTo>
                  <a:lnTo>
                    <a:pt x="139" y="152"/>
                  </a:lnTo>
                  <a:lnTo>
                    <a:pt x="129" y="159"/>
                  </a:lnTo>
                  <a:lnTo>
                    <a:pt x="124" y="167"/>
                  </a:lnTo>
                  <a:lnTo>
                    <a:pt x="116" y="176"/>
                  </a:lnTo>
                  <a:lnTo>
                    <a:pt x="110" y="186"/>
                  </a:lnTo>
                  <a:lnTo>
                    <a:pt x="101" y="193"/>
                  </a:lnTo>
                  <a:lnTo>
                    <a:pt x="95" y="201"/>
                  </a:lnTo>
                  <a:lnTo>
                    <a:pt x="87" y="209"/>
                  </a:lnTo>
                  <a:lnTo>
                    <a:pt x="82" y="218"/>
                  </a:lnTo>
                  <a:lnTo>
                    <a:pt x="74" y="226"/>
                  </a:lnTo>
                  <a:lnTo>
                    <a:pt x="68" y="233"/>
                  </a:lnTo>
                  <a:lnTo>
                    <a:pt x="65" y="241"/>
                  </a:lnTo>
                  <a:lnTo>
                    <a:pt x="59" y="249"/>
                  </a:lnTo>
                  <a:lnTo>
                    <a:pt x="53" y="256"/>
                  </a:lnTo>
                  <a:lnTo>
                    <a:pt x="49" y="264"/>
                  </a:lnTo>
                  <a:lnTo>
                    <a:pt x="44" y="271"/>
                  </a:lnTo>
                  <a:lnTo>
                    <a:pt x="40" y="279"/>
                  </a:lnTo>
                  <a:lnTo>
                    <a:pt x="32" y="292"/>
                  </a:lnTo>
                  <a:lnTo>
                    <a:pt x="27" y="306"/>
                  </a:lnTo>
                  <a:lnTo>
                    <a:pt x="19" y="317"/>
                  </a:lnTo>
                  <a:lnTo>
                    <a:pt x="13" y="326"/>
                  </a:lnTo>
                  <a:lnTo>
                    <a:pt x="8" y="336"/>
                  </a:lnTo>
                  <a:lnTo>
                    <a:pt x="6" y="346"/>
                  </a:lnTo>
                  <a:lnTo>
                    <a:pt x="0" y="357"/>
                  </a:lnTo>
                  <a:lnTo>
                    <a:pt x="0" y="361"/>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64" name="Freeform 133"/>
            <p:cNvSpPr>
              <a:spLocks/>
            </p:cNvSpPr>
            <p:nvPr/>
          </p:nvSpPr>
          <p:spPr bwMode="auto">
            <a:xfrm>
              <a:off x="3970" y="3432"/>
              <a:ext cx="153" cy="200"/>
            </a:xfrm>
            <a:custGeom>
              <a:avLst/>
              <a:gdLst>
                <a:gd name="T0" fmla="*/ 1 w 306"/>
                <a:gd name="T1" fmla="*/ 0 h 400"/>
                <a:gd name="T2" fmla="*/ 0 w 306"/>
                <a:gd name="T3" fmla="*/ 1 h 400"/>
                <a:gd name="T4" fmla="*/ 1 w 306"/>
                <a:gd name="T5" fmla="*/ 1 h 400"/>
                <a:gd name="T6" fmla="*/ 1 w 306"/>
                <a:gd name="T7" fmla="*/ 1 h 400"/>
                <a:gd name="T8" fmla="*/ 1 w 306"/>
                <a:gd name="T9" fmla="*/ 1 h 400"/>
                <a:gd name="T10" fmla="*/ 1 w 306"/>
                <a:gd name="T11" fmla="*/ 1 h 400"/>
                <a:gd name="T12" fmla="*/ 1 w 306"/>
                <a:gd name="T13" fmla="*/ 1 h 400"/>
                <a:gd name="T14" fmla="*/ 1 w 306"/>
                <a:gd name="T15" fmla="*/ 1 h 400"/>
                <a:gd name="T16" fmla="*/ 1 w 306"/>
                <a:gd name="T17" fmla="*/ 1 h 400"/>
                <a:gd name="T18" fmla="*/ 1 w 306"/>
                <a:gd name="T19" fmla="*/ 1 h 400"/>
                <a:gd name="T20" fmla="*/ 1 w 306"/>
                <a:gd name="T21" fmla="*/ 1 h 400"/>
                <a:gd name="T22" fmla="*/ 1 w 306"/>
                <a:gd name="T23" fmla="*/ 1 h 400"/>
                <a:gd name="T24" fmla="*/ 1 w 306"/>
                <a:gd name="T25" fmla="*/ 1 h 400"/>
                <a:gd name="T26" fmla="*/ 1 w 306"/>
                <a:gd name="T27" fmla="*/ 1 h 400"/>
                <a:gd name="T28" fmla="*/ 1 w 306"/>
                <a:gd name="T29" fmla="*/ 1 h 400"/>
                <a:gd name="T30" fmla="*/ 1 w 306"/>
                <a:gd name="T31" fmla="*/ 1 h 400"/>
                <a:gd name="T32" fmla="*/ 1 w 306"/>
                <a:gd name="T33" fmla="*/ 1 h 400"/>
                <a:gd name="T34" fmla="*/ 1 w 306"/>
                <a:gd name="T35" fmla="*/ 1 h 400"/>
                <a:gd name="T36" fmla="*/ 1 w 306"/>
                <a:gd name="T37" fmla="*/ 1 h 400"/>
                <a:gd name="T38" fmla="*/ 1 w 306"/>
                <a:gd name="T39" fmla="*/ 1 h 400"/>
                <a:gd name="T40" fmla="*/ 1 w 306"/>
                <a:gd name="T41" fmla="*/ 1 h 400"/>
                <a:gd name="T42" fmla="*/ 1 w 306"/>
                <a:gd name="T43" fmla="*/ 1 h 400"/>
                <a:gd name="T44" fmla="*/ 1 w 306"/>
                <a:gd name="T45" fmla="*/ 1 h 400"/>
                <a:gd name="T46" fmla="*/ 1 w 306"/>
                <a:gd name="T47" fmla="*/ 1 h 400"/>
                <a:gd name="T48" fmla="*/ 1 w 306"/>
                <a:gd name="T49" fmla="*/ 1 h 400"/>
                <a:gd name="T50" fmla="*/ 1 w 306"/>
                <a:gd name="T51" fmla="*/ 1 h 400"/>
                <a:gd name="T52" fmla="*/ 1 w 306"/>
                <a:gd name="T53" fmla="*/ 1 h 400"/>
                <a:gd name="T54" fmla="*/ 1 w 306"/>
                <a:gd name="T55" fmla="*/ 1 h 400"/>
                <a:gd name="T56" fmla="*/ 1 w 306"/>
                <a:gd name="T57" fmla="*/ 1 h 400"/>
                <a:gd name="T58" fmla="*/ 1 w 306"/>
                <a:gd name="T59" fmla="*/ 1 h 400"/>
                <a:gd name="T60" fmla="*/ 1 w 306"/>
                <a:gd name="T61" fmla="*/ 1 h 400"/>
                <a:gd name="T62" fmla="*/ 1 w 306"/>
                <a:gd name="T63" fmla="*/ 1 h 400"/>
                <a:gd name="T64" fmla="*/ 1 w 306"/>
                <a:gd name="T65" fmla="*/ 1 h 400"/>
                <a:gd name="T66" fmla="*/ 1 w 306"/>
                <a:gd name="T67" fmla="*/ 0 h 400"/>
                <a:gd name="T68" fmla="*/ 1 w 306"/>
                <a:gd name="T69" fmla="*/ 0 h 400"/>
                <a:gd name="T70" fmla="*/ 1 w 306"/>
                <a:gd name="T71" fmla="*/ 0 h 4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6"/>
                <a:gd name="T109" fmla="*/ 0 h 400"/>
                <a:gd name="T110" fmla="*/ 306 w 306"/>
                <a:gd name="T111" fmla="*/ 400 h 40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6" h="400">
                  <a:moveTo>
                    <a:pt x="30" y="0"/>
                  </a:moveTo>
                  <a:lnTo>
                    <a:pt x="0" y="400"/>
                  </a:lnTo>
                  <a:lnTo>
                    <a:pt x="306" y="191"/>
                  </a:lnTo>
                  <a:lnTo>
                    <a:pt x="304" y="187"/>
                  </a:lnTo>
                  <a:lnTo>
                    <a:pt x="300" y="181"/>
                  </a:lnTo>
                  <a:lnTo>
                    <a:pt x="295" y="172"/>
                  </a:lnTo>
                  <a:lnTo>
                    <a:pt x="285" y="160"/>
                  </a:lnTo>
                  <a:lnTo>
                    <a:pt x="278" y="153"/>
                  </a:lnTo>
                  <a:lnTo>
                    <a:pt x="272" y="145"/>
                  </a:lnTo>
                  <a:lnTo>
                    <a:pt x="262" y="135"/>
                  </a:lnTo>
                  <a:lnTo>
                    <a:pt x="255" y="128"/>
                  </a:lnTo>
                  <a:lnTo>
                    <a:pt x="245" y="118"/>
                  </a:lnTo>
                  <a:lnTo>
                    <a:pt x="234" y="109"/>
                  </a:lnTo>
                  <a:lnTo>
                    <a:pt x="222" y="99"/>
                  </a:lnTo>
                  <a:lnTo>
                    <a:pt x="209" y="92"/>
                  </a:lnTo>
                  <a:lnTo>
                    <a:pt x="202" y="86"/>
                  </a:lnTo>
                  <a:lnTo>
                    <a:pt x="194" y="80"/>
                  </a:lnTo>
                  <a:lnTo>
                    <a:pt x="186" y="76"/>
                  </a:lnTo>
                  <a:lnTo>
                    <a:pt x="179" y="71"/>
                  </a:lnTo>
                  <a:lnTo>
                    <a:pt x="171" y="67"/>
                  </a:lnTo>
                  <a:lnTo>
                    <a:pt x="164" y="63"/>
                  </a:lnTo>
                  <a:lnTo>
                    <a:pt x="156" y="57"/>
                  </a:lnTo>
                  <a:lnTo>
                    <a:pt x="148" y="56"/>
                  </a:lnTo>
                  <a:lnTo>
                    <a:pt x="141" y="50"/>
                  </a:lnTo>
                  <a:lnTo>
                    <a:pt x="133" y="46"/>
                  </a:lnTo>
                  <a:lnTo>
                    <a:pt x="126" y="40"/>
                  </a:lnTo>
                  <a:lnTo>
                    <a:pt x="118" y="38"/>
                  </a:lnTo>
                  <a:lnTo>
                    <a:pt x="105" y="31"/>
                  </a:lnTo>
                  <a:lnTo>
                    <a:pt x="91" y="25"/>
                  </a:lnTo>
                  <a:lnTo>
                    <a:pt x="78" y="18"/>
                  </a:lnTo>
                  <a:lnTo>
                    <a:pt x="67" y="14"/>
                  </a:lnTo>
                  <a:lnTo>
                    <a:pt x="55" y="10"/>
                  </a:lnTo>
                  <a:lnTo>
                    <a:pt x="48" y="6"/>
                  </a:lnTo>
                  <a:lnTo>
                    <a:pt x="34" y="0"/>
                  </a:lnTo>
                  <a:lnTo>
                    <a:pt x="3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65" name="Freeform 134"/>
            <p:cNvSpPr>
              <a:spLocks/>
            </p:cNvSpPr>
            <p:nvPr/>
          </p:nvSpPr>
          <p:spPr bwMode="auto">
            <a:xfrm>
              <a:off x="3985" y="3197"/>
              <a:ext cx="338" cy="330"/>
            </a:xfrm>
            <a:custGeom>
              <a:avLst/>
              <a:gdLst>
                <a:gd name="T0" fmla="*/ 1 w 675"/>
                <a:gd name="T1" fmla="*/ 0 h 662"/>
                <a:gd name="T2" fmla="*/ 0 w 675"/>
                <a:gd name="T3" fmla="*/ 0 h 662"/>
                <a:gd name="T4" fmla="*/ 1 w 675"/>
                <a:gd name="T5" fmla="*/ 0 h 662"/>
                <a:gd name="T6" fmla="*/ 1 w 675"/>
                <a:gd name="T7" fmla="*/ 0 h 662"/>
                <a:gd name="T8" fmla="*/ 1 w 675"/>
                <a:gd name="T9" fmla="*/ 0 h 662"/>
                <a:gd name="T10" fmla="*/ 1 w 675"/>
                <a:gd name="T11" fmla="*/ 0 h 662"/>
                <a:gd name="T12" fmla="*/ 1 w 675"/>
                <a:gd name="T13" fmla="*/ 0 h 662"/>
                <a:gd name="T14" fmla="*/ 0 60000 65536"/>
                <a:gd name="T15" fmla="*/ 0 60000 65536"/>
                <a:gd name="T16" fmla="*/ 0 60000 65536"/>
                <a:gd name="T17" fmla="*/ 0 60000 65536"/>
                <a:gd name="T18" fmla="*/ 0 60000 65536"/>
                <a:gd name="T19" fmla="*/ 0 60000 65536"/>
                <a:gd name="T20" fmla="*/ 0 60000 65536"/>
                <a:gd name="T21" fmla="*/ 0 w 675"/>
                <a:gd name="T22" fmla="*/ 0 h 662"/>
                <a:gd name="T23" fmla="*/ 675 w 675"/>
                <a:gd name="T24" fmla="*/ 662 h 6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5" h="662">
                  <a:moveTo>
                    <a:pt x="23" y="0"/>
                  </a:moveTo>
                  <a:lnTo>
                    <a:pt x="0" y="471"/>
                  </a:lnTo>
                  <a:lnTo>
                    <a:pt x="179" y="563"/>
                  </a:lnTo>
                  <a:lnTo>
                    <a:pt x="276" y="662"/>
                  </a:lnTo>
                  <a:lnTo>
                    <a:pt x="675" y="397"/>
                  </a:lnTo>
                  <a:lnTo>
                    <a:pt x="23"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66" name="Freeform 135"/>
            <p:cNvSpPr>
              <a:spLocks/>
            </p:cNvSpPr>
            <p:nvPr/>
          </p:nvSpPr>
          <p:spPr bwMode="auto">
            <a:xfrm>
              <a:off x="4013" y="2531"/>
              <a:ext cx="706" cy="858"/>
            </a:xfrm>
            <a:custGeom>
              <a:avLst/>
              <a:gdLst>
                <a:gd name="T0" fmla="*/ 1 w 1412"/>
                <a:gd name="T1" fmla="*/ 0 h 1715"/>
                <a:gd name="T2" fmla="*/ 0 w 1412"/>
                <a:gd name="T3" fmla="*/ 1 h 1715"/>
                <a:gd name="T4" fmla="*/ 1 w 1412"/>
                <a:gd name="T5" fmla="*/ 1 h 1715"/>
                <a:gd name="T6" fmla="*/ 1 w 1412"/>
                <a:gd name="T7" fmla="*/ 1 h 1715"/>
                <a:gd name="T8" fmla="*/ 1 w 1412"/>
                <a:gd name="T9" fmla="*/ 0 h 1715"/>
                <a:gd name="T10" fmla="*/ 1 w 1412"/>
                <a:gd name="T11" fmla="*/ 0 h 1715"/>
                <a:gd name="T12" fmla="*/ 0 60000 65536"/>
                <a:gd name="T13" fmla="*/ 0 60000 65536"/>
                <a:gd name="T14" fmla="*/ 0 60000 65536"/>
                <a:gd name="T15" fmla="*/ 0 60000 65536"/>
                <a:gd name="T16" fmla="*/ 0 60000 65536"/>
                <a:gd name="T17" fmla="*/ 0 60000 65536"/>
                <a:gd name="T18" fmla="*/ 0 w 1412"/>
                <a:gd name="T19" fmla="*/ 0 h 1715"/>
                <a:gd name="T20" fmla="*/ 1412 w 1412"/>
                <a:gd name="T21" fmla="*/ 1715 h 1715"/>
              </a:gdLst>
              <a:ahLst/>
              <a:cxnLst>
                <a:cxn ang="T12">
                  <a:pos x="T0" y="T1"/>
                </a:cxn>
                <a:cxn ang="T13">
                  <a:pos x="T2" y="T3"/>
                </a:cxn>
                <a:cxn ang="T14">
                  <a:pos x="T4" y="T5"/>
                </a:cxn>
                <a:cxn ang="T15">
                  <a:pos x="T6" y="T7"/>
                </a:cxn>
                <a:cxn ang="T16">
                  <a:pos x="T8" y="T9"/>
                </a:cxn>
                <a:cxn ang="T17">
                  <a:pos x="T10" y="T11"/>
                </a:cxn>
              </a:cxnLst>
              <a:rect l="T18" t="T19" r="T20" b="T21"/>
              <a:pathLst>
                <a:path w="1412" h="1715">
                  <a:moveTo>
                    <a:pt x="821" y="0"/>
                  </a:moveTo>
                  <a:lnTo>
                    <a:pt x="0" y="1358"/>
                  </a:lnTo>
                  <a:lnTo>
                    <a:pt x="616" y="1715"/>
                  </a:lnTo>
                  <a:lnTo>
                    <a:pt x="1412" y="401"/>
                  </a:lnTo>
                  <a:lnTo>
                    <a:pt x="821" y="0"/>
                  </a:lnTo>
                  <a:close/>
                </a:path>
              </a:pathLst>
            </a:custGeom>
            <a:solidFill>
              <a:srgbClr val="FFF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67" name="Freeform 136"/>
            <p:cNvSpPr>
              <a:spLocks/>
            </p:cNvSpPr>
            <p:nvPr/>
          </p:nvSpPr>
          <p:spPr bwMode="auto">
            <a:xfrm>
              <a:off x="3992" y="2523"/>
              <a:ext cx="431" cy="701"/>
            </a:xfrm>
            <a:custGeom>
              <a:avLst/>
              <a:gdLst>
                <a:gd name="T0" fmla="*/ 0 w 863"/>
                <a:gd name="T1" fmla="*/ 0 h 1403"/>
                <a:gd name="T2" fmla="*/ 0 w 863"/>
                <a:gd name="T3" fmla="*/ 0 h 1403"/>
                <a:gd name="T4" fmla="*/ 0 w 863"/>
                <a:gd name="T5" fmla="*/ 0 h 1403"/>
                <a:gd name="T6" fmla="*/ 0 w 863"/>
                <a:gd name="T7" fmla="*/ 0 h 1403"/>
                <a:gd name="T8" fmla="*/ 0 w 863"/>
                <a:gd name="T9" fmla="*/ 0 h 1403"/>
                <a:gd name="T10" fmla="*/ 0 w 863"/>
                <a:gd name="T11" fmla="*/ 0 h 1403"/>
                <a:gd name="T12" fmla="*/ 0 60000 65536"/>
                <a:gd name="T13" fmla="*/ 0 60000 65536"/>
                <a:gd name="T14" fmla="*/ 0 60000 65536"/>
                <a:gd name="T15" fmla="*/ 0 60000 65536"/>
                <a:gd name="T16" fmla="*/ 0 60000 65536"/>
                <a:gd name="T17" fmla="*/ 0 60000 65536"/>
                <a:gd name="T18" fmla="*/ 0 w 863"/>
                <a:gd name="T19" fmla="*/ 0 h 1403"/>
                <a:gd name="T20" fmla="*/ 863 w 863"/>
                <a:gd name="T21" fmla="*/ 1403 h 1403"/>
              </a:gdLst>
              <a:ahLst/>
              <a:cxnLst>
                <a:cxn ang="T12">
                  <a:pos x="T0" y="T1"/>
                </a:cxn>
                <a:cxn ang="T13">
                  <a:pos x="T2" y="T3"/>
                </a:cxn>
                <a:cxn ang="T14">
                  <a:pos x="T4" y="T5"/>
                </a:cxn>
                <a:cxn ang="T15">
                  <a:pos x="T6" y="T7"/>
                </a:cxn>
                <a:cxn ang="T16">
                  <a:pos x="T8" y="T9"/>
                </a:cxn>
                <a:cxn ang="T17">
                  <a:pos x="T10" y="T11"/>
                </a:cxn>
              </a:cxnLst>
              <a:rect l="T18" t="T19" r="T20" b="T21"/>
              <a:pathLst>
                <a:path w="863" h="1403">
                  <a:moveTo>
                    <a:pt x="821" y="0"/>
                  </a:moveTo>
                  <a:lnTo>
                    <a:pt x="0" y="1380"/>
                  </a:lnTo>
                  <a:lnTo>
                    <a:pt x="42" y="1403"/>
                  </a:lnTo>
                  <a:lnTo>
                    <a:pt x="863" y="25"/>
                  </a:lnTo>
                  <a:lnTo>
                    <a:pt x="8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68" name="Freeform 137"/>
            <p:cNvSpPr>
              <a:spLocks/>
            </p:cNvSpPr>
            <p:nvPr/>
          </p:nvSpPr>
          <p:spPr bwMode="auto">
            <a:xfrm>
              <a:off x="4312" y="2704"/>
              <a:ext cx="429" cy="697"/>
            </a:xfrm>
            <a:custGeom>
              <a:avLst/>
              <a:gdLst>
                <a:gd name="T0" fmla="*/ 1 w 858"/>
                <a:gd name="T1" fmla="*/ 0 h 1394"/>
                <a:gd name="T2" fmla="*/ 0 w 858"/>
                <a:gd name="T3" fmla="*/ 1 h 1394"/>
                <a:gd name="T4" fmla="*/ 1 w 858"/>
                <a:gd name="T5" fmla="*/ 1 h 1394"/>
                <a:gd name="T6" fmla="*/ 1 w 858"/>
                <a:gd name="T7" fmla="*/ 1 h 1394"/>
                <a:gd name="T8" fmla="*/ 1 w 858"/>
                <a:gd name="T9" fmla="*/ 0 h 1394"/>
                <a:gd name="T10" fmla="*/ 1 w 858"/>
                <a:gd name="T11" fmla="*/ 0 h 1394"/>
                <a:gd name="T12" fmla="*/ 0 60000 65536"/>
                <a:gd name="T13" fmla="*/ 0 60000 65536"/>
                <a:gd name="T14" fmla="*/ 0 60000 65536"/>
                <a:gd name="T15" fmla="*/ 0 60000 65536"/>
                <a:gd name="T16" fmla="*/ 0 60000 65536"/>
                <a:gd name="T17" fmla="*/ 0 60000 65536"/>
                <a:gd name="T18" fmla="*/ 0 w 858"/>
                <a:gd name="T19" fmla="*/ 0 h 1394"/>
                <a:gd name="T20" fmla="*/ 858 w 858"/>
                <a:gd name="T21" fmla="*/ 1394 h 1394"/>
              </a:gdLst>
              <a:ahLst/>
              <a:cxnLst>
                <a:cxn ang="T12">
                  <a:pos x="T0" y="T1"/>
                </a:cxn>
                <a:cxn ang="T13">
                  <a:pos x="T2" y="T3"/>
                </a:cxn>
                <a:cxn ang="T14">
                  <a:pos x="T4" y="T5"/>
                </a:cxn>
                <a:cxn ang="T15">
                  <a:pos x="T6" y="T7"/>
                </a:cxn>
                <a:cxn ang="T16">
                  <a:pos x="T8" y="T9"/>
                </a:cxn>
                <a:cxn ang="T17">
                  <a:pos x="T10" y="T11"/>
                </a:cxn>
              </a:cxnLst>
              <a:rect l="T18" t="T19" r="T20" b="T21"/>
              <a:pathLst>
                <a:path w="858" h="1394">
                  <a:moveTo>
                    <a:pt x="816" y="0"/>
                  </a:moveTo>
                  <a:lnTo>
                    <a:pt x="0" y="1369"/>
                  </a:lnTo>
                  <a:lnTo>
                    <a:pt x="42" y="1394"/>
                  </a:lnTo>
                  <a:lnTo>
                    <a:pt x="858" y="27"/>
                  </a:lnTo>
                  <a:lnTo>
                    <a:pt x="8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69" name="Freeform 138"/>
            <p:cNvSpPr>
              <a:spLocks/>
            </p:cNvSpPr>
            <p:nvPr/>
          </p:nvSpPr>
          <p:spPr bwMode="auto">
            <a:xfrm>
              <a:off x="4407" y="2518"/>
              <a:ext cx="333" cy="219"/>
            </a:xfrm>
            <a:custGeom>
              <a:avLst/>
              <a:gdLst>
                <a:gd name="T0" fmla="*/ 1 w 665"/>
                <a:gd name="T1" fmla="*/ 0 h 439"/>
                <a:gd name="T2" fmla="*/ 0 w 665"/>
                <a:gd name="T3" fmla="*/ 0 h 439"/>
                <a:gd name="T4" fmla="*/ 1 w 665"/>
                <a:gd name="T5" fmla="*/ 0 h 439"/>
                <a:gd name="T6" fmla="*/ 1 w 665"/>
                <a:gd name="T7" fmla="*/ 0 h 439"/>
                <a:gd name="T8" fmla="*/ 1 w 665"/>
                <a:gd name="T9" fmla="*/ 0 h 439"/>
                <a:gd name="T10" fmla="*/ 1 w 665"/>
                <a:gd name="T11" fmla="*/ 0 h 439"/>
                <a:gd name="T12" fmla="*/ 0 60000 65536"/>
                <a:gd name="T13" fmla="*/ 0 60000 65536"/>
                <a:gd name="T14" fmla="*/ 0 60000 65536"/>
                <a:gd name="T15" fmla="*/ 0 60000 65536"/>
                <a:gd name="T16" fmla="*/ 0 60000 65536"/>
                <a:gd name="T17" fmla="*/ 0 60000 65536"/>
                <a:gd name="T18" fmla="*/ 0 w 665"/>
                <a:gd name="T19" fmla="*/ 0 h 439"/>
                <a:gd name="T20" fmla="*/ 665 w 665"/>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665" h="439">
                  <a:moveTo>
                    <a:pt x="24" y="0"/>
                  </a:moveTo>
                  <a:lnTo>
                    <a:pt x="0" y="44"/>
                  </a:lnTo>
                  <a:lnTo>
                    <a:pt x="640" y="439"/>
                  </a:lnTo>
                  <a:lnTo>
                    <a:pt x="665" y="39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0" name="Freeform 139"/>
            <p:cNvSpPr>
              <a:spLocks/>
            </p:cNvSpPr>
            <p:nvPr/>
          </p:nvSpPr>
          <p:spPr bwMode="auto">
            <a:xfrm>
              <a:off x="4393" y="2345"/>
              <a:ext cx="507" cy="383"/>
            </a:xfrm>
            <a:custGeom>
              <a:avLst/>
              <a:gdLst>
                <a:gd name="T0" fmla="*/ 1 w 1013"/>
                <a:gd name="T1" fmla="*/ 1 h 766"/>
                <a:gd name="T2" fmla="*/ 1 w 1013"/>
                <a:gd name="T3" fmla="*/ 1 h 766"/>
                <a:gd name="T4" fmla="*/ 1 w 1013"/>
                <a:gd name="T5" fmla="*/ 1 h 766"/>
                <a:gd name="T6" fmla="*/ 1 w 1013"/>
                <a:gd name="T7" fmla="*/ 1 h 766"/>
                <a:gd name="T8" fmla="*/ 1 w 1013"/>
                <a:gd name="T9" fmla="*/ 1 h 766"/>
                <a:gd name="T10" fmla="*/ 1 w 1013"/>
                <a:gd name="T11" fmla="*/ 1 h 766"/>
                <a:gd name="T12" fmla="*/ 1 w 1013"/>
                <a:gd name="T13" fmla="*/ 1 h 766"/>
                <a:gd name="T14" fmla="*/ 1 w 1013"/>
                <a:gd name="T15" fmla="*/ 1 h 766"/>
                <a:gd name="T16" fmla="*/ 1 w 1013"/>
                <a:gd name="T17" fmla="*/ 1 h 766"/>
                <a:gd name="T18" fmla="*/ 1 w 1013"/>
                <a:gd name="T19" fmla="*/ 0 h 766"/>
                <a:gd name="T20" fmla="*/ 1 w 1013"/>
                <a:gd name="T21" fmla="*/ 1 h 766"/>
                <a:gd name="T22" fmla="*/ 1 w 1013"/>
                <a:gd name="T23" fmla="*/ 1 h 766"/>
                <a:gd name="T24" fmla="*/ 1 w 1013"/>
                <a:gd name="T25" fmla="*/ 1 h 766"/>
                <a:gd name="T26" fmla="*/ 1 w 1013"/>
                <a:gd name="T27" fmla="*/ 1 h 766"/>
                <a:gd name="T28" fmla="*/ 1 w 1013"/>
                <a:gd name="T29" fmla="*/ 1 h 766"/>
                <a:gd name="T30" fmla="*/ 1 w 1013"/>
                <a:gd name="T31" fmla="*/ 1 h 766"/>
                <a:gd name="T32" fmla="*/ 1 w 1013"/>
                <a:gd name="T33" fmla="*/ 1 h 766"/>
                <a:gd name="T34" fmla="*/ 1 w 1013"/>
                <a:gd name="T35" fmla="*/ 1 h 766"/>
                <a:gd name="T36" fmla="*/ 1 w 1013"/>
                <a:gd name="T37" fmla="*/ 1 h 766"/>
                <a:gd name="T38" fmla="*/ 1 w 1013"/>
                <a:gd name="T39" fmla="*/ 1 h 766"/>
                <a:gd name="T40" fmla="*/ 1 w 1013"/>
                <a:gd name="T41" fmla="*/ 1 h 766"/>
                <a:gd name="T42" fmla="*/ 1 w 1013"/>
                <a:gd name="T43" fmla="*/ 1 h 766"/>
                <a:gd name="T44" fmla="*/ 1 w 1013"/>
                <a:gd name="T45" fmla="*/ 1 h 766"/>
                <a:gd name="T46" fmla="*/ 1 w 1013"/>
                <a:gd name="T47" fmla="*/ 1 h 766"/>
                <a:gd name="T48" fmla="*/ 1 w 1013"/>
                <a:gd name="T49" fmla="*/ 1 h 766"/>
                <a:gd name="T50" fmla="*/ 1 w 1013"/>
                <a:gd name="T51" fmla="*/ 1 h 766"/>
                <a:gd name="T52" fmla="*/ 1 w 1013"/>
                <a:gd name="T53" fmla="*/ 1 h 766"/>
                <a:gd name="T54" fmla="*/ 1 w 1013"/>
                <a:gd name="T55" fmla="*/ 1 h 766"/>
                <a:gd name="T56" fmla="*/ 1 w 1013"/>
                <a:gd name="T57" fmla="*/ 1 h 766"/>
                <a:gd name="T58" fmla="*/ 1 w 1013"/>
                <a:gd name="T59" fmla="*/ 1 h 766"/>
                <a:gd name="T60" fmla="*/ 1 w 1013"/>
                <a:gd name="T61" fmla="*/ 1 h 766"/>
                <a:gd name="T62" fmla="*/ 1 w 1013"/>
                <a:gd name="T63" fmla="*/ 1 h 766"/>
                <a:gd name="T64" fmla="*/ 1 w 1013"/>
                <a:gd name="T65" fmla="*/ 1 h 766"/>
                <a:gd name="T66" fmla="*/ 1 w 1013"/>
                <a:gd name="T67" fmla="*/ 1 h 766"/>
                <a:gd name="T68" fmla="*/ 1 w 1013"/>
                <a:gd name="T69" fmla="*/ 1 h 766"/>
                <a:gd name="T70" fmla="*/ 1 w 1013"/>
                <a:gd name="T71" fmla="*/ 1 h 766"/>
                <a:gd name="T72" fmla="*/ 1 w 1013"/>
                <a:gd name="T73" fmla="*/ 1 h 766"/>
                <a:gd name="T74" fmla="*/ 1 w 1013"/>
                <a:gd name="T75" fmla="*/ 1 h 766"/>
                <a:gd name="T76" fmla="*/ 1 w 1013"/>
                <a:gd name="T77" fmla="*/ 1 h 766"/>
                <a:gd name="T78" fmla="*/ 1 w 1013"/>
                <a:gd name="T79" fmla="*/ 1 h 766"/>
                <a:gd name="T80" fmla="*/ 1 w 1013"/>
                <a:gd name="T81" fmla="*/ 1 h 766"/>
                <a:gd name="T82" fmla="*/ 1 w 1013"/>
                <a:gd name="T83" fmla="*/ 1 h 766"/>
                <a:gd name="T84" fmla="*/ 1 w 1013"/>
                <a:gd name="T85" fmla="*/ 1 h 766"/>
                <a:gd name="T86" fmla="*/ 1 w 1013"/>
                <a:gd name="T87" fmla="*/ 1 h 766"/>
                <a:gd name="T88" fmla="*/ 1 w 1013"/>
                <a:gd name="T89" fmla="*/ 1 h 766"/>
                <a:gd name="T90" fmla="*/ 1 w 1013"/>
                <a:gd name="T91" fmla="*/ 1 h 766"/>
                <a:gd name="T92" fmla="*/ 1 w 1013"/>
                <a:gd name="T93" fmla="*/ 1 h 766"/>
                <a:gd name="T94" fmla="*/ 1 w 1013"/>
                <a:gd name="T95" fmla="*/ 1 h 766"/>
                <a:gd name="T96" fmla="*/ 1 w 1013"/>
                <a:gd name="T97" fmla="*/ 1 h 766"/>
                <a:gd name="T98" fmla="*/ 1 w 1013"/>
                <a:gd name="T99" fmla="*/ 1 h 766"/>
                <a:gd name="T100" fmla="*/ 1 w 1013"/>
                <a:gd name="T101" fmla="*/ 1 h 766"/>
                <a:gd name="T102" fmla="*/ 1 w 1013"/>
                <a:gd name="T103" fmla="*/ 1 h 766"/>
                <a:gd name="T104" fmla="*/ 1 w 1013"/>
                <a:gd name="T105" fmla="*/ 1 h 766"/>
                <a:gd name="T106" fmla="*/ 1 w 1013"/>
                <a:gd name="T107" fmla="*/ 1 h 766"/>
                <a:gd name="T108" fmla="*/ 1 w 1013"/>
                <a:gd name="T109" fmla="*/ 1 h 766"/>
                <a:gd name="T110" fmla="*/ 1 w 1013"/>
                <a:gd name="T111" fmla="*/ 1 h 766"/>
                <a:gd name="T112" fmla="*/ 1 w 1013"/>
                <a:gd name="T113" fmla="*/ 1 h 766"/>
                <a:gd name="T114" fmla="*/ 1 w 1013"/>
                <a:gd name="T115" fmla="*/ 1 h 766"/>
                <a:gd name="T116" fmla="*/ 1 w 1013"/>
                <a:gd name="T117" fmla="*/ 1 h 766"/>
                <a:gd name="T118" fmla="*/ 1 w 1013"/>
                <a:gd name="T119" fmla="*/ 1 h 766"/>
                <a:gd name="T120" fmla="*/ 1 w 1013"/>
                <a:gd name="T121" fmla="*/ 1 h 766"/>
                <a:gd name="T122" fmla="*/ 1 w 1013"/>
                <a:gd name="T123" fmla="*/ 1 h 766"/>
                <a:gd name="T124" fmla="*/ 1 w 1013"/>
                <a:gd name="T125" fmla="*/ 1 h 7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13"/>
                <a:gd name="T190" fmla="*/ 0 h 766"/>
                <a:gd name="T191" fmla="*/ 1013 w 1013"/>
                <a:gd name="T192" fmla="*/ 766 h 7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13" h="766">
                  <a:moveTo>
                    <a:pt x="1000" y="226"/>
                  </a:moveTo>
                  <a:lnTo>
                    <a:pt x="996" y="222"/>
                  </a:lnTo>
                  <a:lnTo>
                    <a:pt x="991" y="217"/>
                  </a:lnTo>
                  <a:lnTo>
                    <a:pt x="983" y="207"/>
                  </a:lnTo>
                  <a:lnTo>
                    <a:pt x="972" y="198"/>
                  </a:lnTo>
                  <a:lnTo>
                    <a:pt x="964" y="190"/>
                  </a:lnTo>
                  <a:lnTo>
                    <a:pt x="956" y="182"/>
                  </a:lnTo>
                  <a:lnTo>
                    <a:pt x="949" y="175"/>
                  </a:lnTo>
                  <a:lnTo>
                    <a:pt x="941" y="169"/>
                  </a:lnTo>
                  <a:lnTo>
                    <a:pt x="932" y="160"/>
                  </a:lnTo>
                  <a:lnTo>
                    <a:pt x="924" y="152"/>
                  </a:lnTo>
                  <a:lnTo>
                    <a:pt x="915" y="144"/>
                  </a:lnTo>
                  <a:lnTo>
                    <a:pt x="905" y="137"/>
                  </a:lnTo>
                  <a:lnTo>
                    <a:pt x="894" y="129"/>
                  </a:lnTo>
                  <a:lnTo>
                    <a:pt x="880" y="120"/>
                  </a:lnTo>
                  <a:lnTo>
                    <a:pt x="869" y="110"/>
                  </a:lnTo>
                  <a:lnTo>
                    <a:pt x="857" y="102"/>
                  </a:lnTo>
                  <a:lnTo>
                    <a:pt x="842" y="93"/>
                  </a:lnTo>
                  <a:lnTo>
                    <a:pt x="829" y="83"/>
                  </a:lnTo>
                  <a:lnTo>
                    <a:pt x="816" y="76"/>
                  </a:lnTo>
                  <a:lnTo>
                    <a:pt x="804" y="68"/>
                  </a:lnTo>
                  <a:lnTo>
                    <a:pt x="789" y="61"/>
                  </a:lnTo>
                  <a:lnTo>
                    <a:pt x="774" y="53"/>
                  </a:lnTo>
                  <a:lnTo>
                    <a:pt x="761" y="45"/>
                  </a:lnTo>
                  <a:lnTo>
                    <a:pt x="745" y="40"/>
                  </a:lnTo>
                  <a:lnTo>
                    <a:pt x="728" y="34"/>
                  </a:lnTo>
                  <a:lnTo>
                    <a:pt x="713" y="30"/>
                  </a:lnTo>
                  <a:lnTo>
                    <a:pt x="696" y="25"/>
                  </a:lnTo>
                  <a:lnTo>
                    <a:pt x="681" y="23"/>
                  </a:lnTo>
                  <a:lnTo>
                    <a:pt x="665" y="17"/>
                  </a:lnTo>
                  <a:lnTo>
                    <a:pt x="652" y="15"/>
                  </a:lnTo>
                  <a:lnTo>
                    <a:pt x="639" y="11"/>
                  </a:lnTo>
                  <a:lnTo>
                    <a:pt x="626" y="9"/>
                  </a:lnTo>
                  <a:lnTo>
                    <a:pt x="612" y="7"/>
                  </a:lnTo>
                  <a:lnTo>
                    <a:pt x="597" y="6"/>
                  </a:lnTo>
                  <a:lnTo>
                    <a:pt x="584" y="4"/>
                  </a:lnTo>
                  <a:lnTo>
                    <a:pt x="572" y="4"/>
                  </a:lnTo>
                  <a:lnTo>
                    <a:pt x="559" y="2"/>
                  </a:lnTo>
                  <a:lnTo>
                    <a:pt x="544" y="0"/>
                  </a:lnTo>
                  <a:lnTo>
                    <a:pt x="532" y="0"/>
                  </a:lnTo>
                  <a:lnTo>
                    <a:pt x="521" y="0"/>
                  </a:lnTo>
                  <a:lnTo>
                    <a:pt x="508" y="0"/>
                  </a:lnTo>
                  <a:lnTo>
                    <a:pt x="494" y="0"/>
                  </a:lnTo>
                  <a:lnTo>
                    <a:pt x="483" y="2"/>
                  </a:lnTo>
                  <a:lnTo>
                    <a:pt x="472" y="4"/>
                  </a:lnTo>
                  <a:lnTo>
                    <a:pt x="458" y="4"/>
                  </a:lnTo>
                  <a:lnTo>
                    <a:pt x="447" y="6"/>
                  </a:lnTo>
                  <a:lnTo>
                    <a:pt x="434" y="7"/>
                  </a:lnTo>
                  <a:lnTo>
                    <a:pt x="422" y="9"/>
                  </a:lnTo>
                  <a:lnTo>
                    <a:pt x="411" y="11"/>
                  </a:lnTo>
                  <a:lnTo>
                    <a:pt x="399" y="15"/>
                  </a:lnTo>
                  <a:lnTo>
                    <a:pt x="388" y="17"/>
                  </a:lnTo>
                  <a:lnTo>
                    <a:pt x="376" y="23"/>
                  </a:lnTo>
                  <a:lnTo>
                    <a:pt x="365" y="25"/>
                  </a:lnTo>
                  <a:lnTo>
                    <a:pt x="354" y="28"/>
                  </a:lnTo>
                  <a:lnTo>
                    <a:pt x="342" y="32"/>
                  </a:lnTo>
                  <a:lnTo>
                    <a:pt x="331" y="38"/>
                  </a:lnTo>
                  <a:lnTo>
                    <a:pt x="321" y="42"/>
                  </a:lnTo>
                  <a:lnTo>
                    <a:pt x="310" y="45"/>
                  </a:lnTo>
                  <a:lnTo>
                    <a:pt x="299" y="53"/>
                  </a:lnTo>
                  <a:lnTo>
                    <a:pt x="291" y="59"/>
                  </a:lnTo>
                  <a:lnTo>
                    <a:pt x="278" y="63"/>
                  </a:lnTo>
                  <a:lnTo>
                    <a:pt x="268" y="68"/>
                  </a:lnTo>
                  <a:lnTo>
                    <a:pt x="257" y="74"/>
                  </a:lnTo>
                  <a:lnTo>
                    <a:pt x="247" y="82"/>
                  </a:lnTo>
                  <a:lnTo>
                    <a:pt x="236" y="87"/>
                  </a:lnTo>
                  <a:lnTo>
                    <a:pt x="224" y="95"/>
                  </a:lnTo>
                  <a:lnTo>
                    <a:pt x="217" y="101"/>
                  </a:lnTo>
                  <a:lnTo>
                    <a:pt x="207" y="110"/>
                  </a:lnTo>
                  <a:lnTo>
                    <a:pt x="196" y="118"/>
                  </a:lnTo>
                  <a:lnTo>
                    <a:pt x="186" y="125"/>
                  </a:lnTo>
                  <a:lnTo>
                    <a:pt x="177" y="135"/>
                  </a:lnTo>
                  <a:lnTo>
                    <a:pt x="167" y="142"/>
                  </a:lnTo>
                  <a:lnTo>
                    <a:pt x="158" y="150"/>
                  </a:lnTo>
                  <a:lnTo>
                    <a:pt x="150" y="160"/>
                  </a:lnTo>
                  <a:lnTo>
                    <a:pt x="141" y="171"/>
                  </a:lnTo>
                  <a:lnTo>
                    <a:pt x="131" y="180"/>
                  </a:lnTo>
                  <a:lnTo>
                    <a:pt x="122" y="190"/>
                  </a:lnTo>
                  <a:lnTo>
                    <a:pt x="112" y="199"/>
                  </a:lnTo>
                  <a:lnTo>
                    <a:pt x="105" y="211"/>
                  </a:lnTo>
                  <a:lnTo>
                    <a:pt x="95" y="222"/>
                  </a:lnTo>
                  <a:lnTo>
                    <a:pt x="86" y="232"/>
                  </a:lnTo>
                  <a:lnTo>
                    <a:pt x="76" y="243"/>
                  </a:lnTo>
                  <a:lnTo>
                    <a:pt x="68" y="255"/>
                  </a:lnTo>
                  <a:lnTo>
                    <a:pt x="61" y="268"/>
                  </a:lnTo>
                  <a:lnTo>
                    <a:pt x="53" y="277"/>
                  </a:lnTo>
                  <a:lnTo>
                    <a:pt x="44" y="291"/>
                  </a:lnTo>
                  <a:lnTo>
                    <a:pt x="36" y="304"/>
                  </a:lnTo>
                  <a:lnTo>
                    <a:pt x="29" y="317"/>
                  </a:lnTo>
                  <a:lnTo>
                    <a:pt x="21" y="331"/>
                  </a:lnTo>
                  <a:lnTo>
                    <a:pt x="13" y="344"/>
                  </a:lnTo>
                  <a:lnTo>
                    <a:pt x="6" y="359"/>
                  </a:lnTo>
                  <a:lnTo>
                    <a:pt x="0" y="374"/>
                  </a:lnTo>
                  <a:lnTo>
                    <a:pt x="44" y="397"/>
                  </a:lnTo>
                  <a:lnTo>
                    <a:pt x="49" y="382"/>
                  </a:lnTo>
                  <a:lnTo>
                    <a:pt x="57" y="369"/>
                  </a:lnTo>
                  <a:lnTo>
                    <a:pt x="63" y="355"/>
                  </a:lnTo>
                  <a:lnTo>
                    <a:pt x="70" y="344"/>
                  </a:lnTo>
                  <a:lnTo>
                    <a:pt x="76" y="331"/>
                  </a:lnTo>
                  <a:lnTo>
                    <a:pt x="84" y="321"/>
                  </a:lnTo>
                  <a:lnTo>
                    <a:pt x="91" y="308"/>
                  </a:lnTo>
                  <a:lnTo>
                    <a:pt x="101" y="298"/>
                  </a:lnTo>
                  <a:lnTo>
                    <a:pt x="107" y="285"/>
                  </a:lnTo>
                  <a:lnTo>
                    <a:pt x="114" y="275"/>
                  </a:lnTo>
                  <a:lnTo>
                    <a:pt x="122" y="262"/>
                  </a:lnTo>
                  <a:lnTo>
                    <a:pt x="131" y="255"/>
                  </a:lnTo>
                  <a:lnTo>
                    <a:pt x="139" y="243"/>
                  </a:lnTo>
                  <a:lnTo>
                    <a:pt x="146" y="234"/>
                  </a:lnTo>
                  <a:lnTo>
                    <a:pt x="156" y="226"/>
                  </a:lnTo>
                  <a:lnTo>
                    <a:pt x="165" y="217"/>
                  </a:lnTo>
                  <a:lnTo>
                    <a:pt x="173" y="207"/>
                  </a:lnTo>
                  <a:lnTo>
                    <a:pt x="181" y="198"/>
                  </a:lnTo>
                  <a:lnTo>
                    <a:pt x="186" y="188"/>
                  </a:lnTo>
                  <a:lnTo>
                    <a:pt x="196" y="180"/>
                  </a:lnTo>
                  <a:lnTo>
                    <a:pt x="205" y="173"/>
                  </a:lnTo>
                  <a:lnTo>
                    <a:pt x="215" y="165"/>
                  </a:lnTo>
                  <a:lnTo>
                    <a:pt x="224" y="158"/>
                  </a:lnTo>
                  <a:lnTo>
                    <a:pt x="232" y="150"/>
                  </a:lnTo>
                  <a:lnTo>
                    <a:pt x="242" y="142"/>
                  </a:lnTo>
                  <a:lnTo>
                    <a:pt x="251" y="137"/>
                  </a:lnTo>
                  <a:lnTo>
                    <a:pt x="261" y="129"/>
                  </a:lnTo>
                  <a:lnTo>
                    <a:pt x="270" y="125"/>
                  </a:lnTo>
                  <a:lnTo>
                    <a:pt x="278" y="118"/>
                  </a:lnTo>
                  <a:lnTo>
                    <a:pt x="289" y="114"/>
                  </a:lnTo>
                  <a:lnTo>
                    <a:pt x="299" y="108"/>
                  </a:lnTo>
                  <a:lnTo>
                    <a:pt x="310" y="104"/>
                  </a:lnTo>
                  <a:lnTo>
                    <a:pt x="319" y="99"/>
                  </a:lnTo>
                  <a:lnTo>
                    <a:pt x="329" y="93"/>
                  </a:lnTo>
                  <a:lnTo>
                    <a:pt x="337" y="89"/>
                  </a:lnTo>
                  <a:lnTo>
                    <a:pt x="348" y="83"/>
                  </a:lnTo>
                  <a:lnTo>
                    <a:pt x="357" y="80"/>
                  </a:lnTo>
                  <a:lnTo>
                    <a:pt x="367" y="76"/>
                  </a:lnTo>
                  <a:lnTo>
                    <a:pt x="378" y="72"/>
                  </a:lnTo>
                  <a:lnTo>
                    <a:pt x="390" y="70"/>
                  </a:lnTo>
                  <a:lnTo>
                    <a:pt x="399" y="66"/>
                  </a:lnTo>
                  <a:lnTo>
                    <a:pt x="411" y="63"/>
                  </a:lnTo>
                  <a:lnTo>
                    <a:pt x="420" y="61"/>
                  </a:lnTo>
                  <a:lnTo>
                    <a:pt x="434" y="61"/>
                  </a:lnTo>
                  <a:lnTo>
                    <a:pt x="443" y="57"/>
                  </a:lnTo>
                  <a:lnTo>
                    <a:pt x="454" y="55"/>
                  </a:lnTo>
                  <a:lnTo>
                    <a:pt x="466" y="53"/>
                  </a:lnTo>
                  <a:lnTo>
                    <a:pt x="477" y="53"/>
                  </a:lnTo>
                  <a:lnTo>
                    <a:pt x="487" y="53"/>
                  </a:lnTo>
                  <a:lnTo>
                    <a:pt x="500" y="51"/>
                  </a:lnTo>
                  <a:lnTo>
                    <a:pt x="510" y="51"/>
                  </a:lnTo>
                  <a:lnTo>
                    <a:pt x="523" y="51"/>
                  </a:lnTo>
                  <a:lnTo>
                    <a:pt x="532" y="51"/>
                  </a:lnTo>
                  <a:lnTo>
                    <a:pt x="546" y="51"/>
                  </a:lnTo>
                  <a:lnTo>
                    <a:pt x="557" y="53"/>
                  </a:lnTo>
                  <a:lnTo>
                    <a:pt x="570" y="53"/>
                  </a:lnTo>
                  <a:lnTo>
                    <a:pt x="582" y="53"/>
                  </a:lnTo>
                  <a:lnTo>
                    <a:pt x="593" y="55"/>
                  </a:lnTo>
                  <a:lnTo>
                    <a:pt x="605" y="57"/>
                  </a:lnTo>
                  <a:lnTo>
                    <a:pt x="620" y="61"/>
                  </a:lnTo>
                  <a:lnTo>
                    <a:pt x="631" y="61"/>
                  </a:lnTo>
                  <a:lnTo>
                    <a:pt x="643" y="63"/>
                  </a:lnTo>
                  <a:lnTo>
                    <a:pt x="656" y="66"/>
                  </a:lnTo>
                  <a:lnTo>
                    <a:pt x="671" y="70"/>
                  </a:lnTo>
                  <a:lnTo>
                    <a:pt x="681" y="72"/>
                  </a:lnTo>
                  <a:lnTo>
                    <a:pt x="694" y="76"/>
                  </a:lnTo>
                  <a:lnTo>
                    <a:pt x="705" y="80"/>
                  </a:lnTo>
                  <a:lnTo>
                    <a:pt x="719" y="83"/>
                  </a:lnTo>
                  <a:lnTo>
                    <a:pt x="730" y="89"/>
                  </a:lnTo>
                  <a:lnTo>
                    <a:pt x="742" y="93"/>
                  </a:lnTo>
                  <a:lnTo>
                    <a:pt x="753" y="99"/>
                  </a:lnTo>
                  <a:lnTo>
                    <a:pt x="766" y="104"/>
                  </a:lnTo>
                  <a:lnTo>
                    <a:pt x="774" y="108"/>
                  </a:lnTo>
                  <a:lnTo>
                    <a:pt x="787" y="114"/>
                  </a:lnTo>
                  <a:lnTo>
                    <a:pt x="797" y="121"/>
                  </a:lnTo>
                  <a:lnTo>
                    <a:pt x="808" y="129"/>
                  </a:lnTo>
                  <a:lnTo>
                    <a:pt x="818" y="135"/>
                  </a:lnTo>
                  <a:lnTo>
                    <a:pt x="827" y="142"/>
                  </a:lnTo>
                  <a:lnTo>
                    <a:pt x="837" y="148"/>
                  </a:lnTo>
                  <a:lnTo>
                    <a:pt x="848" y="156"/>
                  </a:lnTo>
                  <a:lnTo>
                    <a:pt x="856" y="160"/>
                  </a:lnTo>
                  <a:lnTo>
                    <a:pt x="865" y="167"/>
                  </a:lnTo>
                  <a:lnTo>
                    <a:pt x="873" y="173"/>
                  </a:lnTo>
                  <a:lnTo>
                    <a:pt x="880" y="180"/>
                  </a:lnTo>
                  <a:lnTo>
                    <a:pt x="886" y="186"/>
                  </a:lnTo>
                  <a:lnTo>
                    <a:pt x="894" y="192"/>
                  </a:lnTo>
                  <a:lnTo>
                    <a:pt x="901" y="198"/>
                  </a:lnTo>
                  <a:lnTo>
                    <a:pt x="909" y="205"/>
                  </a:lnTo>
                  <a:lnTo>
                    <a:pt x="922" y="217"/>
                  </a:lnTo>
                  <a:lnTo>
                    <a:pt x="932" y="228"/>
                  </a:lnTo>
                  <a:lnTo>
                    <a:pt x="941" y="237"/>
                  </a:lnTo>
                  <a:lnTo>
                    <a:pt x="951" y="247"/>
                  </a:lnTo>
                  <a:lnTo>
                    <a:pt x="641" y="741"/>
                  </a:lnTo>
                  <a:lnTo>
                    <a:pt x="684" y="766"/>
                  </a:lnTo>
                  <a:lnTo>
                    <a:pt x="688" y="756"/>
                  </a:lnTo>
                  <a:lnTo>
                    <a:pt x="694" y="749"/>
                  </a:lnTo>
                  <a:lnTo>
                    <a:pt x="698" y="741"/>
                  </a:lnTo>
                  <a:lnTo>
                    <a:pt x="703" y="734"/>
                  </a:lnTo>
                  <a:lnTo>
                    <a:pt x="707" y="724"/>
                  </a:lnTo>
                  <a:lnTo>
                    <a:pt x="715" y="715"/>
                  </a:lnTo>
                  <a:lnTo>
                    <a:pt x="719" y="707"/>
                  </a:lnTo>
                  <a:lnTo>
                    <a:pt x="724" y="699"/>
                  </a:lnTo>
                  <a:lnTo>
                    <a:pt x="730" y="690"/>
                  </a:lnTo>
                  <a:lnTo>
                    <a:pt x="734" y="682"/>
                  </a:lnTo>
                  <a:lnTo>
                    <a:pt x="738" y="675"/>
                  </a:lnTo>
                  <a:lnTo>
                    <a:pt x="745" y="667"/>
                  </a:lnTo>
                  <a:lnTo>
                    <a:pt x="749" y="658"/>
                  </a:lnTo>
                  <a:lnTo>
                    <a:pt x="755" y="650"/>
                  </a:lnTo>
                  <a:lnTo>
                    <a:pt x="761" y="642"/>
                  </a:lnTo>
                  <a:lnTo>
                    <a:pt x="766" y="635"/>
                  </a:lnTo>
                  <a:lnTo>
                    <a:pt x="770" y="625"/>
                  </a:lnTo>
                  <a:lnTo>
                    <a:pt x="774" y="616"/>
                  </a:lnTo>
                  <a:lnTo>
                    <a:pt x="780" y="608"/>
                  </a:lnTo>
                  <a:lnTo>
                    <a:pt x="785" y="601"/>
                  </a:lnTo>
                  <a:lnTo>
                    <a:pt x="789" y="593"/>
                  </a:lnTo>
                  <a:lnTo>
                    <a:pt x="797" y="583"/>
                  </a:lnTo>
                  <a:lnTo>
                    <a:pt x="800" y="576"/>
                  </a:lnTo>
                  <a:lnTo>
                    <a:pt x="806" y="568"/>
                  </a:lnTo>
                  <a:lnTo>
                    <a:pt x="812" y="559"/>
                  </a:lnTo>
                  <a:lnTo>
                    <a:pt x="816" y="551"/>
                  </a:lnTo>
                  <a:lnTo>
                    <a:pt x="819" y="542"/>
                  </a:lnTo>
                  <a:lnTo>
                    <a:pt x="827" y="534"/>
                  </a:lnTo>
                  <a:lnTo>
                    <a:pt x="831" y="524"/>
                  </a:lnTo>
                  <a:lnTo>
                    <a:pt x="837" y="517"/>
                  </a:lnTo>
                  <a:lnTo>
                    <a:pt x="842" y="509"/>
                  </a:lnTo>
                  <a:lnTo>
                    <a:pt x="848" y="502"/>
                  </a:lnTo>
                  <a:lnTo>
                    <a:pt x="852" y="494"/>
                  </a:lnTo>
                  <a:lnTo>
                    <a:pt x="857" y="485"/>
                  </a:lnTo>
                  <a:lnTo>
                    <a:pt x="861" y="477"/>
                  </a:lnTo>
                  <a:lnTo>
                    <a:pt x="867" y="469"/>
                  </a:lnTo>
                  <a:lnTo>
                    <a:pt x="873" y="460"/>
                  </a:lnTo>
                  <a:lnTo>
                    <a:pt x="878" y="450"/>
                  </a:lnTo>
                  <a:lnTo>
                    <a:pt x="882" y="443"/>
                  </a:lnTo>
                  <a:lnTo>
                    <a:pt x="888" y="435"/>
                  </a:lnTo>
                  <a:lnTo>
                    <a:pt x="894" y="428"/>
                  </a:lnTo>
                  <a:lnTo>
                    <a:pt x="897" y="420"/>
                  </a:lnTo>
                  <a:lnTo>
                    <a:pt x="901" y="410"/>
                  </a:lnTo>
                  <a:lnTo>
                    <a:pt x="909" y="403"/>
                  </a:lnTo>
                  <a:lnTo>
                    <a:pt x="913" y="393"/>
                  </a:lnTo>
                  <a:lnTo>
                    <a:pt x="918" y="386"/>
                  </a:lnTo>
                  <a:lnTo>
                    <a:pt x="924" y="378"/>
                  </a:lnTo>
                  <a:lnTo>
                    <a:pt x="930" y="371"/>
                  </a:lnTo>
                  <a:lnTo>
                    <a:pt x="934" y="361"/>
                  </a:lnTo>
                  <a:lnTo>
                    <a:pt x="939" y="352"/>
                  </a:lnTo>
                  <a:lnTo>
                    <a:pt x="943" y="344"/>
                  </a:lnTo>
                  <a:lnTo>
                    <a:pt x="949" y="338"/>
                  </a:lnTo>
                  <a:lnTo>
                    <a:pt x="953" y="329"/>
                  </a:lnTo>
                  <a:lnTo>
                    <a:pt x="960" y="319"/>
                  </a:lnTo>
                  <a:lnTo>
                    <a:pt x="964" y="312"/>
                  </a:lnTo>
                  <a:lnTo>
                    <a:pt x="970" y="304"/>
                  </a:lnTo>
                  <a:lnTo>
                    <a:pt x="975" y="294"/>
                  </a:lnTo>
                  <a:lnTo>
                    <a:pt x="979" y="287"/>
                  </a:lnTo>
                  <a:lnTo>
                    <a:pt x="983" y="279"/>
                  </a:lnTo>
                  <a:lnTo>
                    <a:pt x="991" y="272"/>
                  </a:lnTo>
                  <a:lnTo>
                    <a:pt x="994" y="262"/>
                  </a:lnTo>
                  <a:lnTo>
                    <a:pt x="1000" y="255"/>
                  </a:lnTo>
                  <a:lnTo>
                    <a:pt x="1006" y="247"/>
                  </a:lnTo>
                  <a:lnTo>
                    <a:pt x="1013" y="239"/>
                  </a:lnTo>
                  <a:lnTo>
                    <a:pt x="100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1" name="Freeform 140"/>
            <p:cNvSpPr>
              <a:spLocks/>
            </p:cNvSpPr>
            <p:nvPr/>
          </p:nvSpPr>
          <p:spPr bwMode="auto">
            <a:xfrm>
              <a:off x="3991" y="3186"/>
              <a:ext cx="343" cy="223"/>
            </a:xfrm>
            <a:custGeom>
              <a:avLst/>
              <a:gdLst>
                <a:gd name="T0" fmla="*/ 1 w 686"/>
                <a:gd name="T1" fmla="*/ 0 h 447"/>
                <a:gd name="T2" fmla="*/ 1 w 686"/>
                <a:gd name="T3" fmla="*/ 0 h 447"/>
                <a:gd name="T4" fmla="*/ 1 w 686"/>
                <a:gd name="T5" fmla="*/ 0 h 447"/>
                <a:gd name="T6" fmla="*/ 1 w 686"/>
                <a:gd name="T7" fmla="*/ 0 h 447"/>
                <a:gd name="T8" fmla="*/ 1 w 686"/>
                <a:gd name="T9" fmla="*/ 0 h 447"/>
                <a:gd name="T10" fmla="*/ 1 w 686"/>
                <a:gd name="T11" fmla="*/ 0 h 447"/>
                <a:gd name="T12" fmla="*/ 1 w 686"/>
                <a:gd name="T13" fmla="*/ 0 h 447"/>
                <a:gd name="T14" fmla="*/ 1 w 686"/>
                <a:gd name="T15" fmla="*/ 0 h 447"/>
                <a:gd name="T16" fmla="*/ 1 w 686"/>
                <a:gd name="T17" fmla="*/ 0 h 447"/>
                <a:gd name="T18" fmla="*/ 1 w 686"/>
                <a:gd name="T19" fmla="*/ 0 h 447"/>
                <a:gd name="T20" fmla="*/ 1 w 686"/>
                <a:gd name="T21" fmla="*/ 0 h 447"/>
                <a:gd name="T22" fmla="*/ 1 w 686"/>
                <a:gd name="T23" fmla="*/ 0 h 447"/>
                <a:gd name="T24" fmla="*/ 1 w 686"/>
                <a:gd name="T25" fmla="*/ 0 h 447"/>
                <a:gd name="T26" fmla="*/ 1 w 686"/>
                <a:gd name="T27" fmla="*/ 0 h 447"/>
                <a:gd name="T28" fmla="*/ 1 w 686"/>
                <a:gd name="T29" fmla="*/ 0 h 447"/>
                <a:gd name="T30" fmla="*/ 1 w 686"/>
                <a:gd name="T31" fmla="*/ 0 h 447"/>
                <a:gd name="T32" fmla="*/ 1 w 686"/>
                <a:gd name="T33" fmla="*/ 0 h 447"/>
                <a:gd name="T34" fmla="*/ 0 w 686"/>
                <a:gd name="T35" fmla="*/ 0 h 447"/>
                <a:gd name="T36" fmla="*/ 1 w 686"/>
                <a:gd name="T37" fmla="*/ 0 h 447"/>
                <a:gd name="T38" fmla="*/ 1 w 686"/>
                <a:gd name="T39" fmla="*/ 0 h 447"/>
                <a:gd name="T40" fmla="*/ 1 w 686"/>
                <a:gd name="T41" fmla="*/ 0 h 447"/>
                <a:gd name="T42" fmla="*/ 1 w 686"/>
                <a:gd name="T43" fmla="*/ 0 h 447"/>
                <a:gd name="T44" fmla="*/ 1 w 686"/>
                <a:gd name="T45" fmla="*/ 0 h 447"/>
                <a:gd name="T46" fmla="*/ 1 w 686"/>
                <a:gd name="T47" fmla="*/ 0 h 447"/>
                <a:gd name="T48" fmla="*/ 1 w 686"/>
                <a:gd name="T49" fmla="*/ 0 h 447"/>
                <a:gd name="T50" fmla="*/ 1 w 686"/>
                <a:gd name="T51" fmla="*/ 0 h 447"/>
                <a:gd name="T52" fmla="*/ 1 w 686"/>
                <a:gd name="T53" fmla="*/ 0 h 447"/>
                <a:gd name="T54" fmla="*/ 1 w 686"/>
                <a:gd name="T55" fmla="*/ 0 h 447"/>
                <a:gd name="T56" fmla="*/ 1 w 686"/>
                <a:gd name="T57" fmla="*/ 0 h 447"/>
                <a:gd name="T58" fmla="*/ 1 w 686"/>
                <a:gd name="T59" fmla="*/ 0 h 447"/>
                <a:gd name="T60" fmla="*/ 1 w 686"/>
                <a:gd name="T61" fmla="*/ 0 h 447"/>
                <a:gd name="T62" fmla="*/ 1 w 686"/>
                <a:gd name="T63" fmla="*/ 0 h 447"/>
                <a:gd name="T64" fmla="*/ 1 w 686"/>
                <a:gd name="T65" fmla="*/ 0 h 447"/>
                <a:gd name="T66" fmla="*/ 1 w 686"/>
                <a:gd name="T67" fmla="*/ 0 h 447"/>
                <a:gd name="T68" fmla="*/ 1 w 686"/>
                <a:gd name="T69" fmla="*/ 0 h 447"/>
                <a:gd name="T70" fmla="*/ 1 w 686"/>
                <a:gd name="T71" fmla="*/ 0 h 447"/>
                <a:gd name="T72" fmla="*/ 1 w 686"/>
                <a:gd name="T73" fmla="*/ 0 h 447"/>
                <a:gd name="T74" fmla="*/ 1 w 686"/>
                <a:gd name="T75" fmla="*/ 0 h 447"/>
                <a:gd name="T76" fmla="*/ 1 w 686"/>
                <a:gd name="T77" fmla="*/ 0 h 447"/>
                <a:gd name="T78" fmla="*/ 1 w 686"/>
                <a:gd name="T79" fmla="*/ 0 h 447"/>
                <a:gd name="T80" fmla="*/ 1 w 686"/>
                <a:gd name="T81" fmla="*/ 0 h 44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6"/>
                <a:gd name="T124" fmla="*/ 0 h 447"/>
                <a:gd name="T125" fmla="*/ 686 w 686"/>
                <a:gd name="T126" fmla="*/ 447 h 44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6" h="447">
                  <a:moveTo>
                    <a:pt x="336" y="188"/>
                  </a:moveTo>
                  <a:lnTo>
                    <a:pt x="333" y="186"/>
                  </a:lnTo>
                  <a:lnTo>
                    <a:pt x="323" y="181"/>
                  </a:lnTo>
                  <a:lnTo>
                    <a:pt x="315" y="175"/>
                  </a:lnTo>
                  <a:lnTo>
                    <a:pt x="308" y="171"/>
                  </a:lnTo>
                  <a:lnTo>
                    <a:pt x="296" y="165"/>
                  </a:lnTo>
                  <a:lnTo>
                    <a:pt x="287" y="158"/>
                  </a:lnTo>
                  <a:lnTo>
                    <a:pt x="276" y="150"/>
                  </a:lnTo>
                  <a:lnTo>
                    <a:pt x="262" y="143"/>
                  </a:lnTo>
                  <a:lnTo>
                    <a:pt x="249" y="135"/>
                  </a:lnTo>
                  <a:lnTo>
                    <a:pt x="238" y="127"/>
                  </a:lnTo>
                  <a:lnTo>
                    <a:pt x="230" y="122"/>
                  </a:lnTo>
                  <a:lnTo>
                    <a:pt x="222" y="118"/>
                  </a:lnTo>
                  <a:lnTo>
                    <a:pt x="215" y="114"/>
                  </a:lnTo>
                  <a:lnTo>
                    <a:pt x="209" y="110"/>
                  </a:lnTo>
                  <a:lnTo>
                    <a:pt x="196" y="101"/>
                  </a:lnTo>
                  <a:lnTo>
                    <a:pt x="182" y="93"/>
                  </a:lnTo>
                  <a:lnTo>
                    <a:pt x="173" y="89"/>
                  </a:lnTo>
                  <a:lnTo>
                    <a:pt x="167" y="84"/>
                  </a:lnTo>
                  <a:lnTo>
                    <a:pt x="158" y="80"/>
                  </a:lnTo>
                  <a:lnTo>
                    <a:pt x="152" y="76"/>
                  </a:lnTo>
                  <a:lnTo>
                    <a:pt x="144" y="70"/>
                  </a:lnTo>
                  <a:lnTo>
                    <a:pt x="137" y="67"/>
                  </a:lnTo>
                  <a:lnTo>
                    <a:pt x="129" y="61"/>
                  </a:lnTo>
                  <a:lnTo>
                    <a:pt x="122" y="59"/>
                  </a:lnTo>
                  <a:lnTo>
                    <a:pt x="108" y="50"/>
                  </a:lnTo>
                  <a:lnTo>
                    <a:pt x="95" y="42"/>
                  </a:lnTo>
                  <a:lnTo>
                    <a:pt x="84" y="34"/>
                  </a:lnTo>
                  <a:lnTo>
                    <a:pt x="74" y="29"/>
                  </a:lnTo>
                  <a:lnTo>
                    <a:pt x="63" y="21"/>
                  </a:lnTo>
                  <a:lnTo>
                    <a:pt x="53" y="15"/>
                  </a:lnTo>
                  <a:lnTo>
                    <a:pt x="44" y="10"/>
                  </a:lnTo>
                  <a:lnTo>
                    <a:pt x="38" y="8"/>
                  </a:lnTo>
                  <a:lnTo>
                    <a:pt x="28" y="2"/>
                  </a:lnTo>
                  <a:lnTo>
                    <a:pt x="25" y="0"/>
                  </a:lnTo>
                  <a:lnTo>
                    <a:pt x="0" y="42"/>
                  </a:lnTo>
                  <a:lnTo>
                    <a:pt x="312" y="232"/>
                  </a:lnTo>
                  <a:lnTo>
                    <a:pt x="315" y="232"/>
                  </a:lnTo>
                  <a:lnTo>
                    <a:pt x="325" y="240"/>
                  </a:lnTo>
                  <a:lnTo>
                    <a:pt x="331" y="243"/>
                  </a:lnTo>
                  <a:lnTo>
                    <a:pt x="342" y="249"/>
                  </a:lnTo>
                  <a:lnTo>
                    <a:pt x="352" y="255"/>
                  </a:lnTo>
                  <a:lnTo>
                    <a:pt x="365" y="264"/>
                  </a:lnTo>
                  <a:lnTo>
                    <a:pt x="376" y="270"/>
                  </a:lnTo>
                  <a:lnTo>
                    <a:pt x="390" y="280"/>
                  </a:lnTo>
                  <a:lnTo>
                    <a:pt x="397" y="285"/>
                  </a:lnTo>
                  <a:lnTo>
                    <a:pt x="405" y="289"/>
                  </a:lnTo>
                  <a:lnTo>
                    <a:pt x="412" y="293"/>
                  </a:lnTo>
                  <a:lnTo>
                    <a:pt x="420" y="299"/>
                  </a:lnTo>
                  <a:lnTo>
                    <a:pt x="428" y="302"/>
                  </a:lnTo>
                  <a:lnTo>
                    <a:pt x="435" y="308"/>
                  </a:lnTo>
                  <a:lnTo>
                    <a:pt x="443" y="312"/>
                  </a:lnTo>
                  <a:lnTo>
                    <a:pt x="452" y="318"/>
                  </a:lnTo>
                  <a:lnTo>
                    <a:pt x="460" y="323"/>
                  </a:lnTo>
                  <a:lnTo>
                    <a:pt x="468" y="329"/>
                  </a:lnTo>
                  <a:lnTo>
                    <a:pt x="477" y="333"/>
                  </a:lnTo>
                  <a:lnTo>
                    <a:pt x="487" y="338"/>
                  </a:lnTo>
                  <a:lnTo>
                    <a:pt x="494" y="344"/>
                  </a:lnTo>
                  <a:lnTo>
                    <a:pt x="502" y="348"/>
                  </a:lnTo>
                  <a:lnTo>
                    <a:pt x="509" y="354"/>
                  </a:lnTo>
                  <a:lnTo>
                    <a:pt x="517" y="357"/>
                  </a:lnTo>
                  <a:lnTo>
                    <a:pt x="525" y="361"/>
                  </a:lnTo>
                  <a:lnTo>
                    <a:pt x="532" y="367"/>
                  </a:lnTo>
                  <a:lnTo>
                    <a:pt x="540" y="371"/>
                  </a:lnTo>
                  <a:lnTo>
                    <a:pt x="549" y="376"/>
                  </a:lnTo>
                  <a:lnTo>
                    <a:pt x="555" y="380"/>
                  </a:lnTo>
                  <a:lnTo>
                    <a:pt x="563" y="384"/>
                  </a:lnTo>
                  <a:lnTo>
                    <a:pt x="570" y="390"/>
                  </a:lnTo>
                  <a:lnTo>
                    <a:pt x="578" y="394"/>
                  </a:lnTo>
                  <a:lnTo>
                    <a:pt x="591" y="403"/>
                  </a:lnTo>
                  <a:lnTo>
                    <a:pt x="604" y="413"/>
                  </a:lnTo>
                  <a:lnTo>
                    <a:pt x="616" y="418"/>
                  </a:lnTo>
                  <a:lnTo>
                    <a:pt x="627" y="426"/>
                  </a:lnTo>
                  <a:lnTo>
                    <a:pt x="635" y="430"/>
                  </a:lnTo>
                  <a:lnTo>
                    <a:pt x="644" y="435"/>
                  </a:lnTo>
                  <a:lnTo>
                    <a:pt x="650" y="439"/>
                  </a:lnTo>
                  <a:lnTo>
                    <a:pt x="658" y="443"/>
                  </a:lnTo>
                  <a:lnTo>
                    <a:pt x="660" y="445"/>
                  </a:lnTo>
                  <a:lnTo>
                    <a:pt x="661" y="447"/>
                  </a:lnTo>
                  <a:lnTo>
                    <a:pt x="686" y="405"/>
                  </a:lnTo>
                  <a:lnTo>
                    <a:pt x="336"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2" name="Freeform 141"/>
            <p:cNvSpPr>
              <a:spLocks/>
            </p:cNvSpPr>
            <p:nvPr/>
          </p:nvSpPr>
          <p:spPr bwMode="auto">
            <a:xfrm>
              <a:off x="3956" y="3205"/>
              <a:ext cx="378" cy="452"/>
            </a:xfrm>
            <a:custGeom>
              <a:avLst/>
              <a:gdLst>
                <a:gd name="T0" fmla="*/ 1 w 756"/>
                <a:gd name="T1" fmla="*/ 1 h 903"/>
                <a:gd name="T2" fmla="*/ 1 w 756"/>
                <a:gd name="T3" fmla="*/ 0 h 903"/>
                <a:gd name="T4" fmla="*/ 1 w 756"/>
                <a:gd name="T5" fmla="*/ 1 h 903"/>
                <a:gd name="T6" fmla="*/ 1 w 756"/>
                <a:gd name="T7" fmla="*/ 1 h 903"/>
                <a:gd name="T8" fmla="*/ 1 w 756"/>
                <a:gd name="T9" fmla="*/ 1 h 903"/>
                <a:gd name="T10" fmla="*/ 1 w 756"/>
                <a:gd name="T11" fmla="*/ 1 h 903"/>
                <a:gd name="T12" fmla="*/ 1 w 756"/>
                <a:gd name="T13" fmla="*/ 1 h 903"/>
                <a:gd name="T14" fmla="*/ 1 w 756"/>
                <a:gd name="T15" fmla="*/ 1 h 903"/>
                <a:gd name="T16" fmla="*/ 1 w 756"/>
                <a:gd name="T17" fmla="*/ 1 h 903"/>
                <a:gd name="T18" fmla="*/ 1 w 756"/>
                <a:gd name="T19" fmla="*/ 1 h 903"/>
                <a:gd name="T20" fmla="*/ 1 w 756"/>
                <a:gd name="T21" fmla="*/ 1 h 903"/>
                <a:gd name="T22" fmla="*/ 1 w 756"/>
                <a:gd name="T23" fmla="*/ 1 h 903"/>
                <a:gd name="T24" fmla="*/ 1 w 756"/>
                <a:gd name="T25" fmla="*/ 1 h 903"/>
                <a:gd name="T26" fmla="*/ 1 w 756"/>
                <a:gd name="T27" fmla="*/ 1 h 903"/>
                <a:gd name="T28" fmla="*/ 1 w 756"/>
                <a:gd name="T29" fmla="*/ 1 h 903"/>
                <a:gd name="T30" fmla="*/ 1 w 756"/>
                <a:gd name="T31" fmla="*/ 1 h 903"/>
                <a:gd name="T32" fmla="*/ 1 w 756"/>
                <a:gd name="T33" fmla="*/ 1 h 903"/>
                <a:gd name="T34" fmla="*/ 1 w 756"/>
                <a:gd name="T35" fmla="*/ 1 h 903"/>
                <a:gd name="T36" fmla="*/ 1 w 756"/>
                <a:gd name="T37" fmla="*/ 1 h 903"/>
                <a:gd name="T38" fmla="*/ 1 w 756"/>
                <a:gd name="T39" fmla="*/ 1 h 903"/>
                <a:gd name="T40" fmla="*/ 1 w 756"/>
                <a:gd name="T41" fmla="*/ 1 h 903"/>
                <a:gd name="T42" fmla="*/ 1 w 756"/>
                <a:gd name="T43" fmla="*/ 1 h 903"/>
                <a:gd name="T44" fmla="*/ 1 w 756"/>
                <a:gd name="T45" fmla="*/ 1 h 903"/>
                <a:gd name="T46" fmla="*/ 1 w 756"/>
                <a:gd name="T47" fmla="*/ 1 h 903"/>
                <a:gd name="T48" fmla="*/ 1 w 756"/>
                <a:gd name="T49" fmla="*/ 1 h 903"/>
                <a:gd name="T50" fmla="*/ 1 w 756"/>
                <a:gd name="T51" fmla="*/ 1 h 903"/>
                <a:gd name="T52" fmla="*/ 1 w 756"/>
                <a:gd name="T53" fmla="*/ 1 h 903"/>
                <a:gd name="T54" fmla="*/ 1 w 756"/>
                <a:gd name="T55" fmla="*/ 1 h 903"/>
                <a:gd name="T56" fmla="*/ 1 w 756"/>
                <a:gd name="T57" fmla="*/ 1 h 903"/>
                <a:gd name="T58" fmla="*/ 1 w 756"/>
                <a:gd name="T59" fmla="*/ 1 h 903"/>
                <a:gd name="T60" fmla="*/ 1 w 756"/>
                <a:gd name="T61" fmla="*/ 1 h 903"/>
                <a:gd name="T62" fmla="*/ 1 w 756"/>
                <a:gd name="T63" fmla="*/ 1 h 903"/>
                <a:gd name="T64" fmla="*/ 0 w 756"/>
                <a:gd name="T65" fmla="*/ 1 h 903"/>
                <a:gd name="T66" fmla="*/ 0 w 756"/>
                <a:gd name="T67" fmla="*/ 1 h 903"/>
                <a:gd name="T68" fmla="*/ 1 w 756"/>
                <a:gd name="T69" fmla="*/ 1 h 9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6"/>
                <a:gd name="T106" fmla="*/ 0 h 903"/>
                <a:gd name="T107" fmla="*/ 756 w 756"/>
                <a:gd name="T108" fmla="*/ 903 h 9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6" h="903">
                  <a:moveTo>
                    <a:pt x="733" y="348"/>
                  </a:moveTo>
                  <a:lnTo>
                    <a:pt x="55" y="806"/>
                  </a:lnTo>
                  <a:lnTo>
                    <a:pt x="117" y="6"/>
                  </a:lnTo>
                  <a:lnTo>
                    <a:pt x="66" y="0"/>
                  </a:lnTo>
                  <a:lnTo>
                    <a:pt x="66" y="15"/>
                  </a:lnTo>
                  <a:lnTo>
                    <a:pt x="64" y="29"/>
                  </a:lnTo>
                  <a:lnTo>
                    <a:pt x="62" y="42"/>
                  </a:lnTo>
                  <a:lnTo>
                    <a:pt x="62" y="55"/>
                  </a:lnTo>
                  <a:lnTo>
                    <a:pt x="60" y="69"/>
                  </a:lnTo>
                  <a:lnTo>
                    <a:pt x="58" y="84"/>
                  </a:lnTo>
                  <a:lnTo>
                    <a:pt x="58" y="97"/>
                  </a:lnTo>
                  <a:lnTo>
                    <a:pt x="58" y="112"/>
                  </a:lnTo>
                  <a:lnTo>
                    <a:pt x="57" y="127"/>
                  </a:lnTo>
                  <a:lnTo>
                    <a:pt x="55" y="141"/>
                  </a:lnTo>
                  <a:lnTo>
                    <a:pt x="53" y="154"/>
                  </a:lnTo>
                  <a:lnTo>
                    <a:pt x="53" y="167"/>
                  </a:lnTo>
                  <a:lnTo>
                    <a:pt x="51" y="181"/>
                  </a:lnTo>
                  <a:lnTo>
                    <a:pt x="51" y="196"/>
                  </a:lnTo>
                  <a:lnTo>
                    <a:pt x="49" y="209"/>
                  </a:lnTo>
                  <a:lnTo>
                    <a:pt x="49" y="224"/>
                  </a:lnTo>
                  <a:lnTo>
                    <a:pt x="47" y="240"/>
                  </a:lnTo>
                  <a:lnTo>
                    <a:pt x="45" y="253"/>
                  </a:lnTo>
                  <a:lnTo>
                    <a:pt x="43" y="266"/>
                  </a:lnTo>
                  <a:lnTo>
                    <a:pt x="43" y="281"/>
                  </a:lnTo>
                  <a:lnTo>
                    <a:pt x="43" y="295"/>
                  </a:lnTo>
                  <a:lnTo>
                    <a:pt x="41" y="308"/>
                  </a:lnTo>
                  <a:lnTo>
                    <a:pt x="39" y="323"/>
                  </a:lnTo>
                  <a:lnTo>
                    <a:pt x="39" y="338"/>
                  </a:lnTo>
                  <a:lnTo>
                    <a:pt x="38" y="352"/>
                  </a:lnTo>
                  <a:lnTo>
                    <a:pt x="36" y="365"/>
                  </a:lnTo>
                  <a:lnTo>
                    <a:pt x="36" y="378"/>
                  </a:lnTo>
                  <a:lnTo>
                    <a:pt x="36" y="394"/>
                  </a:lnTo>
                  <a:lnTo>
                    <a:pt x="34" y="407"/>
                  </a:lnTo>
                  <a:lnTo>
                    <a:pt x="34" y="422"/>
                  </a:lnTo>
                  <a:lnTo>
                    <a:pt x="32" y="435"/>
                  </a:lnTo>
                  <a:lnTo>
                    <a:pt x="32" y="451"/>
                  </a:lnTo>
                  <a:lnTo>
                    <a:pt x="30" y="464"/>
                  </a:lnTo>
                  <a:lnTo>
                    <a:pt x="28" y="479"/>
                  </a:lnTo>
                  <a:lnTo>
                    <a:pt x="28" y="492"/>
                  </a:lnTo>
                  <a:lnTo>
                    <a:pt x="28" y="506"/>
                  </a:lnTo>
                  <a:lnTo>
                    <a:pt x="26" y="519"/>
                  </a:lnTo>
                  <a:lnTo>
                    <a:pt x="24" y="534"/>
                  </a:lnTo>
                  <a:lnTo>
                    <a:pt x="22" y="548"/>
                  </a:lnTo>
                  <a:lnTo>
                    <a:pt x="22" y="563"/>
                  </a:lnTo>
                  <a:lnTo>
                    <a:pt x="20" y="576"/>
                  </a:lnTo>
                  <a:lnTo>
                    <a:pt x="20" y="591"/>
                  </a:lnTo>
                  <a:lnTo>
                    <a:pt x="19" y="605"/>
                  </a:lnTo>
                  <a:lnTo>
                    <a:pt x="19" y="620"/>
                  </a:lnTo>
                  <a:lnTo>
                    <a:pt x="17" y="633"/>
                  </a:lnTo>
                  <a:lnTo>
                    <a:pt x="15" y="648"/>
                  </a:lnTo>
                  <a:lnTo>
                    <a:pt x="15" y="662"/>
                  </a:lnTo>
                  <a:lnTo>
                    <a:pt x="15" y="677"/>
                  </a:lnTo>
                  <a:lnTo>
                    <a:pt x="13" y="690"/>
                  </a:lnTo>
                  <a:lnTo>
                    <a:pt x="13" y="703"/>
                  </a:lnTo>
                  <a:lnTo>
                    <a:pt x="11" y="719"/>
                  </a:lnTo>
                  <a:lnTo>
                    <a:pt x="11" y="732"/>
                  </a:lnTo>
                  <a:lnTo>
                    <a:pt x="9" y="745"/>
                  </a:lnTo>
                  <a:lnTo>
                    <a:pt x="7" y="760"/>
                  </a:lnTo>
                  <a:lnTo>
                    <a:pt x="5" y="774"/>
                  </a:lnTo>
                  <a:lnTo>
                    <a:pt x="5" y="789"/>
                  </a:lnTo>
                  <a:lnTo>
                    <a:pt x="5" y="802"/>
                  </a:lnTo>
                  <a:lnTo>
                    <a:pt x="3" y="816"/>
                  </a:lnTo>
                  <a:lnTo>
                    <a:pt x="1" y="831"/>
                  </a:lnTo>
                  <a:lnTo>
                    <a:pt x="1" y="846"/>
                  </a:lnTo>
                  <a:lnTo>
                    <a:pt x="0" y="859"/>
                  </a:lnTo>
                  <a:lnTo>
                    <a:pt x="0" y="875"/>
                  </a:lnTo>
                  <a:lnTo>
                    <a:pt x="0" y="888"/>
                  </a:lnTo>
                  <a:lnTo>
                    <a:pt x="0" y="903"/>
                  </a:lnTo>
                  <a:lnTo>
                    <a:pt x="756" y="397"/>
                  </a:lnTo>
                  <a:lnTo>
                    <a:pt x="733" y="3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3" name="Freeform 142"/>
            <p:cNvSpPr>
              <a:spLocks/>
            </p:cNvSpPr>
            <p:nvPr/>
          </p:nvSpPr>
          <p:spPr bwMode="auto">
            <a:xfrm>
              <a:off x="3981" y="3421"/>
              <a:ext cx="153" cy="111"/>
            </a:xfrm>
            <a:custGeom>
              <a:avLst/>
              <a:gdLst>
                <a:gd name="T0" fmla="*/ 0 w 304"/>
                <a:gd name="T1" fmla="*/ 1 h 222"/>
                <a:gd name="T2" fmla="*/ 1 w 304"/>
                <a:gd name="T3" fmla="*/ 1 h 222"/>
                <a:gd name="T4" fmla="*/ 1 w 304"/>
                <a:gd name="T5" fmla="*/ 1 h 222"/>
                <a:gd name="T6" fmla="*/ 1 w 304"/>
                <a:gd name="T7" fmla="*/ 1 h 222"/>
                <a:gd name="T8" fmla="*/ 1 w 304"/>
                <a:gd name="T9" fmla="*/ 1 h 222"/>
                <a:gd name="T10" fmla="*/ 1 w 304"/>
                <a:gd name="T11" fmla="*/ 1 h 222"/>
                <a:gd name="T12" fmla="*/ 1 w 304"/>
                <a:gd name="T13" fmla="*/ 1 h 222"/>
                <a:gd name="T14" fmla="*/ 1 w 304"/>
                <a:gd name="T15" fmla="*/ 1 h 222"/>
                <a:gd name="T16" fmla="*/ 1 w 304"/>
                <a:gd name="T17" fmla="*/ 1 h 222"/>
                <a:gd name="T18" fmla="*/ 1 w 304"/>
                <a:gd name="T19" fmla="*/ 1 h 222"/>
                <a:gd name="T20" fmla="*/ 1 w 304"/>
                <a:gd name="T21" fmla="*/ 1 h 222"/>
                <a:gd name="T22" fmla="*/ 1 w 304"/>
                <a:gd name="T23" fmla="*/ 1 h 222"/>
                <a:gd name="T24" fmla="*/ 1 w 304"/>
                <a:gd name="T25" fmla="*/ 1 h 222"/>
                <a:gd name="T26" fmla="*/ 1 w 304"/>
                <a:gd name="T27" fmla="*/ 1 h 222"/>
                <a:gd name="T28" fmla="*/ 1 w 304"/>
                <a:gd name="T29" fmla="*/ 1 h 222"/>
                <a:gd name="T30" fmla="*/ 1 w 304"/>
                <a:gd name="T31" fmla="*/ 1 h 222"/>
                <a:gd name="T32" fmla="*/ 1 w 304"/>
                <a:gd name="T33" fmla="*/ 1 h 222"/>
                <a:gd name="T34" fmla="*/ 1 w 304"/>
                <a:gd name="T35" fmla="*/ 1 h 222"/>
                <a:gd name="T36" fmla="*/ 1 w 304"/>
                <a:gd name="T37" fmla="*/ 1 h 222"/>
                <a:gd name="T38" fmla="*/ 1 w 304"/>
                <a:gd name="T39" fmla="*/ 1 h 222"/>
                <a:gd name="T40" fmla="*/ 1 w 304"/>
                <a:gd name="T41" fmla="*/ 1 h 222"/>
                <a:gd name="T42" fmla="*/ 1 w 304"/>
                <a:gd name="T43" fmla="*/ 1 h 222"/>
                <a:gd name="T44" fmla="*/ 1 w 304"/>
                <a:gd name="T45" fmla="*/ 1 h 222"/>
                <a:gd name="T46" fmla="*/ 1 w 304"/>
                <a:gd name="T47" fmla="*/ 1 h 222"/>
                <a:gd name="T48" fmla="*/ 1 w 304"/>
                <a:gd name="T49" fmla="*/ 1 h 222"/>
                <a:gd name="T50" fmla="*/ 1 w 304"/>
                <a:gd name="T51" fmla="*/ 1 h 222"/>
                <a:gd name="T52" fmla="*/ 1 w 304"/>
                <a:gd name="T53" fmla="*/ 1 h 222"/>
                <a:gd name="T54" fmla="*/ 1 w 304"/>
                <a:gd name="T55" fmla="*/ 1 h 222"/>
                <a:gd name="T56" fmla="*/ 1 w 304"/>
                <a:gd name="T57" fmla="*/ 1 h 222"/>
                <a:gd name="T58" fmla="*/ 1 w 304"/>
                <a:gd name="T59" fmla="*/ 1 h 222"/>
                <a:gd name="T60" fmla="*/ 1 w 304"/>
                <a:gd name="T61" fmla="*/ 1 h 222"/>
                <a:gd name="T62" fmla="*/ 1 w 304"/>
                <a:gd name="T63" fmla="*/ 1 h 222"/>
                <a:gd name="T64" fmla="*/ 1 w 304"/>
                <a:gd name="T65" fmla="*/ 1 h 222"/>
                <a:gd name="T66" fmla="*/ 1 w 304"/>
                <a:gd name="T67" fmla="*/ 1 h 222"/>
                <a:gd name="T68" fmla="*/ 1 w 304"/>
                <a:gd name="T69" fmla="*/ 0 h 2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4"/>
                <a:gd name="T106" fmla="*/ 0 h 222"/>
                <a:gd name="T107" fmla="*/ 304 w 304"/>
                <a:gd name="T108" fmla="*/ 222 h 2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4" h="222">
                  <a:moveTo>
                    <a:pt x="15" y="0"/>
                  </a:moveTo>
                  <a:lnTo>
                    <a:pt x="0" y="47"/>
                  </a:lnTo>
                  <a:lnTo>
                    <a:pt x="7" y="47"/>
                  </a:lnTo>
                  <a:lnTo>
                    <a:pt x="17" y="51"/>
                  </a:lnTo>
                  <a:lnTo>
                    <a:pt x="26" y="55"/>
                  </a:lnTo>
                  <a:lnTo>
                    <a:pt x="36" y="57"/>
                  </a:lnTo>
                  <a:lnTo>
                    <a:pt x="44" y="60"/>
                  </a:lnTo>
                  <a:lnTo>
                    <a:pt x="51" y="62"/>
                  </a:lnTo>
                  <a:lnTo>
                    <a:pt x="59" y="66"/>
                  </a:lnTo>
                  <a:lnTo>
                    <a:pt x="68" y="70"/>
                  </a:lnTo>
                  <a:lnTo>
                    <a:pt x="82" y="78"/>
                  </a:lnTo>
                  <a:lnTo>
                    <a:pt x="97" y="85"/>
                  </a:lnTo>
                  <a:lnTo>
                    <a:pt x="110" y="91"/>
                  </a:lnTo>
                  <a:lnTo>
                    <a:pt x="125" y="100"/>
                  </a:lnTo>
                  <a:lnTo>
                    <a:pt x="135" y="106"/>
                  </a:lnTo>
                  <a:lnTo>
                    <a:pt x="148" y="114"/>
                  </a:lnTo>
                  <a:lnTo>
                    <a:pt x="158" y="121"/>
                  </a:lnTo>
                  <a:lnTo>
                    <a:pt x="169" y="129"/>
                  </a:lnTo>
                  <a:lnTo>
                    <a:pt x="179" y="135"/>
                  </a:lnTo>
                  <a:lnTo>
                    <a:pt x="186" y="142"/>
                  </a:lnTo>
                  <a:lnTo>
                    <a:pt x="196" y="150"/>
                  </a:lnTo>
                  <a:lnTo>
                    <a:pt x="205" y="157"/>
                  </a:lnTo>
                  <a:lnTo>
                    <a:pt x="211" y="163"/>
                  </a:lnTo>
                  <a:lnTo>
                    <a:pt x="217" y="169"/>
                  </a:lnTo>
                  <a:lnTo>
                    <a:pt x="222" y="175"/>
                  </a:lnTo>
                  <a:lnTo>
                    <a:pt x="230" y="182"/>
                  </a:lnTo>
                  <a:lnTo>
                    <a:pt x="237" y="192"/>
                  </a:lnTo>
                  <a:lnTo>
                    <a:pt x="247" y="203"/>
                  </a:lnTo>
                  <a:lnTo>
                    <a:pt x="253" y="209"/>
                  </a:lnTo>
                  <a:lnTo>
                    <a:pt x="257" y="214"/>
                  </a:lnTo>
                  <a:lnTo>
                    <a:pt x="260" y="218"/>
                  </a:lnTo>
                  <a:lnTo>
                    <a:pt x="262" y="222"/>
                  </a:lnTo>
                  <a:lnTo>
                    <a:pt x="304" y="199"/>
                  </a:lnTo>
                  <a:lnTo>
                    <a:pt x="302" y="195"/>
                  </a:lnTo>
                  <a:lnTo>
                    <a:pt x="298" y="192"/>
                  </a:lnTo>
                  <a:lnTo>
                    <a:pt x="295" y="182"/>
                  </a:lnTo>
                  <a:lnTo>
                    <a:pt x="289" y="175"/>
                  </a:lnTo>
                  <a:lnTo>
                    <a:pt x="283" y="169"/>
                  </a:lnTo>
                  <a:lnTo>
                    <a:pt x="279" y="163"/>
                  </a:lnTo>
                  <a:lnTo>
                    <a:pt x="274" y="157"/>
                  </a:lnTo>
                  <a:lnTo>
                    <a:pt x="268" y="152"/>
                  </a:lnTo>
                  <a:lnTo>
                    <a:pt x="260" y="144"/>
                  </a:lnTo>
                  <a:lnTo>
                    <a:pt x="255" y="136"/>
                  </a:lnTo>
                  <a:lnTo>
                    <a:pt x="247" y="129"/>
                  </a:lnTo>
                  <a:lnTo>
                    <a:pt x="241" y="123"/>
                  </a:lnTo>
                  <a:lnTo>
                    <a:pt x="230" y="116"/>
                  </a:lnTo>
                  <a:lnTo>
                    <a:pt x="222" y="108"/>
                  </a:lnTo>
                  <a:lnTo>
                    <a:pt x="211" y="98"/>
                  </a:lnTo>
                  <a:lnTo>
                    <a:pt x="201" y="91"/>
                  </a:lnTo>
                  <a:lnTo>
                    <a:pt x="190" y="81"/>
                  </a:lnTo>
                  <a:lnTo>
                    <a:pt x="179" y="74"/>
                  </a:lnTo>
                  <a:lnTo>
                    <a:pt x="165" y="66"/>
                  </a:lnTo>
                  <a:lnTo>
                    <a:pt x="154" y="59"/>
                  </a:lnTo>
                  <a:lnTo>
                    <a:pt x="144" y="55"/>
                  </a:lnTo>
                  <a:lnTo>
                    <a:pt x="137" y="49"/>
                  </a:lnTo>
                  <a:lnTo>
                    <a:pt x="129" y="45"/>
                  </a:lnTo>
                  <a:lnTo>
                    <a:pt x="122" y="41"/>
                  </a:lnTo>
                  <a:lnTo>
                    <a:pt x="112" y="38"/>
                  </a:lnTo>
                  <a:lnTo>
                    <a:pt x="104" y="34"/>
                  </a:lnTo>
                  <a:lnTo>
                    <a:pt x="97" y="30"/>
                  </a:lnTo>
                  <a:lnTo>
                    <a:pt x="89" y="26"/>
                  </a:lnTo>
                  <a:lnTo>
                    <a:pt x="82" y="22"/>
                  </a:lnTo>
                  <a:lnTo>
                    <a:pt x="72" y="17"/>
                  </a:lnTo>
                  <a:lnTo>
                    <a:pt x="63" y="15"/>
                  </a:lnTo>
                  <a:lnTo>
                    <a:pt x="53" y="11"/>
                  </a:lnTo>
                  <a:lnTo>
                    <a:pt x="44" y="7"/>
                  </a:lnTo>
                  <a:lnTo>
                    <a:pt x="34" y="3"/>
                  </a:lnTo>
                  <a:lnTo>
                    <a:pt x="25"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4" name="Freeform 143"/>
            <p:cNvSpPr>
              <a:spLocks/>
            </p:cNvSpPr>
            <p:nvPr/>
          </p:nvSpPr>
          <p:spPr bwMode="auto">
            <a:xfrm>
              <a:off x="4214" y="2660"/>
              <a:ext cx="421" cy="680"/>
            </a:xfrm>
            <a:custGeom>
              <a:avLst/>
              <a:gdLst>
                <a:gd name="T0" fmla="*/ 1 w 842"/>
                <a:gd name="T1" fmla="*/ 0 h 1359"/>
                <a:gd name="T2" fmla="*/ 0 w 842"/>
                <a:gd name="T3" fmla="*/ 1 h 1359"/>
                <a:gd name="T4" fmla="*/ 1 w 842"/>
                <a:gd name="T5" fmla="*/ 1 h 1359"/>
                <a:gd name="T6" fmla="*/ 1 w 842"/>
                <a:gd name="T7" fmla="*/ 1 h 1359"/>
                <a:gd name="T8" fmla="*/ 1 w 842"/>
                <a:gd name="T9" fmla="*/ 0 h 1359"/>
                <a:gd name="T10" fmla="*/ 1 w 842"/>
                <a:gd name="T11" fmla="*/ 0 h 1359"/>
                <a:gd name="T12" fmla="*/ 0 60000 65536"/>
                <a:gd name="T13" fmla="*/ 0 60000 65536"/>
                <a:gd name="T14" fmla="*/ 0 60000 65536"/>
                <a:gd name="T15" fmla="*/ 0 60000 65536"/>
                <a:gd name="T16" fmla="*/ 0 60000 65536"/>
                <a:gd name="T17" fmla="*/ 0 60000 65536"/>
                <a:gd name="T18" fmla="*/ 0 w 842"/>
                <a:gd name="T19" fmla="*/ 0 h 1359"/>
                <a:gd name="T20" fmla="*/ 842 w 842"/>
                <a:gd name="T21" fmla="*/ 1359 h 1359"/>
              </a:gdLst>
              <a:ahLst/>
              <a:cxnLst>
                <a:cxn ang="T12">
                  <a:pos x="T0" y="T1"/>
                </a:cxn>
                <a:cxn ang="T13">
                  <a:pos x="T2" y="T3"/>
                </a:cxn>
                <a:cxn ang="T14">
                  <a:pos x="T4" y="T5"/>
                </a:cxn>
                <a:cxn ang="T15">
                  <a:pos x="T6" y="T7"/>
                </a:cxn>
                <a:cxn ang="T16">
                  <a:pos x="T8" y="T9"/>
                </a:cxn>
                <a:cxn ang="T17">
                  <a:pos x="T10" y="T11"/>
                </a:cxn>
              </a:cxnLst>
              <a:rect l="T18" t="T19" r="T20" b="T21"/>
              <a:pathLst>
                <a:path w="842" h="1359">
                  <a:moveTo>
                    <a:pt x="800" y="0"/>
                  </a:moveTo>
                  <a:lnTo>
                    <a:pt x="0" y="1334"/>
                  </a:lnTo>
                  <a:lnTo>
                    <a:pt x="41" y="1359"/>
                  </a:lnTo>
                  <a:lnTo>
                    <a:pt x="842" y="27"/>
                  </a:lnTo>
                  <a:lnTo>
                    <a:pt x="8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5" name="Freeform 144"/>
            <p:cNvSpPr>
              <a:spLocks/>
            </p:cNvSpPr>
            <p:nvPr/>
          </p:nvSpPr>
          <p:spPr bwMode="auto">
            <a:xfrm>
              <a:off x="4097" y="2589"/>
              <a:ext cx="425" cy="683"/>
            </a:xfrm>
            <a:custGeom>
              <a:avLst/>
              <a:gdLst>
                <a:gd name="T0" fmla="*/ 1 w 850"/>
                <a:gd name="T1" fmla="*/ 0 h 1365"/>
                <a:gd name="T2" fmla="*/ 0 w 850"/>
                <a:gd name="T3" fmla="*/ 1 h 1365"/>
                <a:gd name="T4" fmla="*/ 1 w 850"/>
                <a:gd name="T5" fmla="*/ 1 h 1365"/>
                <a:gd name="T6" fmla="*/ 1 w 850"/>
                <a:gd name="T7" fmla="*/ 1 h 1365"/>
                <a:gd name="T8" fmla="*/ 1 w 850"/>
                <a:gd name="T9" fmla="*/ 0 h 1365"/>
                <a:gd name="T10" fmla="*/ 1 w 850"/>
                <a:gd name="T11" fmla="*/ 0 h 1365"/>
                <a:gd name="T12" fmla="*/ 0 60000 65536"/>
                <a:gd name="T13" fmla="*/ 0 60000 65536"/>
                <a:gd name="T14" fmla="*/ 0 60000 65536"/>
                <a:gd name="T15" fmla="*/ 0 60000 65536"/>
                <a:gd name="T16" fmla="*/ 0 60000 65536"/>
                <a:gd name="T17" fmla="*/ 0 60000 65536"/>
                <a:gd name="T18" fmla="*/ 0 w 850"/>
                <a:gd name="T19" fmla="*/ 0 h 1365"/>
                <a:gd name="T20" fmla="*/ 850 w 850"/>
                <a:gd name="T21" fmla="*/ 1365 h 1365"/>
              </a:gdLst>
              <a:ahLst/>
              <a:cxnLst>
                <a:cxn ang="T12">
                  <a:pos x="T0" y="T1"/>
                </a:cxn>
                <a:cxn ang="T13">
                  <a:pos x="T2" y="T3"/>
                </a:cxn>
                <a:cxn ang="T14">
                  <a:pos x="T4" y="T5"/>
                </a:cxn>
                <a:cxn ang="T15">
                  <a:pos x="T6" y="T7"/>
                </a:cxn>
                <a:cxn ang="T16">
                  <a:pos x="T8" y="T9"/>
                </a:cxn>
                <a:cxn ang="T17">
                  <a:pos x="T10" y="T11"/>
                </a:cxn>
              </a:cxnLst>
              <a:rect l="T18" t="T19" r="T20" b="T21"/>
              <a:pathLst>
                <a:path w="850" h="1365">
                  <a:moveTo>
                    <a:pt x="808" y="0"/>
                  </a:moveTo>
                  <a:lnTo>
                    <a:pt x="0" y="1339"/>
                  </a:lnTo>
                  <a:lnTo>
                    <a:pt x="44" y="1365"/>
                  </a:lnTo>
                  <a:lnTo>
                    <a:pt x="850" y="27"/>
                  </a:lnTo>
                  <a:lnTo>
                    <a:pt x="8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6" name="Freeform 146"/>
            <p:cNvSpPr>
              <a:spLocks/>
            </p:cNvSpPr>
            <p:nvPr/>
          </p:nvSpPr>
          <p:spPr bwMode="auto">
            <a:xfrm>
              <a:off x="3692" y="3550"/>
              <a:ext cx="286" cy="183"/>
            </a:xfrm>
            <a:custGeom>
              <a:avLst/>
              <a:gdLst>
                <a:gd name="T0" fmla="*/ 1 w 570"/>
                <a:gd name="T1" fmla="*/ 1 h 365"/>
                <a:gd name="T2" fmla="*/ 1 w 570"/>
                <a:gd name="T3" fmla="*/ 1 h 365"/>
                <a:gd name="T4" fmla="*/ 1 w 570"/>
                <a:gd name="T5" fmla="*/ 1 h 365"/>
                <a:gd name="T6" fmla="*/ 1 w 570"/>
                <a:gd name="T7" fmla="*/ 1 h 365"/>
                <a:gd name="T8" fmla="*/ 1 w 570"/>
                <a:gd name="T9" fmla="*/ 1 h 365"/>
                <a:gd name="T10" fmla="*/ 1 w 570"/>
                <a:gd name="T11" fmla="*/ 1 h 365"/>
                <a:gd name="T12" fmla="*/ 1 w 570"/>
                <a:gd name="T13" fmla="*/ 1 h 365"/>
                <a:gd name="T14" fmla="*/ 1 w 570"/>
                <a:gd name="T15" fmla="*/ 1 h 365"/>
                <a:gd name="T16" fmla="*/ 1 w 570"/>
                <a:gd name="T17" fmla="*/ 1 h 365"/>
                <a:gd name="T18" fmla="*/ 1 w 570"/>
                <a:gd name="T19" fmla="*/ 1 h 365"/>
                <a:gd name="T20" fmla="*/ 1 w 570"/>
                <a:gd name="T21" fmla="*/ 1 h 365"/>
                <a:gd name="T22" fmla="*/ 1 w 570"/>
                <a:gd name="T23" fmla="*/ 1 h 365"/>
                <a:gd name="T24" fmla="*/ 1 w 570"/>
                <a:gd name="T25" fmla="*/ 1 h 365"/>
                <a:gd name="T26" fmla="*/ 1 w 570"/>
                <a:gd name="T27" fmla="*/ 1 h 365"/>
                <a:gd name="T28" fmla="*/ 1 w 570"/>
                <a:gd name="T29" fmla="*/ 1 h 365"/>
                <a:gd name="T30" fmla="*/ 1 w 570"/>
                <a:gd name="T31" fmla="*/ 1 h 365"/>
                <a:gd name="T32" fmla="*/ 1 w 570"/>
                <a:gd name="T33" fmla="*/ 1 h 365"/>
                <a:gd name="T34" fmla="*/ 1 w 570"/>
                <a:gd name="T35" fmla="*/ 1 h 365"/>
                <a:gd name="T36" fmla="*/ 1 w 570"/>
                <a:gd name="T37" fmla="*/ 1 h 365"/>
                <a:gd name="T38" fmla="*/ 1 w 570"/>
                <a:gd name="T39" fmla="*/ 1 h 365"/>
                <a:gd name="T40" fmla="*/ 1 w 570"/>
                <a:gd name="T41" fmla="*/ 1 h 365"/>
                <a:gd name="T42" fmla="*/ 1 w 570"/>
                <a:gd name="T43" fmla="*/ 1 h 365"/>
                <a:gd name="T44" fmla="*/ 1 w 570"/>
                <a:gd name="T45" fmla="*/ 1 h 365"/>
                <a:gd name="T46" fmla="*/ 1 w 570"/>
                <a:gd name="T47" fmla="*/ 1 h 365"/>
                <a:gd name="T48" fmla="*/ 1 w 570"/>
                <a:gd name="T49" fmla="*/ 1 h 365"/>
                <a:gd name="T50" fmla="*/ 0 w 570"/>
                <a:gd name="T51" fmla="*/ 1 h 365"/>
                <a:gd name="T52" fmla="*/ 1 w 570"/>
                <a:gd name="T53" fmla="*/ 1 h 365"/>
                <a:gd name="T54" fmla="*/ 1 w 570"/>
                <a:gd name="T55" fmla="*/ 1 h 365"/>
                <a:gd name="T56" fmla="*/ 1 w 570"/>
                <a:gd name="T57" fmla="*/ 1 h 365"/>
                <a:gd name="T58" fmla="*/ 1 w 570"/>
                <a:gd name="T59" fmla="*/ 1 h 365"/>
                <a:gd name="T60" fmla="*/ 1 w 570"/>
                <a:gd name="T61" fmla="*/ 1 h 365"/>
                <a:gd name="T62" fmla="*/ 1 w 570"/>
                <a:gd name="T63" fmla="*/ 1 h 365"/>
                <a:gd name="T64" fmla="*/ 1 w 570"/>
                <a:gd name="T65" fmla="*/ 1 h 365"/>
                <a:gd name="T66" fmla="*/ 1 w 570"/>
                <a:gd name="T67" fmla="*/ 1 h 365"/>
                <a:gd name="T68" fmla="*/ 1 w 570"/>
                <a:gd name="T69" fmla="*/ 1 h 365"/>
                <a:gd name="T70" fmla="*/ 1 w 570"/>
                <a:gd name="T71" fmla="*/ 1 h 365"/>
                <a:gd name="T72" fmla="*/ 1 w 570"/>
                <a:gd name="T73" fmla="*/ 1 h 365"/>
                <a:gd name="T74" fmla="*/ 1 w 570"/>
                <a:gd name="T75" fmla="*/ 1 h 365"/>
                <a:gd name="T76" fmla="*/ 1 w 570"/>
                <a:gd name="T77" fmla="*/ 1 h 365"/>
                <a:gd name="T78" fmla="*/ 1 w 570"/>
                <a:gd name="T79" fmla="*/ 1 h 365"/>
                <a:gd name="T80" fmla="*/ 1 w 570"/>
                <a:gd name="T81" fmla="*/ 1 h 365"/>
                <a:gd name="T82" fmla="*/ 1 w 570"/>
                <a:gd name="T83" fmla="*/ 1 h 365"/>
                <a:gd name="T84" fmla="*/ 1 w 570"/>
                <a:gd name="T85" fmla="*/ 1 h 365"/>
                <a:gd name="T86" fmla="*/ 1 w 570"/>
                <a:gd name="T87" fmla="*/ 1 h 365"/>
                <a:gd name="T88" fmla="*/ 1 w 570"/>
                <a:gd name="T89" fmla="*/ 1 h 365"/>
                <a:gd name="T90" fmla="*/ 1 w 570"/>
                <a:gd name="T91" fmla="*/ 1 h 365"/>
                <a:gd name="T92" fmla="*/ 1 w 570"/>
                <a:gd name="T93" fmla="*/ 1 h 365"/>
                <a:gd name="T94" fmla="*/ 1 w 570"/>
                <a:gd name="T95" fmla="*/ 1 h 365"/>
                <a:gd name="T96" fmla="*/ 1 w 570"/>
                <a:gd name="T97" fmla="*/ 1 h 365"/>
                <a:gd name="T98" fmla="*/ 1 w 570"/>
                <a:gd name="T99" fmla="*/ 1 h 365"/>
                <a:gd name="T100" fmla="*/ 1 w 570"/>
                <a:gd name="T101" fmla="*/ 1 h 365"/>
                <a:gd name="T102" fmla="*/ 1 w 570"/>
                <a:gd name="T103" fmla="*/ 1 h 365"/>
                <a:gd name="T104" fmla="*/ 1 w 570"/>
                <a:gd name="T105" fmla="*/ 1 h 365"/>
                <a:gd name="T106" fmla="*/ 1 w 570"/>
                <a:gd name="T107" fmla="*/ 1 h 365"/>
                <a:gd name="T108" fmla="*/ 1 w 570"/>
                <a:gd name="T109" fmla="*/ 1 h 3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0"/>
                <a:gd name="T166" fmla="*/ 0 h 365"/>
                <a:gd name="T167" fmla="*/ 570 w 570"/>
                <a:gd name="T168" fmla="*/ 365 h 36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0" h="365">
                  <a:moveTo>
                    <a:pt x="538" y="145"/>
                  </a:moveTo>
                  <a:lnTo>
                    <a:pt x="525" y="152"/>
                  </a:lnTo>
                  <a:lnTo>
                    <a:pt x="515" y="160"/>
                  </a:lnTo>
                  <a:lnTo>
                    <a:pt x="506" y="166"/>
                  </a:lnTo>
                  <a:lnTo>
                    <a:pt x="496" y="171"/>
                  </a:lnTo>
                  <a:lnTo>
                    <a:pt x="488" y="175"/>
                  </a:lnTo>
                  <a:lnTo>
                    <a:pt x="481" y="179"/>
                  </a:lnTo>
                  <a:lnTo>
                    <a:pt x="475" y="181"/>
                  </a:lnTo>
                  <a:lnTo>
                    <a:pt x="471" y="183"/>
                  </a:lnTo>
                  <a:lnTo>
                    <a:pt x="460" y="179"/>
                  </a:lnTo>
                  <a:lnTo>
                    <a:pt x="452" y="169"/>
                  </a:lnTo>
                  <a:lnTo>
                    <a:pt x="447" y="162"/>
                  </a:lnTo>
                  <a:lnTo>
                    <a:pt x="443" y="154"/>
                  </a:lnTo>
                  <a:lnTo>
                    <a:pt x="437" y="143"/>
                  </a:lnTo>
                  <a:lnTo>
                    <a:pt x="433" y="133"/>
                  </a:lnTo>
                  <a:lnTo>
                    <a:pt x="426" y="118"/>
                  </a:lnTo>
                  <a:lnTo>
                    <a:pt x="420" y="105"/>
                  </a:lnTo>
                  <a:lnTo>
                    <a:pt x="412" y="89"/>
                  </a:lnTo>
                  <a:lnTo>
                    <a:pt x="405" y="78"/>
                  </a:lnTo>
                  <a:lnTo>
                    <a:pt x="393" y="65"/>
                  </a:lnTo>
                  <a:lnTo>
                    <a:pt x="382" y="57"/>
                  </a:lnTo>
                  <a:lnTo>
                    <a:pt x="369" y="50"/>
                  </a:lnTo>
                  <a:lnTo>
                    <a:pt x="353" y="48"/>
                  </a:lnTo>
                  <a:lnTo>
                    <a:pt x="340" y="46"/>
                  </a:lnTo>
                  <a:lnTo>
                    <a:pt x="331" y="51"/>
                  </a:lnTo>
                  <a:lnTo>
                    <a:pt x="321" y="53"/>
                  </a:lnTo>
                  <a:lnTo>
                    <a:pt x="315" y="63"/>
                  </a:lnTo>
                  <a:lnTo>
                    <a:pt x="310" y="70"/>
                  </a:lnTo>
                  <a:lnTo>
                    <a:pt x="304" y="80"/>
                  </a:lnTo>
                  <a:lnTo>
                    <a:pt x="302" y="89"/>
                  </a:lnTo>
                  <a:lnTo>
                    <a:pt x="302" y="103"/>
                  </a:lnTo>
                  <a:lnTo>
                    <a:pt x="298" y="114"/>
                  </a:lnTo>
                  <a:lnTo>
                    <a:pt x="298" y="126"/>
                  </a:lnTo>
                  <a:lnTo>
                    <a:pt x="298" y="139"/>
                  </a:lnTo>
                  <a:lnTo>
                    <a:pt x="300" y="150"/>
                  </a:lnTo>
                  <a:lnTo>
                    <a:pt x="300" y="162"/>
                  </a:lnTo>
                  <a:lnTo>
                    <a:pt x="302" y="173"/>
                  </a:lnTo>
                  <a:lnTo>
                    <a:pt x="302" y="183"/>
                  </a:lnTo>
                  <a:lnTo>
                    <a:pt x="306" y="194"/>
                  </a:lnTo>
                  <a:lnTo>
                    <a:pt x="306" y="205"/>
                  </a:lnTo>
                  <a:lnTo>
                    <a:pt x="308" y="219"/>
                  </a:lnTo>
                  <a:lnTo>
                    <a:pt x="308" y="232"/>
                  </a:lnTo>
                  <a:lnTo>
                    <a:pt x="310" y="245"/>
                  </a:lnTo>
                  <a:lnTo>
                    <a:pt x="310" y="259"/>
                  </a:lnTo>
                  <a:lnTo>
                    <a:pt x="310" y="272"/>
                  </a:lnTo>
                  <a:lnTo>
                    <a:pt x="310" y="283"/>
                  </a:lnTo>
                  <a:lnTo>
                    <a:pt x="310" y="299"/>
                  </a:lnTo>
                  <a:lnTo>
                    <a:pt x="304" y="291"/>
                  </a:lnTo>
                  <a:lnTo>
                    <a:pt x="300" y="283"/>
                  </a:lnTo>
                  <a:lnTo>
                    <a:pt x="295" y="276"/>
                  </a:lnTo>
                  <a:lnTo>
                    <a:pt x="293" y="270"/>
                  </a:lnTo>
                  <a:lnTo>
                    <a:pt x="287" y="261"/>
                  </a:lnTo>
                  <a:lnTo>
                    <a:pt x="283" y="253"/>
                  </a:lnTo>
                  <a:lnTo>
                    <a:pt x="277" y="240"/>
                  </a:lnTo>
                  <a:lnTo>
                    <a:pt x="272" y="230"/>
                  </a:lnTo>
                  <a:lnTo>
                    <a:pt x="266" y="215"/>
                  </a:lnTo>
                  <a:lnTo>
                    <a:pt x="258" y="202"/>
                  </a:lnTo>
                  <a:lnTo>
                    <a:pt x="255" y="194"/>
                  </a:lnTo>
                  <a:lnTo>
                    <a:pt x="251" y="186"/>
                  </a:lnTo>
                  <a:lnTo>
                    <a:pt x="249" y="177"/>
                  </a:lnTo>
                  <a:lnTo>
                    <a:pt x="245" y="169"/>
                  </a:lnTo>
                  <a:lnTo>
                    <a:pt x="241" y="158"/>
                  </a:lnTo>
                  <a:lnTo>
                    <a:pt x="238" y="148"/>
                  </a:lnTo>
                  <a:lnTo>
                    <a:pt x="234" y="141"/>
                  </a:lnTo>
                  <a:lnTo>
                    <a:pt x="230" y="131"/>
                  </a:lnTo>
                  <a:lnTo>
                    <a:pt x="226" y="120"/>
                  </a:lnTo>
                  <a:lnTo>
                    <a:pt x="220" y="110"/>
                  </a:lnTo>
                  <a:lnTo>
                    <a:pt x="217" y="101"/>
                  </a:lnTo>
                  <a:lnTo>
                    <a:pt x="213" y="89"/>
                  </a:lnTo>
                  <a:lnTo>
                    <a:pt x="209" y="80"/>
                  </a:lnTo>
                  <a:lnTo>
                    <a:pt x="205" y="72"/>
                  </a:lnTo>
                  <a:lnTo>
                    <a:pt x="200" y="65"/>
                  </a:lnTo>
                  <a:lnTo>
                    <a:pt x="198" y="57"/>
                  </a:lnTo>
                  <a:lnTo>
                    <a:pt x="188" y="44"/>
                  </a:lnTo>
                  <a:lnTo>
                    <a:pt x="180" y="34"/>
                  </a:lnTo>
                  <a:lnTo>
                    <a:pt x="171" y="25"/>
                  </a:lnTo>
                  <a:lnTo>
                    <a:pt x="163" y="17"/>
                  </a:lnTo>
                  <a:lnTo>
                    <a:pt x="156" y="12"/>
                  </a:lnTo>
                  <a:lnTo>
                    <a:pt x="148" y="8"/>
                  </a:lnTo>
                  <a:lnTo>
                    <a:pt x="131" y="2"/>
                  </a:lnTo>
                  <a:lnTo>
                    <a:pt x="118" y="0"/>
                  </a:lnTo>
                  <a:lnTo>
                    <a:pt x="106" y="0"/>
                  </a:lnTo>
                  <a:lnTo>
                    <a:pt x="101" y="4"/>
                  </a:lnTo>
                  <a:lnTo>
                    <a:pt x="87" y="6"/>
                  </a:lnTo>
                  <a:lnTo>
                    <a:pt x="76" y="12"/>
                  </a:lnTo>
                  <a:lnTo>
                    <a:pt x="65" y="19"/>
                  </a:lnTo>
                  <a:lnTo>
                    <a:pt x="55" y="29"/>
                  </a:lnTo>
                  <a:lnTo>
                    <a:pt x="44" y="38"/>
                  </a:lnTo>
                  <a:lnTo>
                    <a:pt x="34" y="51"/>
                  </a:lnTo>
                  <a:lnTo>
                    <a:pt x="30" y="59"/>
                  </a:lnTo>
                  <a:lnTo>
                    <a:pt x="26" y="65"/>
                  </a:lnTo>
                  <a:lnTo>
                    <a:pt x="25" y="74"/>
                  </a:lnTo>
                  <a:lnTo>
                    <a:pt x="21" y="84"/>
                  </a:lnTo>
                  <a:lnTo>
                    <a:pt x="17" y="91"/>
                  </a:lnTo>
                  <a:lnTo>
                    <a:pt x="13" y="99"/>
                  </a:lnTo>
                  <a:lnTo>
                    <a:pt x="11" y="109"/>
                  </a:lnTo>
                  <a:lnTo>
                    <a:pt x="9" y="118"/>
                  </a:lnTo>
                  <a:lnTo>
                    <a:pt x="6" y="126"/>
                  </a:lnTo>
                  <a:lnTo>
                    <a:pt x="6" y="135"/>
                  </a:lnTo>
                  <a:lnTo>
                    <a:pt x="4" y="147"/>
                  </a:lnTo>
                  <a:lnTo>
                    <a:pt x="4" y="158"/>
                  </a:lnTo>
                  <a:lnTo>
                    <a:pt x="2" y="167"/>
                  </a:lnTo>
                  <a:lnTo>
                    <a:pt x="0" y="179"/>
                  </a:lnTo>
                  <a:lnTo>
                    <a:pt x="0" y="190"/>
                  </a:lnTo>
                  <a:lnTo>
                    <a:pt x="0" y="202"/>
                  </a:lnTo>
                  <a:lnTo>
                    <a:pt x="0" y="213"/>
                  </a:lnTo>
                  <a:lnTo>
                    <a:pt x="0" y="224"/>
                  </a:lnTo>
                  <a:lnTo>
                    <a:pt x="2" y="238"/>
                  </a:lnTo>
                  <a:lnTo>
                    <a:pt x="4" y="251"/>
                  </a:lnTo>
                  <a:lnTo>
                    <a:pt x="51" y="247"/>
                  </a:lnTo>
                  <a:lnTo>
                    <a:pt x="49" y="234"/>
                  </a:lnTo>
                  <a:lnTo>
                    <a:pt x="49" y="223"/>
                  </a:lnTo>
                  <a:lnTo>
                    <a:pt x="49" y="211"/>
                  </a:lnTo>
                  <a:lnTo>
                    <a:pt x="49" y="202"/>
                  </a:lnTo>
                  <a:lnTo>
                    <a:pt x="49" y="192"/>
                  </a:lnTo>
                  <a:lnTo>
                    <a:pt x="49" y="183"/>
                  </a:lnTo>
                  <a:lnTo>
                    <a:pt x="49" y="173"/>
                  </a:lnTo>
                  <a:lnTo>
                    <a:pt x="51" y="164"/>
                  </a:lnTo>
                  <a:lnTo>
                    <a:pt x="51" y="156"/>
                  </a:lnTo>
                  <a:lnTo>
                    <a:pt x="53" y="147"/>
                  </a:lnTo>
                  <a:lnTo>
                    <a:pt x="55" y="139"/>
                  </a:lnTo>
                  <a:lnTo>
                    <a:pt x="57" y="133"/>
                  </a:lnTo>
                  <a:lnTo>
                    <a:pt x="63" y="118"/>
                  </a:lnTo>
                  <a:lnTo>
                    <a:pt x="66" y="105"/>
                  </a:lnTo>
                  <a:lnTo>
                    <a:pt x="72" y="91"/>
                  </a:lnTo>
                  <a:lnTo>
                    <a:pt x="76" y="82"/>
                  </a:lnTo>
                  <a:lnTo>
                    <a:pt x="82" y="72"/>
                  </a:lnTo>
                  <a:lnTo>
                    <a:pt x="87" y="67"/>
                  </a:lnTo>
                  <a:lnTo>
                    <a:pt x="101" y="57"/>
                  </a:lnTo>
                  <a:lnTo>
                    <a:pt x="112" y="51"/>
                  </a:lnTo>
                  <a:lnTo>
                    <a:pt x="118" y="51"/>
                  </a:lnTo>
                  <a:lnTo>
                    <a:pt x="125" y="51"/>
                  </a:lnTo>
                  <a:lnTo>
                    <a:pt x="131" y="55"/>
                  </a:lnTo>
                  <a:lnTo>
                    <a:pt x="141" y="63"/>
                  </a:lnTo>
                  <a:lnTo>
                    <a:pt x="146" y="70"/>
                  </a:lnTo>
                  <a:lnTo>
                    <a:pt x="154" y="80"/>
                  </a:lnTo>
                  <a:lnTo>
                    <a:pt x="161" y="93"/>
                  </a:lnTo>
                  <a:lnTo>
                    <a:pt x="169" y="109"/>
                  </a:lnTo>
                  <a:lnTo>
                    <a:pt x="171" y="118"/>
                  </a:lnTo>
                  <a:lnTo>
                    <a:pt x="177" y="128"/>
                  </a:lnTo>
                  <a:lnTo>
                    <a:pt x="179" y="137"/>
                  </a:lnTo>
                  <a:lnTo>
                    <a:pt x="184" y="148"/>
                  </a:lnTo>
                  <a:lnTo>
                    <a:pt x="186" y="156"/>
                  </a:lnTo>
                  <a:lnTo>
                    <a:pt x="192" y="164"/>
                  </a:lnTo>
                  <a:lnTo>
                    <a:pt x="194" y="173"/>
                  </a:lnTo>
                  <a:lnTo>
                    <a:pt x="200" y="183"/>
                  </a:lnTo>
                  <a:lnTo>
                    <a:pt x="205" y="198"/>
                  </a:lnTo>
                  <a:lnTo>
                    <a:pt x="211" y="215"/>
                  </a:lnTo>
                  <a:lnTo>
                    <a:pt x="217" y="228"/>
                  </a:lnTo>
                  <a:lnTo>
                    <a:pt x="224" y="243"/>
                  </a:lnTo>
                  <a:lnTo>
                    <a:pt x="228" y="253"/>
                  </a:lnTo>
                  <a:lnTo>
                    <a:pt x="236" y="266"/>
                  </a:lnTo>
                  <a:lnTo>
                    <a:pt x="239" y="276"/>
                  </a:lnTo>
                  <a:lnTo>
                    <a:pt x="245" y="289"/>
                  </a:lnTo>
                  <a:lnTo>
                    <a:pt x="251" y="297"/>
                  </a:lnTo>
                  <a:lnTo>
                    <a:pt x="255" y="306"/>
                  </a:lnTo>
                  <a:lnTo>
                    <a:pt x="258" y="314"/>
                  </a:lnTo>
                  <a:lnTo>
                    <a:pt x="266" y="321"/>
                  </a:lnTo>
                  <a:lnTo>
                    <a:pt x="272" y="333"/>
                  </a:lnTo>
                  <a:lnTo>
                    <a:pt x="279" y="342"/>
                  </a:lnTo>
                  <a:lnTo>
                    <a:pt x="287" y="350"/>
                  </a:lnTo>
                  <a:lnTo>
                    <a:pt x="295" y="358"/>
                  </a:lnTo>
                  <a:lnTo>
                    <a:pt x="310" y="363"/>
                  </a:lnTo>
                  <a:lnTo>
                    <a:pt x="323" y="365"/>
                  </a:lnTo>
                  <a:lnTo>
                    <a:pt x="331" y="361"/>
                  </a:lnTo>
                  <a:lnTo>
                    <a:pt x="340" y="358"/>
                  </a:lnTo>
                  <a:lnTo>
                    <a:pt x="344" y="350"/>
                  </a:lnTo>
                  <a:lnTo>
                    <a:pt x="350" y="342"/>
                  </a:lnTo>
                  <a:lnTo>
                    <a:pt x="352" y="335"/>
                  </a:lnTo>
                  <a:lnTo>
                    <a:pt x="353" y="327"/>
                  </a:lnTo>
                  <a:lnTo>
                    <a:pt x="355" y="319"/>
                  </a:lnTo>
                  <a:lnTo>
                    <a:pt x="357" y="316"/>
                  </a:lnTo>
                  <a:lnTo>
                    <a:pt x="357" y="299"/>
                  </a:lnTo>
                  <a:lnTo>
                    <a:pt x="357" y="283"/>
                  </a:lnTo>
                  <a:lnTo>
                    <a:pt x="357" y="268"/>
                  </a:lnTo>
                  <a:lnTo>
                    <a:pt x="357" y="253"/>
                  </a:lnTo>
                  <a:lnTo>
                    <a:pt x="355" y="236"/>
                  </a:lnTo>
                  <a:lnTo>
                    <a:pt x="355" y="221"/>
                  </a:lnTo>
                  <a:lnTo>
                    <a:pt x="353" y="204"/>
                  </a:lnTo>
                  <a:lnTo>
                    <a:pt x="353" y="190"/>
                  </a:lnTo>
                  <a:lnTo>
                    <a:pt x="352" y="179"/>
                  </a:lnTo>
                  <a:lnTo>
                    <a:pt x="352" y="169"/>
                  </a:lnTo>
                  <a:lnTo>
                    <a:pt x="348" y="156"/>
                  </a:lnTo>
                  <a:lnTo>
                    <a:pt x="348" y="147"/>
                  </a:lnTo>
                  <a:lnTo>
                    <a:pt x="346" y="133"/>
                  </a:lnTo>
                  <a:lnTo>
                    <a:pt x="346" y="126"/>
                  </a:lnTo>
                  <a:lnTo>
                    <a:pt x="346" y="114"/>
                  </a:lnTo>
                  <a:lnTo>
                    <a:pt x="348" y="109"/>
                  </a:lnTo>
                  <a:lnTo>
                    <a:pt x="352" y="99"/>
                  </a:lnTo>
                  <a:lnTo>
                    <a:pt x="359" y="103"/>
                  </a:lnTo>
                  <a:lnTo>
                    <a:pt x="363" y="109"/>
                  </a:lnTo>
                  <a:lnTo>
                    <a:pt x="369" y="118"/>
                  </a:lnTo>
                  <a:lnTo>
                    <a:pt x="373" y="124"/>
                  </a:lnTo>
                  <a:lnTo>
                    <a:pt x="376" y="133"/>
                  </a:lnTo>
                  <a:lnTo>
                    <a:pt x="382" y="141"/>
                  </a:lnTo>
                  <a:lnTo>
                    <a:pt x="388" y="154"/>
                  </a:lnTo>
                  <a:lnTo>
                    <a:pt x="392" y="162"/>
                  </a:lnTo>
                  <a:lnTo>
                    <a:pt x="393" y="171"/>
                  </a:lnTo>
                  <a:lnTo>
                    <a:pt x="397" y="179"/>
                  </a:lnTo>
                  <a:lnTo>
                    <a:pt x="401" y="186"/>
                  </a:lnTo>
                  <a:lnTo>
                    <a:pt x="409" y="198"/>
                  </a:lnTo>
                  <a:lnTo>
                    <a:pt x="418" y="209"/>
                  </a:lnTo>
                  <a:lnTo>
                    <a:pt x="428" y="217"/>
                  </a:lnTo>
                  <a:lnTo>
                    <a:pt x="437" y="224"/>
                  </a:lnTo>
                  <a:lnTo>
                    <a:pt x="447" y="230"/>
                  </a:lnTo>
                  <a:lnTo>
                    <a:pt x="458" y="232"/>
                  </a:lnTo>
                  <a:lnTo>
                    <a:pt x="468" y="230"/>
                  </a:lnTo>
                  <a:lnTo>
                    <a:pt x="481" y="230"/>
                  </a:lnTo>
                  <a:lnTo>
                    <a:pt x="494" y="226"/>
                  </a:lnTo>
                  <a:lnTo>
                    <a:pt x="507" y="223"/>
                  </a:lnTo>
                  <a:lnTo>
                    <a:pt x="513" y="219"/>
                  </a:lnTo>
                  <a:lnTo>
                    <a:pt x="521" y="215"/>
                  </a:lnTo>
                  <a:lnTo>
                    <a:pt x="527" y="209"/>
                  </a:lnTo>
                  <a:lnTo>
                    <a:pt x="536" y="207"/>
                  </a:lnTo>
                  <a:lnTo>
                    <a:pt x="544" y="202"/>
                  </a:lnTo>
                  <a:lnTo>
                    <a:pt x="551" y="196"/>
                  </a:lnTo>
                  <a:lnTo>
                    <a:pt x="561" y="190"/>
                  </a:lnTo>
                  <a:lnTo>
                    <a:pt x="570" y="185"/>
                  </a:lnTo>
                  <a:lnTo>
                    <a:pt x="538"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cxnSp>
        <p:nvCxnSpPr>
          <p:cNvPr id="77" name="Conector recto de flecha 76"/>
          <p:cNvCxnSpPr>
            <a:cxnSpLocks noChangeShapeType="1"/>
          </p:cNvCxnSpPr>
          <p:nvPr/>
        </p:nvCxnSpPr>
        <p:spPr bwMode="auto">
          <a:xfrm>
            <a:off x="6654800" y="4811713"/>
            <a:ext cx="941388" cy="1066800"/>
          </a:xfrm>
          <a:prstGeom prst="straightConnector1">
            <a:avLst/>
          </a:prstGeom>
          <a:noFill/>
          <a:ln w="12700" algn="ctr">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78" name="Freeform 190"/>
          <p:cNvSpPr>
            <a:spLocks/>
          </p:cNvSpPr>
          <p:nvPr/>
        </p:nvSpPr>
        <p:spPr bwMode="auto">
          <a:xfrm>
            <a:off x="8574088" y="5656263"/>
            <a:ext cx="246062" cy="293687"/>
          </a:xfrm>
          <a:custGeom>
            <a:avLst/>
            <a:gdLst>
              <a:gd name="T0" fmla="*/ 2147483646 w 1314"/>
              <a:gd name="T1" fmla="*/ 2147483646 h 2085"/>
              <a:gd name="T2" fmla="*/ 0 w 1314"/>
              <a:gd name="T3" fmla="*/ 2147483646 h 2085"/>
              <a:gd name="T4" fmla="*/ 2147483646 w 1314"/>
              <a:gd name="T5" fmla="*/ 2147483646 h 2085"/>
              <a:gd name="T6" fmla="*/ 2147483646 w 1314"/>
              <a:gd name="T7" fmla="*/ 2147483646 h 2085"/>
              <a:gd name="T8" fmla="*/ 2147483646 w 1314"/>
              <a:gd name="T9" fmla="*/ 0 h 2085"/>
              <a:gd name="T10" fmla="*/ 2147483646 w 1314"/>
              <a:gd name="T11" fmla="*/ 2147483646 h 2085"/>
              <a:gd name="T12" fmla="*/ 2147483646 w 1314"/>
              <a:gd name="T13" fmla="*/ 2147483646 h 2085"/>
              <a:gd name="T14" fmla="*/ 0 60000 65536"/>
              <a:gd name="T15" fmla="*/ 0 60000 65536"/>
              <a:gd name="T16" fmla="*/ 0 60000 65536"/>
              <a:gd name="T17" fmla="*/ 0 60000 65536"/>
              <a:gd name="T18" fmla="*/ 0 60000 65536"/>
              <a:gd name="T19" fmla="*/ 0 60000 65536"/>
              <a:gd name="T20" fmla="*/ 0 60000 65536"/>
              <a:gd name="T21" fmla="*/ 0 w 1314"/>
              <a:gd name="T22" fmla="*/ 0 h 2085"/>
              <a:gd name="T23" fmla="*/ 1314 w 1314"/>
              <a:gd name="T24" fmla="*/ 2085 h 20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4" h="2085">
                <a:moveTo>
                  <a:pt x="148" y="972"/>
                </a:moveTo>
                <a:lnTo>
                  <a:pt x="0" y="1537"/>
                </a:lnTo>
                <a:lnTo>
                  <a:pt x="507" y="2085"/>
                </a:lnTo>
                <a:lnTo>
                  <a:pt x="1314" y="243"/>
                </a:lnTo>
                <a:lnTo>
                  <a:pt x="1314" y="0"/>
                </a:lnTo>
                <a:lnTo>
                  <a:pt x="414" y="1553"/>
                </a:lnTo>
                <a:lnTo>
                  <a:pt x="148" y="9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9" name="Freeform 192"/>
          <p:cNvSpPr>
            <a:spLocks/>
          </p:cNvSpPr>
          <p:nvPr/>
        </p:nvSpPr>
        <p:spPr bwMode="auto">
          <a:xfrm rot="19640480">
            <a:off x="8504238" y="4695825"/>
            <a:ext cx="311150" cy="254000"/>
          </a:xfrm>
          <a:custGeom>
            <a:avLst/>
            <a:gdLst>
              <a:gd name="T0" fmla="*/ 2147483646 w 1439"/>
              <a:gd name="T1" fmla="*/ 2147483646 h 1941"/>
              <a:gd name="T2" fmla="*/ 2147483646 w 1439"/>
              <a:gd name="T3" fmla="*/ 2147483646 h 1941"/>
              <a:gd name="T4" fmla="*/ 2147483646 w 1439"/>
              <a:gd name="T5" fmla="*/ 2147483646 h 1941"/>
              <a:gd name="T6" fmla="*/ 2147483646 w 1439"/>
              <a:gd name="T7" fmla="*/ 2147483646 h 1941"/>
              <a:gd name="T8" fmla="*/ 2147483646 w 1439"/>
              <a:gd name="T9" fmla="*/ 2147483646 h 1941"/>
              <a:gd name="T10" fmla="*/ 2147483646 w 1439"/>
              <a:gd name="T11" fmla="*/ 2147483646 h 1941"/>
              <a:gd name="T12" fmla="*/ 2147483646 w 1439"/>
              <a:gd name="T13" fmla="*/ 2147483646 h 1941"/>
              <a:gd name="T14" fmla="*/ 0 w 1439"/>
              <a:gd name="T15" fmla="*/ 2147483646 h 1941"/>
              <a:gd name="T16" fmla="*/ 2147483646 w 1439"/>
              <a:gd name="T17" fmla="*/ 2147483646 h 1941"/>
              <a:gd name="T18" fmla="*/ 2147483646 w 1439"/>
              <a:gd name="T19" fmla="*/ 2147483646 h 1941"/>
              <a:gd name="T20" fmla="*/ 2147483646 w 1439"/>
              <a:gd name="T21" fmla="*/ 2147483646 h 1941"/>
              <a:gd name="T22" fmla="*/ 2147483646 w 1439"/>
              <a:gd name="T23" fmla="*/ 2147483646 h 1941"/>
              <a:gd name="T24" fmla="*/ 2147483646 w 1439"/>
              <a:gd name="T25" fmla="*/ 2147483646 h 1941"/>
              <a:gd name="T26" fmla="*/ 2147483646 w 1439"/>
              <a:gd name="T27" fmla="*/ 2147483646 h 1941"/>
              <a:gd name="T28" fmla="*/ 2147483646 w 1439"/>
              <a:gd name="T29" fmla="*/ 2147483646 h 1941"/>
              <a:gd name="T30" fmla="*/ 2147483646 w 1439"/>
              <a:gd name="T31" fmla="*/ 2147483646 h 1941"/>
              <a:gd name="T32" fmla="*/ 2147483646 w 1439"/>
              <a:gd name="T33" fmla="*/ 2147483646 h 1941"/>
              <a:gd name="T34" fmla="*/ 2147483646 w 1439"/>
              <a:gd name="T35" fmla="*/ 2147483646 h 1941"/>
              <a:gd name="T36" fmla="*/ 2147483646 w 1439"/>
              <a:gd name="T37" fmla="*/ 2147483646 h 1941"/>
              <a:gd name="T38" fmla="*/ 2147483646 w 1439"/>
              <a:gd name="T39" fmla="*/ 2147483646 h 1941"/>
              <a:gd name="T40" fmla="*/ 2147483646 w 1439"/>
              <a:gd name="T41" fmla="*/ 2147483646 h 1941"/>
              <a:gd name="T42" fmla="*/ 2147483646 w 1439"/>
              <a:gd name="T43" fmla="*/ 2147483646 h 1941"/>
              <a:gd name="T44" fmla="*/ 2147483646 w 1439"/>
              <a:gd name="T45" fmla="*/ 2147483646 h 1941"/>
              <a:gd name="T46" fmla="*/ 2147483646 w 1439"/>
              <a:gd name="T47" fmla="*/ 2147483646 h 1941"/>
              <a:gd name="T48" fmla="*/ 2147483646 w 1439"/>
              <a:gd name="T49" fmla="*/ 2147483646 h 1941"/>
              <a:gd name="T50" fmla="*/ 2147483646 w 1439"/>
              <a:gd name="T51" fmla="*/ 2147483646 h 1941"/>
              <a:gd name="T52" fmla="*/ 2147483646 w 1439"/>
              <a:gd name="T53" fmla="*/ 2147483646 h 1941"/>
              <a:gd name="T54" fmla="*/ 2147483646 w 1439"/>
              <a:gd name="T55" fmla="*/ 2147483646 h 1941"/>
              <a:gd name="T56" fmla="*/ 2147483646 w 1439"/>
              <a:gd name="T57" fmla="*/ 2147483646 h 1941"/>
              <a:gd name="T58" fmla="*/ 2147483646 w 1439"/>
              <a:gd name="T59" fmla="*/ 2147483646 h 1941"/>
              <a:gd name="T60" fmla="*/ 2147483646 w 1439"/>
              <a:gd name="T61" fmla="*/ 2147483646 h 1941"/>
              <a:gd name="T62" fmla="*/ 2147483646 w 1439"/>
              <a:gd name="T63" fmla="*/ 2147483646 h 1941"/>
              <a:gd name="T64" fmla="*/ 2147483646 w 1439"/>
              <a:gd name="T65" fmla="*/ 2147483646 h 1941"/>
              <a:gd name="T66" fmla="*/ 2147483646 w 1439"/>
              <a:gd name="T67" fmla="*/ 2147483646 h 1941"/>
              <a:gd name="T68" fmla="*/ 2147483646 w 1439"/>
              <a:gd name="T69" fmla="*/ 2147483646 h 1941"/>
              <a:gd name="T70" fmla="*/ 2147483646 w 1439"/>
              <a:gd name="T71" fmla="*/ 2147483646 h 1941"/>
              <a:gd name="T72" fmla="*/ 2147483646 w 1439"/>
              <a:gd name="T73" fmla="*/ 2147483646 h 1941"/>
              <a:gd name="T74" fmla="*/ 2147483646 w 1439"/>
              <a:gd name="T75" fmla="*/ 2147483646 h 1941"/>
              <a:gd name="T76" fmla="*/ 2147483646 w 1439"/>
              <a:gd name="T77" fmla="*/ 2147483646 h 1941"/>
              <a:gd name="T78" fmla="*/ 2147483646 w 1439"/>
              <a:gd name="T79" fmla="*/ 0 h 1941"/>
              <a:gd name="T80" fmla="*/ 2147483646 w 1439"/>
              <a:gd name="T81" fmla="*/ 2147483646 h 1941"/>
              <a:gd name="T82" fmla="*/ 2147483646 w 1439"/>
              <a:gd name="T83" fmla="*/ 2147483646 h 1941"/>
              <a:gd name="T84" fmla="*/ 2147483646 w 1439"/>
              <a:gd name="T85" fmla="*/ 2147483646 h 1941"/>
              <a:gd name="T86" fmla="*/ 2147483646 w 1439"/>
              <a:gd name="T87" fmla="*/ 2147483646 h 1941"/>
              <a:gd name="T88" fmla="*/ 2147483646 w 1439"/>
              <a:gd name="T89" fmla="*/ 2147483646 h 19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39"/>
              <a:gd name="T136" fmla="*/ 0 h 1941"/>
              <a:gd name="T137" fmla="*/ 1439 w 1439"/>
              <a:gd name="T138" fmla="*/ 1941 h 19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39" h="1941">
                <a:moveTo>
                  <a:pt x="612" y="259"/>
                </a:moveTo>
                <a:lnTo>
                  <a:pt x="629" y="394"/>
                </a:lnTo>
                <a:lnTo>
                  <a:pt x="629" y="546"/>
                </a:lnTo>
                <a:lnTo>
                  <a:pt x="635" y="753"/>
                </a:lnTo>
                <a:lnTo>
                  <a:pt x="629" y="871"/>
                </a:lnTo>
                <a:lnTo>
                  <a:pt x="333" y="1008"/>
                </a:lnTo>
                <a:lnTo>
                  <a:pt x="129" y="1120"/>
                </a:lnTo>
                <a:lnTo>
                  <a:pt x="0" y="1232"/>
                </a:lnTo>
                <a:lnTo>
                  <a:pt x="55" y="1304"/>
                </a:lnTo>
                <a:lnTo>
                  <a:pt x="6" y="1361"/>
                </a:lnTo>
                <a:lnTo>
                  <a:pt x="46" y="1434"/>
                </a:lnTo>
                <a:lnTo>
                  <a:pt x="95" y="1474"/>
                </a:lnTo>
                <a:lnTo>
                  <a:pt x="190" y="1456"/>
                </a:lnTo>
                <a:lnTo>
                  <a:pt x="287" y="1350"/>
                </a:lnTo>
                <a:lnTo>
                  <a:pt x="494" y="1226"/>
                </a:lnTo>
                <a:lnTo>
                  <a:pt x="635" y="1160"/>
                </a:lnTo>
                <a:lnTo>
                  <a:pt x="618" y="1424"/>
                </a:lnTo>
                <a:lnTo>
                  <a:pt x="601" y="1643"/>
                </a:lnTo>
                <a:lnTo>
                  <a:pt x="574" y="1829"/>
                </a:lnTo>
                <a:lnTo>
                  <a:pt x="635" y="1666"/>
                </a:lnTo>
                <a:lnTo>
                  <a:pt x="624" y="1941"/>
                </a:lnTo>
                <a:lnTo>
                  <a:pt x="704" y="1597"/>
                </a:lnTo>
                <a:lnTo>
                  <a:pt x="742" y="1434"/>
                </a:lnTo>
                <a:lnTo>
                  <a:pt x="787" y="1244"/>
                </a:lnTo>
                <a:lnTo>
                  <a:pt x="821" y="1103"/>
                </a:lnTo>
                <a:lnTo>
                  <a:pt x="1069" y="979"/>
                </a:lnTo>
                <a:lnTo>
                  <a:pt x="1230" y="905"/>
                </a:lnTo>
                <a:lnTo>
                  <a:pt x="1103" y="917"/>
                </a:lnTo>
                <a:lnTo>
                  <a:pt x="1382" y="759"/>
                </a:lnTo>
                <a:lnTo>
                  <a:pt x="1198" y="805"/>
                </a:lnTo>
                <a:lnTo>
                  <a:pt x="1439" y="635"/>
                </a:lnTo>
                <a:lnTo>
                  <a:pt x="1192" y="742"/>
                </a:lnTo>
                <a:lnTo>
                  <a:pt x="1006" y="810"/>
                </a:lnTo>
                <a:lnTo>
                  <a:pt x="842" y="850"/>
                </a:lnTo>
                <a:lnTo>
                  <a:pt x="888" y="607"/>
                </a:lnTo>
                <a:lnTo>
                  <a:pt x="894" y="478"/>
                </a:lnTo>
                <a:lnTo>
                  <a:pt x="894" y="287"/>
                </a:lnTo>
                <a:lnTo>
                  <a:pt x="871" y="130"/>
                </a:lnTo>
                <a:lnTo>
                  <a:pt x="827" y="4"/>
                </a:lnTo>
                <a:lnTo>
                  <a:pt x="759" y="0"/>
                </a:lnTo>
                <a:lnTo>
                  <a:pt x="713" y="61"/>
                </a:lnTo>
                <a:lnTo>
                  <a:pt x="707" y="141"/>
                </a:lnTo>
                <a:lnTo>
                  <a:pt x="601" y="213"/>
                </a:lnTo>
                <a:lnTo>
                  <a:pt x="612" y="259"/>
                </a:lnTo>
                <a:close/>
              </a:path>
            </a:pathLst>
          </a:custGeom>
          <a:solidFill>
            <a:srgbClr val="FF0000"/>
          </a:solidFill>
          <a:ln w="9525">
            <a:solidFill>
              <a:srgbClr val="FF0000"/>
            </a:solidFill>
            <a:round/>
            <a:headEnd/>
            <a:tailEnd/>
          </a:ln>
        </p:spPr>
        <p:txBody>
          <a:bodyPr/>
          <a:lstStyle/>
          <a:p>
            <a:endParaRPr lang="es-ES"/>
          </a:p>
        </p:txBody>
      </p:sp>
      <p:sp>
        <p:nvSpPr>
          <p:cNvPr id="80" name="WordArt 42" descr="Mármol blanco"/>
          <p:cNvSpPr>
            <a:spLocks noChangeArrowheads="1" noChangeShapeType="1" noTextEdit="1"/>
          </p:cNvSpPr>
          <p:nvPr/>
        </p:nvSpPr>
        <p:spPr bwMode="auto">
          <a:xfrm rot="19592434">
            <a:off x="5822950" y="4999038"/>
            <a:ext cx="2767013" cy="344487"/>
          </a:xfrm>
          <a:prstGeom prst="rect">
            <a:avLst/>
          </a:prstGeom>
        </p:spPr>
        <p:txBody>
          <a:bodyPr wrap="none" fromWordArt="1">
            <a:prstTxWarp prst="textPlain">
              <a:avLst>
                <a:gd name="adj" fmla="val 50000"/>
              </a:avLst>
            </a:prstTxWarp>
            <a:scene3d>
              <a:camera prst="legacyObliqueRight"/>
              <a:lightRig rig="legacyHarsh3" dir="t"/>
            </a:scene3d>
            <a:sp3d extrusionH="100000" prstMaterial="legacyMatte">
              <a:extrusionClr>
                <a:srgbClr val="663300"/>
              </a:extrusionClr>
              <a:contourClr>
                <a:srgbClr val="FFFFFF"/>
              </a:contourClr>
            </a:sp3d>
          </a:bodyPr>
          <a:lstStyle/>
          <a:p>
            <a:r>
              <a:rPr lang="es-ES" sz="3600" kern="10">
                <a:ln w="9525">
                  <a:round/>
                  <a:headEnd/>
                  <a:tailEnd/>
                </a:ln>
                <a:blipFill dpi="0" rotWithShape="0">
                  <a:blip r:embed="rId3"/>
                  <a:srcRect/>
                  <a:tile tx="0" ty="0" sx="100000" sy="100000" flip="none" algn="tl"/>
                </a:blipFill>
                <a:latin typeface="Arial Black" panose="020B0A04020102020204" pitchFamily="34" charset="0"/>
              </a:rPr>
              <a:t>Hardware</a:t>
            </a:r>
          </a:p>
        </p:txBody>
      </p:sp>
      <p:sp>
        <p:nvSpPr>
          <p:cNvPr id="81" name="Rectangle 8"/>
          <p:cNvSpPr>
            <a:spLocks noChangeArrowheads="1"/>
          </p:cNvSpPr>
          <p:nvPr/>
        </p:nvSpPr>
        <p:spPr bwMode="auto">
          <a:xfrm>
            <a:off x="755650" y="3797301"/>
            <a:ext cx="4872038" cy="2800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901700" indent="-44450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358900" indent="-4445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_tradnl" altLang="es-ES" sz="2400" dirty="0">
                <a:solidFill>
                  <a:srgbClr val="993300"/>
                </a:solidFill>
              </a:rPr>
              <a:t>Archivos que no se reescriben:</a:t>
            </a:r>
          </a:p>
          <a:p>
            <a:pPr lvl="1" algn="just" eaLnBrk="1" hangingPunct="1"/>
            <a:r>
              <a:rPr lang="es-ES_tradnl" altLang="es-ES" sz="2000" dirty="0">
                <a:solidFill>
                  <a:srgbClr val="993300"/>
                </a:solidFill>
              </a:rPr>
              <a:t>Sus sectores no tienen desgaste</a:t>
            </a:r>
          </a:p>
          <a:p>
            <a:pPr algn="just" eaLnBrk="1" hangingPunct="1"/>
            <a:r>
              <a:rPr lang="es-ES_tradnl" altLang="es-ES" sz="2400" dirty="0" err="1">
                <a:solidFill>
                  <a:srgbClr val="993300"/>
                </a:solidFill>
              </a:rPr>
              <a:t>Wear</a:t>
            </a:r>
            <a:r>
              <a:rPr lang="es-ES_tradnl" altLang="es-ES" sz="2400" dirty="0">
                <a:solidFill>
                  <a:srgbClr val="993300"/>
                </a:solidFill>
              </a:rPr>
              <a:t> </a:t>
            </a:r>
            <a:r>
              <a:rPr lang="es-ES_tradnl" altLang="es-ES" sz="2400" dirty="0" err="1">
                <a:solidFill>
                  <a:srgbClr val="993300"/>
                </a:solidFill>
              </a:rPr>
              <a:t>Leveling</a:t>
            </a:r>
            <a:r>
              <a:rPr lang="es-ES_tradnl" altLang="es-ES" sz="2400" dirty="0">
                <a:solidFill>
                  <a:srgbClr val="993300"/>
                </a:solidFill>
              </a:rPr>
              <a:t> estático:</a:t>
            </a:r>
          </a:p>
          <a:p>
            <a:pPr lvl="1" algn="just" eaLnBrk="1" hangingPunct="1"/>
            <a:r>
              <a:rPr lang="es-ES_tradnl" altLang="es-ES" sz="2000" dirty="0">
                <a:solidFill>
                  <a:srgbClr val="993300"/>
                </a:solidFill>
              </a:rPr>
              <a:t>Igual que </a:t>
            </a:r>
            <a:r>
              <a:rPr lang="es-ES_tradnl" altLang="es-ES" sz="2000" dirty="0" err="1">
                <a:solidFill>
                  <a:srgbClr val="993300"/>
                </a:solidFill>
              </a:rPr>
              <a:t>Leveling</a:t>
            </a:r>
            <a:r>
              <a:rPr lang="es-ES_tradnl" altLang="es-ES" sz="2000" dirty="0">
                <a:solidFill>
                  <a:srgbClr val="993300"/>
                </a:solidFill>
              </a:rPr>
              <a:t> dinámico, pero periódicamente se mueven también los sectores que no se reescriben.</a:t>
            </a:r>
            <a:endParaRPr lang="es-ES_tradnl" altLang="es-ES" sz="1600" dirty="0">
              <a:solidFill>
                <a:srgbClr val="993300"/>
              </a:solidFill>
            </a:endParaRPr>
          </a:p>
          <a:p>
            <a:pPr lvl="1" algn="just" eaLnBrk="1" hangingPunct="1"/>
            <a:endParaRPr lang="es-ES_tradnl" altLang="es-ES" sz="1600" dirty="0">
              <a:solidFill>
                <a:srgbClr val="993300"/>
              </a:solidFill>
            </a:endParaRPr>
          </a:p>
        </p:txBody>
      </p:sp>
    </p:spTree>
    <p:extLst>
      <p:ext uri="{BB962C8B-B14F-4D97-AF65-F5344CB8AC3E}">
        <p14:creationId xmlns:p14="http://schemas.microsoft.com/office/powerpoint/2010/main" val="1396983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par>
                          <p:cTn id="11" fill="hold">
                            <p:stCondLst>
                              <p:cond delay="500"/>
                            </p:stCondLst>
                            <p:childTnLst>
                              <p:par>
                                <p:cTn id="12" presetID="9" presetClass="entr" presetSubtype="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dissolve">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dissolve">
                                      <p:cBhvr>
                                        <p:cTn id="23" dur="500"/>
                                        <p:tgtEl>
                                          <p:spTgt spid="11"/>
                                        </p:tgtEl>
                                      </p:cBhvr>
                                    </p:animEffect>
                                  </p:childTnLst>
                                </p:cTn>
                              </p:par>
                            </p:childTnLst>
                          </p:cTn>
                        </p:par>
                        <p:par>
                          <p:cTn id="24" fill="hold">
                            <p:stCondLst>
                              <p:cond delay="500"/>
                            </p:stCondLst>
                            <p:childTnLst>
                              <p:par>
                                <p:cTn id="25" presetID="32" presetClass="emph" presetSubtype="0" fill="hold" nodeType="afterEffect">
                                  <p:stCondLst>
                                    <p:cond delay="0"/>
                                  </p:stCondLst>
                                  <p:childTnLst>
                                    <p:animClr clrSpc="rgb" dir="cw">
                                      <p:cBhvr override="childStyle">
                                        <p:cTn id="26" dur="100" fill="hold"/>
                                        <p:tgtEl>
                                          <p:spTgt spid="11"/>
                                        </p:tgtEl>
                                        <p:attrNameLst>
                                          <p:attrName>style.color</p:attrName>
                                        </p:attrNameLst>
                                      </p:cBhvr>
                                      <p:to>
                                        <a:schemeClr val="accent2"/>
                                      </p:to>
                                    </p:animClr>
                                    <p:animClr clrSpc="rgb" dir="cw">
                                      <p:cBhvr>
                                        <p:cTn id="27" dur="100" fill="hold"/>
                                        <p:tgtEl>
                                          <p:spTgt spid="11"/>
                                        </p:tgtEl>
                                        <p:attrNameLst>
                                          <p:attrName>fillcolor</p:attrName>
                                        </p:attrNameLst>
                                      </p:cBhvr>
                                      <p:to>
                                        <a:schemeClr val="accent2"/>
                                      </p:to>
                                    </p:animClr>
                                    <p:set>
                                      <p:cBhvr>
                                        <p:cTn id="28" dur="100" fill="hold"/>
                                        <p:tgtEl>
                                          <p:spTgt spid="11"/>
                                        </p:tgtEl>
                                        <p:attrNameLst>
                                          <p:attrName>fill.type</p:attrName>
                                        </p:attrNameLst>
                                      </p:cBhvr>
                                      <p:to>
                                        <p:strVal val="solid"/>
                                      </p:to>
                                    </p:set>
                                    <p:set>
                                      <p:cBhvr>
                                        <p:cTn id="29" dur="100" fill="hold"/>
                                        <p:tgtEl>
                                          <p:spTgt spid="11"/>
                                        </p:tgtEl>
                                        <p:attrNameLst>
                                          <p:attrName>fill.on</p:attrName>
                                        </p:attrNameLst>
                                      </p:cBhvr>
                                      <p:to>
                                        <p:strVal val="true"/>
                                      </p:to>
                                    </p:set>
                                    <p:animRot by="120000">
                                      <p:cBhvr>
                                        <p:cTn id="30" dur="100" fill="hold">
                                          <p:stCondLst>
                                            <p:cond delay="0"/>
                                          </p:stCondLst>
                                        </p:cTn>
                                        <p:tgtEl>
                                          <p:spTgt spid="11"/>
                                        </p:tgtEl>
                                        <p:attrNameLst>
                                          <p:attrName>r</p:attrName>
                                        </p:attrNameLst>
                                      </p:cBhvr>
                                    </p:animRot>
                                    <p:animRot by="-240000">
                                      <p:cBhvr>
                                        <p:cTn id="31" dur="200" fill="hold">
                                          <p:stCondLst>
                                            <p:cond delay="200"/>
                                          </p:stCondLst>
                                        </p:cTn>
                                        <p:tgtEl>
                                          <p:spTgt spid="11"/>
                                        </p:tgtEl>
                                        <p:attrNameLst>
                                          <p:attrName>r</p:attrName>
                                        </p:attrNameLst>
                                      </p:cBhvr>
                                    </p:animRot>
                                    <p:animRot by="240000">
                                      <p:cBhvr>
                                        <p:cTn id="32" dur="200" fill="hold">
                                          <p:stCondLst>
                                            <p:cond delay="400"/>
                                          </p:stCondLst>
                                        </p:cTn>
                                        <p:tgtEl>
                                          <p:spTgt spid="11"/>
                                        </p:tgtEl>
                                        <p:attrNameLst>
                                          <p:attrName>r</p:attrName>
                                        </p:attrNameLst>
                                      </p:cBhvr>
                                    </p:animRot>
                                    <p:animRot by="-240000">
                                      <p:cBhvr>
                                        <p:cTn id="33" dur="200" fill="hold">
                                          <p:stCondLst>
                                            <p:cond delay="600"/>
                                          </p:stCondLst>
                                        </p:cTn>
                                        <p:tgtEl>
                                          <p:spTgt spid="11"/>
                                        </p:tgtEl>
                                        <p:attrNameLst>
                                          <p:attrName>r</p:attrName>
                                        </p:attrNameLst>
                                      </p:cBhvr>
                                    </p:animRot>
                                    <p:animRot by="120000">
                                      <p:cBhvr>
                                        <p:cTn id="34" dur="200" fill="hold">
                                          <p:stCondLst>
                                            <p:cond delay="800"/>
                                          </p:stCondLst>
                                        </p:cTn>
                                        <p:tgtEl>
                                          <p:spTgt spid="11"/>
                                        </p:tgtEl>
                                        <p:attrNameLst>
                                          <p:attrName>r</p:attrName>
                                        </p:attrNameLst>
                                      </p:cBhvr>
                                    </p:animRot>
                                  </p:childTnLst>
                                </p:cTn>
                              </p:par>
                            </p:childTnLst>
                          </p:cTn>
                        </p:par>
                        <p:par>
                          <p:cTn id="35" fill="hold">
                            <p:stCondLst>
                              <p:cond delay="1500"/>
                            </p:stCondLst>
                            <p:childTnLst>
                              <p:par>
                                <p:cTn id="36" presetID="17" presetClass="entr" presetSubtype="8" fill="hold" nodeType="after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p:cTn id="38" dur="500" fill="hold"/>
                                        <p:tgtEl>
                                          <p:spTgt spid="56"/>
                                        </p:tgtEl>
                                        <p:attrNameLst>
                                          <p:attrName>ppt_x</p:attrName>
                                        </p:attrNameLst>
                                      </p:cBhvr>
                                      <p:tavLst>
                                        <p:tav tm="0">
                                          <p:val>
                                            <p:strVal val="#ppt_x-#ppt_w/2"/>
                                          </p:val>
                                        </p:tav>
                                        <p:tav tm="100000">
                                          <p:val>
                                            <p:strVal val="#ppt_x"/>
                                          </p:val>
                                        </p:tav>
                                      </p:tavLst>
                                    </p:anim>
                                    <p:anim calcmode="lin" valueType="num">
                                      <p:cBhvr>
                                        <p:cTn id="39" dur="500" fill="hold"/>
                                        <p:tgtEl>
                                          <p:spTgt spid="56"/>
                                        </p:tgtEl>
                                        <p:attrNameLst>
                                          <p:attrName>ppt_y</p:attrName>
                                        </p:attrNameLst>
                                      </p:cBhvr>
                                      <p:tavLst>
                                        <p:tav tm="0">
                                          <p:val>
                                            <p:strVal val="#ppt_y"/>
                                          </p:val>
                                        </p:tav>
                                        <p:tav tm="100000">
                                          <p:val>
                                            <p:strVal val="#ppt_y"/>
                                          </p:val>
                                        </p:tav>
                                      </p:tavLst>
                                    </p:anim>
                                    <p:anim calcmode="lin" valueType="num">
                                      <p:cBhvr>
                                        <p:cTn id="40" dur="500" fill="hold"/>
                                        <p:tgtEl>
                                          <p:spTgt spid="56"/>
                                        </p:tgtEl>
                                        <p:attrNameLst>
                                          <p:attrName>ppt_w</p:attrName>
                                        </p:attrNameLst>
                                      </p:cBhvr>
                                      <p:tavLst>
                                        <p:tav tm="0">
                                          <p:val>
                                            <p:fltVal val="0"/>
                                          </p:val>
                                        </p:tav>
                                        <p:tav tm="100000">
                                          <p:val>
                                            <p:strVal val="#ppt_w"/>
                                          </p:val>
                                        </p:tav>
                                      </p:tavLst>
                                    </p:anim>
                                    <p:anim calcmode="lin" valueType="num">
                                      <p:cBhvr>
                                        <p:cTn id="41" dur="500" fill="hold"/>
                                        <p:tgtEl>
                                          <p:spTgt spid="56"/>
                                        </p:tgtEl>
                                        <p:attrNameLst>
                                          <p:attrName>ppt_h</p:attrName>
                                        </p:attrNameLst>
                                      </p:cBhvr>
                                      <p:tavLst>
                                        <p:tav tm="0">
                                          <p:val>
                                            <p:strVal val="#ppt_h"/>
                                          </p:val>
                                        </p:tav>
                                        <p:tav tm="100000">
                                          <p:val>
                                            <p:strVal val="#ppt_h"/>
                                          </p:val>
                                        </p:tav>
                                      </p:tavLst>
                                    </p:anim>
                                  </p:childTnLst>
                                </p:cTn>
                              </p:par>
                            </p:childTnLst>
                          </p:cTn>
                        </p:par>
                        <p:par>
                          <p:cTn id="42" fill="hold">
                            <p:stCondLst>
                              <p:cond delay="2000"/>
                            </p:stCondLst>
                            <p:childTnLst>
                              <p:par>
                                <p:cTn id="43" presetID="9" presetClass="exit" presetSubtype="0" fill="hold" nodeType="afterEffect">
                                  <p:stCondLst>
                                    <p:cond delay="0"/>
                                  </p:stCondLst>
                                  <p:childTnLst>
                                    <p:animEffect transition="out" filter="dissolve">
                                      <p:cBhvr>
                                        <p:cTn id="44" dur="500"/>
                                        <p:tgtEl>
                                          <p:spTgt spid="11"/>
                                        </p:tgtEl>
                                      </p:cBhvr>
                                    </p:animEffect>
                                    <p:set>
                                      <p:cBhvr>
                                        <p:cTn id="45" dur="1" fill="hold">
                                          <p:stCondLst>
                                            <p:cond delay="499"/>
                                          </p:stCondLst>
                                        </p:cTn>
                                        <p:tgtEl>
                                          <p:spTgt spid="11"/>
                                        </p:tgtEl>
                                        <p:attrNameLst>
                                          <p:attrName>style.visibility</p:attrName>
                                        </p:attrNameLst>
                                      </p:cBhvr>
                                      <p:to>
                                        <p:strVal val="hidden"/>
                                      </p:to>
                                    </p:set>
                                  </p:childTnLst>
                                </p:cTn>
                              </p:par>
                            </p:childTnLst>
                          </p:cTn>
                        </p:par>
                        <p:par>
                          <p:cTn id="46" fill="hold">
                            <p:stCondLst>
                              <p:cond delay="2500"/>
                            </p:stCondLst>
                            <p:childTnLst>
                              <p:par>
                                <p:cTn id="47" presetID="22" presetClass="entr" presetSubtype="8" fill="hold" grpId="0" nodeType="afterEffect">
                                  <p:stCondLst>
                                    <p:cond delay="0"/>
                                  </p:stCondLst>
                                  <p:childTnLst>
                                    <p:set>
                                      <p:cBhvr>
                                        <p:cTn id="48" dur="1" fill="hold">
                                          <p:stCondLst>
                                            <p:cond delay="0"/>
                                          </p:stCondLst>
                                        </p:cTn>
                                        <p:tgtEl>
                                          <p:spTgt spid="57"/>
                                        </p:tgtEl>
                                        <p:attrNameLst>
                                          <p:attrName>style.visibility</p:attrName>
                                        </p:attrNameLst>
                                      </p:cBhvr>
                                      <p:to>
                                        <p:strVal val="visible"/>
                                      </p:to>
                                    </p:set>
                                    <p:animEffect transition="in" filter="wipe(left)">
                                      <p:cBhvr>
                                        <p:cTn id="49" dur="500"/>
                                        <p:tgtEl>
                                          <p:spTgt spid="57"/>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dissolve">
                                      <p:cBhvr>
                                        <p:cTn id="54" dur="500"/>
                                        <p:tgtEl>
                                          <p:spTgt spid="26"/>
                                        </p:tgtEl>
                                      </p:cBhvr>
                                    </p:animEffect>
                                  </p:childTnLst>
                                </p:cTn>
                              </p:par>
                            </p:childTnLst>
                          </p:cTn>
                        </p:par>
                        <p:par>
                          <p:cTn id="55" fill="hold">
                            <p:stCondLst>
                              <p:cond delay="500"/>
                            </p:stCondLst>
                            <p:childTnLst>
                              <p:par>
                                <p:cTn id="56" presetID="32" presetClass="emph" presetSubtype="0" fill="hold" nodeType="afterEffect">
                                  <p:stCondLst>
                                    <p:cond delay="0"/>
                                  </p:stCondLst>
                                  <p:childTnLst>
                                    <p:animClr clrSpc="rgb" dir="cw">
                                      <p:cBhvr override="childStyle">
                                        <p:cTn id="57" dur="100" fill="hold"/>
                                        <p:tgtEl>
                                          <p:spTgt spid="26"/>
                                        </p:tgtEl>
                                        <p:attrNameLst>
                                          <p:attrName>style.color</p:attrName>
                                        </p:attrNameLst>
                                      </p:cBhvr>
                                      <p:to>
                                        <a:schemeClr val="accent2"/>
                                      </p:to>
                                    </p:animClr>
                                    <p:animClr clrSpc="rgb" dir="cw">
                                      <p:cBhvr>
                                        <p:cTn id="58" dur="100" fill="hold"/>
                                        <p:tgtEl>
                                          <p:spTgt spid="26"/>
                                        </p:tgtEl>
                                        <p:attrNameLst>
                                          <p:attrName>fillcolor</p:attrName>
                                        </p:attrNameLst>
                                      </p:cBhvr>
                                      <p:to>
                                        <a:schemeClr val="accent2"/>
                                      </p:to>
                                    </p:animClr>
                                    <p:set>
                                      <p:cBhvr>
                                        <p:cTn id="59" dur="100" fill="hold"/>
                                        <p:tgtEl>
                                          <p:spTgt spid="26"/>
                                        </p:tgtEl>
                                        <p:attrNameLst>
                                          <p:attrName>fill.type</p:attrName>
                                        </p:attrNameLst>
                                      </p:cBhvr>
                                      <p:to>
                                        <p:strVal val="solid"/>
                                      </p:to>
                                    </p:set>
                                    <p:set>
                                      <p:cBhvr>
                                        <p:cTn id="60" dur="100" fill="hold"/>
                                        <p:tgtEl>
                                          <p:spTgt spid="26"/>
                                        </p:tgtEl>
                                        <p:attrNameLst>
                                          <p:attrName>fill.on</p:attrName>
                                        </p:attrNameLst>
                                      </p:cBhvr>
                                      <p:to>
                                        <p:strVal val="true"/>
                                      </p:to>
                                    </p:set>
                                    <p:animRot by="120000">
                                      <p:cBhvr>
                                        <p:cTn id="61" dur="100" fill="hold">
                                          <p:stCondLst>
                                            <p:cond delay="0"/>
                                          </p:stCondLst>
                                        </p:cTn>
                                        <p:tgtEl>
                                          <p:spTgt spid="26"/>
                                        </p:tgtEl>
                                        <p:attrNameLst>
                                          <p:attrName>r</p:attrName>
                                        </p:attrNameLst>
                                      </p:cBhvr>
                                    </p:animRot>
                                    <p:animRot by="-240000">
                                      <p:cBhvr>
                                        <p:cTn id="62" dur="200" fill="hold">
                                          <p:stCondLst>
                                            <p:cond delay="200"/>
                                          </p:stCondLst>
                                        </p:cTn>
                                        <p:tgtEl>
                                          <p:spTgt spid="26"/>
                                        </p:tgtEl>
                                        <p:attrNameLst>
                                          <p:attrName>r</p:attrName>
                                        </p:attrNameLst>
                                      </p:cBhvr>
                                    </p:animRot>
                                    <p:animRot by="240000">
                                      <p:cBhvr>
                                        <p:cTn id="63" dur="200" fill="hold">
                                          <p:stCondLst>
                                            <p:cond delay="400"/>
                                          </p:stCondLst>
                                        </p:cTn>
                                        <p:tgtEl>
                                          <p:spTgt spid="26"/>
                                        </p:tgtEl>
                                        <p:attrNameLst>
                                          <p:attrName>r</p:attrName>
                                        </p:attrNameLst>
                                      </p:cBhvr>
                                    </p:animRot>
                                    <p:animRot by="-240000">
                                      <p:cBhvr>
                                        <p:cTn id="64" dur="200" fill="hold">
                                          <p:stCondLst>
                                            <p:cond delay="600"/>
                                          </p:stCondLst>
                                        </p:cTn>
                                        <p:tgtEl>
                                          <p:spTgt spid="26"/>
                                        </p:tgtEl>
                                        <p:attrNameLst>
                                          <p:attrName>r</p:attrName>
                                        </p:attrNameLst>
                                      </p:cBhvr>
                                    </p:animRot>
                                    <p:animRot by="120000">
                                      <p:cBhvr>
                                        <p:cTn id="65" dur="200" fill="hold">
                                          <p:stCondLst>
                                            <p:cond delay="800"/>
                                          </p:stCondLst>
                                        </p:cTn>
                                        <p:tgtEl>
                                          <p:spTgt spid="26"/>
                                        </p:tgtEl>
                                        <p:attrNameLst>
                                          <p:attrName>r</p:attrName>
                                        </p:attrNameLst>
                                      </p:cBhvr>
                                    </p:animRot>
                                  </p:childTnLst>
                                </p:cTn>
                              </p:par>
                            </p:childTnLst>
                          </p:cTn>
                        </p:par>
                        <p:par>
                          <p:cTn id="66" fill="hold">
                            <p:stCondLst>
                              <p:cond delay="1500"/>
                            </p:stCondLst>
                            <p:childTnLst>
                              <p:par>
                                <p:cTn id="67" presetID="17" presetClass="entr" presetSubtype="8" fill="hold" nodeType="afterEffect">
                                  <p:stCondLst>
                                    <p:cond delay="0"/>
                                  </p:stCondLst>
                                  <p:childTnLst>
                                    <p:set>
                                      <p:cBhvr>
                                        <p:cTn id="68" dur="1" fill="hold">
                                          <p:stCondLst>
                                            <p:cond delay="0"/>
                                          </p:stCondLst>
                                        </p:cTn>
                                        <p:tgtEl>
                                          <p:spTgt spid="58"/>
                                        </p:tgtEl>
                                        <p:attrNameLst>
                                          <p:attrName>style.visibility</p:attrName>
                                        </p:attrNameLst>
                                      </p:cBhvr>
                                      <p:to>
                                        <p:strVal val="visible"/>
                                      </p:to>
                                    </p:set>
                                    <p:anim calcmode="lin" valueType="num">
                                      <p:cBhvr>
                                        <p:cTn id="69" dur="500" fill="hold"/>
                                        <p:tgtEl>
                                          <p:spTgt spid="58"/>
                                        </p:tgtEl>
                                        <p:attrNameLst>
                                          <p:attrName>ppt_x</p:attrName>
                                        </p:attrNameLst>
                                      </p:cBhvr>
                                      <p:tavLst>
                                        <p:tav tm="0">
                                          <p:val>
                                            <p:strVal val="#ppt_x-#ppt_w/2"/>
                                          </p:val>
                                        </p:tav>
                                        <p:tav tm="100000">
                                          <p:val>
                                            <p:strVal val="#ppt_x"/>
                                          </p:val>
                                        </p:tav>
                                      </p:tavLst>
                                    </p:anim>
                                    <p:anim calcmode="lin" valueType="num">
                                      <p:cBhvr>
                                        <p:cTn id="70" dur="500" fill="hold"/>
                                        <p:tgtEl>
                                          <p:spTgt spid="58"/>
                                        </p:tgtEl>
                                        <p:attrNameLst>
                                          <p:attrName>ppt_y</p:attrName>
                                        </p:attrNameLst>
                                      </p:cBhvr>
                                      <p:tavLst>
                                        <p:tav tm="0">
                                          <p:val>
                                            <p:strVal val="#ppt_y"/>
                                          </p:val>
                                        </p:tav>
                                        <p:tav tm="100000">
                                          <p:val>
                                            <p:strVal val="#ppt_y"/>
                                          </p:val>
                                        </p:tav>
                                      </p:tavLst>
                                    </p:anim>
                                    <p:anim calcmode="lin" valueType="num">
                                      <p:cBhvr>
                                        <p:cTn id="71" dur="500" fill="hold"/>
                                        <p:tgtEl>
                                          <p:spTgt spid="58"/>
                                        </p:tgtEl>
                                        <p:attrNameLst>
                                          <p:attrName>ppt_w</p:attrName>
                                        </p:attrNameLst>
                                      </p:cBhvr>
                                      <p:tavLst>
                                        <p:tav tm="0">
                                          <p:val>
                                            <p:fltVal val="0"/>
                                          </p:val>
                                        </p:tav>
                                        <p:tav tm="100000">
                                          <p:val>
                                            <p:strVal val="#ppt_w"/>
                                          </p:val>
                                        </p:tav>
                                      </p:tavLst>
                                    </p:anim>
                                    <p:anim calcmode="lin" valueType="num">
                                      <p:cBhvr>
                                        <p:cTn id="72" dur="500" fill="hold"/>
                                        <p:tgtEl>
                                          <p:spTgt spid="58"/>
                                        </p:tgtEl>
                                        <p:attrNameLst>
                                          <p:attrName>ppt_h</p:attrName>
                                        </p:attrNameLst>
                                      </p:cBhvr>
                                      <p:tavLst>
                                        <p:tav tm="0">
                                          <p:val>
                                            <p:strVal val="#ppt_h"/>
                                          </p:val>
                                        </p:tav>
                                        <p:tav tm="100000">
                                          <p:val>
                                            <p:strVal val="#ppt_h"/>
                                          </p:val>
                                        </p:tav>
                                      </p:tavLst>
                                    </p:anim>
                                  </p:childTnLst>
                                </p:cTn>
                              </p:par>
                            </p:childTnLst>
                          </p:cTn>
                        </p:par>
                        <p:par>
                          <p:cTn id="73" fill="hold">
                            <p:stCondLst>
                              <p:cond delay="2000"/>
                            </p:stCondLst>
                            <p:childTnLst>
                              <p:par>
                                <p:cTn id="74" presetID="9" presetClass="exit" presetSubtype="0" fill="hold" nodeType="afterEffect">
                                  <p:stCondLst>
                                    <p:cond delay="0"/>
                                  </p:stCondLst>
                                  <p:childTnLst>
                                    <p:animEffect transition="out" filter="dissolve">
                                      <p:cBhvr>
                                        <p:cTn id="75" dur="500"/>
                                        <p:tgtEl>
                                          <p:spTgt spid="26"/>
                                        </p:tgtEl>
                                      </p:cBhvr>
                                    </p:animEffect>
                                    <p:set>
                                      <p:cBhvr>
                                        <p:cTn id="76" dur="1" fill="hold">
                                          <p:stCondLst>
                                            <p:cond delay="499"/>
                                          </p:stCondLst>
                                        </p:cTn>
                                        <p:tgtEl>
                                          <p:spTgt spid="26"/>
                                        </p:tgtEl>
                                        <p:attrNameLst>
                                          <p:attrName>style.visibility</p:attrName>
                                        </p:attrNameLst>
                                      </p:cBhvr>
                                      <p:to>
                                        <p:strVal val="hidden"/>
                                      </p:to>
                                    </p:set>
                                  </p:childTnLst>
                                </p:cTn>
                              </p:par>
                              <p:par>
                                <p:cTn id="77" presetID="22" presetClass="entr" presetSubtype="8" fill="hold" grpId="0" nodeType="withEffect">
                                  <p:stCondLst>
                                    <p:cond delay="0"/>
                                  </p:stCondLst>
                                  <p:childTnLst>
                                    <p:set>
                                      <p:cBhvr>
                                        <p:cTn id="78" dur="1" fill="hold">
                                          <p:stCondLst>
                                            <p:cond delay="0"/>
                                          </p:stCondLst>
                                        </p:cTn>
                                        <p:tgtEl>
                                          <p:spTgt spid="59"/>
                                        </p:tgtEl>
                                        <p:attrNameLst>
                                          <p:attrName>style.visibility</p:attrName>
                                        </p:attrNameLst>
                                      </p:cBhvr>
                                      <p:to>
                                        <p:strVal val="visible"/>
                                      </p:to>
                                    </p:set>
                                    <p:animEffect transition="in" filter="wipe(left)">
                                      <p:cBhvr>
                                        <p:cTn id="79" dur="500"/>
                                        <p:tgtEl>
                                          <p:spTgt spid="59"/>
                                        </p:tgtEl>
                                      </p:cBhvr>
                                    </p:animEffect>
                                  </p:childTnLst>
                                </p:cTn>
                              </p:par>
                            </p:childTnLst>
                          </p:cTn>
                        </p:par>
                      </p:childTnLst>
                    </p:cTn>
                  </p:par>
                  <p:par>
                    <p:cTn id="80" fill="hold">
                      <p:stCondLst>
                        <p:cond delay="indefinite"/>
                      </p:stCondLst>
                      <p:childTnLst>
                        <p:par>
                          <p:cTn id="81" fill="hold">
                            <p:stCondLst>
                              <p:cond delay="0"/>
                            </p:stCondLst>
                            <p:childTnLst>
                              <p:par>
                                <p:cTn id="82" presetID="9" presetClass="entr" presetSubtype="0" fill="hold" nodeType="click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dissolve">
                                      <p:cBhvr>
                                        <p:cTn id="84" dur="500"/>
                                        <p:tgtEl>
                                          <p:spTgt spid="41"/>
                                        </p:tgtEl>
                                      </p:cBhvr>
                                    </p:animEffect>
                                  </p:childTnLst>
                                </p:cTn>
                              </p:par>
                            </p:childTnLst>
                          </p:cTn>
                        </p:par>
                        <p:par>
                          <p:cTn id="85" fill="hold">
                            <p:stCondLst>
                              <p:cond delay="500"/>
                            </p:stCondLst>
                            <p:childTnLst>
                              <p:par>
                                <p:cTn id="86" presetID="32" presetClass="emph" presetSubtype="0" fill="hold" nodeType="afterEffect">
                                  <p:stCondLst>
                                    <p:cond delay="0"/>
                                  </p:stCondLst>
                                  <p:childTnLst>
                                    <p:animClr clrSpc="rgb" dir="cw">
                                      <p:cBhvr override="childStyle">
                                        <p:cTn id="87" dur="100" fill="hold"/>
                                        <p:tgtEl>
                                          <p:spTgt spid="41"/>
                                        </p:tgtEl>
                                        <p:attrNameLst>
                                          <p:attrName>style.color</p:attrName>
                                        </p:attrNameLst>
                                      </p:cBhvr>
                                      <p:to>
                                        <a:schemeClr val="accent2"/>
                                      </p:to>
                                    </p:animClr>
                                    <p:animClr clrSpc="rgb" dir="cw">
                                      <p:cBhvr>
                                        <p:cTn id="88" dur="100" fill="hold"/>
                                        <p:tgtEl>
                                          <p:spTgt spid="41"/>
                                        </p:tgtEl>
                                        <p:attrNameLst>
                                          <p:attrName>fillcolor</p:attrName>
                                        </p:attrNameLst>
                                      </p:cBhvr>
                                      <p:to>
                                        <a:schemeClr val="accent2"/>
                                      </p:to>
                                    </p:animClr>
                                    <p:set>
                                      <p:cBhvr>
                                        <p:cTn id="89" dur="100" fill="hold"/>
                                        <p:tgtEl>
                                          <p:spTgt spid="41"/>
                                        </p:tgtEl>
                                        <p:attrNameLst>
                                          <p:attrName>fill.type</p:attrName>
                                        </p:attrNameLst>
                                      </p:cBhvr>
                                      <p:to>
                                        <p:strVal val="solid"/>
                                      </p:to>
                                    </p:set>
                                    <p:set>
                                      <p:cBhvr>
                                        <p:cTn id="90" dur="100" fill="hold"/>
                                        <p:tgtEl>
                                          <p:spTgt spid="41"/>
                                        </p:tgtEl>
                                        <p:attrNameLst>
                                          <p:attrName>fill.on</p:attrName>
                                        </p:attrNameLst>
                                      </p:cBhvr>
                                      <p:to>
                                        <p:strVal val="true"/>
                                      </p:to>
                                    </p:set>
                                    <p:animRot by="120000">
                                      <p:cBhvr>
                                        <p:cTn id="91" dur="100" fill="hold">
                                          <p:stCondLst>
                                            <p:cond delay="0"/>
                                          </p:stCondLst>
                                        </p:cTn>
                                        <p:tgtEl>
                                          <p:spTgt spid="41"/>
                                        </p:tgtEl>
                                        <p:attrNameLst>
                                          <p:attrName>r</p:attrName>
                                        </p:attrNameLst>
                                      </p:cBhvr>
                                    </p:animRot>
                                    <p:animRot by="-240000">
                                      <p:cBhvr>
                                        <p:cTn id="92" dur="200" fill="hold">
                                          <p:stCondLst>
                                            <p:cond delay="200"/>
                                          </p:stCondLst>
                                        </p:cTn>
                                        <p:tgtEl>
                                          <p:spTgt spid="41"/>
                                        </p:tgtEl>
                                        <p:attrNameLst>
                                          <p:attrName>r</p:attrName>
                                        </p:attrNameLst>
                                      </p:cBhvr>
                                    </p:animRot>
                                    <p:animRot by="240000">
                                      <p:cBhvr>
                                        <p:cTn id="93" dur="200" fill="hold">
                                          <p:stCondLst>
                                            <p:cond delay="400"/>
                                          </p:stCondLst>
                                        </p:cTn>
                                        <p:tgtEl>
                                          <p:spTgt spid="41"/>
                                        </p:tgtEl>
                                        <p:attrNameLst>
                                          <p:attrName>r</p:attrName>
                                        </p:attrNameLst>
                                      </p:cBhvr>
                                    </p:animRot>
                                    <p:animRot by="-240000">
                                      <p:cBhvr>
                                        <p:cTn id="94" dur="200" fill="hold">
                                          <p:stCondLst>
                                            <p:cond delay="600"/>
                                          </p:stCondLst>
                                        </p:cTn>
                                        <p:tgtEl>
                                          <p:spTgt spid="41"/>
                                        </p:tgtEl>
                                        <p:attrNameLst>
                                          <p:attrName>r</p:attrName>
                                        </p:attrNameLst>
                                      </p:cBhvr>
                                    </p:animRot>
                                    <p:animRot by="120000">
                                      <p:cBhvr>
                                        <p:cTn id="95" dur="200" fill="hold">
                                          <p:stCondLst>
                                            <p:cond delay="800"/>
                                          </p:stCondLst>
                                        </p:cTn>
                                        <p:tgtEl>
                                          <p:spTgt spid="41"/>
                                        </p:tgtEl>
                                        <p:attrNameLst>
                                          <p:attrName>r</p:attrName>
                                        </p:attrNameLst>
                                      </p:cBhvr>
                                    </p:animRot>
                                  </p:childTnLst>
                                </p:cTn>
                              </p:par>
                            </p:childTnLst>
                          </p:cTn>
                        </p:par>
                        <p:par>
                          <p:cTn id="96" fill="hold">
                            <p:stCondLst>
                              <p:cond delay="1500"/>
                            </p:stCondLst>
                            <p:childTnLst>
                              <p:par>
                                <p:cTn id="97" presetID="17" presetClass="entr" presetSubtype="8" fill="hold" nodeType="afterEffect">
                                  <p:stCondLst>
                                    <p:cond delay="0"/>
                                  </p:stCondLst>
                                  <p:childTnLst>
                                    <p:set>
                                      <p:cBhvr>
                                        <p:cTn id="98" dur="1" fill="hold">
                                          <p:stCondLst>
                                            <p:cond delay="0"/>
                                          </p:stCondLst>
                                        </p:cTn>
                                        <p:tgtEl>
                                          <p:spTgt spid="60"/>
                                        </p:tgtEl>
                                        <p:attrNameLst>
                                          <p:attrName>style.visibility</p:attrName>
                                        </p:attrNameLst>
                                      </p:cBhvr>
                                      <p:to>
                                        <p:strVal val="visible"/>
                                      </p:to>
                                    </p:set>
                                    <p:anim calcmode="lin" valueType="num">
                                      <p:cBhvr>
                                        <p:cTn id="99" dur="500" fill="hold"/>
                                        <p:tgtEl>
                                          <p:spTgt spid="60"/>
                                        </p:tgtEl>
                                        <p:attrNameLst>
                                          <p:attrName>ppt_x</p:attrName>
                                        </p:attrNameLst>
                                      </p:cBhvr>
                                      <p:tavLst>
                                        <p:tav tm="0">
                                          <p:val>
                                            <p:strVal val="#ppt_x-#ppt_w/2"/>
                                          </p:val>
                                        </p:tav>
                                        <p:tav tm="100000">
                                          <p:val>
                                            <p:strVal val="#ppt_x"/>
                                          </p:val>
                                        </p:tav>
                                      </p:tavLst>
                                    </p:anim>
                                    <p:anim calcmode="lin" valueType="num">
                                      <p:cBhvr>
                                        <p:cTn id="100" dur="500" fill="hold"/>
                                        <p:tgtEl>
                                          <p:spTgt spid="60"/>
                                        </p:tgtEl>
                                        <p:attrNameLst>
                                          <p:attrName>ppt_y</p:attrName>
                                        </p:attrNameLst>
                                      </p:cBhvr>
                                      <p:tavLst>
                                        <p:tav tm="0">
                                          <p:val>
                                            <p:strVal val="#ppt_y"/>
                                          </p:val>
                                        </p:tav>
                                        <p:tav tm="100000">
                                          <p:val>
                                            <p:strVal val="#ppt_y"/>
                                          </p:val>
                                        </p:tav>
                                      </p:tavLst>
                                    </p:anim>
                                    <p:anim calcmode="lin" valueType="num">
                                      <p:cBhvr>
                                        <p:cTn id="101" dur="500" fill="hold"/>
                                        <p:tgtEl>
                                          <p:spTgt spid="60"/>
                                        </p:tgtEl>
                                        <p:attrNameLst>
                                          <p:attrName>ppt_w</p:attrName>
                                        </p:attrNameLst>
                                      </p:cBhvr>
                                      <p:tavLst>
                                        <p:tav tm="0">
                                          <p:val>
                                            <p:fltVal val="0"/>
                                          </p:val>
                                        </p:tav>
                                        <p:tav tm="100000">
                                          <p:val>
                                            <p:strVal val="#ppt_w"/>
                                          </p:val>
                                        </p:tav>
                                      </p:tavLst>
                                    </p:anim>
                                    <p:anim calcmode="lin" valueType="num">
                                      <p:cBhvr>
                                        <p:cTn id="102" dur="500" fill="hold"/>
                                        <p:tgtEl>
                                          <p:spTgt spid="60"/>
                                        </p:tgtEl>
                                        <p:attrNameLst>
                                          <p:attrName>ppt_h</p:attrName>
                                        </p:attrNameLst>
                                      </p:cBhvr>
                                      <p:tavLst>
                                        <p:tav tm="0">
                                          <p:val>
                                            <p:strVal val="#ppt_h"/>
                                          </p:val>
                                        </p:tav>
                                        <p:tav tm="100000">
                                          <p:val>
                                            <p:strVal val="#ppt_h"/>
                                          </p:val>
                                        </p:tav>
                                      </p:tavLst>
                                    </p:anim>
                                  </p:childTnLst>
                                </p:cTn>
                              </p:par>
                            </p:childTnLst>
                          </p:cTn>
                        </p:par>
                        <p:par>
                          <p:cTn id="103" fill="hold">
                            <p:stCondLst>
                              <p:cond delay="2000"/>
                            </p:stCondLst>
                            <p:childTnLst>
                              <p:par>
                                <p:cTn id="104" presetID="9" presetClass="exit" presetSubtype="0" fill="hold" nodeType="afterEffect">
                                  <p:stCondLst>
                                    <p:cond delay="0"/>
                                  </p:stCondLst>
                                  <p:childTnLst>
                                    <p:animEffect transition="out" filter="dissolve">
                                      <p:cBhvr>
                                        <p:cTn id="105" dur="500"/>
                                        <p:tgtEl>
                                          <p:spTgt spid="41"/>
                                        </p:tgtEl>
                                      </p:cBhvr>
                                    </p:animEffect>
                                    <p:set>
                                      <p:cBhvr>
                                        <p:cTn id="106" dur="1" fill="hold">
                                          <p:stCondLst>
                                            <p:cond delay="499"/>
                                          </p:stCondLst>
                                        </p:cTn>
                                        <p:tgtEl>
                                          <p:spTgt spid="41"/>
                                        </p:tgtEl>
                                        <p:attrNameLst>
                                          <p:attrName>style.visibility</p:attrName>
                                        </p:attrNameLst>
                                      </p:cBhvr>
                                      <p:to>
                                        <p:strVal val="hidden"/>
                                      </p:to>
                                    </p:set>
                                  </p:childTnLst>
                                </p:cTn>
                              </p:par>
                              <p:par>
                                <p:cTn id="107" presetID="22" presetClass="entr" presetSubtype="8"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animEffect transition="in" filter="wipe(left)">
                                      <p:cBhvr>
                                        <p:cTn id="109" dur="500"/>
                                        <p:tgtEl>
                                          <p:spTgt spid="61"/>
                                        </p:tgtEl>
                                      </p:cBhvr>
                                    </p:animEffect>
                                  </p:childTnLst>
                                </p:cTn>
                              </p:par>
                            </p:childTnLst>
                          </p:cTn>
                        </p:par>
                      </p:childTnLst>
                    </p:cTn>
                  </p:par>
                  <p:par>
                    <p:cTn id="110" fill="hold">
                      <p:stCondLst>
                        <p:cond delay="indefinite"/>
                      </p:stCondLst>
                      <p:childTnLst>
                        <p:par>
                          <p:cTn id="111" fill="hold">
                            <p:stCondLst>
                              <p:cond delay="0"/>
                            </p:stCondLst>
                            <p:childTnLst>
                              <p:par>
                                <p:cTn id="112" presetID="9" presetClass="entr" presetSubtype="0" fill="hold" nodeType="clickEffect">
                                  <p:stCondLst>
                                    <p:cond delay="0"/>
                                  </p:stCondLst>
                                  <p:childTnLst>
                                    <p:set>
                                      <p:cBhvr>
                                        <p:cTn id="113" dur="1" fill="hold">
                                          <p:stCondLst>
                                            <p:cond delay="0"/>
                                          </p:stCondLst>
                                        </p:cTn>
                                        <p:tgtEl>
                                          <p:spTgt spid="62"/>
                                        </p:tgtEl>
                                        <p:attrNameLst>
                                          <p:attrName>style.visibility</p:attrName>
                                        </p:attrNameLst>
                                      </p:cBhvr>
                                      <p:to>
                                        <p:strVal val="visible"/>
                                      </p:to>
                                    </p:set>
                                    <p:animEffect transition="in" filter="dissolve">
                                      <p:cBhvr>
                                        <p:cTn id="114" dur="500"/>
                                        <p:tgtEl>
                                          <p:spTgt spid="62"/>
                                        </p:tgtEl>
                                      </p:cBhvr>
                                    </p:animEffect>
                                  </p:childTnLst>
                                </p:cTn>
                              </p:par>
                            </p:childTnLst>
                          </p:cTn>
                        </p:par>
                        <p:par>
                          <p:cTn id="115" fill="hold">
                            <p:stCondLst>
                              <p:cond delay="500"/>
                            </p:stCondLst>
                            <p:childTnLst>
                              <p:par>
                                <p:cTn id="116" presetID="32" presetClass="emph" presetSubtype="0" fill="hold" nodeType="afterEffect">
                                  <p:stCondLst>
                                    <p:cond delay="0"/>
                                  </p:stCondLst>
                                  <p:childTnLst>
                                    <p:animClr clrSpc="rgb" dir="cw">
                                      <p:cBhvr override="childStyle">
                                        <p:cTn id="117" dur="100" fill="hold"/>
                                        <p:tgtEl>
                                          <p:spTgt spid="62"/>
                                        </p:tgtEl>
                                        <p:attrNameLst>
                                          <p:attrName>style.color</p:attrName>
                                        </p:attrNameLst>
                                      </p:cBhvr>
                                      <p:to>
                                        <a:schemeClr val="accent2"/>
                                      </p:to>
                                    </p:animClr>
                                    <p:animClr clrSpc="rgb" dir="cw">
                                      <p:cBhvr>
                                        <p:cTn id="118" dur="100" fill="hold"/>
                                        <p:tgtEl>
                                          <p:spTgt spid="62"/>
                                        </p:tgtEl>
                                        <p:attrNameLst>
                                          <p:attrName>fillcolor</p:attrName>
                                        </p:attrNameLst>
                                      </p:cBhvr>
                                      <p:to>
                                        <a:schemeClr val="accent2"/>
                                      </p:to>
                                    </p:animClr>
                                    <p:set>
                                      <p:cBhvr>
                                        <p:cTn id="119" dur="100" fill="hold"/>
                                        <p:tgtEl>
                                          <p:spTgt spid="62"/>
                                        </p:tgtEl>
                                        <p:attrNameLst>
                                          <p:attrName>fill.type</p:attrName>
                                        </p:attrNameLst>
                                      </p:cBhvr>
                                      <p:to>
                                        <p:strVal val="solid"/>
                                      </p:to>
                                    </p:set>
                                    <p:set>
                                      <p:cBhvr>
                                        <p:cTn id="120" dur="100" fill="hold"/>
                                        <p:tgtEl>
                                          <p:spTgt spid="62"/>
                                        </p:tgtEl>
                                        <p:attrNameLst>
                                          <p:attrName>fill.on</p:attrName>
                                        </p:attrNameLst>
                                      </p:cBhvr>
                                      <p:to>
                                        <p:strVal val="true"/>
                                      </p:to>
                                    </p:set>
                                    <p:animRot by="120000">
                                      <p:cBhvr>
                                        <p:cTn id="121" dur="100" fill="hold">
                                          <p:stCondLst>
                                            <p:cond delay="0"/>
                                          </p:stCondLst>
                                        </p:cTn>
                                        <p:tgtEl>
                                          <p:spTgt spid="62"/>
                                        </p:tgtEl>
                                        <p:attrNameLst>
                                          <p:attrName>r</p:attrName>
                                        </p:attrNameLst>
                                      </p:cBhvr>
                                    </p:animRot>
                                    <p:animRot by="-240000">
                                      <p:cBhvr>
                                        <p:cTn id="122" dur="200" fill="hold">
                                          <p:stCondLst>
                                            <p:cond delay="200"/>
                                          </p:stCondLst>
                                        </p:cTn>
                                        <p:tgtEl>
                                          <p:spTgt spid="62"/>
                                        </p:tgtEl>
                                        <p:attrNameLst>
                                          <p:attrName>r</p:attrName>
                                        </p:attrNameLst>
                                      </p:cBhvr>
                                    </p:animRot>
                                    <p:animRot by="240000">
                                      <p:cBhvr>
                                        <p:cTn id="123" dur="200" fill="hold">
                                          <p:stCondLst>
                                            <p:cond delay="400"/>
                                          </p:stCondLst>
                                        </p:cTn>
                                        <p:tgtEl>
                                          <p:spTgt spid="62"/>
                                        </p:tgtEl>
                                        <p:attrNameLst>
                                          <p:attrName>r</p:attrName>
                                        </p:attrNameLst>
                                      </p:cBhvr>
                                    </p:animRot>
                                    <p:animRot by="-240000">
                                      <p:cBhvr>
                                        <p:cTn id="124" dur="200" fill="hold">
                                          <p:stCondLst>
                                            <p:cond delay="600"/>
                                          </p:stCondLst>
                                        </p:cTn>
                                        <p:tgtEl>
                                          <p:spTgt spid="62"/>
                                        </p:tgtEl>
                                        <p:attrNameLst>
                                          <p:attrName>r</p:attrName>
                                        </p:attrNameLst>
                                      </p:cBhvr>
                                    </p:animRot>
                                    <p:animRot by="120000">
                                      <p:cBhvr>
                                        <p:cTn id="125" dur="200" fill="hold">
                                          <p:stCondLst>
                                            <p:cond delay="800"/>
                                          </p:stCondLst>
                                        </p:cTn>
                                        <p:tgtEl>
                                          <p:spTgt spid="62"/>
                                        </p:tgtEl>
                                        <p:attrNameLst>
                                          <p:attrName>r</p:attrName>
                                        </p:attrNameLst>
                                      </p:cBhvr>
                                    </p:animRot>
                                  </p:childTnLst>
                                </p:cTn>
                              </p:par>
                            </p:childTnLst>
                          </p:cTn>
                        </p:par>
                      </p:childTnLst>
                    </p:cTn>
                  </p:par>
                  <p:par>
                    <p:cTn id="126" fill="hold">
                      <p:stCondLst>
                        <p:cond delay="indefinite"/>
                      </p:stCondLst>
                      <p:childTnLst>
                        <p:par>
                          <p:cTn id="127" fill="hold">
                            <p:stCondLst>
                              <p:cond delay="0"/>
                            </p:stCondLst>
                            <p:childTnLst>
                              <p:par>
                                <p:cTn id="128" presetID="9" presetClass="exit" presetSubtype="0" fill="hold" nodeType="clickEffect">
                                  <p:stCondLst>
                                    <p:cond delay="0"/>
                                  </p:stCondLst>
                                  <p:childTnLst>
                                    <p:animEffect transition="out" filter="dissolve">
                                      <p:cBhvr>
                                        <p:cTn id="129" dur="500"/>
                                        <p:tgtEl>
                                          <p:spTgt spid="62"/>
                                        </p:tgtEl>
                                      </p:cBhvr>
                                    </p:animEffect>
                                    <p:set>
                                      <p:cBhvr>
                                        <p:cTn id="130" dur="1" fill="hold">
                                          <p:stCondLst>
                                            <p:cond delay="499"/>
                                          </p:stCondLst>
                                        </p:cTn>
                                        <p:tgtEl>
                                          <p:spTgt spid="62"/>
                                        </p:tgtEl>
                                        <p:attrNameLst>
                                          <p:attrName>style.visibility</p:attrName>
                                        </p:attrNameLst>
                                      </p:cBhvr>
                                      <p:to>
                                        <p:strVal val="hidden"/>
                                      </p:to>
                                    </p:set>
                                  </p:childTnLst>
                                </p:cTn>
                              </p:par>
                              <p:par>
                                <p:cTn id="131" presetID="17" presetClass="entr" presetSubtype="8" fill="hold" nodeType="withEffect">
                                  <p:stCondLst>
                                    <p:cond delay="0"/>
                                  </p:stCondLst>
                                  <p:childTnLst>
                                    <p:set>
                                      <p:cBhvr>
                                        <p:cTn id="132" dur="1" fill="hold">
                                          <p:stCondLst>
                                            <p:cond delay="0"/>
                                          </p:stCondLst>
                                        </p:cTn>
                                        <p:tgtEl>
                                          <p:spTgt spid="77"/>
                                        </p:tgtEl>
                                        <p:attrNameLst>
                                          <p:attrName>style.visibility</p:attrName>
                                        </p:attrNameLst>
                                      </p:cBhvr>
                                      <p:to>
                                        <p:strVal val="visible"/>
                                      </p:to>
                                    </p:set>
                                    <p:anim calcmode="lin" valueType="num">
                                      <p:cBhvr>
                                        <p:cTn id="133" dur="500" fill="hold"/>
                                        <p:tgtEl>
                                          <p:spTgt spid="77"/>
                                        </p:tgtEl>
                                        <p:attrNameLst>
                                          <p:attrName>ppt_x</p:attrName>
                                        </p:attrNameLst>
                                      </p:cBhvr>
                                      <p:tavLst>
                                        <p:tav tm="0">
                                          <p:val>
                                            <p:strVal val="#ppt_x-#ppt_w/2"/>
                                          </p:val>
                                        </p:tav>
                                        <p:tav tm="100000">
                                          <p:val>
                                            <p:strVal val="#ppt_x"/>
                                          </p:val>
                                        </p:tav>
                                      </p:tavLst>
                                    </p:anim>
                                    <p:anim calcmode="lin" valueType="num">
                                      <p:cBhvr>
                                        <p:cTn id="134" dur="500" fill="hold"/>
                                        <p:tgtEl>
                                          <p:spTgt spid="77"/>
                                        </p:tgtEl>
                                        <p:attrNameLst>
                                          <p:attrName>ppt_y</p:attrName>
                                        </p:attrNameLst>
                                      </p:cBhvr>
                                      <p:tavLst>
                                        <p:tav tm="0">
                                          <p:val>
                                            <p:strVal val="#ppt_y"/>
                                          </p:val>
                                        </p:tav>
                                        <p:tav tm="100000">
                                          <p:val>
                                            <p:strVal val="#ppt_y"/>
                                          </p:val>
                                        </p:tav>
                                      </p:tavLst>
                                    </p:anim>
                                    <p:anim calcmode="lin" valueType="num">
                                      <p:cBhvr>
                                        <p:cTn id="135" dur="500" fill="hold"/>
                                        <p:tgtEl>
                                          <p:spTgt spid="77"/>
                                        </p:tgtEl>
                                        <p:attrNameLst>
                                          <p:attrName>ppt_w</p:attrName>
                                        </p:attrNameLst>
                                      </p:cBhvr>
                                      <p:tavLst>
                                        <p:tav tm="0">
                                          <p:val>
                                            <p:fltVal val="0"/>
                                          </p:val>
                                        </p:tav>
                                        <p:tav tm="100000">
                                          <p:val>
                                            <p:strVal val="#ppt_w"/>
                                          </p:val>
                                        </p:tav>
                                      </p:tavLst>
                                    </p:anim>
                                    <p:anim calcmode="lin" valueType="num">
                                      <p:cBhvr>
                                        <p:cTn id="136" dur="500" fill="hold"/>
                                        <p:tgtEl>
                                          <p:spTgt spid="77"/>
                                        </p:tgtEl>
                                        <p:attrNameLst>
                                          <p:attrName>ppt_h</p:attrName>
                                        </p:attrNameLst>
                                      </p:cBhvr>
                                      <p:tavLst>
                                        <p:tav tm="0">
                                          <p:val>
                                            <p:strVal val="#ppt_h"/>
                                          </p:val>
                                        </p:tav>
                                        <p:tav tm="100000">
                                          <p:val>
                                            <p:strVal val="#ppt_h"/>
                                          </p:val>
                                        </p:tav>
                                      </p:tavLst>
                                    </p:anim>
                                  </p:childTnLst>
                                </p:cTn>
                              </p:par>
                              <p:par>
                                <p:cTn id="137" presetID="9" presetClass="exit" presetSubtype="0" fill="hold" nodeType="withEffect">
                                  <p:stCondLst>
                                    <p:cond delay="0"/>
                                  </p:stCondLst>
                                  <p:childTnLst>
                                    <p:animEffect transition="out" filter="dissolve">
                                      <p:cBhvr>
                                        <p:cTn id="138" dur="500"/>
                                        <p:tgtEl>
                                          <p:spTgt spid="56"/>
                                        </p:tgtEl>
                                      </p:cBhvr>
                                    </p:animEffect>
                                    <p:set>
                                      <p:cBhvr>
                                        <p:cTn id="139" dur="1" fill="hold">
                                          <p:stCondLst>
                                            <p:cond delay="499"/>
                                          </p:stCondLst>
                                        </p:cTn>
                                        <p:tgtEl>
                                          <p:spTgt spid="56"/>
                                        </p:tgtEl>
                                        <p:attrNameLst>
                                          <p:attrName>style.visibility</p:attrName>
                                        </p:attrNameLst>
                                      </p:cBhvr>
                                      <p:to>
                                        <p:strVal val="hidden"/>
                                      </p:to>
                                    </p:set>
                                  </p:childTnLst>
                                </p:cTn>
                              </p:par>
                            </p:childTnLst>
                          </p:cTn>
                        </p:par>
                        <p:par>
                          <p:cTn id="140" fill="hold">
                            <p:stCondLst>
                              <p:cond delay="500"/>
                            </p:stCondLst>
                            <p:childTnLst>
                              <p:par>
                                <p:cTn id="141" presetID="9" presetClass="exit" presetSubtype="0" fill="hold" grpId="1" nodeType="afterEffect">
                                  <p:stCondLst>
                                    <p:cond delay="0"/>
                                  </p:stCondLst>
                                  <p:childTnLst>
                                    <p:animEffect transition="out" filter="dissolve">
                                      <p:cBhvr>
                                        <p:cTn id="142" dur="500"/>
                                        <p:tgtEl>
                                          <p:spTgt spid="57"/>
                                        </p:tgtEl>
                                      </p:cBhvr>
                                    </p:animEffect>
                                    <p:set>
                                      <p:cBhvr>
                                        <p:cTn id="143" dur="1" fill="hold">
                                          <p:stCondLst>
                                            <p:cond delay="499"/>
                                          </p:stCondLst>
                                        </p:cTn>
                                        <p:tgtEl>
                                          <p:spTgt spid="57"/>
                                        </p:tgtEl>
                                        <p:attrNameLst>
                                          <p:attrName>style.visibility</p:attrName>
                                        </p:attrNameLst>
                                      </p:cBhvr>
                                      <p:to>
                                        <p:strVal val="hidden"/>
                                      </p:to>
                                    </p:set>
                                  </p:childTnLst>
                                </p:cTn>
                              </p:par>
                              <p:par>
                                <p:cTn id="144" presetID="22" presetClass="entr" presetSubtype="8" fill="hold" grpId="0" nodeType="withEffect">
                                  <p:stCondLst>
                                    <p:cond delay="0"/>
                                  </p:stCondLst>
                                  <p:childTnLst>
                                    <p:set>
                                      <p:cBhvr>
                                        <p:cTn id="145" dur="1" fill="hold">
                                          <p:stCondLst>
                                            <p:cond delay="0"/>
                                          </p:stCondLst>
                                        </p:cTn>
                                        <p:tgtEl>
                                          <p:spTgt spid="78"/>
                                        </p:tgtEl>
                                        <p:attrNameLst>
                                          <p:attrName>style.visibility</p:attrName>
                                        </p:attrNameLst>
                                      </p:cBhvr>
                                      <p:to>
                                        <p:strVal val="visible"/>
                                      </p:to>
                                    </p:set>
                                    <p:animEffect transition="in" filter="wipe(left)">
                                      <p:cBhvr>
                                        <p:cTn id="146" dur="500"/>
                                        <p:tgtEl>
                                          <p:spTgt spid="78"/>
                                        </p:tgtEl>
                                      </p:cBhvr>
                                    </p:animEffect>
                                  </p:childTnLst>
                                </p:cTn>
                              </p:par>
                              <p:par>
                                <p:cTn id="147" presetID="23" presetClass="entr" presetSubtype="16" fill="hold" grpId="0" nodeType="withEffect">
                                  <p:stCondLst>
                                    <p:cond delay="0"/>
                                  </p:stCondLst>
                                  <p:childTnLst>
                                    <p:set>
                                      <p:cBhvr>
                                        <p:cTn id="148" dur="1" fill="hold">
                                          <p:stCondLst>
                                            <p:cond delay="0"/>
                                          </p:stCondLst>
                                        </p:cTn>
                                        <p:tgtEl>
                                          <p:spTgt spid="79"/>
                                        </p:tgtEl>
                                        <p:attrNameLst>
                                          <p:attrName>style.visibility</p:attrName>
                                        </p:attrNameLst>
                                      </p:cBhvr>
                                      <p:to>
                                        <p:strVal val="visible"/>
                                      </p:to>
                                    </p:set>
                                    <p:anim calcmode="lin" valueType="num">
                                      <p:cBhvr>
                                        <p:cTn id="149" dur="500" fill="hold"/>
                                        <p:tgtEl>
                                          <p:spTgt spid="79"/>
                                        </p:tgtEl>
                                        <p:attrNameLst>
                                          <p:attrName>ppt_w</p:attrName>
                                        </p:attrNameLst>
                                      </p:cBhvr>
                                      <p:tavLst>
                                        <p:tav tm="0">
                                          <p:val>
                                            <p:fltVal val="0"/>
                                          </p:val>
                                        </p:tav>
                                        <p:tav tm="100000">
                                          <p:val>
                                            <p:strVal val="#ppt_w"/>
                                          </p:val>
                                        </p:tav>
                                      </p:tavLst>
                                    </p:anim>
                                    <p:anim calcmode="lin" valueType="num">
                                      <p:cBhvr>
                                        <p:cTn id="150" dur="500" fill="hold"/>
                                        <p:tgtEl>
                                          <p:spTgt spid="79"/>
                                        </p:tgtEl>
                                        <p:attrNameLst>
                                          <p:attrName>ppt_h</p:attrName>
                                        </p:attrNameLst>
                                      </p:cBhvr>
                                      <p:tavLst>
                                        <p:tav tm="0">
                                          <p:val>
                                            <p:fltVal val="0"/>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51" presetClass="entr" presetSubtype="0" fill="hold" grpId="0" nodeType="clickEffect">
                                  <p:stCondLst>
                                    <p:cond delay="0"/>
                                  </p:stCondLst>
                                  <p:childTnLst>
                                    <p:set>
                                      <p:cBhvr>
                                        <p:cTn id="154" dur="1" fill="hold">
                                          <p:stCondLst>
                                            <p:cond delay="0"/>
                                          </p:stCondLst>
                                        </p:cTn>
                                        <p:tgtEl>
                                          <p:spTgt spid="80"/>
                                        </p:tgtEl>
                                        <p:attrNameLst>
                                          <p:attrName>style.visibility</p:attrName>
                                        </p:attrNameLst>
                                      </p:cBhvr>
                                      <p:to>
                                        <p:strVal val="visible"/>
                                      </p:to>
                                    </p:set>
                                    <p:animEffect transition="in" filter="fade">
                                      <p:cBhvr>
                                        <p:cTn id="155" dur="770" decel="100000"/>
                                        <p:tgtEl>
                                          <p:spTgt spid="80"/>
                                        </p:tgtEl>
                                      </p:cBhvr>
                                    </p:animEffect>
                                    <p:animScale>
                                      <p:cBhvr>
                                        <p:cTn id="156" dur="770" decel="100000"/>
                                        <p:tgtEl>
                                          <p:spTgt spid="80"/>
                                        </p:tgtEl>
                                      </p:cBhvr>
                                      <p:from x="10000" y="10000"/>
                                      <p:to x="200000" y="450000"/>
                                    </p:animScale>
                                    <p:animScale>
                                      <p:cBhvr>
                                        <p:cTn id="157" dur="1230" accel="100000" fill="hold">
                                          <p:stCondLst>
                                            <p:cond delay="770"/>
                                          </p:stCondLst>
                                        </p:cTn>
                                        <p:tgtEl>
                                          <p:spTgt spid="80"/>
                                        </p:tgtEl>
                                      </p:cBhvr>
                                      <p:from x="200000" y="450000"/>
                                      <p:to x="100000" y="100000"/>
                                    </p:animScale>
                                    <p:set>
                                      <p:cBhvr>
                                        <p:cTn id="158" dur="770" fill="hold"/>
                                        <p:tgtEl>
                                          <p:spTgt spid="80"/>
                                        </p:tgtEl>
                                        <p:attrNameLst>
                                          <p:attrName>ppt_x</p:attrName>
                                        </p:attrNameLst>
                                      </p:cBhvr>
                                      <p:to>
                                        <p:strVal val="(0.5)"/>
                                      </p:to>
                                    </p:set>
                                    <p:anim from="(0.5)" to="(#ppt_x)" calcmode="lin" valueType="num">
                                      <p:cBhvr>
                                        <p:cTn id="159" dur="1230" accel="100000" fill="hold">
                                          <p:stCondLst>
                                            <p:cond delay="770"/>
                                          </p:stCondLst>
                                        </p:cTn>
                                        <p:tgtEl>
                                          <p:spTgt spid="80"/>
                                        </p:tgtEl>
                                        <p:attrNameLst>
                                          <p:attrName>ppt_x</p:attrName>
                                        </p:attrNameLst>
                                      </p:cBhvr>
                                    </p:anim>
                                    <p:set>
                                      <p:cBhvr>
                                        <p:cTn id="160" dur="770" fill="hold"/>
                                        <p:tgtEl>
                                          <p:spTgt spid="80"/>
                                        </p:tgtEl>
                                        <p:attrNameLst>
                                          <p:attrName>ppt_y</p:attrName>
                                        </p:attrNameLst>
                                      </p:cBhvr>
                                      <p:to>
                                        <p:strVal val="(#ppt_y+0.4)"/>
                                      </p:to>
                                    </p:set>
                                    <p:anim from="(#ppt_y+0.4)" to="(#ppt_y)" calcmode="lin" valueType="num">
                                      <p:cBhvr>
                                        <p:cTn id="161" dur="1230" accel="100000" fill="hold">
                                          <p:stCondLst>
                                            <p:cond delay="770"/>
                                          </p:stCondLst>
                                        </p:cTn>
                                        <p:tgtEl>
                                          <p:spTgt spid="80"/>
                                        </p:tgtEl>
                                        <p:attrNameLst>
                                          <p:attrName>ppt_y</p:attrName>
                                        </p:attrNameLst>
                                      </p:cBhvr>
                                    </p:anim>
                                  </p:childTnLst>
                                </p:cTn>
                              </p:par>
                            </p:childTnLst>
                          </p:cTn>
                        </p:par>
                      </p:childTnLst>
                    </p:cTn>
                  </p:par>
                  <p:par>
                    <p:cTn id="162" fill="hold">
                      <p:stCondLst>
                        <p:cond delay="indefinite"/>
                      </p:stCondLst>
                      <p:childTnLst>
                        <p:par>
                          <p:cTn id="163" fill="hold">
                            <p:stCondLst>
                              <p:cond delay="0"/>
                            </p:stCondLst>
                            <p:childTnLst>
                              <p:par>
                                <p:cTn id="164" presetID="9" presetClass="entr" presetSubtype="0" fill="hold" grpId="0" nodeType="clickEffect">
                                  <p:stCondLst>
                                    <p:cond delay="0"/>
                                  </p:stCondLst>
                                  <p:childTnLst>
                                    <p:set>
                                      <p:cBhvr>
                                        <p:cTn id="165" dur="1" fill="hold">
                                          <p:stCondLst>
                                            <p:cond delay="0"/>
                                          </p:stCondLst>
                                        </p:cTn>
                                        <p:tgtEl>
                                          <p:spTgt spid="81"/>
                                        </p:tgtEl>
                                        <p:attrNameLst>
                                          <p:attrName>style.visibility</p:attrName>
                                        </p:attrNameLst>
                                      </p:cBhvr>
                                      <p:to>
                                        <p:strVal val="visible"/>
                                      </p:to>
                                    </p:set>
                                    <p:animEffect transition="in" filter="dissolve">
                                      <p:cBhvr>
                                        <p:cTn id="166"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p:bldP spid="57" grpId="0" animBg="1"/>
      <p:bldP spid="57" grpId="1" animBg="1"/>
      <p:bldP spid="59" grpId="0" animBg="1"/>
      <p:bldP spid="61" grpId="0" animBg="1"/>
      <p:bldP spid="78" grpId="0" animBg="1"/>
      <p:bldP spid="79" grpId="0" animBg="1"/>
      <p:bldP spid="80" grpId="0" animBg="1"/>
      <p:bldP spid="8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987824" y="0"/>
            <a:ext cx="6183401" cy="1874639"/>
          </a:xfrm>
        </p:spPr>
        <p:txBody>
          <a:bodyPr/>
          <a:lstStyle/>
          <a:p>
            <a:r>
              <a:rPr lang="en-GB" dirty="0" err="1" smtClean="0"/>
              <a:t>Tema</a:t>
            </a:r>
            <a:r>
              <a:rPr lang="en-GB" dirty="0" smtClean="0"/>
              <a:t> 1: </a:t>
            </a:r>
            <a:r>
              <a:rPr lang="en-GB" dirty="0" err="1" smtClean="0"/>
              <a:t>Fundamentos</a:t>
            </a:r>
            <a:endParaRPr lang="en-GB" dirty="0"/>
          </a:p>
        </p:txBody>
      </p:sp>
      <p:sp>
        <p:nvSpPr>
          <p:cNvPr id="4" name="Subtítulo 3"/>
          <p:cNvSpPr>
            <a:spLocks noGrp="1"/>
          </p:cNvSpPr>
          <p:nvPr>
            <p:ph type="subTitle" idx="1"/>
          </p:nvPr>
        </p:nvSpPr>
        <p:spPr>
          <a:xfrm>
            <a:off x="3347864" y="2276872"/>
            <a:ext cx="5823361" cy="4504686"/>
          </a:xfrm>
        </p:spPr>
        <p:txBody>
          <a:bodyPr wrap="square" anchor="t" anchorCtr="0">
            <a:spAutoFit/>
          </a:bodyPr>
          <a:lstStyle/>
          <a:p>
            <a:pPr marL="514350" indent="-514350" algn="l">
              <a:buFont typeface="+mj-lt"/>
              <a:buAutoNum type="arabicPeriod"/>
            </a:pPr>
            <a:r>
              <a:rPr lang="es-ES" dirty="0" smtClean="0">
                <a:solidFill>
                  <a:schemeClr val="tx1"/>
                </a:solidFill>
              </a:rPr>
              <a:t>Sistema Operativo</a:t>
            </a:r>
          </a:p>
          <a:p>
            <a:pPr marL="514350" indent="-514350" algn="l">
              <a:buFont typeface="+mj-lt"/>
              <a:buAutoNum type="arabicPeriod"/>
            </a:pPr>
            <a:r>
              <a:rPr lang="es-ES" dirty="0" smtClean="0">
                <a:solidFill>
                  <a:schemeClr val="tx1"/>
                </a:solidFill>
              </a:rPr>
              <a:t>Procesos e Hilos</a:t>
            </a:r>
          </a:p>
          <a:p>
            <a:pPr marL="514350" indent="-514350" algn="l">
              <a:buFont typeface="+mj-lt"/>
              <a:buAutoNum type="arabicPeriod"/>
            </a:pPr>
            <a:r>
              <a:rPr lang="es-ES" dirty="0" smtClean="0"/>
              <a:t>Conceptos básicos sobre hardware</a:t>
            </a:r>
          </a:p>
          <a:p>
            <a:pPr marL="514350" indent="-514350" algn="l">
              <a:buFont typeface="+mj-lt"/>
              <a:buAutoNum type="arabicPeriod"/>
            </a:pPr>
            <a:r>
              <a:rPr lang="es-ES" dirty="0"/>
              <a:t>Conceptos básicos sobre Sistemas Operativos </a:t>
            </a:r>
            <a:endParaRPr lang="es-ES" dirty="0" smtClean="0"/>
          </a:p>
          <a:p>
            <a:pPr marL="514350" indent="-514350" algn="l">
              <a:buFont typeface="+mj-lt"/>
              <a:buAutoNum type="arabicPeriod"/>
            </a:pPr>
            <a:r>
              <a:rPr lang="es-ES" dirty="0"/>
              <a:t>Modelos de Diseño</a:t>
            </a:r>
          </a:p>
          <a:p>
            <a:pPr marL="514350" indent="-514350" algn="l">
              <a:buFont typeface="+mj-lt"/>
              <a:buAutoNum type="arabicPeriod"/>
            </a:pPr>
            <a:endParaRPr lang="es-ES" dirty="0"/>
          </a:p>
        </p:txBody>
      </p:sp>
    </p:spTree>
    <p:extLst>
      <p:ext uri="{BB962C8B-B14F-4D97-AF65-F5344CB8AC3E}">
        <p14:creationId xmlns:p14="http://schemas.microsoft.com/office/powerpoint/2010/main" val="187398017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336632" cy="634082"/>
          </a:xfrm>
        </p:spPr>
        <p:txBody>
          <a:bodyPr>
            <a:normAutofit fontScale="90000"/>
          </a:bodyPr>
          <a:lstStyle/>
          <a:p>
            <a:r>
              <a:rPr lang="en-GB" dirty="0" err="1" smtClean="0"/>
              <a:t>Unidades</a:t>
            </a:r>
            <a:r>
              <a:rPr lang="en-GB" dirty="0" smtClean="0"/>
              <a:t> de </a:t>
            </a:r>
            <a:r>
              <a:rPr lang="en-GB" dirty="0" err="1" smtClean="0"/>
              <a:t>estado</a:t>
            </a:r>
            <a:r>
              <a:rPr lang="en-GB" dirty="0" smtClean="0"/>
              <a:t> </a:t>
            </a:r>
            <a:r>
              <a:rPr lang="en-GB" dirty="0" err="1" smtClean="0"/>
              <a:t>sólido</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50</a:t>
            </a:fld>
            <a:endParaRPr lang="es-ES" dirty="0"/>
          </a:p>
        </p:txBody>
      </p:sp>
      <p:sp>
        <p:nvSpPr>
          <p:cNvPr id="4" name="Rectangle 8"/>
          <p:cNvSpPr>
            <a:spLocks noChangeArrowheads="1"/>
          </p:cNvSpPr>
          <p:nvPr/>
        </p:nvSpPr>
        <p:spPr bwMode="auto">
          <a:xfrm>
            <a:off x="763588" y="1420813"/>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901700" indent="-44450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358900" indent="-4445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buFontTx/>
              <a:buNone/>
            </a:pPr>
            <a:r>
              <a:rPr lang="es-ES_tradnl" altLang="es-ES" sz="2400" b="1" dirty="0">
                <a:solidFill>
                  <a:srgbClr val="993300"/>
                </a:solidFill>
              </a:rPr>
              <a:t>COMANDO </a:t>
            </a:r>
            <a:r>
              <a:rPr lang="es-ES_tradnl" altLang="es-ES" sz="2400" b="1" i="1" dirty="0">
                <a:solidFill>
                  <a:srgbClr val="993300"/>
                </a:solidFill>
              </a:rPr>
              <a:t>TRIM</a:t>
            </a:r>
            <a:r>
              <a:rPr lang="es-ES_tradnl" altLang="es-ES" sz="2400" b="1" dirty="0">
                <a:solidFill>
                  <a:srgbClr val="993300"/>
                </a:solidFill>
              </a:rPr>
              <a:t>:</a:t>
            </a:r>
          </a:p>
          <a:p>
            <a:pPr algn="just" eaLnBrk="1" hangingPunct="1"/>
            <a:r>
              <a:rPr lang="es-ES_tradnl" altLang="es-ES" sz="2400" dirty="0">
                <a:solidFill>
                  <a:srgbClr val="993300"/>
                </a:solidFill>
              </a:rPr>
              <a:t>Si sectores grabados en una unidad de borrado ya no están en uso, no es necesario leerlos y regrabarlos</a:t>
            </a:r>
          </a:p>
          <a:p>
            <a:pPr lvl="1" algn="just" eaLnBrk="1" hangingPunct="1"/>
            <a:r>
              <a:rPr lang="es-ES_tradnl" altLang="es-ES" sz="2000" dirty="0">
                <a:solidFill>
                  <a:srgbClr val="993300"/>
                </a:solidFill>
              </a:rPr>
              <a:t>Reduce impacto de </a:t>
            </a:r>
            <a:r>
              <a:rPr lang="es-ES_tradnl" altLang="es-ES" sz="2000" i="1" dirty="0">
                <a:solidFill>
                  <a:srgbClr val="993300"/>
                </a:solidFill>
              </a:rPr>
              <a:t>amplificación de la escritura</a:t>
            </a:r>
          </a:p>
          <a:p>
            <a:pPr lvl="1" algn="just" eaLnBrk="1" hangingPunct="1"/>
            <a:r>
              <a:rPr lang="es-ES_tradnl" altLang="es-ES" sz="2000" dirty="0">
                <a:solidFill>
                  <a:srgbClr val="993300"/>
                </a:solidFill>
              </a:rPr>
              <a:t>Esta información es desconocida por la unidad</a:t>
            </a:r>
          </a:p>
          <a:p>
            <a:pPr algn="just" eaLnBrk="1" hangingPunct="1"/>
            <a:r>
              <a:rPr lang="es-ES_tradnl" altLang="es-ES" sz="2400" dirty="0">
                <a:solidFill>
                  <a:srgbClr val="993300"/>
                </a:solidFill>
              </a:rPr>
              <a:t>TRIM: Comando aceptado por las unidades SSD</a:t>
            </a:r>
          </a:p>
          <a:p>
            <a:pPr lvl="1" algn="just" eaLnBrk="1" hangingPunct="1"/>
            <a:r>
              <a:rPr lang="es-ES_tradnl" altLang="es-ES" sz="2000" dirty="0">
                <a:solidFill>
                  <a:srgbClr val="993300"/>
                </a:solidFill>
              </a:rPr>
              <a:t>Mediante este comando la unidad es informada de qué sectores dejan de estar en uso</a:t>
            </a:r>
          </a:p>
          <a:p>
            <a:pPr algn="just" eaLnBrk="1" hangingPunct="1"/>
            <a:r>
              <a:rPr lang="es-ES_tradnl" altLang="es-ES" sz="2400" dirty="0">
                <a:solidFill>
                  <a:srgbClr val="993300"/>
                </a:solidFill>
              </a:rPr>
              <a:t>Soportado de forma nativa por:</a:t>
            </a:r>
          </a:p>
          <a:p>
            <a:pPr lvl="1" algn="just" eaLnBrk="1" hangingPunct="1"/>
            <a:r>
              <a:rPr lang="es-ES_tradnl" altLang="es-ES" sz="2000" dirty="0">
                <a:solidFill>
                  <a:srgbClr val="993300"/>
                </a:solidFill>
              </a:rPr>
              <a:t>Linux a partir de núcleo 2.6.33</a:t>
            </a:r>
          </a:p>
          <a:p>
            <a:pPr lvl="1" algn="just" eaLnBrk="1" hangingPunct="1"/>
            <a:r>
              <a:rPr lang="es-ES_tradnl" altLang="es-ES" sz="2000" dirty="0">
                <a:solidFill>
                  <a:srgbClr val="993300"/>
                </a:solidFill>
              </a:rPr>
              <a:t>Windows a partir de Windows 7</a:t>
            </a:r>
          </a:p>
          <a:p>
            <a:pPr lvl="1" algn="just" eaLnBrk="1" hangingPunct="1"/>
            <a:r>
              <a:rPr lang="es-ES_tradnl" altLang="es-ES" sz="2000" dirty="0">
                <a:solidFill>
                  <a:srgbClr val="993300"/>
                </a:solidFill>
              </a:rPr>
              <a:t>Mac OS X a partir de versión 10.7 (Lion)</a:t>
            </a:r>
          </a:p>
          <a:p>
            <a:pPr lvl="2" algn="just" eaLnBrk="1" hangingPunct="1">
              <a:buFontTx/>
              <a:buNone/>
            </a:pPr>
            <a:endParaRPr lang="es-ES_tradnl" altLang="es-ES" sz="2000" dirty="0">
              <a:solidFill>
                <a:srgbClr val="993300"/>
              </a:solidFill>
            </a:endParaRPr>
          </a:p>
          <a:p>
            <a:pPr lvl="1" algn="just" eaLnBrk="1" hangingPunct="1"/>
            <a:endParaRPr lang="es-ES_tradnl" altLang="es-ES" sz="2000" dirty="0">
              <a:solidFill>
                <a:srgbClr val="993300"/>
              </a:solidFill>
            </a:endParaRPr>
          </a:p>
        </p:txBody>
      </p:sp>
    </p:spTree>
    <p:extLst>
      <p:ext uri="{BB962C8B-B14F-4D97-AF65-F5344CB8AC3E}">
        <p14:creationId xmlns:p14="http://schemas.microsoft.com/office/powerpoint/2010/main" val="1442206313"/>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5"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chemeClr val="tx1"/>
                </a:solidFill>
              </a:rPr>
              <a:t>Organización</a:t>
            </a:r>
            <a:r>
              <a:rPr lang="en-GB" dirty="0" smtClean="0">
                <a:solidFill>
                  <a:schemeClr val="tx1"/>
                </a:solidFill>
              </a:rPr>
              <a:t> </a:t>
            </a:r>
            <a:r>
              <a:rPr lang="en-GB" dirty="0" err="1" smtClean="0">
                <a:solidFill>
                  <a:schemeClr val="tx1"/>
                </a:solidFill>
              </a:rPr>
              <a:t>básica</a:t>
            </a:r>
            <a:r>
              <a:rPr lang="en-GB" dirty="0" smtClean="0">
                <a:solidFill>
                  <a:schemeClr val="tx1"/>
                </a:solidFill>
              </a:rPr>
              <a:t> de un </a:t>
            </a:r>
            <a:r>
              <a:rPr lang="en-GB" dirty="0" err="1" smtClean="0">
                <a:solidFill>
                  <a:schemeClr val="tx1"/>
                </a:solidFill>
              </a:rPr>
              <a:t>ordenador</a:t>
            </a:r>
            <a:endParaRPr lang="en-GB" dirty="0" smtClean="0">
              <a:solidFill>
                <a:schemeClr val="tx1"/>
              </a:solidFill>
            </a:endParaRPr>
          </a:p>
          <a:p>
            <a:pPr marL="514350" indent="-514350" algn="l">
              <a:buFont typeface="+mj-lt"/>
              <a:buAutoNum type="arabicPeriod"/>
            </a:pPr>
            <a:r>
              <a:rPr lang="en-GB" dirty="0" smtClean="0">
                <a:solidFill>
                  <a:schemeClr val="tx1"/>
                </a:solidFill>
              </a:rPr>
              <a:t>El </a:t>
            </a:r>
            <a:r>
              <a:rPr lang="en-GB" dirty="0" err="1" smtClean="0">
                <a:solidFill>
                  <a:schemeClr val="tx1"/>
                </a:solidFill>
              </a:rPr>
              <a:t>procesador</a:t>
            </a:r>
            <a:r>
              <a:rPr lang="en-GB" dirty="0" smtClean="0">
                <a:solidFill>
                  <a:schemeClr val="tx1"/>
                </a:solidFill>
              </a:rPr>
              <a:t>. </a:t>
            </a:r>
            <a:r>
              <a:rPr lang="en-GB" dirty="0" err="1" smtClean="0">
                <a:solidFill>
                  <a:schemeClr val="tx1"/>
                </a:solidFill>
              </a:rPr>
              <a:t>Modos</a:t>
            </a:r>
            <a:r>
              <a:rPr lang="en-GB" dirty="0" smtClean="0">
                <a:solidFill>
                  <a:schemeClr val="tx1"/>
                </a:solidFill>
              </a:rPr>
              <a:t> de </a:t>
            </a:r>
            <a:r>
              <a:rPr lang="en-GB" dirty="0" err="1" smtClean="0">
                <a:solidFill>
                  <a:schemeClr val="tx1"/>
                </a:solidFill>
              </a:rPr>
              <a:t>ejecución</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Interrupciones</a:t>
            </a:r>
            <a:r>
              <a:rPr lang="en-GB" dirty="0" smtClean="0">
                <a:solidFill>
                  <a:schemeClr val="tx1"/>
                </a:solidFill>
              </a:rPr>
              <a:t> y </a:t>
            </a:r>
            <a:r>
              <a:rPr lang="en-GB" dirty="0" err="1" smtClean="0">
                <a:solidFill>
                  <a:schemeClr val="tx1"/>
                </a:solidFill>
              </a:rPr>
              <a:t>Excepciones</a:t>
            </a:r>
            <a:endParaRPr lang="en-GB" dirty="0" smtClean="0">
              <a:solidFill>
                <a:schemeClr val="tx1"/>
              </a:solidFill>
            </a:endParaRPr>
          </a:p>
          <a:p>
            <a:pPr marL="514350" indent="-514350" algn="l">
              <a:buFont typeface="+mj-lt"/>
              <a:buAutoNum type="arabicPeriod"/>
            </a:pPr>
            <a:r>
              <a:rPr lang="en-GB" smtClean="0">
                <a:solidFill>
                  <a:schemeClr val="tx1"/>
                </a:solidFill>
              </a:rPr>
              <a:t>Memoria</a:t>
            </a:r>
          </a:p>
          <a:p>
            <a:pPr marL="514350" indent="-514350" algn="l">
              <a:buFont typeface="+mj-lt"/>
              <a:buAutoNum type="arabicPeriod"/>
            </a:pPr>
            <a:r>
              <a:rPr lang="en-GB" smtClean="0">
                <a:solidFill>
                  <a:schemeClr val="tx1"/>
                </a:solidFill>
              </a:rPr>
              <a:t>Acceso a dispositivos</a:t>
            </a:r>
            <a:endParaRPr lang="en-GB" dirty="0" smtClean="0">
              <a:solidFill>
                <a:schemeClr val="tx1"/>
              </a:solidFill>
            </a:endParaRPr>
          </a:p>
          <a:p>
            <a:pPr marL="514350" indent="-514350" algn="l">
              <a:buFont typeface="+mj-lt"/>
              <a:buAutoNum type="arabicPeriod"/>
            </a:pPr>
            <a:r>
              <a:rPr lang="en-GB" dirty="0" err="1" smtClean="0">
                <a:solidFill>
                  <a:schemeClr val="tx1"/>
                </a:solidFill>
              </a:rPr>
              <a:t>Unidades</a:t>
            </a:r>
            <a:r>
              <a:rPr lang="en-GB" dirty="0" smtClean="0">
                <a:solidFill>
                  <a:schemeClr val="tx1"/>
                </a:solidFill>
              </a:rPr>
              <a:t> de </a:t>
            </a:r>
            <a:r>
              <a:rPr lang="en-GB" dirty="0" err="1" smtClean="0">
                <a:solidFill>
                  <a:schemeClr val="tx1"/>
                </a:solidFill>
              </a:rPr>
              <a:t>almacenamiento</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Interfaz</a:t>
            </a:r>
            <a:r>
              <a:rPr lang="en-GB" dirty="0" smtClean="0">
                <a:solidFill>
                  <a:schemeClr val="tx1"/>
                </a:solidFill>
              </a:rPr>
              <a:t> de </a:t>
            </a:r>
            <a:r>
              <a:rPr lang="en-GB" dirty="0" err="1" smtClean="0">
                <a:solidFill>
                  <a:schemeClr val="tx1"/>
                </a:solidFill>
              </a:rPr>
              <a:t>usuario</a:t>
            </a:r>
            <a:endParaRPr lang="en-GB" dirty="0" smtClean="0">
              <a:solidFill>
                <a:schemeClr val="tx1"/>
              </a:solidFill>
            </a:endParaRPr>
          </a:p>
          <a:p>
            <a:pPr marL="514350" indent="-514350" algn="l">
              <a:buFont typeface="+mj-lt"/>
              <a:buAutoNum type="arabicPeriod"/>
            </a:pPr>
            <a:r>
              <a:rPr lang="en-GB" dirty="0" err="1" smtClean="0"/>
              <a:t>Arranque</a:t>
            </a:r>
            <a:r>
              <a:rPr lang="en-GB" dirty="0" smtClean="0"/>
              <a:t> del Sistema</a:t>
            </a:r>
          </a:p>
          <a:p>
            <a:pPr marL="514350" indent="-514350" algn="l">
              <a:buFont typeface="+mj-lt"/>
              <a:buAutoNum type="arabicPeriod"/>
            </a:pPr>
            <a:r>
              <a:rPr lang="en-GB" dirty="0" err="1" smtClean="0"/>
              <a:t>Terminología</a:t>
            </a:r>
            <a:r>
              <a:rPr lang="en-GB" dirty="0" smtClean="0"/>
              <a:t> de </a:t>
            </a:r>
            <a:r>
              <a:rPr lang="en-GB" dirty="0" err="1" smtClean="0"/>
              <a:t>redes</a:t>
            </a:r>
            <a:endParaRPr lang="en-GB" dirty="0"/>
          </a:p>
        </p:txBody>
      </p:sp>
    </p:spTree>
    <p:extLst>
      <p:ext uri="{BB962C8B-B14F-4D97-AF65-F5344CB8AC3E}">
        <p14:creationId xmlns:p14="http://schemas.microsoft.com/office/powerpoint/2010/main" val="230845452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Interfaz</a:t>
            </a:r>
            <a:r>
              <a:rPr lang="en-GB" dirty="0" smtClean="0"/>
              <a:t> de </a:t>
            </a:r>
            <a:r>
              <a:rPr lang="en-GB" dirty="0" err="1" smtClean="0"/>
              <a:t>Usuario</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52</a:t>
            </a:fld>
            <a:endParaRPr lang="es-ES" dirty="0"/>
          </a:p>
        </p:txBody>
      </p:sp>
      <p:sp>
        <p:nvSpPr>
          <p:cNvPr id="12" name="Rectangle 8"/>
          <p:cNvSpPr>
            <a:spLocks noChangeArrowheads="1"/>
          </p:cNvSpPr>
          <p:nvPr/>
        </p:nvSpPr>
        <p:spPr bwMode="auto">
          <a:xfrm>
            <a:off x="611188" y="1223963"/>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_tradnl" altLang="es-ES" sz="2400" dirty="0">
                <a:solidFill>
                  <a:srgbClr val="993300"/>
                </a:solidFill>
              </a:rPr>
              <a:t>Dos tipos totalmente distintos de terminal:</a:t>
            </a:r>
          </a:p>
          <a:p>
            <a:pPr lvl="1" algn="just" eaLnBrk="1" hangingPunct="1"/>
            <a:r>
              <a:rPr lang="es-ES_tradnl" altLang="es-ES" sz="2000" dirty="0">
                <a:solidFill>
                  <a:srgbClr val="993300"/>
                </a:solidFill>
              </a:rPr>
              <a:t>Terminales externos</a:t>
            </a:r>
          </a:p>
          <a:p>
            <a:pPr lvl="1" algn="just" eaLnBrk="1" hangingPunct="1"/>
            <a:r>
              <a:rPr lang="es-ES_tradnl" altLang="es-ES" sz="2000" dirty="0">
                <a:solidFill>
                  <a:srgbClr val="993300"/>
                </a:solidFill>
              </a:rPr>
              <a:t>Terminales </a:t>
            </a:r>
            <a:r>
              <a:rPr lang="es-ES_tradnl" altLang="es-ES" sz="2000" dirty="0" smtClean="0">
                <a:solidFill>
                  <a:srgbClr val="993300"/>
                </a:solidFill>
              </a:rPr>
              <a:t>internos (consola)</a:t>
            </a:r>
            <a:endParaRPr lang="es-ES_tradnl" altLang="es-ES" sz="2000" dirty="0">
              <a:solidFill>
                <a:srgbClr val="993300"/>
              </a:solidFill>
            </a:endParaRPr>
          </a:p>
        </p:txBody>
      </p:sp>
      <p:sp>
        <p:nvSpPr>
          <p:cNvPr id="13" name="Rectangle 9"/>
          <p:cNvSpPr>
            <a:spLocks noChangeArrowheads="1"/>
          </p:cNvSpPr>
          <p:nvPr/>
        </p:nvSpPr>
        <p:spPr bwMode="auto">
          <a:xfrm>
            <a:off x="611188" y="2492375"/>
            <a:ext cx="8208962"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buFont typeface="Wingdings" panose="05000000000000000000" pitchFamily="2" charset="2"/>
              <a:buNone/>
            </a:pPr>
            <a:r>
              <a:rPr lang="es-ES_tradnl" altLang="es-ES" sz="2400" b="1" dirty="0">
                <a:solidFill>
                  <a:srgbClr val="993300"/>
                </a:solidFill>
              </a:rPr>
              <a:t>Terminales externos:</a:t>
            </a:r>
          </a:p>
          <a:p>
            <a:pPr algn="just" eaLnBrk="1" hangingPunct="1"/>
            <a:r>
              <a:rPr lang="es-ES_tradnl" altLang="es-ES" sz="2400" dirty="0">
                <a:solidFill>
                  <a:srgbClr val="993300"/>
                </a:solidFill>
              </a:rPr>
              <a:t>Sistema autónomo conectado a través de algún tipo de sistema de comunicaciones</a:t>
            </a:r>
          </a:p>
        </p:txBody>
      </p:sp>
      <p:sp>
        <p:nvSpPr>
          <p:cNvPr id="14" name="AutoShape 10"/>
          <p:cNvSpPr>
            <a:spLocks noChangeArrowheads="1"/>
          </p:cNvSpPr>
          <p:nvPr/>
        </p:nvSpPr>
        <p:spPr bwMode="auto">
          <a:xfrm>
            <a:off x="611188" y="6021388"/>
            <a:ext cx="4824412" cy="576262"/>
          </a:xfrm>
          <a:prstGeom prst="leftRightArrow">
            <a:avLst>
              <a:gd name="adj1" fmla="val 100000"/>
              <a:gd name="adj2" fmla="val 81122"/>
            </a:avLst>
          </a:prstGeom>
          <a:solidFill>
            <a:schemeClr val="accent1"/>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BUS</a:t>
            </a:r>
            <a:endParaRPr lang="es-ES" altLang="es-ES" sz="1800">
              <a:solidFill>
                <a:schemeClr val="tx1"/>
              </a:solidFill>
            </a:endParaRPr>
          </a:p>
        </p:txBody>
      </p:sp>
      <p:sp>
        <p:nvSpPr>
          <p:cNvPr id="15" name="AutoShape 11"/>
          <p:cNvSpPr>
            <a:spLocks noChangeArrowheads="1"/>
          </p:cNvSpPr>
          <p:nvPr/>
        </p:nvSpPr>
        <p:spPr bwMode="auto">
          <a:xfrm rot="16200000">
            <a:off x="1150938" y="5553075"/>
            <a:ext cx="649288" cy="287337"/>
          </a:xfrm>
          <a:prstGeom prst="leftRightArrow">
            <a:avLst>
              <a:gd name="adj1" fmla="val 100000"/>
              <a:gd name="adj2" fmla="val 42808"/>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grpSp>
        <p:nvGrpSpPr>
          <p:cNvPr id="16" name="Group 12"/>
          <p:cNvGrpSpPr>
            <a:grpSpLocks/>
          </p:cNvGrpSpPr>
          <p:nvPr/>
        </p:nvGrpSpPr>
        <p:grpSpPr bwMode="auto">
          <a:xfrm>
            <a:off x="900113" y="4365625"/>
            <a:ext cx="1150937" cy="1009650"/>
            <a:chOff x="4468" y="935"/>
            <a:chExt cx="725" cy="636"/>
          </a:xfrm>
        </p:grpSpPr>
        <p:grpSp>
          <p:nvGrpSpPr>
            <p:cNvPr id="17" name="Group 13"/>
            <p:cNvGrpSpPr>
              <a:grpSpLocks/>
            </p:cNvGrpSpPr>
            <p:nvPr/>
          </p:nvGrpSpPr>
          <p:grpSpPr bwMode="auto">
            <a:xfrm>
              <a:off x="4468" y="935"/>
              <a:ext cx="725" cy="636"/>
              <a:chOff x="884" y="980"/>
              <a:chExt cx="3401" cy="2950"/>
            </a:xfrm>
          </p:grpSpPr>
          <p:grpSp>
            <p:nvGrpSpPr>
              <p:cNvPr id="19" name="Group 14"/>
              <p:cNvGrpSpPr>
                <a:grpSpLocks/>
              </p:cNvGrpSpPr>
              <p:nvPr/>
            </p:nvGrpSpPr>
            <p:grpSpPr bwMode="auto">
              <a:xfrm>
                <a:off x="975" y="3838"/>
                <a:ext cx="3128" cy="92"/>
                <a:chOff x="1021" y="980"/>
                <a:chExt cx="3128" cy="92"/>
              </a:xfrm>
            </p:grpSpPr>
            <p:sp>
              <p:nvSpPr>
                <p:cNvPr id="119" name="Rectangle 15"/>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0" name="Rectangle 16"/>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1" name="Rectangle 17"/>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2" name="Rectangle 18"/>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3" name="Rectangle 19"/>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4" name="Rectangle 20"/>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5" name="Rectangle 21"/>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6" name="Rectangle 22"/>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7" name="Rectangle 23"/>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8" name="Rectangle 24"/>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9" name="Rectangle 25"/>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0" name="Rectangle 26"/>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1" name="Rectangle 27"/>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2" name="Rectangle 28"/>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3" name="Rectangle 29"/>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4" name="Rectangle 30"/>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5" name="Rectangle 31"/>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6" name="Rectangle 32"/>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7" name="Rectangle 33"/>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8" name="Rectangle 34"/>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9" name="Rectangle 35"/>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0" name="Rectangle 36"/>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1" name="Rectangle 37"/>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2" name="Rectangle 38"/>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3" name="Rectangle 39"/>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4" name="Rectangle 40"/>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5" name="Rectangle 41"/>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6" name="Rectangle 42"/>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7" name="Rectangle 43"/>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8" name="Rectangle 44"/>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9" name="Rectangle 45"/>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0" name="Rectangle 46"/>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1" name="Rectangle 47"/>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2" name="Rectangle 48"/>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53" name="Rectangle 49"/>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20" name="Group 50"/>
              <p:cNvGrpSpPr>
                <a:grpSpLocks/>
              </p:cNvGrpSpPr>
              <p:nvPr/>
            </p:nvGrpSpPr>
            <p:grpSpPr bwMode="auto">
              <a:xfrm>
                <a:off x="884" y="1117"/>
                <a:ext cx="90" cy="2677"/>
                <a:chOff x="4195" y="1117"/>
                <a:chExt cx="90" cy="2677"/>
              </a:xfrm>
            </p:grpSpPr>
            <p:sp>
              <p:nvSpPr>
                <p:cNvPr id="89" name="Rectangle 51"/>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0" name="Rectangle 52"/>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1" name="Rectangle 53"/>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2" name="Rectangle 54"/>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3" name="Rectangle 55"/>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4" name="Rectangle 56"/>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5" name="Rectangle 57"/>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6" name="Rectangle 58"/>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7" name="Rectangle 59"/>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8" name="Rectangle 60"/>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9" name="Rectangle 61"/>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0" name="Rectangle 62"/>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1" name="Rectangle 63"/>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2" name="Rectangle 64"/>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3" name="Rectangle 65"/>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4" name="Rectangle 66"/>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5" name="Rectangle 67"/>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6" name="Rectangle 68"/>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7" name="Rectangle 69"/>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8" name="Rectangle 70"/>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9" name="Rectangle 71"/>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0" name="Rectangle 72"/>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1" name="Rectangle 73"/>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2" name="Rectangle 74"/>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3" name="Rectangle 75"/>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4" name="Rectangle 76"/>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5" name="Rectangle 77"/>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6" name="Rectangle 78"/>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7" name="Rectangle 79"/>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8" name="Rectangle 80"/>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21" name="Rectangle 81"/>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nvGrpSpPr>
              <p:cNvPr id="22" name="Group 82"/>
              <p:cNvGrpSpPr>
                <a:grpSpLocks/>
              </p:cNvGrpSpPr>
              <p:nvPr/>
            </p:nvGrpSpPr>
            <p:grpSpPr bwMode="auto">
              <a:xfrm>
                <a:off x="4195" y="1117"/>
                <a:ext cx="90" cy="2677"/>
                <a:chOff x="4195" y="1117"/>
                <a:chExt cx="90" cy="2677"/>
              </a:xfrm>
            </p:grpSpPr>
            <p:sp>
              <p:nvSpPr>
                <p:cNvPr id="59" name="Rectangle 83"/>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0" name="Rectangle 84"/>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1" name="Rectangle 85"/>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2" name="Rectangle 86"/>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3" name="Rectangle 87"/>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4" name="Rectangle 88"/>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5" name="Rectangle 89"/>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6" name="Rectangle 90"/>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7" name="Rectangle 91"/>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8" name="Rectangle 92"/>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9" name="Rectangle 93"/>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0" name="Rectangle 94"/>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1" name="Rectangle 95"/>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2" name="Rectangle 96"/>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3" name="Rectangle 97"/>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4" name="Rectangle 98"/>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5" name="Rectangle 99"/>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6" name="Rectangle 100"/>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7" name="Rectangle 101"/>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8" name="Rectangle 102"/>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9" name="Rectangle 103"/>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0" name="Rectangle 104"/>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1" name="Rectangle 105"/>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2" name="Rectangle 106"/>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3" name="Rectangle 107"/>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4" name="Rectangle 108"/>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5" name="Rectangle 109"/>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6" name="Rectangle 110"/>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7" name="Rectangle 111"/>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8" name="Rectangle 112"/>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23" name="Group 113"/>
              <p:cNvGrpSpPr>
                <a:grpSpLocks/>
              </p:cNvGrpSpPr>
              <p:nvPr/>
            </p:nvGrpSpPr>
            <p:grpSpPr bwMode="auto">
              <a:xfrm>
                <a:off x="1021" y="980"/>
                <a:ext cx="3128" cy="92"/>
                <a:chOff x="1021" y="980"/>
                <a:chExt cx="3128" cy="92"/>
              </a:xfrm>
            </p:grpSpPr>
            <p:sp>
              <p:nvSpPr>
                <p:cNvPr id="24" name="Rectangle 114"/>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 name="Rectangle 115"/>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 name="Rectangle 116"/>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 name="Rectangle 117"/>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 name="Rectangle 118"/>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 name="Rectangle 119"/>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 name="Rectangle 120"/>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 name="Rectangle 121"/>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2" name="Rectangle 122"/>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3" name="Rectangle 123"/>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4" name="Rectangle 124"/>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5" name="Rectangle 125"/>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6" name="Rectangle 126"/>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 name="Rectangle 127"/>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 name="Rectangle 128"/>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 name="Rectangle 129"/>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 name="Rectangle 130"/>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 name="Rectangle 131"/>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 name="Rectangle 132"/>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 name="Rectangle 133"/>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 name="Rectangle 134"/>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 name="Rectangle 135"/>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 name="Rectangle 136"/>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 name="Rectangle 137"/>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 name="Rectangle 138"/>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9" name="Rectangle 139"/>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0" name="Rectangle 140"/>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 name="Rectangle 141"/>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 name="Rectangle 142"/>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 name="Rectangle 143"/>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 name="Rectangle 144"/>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 name="Rectangle 145"/>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 name="Rectangle 146"/>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 name="Rectangle 147"/>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 name="Rectangle 148"/>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sp>
          <p:nvSpPr>
            <p:cNvPr id="18" name="Text Box 149"/>
            <p:cNvSpPr txBox="1">
              <a:spLocks noChangeArrowheads="1"/>
            </p:cNvSpPr>
            <p:nvPr/>
          </p:nvSpPr>
          <p:spPr bwMode="auto">
            <a:xfrm>
              <a:off x="4495" y="1152"/>
              <a:ext cx="6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a:solidFill>
                    <a:schemeClr val="bg1"/>
                  </a:solidFill>
                </a:rPr>
                <a:t>procesador</a:t>
              </a:r>
              <a:endParaRPr lang="es-ES" altLang="es-ES" sz="1400">
                <a:solidFill>
                  <a:schemeClr val="bg1"/>
                </a:solidFill>
              </a:endParaRPr>
            </a:p>
          </p:txBody>
        </p:sp>
      </p:grpSp>
      <p:sp>
        <p:nvSpPr>
          <p:cNvPr id="154" name="Rectangle 151"/>
          <p:cNvSpPr>
            <a:spLocks noChangeArrowheads="1"/>
          </p:cNvSpPr>
          <p:nvPr/>
        </p:nvSpPr>
        <p:spPr bwMode="auto">
          <a:xfrm>
            <a:off x="3924300" y="4437063"/>
            <a:ext cx="1438275" cy="792162"/>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a:solidFill>
                  <a:schemeClr val="tx1"/>
                </a:solidFill>
              </a:rPr>
              <a:t>Interfaz</a:t>
            </a:r>
            <a:br>
              <a:rPr lang="es-ES_tradnl" altLang="es-ES" sz="1400">
                <a:solidFill>
                  <a:schemeClr val="tx1"/>
                </a:solidFill>
              </a:rPr>
            </a:br>
            <a:r>
              <a:rPr lang="es-ES_tradnl" altLang="es-ES" sz="1400">
                <a:solidFill>
                  <a:schemeClr val="tx1"/>
                </a:solidFill>
              </a:rPr>
              <a:t> comunicaciones</a:t>
            </a:r>
            <a:endParaRPr lang="es-ES" altLang="es-ES" sz="1400">
              <a:solidFill>
                <a:schemeClr val="tx1"/>
              </a:solidFill>
            </a:endParaRPr>
          </a:p>
        </p:txBody>
      </p:sp>
      <p:sp>
        <p:nvSpPr>
          <p:cNvPr id="155" name="Rectangle 152"/>
          <p:cNvSpPr>
            <a:spLocks noChangeArrowheads="1"/>
          </p:cNvSpPr>
          <p:nvPr/>
        </p:nvSpPr>
        <p:spPr bwMode="auto">
          <a:xfrm>
            <a:off x="2341563" y="4437063"/>
            <a:ext cx="1295400" cy="792162"/>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Memoria</a:t>
            </a:r>
            <a:endParaRPr lang="es-ES" altLang="es-ES" sz="1800">
              <a:solidFill>
                <a:schemeClr val="tx1"/>
              </a:solidFill>
            </a:endParaRPr>
          </a:p>
        </p:txBody>
      </p:sp>
      <p:sp>
        <p:nvSpPr>
          <p:cNvPr id="156" name="AutoShape 154"/>
          <p:cNvSpPr>
            <a:spLocks noChangeArrowheads="1"/>
          </p:cNvSpPr>
          <p:nvPr/>
        </p:nvSpPr>
        <p:spPr bwMode="auto">
          <a:xfrm rot="16200000">
            <a:off x="4248944" y="5482431"/>
            <a:ext cx="793750" cy="287338"/>
          </a:xfrm>
          <a:prstGeom prst="leftRightArrow">
            <a:avLst>
              <a:gd name="adj1" fmla="val 100000"/>
              <a:gd name="adj2" fmla="val 52333"/>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157" name="AutoShape 155"/>
          <p:cNvSpPr>
            <a:spLocks noChangeArrowheads="1"/>
          </p:cNvSpPr>
          <p:nvPr/>
        </p:nvSpPr>
        <p:spPr bwMode="auto">
          <a:xfrm rot="16200000">
            <a:off x="2591594" y="5480844"/>
            <a:ext cx="793750" cy="287338"/>
          </a:xfrm>
          <a:prstGeom prst="leftRightArrow">
            <a:avLst>
              <a:gd name="adj1" fmla="val 100000"/>
              <a:gd name="adj2" fmla="val 52333"/>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159" name="Rectangle 159"/>
          <p:cNvSpPr>
            <a:spLocks noChangeArrowheads="1"/>
          </p:cNvSpPr>
          <p:nvPr/>
        </p:nvSpPr>
        <p:spPr bwMode="auto">
          <a:xfrm>
            <a:off x="438150" y="4005263"/>
            <a:ext cx="5113338" cy="2735262"/>
          </a:xfrm>
          <a:prstGeom prst="rect">
            <a:avLst/>
          </a:prstGeom>
          <a:noFill/>
          <a:ln w="12700" algn="ctr">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nvGrpSpPr>
          <p:cNvPr id="160" name="Group 187"/>
          <p:cNvGrpSpPr>
            <a:grpSpLocks/>
          </p:cNvGrpSpPr>
          <p:nvPr/>
        </p:nvGrpSpPr>
        <p:grpSpPr bwMode="auto">
          <a:xfrm flipH="1">
            <a:off x="7092950" y="4221163"/>
            <a:ext cx="1441450" cy="1614487"/>
            <a:chOff x="4331" y="2858"/>
            <a:chExt cx="908" cy="1017"/>
          </a:xfrm>
        </p:grpSpPr>
        <p:sp>
          <p:nvSpPr>
            <p:cNvPr id="161" name="Freeform 166"/>
            <p:cNvSpPr>
              <a:spLocks/>
            </p:cNvSpPr>
            <p:nvPr/>
          </p:nvSpPr>
          <p:spPr bwMode="auto">
            <a:xfrm>
              <a:off x="4515" y="2912"/>
              <a:ext cx="542" cy="519"/>
            </a:xfrm>
            <a:custGeom>
              <a:avLst/>
              <a:gdLst>
                <a:gd name="T0" fmla="*/ 0 w 542"/>
                <a:gd name="T1" fmla="*/ 43 h 519"/>
                <a:gd name="T2" fmla="*/ 412 w 542"/>
                <a:gd name="T3" fmla="*/ 0 h 519"/>
                <a:gd name="T4" fmla="*/ 542 w 542"/>
                <a:gd name="T5" fmla="*/ 43 h 519"/>
                <a:gd name="T6" fmla="*/ 542 w 542"/>
                <a:gd name="T7" fmla="*/ 475 h 519"/>
                <a:gd name="T8" fmla="*/ 412 w 542"/>
                <a:gd name="T9" fmla="*/ 519 h 519"/>
                <a:gd name="T10" fmla="*/ 0 w 542"/>
                <a:gd name="T11" fmla="*/ 454 h 519"/>
                <a:gd name="T12" fmla="*/ 0 w 542"/>
                <a:gd name="T13" fmla="*/ 43 h 519"/>
                <a:gd name="T14" fmla="*/ 0 60000 65536"/>
                <a:gd name="T15" fmla="*/ 0 60000 65536"/>
                <a:gd name="T16" fmla="*/ 0 60000 65536"/>
                <a:gd name="T17" fmla="*/ 0 60000 65536"/>
                <a:gd name="T18" fmla="*/ 0 60000 65536"/>
                <a:gd name="T19" fmla="*/ 0 60000 65536"/>
                <a:gd name="T20" fmla="*/ 0 60000 65536"/>
                <a:gd name="T21" fmla="*/ 0 w 542"/>
                <a:gd name="T22" fmla="*/ 0 h 519"/>
                <a:gd name="T23" fmla="*/ 542 w 542"/>
                <a:gd name="T24" fmla="*/ 519 h 5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519">
                  <a:moveTo>
                    <a:pt x="0" y="43"/>
                  </a:moveTo>
                  <a:lnTo>
                    <a:pt x="412" y="0"/>
                  </a:lnTo>
                  <a:lnTo>
                    <a:pt x="542" y="43"/>
                  </a:lnTo>
                  <a:lnTo>
                    <a:pt x="542" y="475"/>
                  </a:lnTo>
                  <a:lnTo>
                    <a:pt x="412" y="519"/>
                  </a:lnTo>
                  <a:lnTo>
                    <a:pt x="0" y="454"/>
                  </a:lnTo>
                  <a:lnTo>
                    <a:pt x="0" y="43"/>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2" name="Freeform 167"/>
            <p:cNvSpPr>
              <a:spLocks/>
            </p:cNvSpPr>
            <p:nvPr/>
          </p:nvSpPr>
          <p:spPr bwMode="auto">
            <a:xfrm>
              <a:off x="4331" y="2858"/>
              <a:ext cx="908" cy="1017"/>
            </a:xfrm>
            <a:custGeom>
              <a:avLst/>
              <a:gdLst>
                <a:gd name="T0" fmla="*/ 776 w 908"/>
                <a:gd name="T1" fmla="*/ 79 h 1017"/>
                <a:gd name="T2" fmla="*/ 763 w 908"/>
                <a:gd name="T3" fmla="*/ 59 h 1017"/>
                <a:gd name="T4" fmla="*/ 743 w 908"/>
                <a:gd name="T5" fmla="*/ 46 h 1017"/>
                <a:gd name="T6" fmla="*/ 607 w 908"/>
                <a:gd name="T7" fmla="*/ 2 h 1017"/>
                <a:gd name="T8" fmla="*/ 596 w 908"/>
                <a:gd name="T9" fmla="*/ 0 h 1017"/>
                <a:gd name="T10" fmla="*/ 178 w 908"/>
                <a:gd name="T11" fmla="*/ 44 h 1017"/>
                <a:gd name="T12" fmla="*/ 159 w 908"/>
                <a:gd name="T13" fmla="*/ 49 h 1017"/>
                <a:gd name="T14" fmla="*/ 145 w 908"/>
                <a:gd name="T15" fmla="*/ 60 h 1017"/>
                <a:gd name="T16" fmla="*/ 134 w 908"/>
                <a:gd name="T17" fmla="*/ 77 h 1017"/>
                <a:gd name="T18" fmla="*/ 130 w 908"/>
                <a:gd name="T19" fmla="*/ 97 h 1017"/>
                <a:gd name="T20" fmla="*/ 132 w 908"/>
                <a:gd name="T21" fmla="*/ 518 h 1017"/>
                <a:gd name="T22" fmla="*/ 138 w 908"/>
                <a:gd name="T23" fmla="*/ 535 h 1017"/>
                <a:gd name="T24" fmla="*/ 150 w 908"/>
                <a:gd name="T25" fmla="*/ 549 h 1017"/>
                <a:gd name="T26" fmla="*/ 166 w 908"/>
                <a:gd name="T27" fmla="*/ 559 h 1017"/>
                <a:gd name="T28" fmla="*/ 197 w 908"/>
                <a:gd name="T29" fmla="*/ 564 h 1017"/>
                <a:gd name="T30" fmla="*/ 196 w 908"/>
                <a:gd name="T31" fmla="*/ 569 h 1017"/>
                <a:gd name="T32" fmla="*/ 196 w 908"/>
                <a:gd name="T33" fmla="*/ 573 h 1017"/>
                <a:gd name="T34" fmla="*/ 190 w 908"/>
                <a:gd name="T35" fmla="*/ 607 h 1017"/>
                <a:gd name="T36" fmla="*/ 179 w 908"/>
                <a:gd name="T37" fmla="*/ 607 h 1017"/>
                <a:gd name="T38" fmla="*/ 169 w 908"/>
                <a:gd name="T39" fmla="*/ 609 h 1017"/>
                <a:gd name="T40" fmla="*/ 160 w 908"/>
                <a:gd name="T41" fmla="*/ 614 h 1017"/>
                <a:gd name="T42" fmla="*/ 25 w 908"/>
                <a:gd name="T43" fmla="*/ 703 h 1017"/>
                <a:gd name="T44" fmla="*/ 7 w 908"/>
                <a:gd name="T45" fmla="*/ 721 h 1017"/>
                <a:gd name="T46" fmla="*/ 0 w 908"/>
                <a:gd name="T47" fmla="*/ 746 h 1017"/>
                <a:gd name="T48" fmla="*/ 2 w 908"/>
                <a:gd name="T49" fmla="*/ 804 h 1017"/>
                <a:gd name="T50" fmla="*/ 16 w 908"/>
                <a:gd name="T51" fmla="*/ 827 h 1017"/>
                <a:gd name="T52" fmla="*/ 308 w 908"/>
                <a:gd name="T53" fmla="*/ 1009 h 1017"/>
                <a:gd name="T54" fmla="*/ 322 w 908"/>
                <a:gd name="T55" fmla="*/ 1014 h 1017"/>
                <a:gd name="T56" fmla="*/ 337 w 908"/>
                <a:gd name="T57" fmla="*/ 1017 h 1017"/>
                <a:gd name="T58" fmla="*/ 351 w 908"/>
                <a:gd name="T59" fmla="*/ 1014 h 1017"/>
                <a:gd name="T60" fmla="*/ 365 w 908"/>
                <a:gd name="T61" fmla="*/ 1008 h 1017"/>
                <a:gd name="T62" fmla="*/ 569 w 908"/>
                <a:gd name="T63" fmla="*/ 869 h 1017"/>
                <a:gd name="T64" fmla="*/ 582 w 908"/>
                <a:gd name="T65" fmla="*/ 846 h 1017"/>
                <a:gd name="T66" fmla="*/ 583 w 908"/>
                <a:gd name="T67" fmla="*/ 777 h 1017"/>
                <a:gd name="T68" fmla="*/ 601 w 908"/>
                <a:gd name="T69" fmla="*/ 778 h 1017"/>
                <a:gd name="T70" fmla="*/ 618 w 908"/>
                <a:gd name="T71" fmla="*/ 774 h 1017"/>
                <a:gd name="T72" fmla="*/ 825 w 908"/>
                <a:gd name="T73" fmla="*/ 679 h 1017"/>
                <a:gd name="T74" fmla="*/ 841 w 908"/>
                <a:gd name="T75" fmla="*/ 653 h 1017"/>
                <a:gd name="T76" fmla="*/ 843 w 908"/>
                <a:gd name="T77" fmla="*/ 551 h 1017"/>
                <a:gd name="T78" fmla="*/ 838 w 908"/>
                <a:gd name="T79" fmla="*/ 528 h 1017"/>
                <a:gd name="T80" fmla="*/ 823 w 908"/>
                <a:gd name="T81" fmla="*/ 510 h 1017"/>
                <a:gd name="T82" fmla="*/ 888 w 908"/>
                <a:gd name="T83" fmla="*/ 486 h 1017"/>
                <a:gd name="T84" fmla="*/ 906 w 908"/>
                <a:gd name="T85" fmla="*/ 459 h 1017"/>
                <a:gd name="T86" fmla="*/ 908 w 908"/>
                <a:gd name="T87" fmla="*/ 162 h 1017"/>
                <a:gd name="T88" fmla="*/ 898 w 908"/>
                <a:gd name="T89" fmla="*/ 130 h 1017"/>
                <a:gd name="T90" fmla="*/ 873 w 908"/>
                <a:gd name="T91" fmla="*/ 111 h 10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8"/>
                <a:gd name="T139" fmla="*/ 0 h 1017"/>
                <a:gd name="T140" fmla="*/ 908 w 908"/>
                <a:gd name="T141" fmla="*/ 1017 h 10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8" h="1017">
                  <a:moveTo>
                    <a:pt x="873" y="111"/>
                  </a:moveTo>
                  <a:lnTo>
                    <a:pt x="776" y="79"/>
                  </a:lnTo>
                  <a:lnTo>
                    <a:pt x="771" y="68"/>
                  </a:lnTo>
                  <a:lnTo>
                    <a:pt x="763" y="59"/>
                  </a:lnTo>
                  <a:lnTo>
                    <a:pt x="754" y="51"/>
                  </a:lnTo>
                  <a:lnTo>
                    <a:pt x="743" y="46"/>
                  </a:lnTo>
                  <a:lnTo>
                    <a:pt x="612" y="3"/>
                  </a:lnTo>
                  <a:lnTo>
                    <a:pt x="607" y="2"/>
                  </a:lnTo>
                  <a:lnTo>
                    <a:pt x="601" y="0"/>
                  </a:lnTo>
                  <a:lnTo>
                    <a:pt x="596" y="0"/>
                  </a:lnTo>
                  <a:lnTo>
                    <a:pt x="590" y="0"/>
                  </a:lnTo>
                  <a:lnTo>
                    <a:pt x="178" y="44"/>
                  </a:lnTo>
                  <a:lnTo>
                    <a:pt x="167" y="45"/>
                  </a:lnTo>
                  <a:lnTo>
                    <a:pt x="159" y="49"/>
                  </a:lnTo>
                  <a:lnTo>
                    <a:pt x="151" y="54"/>
                  </a:lnTo>
                  <a:lnTo>
                    <a:pt x="145" y="60"/>
                  </a:lnTo>
                  <a:lnTo>
                    <a:pt x="138" y="69"/>
                  </a:lnTo>
                  <a:lnTo>
                    <a:pt x="134" y="77"/>
                  </a:lnTo>
                  <a:lnTo>
                    <a:pt x="132" y="87"/>
                  </a:lnTo>
                  <a:lnTo>
                    <a:pt x="130" y="97"/>
                  </a:lnTo>
                  <a:lnTo>
                    <a:pt x="130" y="508"/>
                  </a:lnTo>
                  <a:lnTo>
                    <a:pt x="132" y="518"/>
                  </a:lnTo>
                  <a:lnTo>
                    <a:pt x="134" y="527"/>
                  </a:lnTo>
                  <a:lnTo>
                    <a:pt x="138" y="535"/>
                  </a:lnTo>
                  <a:lnTo>
                    <a:pt x="143" y="542"/>
                  </a:lnTo>
                  <a:lnTo>
                    <a:pt x="150" y="549"/>
                  </a:lnTo>
                  <a:lnTo>
                    <a:pt x="157" y="555"/>
                  </a:lnTo>
                  <a:lnTo>
                    <a:pt x="166" y="559"/>
                  </a:lnTo>
                  <a:lnTo>
                    <a:pt x="175" y="561"/>
                  </a:lnTo>
                  <a:lnTo>
                    <a:pt x="197" y="564"/>
                  </a:lnTo>
                  <a:lnTo>
                    <a:pt x="196" y="566"/>
                  </a:lnTo>
                  <a:lnTo>
                    <a:pt x="196" y="569"/>
                  </a:lnTo>
                  <a:lnTo>
                    <a:pt x="196" y="570"/>
                  </a:lnTo>
                  <a:lnTo>
                    <a:pt x="196" y="573"/>
                  </a:lnTo>
                  <a:lnTo>
                    <a:pt x="196" y="609"/>
                  </a:lnTo>
                  <a:lnTo>
                    <a:pt x="190" y="607"/>
                  </a:lnTo>
                  <a:lnTo>
                    <a:pt x="185" y="607"/>
                  </a:lnTo>
                  <a:lnTo>
                    <a:pt x="179" y="607"/>
                  </a:lnTo>
                  <a:lnTo>
                    <a:pt x="174" y="609"/>
                  </a:lnTo>
                  <a:lnTo>
                    <a:pt x="169" y="609"/>
                  </a:lnTo>
                  <a:lnTo>
                    <a:pt x="164" y="611"/>
                  </a:lnTo>
                  <a:lnTo>
                    <a:pt x="160" y="614"/>
                  </a:lnTo>
                  <a:lnTo>
                    <a:pt x="155" y="616"/>
                  </a:lnTo>
                  <a:lnTo>
                    <a:pt x="25" y="703"/>
                  </a:lnTo>
                  <a:lnTo>
                    <a:pt x="14" y="711"/>
                  </a:lnTo>
                  <a:lnTo>
                    <a:pt x="7" y="721"/>
                  </a:lnTo>
                  <a:lnTo>
                    <a:pt x="2" y="733"/>
                  </a:lnTo>
                  <a:lnTo>
                    <a:pt x="0" y="746"/>
                  </a:lnTo>
                  <a:lnTo>
                    <a:pt x="0" y="790"/>
                  </a:lnTo>
                  <a:lnTo>
                    <a:pt x="2" y="804"/>
                  </a:lnTo>
                  <a:lnTo>
                    <a:pt x="8" y="816"/>
                  </a:lnTo>
                  <a:lnTo>
                    <a:pt x="16" y="827"/>
                  </a:lnTo>
                  <a:lnTo>
                    <a:pt x="26" y="835"/>
                  </a:lnTo>
                  <a:lnTo>
                    <a:pt x="308" y="1009"/>
                  </a:lnTo>
                  <a:lnTo>
                    <a:pt x="314" y="1013"/>
                  </a:lnTo>
                  <a:lnTo>
                    <a:pt x="322" y="1014"/>
                  </a:lnTo>
                  <a:lnTo>
                    <a:pt x="329" y="1017"/>
                  </a:lnTo>
                  <a:lnTo>
                    <a:pt x="337" y="1017"/>
                  </a:lnTo>
                  <a:lnTo>
                    <a:pt x="343" y="1015"/>
                  </a:lnTo>
                  <a:lnTo>
                    <a:pt x="351" y="1014"/>
                  </a:lnTo>
                  <a:lnTo>
                    <a:pt x="359" y="1011"/>
                  </a:lnTo>
                  <a:lnTo>
                    <a:pt x="365" y="1008"/>
                  </a:lnTo>
                  <a:lnTo>
                    <a:pt x="560" y="878"/>
                  </a:lnTo>
                  <a:lnTo>
                    <a:pt x="569" y="869"/>
                  </a:lnTo>
                  <a:lnTo>
                    <a:pt x="577" y="858"/>
                  </a:lnTo>
                  <a:lnTo>
                    <a:pt x="582" y="846"/>
                  </a:lnTo>
                  <a:lnTo>
                    <a:pt x="583" y="833"/>
                  </a:lnTo>
                  <a:lnTo>
                    <a:pt x="583" y="777"/>
                  </a:lnTo>
                  <a:lnTo>
                    <a:pt x="592" y="778"/>
                  </a:lnTo>
                  <a:lnTo>
                    <a:pt x="601" y="778"/>
                  </a:lnTo>
                  <a:lnTo>
                    <a:pt x="609" y="777"/>
                  </a:lnTo>
                  <a:lnTo>
                    <a:pt x="618" y="774"/>
                  </a:lnTo>
                  <a:lnTo>
                    <a:pt x="811" y="688"/>
                  </a:lnTo>
                  <a:lnTo>
                    <a:pt x="825" y="679"/>
                  </a:lnTo>
                  <a:lnTo>
                    <a:pt x="836" y="667"/>
                  </a:lnTo>
                  <a:lnTo>
                    <a:pt x="841" y="653"/>
                  </a:lnTo>
                  <a:lnTo>
                    <a:pt x="843" y="638"/>
                  </a:lnTo>
                  <a:lnTo>
                    <a:pt x="843" y="551"/>
                  </a:lnTo>
                  <a:lnTo>
                    <a:pt x="842" y="540"/>
                  </a:lnTo>
                  <a:lnTo>
                    <a:pt x="838" y="528"/>
                  </a:lnTo>
                  <a:lnTo>
                    <a:pt x="832" y="519"/>
                  </a:lnTo>
                  <a:lnTo>
                    <a:pt x="823" y="510"/>
                  </a:lnTo>
                  <a:lnTo>
                    <a:pt x="873" y="494"/>
                  </a:lnTo>
                  <a:lnTo>
                    <a:pt x="888" y="486"/>
                  </a:lnTo>
                  <a:lnTo>
                    <a:pt x="898" y="473"/>
                  </a:lnTo>
                  <a:lnTo>
                    <a:pt x="906" y="459"/>
                  </a:lnTo>
                  <a:lnTo>
                    <a:pt x="908" y="443"/>
                  </a:lnTo>
                  <a:lnTo>
                    <a:pt x="908" y="162"/>
                  </a:lnTo>
                  <a:lnTo>
                    <a:pt x="906" y="146"/>
                  </a:lnTo>
                  <a:lnTo>
                    <a:pt x="898" y="130"/>
                  </a:lnTo>
                  <a:lnTo>
                    <a:pt x="888" y="119"/>
                  </a:lnTo>
                  <a:lnTo>
                    <a:pt x="873" y="1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3" name="Freeform 169"/>
            <p:cNvSpPr>
              <a:spLocks/>
            </p:cNvSpPr>
            <p:nvPr/>
          </p:nvSpPr>
          <p:spPr bwMode="auto">
            <a:xfrm>
              <a:off x="4580" y="3322"/>
              <a:ext cx="542" cy="261"/>
            </a:xfrm>
            <a:custGeom>
              <a:avLst/>
              <a:gdLst>
                <a:gd name="T0" fmla="*/ 542 w 542"/>
                <a:gd name="T1" fmla="*/ 87 h 261"/>
                <a:gd name="T2" fmla="*/ 260 w 542"/>
                <a:gd name="T3" fmla="*/ 0 h 261"/>
                <a:gd name="T4" fmla="*/ 0 w 542"/>
                <a:gd name="T5" fmla="*/ 109 h 261"/>
                <a:gd name="T6" fmla="*/ 0 w 542"/>
                <a:gd name="T7" fmla="*/ 174 h 261"/>
                <a:gd name="T8" fmla="*/ 347 w 542"/>
                <a:gd name="T9" fmla="*/ 261 h 261"/>
                <a:gd name="T10" fmla="*/ 542 w 542"/>
                <a:gd name="T11" fmla="*/ 174 h 261"/>
                <a:gd name="T12" fmla="*/ 542 w 542"/>
                <a:gd name="T13" fmla="*/ 87 h 261"/>
                <a:gd name="T14" fmla="*/ 0 60000 65536"/>
                <a:gd name="T15" fmla="*/ 0 60000 65536"/>
                <a:gd name="T16" fmla="*/ 0 60000 65536"/>
                <a:gd name="T17" fmla="*/ 0 60000 65536"/>
                <a:gd name="T18" fmla="*/ 0 60000 65536"/>
                <a:gd name="T19" fmla="*/ 0 60000 65536"/>
                <a:gd name="T20" fmla="*/ 0 60000 65536"/>
                <a:gd name="T21" fmla="*/ 0 w 542"/>
                <a:gd name="T22" fmla="*/ 0 h 261"/>
                <a:gd name="T23" fmla="*/ 542 w 542"/>
                <a:gd name="T24" fmla="*/ 261 h 2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261">
                  <a:moveTo>
                    <a:pt x="542" y="87"/>
                  </a:moveTo>
                  <a:lnTo>
                    <a:pt x="260" y="0"/>
                  </a:lnTo>
                  <a:lnTo>
                    <a:pt x="0" y="109"/>
                  </a:lnTo>
                  <a:lnTo>
                    <a:pt x="0" y="174"/>
                  </a:lnTo>
                  <a:lnTo>
                    <a:pt x="347" y="261"/>
                  </a:lnTo>
                  <a:lnTo>
                    <a:pt x="542" y="174"/>
                  </a:lnTo>
                  <a:lnTo>
                    <a:pt x="542" y="87"/>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4" name="Freeform 170"/>
            <p:cNvSpPr>
              <a:spLocks/>
            </p:cNvSpPr>
            <p:nvPr/>
          </p:nvSpPr>
          <p:spPr bwMode="auto">
            <a:xfrm>
              <a:off x="4578" y="3412"/>
              <a:ext cx="552" cy="108"/>
            </a:xfrm>
            <a:custGeom>
              <a:avLst/>
              <a:gdLst>
                <a:gd name="T0" fmla="*/ 346 w 552"/>
                <a:gd name="T1" fmla="*/ 79 h 108"/>
                <a:gd name="T2" fmla="*/ 341 w 552"/>
                <a:gd name="T3" fmla="*/ 77 h 108"/>
                <a:gd name="T4" fmla="*/ 330 w 552"/>
                <a:gd name="T5" fmla="*/ 76 h 108"/>
                <a:gd name="T6" fmla="*/ 312 w 552"/>
                <a:gd name="T7" fmla="*/ 72 h 108"/>
                <a:gd name="T8" fmla="*/ 290 w 552"/>
                <a:gd name="T9" fmla="*/ 69 h 108"/>
                <a:gd name="T10" fmla="*/ 263 w 552"/>
                <a:gd name="T11" fmla="*/ 63 h 108"/>
                <a:gd name="T12" fmla="*/ 235 w 552"/>
                <a:gd name="T13" fmla="*/ 58 h 108"/>
                <a:gd name="T14" fmla="*/ 205 w 552"/>
                <a:gd name="T15" fmla="*/ 52 h 108"/>
                <a:gd name="T16" fmla="*/ 173 w 552"/>
                <a:gd name="T17" fmla="*/ 47 h 108"/>
                <a:gd name="T18" fmla="*/ 141 w 552"/>
                <a:gd name="T19" fmla="*/ 40 h 108"/>
                <a:gd name="T20" fmla="*/ 110 w 552"/>
                <a:gd name="T21" fmla="*/ 35 h 108"/>
                <a:gd name="T22" fmla="*/ 82 w 552"/>
                <a:gd name="T23" fmla="*/ 29 h 108"/>
                <a:gd name="T24" fmla="*/ 57 w 552"/>
                <a:gd name="T25" fmla="*/ 25 h 108"/>
                <a:gd name="T26" fmla="*/ 35 w 552"/>
                <a:gd name="T27" fmla="*/ 21 h 108"/>
                <a:gd name="T28" fmla="*/ 19 w 552"/>
                <a:gd name="T29" fmla="*/ 18 h 108"/>
                <a:gd name="T30" fmla="*/ 8 w 552"/>
                <a:gd name="T31" fmla="*/ 16 h 108"/>
                <a:gd name="T32" fmla="*/ 5 w 552"/>
                <a:gd name="T33" fmla="*/ 15 h 108"/>
                <a:gd name="T34" fmla="*/ 0 w 552"/>
                <a:gd name="T35" fmla="*/ 43 h 108"/>
                <a:gd name="T36" fmla="*/ 345 w 552"/>
                <a:gd name="T37" fmla="*/ 108 h 108"/>
                <a:gd name="T38" fmla="*/ 348 w 552"/>
                <a:gd name="T39" fmla="*/ 108 h 108"/>
                <a:gd name="T40" fmla="*/ 350 w 552"/>
                <a:gd name="T41" fmla="*/ 108 h 108"/>
                <a:gd name="T42" fmla="*/ 351 w 552"/>
                <a:gd name="T43" fmla="*/ 108 h 108"/>
                <a:gd name="T44" fmla="*/ 354 w 552"/>
                <a:gd name="T45" fmla="*/ 108 h 108"/>
                <a:gd name="T46" fmla="*/ 552 w 552"/>
                <a:gd name="T47" fmla="*/ 26 h 108"/>
                <a:gd name="T48" fmla="*/ 540 w 552"/>
                <a:gd name="T49" fmla="*/ 0 h 108"/>
                <a:gd name="T50" fmla="*/ 533 w 552"/>
                <a:gd name="T51" fmla="*/ 4 h 108"/>
                <a:gd name="T52" fmla="*/ 511 w 552"/>
                <a:gd name="T53" fmla="*/ 11 h 108"/>
                <a:gd name="T54" fmla="*/ 480 w 552"/>
                <a:gd name="T55" fmla="*/ 24 h 108"/>
                <a:gd name="T56" fmla="*/ 446 w 552"/>
                <a:gd name="T57" fmla="*/ 38 h 108"/>
                <a:gd name="T58" fmla="*/ 411 w 552"/>
                <a:gd name="T59" fmla="*/ 53 h 108"/>
                <a:gd name="T60" fmla="*/ 380 w 552"/>
                <a:gd name="T61" fmla="*/ 65 h 108"/>
                <a:gd name="T62" fmla="*/ 357 w 552"/>
                <a:gd name="T63" fmla="*/ 75 h 108"/>
                <a:gd name="T64" fmla="*/ 346 w 552"/>
                <a:gd name="T65" fmla="*/ 79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2"/>
                <a:gd name="T100" fmla="*/ 0 h 108"/>
                <a:gd name="T101" fmla="*/ 552 w 55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2" h="108">
                  <a:moveTo>
                    <a:pt x="346" y="79"/>
                  </a:moveTo>
                  <a:lnTo>
                    <a:pt x="341" y="77"/>
                  </a:lnTo>
                  <a:lnTo>
                    <a:pt x="330" y="76"/>
                  </a:lnTo>
                  <a:lnTo>
                    <a:pt x="312" y="72"/>
                  </a:lnTo>
                  <a:lnTo>
                    <a:pt x="290" y="69"/>
                  </a:lnTo>
                  <a:lnTo>
                    <a:pt x="263" y="63"/>
                  </a:lnTo>
                  <a:lnTo>
                    <a:pt x="235" y="58"/>
                  </a:lnTo>
                  <a:lnTo>
                    <a:pt x="205" y="52"/>
                  </a:lnTo>
                  <a:lnTo>
                    <a:pt x="173" y="47"/>
                  </a:lnTo>
                  <a:lnTo>
                    <a:pt x="141" y="40"/>
                  </a:lnTo>
                  <a:lnTo>
                    <a:pt x="110" y="35"/>
                  </a:lnTo>
                  <a:lnTo>
                    <a:pt x="82" y="29"/>
                  </a:lnTo>
                  <a:lnTo>
                    <a:pt x="57" y="25"/>
                  </a:lnTo>
                  <a:lnTo>
                    <a:pt x="35" y="21"/>
                  </a:lnTo>
                  <a:lnTo>
                    <a:pt x="19" y="18"/>
                  </a:lnTo>
                  <a:lnTo>
                    <a:pt x="8" y="16"/>
                  </a:lnTo>
                  <a:lnTo>
                    <a:pt x="5" y="15"/>
                  </a:lnTo>
                  <a:lnTo>
                    <a:pt x="0" y="43"/>
                  </a:lnTo>
                  <a:lnTo>
                    <a:pt x="345" y="108"/>
                  </a:lnTo>
                  <a:lnTo>
                    <a:pt x="348" y="108"/>
                  </a:lnTo>
                  <a:lnTo>
                    <a:pt x="350" y="108"/>
                  </a:lnTo>
                  <a:lnTo>
                    <a:pt x="351" y="108"/>
                  </a:lnTo>
                  <a:lnTo>
                    <a:pt x="354" y="108"/>
                  </a:lnTo>
                  <a:lnTo>
                    <a:pt x="552" y="26"/>
                  </a:lnTo>
                  <a:lnTo>
                    <a:pt x="540" y="0"/>
                  </a:lnTo>
                  <a:lnTo>
                    <a:pt x="533" y="4"/>
                  </a:lnTo>
                  <a:lnTo>
                    <a:pt x="511" y="11"/>
                  </a:lnTo>
                  <a:lnTo>
                    <a:pt x="480" y="24"/>
                  </a:lnTo>
                  <a:lnTo>
                    <a:pt x="446" y="38"/>
                  </a:lnTo>
                  <a:lnTo>
                    <a:pt x="411" y="53"/>
                  </a:lnTo>
                  <a:lnTo>
                    <a:pt x="380" y="65"/>
                  </a:lnTo>
                  <a:lnTo>
                    <a:pt x="357" y="75"/>
                  </a:lnTo>
                  <a:lnTo>
                    <a:pt x="346"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5" name="Freeform 171"/>
            <p:cNvSpPr>
              <a:spLocks/>
            </p:cNvSpPr>
            <p:nvPr/>
          </p:nvSpPr>
          <p:spPr bwMode="auto">
            <a:xfrm>
              <a:off x="4385" y="3518"/>
              <a:ext cx="477" cy="303"/>
            </a:xfrm>
            <a:custGeom>
              <a:avLst/>
              <a:gdLst>
                <a:gd name="T0" fmla="*/ 130 w 477"/>
                <a:gd name="T1" fmla="*/ 0 h 303"/>
                <a:gd name="T2" fmla="*/ 0 w 477"/>
                <a:gd name="T3" fmla="*/ 86 h 303"/>
                <a:gd name="T4" fmla="*/ 0 w 477"/>
                <a:gd name="T5" fmla="*/ 130 h 303"/>
                <a:gd name="T6" fmla="*/ 282 w 477"/>
                <a:gd name="T7" fmla="*/ 303 h 303"/>
                <a:gd name="T8" fmla="*/ 477 w 477"/>
                <a:gd name="T9" fmla="*/ 173 h 303"/>
                <a:gd name="T10" fmla="*/ 477 w 477"/>
                <a:gd name="T11" fmla="*/ 108 h 303"/>
                <a:gd name="T12" fmla="*/ 130 w 477"/>
                <a:gd name="T13" fmla="*/ 0 h 303"/>
                <a:gd name="T14" fmla="*/ 0 60000 65536"/>
                <a:gd name="T15" fmla="*/ 0 60000 65536"/>
                <a:gd name="T16" fmla="*/ 0 60000 65536"/>
                <a:gd name="T17" fmla="*/ 0 60000 65536"/>
                <a:gd name="T18" fmla="*/ 0 60000 65536"/>
                <a:gd name="T19" fmla="*/ 0 60000 65536"/>
                <a:gd name="T20" fmla="*/ 0 60000 65536"/>
                <a:gd name="T21" fmla="*/ 0 w 477"/>
                <a:gd name="T22" fmla="*/ 0 h 303"/>
                <a:gd name="T23" fmla="*/ 477 w 477"/>
                <a:gd name="T24" fmla="*/ 303 h 3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7" h="303">
                  <a:moveTo>
                    <a:pt x="130" y="0"/>
                  </a:moveTo>
                  <a:lnTo>
                    <a:pt x="0" y="86"/>
                  </a:lnTo>
                  <a:lnTo>
                    <a:pt x="0" y="130"/>
                  </a:lnTo>
                  <a:lnTo>
                    <a:pt x="282" y="303"/>
                  </a:lnTo>
                  <a:lnTo>
                    <a:pt x="477" y="173"/>
                  </a:lnTo>
                  <a:lnTo>
                    <a:pt x="477" y="108"/>
                  </a:lnTo>
                  <a:lnTo>
                    <a:pt x="13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6" name="Freeform 172"/>
            <p:cNvSpPr>
              <a:spLocks/>
            </p:cNvSpPr>
            <p:nvPr/>
          </p:nvSpPr>
          <p:spPr bwMode="auto">
            <a:xfrm>
              <a:off x="4385" y="3604"/>
              <a:ext cx="477" cy="217"/>
            </a:xfrm>
            <a:custGeom>
              <a:avLst/>
              <a:gdLst>
                <a:gd name="T0" fmla="*/ 477 w 477"/>
                <a:gd name="T1" fmla="*/ 22 h 217"/>
                <a:gd name="T2" fmla="*/ 282 w 477"/>
                <a:gd name="T3" fmla="*/ 152 h 217"/>
                <a:gd name="T4" fmla="*/ 0 w 477"/>
                <a:gd name="T5" fmla="*/ 0 h 217"/>
                <a:gd name="T6" fmla="*/ 0 w 477"/>
                <a:gd name="T7" fmla="*/ 44 h 217"/>
                <a:gd name="T8" fmla="*/ 282 w 477"/>
                <a:gd name="T9" fmla="*/ 217 h 217"/>
                <a:gd name="T10" fmla="*/ 477 w 477"/>
                <a:gd name="T11" fmla="*/ 87 h 217"/>
                <a:gd name="T12" fmla="*/ 477 w 477"/>
                <a:gd name="T13" fmla="*/ 22 h 217"/>
                <a:gd name="T14" fmla="*/ 0 60000 65536"/>
                <a:gd name="T15" fmla="*/ 0 60000 65536"/>
                <a:gd name="T16" fmla="*/ 0 60000 65536"/>
                <a:gd name="T17" fmla="*/ 0 60000 65536"/>
                <a:gd name="T18" fmla="*/ 0 60000 65536"/>
                <a:gd name="T19" fmla="*/ 0 60000 65536"/>
                <a:gd name="T20" fmla="*/ 0 60000 65536"/>
                <a:gd name="T21" fmla="*/ 0 w 477"/>
                <a:gd name="T22" fmla="*/ 0 h 217"/>
                <a:gd name="T23" fmla="*/ 477 w 477"/>
                <a:gd name="T24" fmla="*/ 217 h 2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7" h="217">
                  <a:moveTo>
                    <a:pt x="477" y="22"/>
                  </a:moveTo>
                  <a:lnTo>
                    <a:pt x="282" y="152"/>
                  </a:lnTo>
                  <a:lnTo>
                    <a:pt x="0" y="0"/>
                  </a:lnTo>
                  <a:lnTo>
                    <a:pt x="0" y="44"/>
                  </a:lnTo>
                  <a:lnTo>
                    <a:pt x="282" y="217"/>
                  </a:lnTo>
                  <a:lnTo>
                    <a:pt x="477" y="87"/>
                  </a:lnTo>
                  <a:lnTo>
                    <a:pt x="477"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7" name="Freeform 173"/>
            <p:cNvSpPr>
              <a:spLocks/>
            </p:cNvSpPr>
            <p:nvPr/>
          </p:nvSpPr>
          <p:spPr bwMode="auto">
            <a:xfrm>
              <a:off x="5057" y="3005"/>
              <a:ext cx="101" cy="339"/>
            </a:xfrm>
            <a:custGeom>
              <a:avLst/>
              <a:gdLst>
                <a:gd name="T0" fmla="*/ 0 w 101"/>
                <a:gd name="T1" fmla="*/ 0 h 339"/>
                <a:gd name="T2" fmla="*/ 101 w 101"/>
                <a:gd name="T3" fmla="*/ 34 h 339"/>
                <a:gd name="T4" fmla="*/ 101 w 101"/>
                <a:gd name="T5" fmla="*/ 300 h 339"/>
                <a:gd name="T6" fmla="*/ 0 w 101"/>
                <a:gd name="T7" fmla="*/ 339 h 339"/>
                <a:gd name="T8" fmla="*/ 0 w 101"/>
                <a:gd name="T9" fmla="*/ 0 h 339"/>
                <a:gd name="T10" fmla="*/ 0 60000 65536"/>
                <a:gd name="T11" fmla="*/ 0 60000 65536"/>
                <a:gd name="T12" fmla="*/ 0 60000 65536"/>
                <a:gd name="T13" fmla="*/ 0 60000 65536"/>
                <a:gd name="T14" fmla="*/ 0 60000 65536"/>
                <a:gd name="T15" fmla="*/ 0 w 101"/>
                <a:gd name="T16" fmla="*/ 0 h 339"/>
                <a:gd name="T17" fmla="*/ 101 w 101"/>
                <a:gd name="T18" fmla="*/ 339 h 339"/>
              </a:gdLst>
              <a:ahLst/>
              <a:cxnLst>
                <a:cxn ang="T10">
                  <a:pos x="T0" y="T1"/>
                </a:cxn>
                <a:cxn ang="T11">
                  <a:pos x="T2" y="T3"/>
                </a:cxn>
                <a:cxn ang="T12">
                  <a:pos x="T4" y="T5"/>
                </a:cxn>
                <a:cxn ang="T13">
                  <a:pos x="T6" y="T7"/>
                </a:cxn>
                <a:cxn ang="T14">
                  <a:pos x="T8" y="T9"/>
                </a:cxn>
              </a:cxnLst>
              <a:rect l="T15" t="T16" r="T17" b="T18"/>
              <a:pathLst>
                <a:path w="101" h="339">
                  <a:moveTo>
                    <a:pt x="0" y="0"/>
                  </a:moveTo>
                  <a:lnTo>
                    <a:pt x="101" y="34"/>
                  </a:lnTo>
                  <a:lnTo>
                    <a:pt x="101" y="300"/>
                  </a:lnTo>
                  <a:lnTo>
                    <a:pt x="0" y="339"/>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8" name="Freeform 174"/>
            <p:cNvSpPr>
              <a:spLocks noEditPoints="1"/>
            </p:cNvSpPr>
            <p:nvPr/>
          </p:nvSpPr>
          <p:spPr bwMode="auto">
            <a:xfrm>
              <a:off x="4562" y="3305"/>
              <a:ext cx="577" cy="295"/>
            </a:xfrm>
            <a:custGeom>
              <a:avLst/>
              <a:gdLst>
                <a:gd name="T0" fmla="*/ 10 w 577"/>
                <a:gd name="T1" fmla="*/ 111 h 295"/>
                <a:gd name="T2" fmla="*/ 3 w 577"/>
                <a:gd name="T3" fmla="*/ 117 h 295"/>
                <a:gd name="T4" fmla="*/ 0 w 577"/>
                <a:gd name="T5" fmla="*/ 126 h 295"/>
                <a:gd name="T6" fmla="*/ 2 w 577"/>
                <a:gd name="T7" fmla="*/ 197 h 295"/>
                <a:gd name="T8" fmla="*/ 8 w 577"/>
                <a:gd name="T9" fmla="*/ 206 h 295"/>
                <a:gd name="T10" fmla="*/ 360 w 577"/>
                <a:gd name="T11" fmla="*/ 295 h 295"/>
                <a:gd name="T12" fmla="*/ 366 w 577"/>
                <a:gd name="T13" fmla="*/ 295 h 295"/>
                <a:gd name="T14" fmla="*/ 371 w 577"/>
                <a:gd name="T15" fmla="*/ 294 h 295"/>
                <a:gd name="T16" fmla="*/ 570 w 577"/>
                <a:gd name="T17" fmla="*/ 205 h 295"/>
                <a:gd name="T18" fmla="*/ 575 w 577"/>
                <a:gd name="T19" fmla="*/ 196 h 295"/>
                <a:gd name="T20" fmla="*/ 577 w 577"/>
                <a:gd name="T21" fmla="*/ 104 h 295"/>
                <a:gd name="T22" fmla="*/ 573 w 577"/>
                <a:gd name="T23" fmla="*/ 94 h 295"/>
                <a:gd name="T24" fmla="*/ 565 w 577"/>
                <a:gd name="T25" fmla="*/ 88 h 295"/>
                <a:gd name="T26" fmla="*/ 281 w 577"/>
                <a:gd name="T27" fmla="*/ 0 h 295"/>
                <a:gd name="T28" fmla="*/ 273 w 577"/>
                <a:gd name="T29" fmla="*/ 1 h 295"/>
                <a:gd name="T30" fmla="*/ 278 w 577"/>
                <a:gd name="T31" fmla="*/ 37 h 295"/>
                <a:gd name="T32" fmla="*/ 292 w 577"/>
                <a:gd name="T33" fmla="*/ 40 h 295"/>
                <a:gd name="T34" fmla="*/ 322 w 577"/>
                <a:gd name="T35" fmla="*/ 49 h 295"/>
                <a:gd name="T36" fmla="*/ 361 w 577"/>
                <a:gd name="T37" fmla="*/ 62 h 295"/>
                <a:gd name="T38" fmla="*/ 406 w 577"/>
                <a:gd name="T39" fmla="*/ 76 h 295"/>
                <a:gd name="T40" fmla="*/ 452 w 577"/>
                <a:gd name="T41" fmla="*/ 90 h 295"/>
                <a:gd name="T42" fmla="*/ 492 w 577"/>
                <a:gd name="T43" fmla="*/ 103 h 295"/>
                <a:gd name="T44" fmla="*/ 524 w 577"/>
                <a:gd name="T45" fmla="*/ 113 h 295"/>
                <a:gd name="T46" fmla="*/ 542 w 577"/>
                <a:gd name="T47" fmla="*/ 118 h 295"/>
                <a:gd name="T48" fmla="*/ 542 w 577"/>
                <a:gd name="T49" fmla="*/ 149 h 295"/>
                <a:gd name="T50" fmla="*/ 542 w 577"/>
                <a:gd name="T51" fmla="*/ 179 h 295"/>
                <a:gd name="T52" fmla="*/ 508 w 577"/>
                <a:gd name="T53" fmla="*/ 195 h 295"/>
                <a:gd name="T54" fmla="*/ 449 w 577"/>
                <a:gd name="T55" fmla="*/ 221 h 295"/>
                <a:gd name="T56" fmla="*/ 392 w 577"/>
                <a:gd name="T57" fmla="*/ 246 h 295"/>
                <a:gd name="T58" fmla="*/ 362 w 577"/>
                <a:gd name="T59" fmla="*/ 260 h 295"/>
                <a:gd name="T60" fmla="*/ 346 w 577"/>
                <a:gd name="T61" fmla="*/ 256 h 295"/>
                <a:gd name="T62" fmla="*/ 310 w 577"/>
                <a:gd name="T63" fmla="*/ 247 h 295"/>
                <a:gd name="T64" fmla="*/ 260 w 577"/>
                <a:gd name="T65" fmla="*/ 234 h 295"/>
                <a:gd name="T66" fmla="*/ 204 w 577"/>
                <a:gd name="T67" fmla="*/ 220 h 295"/>
                <a:gd name="T68" fmla="*/ 147 w 577"/>
                <a:gd name="T69" fmla="*/ 205 h 295"/>
                <a:gd name="T70" fmla="*/ 96 w 577"/>
                <a:gd name="T71" fmla="*/ 192 h 295"/>
                <a:gd name="T72" fmla="*/ 56 w 577"/>
                <a:gd name="T73" fmla="*/ 183 h 295"/>
                <a:gd name="T74" fmla="*/ 36 w 577"/>
                <a:gd name="T75" fmla="*/ 178 h 295"/>
                <a:gd name="T76" fmla="*/ 36 w 577"/>
                <a:gd name="T77" fmla="*/ 158 h 295"/>
                <a:gd name="T78" fmla="*/ 36 w 577"/>
                <a:gd name="T79" fmla="*/ 139 h 295"/>
                <a:gd name="T80" fmla="*/ 51 w 577"/>
                <a:gd name="T81" fmla="*/ 132 h 295"/>
                <a:gd name="T82" fmla="*/ 81 w 577"/>
                <a:gd name="T83" fmla="*/ 119 h 295"/>
                <a:gd name="T84" fmla="*/ 119 w 577"/>
                <a:gd name="T85" fmla="*/ 104 h 295"/>
                <a:gd name="T86" fmla="*/ 161 w 577"/>
                <a:gd name="T87" fmla="*/ 86 h 295"/>
                <a:gd name="T88" fmla="*/ 202 w 577"/>
                <a:gd name="T89" fmla="*/ 68 h 295"/>
                <a:gd name="T90" fmla="*/ 239 w 577"/>
                <a:gd name="T91" fmla="*/ 53 h 295"/>
                <a:gd name="T92" fmla="*/ 265 w 577"/>
                <a:gd name="T93" fmla="*/ 42 h 295"/>
                <a:gd name="T94" fmla="*/ 278 w 577"/>
                <a:gd name="T95" fmla="*/ 37 h 2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7"/>
                <a:gd name="T145" fmla="*/ 0 h 295"/>
                <a:gd name="T146" fmla="*/ 577 w 577"/>
                <a:gd name="T147" fmla="*/ 295 h 2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7" h="295">
                  <a:moveTo>
                    <a:pt x="271" y="2"/>
                  </a:moveTo>
                  <a:lnTo>
                    <a:pt x="10" y="111"/>
                  </a:lnTo>
                  <a:lnTo>
                    <a:pt x="7" y="113"/>
                  </a:lnTo>
                  <a:lnTo>
                    <a:pt x="3" y="117"/>
                  </a:lnTo>
                  <a:lnTo>
                    <a:pt x="2" y="121"/>
                  </a:lnTo>
                  <a:lnTo>
                    <a:pt x="0" y="126"/>
                  </a:lnTo>
                  <a:lnTo>
                    <a:pt x="0" y="191"/>
                  </a:lnTo>
                  <a:lnTo>
                    <a:pt x="2" y="197"/>
                  </a:lnTo>
                  <a:lnTo>
                    <a:pt x="4" y="202"/>
                  </a:lnTo>
                  <a:lnTo>
                    <a:pt x="8" y="206"/>
                  </a:lnTo>
                  <a:lnTo>
                    <a:pt x="13" y="209"/>
                  </a:lnTo>
                  <a:lnTo>
                    <a:pt x="360" y="295"/>
                  </a:lnTo>
                  <a:lnTo>
                    <a:pt x="362" y="295"/>
                  </a:lnTo>
                  <a:lnTo>
                    <a:pt x="366" y="295"/>
                  </a:lnTo>
                  <a:lnTo>
                    <a:pt x="369" y="295"/>
                  </a:lnTo>
                  <a:lnTo>
                    <a:pt x="371" y="294"/>
                  </a:lnTo>
                  <a:lnTo>
                    <a:pt x="566" y="207"/>
                  </a:lnTo>
                  <a:lnTo>
                    <a:pt x="570" y="205"/>
                  </a:lnTo>
                  <a:lnTo>
                    <a:pt x="574" y="201"/>
                  </a:lnTo>
                  <a:lnTo>
                    <a:pt x="575" y="196"/>
                  </a:lnTo>
                  <a:lnTo>
                    <a:pt x="577" y="191"/>
                  </a:lnTo>
                  <a:lnTo>
                    <a:pt x="577" y="104"/>
                  </a:lnTo>
                  <a:lnTo>
                    <a:pt x="575" y="99"/>
                  </a:lnTo>
                  <a:lnTo>
                    <a:pt x="573" y="94"/>
                  </a:lnTo>
                  <a:lnTo>
                    <a:pt x="570" y="90"/>
                  </a:lnTo>
                  <a:lnTo>
                    <a:pt x="565" y="88"/>
                  </a:lnTo>
                  <a:lnTo>
                    <a:pt x="283" y="1"/>
                  </a:lnTo>
                  <a:lnTo>
                    <a:pt x="281" y="0"/>
                  </a:lnTo>
                  <a:lnTo>
                    <a:pt x="277" y="0"/>
                  </a:lnTo>
                  <a:lnTo>
                    <a:pt x="273" y="1"/>
                  </a:lnTo>
                  <a:lnTo>
                    <a:pt x="271" y="2"/>
                  </a:lnTo>
                  <a:close/>
                  <a:moveTo>
                    <a:pt x="278" y="37"/>
                  </a:moveTo>
                  <a:lnTo>
                    <a:pt x="283" y="38"/>
                  </a:lnTo>
                  <a:lnTo>
                    <a:pt x="292" y="40"/>
                  </a:lnTo>
                  <a:lnTo>
                    <a:pt x="305" y="45"/>
                  </a:lnTo>
                  <a:lnTo>
                    <a:pt x="322" y="49"/>
                  </a:lnTo>
                  <a:lnTo>
                    <a:pt x="339" y="56"/>
                  </a:lnTo>
                  <a:lnTo>
                    <a:pt x="361" y="62"/>
                  </a:lnTo>
                  <a:lnTo>
                    <a:pt x="383" y="68"/>
                  </a:lnTo>
                  <a:lnTo>
                    <a:pt x="406" y="76"/>
                  </a:lnTo>
                  <a:lnTo>
                    <a:pt x="429" y="82"/>
                  </a:lnTo>
                  <a:lnTo>
                    <a:pt x="452" y="90"/>
                  </a:lnTo>
                  <a:lnTo>
                    <a:pt x="473" y="96"/>
                  </a:lnTo>
                  <a:lnTo>
                    <a:pt x="492" y="103"/>
                  </a:lnTo>
                  <a:lnTo>
                    <a:pt x="510" y="108"/>
                  </a:lnTo>
                  <a:lnTo>
                    <a:pt x="524" y="113"/>
                  </a:lnTo>
                  <a:lnTo>
                    <a:pt x="536" y="116"/>
                  </a:lnTo>
                  <a:lnTo>
                    <a:pt x="542" y="118"/>
                  </a:lnTo>
                  <a:lnTo>
                    <a:pt x="542" y="132"/>
                  </a:lnTo>
                  <a:lnTo>
                    <a:pt x="542" y="149"/>
                  </a:lnTo>
                  <a:lnTo>
                    <a:pt x="542" y="167"/>
                  </a:lnTo>
                  <a:lnTo>
                    <a:pt x="542" y="179"/>
                  </a:lnTo>
                  <a:lnTo>
                    <a:pt x="529" y="186"/>
                  </a:lnTo>
                  <a:lnTo>
                    <a:pt x="508" y="195"/>
                  </a:lnTo>
                  <a:lnTo>
                    <a:pt x="480" y="207"/>
                  </a:lnTo>
                  <a:lnTo>
                    <a:pt x="449" y="221"/>
                  </a:lnTo>
                  <a:lnTo>
                    <a:pt x="418" y="234"/>
                  </a:lnTo>
                  <a:lnTo>
                    <a:pt x="392" y="246"/>
                  </a:lnTo>
                  <a:lnTo>
                    <a:pt x="373" y="255"/>
                  </a:lnTo>
                  <a:lnTo>
                    <a:pt x="362" y="260"/>
                  </a:lnTo>
                  <a:lnTo>
                    <a:pt x="357" y="258"/>
                  </a:lnTo>
                  <a:lnTo>
                    <a:pt x="346" y="256"/>
                  </a:lnTo>
                  <a:lnTo>
                    <a:pt x="330" y="252"/>
                  </a:lnTo>
                  <a:lnTo>
                    <a:pt x="310" y="247"/>
                  </a:lnTo>
                  <a:lnTo>
                    <a:pt x="287" y="241"/>
                  </a:lnTo>
                  <a:lnTo>
                    <a:pt x="260" y="234"/>
                  </a:lnTo>
                  <a:lnTo>
                    <a:pt x="234" y="227"/>
                  </a:lnTo>
                  <a:lnTo>
                    <a:pt x="204" y="220"/>
                  </a:lnTo>
                  <a:lnTo>
                    <a:pt x="175" y="213"/>
                  </a:lnTo>
                  <a:lnTo>
                    <a:pt x="147" y="205"/>
                  </a:lnTo>
                  <a:lnTo>
                    <a:pt x="120" y="198"/>
                  </a:lnTo>
                  <a:lnTo>
                    <a:pt x="96" y="192"/>
                  </a:lnTo>
                  <a:lnTo>
                    <a:pt x="74" y="187"/>
                  </a:lnTo>
                  <a:lnTo>
                    <a:pt x="56" y="183"/>
                  </a:lnTo>
                  <a:lnTo>
                    <a:pt x="44" y="179"/>
                  </a:lnTo>
                  <a:lnTo>
                    <a:pt x="36" y="178"/>
                  </a:lnTo>
                  <a:lnTo>
                    <a:pt x="36" y="168"/>
                  </a:lnTo>
                  <a:lnTo>
                    <a:pt x="36" y="158"/>
                  </a:lnTo>
                  <a:lnTo>
                    <a:pt x="36" y="147"/>
                  </a:lnTo>
                  <a:lnTo>
                    <a:pt x="36" y="139"/>
                  </a:lnTo>
                  <a:lnTo>
                    <a:pt x="42" y="136"/>
                  </a:lnTo>
                  <a:lnTo>
                    <a:pt x="51" y="132"/>
                  </a:lnTo>
                  <a:lnTo>
                    <a:pt x="64" y="126"/>
                  </a:lnTo>
                  <a:lnTo>
                    <a:pt x="81" y="119"/>
                  </a:lnTo>
                  <a:lnTo>
                    <a:pt x="98" y="112"/>
                  </a:lnTo>
                  <a:lnTo>
                    <a:pt x="119" y="104"/>
                  </a:lnTo>
                  <a:lnTo>
                    <a:pt x="139" y="95"/>
                  </a:lnTo>
                  <a:lnTo>
                    <a:pt x="161" y="86"/>
                  </a:lnTo>
                  <a:lnTo>
                    <a:pt x="181" y="77"/>
                  </a:lnTo>
                  <a:lnTo>
                    <a:pt x="202" y="68"/>
                  </a:lnTo>
                  <a:lnTo>
                    <a:pt x="221" y="61"/>
                  </a:lnTo>
                  <a:lnTo>
                    <a:pt x="239" y="53"/>
                  </a:lnTo>
                  <a:lnTo>
                    <a:pt x="254" y="47"/>
                  </a:lnTo>
                  <a:lnTo>
                    <a:pt x="265" y="42"/>
                  </a:lnTo>
                  <a:lnTo>
                    <a:pt x="274" y="38"/>
                  </a:lnTo>
                  <a:lnTo>
                    <a:pt x="278"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9" name="Freeform 175"/>
            <p:cNvSpPr>
              <a:spLocks/>
            </p:cNvSpPr>
            <p:nvPr/>
          </p:nvSpPr>
          <p:spPr bwMode="auto">
            <a:xfrm>
              <a:off x="5051" y="2959"/>
              <a:ext cx="153" cy="403"/>
            </a:xfrm>
            <a:custGeom>
              <a:avLst/>
              <a:gdLst>
                <a:gd name="T0" fmla="*/ 0 w 153"/>
                <a:gd name="T1" fmla="*/ 34 h 403"/>
                <a:gd name="T2" fmla="*/ 3 w 153"/>
                <a:gd name="T3" fmla="*/ 36 h 403"/>
                <a:gd name="T4" fmla="*/ 15 w 153"/>
                <a:gd name="T5" fmla="*/ 40 h 403"/>
                <a:gd name="T6" fmla="*/ 31 w 153"/>
                <a:gd name="T7" fmla="*/ 45 h 403"/>
                <a:gd name="T8" fmla="*/ 52 w 153"/>
                <a:gd name="T9" fmla="*/ 51 h 403"/>
                <a:gd name="T10" fmla="*/ 72 w 153"/>
                <a:gd name="T11" fmla="*/ 59 h 403"/>
                <a:gd name="T12" fmla="*/ 91 w 153"/>
                <a:gd name="T13" fmla="*/ 65 h 403"/>
                <a:gd name="T14" fmla="*/ 107 w 153"/>
                <a:gd name="T15" fmla="*/ 70 h 403"/>
                <a:gd name="T16" fmla="*/ 118 w 153"/>
                <a:gd name="T17" fmla="*/ 74 h 403"/>
                <a:gd name="T18" fmla="*/ 118 w 153"/>
                <a:gd name="T19" fmla="*/ 120 h 403"/>
                <a:gd name="T20" fmla="*/ 118 w 153"/>
                <a:gd name="T21" fmla="*/ 201 h 403"/>
                <a:gd name="T22" fmla="*/ 118 w 153"/>
                <a:gd name="T23" fmla="*/ 283 h 403"/>
                <a:gd name="T24" fmla="*/ 118 w 153"/>
                <a:gd name="T25" fmla="*/ 329 h 403"/>
                <a:gd name="T26" fmla="*/ 107 w 153"/>
                <a:gd name="T27" fmla="*/ 333 h 403"/>
                <a:gd name="T28" fmla="*/ 91 w 153"/>
                <a:gd name="T29" fmla="*/ 338 h 403"/>
                <a:gd name="T30" fmla="*/ 72 w 153"/>
                <a:gd name="T31" fmla="*/ 344 h 403"/>
                <a:gd name="T32" fmla="*/ 52 w 153"/>
                <a:gd name="T33" fmla="*/ 352 h 403"/>
                <a:gd name="T34" fmla="*/ 31 w 153"/>
                <a:gd name="T35" fmla="*/ 358 h 403"/>
                <a:gd name="T36" fmla="*/ 15 w 153"/>
                <a:gd name="T37" fmla="*/ 363 h 403"/>
                <a:gd name="T38" fmla="*/ 3 w 153"/>
                <a:gd name="T39" fmla="*/ 367 h 403"/>
                <a:gd name="T40" fmla="*/ 0 w 153"/>
                <a:gd name="T41" fmla="*/ 369 h 403"/>
                <a:gd name="T42" fmla="*/ 11 w 153"/>
                <a:gd name="T43" fmla="*/ 403 h 403"/>
                <a:gd name="T44" fmla="*/ 141 w 153"/>
                <a:gd name="T45" fmla="*/ 360 h 403"/>
                <a:gd name="T46" fmla="*/ 146 w 153"/>
                <a:gd name="T47" fmla="*/ 357 h 403"/>
                <a:gd name="T48" fmla="*/ 150 w 153"/>
                <a:gd name="T49" fmla="*/ 352 h 403"/>
                <a:gd name="T50" fmla="*/ 151 w 153"/>
                <a:gd name="T51" fmla="*/ 347 h 403"/>
                <a:gd name="T52" fmla="*/ 153 w 153"/>
                <a:gd name="T53" fmla="*/ 342 h 403"/>
                <a:gd name="T54" fmla="*/ 153 w 153"/>
                <a:gd name="T55" fmla="*/ 61 h 403"/>
                <a:gd name="T56" fmla="*/ 151 w 153"/>
                <a:gd name="T57" fmla="*/ 56 h 403"/>
                <a:gd name="T58" fmla="*/ 150 w 153"/>
                <a:gd name="T59" fmla="*/ 50 h 403"/>
                <a:gd name="T60" fmla="*/ 146 w 153"/>
                <a:gd name="T61" fmla="*/ 46 h 403"/>
                <a:gd name="T62" fmla="*/ 141 w 153"/>
                <a:gd name="T63" fmla="*/ 43 h 403"/>
                <a:gd name="T64" fmla="*/ 11 w 153"/>
                <a:gd name="T65" fmla="*/ 0 h 403"/>
                <a:gd name="T66" fmla="*/ 0 w 153"/>
                <a:gd name="T67" fmla="*/ 34 h 4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3"/>
                <a:gd name="T103" fmla="*/ 0 h 403"/>
                <a:gd name="T104" fmla="*/ 153 w 153"/>
                <a:gd name="T105" fmla="*/ 403 h 4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3" h="403">
                  <a:moveTo>
                    <a:pt x="0" y="34"/>
                  </a:moveTo>
                  <a:lnTo>
                    <a:pt x="3" y="36"/>
                  </a:lnTo>
                  <a:lnTo>
                    <a:pt x="15" y="40"/>
                  </a:lnTo>
                  <a:lnTo>
                    <a:pt x="31" y="45"/>
                  </a:lnTo>
                  <a:lnTo>
                    <a:pt x="52" y="51"/>
                  </a:lnTo>
                  <a:lnTo>
                    <a:pt x="72" y="59"/>
                  </a:lnTo>
                  <a:lnTo>
                    <a:pt x="91" y="65"/>
                  </a:lnTo>
                  <a:lnTo>
                    <a:pt x="107" y="70"/>
                  </a:lnTo>
                  <a:lnTo>
                    <a:pt x="118" y="74"/>
                  </a:lnTo>
                  <a:lnTo>
                    <a:pt x="118" y="120"/>
                  </a:lnTo>
                  <a:lnTo>
                    <a:pt x="118" y="201"/>
                  </a:lnTo>
                  <a:lnTo>
                    <a:pt x="118" y="283"/>
                  </a:lnTo>
                  <a:lnTo>
                    <a:pt x="118" y="329"/>
                  </a:lnTo>
                  <a:lnTo>
                    <a:pt x="107" y="333"/>
                  </a:lnTo>
                  <a:lnTo>
                    <a:pt x="91" y="338"/>
                  </a:lnTo>
                  <a:lnTo>
                    <a:pt x="72" y="344"/>
                  </a:lnTo>
                  <a:lnTo>
                    <a:pt x="52" y="352"/>
                  </a:lnTo>
                  <a:lnTo>
                    <a:pt x="31" y="358"/>
                  </a:lnTo>
                  <a:lnTo>
                    <a:pt x="15" y="363"/>
                  </a:lnTo>
                  <a:lnTo>
                    <a:pt x="3" y="367"/>
                  </a:lnTo>
                  <a:lnTo>
                    <a:pt x="0" y="369"/>
                  </a:lnTo>
                  <a:lnTo>
                    <a:pt x="11" y="403"/>
                  </a:lnTo>
                  <a:lnTo>
                    <a:pt x="141" y="360"/>
                  </a:lnTo>
                  <a:lnTo>
                    <a:pt x="146" y="357"/>
                  </a:lnTo>
                  <a:lnTo>
                    <a:pt x="150" y="352"/>
                  </a:lnTo>
                  <a:lnTo>
                    <a:pt x="151" y="347"/>
                  </a:lnTo>
                  <a:lnTo>
                    <a:pt x="153" y="342"/>
                  </a:lnTo>
                  <a:lnTo>
                    <a:pt x="153" y="61"/>
                  </a:lnTo>
                  <a:lnTo>
                    <a:pt x="151" y="56"/>
                  </a:lnTo>
                  <a:lnTo>
                    <a:pt x="150" y="50"/>
                  </a:lnTo>
                  <a:lnTo>
                    <a:pt x="146" y="46"/>
                  </a:lnTo>
                  <a:lnTo>
                    <a:pt x="141" y="43"/>
                  </a:lnTo>
                  <a:lnTo>
                    <a:pt x="11" y="0"/>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0" name="Freeform 176"/>
            <p:cNvSpPr>
              <a:spLocks/>
            </p:cNvSpPr>
            <p:nvPr/>
          </p:nvSpPr>
          <p:spPr bwMode="auto">
            <a:xfrm>
              <a:off x="4515" y="2912"/>
              <a:ext cx="542" cy="519"/>
            </a:xfrm>
            <a:custGeom>
              <a:avLst/>
              <a:gdLst>
                <a:gd name="T0" fmla="*/ 0 w 542"/>
                <a:gd name="T1" fmla="*/ 43 h 519"/>
                <a:gd name="T2" fmla="*/ 412 w 542"/>
                <a:gd name="T3" fmla="*/ 0 h 519"/>
                <a:gd name="T4" fmla="*/ 542 w 542"/>
                <a:gd name="T5" fmla="*/ 43 h 519"/>
                <a:gd name="T6" fmla="*/ 542 w 542"/>
                <a:gd name="T7" fmla="*/ 475 h 519"/>
                <a:gd name="T8" fmla="*/ 412 w 542"/>
                <a:gd name="T9" fmla="*/ 519 h 519"/>
                <a:gd name="T10" fmla="*/ 0 w 542"/>
                <a:gd name="T11" fmla="*/ 454 h 519"/>
                <a:gd name="T12" fmla="*/ 0 w 542"/>
                <a:gd name="T13" fmla="*/ 43 h 519"/>
                <a:gd name="T14" fmla="*/ 0 60000 65536"/>
                <a:gd name="T15" fmla="*/ 0 60000 65536"/>
                <a:gd name="T16" fmla="*/ 0 60000 65536"/>
                <a:gd name="T17" fmla="*/ 0 60000 65536"/>
                <a:gd name="T18" fmla="*/ 0 60000 65536"/>
                <a:gd name="T19" fmla="*/ 0 60000 65536"/>
                <a:gd name="T20" fmla="*/ 0 60000 65536"/>
                <a:gd name="T21" fmla="*/ 0 w 542"/>
                <a:gd name="T22" fmla="*/ 0 h 519"/>
                <a:gd name="T23" fmla="*/ 542 w 542"/>
                <a:gd name="T24" fmla="*/ 519 h 5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519">
                  <a:moveTo>
                    <a:pt x="0" y="43"/>
                  </a:moveTo>
                  <a:lnTo>
                    <a:pt x="412" y="0"/>
                  </a:lnTo>
                  <a:lnTo>
                    <a:pt x="542" y="43"/>
                  </a:lnTo>
                  <a:lnTo>
                    <a:pt x="542" y="475"/>
                  </a:lnTo>
                  <a:lnTo>
                    <a:pt x="412" y="519"/>
                  </a:lnTo>
                  <a:lnTo>
                    <a:pt x="0" y="454"/>
                  </a:lnTo>
                  <a:lnTo>
                    <a:pt x="0" y="43"/>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1" name="Freeform 177"/>
            <p:cNvSpPr>
              <a:spLocks noEditPoints="1"/>
            </p:cNvSpPr>
            <p:nvPr/>
          </p:nvSpPr>
          <p:spPr bwMode="auto">
            <a:xfrm>
              <a:off x="4497" y="2894"/>
              <a:ext cx="577" cy="555"/>
            </a:xfrm>
            <a:custGeom>
              <a:avLst/>
              <a:gdLst>
                <a:gd name="T0" fmla="*/ 16 w 577"/>
                <a:gd name="T1" fmla="*/ 43 h 555"/>
                <a:gd name="T2" fmla="*/ 4 w 577"/>
                <a:gd name="T3" fmla="*/ 48 h 555"/>
                <a:gd name="T4" fmla="*/ 0 w 577"/>
                <a:gd name="T5" fmla="*/ 61 h 555"/>
                <a:gd name="T6" fmla="*/ 1 w 577"/>
                <a:gd name="T7" fmla="*/ 478 h 555"/>
                <a:gd name="T8" fmla="*/ 9 w 577"/>
                <a:gd name="T9" fmla="*/ 487 h 555"/>
                <a:gd name="T10" fmla="*/ 426 w 577"/>
                <a:gd name="T11" fmla="*/ 555 h 555"/>
                <a:gd name="T12" fmla="*/ 431 w 577"/>
                <a:gd name="T13" fmla="*/ 555 h 555"/>
                <a:gd name="T14" fmla="*/ 435 w 577"/>
                <a:gd name="T15" fmla="*/ 555 h 555"/>
                <a:gd name="T16" fmla="*/ 570 w 577"/>
                <a:gd name="T17" fmla="*/ 509 h 555"/>
                <a:gd name="T18" fmla="*/ 575 w 577"/>
                <a:gd name="T19" fmla="*/ 499 h 555"/>
                <a:gd name="T20" fmla="*/ 577 w 577"/>
                <a:gd name="T21" fmla="*/ 61 h 555"/>
                <a:gd name="T22" fmla="*/ 574 w 577"/>
                <a:gd name="T23" fmla="*/ 50 h 555"/>
                <a:gd name="T24" fmla="*/ 565 w 577"/>
                <a:gd name="T25" fmla="*/ 43 h 555"/>
                <a:gd name="T26" fmla="*/ 434 w 577"/>
                <a:gd name="T27" fmla="*/ 0 h 555"/>
                <a:gd name="T28" fmla="*/ 430 w 577"/>
                <a:gd name="T29" fmla="*/ 0 h 555"/>
                <a:gd name="T30" fmla="*/ 427 w 577"/>
                <a:gd name="T31" fmla="*/ 36 h 555"/>
                <a:gd name="T32" fmla="*/ 445 w 577"/>
                <a:gd name="T33" fmla="*/ 41 h 555"/>
                <a:gd name="T34" fmla="*/ 480 w 577"/>
                <a:gd name="T35" fmla="*/ 52 h 555"/>
                <a:gd name="T36" fmla="*/ 517 w 577"/>
                <a:gd name="T37" fmla="*/ 65 h 555"/>
                <a:gd name="T38" fmla="*/ 542 w 577"/>
                <a:gd name="T39" fmla="*/ 74 h 555"/>
                <a:gd name="T40" fmla="*/ 542 w 577"/>
                <a:gd name="T41" fmla="*/ 277 h 555"/>
                <a:gd name="T42" fmla="*/ 542 w 577"/>
                <a:gd name="T43" fmla="*/ 481 h 555"/>
                <a:gd name="T44" fmla="*/ 517 w 577"/>
                <a:gd name="T45" fmla="*/ 490 h 555"/>
                <a:gd name="T46" fmla="*/ 481 w 577"/>
                <a:gd name="T47" fmla="*/ 501 h 555"/>
                <a:gd name="T48" fmla="*/ 445 w 577"/>
                <a:gd name="T49" fmla="*/ 513 h 555"/>
                <a:gd name="T50" fmla="*/ 427 w 577"/>
                <a:gd name="T51" fmla="*/ 519 h 555"/>
                <a:gd name="T52" fmla="*/ 410 w 577"/>
                <a:gd name="T53" fmla="*/ 516 h 555"/>
                <a:gd name="T54" fmla="*/ 366 w 577"/>
                <a:gd name="T55" fmla="*/ 509 h 555"/>
                <a:gd name="T56" fmla="*/ 307 w 577"/>
                <a:gd name="T57" fmla="*/ 500 h 555"/>
                <a:gd name="T58" fmla="*/ 239 w 577"/>
                <a:gd name="T59" fmla="*/ 490 h 555"/>
                <a:gd name="T60" fmla="*/ 170 w 577"/>
                <a:gd name="T61" fmla="*/ 478 h 555"/>
                <a:gd name="T62" fmla="*/ 107 w 577"/>
                <a:gd name="T63" fmla="*/ 469 h 555"/>
                <a:gd name="T64" fmla="*/ 60 w 577"/>
                <a:gd name="T65" fmla="*/ 462 h 555"/>
                <a:gd name="T66" fmla="*/ 36 w 577"/>
                <a:gd name="T67" fmla="*/ 458 h 555"/>
                <a:gd name="T68" fmla="*/ 36 w 577"/>
                <a:gd name="T69" fmla="*/ 266 h 555"/>
                <a:gd name="T70" fmla="*/ 36 w 577"/>
                <a:gd name="T71" fmla="*/ 76 h 555"/>
                <a:gd name="T72" fmla="*/ 60 w 577"/>
                <a:gd name="T73" fmla="*/ 74 h 555"/>
                <a:gd name="T74" fmla="*/ 107 w 577"/>
                <a:gd name="T75" fmla="*/ 69 h 555"/>
                <a:gd name="T76" fmla="*/ 170 w 577"/>
                <a:gd name="T77" fmla="*/ 62 h 555"/>
                <a:gd name="T78" fmla="*/ 240 w 577"/>
                <a:gd name="T79" fmla="*/ 55 h 555"/>
                <a:gd name="T80" fmla="*/ 307 w 577"/>
                <a:gd name="T81" fmla="*/ 48 h 555"/>
                <a:gd name="T82" fmla="*/ 367 w 577"/>
                <a:gd name="T83" fmla="*/ 42 h 555"/>
                <a:gd name="T84" fmla="*/ 410 w 577"/>
                <a:gd name="T85" fmla="*/ 37 h 555"/>
                <a:gd name="T86" fmla="*/ 427 w 577"/>
                <a:gd name="T87" fmla="*/ 36 h 5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7"/>
                <a:gd name="T133" fmla="*/ 0 h 555"/>
                <a:gd name="T134" fmla="*/ 577 w 577"/>
                <a:gd name="T135" fmla="*/ 555 h 5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7" h="555">
                  <a:moveTo>
                    <a:pt x="427" y="0"/>
                  </a:moveTo>
                  <a:lnTo>
                    <a:pt x="16" y="43"/>
                  </a:lnTo>
                  <a:lnTo>
                    <a:pt x="9" y="45"/>
                  </a:lnTo>
                  <a:lnTo>
                    <a:pt x="4" y="48"/>
                  </a:lnTo>
                  <a:lnTo>
                    <a:pt x="1" y="55"/>
                  </a:lnTo>
                  <a:lnTo>
                    <a:pt x="0" y="61"/>
                  </a:lnTo>
                  <a:lnTo>
                    <a:pt x="0" y="472"/>
                  </a:lnTo>
                  <a:lnTo>
                    <a:pt x="1" y="478"/>
                  </a:lnTo>
                  <a:lnTo>
                    <a:pt x="4" y="483"/>
                  </a:lnTo>
                  <a:lnTo>
                    <a:pt x="9" y="487"/>
                  </a:lnTo>
                  <a:lnTo>
                    <a:pt x="16" y="490"/>
                  </a:lnTo>
                  <a:lnTo>
                    <a:pt x="426" y="555"/>
                  </a:lnTo>
                  <a:lnTo>
                    <a:pt x="429" y="555"/>
                  </a:lnTo>
                  <a:lnTo>
                    <a:pt x="431" y="555"/>
                  </a:lnTo>
                  <a:lnTo>
                    <a:pt x="432" y="555"/>
                  </a:lnTo>
                  <a:lnTo>
                    <a:pt x="435" y="555"/>
                  </a:lnTo>
                  <a:lnTo>
                    <a:pt x="565" y="511"/>
                  </a:lnTo>
                  <a:lnTo>
                    <a:pt x="570" y="509"/>
                  </a:lnTo>
                  <a:lnTo>
                    <a:pt x="574" y="504"/>
                  </a:lnTo>
                  <a:lnTo>
                    <a:pt x="575" y="499"/>
                  </a:lnTo>
                  <a:lnTo>
                    <a:pt x="577" y="493"/>
                  </a:lnTo>
                  <a:lnTo>
                    <a:pt x="577" y="61"/>
                  </a:lnTo>
                  <a:lnTo>
                    <a:pt x="575" y="56"/>
                  </a:lnTo>
                  <a:lnTo>
                    <a:pt x="574" y="50"/>
                  </a:lnTo>
                  <a:lnTo>
                    <a:pt x="570" y="46"/>
                  </a:lnTo>
                  <a:lnTo>
                    <a:pt x="565" y="43"/>
                  </a:lnTo>
                  <a:lnTo>
                    <a:pt x="435" y="0"/>
                  </a:lnTo>
                  <a:lnTo>
                    <a:pt x="434" y="0"/>
                  </a:lnTo>
                  <a:lnTo>
                    <a:pt x="431" y="0"/>
                  </a:lnTo>
                  <a:lnTo>
                    <a:pt x="430" y="0"/>
                  </a:lnTo>
                  <a:lnTo>
                    <a:pt x="427" y="0"/>
                  </a:lnTo>
                  <a:close/>
                  <a:moveTo>
                    <a:pt x="427" y="36"/>
                  </a:moveTo>
                  <a:lnTo>
                    <a:pt x="434" y="37"/>
                  </a:lnTo>
                  <a:lnTo>
                    <a:pt x="445" y="41"/>
                  </a:lnTo>
                  <a:lnTo>
                    <a:pt x="462" y="47"/>
                  </a:lnTo>
                  <a:lnTo>
                    <a:pt x="480" y="52"/>
                  </a:lnTo>
                  <a:lnTo>
                    <a:pt x="499" y="60"/>
                  </a:lnTo>
                  <a:lnTo>
                    <a:pt x="517" y="65"/>
                  </a:lnTo>
                  <a:lnTo>
                    <a:pt x="532" y="70"/>
                  </a:lnTo>
                  <a:lnTo>
                    <a:pt x="542" y="74"/>
                  </a:lnTo>
                  <a:lnTo>
                    <a:pt x="542" y="144"/>
                  </a:lnTo>
                  <a:lnTo>
                    <a:pt x="542" y="277"/>
                  </a:lnTo>
                  <a:lnTo>
                    <a:pt x="542" y="411"/>
                  </a:lnTo>
                  <a:lnTo>
                    <a:pt x="542" y="481"/>
                  </a:lnTo>
                  <a:lnTo>
                    <a:pt x="532" y="485"/>
                  </a:lnTo>
                  <a:lnTo>
                    <a:pt x="517" y="490"/>
                  </a:lnTo>
                  <a:lnTo>
                    <a:pt x="500" y="496"/>
                  </a:lnTo>
                  <a:lnTo>
                    <a:pt x="481" y="501"/>
                  </a:lnTo>
                  <a:lnTo>
                    <a:pt x="462" y="507"/>
                  </a:lnTo>
                  <a:lnTo>
                    <a:pt x="445" y="513"/>
                  </a:lnTo>
                  <a:lnTo>
                    <a:pt x="434" y="516"/>
                  </a:lnTo>
                  <a:lnTo>
                    <a:pt x="427" y="519"/>
                  </a:lnTo>
                  <a:lnTo>
                    <a:pt x="422" y="518"/>
                  </a:lnTo>
                  <a:lnTo>
                    <a:pt x="410" y="516"/>
                  </a:lnTo>
                  <a:lnTo>
                    <a:pt x="390" y="513"/>
                  </a:lnTo>
                  <a:lnTo>
                    <a:pt x="366" y="509"/>
                  </a:lnTo>
                  <a:lnTo>
                    <a:pt x="338" y="505"/>
                  </a:lnTo>
                  <a:lnTo>
                    <a:pt x="307" y="500"/>
                  </a:lnTo>
                  <a:lnTo>
                    <a:pt x="273" y="495"/>
                  </a:lnTo>
                  <a:lnTo>
                    <a:pt x="239" y="490"/>
                  </a:lnTo>
                  <a:lnTo>
                    <a:pt x="204" y="483"/>
                  </a:lnTo>
                  <a:lnTo>
                    <a:pt x="170" y="478"/>
                  </a:lnTo>
                  <a:lnTo>
                    <a:pt x="137" y="473"/>
                  </a:lnTo>
                  <a:lnTo>
                    <a:pt x="107" y="469"/>
                  </a:lnTo>
                  <a:lnTo>
                    <a:pt x="82" y="464"/>
                  </a:lnTo>
                  <a:lnTo>
                    <a:pt x="60" y="462"/>
                  </a:lnTo>
                  <a:lnTo>
                    <a:pt x="45" y="459"/>
                  </a:lnTo>
                  <a:lnTo>
                    <a:pt x="36" y="458"/>
                  </a:lnTo>
                  <a:lnTo>
                    <a:pt x="36" y="390"/>
                  </a:lnTo>
                  <a:lnTo>
                    <a:pt x="36" y="266"/>
                  </a:lnTo>
                  <a:lnTo>
                    <a:pt x="36" y="144"/>
                  </a:lnTo>
                  <a:lnTo>
                    <a:pt x="36" y="76"/>
                  </a:lnTo>
                  <a:lnTo>
                    <a:pt x="45" y="75"/>
                  </a:lnTo>
                  <a:lnTo>
                    <a:pt x="60" y="74"/>
                  </a:lnTo>
                  <a:lnTo>
                    <a:pt x="82" y="71"/>
                  </a:lnTo>
                  <a:lnTo>
                    <a:pt x="107" y="69"/>
                  </a:lnTo>
                  <a:lnTo>
                    <a:pt x="138" y="66"/>
                  </a:lnTo>
                  <a:lnTo>
                    <a:pt x="170" y="62"/>
                  </a:lnTo>
                  <a:lnTo>
                    <a:pt x="204" y="59"/>
                  </a:lnTo>
                  <a:lnTo>
                    <a:pt x="240" y="55"/>
                  </a:lnTo>
                  <a:lnTo>
                    <a:pt x="274" y="51"/>
                  </a:lnTo>
                  <a:lnTo>
                    <a:pt x="307" y="48"/>
                  </a:lnTo>
                  <a:lnTo>
                    <a:pt x="339" y="45"/>
                  </a:lnTo>
                  <a:lnTo>
                    <a:pt x="367" y="42"/>
                  </a:lnTo>
                  <a:lnTo>
                    <a:pt x="390" y="40"/>
                  </a:lnTo>
                  <a:lnTo>
                    <a:pt x="410" y="37"/>
                  </a:lnTo>
                  <a:lnTo>
                    <a:pt x="422" y="36"/>
                  </a:lnTo>
                  <a:lnTo>
                    <a:pt x="4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2" name="Rectangle 178"/>
            <p:cNvSpPr>
              <a:spLocks noChangeArrowheads="1"/>
            </p:cNvSpPr>
            <p:nvPr/>
          </p:nvSpPr>
          <p:spPr bwMode="auto">
            <a:xfrm>
              <a:off x="4918" y="2912"/>
              <a:ext cx="18" cy="5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3" name="Freeform 179"/>
            <p:cNvSpPr>
              <a:spLocks/>
            </p:cNvSpPr>
            <p:nvPr/>
          </p:nvSpPr>
          <p:spPr bwMode="auto">
            <a:xfrm>
              <a:off x="4558" y="2978"/>
              <a:ext cx="304" cy="381"/>
            </a:xfrm>
            <a:custGeom>
              <a:avLst/>
              <a:gdLst>
                <a:gd name="T0" fmla="*/ 304 w 304"/>
                <a:gd name="T1" fmla="*/ 355 h 381"/>
                <a:gd name="T2" fmla="*/ 304 w 304"/>
                <a:gd name="T3" fmla="*/ 19 h 381"/>
                <a:gd name="T4" fmla="*/ 300 w 304"/>
                <a:gd name="T5" fmla="*/ 8 h 381"/>
                <a:gd name="T6" fmla="*/ 292 w 304"/>
                <a:gd name="T7" fmla="*/ 1 h 381"/>
                <a:gd name="T8" fmla="*/ 286 w 304"/>
                <a:gd name="T9" fmla="*/ 0 h 381"/>
                <a:gd name="T10" fmla="*/ 282 w 304"/>
                <a:gd name="T11" fmla="*/ 0 h 381"/>
                <a:gd name="T12" fmla="*/ 11 w 304"/>
                <a:gd name="T13" fmla="*/ 19 h 381"/>
                <a:gd name="T14" fmla="*/ 6 w 304"/>
                <a:gd name="T15" fmla="*/ 22 h 381"/>
                <a:gd name="T16" fmla="*/ 2 w 304"/>
                <a:gd name="T17" fmla="*/ 27 h 381"/>
                <a:gd name="T18" fmla="*/ 0 w 304"/>
                <a:gd name="T19" fmla="*/ 31 h 381"/>
                <a:gd name="T20" fmla="*/ 0 w 304"/>
                <a:gd name="T21" fmla="*/ 32 h 381"/>
                <a:gd name="T22" fmla="*/ 0 w 304"/>
                <a:gd name="T23" fmla="*/ 330 h 381"/>
                <a:gd name="T24" fmla="*/ 0 w 304"/>
                <a:gd name="T25" fmla="*/ 333 h 381"/>
                <a:gd name="T26" fmla="*/ 2 w 304"/>
                <a:gd name="T27" fmla="*/ 338 h 381"/>
                <a:gd name="T28" fmla="*/ 6 w 304"/>
                <a:gd name="T29" fmla="*/ 343 h 381"/>
                <a:gd name="T30" fmla="*/ 12 w 304"/>
                <a:gd name="T31" fmla="*/ 347 h 381"/>
                <a:gd name="T32" fmla="*/ 277 w 304"/>
                <a:gd name="T33" fmla="*/ 381 h 381"/>
                <a:gd name="T34" fmla="*/ 281 w 304"/>
                <a:gd name="T35" fmla="*/ 381 h 381"/>
                <a:gd name="T36" fmla="*/ 290 w 304"/>
                <a:gd name="T37" fmla="*/ 378 h 381"/>
                <a:gd name="T38" fmla="*/ 299 w 304"/>
                <a:gd name="T39" fmla="*/ 370 h 381"/>
                <a:gd name="T40" fmla="*/ 304 w 304"/>
                <a:gd name="T41" fmla="*/ 355 h 3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4"/>
                <a:gd name="T64" fmla="*/ 0 h 381"/>
                <a:gd name="T65" fmla="*/ 304 w 304"/>
                <a:gd name="T66" fmla="*/ 381 h 3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4" h="381">
                  <a:moveTo>
                    <a:pt x="304" y="355"/>
                  </a:moveTo>
                  <a:lnTo>
                    <a:pt x="304" y="19"/>
                  </a:lnTo>
                  <a:lnTo>
                    <a:pt x="300" y="8"/>
                  </a:lnTo>
                  <a:lnTo>
                    <a:pt x="292" y="1"/>
                  </a:lnTo>
                  <a:lnTo>
                    <a:pt x="286" y="0"/>
                  </a:lnTo>
                  <a:lnTo>
                    <a:pt x="282" y="0"/>
                  </a:lnTo>
                  <a:lnTo>
                    <a:pt x="11" y="19"/>
                  </a:lnTo>
                  <a:lnTo>
                    <a:pt x="6" y="22"/>
                  </a:lnTo>
                  <a:lnTo>
                    <a:pt x="2" y="27"/>
                  </a:lnTo>
                  <a:lnTo>
                    <a:pt x="0" y="31"/>
                  </a:lnTo>
                  <a:lnTo>
                    <a:pt x="0" y="32"/>
                  </a:lnTo>
                  <a:lnTo>
                    <a:pt x="0" y="330"/>
                  </a:lnTo>
                  <a:lnTo>
                    <a:pt x="0" y="333"/>
                  </a:lnTo>
                  <a:lnTo>
                    <a:pt x="2" y="338"/>
                  </a:lnTo>
                  <a:lnTo>
                    <a:pt x="6" y="343"/>
                  </a:lnTo>
                  <a:lnTo>
                    <a:pt x="12" y="347"/>
                  </a:lnTo>
                  <a:lnTo>
                    <a:pt x="277" y="381"/>
                  </a:lnTo>
                  <a:lnTo>
                    <a:pt x="281" y="381"/>
                  </a:lnTo>
                  <a:lnTo>
                    <a:pt x="290" y="378"/>
                  </a:lnTo>
                  <a:lnTo>
                    <a:pt x="299" y="370"/>
                  </a:lnTo>
                  <a:lnTo>
                    <a:pt x="30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4" name="Freeform 180"/>
            <p:cNvSpPr>
              <a:spLocks/>
            </p:cNvSpPr>
            <p:nvPr/>
          </p:nvSpPr>
          <p:spPr bwMode="auto">
            <a:xfrm>
              <a:off x="4586" y="3007"/>
              <a:ext cx="272" cy="346"/>
            </a:xfrm>
            <a:custGeom>
              <a:avLst/>
              <a:gdLst>
                <a:gd name="T0" fmla="*/ 272 w 272"/>
                <a:gd name="T1" fmla="*/ 323 h 346"/>
                <a:gd name="T2" fmla="*/ 272 w 272"/>
                <a:gd name="T3" fmla="*/ 18 h 346"/>
                <a:gd name="T4" fmla="*/ 268 w 272"/>
                <a:gd name="T5" fmla="*/ 7 h 346"/>
                <a:gd name="T6" fmla="*/ 262 w 272"/>
                <a:gd name="T7" fmla="*/ 2 h 346"/>
                <a:gd name="T8" fmla="*/ 255 w 272"/>
                <a:gd name="T9" fmla="*/ 0 h 346"/>
                <a:gd name="T10" fmla="*/ 253 w 272"/>
                <a:gd name="T11" fmla="*/ 0 h 346"/>
                <a:gd name="T12" fmla="*/ 9 w 272"/>
                <a:gd name="T13" fmla="*/ 18 h 346"/>
                <a:gd name="T14" fmla="*/ 4 w 272"/>
                <a:gd name="T15" fmla="*/ 21 h 346"/>
                <a:gd name="T16" fmla="*/ 2 w 272"/>
                <a:gd name="T17" fmla="*/ 25 h 346"/>
                <a:gd name="T18" fmla="*/ 0 w 272"/>
                <a:gd name="T19" fmla="*/ 29 h 346"/>
                <a:gd name="T20" fmla="*/ 0 w 272"/>
                <a:gd name="T21" fmla="*/ 30 h 346"/>
                <a:gd name="T22" fmla="*/ 0 w 272"/>
                <a:gd name="T23" fmla="*/ 300 h 346"/>
                <a:gd name="T24" fmla="*/ 0 w 272"/>
                <a:gd name="T25" fmla="*/ 301 h 346"/>
                <a:gd name="T26" fmla="*/ 2 w 272"/>
                <a:gd name="T27" fmla="*/ 306 h 346"/>
                <a:gd name="T28" fmla="*/ 4 w 272"/>
                <a:gd name="T29" fmla="*/ 310 h 346"/>
                <a:gd name="T30" fmla="*/ 11 w 272"/>
                <a:gd name="T31" fmla="*/ 314 h 346"/>
                <a:gd name="T32" fmla="*/ 248 w 272"/>
                <a:gd name="T33" fmla="*/ 346 h 346"/>
                <a:gd name="T34" fmla="*/ 252 w 272"/>
                <a:gd name="T35" fmla="*/ 346 h 346"/>
                <a:gd name="T36" fmla="*/ 259 w 272"/>
                <a:gd name="T37" fmla="*/ 343 h 346"/>
                <a:gd name="T38" fmla="*/ 268 w 272"/>
                <a:gd name="T39" fmla="*/ 336 h 346"/>
                <a:gd name="T40" fmla="*/ 272 w 272"/>
                <a:gd name="T41" fmla="*/ 323 h 3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2"/>
                <a:gd name="T64" fmla="*/ 0 h 346"/>
                <a:gd name="T65" fmla="*/ 272 w 272"/>
                <a:gd name="T66" fmla="*/ 346 h 3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2" h="346">
                  <a:moveTo>
                    <a:pt x="272" y="323"/>
                  </a:moveTo>
                  <a:lnTo>
                    <a:pt x="272" y="18"/>
                  </a:lnTo>
                  <a:lnTo>
                    <a:pt x="268" y="7"/>
                  </a:lnTo>
                  <a:lnTo>
                    <a:pt x="262" y="2"/>
                  </a:lnTo>
                  <a:lnTo>
                    <a:pt x="255" y="0"/>
                  </a:lnTo>
                  <a:lnTo>
                    <a:pt x="253" y="0"/>
                  </a:lnTo>
                  <a:lnTo>
                    <a:pt x="9" y="18"/>
                  </a:lnTo>
                  <a:lnTo>
                    <a:pt x="4" y="21"/>
                  </a:lnTo>
                  <a:lnTo>
                    <a:pt x="2" y="25"/>
                  </a:lnTo>
                  <a:lnTo>
                    <a:pt x="0" y="29"/>
                  </a:lnTo>
                  <a:lnTo>
                    <a:pt x="0" y="30"/>
                  </a:lnTo>
                  <a:lnTo>
                    <a:pt x="0" y="300"/>
                  </a:lnTo>
                  <a:lnTo>
                    <a:pt x="0" y="301"/>
                  </a:lnTo>
                  <a:lnTo>
                    <a:pt x="2" y="306"/>
                  </a:lnTo>
                  <a:lnTo>
                    <a:pt x="4" y="310"/>
                  </a:lnTo>
                  <a:lnTo>
                    <a:pt x="11" y="314"/>
                  </a:lnTo>
                  <a:lnTo>
                    <a:pt x="248" y="346"/>
                  </a:lnTo>
                  <a:lnTo>
                    <a:pt x="252" y="346"/>
                  </a:lnTo>
                  <a:lnTo>
                    <a:pt x="259" y="343"/>
                  </a:lnTo>
                  <a:lnTo>
                    <a:pt x="268" y="336"/>
                  </a:lnTo>
                  <a:lnTo>
                    <a:pt x="272" y="323"/>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5" name="Freeform 181"/>
            <p:cNvSpPr>
              <a:spLocks noEditPoints="1"/>
            </p:cNvSpPr>
            <p:nvPr/>
          </p:nvSpPr>
          <p:spPr bwMode="auto">
            <a:xfrm>
              <a:off x="4549" y="2969"/>
              <a:ext cx="322" cy="399"/>
            </a:xfrm>
            <a:custGeom>
              <a:avLst/>
              <a:gdLst>
                <a:gd name="T0" fmla="*/ 287 w 322"/>
                <a:gd name="T1" fmla="*/ 0 h 399"/>
                <a:gd name="T2" fmla="*/ 264 w 322"/>
                <a:gd name="T3" fmla="*/ 1 h 399"/>
                <a:gd name="T4" fmla="*/ 227 w 322"/>
                <a:gd name="T5" fmla="*/ 4 h 399"/>
                <a:gd name="T6" fmla="*/ 179 w 322"/>
                <a:gd name="T7" fmla="*/ 8 h 399"/>
                <a:gd name="T8" fmla="*/ 129 w 322"/>
                <a:gd name="T9" fmla="*/ 12 h 399"/>
                <a:gd name="T10" fmla="*/ 81 w 322"/>
                <a:gd name="T11" fmla="*/ 16 h 399"/>
                <a:gd name="T12" fmla="*/ 44 w 322"/>
                <a:gd name="T13" fmla="*/ 18 h 399"/>
                <a:gd name="T14" fmla="*/ 21 w 322"/>
                <a:gd name="T15" fmla="*/ 19 h 399"/>
                <a:gd name="T16" fmla="*/ 18 w 322"/>
                <a:gd name="T17" fmla="*/ 19 h 399"/>
                <a:gd name="T18" fmla="*/ 17 w 322"/>
                <a:gd name="T19" fmla="*/ 19 h 399"/>
                <a:gd name="T20" fmla="*/ 9 w 322"/>
                <a:gd name="T21" fmla="*/ 23 h 399"/>
                <a:gd name="T22" fmla="*/ 2 w 322"/>
                <a:gd name="T23" fmla="*/ 35 h 399"/>
                <a:gd name="T24" fmla="*/ 0 w 322"/>
                <a:gd name="T25" fmla="*/ 339 h 399"/>
                <a:gd name="T26" fmla="*/ 4 w 322"/>
                <a:gd name="T27" fmla="*/ 353 h 399"/>
                <a:gd name="T28" fmla="*/ 18 w 322"/>
                <a:gd name="T29" fmla="*/ 365 h 399"/>
                <a:gd name="T30" fmla="*/ 30 w 322"/>
                <a:gd name="T31" fmla="*/ 366 h 399"/>
                <a:gd name="T32" fmla="*/ 60 w 322"/>
                <a:gd name="T33" fmla="*/ 370 h 399"/>
                <a:gd name="T34" fmla="*/ 104 w 322"/>
                <a:gd name="T35" fmla="*/ 376 h 399"/>
                <a:gd name="T36" fmla="*/ 152 w 322"/>
                <a:gd name="T37" fmla="*/ 381 h 399"/>
                <a:gd name="T38" fmla="*/ 201 w 322"/>
                <a:gd name="T39" fmla="*/ 388 h 399"/>
                <a:gd name="T40" fmla="*/ 243 w 322"/>
                <a:gd name="T41" fmla="*/ 394 h 399"/>
                <a:gd name="T42" fmla="*/ 273 w 322"/>
                <a:gd name="T43" fmla="*/ 398 h 399"/>
                <a:gd name="T44" fmla="*/ 285 w 322"/>
                <a:gd name="T45" fmla="*/ 399 h 399"/>
                <a:gd name="T46" fmla="*/ 286 w 322"/>
                <a:gd name="T47" fmla="*/ 399 h 399"/>
                <a:gd name="T48" fmla="*/ 286 w 322"/>
                <a:gd name="T49" fmla="*/ 399 h 399"/>
                <a:gd name="T50" fmla="*/ 309 w 322"/>
                <a:gd name="T51" fmla="*/ 392 h 399"/>
                <a:gd name="T52" fmla="*/ 322 w 322"/>
                <a:gd name="T53" fmla="*/ 365 h 399"/>
                <a:gd name="T54" fmla="*/ 322 w 322"/>
                <a:gd name="T55" fmla="*/ 197 h 399"/>
                <a:gd name="T56" fmla="*/ 322 w 322"/>
                <a:gd name="T57" fmla="*/ 28 h 399"/>
                <a:gd name="T58" fmla="*/ 318 w 322"/>
                <a:gd name="T59" fmla="*/ 14 h 399"/>
                <a:gd name="T60" fmla="*/ 312 w 322"/>
                <a:gd name="T61" fmla="*/ 8 h 399"/>
                <a:gd name="T62" fmla="*/ 298 w 322"/>
                <a:gd name="T63" fmla="*/ 0 h 399"/>
                <a:gd name="T64" fmla="*/ 290 w 322"/>
                <a:gd name="T65" fmla="*/ 0 h 399"/>
                <a:gd name="T66" fmla="*/ 295 w 322"/>
                <a:gd name="T67" fmla="*/ 18 h 399"/>
                <a:gd name="T68" fmla="*/ 303 w 322"/>
                <a:gd name="T69" fmla="*/ 23 h 399"/>
                <a:gd name="T70" fmla="*/ 304 w 322"/>
                <a:gd name="T71" fmla="*/ 81 h 399"/>
                <a:gd name="T72" fmla="*/ 304 w 322"/>
                <a:gd name="T73" fmla="*/ 311 h 399"/>
                <a:gd name="T74" fmla="*/ 301 w 322"/>
                <a:gd name="T75" fmla="*/ 374 h 399"/>
                <a:gd name="T76" fmla="*/ 291 w 322"/>
                <a:gd name="T77" fmla="*/ 381 h 399"/>
                <a:gd name="T78" fmla="*/ 282 w 322"/>
                <a:gd name="T79" fmla="*/ 381 h 399"/>
                <a:gd name="T80" fmla="*/ 261 w 322"/>
                <a:gd name="T81" fmla="*/ 379 h 399"/>
                <a:gd name="T82" fmla="*/ 224 w 322"/>
                <a:gd name="T83" fmla="*/ 374 h 399"/>
                <a:gd name="T84" fmla="*/ 178 w 322"/>
                <a:gd name="T85" fmla="*/ 367 h 399"/>
                <a:gd name="T86" fmla="*/ 128 w 322"/>
                <a:gd name="T87" fmla="*/ 361 h 399"/>
                <a:gd name="T88" fmla="*/ 82 w 322"/>
                <a:gd name="T89" fmla="*/ 355 h 399"/>
                <a:gd name="T90" fmla="*/ 45 w 322"/>
                <a:gd name="T91" fmla="*/ 350 h 399"/>
                <a:gd name="T92" fmla="*/ 23 w 322"/>
                <a:gd name="T93" fmla="*/ 347 h 399"/>
                <a:gd name="T94" fmla="*/ 20 w 322"/>
                <a:gd name="T95" fmla="*/ 346 h 399"/>
                <a:gd name="T96" fmla="*/ 18 w 322"/>
                <a:gd name="T97" fmla="*/ 341 h 399"/>
                <a:gd name="T98" fmla="*/ 18 w 322"/>
                <a:gd name="T99" fmla="*/ 293 h 399"/>
                <a:gd name="T100" fmla="*/ 18 w 322"/>
                <a:gd name="T101" fmla="*/ 88 h 399"/>
                <a:gd name="T102" fmla="*/ 18 w 322"/>
                <a:gd name="T103" fmla="*/ 41 h 399"/>
                <a:gd name="T104" fmla="*/ 20 w 322"/>
                <a:gd name="T105" fmla="*/ 38 h 399"/>
                <a:gd name="T106" fmla="*/ 26 w 322"/>
                <a:gd name="T107" fmla="*/ 37 h 399"/>
                <a:gd name="T108" fmla="*/ 48 w 322"/>
                <a:gd name="T109" fmla="*/ 36 h 399"/>
                <a:gd name="T110" fmla="*/ 86 w 322"/>
                <a:gd name="T111" fmla="*/ 33 h 399"/>
                <a:gd name="T112" fmla="*/ 133 w 322"/>
                <a:gd name="T113" fmla="*/ 30 h 399"/>
                <a:gd name="T114" fmla="*/ 183 w 322"/>
                <a:gd name="T115" fmla="*/ 26 h 399"/>
                <a:gd name="T116" fmla="*/ 229 w 322"/>
                <a:gd name="T117" fmla="*/ 22 h 399"/>
                <a:gd name="T118" fmla="*/ 267 w 322"/>
                <a:gd name="T119" fmla="*/ 19 h 399"/>
                <a:gd name="T120" fmla="*/ 289 w 322"/>
                <a:gd name="T121" fmla="*/ 18 h 3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2"/>
                <a:gd name="T184" fmla="*/ 0 h 399"/>
                <a:gd name="T185" fmla="*/ 322 w 322"/>
                <a:gd name="T186" fmla="*/ 399 h 3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2" h="399">
                  <a:moveTo>
                    <a:pt x="290" y="0"/>
                  </a:moveTo>
                  <a:lnTo>
                    <a:pt x="287" y="0"/>
                  </a:lnTo>
                  <a:lnTo>
                    <a:pt x="278" y="1"/>
                  </a:lnTo>
                  <a:lnTo>
                    <a:pt x="264" y="1"/>
                  </a:lnTo>
                  <a:lnTo>
                    <a:pt x="248" y="3"/>
                  </a:lnTo>
                  <a:lnTo>
                    <a:pt x="227" y="4"/>
                  </a:lnTo>
                  <a:lnTo>
                    <a:pt x="204" y="7"/>
                  </a:lnTo>
                  <a:lnTo>
                    <a:pt x="179" y="8"/>
                  </a:lnTo>
                  <a:lnTo>
                    <a:pt x="155" y="9"/>
                  </a:lnTo>
                  <a:lnTo>
                    <a:pt x="129" y="12"/>
                  </a:lnTo>
                  <a:lnTo>
                    <a:pt x="104" y="13"/>
                  </a:lnTo>
                  <a:lnTo>
                    <a:pt x="81" y="16"/>
                  </a:lnTo>
                  <a:lnTo>
                    <a:pt x="60" y="17"/>
                  </a:lnTo>
                  <a:lnTo>
                    <a:pt x="44" y="18"/>
                  </a:lnTo>
                  <a:lnTo>
                    <a:pt x="30" y="18"/>
                  </a:lnTo>
                  <a:lnTo>
                    <a:pt x="21" y="19"/>
                  </a:lnTo>
                  <a:lnTo>
                    <a:pt x="18" y="19"/>
                  </a:lnTo>
                  <a:lnTo>
                    <a:pt x="17" y="19"/>
                  </a:lnTo>
                  <a:lnTo>
                    <a:pt x="9" y="23"/>
                  </a:lnTo>
                  <a:lnTo>
                    <a:pt x="4" y="28"/>
                  </a:lnTo>
                  <a:lnTo>
                    <a:pt x="2" y="35"/>
                  </a:lnTo>
                  <a:lnTo>
                    <a:pt x="0" y="40"/>
                  </a:lnTo>
                  <a:lnTo>
                    <a:pt x="0" y="339"/>
                  </a:lnTo>
                  <a:lnTo>
                    <a:pt x="2" y="346"/>
                  </a:lnTo>
                  <a:lnTo>
                    <a:pt x="4" y="353"/>
                  </a:lnTo>
                  <a:lnTo>
                    <a:pt x="9" y="360"/>
                  </a:lnTo>
                  <a:lnTo>
                    <a:pt x="18" y="365"/>
                  </a:lnTo>
                  <a:lnTo>
                    <a:pt x="22" y="365"/>
                  </a:lnTo>
                  <a:lnTo>
                    <a:pt x="30" y="366"/>
                  </a:lnTo>
                  <a:lnTo>
                    <a:pt x="44" y="367"/>
                  </a:lnTo>
                  <a:lnTo>
                    <a:pt x="60" y="370"/>
                  </a:lnTo>
                  <a:lnTo>
                    <a:pt x="81" y="373"/>
                  </a:lnTo>
                  <a:lnTo>
                    <a:pt x="104" y="376"/>
                  </a:lnTo>
                  <a:lnTo>
                    <a:pt x="127" y="379"/>
                  </a:lnTo>
                  <a:lnTo>
                    <a:pt x="152" y="381"/>
                  </a:lnTo>
                  <a:lnTo>
                    <a:pt x="176" y="385"/>
                  </a:lnTo>
                  <a:lnTo>
                    <a:pt x="201" y="388"/>
                  </a:lnTo>
                  <a:lnTo>
                    <a:pt x="224" y="392"/>
                  </a:lnTo>
                  <a:lnTo>
                    <a:pt x="243" y="394"/>
                  </a:lnTo>
                  <a:lnTo>
                    <a:pt x="261" y="397"/>
                  </a:lnTo>
                  <a:lnTo>
                    <a:pt x="273" y="398"/>
                  </a:lnTo>
                  <a:lnTo>
                    <a:pt x="282" y="399"/>
                  </a:lnTo>
                  <a:lnTo>
                    <a:pt x="285" y="399"/>
                  </a:lnTo>
                  <a:lnTo>
                    <a:pt x="286" y="399"/>
                  </a:lnTo>
                  <a:lnTo>
                    <a:pt x="298" y="398"/>
                  </a:lnTo>
                  <a:lnTo>
                    <a:pt x="309" y="392"/>
                  </a:lnTo>
                  <a:lnTo>
                    <a:pt x="318" y="381"/>
                  </a:lnTo>
                  <a:lnTo>
                    <a:pt x="322" y="365"/>
                  </a:lnTo>
                  <a:lnTo>
                    <a:pt x="322" y="313"/>
                  </a:lnTo>
                  <a:lnTo>
                    <a:pt x="322" y="197"/>
                  </a:lnTo>
                  <a:lnTo>
                    <a:pt x="322" y="81"/>
                  </a:lnTo>
                  <a:lnTo>
                    <a:pt x="322" y="28"/>
                  </a:lnTo>
                  <a:lnTo>
                    <a:pt x="321" y="21"/>
                  </a:lnTo>
                  <a:lnTo>
                    <a:pt x="318" y="14"/>
                  </a:lnTo>
                  <a:lnTo>
                    <a:pt x="314" y="10"/>
                  </a:lnTo>
                  <a:lnTo>
                    <a:pt x="312" y="8"/>
                  </a:lnTo>
                  <a:lnTo>
                    <a:pt x="305" y="3"/>
                  </a:lnTo>
                  <a:lnTo>
                    <a:pt x="298" y="0"/>
                  </a:lnTo>
                  <a:lnTo>
                    <a:pt x="292" y="0"/>
                  </a:lnTo>
                  <a:lnTo>
                    <a:pt x="290" y="0"/>
                  </a:lnTo>
                  <a:close/>
                  <a:moveTo>
                    <a:pt x="291" y="18"/>
                  </a:moveTo>
                  <a:lnTo>
                    <a:pt x="295" y="18"/>
                  </a:lnTo>
                  <a:lnTo>
                    <a:pt x="299" y="19"/>
                  </a:lnTo>
                  <a:lnTo>
                    <a:pt x="303" y="23"/>
                  </a:lnTo>
                  <a:lnTo>
                    <a:pt x="304" y="28"/>
                  </a:lnTo>
                  <a:lnTo>
                    <a:pt x="304" y="81"/>
                  </a:lnTo>
                  <a:lnTo>
                    <a:pt x="304" y="195"/>
                  </a:lnTo>
                  <a:lnTo>
                    <a:pt x="304" y="311"/>
                  </a:lnTo>
                  <a:lnTo>
                    <a:pt x="304" y="364"/>
                  </a:lnTo>
                  <a:lnTo>
                    <a:pt x="301" y="374"/>
                  </a:lnTo>
                  <a:lnTo>
                    <a:pt x="296" y="379"/>
                  </a:lnTo>
                  <a:lnTo>
                    <a:pt x="291" y="381"/>
                  </a:lnTo>
                  <a:lnTo>
                    <a:pt x="286" y="381"/>
                  </a:lnTo>
                  <a:lnTo>
                    <a:pt x="282" y="381"/>
                  </a:lnTo>
                  <a:lnTo>
                    <a:pt x="275" y="380"/>
                  </a:lnTo>
                  <a:lnTo>
                    <a:pt x="261" y="379"/>
                  </a:lnTo>
                  <a:lnTo>
                    <a:pt x="244" y="376"/>
                  </a:lnTo>
                  <a:lnTo>
                    <a:pt x="224" y="374"/>
                  </a:lnTo>
                  <a:lnTo>
                    <a:pt x="202" y="370"/>
                  </a:lnTo>
                  <a:lnTo>
                    <a:pt x="178" y="367"/>
                  </a:lnTo>
                  <a:lnTo>
                    <a:pt x="153" y="364"/>
                  </a:lnTo>
                  <a:lnTo>
                    <a:pt x="128" y="361"/>
                  </a:lnTo>
                  <a:lnTo>
                    <a:pt x="105" y="359"/>
                  </a:lnTo>
                  <a:lnTo>
                    <a:pt x="82" y="355"/>
                  </a:lnTo>
                  <a:lnTo>
                    <a:pt x="62" y="352"/>
                  </a:lnTo>
                  <a:lnTo>
                    <a:pt x="45" y="350"/>
                  </a:lnTo>
                  <a:lnTo>
                    <a:pt x="32" y="348"/>
                  </a:lnTo>
                  <a:lnTo>
                    <a:pt x="23" y="347"/>
                  </a:lnTo>
                  <a:lnTo>
                    <a:pt x="21" y="347"/>
                  </a:lnTo>
                  <a:lnTo>
                    <a:pt x="20" y="346"/>
                  </a:lnTo>
                  <a:lnTo>
                    <a:pt x="18" y="343"/>
                  </a:lnTo>
                  <a:lnTo>
                    <a:pt x="18" y="341"/>
                  </a:lnTo>
                  <a:lnTo>
                    <a:pt x="18" y="339"/>
                  </a:lnTo>
                  <a:lnTo>
                    <a:pt x="18" y="293"/>
                  </a:lnTo>
                  <a:lnTo>
                    <a:pt x="18" y="191"/>
                  </a:lnTo>
                  <a:lnTo>
                    <a:pt x="18" y="88"/>
                  </a:lnTo>
                  <a:lnTo>
                    <a:pt x="18" y="41"/>
                  </a:lnTo>
                  <a:lnTo>
                    <a:pt x="18" y="40"/>
                  </a:lnTo>
                  <a:lnTo>
                    <a:pt x="20" y="38"/>
                  </a:lnTo>
                  <a:lnTo>
                    <a:pt x="22" y="37"/>
                  </a:lnTo>
                  <a:lnTo>
                    <a:pt x="26" y="37"/>
                  </a:lnTo>
                  <a:lnTo>
                    <a:pt x="35" y="36"/>
                  </a:lnTo>
                  <a:lnTo>
                    <a:pt x="48" y="36"/>
                  </a:lnTo>
                  <a:lnTo>
                    <a:pt x="66" y="35"/>
                  </a:lnTo>
                  <a:lnTo>
                    <a:pt x="86" y="33"/>
                  </a:lnTo>
                  <a:lnTo>
                    <a:pt x="109" y="31"/>
                  </a:lnTo>
                  <a:lnTo>
                    <a:pt x="133" y="30"/>
                  </a:lnTo>
                  <a:lnTo>
                    <a:pt x="157" y="27"/>
                  </a:lnTo>
                  <a:lnTo>
                    <a:pt x="183" y="26"/>
                  </a:lnTo>
                  <a:lnTo>
                    <a:pt x="207" y="24"/>
                  </a:lnTo>
                  <a:lnTo>
                    <a:pt x="229" y="22"/>
                  </a:lnTo>
                  <a:lnTo>
                    <a:pt x="249" y="21"/>
                  </a:lnTo>
                  <a:lnTo>
                    <a:pt x="267" y="19"/>
                  </a:lnTo>
                  <a:lnTo>
                    <a:pt x="280" y="19"/>
                  </a:lnTo>
                  <a:lnTo>
                    <a:pt x="289" y="18"/>
                  </a:lnTo>
                  <a:lnTo>
                    <a:pt x="29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6" name="Freeform 182"/>
            <p:cNvSpPr>
              <a:spLocks noEditPoints="1"/>
            </p:cNvSpPr>
            <p:nvPr/>
          </p:nvSpPr>
          <p:spPr bwMode="auto">
            <a:xfrm>
              <a:off x="4367" y="3501"/>
              <a:ext cx="511" cy="338"/>
            </a:xfrm>
            <a:custGeom>
              <a:avLst/>
              <a:gdLst>
                <a:gd name="T0" fmla="*/ 8 w 511"/>
                <a:gd name="T1" fmla="*/ 89 h 338"/>
                <a:gd name="T2" fmla="*/ 3 w 511"/>
                <a:gd name="T3" fmla="*/ 96 h 338"/>
                <a:gd name="T4" fmla="*/ 0 w 511"/>
                <a:gd name="T5" fmla="*/ 103 h 338"/>
                <a:gd name="T6" fmla="*/ 0 w 511"/>
                <a:gd name="T7" fmla="*/ 152 h 338"/>
                <a:gd name="T8" fmla="*/ 4 w 511"/>
                <a:gd name="T9" fmla="*/ 159 h 338"/>
                <a:gd name="T10" fmla="*/ 290 w 511"/>
                <a:gd name="T11" fmla="*/ 335 h 338"/>
                <a:gd name="T12" fmla="*/ 300 w 511"/>
                <a:gd name="T13" fmla="*/ 338 h 338"/>
                <a:gd name="T14" fmla="*/ 309 w 511"/>
                <a:gd name="T15" fmla="*/ 335 h 338"/>
                <a:gd name="T16" fmla="*/ 508 w 511"/>
                <a:gd name="T17" fmla="*/ 203 h 338"/>
                <a:gd name="T18" fmla="*/ 511 w 511"/>
                <a:gd name="T19" fmla="*/ 195 h 338"/>
                <a:gd name="T20" fmla="*/ 511 w 511"/>
                <a:gd name="T21" fmla="*/ 125 h 338"/>
                <a:gd name="T22" fmla="*/ 509 w 511"/>
                <a:gd name="T23" fmla="*/ 115 h 338"/>
                <a:gd name="T24" fmla="*/ 500 w 511"/>
                <a:gd name="T25" fmla="*/ 108 h 338"/>
                <a:gd name="T26" fmla="*/ 149 w 511"/>
                <a:gd name="T27" fmla="*/ 0 h 338"/>
                <a:gd name="T28" fmla="*/ 142 w 511"/>
                <a:gd name="T29" fmla="*/ 1 h 338"/>
                <a:gd name="T30" fmla="*/ 151 w 511"/>
                <a:gd name="T31" fmla="*/ 37 h 338"/>
                <a:gd name="T32" fmla="*/ 167 w 511"/>
                <a:gd name="T33" fmla="*/ 42 h 338"/>
                <a:gd name="T34" fmla="*/ 204 w 511"/>
                <a:gd name="T35" fmla="*/ 53 h 338"/>
                <a:gd name="T36" fmla="*/ 254 w 511"/>
                <a:gd name="T37" fmla="*/ 69 h 338"/>
                <a:gd name="T38" fmla="*/ 310 w 511"/>
                <a:gd name="T39" fmla="*/ 87 h 338"/>
                <a:gd name="T40" fmla="*/ 367 w 511"/>
                <a:gd name="T41" fmla="*/ 104 h 338"/>
                <a:gd name="T42" fmla="*/ 418 w 511"/>
                <a:gd name="T43" fmla="*/ 120 h 338"/>
                <a:gd name="T44" fmla="*/ 457 w 511"/>
                <a:gd name="T45" fmla="*/ 133 h 338"/>
                <a:gd name="T46" fmla="*/ 477 w 511"/>
                <a:gd name="T47" fmla="*/ 139 h 338"/>
                <a:gd name="T48" fmla="*/ 477 w 511"/>
                <a:gd name="T49" fmla="*/ 161 h 338"/>
                <a:gd name="T50" fmla="*/ 477 w 511"/>
                <a:gd name="T51" fmla="*/ 181 h 338"/>
                <a:gd name="T52" fmla="*/ 445 w 511"/>
                <a:gd name="T53" fmla="*/ 201 h 338"/>
                <a:gd name="T54" fmla="*/ 389 w 511"/>
                <a:gd name="T55" fmla="*/ 240 h 338"/>
                <a:gd name="T56" fmla="*/ 332 w 511"/>
                <a:gd name="T57" fmla="*/ 278 h 338"/>
                <a:gd name="T58" fmla="*/ 299 w 511"/>
                <a:gd name="T59" fmla="*/ 300 h 338"/>
                <a:gd name="T60" fmla="*/ 283 w 511"/>
                <a:gd name="T61" fmla="*/ 289 h 338"/>
                <a:gd name="T62" fmla="*/ 253 w 511"/>
                <a:gd name="T63" fmla="*/ 270 h 338"/>
                <a:gd name="T64" fmla="*/ 212 w 511"/>
                <a:gd name="T65" fmla="*/ 246 h 338"/>
                <a:gd name="T66" fmla="*/ 167 w 511"/>
                <a:gd name="T67" fmla="*/ 218 h 338"/>
                <a:gd name="T68" fmla="*/ 121 w 511"/>
                <a:gd name="T69" fmla="*/ 190 h 338"/>
                <a:gd name="T70" fmla="*/ 80 w 511"/>
                <a:gd name="T71" fmla="*/ 166 h 338"/>
                <a:gd name="T72" fmla="*/ 51 w 511"/>
                <a:gd name="T73" fmla="*/ 147 h 338"/>
                <a:gd name="T74" fmla="*/ 36 w 511"/>
                <a:gd name="T75" fmla="*/ 138 h 338"/>
                <a:gd name="T76" fmla="*/ 36 w 511"/>
                <a:gd name="T77" fmla="*/ 125 h 338"/>
                <a:gd name="T78" fmla="*/ 36 w 511"/>
                <a:gd name="T79" fmla="*/ 113 h 338"/>
                <a:gd name="T80" fmla="*/ 58 w 511"/>
                <a:gd name="T81" fmla="*/ 99 h 338"/>
                <a:gd name="T82" fmla="*/ 93 w 511"/>
                <a:gd name="T83" fmla="*/ 75 h 338"/>
                <a:gd name="T84" fmla="*/ 130 w 511"/>
                <a:gd name="T85" fmla="*/ 51 h 338"/>
                <a:gd name="T86" fmla="*/ 151 w 511"/>
                <a:gd name="T87" fmla="*/ 37 h 3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1"/>
                <a:gd name="T133" fmla="*/ 0 h 338"/>
                <a:gd name="T134" fmla="*/ 511 w 511"/>
                <a:gd name="T135" fmla="*/ 338 h 3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1" h="338">
                  <a:moveTo>
                    <a:pt x="138" y="2"/>
                  </a:moveTo>
                  <a:lnTo>
                    <a:pt x="8" y="89"/>
                  </a:lnTo>
                  <a:lnTo>
                    <a:pt x="4" y="92"/>
                  </a:lnTo>
                  <a:lnTo>
                    <a:pt x="3" y="96"/>
                  </a:lnTo>
                  <a:lnTo>
                    <a:pt x="0" y="99"/>
                  </a:lnTo>
                  <a:lnTo>
                    <a:pt x="0" y="103"/>
                  </a:lnTo>
                  <a:lnTo>
                    <a:pt x="0" y="147"/>
                  </a:lnTo>
                  <a:lnTo>
                    <a:pt x="0" y="152"/>
                  </a:lnTo>
                  <a:lnTo>
                    <a:pt x="3" y="156"/>
                  </a:lnTo>
                  <a:lnTo>
                    <a:pt x="4" y="159"/>
                  </a:lnTo>
                  <a:lnTo>
                    <a:pt x="8" y="162"/>
                  </a:lnTo>
                  <a:lnTo>
                    <a:pt x="290" y="335"/>
                  </a:lnTo>
                  <a:lnTo>
                    <a:pt x="295" y="338"/>
                  </a:lnTo>
                  <a:lnTo>
                    <a:pt x="300" y="338"/>
                  </a:lnTo>
                  <a:lnTo>
                    <a:pt x="305" y="338"/>
                  </a:lnTo>
                  <a:lnTo>
                    <a:pt x="309" y="335"/>
                  </a:lnTo>
                  <a:lnTo>
                    <a:pt x="504" y="205"/>
                  </a:lnTo>
                  <a:lnTo>
                    <a:pt x="508" y="203"/>
                  </a:lnTo>
                  <a:lnTo>
                    <a:pt x="510" y="199"/>
                  </a:lnTo>
                  <a:lnTo>
                    <a:pt x="511" y="195"/>
                  </a:lnTo>
                  <a:lnTo>
                    <a:pt x="511" y="190"/>
                  </a:lnTo>
                  <a:lnTo>
                    <a:pt x="511" y="125"/>
                  </a:lnTo>
                  <a:lnTo>
                    <a:pt x="510" y="120"/>
                  </a:lnTo>
                  <a:lnTo>
                    <a:pt x="509" y="115"/>
                  </a:lnTo>
                  <a:lnTo>
                    <a:pt x="505" y="111"/>
                  </a:lnTo>
                  <a:lnTo>
                    <a:pt x="500" y="108"/>
                  </a:lnTo>
                  <a:lnTo>
                    <a:pt x="153" y="0"/>
                  </a:lnTo>
                  <a:lnTo>
                    <a:pt x="149" y="0"/>
                  </a:lnTo>
                  <a:lnTo>
                    <a:pt x="146" y="0"/>
                  </a:lnTo>
                  <a:lnTo>
                    <a:pt x="142" y="1"/>
                  </a:lnTo>
                  <a:lnTo>
                    <a:pt x="138" y="2"/>
                  </a:lnTo>
                  <a:close/>
                  <a:moveTo>
                    <a:pt x="151" y="37"/>
                  </a:moveTo>
                  <a:lnTo>
                    <a:pt x="156" y="38"/>
                  </a:lnTo>
                  <a:lnTo>
                    <a:pt x="167" y="42"/>
                  </a:lnTo>
                  <a:lnTo>
                    <a:pt x="184" y="47"/>
                  </a:lnTo>
                  <a:lnTo>
                    <a:pt x="204" y="53"/>
                  </a:lnTo>
                  <a:lnTo>
                    <a:pt x="228" y="61"/>
                  </a:lnTo>
                  <a:lnTo>
                    <a:pt x="254" y="69"/>
                  </a:lnTo>
                  <a:lnTo>
                    <a:pt x="282" y="78"/>
                  </a:lnTo>
                  <a:lnTo>
                    <a:pt x="310" y="87"/>
                  </a:lnTo>
                  <a:lnTo>
                    <a:pt x="339" y="96"/>
                  </a:lnTo>
                  <a:lnTo>
                    <a:pt x="367" y="104"/>
                  </a:lnTo>
                  <a:lnTo>
                    <a:pt x="394" y="112"/>
                  </a:lnTo>
                  <a:lnTo>
                    <a:pt x="418" y="120"/>
                  </a:lnTo>
                  <a:lnTo>
                    <a:pt x="440" y="127"/>
                  </a:lnTo>
                  <a:lnTo>
                    <a:pt x="457" y="133"/>
                  </a:lnTo>
                  <a:lnTo>
                    <a:pt x="469" y="136"/>
                  </a:lnTo>
                  <a:lnTo>
                    <a:pt x="477" y="139"/>
                  </a:lnTo>
                  <a:lnTo>
                    <a:pt x="477" y="149"/>
                  </a:lnTo>
                  <a:lnTo>
                    <a:pt x="477" y="161"/>
                  </a:lnTo>
                  <a:lnTo>
                    <a:pt x="477" y="172"/>
                  </a:lnTo>
                  <a:lnTo>
                    <a:pt x="477" y="181"/>
                  </a:lnTo>
                  <a:lnTo>
                    <a:pt x="466" y="189"/>
                  </a:lnTo>
                  <a:lnTo>
                    <a:pt x="445" y="201"/>
                  </a:lnTo>
                  <a:lnTo>
                    <a:pt x="418" y="219"/>
                  </a:lnTo>
                  <a:lnTo>
                    <a:pt x="389" y="240"/>
                  </a:lnTo>
                  <a:lnTo>
                    <a:pt x="358" y="259"/>
                  </a:lnTo>
                  <a:lnTo>
                    <a:pt x="332" y="278"/>
                  </a:lnTo>
                  <a:lnTo>
                    <a:pt x="310" y="292"/>
                  </a:lnTo>
                  <a:lnTo>
                    <a:pt x="299" y="300"/>
                  </a:lnTo>
                  <a:lnTo>
                    <a:pt x="293" y="296"/>
                  </a:lnTo>
                  <a:lnTo>
                    <a:pt x="283" y="289"/>
                  </a:lnTo>
                  <a:lnTo>
                    <a:pt x="269" y="282"/>
                  </a:lnTo>
                  <a:lnTo>
                    <a:pt x="253" y="270"/>
                  </a:lnTo>
                  <a:lnTo>
                    <a:pt x="233" y="259"/>
                  </a:lnTo>
                  <a:lnTo>
                    <a:pt x="212" y="246"/>
                  </a:lnTo>
                  <a:lnTo>
                    <a:pt x="190" y="232"/>
                  </a:lnTo>
                  <a:lnTo>
                    <a:pt x="167" y="218"/>
                  </a:lnTo>
                  <a:lnTo>
                    <a:pt x="144" y="204"/>
                  </a:lnTo>
                  <a:lnTo>
                    <a:pt x="121" y="190"/>
                  </a:lnTo>
                  <a:lnTo>
                    <a:pt x="100" y="177"/>
                  </a:lnTo>
                  <a:lnTo>
                    <a:pt x="80" y="166"/>
                  </a:lnTo>
                  <a:lnTo>
                    <a:pt x="64" y="156"/>
                  </a:lnTo>
                  <a:lnTo>
                    <a:pt x="51" y="147"/>
                  </a:lnTo>
                  <a:lnTo>
                    <a:pt x="41" y="140"/>
                  </a:lnTo>
                  <a:lnTo>
                    <a:pt x="36" y="138"/>
                  </a:lnTo>
                  <a:lnTo>
                    <a:pt x="36" y="131"/>
                  </a:lnTo>
                  <a:lnTo>
                    <a:pt x="36" y="125"/>
                  </a:lnTo>
                  <a:lnTo>
                    <a:pt x="36" y="120"/>
                  </a:lnTo>
                  <a:lnTo>
                    <a:pt x="36" y="113"/>
                  </a:lnTo>
                  <a:lnTo>
                    <a:pt x="43" y="108"/>
                  </a:lnTo>
                  <a:lnTo>
                    <a:pt x="58" y="99"/>
                  </a:lnTo>
                  <a:lnTo>
                    <a:pt x="74" y="88"/>
                  </a:lnTo>
                  <a:lnTo>
                    <a:pt x="93" y="75"/>
                  </a:lnTo>
                  <a:lnTo>
                    <a:pt x="112" y="62"/>
                  </a:lnTo>
                  <a:lnTo>
                    <a:pt x="130" y="51"/>
                  </a:lnTo>
                  <a:lnTo>
                    <a:pt x="143" y="42"/>
                  </a:lnTo>
                  <a:lnTo>
                    <a:pt x="15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7" name="Freeform 183"/>
            <p:cNvSpPr>
              <a:spLocks/>
            </p:cNvSpPr>
            <p:nvPr/>
          </p:nvSpPr>
          <p:spPr bwMode="auto">
            <a:xfrm>
              <a:off x="4380" y="3597"/>
              <a:ext cx="486" cy="169"/>
            </a:xfrm>
            <a:custGeom>
              <a:avLst/>
              <a:gdLst>
                <a:gd name="T0" fmla="*/ 0 w 486"/>
                <a:gd name="T1" fmla="*/ 16 h 169"/>
                <a:gd name="T2" fmla="*/ 282 w 486"/>
                <a:gd name="T3" fmla="*/ 168 h 169"/>
                <a:gd name="T4" fmla="*/ 284 w 486"/>
                <a:gd name="T5" fmla="*/ 169 h 169"/>
                <a:gd name="T6" fmla="*/ 287 w 486"/>
                <a:gd name="T7" fmla="*/ 169 h 169"/>
                <a:gd name="T8" fmla="*/ 288 w 486"/>
                <a:gd name="T9" fmla="*/ 168 h 169"/>
                <a:gd name="T10" fmla="*/ 291 w 486"/>
                <a:gd name="T11" fmla="*/ 167 h 169"/>
                <a:gd name="T12" fmla="*/ 486 w 486"/>
                <a:gd name="T13" fmla="*/ 37 h 169"/>
                <a:gd name="T14" fmla="*/ 477 w 486"/>
                <a:gd name="T15" fmla="*/ 23 h 169"/>
                <a:gd name="T16" fmla="*/ 469 w 486"/>
                <a:gd name="T17" fmla="*/ 28 h 169"/>
                <a:gd name="T18" fmla="*/ 449 w 486"/>
                <a:gd name="T19" fmla="*/ 42 h 169"/>
                <a:gd name="T20" fmla="*/ 418 w 486"/>
                <a:gd name="T21" fmla="*/ 61 h 169"/>
                <a:gd name="T22" fmla="*/ 385 w 486"/>
                <a:gd name="T23" fmla="*/ 84 h 169"/>
                <a:gd name="T24" fmla="*/ 351 w 486"/>
                <a:gd name="T25" fmla="*/ 107 h 169"/>
                <a:gd name="T26" fmla="*/ 319 w 486"/>
                <a:gd name="T27" fmla="*/ 127 h 169"/>
                <a:gd name="T28" fmla="*/ 296 w 486"/>
                <a:gd name="T29" fmla="*/ 142 h 169"/>
                <a:gd name="T30" fmla="*/ 286 w 486"/>
                <a:gd name="T31" fmla="*/ 149 h 169"/>
                <a:gd name="T32" fmla="*/ 280 w 486"/>
                <a:gd name="T33" fmla="*/ 146 h 169"/>
                <a:gd name="T34" fmla="*/ 271 w 486"/>
                <a:gd name="T35" fmla="*/ 141 h 169"/>
                <a:gd name="T36" fmla="*/ 256 w 486"/>
                <a:gd name="T37" fmla="*/ 133 h 169"/>
                <a:gd name="T38" fmla="*/ 238 w 486"/>
                <a:gd name="T39" fmla="*/ 123 h 169"/>
                <a:gd name="T40" fmla="*/ 218 w 486"/>
                <a:gd name="T41" fmla="*/ 112 h 169"/>
                <a:gd name="T42" fmla="*/ 194 w 486"/>
                <a:gd name="T43" fmla="*/ 99 h 169"/>
                <a:gd name="T44" fmla="*/ 169 w 486"/>
                <a:gd name="T45" fmla="*/ 86 h 169"/>
                <a:gd name="T46" fmla="*/ 144 w 486"/>
                <a:gd name="T47" fmla="*/ 72 h 169"/>
                <a:gd name="T48" fmla="*/ 118 w 486"/>
                <a:gd name="T49" fmla="*/ 58 h 169"/>
                <a:gd name="T50" fmla="*/ 94 w 486"/>
                <a:gd name="T51" fmla="*/ 45 h 169"/>
                <a:gd name="T52" fmla="*/ 71 w 486"/>
                <a:gd name="T53" fmla="*/ 33 h 169"/>
                <a:gd name="T54" fmla="*/ 51 w 486"/>
                <a:gd name="T55" fmla="*/ 23 h 169"/>
                <a:gd name="T56" fmla="*/ 33 w 486"/>
                <a:gd name="T57" fmla="*/ 12 h 169"/>
                <a:gd name="T58" fmla="*/ 20 w 486"/>
                <a:gd name="T59" fmla="*/ 6 h 169"/>
                <a:gd name="T60" fmla="*/ 11 w 486"/>
                <a:gd name="T61" fmla="*/ 1 h 169"/>
                <a:gd name="T62" fmla="*/ 9 w 486"/>
                <a:gd name="T63" fmla="*/ 0 h 169"/>
                <a:gd name="T64" fmla="*/ 0 w 486"/>
                <a:gd name="T65" fmla="*/ 16 h 1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6"/>
                <a:gd name="T100" fmla="*/ 0 h 169"/>
                <a:gd name="T101" fmla="*/ 486 w 486"/>
                <a:gd name="T102" fmla="*/ 169 h 1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6" h="169">
                  <a:moveTo>
                    <a:pt x="0" y="16"/>
                  </a:moveTo>
                  <a:lnTo>
                    <a:pt x="282" y="168"/>
                  </a:lnTo>
                  <a:lnTo>
                    <a:pt x="284" y="169"/>
                  </a:lnTo>
                  <a:lnTo>
                    <a:pt x="287" y="169"/>
                  </a:lnTo>
                  <a:lnTo>
                    <a:pt x="288" y="168"/>
                  </a:lnTo>
                  <a:lnTo>
                    <a:pt x="291" y="167"/>
                  </a:lnTo>
                  <a:lnTo>
                    <a:pt x="486" y="37"/>
                  </a:lnTo>
                  <a:lnTo>
                    <a:pt x="477" y="23"/>
                  </a:lnTo>
                  <a:lnTo>
                    <a:pt x="469" y="28"/>
                  </a:lnTo>
                  <a:lnTo>
                    <a:pt x="449" y="42"/>
                  </a:lnTo>
                  <a:lnTo>
                    <a:pt x="418" y="61"/>
                  </a:lnTo>
                  <a:lnTo>
                    <a:pt x="385" y="84"/>
                  </a:lnTo>
                  <a:lnTo>
                    <a:pt x="351" y="107"/>
                  </a:lnTo>
                  <a:lnTo>
                    <a:pt x="319" y="127"/>
                  </a:lnTo>
                  <a:lnTo>
                    <a:pt x="296" y="142"/>
                  </a:lnTo>
                  <a:lnTo>
                    <a:pt x="286" y="149"/>
                  </a:lnTo>
                  <a:lnTo>
                    <a:pt x="280" y="146"/>
                  </a:lnTo>
                  <a:lnTo>
                    <a:pt x="271" y="141"/>
                  </a:lnTo>
                  <a:lnTo>
                    <a:pt x="256" y="133"/>
                  </a:lnTo>
                  <a:lnTo>
                    <a:pt x="238" y="123"/>
                  </a:lnTo>
                  <a:lnTo>
                    <a:pt x="218" y="112"/>
                  </a:lnTo>
                  <a:lnTo>
                    <a:pt x="194" y="99"/>
                  </a:lnTo>
                  <a:lnTo>
                    <a:pt x="169" y="86"/>
                  </a:lnTo>
                  <a:lnTo>
                    <a:pt x="144" y="72"/>
                  </a:lnTo>
                  <a:lnTo>
                    <a:pt x="118" y="58"/>
                  </a:lnTo>
                  <a:lnTo>
                    <a:pt x="94" y="45"/>
                  </a:lnTo>
                  <a:lnTo>
                    <a:pt x="71" y="33"/>
                  </a:lnTo>
                  <a:lnTo>
                    <a:pt x="51" y="23"/>
                  </a:lnTo>
                  <a:lnTo>
                    <a:pt x="33" y="12"/>
                  </a:lnTo>
                  <a:lnTo>
                    <a:pt x="20" y="6"/>
                  </a:lnTo>
                  <a:lnTo>
                    <a:pt x="11" y="1"/>
                  </a:lnTo>
                  <a:lnTo>
                    <a:pt x="9"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8" name="Freeform 184"/>
            <p:cNvSpPr>
              <a:spLocks/>
            </p:cNvSpPr>
            <p:nvPr/>
          </p:nvSpPr>
          <p:spPr bwMode="auto">
            <a:xfrm>
              <a:off x="4445" y="3557"/>
              <a:ext cx="325" cy="157"/>
            </a:xfrm>
            <a:custGeom>
              <a:avLst/>
              <a:gdLst>
                <a:gd name="T0" fmla="*/ 0 w 325"/>
                <a:gd name="T1" fmla="*/ 50 h 157"/>
                <a:gd name="T2" fmla="*/ 75 w 325"/>
                <a:gd name="T3" fmla="*/ 0 h 157"/>
                <a:gd name="T4" fmla="*/ 325 w 325"/>
                <a:gd name="T5" fmla="*/ 84 h 157"/>
                <a:gd name="T6" fmla="*/ 222 w 325"/>
                <a:gd name="T7" fmla="*/ 157 h 157"/>
                <a:gd name="T8" fmla="*/ 0 w 325"/>
                <a:gd name="T9" fmla="*/ 50 h 157"/>
                <a:gd name="T10" fmla="*/ 0 60000 65536"/>
                <a:gd name="T11" fmla="*/ 0 60000 65536"/>
                <a:gd name="T12" fmla="*/ 0 60000 65536"/>
                <a:gd name="T13" fmla="*/ 0 60000 65536"/>
                <a:gd name="T14" fmla="*/ 0 60000 65536"/>
                <a:gd name="T15" fmla="*/ 0 w 325"/>
                <a:gd name="T16" fmla="*/ 0 h 157"/>
                <a:gd name="T17" fmla="*/ 325 w 325"/>
                <a:gd name="T18" fmla="*/ 157 h 157"/>
              </a:gdLst>
              <a:ahLst/>
              <a:cxnLst>
                <a:cxn ang="T10">
                  <a:pos x="T0" y="T1"/>
                </a:cxn>
                <a:cxn ang="T11">
                  <a:pos x="T2" y="T3"/>
                </a:cxn>
                <a:cxn ang="T12">
                  <a:pos x="T4" y="T5"/>
                </a:cxn>
                <a:cxn ang="T13">
                  <a:pos x="T6" y="T7"/>
                </a:cxn>
                <a:cxn ang="T14">
                  <a:pos x="T8" y="T9"/>
                </a:cxn>
              </a:cxnLst>
              <a:rect l="T15" t="T16" r="T17" b="T18"/>
              <a:pathLst>
                <a:path w="325" h="157">
                  <a:moveTo>
                    <a:pt x="0" y="50"/>
                  </a:moveTo>
                  <a:lnTo>
                    <a:pt x="75" y="0"/>
                  </a:lnTo>
                  <a:lnTo>
                    <a:pt x="325" y="84"/>
                  </a:lnTo>
                  <a:lnTo>
                    <a:pt x="222" y="157"/>
                  </a:lnTo>
                  <a:lnTo>
                    <a:pt x="0" y="5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9" name="Freeform 185"/>
            <p:cNvSpPr>
              <a:spLocks noEditPoints="1"/>
            </p:cNvSpPr>
            <p:nvPr/>
          </p:nvSpPr>
          <p:spPr bwMode="auto">
            <a:xfrm>
              <a:off x="4436" y="3548"/>
              <a:ext cx="343" cy="175"/>
            </a:xfrm>
            <a:custGeom>
              <a:avLst/>
              <a:gdLst>
                <a:gd name="T0" fmla="*/ 4 w 343"/>
                <a:gd name="T1" fmla="*/ 51 h 175"/>
                <a:gd name="T2" fmla="*/ 1 w 343"/>
                <a:gd name="T3" fmla="*/ 55 h 175"/>
                <a:gd name="T4" fmla="*/ 0 w 343"/>
                <a:gd name="T5" fmla="*/ 59 h 175"/>
                <a:gd name="T6" fmla="*/ 1 w 343"/>
                <a:gd name="T7" fmla="*/ 64 h 175"/>
                <a:gd name="T8" fmla="*/ 5 w 343"/>
                <a:gd name="T9" fmla="*/ 66 h 175"/>
                <a:gd name="T10" fmla="*/ 230 w 343"/>
                <a:gd name="T11" fmla="*/ 175 h 175"/>
                <a:gd name="T12" fmla="*/ 233 w 343"/>
                <a:gd name="T13" fmla="*/ 175 h 175"/>
                <a:gd name="T14" fmla="*/ 339 w 343"/>
                <a:gd name="T15" fmla="*/ 101 h 175"/>
                <a:gd name="T16" fmla="*/ 343 w 343"/>
                <a:gd name="T17" fmla="*/ 97 h 175"/>
                <a:gd name="T18" fmla="*/ 343 w 343"/>
                <a:gd name="T19" fmla="*/ 92 h 175"/>
                <a:gd name="T20" fmla="*/ 342 w 343"/>
                <a:gd name="T21" fmla="*/ 88 h 175"/>
                <a:gd name="T22" fmla="*/ 338 w 343"/>
                <a:gd name="T23" fmla="*/ 86 h 175"/>
                <a:gd name="T24" fmla="*/ 85 w 343"/>
                <a:gd name="T25" fmla="*/ 0 h 175"/>
                <a:gd name="T26" fmla="*/ 82 w 343"/>
                <a:gd name="T27" fmla="*/ 0 h 175"/>
                <a:gd name="T28" fmla="*/ 85 w 343"/>
                <a:gd name="T29" fmla="*/ 18 h 175"/>
                <a:gd name="T30" fmla="*/ 97 w 343"/>
                <a:gd name="T31" fmla="*/ 22 h 175"/>
                <a:gd name="T32" fmla="*/ 121 w 343"/>
                <a:gd name="T33" fmla="*/ 29 h 175"/>
                <a:gd name="T34" fmla="*/ 154 w 343"/>
                <a:gd name="T35" fmla="*/ 41 h 175"/>
                <a:gd name="T36" fmla="*/ 193 w 343"/>
                <a:gd name="T37" fmla="*/ 55 h 175"/>
                <a:gd name="T38" fmla="*/ 232 w 343"/>
                <a:gd name="T39" fmla="*/ 68 h 175"/>
                <a:gd name="T40" fmla="*/ 268 w 343"/>
                <a:gd name="T41" fmla="*/ 80 h 175"/>
                <a:gd name="T42" fmla="*/ 297 w 343"/>
                <a:gd name="T43" fmla="*/ 91 h 175"/>
                <a:gd name="T44" fmla="*/ 315 w 343"/>
                <a:gd name="T45" fmla="*/ 97 h 175"/>
                <a:gd name="T46" fmla="*/ 293 w 343"/>
                <a:gd name="T47" fmla="*/ 111 h 175"/>
                <a:gd name="T48" fmla="*/ 266 w 343"/>
                <a:gd name="T49" fmla="*/ 130 h 175"/>
                <a:gd name="T50" fmla="*/ 242 w 343"/>
                <a:gd name="T51" fmla="*/ 147 h 175"/>
                <a:gd name="T52" fmla="*/ 230 w 343"/>
                <a:gd name="T53" fmla="*/ 156 h 175"/>
                <a:gd name="T54" fmla="*/ 198 w 343"/>
                <a:gd name="T55" fmla="*/ 140 h 175"/>
                <a:gd name="T56" fmla="*/ 134 w 343"/>
                <a:gd name="T57" fmla="*/ 110 h 175"/>
                <a:gd name="T58" fmla="*/ 68 w 343"/>
                <a:gd name="T59" fmla="*/ 77 h 175"/>
                <a:gd name="T60" fmla="*/ 27 w 343"/>
                <a:gd name="T61" fmla="*/ 57 h 175"/>
                <a:gd name="T62" fmla="*/ 42 w 343"/>
                <a:gd name="T63" fmla="*/ 47 h 175"/>
                <a:gd name="T64" fmla="*/ 60 w 343"/>
                <a:gd name="T65" fmla="*/ 35 h 175"/>
                <a:gd name="T66" fmla="*/ 77 w 343"/>
                <a:gd name="T67" fmla="*/ 24 h 175"/>
                <a:gd name="T68" fmla="*/ 85 w 343"/>
                <a:gd name="T69" fmla="*/ 18 h 1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3"/>
                <a:gd name="T106" fmla="*/ 0 h 175"/>
                <a:gd name="T107" fmla="*/ 343 w 343"/>
                <a:gd name="T108" fmla="*/ 175 h 17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3" h="175">
                  <a:moveTo>
                    <a:pt x="79" y="1"/>
                  </a:moveTo>
                  <a:lnTo>
                    <a:pt x="4" y="51"/>
                  </a:lnTo>
                  <a:lnTo>
                    <a:pt x="3" y="52"/>
                  </a:lnTo>
                  <a:lnTo>
                    <a:pt x="1" y="55"/>
                  </a:lnTo>
                  <a:lnTo>
                    <a:pt x="0" y="56"/>
                  </a:lnTo>
                  <a:lnTo>
                    <a:pt x="0" y="59"/>
                  </a:lnTo>
                  <a:lnTo>
                    <a:pt x="0" y="61"/>
                  </a:lnTo>
                  <a:lnTo>
                    <a:pt x="1" y="64"/>
                  </a:lnTo>
                  <a:lnTo>
                    <a:pt x="4" y="65"/>
                  </a:lnTo>
                  <a:lnTo>
                    <a:pt x="5" y="66"/>
                  </a:lnTo>
                  <a:lnTo>
                    <a:pt x="227" y="174"/>
                  </a:lnTo>
                  <a:lnTo>
                    <a:pt x="230" y="175"/>
                  </a:lnTo>
                  <a:lnTo>
                    <a:pt x="232" y="175"/>
                  </a:lnTo>
                  <a:lnTo>
                    <a:pt x="233" y="175"/>
                  </a:lnTo>
                  <a:lnTo>
                    <a:pt x="236" y="174"/>
                  </a:lnTo>
                  <a:lnTo>
                    <a:pt x="339" y="101"/>
                  </a:lnTo>
                  <a:lnTo>
                    <a:pt x="342" y="100"/>
                  </a:lnTo>
                  <a:lnTo>
                    <a:pt x="343" y="97"/>
                  </a:lnTo>
                  <a:lnTo>
                    <a:pt x="343" y="94"/>
                  </a:lnTo>
                  <a:lnTo>
                    <a:pt x="343" y="92"/>
                  </a:lnTo>
                  <a:lnTo>
                    <a:pt x="343" y="91"/>
                  </a:lnTo>
                  <a:lnTo>
                    <a:pt x="342" y="88"/>
                  </a:lnTo>
                  <a:lnTo>
                    <a:pt x="339" y="87"/>
                  </a:lnTo>
                  <a:lnTo>
                    <a:pt x="338" y="86"/>
                  </a:lnTo>
                  <a:lnTo>
                    <a:pt x="87" y="0"/>
                  </a:lnTo>
                  <a:lnTo>
                    <a:pt x="85" y="0"/>
                  </a:lnTo>
                  <a:lnTo>
                    <a:pt x="83" y="0"/>
                  </a:lnTo>
                  <a:lnTo>
                    <a:pt x="82" y="0"/>
                  </a:lnTo>
                  <a:lnTo>
                    <a:pt x="79" y="1"/>
                  </a:lnTo>
                  <a:close/>
                  <a:moveTo>
                    <a:pt x="85" y="18"/>
                  </a:moveTo>
                  <a:lnTo>
                    <a:pt x="89" y="19"/>
                  </a:lnTo>
                  <a:lnTo>
                    <a:pt x="97" y="22"/>
                  </a:lnTo>
                  <a:lnTo>
                    <a:pt x="107" y="26"/>
                  </a:lnTo>
                  <a:lnTo>
                    <a:pt x="121" y="29"/>
                  </a:lnTo>
                  <a:lnTo>
                    <a:pt x="136" y="36"/>
                  </a:lnTo>
                  <a:lnTo>
                    <a:pt x="154" y="41"/>
                  </a:lnTo>
                  <a:lnTo>
                    <a:pt x="173" y="47"/>
                  </a:lnTo>
                  <a:lnTo>
                    <a:pt x="193" y="55"/>
                  </a:lnTo>
                  <a:lnTo>
                    <a:pt x="213" y="61"/>
                  </a:lnTo>
                  <a:lnTo>
                    <a:pt x="232" y="68"/>
                  </a:lnTo>
                  <a:lnTo>
                    <a:pt x="251" y="74"/>
                  </a:lnTo>
                  <a:lnTo>
                    <a:pt x="268" y="80"/>
                  </a:lnTo>
                  <a:lnTo>
                    <a:pt x="284" y="86"/>
                  </a:lnTo>
                  <a:lnTo>
                    <a:pt x="297" y="91"/>
                  </a:lnTo>
                  <a:lnTo>
                    <a:pt x="307" y="94"/>
                  </a:lnTo>
                  <a:lnTo>
                    <a:pt x="315" y="97"/>
                  </a:lnTo>
                  <a:lnTo>
                    <a:pt x="306" y="103"/>
                  </a:lnTo>
                  <a:lnTo>
                    <a:pt x="293" y="111"/>
                  </a:lnTo>
                  <a:lnTo>
                    <a:pt x="281" y="120"/>
                  </a:lnTo>
                  <a:lnTo>
                    <a:pt x="266" y="130"/>
                  </a:lnTo>
                  <a:lnTo>
                    <a:pt x="254" y="139"/>
                  </a:lnTo>
                  <a:lnTo>
                    <a:pt x="242" y="147"/>
                  </a:lnTo>
                  <a:lnTo>
                    <a:pt x="235" y="152"/>
                  </a:lnTo>
                  <a:lnTo>
                    <a:pt x="230" y="156"/>
                  </a:lnTo>
                  <a:lnTo>
                    <a:pt x="219" y="151"/>
                  </a:lnTo>
                  <a:lnTo>
                    <a:pt x="198" y="140"/>
                  </a:lnTo>
                  <a:lnTo>
                    <a:pt x="168" y="126"/>
                  </a:lnTo>
                  <a:lnTo>
                    <a:pt x="134" y="110"/>
                  </a:lnTo>
                  <a:lnTo>
                    <a:pt x="99" y="93"/>
                  </a:lnTo>
                  <a:lnTo>
                    <a:pt x="68" y="77"/>
                  </a:lnTo>
                  <a:lnTo>
                    <a:pt x="42" y="65"/>
                  </a:lnTo>
                  <a:lnTo>
                    <a:pt x="27" y="57"/>
                  </a:lnTo>
                  <a:lnTo>
                    <a:pt x="34" y="52"/>
                  </a:lnTo>
                  <a:lnTo>
                    <a:pt x="42" y="47"/>
                  </a:lnTo>
                  <a:lnTo>
                    <a:pt x="51" y="41"/>
                  </a:lnTo>
                  <a:lnTo>
                    <a:pt x="60" y="35"/>
                  </a:lnTo>
                  <a:lnTo>
                    <a:pt x="69" y="29"/>
                  </a:lnTo>
                  <a:lnTo>
                    <a:pt x="77" y="24"/>
                  </a:lnTo>
                  <a:lnTo>
                    <a:pt x="82" y="21"/>
                  </a:lnTo>
                  <a:lnTo>
                    <a:pt x="8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0" name="Freeform 186"/>
            <p:cNvSpPr>
              <a:spLocks/>
            </p:cNvSpPr>
            <p:nvPr/>
          </p:nvSpPr>
          <p:spPr bwMode="auto">
            <a:xfrm>
              <a:off x="4578" y="3408"/>
              <a:ext cx="549" cy="97"/>
            </a:xfrm>
            <a:custGeom>
              <a:avLst/>
              <a:gdLst>
                <a:gd name="T0" fmla="*/ 348 w 549"/>
                <a:gd name="T1" fmla="*/ 79 h 97"/>
                <a:gd name="T2" fmla="*/ 343 w 549"/>
                <a:gd name="T3" fmla="*/ 78 h 97"/>
                <a:gd name="T4" fmla="*/ 331 w 549"/>
                <a:gd name="T5" fmla="*/ 76 h 97"/>
                <a:gd name="T6" fmla="*/ 314 w 549"/>
                <a:gd name="T7" fmla="*/ 73 h 97"/>
                <a:gd name="T8" fmla="*/ 292 w 549"/>
                <a:gd name="T9" fmla="*/ 69 h 97"/>
                <a:gd name="T10" fmla="*/ 266 w 549"/>
                <a:gd name="T11" fmla="*/ 64 h 97"/>
                <a:gd name="T12" fmla="*/ 237 w 549"/>
                <a:gd name="T13" fmla="*/ 59 h 97"/>
                <a:gd name="T14" fmla="*/ 206 w 549"/>
                <a:gd name="T15" fmla="*/ 53 h 97"/>
                <a:gd name="T16" fmla="*/ 174 w 549"/>
                <a:gd name="T17" fmla="*/ 47 h 97"/>
                <a:gd name="T18" fmla="*/ 142 w 549"/>
                <a:gd name="T19" fmla="*/ 41 h 97"/>
                <a:gd name="T20" fmla="*/ 110 w 549"/>
                <a:gd name="T21" fmla="*/ 36 h 97"/>
                <a:gd name="T22" fmla="*/ 82 w 549"/>
                <a:gd name="T23" fmla="*/ 30 h 97"/>
                <a:gd name="T24" fmla="*/ 57 w 549"/>
                <a:gd name="T25" fmla="*/ 25 h 97"/>
                <a:gd name="T26" fmla="*/ 35 w 549"/>
                <a:gd name="T27" fmla="*/ 22 h 97"/>
                <a:gd name="T28" fmla="*/ 17 w 549"/>
                <a:gd name="T29" fmla="*/ 18 h 97"/>
                <a:gd name="T30" fmla="*/ 7 w 549"/>
                <a:gd name="T31" fmla="*/ 16 h 97"/>
                <a:gd name="T32" fmla="*/ 3 w 549"/>
                <a:gd name="T33" fmla="*/ 15 h 97"/>
                <a:gd name="T34" fmla="*/ 0 w 549"/>
                <a:gd name="T35" fmla="*/ 32 h 97"/>
                <a:gd name="T36" fmla="*/ 346 w 549"/>
                <a:gd name="T37" fmla="*/ 97 h 97"/>
                <a:gd name="T38" fmla="*/ 348 w 549"/>
                <a:gd name="T39" fmla="*/ 97 h 97"/>
                <a:gd name="T40" fmla="*/ 349 w 549"/>
                <a:gd name="T41" fmla="*/ 97 h 97"/>
                <a:gd name="T42" fmla="*/ 350 w 549"/>
                <a:gd name="T43" fmla="*/ 97 h 97"/>
                <a:gd name="T44" fmla="*/ 351 w 549"/>
                <a:gd name="T45" fmla="*/ 97 h 97"/>
                <a:gd name="T46" fmla="*/ 549 w 549"/>
                <a:gd name="T47" fmla="*/ 15 h 97"/>
                <a:gd name="T48" fmla="*/ 543 w 549"/>
                <a:gd name="T49" fmla="*/ 0 h 97"/>
                <a:gd name="T50" fmla="*/ 535 w 549"/>
                <a:gd name="T51" fmla="*/ 4 h 97"/>
                <a:gd name="T52" fmla="*/ 513 w 549"/>
                <a:gd name="T53" fmla="*/ 13 h 97"/>
                <a:gd name="T54" fmla="*/ 483 w 549"/>
                <a:gd name="T55" fmla="*/ 24 h 97"/>
                <a:gd name="T56" fmla="*/ 447 w 549"/>
                <a:gd name="T57" fmla="*/ 39 h 97"/>
                <a:gd name="T58" fmla="*/ 411 w 549"/>
                <a:gd name="T59" fmla="*/ 53 h 97"/>
                <a:gd name="T60" fmla="*/ 381 w 549"/>
                <a:gd name="T61" fmla="*/ 66 h 97"/>
                <a:gd name="T62" fmla="*/ 358 w 549"/>
                <a:gd name="T63" fmla="*/ 75 h 97"/>
                <a:gd name="T64" fmla="*/ 348 w 549"/>
                <a:gd name="T65" fmla="*/ 79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9"/>
                <a:gd name="T100" fmla="*/ 0 h 97"/>
                <a:gd name="T101" fmla="*/ 549 w 549"/>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9" h="97">
                  <a:moveTo>
                    <a:pt x="348" y="79"/>
                  </a:moveTo>
                  <a:lnTo>
                    <a:pt x="343" y="78"/>
                  </a:lnTo>
                  <a:lnTo>
                    <a:pt x="331" y="76"/>
                  </a:lnTo>
                  <a:lnTo>
                    <a:pt x="314" y="73"/>
                  </a:lnTo>
                  <a:lnTo>
                    <a:pt x="292" y="69"/>
                  </a:lnTo>
                  <a:lnTo>
                    <a:pt x="266" y="64"/>
                  </a:lnTo>
                  <a:lnTo>
                    <a:pt x="237" y="59"/>
                  </a:lnTo>
                  <a:lnTo>
                    <a:pt x="206" y="53"/>
                  </a:lnTo>
                  <a:lnTo>
                    <a:pt x="174" y="47"/>
                  </a:lnTo>
                  <a:lnTo>
                    <a:pt x="142" y="41"/>
                  </a:lnTo>
                  <a:lnTo>
                    <a:pt x="110" y="36"/>
                  </a:lnTo>
                  <a:lnTo>
                    <a:pt x="82" y="30"/>
                  </a:lnTo>
                  <a:lnTo>
                    <a:pt x="57" y="25"/>
                  </a:lnTo>
                  <a:lnTo>
                    <a:pt x="35" y="22"/>
                  </a:lnTo>
                  <a:lnTo>
                    <a:pt x="17" y="18"/>
                  </a:lnTo>
                  <a:lnTo>
                    <a:pt x="7" y="16"/>
                  </a:lnTo>
                  <a:lnTo>
                    <a:pt x="3" y="15"/>
                  </a:lnTo>
                  <a:lnTo>
                    <a:pt x="0" y="32"/>
                  </a:lnTo>
                  <a:lnTo>
                    <a:pt x="346" y="97"/>
                  </a:lnTo>
                  <a:lnTo>
                    <a:pt x="348" y="97"/>
                  </a:lnTo>
                  <a:lnTo>
                    <a:pt x="349" y="97"/>
                  </a:lnTo>
                  <a:lnTo>
                    <a:pt x="350" y="97"/>
                  </a:lnTo>
                  <a:lnTo>
                    <a:pt x="351" y="97"/>
                  </a:lnTo>
                  <a:lnTo>
                    <a:pt x="549" y="15"/>
                  </a:lnTo>
                  <a:lnTo>
                    <a:pt x="543" y="0"/>
                  </a:lnTo>
                  <a:lnTo>
                    <a:pt x="535" y="4"/>
                  </a:lnTo>
                  <a:lnTo>
                    <a:pt x="513" y="13"/>
                  </a:lnTo>
                  <a:lnTo>
                    <a:pt x="483" y="24"/>
                  </a:lnTo>
                  <a:lnTo>
                    <a:pt x="447" y="39"/>
                  </a:lnTo>
                  <a:lnTo>
                    <a:pt x="411" y="53"/>
                  </a:lnTo>
                  <a:lnTo>
                    <a:pt x="381" y="66"/>
                  </a:lnTo>
                  <a:lnTo>
                    <a:pt x="358" y="75"/>
                  </a:lnTo>
                  <a:lnTo>
                    <a:pt x="34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sp>
        <p:nvSpPr>
          <p:cNvPr id="181" name="AutoShape 189"/>
          <p:cNvSpPr>
            <a:spLocks noChangeArrowheads="1"/>
          </p:cNvSpPr>
          <p:nvPr/>
        </p:nvSpPr>
        <p:spPr bwMode="auto">
          <a:xfrm>
            <a:off x="5508625" y="4581525"/>
            <a:ext cx="1584325" cy="217488"/>
          </a:xfrm>
          <a:prstGeom prst="leftRightArrow">
            <a:avLst>
              <a:gd name="adj1" fmla="val 50000"/>
              <a:gd name="adj2" fmla="val 145693"/>
            </a:avLst>
          </a:prstGeom>
          <a:solidFill>
            <a:schemeClr val="accent1"/>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Tree>
    <p:extLst>
      <p:ext uri="{BB962C8B-B14F-4D97-AF65-F5344CB8AC3E}">
        <p14:creationId xmlns:p14="http://schemas.microsoft.com/office/powerpoint/2010/main" val="1700429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dissolve">
                                      <p:cBhvr>
                                        <p:cTn id="11" dur="500"/>
                                        <p:tgtEl>
                                          <p:spTgt spid="16"/>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154"/>
                                        </p:tgtEl>
                                        <p:attrNameLst>
                                          <p:attrName>style.visibility</p:attrName>
                                        </p:attrNameLst>
                                      </p:cBhvr>
                                      <p:to>
                                        <p:strVal val="visible"/>
                                      </p:to>
                                    </p:set>
                                    <p:animEffect transition="in" filter="dissolve">
                                      <p:cBhvr>
                                        <p:cTn id="14" dur="500"/>
                                        <p:tgtEl>
                                          <p:spTgt spid="15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55"/>
                                        </p:tgtEl>
                                        <p:attrNameLst>
                                          <p:attrName>style.visibility</p:attrName>
                                        </p:attrNameLst>
                                      </p:cBhvr>
                                      <p:to>
                                        <p:strVal val="visible"/>
                                      </p:to>
                                    </p:set>
                                    <p:animEffect transition="in" filter="dissolve">
                                      <p:cBhvr>
                                        <p:cTn id="17" dur="500"/>
                                        <p:tgtEl>
                                          <p:spTgt spid="155"/>
                                        </p:tgtEl>
                                      </p:cBhvr>
                                    </p:animEffect>
                                  </p:childTnLst>
                                </p:cTn>
                              </p:par>
                            </p:childTnLst>
                          </p:cTn>
                        </p:par>
                        <p:par>
                          <p:cTn id="18" fill="hold">
                            <p:stCondLst>
                              <p:cond delay="1000"/>
                            </p:stCondLst>
                            <p:childTnLst>
                              <p:par>
                                <p:cTn id="19" presetID="23" presetClass="entr" presetSubtype="16" fill="hold" grpId="0"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p:cTn id="21" dur="500" fill="hold"/>
                                        <p:tgtEl>
                                          <p:spTgt spid="14"/>
                                        </p:tgtEl>
                                        <p:attrNameLst>
                                          <p:attrName>ppt_w</p:attrName>
                                        </p:attrNameLst>
                                      </p:cBhvr>
                                      <p:tavLst>
                                        <p:tav tm="0">
                                          <p:val>
                                            <p:fltVal val="0"/>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childTnLst>
                                </p:cTn>
                              </p:par>
                              <p:par>
                                <p:cTn id="23" presetID="17" presetClass="entr" presetSubtype="1"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p:cTn id="25" dur="500" fill="hold"/>
                                        <p:tgtEl>
                                          <p:spTgt spid="15"/>
                                        </p:tgtEl>
                                        <p:attrNameLst>
                                          <p:attrName>ppt_x</p:attrName>
                                        </p:attrNameLst>
                                      </p:cBhvr>
                                      <p:tavLst>
                                        <p:tav tm="0">
                                          <p:val>
                                            <p:strVal val="#ppt_x"/>
                                          </p:val>
                                        </p:tav>
                                        <p:tav tm="100000">
                                          <p:val>
                                            <p:strVal val="#ppt_x"/>
                                          </p:val>
                                        </p:tav>
                                      </p:tavLst>
                                    </p:anim>
                                    <p:anim calcmode="lin" valueType="num">
                                      <p:cBhvr>
                                        <p:cTn id="26" dur="500" fill="hold"/>
                                        <p:tgtEl>
                                          <p:spTgt spid="15"/>
                                        </p:tgtEl>
                                        <p:attrNameLst>
                                          <p:attrName>ppt_y</p:attrName>
                                        </p:attrNameLst>
                                      </p:cBhvr>
                                      <p:tavLst>
                                        <p:tav tm="0">
                                          <p:val>
                                            <p:strVal val="#ppt_y-#ppt_h/2"/>
                                          </p:val>
                                        </p:tav>
                                        <p:tav tm="100000">
                                          <p:val>
                                            <p:strVal val="#ppt_y"/>
                                          </p:val>
                                        </p:tav>
                                      </p:tavLst>
                                    </p:anim>
                                    <p:anim calcmode="lin" valueType="num">
                                      <p:cBhvr>
                                        <p:cTn id="27" dur="500" fill="hold"/>
                                        <p:tgtEl>
                                          <p:spTgt spid="15"/>
                                        </p:tgtEl>
                                        <p:attrNameLst>
                                          <p:attrName>ppt_w</p:attrName>
                                        </p:attrNameLst>
                                      </p:cBhvr>
                                      <p:tavLst>
                                        <p:tav tm="0">
                                          <p:val>
                                            <p:strVal val="#ppt_w"/>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childTnLst>
                                </p:cTn>
                              </p:par>
                              <p:par>
                                <p:cTn id="29" presetID="17" presetClass="entr" presetSubtype="1" fill="hold" grpId="0" nodeType="withEffect">
                                  <p:stCondLst>
                                    <p:cond delay="0"/>
                                  </p:stCondLst>
                                  <p:childTnLst>
                                    <p:set>
                                      <p:cBhvr>
                                        <p:cTn id="30" dur="1" fill="hold">
                                          <p:stCondLst>
                                            <p:cond delay="0"/>
                                          </p:stCondLst>
                                        </p:cTn>
                                        <p:tgtEl>
                                          <p:spTgt spid="156"/>
                                        </p:tgtEl>
                                        <p:attrNameLst>
                                          <p:attrName>style.visibility</p:attrName>
                                        </p:attrNameLst>
                                      </p:cBhvr>
                                      <p:to>
                                        <p:strVal val="visible"/>
                                      </p:to>
                                    </p:set>
                                    <p:anim calcmode="lin" valueType="num">
                                      <p:cBhvr>
                                        <p:cTn id="31" dur="500" fill="hold"/>
                                        <p:tgtEl>
                                          <p:spTgt spid="156"/>
                                        </p:tgtEl>
                                        <p:attrNameLst>
                                          <p:attrName>ppt_x</p:attrName>
                                        </p:attrNameLst>
                                      </p:cBhvr>
                                      <p:tavLst>
                                        <p:tav tm="0">
                                          <p:val>
                                            <p:strVal val="#ppt_x"/>
                                          </p:val>
                                        </p:tav>
                                        <p:tav tm="100000">
                                          <p:val>
                                            <p:strVal val="#ppt_x"/>
                                          </p:val>
                                        </p:tav>
                                      </p:tavLst>
                                    </p:anim>
                                    <p:anim calcmode="lin" valueType="num">
                                      <p:cBhvr>
                                        <p:cTn id="32" dur="500" fill="hold"/>
                                        <p:tgtEl>
                                          <p:spTgt spid="156"/>
                                        </p:tgtEl>
                                        <p:attrNameLst>
                                          <p:attrName>ppt_y</p:attrName>
                                        </p:attrNameLst>
                                      </p:cBhvr>
                                      <p:tavLst>
                                        <p:tav tm="0">
                                          <p:val>
                                            <p:strVal val="#ppt_y-#ppt_h/2"/>
                                          </p:val>
                                        </p:tav>
                                        <p:tav tm="100000">
                                          <p:val>
                                            <p:strVal val="#ppt_y"/>
                                          </p:val>
                                        </p:tav>
                                      </p:tavLst>
                                    </p:anim>
                                    <p:anim calcmode="lin" valueType="num">
                                      <p:cBhvr>
                                        <p:cTn id="33" dur="500" fill="hold"/>
                                        <p:tgtEl>
                                          <p:spTgt spid="156"/>
                                        </p:tgtEl>
                                        <p:attrNameLst>
                                          <p:attrName>ppt_w</p:attrName>
                                        </p:attrNameLst>
                                      </p:cBhvr>
                                      <p:tavLst>
                                        <p:tav tm="0">
                                          <p:val>
                                            <p:strVal val="#ppt_w"/>
                                          </p:val>
                                        </p:tav>
                                        <p:tav tm="100000">
                                          <p:val>
                                            <p:strVal val="#ppt_w"/>
                                          </p:val>
                                        </p:tav>
                                      </p:tavLst>
                                    </p:anim>
                                    <p:anim calcmode="lin" valueType="num">
                                      <p:cBhvr>
                                        <p:cTn id="34" dur="500" fill="hold"/>
                                        <p:tgtEl>
                                          <p:spTgt spid="156"/>
                                        </p:tgtEl>
                                        <p:attrNameLst>
                                          <p:attrName>ppt_h</p:attrName>
                                        </p:attrNameLst>
                                      </p:cBhvr>
                                      <p:tavLst>
                                        <p:tav tm="0">
                                          <p:val>
                                            <p:fltVal val="0"/>
                                          </p:val>
                                        </p:tav>
                                        <p:tav tm="100000">
                                          <p:val>
                                            <p:strVal val="#ppt_h"/>
                                          </p:val>
                                        </p:tav>
                                      </p:tavLst>
                                    </p:anim>
                                  </p:childTnLst>
                                </p:cTn>
                              </p:par>
                              <p:par>
                                <p:cTn id="35" presetID="17" presetClass="entr" presetSubtype="1" fill="hold" grpId="0" nodeType="withEffect">
                                  <p:stCondLst>
                                    <p:cond delay="0"/>
                                  </p:stCondLst>
                                  <p:childTnLst>
                                    <p:set>
                                      <p:cBhvr>
                                        <p:cTn id="36" dur="1" fill="hold">
                                          <p:stCondLst>
                                            <p:cond delay="0"/>
                                          </p:stCondLst>
                                        </p:cTn>
                                        <p:tgtEl>
                                          <p:spTgt spid="157"/>
                                        </p:tgtEl>
                                        <p:attrNameLst>
                                          <p:attrName>style.visibility</p:attrName>
                                        </p:attrNameLst>
                                      </p:cBhvr>
                                      <p:to>
                                        <p:strVal val="visible"/>
                                      </p:to>
                                    </p:set>
                                    <p:anim calcmode="lin" valueType="num">
                                      <p:cBhvr>
                                        <p:cTn id="37" dur="500" fill="hold"/>
                                        <p:tgtEl>
                                          <p:spTgt spid="157"/>
                                        </p:tgtEl>
                                        <p:attrNameLst>
                                          <p:attrName>ppt_x</p:attrName>
                                        </p:attrNameLst>
                                      </p:cBhvr>
                                      <p:tavLst>
                                        <p:tav tm="0">
                                          <p:val>
                                            <p:strVal val="#ppt_x"/>
                                          </p:val>
                                        </p:tav>
                                        <p:tav tm="100000">
                                          <p:val>
                                            <p:strVal val="#ppt_x"/>
                                          </p:val>
                                        </p:tav>
                                      </p:tavLst>
                                    </p:anim>
                                    <p:anim calcmode="lin" valueType="num">
                                      <p:cBhvr>
                                        <p:cTn id="38" dur="500" fill="hold"/>
                                        <p:tgtEl>
                                          <p:spTgt spid="157"/>
                                        </p:tgtEl>
                                        <p:attrNameLst>
                                          <p:attrName>ppt_y</p:attrName>
                                        </p:attrNameLst>
                                      </p:cBhvr>
                                      <p:tavLst>
                                        <p:tav tm="0">
                                          <p:val>
                                            <p:strVal val="#ppt_y-#ppt_h/2"/>
                                          </p:val>
                                        </p:tav>
                                        <p:tav tm="100000">
                                          <p:val>
                                            <p:strVal val="#ppt_y"/>
                                          </p:val>
                                        </p:tav>
                                      </p:tavLst>
                                    </p:anim>
                                    <p:anim calcmode="lin" valueType="num">
                                      <p:cBhvr>
                                        <p:cTn id="39" dur="500" fill="hold"/>
                                        <p:tgtEl>
                                          <p:spTgt spid="157"/>
                                        </p:tgtEl>
                                        <p:attrNameLst>
                                          <p:attrName>ppt_w</p:attrName>
                                        </p:attrNameLst>
                                      </p:cBhvr>
                                      <p:tavLst>
                                        <p:tav tm="0">
                                          <p:val>
                                            <p:strVal val="#ppt_w"/>
                                          </p:val>
                                        </p:tav>
                                        <p:tav tm="100000">
                                          <p:val>
                                            <p:strVal val="#ppt_w"/>
                                          </p:val>
                                        </p:tav>
                                      </p:tavLst>
                                    </p:anim>
                                    <p:anim calcmode="lin" valueType="num">
                                      <p:cBhvr>
                                        <p:cTn id="40" dur="500" fill="hold"/>
                                        <p:tgtEl>
                                          <p:spTgt spid="157"/>
                                        </p:tgtEl>
                                        <p:attrNameLst>
                                          <p:attrName>ppt_h</p:attrName>
                                        </p:attrNameLst>
                                      </p:cBhvr>
                                      <p:tavLst>
                                        <p:tav tm="0">
                                          <p:val>
                                            <p:fltVal val="0"/>
                                          </p:val>
                                        </p:tav>
                                        <p:tav tm="100000">
                                          <p:val>
                                            <p:strVal val="#ppt_h"/>
                                          </p:val>
                                        </p:tav>
                                      </p:tavLst>
                                    </p:anim>
                                  </p:childTnLst>
                                </p:cTn>
                              </p:par>
                            </p:childTnLst>
                          </p:cTn>
                        </p:par>
                        <p:par>
                          <p:cTn id="41" fill="hold">
                            <p:stCondLst>
                              <p:cond delay="1500"/>
                            </p:stCondLst>
                            <p:childTnLst>
                              <p:par>
                                <p:cTn id="42" presetID="23" presetClass="entr" presetSubtype="16" fill="hold" grpId="0" nodeType="afterEffect">
                                  <p:stCondLst>
                                    <p:cond delay="0"/>
                                  </p:stCondLst>
                                  <p:childTnLst>
                                    <p:set>
                                      <p:cBhvr>
                                        <p:cTn id="43" dur="1" fill="hold">
                                          <p:stCondLst>
                                            <p:cond delay="0"/>
                                          </p:stCondLst>
                                        </p:cTn>
                                        <p:tgtEl>
                                          <p:spTgt spid="159"/>
                                        </p:tgtEl>
                                        <p:attrNameLst>
                                          <p:attrName>style.visibility</p:attrName>
                                        </p:attrNameLst>
                                      </p:cBhvr>
                                      <p:to>
                                        <p:strVal val="visible"/>
                                      </p:to>
                                    </p:set>
                                    <p:anim calcmode="lin" valueType="num">
                                      <p:cBhvr>
                                        <p:cTn id="44" dur="500" fill="hold"/>
                                        <p:tgtEl>
                                          <p:spTgt spid="159"/>
                                        </p:tgtEl>
                                        <p:attrNameLst>
                                          <p:attrName>ppt_w</p:attrName>
                                        </p:attrNameLst>
                                      </p:cBhvr>
                                      <p:tavLst>
                                        <p:tav tm="0">
                                          <p:val>
                                            <p:fltVal val="0"/>
                                          </p:val>
                                        </p:tav>
                                        <p:tav tm="100000">
                                          <p:val>
                                            <p:strVal val="#ppt_w"/>
                                          </p:val>
                                        </p:tav>
                                      </p:tavLst>
                                    </p:anim>
                                    <p:anim calcmode="lin" valueType="num">
                                      <p:cBhvr>
                                        <p:cTn id="45" dur="500" fill="hold"/>
                                        <p:tgtEl>
                                          <p:spTgt spid="159"/>
                                        </p:tgtEl>
                                        <p:attrNameLst>
                                          <p:attrName>ppt_h</p:attrName>
                                        </p:attrNameLst>
                                      </p:cBhvr>
                                      <p:tavLst>
                                        <p:tav tm="0">
                                          <p:val>
                                            <p:fltVal val="0"/>
                                          </p:val>
                                        </p:tav>
                                        <p:tav tm="100000">
                                          <p:val>
                                            <p:strVal val="#ppt_h"/>
                                          </p:val>
                                        </p:tav>
                                      </p:tavLst>
                                    </p:anim>
                                  </p:childTnLst>
                                </p:cTn>
                              </p:par>
                            </p:childTnLst>
                          </p:cTn>
                        </p:par>
                        <p:par>
                          <p:cTn id="46" fill="hold">
                            <p:stCondLst>
                              <p:cond delay="2000"/>
                            </p:stCondLst>
                            <p:childTnLst>
                              <p:par>
                                <p:cTn id="47" presetID="23" presetClass="entr" presetSubtype="16" fill="hold" nodeType="afterEffect">
                                  <p:stCondLst>
                                    <p:cond delay="0"/>
                                  </p:stCondLst>
                                  <p:childTnLst>
                                    <p:set>
                                      <p:cBhvr>
                                        <p:cTn id="48" dur="1" fill="hold">
                                          <p:stCondLst>
                                            <p:cond delay="0"/>
                                          </p:stCondLst>
                                        </p:cTn>
                                        <p:tgtEl>
                                          <p:spTgt spid="160"/>
                                        </p:tgtEl>
                                        <p:attrNameLst>
                                          <p:attrName>style.visibility</p:attrName>
                                        </p:attrNameLst>
                                      </p:cBhvr>
                                      <p:to>
                                        <p:strVal val="visible"/>
                                      </p:to>
                                    </p:set>
                                    <p:anim calcmode="lin" valueType="num">
                                      <p:cBhvr>
                                        <p:cTn id="49" dur="500" fill="hold"/>
                                        <p:tgtEl>
                                          <p:spTgt spid="160"/>
                                        </p:tgtEl>
                                        <p:attrNameLst>
                                          <p:attrName>ppt_w</p:attrName>
                                        </p:attrNameLst>
                                      </p:cBhvr>
                                      <p:tavLst>
                                        <p:tav tm="0">
                                          <p:val>
                                            <p:fltVal val="0"/>
                                          </p:val>
                                        </p:tav>
                                        <p:tav tm="100000">
                                          <p:val>
                                            <p:strVal val="#ppt_w"/>
                                          </p:val>
                                        </p:tav>
                                      </p:tavLst>
                                    </p:anim>
                                    <p:anim calcmode="lin" valueType="num">
                                      <p:cBhvr>
                                        <p:cTn id="50" dur="500" fill="hold"/>
                                        <p:tgtEl>
                                          <p:spTgt spid="160"/>
                                        </p:tgtEl>
                                        <p:attrNameLst>
                                          <p:attrName>ppt_h</p:attrName>
                                        </p:attrNameLst>
                                      </p:cBhvr>
                                      <p:tavLst>
                                        <p:tav tm="0">
                                          <p:val>
                                            <p:fltVal val="0"/>
                                          </p:val>
                                        </p:tav>
                                        <p:tav tm="100000">
                                          <p:val>
                                            <p:strVal val="#ppt_h"/>
                                          </p:val>
                                        </p:tav>
                                      </p:tavLst>
                                    </p:anim>
                                  </p:childTnLst>
                                </p:cTn>
                              </p:par>
                            </p:childTnLst>
                          </p:cTn>
                        </p:par>
                        <p:par>
                          <p:cTn id="51" fill="hold">
                            <p:stCondLst>
                              <p:cond delay="2500"/>
                            </p:stCondLst>
                            <p:childTnLst>
                              <p:par>
                                <p:cTn id="52" presetID="23" presetClass="entr" presetSubtype="16" fill="hold" grpId="0" nodeType="afterEffect">
                                  <p:stCondLst>
                                    <p:cond delay="0"/>
                                  </p:stCondLst>
                                  <p:childTnLst>
                                    <p:set>
                                      <p:cBhvr>
                                        <p:cTn id="53" dur="1" fill="hold">
                                          <p:stCondLst>
                                            <p:cond delay="0"/>
                                          </p:stCondLst>
                                        </p:cTn>
                                        <p:tgtEl>
                                          <p:spTgt spid="181"/>
                                        </p:tgtEl>
                                        <p:attrNameLst>
                                          <p:attrName>style.visibility</p:attrName>
                                        </p:attrNameLst>
                                      </p:cBhvr>
                                      <p:to>
                                        <p:strVal val="visible"/>
                                      </p:to>
                                    </p:set>
                                    <p:anim calcmode="lin" valueType="num">
                                      <p:cBhvr>
                                        <p:cTn id="54" dur="500" fill="hold"/>
                                        <p:tgtEl>
                                          <p:spTgt spid="181"/>
                                        </p:tgtEl>
                                        <p:attrNameLst>
                                          <p:attrName>ppt_w</p:attrName>
                                        </p:attrNameLst>
                                      </p:cBhvr>
                                      <p:tavLst>
                                        <p:tav tm="0">
                                          <p:val>
                                            <p:fltVal val="0"/>
                                          </p:val>
                                        </p:tav>
                                        <p:tav tm="100000">
                                          <p:val>
                                            <p:strVal val="#ppt_w"/>
                                          </p:val>
                                        </p:tav>
                                      </p:tavLst>
                                    </p:anim>
                                    <p:anim calcmode="lin" valueType="num">
                                      <p:cBhvr>
                                        <p:cTn id="55" dur="500" fill="hold"/>
                                        <p:tgtEl>
                                          <p:spTgt spid="18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animBg="1"/>
      <p:bldP spid="15" grpId="0" animBg="1"/>
      <p:bldP spid="154" grpId="0" animBg="1"/>
      <p:bldP spid="155" grpId="0" animBg="1"/>
      <p:bldP spid="156" grpId="0" animBg="1" autoUpdateAnimBg="0"/>
      <p:bldP spid="157" grpId="0" animBg="1" autoUpdateAnimBg="0"/>
      <p:bldP spid="159" grpId="0" animBg="1"/>
      <p:bldP spid="18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Interfaz</a:t>
            </a:r>
            <a:r>
              <a:rPr lang="en-GB" dirty="0" smtClean="0"/>
              <a:t> de </a:t>
            </a:r>
            <a:r>
              <a:rPr lang="en-GB" dirty="0" err="1" smtClean="0"/>
              <a:t>Usuario</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53</a:t>
            </a:fld>
            <a:endParaRPr lang="es-ES" dirty="0"/>
          </a:p>
        </p:txBody>
      </p:sp>
      <p:sp>
        <p:nvSpPr>
          <p:cNvPr id="182" name="Rectangle 9"/>
          <p:cNvSpPr>
            <a:spLocks noChangeArrowheads="1"/>
          </p:cNvSpPr>
          <p:nvPr/>
        </p:nvSpPr>
        <p:spPr bwMode="auto">
          <a:xfrm>
            <a:off x="611188" y="1196975"/>
            <a:ext cx="8208962"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buFont typeface="Wingdings" panose="05000000000000000000" pitchFamily="2" charset="2"/>
              <a:buNone/>
            </a:pPr>
            <a:r>
              <a:rPr lang="es-ES_tradnl" altLang="es-ES" sz="2400" b="1" dirty="0">
                <a:solidFill>
                  <a:srgbClr val="993300"/>
                </a:solidFill>
              </a:rPr>
              <a:t>Terminales </a:t>
            </a:r>
            <a:r>
              <a:rPr lang="es-ES_tradnl" altLang="es-ES" sz="2400" b="1" dirty="0" smtClean="0">
                <a:solidFill>
                  <a:srgbClr val="993300"/>
                </a:solidFill>
              </a:rPr>
              <a:t>internos (consola)</a:t>
            </a:r>
            <a:endParaRPr lang="es-ES_tradnl" altLang="es-ES" sz="2400" b="1" dirty="0">
              <a:solidFill>
                <a:srgbClr val="993300"/>
              </a:solidFill>
            </a:endParaRPr>
          </a:p>
          <a:p>
            <a:pPr algn="just" eaLnBrk="1" hangingPunct="1"/>
            <a:r>
              <a:rPr lang="es-ES_tradnl" altLang="es-ES" sz="2400" dirty="0">
                <a:solidFill>
                  <a:srgbClr val="993300"/>
                </a:solidFill>
              </a:rPr>
              <a:t>Se trata de tres dispositivos independientes:</a:t>
            </a:r>
          </a:p>
          <a:p>
            <a:pPr lvl="1" algn="just" eaLnBrk="1" hangingPunct="1"/>
            <a:r>
              <a:rPr lang="es-ES_tradnl" altLang="es-ES" sz="2000" dirty="0">
                <a:solidFill>
                  <a:srgbClr val="993300"/>
                </a:solidFill>
              </a:rPr>
              <a:t>Pantalla</a:t>
            </a:r>
          </a:p>
          <a:p>
            <a:pPr lvl="1" algn="just" eaLnBrk="1" hangingPunct="1"/>
            <a:r>
              <a:rPr lang="es-ES_tradnl" altLang="es-ES" sz="2000" dirty="0">
                <a:solidFill>
                  <a:srgbClr val="993300"/>
                </a:solidFill>
              </a:rPr>
              <a:t>Teclado</a:t>
            </a:r>
          </a:p>
          <a:p>
            <a:pPr lvl="1" algn="just" eaLnBrk="1" hangingPunct="1"/>
            <a:r>
              <a:rPr lang="es-ES_tradnl" altLang="es-ES" sz="2000" dirty="0">
                <a:solidFill>
                  <a:srgbClr val="993300"/>
                </a:solidFill>
              </a:rPr>
              <a:t>Ratón</a:t>
            </a:r>
          </a:p>
          <a:p>
            <a:pPr algn="just" eaLnBrk="1" hangingPunct="1"/>
            <a:r>
              <a:rPr lang="es-ES_tradnl" altLang="es-ES" sz="2400" dirty="0">
                <a:solidFill>
                  <a:srgbClr val="993300"/>
                </a:solidFill>
              </a:rPr>
              <a:t>Fuertemente relacionados entre ellos</a:t>
            </a:r>
          </a:p>
        </p:txBody>
      </p:sp>
      <p:sp>
        <p:nvSpPr>
          <p:cNvPr id="183" name="AutoShape 10"/>
          <p:cNvSpPr>
            <a:spLocks noChangeArrowheads="1"/>
          </p:cNvSpPr>
          <p:nvPr/>
        </p:nvSpPr>
        <p:spPr bwMode="auto">
          <a:xfrm>
            <a:off x="611188" y="6021388"/>
            <a:ext cx="7848600" cy="576262"/>
          </a:xfrm>
          <a:prstGeom prst="leftRightArrow">
            <a:avLst>
              <a:gd name="adj1" fmla="val 100000"/>
              <a:gd name="adj2" fmla="val 131974"/>
            </a:avLst>
          </a:prstGeom>
          <a:solidFill>
            <a:schemeClr val="accent1"/>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BUS</a:t>
            </a:r>
            <a:endParaRPr lang="es-ES" altLang="es-ES" sz="1800">
              <a:solidFill>
                <a:schemeClr val="tx1"/>
              </a:solidFill>
            </a:endParaRPr>
          </a:p>
        </p:txBody>
      </p:sp>
      <p:sp>
        <p:nvSpPr>
          <p:cNvPr id="184" name="AutoShape 11"/>
          <p:cNvSpPr>
            <a:spLocks noChangeArrowheads="1"/>
          </p:cNvSpPr>
          <p:nvPr/>
        </p:nvSpPr>
        <p:spPr bwMode="auto">
          <a:xfrm rot="16200000">
            <a:off x="1150938" y="5553075"/>
            <a:ext cx="649288" cy="287337"/>
          </a:xfrm>
          <a:prstGeom prst="leftRightArrow">
            <a:avLst>
              <a:gd name="adj1" fmla="val 100000"/>
              <a:gd name="adj2" fmla="val 42808"/>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grpSp>
        <p:nvGrpSpPr>
          <p:cNvPr id="185" name="Group 12"/>
          <p:cNvGrpSpPr>
            <a:grpSpLocks/>
          </p:cNvGrpSpPr>
          <p:nvPr/>
        </p:nvGrpSpPr>
        <p:grpSpPr bwMode="auto">
          <a:xfrm>
            <a:off x="900113" y="4365625"/>
            <a:ext cx="1150937" cy="1009650"/>
            <a:chOff x="4468" y="935"/>
            <a:chExt cx="725" cy="636"/>
          </a:xfrm>
        </p:grpSpPr>
        <p:grpSp>
          <p:nvGrpSpPr>
            <p:cNvPr id="186" name="Group 13"/>
            <p:cNvGrpSpPr>
              <a:grpSpLocks/>
            </p:cNvGrpSpPr>
            <p:nvPr/>
          </p:nvGrpSpPr>
          <p:grpSpPr bwMode="auto">
            <a:xfrm>
              <a:off x="4468" y="935"/>
              <a:ext cx="725" cy="636"/>
              <a:chOff x="884" y="980"/>
              <a:chExt cx="3401" cy="2950"/>
            </a:xfrm>
          </p:grpSpPr>
          <p:grpSp>
            <p:nvGrpSpPr>
              <p:cNvPr id="188" name="Group 14"/>
              <p:cNvGrpSpPr>
                <a:grpSpLocks/>
              </p:cNvGrpSpPr>
              <p:nvPr/>
            </p:nvGrpSpPr>
            <p:grpSpPr bwMode="auto">
              <a:xfrm>
                <a:off x="975" y="3838"/>
                <a:ext cx="3128" cy="92"/>
                <a:chOff x="1021" y="980"/>
                <a:chExt cx="3128" cy="92"/>
              </a:xfrm>
            </p:grpSpPr>
            <p:sp>
              <p:nvSpPr>
                <p:cNvPr id="288" name="Rectangle 15"/>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9" name="Rectangle 16"/>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0" name="Rectangle 17"/>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1" name="Rectangle 18"/>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2" name="Rectangle 19"/>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3" name="Rectangle 20"/>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4" name="Rectangle 21"/>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5" name="Rectangle 22"/>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6" name="Rectangle 23"/>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7" name="Rectangle 24"/>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8" name="Rectangle 25"/>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9" name="Rectangle 26"/>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0" name="Rectangle 27"/>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1" name="Rectangle 28"/>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2" name="Rectangle 29"/>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3" name="Rectangle 30"/>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4" name="Rectangle 31"/>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5" name="Rectangle 32"/>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6" name="Rectangle 33"/>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7" name="Rectangle 34"/>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8" name="Rectangle 35"/>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9" name="Rectangle 36"/>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0" name="Rectangle 37"/>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1" name="Rectangle 38"/>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2" name="Rectangle 39"/>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3" name="Rectangle 40"/>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4" name="Rectangle 41"/>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5" name="Rectangle 42"/>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6" name="Rectangle 43"/>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7" name="Rectangle 44"/>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8" name="Rectangle 45"/>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9" name="Rectangle 46"/>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20" name="Rectangle 47"/>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21" name="Rectangle 48"/>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22" name="Rectangle 49"/>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189" name="Group 50"/>
              <p:cNvGrpSpPr>
                <a:grpSpLocks/>
              </p:cNvGrpSpPr>
              <p:nvPr/>
            </p:nvGrpSpPr>
            <p:grpSpPr bwMode="auto">
              <a:xfrm>
                <a:off x="884" y="1117"/>
                <a:ext cx="90" cy="2677"/>
                <a:chOff x="4195" y="1117"/>
                <a:chExt cx="90" cy="2677"/>
              </a:xfrm>
            </p:grpSpPr>
            <p:sp>
              <p:nvSpPr>
                <p:cNvPr id="258" name="Rectangle 51"/>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9" name="Rectangle 52"/>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0" name="Rectangle 53"/>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1" name="Rectangle 54"/>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2" name="Rectangle 55"/>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3" name="Rectangle 56"/>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4" name="Rectangle 57"/>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5" name="Rectangle 58"/>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6" name="Rectangle 59"/>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7" name="Rectangle 60"/>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8" name="Rectangle 61"/>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9" name="Rectangle 62"/>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0" name="Rectangle 63"/>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1" name="Rectangle 64"/>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2" name="Rectangle 65"/>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3" name="Rectangle 66"/>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4" name="Rectangle 67"/>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5" name="Rectangle 68"/>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6" name="Rectangle 69"/>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7" name="Rectangle 70"/>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8" name="Rectangle 71"/>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9" name="Rectangle 72"/>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0" name="Rectangle 73"/>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1" name="Rectangle 74"/>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2" name="Rectangle 75"/>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3" name="Rectangle 76"/>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4" name="Rectangle 77"/>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5" name="Rectangle 78"/>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6" name="Rectangle 79"/>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7" name="Rectangle 80"/>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190" name="Rectangle 81"/>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nvGrpSpPr>
              <p:cNvPr id="191" name="Group 82"/>
              <p:cNvGrpSpPr>
                <a:grpSpLocks/>
              </p:cNvGrpSpPr>
              <p:nvPr/>
            </p:nvGrpSpPr>
            <p:grpSpPr bwMode="auto">
              <a:xfrm>
                <a:off x="4195" y="1117"/>
                <a:ext cx="90" cy="2677"/>
                <a:chOff x="4195" y="1117"/>
                <a:chExt cx="90" cy="2677"/>
              </a:xfrm>
            </p:grpSpPr>
            <p:sp>
              <p:nvSpPr>
                <p:cNvPr id="228" name="Rectangle 83"/>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9" name="Rectangle 84"/>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0" name="Rectangle 85"/>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1" name="Rectangle 86"/>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2" name="Rectangle 87"/>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3" name="Rectangle 88"/>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4" name="Rectangle 89"/>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5" name="Rectangle 90"/>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6" name="Rectangle 91"/>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7" name="Rectangle 92"/>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8" name="Rectangle 93"/>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9" name="Rectangle 94"/>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0" name="Rectangle 95"/>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1" name="Rectangle 96"/>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2" name="Rectangle 97"/>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3" name="Rectangle 98"/>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4" name="Rectangle 99"/>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5" name="Rectangle 100"/>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6" name="Rectangle 101"/>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7" name="Rectangle 102"/>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8" name="Rectangle 103"/>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9" name="Rectangle 104"/>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0" name="Rectangle 105"/>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1" name="Rectangle 106"/>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2" name="Rectangle 107"/>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3" name="Rectangle 108"/>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4" name="Rectangle 109"/>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5" name="Rectangle 110"/>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6" name="Rectangle 111"/>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7" name="Rectangle 112"/>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192" name="Group 113"/>
              <p:cNvGrpSpPr>
                <a:grpSpLocks/>
              </p:cNvGrpSpPr>
              <p:nvPr/>
            </p:nvGrpSpPr>
            <p:grpSpPr bwMode="auto">
              <a:xfrm>
                <a:off x="1021" y="980"/>
                <a:ext cx="3128" cy="92"/>
                <a:chOff x="1021" y="980"/>
                <a:chExt cx="3128" cy="92"/>
              </a:xfrm>
            </p:grpSpPr>
            <p:sp>
              <p:nvSpPr>
                <p:cNvPr id="193" name="Rectangle 114"/>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94" name="Rectangle 115"/>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95" name="Rectangle 116"/>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96" name="Rectangle 117"/>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97" name="Rectangle 118"/>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98" name="Rectangle 119"/>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99" name="Rectangle 120"/>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0" name="Rectangle 121"/>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1" name="Rectangle 122"/>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2" name="Rectangle 123"/>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3" name="Rectangle 124"/>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4" name="Rectangle 125"/>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5" name="Rectangle 126"/>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6" name="Rectangle 127"/>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7" name="Rectangle 128"/>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8" name="Rectangle 129"/>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9" name="Rectangle 130"/>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0" name="Rectangle 131"/>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1" name="Rectangle 132"/>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2" name="Rectangle 133"/>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3" name="Rectangle 134"/>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4" name="Rectangle 135"/>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5" name="Rectangle 136"/>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6" name="Rectangle 137"/>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7" name="Rectangle 138"/>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8" name="Rectangle 139"/>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9" name="Rectangle 140"/>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0" name="Rectangle 141"/>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1" name="Rectangle 142"/>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2" name="Rectangle 143"/>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3" name="Rectangle 144"/>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4" name="Rectangle 145"/>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5" name="Rectangle 146"/>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6" name="Rectangle 147"/>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7" name="Rectangle 148"/>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sp>
          <p:nvSpPr>
            <p:cNvPr id="187" name="Text Box 149"/>
            <p:cNvSpPr txBox="1">
              <a:spLocks noChangeArrowheads="1"/>
            </p:cNvSpPr>
            <p:nvPr/>
          </p:nvSpPr>
          <p:spPr bwMode="auto">
            <a:xfrm>
              <a:off x="4495" y="1152"/>
              <a:ext cx="6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a:solidFill>
                    <a:schemeClr val="bg1"/>
                  </a:solidFill>
                </a:rPr>
                <a:t>procesador</a:t>
              </a:r>
              <a:endParaRPr lang="es-ES" altLang="es-ES" sz="1400">
                <a:solidFill>
                  <a:schemeClr val="bg1"/>
                </a:solidFill>
              </a:endParaRPr>
            </a:p>
          </p:txBody>
        </p:sp>
      </p:grpSp>
      <p:sp>
        <p:nvSpPr>
          <p:cNvPr id="323" name="Rectangle 150"/>
          <p:cNvSpPr>
            <a:spLocks noChangeArrowheads="1"/>
          </p:cNvSpPr>
          <p:nvPr/>
        </p:nvSpPr>
        <p:spPr bwMode="auto">
          <a:xfrm>
            <a:off x="3924300" y="4652963"/>
            <a:ext cx="1079500" cy="792162"/>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600">
                <a:solidFill>
                  <a:schemeClr val="tx1"/>
                </a:solidFill>
              </a:rPr>
              <a:t>Adaptador</a:t>
            </a:r>
            <a:br>
              <a:rPr lang="es-ES_tradnl" altLang="es-ES" sz="1600">
                <a:solidFill>
                  <a:schemeClr val="tx1"/>
                </a:solidFill>
              </a:rPr>
            </a:br>
            <a:r>
              <a:rPr lang="es-ES_tradnl" altLang="es-ES" sz="1600">
                <a:solidFill>
                  <a:schemeClr val="tx1"/>
                </a:solidFill>
              </a:rPr>
              <a:t>Teclado</a:t>
            </a:r>
            <a:endParaRPr lang="es-ES" altLang="es-ES" sz="1600">
              <a:solidFill>
                <a:schemeClr val="tx1"/>
              </a:solidFill>
            </a:endParaRPr>
          </a:p>
        </p:txBody>
      </p:sp>
      <p:sp>
        <p:nvSpPr>
          <p:cNvPr id="324" name="Rectangle 151"/>
          <p:cNvSpPr>
            <a:spLocks noChangeArrowheads="1"/>
          </p:cNvSpPr>
          <p:nvPr/>
        </p:nvSpPr>
        <p:spPr bwMode="auto">
          <a:xfrm>
            <a:off x="2341563" y="4437063"/>
            <a:ext cx="1295400" cy="792162"/>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Memoria</a:t>
            </a:r>
            <a:endParaRPr lang="es-ES" altLang="es-ES" sz="1800">
              <a:solidFill>
                <a:schemeClr val="tx1"/>
              </a:solidFill>
            </a:endParaRPr>
          </a:p>
        </p:txBody>
      </p:sp>
      <p:sp>
        <p:nvSpPr>
          <p:cNvPr id="325" name="AutoShape 152"/>
          <p:cNvSpPr>
            <a:spLocks noChangeArrowheads="1"/>
          </p:cNvSpPr>
          <p:nvPr/>
        </p:nvSpPr>
        <p:spPr bwMode="auto">
          <a:xfrm rot="16200000">
            <a:off x="4175126" y="5589587"/>
            <a:ext cx="577850" cy="288925"/>
          </a:xfrm>
          <a:prstGeom prst="leftRightArrow">
            <a:avLst>
              <a:gd name="adj1" fmla="val 100000"/>
              <a:gd name="adj2" fmla="val 37889"/>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326" name="AutoShape 153"/>
          <p:cNvSpPr>
            <a:spLocks noChangeArrowheads="1"/>
          </p:cNvSpPr>
          <p:nvPr/>
        </p:nvSpPr>
        <p:spPr bwMode="auto">
          <a:xfrm rot="16200000">
            <a:off x="2591594" y="5480844"/>
            <a:ext cx="793750" cy="287338"/>
          </a:xfrm>
          <a:prstGeom prst="leftRightArrow">
            <a:avLst>
              <a:gd name="adj1" fmla="val 100000"/>
              <a:gd name="adj2" fmla="val 52333"/>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327" name="Rectangle 177"/>
          <p:cNvSpPr>
            <a:spLocks noChangeArrowheads="1"/>
          </p:cNvSpPr>
          <p:nvPr/>
        </p:nvSpPr>
        <p:spPr bwMode="auto">
          <a:xfrm>
            <a:off x="5435600" y="4652963"/>
            <a:ext cx="1079500" cy="792162"/>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600">
                <a:solidFill>
                  <a:schemeClr val="tx1"/>
                </a:solidFill>
              </a:rPr>
              <a:t>Adaptador</a:t>
            </a:r>
            <a:br>
              <a:rPr lang="es-ES_tradnl" altLang="es-ES" sz="1600">
                <a:solidFill>
                  <a:schemeClr val="tx1"/>
                </a:solidFill>
              </a:rPr>
            </a:br>
            <a:r>
              <a:rPr lang="es-ES_tradnl" altLang="es-ES" sz="1600">
                <a:solidFill>
                  <a:schemeClr val="tx1"/>
                </a:solidFill>
              </a:rPr>
              <a:t>ratón</a:t>
            </a:r>
            <a:endParaRPr lang="es-ES" altLang="es-ES" sz="1600">
              <a:solidFill>
                <a:schemeClr val="tx1"/>
              </a:solidFill>
            </a:endParaRPr>
          </a:p>
        </p:txBody>
      </p:sp>
      <p:sp>
        <p:nvSpPr>
          <p:cNvPr id="328" name="AutoShape 178"/>
          <p:cNvSpPr>
            <a:spLocks noChangeArrowheads="1"/>
          </p:cNvSpPr>
          <p:nvPr/>
        </p:nvSpPr>
        <p:spPr bwMode="auto">
          <a:xfrm rot="16200000">
            <a:off x="5686426" y="5589587"/>
            <a:ext cx="577850" cy="288925"/>
          </a:xfrm>
          <a:prstGeom prst="leftRightArrow">
            <a:avLst>
              <a:gd name="adj1" fmla="val 100000"/>
              <a:gd name="adj2" fmla="val 37889"/>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329" name="Rectangle 179"/>
          <p:cNvSpPr>
            <a:spLocks noChangeArrowheads="1"/>
          </p:cNvSpPr>
          <p:nvPr/>
        </p:nvSpPr>
        <p:spPr bwMode="auto">
          <a:xfrm>
            <a:off x="6948488" y="4652963"/>
            <a:ext cx="1079500" cy="792162"/>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600">
                <a:solidFill>
                  <a:schemeClr val="tx1"/>
                </a:solidFill>
              </a:rPr>
              <a:t>Adaptador</a:t>
            </a:r>
            <a:br>
              <a:rPr lang="es-ES_tradnl" altLang="es-ES" sz="1600">
                <a:solidFill>
                  <a:schemeClr val="tx1"/>
                </a:solidFill>
              </a:rPr>
            </a:br>
            <a:r>
              <a:rPr lang="es-ES_tradnl" altLang="es-ES" sz="1600">
                <a:solidFill>
                  <a:schemeClr val="tx1"/>
                </a:solidFill>
              </a:rPr>
              <a:t>Pantalla</a:t>
            </a:r>
            <a:endParaRPr lang="es-ES" altLang="es-ES" sz="1600">
              <a:solidFill>
                <a:schemeClr val="tx1"/>
              </a:solidFill>
            </a:endParaRPr>
          </a:p>
        </p:txBody>
      </p:sp>
      <p:sp>
        <p:nvSpPr>
          <p:cNvPr id="330" name="AutoShape 180"/>
          <p:cNvSpPr>
            <a:spLocks noChangeArrowheads="1"/>
          </p:cNvSpPr>
          <p:nvPr/>
        </p:nvSpPr>
        <p:spPr bwMode="auto">
          <a:xfrm rot="16200000">
            <a:off x="7199313" y="5589587"/>
            <a:ext cx="577850" cy="288925"/>
          </a:xfrm>
          <a:prstGeom prst="leftRightArrow">
            <a:avLst>
              <a:gd name="adj1" fmla="val 100000"/>
              <a:gd name="adj2" fmla="val 37889"/>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grpSp>
        <p:nvGrpSpPr>
          <p:cNvPr id="331" name="Group 217"/>
          <p:cNvGrpSpPr>
            <a:grpSpLocks/>
          </p:cNvGrpSpPr>
          <p:nvPr/>
        </p:nvGrpSpPr>
        <p:grpSpPr bwMode="auto">
          <a:xfrm>
            <a:off x="6916738" y="3141663"/>
            <a:ext cx="895350" cy="1042987"/>
            <a:chOff x="2530" y="1709"/>
            <a:chExt cx="732" cy="972"/>
          </a:xfrm>
        </p:grpSpPr>
        <p:sp>
          <p:nvSpPr>
            <p:cNvPr id="332" name="Freeform 188"/>
            <p:cNvSpPr>
              <a:spLocks/>
            </p:cNvSpPr>
            <p:nvPr/>
          </p:nvSpPr>
          <p:spPr bwMode="auto">
            <a:xfrm>
              <a:off x="2752" y="2411"/>
              <a:ext cx="424" cy="180"/>
            </a:xfrm>
            <a:custGeom>
              <a:avLst/>
              <a:gdLst>
                <a:gd name="T0" fmla="*/ 224 w 424"/>
                <a:gd name="T1" fmla="*/ 16 h 180"/>
                <a:gd name="T2" fmla="*/ 0 w 424"/>
                <a:gd name="T3" fmla="*/ 112 h 180"/>
                <a:gd name="T4" fmla="*/ 52 w 424"/>
                <a:gd name="T5" fmla="*/ 180 h 180"/>
                <a:gd name="T6" fmla="*/ 52 w 424"/>
                <a:gd name="T7" fmla="*/ 180 h 180"/>
                <a:gd name="T8" fmla="*/ 148 w 424"/>
                <a:gd name="T9" fmla="*/ 142 h 180"/>
                <a:gd name="T10" fmla="*/ 244 w 424"/>
                <a:gd name="T11" fmla="*/ 100 h 180"/>
                <a:gd name="T12" fmla="*/ 290 w 424"/>
                <a:gd name="T13" fmla="*/ 78 h 180"/>
                <a:gd name="T14" fmla="*/ 336 w 424"/>
                <a:gd name="T15" fmla="*/ 54 h 180"/>
                <a:gd name="T16" fmla="*/ 380 w 424"/>
                <a:gd name="T17" fmla="*/ 30 h 180"/>
                <a:gd name="T18" fmla="*/ 424 w 424"/>
                <a:gd name="T19" fmla="*/ 2 h 180"/>
                <a:gd name="T20" fmla="*/ 424 w 424"/>
                <a:gd name="T21" fmla="*/ 2 h 180"/>
                <a:gd name="T22" fmla="*/ 396 w 424"/>
                <a:gd name="T23" fmla="*/ 0 h 180"/>
                <a:gd name="T24" fmla="*/ 366 w 424"/>
                <a:gd name="T25" fmla="*/ 0 h 180"/>
                <a:gd name="T26" fmla="*/ 332 w 424"/>
                <a:gd name="T27" fmla="*/ 2 h 180"/>
                <a:gd name="T28" fmla="*/ 300 w 424"/>
                <a:gd name="T29" fmla="*/ 4 h 180"/>
                <a:gd name="T30" fmla="*/ 246 w 424"/>
                <a:gd name="T31" fmla="*/ 12 h 180"/>
                <a:gd name="T32" fmla="*/ 224 w 424"/>
                <a:gd name="T33" fmla="*/ 16 h 180"/>
                <a:gd name="T34" fmla="*/ 224 w 424"/>
                <a:gd name="T35" fmla="*/ 16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4"/>
                <a:gd name="T55" fmla="*/ 0 h 180"/>
                <a:gd name="T56" fmla="*/ 424 w 424"/>
                <a:gd name="T57" fmla="*/ 180 h 1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4" h="180">
                  <a:moveTo>
                    <a:pt x="224" y="16"/>
                  </a:moveTo>
                  <a:lnTo>
                    <a:pt x="0" y="112"/>
                  </a:lnTo>
                  <a:lnTo>
                    <a:pt x="52" y="180"/>
                  </a:lnTo>
                  <a:lnTo>
                    <a:pt x="148" y="142"/>
                  </a:lnTo>
                  <a:lnTo>
                    <a:pt x="244" y="100"/>
                  </a:lnTo>
                  <a:lnTo>
                    <a:pt x="290" y="78"/>
                  </a:lnTo>
                  <a:lnTo>
                    <a:pt x="336" y="54"/>
                  </a:lnTo>
                  <a:lnTo>
                    <a:pt x="380" y="30"/>
                  </a:lnTo>
                  <a:lnTo>
                    <a:pt x="424" y="2"/>
                  </a:lnTo>
                  <a:lnTo>
                    <a:pt x="396" y="0"/>
                  </a:lnTo>
                  <a:lnTo>
                    <a:pt x="366" y="0"/>
                  </a:lnTo>
                  <a:lnTo>
                    <a:pt x="332" y="2"/>
                  </a:lnTo>
                  <a:lnTo>
                    <a:pt x="300" y="4"/>
                  </a:lnTo>
                  <a:lnTo>
                    <a:pt x="246" y="12"/>
                  </a:lnTo>
                  <a:lnTo>
                    <a:pt x="22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3" name="Freeform 189"/>
            <p:cNvSpPr>
              <a:spLocks/>
            </p:cNvSpPr>
            <p:nvPr/>
          </p:nvSpPr>
          <p:spPr bwMode="auto">
            <a:xfrm>
              <a:off x="2804" y="2413"/>
              <a:ext cx="414" cy="268"/>
            </a:xfrm>
            <a:custGeom>
              <a:avLst/>
              <a:gdLst>
                <a:gd name="T0" fmla="*/ 396 w 414"/>
                <a:gd name="T1" fmla="*/ 8 h 268"/>
                <a:gd name="T2" fmla="*/ 396 w 414"/>
                <a:gd name="T3" fmla="*/ 8 h 268"/>
                <a:gd name="T4" fmla="*/ 386 w 414"/>
                <a:gd name="T5" fmla="*/ 4 h 268"/>
                <a:gd name="T6" fmla="*/ 372 w 414"/>
                <a:gd name="T7" fmla="*/ 0 h 268"/>
                <a:gd name="T8" fmla="*/ 372 w 414"/>
                <a:gd name="T9" fmla="*/ 0 h 268"/>
                <a:gd name="T10" fmla="*/ 328 w 414"/>
                <a:gd name="T11" fmla="*/ 28 h 268"/>
                <a:gd name="T12" fmla="*/ 284 w 414"/>
                <a:gd name="T13" fmla="*/ 52 h 268"/>
                <a:gd name="T14" fmla="*/ 238 w 414"/>
                <a:gd name="T15" fmla="*/ 76 h 268"/>
                <a:gd name="T16" fmla="*/ 192 w 414"/>
                <a:gd name="T17" fmla="*/ 98 h 268"/>
                <a:gd name="T18" fmla="*/ 96 w 414"/>
                <a:gd name="T19" fmla="*/ 140 h 268"/>
                <a:gd name="T20" fmla="*/ 0 w 414"/>
                <a:gd name="T21" fmla="*/ 178 h 268"/>
                <a:gd name="T22" fmla="*/ 12 w 414"/>
                <a:gd name="T23" fmla="*/ 192 h 268"/>
                <a:gd name="T24" fmla="*/ 12 w 414"/>
                <a:gd name="T25" fmla="*/ 192 h 268"/>
                <a:gd name="T26" fmla="*/ 18 w 414"/>
                <a:gd name="T27" fmla="*/ 202 h 268"/>
                <a:gd name="T28" fmla="*/ 32 w 414"/>
                <a:gd name="T29" fmla="*/ 228 h 268"/>
                <a:gd name="T30" fmla="*/ 42 w 414"/>
                <a:gd name="T31" fmla="*/ 240 h 268"/>
                <a:gd name="T32" fmla="*/ 54 w 414"/>
                <a:gd name="T33" fmla="*/ 252 h 268"/>
                <a:gd name="T34" fmla="*/ 66 w 414"/>
                <a:gd name="T35" fmla="*/ 262 h 268"/>
                <a:gd name="T36" fmla="*/ 74 w 414"/>
                <a:gd name="T37" fmla="*/ 266 h 268"/>
                <a:gd name="T38" fmla="*/ 80 w 414"/>
                <a:gd name="T39" fmla="*/ 266 h 268"/>
                <a:gd name="T40" fmla="*/ 80 w 414"/>
                <a:gd name="T41" fmla="*/ 266 h 268"/>
                <a:gd name="T42" fmla="*/ 88 w 414"/>
                <a:gd name="T43" fmla="*/ 268 h 268"/>
                <a:gd name="T44" fmla="*/ 96 w 414"/>
                <a:gd name="T45" fmla="*/ 266 h 268"/>
                <a:gd name="T46" fmla="*/ 118 w 414"/>
                <a:gd name="T47" fmla="*/ 262 h 268"/>
                <a:gd name="T48" fmla="*/ 142 w 414"/>
                <a:gd name="T49" fmla="*/ 254 h 268"/>
                <a:gd name="T50" fmla="*/ 168 w 414"/>
                <a:gd name="T51" fmla="*/ 246 h 268"/>
                <a:gd name="T52" fmla="*/ 210 w 414"/>
                <a:gd name="T53" fmla="*/ 228 h 268"/>
                <a:gd name="T54" fmla="*/ 228 w 414"/>
                <a:gd name="T55" fmla="*/ 220 h 268"/>
                <a:gd name="T56" fmla="*/ 228 w 414"/>
                <a:gd name="T57" fmla="*/ 220 h 268"/>
                <a:gd name="T58" fmla="*/ 248 w 414"/>
                <a:gd name="T59" fmla="*/ 214 h 268"/>
                <a:gd name="T60" fmla="*/ 270 w 414"/>
                <a:gd name="T61" fmla="*/ 204 h 268"/>
                <a:gd name="T62" fmla="*/ 296 w 414"/>
                <a:gd name="T63" fmla="*/ 192 h 268"/>
                <a:gd name="T64" fmla="*/ 322 w 414"/>
                <a:gd name="T65" fmla="*/ 176 h 268"/>
                <a:gd name="T66" fmla="*/ 336 w 414"/>
                <a:gd name="T67" fmla="*/ 166 h 268"/>
                <a:gd name="T68" fmla="*/ 348 w 414"/>
                <a:gd name="T69" fmla="*/ 154 h 268"/>
                <a:gd name="T70" fmla="*/ 360 w 414"/>
                <a:gd name="T71" fmla="*/ 140 h 268"/>
                <a:gd name="T72" fmla="*/ 370 w 414"/>
                <a:gd name="T73" fmla="*/ 126 h 268"/>
                <a:gd name="T74" fmla="*/ 378 w 414"/>
                <a:gd name="T75" fmla="*/ 110 h 268"/>
                <a:gd name="T76" fmla="*/ 384 w 414"/>
                <a:gd name="T77" fmla="*/ 94 h 268"/>
                <a:gd name="T78" fmla="*/ 384 w 414"/>
                <a:gd name="T79" fmla="*/ 94 h 268"/>
                <a:gd name="T80" fmla="*/ 392 w 414"/>
                <a:gd name="T81" fmla="*/ 84 h 268"/>
                <a:gd name="T82" fmla="*/ 400 w 414"/>
                <a:gd name="T83" fmla="*/ 74 h 268"/>
                <a:gd name="T84" fmla="*/ 406 w 414"/>
                <a:gd name="T85" fmla="*/ 62 h 268"/>
                <a:gd name="T86" fmla="*/ 412 w 414"/>
                <a:gd name="T87" fmla="*/ 48 h 268"/>
                <a:gd name="T88" fmla="*/ 414 w 414"/>
                <a:gd name="T89" fmla="*/ 42 h 268"/>
                <a:gd name="T90" fmla="*/ 414 w 414"/>
                <a:gd name="T91" fmla="*/ 34 h 268"/>
                <a:gd name="T92" fmla="*/ 412 w 414"/>
                <a:gd name="T93" fmla="*/ 28 h 268"/>
                <a:gd name="T94" fmla="*/ 408 w 414"/>
                <a:gd name="T95" fmla="*/ 20 h 268"/>
                <a:gd name="T96" fmla="*/ 404 w 414"/>
                <a:gd name="T97" fmla="*/ 14 h 268"/>
                <a:gd name="T98" fmla="*/ 396 w 414"/>
                <a:gd name="T99" fmla="*/ 8 h 268"/>
                <a:gd name="T100" fmla="*/ 396 w 414"/>
                <a:gd name="T101" fmla="*/ 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4"/>
                <a:gd name="T154" fmla="*/ 0 h 268"/>
                <a:gd name="T155" fmla="*/ 414 w 4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4" h="268">
                  <a:moveTo>
                    <a:pt x="396" y="8"/>
                  </a:moveTo>
                  <a:lnTo>
                    <a:pt x="396" y="8"/>
                  </a:lnTo>
                  <a:lnTo>
                    <a:pt x="386" y="4"/>
                  </a:lnTo>
                  <a:lnTo>
                    <a:pt x="372" y="0"/>
                  </a:lnTo>
                  <a:lnTo>
                    <a:pt x="328" y="28"/>
                  </a:lnTo>
                  <a:lnTo>
                    <a:pt x="284" y="52"/>
                  </a:lnTo>
                  <a:lnTo>
                    <a:pt x="238" y="76"/>
                  </a:lnTo>
                  <a:lnTo>
                    <a:pt x="192" y="98"/>
                  </a:lnTo>
                  <a:lnTo>
                    <a:pt x="96" y="140"/>
                  </a:lnTo>
                  <a:lnTo>
                    <a:pt x="0" y="178"/>
                  </a:lnTo>
                  <a:lnTo>
                    <a:pt x="12" y="192"/>
                  </a:lnTo>
                  <a:lnTo>
                    <a:pt x="18" y="202"/>
                  </a:lnTo>
                  <a:lnTo>
                    <a:pt x="32" y="228"/>
                  </a:lnTo>
                  <a:lnTo>
                    <a:pt x="42" y="240"/>
                  </a:lnTo>
                  <a:lnTo>
                    <a:pt x="54" y="252"/>
                  </a:lnTo>
                  <a:lnTo>
                    <a:pt x="66" y="262"/>
                  </a:lnTo>
                  <a:lnTo>
                    <a:pt x="74" y="266"/>
                  </a:lnTo>
                  <a:lnTo>
                    <a:pt x="80" y="266"/>
                  </a:lnTo>
                  <a:lnTo>
                    <a:pt x="88" y="268"/>
                  </a:lnTo>
                  <a:lnTo>
                    <a:pt x="96" y="266"/>
                  </a:lnTo>
                  <a:lnTo>
                    <a:pt x="118" y="262"/>
                  </a:lnTo>
                  <a:lnTo>
                    <a:pt x="142" y="254"/>
                  </a:lnTo>
                  <a:lnTo>
                    <a:pt x="168" y="246"/>
                  </a:lnTo>
                  <a:lnTo>
                    <a:pt x="210" y="228"/>
                  </a:lnTo>
                  <a:lnTo>
                    <a:pt x="228" y="220"/>
                  </a:lnTo>
                  <a:lnTo>
                    <a:pt x="248" y="214"/>
                  </a:lnTo>
                  <a:lnTo>
                    <a:pt x="270" y="204"/>
                  </a:lnTo>
                  <a:lnTo>
                    <a:pt x="296" y="192"/>
                  </a:lnTo>
                  <a:lnTo>
                    <a:pt x="322" y="176"/>
                  </a:lnTo>
                  <a:lnTo>
                    <a:pt x="336" y="166"/>
                  </a:lnTo>
                  <a:lnTo>
                    <a:pt x="348" y="154"/>
                  </a:lnTo>
                  <a:lnTo>
                    <a:pt x="360" y="140"/>
                  </a:lnTo>
                  <a:lnTo>
                    <a:pt x="370" y="126"/>
                  </a:lnTo>
                  <a:lnTo>
                    <a:pt x="378" y="110"/>
                  </a:lnTo>
                  <a:lnTo>
                    <a:pt x="384" y="94"/>
                  </a:lnTo>
                  <a:lnTo>
                    <a:pt x="392" y="84"/>
                  </a:lnTo>
                  <a:lnTo>
                    <a:pt x="400" y="74"/>
                  </a:lnTo>
                  <a:lnTo>
                    <a:pt x="406" y="62"/>
                  </a:lnTo>
                  <a:lnTo>
                    <a:pt x="412" y="48"/>
                  </a:lnTo>
                  <a:lnTo>
                    <a:pt x="414" y="42"/>
                  </a:lnTo>
                  <a:lnTo>
                    <a:pt x="414" y="34"/>
                  </a:lnTo>
                  <a:lnTo>
                    <a:pt x="412" y="28"/>
                  </a:lnTo>
                  <a:lnTo>
                    <a:pt x="408" y="20"/>
                  </a:lnTo>
                  <a:lnTo>
                    <a:pt x="404" y="14"/>
                  </a:lnTo>
                  <a:lnTo>
                    <a:pt x="396" y="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4" name="Freeform 190"/>
            <p:cNvSpPr>
              <a:spLocks/>
            </p:cNvSpPr>
            <p:nvPr/>
          </p:nvSpPr>
          <p:spPr bwMode="auto">
            <a:xfrm>
              <a:off x="2774" y="2397"/>
              <a:ext cx="402" cy="188"/>
            </a:xfrm>
            <a:custGeom>
              <a:avLst/>
              <a:gdLst>
                <a:gd name="T0" fmla="*/ 302 w 402"/>
                <a:gd name="T1" fmla="*/ 14 h 188"/>
                <a:gd name="T2" fmla="*/ 302 w 402"/>
                <a:gd name="T3" fmla="*/ 14 h 188"/>
                <a:gd name="T4" fmla="*/ 282 w 402"/>
                <a:gd name="T5" fmla="*/ 10 h 188"/>
                <a:gd name="T6" fmla="*/ 268 w 402"/>
                <a:gd name="T7" fmla="*/ 6 h 188"/>
                <a:gd name="T8" fmla="*/ 254 w 402"/>
                <a:gd name="T9" fmla="*/ 0 h 188"/>
                <a:gd name="T10" fmla="*/ 0 w 402"/>
                <a:gd name="T11" fmla="*/ 128 h 188"/>
                <a:gd name="T12" fmla="*/ 46 w 402"/>
                <a:gd name="T13" fmla="*/ 188 h 188"/>
                <a:gd name="T14" fmla="*/ 46 w 402"/>
                <a:gd name="T15" fmla="*/ 188 h 188"/>
                <a:gd name="T16" fmla="*/ 138 w 402"/>
                <a:gd name="T17" fmla="*/ 150 h 188"/>
                <a:gd name="T18" fmla="*/ 228 w 402"/>
                <a:gd name="T19" fmla="*/ 112 h 188"/>
                <a:gd name="T20" fmla="*/ 274 w 402"/>
                <a:gd name="T21" fmla="*/ 90 h 188"/>
                <a:gd name="T22" fmla="*/ 316 w 402"/>
                <a:gd name="T23" fmla="*/ 68 h 188"/>
                <a:gd name="T24" fmla="*/ 360 w 402"/>
                <a:gd name="T25" fmla="*/ 42 h 188"/>
                <a:gd name="T26" fmla="*/ 402 w 402"/>
                <a:gd name="T27" fmla="*/ 16 h 188"/>
                <a:gd name="T28" fmla="*/ 402 w 402"/>
                <a:gd name="T29" fmla="*/ 16 h 188"/>
                <a:gd name="T30" fmla="*/ 370 w 402"/>
                <a:gd name="T31" fmla="*/ 14 h 188"/>
                <a:gd name="T32" fmla="*/ 338 w 402"/>
                <a:gd name="T33" fmla="*/ 12 h 188"/>
                <a:gd name="T34" fmla="*/ 302 w 402"/>
                <a:gd name="T35" fmla="*/ 14 h 188"/>
                <a:gd name="T36" fmla="*/ 302 w 402"/>
                <a:gd name="T37" fmla="*/ 14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2"/>
                <a:gd name="T58" fmla="*/ 0 h 188"/>
                <a:gd name="T59" fmla="*/ 402 w 402"/>
                <a:gd name="T60" fmla="*/ 188 h 1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2" h="188">
                  <a:moveTo>
                    <a:pt x="302" y="14"/>
                  </a:moveTo>
                  <a:lnTo>
                    <a:pt x="302" y="14"/>
                  </a:lnTo>
                  <a:lnTo>
                    <a:pt x="282" y="10"/>
                  </a:lnTo>
                  <a:lnTo>
                    <a:pt x="268" y="6"/>
                  </a:lnTo>
                  <a:lnTo>
                    <a:pt x="254" y="0"/>
                  </a:lnTo>
                  <a:lnTo>
                    <a:pt x="0" y="128"/>
                  </a:lnTo>
                  <a:lnTo>
                    <a:pt x="46" y="188"/>
                  </a:lnTo>
                  <a:lnTo>
                    <a:pt x="138" y="150"/>
                  </a:lnTo>
                  <a:lnTo>
                    <a:pt x="228" y="112"/>
                  </a:lnTo>
                  <a:lnTo>
                    <a:pt x="274" y="90"/>
                  </a:lnTo>
                  <a:lnTo>
                    <a:pt x="316" y="68"/>
                  </a:lnTo>
                  <a:lnTo>
                    <a:pt x="360" y="42"/>
                  </a:lnTo>
                  <a:lnTo>
                    <a:pt x="402" y="16"/>
                  </a:lnTo>
                  <a:lnTo>
                    <a:pt x="370" y="14"/>
                  </a:lnTo>
                  <a:lnTo>
                    <a:pt x="338" y="12"/>
                  </a:lnTo>
                  <a:lnTo>
                    <a:pt x="302" y="1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5" name="Freeform 191"/>
            <p:cNvSpPr>
              <a:spLocks/>
            </p:cNvSpPr>
            <p:nvPr/>
          </p:nvSpPr>
          <p:spPr bwMode="auto">
            <a:xfrm>
              <a:off x="2820" y="2413"/>
              <a:ext cx="390" cy="248"/>
            </a:xfrm>
            <a:custGeom>
              <a:avLst/>
              <a:gdLst>
                <a:gd name="T0" fmla="*/ 380 w 390"/>
                <a:gd name="T1" fmla="*/ 8 h 248"/>
                <a:gd name="T2" fmla="*/ 380 w 390"/>
                <a:gd name="T3" fmla="*/ 8 h 248"/>
                <a:gd name="T4" fmla="*/ 370 w 390"/>
                <a:gd name="T5" fmla="*/ 4 h 248"/>
                <a:gd name="T6" fmla="*/ 356 w 390"/>
                <a:gd name="T7" fmla="*/ 0 h 248"/>
                <a:gd name="T8" fmla="*/ 356 w 390"/>
                <a:gd name="T9" fmla="*/ 0 h 248"/>
                <a:gd name="T10" fmla="*/ 314 w 390"/>
                <a:gd name="T11" fmla="*/ 26 h 248"/>
                <a:gd name="T12" fmla="*/ 270 w 390"/>
                <a:gd name="T13" fmla="*/ 52 h 248"/>
                <a:gd name="T14" fmla="*/ 228 w 390"/>
                <a:gd name="T15" fmla="*/ 74 h 248"/>
                <a:gd name="T16" fmla="*/ 182 w 390"/>
                <a:gd name="T17" fmla="*/ 96 h 248"/>
                <a:gd name="T18" fmla="*/ 92 w 390"/>
                <a:gd name="T19" fmla="*/ 134 h 248"/>
                <a:gd name="T20" fmla="*/ 0 w 390"/>
                <a:gd name="T21" fmla="*/ 172 h 248"/>
                <a:gd name="T22" fmla="*/ 4 w 390"/>
                <a:gd name="T23" fmla="*/ 176 h 248"/>
                <a:gd name="T24" fmla="*/ 4 w 390"/>
                <a:gd name="T25" fmla="*/ 176 h 248"/>
                <a:gd name="T26" fmla="*/ 10 w 390"/>
                <a:gd name="T27" fmla="*/ 188 h 248"/>
                <a:gd name="T28" fmla="*/ 16 w 390"/>
                <a:gd name="T29" fmla="*/ 200 h 248"/>
                <a:gd name="T30" fmla="*/ 24 w 390"/>
                <a:gd name="T31" fmla="*/ 214 h 248"/>
                <a:gd name="T32" fmla="*/ 36 w 390"/>
                <a:gd name="T33" fmla="*/ 226 h 248"/>
                <a:gd name="T34" fmla="*/ 48 w 390"/>
                <a:gd name="T35" fmla="*/ 238 h 248"/>
                <a:gd name="T36" fmla="*/ 54 w 390"/>
                <a:gd name="T37" fmla="*/ 242 h 248"/>
                <a:gd name="T38" fmla="*/ 62 w 390"/>
                <a:gd name="T39" fmla="*/ 246 h 248"/>
                <a:gd name="T40" fmla="*/ 70 w 390"/>
                <a:gd name="T41" fmla="*/ 248 h 248"/>
                <a:gd name="T42" fmla="*/ 78 w 390"/>
                <a:gd name="T43" fmla="*/ 248 h 248"/>
                <a:gd name="T44" fmla="*/ 78 w 390"/>
                <a:gd name="T45" fmla="*/ 248 h 248"/>
                <a:gd name="T46" fmla="*/ 98 w 390"/>
                <a:gd name="T47" fmla="*/ 244 h 248"/>
                <a:gd name="T48" fmla="*/ 118 w 390"/>
                <a:gd name="T49" fmla="*/ 240 h 248"/>
                <a:gd name="T50" fmla="*/ 162 w 390"/>
                <a:gd name="T51" fmla="*/ 224 h 248"/>
                <a:gd name="T52" fmla="*/ 196 w 390"/>
                <a:gd name="T53" fmla="*/ 208 h 248"/>
                <a:gd name="T54" fmla="*/ 212 w 390"/>
                <a:gd name="T55" fmla="*/ 202 h 248"/>
                <a:gd name="T56" fmla="*/ 212 w 390"/>
                <a:gd name="T57" fmla="*/ 202 h 248"/>
                <a:gd name="T58" fmla="*/ 234 w 390"/>
                <a:gd name="T59" fmla="*/ 194 h 248"/>
                <a:gd name="T60" fmla="*/ 256 w 390"/>
                <a:gd name="T61" fmla="*/ 186 h 248"/>
                <a:gd name="T62" fmla="*/ 282 w 390"/>
                <a:gd name="T63" fmla="*/ 174 h 248"/>
                <a:gd name="T64" fmla="*/ 308 w 390"/>
                <a:gd name="T65" fmla="*/ 158 h 248"/>
                <a:gd name="T66" fmla="*/ 320 w 390"/>
                <a:gd name="T67" fmla="*/ 148 h 248"/>
                <a:gd name="T68" fmla="*/ 332 w 390"/>
                <a:gd name="T69" fmla="*/ 136 h 248"/>
                <a:gd name="T70" fmla="*/ 342 w 390"/>
                <a:gd name="T71" fmla="*/ 126 h 248"/>
                <a:gd name="T72" fmla="*/ 350 w 390"/>
                <a:gd name="T73" fmla="*/ 112 h 248"/>
                <a:gd name="T74" fmla="*/ 356 w 390"/>
                <a:gd name="T75" fmla="*/ 98 h 248"/>
                <a:gd name="T76" fmla="*/ 358 w 390"/>
                <a:gd name="T77" fmla="*/ 84 h 248"/>
                <a:gd name="T78" fmla="*/ 358 w 390"/>
                <a:gd name="T79" fmla="*/ 84 h 248"/>
                <a:gd name="T80" fmla="*/ 366 w 390"/>
                <a:gd name="T81" fmla="*/ 76 h 248"/>
                <a:gd name="T82" fmla="*/ 374 w 390"/>
                <a:gd name="T83" fmla="*/ 66 h 248"/>
                <a:gd name="T84" fmla="*/ 382 w 390"/>
                <a:gd name="T85" fmla="*/ 56 h 248"/>
                <a:gd name="T86" fmla="*/ 388 w 390"/>
                <a:gd name="T87" fmla="*/ 44 h 248"/>
                <a:gd name="T88" fmla="*/ 390 w 390"/>
                <a:gd name="T89" fmla="*/ 30 h 248"/>
                <a:gd name="T90" fmla="*/ 390 w 390"/>
                <a:gd name="T91" fmla="*/ 24 h 248"/>
                <a:gd name="T92" fmla="*/ 388 w 390"/>
                <a:gd name="T93" fmla="*/ 20 h 248"/>
                <a:gd name="T94" fmla="*/ 386 w 390"/>
                <a:gd name="T95" fmla="*/ 14 h 248"/>
                <a:gd name="T96" fmla="*/ 380 w 390"/>
                <a:gd name="T97" fmla="*/ 8 h 248"/>
                <a:gd name="T98" fmla="*/ 380 w 390"/>
                <a:gd name="T99" fmla="*/ 8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90"/>
                <a:gd name="T151" fmla="*/ 0 h 248"/>
                <a:gd name="T152" fmla="*/ 390 w 390"/>
                <a:gd name="T153" fmla="*/ 248 h 2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90" h="248">
                  <a:moveTo>
                    <a:pt x="380" y="8"/>
                  </a:moveTo>
                  <a:lnTo>
                    <a:pt x="380" y="8"/>
                  </a:lnTo>
                  <a:lnTo>
                    <a:pt x="370" y="4"/>
                  </a:lnTo>
                  <a:lnTo>
                    <a:pt x="356" y="0"/>
                  </a:lnTo>
                  <a:lnTo>
                    <a:pt x="314" y="26"/>
                  </a:lnTo>
                  <a:lnTo>
                    <a:pt x="270" y="52"/>
                  </a:lnTo>
                  <a:lnTo>
                    <a:pt x="228" y="74"/>
                  </a:lnTo>
                  <a:lnTo>
                    <a:pt x="182" y="96"/>
                  </a:lnTo>
                  <a:lnTo>
                    <a:pt x="92" y="134"/>
                  </a:lnTo>
                  <a:lnTo>
                    <a:pt x="0" y="172"/>
                  </a:lnTo>
                  <a:lnTo>
                    <a:pt x="4" y="176"/>
                  </a:lnTo>
                  <a:lnTo>
                    <a:pt x="10" y="188"/>
                  </a:lnTo>
                  <a:lnTo>
                    <a:pt x="16" y="200"/>
                  </a:lnTo>
                  <a:lnTo>
                    <a:pt x="24" y="214"/>
                  </a:lnTo>
                  <a:lnTo>
                    <a:pt x="36" y="226"/>
                  </a:lnTo>
                  <a:lnTo>
                    <a:pt x="48" y="238"/>
                  </a:lnTo>
                  <a:lnTo>
                    <a:pt x="54" y="242"/>
                  </a:lnTo>
                  <a:lnTo>
                    <a:pt x="62" y="246"/>
                  </a:lnTo>
                  <a:lnTo>
                    <a:pt x="70" y="248"/>
                  </a:lnTo>
                  <a:lnTo>
                    <a:pt x="78" y="248"/>
                  </a:lnTo>
                  <a:lnTo>
                    <a:pt x="98" y="244"/>
                  </a:lnTo>
                  <a:lnTo>
                    <a:pt x="118" y="240"/>
                  </a:lnTo>
                  <a:lnTo>
                    <a:pt x="162" y="224"/>
                  </a:lnTo>
                  <a:lnTo>
                    <a:pt x="196" y="208"/>
                  </a:lnTo>
                  <a:lnTo>
                    <a:pt x="212" y="202"/>
                  </a:lnTo>
                  <a:lnTo>
                    <a:pt x="234" y="194"/>
                  </a:lnTo>
                  <a:lnTo>
                    <a:pt x="256" y="186"/>
                  </a:lnTo>
                  <a:lnTo>
                    <a:pt x="282" y="174"/>
                  </a:lnTo>
                  <a:lnTo>
                    <a:pt x="308" y="158"/>
                  </a:lnTo>
                  <a:lnTo>
                    <a:pt x="320" y="148"/>
                  </a:lnTo>
                  <a:lnTo>
                    <a:pt x="332" y="136"/>
                  </a:lnTo>
                  <a:lnTo>
                    <a:pt x="342" y="126"/>
                  </a:lnTo>
                  <a:lnTo>
                    <a:pt x="350" y="112"/>
                  </a:lnTo>
                  <a:lnTo>
                    <a:pt x="356" y="98"/>
                  </a:lnTo>
                  <a:lnTo>
                    <a:pt x="358" y="84"/>
                  </a:lnTo>
                  <a:lnTo>
                    <a:pt x="366" y="76"/>
                  </a:lnTo>
                  <a:lnTo>
                    <a:pt x="374" y="66"/>
                  </a:lnTo>
                  <a:lnTo>
                    <a:pt x="382" y="56"/>
                  </a:lnTo>
                  <a:lnTo>
                    <a:pt x="388" y="44"/>
                  </a:lnTo>
                  <a:lnTo>
                    <a:pt x="390" y="30"/>
                  </a:lnTo>
                  <a:lnTo>
                    <a:pt x="390" y="24"/>
                  </a:lnTo>
                  <a:lnTo>
                    <a:pt x="388" y="20"/>
                  </a:lnTo>
                  <a:lnTo>
                    <a:pt x="386" y="14"/>
                  </a:lnTo>
                  <a:lnTo>
                    <a:pt x="38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6" name="Freeform 192"/>
            <p:cNvSpPr>
              <a:spLocks/>
            </p:cNvSpPr>
            <p:nvPr/>
          </p:nvSpPr>
          <p:spPr bwMode="auto">
            <a:xfrm>
              <a:off x="2808" y="2553"/>
              <a:ext cx="4" cy="2"/>
            </a:xfrm>
            <a:custGeom>
              <a:avLst/>
              <a:gdLst>
                <a:gd name="T0" fmla="*/ 2 w 4"/>
                <a:gd name="T1" fmla="*/ 2 h 2"/>
                <a:gd name="T2" fmla="*/ 4 w 4"/>
                <a:gd name="T3" fmla="*/ 2 h 2"/>
                <a:gd name="T4" fmla="*/ 4 w 4"/>
                <a:gd name="T5" fmla="*/ 2 h 2"/>
                <a:gd name="T6" fmla="*/ 0 w 4"/>
                <a:gd name="T7" fmla="*/ 0 h 2"/>
                <a:gd name="T8" fmla="*/ 2 w 4"/>
                <a:gd name="T9" fmla="*/ 2 h 2"/>
                <a:gd name="T10" fmla="*/ 2 w 4"/>
                <a:gd name="T11" fmla="*/ 2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2" y="2"/>
                  </a:moveTo>
                  <a:lnTo>
                    <a:pt x="4" y="2"/>
                  </a:lnTo>
                  <a:lnTo>
                    <a:pt x="0" y="0"/>
                  </a:lnTo>
                  <a:lnTo>
                    <a:pt x="2" y="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7" name="Freeform 193"/>
            <p:cNvSpPr>
              <a:spLocks/>
            </p:cNvSpPr>
            <p:nvPr/>
          </p:nvSpPr>
          <p:spPr bwMode="auto">
            <a:xfrm>
              <a:off x="2784" y="2413"/>
              <a:ext cx="342" cy="160"/>
            </a:xfrm>
            <a:custGeom>
              <a:avLst/>
              <a:gdLst>
                <a:gd name="T0" fmla="*/ 222 w 342"/>
                <a:gd name="T1" fmla="*/ 2 h 160"/>
                <a:gd name="T2" fmla="*/ 0 w 342"/>
                <a:gd name="T3" fmla="*/ 104 h 160"/>
                <a:gd name="T4" fmla="*/ 0 w 342"/>
                <a:gd name="T5" fmla="*/ 104 h 160"/>
                <a:gd name="T6" fmla="*/ 10 w 342"/>
                <a:gd name="T7" fmla="*/ 114 h 160"/>
                <a:gd name="T8" fmla="*/ 28 w 342"/>
                <a:gd name="T9" fmla="*/ 130 h 160"/>
                <a:gd name="T10" fmla="*/ 48 w 342"/>
                <a:gd name="T11" fmla="*/ 148 h 160"/>
                <a:gd name="T12" fmla="*/ 58 w 342"/>
                <a:gd name="T13" fmla="*/ 154 h 160"/>
                <a:gd name="T14" fmla="*/ 66 w 342"/>
                <a:gd name="T15" fmla="*/ 160 h 160"/>
                <a:gd name="T16" fmla="*/ 66 w 342"/>
                <a:gd name="T17" fmla="*/ 160 h 160"/>
                <a:gd name="T18" fmla="*/ 138 w 342"/>
                <a:gd name="T19" fmla="*/ 130 h 160"/>
                <a:gd name="T20" fmla="*/ 208 w 342"/>
                <a:gd name="T21" fmla="*/ 100 h 160"/>
                <a:gd name="T22" fmla="*/ 276 w 342"/>
                <a:gd name="T23" fmla="*/ 68 h 160"/>
                <a:gd name="T24" fmla="*/ 342 w 342"/>
                <a:gd name="T25" fmla="*/ 32 h 160"/>
                <a:gd name="T26" fmla="*/ 342 w 342"/>
                <a:gd name="T27" fmla="*/ 32 h 160"/>
                <a:gd name="T28" fmla="*/ 328 w 342"/>
                <a:gd name="T29" fmla="*/ 24 h 160"/>
                <a:gd name="T30" fmla="*/ 314 w 342"/>
                <a:gd name="T31" fmla="*/ 16 h 160"/>
                <a:gd name="T32" fmla="*/ 298 w 342"/>
                <a:gd name="T33" fmla="*/ 10 h 160"/>
                <a:gd name="T34" fmla="*/ 282 w 342"/>
                <a:gd name="T35" fmla="*/ 6 h 160"/>
                <a:gd name="T36" fmla="*/ 266 w 342"/>
                <a:gd name="T37" fmla="*/ 4 h 160"/>
                <a:gd name="T38" fmla="*/ 250 w 342"/>
                <a:gd name="T39" fmla="*/ 2 h 160"/>
                <a:gd name="T40" fmla="*/ 236 w 342"/>
                <a:gd name="T41" fmla="*/ 0 h 160"/>
                <a:gd name="T42" fmla="*/ 222 w 342"/>
                <a:gd name="T43" fmla="*/ 2 h 160"/>
                <a:gd name="T44" fmla="*/ 222 w 342"/>
                <a:gd name="T45" fmla="*/ 2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2"/>
                <a:gd name="T70" fmla="*/ 0 h 160"/>
                <a:gd name="T71" fmla="*/ 342 w 342"/>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2" h="160">
                  <a:moveTo>
                    <a:pt x="222" y="2"/>
                  </a:moveTo>
                  <a:lnTo>
                    <a:pt x="0" y="104"/>
                  </a:lnTo>
                  <a:lnTo>
                    <a:pt x="10" y="114"/>
                  </a:lnTo>
                  <a:lnTo>
                    <a:pt x="28" y="130"/>
                  </a:lnTo>
                  <a:lnTo>
                    <a:pt x="48" y="148"/>
                  </a:lnTo>
                  <a:lnTo>
                    <a:pt x="58" y="154"/>
                  </a:lnTo>
                  <a:lnTo>
                    <a:pt x="66" y="160"/>
                  </a:lnTo>
                  <a:lnTo>
                    <a:pt x="138" y="130"/>
                  </a:lnTo>
                  <a:lnTo>
                    <a:pt x="208" y="100"/>
                  </a:lnTo>
                  <a:lnTo>
                    <a:pt x="276" y="68"/>
                  </a:lnTo>
                  <a:lnTo>
                    <a:pt x="342" y="32"/>
                  </a:lnTo>
                  <a:lnTo>
                    <a:pt x="328" y="24"/>
                  </a:lnTo>
                  <a:lnTo>
                    <a:pt x="314" y="16"/>
                  </a:lnTo>
                  <a:lnTo>
                    <a:pt x="298" y="10"/>
                  </a:lnTo>
                  <a:lnTo>
                    <a:pt x="282" y="6"/>
                  </a:lnTo>
                  <a:lnTo>
                    <a:pt x="266" y="4"/>
                  </a:lnTo>
                  <a:lnTo>
                    <a:pt x="250" y="2"/>
                  </a:lnTo>
                  <a:lnTo>
                    <a:pt x="236" y="0"/>
                  </a:lnTo>
                  <a:lnTo>
                    <a:pt x="222" y="2"/>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8" name="Freeform 194"/>
            <p:cNvSpPr>
              <a:spLocks/>
            </p:cNvSpPr>
            <p:nvPr/>
          </p:nvSpPr>
          <p:spPr bwMode="auto">
            <a:xfrm>
              <a:off x="2850" y="2445"/>
              <a:ext cx="318" cy="158"/>
            </a:xfrm>
            <a:custGeom>
              <a:avLst/>
              <a:gdLst>
                <a:gd name="T0" fmla="*/ 276 w 318"/>
                <a:gd name="T1" fmla="*/ 0 h 158"/>
                <a:gd name="T2" fmla="*/ 276 w 318"/>
                <a:gd name="T3" fmla="*/ 0 h 158"/>
                <a:gd name="T4" fmla="*/ 210 w 318"/>
                <a:gd name="T5" fmla="*/ 36 h 158"/>
                <a:gd name="T6" fmla="*/ 142 w 318"/>
                <a:gd name="T7" fmla="*/ 68 h 158"/>
                <a:gd name="T8" fmla="*/ 72 w 318"/>
                <a:gd name="T9" fmla="*/ 98 h 158"/>
                <a:gd name="T10" fmla="*/ 0 w 318"/>
                <a:gd name="T11" fmla="*/ 128 h 158"/>
                <a:gd name="T12" fmla="*/ 0 w 318"/>
                <a:gd name="T13" fmla="*/ 128 h 158"/>
                <a:gd name="T14" fmla="*/ 22 w 318"/>
                <a:gd name="T15" fmla="*/ 136 h 158"/>
                <a:gd name="T16" fmla="*/ 46 w 318"/>
                <a:gd name="T17" fmla="*/ 144 h 158"/>
                <a:gd name="T18" fmla="*/ 74 w 318"/>
                <a:gd name="T19" fmla="*/ 152 h 158"/>
                <a:gd name="T20" fmla="*/ 104 w 318"/>
                <a:gd name="T21" fmla="*/ 156 h 158"/>
                <a:gd name="T22" fmla="*/ 136 w 318"/>
                <a:gd name="T23" fmla="*/ 158 h 158"/>
                <a:gd name="T24" fmla="*/ 170 w 318"/>
                <a:gd name="T25" fmla="*/ 156 h 158"/>
                <a:gd name="T26" fmla="*/ 188 w 318"/>
                <a:gd name="T27" fmla="*/ 152 h 158"/>
                <a:gd name="T28" fmla="*/ 204 w 318"/>
                <a:gd name="T29" fmla="*/ 148 h 158"/>
                <a:gd name="T30" fmla="*/ 222 w 318"/>
                <a:gd name="T31" fmla="*/ 142 h 158"/>
                <a:gd name="T32" fmla="*/ 240 w 318"/>
                <a:gd name="T33" fmla="*/ 136 h 158"/>
                <a:gd name="T34" fmla="*/ 240 w 318"/>
                <a:gd name="T35" fmla="*/ 136 h 158"/>
                <a:gd name="T36" fmla="*/ 258 w 318"/>
                <a:gd name="T37" fmla="*/ 126 h 158"/>
                <a:gd name="T38" fmla="*/ 274 w 318"/>
                <a:gd name="T39" fmla="*/ 116 h 158"/>
                <a:gd name="T40" fmla="*/ 288 w 318"/>
                <a:gd name="T41" fmla="*/ 106 h 158"/>
                <a:gd name="T42" fmla="*/ 298 w 318"/>
                <a:gd name="T43" fmla="*/ 98 h 158"/>
                <a:gd name="T44" fmla="*/ 306 w 318"/>
                <a:gd name="T45" fmla="*/ 88 h 158"/>
                <a:gd name="T46" fmla="*/ 312 w 318"/>
                <a:gd name="T47" fmla="*/ 78 h 158"/>
                <a:gd name="T48" fmla="*/ 316 w 318"/>
                <a:gd name="T49" fmla="*/ 70 h 158"/>
                <a:gd name="T50" fmla="*/ 318 w 318"/>
                <a:gd name="T51" fmla="*/ 60 h 158"/>
                <a:gd name="T52" fmla="*/ 318 w 318"/>
                <a:gd name="T53" fmla="*/ 52 h 158"/>
                <a:gd name="T54" fmla="*/ 316 w 318"/>
                <a:gd name="T55" fmla="*/ 44 h 158"/>
                <a:gd name="T56" fmla="*/ 312 w 318"/>
                <a:gd name="T57" fmla="*/ 36 h 158"/>
                <a:gd name="T58" fmla="*/ 308 w 318"/>
                <a:gd name="T59" fmla="*/ 28 h 158"/>
                <a:gd name="T60" fmla="*/ 294 w 318"/>
                <a:gd name="T61" fmla="*/ 12 h 158"/>
                <a:gd name="T62" fmla="*/ 276 w 318"/>
                <a:gd name="T63" fmla="*/ 0 h 158"/>
                <a:gd name="T64" fmla="*/ 276 w 318"/>
                <a:gd name="T65" fmla="*/ 0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8"/>
                <a:gd name="T100" fmla="*/ 0 h 158"/>
                <a:gd name="T101" fmla="*/ 318 w 318"/>
                <a:gd name="T102" fmla="*/ 158 h 1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8" h="158">
                  <a:moveTo>
                    <a:pt x="276" y="0"/>
                  </a:moveTo>
                  <a:lnTo>
                    <a:pt x="276" y="0"/>
                  </a:lnTo>
                  <a:lnTo>
                    <a:pt x="210" y="36"/>
                  </a:lnTo>
                  <a:lnTo>
                    <a:pt x="142" y="68"/>
                  </a:lnTo>
                  <a:lnTo>
                    <a:pt x="72" y="98"/>
                  </a:lnTo>
                  <a:lnTo>
                    <a:pt x="0" y="128"/>
                  </a:lnTo>
                  <a:lnTo>
                    <a:pt x="22" y="136"/>
                  </a:lnTo>
                  <a:lnTo>
                    <a:pt x="46" y="144"/>
                  </a:lnTo>
                  <a:lnTo>
                    <a:pt x="74" y="152"/>
                  </a:lnTo>
                  <a:lnTo>
                    <a:pt x="104" y="156"/>
                  </a:lnTo>
                  <a:lnTo>
                    <a:pt x="136" y="158"/>
                  </a:lnTo>
                  <a:lnTo>
                    <a:pt x="170" y="156"/>
                  </a:lnTo>
                  <a:lnTo>
                    <a:pt x="188" y="152"/>
                  </a:lnTo>
                  <a:lnTo>
                    <a:pt x="204" y="148"/>
                  </a:lnTo>
                  <a:lnTo>
                    <a:pt x="222" y="142"/>
                  </a:lnTo>
                  <a:lnTo>
                    <a:pt x="240" y="136"/>
                  </a:lnTo>
                  <a:lnTo>
                    <a:pt x="258" y="126"/>
                  </a:lnTo>
                  <a:lnTo>
                    <a:pt x="274" y="116"/>
                  </a:lnTo>
                  <a:lnTo>
                    <a:pt x="288" y="106"/>
                  </a:lnTo>
                  <a:lnTo>
                    <a:pt x="298" y="98"/>
                  </a:lnTo>
                  <a:lnTo>
                    <a:pt x="306" y="88"/>
                  </a:lnTo>
                  <a:lnTo>
                    <a:pt x="312" y="78"/>
                  </a:lnTo>
                  <a:lnTo>
                    <a:pt x="316" y="70"/>
                  </a:lnTo>
                  <a:lnTo>
                    <a:pt x="318" y="60"/>
                  </a:lnTo>
                  <a:lnTo>
                    <a:pt x="318" y="52"/>
                  </a:lnTo>
                  <a:lnTo>
                    <a:pt x="316" y="44"/>
                  </a:lnTo>
                  <a:lnTo>
                    <a:pt x="312" y="36"/>
                  </a:lnTo>
                  <a:lnTo>
                    <a:pt x="308" y="28"/>
                  </a:lnTo>
                  <a:lnTo>
                    <a:pt x="294" y="12"/>
                  </a:lnTo>
                  <a:lnTo>
                    <a:pt x="276"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9" name="Freeform 195"/>
            <p:cNvSpPr>
              <a:spLocks/>
            </p:cNvSpPr>
            <p:nvPr/>
          </p:nvSpPr>
          <p:spPr bwMode="auto">
            <a:xfrm>
              <a:off x="2866" y="2513"/>
              <a:ext cx="216" cy="70"/>
            </a:xfrm>
            <a:custGeom>
              <a:avLst/>
              <a:gdLst>
                <a:gd name="T0" fmla="*/ 0 w 216"/>
                <a:gd name="T1" fmla="*/ 52 h 70"/>
                <a:gd name="T2" fmla="*/ 0 w 216"/>
                <a:gd name="T3" fmla="*/ 52 h 70"/>
                <a:gd name="T4" fmla="*/ 26 w 216"/>
                <a:gd name="T5" fmla="*/ 60 h 70"/>
                <a:gd name="T6" fmla="*/ 54 w 216"/>
                <a:gd name="T7" fmla="*/ 66 h 70"/>
                <a:gd name="T8" fmla="*/ 86 w 216"/>
                <a:gd name="T9" fmla="*/ 70 h 70"/>
                <a:gd name="T10" fmla="*/ 118 w 216"/>
                <a:gd name="T11" fmla="*/ 70 h 70"/>
                <a:gd name="T12" fmla="*/ 118 w 216"/>
                <a:gd name="T13" fmla="*/ 70 h 70"/>
                <a:gd name="T14" fmla="*/ 146 w 216"/>
                <a:gd name="T15" fmla="*/ 68 h 70"/>
                <a:gd name="T16" fmla="*/ 170 w 216"/>
                <a:gd name="T17" fmla="*/ 64 h 70"/>
                <a:gd name="T18" fmla="*/ 194 w 216"/>
                <a:gd name="T19" fmla="*/ 58 h 70"/>
                <a:gd name="T20" fmla="*/ 216 w 216"/>
                <a:gd name="T21" fmla="*/ 52 h 70"/>
                <a:gd name="T22" fmla="*/ 216 w 216"/>
                <a:gd name="T23" fmla="*/ 52 h 70"/>
                <a:gd name="T24" fmla="*/ 194 w 216"/>
                <a:gd name="T25" fmla="*/ 36 h 70"/>
                <a:gd name="T26" fmla="*/ 172 w 216"/>
                <a:gd name="T27" fmla="*/ 22 h 70"/>
                <a:gd name="T28" fmla="*/ 150 w 216"/>
                <a:gd name="T29" fmla="*/ 10 h 70"/>
                <a:gd name="T30" fmla="*/ 126 w 216"/>
                <a:gd name="T31" fmla="*/ 0 h 70"/>
                <a:gd name="T32" fmla="*/ 126 w 216"/>
                <a:gd name="T33" fmla="*/ 0 h 70"/>
                <a:gd name="T34" fmla="*/ 64 w 216"/>
                <a:gd name="T35" fmla="*/ 28 h 70"/>
                <a:gd name="T36" fmla="*/ 0 w 216"/>
                <a:gd name="T37" fmla="*/ 52 h 70"/>
                <a:gd name="T38" fmla="*/ 0 w 216"/>
                <a:gd name="T39" fmla="*/ 52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6"/>
                <a:gd name="T61" fmla="*/ 0 h 70"/>
                <a:gd name="T62" fmla="*/ 216 w 216"/>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6" h="70">
                  <a:moveTo>
                    <a:pt x="0" y="52"/>
                  </a:moveTo>
                  <a:lnTo>
                    <a:pt x="0" y="52"/>
                  </a:lnTo>
                  <a:lnTo>
                    <a:pt x="26" y="60"/>
                  </a:lnTo>
                  <a:lnTo>
                    <a:pt x="54" y="66"/>
                  </a:lnTo>
                  <a:lnTo>
                    <a:pt x="86" y="70"/>
                  </a:lnTo>
                  <a:lnTo>
                    <a:pt x="118" y="70"/>
                  </a:lnTo>
                  <a:lnTo>
                    <a:pt x="146" y="68"/>
                  </a:lnTo>
                  <a:lnTo>
                    <a:pt x="170" y="64"/>
                  </a:lnTo>
                  <a:lnTo>
                    <a:pt x="194" y="58"/>
                  </a:lnTo>
                  <a:lnTo>
                    <a:pt x="216" y="52"/>
                  </a:lnTo>
                  <a:lnTo>
                    <a:pt x="194" y="36"/>
                  </a:lnTo>
                  <a:lnTo>
                    <a:pt x="172" y="22"/>
                  </a:lnTo>
                  <a:lnTo>
                    <a:pt x="150" y="10"/>
                  </a:lnTo>
                  <a:lnTo>
                    <a:pt x="126" y="0"/>
                  </a:lnTo>
                  <a:lnTo>
                    <a:pt x="64" y="28"/>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0" name="Freeform 196"/>
            <p:cNvSpPr>
              <a:spLocks/>
            </p:cNvSpPr>
            <p:nvPr/>
          </p:nvSpPr>
          <p:spPr bwMode="auto">
            <a:xfrm>
              <a:off x="2810" y="2477"/>
              <a:ext cx="182" cy="88"/>
            </a:xfrm>
            <a:custGeom>
              <a:avLst/>
              <a:gdLst>
                <a:gd name="T0" fmla="*/ 14 w 182"/>
                <a:gd name="T1" fmla="*/ 0 h 88"/>
                <a:gd name="T2" fmla="*/ 14 w 182"/>
                <a:gd name="T3" fmla="*/ 0 h 88"/>
                <a:gd name="T4" fmla="*/ 8 w 182"/>
                <a:gd name="T5" fmla="*/ 8 h 88"/>
                <a:gd name="T6" fmla="*/ 2 w 182"/>
                <a:gd name="T7" fmla="*/ 16 h 88"/>
                <a:gd name="T8" fmla="*/ 0 w 182"/>
                <a:gd name="T9" fmla="*/ 24 h 88"/>
                <a:gd name="T10" fmla="*/ 0 w 182"/>
                <a:gd name="T11" fmla="*/ 32 h 88"/>
                <a:gd name="T12" fmla="*/ 0 w 182"/>
                <a:gd name="T13" fmla="*/ 32 h 88"/>
                <a:gd name="T14" fmla="*/ 0 w 182"/>
                <a:gd name="T15" fmla="*/ 42 h 88"/>
                <a:gd name="T16" fmla="*/ 4 w 182"/>
                <a:gd name="T17" fmla="*/ 50 h 88"/>
                <a:gd name="T18" fmla="*/ 10 w 182"/>
                <a:gd name="T19" fmla="*/ 58 h 88"/>
                <a:gd name="T20" fmla="*/ 16 w 182"/>
                <a:gd name="T21" fmla="*/ 64 h 88"/>
                <a:gd name="T22" fmla="*/ 24 w 182"/>
                <a:gd name="T23" fmla="*/ 72 h 88"/>
                <a:gd name="T24" fmla="*/ 34 w 182"/>
                <a:gd name="T25" fmla="*/ 78 h 88"/>
                <a:gd name="T26" fmla="*/ 56 w 182"/>
                <a:gd name="T27" fmla="*/ 88 h 88"/>
                <a:gd name="T28" fmla="*/ 56 w 182"/>
                <a:gd name="T29" fmla="*/ 88 h 88"/>
                <a:gd name="T30" fmla="*/ 120 w 182"/>
                <a:gd name="T31" fmla="*/ 64 h 88"/>
                <a:gd name="T32" fmla="*/ 182 w 182"/>
                <a:gd name="T33" fmla="*/ 36 h 88"/>
                <a:gd name="T34" fmla="*/ 182 w 182"/>
                <a:gd name="T35" fmla="*/ 36 h 88"/>
                <a:gd name="T36" fmla="*/ 140 w 182"/>
                <a:gd name="T37" fmla="*/ 22 h 88"/>
                <a:gd name="T38" fmla="*/ 100 w 182"/>
                <a:gd name="T39" fmla="*/ 12 h 88"/>
                <a:gd name="T40" fmla="*/ 56 w 182"/>
                <a:gd name="T41" fmla="*/ 4 h 88"/>
                <a:gd name="T42" fmla="*/ 14 w 182"/>
                <a:gd name="T43" fmla="*/ 0 h 88"/>
                <a:gd name="T44" fmla="*/ 14 w 182"/>
                <a:gd name="T45" fmla="*/ 0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2"/>
                <a:gd name="T70" fmla="*/ 0 h 88"/>
                <a:gd name="T71" fmla="*/ 182 w 182"/>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2" h="88">
                  <a:moveTo>
                    <a:pt x="14" y="0"/>
                  </a:moveTo>
                  <a:lnTo>
                    <a:pt x="14" y="0"/>
                  </a:lnTo>
                  <a:lnTo>
                    <a:pt x="8" y="8"/>
                  </a:lnTo>
                  <a:lnTo>
                    <a:pt x="2" y="16"/>
                  </a:lnTo>
                  <a:lnTo>
                    <a:pt x="0" y="24"/>
                  </a:lnTo>
                  <a:lnTo>
                    <a:pt x="0" y="32"/>
                  </a:lnTo>
                  <a:lnTo>
                    <a:pt x="0" y="42"/>
                  </a:lnTo>
                  <a:lnTo>
                    <a:pt x="4" y="50"/>
                  </a:lnTo>
                  <a:lnTo>
                    <a:pt x="10" y="58"/>
                  </a:lnTo>
                  <a:lnTo>
                    <a:pt x="16" y="64"/>
                  </a:lnTo>
                  <a:lnTo>
                    <a:pt x="24" y="72"/>
                  </a:lnTo>
                  <a:lnTo>
                    <a:pt x="34" y="78"/>
                  </a:lnTo>
                  <a:lnTo>
                    <a:pt x="56" y="88"/>
                  </a:lnTo>
                  <a:lnTo>
                    <a:pt x="120" y="64"/>
                  </a:lnTo>
                  <a:lnTo>
                    <a:pt x="182" y="36"/>
                  </a:lnTo>
                  <a:lnTo>
                    <a:pt x="140" y="22"/>
                  </a:lnTo>
                  <a:lnTo>
                    <a:pt x="100" y="12"/>
                  </a:lnTo>
                  <a:lnTo>
                    <a:pt x="56" y="4"/>
                  </a:lnTo>
                  <a:lnTo>
                    <a:pt x="1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1" name="Freeform 197"/>
            <p:cNvSpPr>
              <a:spLocks/>
            </p:cNvSpPr>
            <p:nvPr/>
          </p:nvSpPr>
          <p:spPr bwMode="auto">
            <a:xfrm>
              <a:off x="2824" y="2423"/>
              <a:ext cx="258" cy="90"/>
            </a:xfrm>
            <a:custGeom>
              <a:avLst/>
              <a:gdLst>
                <a:gd name="T0" fmla="*/ 142 w 258"/>
                <a:gd name="T1" fmla="*/ 0 h 90"/>
                <a:gd name="T2" fmla="*/ 142 w 258"/>
                <a:gd name="T3" fmla="*/ 0 h 90"/>
                <a:gd name="T4" fmla="*/ 118 w 258"/>
                <a:gd name="T5" fmla="*/ 2 h 90"/>
                <a:gd name="T6" fmla="*/ 96 w 258"/>
                <a:gd name="T7" fmla="*/ 6 h 90"/>
                <a:gd name="T8" fmla="*/ 76 w 258"/>
                <a:gd name="T9" fmla="*/ 12 h 90"/>
                <a:gd name="T10" fmla="*/ 56 w 258"/>
                <a:gd name="T11" fmla="*/ 18 h 90"/>
                <a:gd name="T12" fmla="*/ 38 w 258"/>
                <a:gd name="T13" fmla="*/ 26 h 90"/>
                <a:gd name="T14" fmla="*/ 22 w 258"/>
                <a:gd name="T15" fmla="*/ 34 h 90"/>
                <a:gd name="T16" fmla="*/ 10 w 258"/>
                <a:gd name="T17" fmla="*/ 44 h 90"/>
                <a:gd name="T18" fmla="*/ 0 w 258"/>
                <a:gd name="T19" fmla="*/ 54 h 90"/>
                <a:gd name="T20" fmla="*/ 0 w 258"/>
                <a:gd name="T21" fmla="*/ 54 h 90"/>
                <a:gd name="T22" fmla="*/ 42 w 258"/>
                <a:gd name="T23" fmla="*/ 58 h 90"/>
                <a:gd name="T24" fmla="*/ 86 w 258"/>
                <a:gd name="T25" fmla="*/ 66 h 90"/>
                <a:gd name="T26" fmla="*/ 126 w 258"/>
                <a:gd name="T27" fmla="*/ 76 h 90"/>
                <a:gd name="T28" fmla="*/ 168 w 258"/>
                <a:gd name="T29" fmla="*/ 90 h 90"/>
                <a:gd name="T30" fmla="*/ 168 w 258"/>
                <a:gd name="T31" fmla="*/ 90 h 90"/>
                <a:gd name="T32" fmla="*/ 212 w 258"/>
                <a:gd name="T33" fmla="*/ 68 h 90"/>
                <a:gd name="T34" fmla="*/ 258 w 258"/>
                <a:gd name="T35" fmla="*/ 46 h 90"/>
                <a:gd name="T36" fmla="*/ 258 w 258"/>
                <a:gd name="T37" fmla="*/ 46 h 90"/>
                <a:gd name="T38" fmla="*/ 200 w 258"/>
                <a:gd name="T39" fmla="*/ 22 h 90"/>
                <a:gd name="T40" fmla="*/ 172 w 258"/>
                <a:gd name="T41" fmla="*/ 10 h 90"/>
                <a:gd name="T42" fmla="*/ 142 w 258"/>
                <a:gd name="T43" fmla="*/ 0 h 90"/>
                <a:gd name="T44" fmla="*/ 142 w 258"/>
                <a:gd name="T45" fmla="*/ 0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90"/>
                <a:gd name="T71" fmla="*/ 258 w 258"/>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90">
                  <a:moveTo>
                    <a:pt x="142" y="0"/>
                  </a:moveTo>
                  <a:lnTo>
                    <a:pt x="142" y="0"/>
                  </a:lnTo>
                  <a:lnTo>
                    <a:pt x="118" y="2"/>
                  </a:lnTo>
                  <a:lnTo>
                    <a:pt x="96" y="6"/>
                  </a:lnTo>
                  <a:lnTo>
                    <a:pt x="76" y="12"/>
                  </a:lnTo>
                  <a:lnTo>
                    <a:pt x="56" y="18"/>
                  </a:lnTo>
                  <a:lnTo>
                    <a:pt x="38" y="26"/>
                  </a:lnTo>
                  <a:lnTo>
                    <a:pt x="22" y="34"/>
                  </a:lnTo>
                  <a:lnTo>
                    <a:pt x="10" y="44"/>
                  </a:lnTo>
                  <a:lnTo>
                    <a:pt x="0" y="54"/>
                  </a:lnTo>
                  <a:lnTo>
                    <a:pt x="42" y="58"/>
                  </a:lnTo>
                  <a:lnTo>
                    <a:pt x="86" y="66"/>
                  </a:lnTo>
                  <a:lnTo>
                    <a:pt x="126" y="76"/>
                  </a:lnTo>
                  <a:lnTo>
                    <a:pt x="168" y="90"/>
                  </a:lnTo>
                  <a:lnTo>
                    <a:pt x="212" y="68"/>
                  </a:lnTo>
                  <a:lnTo>
                    <a:pt x="258" y="46"/>
                  </a:lnTo>
                  <a:lnTo>
                    <a:pt x="200" y="22"/>
                  </a:lnTo>
                  <a:lnTo>
                    <a:pt x="172" y="10"/>
                  </a:lnTo>
                  <a:lnTo>
                    <a:pt x="1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2" name="Freeform 198"/>
            <p:cNvSpPr>
              <a:spLocks/>
            </p:cNvSpPr>
            <p:nvPr/>
          </p:nvSpPr>
          <p:spPr bwMode="auto">
            <a:xfrm>
              <a:off x="2992" y="2469"/>
              <a:ext cx="160" cy="96"/>
            </a:xfrm>
            <a:custGeom>
              <a:avLst/>
              <a:gdLst>
                <a:gd name="T0" fmla="*/ 0 w 160"/>
                <a:gd name="T1" fmla="*/ 44 h 96"/>
                <a:gd name="T2" fmla="*/ 0 w 160"/>
                <a:gd name="T3" fmla="*/ 44 h 96"/>
                <a:gd name="T4" fmla="*/ 24 w 160"/>
                <a:gd name="T5" fmla="*/ 54 h 96"/>
                <a:gd name="T6" fmla="*/ 46 w 160"/>
                <a:gd name="T7" fmla="*/ 66 h 96"/>
                <a:gd name="T8" fmla="*/ 68 w 160"/>
                <a:gd name="T9" fmla="*/ 80 h 96"/>
                <a:gd name="T10" fmla="*/ 90 w 160"/>
                <a:gd name="T11" fmla="*/ 96 h 96"/>
                <a:gd name="T12" fmla="*/ 90 w 160"/>
                <a:gd name="T13" fmla="*/ 96 h 96"/>
                <a:gd name="T14" fmla="*/ 116 w 160"/>
                <a:gd name="T15" fmla="*/ 84 h 96"/>
                <a:gd name="T16" fmla="*/ 128 w 160"/>
                <a:gd name="T17" fmla="*/ 76 h 96"/>
                <a:gd name="T18" fmla="*/ 138 w 160"/>
                <a:gd name="T19" fmla="*/ 68 h 96"/>
                <a:gd name="T20" fmla="*/ 146 w 160"/>
                <a:gd name="T21" fmla="*/ 62 h 96"/>
                <a:gd name="T22" fmla="*/ 152 w 160"/>
                <a:gd name="T23" fmla="*/ 52 h 96"/>
                <a:gd name="T24" fmla="*/ 158 w 160"/>
                <a:gd name="T25" fmla="*/ 44 h 96"/>
                <a:gd name="T26" fmla="*/ 160 w 160"/>
                <a:gd name="T27" fmla="*/ 36 h 96"/>
                <a:gd name="T28" fmla="*/ 160 w 160"/>
                <a:gd name="T29" fmla="*/ 36 h 96"/>
                <a:gd name="T30" fmla="*/ 90 w 160"/>
                <a:gd name="T31" fmla="*/ 0 h 96"/>
                <a:gd name="T32" fmla="*/ 90 w 160"/>
                <a:gd name="T33" fmla="*/ 0 h 96"/>
                <a:gd name="T34" fmla="*/ 44 w 160"/>
                <a:gd name="T35" fmla="*/ 22 h 96"/>
                <a:gd name="T36" fmla="*/ 0 w 160"/>
                <a:gd name="T37" fmla="*/ 44 h 96"/>
                <a:gd name="T38" fmla="*/ 0 w 160"/>
                <a:gd name="T39" fmla="*/ 44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0"/>
                <a:gd name="T61" fmla="*/ 0 h 96"/>
                <a:gd name="T62" fmla="*/ 160 w 160"/>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0" h="96">
                  <a:moveTo>
                    <a:pt x="0" y="44"/>
                  </a:moveTo>
                  <a:lnTo>
                    <a:pt x="0" y="44"/>
                  </a:lnTo>
                  <a:lnTo>
                    <a:pt x="24" y="54"/>
                  </a:lnTo>
                  <a:lnTo>
                    <a:pt x="46" y="66"/>
                  </a:lnTo>
                  <a:lnTo>
                    <a:pt x="68" y="80"/>
                  </a:lnTo>
                  <a:lnTo>
                    <a:pt x="90" y="96"/>
                  </a:lnTo>
                  <a:lnTo>
                    <a:pt x="116" y="84"/>
                  </a:lnTo>
                  <a:lnTo>
                    <a:pt x="128" y="76"/>
                  </a:lnTo>
                  <a:lnTo>
                    <a:pt x="138" y="68"/>
                  </a:lnTo>
                  <a:lnTo>
                    <a:pt x="146" y="62"/>
                  </a:lnTo>
                  <a:lnTo>
                    <a:pt x="152" y="52"/>
                  </a:lnTo>
                  <a:lnTo>
                    <a:pt x="158" y="44"/>
                  </a:lnTo>
                  <a:lnTo>
                    <a:pt x="160" y="36"/>
                  </a:lnTo>
                  <a:lnTo>
                    <a:pt x="90" y="0"/>
                  </a:lnTo>
                  <a:lnTo>
                    <a:pt x="44" y="22"/>
                  </a:lnTo>
                  <a:lnTo>
                    <a:pt x="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3" name="Freeform 199"/>
            <p:cNvSpPr>
              <a:spLocks/>
            </p:cNvSpPr>
            <p:nvPr/>
          </p:nvSpPr>
          <p:spPr bwMode="auto">
            <a:xfrm>
              <a:off x="2966" y="2423"/>
              <a:ext cx="150" cy="46"/>
            </a:xfrm>
            <a:custGeom>
              <a:avLst/>
              <a:gdLst>
                <a:gd name="T0" fmla="*/ 12 w 150"/>
                <a:gd name="T1" fmla="*/ 0 h 46"/>
                <a:gd name="T2" fmla="*/ 12 w 150"/>
                <a:gd name="T3" fmla="*/ 0 h 46"/>
                <a:gd name="T4" fmla="*/ 0 w 150"/>
                <a:gd name="T5" fmla="*/ 0 h 46"/>
                <a:gd name="T6" fmla="*/ 0 w 150"/>
                <a:gd name="T7" fmla="*/ 0 h 46"/>
                <a:gd name="T8" fmla="*/ 30 w 150"/>
                <a:gd name="T9" fmla="*/ 10 h 46"/>
                <a:gd name="T10" fmla="*/ 58 w 150"/>
                <a:gd name="T11" fmla="*/ 22 h 46"/>
                <a:gd name="T12" fmla="*/ 116 w 150"/>
                <a:gd name="T13" fmla="*/ 46 h 46"/>
                <a:gd name="T14" fmla="*/ 116 w 150"/>
                <a:gd name="T15" fmla="*/ 46 h 46"/>
                <a:gd name="T16" fmla="*/ 150 w 150"/>
                <a:gd name="T17" fmla="*/ 26 h 46"/>
                <a:gd name="T18" fmla="*/ 150 w 150"/>
                <a:gd name="T19" fmla="*/ 26 h 46"/>
                <a:gd name="T20" fmla="*/ 138 w 150"/>
                <a:gd name="T21" fmla="*/ 20 h 46"/>
                <a:gd name="T22" fmla="*/ 124 w 150"/>
                <a:gd name="T23" fmla="*/ 14 h 46"/>
                <a:gd name="T24" fmla="*/ 108 w 150"/>
                <a:gd name="T25" fmla="*/ 10 h 46"/>
                <a:gd name="T26" fmla="*/ 90 w 150"/>
                <a:gd name="T27" fmla="*/ 6 h 46"/>
                <a:gd name="T28" fmla="*/ 54 w 150"/>
                <a:gd name="T29" fmla="*/ 0 h 46"/>
                <a:gd name="T30" fmla="*/ 12 w 150"/>
                <a:gd name="T31" fmla="*/ 0 h 46"/>
                <a:gd name="T32" fmla="*/ 12 w 150"/>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46"/>
                <a:gd name="T53" fmla="*/ 150 w 150"/>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46">
                  <a:moveTo>
                    <a:pt x="12" y="0"/>
                  </a:moveTo>
                  <a:lnTo>
                    <a:pt x="12" y="0"/>
                  </a:lnTo>
                  <a:lnTo>
                    <a:pt x="0" y="0"/>
                  </a:lnTo>
                  <a:lnTo>
                    <a:pt x="30" y="10"/>
                  </a:lnTo>
                  <a:lnTo>
                    <a:pt x="58" y="22"/>
                  </a:lnTo>
                  <a:lnTo>
                    <a:pt x="116" y="46"/>
                  </a:lnTo>
                  <a:lnTo>
                    <a:pt x="150" y="26"/>
                  </a:lnTo>
                  <a:lnTo>
                    <a:pt x="138" y="20"/>
                  </a:lnTo>
                  <a:lnTo>
                    <a:pt x="124" y="14"/>
                  </a:lnTo>
                  <a:lnTo>
                    <a:pt x="108" y="10"/>
                  </a:lnTo>
                  <a:lnTo>
                    <a:pt x="90" y="6"/>
                  </a:lnTo>
                  <a:lnTo>
                    <a:pt x="54" y="0"/>
                  </a:lnTo>
                  <a:lnTo>
                    <a:pt x="12"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4" name="Freeform 200"/>
            <p:cNvSpPr>
              <a:spLocks/>
            </p:cNvSpPr>
            <p:nvPr/>
          </p:nvSpPr>
          <p:spPr bwMode="auto">
            <a:xfrm>
              <a:off x="3082" y="2449"/>
              <a:ext cx="70" cy="56"/>
            </a:xfrm>
            <a:custGeom>
              <a:avLst/>
              <a:gdLst>
                <a:gd name="T0" fmla="*/ 34 w 70"/>
                <a:gd name="T1" fmla="*/ 0 h 56"/>
                <a:gd name="T2" fmla="*/ 34 w 70"/>
                <a:gd name="T3" fmla="*/ 0 h 56"/>
                <a:gd name="T4" fmla="*/ 0 w 70"/>
                <a:gd name="T5" fmla="*/ 20 h 56"/>
                <a:gd name="T6" fmla="*/ 0 w 70"/>
                <a:gd name="T7" fmla="*/ 20 h 56"/>
                <a:gd name="T8" fmla="*/ 70 w 70"/>
                <a:gd name="T9" fmla="*/ 56 h 56"/>
                <a:gd name="T10" fmla="*/ 70 w 70"/>
                <a:gd name="T11" fmla="*/ 56 h 56"/>
                <a:gd name="T12" fmla="*/ 70 w 70"/>
                <a:gd name="T13" fmla="*/ 46 h 56"/>
                <a:gd name="T14" fmla="*/ 70 w 70"/>
                <a:gd name="T15" fmla="*/ 46 h 56"/>
                <a:gd name="T16" fmla="*/ 68 w 70"/>
                <a:gd name="T17" fmla="*/ 34 h 56"/>
                <a:gd name="T18" fmla="*/ 60 w 70"/>
                <a:gd name="T19" fmla="*/ 22 h 56"/>
                <a:gd name="T20" fmla="*/ 50 w 70"/>
                <a:gd name="T21" fmla="*/ 10 h 56"/>
                <a:gd name="T22" fmla="*/ 34 w 70"/>
                <a:gd name="T23" fmla="*/ 0 h 56"/>
                <a:gd name="T24" fmla="*/ 34 w 70"/>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0"/>
                <a:gd name="T40" fmla="*/ 0 h 56"/>
                <a:gd name="T41" fmla="*/ 70 w 70"/>
                <a:gd name="T42" fmla="*/ 56 h 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0" h="56">
                  <a:moveTo>
                    <a:pt x="34" y="0"/>
                  </a:moveTo>
                  <a:lnTo>
                    <a:pt x="34" y="0"/>
                  </a:lnTo>
                  <a:lnTo>
                    <a:pt x="0" y="20"/>
                  </a:lnTo>
                  <a:lnTo>
                    <a:pt x="70" y="56"/>
                  </a:lnTo>
                  <a:lnTo>
                    <a:pt x="70" y="46"/>
                  </a:lnTo>
                  <a:lnTo>
                    <a:pt x="68" y="34"/>
                  </a:lnTo>
                  <a:lnTo>
                    <a:pt x="60" y="22"/>
                  </a:lnTo>
                  <a:lnTo>
                    <a:pt x="50" y="1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5" name="Freeform 201"/>
            <p:cNvSpPr>
              <a:spLocks/>
            </p:cNvSpPr>
            <p:nvPr/>
          </p:nvSpPr>
          <p:spPr bwMode="auto">
            <a:xfrm>
              <a:off x="2530" y="1735"/>
              <a:ext cx="188" cy="828"/>
            </a:xfrm>
            <a:custGeom>
              <a:avLst/>
              <a:gdLst>
                <a:gd name="T0" fmla="*/ 0 w 188"/>
                <a:gd name="T1" fmla="*/ 18 h 828"/>
                <a:gd name="T2" fmla="*/ 156 w 188"/>
                <a:gd name="T3" fmla="*/ 818 h 828"/>
                <a:gd name="T4" fmla="*/ 188 w 188"/>
                <a:gd name="T5" fmla="*/ 828 h 828"/>
                <a:gd name="T6" fmla="*/ 40 w 188"/>
                <a:gd name="T7" fmla="*/ 0 h 828"/>
                <a:gd name="T8" fmla="*/ 0 w 188"/>
                <a:gd name="T9" fmla="*/ 18 h 828"/>
                <a:gd name="T10" fmla="*/ 0 60000 65536"/>
                <a:gd name="T11" fmla="*/ 0 60000 65536"/>
                <a:gd name="T12" fmla="*/ 0 60000 65536"/>
                <a:gd name="T13" fmla="*/ 0 60000 65536"/>
                <a:gd name="T14" fmla="*/ 0 60000 65536"/>
                <a:gd name="T15" fmla="*/ 0 w 188"/>
                <a:gd name="T16" fmla="*/ 0 h 828"/>
                <a:gd name="T17" fmla="*/ 188 w 188"/>
                <a:gd name="T18" fmla="*/ 828 h 828"/>
              </a:gdLst>
              <a:ahLst/>
              <a:cxnLst>
                <a:cxn ang="T10">
                  <a:pos x="T0" y="T1"/>
                </a:cxn>
                <a:cxn ang="T11">
                  <a:pos x="T2" y="T3"/>
                </a:cxn>
                <a:cxn ang="T12">
                  <a:pos x="T4" y="T5"/>
                </a:cxn>
                <a:cxn ang="T13">
                  <a:pos x="T6" y="T7"/>
                </a:cxn>
                <a:cxn ang="T14">
                  <a:pos x="T8" y="T9"/>
                </a:cxn>
              </a:cxnLst>
              <a:rect l="T15" t="T16" r="T17" b="T18"/>
              <a:pathLst>
                <a:path w="188" h="828">
                  <a:moveTo>
                    <a:pt x="0" y="18"/>
                  </a:moveTo>
                  <a:lnTo>
                    <a:pt x="156" y="818"/>
                  </a:lnTo>
                  <a:lnTo>
                    <a:pt x="188" y="828"/>
                  </a:lnTo>
                  <a:lnTo>
                    <a:pt x="40" y="0"/>
                  </a:lnTo>
                  <a:lnTo>
                    <a:pt x="0"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6" name="Freeform 202"/>
            <p:cNvSpPr>
              <a:spLocks/>
            </p:cNvSpPr>
            <p:nvPr/>
          </p:nvSpPr>
          <p:spPr bwMode="auto">
            <a:xfrm>
              <a:off x="2570" y="1709"/>
              <a:ext cx="692" cy="854"/>
            </a:xfrm>
            <a:custGeom>
              <a:avLst/>
              <a:gdLst>
                <a:gd name="T0" fmla="*/ 692 w 692"/>
                <a:gd name="T1" fmla="*/ 608 h 854"/>
                <a:gd name="T2" fmla="*/ 588 w 692"/>
                <a:gd name="T3" fmla="*/ 0 h 854"/>
                <a:gd name="T4" fmla="*/ 0 w 692"/>
                <a:gd name="T5" fmla="*/ 26 h 854"/>
                <a:gd name="T6" fmla="*/ 0 w 692"/>
                <a:gd name="T7" fmla="*/ 26 h 854"/>
                <a:gd name="T8" fmla="*/ 148 w 692"/>
                <a:gd name="T9" fmla="*/ 854 h 854"/>
                <a:gd name="T10" fmla="*/ 150 w 692"/>
                <a:gd name="T11" fmla="*/ 854 h 854"/>
                <a:gd name="T12" fmla="*/ 692 w 692"/>
                <a:gd name="T13" fmla="*/ 608 h 854"/>
                <a:gd name="T14" fmla="*/ 0 60000 65536"/>
                <a:gd name="T15" fmla="*/ 0 60000 65536"/>
                <a:gd name="T16" fmla="*/ 0 60000 65536"/>
                <a:gd name="T17" fmla="*/ 0 60000 65536"/>
                <a:gd name="T18" fmla="*/ 0 60000 65536"/>
                <a:gd name="T19" fmla="*/ 0 60000 65536"/>
                <a:gd name="T20" fmla="*/ 0 60000 65536"/>
                <a:gd name="T21" fmla="*/ 0 w 692"/>
                <a:gd name="T22" fmla="*/ 0 h 854"/>
                <a:gd name="T23" fmla="*/ 692 w 692"/>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2" h="854">
                  <a:moveTo>
                    <a:pt x="692" y="608"/>
                  </a:moveTo>
                  <a:lnTo>
                    <a:pt x="588" y="0"/>
                  </a:lnTo>
                  <a:lnTo>
                    <a:pt x="0" y="26"/>
                  </a:lnTo>
                  <a:lnTo>
                    <a:pt x="148" y="854"/>
                  </a:lnTo>
                  <a:lnTo>
                    <a:pt x="150" y="854"/>
                  </a:lnTo>
                  <a:lnTo>
                    <a:pt x="692" y="60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7" name="Freeform 203"/>
            <p:cNvSpPr>
              <a:spLocks/>
            </p:cNvSpPr>
            <p:nvPr/>
          </p:nvSpPr>
          <p:spPr bwMode="auto">
            <a:xfrm>
              <a:off x="2630" y="1767"/>
              <a:ext cx="588" cy="678"/>
            </a:xfrm>
            <a:custGeom>
              <a:avLst/>
              <a:gdLst>
                <a:gd name="T0" fmla="*/ 554 w 588"/>
                <a:gd name="T1" fmla="*/ 308 h 678"/>
                <a:gd name="T2" fmla="*/ 504 w 588"/>
                <a:gd name="T3" fmla="*/ 34 h 678"/>
                <a:gd name="T4" fmla="*/ 498 w 588"/>
                <a:gd name="T5" fmla="*/ 0 h 678"/>
                <a:gd name="T6" fmla="*/ 376 w 588"/>
                <a:gd name="T7" fmla="*/ 8 h 678"/>
                <a:gd name="T8" fmla="*/ 268 w 588"/>
                <a:gd name="T9" fmla="*/ 18 h 678"/>
                <a:gd name="T10" fmla="*/ 0 w 588"/>
                <a:gd name="T11" fmla="*/ 38 h 678"/>
                <a:gd name="T12" fmla="*/ 38 w 588"/>
                <a:gd name="T13" fmla="*/ 222 h 678"/>
                <a:gd name="T14" fmla="*/ 74 w 588"/>
                <a:gd name="T15" fmla="*/ 408 h 678"/>
                <a:gd name="T16" fmla="*/ 122 w 588"/>
                <a:gd name="T17" fmla="*/ 650 h 678"/>
                <a:gd name="T18" fmla="*/ 128 w 588"/>
                <a:gd name="T19" fmla="*/ 678 h 678"/>
                <a:gd name="T20" fmla="*/ 374 w 588"/>
                <a:gd name="T21" fmla="*/ 582 h 678"/>
                <a:gd name="T22" fmla="*/ 588 w 588"/>
                <a:gd name="T23" fmla="*/ 498 h 678"/>
                <a:gd name="T24" fmla="*/ 554 w 588"/>
                <a:gd name="T25" fmla="*/ 308 h 6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8"/>
                <a:gd name="T40" fmla="*/ 0 h 678"/>
                <a:gd name="T41" fmla="*/ 588 w 588"/>
                <a:gd name="T42" fmla="*/ 678 h 6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8" h="678">
                  <a:moveTo>
                    <a:pt x="554" y="308"/>
                  </a:moveTo>
                  <a:lnTo>
                    <a:pt x="504" y="34"/>
                  </a:lnTo>
                  <a:lnTo>
                    <a:pt x="498" y="0"/>
                  </a:lnTo>
                  <a:lnTo>
                    <a:pt x="376" y="8"/>
                  </a:lnTo>
                  <a:lnTo>
                    <a:pt x="268" y="18"/>
                  </a:lnTo>
                  <a:lnTo>
                    <a:pt x="0" y="38"/>
                  </a:lnTo>
                  <a:lnTo>
                    <a:pt x="38" y="222"/>
                  </a:lnTo>
                  <a:lnTo>
                    <a:pt x="74" y="408"/>
                  </a:lnTo>
                  <a:lnTo>
                    <a:pt x="122" y="650"/>
                  </a:lnTo>
                  <a:lnTo>
                    <a:pt x="128" y="678"/>
                  </a:lnTo>
                  <a:lnTo>
                    <a:pt x="374" y="582"/>
                  </a:lnTo>
                  <a:lnTo>
                    <a:pt x="588" y="498"/>
                  </a:lnTo>
                  <a:lnTo>
                    <a:pt x="554" y="308"/>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8" name="Freeform 204"/>
            <p:cNvSpPr>
              <a:spLocks/>
            </p:cNvSpPr>
            <p:nvPr/>
          </p:nvSpPr>
          <p:spPr bwMode="auto">
            <a:xfrm>
              <a:off x="2942" y="2405"/>
              <a:ext cx="50" cy="34"/>
            </a:xfrm>
            <a:custGeom>
              <a:avLst/>
              <a:gdLst>
                <a:gd name="T0" fmla="*/ 0 w 50"/>
                <a:gd name="T1" fmla="*/ 34 h 34"/>
                <a:gd name="T2" fmla="*/ 4 w 50"/>
                <a:gd name="T3" fmla="*/ 20 h 34"/>
                <a:gd name="T4" fmla="*/ 36 w 50"/>
                <a:gd name="T5" fmla="*/ 0 h 34"/>
                <a:gd name="T6" fmla="*/ 50 w 50"/>
                <a:gd name="T7" fmla="*/ 18 h 34"/>
                <a:gd name="T8" fmla="*/ 0 w 50"/>
                <a:gd name="T9" fmla="*/ 34 h 34"/>
                <a:gd name="T10" fmla="*/ 0 60000 65536"/>
                <a:gd name="T11" fmla="*/ 0 60000 65536"/>
                <a:gd name="T12" fmla="*/ 0 60000 65536"/>
                <a:gd name="T13" fmla="*/ 0 60000 65536"/>
                <a:gd name="T14" fmla="*/ 0 60000 65536"/>
                <a:gd name="T15" fmla="*/ 0 w 50"/>
                <a:gd name="T16" fmla="*/ 0 h 34"/>
                <a:gd name="T17" fmla="*/ 50 w 50"/>
                <a:gd name="T18" fmla="*/ 34 h 34"/>
              </a:gdLst>
              <a:ahLst/>
              <a:cxnLst>
                <a:cxn ang="T10">
                  <a:pos x="T0" y="T1"/>
                </a:cxn>
                <a:cxn ang="T11">
                  <a:pos x="T2" y="T3"/>
                </a:cxn>
                <a:cxn ang="T12">
                  <a:pos x="T4" y="T5"/>
                </a:cxn>
                <a:cxn ang="T13">
                  <a:pos x="T6" y="T7"/>
                </a:cxn>
                <a:cxn ang="T14">
                  <a:pos x="T8" y="T9"/>
                </a:cxn>
              </a:cxnLst>
              <a:rect l="T15" t="T16" r="T17" b="T18"/>
              <a:pathLst>
                <a:path w="50" h="34">
                  <a:moveTo>
                    <a:pt x="0" y="34"/>
                  </a:moveTo>
                  <a:lnTo>
                    <a:pt x="4" y="20"/>
                  </a:lnTo>
                  <a:lnTo>
                    <a:pt x="36" y="0"/>
                  </a:lnTo>
                  <a:lnTo>
                    <a:pt x="50" y="18"/>
                  </a:lnTo>
                  <a:lnTo>
                    <a:pt x="0" y="3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9" name="Freeform 205"/>
            <p:cNvSpPr>
              <a:spLocks/>
            </p:cNvSpPr>
            <p:nvPr/>
          </p:nvSpPr>
          <p:spPr bwMode="auto">
            <a:xfrm>
              <a:off x="3076" y="2357"/>
              <a:ext cx="36" cy="28"/>
            </a:xfrm>
            <a:custGeom>
              <a:avLst/>
              <a:gdLst>
                <a:gd name="T0" fmla="*/ 2 w 36"/>
                <a:gd name="T1" fmla="*/ 8 h 28"/>
                <a:gd name="T2" fmla="*/ 0 w 36"/>
                <a:gd name="T3" fmla="*/ 28 h 28"/>
                <a:gd name="T4" fmla="*/ 36 w 36"/>
                <a:gd name="T5" fmla="*/ 8 h 28"/>
                <a:gd name="T6" fmla="*/ 28 w 36"/>
                <a:gd name="T7" fmla="*/ 0 h 28"/>
                <a:gd name="T8" fmla="*/ 2 w 36"/>
                <a:gd name="T9" fmla="*/ 8 h 28"/>
                <a:gd name="T10" fmla="*/ 0 60000 65536"/>
                <a:gd name="T11" fmla="*/ 0 60000 65536"/>
                <a:gd name="T12" fmla="*/ 0 60000 65536"/>
                <a:gd name="T13" fmla="*/ 0 60000 65536"/>
                <a:gd name="T14" fmla="*/ 0 60000 65536"/>
                <a:gd name="T15" fmla="*/ 0 w 36"/>
                <a:gd name="T16" fmla="*/ 0 h 28"/>
                <a:gd name="T17" fmla="*/ 36 w 36"/>
                <a:gd name="T18" fmla="*/ 28 h 28"/>
              </a:gdLst>
              <a:ahLst/>
              <a:cxnLst>
                <a:cxn ang="T10">
                  <a:pos x="T0" y="T1"/>
                </a:cxn>
                <a:cxn ang="T11">
                  <a:pos x="T2" y="T3"/>
                </a:cxn>
                <a:cxn ang="T12">
                  <a:pos x="T4" y="T5"/>
                </a:cxn>
                <a:cxn ang="T13">
                  <a:pos x="T6" y="T7"/>
                </a:cxn>
                <a:cxn ang="T14">
                  <a:pos x="T8" y="T9"/>
                </a:cxn>
              </a:cxnLst>
              <a:rect l="T15" t="T16" r="T17" b="T18"/>
              <a:pathLst>
                <a:path w="36" h="28">
                  <a:moveTo>
                    <a:pt x="2" y="8"/>
                  </a:moveTo>
                  <a:lnTo>
                    <a:pt x="0" y="28"/>
                  </a:lnTo>
                  <a:lnTo>
                    <a:pt x="36" y="8"/>
                  </a:lnTo>
                  <a:lnTo>
                    <a:pt x="28" y="0"/>
                  </a:lnTo>
                  <a:lnTo>
                    <a:pt x="2" y="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0" name="Freeform 206"/>
            <p:cNvSpPr>
              <a:spLocks/>
            </p:cNvSpPr>
            <p:nvPr/>
          </p:nvSpPr>
          <p:spPr bwMode="auto">
            <a:xfrm>
              <a:off x="2986" y="2383"/>
              <a:ext cx="50" cy="36"/>
            </a:xfrm>
            <a:custGeom>
              <a:avLst/>
              <a:gdLst>
                <a:gd name="T0" fmla="*/ 0 w 50"/>
                <a:gd name="T1" fmla="*/ 18 h 36"/>
                <a:gd name="T2" fmla="*/ 12 w 50"/>
                <a:gd name="T3" fmla="*/ 36 h 36"/>
                <a:gd name="T4" fmla="*/ 50 w 50"/>
                <a:gd name="T5" fmla="*/ 20 h 36"/>
                <a:gd name="T6" fmla="*/ 50 w 50"/>
                <a:gd name="T7" fmla="*/ 20 h 36"/>
                <a:gd name="T8" fmla="*/ 42 w 50"/>
                <a:gd name="T9" fmla="*/ 10 h 36"/>
                <a:gd name="T10" fmla="*/ 38 w 50"/>
                <a:gd name="T11" fmla="*/ 0 h 36"/>
                <a:gd name="T12" fmla="*/ 38 w 50"/>
                <a:gd name="T13" fmla="*/ 0 h 36"/>
                <a:gd name="T14" fmla="*/ 0 w 50"/>
                <a:gd name="T15" fmla="*/ 18 h 36"/>
                <a:gd name="T16" fmla="*/ 0 w 50"/>
                <a:gd name="T17" fmla="*/ 18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36"/>
                <a:gd name="T29" fmla="*/ 50 w 50"/>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36">
                  <a:moveTo>
                    <a:pt x="0" y="18"/>
                  </a:moveTo>
                  <a:lnTo>
                    <a:pt x="12" y="36"/>
                  </a:lnTo>
                  <a:lnTo>
                    <a:pt x="50" y="20"/>
                  </a:lnTo>
                  <a:lnTo>
                    <a:pt x="42" y="10"/>
                  </a:lnTo>
                  <a:lnTo>
                    <a:pt x="38" y="0"/>
                  </a:lnTo>
                  <a:lnTo>
                    <a:pt x="0" y="1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1" name="Freeform 207"/>
            <p:cNvSpPr>
              <a:spLocks/>
            </p:cNvSpPr>
            <p:nvPr/>
          </p:nvSpPr>
          <p:spPr bwMode="auto">
            <a:xfrm>
              <a:off x="3030" y="2367"/>
              <a:ext cx="42" cy="34"/>
            </a:xfrm>
            <a:custGeom>
              <a:avLst/>
              <a:gdLst>
                <a:gd name="T0" fmla="*/ 42 w 42"/>
                <a:gd name="T1" fmla="*/ 0 h 34"/>
                <a:gd name="T2" fmla="*/ 42 w 42"/>
                <a:gd name="T3" fmla="*/ 0 h 34"/>
                <a:gd name="T4" fmla="*/ 22 w 42"/>
                <a:gd name="T5" fmla="*/ 6 h 34"/>
                <a:gd name="T6" fmla="*/ 0 w 42"/>
                <a:gd name="T7" fmla="*/ 14 h 34"/>
                <a:gd name="T8" fmla="*/ 0 w 42"/>
                <a:gd name="T9" fmla="*/ 14 h 34"/>
                <a:gd name="T10" fmla="*/ 4 w 42"/>
                <a:gd name="T11" fmla="*/ 24 h 34"/>
                <a:gd name="T12" fmla="*/ 12 w 42"/>
                <a:gd name="T13" fmla="*/ 34 h 34"/>
                <a:gd name="T14" fmla="*/ 38 w 42"/>
                <a:gd name="T15" fmla="*/ 22 h 34"/>
                <a:gd name="T16" fmla="*/ 42 w 42"/>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4"/>
                <a:gd name="T29" fmla="*/ 42 w 42"/>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4">
                  <a:moveTo>
                    <a:pt x="42" y="0"/>
                  </a:moveTo>
                  <a:lnTo>
                    <a:pt x="42" y="0"/>
                  </a:lnTo>
                  <a:lnTo>
                    <a:pt x="22" y="6"/>
                  </a:lnTo>
                  <a:lnTo>
                    <a:pt x="0" y="14"/>
                  </a:lnTo>
                  <a:lnTo>
                    <a:pt x="4" y="24"/>
                  </a:lnTo>
                  <a:lnTo>
                    <a:pt x="12" y="34"/>
                  </a:lnTo>
                  <a:lnTo>
                    <a:pt x="38" y="22"/>
                  </a:lnTo>
                  <a:lnTo>
                    <a:pt x="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2" name="Freeform 208"/>
            <p:cNvSpPr>
              <a:spLocks/>
            </p:cNvSpPr>
            <p:nvPr/>
          </p:nvSpPr>
          <p:spPr bwMode="auto">
            <a:xfrm>
              <a:off x="2610" y="1753"/>
              <a:ext cx="536" cy="52"/>
            </a:xfrm>
            <a:custGeom>
              <a:avLst/>
              <a:gdLst>
                <a:gd name="T0" fmla="*/ 0 w 536"/>
                <a:gd name="T1" fmla="*/ 40 h 52"/>
                <a:gd name="T2" fmla="*/ 536 w 536"/>
                <a:gd name="T3" fmla="*/ 0 h 52"/>
                <a:gd name="T4" fmla="*/ 518 w 536"/>
                <a:gd name="T5" fmla="*/ 14 h 52"/>
                <a:gd name="T6" fmla="*/ 22 w 536"/>
                <a:gd name="T7" fmla="*/ 52 h 52"/>
                <a:gd name="T8" fmla="*/ 0 w 536"/>
                <a:gd name="T9" fmla="*/ 40 h 52"/>
                <a:gd name="T10" fmla="*/ 0 60000 65536"/>
                <a:gd name="T11" fmla="*/ 0 60000 65536"/>
                <a:gd name="T12" fmla="*/ 0 60000 65536"/>
                <a:gd name="T13" fmla="*/ 0 60000 65536"/>
                <a:gd name="T14" fmla="*/ 0 60000 65536"/>
                <a:gd name="T15" fmla="*/ 0 w 536"/>
                <a:gd name="T16" fmla="*/ 0 h 52"/>
                <a:gd name="T17" fmla="*/ 536 w 536"/>
                <a:gd name="T18" fmla="*/ 52 h 52"/>
              </a:gdLst>
              <a:ahLst/>
              <a:cxnLst>
                <a:cxn ang="T10">
                  <a:pos x="T0" y="T1"/>
                </a:cxn>
                <a:cxn ang="T11">
                  <a:pos x="T2" y="T3"/>
                </a:cxn>
                <a:cxn ang="T12">
                  <a:pos x="T4" y="T5"/>
                </a:cxn>
                <a:cxn ang="T13">
                  <a:pos x="T6" y="T7"/>
                </a:cxn>
                <a:cxn ang="T14">
                  <a:pos x="T8" y="T9"/>
                </a:cxn>
              </a:cxnLst>
              <a:rect l="T15" t="T16" r="T17" b="T18"/>
              <a:pathLst>
                <a:path w="536" h="52">
                  <a:moveTo>
                    <a:pt x="0" y="40"/>
                  </a:moveTo>
                  <a:lnTo>
                    <a:pt x="536" y="0"/>
                  </a:lnTo>
                  <a:lnTo>
                    <a:pt x="518" y="14"/>
                  </a:lnTo>
                  <a:lnTo>
                    <a:pt x="22" y="52"/>
                  </a:lnTo>
                  <a:lnTo>
                    <a:pt x="0" y="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3" name="Freeform 209"/>
            <p:cNvSpPr>
              <a:spLocks/>
            </p:cNvSpPr>
            <p:nvPr/>
          </p:nvSpPr>
          <p:spPr bwMode="auto">
            <a:xfrm>
              <a:off x="2630" y="1785"/>
              <a:ext cx="268" cy="204"/>
            </a:xfrm>
            <a:custGeom>
              <a:avLst/>
              <a:gdLst>
                <a:gd name="T0" fmla="*/ 0 w 268"/>
                <a:gd name="T1" fmla="*/ 20 h 204"/>
                <a:gd name="T2" fmla="*/ 38 w 268"/>
                <a:gd name="T3" fmla="*/ 204 h 204"/>
                <a:gd name="T4" fmla="*/ 38 w 268"/>
                <a:gd name="T5" fmla="*/ 204 h 204"/>
                <a:gd name="T6" fmla="*/ 152 w 268"/>
                <a:gd name="T7" fmla="*/ 102 h 204"/>
                <a:gd name="T8" fmla="*/ 268 w 268"/>
                <a:gd name="T9" fmla="*/ 0 h 204"/>
                <a:gd name="T10" fmla="*/ 0 w 268"/>
                <a:gd name="T11" fmla="*/ 20 h 204"/>
                <a:gd name="T12" fmla="*/ 0 60000 65536"/>
                <a:gd name="T13" fmla="*/ 0 60000 65536"/>
                <a:gd name="T14" fmla="*/ 0 60000 65536"/>
                <a:gd name="T15" fmla="*/ 0 60000 65536"/>
                <a:gd name="T16" fmla="*/ 0 60000 65536"/>
                <a:gd name="T17" fmla="*/ 0 60000 65536"/>
                <a:gd name="T18" fmla="*/ 0 w 268"/>
                <a:gd name="T19" fmla="*/ 0 h 204"/>
                <a:gd name="T20" fmla="*/ 268 w 268"/>
                <a:gd name="T21" fmla="*/ 204 h 204"/>
              </a:gdLst>
              <a:ahLst/>
              <a:cxnLst>
                <a:cxn ang="T12">
                  <a:pos x="T0" y="T1"/>
                </a:cxn>
                <a:cxn ang="T13">
                  <a:pos x="T2" y="T3"/>
                </a:cxn>
                <a:cxn ang="T14">
                  <a:pos x="T4" y="T5"/>
                </a:cxn>
                <a:cxn ang="T15">
                  <a:pos x="T6" y="T7"/>
                </a:cxn>
                <a:cxn ang="T16">
                  <a:pos x="T8" y="T9"/>
                </a:cxn>
                <a:cxn ang="T17">
                  <a:pos x="T10" y="T11"/>
                </a:cxn>
              </a:cxnLst>
              <a:rect l="T18" t="T19" r="T20" b="T21"/>
              <a:pathLst>
                <a:path w="268" h="204">
                  <a:moveTo>
                    <a:pt x="0" y="20"/>
                  </a:moveTo>
                  <a:lnTo>
                    <a:pt x="38" y="204"/>
                  </a:lnTo>
                  <a:lnTo>
                    <a:pt x="152" y="102"/>
                  </a:lnTo>
                  <a:lnTo>
                    <a:pt x="268" y="0"/>
                  </a:lnTo>
                  <a:lnTo>
                    <a:pt x="0" y="20"/>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4" name="Freeform 210"/>
            <p:cNvSpPr>
              <a:spLocks/>
            </p:cNvSpPr>
            <p:nvPr/>
          </p:nvSpPr>
          <p:spPr bwMode="auto">
            <a:xfrm>
              <a:off x="2668" y="1775"/>
              <a:ext cx="338" cy="400"/>
            </a:xfrm>
            <a:custGeom>
              <a:avLst/>
              <a:gdLst>
                <a:gd name="T0" fmla="*/ 230 w 338"/>
                <a:gd name="T1" fmla="*/ 10 h 400"/>
                <a:gd name="T2" fmla="*/ 230 w 338"/>
                <a:gd name="T3" fmla="*/ 10 h 400"/>
                <a:gd name="T4" fmla="*/ 114 w 338"/>
                <a:gd name="T5" fmla="*/ 112 h 400"/>
                <a:gd name="T6" fmla="*/ 0 w 338"/>
                <a:gd name="T7" fmla="*/ 214 h 400"/>
                <a:gd name="T8" fmla="*/ 36 w 338"/>
                <a:gd name="T9" fmla="*/ 400 h 400"/>
                <a:gd name="T10" fmla="*/ 36 w 338"/>
                <a:gd name="T11" fmla="*/ 400 h 400"/>
                <a:gd name="T12" fmla="*/ 108 w 338"/>
                <a:gd name="T13" fmla="*/ 298 h 400"/>
                <a:gd name="T14" fmla="*/ 182 w 338"/>
                <a:gd name="T15" fmla="*/ 196 h 400"/>
                <a:gd name="T16" fmla="*/ 218 w 338"/>
                <a:gd name="T17" fmla="*/ 146 h 400"/>
                <a:gd name="T18" fmla="*/ 258 w 338"/>
                <a:gd name="T19" fmla="*/ 96 h 400"/>
                <a:gd name="T20" fmla="*/ 296 w 338"/>
                <a:gd name="T21" fmla="*/ 48 h 400"/>
                <a:gd name="T22" fmla="*/ 338 w 338"/>
                <a:gd name="T23" fmla="*/ 0 h 400"/>
                <a:gd name="T24" fmla="*/ 230 w 338"/>
                <a:gd name="T25" fmla="*/ 10 h 4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8"/>
                <a:gd name="T40" fmla="*/ 0 h 400"/>
                <a:gd name="T41" fmla="*/ 338 w 338"/>
                <a:gd name="T42" fmla="*/ 400 h 4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8" h="400">
                  <a:moveTo>
                    <a:pt x="230" y="10"/>
                  </a:moveTo>
                  <a:lnTo>
                    <a:pt x="230" y="10"/>
                  </a:lnTo>
                  <a:lnTo>
                    <a:pt x="114" y="112"/>
                  </a:lnTo>
                  <a:lnTo>
                    <a:pt x="0" y="214"/>
                  </a:lnTo>
                  <a:lnTo>
                    <a:pt x="36" y="400"/>
                  </a:lnTo>
                  <a:lnTo>
                    <a:pt x="108" y="298"/>
                  </a:lnTo>
                  <a:lnTo>
                    <a:pt x="182" y="196"/>
                  </a:lnTo>
                  <a:lnTo>
                    <a:pt x="218" y="146"/>
                  </a:lnTo>
                  <a:lnTo>
                    <a:pt x="258" y="96"/>
                  </a:lnTo>
                  <a:lnTo>
                    <a:pt x="296" y="48"/>
                  </a:lnTo>
                  <a:lnTo>
                    <a:pt x="338" y="0"/>
                  </a:lnTo>
                  <a:lnTo>
                    <a:pt x="230" y="10"/>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5" name="Freeform 211"/>
            <p:cNvSpPr>
              <a:spLocks/>
            </p:cNvSpPr>
            <p:nvPr/>
          </p:nvSpPr>
          <p:spPr bwMode="auto">
            <a:xfrm>
              <a:off x="2704" y="1767"/>
              <a:ext cx="430" cy="650"/>
            </a:xfrm>
            <a:custGeom>
              <a:avLst/>
              <a:gdLst>
                <a:gd name="T0" fmla="*/ 430 w 430"/>
                <a:gd name="T1" fmla="*/ 34 h 650"/>
                <a:gd name="T2" fmla="*/ 424 w 430"/>
                <a:gd name="T3" fmla="*/ 0 h 650"/>
                <a:gd name="T4" fmla="*/ 302 w 430"/>
                <a:gd name="T5" fmla="*/ 8 h 650"/>
                <a:gd name="T6" fmla="*/ 302 w 430"/>
                <a:gd name="T7" fmla="*/ 8 h 650"/>
                <a:gd name="T8" fmla="*/ 260 w 430"/>
                <a:gd name="T9" fmla="*/ 56 h 650"/>
                <a:gd name="T10" fmla="*/ 222 w 430"/>
                <a:gd name="T11" fmla="*/ 104 h 650"/>
                <a:gd name="T12" fmla="*/ 182 w 430"/>
                <a:gd name="T13" fmla="*/ 154 h 650"/>
                <a:gd name="T14" fmla="*/ 146 w 430"/>
                <a:gd name="T15" fmla="*/ 204 h 650"/>
                <a:gd name="T16" fmla="*/ 72 w 430"/>
                <a:gd name="T17" fmla="*/ 306 h 650"/>
                <a:gd name="T18" fmla="*/ 0 w 430"/>
                <a:gd name="T19" fmla="*/ 408 h 650"/>
                <a:gd name="T20" fmla="*/ 48 w 430"/>
                <a:gd name="T21" fmla="*/ 650 h 650"/>
                <a:gd name="T22" fmla="*/ 48 w 430"/>
                <a:gd name="T23" fmla="*/ 650 h 650"/>
                <a:gd name="T24" fmla="*/ 102 w 430"/>
                <a:gd name="T25" fmla="*/ 576 h 650"/>
                <a:gd name="T26" fmla="*/ 156 w 430"/>
                <a:gd name="T27" fmla="*/ 502 h 650"/>
                <a:gd name="T28" fmla="*/ 208 w 430"/>
                <a:gd name="T29" fmla="*/ 428 h 650"/>
                <a:gd name="T30" fmla="*/ 256 w 430"/>
                <a:gd name="T31" fmla="*/ 352 h 650"/>
                <a:gd name="T32" fmla="*/ 304 w 430"/>
                <a:gd name="T33" fmla="*/ 274 h 650"/>
                <a:gd name="T34" fmla="*/ 348 w 430"/>
                <a:gd name="T35" fmla="*/ 194 h 650"/>
                <a:gd name="T36" fmla="*/ 392 w 430"/>
                <a:gd name="T37" fmla="*/ 116 h 650"/>
                <a:gd name="T38" fmla="*/ 430 w 430"/>
                <a:gd name="T39" fmla="*/ 34 h 650"/>
                <a:gd name="T40" fmla="*/ 430 w 430"/>
                <a:gd name="T41" fmla="*/ 34 h 6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0"/>
                <a:gd name="T64" fmla="*/ 0 h 650"/>
                <a:gd name="T65" fmla="*/ 430 w 430"/>
                <a:gd name="T66" fmla="*/ 650 h 6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0" h="650">
                  <a:moveTo>
                    <a:pt x="430" y="34"/>
                  </a:moveTo>
                  <a:lnTo>
                    <a:pt x="424" y="0"/>
                  </a:lnTo>
                  <a:lnTo>
                    <a:pt x="302" y="8"/>
                  </a:lnTo>
                  <a:lnTo>
                    <a:pt x="260" y="56"/>
                  </a:lnTo>
                  <a:lnTo>
                    <a:pt x="222" y="104"/>
                  </a:lnTo>
                  <a:lnTo>
                    <a:pt x="182" y="154"/>
                  </a:lnTo>
                  <a:lnTo>
                    <a:pt x="146" y="204"/>
                  </a:lnTo>
                  <a:lnTo>
                    <a:pt x="72" y="306"/>
                  </a:lnTo>
                  <a:lnTo>
                    <a:pt x="0" y="408"/>
                  </a:lnTo>
                  <a:lnTo>
                    <a:pt x="48" y="650"/>
                  </a:lnTo>
                  <a:lnTo>
                    <a:pt x="102" y="576"/>
                  </a:lnTo>
                  <a:lnTo>
                    <a:pt x="156" y="502"/>
                  </a:lnTo>
                  <a:lnTo>
                    <a:pt x="208" y="428"/>
                  </a:lnTo>
                  <a:lnTo>
                    <a:pt x="256" y="352"/>
                  </a:lnTo>
                  <a:lnTo>
                    <a:pt x="304" y="274"/>
                  </a:lnTo>
                  <a:lnTo>
                    <a:pt x="348" y="194"/>
                  </a:lnTo>
                  <a:lnTo>
                    <a:pt x="392" y="116"/>
                  </a:lnTo>
                  <a:lnTo>
                    <a:pt x="430" y="34"/>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6" name="Freeform 212"/>
            <p:cNvSpPr>
              <a:spLocks/>
            </p:cNvSpPr>
            <p:nvPr/>
          </p:nvSpPr>
          <p:spPr bwMode="auto">
            <a:xfrm>
              <a:off x="3004" y="2075"/>
              <a:ext cx="214" cy="274"/>
            </a:xfrm>
            <a:custGeom>
              <a:avLst/>
              <a:gdLst>
                <a:gd name="T0" fmla="*/ 0 w 214"/>
                <a:gd name="T1" fmla="*/ 274 h 274"/>
                <a:gd name="T2" fmla="*/ 214 w 214"/>
                <a:gd name="T3" fmla="*/ 190 h 274"/>
                <a:gd name="T4" fmla="*/ 180 w 214"/>
                <a:gd name="T5" fmla="*/ 0 h 274"/>
                <a:gd name="T6" fmla="*/ 180 w 214"/>
                <a:gd name="T7" fmla="*/ 0 h 274"/>
                <a:gd name="T8" fmla="*/ 138 w 214"/>
                <a:gd name="T9" fmla="*/ 52 h 274"/>
                <a:gd name="T10" fmla="*/ 100 w 214"/>
                <a:gd name="T11" fmla="*/ 108 h 274"/>
                <a:gd name="T12" fmla="*/ 64 w 214"/>
                <a:gd name="T13" fmla="*/ 164 h 274"/>
                <a:gd name="T14" fmla="*/ 30 w 214"/>
                <a:gd name="T15" fmla="*/ 222 h 274"/>
                <a:gd name="T16" fmla="*/ 30 w 214"/>
                <a:gd name="T17" fmla="*/ 222 h 274"/>
                <a:gd name="T18" fmla="*/ 0 w 214"/>
                <a:gd name="T19" fmla="*/ 274 h 274"/>
                <a:gd name="T20" fmla="*/ 0 w 214"/>
                <a:gd name="T21" fmla="*/ 274 h 2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4"/>
                <a:gd name="T34" fmla="*/ 0 h 274"/>
                <a:gd name="T35" fmla="*/ 214 w 214"/>
                <a:gd name="T36" fmla="*/ 274 h 2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4" h="274">
                  <a:moveTo>
                    <a:pt x="0" y="274"/>
                  </a:moveTo>
                  <a:lnTo>
                    <a:pt x="214" y="190"/>
                  </a:lnTo>
                  <a:lnTo>
                    <a:pt x="180" y="0"/>
                  </a:lnTo>
                  <a:lnTo>
                    <a:pt x="138" y="52"/>
                  </a:lnTo>
                  <a:lnTo>
                    <a:pt x="100" y="108"/>
                  </a:lnTo>
                  <a:lnTo>
                    <a:pt x="64" y="164"/>
                  </a:lnTo>
                  <a:lnTo>
                    <a:pt x="30" y="222"/>
                  </a:lnTo>
                  <a:lnTo>
                    <a:pt x="0" y="274"/>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7" name="Freeform 213"/>
            <p:cNvSpPr>
              <a:spLocks/>
            </p:cNvSpPr>
            <p:nvPr/>
          </p:nvSpPr>
          <p:spPr bwMode="auto">
            <a:xfrm>
              <a:off x="2752" y="1801"/>
              <a:ext cx="432" cy="644"/>
            </a:xfrm>
            <a:custGeom>
              <a:avLst/>
              <a:gdLst>
                <a:gd name="T0" fmla="*/ 0 w 432"/>
                <a:gd name="T1" fmla="*/ 616 h 644"/>
                <a:gd name="T2" fmla="*/ 6 w 432"/>
                <a:gd name="T3" fmla="*/ 644 h 644"/>
                <a:gd name="T4" fmla="*/ 252 w 432"/>
                <a:gd name="T5" fmla="*/ 548 h 644"/>
                <a:gd name="T6" fmla="*/ 252 w 432"/>
                <a:gd name="T7" fmla="*/ 548 h 644"/>
                <a:gd name="T8" fmla="*/ 282 w 432"/>
                <a:gd name="T9" fmla="*/ 496 h 644"/>
                <a:gd name="T10" fmla="*/ 282 w 432"/>
                <a:gd name="T11" fmla="*/ 496 h 644"/>
                <a:gd name="T12" fmla="*/ 316 w 432"/>
                <a:gd name="T13" fmla="*/ 438 h 644"/>
                <a:gd name="T14" fmla="*/ 352 w 432"/>
                <a:gd name="T15" fmla="*/ 382 h 644"/>
                <a:gd name="T16" fmla="*/ 390 w 432"/>
                <a:gd name="T17" fmla="*/ 326 h 644"/>
                <a:gd name="T18" fmla="*/ 432 w 432"/>
                <a:gd name="T19" fmla="*/ 274 h 644"/>
                <a:gd name="T20" fmla="*/ 382 w 432"/>
                <a:gd name="T21" fmla="*/ 0 h 644"/>
                <a:gd name="T22" fmla="*/ 382 w 432"/>
                <a:gd name="T23" fmla="*/ 0 h 644"/>
                <a:gd name="T24" fmla="*/ 344 w 432"/>
                <a:gd name="T25" fmla="*/ 82 h 644"/>
                <a:gd name="T26" fmla="*/ 300 w 432"/>
                <a:gd name="T27" fmla="*/ 160 h 644"/>
                <a:gd name="T28" fmla="*/ 256 w 432"/>
                <a:gd name="T29" fmla="*/ 240 h 644"/>
                <a:gd name="T30" fmla="*/ 208 w 432"/>
                <a:gd name="T31" fmla="*/ 318 h 644"/>
                <a:gd name="T32" fmla="*/ 160 w 432"/>
                <a:gd name="T33" fmla="*/ 394 h 644"/>
                <a:gd name="T34" fmla="*/ 108 w 432"/>
                <a:gd name="T35" fmla="*/ 468 h 644"/>
                <a:gd name="T36" fmla="*/ 54 w 432"/>
                <a:gd name="T37" fmla="*/ 542 h 644"/>
                <a:gd name="T38" fmla="*/ 0 w 432"/>
                <a:gd name="T39" fmla="*/ 616 h 644"/>
                <a:gd name="T40" fmla="*/ 0 w 432"/>
                <a:gd name="T41" fmla="*/ 616 h 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644"/>
                <a:gd name="T65" fmla="*/ 432 w 432"/>
                <a:gd name="T66" fmla="*/ 644 h 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644">
                  <a:moveTo>
                    <a:pt x="0" y="616"/>
                  </a:moveTo>
                  <a:lnTo>
                    <a:pt x="6" y="644"/>
                  </a:lnTo>
                  <a:lnTo>
                    <a:pt x="252" y="548"/>
                  </a:lnTo>
                  <a:lnTo>
                    <a:pt x="282" y="496"/>
                  </a:lnTo>
                  <a:lnTo>
                    <a:pt x="316" y="438"/>
                  </a:lnTo>
                  <a:lnTo>
                    <a:pt x="352" y="382"/>
                  </a:lnTo>
                  <a:lnTo>
                    <a:pt x="390" y="326"/>
                  </a:lnTo>
                  <a:lnTo>
                    <a:pt x="432" y="274"/>
                  </a:lnTo>
                  <a:lnTo>
                    <a:pt x="382" y="0"/>
                  </a:lnTo>
                  <a:lnTo>
                    <a:pt x="344" y="82"/>
                  </a:lnTo>
                  <a:lnTo>
                    <a:pt x="300" y="160"/>
                  </a:lnTo>
                  <a:lnTo>
                    <a:pt x="256" y="240"/>
                  </a:lnTo>
                  <a:lnTo>
                    <a:pt x="208" y="318"/>
                  </a:lnTo>
                  <a:lnTo>
                    <a:pt x="160" y="394"/>
                  </a:lnTo>
                  <a:lnTo>
                    <a:pt x="108" y="468"/>
                  </a:lnTo>
                  <a:lnTo>
                    <a:pt x="54" y="542"/>
                  </a:lnTo>
                  <a:lnTo>
                    <a:pt x="0" y="616"/>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8" name="Freeform 214"/>
            <p:cNvSpPr>
              <a:spLocks/>
            </p:cNvSpPr>
            <p:nvPr/>
          </p:nvSpPr>
          <p:spPr bwMode="auto">
            <a:xfrm>
              <a:off x="2744" y="2265"/>
              <a:ext cx="496" cy="204"/>
            </a:xfrm>
            <a:custGeom>
              <a:avLst/>
              <a:gdLst>
                <a:gd name="T0" fmla="*/ 0 w 496"/>
                <a:gd name="T1" fmla="*/ 204 h 204"/>
                <a:gd name="T2" fmla="*/ 14 w 496"/>
                <a:gd name="T3" fmla="*/ 180 h 204"/>
                <a:gd name="T4" fmla="*/ 474 w 496"/>
                <a:gd name="T5" fmla="*/ 0 h 204"/>
                <a:gd name="T6" fmla="*/ 496 w 496"/>
                <a:gd name="T7" fmla="*/ 8 h 204"/>
                <a:gd name="T8" fmla="*/ 0 w 496"/>
                <a:gd name="T9" fmla="*/ 204 h 204"/>
                <a:gd name="T10" fmla="*/ 0 60000 65536"/>
                <a:gd name="T11" fmla="*/ 0 60000 65536"/>
                <a:gd name="T12" fmla="*/ 0 60000 65536"/>
                <a:gd name="T13" fmla="*/ 0 60000 65536"/>
                <a:gd name="T14" fmla="*/ 0 60000 65536"/>
                <a:gd name="T15" fmla="*/ 0 w 496"/>
                <a:gd name="T16" fmla="*/ 0 h 204"/>
                <a:gd name="T17" fmla="*/ 496 w 496"/>
                <a:gd name="T18" fmla="*/ 204 h 204"/>
              </a:gdLst>
              <a:ahLst/>
              <a:cxnLst>
                <a:cxn ang="T10">
                  <a:pos x="T0" y="T1"/>
                </a:cxn>
                <a:cxn ang="T11">
                  <a:pos x="T2" y="T3"/>
                </a:cxn>
                <a:cxn ang="T12">
                  <a:pos x="T4" y="T5"/>
                </a:cxn>
                <a:cxn ang="T13">
                  <a:pos x="T6" y="T7"/>
                </a:cxn>
                <a:cxn ang="T14">
                  <a:pos x="T8" y="T9"/>
                </a:cxn>
              </a:cxnLst>
              <a:rect l="T15" t="T16" r="T17" b="T18"/>
              <a:pathLst>
                <a:path w="496" h="204">
                  <a:moveTo>
                    <a:pt x="0" y="204"/>
                  </a:moveTo>
                  <a:lnTo>
                    <a:pt x="14" y="180"/>
                  </a:lnTo>
                  <a:lnTo>
                    <a:pt x="474" y="0"/>
                  </a:lnTo>
                  <a:lnTo>
                    <a:pt x="496" y="8"/>
                  </a:lnTo>
                  <a:lnTo>
                    <a:pt x="0"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9" name="Freeform 216"/>
            <p:cNvSpPr>
              <a:spLocks/>
            </p:cNvSpPr>
            <p:nvPr/>
          </p:nvSpPr>
          <p:spPr bwMode="auto">
            <a:xfrm>
              <a:off x="3200" y="2309"/>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4 h 10"/>
                <a:gd name="T14" fmla="*/ 0 w 10"/>
                <a:gd name="T15" fmla="*/ 4 h 10"/>
                <a:gd name="T16" fmla="*/ 2 w 10"/>
                <a:gd name="T17" fmla="*/ 0 h 10"/>
                <a:gd name="T18" fmla="*/ 6 w 10"/>
                <a:gd name="T19" fmla="*/ 0 h 10"/>
                <a:gd name="T20" fmla="*/ 6 w 10"/>
                <a:gd name="T21" fmla="*/ 0 h 10"/>
                <a:gd name="T22" fmla="*/ 10 w 10"/>
                <a:gd name="T23" fmla="*/ 2 h 10"/>
                <a:gd name="T24" fmla="*/ 10 w 10"/>
                <a:gd name="T25" fmla="*/ 6 h 10"/>
                <a:gd name="T26" fmla="*/ 10 w 10"/>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10" y="6"/>
                  </a:moveTo>
                  <a:lnTo>
                    <a:pt x="10" y="6"/>
                  </a:lnTo>
                  <a:lnTo>
                    <a:pt x="8" y="8"/>
                  </a:lnTo>
                  <a:lnTo>
                    <a:pt x="4" y="10"/>
                  </a:lnTo>
                  <a:lnTo>
                    <a:pt x="2" y="8"/>
                  </a:lnTo>
                  <a:lnTo>
                    <a:pt x="0" y="4"/>
                  </a:lnTo>
                  <a:lnTo>
                    <a:pt x="2" y="0"/>
                  </a:lnTo>
                  <a:lnTo>
                    <a:pt x="6" y="0"/>
                  </a:lnTo>
                  <a:lnTo>
                    <a:pt x="10" y="2"/>
                  </a:lnTo>
                  <a:lnTo>
                    <a:pt x="10" y="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pic>
        <p:nvPicPr>
          <p:cNvPr id="360" name="Picture 219" descr="MCj0223612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51500" y="3141663"/>
            <a:ext cx="909638" cy="112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220" descr="MCj0396944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35375" y="3573463"/>
            <a:ext cx="1544638"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Line 224"/>
          <p:cNvSpPr>
            <a:spLocks noChangeShapeType="1"/>
          </p:cNvSpPr>
          <p:nvPr/>
        </p:nvSpPr>
        <p:spPr bwMode="auto">
          <a:xfrm>
            <a:off x="4500563" y="4076700"/>
            <a:ext cx="0" cy="504825"/>
          </a:xfrm>
          <a:prstGeom prst="line">
            <a:avLst/>
          </a:prstGeom>
          <a:noFill/>
          <a:ln w="254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363" name="Line 225"/>
          <p:cNvSpPr>
            <a:spLocks noChangeShapeType="1"/>
          </p:cNvSpPr>
          <p:nvPr/>
        </p:nvSpPr>
        <p:spPr bwMode="auto">
          <a:xfrm>
            <a:off x="6011863" y="4292600"/>
            <a:ext cx="0" cy="287338"/>
          </a:xfrm>
          <a:prstGeom prst="line">
            <a:avLst/>
          </a:prstGeom>
          <a:noFill/>
          <a:ln w="254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364" name="Line 226"/>
          <p:cNvSpPr>
            <a:spLocks noChangeShapeType="1"/>
          </p:cNvSpPr>
          <p:nvPr/>
        </p:nvSpPr>
        <p:spPr bwMode="auto">
          <a:xfrm>
            <a:off x="7524750" y="4149725"/>
            <a:ext cx="0" cy="430213"/>
          </a:xfrm>
          <a:prstGeom prst="line">
            <a:avLst/>
          </a:prstGeom>
          <a:noFill/>
          <a:ln w="254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spTree>
    <p:extLst>
      <p:ext uri="{BB962C8B-B14F-4D97-AF65-F5344CB8AC3E}">
        <p14:creationId xmlns:p14="http://schemas.microsoft.com/office/powerpoint/2010/main" val="3628004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185"/>
                                        </p:tgtEl>
                                        <p:attrNameLst>
                                          <p:attrName>style.visibility</p:attrName>
                                        </p:attrNameLst>
                                      </p:cBhvr>
                                      <p:to>
                                        <p:strVal val="visible"/>
                                      </p:to>
                                    </p:set>
                                    <p:animEffect transition="in" filter="dissolve">
                                      <p:cBhvr>
                                        <p:cTn id="7" dur="500"/>
                                        <p:tgtEl>
                                          <p:spTgt spid="18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23"/>
                                        </p:tgtEl>
                                        <p:attrNameLst>
                                          <p:attrName>style.visibility</p:attrName>
                                        </p:attrNameLst>
                                      </p:cBhvr>
                                      <p:to>
                                        <p:strVal val="visible"/>
                                      </p:to>
                                    </p:set>
                                    <p:animEffect transition="in" filter="dissolve">
                                      <p:cBhvr>
                                        <p:cTn id="10" dur="500"/>
                                        <p:tgtEl>
                                          <p:spTgt spid="32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24"/>
                                        </p:tgtEl>
                                        <p:attrNameLst>
                                          <p:attrName>style.visibility</p:attrName>
                                        </p:attrNameLst>
                                      </p:cBhvr>
                                      <p:to>
                                        <p:strVal val="visible"/>
                                      </p:to>
                                    </p:set>
                                    <p:animEffect transition="in" filter="dissolve">
                                      <p:cBhvr>
                                        <p:cTn id="13" dur="500"/>
                                        <p:tgtEl>
                                          <p:spTgt spid="324"/>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27"/>
                                        </p:tgtEl>
                                        <p:attrNameLst>
                                          <p:attrName>style.visibility</p:attrName>
                                        </p:attrNameLst>
                                      </p:cBhvr>
                                      <p:to>
                                        <p:strVal val="visible"/>
                                      </p:to>
                                    </p:set>
                                    <p:animEffect transition="in" filter="dissolve">
                                      <p:cBhvr>
                                        <p:cTn id="16" dur="500"/>
                                        <p:tgtEl>
                                          <p:spTgt spid="327"/>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29"/>
                                        </p:tgtEl>
                                        <p:attrNameLst>
                                          <p:attrName>style.visibility</p:attrName>
                                        </p:attrNameLst>
                                      </p:cBhvr>
                                      <p:to>
                                        <p:strVal val="visible"/>
                                      </p:to>
                                    </p:set>
                                    <p:animEffect transition="in" filter="dissolve">
                                      <p:cBhvr>
                                        <p:cTn id="19" dur="500"/>
                                        <p:tgtEl>
                                          <p:spTgt spid="329"/>
                                        </p:tgtEl>
                                      </p:cBhvr>
                                    </p:animEffect>
                                  </p:childTnLst>
                                </p:cTn>
                              </p:par>
                            </p:childTnLst>
                          </p:cTn>
                        </p:par>
                        <p:par>
                          <p:cTn id="20" fill="hold">
                            <p:stCondLst>
                              <p:cond delay="500"/>
                            </p:stCondLst>
                            <p:childTnLst>
                              <p:par>
                                <p:cTn id="21" presetID="23" presetClass="entr" presetSubtype="16" fill="hold" grpId="0" nodeType="afterEffect">
                                  <p:stCondLst>
                                    <p:cond delay="0"/>
                                  </p:stCondLst>
                                  <p:childTnLst>
                                    <p:set>
                                      <p:cBhvr>
                                        <p:cTn id="22" dur="1" fill="hold">
                                          <p:stCondLst>
                                            <p:cond delay="0"/>
                                          </p:stCondLst>
                                        </p:cTn>
                                        <p:tgtEl>
                                          <p:spTgt spid="183"/>
                                        </p:tgtEl>
                                        <p:attrNameLst>
                                          <p:attrName>style.visibility</p:attrName>
                                        </p:attrNameLst>
                                      </p:cBhvr>
                                      <p:to>
                                        <p:strVal val="visible"/>
                                      </p:to>
                                    </p:set>
                                    <p:anim calcmode="lin" valueType="num">
                                      <p:cBhvr>
                                        <p:cTn id="23" dur="500" fill="hold"/>
                                        <p:tgtEl>
                                          <p:spTgt spid="183"/>
                                        </p:tgtEl>
                                        <p:attrNameLst>
                                          <p:attrName>ppt_w</p:attrName>
                                        </p:attrNameLst>
                                      </p:cBhvr>
                                      <p:tavLst>
                                        <p:tav tm="0">
                                          <p:val>
                                            <p:fltVal val="0"/>
                                          </p:val>
                                        </p:tav>
                                        <p:tav tm="100000">
                                          <p:val>
                                            <p:strVal val="#ppt_w"/>
                                          </p:val>
                                        </p:tav>
                                      </p:tavLst>
                                    </p:anim>
                                    <p:anim calcmode="lin" valueType="num">
                                      <p:cBhvr>
                                        <p:cTn id="24" dur="500" fill="hold"/>
                                        <p:tgtEl>
                                          <p:spTgt spid="183"/>
                                        </p:tgtEl>
                                        <p:attrNameLst>
                                          <p:attrName>ppt_h</p:attrName>
                                        </p:attrNameLst>
                                      </p:cBhvr>
                                      <p:tavLst>
                                        <p:tav tm="0">
                                          <p:val>
                                            <p:fltVal val="0"/>
                                          </p:val>
                                        </p:tav>
                                        <p:tav tm="100000">
                                          <p:val>
                                            <p:strVal val="#ppt_h"/>
                                          </p:val>
                                        </p:tav>
                                      </p:tavLst>
                                    </p:anim>
                                  </p:childTnLst>
                                </p:cTn>
                              </p:par>
                              <p:par>
                                <p:cTn id="25" presetID="17" presetClass="entr" presetSubtype="1" fill="hold" grpId="0" nodeType="withEffect">
                                  <p:stCondLst>
                                    <p:cond delay="0"/>
                                  </p:stCondLst>
                                  <p:childTnLst>
                                    <p:set>
                                      <p:cBhvr>
                                        <p:cTn id="26" dur="1" fill="hold">
                                          <p:stCondLst>
                                            <p:cond delay="0"/>
                                          </p:stCondLst>
                                        </p:cTn>
                                        <p:tgtEl>
                                          <p:spTgt spid="184"/>
                                        </p:tgtEl>
                                        <p:attrNameLst>
                                          <p:attrName>style.visibility</p:attrName>
                                        </p:attrNameLst>
                                      </p:cBhvr>
                                      <p:to>
                                        <p:strVal val="visible"/>
                                      </p:to>
                                    </p:set>
                                    <p:anim calcmode="lin" valueType="num">
                                      <p:cBhvr>
                                        <p:cTn id="27" dur="500" fill="hold"/>
                                        <p:tgtEl>
                                          <p:spTgt spid="184"/>
                                        </p:tgtEl>
                                        <p:attrNameLst>
                                          <p:attrName>ppt_x</p:attrName>
                                        </p:attrNameLst>
                                      </p:cBhvr>
                                      <p:tavLst>
                                        <p:tav tm="0">
                                          <p:val>
                                            <p:strVal val="#ppt_x"/>
                                          </p:val>
                                        </p:tav>
                                        <p:tav tm="100000">
                                          <p:val>
                                            <p:strVal val="#ppt_x"/>
                                          </p:val>
                                        </p:tav>
                                      </p:tavLst>
                                    </p:anim>
                                    <p:anim calcmode="lin" valueType="num">
                                      <p:cBhvr>
                                        <p:cTn id="28" dur="500" fill="hold"/>
                                        <p:tgtEl>
                                          <p:spTgt spid="184"/>
                                        </p:tgtEl>
                                        <p:attrNameLst>
                                          <p:attrName>ppt_y</p:attrName>
                                        </p:attrNameLst>
                                      </p:cBhvr>
                                      <p:tavLst>
                                        <p:tav tm="0">
                                          <p:val>
                                            <p:strVal val="#ppt_y-#ppt_h/2"/>
                                          </p:val>
                                        </p:tav>
                                        <p:tav tm="100000">
                                          <p:val>
                                            <p:strVal val="#ppt_y"/>
                                          </p:val>
                                        </p:tav>
                                      </p:tavLst>
                                    </p:anim>
                                    <p:anim calcmode="lin" valueType="num">
                                      <p:cBhvr>
                                        <p:cTn id="29" dur="500" fill="hold"/>
                                        <p:tgtEl>
                                          <p:spTgt spid="184"/>
                                        </p:tgtEl>
                                        <p:attrNameLst>
                                          <p:attrName>ppt_w</p:attrName>
                                        </p:attrNameLst>
                                      </p:cBhvr>
                                      <p:tavLst>
                                        <p:tav tm="0">
                                          <p:val>
                                            <p:strVal val="#ppt_w"/>
                                          </p:val>
                                        </p:tav>
                                        <p:tav tm="100000">
                                          <p:val>
                                            <p:strVal val="#ppt_w"/>
                                          </p:val>
                                        </p:tav>
                                      </p:tavLst>
                                    </p:anim>
                                    <p:anim calcmode="lin" valueType="num">
                                      <p:cBhvr>
                                        <p:cTn id="30" dur="500" fill="hold"/>
                                        <p:tgtEl>
                                          <p:spTgt spid="184"/>
                                        </p:tgtEl>
                                        <p:attrNameLst>
                                          <p:attrName>ppt_h</p:attrName>
                                        </p:attrNameLst>
                                      </p:cBhvr>
                                      <p:tavLst>
                                        <p:tav tm="0">
                                          <p:val>
                                            <p:fltVal val="0"/>
                                          </p:val>
                                        </p:tav>
                                        <p:tav tm="100000">
                                          <p:val>
                                            <p:strVal val="#ppt_h"/>
                                          </p:val>
                                        </p:tav>
                                      </p:tavLst>
                                    </p:anim>
                                  </p:childTnLst>
                                </p:cTn>
                              </p:par>
                              <p:par>
                                <p:cTn id="31" presetID="17" presetClass="entr" presetSubtype="1" fill="hold" grpId="0" nodeType="withEffect">
                                  <p:stCondLst>
                                    <p:cond delay="0"/>
                                  </p:stCondLst>
                                  <p:childTnLst>
                                    <p:set>
                                      <p:cBhvr>
                                        <p:cTn id="32" dur="1" fill="hold">
                                          <p:stCondLst>
                                            <p:cond delay="0"/>
                                          </p:stCondLst>
                                        </p:cTn>
                                        <p:tgtEl>
                                          <p:spTgt spid="325"/>
                                        </p:tgtEl>
                                        <p:attrNameLst>
                                          <p:attrName>style.visibility</p:attrName>
                                        </p:attrNameLst>
                                      </p:cBhvr>
                                      <p:to>
                                        <p:strVal val="visible"/>
                                      </p:to>
                                    </p:set>
                                    <p:anim calcmode="lin" valueType="num">
                                      <p:cBhvr>
                                        <p:cTn id="33" dur="500" fill="hold"/>
                                        <p:tgtEl>
                                          <p:spTgt spid="325"/>
                                        </p:tgtEl>
                                        <p:attrNameLst>
                                          <p:attrName>ppt_x</p:attrName>
                                        </p:attrNameLst>
                                      </p:cBhvr>
                                      <p:tavLst>
                                        <p:tav tm="0">
                                          <p:val>
                                            <p:strVal val="#ppt_x"/>
                                          </p:val>
                                        </p:tav>
                                        <p:tav tm="100000">
                                          <p:val>
                                            <p:strVal val="#ppt_x"/>
                                          </p:val>
                                        </p:tav>
                                      </p:tavLst>
                                    </p:anim>
                                    <p:anim calcmode="lin" valueType="num">
                                      <p:cBhvr>
                                        <p:cTn id="34" dur="500" fill="hold"/>
                                        <p:tgtEl>
                                          <p:spTgt spid="325"/>
                                        </p:tgtEl>
                                        <p:attrNameLst>
                                          <p:attrName>ppt_y</p:attrName>
                                        </p:attrNameLst>
                                      </p:cBhvr>
                                      <p:tavLst>
                                        <p:tav tm="0">
                                          <p:val>
                                            <p:strVal val="#ppt_y-#ppt_h/2"/>
                                          </p:val>
                                        </p:tav>
                                        <p:tav tm="100000">
                                          <p:val>
                                            <p:strVal val="#ppt_y"/>
                                          </p:val>
                                        </p:tav>
                                      </p:tavLst>
                                    </p:anim>
                                    <p:anim calcmode="lin" valueType="num">
                                      <p:cBhvr>
                                        <p:cTn id="35" dur="500" fill="hold"/>
                                        <p:tgtEl>
                                          <p:spTgt spid="325"/>
                                        </p:tgtEl>
                                        <p:attrNameLst>
                                          <p:attrName>ppt_w</p:attrName>
                                        </p:attrNameLst>
                                      </p:cBhvr>
                                      <p:tavLst>
                                        <p:tav tm="0">
                                          <p:val>
                                            <p:strVal val="#ppt_w"/>
                                          </p:val>
                                        </p:tav>
                                        <p:tav tm="100000">
                                          <p:val>
                                            <p:strVal val="#ppt_w"/>
                                          </p:val>
                                        </p:tav>
                                      </p:tavLst>
                                    </p:anim>
                                    <p:anim calcmode="lin" valueType="num">
                                      <p:cBhvr>
                                        <p:cTn id="36" dur="500" fill="hold"/>
                                        <p:tgtEl>
                                          <p:spTgt spid="325"/>
                                        </p:tgtEl>
                                        <p:attrNameLst>
                                          <p:attrName>ppt_h</p:attrName>
                                        </p:attrNameLst>
                                      </p:cBhvr>
                                      <p:tavLst>
                                        <p:tav tm="0">
                                          <p:val>
                                            <p:fltVal val="0"/>
                                          </p:val>
                                        </p:tav>
                                        <p:tav tm="100000">
                                          <p:val>
                                            <p:strVal val="#ppt_h"/>
                                          </p:val>
                                        </p:tav>
                                      </p:tavLst>
                                    </p:anim>
                                  </p:childTnLst>
                                </p:cTn>
                              </p:par>
                              <p:par>
                                <p:cTn id="37" presetID="17" presetClass="entr" presetSubtype="1" fill="hold" grpId="0" nodeType="withEffect">
                                  <p:stCondLst>
                                    <p:cond delay="0"/>
                                  </p:stCondLst>
                                  <p:childTnLst>
                                    <p:set>
                                      <p:cBhvr>
                                        <p:cTn id="38" dur="1" fill="hold">
                                          <p:stCondLst>
                                            <p:cond delay="0"/>
                                          </p:stCondLst>
                                        </p:cTn>
                                        <p:tgtEl>
                                          <p:spTgt spid="326"/>
                                        </p:tgtEl>
                                        <p:attrNameLst>
                                          <p:attrName>style.visibility</p:attrName>
                                        </p:attrNameLst>
                                      </p:cBhvr>
                                      <p:to>
                                        <p:strVal val="visible"/>
                                      </p:to>
                                    </p:set>
                                    <p:anim calcmode="lin" valueType="num">
                                      <p:cBhvr>
                                        <p:cTn id="39" dur="500" fill="hold"/>
                                        <p:tgtEl>
                                          <p:spTgt spid="326"/>
                                        </p:tgtEl>
                                        <p:attrNameLst>
                                          <p:attrName>ppt_x</p:attrName>
                                        </p:attrNameLst>
                                      </p:cBhvr>
                                      <p:tavLst>
                                        <p:tav tm="0">
                                          <p:val>
                                            <p:strVal val="#ppt_x"/>
                                          </p:val>
                                        </p:tav>
                                        <p:tav tm="100000">
                                          <p:val>
                                            <p:strVal val="#ppt_x"/>
                                          </p:val>
                                        </p:tav>
                                      </p:tavLst>
                                    </p:anim>
                                    <p:anim calcmode="lin" valueType="num">
                                      <p:cBhvr>
                                        <p:cTn id="40" dur="500" fill="hold"/>
                                        <p:tgtEl>
                                          <p:spTgt spid="326"/>
                                        </p:tgtEl>
                                        <p:attrNameLst>
                                          <p:attrName>ppt_y</p:attrName>
                                        </p:attrNameLst>
                                      </p:cBhvr>
                                      <p:tavLst>
                                        <p:tav tm="0">
                                          <p:val>
                                            <p:strVal val="#ppt_y-#ppt_h/2"/>
                                          </p:val>
                                        </p:tav>
                                        <p:tav tm="100000">
                                          <p:val>
                                            <p:strVal val="#ppt_y"/>
                                          </p:val>
                                        </p:tav>
                                      </p:tavLst>
                                    </p:anim>
                                    <p:anim calcmode="lin" valueType="num">
                                      <p:cBhvr>
                                        <p:cTn id="41" dur="500" fill="hold"/>
                                        <p:tgtEl>
                                          <p:spTgt spid="326"/>
                                        </p:tgtEl>
                                        <p:attrNameLst>
                                          <p:attrName>ppt_w</p:attrName>
                                        </p:attrNameLst>
                                      </p:cBhvr>
                                      <p:tavLst>
                                        <p:tav tm="0">
                                          <p:val>
                                            <p:strVal val="#ppt_w"/>
                                          </p:val>
                                        </p:tav>
                                        <p:tav tm="100000">
                                          <p:val>
                                            <p:strVal val="#ppt_w"/>
                                          </p:val>
                                        </p:tav>
                                      </p:tavLst>
                                    </p:anim>
                                    <p:anim calcmode="lin" valueType="num">
                                      <p:cBhvr>
                                        <p:cTn id="42" dur="500" fill="hold"/>
                                        <p:tgtEl>
                                          <p:spTgt spid="326"/>
                                        </p:tgtEl>
                                        <p:attrNameLst>
                                          <p:attrName>ppt_h</p:attrName>
                                        </p:attrNameLst>
                                      </p:cBhvr>
                                      <p:tavLst>
                                        <p:tav tm="0">
                                          <p:val>
                                            <p:fltVal val="0"/>
                                          </p:val>
                                        </p:tav>
                                        <p:tav tm="100000">
                                          <p:val>
                                            <p:strVal val="#ppt_h"/>
                                          </p:val>
                                        </p:tav>
                                      </p:tavLst>
                                    </p:anim>
                                  </p:childTnLst>
                                </p:cTn>
                              </p:par>
                              <p:par>
                                <p:cTn id="43" presetID="17" presetClass="entr" presetSubtype="1" fill="hold" grpId="0" nodeType="withEffect">
                                  <p:stCondLst>
                                    <p:cond delay="0"/>
                                  </p:stCondLst>
                                  <p:childTnLst>
                                    <p:set>
                                      <p:cBhvr>
                                        <p:cTn id="44" dur="1" fill="hold">
                                          <p:stCondLst>
                                            <p:cond delay="0"/>
                                          </p:stCondLst>
                                        </p:cTn>
                                        <p:tgtEl>
                                          <p:spTgt spid="328"/>
                                        </p:tgtEl>
                                        <p:attrNameLst>
                                          <p:attrName>style.visibility</p:attrName>
                                        </p:attrNameLst>
                                      </p:cBhvr>
                                      <p:to>
                                        <p:strVal val="visible"/>
                                      </p:to>
                                    </p:set>
                                    <p:anim calcmode="lin" valueType="num">
                                      <p:cBhvr>
                                        <p:cTn id="45" dur="500" fill="hold"/>
                                        <p:tgtEl>
                                          <p:spTgt spid="328"/>
                                        </p:tgtEl>
                                        <p:attrNameLst>
                                          <p:attrName>ppt_x</p:attrName>
                                        </p:attrNameLst>
                                      </p:cBhvr>
                                      <p:tavLst>
                                        <p:tav tm="0">
                                          <p:val>
                                            <p:strVal val="#ppt_x"/>
                                          </p:val>
                                        </p:tav>
                                        <p:tav tm="100000">
                                          <p:val>
                                            <p:strVal val="#ppt_x"/>
                                          </p:val>
                                        </p:tav>
                                      </p:tavLst>
                                    </p:anim>
                                    <p:anim calcmode="lin" valueType="num">
                                      <p:cBhvr>
                                        <p:cTn id="46" dur="500" fill="hold"/>
                                        <p:tgtEl>
                                          <p:spTgt spid="328"/>
                                        </p:tgtEl>
                                        <p:attrNameLst>
                                          <p:attrName>ppt_y</p:attrName>
                                        </p:attrNameLst>
                                      </p:cBhvr>
                                      <p:tavLst>
                                        <p:tav tm="0">
                                          <p:val>
                                            <p:strVal val="#ppt_y-#ppt_h/2"/>
                                          </p:val>
                                        </p:tav>
                                        <p:tav tm="100000">
                                          <p:val>
                                            <p:strVal val="#ppt_y"/>
                                          </p:val>
                                        </p:tav>
                                      </p:tavLst>
                                    </p:anim>
                                    <p:anim calcmode="lin" valueType="num">
                                      <p:cBhvr>
                                        <p:cTn id="47" dur="500" fill="hold"/>
                                        <p:tgtEl>
                                          <p:spTgt spid="328"/>
                                        </p:tgtEl>
                                        <p:attrNameLst>
                                          <p:attrName>ppt_w</p:attrName>
                                        </p:attrNameLst>
                                      </p:cBhvr>
                                      <p:tavLst>
                                        <p:tav tm="0">
                                          <p:val>
                                            <p:strVal val="#ppt_w"/>
                                          </p:val>
                                        </p:tav>
                                        <p:tav tm="100000">
                                          <p:val>
                                            <p:strVal val="#ppt_w"/>
                                          </p:val>
                                        </p:tav>
                                      </p:tavLst>
                                    </p:anim>
                                    <p:anim calcmode="lin" valueType="num">
                                      <p:cBhvr>
                                        <p:cTn id="48" dur="500" fill="hold"/>
                                        <p:tgtEl>
                                          <p:spTgt spid="328"/>
                                        </p:tgtEl>
                                        <p:attrNameLst>
                                          <p:attrName>ppt_h</p:attrName>
                                        </p:attrNameLst>
                                      </p:cBhvr>
                                      <p:tavLst>
                                        <p:tav tm="0">
                                          <p:val>
                                            <p:fltVal val="0"/>
                                          </p:val>
                                        </p:tav>
                                        <p:tav tm="100000">
                                          <p:val>
                                            <p:strVal val="#ppt_h"/>
                                          </p:val>
                                        </p:tav>
                                      </p:tavLst>
                                    </p:anim>
                                  </p:childTnLst>
                                </p:cTn>
                              </p:par>
                              <p:par>
                                <p:cTn id="49" presetID="17" presetClass="entr" presetSubtype="1" fill="hold" grpId="0" nodeType="withEffect">
                                  <p:stCondLst>
                                    <p:cond delay="0"/>
                                  </p:stCondLst>
                                  <p:childTnLst>
                                    <p:set>
                                      <p:cBhvr>
                                        <p:cTn id="50" dur="1" fill="hold">
                                          <p:stCondLst>
                                            <p:cond delay="0"/>
                                          </p:stCondLst>
                                        </p:cTn>
                                        <p:tgtEl>
                                          <p:spTgt spid="330"/>
                                        </p:tgtEl>
                                        <p:attrNameLst>
                                          <p:attrName>style.visibility</p:attrName>
                                        </p:attrNameLst>
                                      </p:cBhvr>
                                      <p:to>
                                        <p:strVal val="visible"/>
                                      </p:to>
                                    </p:set>
                                    <p:anim calcmode="lin" valueType="num">
                                      <p:cBhvr>
                                        <p:cTn id="51" dur="500" fill="hold"/>
                                        <p:tgtEl>
                                          <p:spTgt spid="330"/>
                                        </p:tgtEl>
                                        <p:attrNameLst>
                                          <p:attrName>ppt_x</p:attrName>
                                        </p:attrNameLst>
                                      </p:cBhvr>
                                      <p:tavLst>
                                        <p:tav tm="0">
                                          <p:val>
                                            <p:strVal val="#ppt_x"/>
                                          </p:val>
                                        </p:tav>
                                        <p:tav tm="100000">
                                          <p:val>
                                            <p:strVal val="#ppt_x"/>
                                          </p:val>
                                        </p:tav>
                                      </p:tavLst>
                                    </p:anim>
                                    <p:anim calcmode="lin" valueType="num">
                                      <p:cBhvr>
                                        <p:cTn id="52" dur="500" fill="hold"/>
                                        <p:tgtEl>
                                          <p:spTgt spid="330"/>
                                        </p:tgtEl>
                                        <p:attrNameLst>
                                          <p:attrName>ppt_y</p:attrName>
                                        </p:attrNameLst>
                                      </p:cBhvr>
                                      <p:tavLst>
                                        <p:tav tm="0">
                                          <p:val>
                                            <p:strVal val="#ppt_y-#ppt_h/2"/>
                                          </p:val>
                                        </p:tav>
                                        <p:tav tm="100000">
                                          <p:val>
                                            <p:strVal val="#ppt_y"/>
                                          </p:val>
                                        </p:tav>
                                      </p:tavLst>
                                    </p:anim>
                                    <p:anim calcmode="lin" valueType="num">
                                      <p:cBhvr>
                                        <p:cTn id="53" dur="500" fill="hold"/>
                                        <p:tgtEl>
                                          <p:spTgt spid="330"/>
                                        </p:tgtEl>
                                        <p:attrNameLst>
                                          <p:attrName>ppt_w</p:attrName>
                                        </p:attrNameLst>
                                      </p:cBhvr>
                                      <p:tavLst>
                                        <p:tav tm="0">
                                          <p:val>
                                            <p:strVal val="#ppt_w"/>
                                          </p:val>
                                        </p:tav>
                                        <p:tav tm="100000">
                                          <p:val>
                                            <p:strVal val="#ppt_w"/>
                                          </p:val>
                                        </p:tav>
                                      </p:tavLst>
                                    </p:anim>
                                    <p:anim calcmode="lin" valueType="num">
                                      <p:cBhvr>
                                        <p:cTn id="54" dur="500" fill="hold"/>
                                        <p:tgtEl>
                                          <p:spTgt spid="330"/>
                                        </p:tgtEl>
                                        <p:attrNameLst>
                                          <p:attrName>ppt_h</p:attrName>
                                        </p:attrNameLst>
                                      </p:cBhvr>
                                      <p:tavLst>
                                        <p:tav tm="0">
                                          <p:val>
                                            <p:fltVal val="0"/>
                                          </p:val>
                                        </p:tav>
                                        <p:tav tm="100000">
                                          <p:val>
                                            <p:strVal val="#ppt_h"/>
                                          </p:val>
                                        </p:tav>
                                      </p:tavLst>
                                    </p:anim>
                                  </p:childTnLst>
                                </p:cTn>
                              </p:par>
                            </p:childTnLst>
                          </p:cTn>
                        </p:par>
                        <p:par>
                          <p:cTn id="55" fill="hold">
                            <p:stCondLst>
                              <p:cond delay="1000"/>
                            </p:stCondLst>
                            <p:childTnLst>
                              <p:par>
                                <p:cTn id="56" presetID="23" presetClass="entr" presetSubtype="16" fill="hold" nodeType="afterEffect">
                                  <p:stCondLst>
                                    <p:cond delay="0"/>
                                  </p:stCondLst>
                                  <p:childTnLst>
                                    <p:set>
                                      <p:cBhvr>
                                        <p:cTn id="57" dur="1" fill="hold">
                                          <p:stCondLst>
                                            <p:cond delay="0"/>
                                          </p:stCondLst>
                                        </p:cTn>
                                        <p:tgtEl>
                                          <p:spTgt spid="361"/>
                                        </p:tgtEl>
                                        <p:attrNameLst>
                                          <p:attrName>style.visibility</p:attrName>
                                        </p:attrNameLst>
                                      </p:cBhvr>
                                      <p:to>
                                        <p:strVal val="visible"/>
                                      </p:to>
                                    </p:set>
                                    <p:anim calcmode="lin" valueType="num">
                                      <p:cBhvr>
                                        <p:cTn id="58" dur="500" fill="hold"/>
                                        <p:tgtEl>
                                          <p:spTgt spid="361"/>
                                        </p:tgtEl>
                                        <p:attrNameLst>
                                          <p:attrName>ppt_w</p:attrName>
                                        </p:attrNameLst>
                                      </p:cBhvr>
                                      <p:tavLst>
                                        <p:tav tm="0">
                                          <p:val>
                                            <p:fltVal val="0"/>
                                          </p:val>
                                        </p:tav>
                                        <p:tav tm="100000">
                                          <p:val>
                                            <p:strVal val="#ppt_w"/>
                                          </p:val>
                                        </p:tav>
                                      </p:tavLst>
                                    </p:anim>
                                    <p:anim calcmode="lin" valueType="num">
                                      <p:cBhvr>
                                        <p:cTn id="59" dur="500" fill="hold"/>
                                        <p:tgtEl>
                                          <p:spTgt spid="361"/>
                                        </p:tgtEl>
                                        <p:attrNameLst>
                                          <p:attrName>ppt_h</p:attrName>
                                        </p:attrNameLst>
                                      </p:cBhvr>
                                      <p:tavLst>
                                        <p:tav tm="0">
                                          <p:val>
                                            <p:fltVal val="0"/>
                                          </p:val>
                                        </p:tav>
                                        <p:tav tm="100000">
                                          <p:val>
                                            <p:strVal val="#ppt_h"/>
                                          </p:val>
                                        </p:tav>
                                      </p:tavLst>
                                    </p:anim>
                                  </p:childTnLst>
                                </p:cTn>
                              </p:par>
                              <p:par>
                                <p:cTn id="60" presetID="23" presetClass="entr" presetSubtype="16" fill="hold" nodeType="withEffect">
                                  <p:stCondLst>
                                    <p:cond delay="0"/>
                                  </p:stCondLst>
                                  <p:childTnLst>
                                    <p:set>
                                      <p:cBhvr>
                                        <p:cTn id="61" dur="1" fill="hold">
                                          <p:stCondLst>
                                            <p:cond delay="0"/>
                                          </p:stCondLst>
                                        </p:cTn>
                                        <p:tgtEl>
                                          <p:spTgt spid="360"/>
                                        </p:tgtEl>
                                        <p:attrNameLst>
                                          <p:attrName>style.visibility</p:attrName>
                                        </p:attrNameLst>
                                      </p:cBhvr>
                                      <p:to>
                                        <p:strVal val="visible"/>
                                      </p:to>
                                    </p:set>
                                    <p:anim calcmode="lin" valueType="num">
                                      <p:cBhvr>
                                        <p:cTn id="62" dur="500" fill="hold"/>
                                        <p:tgtEl>
                                          <p:spTgt spid="360"/>
                                        </p:tgtEl>
                                        <p:attrNameLst>
                                          <p:attrName>ppt_w</p:attrName>
                                        </p:attrNameLst>
                                      </p:cBhvr>
                                      <p:tavLst>
                                        <p:tav tm="0">
                                          <p:val>
                                            <p:fltVal val="0"/>
                                          </p:val>
                                        </p:tav>
                                        <p:tav tm="100000">
                                          <p:val>
                                            <p:strVal val="#ppt_w"/>
                                          </p:val>
                                        </p:tav>
                                      </p:tavLst>
                                    </p:anim>
                                    <p:anim calcmode="lin" valueType="num">
                                      <p:cBhvr>
                                        <p:cTn id="63" dur="500" fill="hold"/>
                                        <p:tgtEl>
                                          <p:spTgt spid="360"/>
                                        </p:tgtEl>
                                        <p:attrNameLst>
                                          <p:attrName>ppt_h</p:attrName>
                                        </p:attrNameLst>
                                      </p:cBhvr>
                                      <p:tavLst>
                                        <p:tav tm="0">
                                          <p:val>
                                            <p:fltVal val="0"/>
                                          </p:val>
                                        </p:tav>
                                        <p:tav tm="100000">
                                          <p:val>
                                            <p:strVal val="#ppt_h"/>
                                          </p:val>
                                        </p:tav>
                                      </p:tavLst>
                                    </p:anim>
                                  </p:childTnLst>
                                </p:cTn>
                              </p:par>
                              <p:par>
                                <p:cTn id="64" presetID="23" presetClass="entr" presetSubtype="16" fill="hold" nodeType="withEffect">
                                  <p:stCondLst>
                                    <p:cond delay="0"/>
                                  </p:stCondLst>
                                  <p:childTnLst>
                                    <p:set>
                                      <p:cBhvr>
                                        <p:cTn id="65" dur="1" fill="hold">
                                          <p:stCondLst>
                                            <p:cond delay="0"/>
                                          </p:stCondLst>
                                        </p:cTn>
                                        <p:tgtEl>
                                          <p:spTgt spid="331"/>
                                        </p:tgtEl>
                                        <p:attrNameLst>
                                          <p:attrName>style.visibility</p:attrName>
                                        </p:attrNameLst>
                                      </p:cBhvr>
                                      <p:to>
                                        <p:strVal val="visible"/>
                                      </p:to>
                                    </p:set>
                                    <p:anim calcmode="lin" valueType="num">
                                      <p:cBhvr>
                                        <p:cTn id="66" dur="500" fill="hold"/>
                                        <p:tgtEl>
                                          <p:spTgt spid="331"/>
                                        </p:tgtEl>
                                        <p:attrNameLst>
                                          <p:attrName>ppt_w</p:attrName>
                                        </p:attrNameLst>
                                      </p:cBhvr>
                                      <p:tavLst>
                                        <p:tav tm="0">
                                          <p:val>
                                            <p:fltVal val="0"/>
                                          </p:val>
                                        </p:tav>
                                        <p:tav tm="100000">
                                          <p:val>
                                            <p:strVal val="#ppt_w"/>
                                          </p:val>
                                        </p:tav>
                                      </p:tavLst>
                                    </p:anim>
                                    <p:anim calcmode="lin" valueType="num">
                                      <p:cBhvr>
                                        <p:cTn id="67" dur="500" fill="hold"/>
                                        <p:tgtEl>
                                          <p:spTgt spid="331"/>
                                        </p:tgtEl>
                                        <p:attrNameLst>
                                          <p:attrName>ppt_h</p:attrName>
                                        </p:attrNameLst>
                                      </p:cBhvr>
                                      <p:tavLst>
                                        <p:tav tm="0">
                                          <p:val>
                                            <p:fltVal val="0"/>
                                          </p:val>
                                        </p:tav>
                                        <p:tav tm="100000">
                                          <p:val>
                                            <p:strVal val="#ppt_h"/>
                                          </p:val>
                                        </p:tav>
                                      </p:tavLst>
                                    </p:anim>
                                  </p:childTnLst>
                                </p:cTn>
                              </p:par>
                            </p:childTnLst>
                          </p:cTn>
                        </p:par>
                        <p:par>
                          <p:cTn id="68" fill="hold">
                            <p:stCondLst>
                              <p:cond delay="1500"/>
                            </p:stCondLst>
                            <p:childTnLst>
                              <p:par>
                                <p:cTn id="69" presetID="17" presetClass="entr" presetSubtype="4" fill="hold" grpId="0" nodeType="afterEffect">
                                  <p:stCondLst>
                                    <p:cond delay="0"/>
                                  </p:stCondLst>
                                  <p:childTnLst>
                                    <p:set>
                                      <p:cBhvr>
                                        <p:cTn id="70" dur="1" fill="hold">
                                          <p:stCondLst>
                                            <p:cond delay="0"/>
                                          </p:stCondLst>
                                        </p:cTn>
                                        <p:tgtEl>
                                          <p:spTgt spid="362"/>
                                        </p:tgtEl>
                                        <p:attrNameLst>
                                          <p:attrName>style.visibility</p:attrName>
                                        </p:attrNameLst>
                                      </p:cBhvr>
                                      <p:to>
                                        <p:strVal val="visible"/>
                                      </p:to>
                                    </p:set>
                                    <p:anim calcmode="lin" valueType="num">
                                      <p:cBhvr>
                                        <p:cTn id="71" dur="500" fill="hold"/>
                                        <p:tgtEl>
                                          <p:spTgt spid="362"/>
                                        </p:tgtEl>
                                        <p:attrNameLst>
                                          <p:attrName>ppt_x</p:attrName>
                                        </p:attrNameLst>
                                      </p:cBhvr>
                                      <p:tavLst>
                                        <p:tav tm="0">
                                          <p:val>
                                            <p:strVal val="#ppt_x"/>
                                          </p:val>
                                        </p:tav>
                                        <p:tav tm="100000">
                                          <p:val>
                                            <p:strVal val="#ppt_x"/>
                                          </p:val>
                                        </p:tav>
                                      </p:tavLst>
                                    </p:anim>
                                    <p:anim calcmode="lin" valueType="num">
                                      <p:cBhvr>
                                        <p:cTn id="72" dur="500" fill="hold"/>
                                        <p:tgtEl>
                                          <p:spTgt spid="362"/>
                                        </p:tgtEl>
                                        <p:attrNameLst>
                                          <p:attrName>ppt_y</p:attrName>
                                        </p:attrNameLst>
                                      </p:cBhvr>
                                      <p:tavLst>
                                        <p:tav tm="0">
                                          <p:val>
                                            <p:strVal val="#ppt_y+#ppt_h/2"/>
                                          </p:val>
                                        </p:tav>
                                        <p:tav tm="100000">
                                          <p:val>
                                            <p:strVal val="#ppt_y"/>
                                          </p:val>
                                        </p:tav>
                                      </p:tavLst>
                                    </p:anim>
                                    <p:anim calcmode="lin" valueType="num">
                                      <p:cBhvr>
                                        <p:cTn id="73" dur="500" fill="hold"/>
                                        <p:tgtEl>
                                          <p:spTgt spid="362"/>
                                        </p:tgtEl>
                                        <p:attrNameLst>
                                          <p:attrName>ppt_w</p:attrName>
                                        </p:attrNameLst>
                                      </p:cBhvr>
                                      <p:tavLst>
                                        <p:tav tm="0">
                                          <p:val>
                                            <p:strVal val="#ppt_w"/>
                                          </p:val>
                                        </p:tav>
                                        <p:tav tm="100000">
                                          <p:val>
                                            <p:strVal val="#ppt_w"/>
                                          </p:val>
                                        </p:tav>
                                      </p:tavLst>
                                    </p:anim>
                                    <p:anim calcmode="lin" valueType="num">
                                      <p:cBhvr>
                                        <p:cTn id="74" dur="500" fill="hold"/>
                                        <p:tgtEl>
                                          <p:spTgt spid="362"/>
                                        </p:tgtEl>
                                        <p:attrNameLst>
                                          <p:attrName>ppt_h</p:attrName>
                                        </p:attrNameLst>
                                      </p:cBhvr>
                                      <p:tavLst>
                                        <p:tav tm="0">
                                          <p:val>
                                            <p:fltVal val="0"/>
                                          </p:val>
                                        </p:tav>
                                        <p:tav tm="100000">
                                          <p:val>
                                            <p:strVal val="#ppt_h"/>
                                          </p:val>
                                        </p:tav>
                                      </p:tavLst>
                                    </p:anim>
                                  </p:childTnLst>
                                </p:cTn>
                              </p:par>
                              <p:par>
                                <p:cTn id="75" presetID="17" presetClass="entr" presetSubtype="4" fill="hold" grpId="0" nodeType="withEffect">
                                  <p:stCondLst>
                                    <p:cond delay="0"/>
                                  </p:stCondLst>
                                  <p:childTnLst>
                                    <p:set>
                                      <p:cBhvr>
                                        <p:cTn id="76" dur="1" fill="hold">
                                          <p:stCondLst>
                                            <p:cond delay="0"/>
                                          </p:stCondLst>
                                        </p:cTn>
                                        <p:tgtEl>
                                          <p:spTgt spid="363"/>
                                        </p:tgtEl>
                                        <p:attrNameLst>
                                          <p:attrName>style.visibility</p:attrName>
                                        </p:attrNameLst>
                                      </p:cBhvr>
                                      <p:to>
                                        <p:strVal val="visible"/>
                                      </p:to>
                                    </p:set>
                                    <p:anim calcmode="lin" valueType="num">
                                      <p:cBhvr>
                                        <p:cTn id="77" dur="500" fill="hold"/>
                                        <p:tgtEl>
                                          <p:spTgt spid="363"/>
                                        </p:tgtEl>
                                        <p:attrNameLst>
                                          <p:attrName>ppt_x</p:attrName>
                                        </p:attrNameLst>
                                      </p:cBhvr>
                                      <p:tavLst>
                                        <p:tav tm="0">
                                          <p:val>
                                            <p:strVal val="#ppt_x"/>
                                          </p:val>
                                        </p:tav>
                                        <p:tav tm="100000">
                                          <p:val>
                                            <p:strVal val="#ppt_x"/>
                                          </p:val>
                                        </p:tav>
                                      </p:tavLst>
                                    </p:anim>
                                    <p:anim calcmode="lin" valueType="num">
                                      <p:cBhvr>
                                        <p:cTn id="78" dur="500" fill="hold"/>
                                        <p:tgtEl>
                                          <p:spTgt spid="363"/>
                                        </p:tgtEl>
                                        <p:attrNameLst>
                                          <p:attrName>ppt_y</p:attrName>
                                        </p:attrNameLst>
                                      </p:cBhvr>
                                      <p:tavLst>
                                        <p:tav tm="0">
                                          <p:val>
                                            <p:strVal val="#ppt_y+#ppt_h/2"/>
                                          </p:val>
                                        </p:tav>
                                        <p:tav tm="100000">
                                          <p:val>
                                            <p:strVal val="#ppt_y"/>
                                          </p:val>
                                        </p:tav>
                                      </p:tavLst>
                                    </p:anim>
                                    <p:anim calcmode="lin" valueType="num">
                                      <p:cBhvr>
                                        <p:cTn id="79" dur="500" fill="hold"/>
                                        <p:tgtEl>
                                          <p:spTgt spid="363"/>
                                        </p:tgtEl>
                                        <p:attrNameLst>
                                          <p:attrName>ppt_w</p:attrName>
                                        </p:attrNameLst>
                                      </p:cBhvr>
                                      <p:tavLst>
                                        <p:tav tm="0">
                                          <p:val>
                                            <p:strVal val="#ppt_w"/>
                                          </p:val>
                                        </p:tav>
                                        <p:tav tm="100000">
                                          <p:val>
                                            <p:strVal val="#ppt_w"/>
                                          </p:val>
                                        </p:tav>
                                      </p:tavLst>
                                    </p:anim>
                                    <p:anim calcmode="lin" valueType="num">
                                      <p:cBhvr>
                                        <p:cTn id="80" dur="500" fill="hold"/>
                                        <p:tgtEl>
                                          <p:spTgt spid="363"/>
                                        </p:tgtEl>
                                        <p:attrNameLst>
                                          <p:attrName>ppt_h</p:attrName>
                                        </p:attrNameLst>
                                      </p:cBhvr>
                                      <p:tavLst>
                                        <p:tav tm="0">
                                          <p:val>
                                            <p:fltVal val="0"/>
                                          </p:val>
                                        </p:tav>
                                        <p:tav tm="100000">
                                          <p:val>
                                            <p:strVal val="#ppt_h"/>
                                          </p:val>
                                        </p:tav>
                                      </p:tavLst>
                                    </p:anim>
                                  </p:childTnLst>
                                </p:cTn>
                              </p:par>
                              <p:par>
                                <p:cTn id="81" presetID="17" presetClass="entr" presetSubtype="4" fill="hold" grpId="0" nodeType="withEffect">
                                  <p:stCondLst>
                                    <p:cond delay="0"/>
                                  </p:stCondLst>
                                  <p:childTnLst>
                                    <p:set>
                                      <p:cBhvr>
                                        <p:cTn id="82" dur="1" fill="hold">
                                          <p:stCondLst>
                                            <p:cond delay="0"/>
                                          </p:stCondLst>
                                        </p:cTn>
                                        <p:tgtEl>
                                          <p:spTgt spid="364"/>
                                        </p:tgtEl>
                                        <p:attrNameLst>
                                          <p:attrName>style.visibility</p:attrName>
                                        </p:attrNameLst>
                                      </p:cBhvr>
                                      <p:to>
                                        <p:strVal val="visible"/>
                                      </p:to>
                                    </p:set>
                                    <p:anim calcmode="lin" valueType="num">
                                      <p:cBhvr>
                                        <p:cTn id="83" dur="500" fill="hold"/>
                                        <p:tgtEl>
                                          <p:spTgt spid="364"/>
                                        </p:tgtEl>
                                        <p:attrNameLst>
                                          <p:attrName>ppt_x</p:attrName>
                                        </p:attrNameLst>
                                      </p:cBhvr>
                                      <p:tavLst>
                                        <p:tav tm="0">
                                          <p:val>
                                            <p:strVal val="#ppt_x"/>
                                          </p:val>
                                        </p:tav>
                                        <p:tav tm="100000">
                                          <p:val>
                                            <p:strVal val="#ppt_x"/>
                                          </p:val>
                                        </p:tav>
                                      </p:tavLst>
                                    </p:anim>
                                    <p:anim calcmode="lin" valueType="num">
                                      <p:cBhvr>
                                        <p:cTn id="84" dur="500" fill="hold"/>
                                        <p:tgtEl>
                                          <p:spTgt spid="364"/>
                                        </p:tgtEl>
                                        <p:attrNameLst>
                                          <p:attrName>ppt_y</p:attrName>
                                        </p:attrNameLst>
                                      </p:cBhvr>
                                      <p:tavLst>
                                        <p:tav tm="0">
                                          <p:val>
                                            <p:strVal val="#ppt_y+#ppt_h/2"/>
                                          </p:val>
                                        </p:tav>
                                        <p:tav tm="100000">
                                          <p:val>
                                            <p:strVal val="#ppt_y"/>
                                          </p:val>
                                        </p:tav>
                                      </p:tavLst>
                                    </p:anim>
                                    <p:anim calcmode="lin" valueType="num">
                                      <p:cBhvr>
                                        <p:cTn id="85" dur="500" fill="hold"/>
                                        <p:tgtEl>
                                          <p:spTgt spid="364"/>
                                        </p:tgtEl>
                                        <p:attrNameLst>
                                          <p:attrName>ppt_w</p:attrName>
                                        </p:attrNameLst>
                                      </p:cBhvr>
                                      <p:tavLst>
                                        <p:tav tm="0">
                                          <p:val>
                                            <p:strVal val="#ppt_w"/>
                                          </p:val>
                                        </p:tav>
                                        <p:tav tm="100000">
                                          <p:val>
                                            <p:strVal val="#ppt_w"/>
                                          </p:val>
                                        </p:tav>
                                      </p:tavLst>
                                    </p:anim>
                                    <p:anim calcmode="lin" valueType="num">
                                      <p:cBhvr>
                                        <p:cTn id="86" dur="500" fill="hold"/>
                                        <p:tgtEl>
                                          <p:spTgt spid="36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animBg="1"/>
      <p:bldP spid="184" grpId="0" animBg="1"/>
      <p:bldP spid="323" grpId="0" animBg="1"/>
      <p:bldP spid="324" grpId="0" animBg="1"/>
      <p:bldP spid="325" grpId="0" animBg="1" autoUpdateAnimBg="0"/>
      <p:bldP spid="326" grpId="0" animBg="1" autoUpdateAnimBg="0"/>
      <p:bldP spid="327" grpId="0" animBg="1"/>
      <p:bldP spid="328" grpId="0" animBg="1" autoUpdateAnimBg="0"/>
      <p:bldP spid="329" grpId="0" animBg="1"/>
      <p:bldP spid="330" grpId="0" animBg="1" autoUpdateAnimBg="0"/>
      <p:bldP spid="362" grpId="0" animBg="1"/>
      <p:bldP spid="363" grpId="0" animBg="1"/>
      <p:bldP spid="36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Adaptador</a:t>
            </a:r>
            <a:r>
              <a:rPr lang="en-GB" dirty="0" smtClean="0"/>
              <a:t> de </a:t>
            </a:r>
            <a:r>
              <a:rPr lang="en-GB" dirty="0" err="1" smtClean="0"/>
              <a:t>pantalla</a:t>
            </a:r>
            <a:r>
              <a:rPr lang="en-GB" dirty="0" smtClean="0"/>
              <a:t> (GPU)</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54</a:t>
            </a:fld>
            <a:endParaRPr lang="es-ES" dirty="0"/>
          </a:p>
        </p:txBody>
      </p:sp>
      <p:sp>
        <p:nvSpPr>
          <p:cNvPr id="4" name="Rectangle 8"/>
          <p:cNvSpPr>
            <a:spLocks noChangeArrowheads="1"/>
          </p:cNvSpPr>
          <p:nvPr/>
        </p:nvSpPr>
        <p:spPr bwMode="auto">
          <a:xfrm>
            <a:off x="611188" y="1196975"/>
            <a:ext cx="8208962"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_tradnl" altLang="es-ES" sz="2400" dirty="0" smtClean="0">
                <a:solidFill>
                  <a:srgbClr val="993300"/>
                </a:solidFill>
              </a:rPr>
              <a:t>El </a:t>
            </a:r>
            <a:r>
              <a:rPr lang="es-ES_tradnl" altLang="es-ES" sz="2400" dirty="0">
                <a:solidFill>
                  <a:srgbClr val="993300"/>
                </a:solidFill>
              </a:rPr>
              <a:t>adaptador </a:t>
            </a:r>
            <a:r>
              <a:rPr lang="es-ES_tradnl" altLang="es-ES" sz="2400" i="1" dirty="0">
                <a:solidFill>
                  <a:srgbClr val="993300"/>
                </a:solidFill>
              </a:rPr>
              <a:t>barre</a:t>
            </a:r>
            <a:r>
              <a:rPr lang="es-ES_tradnl" altLang="es-ES" sz="2400" dirty="0">
                <a:solidFill>
                  <a:srgbClr val="993300"/>
                </a:solidFill>
              </a:rPr>
              <a:t> un área de memoria que representa el contenido de la pantalla (</a:t>
            </a:r>
            <a:r>
              <a:rPr lang="es-ES_tradnl" altLang="es-ES" sz="2400" b="1" dirty="0">
                <a:solidFill>
                  <a:srgbClr val="993300"/>
                </a:solidFill>
              </a:rPr>
              <a:t>memoria de video</a:t>
            </a:r>
            <a:r>
              <a:rPr lang="es-ES_tradnl" altLang="es-ES" sz="2400" dirty="0">
                <a:solidFill>
                  <a:srgbClr val="993300"/>
                </a:solidFill>
              </a:rPr>
              <a:t>)</a:t>
            </a:r>
          </a:p>
          <a:p>
            <a:pPr algn="just" eaLnBrk="1" hangingPunct="1"/>
            <a:r>
              <a:rPr lang="es-ES_tradnl" altLang="es-ES" sz="2400" dirty="0">
                <a:solidFill>
                  <a:srgbClr val="993300"/>
                </a:solidFill>
              </a:rPr>
              <a:t>Memoria de video puede estar en</a:t>
            </a:r>
          </a:p>
          <a:p>
            <a:pPr lvl="1" algn="just" eaLnBrk="1" hangingPunct="1"/>
            <a:r>
              <a:rPr lang="es-ES_tradnl" altLang="es-ES" sz="2000" dirty="0">
                <a:solidFill>
                  <a:srgbClr val="993300"/>
                </a:solidFill>
              </a:rPr>
              <a:t>Adaptador</a:t>
            </a:r>
          </a:p>
          <a:p>
            <a:pPr lvl="1" algn="just" eaLnBrk="1" hangingPunct="1"/>
            <a:r>
              <a:rPr lang="es-ES_tradnl" altLang="es-ES" sz="2000" dirty="0">
                <a:solidFill>
                  <a:srgbClr val="993300"/>
                </a:solidFill>
              </a:rPr>
              <a:t>Memoria principal</a:t>
            </a:r>
          </a:p>
          <a:p>
            <a:pPr algn="just" eaLnBrk="1" hangingPunct="1"/>
            <a:r>
              <a:rPr lang="es-ES_tradnl" altLang="es-ES" sz="2400" dirty="0">
                <a:solidFill>
                  <a:srgbClr val="993300"/>
                </a:solidFill>
              </a:rPr>
              <a:t>Interpretación memoria: depende de modo de video</a:t>
            </a:r>
          </a:p>
          <a:p>
            <a:pPr lvl="1" algn="just" eaLnBrk="1" hangingPunct="1"/>
            <a:r>
              <a:rPr lang="es-ES_tradnl" altLang="es-ES" sz="2000" dirty="0">
                <a:solidFill>
                  <a:srgbClr val="993300"/>
                </a:solidFill>
              </a:rPr>
              <a:t>Texto</a:t>
            </a:r>
          </a:p>
          <a:p>
            <a:pPr lvl="1" algn="just" eaLnBrk="1" hangingPunct="1"/>
            <a:r>
              <a:rPr lang="es-ES_tradnl" altLang="es-ES" sz="2000" dirty="0">
                <a:solidFill>
                  <a:srgbClr val="993300"/>
                </a:solidFill>
              </a:rPr>
              <a:t>Gráfico</a:t>
            </a:r>
          </a:p>
        </p:txBody>
      </p:sp>
      <p:sp>
        <p:nvSpPr>
          <p:cNvPr id="5" name="AutoShape 9"/>
          <p:cNvSpPr>
            <a:spLocks noChangeArrowheads="1"/>
          </p:cNvSpPr>
          <p:nvPr/>
        </p:nvSpPr>
        <p:spPr bwMode="auto">
          <a:xfrm>
            <a:off x="611188" y="5949876"/>
            <a:ext cx="7848600" cy="360362"/>
          </a:xfrm>
          <a:prstGeom prst="leftRightArrow">
            <a:avLst>
              <a:gd name="adj1" fmla="val 100000"/>
              <a:gd name="adj2" fmla="val 211042"/>
            </a:avLst>
          </a:prstGeom>
          <a:solidFill>
            <a:schemeClr val="accent1"/>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BUS</a:t>
            </a:r>
            <a:endParaRPr lang="es-ES" altLang="es-ES" sz="1800">
              <a:solidFill>
                <a:schemeClr val="tx1"/>
              </a:solidFill>
            </a:endParaRPr>
          </a:p>
        </p:txBody>
      </p:sp>
      <p:sp>
        <p:nvSpPr>
          <p:cNvPr id="6" name="AutoShape 10"/>
          <p:cNvSpPr>
            <a:spLocks noChangeArrowheads="1"/>
          </p:cNvSpPr>
          <p:nvPr/>
        </p:nvSpPr>
        <p:spPr bwMode="auto">
          <a:xfrm rot="16200000">
            <a:off x="2878138" y="5481563"/>
            <a:ext cx="649288" cy="287337"/>
          </a:xfrm>
          <a:prstGeom prst="leftRightArrow">
            <a:avLst>
              <a:gd name="adj1" fmla="val 100000"/>
              <a:gd name="adj2" fmla="val 42808"/>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grpSp>
        <p:nvGrpSpPr>
          <p:cNvPr id="7" name="Group 11"/>
          <p:cNvGrpSpPr>
            <a:grpSpLocks/>
          </p:cNvGrpSpPr>
          <p:nvPr/>
        </p:nvGrpSpPr>
        <p:grpSpPr bwMode="auto">
          <a:xfrm>
            <a:off x="2627313" y="4294113"/>
            <a:ext cx="1150937" cy="1009650"/>
            <a:chOff x="4468" y="935"/>
            <a:chExt cx="725" cy="636"/>
          </a:xfrm>
        </p:grpSpPr>
        <p:grpSp>
          <p:nvGrpSpPr>
            <p:cNvPr id="8" name="Group 12"/>
            <p:cNvGrpSpPr>
              <a:grpSpLocks/>
            </p:cNvGrpSpPr>
            <p:nvPr/>
          </p:nvGrpSpPr>
          <p:grpSpPr bwMode="auto">
            <a:xfrm>
              <a:off x="4468" y="935"/>
              <a:ext cx="725" cy="636"/>
              <a:chOff x="884" y="980"/>
              <a:chExt cx="3401" cy="2950"/>
            </a:xfrm>
          </p:grpSpPr>
          <p:grpSp>
            <p:nvGrpSpPr>
              <p:cNvPr id="10" name="Group 13"/>
              <p:cNvGrpSpPr>
                <a:grpSpLocks/>
              </p:cNvGrpSpPr>
              <p:nvPr/>
            </p:nvGrpSpPr>
            <p:grpSpPr bwMode="auto">
              <a:xfrm>
                <a:off x="975" y="3838"/>
                <a:ext cx="3128" cy="92"/>
                <a:chOff x="1021" y="980"/>
                <a:chExt cx="3128" cy="92"/>
              </a:xfrm>
            </p:grpSpPr>
            <p:sp>
              <p:nvSpPr>
                <p:cNvPr id="110" name="Rectangle 14"/>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1" name="Rectangle 15"/>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2" name="Rectangle 16"/>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3" name="Rectangle 17"/>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4" name="Rectangle 18"/>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5" name="Rectangle 19"/>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6" name="Rectangle 20"/>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7" name="Rectangle 21"/>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8" name="Rectangle 22"/>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19" name="Rectangle 23"/>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0" name="Rectangle 24"/>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1" name="Rectangle 25"/>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2" name="Rectangle 26"/>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3" name="Rectangle 27"/>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4" name="Rectangle 28"/>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5" name="Rectangle 29"/>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6" name="Rectangle 30"/>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7" name="Rectangle 31"/>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8" name="Rectangle 32"/>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29" name="Rectangle 33"/>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0" name="Rectangle 34"/>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1" name="Rectangle 35"/>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2" name="Rectangle 36"/>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3" name="Rectangle 37"/>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4" name="Rectangle 38"/>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5" name="Rectangle 39"/>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6" name="Rectangle 40"/>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7" name="Rectangle 41"/>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8" name="Rectangle 42"/>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39" name="Rectangle 43"/>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0" name="Rectangle 44"/>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1" name="Rectangle 45"/>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2" name="Rectangle 46"/>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3" name="Rectangle 47"/>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44" name="Rectangle 48"/>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11" name="Group 49"/>
              <p:cNvGrpSpPr>
                <a:grpSpLocks/>
              </p:cNvGrpSpPr>
              <p:nvPr/>
            </p:nvGrpSpPr>
            <p:grpSpPr bwMode="auto">
              <a:xfrm>
                <a:off x="884" y="1117"/>
                <a:ext cx="90" cy="2677"/>
                <a:chOff x="4195" y="1117"/>
                <a:chExt cx="90" cy="2677"/>
              </a:xfrm>
            </p:grpSpPr>
            <p:sp>
              <p:nvSpPr>
                <p:cNvPr id="80" name="Rectangle 50"/>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1" name="Rectangle 51"/>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2" name="Rectangle 52"/>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3" name="Rectangle 53"/>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4" name="Rectangle 54"/>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5" name="Rectangle 55"/>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6" name="Rectangle 56"/>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7" name="Rectangle 57"/>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8" name="Rectangle 58"/>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89" name="Rectangle 59"/>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0" name="Rectangle 60"/>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1" name="Rectangle 61"/>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2" name="Rectangle 62"/>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3" name="Rectangle 63"/>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4" name="Rectangle 64"/>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5" name="Rectangle 65"/>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6" name="Rectangle 66"/>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7" name="Rectangle 67"/>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8" name="Rectangle 68"/>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99" name="Rectangle 69"/>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0" name="Rectangle 70"/>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1" name="Rectangle 71"/>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2" name="Rectangle 72"/>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3" name="Rectangle 73"/>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4" name="Rectangle 74"/>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5" name="Rectangle 75"/>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6" name="Rectangle 76"/>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7" name="Rectangle 77"/>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8" name="Rectangle 78"/>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09" name="Rectangle 79"/>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sp>
            <p:nvSpPr>
              <p:cNvPr id="12" name="Rectangle 80"/>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nvGrpSpPr>
              <p:cNvPr id="13" name="Group 81"/>
              <p:cNvGrpSpPr>
                <a:grpSpLocks/>
              </p:cNvGrpSpPr>
              <p:nvPr/>
            </p:nvGrpSpPr>
            <p:grpSpPr bwMode="auto">
              <a:xfrm>
                <a:off x="4195" y="1117"/>
                <a:ext cx="90" cy="2677"/>
                <a:chOff x="4195" y="1117"/>
                <a:chExt cx="90" cy="2677"/>
              </a:xfrm>
            </p:grpSpPr>
            <p:sp>
              <p:nvSpPr>
                <p:cNvPr id="50" name="Rectangle 82"/>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1" name="Rectangle 83"/>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2" name="Rectangle 84"/>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3" name="Rectangle 85"/>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4" name="Rectangle 86"/>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5" name="Rectangle 87"/>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6" name="Rectangle 88"/>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7" name="Rectangle 89"/>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8" name="Rectangle 90"/>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59" name="Rectangle 91"/>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0" name="Rectangle 92"/>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1" name="Rectangle 93"/>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2" name="Rectangle 94"/>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3" name="Rectangle 95"/>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4" name="Rectangle 96"/>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5" name="Rectangle 97"/>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6" name="Rectangle 98"/>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7" name="Rectangle 99"/>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8" name="Rectangle 100"/>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69" name="Rectangle 101"/>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0" name="Rectangle 102"/>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1" name="Rectangle 103"/>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2" name="Rectangle 104"/>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3" name="Rectangle 105"/>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4" name="Rectangle 106"/>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5" name="Rectangle 107"/>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6" name="Rectangle 108"/>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7" name="Rectangle 109"/>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8" name="Rectangle 110"/>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79" name="Rectangle 111"/>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nvGrpSpPr>
              <p:cNvPr id="14" name="Group 112"/>
              <p:cNvGrpSpPr>
                <a:grpSpLocks/>
              </p:cNvGrpSpPr>
              <p:nvPr/>
            </p:nvGrpSpPr>
            <p:grpSpPr bwMode="auto">
              <a:xfrm>
                <a:off x="1021" y="980"/>
                <a:ext cx="3128" cy="92"/>
                <a:chOff x="1021" y="980"/>
                <a:chExt cx="3128" cy="92"/>
              </a:xfrm>
            </p:grpSpPr>
            <p:sp>
              <p:nvSpPr>
                <p:cNvPr id="15" name="Rectangle 113"/>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6" name="Rectangle 114"/>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 name="Rectangle 115"/>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8" name="Rectangle 116"/>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9" name="Rectangle 117"/>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0" name="Rectangle 118"/>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1" name="Rectangle 119"/>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2" name="Rectangle 120"/>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3" name="Rectangle 121"/>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4" name="Rectangle 122"/>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5" name="Rectangle 123"/>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6" name="Rectangle 124"/>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7" name="Rectangle 125"/>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8" name="Rectangle 126"/>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29" name="Rectangle 127"/>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0" name="Rectangle 128"/>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1" name="Rectangle 129"/>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2" name="Rectangle 130"/>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3" name="Rectangle 131"/>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4" name="Rectangle 132"/>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5" name="Rectangle 133"/>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6" name="Rectangle 134"/>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7" name="Rectangle 135"/>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8" name="Rectangle 136"/>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39" name="Rectangle 137"/>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0" name="Rectangle 138"/>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 name="Rectangle 139"/>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2" name="Rectangle 140"/>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3" name="Rectangle 141"/>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4" name="Rectangle 142"/>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5" name="Rectangle 143"/>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6" name="Rectangle 144"/>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7" name="Rectangle 145"/>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8" name="Rectangle 146"/>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9" name="Rectangle 147"/>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grpSp>
        </p:grpSp>
        <p:sp>
          <p:nvSpPr>
            <p:cNvPr id="9" name="Text Box 148"/>
            <p:cNvSpPr txBox="1">
              <a:spLocks noChangeArrowheads="1"/>
            </p:cNvSpPr>
            <p:nvPr/>
          </p:nvSpPr>
          <p:spPr bwMode="auto">
            <a:xfrm>
              <a:off x="4495" y="1152"/>
              <a:ext cx="6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400">
                  <a:solidFill>
                    <a:schemeClr val="bg1"/>
                  </a:solidFill>
                </a:rPr>
                <a:t>procesador</a:t>
              </a:r>
              <a:endParaRPr lang="es-ES" altLang="es-ES" sz="1400">
                <a:solidFill>
                  <a:schemeClr val="bg1"/>
                </a:solidFill>
              </a:endParaRPr>
            </a:p>
          </p:txBody>
        </p:sp>
      </p:grpSp>
      <p:sp>
        <p:nvSpPr>
          <p:cNvPr id="145" name="Rectangle 150"/>
          <p:cNvSpPr>
            <a:spLocks noChangeArrowheads="1"/>
          </p:cNvSpPr>
          <p:nvPr/>
        </p:nvSpPr>
        <p:spPr bwMode="auto">
          <a:xfrm>
            <a:off x="4067175" y="4365551"/>
            <a:ext cx="1295400" cy="792162"/>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800">
                <a:solidFill>
                  <a:schemeClr val="tx1"/>
                </a:solidFill>
              </a:rPr>
              <a:t>Memoria</a:t>
            </a:r>
            <a:endParaRPr lang="es-ES" altLang="es-ES" sz="1800">
              <a:solidFill>
                <a:schemeClr val="tx1"/>
              </a:solidFill>
            </a:endParaRPr>
          </a:p>
        </p:txBody>
      </p:sp>
      <p:sp>
        <p:nvSpPr>
          <p:cNvPr id="146" name="AutoShape 152"/>
          <p:cNvSpPr>
            <a:spLocks noChangeArrowheads="1"/>
          </p:cNvSpPr>
          <p:nvPr/>
        </p:nvSpPr>
        <p:spPr bwMode="auto">
          <a:xfrm rot="16200000">
            <a:off x="4317207" y="5409332"/>
            <a:ext cx="793750" cy="287337"/>
          </a:xfrm>
          <a:prstGeom prst="leftRightArrow">
            <a:avLst>
              <a:gd name="adj1" fmla="val 100000"/>
              <a:gd name="adj2" fmla="val 52333"/>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sp>
        <p:nvSpPr>
          <p:cNvPr id="147" name="Rectangle 155"/>
          <p:cNvSpPr>
            <a:spLocks noChangeArrowheads="1"/>
          </p:cNvSpPr>
          <p:nvPr/>
        </p:nvSpPr>
        <p:spPr bwMode="auto">
          <a:xfrm>
            <a:off x="5724525" y="4294113"/>
            <a:ext cx="1584325" cy="863600"/>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_tradnl" altLang="es-ES" sz="1600">
                <a:solidFill>
                  <a:schemeClr val="tx1"/>
                </a:solidFill>
              </a:rPr>
              <a:t>Adaptador</a:t>
            </a:r>
            <a:br>
              <a:rPr lang="es-ES_tradnl" altLang="es-ES" sz="1600">
                <a:solidFill>
                  <a:schemeClr val="tx1"/>
                </a:solidFill>
              </a:rPr>
            </a:br>
            <a:r>
              <a:rPr lang="es-ES_tradnl" altLang="es-ES" sz="1600">
                <a:solidFill>
                  <a:schemeClr val="tx1"/>
                </a:solidFill>
              </a:rPr>
              <a:t>Pantalla</a:t>
            </a:r>
            <a:endParaRPr lang="es-ES" altLang="es-ES" sz="1600">
              <a:solidFill>
                <a:schemeClr val="tx1"/>
              </a:solidFill>
            </a:endParaRPr>
          </a:p>
        </p:txBody>
      </p:sp>
      <p:sp>
        <p:nvSpPr>
          <p:cNvPr id="148" name="AutoShape 156"/>
          <p:cNvSpPr>
            <a:spLocks noChangeArrowheads="1"/>
          </p:cNvSpPr>
          <p:nvPr/>
        </p:nvSpPr>
        <p:spPr bwMode="auto">
          <a:xfrm rot="16200000">
            <a:off x="6193631" y="5409332"/>
            <a:ext cx="792163" cy="288925"/>
          </a:xfrm>
          <a:prstGeom prst="leftRightArrow">
            <a:avLst>
              <a:gd name="adj1" fmla="val 100000"/>
              <a:gd name="adj2" fmla="val 51941"/>
            </a:avLst>
          </a:prstGeom>
          <a:solidFill>
            <a:schemeClr val="accent1"/>
          </a:solidFill>
          <a:ln w="12700" algn="ctr">
            <a:solidFill>
              <a:srgbClr val="000000"/>
            </a:solidFill>
            <a:miter lim="800000"/>
            <a:headEnd/>
            <a:tailEnd/>
          </a:ln>
        </p:spPr>
        <p:txBody>
          <a:bodyPr vert="eaVert"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800">
              <a:solidFill>
                <a:schemeClr val="tx1"/>
              </a:solidFill>
            </a:endParaRPr>
          </a:p>
        </p:txBody>
      </p:sp>
      <p:grpSp>
        <p:nvGrpSpPr>
          <p:cNvPr id="149" name="Group 157"/>
          <p:cNvGrpSpPr>
            <a:grpSpLocks/>
          </p:cNvGrpSpPr>
          <p:nvPr/>
        </p:nvGrpSpPr>
        <p:grpSpPr bwMode="auto">
          <a:xfrm>
            <a:off x="8027988" y="4221088"/>
            <a:ext cx="895350" cy="1042988"/>
            <a:chOff x="2530" y="1709"/>
            <a:chExt cx="732" cy="972"/>
          </a:xfrm>
        </p:grpSpPr>
        <p:sp>
          <p:nvSpPr>
            <p:cNvPr id="150" name="Freeform 158"/>
            <p:cNvSpPr>
              <a:spLocks/>
            </p:cNvSpPr>
            <p:nvPr/>
          </p:nvSpPr>
          <p:spPr bwMode="auto">
            <a:xfrm>
              <a:off x="2752" y="2411"/>
              <a:ext cx="424" cy="180"/>
            </a:xfrm>
            <a:custGeom>
              <a:avLst/>
              <a:gdLst>
                <a:gd name="T0" fmla="*/ 224 w 424"/>
                <a:gd name="T1" fmla="*/ 16 h 180"/>
                <a:gd name="T2" fmla="*/ 0 w 424"/>
                <a:gd name="T3" fmla="*/ 112 h 180"/>
                <a:gd name="T4" fmla="*/ 52 w 424"/>
                <a:gd name="T5" fmla="*/ 180 h 180"/>
                <a:gd name="T6" fmla="*/ 52 w 424"/>
                <a:gd name="T7" fmla="*/ 180 h 180"/>
                <a:gd name="T8" fmla="*/ 148 w 424"/>
                <a:gd name="T9" fmla="*/ 142 h 180"/>
                <a:gd name="T10" fmla="*/ 244 w 424"/>
                <a:gd name="T11" fmla="*/ 100 h 180"/>
                <a:gd name="T12" fmla="*/ 290 w 424"/>
                <a:gd name="T13" fmla="*/ 78 h 180"/>
                <a:gd name="T14" fmla="*/ 336 w 424"/>
                <a:gd name="T15" fmla="*/ 54 h 180"/>
                <a:gd name="T16" fmla="*/ 380 w 424"/>
                <a:gd name="T17" fmla="*/ 30 h 180"/>
                <a:gd name="T18" fmla="*/ 424 w 424"/>
                <a:gd name="T19" fmla="*/ 2 h 180"/>
                <a:gd name="T20" fmla="*/ 424 w 424"/>
                <a:gd name="T21" fmla="*/ 2 h 180"/>
                <a:gd name="T22" fmla="*/ 396 w 424"/>
                <a:gd name="T23" fmla="*/ 0 h 180"/>
                <a:gd name="T24" fmla="*/ 366 w 424"/>
                <a:gd name="T25" fmla="*/ 0 h 180"/>
                <a:gd name="T26" fmla="*/ 332 w 424"/>
                <a:gd name="T27" fmla="*/ 2 h 180"/>
                <a:gd name="T28" fmla="*/ 300 w 424"/>
                <a:gd name="T29" fmla="*/ 4 h 180"/>
                <a:gd name="T30" fmla="*/ 246 w 424"/>
                <a:gd name="T31" fmla="*/ 12 h 180"/>
                <a:gd name="T32" fmla="*/ 224 w 424"/>
                <a:gd name="T33" fmla="*/ 16 h 180"/>
                <a:gd name="T34" fmla="*/ 224 w 424"/>
                <a:gd name="T35" fmla="*/ 16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4"/>
                <a:gd name="T55" fmla="*/ 0 h 180"/>
                <a:gd name="T56" fmla="*/ 424 w 424"/>
                <a:gd name="T57" fmla="*/ 180 h 1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4" h="180">
                  <a:moveTo>
                    <a:pt x="224" y="16"/>
                  </a:moveTo>
                  <a:lnTo>
                    <a:pt x="0" y="112"/>
                  </a:lnTo>
                  <a:lnTo>
                    <a:pt x="52" y="180"/>
                  </a:lnTo>
                  <a:lnTo>
                    <a:pt x="148" y="142"/>
                  </a:lnTo>
                  <a:lnTo>
                    <a:pt x="244" y="100"/>
                  </a:lnTo>
                  <a:lnTo>
                    <a:pt x="290" y="78"/>
                  </a:lnTo>
                  <a:lnTo>
                    <a:pt x="336" y="54"/>
                  </a:lnTo>
                  <a:lnTo>
                    <a:pt x="380" y="30"/>
                  </a:lnTo>
                  <a:lnTo>
                    <a:pt x="424" y="2"/>
                  </a:lnTo>
                  <a:lnTo>
                    <a:pt x="396" y="0"/>
                  </a:lnTo>
                  <a:lnTo>
                    <a:pt x="366" y="0"/>
                  </a:lnTo>
                  <a:lnTo>
                    <a:pt x="332" y="2"/>
                  </a:lnTo>
                  <a:lnTo>
                    <a:pt x="300" y="4"/>
                  </a:lnTo>
                  <a:lnTo>
                    <a:pt x="246" y="12"/>
                  </a:lnTo>
                  <a:lnTo>
                    <a:pt x="22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1" name="Freeform 159"/>
            <p:cNvSpPr>
              <a:spLocks/>
            </p:cNvSpPr>
            <p:nvPr/>
          </p:nvSpPr>
          <p:spPr bwMode="auto">
            <a:xfrm>
              <a:off x="2804" y="2413"/>
              <a:ext cx="414" cy="268"/>
            </a:xfrm>
            <a:custGeom>
              <a:avLst/>
              <a:gdLst>
                <a:gd name="T0" fmla="*/ 396 w 414"/>
                <a:gd name="T1" fmla="*/ 8 h 268"/>
                <a:gd name="T2" fmla="*/ 396 w 414"/>
                <a:gd name="T3" fmla="*/ 8 h 268"/>
                <a:gd name="T4" fmla="*/ 386 w 414"/>
                <a:gd name="T5" fmla="*/ 4 h 268"/>
                <a:gd name="T6" fmla="*/ 372 w 414"/>
                <a:gd name="T7" fmla="*/ 0 h 268"/>
                <a:gd name="T8" fmla="*/ 372 w 414"/>
                <a:gd name="T9" fmla="*/ 0 h 268"/>
                <a:gd name="T10" fmla="*/ 328 w 414"/>
                <a:gd name="T11" fmla="*/ 28 h 268"/>
                <a:gd name="T12" fmla="*/ 284 w 414"/>
                <a:gd name="T13" fmla="*/ 52 h 268"/>
                <a:gd name="T14" fmla="*/ 238 w 414"/>
                <a:gd name="T15" fmla="*/ 76 h 268"/>
                <a:gd name="T16" fmla="*/ 192 w 414"/>
                <a:gd name="T17" fmla="*/ 98 h 268"/>
                <a:gd name="T18" fmla="*/ 96 w 414"/>
                <a:gd name="T19" fmla="*/ 140 h 268"/>
                <a:gd name="T20" fmla="*/ 0 w 414"/>
                <a:gd name="T21" fmla="*/ 178 h 268"/>
                <a:gd name="T22" fmla="*/ 12 w 414"/>
                <a:gd name="T23" fmla="*/ 192 h 268"/>
                <a:gd name="T24" fmla="*/ 12 w 414"/>
                <a:gd name="T25" fmla="*/ 192 h 268"/>
                <a:gd name="T26" fmla="*/ 18 w 414"/>
                <a:gd name="T27" fmla="*/ 202 h 268"/>
                <a:gd name="T28" fmla="*/ 32 w 414"/>
                <a:gd name="T29" fmla="*/ 228 h 268"/>
                <a:gd name="T30" fmla="*/ 42 w 414"/>
                <a:gd name="T31" fmla="*/ 240 h 268"/>
                <a:gd name="T32" fmla="*/ 54 w 414"/>
                <a:gd name="T33" fmla="*/ 252 h 268"/>
                <a:gd name="T34" fmla="*/ 66 w 414"/>
                <a:gd name="T35" fmla="*/ 262 h 268"/>
                <a:gd name="T36" fmla="*/ 74 w 414"/>
                <a:gd name="T37" fmla="*/ 266 h 268"/>
                <a:gd name="T38" fmla="*/ 80 w 414"/>
                <a:gd name="T39" fmla="*/ 266 h 268"/>
                <a:gd name="T40" fmla="*/ 80 w 414"/>
                <a:gd name="T41" fmla="*/ 266 h 268"/>
                <a:gd name="T42" fmla="*/ 88 w 414"/>
                <a:gd name="T43" fmla="*/ 268 h 268"/>
                <a:gd name="T44" fmla="*/ 96 w 414"/>
                <a:gd name="T45" fmla="*/ 266 h 268"/>
                <a:gd name="T46" fmla="*/ 118 w 414"/>
                <a:gd name="T47" fmla="*/ 262 h 268"/>
                <a:gd name="T48" fmla="*/ 142 w 414"/>
                <a:gd name="T49" fmla="*/ 254 h 268"/>
                <a:gd name="T50" fmla="*/ 168 w 414"/>
                <a:gd name="T51" fmla="*/ 246 h 268"/>
                <a:gd name="T52" fmla="*/ 210 w 414"/>
                <a:gd name="T53" fmla="*/ 228 h 268"/>
                <a:gd name="T54" fmla="*/ 228 w 414"/>
                <a:gd name="T55" fmla="*/ 220 h 268"/>
                <a:gd name="T56" fmla="*/ 228 w 414"/>
                <a:gd name="T57" fmla="*/ 220 h 268"/>
                <a:gd name="T58" fmla="*/ 248 w 414"/>
                <a:gd name="T59" fmla="*/ 214 h 268"/>
                <a:gd name="T60" fmla="*/ 270 w 414"/>
                <a:gd name="T61" fmla="*/ 204 h 268"/>
                <a:gd name="T62" fmla="*/ 296 w 414"/>
                <a:gd name="T63" fmla="*/ 192 h 268"/>
                <a:gd name="T64" fmla="*/ 322 w 414"/>
                <a:gd name="T65" fmla="*/ 176 h 268"/>
                <a:gd name="T66" fmla="*/ 336 w 414"/>
                <a:gd name="T67" fmla="*/ 166 h 268"/>
                <a:gd name="T68" fmla="*/ 348 w 414"/>
                <a:gd name="T69" fmla="*/ 154 h 268"/>
                <a:gd name="T70" fmla="*/ 360 w 414"/>
                <a:gd name="T71" fmla="*/ 140 h 268"/>
                <a:gd name="T72" fmla="*/ 370 w 414"/>
                <a:gd name="T73" fmla="*/ 126 h 268"/>
                <a:gd name="T74" fmla="*/ 378 w 414"/>
                <a:gd name="T75" fmla="*/ 110 h 268"/>
                <a:gd name="T76" fmla="*/ 384 w 414"/>
                <a:gd name="T77" fmla="*/ 94 h 268"/>
                <a:gd name="T78" fmla="*/ 384 w 414"/>
                <a:gd name="T79" fmla="*/ 94 h 268"/>
                <a:gd name="T80" fmla="*/ 392 w 414"/>
                <a:gd name="T81" fmla="*/ 84 h 268"/>
                <a:gd name="T82" fmla="*/ 400 w 414"/>
                <a:gd name="T83" fmla="*/ 74 h 268"/>
                <a:gd name="T84" fmla="*/ 406 w 414"/>
                <a:gd name="T85" fmla="*/ 62 h 268"/>
                <a:gd name="T86" fmla="*/ 412 w 414"/>
                <a:gd name="T87" fmla="*/ 48 h 268"/>
                <a:gd name="T88" fmla="*/ 414 w 414"/>
                <a:gd name="T89" fmla="*/ 42 h 268"/>
                <a:gd name="T90" fmla="*/ 414 w 414"/>
                <a:gd name="T91" fmla="*/ 34 h 268"/>
                <a:gd name="T92" fmla="*/ 412 w 414"/>
                <a:gd name="T93" fmla="*/ 28 h 268"/>
                <a:gd name="T94" fmla="*/ 408 w 414"/>
                <a:gd name="T95" fmla="*/ 20 h 268"/>
                <a:gd name="T96" fmla="*/ 404 w 414"/>
                <a:gd name="T97" fmla="*/ 14 h 268"/>
                <a:gd name="T98" fmla="*/ 396 w 414"/>
                <a:gd name="T99" fmla="*/ 8 h 268"/>
                <a:gd name="T100" fmla="*/ 396 w 414"/>
                <a:gd name="T101" fmla="*/ 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4"/>
                <a:gd name="T154" fmla="*/ 0 h 268"/>
                <a:gd name="T155" fmla="*/ 414 w 4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4" h="268">
                  <a:moveTo>
                    <a:pt x="396" y="8"/>
                  </a:moveTo>
                  <a:lnTo>
                    <a:pt x="396" y="8"/>
                  </a:lnTo>
                  <a:lnTo>
                    <a:pt x="386" y="4"/>
                  </a:lnTo>
                  <a:lnTo>
                    <a:pt x="372" y="0"/>
                  </a:lnTo>
                  <a:lnTo>
                    <a:pt x="328" y="28"/>
                  </a:lnTo>
                  <a:lnTo>
                    <a:pt x="284" y="52"/>
                  </a:lnTo>
                  <a:lnTo>
                    <a:pt x="238" y="76"/>
                  </a:lnTo>
                  <a:lnTo>
                    <a:pt x="192" y="98"/>
                  </a:lnTo>
                  <a:lnTo>
                    <a:pt x="96" y="140"/>
                  </a:lnTo>
                  <a:lnTo>
                    <a:pt x="0" y="178"/>
                  </a:lnTo>
                  <a:lnTo>
                    <a:pt x="12" y="192"/>
                  </a:lnTo>
                  <a:lnTo>
                    <a:pt x="18" y="202"/>
                  </a:lnTo>
                  <a:lnTo>
                    <a:pt x="32" y="228"/>
                  </a:lnTo>
                  <a:lnTo>
                    <a:pt x="42" y="240"/>
                  </a:lnTo>
                  <a:lnTo>
                    <a:pt x="54" y="252"/>
                  </a:lnTo>
                  <a:lnTo>
                    <a:pt x="66" y="262"/>
                  </a:lnTo>
                  <a:lnTo>
                    <a:pt x="74" y="266"/>
                  </a:lnTo>
                  <a:lnTo>
                    <a:pt x="80" y="266"/>
                  </a:lnTo>
                  <a:lnTo>
                    <a:pt x="88" y="268"/>
                  </a:lnTo>
                  <a:lnTo>
                    <a:pt x="96" y="266"/>
                  </a:lnTo>
                  <a:lnTo>
                    <a:pt x="118" y="262"/>
                  </a:lnTo>
                  <a:lnTo>
                    <a:pt x="142" y="254"/>
                  </a:lnTo>
                  <a:lnTo>
                    <a:pt x="168" y="246"/>
                  </a:lnTo>
                  <a:lnTo>
                    <a:pt x="210" y="228"/>
                  </a:lnTo>
                  <a:lnTo>
                    <a:pt x="228" y="220"/>
                  </a:lnTo>
                  <a:lnTo>
                    <a:pt x="248" y="214"/>
                  </a:lnTo>
                  <a:lnTo>
                    <a:pt x="270" y="204"/>
                  </a:lnTo>
                  <a:lnTo>
                    <a:pt x="296" y="192"/>
                  </a:lnTo>
                  <a:lnTo>
                    <a:pt x="322" y="176"/>
                  </a:lnTo>
                  <a:lnTo>
                    <a:pt x="336" y="166"/>
                  </a:lnTo>
                  <a:lnTo>
                    <a:pt x="348" y="154"/>
                  </a:lnTo>
                  <a:lnTo>
                    <a:pt x="360" y="140"/>
                  </a:lnTo>
                  <a:lnTo>
                    <a:pt x="370" y="126"/>
                  </a:lnTo>
                  <a:lnTo>
                    <a:pt x="378" y="110"/>
                  </a:lnTo>
                  <a:lnTo>
                    <a:pt x="384" y="94"/>
                  </a:lnTo>
                  <a:lnTo>
                    <a:pt x="392" y="84"/>
                  </a:lnTo>
                  <a:lnTo>
                    <a:pt x="400" y="74"/>
                  </a:lnTo>
                  <a:lnTo>
                    <a:pt x="406" y="62"/>
                  </a:lnTo>
                  <a:lnTo>
                    <a:pt x="412" y="48"/>
                  </a:lnTo>
                  <a:lnTo>
                    <a:pt x="414" y="42"/>
                  </a:lnTo>
                  <a:lnTo>
                    <a:pt x="414" y="34"/>
                  </a:lnTo>
                  <a:lnTo>
                    <a:pt x="412" y="28"/>
                  </a:lnTo>
                  <a:lnTo>
                    <a:pt x="408" y="20"/>
                  </a:lnTo>
                  <a:lnTo>
                    <a:pt x="404" y="14"/>
                  </a:lnTo>
                  <a:lnTo>
                    <a:pt x="396" y="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2" name="Freeform 160"/>
            <p:cNvSpPr>
              <a:spLocks/>
            </p:cNvSpPr>
            <p:nvPr/>
          </p:nvSpPr>
          <p:spPr bwMode="auto">
            <a:xfrm>
              <a:off x="2774" y="2397"/>
              <a:ext cx="402" cy="188"/>
            </a:xfrm>
            <a:custGeom>
              <a:avLst/>
              <a:gdLst>
                <a:gd name="T0" fmla="*/ 302 w 402"/>
                <a:gd name="T1" fmla="*/ 14 h 188"/>
                <a:gd name="T2" fmla="*/ 302 w 402"/>
                <a:gd name="T3" fmla="*/ 14 h 188"/>
                <a:gd name="T4" fmla="*/ 282 w 402"/>
                <a:gd name="T5" fmla="*/ 10 h 188"/>
                <a:gd name="T6" fmla="*/ 268 w 402"/>
                <a:gd name="T7" fmla="*/ 6 h 188"/>
                <a:gd name="T8" fmla="*/ 254 w 402"/>
                <a:gd name="T9" fmla="*/ 0 h 188"/>
                <a:gd name="T10" fmla="*/ 0 w 402"/>
                <a:gd name="T11" fmla="*/ 128 h 188"/>
                <a:gd name="T12" fmla="*/ 46 w 402"/>
                <a:gd name="T13" fmla="*/ 188 h 188"/>
                <a:gd name="T14" fmla="*/ 46 w 402"/>
                <a:gd name="T15" fmla="*/ 188 h 188"/>
                <a:gd name="T16" fmla="*/ 138 w 402"/>
                <a:gd name="T17" fmla="*/ 150 h 188"/>
                <a:gd name="T18" fmla="*/ 228 w 402"/>
                <a:gd name="T19" fmla="*/ 112 h 188"/>
                <a:gd name="T20" fmla="*/ 274 w 402"/>
                <a:gd name="T21" fmla="*/ 90 h 188"/>
                <a:gd name="T22" fmla="*/ 316 w 402"/>
                <a:gd name="T23" fmla="*/ 68 h 188"/>
                <a:gd name="T24" fmla="*/ 360 w 402"/>
                <a:gd name="T25" fmla="*/ 42 h 188"/>
                <a:gd name="T26" fmla="*/ 402 w 402"/>
                <a:gd name="T27" fmla="*/ 16 h 188"/>
                <a:gd name="T28" fmla="*/ 402 w 402"/>
                <a:gd name="T29" fmla="*/ 16 h 188"/>
                <a:gd name="T30" fmla="*/ 370 w 402"/>
                <a:gd name="T31" fmla="*/ 14 h 188"/>
                <a:gd name="T32" fmla="*/ 338 w 402"/>
                <a:gd name="T33" fmla="*/ 12 h 188"/>
                <a:gd name="T34" fmla="*/ 302 w 402"/>
                <a:gd name="T35" fmla="*/ 14 h 188"/>
                <a:gd name="T36" fmla="*/ 302 w 402"/>
                <a:gd name="T37" fmla="*/ 14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2"/>
                <a:gd name="T58" fmla="*/ 0 h 188"/>
                <a:gd name="T59" fmla="*/ 402 w 402"/>
                <a:gd name="T60" fmla="*/ 188 h 1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2" h="188">
                  <a:moveTo>
                    <a:pt x="302" y="14"/>
                  </a:moveTo>
                  <a:lnTo>
                    <a:pt x="302" y="14"/>
                  </a:lnTo>
                  <a:lnTo>
                    <a:pt x="282" y="10"/>
                  </a:lnTo>
                  <a:lnTo>
                    <a:pt x="268" y="6"/>
                  </a:lnTo>
                  <a:lnTo>
                    <a:pt x="254" y="0"/>
                  </a:lnTo>
                  <a:lnTo>
                    <a:pt x="0" y="128"/>
                  </a:lnTo>
                  <a:lnTo>
                    <a:pt x="46" y="188"/>
                  </a:lnTo>
                  <a:lnTo>
                    <a:pt x="138" y="150"/>
                  </a:lnTo>
                  <a:lnTo>
                    <a:pt x="228" y="112"/>
                  </a:lnTo>
                  <a:lnTo>
                    <a:pt x="274" y="90"/>
                  </a:lnTo>
                  <a:lnTo>
                    <a:pt x="316" y="68"/>
                  </a:lnTo>
                  <a:lnTo>
                    <a:pt x="360" y="42"/>
                  </a:lnTo>
                  <a:lnTo>
                    <a:pt x="402" y="16"/>
                  </a:lnTo>
                  <a:lnTo>
                    <a:pt x="370" y="14"/>
                  </a:lnTo>
                  <a:lnTo>
                    <a:pt x="338" y="12"/>
                  </a:lnTo>
                  <a:lnTo>
                    <a:pt x="302" y="1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3" name="Freeform 161"/>
            <p:cNvSpPr>
              <a:spLocks/>
            </p:cNvSpPr>
            <p:nvPr/>
          </p:nvSpPr>
          <p:spPr bwMode="auto">
            <a:xfrm>
              <a:off x="2820" y="2413"/>
              <a:ext cx="390" cy="248"/>
            </a:xfrm>
            <a:custGeom>
              <a:avLst/>
              <a:gdLst>
                <a:gd name="T0" fmla="*/ 380 w 390"/>
                <a:gd name="T1" fmla="*/ 8 h 248"/>
                <a:gd name="T2" fmla="*/ 380 w 390"/>
                <a:gd name="T3" fmla="*/ 8 h 248"/>
                <a:gd name="T4" fmla="*/ 370 w 390"/>
                <a:gd name="T5" fmla="*/ 4 h 248"/>
                <a:gd name="T6" fmla="*/ 356 w 390"/>
                <a:gd name="T7" fmla="*/ 0 h 248"/>
                <a:gd name="T8" fmla="*/ 356 w 390"/>
                <a:gd name="T9" fmla="*/ 0 h 248"/>
                <a:gd name="T10" fmla="*/ 314 w 390"/>
                <a:gd name="T11" fmla="*/ 26 h 248"/>
                <a:gd name="T12" fmla="*/ 270 w 390"/>
                <a:gd name="T13" fmla="*/ 52 h 248"/>
                <a:gd name="T14" fmla="*/ 228 w 390"/>
                <a:gd name="T15" fmla="*/ 74 h 248"/>
                <a:gd name="T16" fmla="*/ 182 w 390"/>
                <a:gd name="T17" fmla="*/ 96 h 248"/>
                <a:gd name="T18" fmla="*/ 92 w 390"/>
                <a:gd name="T19" fmla="*/ 134 h 248"/>
                <a:gd name="T20" fmla="*/ 0 w 390"/>
                <a:gd name="T21" fmla="*/ 172 h 248"/>
                <a:gd name="T22" fmla="*/ 4 w 390"/>
                <a:gd name="T23" fmla="*/ 176 h 248"/>
                <a:gd name="T24" fmla="*/ 4 w 390"/>
                <a:gd name="T25" fmla="*/ 176 h 248"/>
                <a:gd name="T26" fmla="*/ 10 w 390"/>
                <a:gd name="T27" fmla="*/ 188 h 248"/>
                <a:gd name="T28" fmla="*/ 16 w 390"/>
                <a:gd name="T29" fmla="*/ 200 h 248"/>
                <a:gd name="T30" fmla="*/ 24 w 390"/>
                <a:gd name="T31" fmla="*/ 214 h 248"/>
                <a:gd name="T32" fmla="*/ 36 w 390"/>
                <a:gd name="T33" fmla="*/ 226 h 248"/>
                <a:gd name="T34" fmla="*/ 48 w 390"/>
                <a:gd name="T35" fmla="*/ 238 h 248"/>
                <a:gd name="T36" fmla="*/ 54 w 390"/>
                <a:gd name="T37" fmla="*/ 242 h 248"/>
                <a:gd name="T38" fmla="*/ 62 w 390"/>
                <a:gd name="T39" fmla="*/ 246 h 248"/>
                <a:gd name="T40" fmla="*/ 70 w 390"/>
                <a:gd name="T41" fmla="*/ 248 h 248"/>
                <a:gd name="T42" fmla="*/ 78 w 390"/>
                <a:gd name="T43" fmla="*/ 248 h 248"/>
                <a:gd name="T44" fmla="*/ 78 w 390"/>
                <a:gd name="T45" fmla="*/ 248 h 248"/>
                <a:gd name="T46" fmla="*/ 98 w 390"/>
                <a:gd name="T47" fmla="*/ 244 h 248"/>
                <a:gd name="T48" fmla="*/ 118 w 390"/>
                <a:gd name="T49" fmla="*/ 240 h 248"/>
                <a:gd name="T50" fmla="*/ 162 w 390"/>
                <a:gd name="T51" fmla="*/ 224 h 248"/>
                <a:gd name="T52" fmla="*/ 196 w 390"/>
                <a:gd name="T53" fmla="*/ 208 h 248"/>
                <a:gd name="T54" fmla="*/ 212 w 390"/>
                <a:gd name="T55" fmla="*/ 202 h 248"/>
                <a:gd name="T56" fmla="*/ 212 w 390"/>
                <a:gd name="T57" fmla="*/ 202 h 248"/>
                <a:gd name="T58" fmla="*/ 234 w 390"/>
                <a:gd name="T59" fmla="*/ 194 h 248"/>
                <a:gd name="T60" fmla="*/ 256 w 390"/>
                <a:gd name="T61" fmla="*/ 186 h 248"/>
                <a:gd name="T62" fmla="*/ 282 w 390"/>
                <a:gd name="T63" fmla="*/ 174 h 248"/>
                <a:gd name="T64" fmla="*/ 308 w 390"/>
                <a:gd name="T65" fmla="*/ 158 h 248"/>
                <a:gd name="T66" fmla="*/ 320 w 390"/>
                <a:gd name="T67" fmla="*/ 148 h 248"/>
                <a:gd name="T68" fmla="*/ 332 w 390"/>
                <a:gd name="T69" fmla="*/ 136 h 248"/>
                <a:gd name="T70" fmla="*/ 342 w 390"/>
                <a:gd name="T71" fmla="*/ 126 h 248"/>
                <a:gd name="T72" fmla="*/ 350 w 390"/>
                <a:gd name="T73" fmla="*/ 112 h 248"/>
                <a:gd name="T74" fmla="*/ 356 w 390"/>
                <a:gd name="T75" fmla="*/ 98 h 248"/>
                <a:gd name="T76" fmla="*/ 358 w 390"/>
                <a:gd name="T77" fmla="*/ 84 h 248"/>
                <a:gd name="T78" fmla="*/ 358 w 390"/>
                <a:gd name="T79" fmla="*/ 84 h 248"/>
                <a:gd name="T80" fmla="*/ 366 w 390"/>
                <a:gd name="T81" fmla="*/ 76 h 248"/>
                <a:gd name="T82" fmla="*/ 374 w 390"/>
                <a:gd name="T83" fmla="*/ 66 h 248"/>
                <a:gd name="T84" fmla="*/ 382 w 390"/>
                <a:gd name="T85" fmla="*/ 56 h 248"/>
                <a:gd name="T86" fmla="*/ 388 w 390"/>
                <a:gd name="T87" fmla="*/ 44 h 248"/>
                <a:gd name="T88" fmla="*/ 390 w 390"/>
                <a:gd name="T89" fmla="*/ 30 h 248"/>
                <a:gd name="T90" fmla="*/ 390 w 390"/>
                <a:gd name="T91" fmla="*/ 24 h 248"/>
                <a:gd name="T92" fmla="*/ 388 w 390"/>
                <a:gd name="T93" fmla="*/ 20 h 248"/>
                <a:gd name="T94" fmla="*/ 386 w 390"/>
                <a:gd name="T95" fmla="*/ 14 h 248"/>
                <a:gd name="T96" fmla="*/ 380 w 390"/>
                <a:gd name="T97" fmla="*/ 8 h 248"/>
                <a:gd name="T98" fmla="*/ 380 w 390"/>
                <a:gd name="T99" fmla="*/ 8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90"/>
                <a:gd name="T151" fmla="*/ 0 h 248"/>
                <a:gd name="T152" fmla="*/ 390 w 390"/>
                <a:gd name="T153" fmla="*/ 248 h 2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90" h="248">
                  <a:moveTo>
                    <a:pt x="380" y="8"/>
                  </a:moveTo>
                  <a:lnTo>
                    <a:pt x="380" y="8"/>
                  </a:lnTo>
                  <a:lnTo>
                    <a:pt x="370" y="4"/>
                  </a:lnTo>
                  <a:lnTo>
                    <a:pt x="356" y="0"/>
                  </a:lnTo>
                  <a:lnTo>
                    <a:pt x="314" y="26"/>
                  </a:lnTo>
                  <a:lnTo>
                    <a:pt x="270" y="52"/>
                  </a:lnTo>
                  <a:lnTo>
                    <a:pt x="228" y="74"/>
                  </a:lnTo>
                  <a:lnTo>
                    <a:pt x="182" y="96"/>
                  </a:lnTo>
                  <a:lnTo>
                    <a:pt x="92" y="134"/>
                  </a:lnTo>
                  <a:lnTo>
                    <a:pt x="0" y="172"/>
                  </a:lnTo>
                  <a:lnTo>
                    <a:pt x="4" y="176"/>
                  </a:lnTo>
                  <a:lnTo>
                    <a:pt x="10" y="188"/>
                  </a:lnTo>
                  <a:lnTo>
                    <a:pt x="16" y="200"/>
                  </a:lnTo>
                  <a:lnTo>
                    <a:pt x="24" y="214"/>
                  </a:lnTo>
                  <a:lnTo>
                    <a:pt x="36" y="226"/>
                  </a:lnTo>
                  <a:lnTo>
                    <a:pt x="48" y="238"/>
                  </a:lnTo>
                  <a:lnTo>
                    <a:pt x="54" y="242"/>
                  </a:lnTo>
                  <a:lnTo>
                    <a:pt x="62" y="246"/>
                  </a:lnTo>
                  <a:lnTo>
                    <a:pt x="70" y="248"/>
                  </a:lnTo>
                  <a:lnTo>
                    <a:pt x="78" y="248"/>
                  </a:lnTo>
                  <a:lnTo>
                    <a:pt x="98" y="244"/>
                  </a:lnTo>
                  <a:lnTo>
                    <a:pt x="118" y="240"/>
                  </a:lnTo>
                  <a:lnTo>
                    <a:pt x="162" y="224"/>
                  </a:lnTo>
                  <a:lnTo>
                    <a:pt x="196" y="208"/>
                  </a:lnTo>
                  <a:lnTo>
                    <a:pt x="212" y="202"/>
                  </a:lnTo>
                  <a:lnTo>
                    <a:pt x="234" y="194"/>
                  </a:lnTo>
                  <a:lnTo>
                    <a:pt x="256" y="186"/>
                  </a:lnTo>
                  <a:lnTo>
                    <a:pt x="282" y="174"/>
                  </a:lnTo>
                  <a:lnTo>
                    <a:pt x="308" y="158"/>
                  </a:lnTo>
                  <a:lnTo>
                    <a:pt x="320" y="148"/>
                  </a:lnTo>
                  <a:lnTo>
                    <a:pt x="332" y="136"/>
                  </a:lnTo>
                  <a:lnTo>
                    <a:pt x="342" y="126"/>
                  </a:lnTo>
                  <a:lnTo>
                    <a:pt x="350" y="112"/>
                  </a:lnTo>
                  <a:lnTo>
                    <a:pt x="356" y="98"/>
                  </a:lnTo>
                  <a:lnTo>
                    <a:pt x="358" y="84"/>
                  </a:lnTo>
                  <a:lnTo>
                    <a:pt x="366" y="76"/>
                  </a:lnTo>
                  <a:lnTo>
                    <a:pt x="374" y="66"/>
                  </a:lnTo>
                  <a:lnTo>
                    <a:pt x="382" y="56"/>
                  </a:lnTo>
                  <a:lnTo>
                    <a:pt x="388" y="44"/>
                  </a:lnTo>
                  <a:lnTo>
                    <a:pt x="390" y="30"/>
                  </a:lnTo>
                  <a:lnTo>
                    <a:pt x="390" y="24"/>
                  </a:lnTo>
                  <a:lnTo>
                    <a:pt x="388" y="20"/>
                  </a:lnTo>
                  <a:lnTo>
                    <a:pt x="386" y="14"/>
                  </a:lnTo>
                  <a:lnTo>
                    <a:pt x="38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4" name="Freeform 162"/>
            <p:cNvSpPr>
              <a:spLocks/>
            </p:cNvSpPr>
            <p:nvPr/>
          </p:nvSpPr>
          <p:spPr bwMode="auto">
            <a:xfrm>
              <a:off x="2808" y="2553"/>
              <a:ext cx="4" cy="2"/>
            </a:xfrm>
            <a:custGeom>
              <a:avLst/>
              <a:gdLst>
                <a:gd name="T0" fmla="*/ 2 w 4"/>
                <a:gd name="T1" fmla="*/ 2 h 2"/>
                <a:gd name="T2" fmla="*/ 4 w 4"/>
                <a:gd name="T3" fmla="*/ 2 h 2"/>
                <a:gd name="T4" fmla="*/ 4 w 4"/>
                <a:gd name="T5" fmla="*/ 2 h 2"/>
                <a:gd name="T6" fmla="*/ 0 w 4"/>
                <a:gd name="T7" fmla="*/ 0 h 2"/>
                <a:gd name="T8" fmla="*/ 2 w 4"/>
                <a:gd name="T9" fmla="*/ 2 h 2"/>
                <a:gd name="T10" fmla="*/ 2 w 4"/>
                <a:gd name="T11" fmla="*/ 2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2" y="2"/>
                  </a:moveTo>
                  <a:lnTo>
                    <a:pt x="4" y="2"/>
                  </a:lnTo>
                  <a:lnTo>
                    <a:pt x="0" y="0"/>
                  </a:lnTo>
                  <a:lnTo>
                    <a:pt x="2" y="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5" name="Freeform 163"/>
            <p:cNvSpPr>
              <a:spLocks/>
            </p:cNvSpPr>
            <p:nvPr/>
          </p:nvSpPr>
          <p:spPr bwMode="auto">
            <a:xfrm>
              <a:off x="2784" y="2413"/>
              <a:ext cx="342" cy="160"/>
            </a:xfrm>
            <a:custGeom>
              <a:avLst/>
              <a:gdLst>
                <a:gd name="T0" fmla="*/ 222 w 342"/>
                <a:gd name="T1" fmla="*/ 2 h 160"/>
                <a:gd name="T2" fmla="*/ 0 w 342"/>
                <a:gd name="T3" fmla="*/ 104 h 160"/>
                <a:gd name="T4" fmla="*/ 0 w 342"/>
                <a:gd name="T5" fmla="*/ 104 h 160"/>
                <a:gd name="T6" fmla="*/ 10 w 342"/>
                <a:gd name="T7" fmla="*/ 114 h 160"/>
                <a:gd name="T8" fmla="*/ 28 w 342"/>
                <a:gd name="T9" fmla="*/ 130 h 160"/>
                <a:gd name="T10" fmla="*/ 48 w 342"/>
                <a:gd name="T11" fmla="*/ 148 h 160"/>
                <a:gd name="T12" fmla="*/ 58 w 342"/>
                <a:gd name="T13" fmla="*/ 154 h 160"/>
                <a:gd name="T14" fmla="*/ 66 w 342"/>
                <a:gd name="T15" fmla="*/ 160 h 160"/>
                <a:gd name="T16" fmla="*/ 66 w 342"/>
                <a:gd name="T17" fmla="*/ 160 h 160"/>
                <a:gd name="T18" fmla="*/ 138 w 342"/>
                <a:gd name="T19" fmla="*/ 130 h 160"/>
                <a:gd name="T20" fmla="*/ 208 w 342"/>
                <a:gd name="T21" fmla="*/ 100 h 160"/>
                <a:gd name="T22" fmla="*/ 276 w 342"/>
                <a:gd name="T23" fmla="*/ 68 h 160"/>
                <a:gd name="T24" fmla="*/ 342 w 342"/>
                <a:gd name="T25" fmla="*/ 32 h 160"/>
                <a:gd name="T26" fmla="*/ 342 w 342"/>
                <a:gd name="T27" fmla="*/ 32 h 160"/>
                <a:gd name="T28" fmla="*/ 328 w 342"/>
                <a:gd name="T29" fmla="*/ 24 h 160"/>
                <a:gd name="T30" fmla="*/ 314 w 342"/>
                <a:gd name="T31" fmla="*/ 16 h 160"/>
                <a:gd name="T32" fmla="*/ 298 w 342"/>
                <a:gd name="T33" fmla="*/ 10 h 160"/>
                <a:gd name="T34" fmla="*/ 282 w 342"/>
                <a:gd name="T35" fmla="*/ 6 h 160"/>
                <a:gd name="T36" fmla="*/ 266 w 342"/>
                <a:gd name="T37" fmla="*/ 4 h 160"/>
                <a:gd name="T38" fmla="*/ 250 w 342"/>
                <a:gd name="T39" fmla="*/ 2 h 160"/>
                <a:gd name="T40" fmla="*/ 236 w 342"/>
                <a:gd name="T41" fmla="*/ 0 h 160"/>
                <a:gd name="T42" fmla="*/ 222 w 342"/>
                <a:gd name="T43" fmla="*/ 2 h 160"/>
                <a:gd name="T44" fmla="*/ 222 w 342"/>
                <a:gd name="T45" fmla="*/ 2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2"/>
                <a:gd name="T70" fmla="*/ 0 h 160"/>
                <a:gd name="T71" fmla="*/ 342 w 342"/>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2" h="160">
                  <a:moveTo>
                    <a:pt x="222" y="2"/>
                  </a:moveTo>
                  <a:lnTo>
                    <a:pt x="0" y="104"/>
                  </a:lnTo>
                  <a:lnTo>
                    <a:pt x="10" y="114"/>
                  </a:lnTo>
                  <a:lnTo>
                    <a:pt x="28" y="130"/>
                  </a:lnTo>
                  <a:lnTo>
                    <a:pt x="48" y="148"/>
                  </a:lnTo>
                  <a:lnTo>
                    <a:pt x="58" y="154"/>
                  </a:lnTo>
                  <a:lnTo>
                    <a:pt x="66" y="160"/>
                  </a:lnTo>
                  <a:lnTo>
                    <a:pt x="138" y="130"/>
                  </a:lnTo>
                  <a:lnTo>
                    <a:pt x="208" y="100"/>
                  </a:lnTo>
                  <a:lnTo>
                    <a:pt x="276" y="68"/>
                  </a:lnTo>
                  <a:lnTo>
                    <a:pt x="342" y="32"/>
                  </a:lnTo>
                  <a:lnTo>
                    <a:pt x="328" y="24"/>
                  </a:lnTo>
                  <a:lnTo>
                    <a:pt x="314" y="16"/>
                  </a:lnTo>
                  <a:lnTo>
                    <a:pt x="298" y="10"/>
                  </a:lnTo>
                  <a:lnTo>
                    <a:pt x="282" y="6"/>
                  </a:lnTo>
                  <a:lnTo>
                    <a:pt x="266" y="4"/>
                  </a:lnTo>
                  <a:lnTo>
                    <a:pt x="250" y="2"/>
                  </a:lnTo>
                  <a:lnTo>
                    <a:pt x="236" y="0"/>
                  </a:lnTo>
                  <a:lnTo>
                    <a:pt x="222" y="2"/>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6" name="Freeform 164"/>
            <p:cNvSpPr>
              <a:spLocks/>
            </p:cNvSpPr>
            <p:nvPr/>
          </p:nvSpPr>
          <p:spPr bwMode="auto">
            <a:xfrm>
              <a:off x="2850" y="2445"/>
              <a:ext cx="318" cy="158"/>
            </a:xfrm>
            <a:custGeom>
              <a:avLst/>
              <a:gdLst>
                <a:gd name="T0" fmla="*/ 276 w 318"/>
                <a:gd name="T1" fmla="*/ 0 h 158"/>
                <a:gd name="T2" fmla="*/ 276 w 318"/>
                <a:gd name="T3" fmla="*/ 0 h 158"/>
                <a:gd name="T4" fmla="*/ 210 w 318"/>
                <a:gd name="T5" fmla="*/ 36 h 158"/>
                <a:gd name="T6" fmla="*/ 142 w 318"/>
                <a:gd name="T7" fmla="*/ 68 h 158"/>
                <a:gd name="T8" fmla="*/ 72 w 318"/>
                <a:gd name="T9" fmla="*/ 98 h 158"/>
                <a:gd name="T10" fmla="*/ 0 w 318"/>
                <a:gd name="T11" fmla="*/ 128 h 158"/>
                <a:gd name="T12" fmla="*/ 0 w 318"/>
                <a:gd name="T13" fmla="*/ 128 h 158"/>
                <a:gd name="T14" fmla="*/ 22 w 318"/>
                <a:gd name="T15" fmla="*/ 136 h 158"/>
                <a:gd name="T16" fmla="*/ 46 w 318"/>
                <a:gd name="T17" fmla="*/ 144 h 158"/>
                <a:gd name="T18" fmla="*/ 74 w 318"/>
                <a:gd name="T19" fmla="*/ 152 h 158"/>
                <a:gd name="T20" fmla="*/ 104 w 318"/>
                <a:gd name="T21" fmla="*/ 156 h 158"/>
                <a:gd name="T22" fmla="*/ 136 w 318"/>
                <a:gd name="T23" fmla="*/ 158 h 158"/>
                <a:gd name="T24" fmla="*/ 170 w 318"/>
                <a:gd name="T25" fmla="*/ 156 h 158"/>
                <a:gd name="T26" fmla="*/ 188 w 318"/>
                <a:gd name="T27" fmla="*/ 152 h 158"/>
                <a:gd name="T28" fmla="*/ 204 w 318"/>
                <a:gd name="T29" fmla="*/ 148 h 158"/>
                <a:gd name="T30" fmla="*/ 222 w 318"/>
                <a:gd name="T31" fmla="*/ 142 h 158"/>
                <a:gd name="T32" fmla="*/ 240 w 318"/>
                <a:gd name="T33" fmla="*/ 136 h 158"/>
                <a:gd name="T34" fmla="*/ 240 w 318"/>
                <a:gd name="T35" fmla="*/ 136 h 158"/>
                <a:gd name="T36" fmla="*/ 258 w 318"/>
                <a:gd name="T37" fmla="*/ 126 h 158"/>
                <a:gd name="T38" fmla="*/ 274 w 318"/>
                <a:gd name="T39" fmla="*/ 116 h 158"/>
                <a:gd name="T40" fmla="*/ 288 w 318"/>
                <a:gd name="T41" fmla="*/ 106 h 158"/>
                <a:gd name="T42" fmla="*/ 298 w 318"/>
                <a:gd name="T43" fmla="*/ 98 h 158"/>
                <a:gd name="T44" fmla="*/ 306 w 318"/>
                <a:gd name="T45" fmla="*/ 88 h 158"/>
                <a:gd name="T46" fmla="*/ 312 w 318"/>
                <a:gd name="T47" fmla="*/ 78 h 158"/>
                <a:gd name="T48" fmla="*/ 316 w 318"/>
                <a:gd name="T49" fmla="*/ 70 h 158"/>
                <a:gd name="T50" fmla="*/ 318 w 318"/>
                <a:gd name="T51" fmla="*/ 60 h 158"/>
                <a:gd name="T52" fmla="*/ 318 w 318"/>
                <a:gd name="T53" fmla="*/ 52 h 158"/>
                <a:gd name="T54" fmla="*/ 316 w 318"/>
                <a:gd name="T55" fmla="*/ 44 h 158"/>
                <a:gd name="T56" fmla="*/ 312 w 318"/>
                <a:gd name="T57" fmla="*/ 36 h 158"/>
                <a:gd name="T58" fmla="*/ 308 w 318"/>
                <a:gd name="T59" fmla="*/ 28 h 158"/>
                <a:gd name="T60" fmla="*/ 294 w 318"/>
                <a:gd name="T61" fmla="*/ 12 h 158"/>
                <a:gd name="T62" fmla="*/ 276 w 318"/>
                <a:gd name="T63" fmla="*/ 0 h 158"/>
                <a:gd name="T64" fmla="*/ 276 w 318"/>
                <a:gd name="T65" fmla="*/ 0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8"/>
                <a:gd name="T100" fmla="*/ 0 h 158"/>
                <a:gd name="T101" fmla="*/ 318 w 318"/>
                <a:gd name="T102" fmla="*/ 158 h 1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8" h="158">
                  <a:moveTo>
                    <a:pt x="276" y="0"/>
                  </a:moveTo>
                  <a:lnTo>
                    <a:pt x="276" y="0"/>
                  </a:lnTo>
                  <a:lnTo>
                    <a:pt x="210" y="36"/>
                  </a:lnTo>
                  <a:lnTo>
                    <a:pt x="142" y="68"/>
                  </a:lnTo>
                  <a:lnTo>
                    <a:pt x="72" y="98"/>
                  </a:lnTo>
                  <a:lnTo>
                    <a:pt x="0" y="128"/>
                  </a:lnTo>
                  <a:lnTo>
                    <a:pt x="22" y="136"/>
                  </a:lnTo>
                  <a:lnTo>
                    <a:pt x="46" y="144"/>
                  </a:lnTo>
                  <a:lnTo>
                    <a:pt x="74" y="152"/>
                  </a:lnTo>
                  <a:lnTo>
                    <a:pt x="104" y="156"/>
                  </a:lnTo>
                  <a:lnTo>
                    <a:pt x="136" y="158"/>
                  </a:lnTo>
                  <a:lnTo>
                    <a:pt x="170" y="156"/>
                  </a:lnTo>
                  <a:lnTo>
                    <a:pt x="188" y="152"/>
                  </a:lnTo>
                  <a:lnTo>
                    <a:pt x="204" y="148"/>
                  </a:lnTo>
                  <a:lnTo>
                    <a:pt x="222" y="142"/>
                  </a:lnTo>
                  <a:lnTo>
                    <a:pt x="240" y="136"/>
                  </a:lnTo>
                  <a:lnTo>
                    <a:pt x="258" y="126"/>
                  </a:lnTo>
                  <a:lnTo>
                    <a:pt x="274" y="116"/>
                  </a:lnTo>
                  <a:lnTo>
                    <a:pt x="288" y="106"/>
                  </a:lnTo>
                  <a:lnTo>
                    <a:pt x="298" y="98"/>
                  </a:lnTo>
                  <a:lnTo>
                    <a:pt x="306" y="88"/>
                  </a:lnTo>
                  <a:lnTo>
                    <a:pt x="312" y="78"/>
                  </a:lnTo>
                  <a:lnTo>
                    <a:pt x="316" y="70"/>
                  </a:lnTo>
                  <a:lnTo>
                    <a:pt x="318" y="60"/>
                  </a:lnTo>
                  <a:lnTo>
                    <a:pt x="318" y="52"/>
                  </a:lnTo>
                  <a:lnTo>
                    <a:pt x="316" y="44"/>
                  </a:lnTo>
                  <a:lnTo>
                    <a:pt x="312" y="36"/>
                  </a:lnTo>
                  <a:lnTo>
                    <a:pt x="308" y="28"/>
                  </a:lnTo>
                  <a:lnTo>
                    <a:pt x="294" y="12"/>
                  </a:lnTo>
                  <a:lnTo>
                    <a:pt x="276"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7" name="Freeform 165"/>
            <p:cNvSpPr>
              <a:spLocks/>
            </p:cNvSpPr>
            <p:nvPr/>
          </p:nvSpPr>
          <p:spPr bwMode="auto">
            <a:xfrm>
              <a:off x="2866" y="2513"/>
              <a:ext cx="216" cy="70"/>
            </a:xfrm>
            <a:custGeom>
              <a:avLst/>
              <a:gdLst>
                <a:gd name="T0" fmla="*/ 0 w 216"/>
                <a:gd name="T1" fmla="*/ 52 h 70"/>
                <a:gd name="T2" fmla="*/ 0 w 216"/>
                <a:gd name="T3" fmla="*/ 52 h 70"/>
                <a:gd name="T4" fmla="*/ 26 w 216"/>
                <a:gd name="T5" fmla="*/ 60 h 70"/>
                <a:gd name="T6" fmla="*/ 54 w 216"/>
                <a:gd name="T7" fmla="*/ 66 h 70"/>
                <a:gd name="T8" fmla="*/ 86 w 216"/>
                <a:gd name="T9" fmla="*/ 70 h 70"/>
                <a:gd name="T10" fmla="*/ 118 w 216"/>
                <a:gd name="T11" fmla="*/ 70 h 70"/>
                <a:gd name="T12" fmla="*/ 118 w 216"/>
                <a:gd name="T13" fmla="*/ 70 h 70"/>
                <a:gd name="T14" fmla="*/ 146 w 216"/>
                <a:gd name="T15" fmla="*/ 68 h 70"/>
                <a:gd name="T16" fmla="*/ 170 w 216"/>
                <a:gd name="T17" fmla="*/ 64 h 70"/>
                <a:gd name="T18" fmla="*/ 194 w 216"/>
                <a:gd name="T19" fmla="*/ 58 h 70"/>
                <a:gd name="T20" fmla="*/ 216 w 216"/>
                <a:gd name="T21" fmla="*/ 52 h 70"/>
                <a:gd name="T22" fmla="*/ 216 w 216"/>
                <a:gd name="T23" fmla="*/ 52 h 70"/>
                <a:gd name="T24" fmla="*/ 194 w 216"/>
                <a:gd name="T25" fmla="*/ 36 h 70"/>
                <a:gd name="T26" fmla="*/ 172 w 216"/>
                <a:gd name="T27" fmla="*/ 22 h 70"/>
                <a:gd name="T28" fmla="*/ 150 w 216"/>
                <a:gd name="T29" fmla="*/ 10 h 70"/>
                <a:gd name="T30" fmla="*/ 126 w 216"/>
                <a:gd name="T31" fmla="*/ 0 h 70"/>
                <a:gd name="T32" fmla="*/ 126 w 216"/>
                <a:gd name="T33" fmla="*/ 0 h 70"/>
                <a:gd name="T34" fmla="*/ 64 w 216"/>
                <a:gd name="T35" fmla="*/ 28 h 70"/>
                <a:gd name="T36" fmla="*/ 0 w 216"/>
                <a:gd name="T37" fmla="*/ 52 h 70"/>
                <a:gd name="T38" fmla="*/ 0 w 216"/>
                <a:gd name="T39" fmla="*/ 52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6"/>
                <a:gd name="T61" fmla="*/ 0 h 70"/>
                <a:gd name="T62" fmla="*/ 216 w 216"/>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6" h="70">
                  <a:moveTo>
                    <a:pt x="0" y="52"/>
                  </a:moveTo>
                  <a:lnTo>
                    <a:pt x="0" y="52"/>
                  </a:lnTo>
                  <a:lnTo>
                    <a:pt x="26" y="60"/>
                  </a:lnTo>
                  <a:lnTo>
                    <a:pt x="54" y="66"/>
                  </a:lnTo>
                  <a:lnTo>
                    <a:pt x="86" y="70"/>
                  </a:lnTo>
                  <a:lnTo>
                    <a:pt x="118" y="70"/>
                  </a:lnTo>
                  <a:lnTo>
                    <a:pt x="146" y="68"/>
                  </a:lnTo>
                  <a:lnTo>
                    <a:pt x="170" y="64"/>
                  </a:lnTo>
                  <a:lnTo>
                    <a:pt x="194" y="58"/>
                  </a:lnTo>
                  <a:lnTo>
                    <a:pt x="216" y="52"/>
                  </a:lnTo>
                  <a:lnTo>
                    <a:pt x="194" y="36"/>
                  </a:lnTo>
                  <a:lnTo>
                    <a:pt x="172" y="22"/>
                  </a:lnTo>
                  <a:lnTo>
                    <a:pt x="150" y="10"/>
                  </a:lnTo>
                  <a:lnTo>
                    <a:pt x="126" y="0"/>
                  </a:lnTo>
                  <a:lnTo>
                    <a:pt x="64" y="28"/>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8" name="Freeform 166"/>
            <p:cNvSpPr>
              <a:spLocks/>
            </p:cNvSpPr>
            <p:nvPr/>
          </p:nvSpPr>
          <p:spPr bwMode="auto">
            <a:xfrm>
              <a:off x="2810" y="2477"/>
              <a:ext cx="182" cy="88"/>
            </a:xfrm>
            <a:custGeom>
              <a:avLst/>
              <a:gdLst>
                <a:gd name="T0" fmla="*/ 14 w 182"/>
                <a:gd name="T1" fmla="*/ 0 h 88"/>
                <a:gd name="T2" fmla="*/ 14 w 182"/>
                <a:gd name="T3" fmla="*/ 0 h 88"/>
                <a:gd name="T4" fmla="*/ 8 w 182"/>
                <a:gd name="T5" fmla="*/ 8 h 88"/>
                <a:gd name="T6" fmla="*/ 2 w 182"/>
                <a:gd name="T7" fmla="*/ 16 h 88"/>
                <a:gd name="T8" fmla="*/ 0 w 182"/>
                <a:gd name="T9" fmla="*/ 24 h 88"/>
                <a:gd name="T10" fmla="*/ 0 w 182"/>
                <a:gd name="T11" fmla="*/ 32 h 88"/>
                <a:gd name="T12" fmla="*/ 0 w 182"/>
                <a:gd name="T13" fmla="*/ 32 h 88"/>
                <a:gd name="T14" fmla="*/ 0 w 182"/>
                <a:gd name="T15" fmla="*/ 42 h 88"/>
                <a:gd name="T16" fmla="*/ 4 w 182"/>
                <a:gd name="T17" fmla="*/ 50 h 88"/>
                <a:gd name="T18" fmla="*/ 10 w 182"/>
                <a:gd name="T19" fmla="*/ 58 h 88"/>
                <a:gd name="T20" fmla="*/ 16 w 182"/>
                <a:gd name="T21" fmla="*/ 64 h 88"/>
                <a:gd name="T22" fmla="*/ 24 w 182"/>
                <a:gd name="T23" fmla="*/ 72 h 88"/>
                <a:gd name="T24" fmla="*/ 34 w 182"/>
                <a:gd name="T25" fmla="*/ 78 h 88"/>
                <a:gd name="T26" fmla="*/ 56 w 182"/>
                <a:gd name="T27" fmla="*/ 88 h 88"/>
                <a:gd name="T28" fmla="*/ 56 w 182"/>
                <a:gd name="T29" fmla="*/ 88 h 88"/>
                <a:gd name="T30" fmla="*/ 120 w 182"/>
                <a:gd name="T31" fmla="*/ 64 h 88"/>
                <a:gd name="T32" fmla="*/ 182 w 182"/>
                <a:gd name="T33" fmla="*/ 36 h 88"/>
                <a:gd name="T34" fmla="*/ 182 w 182"/>
                <a:gd name="T35" fmla="*/ 36 h 88"/>
                <a:gd name="T36" fmla="*/ 140 w 182"/>
                <a:gd name="T37" fmla="*/ 22 h 88"/>
                <a:gd name="T38" fmla="*/ 100 w 182"/>
                <a:gd name="T39" fmla="*/ 12 h 88"/>
                <a:gd name="T40" fmla="*/ 56 w 182"/>
                <a:gd name="T41" fmla="*/ 4 h 88"/>
                <a:gd name="T42" fmla="*/ 14 w 182"/>
                <a:gd name="T43" fmla="*/ 0 h 88"/>
                <a:gd name="T44" fmla="*/ 14 w 182"/>
                <a:gd name="T45" fmla="*/ 0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2"/>
                <a:gd name="T70" fmla="*/ 0 h 88"/>
                <a:gd name="T71" fmla="*/ 182 w 182"/>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2" h="88">
                  <a:moveTo>
                    <a:pt x="14" y="0"/>
                  </a:moveTo>
                  <a:lnTo>
                    <a:pt x="14" y="0"/>
                  </a:lnTo>
                  <a:lnTo>
                    <a:pt x="8" y="8"/>
                  </a:lnTo>
                  <a:lnTo>
                    <a:pt x="2" y="16"/>
                  </a:lnTo>
                  <a:lnTo>
                    <a:pt x="0" y="24"/>
                  </a:lnTo>
                  <a:lnTo>
                    <a:pt x="0" y="32"/>
                  </a:lnTo>
                  <a:lnTo>
                    <a:pt x="0" y="42"/>
                  </a:lnTo>
                  <a:lnTo>
                    <a:pt x="4" y="50"/>
                  </a:lnTo>
                  <a:lnTo>
                    <a:pt x="10" y="58"/>
                  </a:lnTo>
                  <a:lnTo>
                    <a:pt x="16" y="64"/>
                  </a:lnTo>
                  <a:lnTo>
                    <a:pt x="24" y="72"/>
                  </a:lnTo>
                  <a:lnTo>
                    <a:pt x="34" y="78"/>
                  </a:lnTo>
                  <a:lnTo>
                    <a:pt x="56" y="88"/>
                  </a:lnTo>
                  <a:lnTo>
                    <a:pt x="120" y="64"/>
                  </a:lnTo>
                  <a:lnTo>
                    <a:pt x="182" y="36"/>
                  </a:lnTo>
                  <a:lnTo>
                    <a:pt x="140" y="22"/>
                  </a:lnTo>
                  <a:lnTo>
                    <a:pt x="100" y="12"/>
                  </a:lnTo>
                  <a:lnTo>
                    <a:pt x="56" y="4"/>
                  </a:lnTo>
                  <a:lnTo>
                    <a:pt x="1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9" name="Freeform 167"/>
            <p:cNvSpPr>
              <a:spLocks/>
            </p:cNvSpPr>
            <p:nvPr/>
          </p:nvSpPr>
          <p:spPr bwMode="auto">
            <a:xfrm>
              <a:off x="2824" y="2423"/>
              <a:ext cx="258" cy="90"/>
            </a:xfrm>
            <a:custGeom>
              <a:avLst/>
              <a:gdLst>
                <a:gd name="T0" fmla="*/ 142 w 258"/>
                <a:gd name="T1" fmla="*/ 0 h 90"/>
                <a:gd name="T2" fmla="*/ 142 w 258"/>
                <a:gd name="T3" fmla="*/ 0 h 90"/>
                <a:gd name="T4" fmla="*/ 118 w 258"/>
                <a:gd name="T5" fmla="*/ 2 h 90"/>
                <a:gd name="T6" fmla="*/ 96 w 258"/>
                <a:gd name="T7" fmla="*/ 6 h 90"/>
                <a:gd name="T8" fmla="*/ 76 w 258"/>
                <a:gd name="T9" fmla="*/ 12 h 90"/>
                <a:gd name="T10" fmla="*/ 56 w 258"/>
                <a:gd name="T11" fmla="*/ 18 h 90"/>
                <a:gd name="T12" fmla="*/ 38 w 258"/>
                <a:gd name="T13" fmla="*/ 26 h 90"/>
                <a:gd name="T14" fmla="*/ 22 w 258"/>
                <a:gd name="T15" fmla="*/ 34 h 90"/>
                <a:gd name="T16" fmla="*/ 10 w 258"/>
                <a:gd name="T17" fmla="*/ 44 h 90"/>
                <a:gd name="T18" fmla="*/ 0 w 258"/>
                <a:gd name="T19" fmla="*/ 54 h 90"/>
                <a:gd name="T20" fmla="*/ 0 w 258"/>
                <a:gd name="T21" fmla="*/ 54 h 90"/>
                <a:gd name="T22" fmla="*/ 42 w 258"/>
                <a:gd name="T23" fmla="*/ 58 h 90"/>
                <a:gd name="T24" fmla="*/ 86 w 258"/>
                <a:gd name="T25" fmla="*/ 66 h 90"/>
                <a:gd name="T26" fmla="*/ 126 w 258"/>
                <a:gd name="T27" fmla="*/ 76 h 90"/>
                <a:gd name="T28" fmla="*/ 168 w 258"/>
                <a:gd name="T29" fmla="*/ 90 h 90"/>
                <a:gd name="T30" fmla="*/ 168 w 258"/>
                <a:gd name="T31" fmla="*/ 90 h 90"/>
                <a:gd name="T32" fmla="*/ 212 w 258"/>
                <a:gd name="T33" fmla="*/ 68 h 90"/>
                <a:gd name="T34" fmla="*/ 258 w 258"/>
                <a:gd name="T35" fmla="*/ 46 h 90"/>
                <a:gd name="T36" fmla="*/ 258 w 258"/>
                <a:gd name="T37" fmla="*/ 46 h 90"/>
                <a:gd name="T38" fmla="*/ 200 w 258"/>
                <a:gd name="T39" fmla="*/ 22 h 90"/>
                <a:gd name="T40" fmla="*/ 172 w 258"/>
                <a:gd name="T41" fmla="*/ 10 h 90"/>
                <a:gd name="T42" fmla="*/ 142 w 258"/>
                <a:gd name="T43" fmla="*/ 0 h 90"/>
                <a:gd name="T44" fmla="*/ 142 w 258"/>
                <a:gd name="T45" fmla="*/ 0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90"/>
                <a:gd name="T71" fmla="*/ 258 w 258"/>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90">
                  <a:moveTo>
                    <a:pt x="142" y="0"/>
                  </a:moveTo>
                  <a:lnTo>
                    <a:pt x="142" y="0"/>
                  </a:lnTo>
                  <a:lnTo>
                    <a:pt x="118" y="2"/>
                  </a:lnTo>
                  <a:lnTo>
                    <a:pt x="96" y="6"/>
                  </a:lnTo>
                  <a:lnTo>
                    <a:pt x="76" y="12"/>
                  </a:lnTo>
                  <a:lnTo>
                    <a:pt x="56" y="18"/>
                  </a:lnTo>
                  <a:lnTo>
                    <a:pt x="38" y="26"/>
                  </a:lnTo>
                  <a:lnTo>
                    <a:pt x="22" y="34"/>
                  </a:lnTo>
                  <a:lnTo>
                    <a:pt x="10" y="44"/>
                  </a:lnTo>
                  <a:lnTo>
                    <a:pt x="0" y="54"/>
                  </a:lnTo>
                  <a:lnTo>
                    <a:pt x="42" y="58"/>
                  </a:lnTo>
                  <a:lnTo>
                    <a:pt x="86" y="66"/>
                  </a:lnTo>
                  <a:lnTo>
                    <a:pt x="126" y="76"/>
                  </a:lnTo>
                  <a:lnTo>
                    <a:pt x="168" y="90"/>
                  </a:lnTo>
                  <a:lnTo>
                    <a:pt x="212" y="68"/>
                  </a:lnTo>
                  <a:lnTo>
                    <a:pt x="258" y="46"/>
                  </a:lnTo>
                  <a:lnTo>
                    <a:pt x="200" y="22"/>
                  </a:lnTo>
                  <a:lnTo>
                    <a:pt x="172" y="10"/>
                  </a:lnTo>
                  <a:lnTo>
                    <a:pt x="1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0" name="Freeform 168"/>
            <p:cNvSpPr>
              <a:spLocks/>
            </p:cNvSpPr>
            <p:nvPr/>
          </p:nvSpPr>
          <p:spPr bwMode="auto">
            <a:xfrm>
              <a:off x="2992" y="2469"/>
              <a:ext cx="160" cy="96"/>
            </a:xfrm>
            <a:custGeom>
              <a:avLst/>
              <a:gdLst>
                <a:gd name="T0" fmla="*/ 0 w 160"/>
                <a:gd name="T1" fmla="*/ 44 h 96"/>
                <a:gd name="T2" fmla="*/ 0 w 160"/>
                <a:gd name="T3" fmla="*/ 44 h 96"/>
                <a:gd name="T4" fmla="*/ 24 w 160"/>
                <a:gd name="T5" fmla="*/ 54 h 96"/>
                <a:gd name="T6" fmla="*/ 46 w 160"/>
                <a:gd name="T7" fmla="*/ 66 h 96"/>
                <a:gd name="T8" fmla="*/ 68 w 160"/>
                <a:gd name="T9" fmla="*/ 80 h 96"/>
                <a:gd name="T10" fmla="*/ 90 w 160"/>
                <a:gd name="T11" fmla="*/ 96 h 96"/>
                <a:gd name="T12" fmla="*/ 90 w 160"/>
                <a:gd name="T13" fmla="*/ 96 h 96"/>
                <a:gd name="T14" fmla="*/ 116 w 160"/>
                <a:gd name="T15" fmla="*/ 84 h 96"/>
                <a:gd name="T16" fmla="*/ 128 w 160"/>
                <a:gd name="T17" fmla="*/ 76 h 96"/>
                <a:gd name="T18" fmla="*/ 138 w 160"/>
                <a:gd name="T19" fmla="*/ 68 h 96"/>
                <a:gd name="T20" fmla="*/ 146 w 160"/>
                <a:gd name="T21" fmla="*/ 62 h 96"/>
                <a:gd name="T22" fmla="*/ 152 w 160"/>
                <a:gd name="T23" fmla="*/ 52 h 96"/>
                <a:gd name="T24" fmla="*/ 158 w 160"/>
                <a:gd name="T25" fmla="*/ 44 h 96"/>
                <a:gd name="T26" fmla="*/ 160 w 160"/>
                <a:gd name="T27" fmla="*/ 36 h 96"/>
                <a:gd name="T28" fmla="*/ 160 w 160"/>
                <a:gd name="T29" fmla="*/ 36 h 96"/>
                <a:gd name="T30" fmla="*/ 90 w 160"/>
                <a:gd name="T31" fmla="*/ 0 h 96"/>
                <a:gd name="T32" fmla="*/ 90 w 160"/>
                <a:gd name="T33" fmla="*/ 0 h 96"/>
                <a:gd name="T34" fmla="*/ 44 w 160"/>
                <a:gd name="T35" fmla="*/ 22 h 96"/>
                <a:gd name="T36" fmla="*/ 0 w 160"/>
                <a:gd name="T37" fmla="*/ 44 h 96"/>
                <a:gd name="T38" fmla="*/ 0 w 160"/>
                <a:gd name="T39" fmla="*/ 44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0"/>
                <a:gd name="T61" fmla="*/ 0 h 96"/>
                <a:gd name="T62" fmla="*/ 160 w 160"/>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0" h="96">
                  <a:moveTo>
                    <a:pt x="0" y="44"/>
                  </a:moveTo>
                  <a:lnTo>
                    <a:pt x="0" y="44"/>
                  </a:lnTo>
                  <a:lnTo>
                    <a:pt x="24" y="54"/>
                  </a:lnTo>
                  <a:lnTo>
                    <a:pt x="46" y="66"/>
                  </a:lnTo>
                  <a:lnTo>
                    <a:pt x="68" y="80"/>
                  </a:lnTo>
                  <a:lnTo>
                    <a:pt x="90" y="96"/>
                  </a:lnTo>
                  <a:lnTo>
                    <a:pt x="116" y="84"/>
                  </a:lnTo>
                  <a:lnTo>
                    <a:pt x="128" y="76"/>
                  </a:lnTo>
                  <a:lnTo>
                    <a:pt x="138" y="68"/>
                  </a:lnTo>
                  <a:lnTo>
                    <a:pt x="146" y="62"/>
                  </a:lnTo>
                  <a:lnTo>
                    <a:pt x="152" y="52"/>
                  </a:lnTo>
                  <a:lnTo>
                    <a:pt x="158" y="44"/>
                  </a:lnTo>
                  <a:lnTo>
                    <a:pt x="160" y="36"/>
                  </a:lnTo>
                  <a:lnTo>
                    <a:pt x="90" y="0"/>
                  </a:lnTo>
                  <a:lnTo>
                    <a:pt x="44" y="22"/>
                  </a:lnTo>
                  <a:lnTo>
                    <a:pt x="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1" name="Freeform 169"/>
            <p:cNvSpPr>
              <a:spLocks/>
            </p:cNvSpPr>
            <p:nvPr/>
          </p:nvSpPr>
          <p:spPr bwMode="auto">
            <a:xfrm>
              <a:off x="2966" y="2423"/>
              <a:ext cx="150" cy="46"/>
            </a:xfrm>
            <a:custGeom>
              <a:avLst/>
              <a:gdLst>
                <a:gd name="T0" fmla="*/ 12 w 150"/>
                <a:gd name="T1" fmla="*/ 0 h 46"/>
                <a:gd name="T2" fmla="*/ 12 w 150"/>
                <a:gd name="T3" fmla="*/ 0 h 46"/>
                <a:gd name="T4" fmla="*/ 0 w 150"/>
                <a:gd name="T5" fmla="*/ 0 h 46"/>
                <a:gd name="T6" fmla="*/ 0 w 150"/>
                <a:gd name="T7" fmla="*/ 0 h 46"/>
                <a:gd name="T8" fmla="*/ 30 w 150"/>
                <a:gd name="T9" fmla="*/ 10 h 46"/>
                <a:gd name="T10" fmla="*/ 58 w 150"/>
                <a:gd name="T11" fmla="*/ 22 h 46"/>
                <a:gd name="T12" fmla="*/ 116 w 150"/>
                <a:gd name="T13" fmla="*/ 46 h 46"/>
                <a:gd name="T14" fmla="*/ 116 w 150"/>
                <a:gd name="T15" fmla="*/ 46 h 46"/>
                <a:gd name="T16" fmla="*/ 150 w 150"/>
                <a:gd name="T17" fmla="*/ 26 h 46"/>
                <a:gd name="T18" fmla="*/ 150 w 150"/>
                <a:gd name="T19" fmla="*/ 26 h 46"/>
                <a:gd name="T20" fmla="*/ 138 w 150"/>
                <a:gd name="T21" fmla="*/ 20 h 46"/>
                <a:gd name="T22" fmla="*/ 124 w 150"/>
                <a:gd name="T23" fmla="*/ 14 h 46"/>
                <a:gd name="T24" fmla="*/ 108 w 150"/>
                <a:gd name="T25" fmla="*/ 10 h 46"/>
                <a:gd name="T26" fmla="*/ 90 w 150"/>
                <a:gd name="T27" fmla="*/ 6 h 46"/>
                <a:gd name="T28" fmla="*/ 54 w 150"/>
                <a:gd name="T29" fmla="*/ 0 h 46"/>
                <a:gd name="T30" fmla="*/ 12 w 150"/>
                <a:gd name="T31" fmla="*/ 0 h 46"/>
                <a:gd name="T32" fmla="*/ 12 w 150"/>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46"/>
                <a:gd name="T53" fmla="*/ 150 w 150"/>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46">
                  <a:moveTo>
                    <a:pt x="12" y="0"/>
                  </a:moveTo>
                  <a:lnTo>
                    <a:pt x="12" y="0"/>
                  </a:lnTo>
                  <a:lnTo>
                    <a:pt x="0" y="0"/>
                  </a:lnTo>
                  <a:lnTo>
                    <a:pt x="30" y="10"/>
                  </a:lnTo>
                  <a:lnTo>
                    <a:pt x="58" y="22"/>
                  </a:lnTo>
                  <a:lnTo>
                    <a:pt x="116" y="46"/>
                  </a:lnTo>
                  <a:lnTo>
                    <a:pt x="150" y="26"/>
                  </a:lnTo>
                  <a:lnTo>
                    <a:pt x="138" y="20"/>
                  </a:lnTo>
                  <a:lnTo>
                    <a:pt x="124" y="14"/>
                  </a:lnTo>
                  <a:lnTo>
                    <a:pt x="108" y="10"/>
                  </a:lnTo>
                  <a:lnTo>
                    <a:pt x="90" y="6"/>
                  </a:lnTo>
                  <a:lnTo>
                    <a:pt x="54" y="0"/>
                  </a:lnTo>
                  <a:lnTo>
                    <a:pt x="12"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2" name="Freeform 170"/>
            <p:cNvSpPr>
              <a:spLocks/>
            </p:cNvSpPr>
            <p:nvPr/>
          </p:nvSpPr>
          <p:spPr bwMode="auto">
            <a:xfrm>
              <a:off x="3082" y="2449"/>
              <a:ext cx="70" cy="56"/>
            </a:xfrm>
            <a:custGeom>
              <a:avLst/>
              <a:gdLst>
                <a:gd name="T0" fmla="*/ 34 w 70"/>
                <a:gd name="T1" fmla="*/ 0 h 56"/>
                <a:gd name="T2" fmla="*/ 34 w 70"/>
                <a:gd name="T3" fmla="*/ 0 h 56"/>
                <a:gd name="T4" fmla="*/ 0 w 70"/>
                <a:gd name="T5" fmla="*/ 20 h 56"/>
                <a:gd name="T6" fmla="*/ 0 w 70"/>
                <a:gd name="T7" fmla="*/ 20 h 56"/>
                <a:gd name="T8" fmla="*/ 70 w 70"/>
                <a:gd name="T9" fmla="*/ 56 h 56"/>
                <a:gd name="T10" fmla="*/ 70 w 70"/>
                <a:gd name="T11" fmla="*/ 56 h 56"/>
                <a:gd name="T12" fmla="*/ 70 w 70"/>
                <a:gd name="T13" fmla="*/ 46 h 56"/>
                <a:gd name="T14" fmla="*/ 70 w 70"/>
                <a:gd name="T15" fmla="*/ 46 h 56"/>
                <a:gd name="T16" fmla="*/ 68 w 70"/>
                <a:gd name="T17" fmla="*/ 34 h 56"/>
                <a:gd name="T18" fmla="*/ 60 w 70"/>
                <a:gd name="T19" fmla="*/ 22 h 56"/>
                <a:gd name="T20" fmla="*/ 50 w 70"/>
                <a:gd name="T21" fmla="*/ 10 h 56"/>
                <a:gd name="T22" fmla="*/ 34 w 70"/>
                <a:gd name="T23" fmla="*/ 0 h 56"/>
                <a:gd name="T24" fmla="*/ 34 w 70"/>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0"/>
                <a:gd name="T40" fmla="*/ 0 h 56"/>
                <a:gd name="T41" fmla="*/ 70 w 70"/>
                <a:gd name="T42" fmla="*/ 56 h 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0" h="56">
                  <a:moveTo>
                    <a:pt x="34" y="0"/>
                  </a:moveTo>
                  <a:lnTo>
                    <a:pt x="34" y="0"/>
                  </a:lnTo>
                  <a:lnTo>
                    <a:pt x="0" y="20"/>
                  </a:lnTo>
                  <a:lnTo>
                    <a:pt x="70" y="56"/>
                  </a:lnTo>
                  <a:lnTo>
                    <a:pt x="70" y="46"/>
                  </a:lnTo>
                  <a:lnTo>
                    <a:pt x="68" y="34"/>
                  </a:lnTo>
                  <a:lnTo>
                    <a:pt x="60" y="22"/>
                  </a:lnTo>
                  <a:lnTo>
                    <a:pt x="50" y="1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3" name="Freeform 171"/>
            <p:cNvSpPr>
              <a:spLocks/>
            </p:cNvSpPr>
            <p:nvPr/>
          </p:nvSpPr>
          <p:spPr bwMode="auto">
            <a:xfrm>
              <a:off x="2530" y="1735"/>
              <a:ext cx="188" cy="828"/>
            </a:xfrm>
            <a:custGeom>
              <a:avLst/>
              <a:gdLst>
                <a:gd name="T0" fmla="*/ 0 w 188"/>
                <a:gd name="T1" fmla="*/ 18 h 828"/>
                <a:gd name="T2" fmla="*/ 156 w 188"/>
                <a:gd name="T3" fmla="*/ 818 h 828"/>
                <a:gd name="T4" fmla="*/ 188 w 188"/>
                <a:gd name="T5" fmla="*/ 828 h 828"/>
                <a:gd name="T6" fmla="*/ 40 w 188"/>
                <a:gd name="T7" fmla="*/ 0 h 828"/>
                <a:gd name="T8" fmla="*/ 0 w 188"/>
                <a:gd name="T9" fmla="*/ 18 h 828"/>
                <a:gd name="T10" fmla="*/ 0 60000 65536"/>
                <a:gd name="T11" fmla="*/ 0 60000 65536"/>
                <a:gd name="T12" fmla="*/ 0 60000 65536"/>
                <a:gd name="T13" fmla="*/ 0 60000 65536"/>
                <a:gd name="T14" fmla="*/ 0 60000 65536"/>
                <a:gd name="T15" fmla="*/ 0 w 188"/>
                <a:gd name="T16" fmla="*/ 0 h 828"/>
                <a:gd name="T17" fmla="*/ 188 w 188"/>
                <a:gd name="T18" fmla="*/ 828 h 828"/>
              </a:gdLst>
              <a:ahLst/>
              <a:cxnLst>
                <a:cxn ang="T10">
                  <a:pos x="T0" y="T1"/>
                </a:cxn>
                <a:cxn ang="T11">
                  <a:pos x="T2" y="T3"/>
                </a:cxn>
                <a:cxn ang="T12">
                  <a:pos x="T4" y="T5"/>
                </a:cxn>
                <a:cxn ang="T13">
                  <a:pos x="T6" y="T7"/>
                </a:cxn>
                <a:cxn ang="T14">
                  <a:pos x="T8" y="T9"/>
                </a:cxn>
              </a:cxnLst>
              <a:rect l="T15" t="T16" r="T17" b="T18"/>
              <a:pathLst>
                <a:path w="188" h="828">
                  <a:moveTo>
                    <a:pt x="0" y="18"/>
                  </a:moveTo>
                  <a:lnTo>
                    <a:pt x="156" y="818"/>
                  </a:lnTo>
                  <a:lnTo>
                    <a:pt x="188" y="828"/>
                  </a:lnTo>
                  <a:lnTo>
                    <a:pt x="40" y="0"/>
                  </a:lnTo>
                  <a:lnTo>
                    <a:pt x="0"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4" name="Freeform 172"/>
            <p:cNvSpPr>
              <a:spLocks/>
            </p:cNvSpPr>
            <p:nvPr/>
          </p:nvSpPr>
          <p:spPr bwMode="auto">
            <a:xfrm>
              <a:off x="2570" y="1709"/>
              <a:ext cx="692" cy="854"/>
            </a:xfrm>
            <a:custGeom>
              <a:avLst/>
              <a:gdLst>
                <a:gd name="T0" fmla="*/ 692 w 692"/>
                <a:gd name="T1" fmla="*/ 608 h 854"/>
                <a:gd name="T2" fmla="*/ 588 w 692"/>
                <a:gd name="T3" fmla="*/ 0 h 854"/>
                <a:gd name="T4" fmla="*/ 0 w 692"/>
                <a:gd name="T5" fmla="*/ 26 h 854"/>
                <a:gd name="T6" fmla="*/ 0 w 692"/>
                <a:gd name="T7" fmla="*/ 26 h 854"/>
                <a:gd name="T8" fmla="*/ 148 w 692"/>
                <a:gd name="T9" fmla="*/ 854 h 854"/>
                <a:gd name="T10" fmla="*/ 150 w 692"/>
                <a:gd name="T11" fmla="*/ 854 h 854"/>
                <a:gd name="T12" fmla="*/ 692 w 692"/>
                <a:gd name="T13" fmla="*/ 608 h 854"/>
                <a:gd name="T14" fmla="*/ 0 60000 65536"/>
                <a:gd name="T15" fmla="*/ 0 60000 65536"/>
                <a:gd name="T16" fmla="*/ 0 60000 65536"/>
                <a:gd name="T17" fmla="*/ 0 60000 65536"/>
                <a:gd name="T18" fmla="*/ 0 60000 65536"/>
                <a:gd name="T19" fmla="*/ 0 60000 65536"/>
                <a:gd name="T20" fmla="*/ 0 60000 65536"/>
                <a:gd name="T21" fmla="*/ 0 w 692"/>
                <a:gd name="T22" fmla="*/ 0 h 854"/>
                <a:gd name="T23" fmla="*/ 692 w 692"/>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2" h="854">
                  <a:moveTo>
                    <a:pt x="692" y="608"/>
                  </a:moveTo>
                  <a:lnTo>
                    <a:pt x="588" y="0"/>
                  </a:lnTo>
                  <a:lnTo>
                    <a:pt x="0" y="26"/>
                  </a:lnTo>
                  <a:lnTo>
                    <a:pt x="148" y="854"/>
                  </a:lnTo>
                  <a:lnTo>
                    <a:pt x="150" y="854"/>
                  </a:lnTo>
                  <a:lnTo>
                    <a:pt x="692" y="60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5" name="Freeform 173"/>
            <p:cNvSpPr>
              <a:spLocks/>
            </p:cNvSpPr>
            <p:nvPr/>
          </p:nvSpPr>
          <p:spPr bwMode="auto">
            <a:xfrm>
              <a:off x="2630" y="1767"/>
              <a:ext cx="588" cy="678"/>
            </a:xfrm>
            <a:custGeom>
              <a:avLst/>
              <a:gdLst>
                <a:gd name="T0" fmla="*/ 554 w 588"/>
                <a:gd name="T1" fmla="*/ 308 h 678"/>
                <a:gd name="T2" fmla="*/ 504 w 588"/>
                <a:gd name="T3" fmla="*/ 34 h 678"/>
                <a:gd name="T4" fmla="*/ 498 w 588"/>
                <a:gd name="T5" fmla="*/ 0 h 678"/>
                <a:gd name="T6" fmla="*/ 376 w 588"/>
                <a:gd name="T7" fmla="*/ 8 h 678"/>
                <a:gd name="T8" fmla="*/ 268 w 588"/>
                <a:gd name="T9" fmla="*/ 18 h 678"/>
                <a:gd name="T10" fmla="*/ 0 w 588"/>
                <a:gd name="T11" fmla="*/ 38 h 678"/>
                <a:gd name="T12" fmla="*/ 38 w 588"/>
                <a:gd name="T13" fmla="*/ 222 h 678"/>
                <a:gd name="T14" fmla="*/ 74 w 588"/>
                <a:gd name="T15" fmla="*/ 408 h 678"/>
                <a:gd name="T16" fmla="*/ 122 w 588"/>
                <a:gd name="T17" fmla="*/ 650 h 678"/>
                <a:gd name="T18" fmla="*/ 128 w 588"/>
                <a:gd name="T19" fmla="*/ 678 h 678"/>
                <a:gd name="T20" fmla="*/ 374 w 588"/>
                <a:gd name="T21" fmla="*/ 582 h 678"/>
                <a:gd name="T22" fmla="*/ 588 w 588"/>
                <a:gd name="T23" fmla="*/ 498 h 678"/>
                <a:gd name="T24" fmla="*/ 554 w 588"/>
                <a:gd name="T25" fmla="*/ 308 h 6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8"/>
                <a:gd name="T40" fmla="*/ 0 h 678"/>
                <a:gd name="T41" fmla="*/ 588 w 588"/>
                <a:gd name="T42" fmla="*/ 678 h 6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8" h="678">
                  <a:moveTo>
                    <a:pt x="554" y="308"/>
                  </a:moveTo>
                  <a:lnTo>
                    <a:pt x="504" y="34"/>
                  </a:lnTo>
                  <a:lnTo>
                    <a:pt x="498" y="0"/>
                  </a:lnTo>
                  <a:lnTo>
                    <a:pt x="376" y="8"/>
                  </a:lnTo>
                  <a:lnTo>
                    <a:pt x="268" y="18"/>
                  </a:lnTo>
                  <a:lnTo>
                    <a:pt x="0" y="38"/>
                  </a:lnTo>
                  <a:lnTo>
                    <a:pt x="38" y="222"/>
                  </a:lnTo>
                  <a:lnTo>
                    <a:pt x="74" y="408"/>
                  </a:lnTo>
                  <a:lnTo>
                    <a:pt x="122" y="650"/>
                  </a:lnTo>
                  <a:lnTo>
                    <a:pt x="128" y="678"/>
                  </a:lnTo>
                  <a:lnTo>
                    <a:pt x="374" y="582"/>
                  </a:lnTo>
                  <a:lnTo>
                    <a:pt x="588" y="498"/>
                  </a:lnTo>
                  <a:lnTo>
                    <a:pt x="554" y="308"/>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6" name="Freeform 174"/>
            <p:cNvSpPr>
              <a:spLocks/>
            </p:cNvSpPr>
            <p:nvPr/>
          </p:nvSpPr>
          <p:spPr bwMode="auto">
            <a:xfrm>
              <a:off x="2942" y="2405"/>
              <a:ext cx="50" cy="34"/>
            </a:xfrm>
            <a:custGeom>
              <a:avLst/>
              <a:gdLst>
                <a:gd name="T0" fmla="*/ 0 w 50"/>
                <a:gd name="T1" fmla="*/ 34 h 34"/>
                <a:gd name="T2" fmla="*/ 4 w 50"/>
                <a:gd name="T3" fmla="*/ 20 h 34"/>
                <a:gd name="T4" fmla="*/ 36 w 50"/>
                <a:gd name="T5" fmla="*/ 0 h 34"/>
                <a:gd name="T6" fmla="*/ 50 w 50"/>
                <a:gd name="T7" fmla="*/ 18 h 34"/>
                <a:gd name="T8" fmla="*/ 0 w 50"/>
                <a:gd name="T9" fmla="*/ 34 h 34"/>
                <a:gd name="T10" fmla="*/ 0 60000 65536"/>
                <a:gd name="T11" fmla="*/ 0 60000 65536"/>
                <a:gd name="T12" fmla="*/ 0 60000 65536"/>
                <a:gd name="T13" fmla="*/ 0 60000 65536"/>
                <a:gd name="T14" fmla="*/ 0 60000 65536"/>
                <a:gd name="T15" fmla="*/ 0 w 50"/>
                <a:gd name="T16" fmla="*/ 0 h 34"/>
                <a:gd name="T17" fmla="*/ 50 w 50"/>
                <a:gd name="T18" fmla="*/ 34 h 34"/>
              </a:gdLst>
              <a:ahLst/>
              <a:cxnLst>
                <a:cxn ang="T10">
                  <a:pos x="T0" y="T1"/>
                </a:cxn>
                <a:cxn ang="T11">
                  <a:pos x="T2" y="T3"/>
                </a:cxn>
                <a:cxn ang="T12">
                  <a:pos x="T4" y="T5"/>
                </a:cxn>
                <a:cxn ang="T13">
                  <a:pos x="T6" y="T7"/>
                </a:cxn>
                <a:cxn ang="T14">
                  <a:pos x="T8" y="T9"/>
                </a:cxn>
              </a:cxnLst>
              <a:rect l="T15" t="T16" r="T17" b="T18"/>
              <a:pathLst>
                <a:path w="50" h="34">
                  <a:moveTo>
                    <a:pt x="0" y="34"/>
                  </a:moveTo>
                  <a:lnTo>
                    <a:pt x="4" y="20"/>
                  </a:lnTo>
                  <a:lnTo>
                    <a:pt x="36" y="0"/>
                  </a:lnTo>
                  <a:lnTo>
                    <a:pt x="50" y="18"/>
                  </a:lnTo>
                  <a:lnTo>
                    <a:pt x="0" y="3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7" name="Freeform 175"/>
            <p:cNvSpPr>
              <a:spLocks/>
            </p:cNvSpPr>
            <p:nvPr/>
          </p:nvSpPr>
          <p:spPr bwMode="auto">
            <a:xfrm>
              <a:off x="3076" y="2357"/>
              <a:ext cx="36" cy="28"/>
            </a:xfrm>
            <a:custGeom>
              <a:avLst/>
              <a:gdLst>
                <a:gd name="T0" fmla="*/ 2 w 36"/>
                <a:gd name="T1" fmla="*/ 8 h 28"/>
                <a:gd name="T2" fmla="*/ 0 w 36"/>
                <a:gd name="T3" fmla="*/ 28 h 28"/>
                <a:gd name="T4" fmla="*/ 36 w 36"/>
                <a:gd name="T5" fmla="*/ 8 h 28"/>
                <a:gd name="T6" fmla="*/ 28 w 36"/>
                <a:gd name="T7" fmla="*/ 0 h 28"/>
                <a:gd name="T8" fmla="*/ 2 w 36"/>
                <a:gd name="T9" fmla="*/ 8 h 28"/>
                <a:gd name="T10" fmla="*/ 0 60000 65536"/>
                <a:gd name="T11" fmla="*/ 0 60000 65536"/>
                <a:gd name="T12" fmla="*/ 0 60000 65536"/>
                <a:gd name="T13" fmla="*/ 0 60000 65536"/>
                <a:gd name="T14" fmla="*/ 0 60000 65536"/>
                <a:gd name="T15" fmla="*/ 0 w 36"/>
                <a:gd name="T16" fmla="*/ 0 h 28"/>
                <a:gd name="T17" fmla="*/ 36 w 36"/>
                <a:gd name="T18" fmla="*/ 28 h 28"/>
              </a:gdLst>
              <a:ahLst/>
              <a:cxnLst>
                <a:cxn ang="T10">
                  <a:pos x="T0" y="T1"/>
                </a:cxn>
                <a:cxn ang="T11">
                  <a:pos x="T2" y="T3"/>
                </a:cxn>
                <a:cxn ang="T12">
                  <a:pos x="T4" y="T5"/>
                </a:cxn>
                <a:cxn ang="T13">
                  <a:pos x="T6" y="T7"/>
                </a:cxn>
                <a:cxn ang="T14">
                  <a:pos x="T8" y="T9"/>
                </a:cxn>
              </a:cxnLst>
              <a:rect l="T15" t="T16" r="T17" b="T18"/>
              <a:pathLst>
                <a:path w="36" h="28">
                  <a:moveTo>
                    <a:pt x="2" y="8"/>
                  </a:moveTo>
                  <a:lnTo>
                    <a:pt x="0" y="28"/>
                  </a:lnTo>
                  <a:lnTo>
                    <a:pt x="36" y="8"/>
                  </a:lnTo>
                  <a:lnTo>
                    <a:pt x="28" y="0"/>
                  </a:lnTo>
                  <a:lnTo>
                    <a:pt x="2" y="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8" name="Freeform 176"/>
            <p:cNvSpPr>
              <a:spLocks/>
            </p:cNvSpPr>
            <p:nvPr/>
          </p:nvSpPr>
          <p:spPr bwMode="auto">
            <a:xfrm>
              <a:off x="2986" y="2383"/>
              <a:ext cx="50" cy="36"/>
            </a:xfrm>
            <a:custGeom>
              <a:avLst/>
              <a:gdLst>
                <a:gd name="T0" fmla="*/ 0 w 50"/>
                <a:gd name="T1" fmla="*/ 18 h 36"/>
                <a:gd name="T2" fmla="*/ 12 w 50"/>
                <a:gd name="T3" fmla="*/ 36 h 36"/>
                <a:gd name="T4" fmla="*/ 50 w 50"/>
                <a:gd name="T5" fmla="*/ 20 h 36"/>
                <a:gd name="T6" fmla="*/ 50 w 50"/>
                <a:gd name="T7" fmla="*/ 20 h 36"/>
                <a:gd name="T8" fmla="*/ 42 w 50"/>
                <a:gd name="T9" fmla="*/ 10 h 36"/>
                <a:gd name="T10" fmla="*/ 38 w 50"/>
                <a:gd name="T11" fmla="*/ 0 h 36"/>
                <a:gd name="T12" fmla="*/ 38 w 50"/>
                <a:gd name="T13" fmla="*/ 0 h 36"/>
                <a:gd name="T14" fmla="*/ 0 w 50"/>
                <a:gd name="T15" fmla="*/ 18 h 36"/>
                <a:gd name="T16" fmla="*/ 0 w 50"/>
                <a:gd name="T17" fmla="*/ 18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36"/>
                <a:gd name="T29" fmla="*/ 50 w 50"/>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36">
                  <a:moveTo>
                    <a:pt x="0" y="18"/>
                  </a:moveTo>
                  <a:lnTo>
                    <a:pt x="12" y="36"/>
                  </a:lnTo>
                  <a:lnTo>
                    <a:pt x="50" y="20"/>
                  </a:lnTo>
                  <a:lnTo>
                    <a:pt x="42" y="10"/>
                  </a:lnTo>
                  <a:lnTo>
                    <a:pt x="38" y="0"/>
                  </a:lnTo>
                  <a:lnTo>
                    <a:pt x="0" y="1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9" name="Freeform 177"/>
            <p:cNvSpPr>
              <a:spLocks/>
            </p:cNvSpPr>
            <p:nvPr/>
          </p:nvSpPr>
          <p:spPr bwMode="auto">
            <a:xfrm>
              <a:off x="3030" y="2367"/>
              <a:ext cx="42" cy="34"/>
            </a:xfrm>
            <a:custGeom>
              <a:avLst/>
              <a:gdLst>
                <a:gd name="T0" fmla="*/ 42 w 42"/>
                <a:gd name="T1" fmla="*/ 0 h 34"/>
                <a:gd name="T2" fmla="*/ 42 w 42"/>
                <a:gd name="T3" fmla="*/ 0 h 34"/>
                <a:gd name="T4" fmla="*/ 22 w 42"/>
                <a:gd name="T5" fmla="*/ 6 h 34"/>
                <a:gd name="T6" fmla="*/ 0 w 42"/>
                <a:gd name="T7" fmla="*/ 14 h 34"/>
                <a:gd name="T8" fmla="*/ 0 w 42"/>
                <a:gd name="T9" fmla="*/ 14 h 34"/>
                <a:gd name="T10" fmla="*/ 4 w 42"/>
                <a:gd name="T11" fmla="*/ 24 h 34"/>
                <a:gd name="T12" fmla="*/ 12 w 42"/>
                <a:gd name="T13" fmla="*/ 34 h 34"/>
                <a:gd name="T14" fmla="*/ 38 w 42"/>
                <a:gd name="T15" fmla="*/ 22 h 34"/>
                <a:gd name="T16" fmla="*/ 42 w 42"/>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4"/>
                <a:gd name="T29" fmla="*/ 42 w 42"/>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4">
                  <a:moveTo>
                    <a:pt x="42" y="0"/>
                  </a:moveTo>
                  <a:lnTo>
                    <a:pt x="42" y="0"/>
                  </a:lnTo>
                  <a:lnTo>
                    <a:pt x="22" y="6"/>
                  </a:lnTo>
                  <a:lnTo>
                    <a:pt x="0" y="14"/>
                  </a:lnTo>
                  <a:lnTo>
                    <a:pt x="4" y="24"/>
                  </a:lnTo>
                  <a:lnTo>
                    <a:pt x="12" y="34"/>
                  </a:lnTo>
                  <a:lnTo>
                    <a:pt x="38" y="22"/>
                  </a:lnTo>
                  <a:lnTo>
                    <a:pt x="4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0" name="Freeform 178"/>
            <p:cNvSpPr>
              <a:spLocks/>
            </p:cNvSpPr>
            <p:nvPr/>
          </p:nvSpPr>
          <p:spPr bwMode="auto">
            <a:xfrm>
              <a:off x="2610" y="1753"/>
              <a:ext cx="536" cy="52"/>
            </a:xfrm>
            <a:custGeom>
              <a:avLst/>
              <a:gdLst>
                <a:gd name="T0" fmla="*/ 0 w 536"/>
                <a:gd name="T1" fmla="*/ 40 h 52"/>
                <a:gd name="T2" fmla="*/ 536 w 536"/>
                <a:gd name="T3" fmla="*/ 0 h 52"/>
                <a:gd name="T4" fmla="*/ 518 w 536"/>
                <a:gd name="T5" fmla="*/ 14 h 52"/>
                <a:gd name="T6" fmla="*/ 22 w 536"/>
                <a:gd name="T7" fmla="*/ 52 h 52"/>
                <a:gd name="T8" fmla="*/ 0 w 536"/>
                <a:gd name="T9" fmla="*/ 40 h 52"/>
                <a:gd name="T10" fmla="*/ 0 60000 65536"/>
                <a:gd name="T11" fmla="*/ 0 60000 65536"/>
                <a:gd name="T12" fmla="*/ 0 60000 65536"/>
                <a:gd name="T13" fmla="*/ 0 60000 65536"/>
                <a:gd name="T14" fmla="*/ 0 60000 65536"/>
                <a:gd name="T15" fmla="*/ 0 w 536"/>
                <a:gd name="T16" fmla="*/ 0 h 52"/>
                <a:gd name="T17" fmla="*/ 536 w 536"/>
                <a:gd name="T18" fmla="*/ 52 h 52"/>
              </a:gdLst>
              <a:ahLst/>
              <a:cxnLst>
                <a:cxn ang="T10">
                  <a:pos x="T0" y="T1"/>
                </a:cxn>
                <a:cxn ang="T11">
                  <a:pos x="T2" y="T3"/>
                </a:cxn>
                <a:cxn ang="T12">
                  <a:pos x="T4" y="T5"/>
                </a:cxn>
                <a:cxn ang="T13">
                  <a:pos x="T6" y="T7"/>
                </a:cxn>
                <a:cxn ang="T14">
                  <a:pos x="T8" y="T9"/>
                </a:cxn>
              </a:cxnLst>
              <a:rect l="T15" t="T16" r="T17" b="T18"/>
              <a:pathLst>
                <a:path w="536" h="52">
                  <a:moveTo>
                    <a:pt x="0" y="40"/>
                  </a:moveTo>
                  <a:lnTo>
                    <a:pt x="536" y="0"/>
                  </a:lnTo>
                  <a:lnTo>
                    <a:pt x="518" y="14"/>
                  </a:lnTo>
                  <a:lnTo>
                    <a:pt x="22" y="52"/>
                  </a:lnTo>
                  <a:lnTo>
                    <a:pt x="0" y="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1" name="Freeform 179"/>
            <p:cNvSpPr>
              <a:spLocks/>
            </p:cNvSpPr>
            <p:nvPr/>
          </p:nvSpPr>
          <p:spPr bwMode="auto">
            <a:xfrm>
              <a:off x="2630" y="1785"/>
              <a:ext cx="268" cy="204"/>
            </a:xfrm>
            <a:custGeom>
              <a:avLst/>
              <a:gdLst>
                <a:gd name="T0" fmla="*/ 0 w 268"/>
                <a:gd name="T1" fmla="*/ 20 h 204"/>
                <a:gd name="T2" fmla="*/ 38 w 268"/>
                <a:gd name="T3" fmla="*/ 204 h 204"/>
                <a:gd name="T4" fmla="*/ 38 w 268"/>
                <a:gd name="T5" fmla="*/ 204 h 204"/>
                <a:gd name="T6" fmla="*/ 152 w 268"/>
                <a:gd name="T7" fmla="*/ 102 h 204"/>
                <a:gd name="T8" fmla="*/ 268 w 268"/>
                <a:gd name="T9" fmla="*/ 0 h 204"/>
                <a:gd name="T10" fmla="*/ 0 w 268"/>
                <a:gd name="T11" fmla="*/ 20 h 204"/>
                <a:gd name="T12" fmla="*/ 0 60000 65536"/>
                <a:gd name="T13" fmla="*/ 0 60000 65536"/>
                <a:gd name="T14" fmla="*/ 0 60000 65536"/>
                <a:gd name="T15" fmla="*/ 0 60000 65536"/>
                <a:gd name="T16" fmla="*/ 0 60000 65536"/>
                <a:gd name="T17" fmla="*/ 0 60000 65536"/>
                <a:gd name="T18" fmla="*/ 0 w 268"/>
                <a:gd name="T19" fmla="*/ 0 h 204"/>
                <a:gd name="T20" fmla="*/ 268 w 268"/>
                <a:gd name="T21" fmla="*/ 204 h 204"/>
              </a:gdLst>
              <a:ahLst/>
              <a:cxnLst>
                <a:cxn ang="T12">
                  <a:pos x="T0" y="T1"/>
                </a:cxn>
                <a:cxn ang="T13">
                  <a:pos x="T2" y="T3"/>
                </a:cxn>
                <a:cxn ang="T14">
                  <a:pos x="T4" y="T5"/>
                </a:cxn>
                <a:cxn ang="T15">
                  <a:pos x="T6" y="T7"/>
                </a:cxn>
                <a:cxn ang="T16">
                  <a:pos x="T8" y="T9"/>
                </a:cxn>
                <a:cxn ang="T17">
                  <a:pos x="T10" y="T11"/>
                </a:cxn>
              </a:cxnLst>
              <a:rect l="T18" t="T19" r="T20" b="T21"/>
              <a:pathLst>
                <a:path w="268" h="204">
                  <a:moveTo>
                    <a:pt x="0" y="20"/>
                  </a:moveTo>
                  <a:lnTo>
                    <a:pt x="38" y="204"/>
                  </a:lnTo>
                  <a:lnTo>
                    <a:pt x="152" y="102"/>
                  </a:lnTo>
                  <a:lnTo>
                    <a:pt x="268" y="0"/>
                  </a:lnTo>
                  <a:lnTo>
                    <a:pt x="0" y="20"/>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2" name="Freeform 180"/>
            <p:cNvSpPr>
              <a:spLocks/>
            </p:cNvSpPr>
            <p:nvPr/>
          </p:nvSpPr>
          <p:spPr bwMode="auto">
            <a:xfrm>
              <a:off x="2668" y="1775"/>
              <a:ext cx="338" cy="400"/>
            </a:xfrm>
            <a:custGeom>
              <a:avLst/>
              <a:gdLst>
                <a:gd name="T0" fmla="*/ 230 w 338"/>
                <a:gd name="T1" fmla="*/ 10 h 400"/>
                <a:gd name="T2" fmla="*/ 230 w 338"/>
                <a:gd name="T3" fmla="*/ 10 h 400"/>
                <a:gd name="T4" fmla="*/ 114 w 338"/>
                <a:gd name="T5" fmla="*/ 112 h 400"/>
                <a:gd name="T6" fmla="*/ 0 w 338"/>
                <a:gd name="T7" fmla="*/ 214 h 400"/>
                <a:gd name="T8" fmla="*/ 36 w 338"/>
                <a:gd name="T9" fmla="*/ 400 h 400"/>
                <a:gd name="T10" fmla="*/ 36 w 338"/>
                <a:gd name="T11" fmla="*/ 400 h 400"/>
                <a:gd name="T12" fmla="*/ 108 w 338"/>
                <a:gd name="T13" fmla="*/ 298 h 400"/>
                <a:gd name="T14" fmla="*/ 182 w 338"/>
                <a:gd name="T15" fmla="*/ 196 h 400"/>
                <a:gd name="T16" fmla="*/ 218 w 338"/>
                <a:gd name="T17" fmla="*/ 146 h 400"/>
                <a:gd name="T18" fmla="*/ 258 w 338"/>
                <a:gd name="T19" fmla="*/ 96 h 400"/>
                <a:gd name="T20" fmla="*/ 296 w 338"/>
                <a:gd name="T21" fmla="*/ 48 h 400"/>
                <a:gd name="T22" fmla="*/ 338 w 338"/>
                <a:gd name="T23" fmla="*/ 0 h 400"/>
                <a:gd name="T24" fmla="*/ 230 w 338"/>
                <a:gd name="T25" fmla="*/ 10 h 4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8"/>
                <a:gd name="T40" fmla="*/ 0 h 400"/>
                <a:gd name="T41" fmla="*/ 338 w 338"/>
                <a:gd name="T42" fmla="*/ 400 h 4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8" h="400">
                  <a:moveTo>
                    <a:pt x="230" y="10"/>
                  </a:moveTo>
                  <a:lnTo>
                    <a:pt x="230" y="10"/>
                  </a:lnTo>
                  <a:lnTo>
                    <a:pt x="114" y="112"/>
                  </a:lnTo>
                  <a:lnTo>
                    <a:pt x="0" y="214"/>
                  </a:lnTo>
                  <a:lnTo>
                    <a:pt x="36" y="400"/>
                  </a:lnTo>
                  <a:lnTo>
                    <a:pt x="108" y="298"/>
                  </a:lnTo>
                  <a:lnTo>
                    <a:pt x="182" y="196"/>
                  </a:lnTo>
                  <a:lnTo>
                    <a:pt x="218" y="146"/>
                  </a:lnTo>
                  <a:lnTo>
                    <a:pt x="258" y="96"/>
                  </a:lnTo>
                  <a:lnTo>
                    <a:pt x="296" y="48"/>
                  </a:lnTo>
                  <a:lnTo>
                    <a:pt x="338" y="0"/>
                  </a:lnTo>
                  <a:lnTo>
                    <a:pt x="230" y="10"/>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3" name="Freeform 181"/>
            <p:cNvSpPr>
              <a:spLocks/>
            </p:cNvSpPr>
            <p:nvPr/>
          </p:nvSpPr>
          <p:spPr bwMode="auto">
            <a:xfrm>
              <a:off x="2704" y="1767"/>
              <a:ext cx="430" cy="650"/>
            </a:xfrm>
            <a:custGeom>
              <a:avLst/>
              <a:gdLst>
                <a:gd name="T0" fmla="*/ 430 w 430"/>
                <a:gd name="T1" fmla="*/ 34 h 650"/>
                <a:gd name="T2" fmla="*/ 424 w 430"/>
                <a:gd name="T3" fmla="*/ 0 h 650"/>
                <a:gd name="T4" fmla="*/ 302 w 430"/>
                <a:gd name="T5" fmla="*/ 8 h 650"/>
                <a:gd name="T6" fmla="*/ 302 w 430"/>
                <a:gd name="T7" fmla="*/ 8 h 650"/>
                <a:gd name="T8" fmla="*/ 260 w 430"/>
                <a:gd name="T9" fmla="*/ 56 h 650"/>
                <a:gd name="T10" fmla="*/ 222 w 430"/>
                <a:gd name="T11" fmla="*/ 104 h 650"/>
                <a:gd name="T12" fmla="*/ 182 w 430"/>
                <a:gd name="T13" fmla="*/ 154 h 650"/>
                <a:gd name="T14" fmla="*/ 146 w 430"/>
                <a:gd name="T15" fmla="*/ 204 h 650"/>
                <a:gd name="T16" fmla="*/ 72 w 430"/>
                <a:gd name="T17" fmla="*/ 306 h 650"/>
                <a:gd name="T18" fmla="*/ 0 w 430"/>
                <a:gd name="T19" fmla="*/ 408 h 650"/>
                <a:gd name="T20" fmla="*/ 48 w 430"/>
                <a:gd name="T21" fmla="*/ 650 h 650"/>
                <a:gd name="T22" fmla="*/ 48 w 430"/>
                <a:gd name="T23" fmla="*/ 650 h 650"/>
                <a:gd name="T24" fmla="*/ 102 w 430"/>
                <a:gd name="T25" fmla="*/ 576 h 650"/>
                <a:gd name="T26" fmla="*/ 156 w 430"/>
                <a:gd name="T27" fmla="*/ 502 h 650"/>
                <a:gd name="T28" fmla="*/ 208 w 430"/>
                <a:gd name="T29" fmla="*/ 428 h 650"/>
                <a:gd name="T30" fmla="*/ 256 w 430"/>
                <a:gd name="T31" fmla="*/ 352 h 650"/>
                <a:gd name="T32" fmla="*/ 304 w 430"/>
                <a:gd name="T33" fmla="*/ 274 h 650"/>
                <a:gd name="T34" fmla="*/ 348 w 430"/>
                <a:gd name="T35" fmla="*/ 194 h 650"/>
                <a:gd name="T36" fmla="*/ 392 w 430"/>
                <a:gd name="T37" fmla="*/ 116 h 650"/>
                <a:gd name="T38" fmla="*/ 430 w 430"/>
                <a:gd name="T39" fmla="*/ 34 h 650"/>
                <a:gd name="T40" fmla="*/ 430 w 430"/>
                <a:gd name="T41" fmla="*/ 34 h 6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0"/>
                <a:gd name="T64" fmla="*/ 0 h 650"/>
                <a:gd name="T65" fmla="*/ 430 w 430"/>
                <a:gd name="T66" fmla="*/ 650 h 6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0" h="650">
                  <a:moveTo>
                    <a:pt x="430" y="34"/>
                  </a:moveTo>
                  <a:lnTo>
                    <a:pt x="424" y="0"/>
                  </a:lnTo>
                  <a:lnTo>
                    <a:pt x="302" y="8"/>
                  </a:lnTo>
                  <a:lnTo>
                    <a:pt x="260" y="56"/>
                  </a:lnTo>
                  <a:lnTo>
                    <a:pt x="222" y="104"/>
                  </a:lnTo>
                  <a:lnTo>
                    <a:pt x="182" y="154"/>
                  </a:lnTo>
                  <a:lnTo>
                    <a:pt x="146" y="204"/>
                  </a:lnTo>
                  <a:lnTo>
                    <a:pt x="72" y="306"/>
                  </a:lnTo>
                  <a:lnTo>
                    <a:pt x="0" y="408"/>
                  </a:lnTo>
                  <a:lnTo>
                    <a:pt x="48" y="650"/>
                  </a:lnTo>
                  <a:lnTo>
                    <a:pt x="102" y="576"/>
                  </a:lnTo>
                  <a:lnTo>
                    <a:pt x="156" y="502"/>
                  </a:lnTo>
                  <a:lnTo>
                    <a:pt x="208" y="428"/>
                  </a:lnTo>
                  <a:lnTo>
                    <a:pt x="256" y="352"/>
                  </a:lnTo>
                  <a:lnTo>
                    <a:pt x="304" y="274"/>
                  </a:lnTo>
                  <a:lnTo>
                    <a:pt x="348" y="194"/>
                  </a:lnTo>
                  <a:lnTo>
                    <a:pt x="392" y="116"/>
                  </a:lnTo>
                  <a:lnTo>
                    <a:pt x="430" y="34"/>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4" name="Freeform 182"/>
            <p:cNvSpPr>
              <a:spLocks/>
            </p:cNvSpPr>
            <p:nvPr/>
          </p:nvSpPr>
          <p:spPr bwMode="auto">
            <a:xfrm>
              <a:off x="3004" y="2075"/>
              <a:ext cx="214" cy="274"/>
            </a:xfrm>
            <a:custGeom>
              <a:avLst/>
              <a:gdLst>
                <a:gd name="T0" fmla="*/ 0 w 214"/>
                <a:gd name="T1" fmla="*/ 274 h 274"/>
                <a:gd name="T2" fmla="*/ 214 w 214"/>
                <a:gd name="T3" fmla="*/ 190 h 274"/>
                <a:gd name="T4" fmla="*/ 180 w 214"/>
                <a:gd name="T5" fmla="*/ 0 h 274"/>
                <a:gd name="T6" fmla="*/ 180 w 214"/>
                <a:gd name="T7" fmla="*/ 0 h 274"/>
                <a:gd name="T8" fmla="*/ 138 w 214"/>
                <a:gd name="T9" fmla="*/ 52 h 274"/>
                <a:gd name="T10" fmla="*/ 100 w 214"/>
                <a:gd name="T11" fmla="*/ 108 h 274"/>
                <a:gd name="T12" fmla="*/ 64 w 214"/>
                <a:gd name="T13" fmla="*/ 164 h 274"/>
                <a:gd name="T14" fmla="*/ 30 w 214"/>
                <a:gd name="T15" fmla="*/ 222 h 274"/>
                <a:gd name="T16" fmla="*/ 30 w 214"/>
                <a:gd name="T17" fmla="*/ 222 h 274"/>
                <a:gd name="T18" fmla="*/ 0 w 214"/>
                <a:gd name="T19" fmla="*/ 274 h 274"/>
                <a:gd name="T20" fmla="*/ 0 w 214"/>
                <a:gd name="T21" fmla="*/ 274 h 2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4"/>
                <a:gd name="T34" fmla="*/ 0 h 274"/>
                <a:gd name="T35" fmla="*/ 214 w 214"/>
                <a:gd name="T36" fmla="*/ 274 h 2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4" h="274">
                  <a:moveTo>
                    <a:pt x="0" y="274"/>
                  </a:moveTo>
                  <a:lnTo>
                    <a:pt x="214" y="190"/>
                  </a:lnTo>
                  <a:lnTo>
                    <a:pt x="180" y="0"/>
                  </a:lnTo>
                  <a:lnTo>
                    <a:pt x="138" y="52"/>
                  </a:lnTo>
                  <a:lnTo>
                    <a:pt x="100" y="108"/>
                  </a:lnTo>
                  <a:lnTo>
                    <a:pt x="64" y="164"/>
                  </a:lnTo>
                  <a:lnTo>
                    <a:pt x="30" y="222"/>
                  </a:lnTo>
                  <a:lnTo>
                    <a:pt x="0" y="274"/>
                  </a:lnTo>
                  <a:close/>
                </a:path>
              </a:pathLst>
            </a:custGeom>
            <a:solidFill>
              <a:srgbClr val="5DBB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5" name="Freeform 183"/>
            <p:cNvSpPr>
              <a:spLocks/>
            </p:cNvSpPr>
            <p:nvPr/>
          </p:nvSpPr>
          <p:spPr bwMode="auto">
            <a:xfrm>
              <a:off x="2752" y="1801"/>
              <a:ext cx="432" cy="644"/>
            </a:xfrm>
            <a:custGeom>
              <a:avLst/>
              <a:gdLst>
                <a:gd name="T0" fmla="*/ 0 w 432"/>
                <a:gd name="T1" fmla="*/ 616 h 644"/>
                <a:gd name="T2" fmla="*/ 6 w 432"/>
                <a:gd name="T3" fmla="*/ 644 h 644"/>
                <a:gd name="T4" fmla="*/ 252 w 432"/>
                <a:gd name="T5" fmla="*/ 548 h 644"/>
                <a:gd name="T6" fmla="*/ 252 w 432"/>
                <a:gd name="T7" fmla="*/ 548 h 644"/>
                <a:gd name="T8" fmla="*/ 282 w 432"/>
                <a:gd name="T9" fmla="*/ 496 h 644"/>
                <a:gd name="T10" fmla="*/ 282 w 432"/>
                <a:gd name="T11" fmla="*/ 496 h 644"/>
                <a:gd name="T12" fmla="*/ 316 w 432"/>
                <a:gd name="T13" fmla="*/ 438 h 644"/>
                <a:gd name="T14" fmla="*/ 352 w 432"/>
                <a:gd name="T15" fmla="*/ 382 h 644"/>
                <a:gd name="T16" fmla="*/ 390 w 432"/>
                <a:gd name="T17" fmla="*/ 326 h 644"/>
                <a:gd name="T18" fmla="*/ 432 w 432"/>
                <a:gd name="T19" fmla="*/ 274 h 644"/>
                <a:gd name="T20" fmla="*/ 382 w 432"/>
                <a:gd name="T21" fmla="*/ 0 h 644"/>
                <a:gd name="T22" fmla="*/ 382 w 432"/>
                <a:gd name="T23" fmla="*/ 0 h 644"/>
                <a:gd name="T24" fmla="*/ 344 w 432"/>
                <a:gd name="T25" fmla="*/ 82 h 644"/>
                <a:gd name="T26" fmla="*/ 300 w 432"/>
                <a:gd name="T27" fmla="*/ 160 h 644"/>
                <a:gd name="T28" fmla="*/ 256 w 432"/>
                <a:gd name="T29" fmla="*/ 240 h 644"/>
                <a:gd name="T30" fmla="*/ 208 w 432"/>
                <a:gd name="T31" fmla="*/ 318 h 644"/>
                <a:gd name="T32" fmla="*/ 160 w 432"/>
                <a:gd name="T33" fmla="*/ 394 h 644"/>
                <a:gd name="T34" fmla="*/ 108 w 432"/>
                <a:gd name="T35" fmla="*/ 468 h 644"/>
                <a:gd name="T36" fmla="*/ 54 w 432"/>
                <a:gd name="T37" fmla="*/ 542 h 644"/>
                <a:gd name="T38" fmla="*/ 0 w 432"/>
                <a:gd name="T39" fmla="*/ 616 h 644"/>
                <a:gd name="T40" fmla="*/ 0 w 432"/>
                <a:gd name="T41" fmla="*/ 616 h 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644"/>
                <a:gd name="T65" fmla="*/ 432 w 432"/>
                <a:gd name="T66" fmla="*/ 644 h 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644">
                  <a:moveTo>
                    <a:pt x="0" y="616"/>
                  </a:moveTo>
                  <a:lnTo>
                    <a:pt x="6" y="644"/>
                  </a:lnTo>
                  <a:lnTo>
                    <a:pt x="252" y="548"/>
                  </a:lnTo>
                  <a:lnTo>
                    <a:pt x="282" y="496"/>
                  </a:lnTo>
                  <a:lnTo>
                    <a:pt x="316" y="438"/>
                  </a:lnTo>
                  <a:lnTo>
                    <a:pt x="352" y="382"/>
                  </a:lnTo>
                  <a:lnTo>
                    <a:pt x="390" y="326"/>
                  </a:lnTo>
                  <a:lnTo>
                    <a:pt x="432" y="274"/>
                  </a:lnTo>
                  <a:lnTo>
                    <a:pt x="382" y="0"/>
                  </a:lnTo>
                  <a:lnTo>
                    <a:pt x="344" y="82"/>
                  </a:lnTo>
                  <a:lnTo>
                    <a:pt x="300" y="160"/>
                  </a:lnTo>
                  <a:lnTo>
                    <a:pt x="256" y="240"/>
                  </a:lnTo>
                  <a:lnTo>
                    <a:pt x="208" y="318"/>
                  </a:lnTo>
                  <a:lnTo>
                    <a:pt x="160" y="394"/>
                  </a:lnTo>
                  <a:lnTo>
                    <a:pt x="108" y="468"/>
                  </a:lnTo>
                  <a:lnTo>
                    <a:pt x="54" y="542"/>
                  </a:lnTo>
                  <a:lnTo>
                    <a:pt x="0" y="616"/>
                  </a:lnTo>
                  <a:close/>
                </a:path>
              </a:pathLst>
            </a:custGeom>
            <a:solidFill>
              <a:srgbClr val="91D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6" name="Freeform 184"/>
            <p:cNvSpPr>
              <a:spLocks/>
            </p:cNvSpPr>
            <p:nvPr/>
          </p:nvSpPr>
          <p:spPr bwMode="auto">
            <a:xfrm>
              <a:off x="2744" y="2265"/>
              <a:ext cx="496" cy="204"/>
            </a:xfrm>
            <a:custGeom>
              <a:avLst/>
              <a:gdLst>
                <a:gd name="T0" fmla="*/ 0 w 496"/>
                <a:gd name="T1" fmla="*/ 204 h 204"/>
                <a:gd name="T2" fmla="*/ 14 w 496"/>
                <a:gd name="T3" fmla="*/ 180 h 204"/>
                <a:gd name="T4" fmla="*/ 474 w 496"/>
                <a:gd name="T5" fmla="*/ 0 h 204"/>
                <a:gd name="T6" fmla="*/ 496 w 496"/>
                <a:gd name="T7" fmla="*/ 8 h 204"/>
                <a:gd name="T8" fmla="*/ 0 w 496"/>
                <a:gd name="T9" fmla="*/ 204 h 204"/>
                <a:gd name="T10" fmla="*/ 0 60000 65536"/>
                <a:gd name="T11" fmla="*/ 0 60000 65536"/>
                <a:gd name="T12" fmla="*/ 0 60000 65536"/>
                <a:gd name="T13" fmla="*/ 0 60000 65536"/>
                <a:gd name="T14" fmla="*/ 0 60000 65536"/>
                <a:gd name="T15" fmla="*/ 0 w 496"/>
                <a:gd name="T16" fmla="*/ 0 h 204"/>
                <a:gd name="T17" fmla="*/ 496 w 496"/>
                <a:gd name="T18" fmla="*/ 204 h 204"/>
              </a:gdLst>
              <a:ahLst/>
              <a:cxnLst>
                <a:cxn ang="T10">
                  <a:pos x="T0" y="T1"/>
                </a:cxn>
                <a:cxn ang="T11">
                  <a:pos x="T2" y="T3"/>
                </a:cxn>
                <a:cxn ang="T12">
                  <a:pos x="T4" y="T5"/>
                </a:cxn>
                <a:cxn ang="T13">
                  <a:pos x="T6" y="T7"/>
                </a:cxn>
                <a:cxn ang="T14">
                  <a:pos x="T8" y="T9"/>
                </a:cxn>
              </a:cxnLst>
              <a:rect l="T15" t="T16" r="T17" b="T18"/>
              <a:pathLst>
                <a:path w="496" h="204">
                  <a:moveTo>
                    <a:pt x="0" y="204"/>
                  </a:moveTo>
                  <a:lnTo>
                    <a:pt x="14" y="180"/>
                  </a:lnTo>
                  <a:lnTo>
                    <a:pt x="474" y="0"/>
                  </a:lnTo>
                  <a:lnTo>
                    <a:pt x="496" y="8"/>
                  </a:lnTo>
                  <a:lnTo>
                    <a:pt x="0"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7" name="Freeform 185"/>
            <p:cNvSpPr>
              <a:spLocks/>
            </p:cNvSpPr>
            <p:nvPr/>
          </p:nvSpPr>
          <p:spPr bwMode="auto">
            <a:xfrm>
              <a:off x="3200" y="2309"/>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4 h 10"/>
                <a:gd name="T14" fmla="*/ 0 w 10"/>
                <a:gd name="T15" fmla="*/ 4 h 10"/>
                <a:gd name="T16" fmla="*/ 2 w 10"/>
                <a:gd name="T17" fmla="*/ 0 h 10"/>
                <a:gd name="T18" fmla="*/ 6 w 10"/>
                <a:gd name="T19" fmla="*/ 0 h 10"/>
                <a:gd name="T20" fmla="*/ 6 w 10"/>
                <a:gd name="T21" fmla="*/ 0 h 10"/>
                <a:gd name="T22" fmla="*/ 10 w 10"/>
                <a:gd name="T23" fmla="*/ 2 h 10"/>
                <a:gd name="T24" fmla="*/ 10 w 10"/>
                <a:gd name="T25" fmla="*/ 6 h 10"/>
                <a:gd name="T26" fmla="*/ 10 w 10"/>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10" y="6"/>
                  </a:moveTo>
                  <a:lnTo>
                    <a:pt x="10" y="6"/>
                  </a:lnTo>
                  <a:lnTo>
                    <a:pt x="8" y="8"/>
                  </a:lnTo>
                  <a:lnTo>
                    <a:pt x="4" y="10"/>
                  </a:lnTo>
                  <a:lnTo>
                    <a:pt x="2" y="8"/>
                  </a:lnTo>
                  <a:lnTo>
                    <a:pt x="0" y="4"/>
                  </a:lnTo>
                  <a:lnTo>
                    <a:pt x="2" y="0"/>
                  </a:lnTo>
                  <a:lnTo>
                    <a:pt x="6" y="0"/>
                  </a:lnTo>
                  <a:lnTo>
                    <a:pt x="10" y="2"/>
                  </a:lnTo>
                  <a:lnTo>
                    <a:pt x="10" y="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sp>
        <p:nvSpPr>
          <p:cNvPr id="178" name="Line 190"/>
          <p:cNvSpPr>
            <a:spLocks noChangeShapeType="1"/>
          </p:cNvSpPr>
          <p:nvPr/>
        </p:nvSpPr>
        <p:spPr bwMode="auto">
          <a:xfrm flipH="1">
            <a:off x="7381875" y="4725913"/>
            <a:ext cx="719138" cy="0"/>
          </a:xfrm>
          <a:prstGeom prst="line">
            <a:avLst/>
          </a:prstGeom>
          <a:noFill/>
          <a:ln w="254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lIns="90000" tIns="46800" rIns="90000" bIns="46800"/>
          <a:lstStyle/>
          <a:p>
            <a:endParaRPr lang="es-ES"/>
          </a:p>
        </p:txBody>
      </p:sp>
      <p:sp>
        <p:nvSpPr>
          <p:cNvPr id="179" name="Rectangle 191"/>
          <p:cNvSpPr>
            <a:spLocks noChangeArrowheads="1"/>
          </p:cNvSpPr>
          <p:nvPr/>
        </p:nvSpPr>
        <p:spPr bwMode="auto">
          <a:xfrm>
            <a:off x="5724525" y="4294113"/>
            <a:ext cx="1008063" cy="360363"/>
          </a:xfrm>
          <a:prstGeom prst="rect">
            <a:avLst/>
          </a:prstGeom>
          <a:solidFill>
            <a:srgbClr val="FFEABF"/>
          </a:solidFill>
          <a:ln w="9525">
            <a:miter lim="800000"/>
            <a:headEnd/>
            <a:tailEnd/>
          </a:ln>
          <a:scene3d>
            <a:camera prst="legacyObliqueTopRight"/>
            <a:lightRig rig="legacyFlat3" dir="b"/>
          </a:scene3d>
          <a:sp3d extrusionH="87300" prstMaterial="legacyMatte">
            <a:bevelT w="13500" h="13500" prst="angle"/>
            <a:bevelB w="13500" h="13500" prst="angle"/>
            <a:extrusionClr>
              <a:srgbClr val="FFEABF"/>
            </a:extrusionClr>
            <a:contourClr>
              <a:srgbClr val="FFEAB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m. video</a:t>
            </a:r>
          </a:p>
        </p:txBody>
      </p:sp>
    </p:spTree>
    <p:extLst>
      <p:ext uri="{BB962C8B-B14F-4D97-AF65-F5344CB8AC3E}">
        <p14:creationId xmlns:p14="http://schemas.microsoft.com/office/powerpoint/2010/main" val="555040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5"/>
                                        </p:tgtEl>
                                        <p:attrNameLst>
                                          <p:attrName>style.visibility</p:attrName>
                                        </p:attrNameLst>
                                      </p:cBhvr>
                                      <p:to>
                                        <p:strVal val="visible"/>
                                      </p:to>
                                    </p:set>
                                    <p:animEffect transition="in" filter="dissolve">
                                      <p:cBhvr>
                                        <p:cTn id="10" dur="500"/>
                                        <p:tgtEl>
                                          <p:spTgt spid="14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47"/>
                                        </p:tgtEl>
                                        <p:attrNameLst>
                                          <p:attrName>style.visibility</p:attrName>
                                        </p:attrNameLst>
                                      </p:cBhvr>
                                      <p:to>
                                        <p:strVal val="visible"/>
                                      </p:to>
                                    </p:set>
                                    <p:animEffect transition="in" filter="dissolve">
                                      <p:cBhvr>
                                        <p:cTn id="13" dur="500"/>
                                        <p:tgtEl>
                                          <p:spTgt spid="147"/>
                                        </p:tgtEl>
                                      </p:cBhvr>
                                    </p:animEffect>
                                  </p:childTnLst>
                                </p:cTn>
                              </p:par>
                            </p:childTnLst>
                          </p:cTn>
                        </p:par>
                        <p:par>
                          <p:cTn id="14" fill="hold">
                            <p:stCondLst>
                              <p:cond delay="500"/>
                            </p:stCondLst>
                            <p:childTnLst>
                              <p:par>
                                <p:cTn id="15" presetID="23" presetClass="entr" presetSubtype="16"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childTnLst>
                                </p:cTn>
                              </p:par>
                              <p:par>
                                <p:cTn id="19" presetID="17" presetClass="entr" presetSubtype="1"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ppt_h/2"/>
                                          </p:val>
                                        </p:tav>
                                        <p:tav tm="100000">
                                          <p:val>
                                            <p:strVal val="#ppt_y"/>
                                          </p:val>
                                        </p:tav>
                                      </p:tavLst>
                                    </p:anim>
                                    <p:anim calcmode="lin" valueType="num">
                                      <p:cBhvr>
                                        <p:cTn id="23" dur="500" fill="hold"/>
                                        <p:tgtEl>
                                          <p:spTgt spid="6"/>
                                        </p:tgtEl>
                                        <p:attrNameLst>
                                          <p:attrName>ppt_w</p:attrName>
                                        </p:attrNameLst>
                                      </p:cBhvr>
                                      <p:tavLst>
                                        <p:tav tm="0">
                                          <p:val>
                                            <p:strVal val="#ppt_w"/>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par>
                                <p:cTn id="25" presetID="17" presetClass="entr" presetSubtype="1" fill="hold" grpId="0" nodeType="withEffect">
                                  <p:stCondLst>
                                    <p:cond delay="0"/>
                                  </p:stCondLst>
                                  <p:childTnLst>
                                    <p:set>
                                      <p:cBhvr>
                                        <p:cTn id="26" dur="1" fill="hold">
                                          <p:stCondLst>
                                            <p:cond delay="0"/>
                                          </p:stCondLst>
                                        </p:cTn>
                                        <p:tgtEl>
                                          <p:spTgt spid="146"/>
                                        </p:tgtEl>
                                        <p:attrNameLst>
                                          <p:attrName>style.visibility</p:attrName>
                                        </p:attrNameLst>
                                      </p:cBhvr>
                                      <p:to>
                                        <p:strVal val="visible"/>
                                      </p:to>
                                    </p:set>
                                    <p:anim calcmode="lin" valueType="num">
                                      <p:cBhvr>
                                        <p:cTn id="27" dur="500" fill="hold"/>
                                        <p:tgtEl>
                                          <p:spTgt spid="146"/>
                                        </p:tgtEl>
                                        <p:attrNameLst>
                                          <p:attrName>ppt_x</p:attrName>
                                        </p:attrNameLst>
                                      </p:cBhvr>
                                      <p:tavLst>
                                        <p:tav tm="0">
                                          <p:val>
                                            <p:strVal val="#ppt_x"/>
                                          </p:val>
                                        </p:tav>
                                        <p:tav tm="100000">
                                          <p:val>
                                            <p:strVal val="#ppt_x"/>
                                          </p:val>
                                        </p:tav>
                                      </p:tavLst>
                                    </p:anim>
                                    <p:anim calcmode="lin" valueType="num">
                                      <p:cBhvr>
                                        <p:cTn id="28" dur="500" fill="hold"/>
                                        <p:tgtEl>
                                          <p:spTgt spid="146"/>
                                        </p:tgtEl>
                                        <p:attrNameLst>
                                          <p:attrName>ppt_y</p:attrName>
                                        </p:attrNameLst>
                                      </p:cBhvr>
                                      <p:tavLst>
                                        <p:tav tm="0">
                                          <p:val>
                                            <p:strVal val="#ppt_y-#ppt_h/2"/>
                                          </p:val>
                                        </p:tav>
                                        <p:tav tm="100000">
                                          <p:val>
                                            <p:strVal val="#ppt_y"/>
                                          </p:val>
                                        </p:tav>
                                      </p:tavLst>
                                    </p:anim>
                                    <p:anim calcmode="lin" valueType="num">
                                      <p:cBhvr>
                                        <p:cTn id="29" dur="500" fill="hold"/>
                                        <p:tgtEl>
                                          <p:spTgt spid="146"/>
                                        </p:tgtEl>
                                        <p:attrNameLst>
                                          <p:attrName>ppt_w</p:attrName>
                                        </p:attrNameLst>
                                      </p:cBhvr>
                                      <p:tavLst>
                                        <p:tav tm="0">
                                          <p:val>
                                            <p:strVal val="#ppt_w"/>
                                          </p:val>
                                        </p:tav>
                                        <p:tav tm="100000">
                                          <p:val>
                                            <p:strVal val="#ppt_w"/>
                                          </p:val>
                                        </p:tav>
                                      </p:tavLst>
                                    </p:anim>
                                    <p:anim calcmode="lin" valueType="num">
                                      <p:cBhvr>
                                        <p:cTn id="30" dur="500" fill="hold"/>
                                        <p:tgtEl>
                                          <p:spTgt spid="146"/>
                                        </p:tgtEl>
                                        <p:attrNameLst>
                                          <p:attrName>ppt_h</p:attrName>
                                        </p:attrNameLst>
                                      </p:cBhvr>
                                      <p:tavLst>
                                        <p:tav tm="0">
                                          <p:val>
                                            <p:fltVal val="0"/>
                                          </p:val>
                                        </p:tav>
                                        <p:tav tm="100000">
                                          <p:val>
                                            <p:strVal val="#ppt_h"/>
                                          </p:val>
                                        </p:tav>
                                      </p:tavLst>
                                    </p:anim>
                                  </p:childTnLst>
                                </p:cTn>
                              </p:par>
                              <p:par>
                                <p:cTn id="31" presetID="17" presetClass="entr" presetSubtype="1" fill="hold" grpId="0" nodeType="withEffect">
                                  <p:stCondLst>
                                    <p:cond delay="0"/>
                                  </p:stCondLst>
                                  <p:childTnLst>
                                    <p:set>
                                      <p:cBhvr>
                                        <p:cTn id="32" dur="1" fill="hold">
                                          <p:stCondLst>
                                            <p:cond delay="0"/>
                                          </p:stCondLst>
                                        </p:cTn>
                                        <p:tgtEl>
                                          <p:spTgt spid="148"/>
                                        </p:tgtEl>
                                        <p:attrNameLst>
                                          <p:attrName>style.visibility</p:attrName>
                                        </p:attrNameLst>
                                      </p:cBhvr>
                                      <p:to>
                                        <p:strVal val="visible"/>
                                      </p:to>
                                    </p:set>
                                    <p:anim calcmode="lin" valueType="num">
                                      <p:cBhvr>
                                        <p:cTn id="33" dur="500" fill="hold"/>
                                        <p:tgtEl>
                                          <p:spTgt spid="148"/>
                                        </p:tgtEl>
                                        <p:attrNameLst>
                                          <p:attrName>ppt_x</p:attrName>
                                        </p:attrNameLst>
                                      </p:cBhvr>
                                      <p:tavLst>
                                        <p:tav tm="0">
                                          <p:val>
                                            <p:strVal val="#ppt_x"/>
                                          </p:val>
                                        </p:tav>
                                        <p:tav tm="100000">
                                          <p:val>
                                            <p:strVal val="#ppt_x"/>
                                          </p:val>
                                        </p:tav>
                                      </p:tavLst>
                                    </p:anim>
                                    <p:anim calcmode="lin" valueType="num">
                                      <p:cBhvr>
                                        <p:cTn id="34" dur="500" fill="hold"/>
                                        <p:tgtEl>
                                          <p:spTgt spid="148"/>
                                        </p:tgtEl>
                                        <p:attrNameLst>
                                          <p:attrName>ppt_y</p:attrName>
                                        </p:attrNameLst>
                                      </p:cBhvr>
                                      <p:tavLst>
                                        <p:tav tm="0">
                                          <p:val>
                                            <p:strVal val="#ppt_y-#ppt_h/2"/>
                                          </p:val>
                                        </p:tav>
                                        <p:tav tm="100000">
                                          <p:val>
                                            <p:strVal val="#ppt_y"/>
                                          </p:val>
                                        </p:tav>
                                      </p:tavLst>
                                    </p:anim>
                                    <p:anim calcmode="lin" valueType="num">
                                      <p:cBhvr>
                                        <p:cTn id="35" dur="500" fill="hold"/>
                                        <p:tgtEl>
                                          <p:spTgt spid="148"/>
                                        </p:tgtEl>
                                        <p:attrNameLst>
                                          <p:attrName>ppt_w</p:attrName>
                                        </p:attrNameLst>
                                      </p:cBhvr>
                                      <p:tavLst>
                                        <p:tav tm="0">
                                          <p:val>
                                            <p:strVal val="#ppt_w"/>
                                          </p:val>
                                        </p:tav>
                                        <p:tav tm="100000">
                                          <p:val>
                                            <p:strVal val="#ppt_w"/>
                                          </p:val>
                                        </p:tav>
                                      </p:tavLst>
                                    </p:anim>
                                    <p:anim calcmode="lin" valueType="num">
                                      <p:cBhvr>
                                        <p:cTn id="36" dur="500" fill="hold"/>
                                        <p:tgtEl>
                                          <p:spTgt spid="148"/>
                                        </p:tgtEl>
                                        <p:attrNameLst>
                                          <p:attrName>ppt_h</p:attrName>
                                        </p:attrNameLst>
                                      </p:cBhvr>
                                      <p:tavLst>
                                        <p:tav tm="0">
                                          <p:val>
                                            <p:flt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149"/>
                                        </p:tgtEl>
                                        <p:attrNameLst>
                                          <p:attrName>style.visibility</p:attrName>
                                        </p:attrNameLst>
                                      </p:cBhvr>
                                      <p:to>
                                        <p:strVal val="visible"/>
                                      </p:to>
                                    </p:set>
                                    <p:anim calcmode="lin" valueType="num">
                                      <p:cBhvr>
                                        <p:cTn id="39" dur="500" fill="hold"/>
                                        <p:tgtEl>
                                          <p:spTgt spid="149"/>
                                        </p:tgtEl>
                                        <p:attrNameLst>
                                          <p:attrName>ppt_w</p:attrName>
                                        </p:attrNameLst>
                                      </p:cBhvr>
                                      <p:tavLst>
                                        <p:tav tm="0">
                                          <p:val>
                                            <p:fltVal val="0"/>
                                          </p:val>
                                        </p:tav>
                                        <p:tav tm="100000">
                                          <p:val>
                                            <p:strVal val="#ppt_w"/>
                                          </p:val>
                                        </p:tav>
                                      </p:tavLst>
                                    </p:anim>
                                    <p:anim calcmode="lin" valueType="num">
                                      <p:cBhvr>
                                        <p:cTn id="40" dur="500" fill="hold"/>
                                        <p:tgtEl>
                                          <p:spTgt spid="149"/>
                                        </p:tgtEl>
                                        <p:attrNameLst>
                                          <p:attrName>ppt_h</p:attrName>
                                        </p:attrNameLst>
                                      </p:cBhvr>
                                      <p:tavLst>
                                        <p:tav tm="0">
                                          <p:val>
                                            <p:fltVal val="0"/>
                                          </p:val>
                                        </p:tav>
                                        <p:tav tm="100000">
                                          <p:val>
                                            <p:strVal val="#ppt_h"/>
                                          </p:val>
                                        </p:tav>
                                      </p:tavLst>
                                    </p:anim>
                                  </p:childTnLst>
                                </p:cTn>
                              </p:par>
                              <p:par>
                                <p:cTn id="41" presetID="17" presetClass="entr" presetSubtype="4" fill="hold" grpId="0" nodeType="withEffect">
                                  <p:stCondLst>
                                    <p:cond delay="0"/>
                                  </p:stCondLst>
                                  <p:childTnLst>
                                    <p:set>
                                      <p:cBhvr>
                                        <p:cTn id="42" dur="1" fill="hold">
                                          <p:stCondLst>
                                            <p:cond delay="0"/>
                                          </p:stCondLst>
                                        </p:cTn>
                                        <p:tgtEl>
                                          <p:spTgt spid="178"/>
                                        </p:tgtEl>
                                        <p:attrNameLst>
                                          <p:attrName>style.visibility</p:attrName>
                                        </p:attrNameLst>
                                      </p:cBhvr>
                                      <p:to>
                                        <p:strVal val="visible"/>
                                      </p:to>
                                    </p:set>
                                    <p:anim calcmode="lin" valueType="num">
                                      <p:cBhvr>
                                        <p:cTn id="43" dur="500" fill="hold"/>
                                        <p:tgtEl>
                                          <p:spTgt spid="178"/>
                                        </p:tgtEl>
                                        <p:attrNameLst>
                                          <p:attrName>ppt_x</p:attrName>
                                        </p:attrNameLst>
                                      </p:cBhvr>
                                      <p:tavLst>
                                        <p:tav tm="0">
                                          <p:val>
                                            <p:strVal val="#ppt_x"/>
                                          </p:val>
                                        </p:tav>
                                        <p:tav tm="100000">
                                          <p:val>
                                            <p:strVal val="#ppt_x"/>
                                          </p:val>
                                        </p:tav>
                                      </p:tavLst>
                                    </p:anim>
                                    <p:anim calcmode="lin" valueType="num">
                                      <p:cBhvr>
                                        <p:cTn id="44" dur="500" fill="hold"/>
                                        <p:tgtEl>
                                          <p:spTgt spid="178"/>
                                        </p:tgtEl>
                                        <p:attrNameLst>
                                          <p:attrName>ppt_y</p:attrName>
                                        </p:attrNameLst>
                                      </p:cBhvr>
                                      <p:tavLst>
                                        <p:tav tm="0">
                                          <p:val>
                                            <p:strVal val="#ppt_y+#ppt_h/2"/>
                                          </p:val>
                                        </p:tav>
                                        <p:tav tm="100000">
                                          <p:val>
                                            <p:strVal val="#ppt_y"/>
                                          </p:val>
                                        </p:tav>
                                      </p:tavLst>
                                    </p:anim>
                                    <p:anim calcmode="lin" valueType="num">
                                      <p:cBhvr>
                                        <p:cTn id="45" dur="500" fill="hold"/>
                                        <p:tgtEl>
                                          <p:spTgt spid="178"/>
                                        </p:tgtEl>
                                        <p:attrNameLst>
                                          <p:attrName>ppt_w</p:attrName>
                                        </p:attrNameLst>
                                      </p:cBhvr>
                                      <p:tavLst>
                                        <p:tav tm="0">
                                          <p:val>
                                            <p:strVal val="#ppt_w"/>
                                          </p:val>
                                        </p:tav>
                                        <p:tav tm="100000">
                                          <p:val>
                                            <p:strVal val="#ppt_w"/>
                                          </p:val>
                                        </p:tav>
                                      </p:tavLst>
                                    </p:anim>
                                    <p:anim calcmode="lin" valueType="num">
                                      <p:cBhvr>
                                        <p:cTn id="46" dur="500" fill="hold"/>
                                        <p:tgtEl>
                                          <p:spTgt spid="178"/>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179"/>
                                        </p:tgtEl>
                                        <p:attrNameLst>
                                          <p:attrName>style.visibility</p:attrName>
                                        </p:attrNameLst>
                                      </p:cBhvr>
                                      <p:to>
                                        <p:strVal val="visible"/>
                                      </p:to>
                                    </p:set>
                                    <p:animEffect transition="in" filter="dissolve">
                                      <p:cBhvr>
                                        <p:cTn id="51" dur="500"/>
                                        <p:tgtEl>
                                          <p:spTgt spid="179"/>
                                        </p:tgtEl>
                                      </p:cBhvr>
                                    </p:animEffect>
                                  </p:childTnLst>
                                </p:cTn>
                              </p:par>
                            </p:childTnLst>
                          </p:cTn>
                        </p:par>
                      </p:childTnLst>
                    </p:cTn>
                  </p:par>
                  <p:par>
                    <p:cTn id="52" fill="hold">
                      <p:stCondLst>
                        <p:cond delay="indefinite"/>
                      </p:stCondLst>
                      <p:childTnLst>
                        <p:par>
                          <p:cTn id="53" fill="hold">
                            <p:stCondLst>
                              <p:cond delay="0"/>
                            </p:stCondLst>
                            <p:childTnLst>
                              <p:par>
                                <p:cTn id="54" presetID="0" presetClass="path" presetSubtype="0" accel="50000" decel="50000" fill="hold" grpId="1" nodeType="clickEffect">
                                  <p:stCondLst>
                                    <p:cond delay="0"/>
                                  </p:stCondLst>
                                  <p:childTnLst>
                                    <p:animMotion origin="layout" path="M 3.61111E-6 -4.81481E-6 L -0.18108 0.00533 " pathEditMode="relative" rAng="0" ptsTypes="AA">
                                      <p:cBhvr>
                                        <p:cTn id="55" dur="2000" fill="hold"/>
                                        <p:tgtEl>
                                          <p:spTgt spid="179"/>
                                        </p:tgtEl>
                                        <p:attrNameLst>
                                          <p:attrName>ppt_x</p:attrName>
                                          <p:attrName>ppt_y</p:attrName>
                                        </p:attrNameLst>
                                      </p:cBhvr>
                                      <p:rCtr x="-9063" y="25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45" grpId="0" animBg="1"/>
      <p:bldP spid="146" grpId="0" animBg="1" autoUpdateAnimBg="0"/>
      <p:bldP spid="147" grpId="0" animBg="1"/>
      <p:bldP spid="148" grpId="0" animBg="1" autoUpdateAnimBg="0"/>
      <p:bldP spid="178" grpId="0" animBg="1"/>
      <p:bldP spid="179" grpId="0" animBg="1"/>
      <p:bldP spid="179" grpId="1"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Teclado</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55</a:t>
            </a:fld>
            <a:endParaRPr lang="es-ES" dirty="0"/>
          </a:p>
        </p:txBody>
      </p:sp>
      <p:sp>
        <p:nvSpPr>
          <p:cNvPr id="4" name="Rectangle 8"/>
          <p:cNvSpPr>
            <a:spLocks noChangeArrowheads="1"/>
          </p:cNvSpPr>
          <p:nvPr/>
        </p:nvSpPr>
        <p:spPr bwMode="auto">
          <a:xfrm>
            <a:off x="611188" y="1196975"/>
            <a:ext cx="8208962"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_tradnl" altLang="es-ES" sz="2400" dirty="0" smtClean="0">
                <a:solidFill>
                  <a:srgbClr val="993300"/>
                </a:solidFill>
              </a:rPr>
              <a:t>Dispone </a:t>
            </a:r>
            <a:r>
              <a:rPr lang="es-ES_tradnl" altLang="es-ES" sz="2400" dirty="0">
                <a:solidFill>
                  <a:srgbClr val="993300"/>
                </a:solidFill>
              </a:rPr>
              <a:t>de un microcontrolador que explora el </a:t>
            </a:r>
            <a:r>
              <a:rPr lang="es-ES_tradnl" altLang="es-ES" sz="2400" dirty="0" err="1">
                <a:solidFill>
                  <a:srgbClr val="993300"/>
                </a:solidFill>
              </a:rPr>
              <a:t>array</a:t>
            </a:r>
            <a:r>
              <a:rPr lang="es-ES_tradnl" altLang="es-ES" sz="2400" dirty="0">
                <a:solidFill>
                  <a:srgbClr val="993300"/>
                </a:solidFill>
              </a:rPr>
              <a:t> de teclas n veces por segundo</a:t>
            </a:r>
          </a:p>
          <a:p>
            <a:pPr algn="just" eaLnBrk="1" hangingPunct="1"/>
            <a:r>
              <a:rPr lang="es-ES_tradnl" altLang="es-ES" sz="2400" dirty="0">
                <a:solidFill>
                  <a:srgbClr val="993300"/>
                </a:solidFill>
              </a:rPr>
              <a:t>Al pulsar una tecla:</a:t>
            </a:r>
          </a:p>
          <a:p>
            <a:pPr lvl="1" algn="just" eaLnBrk="1" hangingPunct="1"/>
            <a:r>
              <a:rPr lang="es-ES_tradnl" altLang="es-ES" sz="2000" dirty="0">
                <a:solidFill>
                  <a:srgbClr val="993300"/>
                </a:solidFill>
              </a:rPr>
              <a:t>Genera </a:t>
            </a:r>
            <a:r>
              <a:rPr lang="es-ES_tradnl" altLang="es-ES" sz="2000" dirty="0" smtClean="0">
                <a:solidFill>
                  <a:srgbClr val="993300"/>
                </a:solidFill>
              </a:rPr>
              <a:t>un </a:t>
            </a:r>
            <a:r>
              <a:rPr lang="es-ES_tradnl" altLang="es-ES" sz="2000" i="1" dirty="0" smtClean="0">
                <a:solidFill>
                  <a:srgbClr val="993300"/>
                </a:solidFill>
              </a:rPr>
              <a:t>evento</a:t>
            </a:r>
            <a:r>
              <a:rPr lang="es-ES_tradnl" altLang="es-ES" sz="2000" dirty="0" smtClean="0">
                <a:solidFill>
                  <a:srgbClr val="993300"/>
                </a:solidFill>
              </a:rPr>
              <a:t> </a:t>
            </a:r>
            <a:r>
              <a:rPr lang="es-ES_tradnl" altLang="es-ES" sz="2000" dirty="0">
                <a:solidFill>
                  <a:srgbClr val="993300"/>
                </a:solidFill>
              </a:rPr>
              <a:t>de tecla pulsada</a:t>
            </a:r>
          </a:p>
          <a:p>
            <a:pPr lvl="1" algn="just" eaLnBrk="1" hangingPunct="1"/>
            <a:r>
              <a:rPr lang="es-ES_tradnl" altLang="es-ES" sz="2000" dirty="0" smtClean="0">
                <a:solidFill>
                  <a:srgbClr val="993300"/>
                </a:solidFill>
              </a:rPr>
              <a:t>Proporciona </a:t>
            </a:r>
            <a:r>
              <a:rPr lang="es-ES_tradnl" altLang="es-ES" sz="2000" i="1" dirty="0" err="1" smtClean="0">
                <a:solidFill>
                  <a:srgbClr val="993300"/>
                </a:solidFill>
              </a:rPr>
              <a:t>scancode</a:t>
            </a:r>
            <a:r>
              <a:rPr lang="es-ES_tradnl" altLang="es-ES" sz="2000" dirty="0" smtClean="0">
                <a:solidFill>
                  <a:srgbClr val="993300"/>
                </a:solidFill>
              </a:rPr>
              <a:t> </a:t>
            </a:r>
            <a:r>
              <a:rPr lang="es-ES_tradnl" altLang="es-ES" sz="2000" dirty="0">
                <a:solidFill>
                  <a:srgbClr val="993300"/>
                </a:solidFill>
              </a:rPr>
              <a:t>de tecla</a:t>
            </a:r>
          </a:p>
          <a:p>
            <a:pPr algn="just" eaLnBrk="1" hangingPunct="1"/>
            <a:r>
              <a:rPr lang="es-ES_tradnl" altLang="es-ES" sz="2400" dirty="0">
                <a:solidFill>
                  <a:srgbClr val="993300"/>
                </a:solidFill>
              </a:rPr>
              <a:t>Al soltar una tecla:</a:t>
            </a:r>
          </a:p>
          <a:p>
            <a:pPr lvl="1" algn="just" eaLnBrk="1" hangingPunct="1"/>
            <a:r>
              <a:rPr lang="es-ES_tradnl" altLang="es-ES" sz="2000" dirty="0">
                <a:solidFill>
                  <a:srgbClr val="993300"/>
                </a:solidFill>
              </a:rPr>
              <a:t>Genera </a:t>
            </a:r>
            <a:r>
              <a:rPr lang="es-ES_tradnl" altLang="es-ES" sz="2000" dirty="0" smtClean="0">
                <a:solidFill>
                  <a:srgbClr val="993300"/>
                </a:solidFill>
              </a:rPr>
              <a:t>un </a:t>
            </a:r>
            <a:r>
              <a:rPr lang="es-ES_tradnl" altLang="es-ES" sz="2000" i="1" dirty="0" smtClean="0">
                <a:solidFill>
                  <a:srgbClr val="993300"/>
                </a:solidFill>
              </a:rPr>
              <a:t>evento</a:t>
            </a:r>
            <a:r>
              <a:rPr lang="es-ES_tradnl" altLang="es-ES" sz="2000" dirty="0" smtClean="0">
                <a:solidFill>
                  <a:srgbClr val="993300"/>
                </a:solidFill>
              </a:rPr>
              <a:t> de </a:t>
            </a:r>
            <a:r>
              <a:rPr lang="es-ES_tradnl" altLang="es-ES" sz="2000" dirty="0">
                <a:solidFill>
                  <a:srgbClr val="993300"/>
                </a:solidFill>
              </a:rPr>
              <a:t>tecla liberada</a:t>
            </a:r>
          </a:p>
          <a:p>
            <a:pPr lvl="1" algn="just" eaLnBrk="1" hangingPunct="1"/>
            <a:r>
              <a:rPr lang="es-ES_tradnl" altLang="es-ES" sz="2000" dirty="0" smtClean="0">
                <a:solidFill>
                  <a:srgbClr val="993300"/>
                </a:solidFill>
              </a:rPr>
              <a:t>Proporciona </a:t>
            </a:r>
            <a:r>
              <a:rPr lang="es-ES_tradnl" altLang="es-ES" sz="2000" i="1" dirty="0" err="1" smtClean="0">
                <a:solidFill>
                  <a:srgbClr val="993300"/>
                </a:solidFill>
              </a:rPr>
              <a:t>scancode</a:t>
            </a:r>
            <a:r>
              <a:rPr lang="es-ES_tradnl" altLang="es-ES" sz="2000" dirty="0" smtClean="0">
                <a:solidFill>
                  <a:srgbClr val="993300"/>
                </a:solidFill>
              </a:rPr>
              <a:t> </a:t>
            </a:r>
            <a:r>
              <a:rPr lang="es-ES_tradnl" altLang="es-ES" sz="2000" dirty="0">
                <a:solidFill>
                  <a:srgbClr val="993300"/>
                </a:solidFill>
              </a:rPr>
              <a:t>de tecla</a:t>
            </a:r>
          </a:p>
          <a:p>
            <a:pPr algn="just" eaLnBrk="1" hangingPunct="1"/>
            <a:r>
              <a:rPr lang="es-ES_tradnl" altLang="es-ES" sz="2400" dirty="0">
                <a:solidFill>
                  <a:srgbClr val="993300"/>
                </a:solidFill>
              </a:rPr>
              <a:t>Aplicación: detectar combinaciones de teclas</a:t>
            </a:r>
          </a:p>
          <a:p>
            <a:pPr algn="just" eaLnBrk="1" hangingPunct="1"/>
            <a:r>
              <a:rPr lang="es-ES_tradnl" altLang="es-ES" sz="2400" dirty="0">
                <a:solidFill>
                  <a:srgbClr val="993300"/>
                </a:solidFill>
              </a:rPr>
              <a:t>Conversión </a:t>
            </a:r>
            <a:r>
              <a:rPr lang="es-ES_tradnl" altLang="es-ES" sz="2400" i="1" dirty="0" err="1">
                <a:solidFill>
                  <a:srgbClr val="993300"/>
                </a:solidFill>
              </a:rPr>
              <a:t>scancode</a:t>
            </a:r>
            <a:r>
              <a:rPr lang="es-ES_tradnl" altLang="es-ES" sz="2400" dirty="0">
                <a:solidFill>
                  <a:srgbClr val="993300"/>
                </a:solidFill>
              </a:rPr>
              <a:t> </a:t>
            </a:r>
            <a:r>
              <a:rPr lang="es-ES_tradnl" altLang="es-ES" sz="2400" dirty="0">
                <a:solidFill>
                  <a:srgbClr val="993300"/>
                </a:solidFill>
                <a:cs typeface="Arial" panose="020B0604020202020204" pitchFamily="34" charset="0"/>
              </a:rPr>
              <a:t>↔</a:t>
            </a:r>
            <a:r>
              <a:rPr lang="es-ES_tradnl" altLang="es-ES" sz="2400" dirty="0">
                <a:solidFill>
                  <a:srgbClr val="993300"/>
                </a:solidFill>
              </a:rPr>
              <a:t> carácter: en gestor de teclado</a:t>
            </a:r>
          </a:p>
        </p:txBody>
      </p:sp>
      <p:grpSp>
        <p:nvGrpSpPr>
          <p:cNvPr id="5" name="Group 245"/>
          <p:cNvGrpSpPr>
            <a:grpSpLocks/>
          </p:cNvGrpSpPr>
          <p:nvPr/>
        </p:nvGrpSpPr>
        <p:grpSpPr bwMode="auto">
          <a:xfrm>
            <a:off x="4783138" y="5798095"/>
            <a:ext cx="608012" cy="617538"/>
            <a:chOff x="3013" y="3834"/>
            <a:chExt cx="383" cy="389"/>
          </a:xfrm>
        </p:grpSpPr>
        <p:sp>
          <p:nvSpPr>
            <p:cNvPr id="6" name="Freeform 195"/>
            <p:cNvSpPr>
              <a:spLocks/>
            </p:cNvSpPr>
            <p:nvPr/>
          </p:nvSpPr>
          <p:spPr bwMode="auto">
            <a:xfrm>
              <a:off x="3061" y="3876"/>
              <a:ext cx="261" cy="199"/>
            </a:xfrm>
            <a:custGeom>
              <a:avLst/>
              <a:gdLst>
                <a:gd name="T0" fmla="*/ 1 w 521"/>
                <a:gd name="T1" fmla="*/ 1 h 397"/>
                <a:gd name="T2" fmla="*/ 1 w 521"/>
                <a:gd name="T3" fmla="*/ 1 h 397"/>
                <a:gd name="T4" fmla="*/ 0 w 521"/>
                <a:gd name="T5" fmla="*/ 1 h 397"/>
                <a:gd name="T6" fmla="*/ 0 w 521"/>
                <a:gd name="T7" fmla="*/ 1 h 397"/>
                <a:gd name="T8" fmla="*/ 0 w 521"/>
                <a:gd name="T9" fmla="*/ 1 h 397"/>
                <a:gd name="T10" fmla="*/ 1 w 521"/>
                <a:gd name="T11" fmla="*/ 1 h 397"/>
                <a:gd name="T12" fmla="*/ 1 w 521"/>
                <a:gd name="T13" fmla="*/ 1 h 397"/>
                <a:gd name="T14" fmla="*/ 1 w 521"/>
                <a:gd name="T15" fmla="*/ 1 h 397"/>
                <a:gd name="T16" fmla="*/ 1 w 521"/>
                <a:gd name="T17" fmla="*/ 1 h 397"/>
                <a:gd name="T18" fmla="*/ 1 w 521"/>
                <a:gd name="T19" fmla="*/ 1 h 397"/>
                <a:gd name="T20" fmla="*/ 1 w 521"/>
                <a:gd name="T21" fmla="*/ 1 h 397"/>
                <a:gd name="T22" fmla="*/ 1 w 521"/>
                <a:gd name="T23" fmla="*/ 1 h 397"/>
                <a:gd name="T24" fmla="*/ 1 w 521"/>
                <a:gd name="T25" fmla="*/ 1 h 397"/>
                <a:gd name="T26" fmla="*/ 1 w 521"/>
                <a:gd name="T27" fmla="*/ 1 h 397"/>
                <a:gd name="T28" fmla="*/ 1 w 521"/>
                <a:gd name="T29" fmla="*/ 1 h 397"/>
                <a:gd name="T30" fmla="*/ 1 w 521"/>
                <a:gd name="T31" fmla="*/ 1 h 397"/>
                <a:gd name="T32" fmla="*/ 1 w 521"/>
                <a:gd name="T33" fmla="*/ 1 h 397"/>
                <a:gd name="T34" fmla="*/ 1 w 521"/>
                <a:gd name="T35" fmla="*/ 1 h 397"/>
                <a:gd name="T36" fmla="*/ 1 w 521"/>
                <a:gd name="T37" fmla="*/ 1 h 397"/>
                <a:gd name="T38" fmla="*/ 1 w 521"/>
                <a:gd name="T39" fmla="*/ 1 h 397"/>
                <a:gd name="T40" fmla="*/ 1 w 521"/>
                <a:gd name="T41" fmla="*/ 1 h 397"/>
                <a:gd name="T42" fmla="*/ 1 w 521"/>
                <a:gd name="T43" fmla="*/ 1 h 397"/>
                <a:gd name="T44" fmla="*/ 1 w 521"/>
                <a:gd name="T45" fmla="*/ 1 h 397"/>
                <a:gd name="T46" fmla="*/ 1 w 521"/>
                <a:gd name="T47" fmla="*/ 1 h 397"/>
                <a:gd name="T48" fmla="*/ 1 w 521"/>
                <a:gd name="T49" fmla="*/ 1 h 397"/>
                <a:gd name="T50" fmla="*/ 1 w 521"/>
                <a:gd name="T51" fmla="*/ 1 h 397"/>
                <a:gd name="T52" fmla="*/ 1 w 521"/>
                <a:gd name="T53" fmla="*/ 1 h 397"/>
                <a:gd name="T54" fmla="*/ 1 w 521"/>
                <a:gd name="T55" fmla="*/ 1 h 397"/>
                <a:gd name="T56" fmla="*/ 1 w 521"/>
                <a:gd name="T57" fmla="*/ 1 h 397"/>
                <a:gd name="T58" fmla="*/ 1 w 521"/>
                <a:gd name="T59" fmla="*/ 1 h 397"/>
                <a:gd name="T60" fmla="*/ 1 w 521"/>
                <a:gd name="T61" fmla="*/ 1 h 397"/>
                <a:gd name="T62" fmla="*/ 1 w 521"/>
                <a:gd name="T63" fmla="*/ 1 h 397"/>
                <a:gd name="T64" fmla="*/ 1 w 521"/>
                <a:gd name="T65" fmla="*/ 1 h 397"/>
                <a:gd name="T66" fmla="*/ 1 w 521"/>
                <a:gd name="T67" fmla="*/ 1 h 397"/>
                <a:gd name="T68" fmla="*/ 1 w 521"/>
                <a:gd name="T69" fmla="*/ 1 h 397"/>
                <a:gd name="T70" fmla="*/ 1 w 521"/>
                <a:gd name="T71" fmla="*/ 1 h 397"/>
                <a:gd name="T72" fmla="*/ 1 w 521"/>
                <a:gd name="T73" fmla="*/ 1 h 397"/>
                <a:gd name="T74" fmla="*/ 1 w 521"/>
                <a:gd name="T75" fmla="*/ 1 h 397"/>
                <a:gd name="T76" fmla="*/ 1 w 521"/>
                <a:gd name="T77" fmla="*/ 1 h 397"/>
                <a:gd name="T78" fmla="*/ 1 w 521"/>
                <a:gd name="T79" fmla="*/ 1 h 397"/>
                <a:gd name="T80" fmla="*/ 1 w 521"/>
                <a:gd name="T81" fmla="*/ 1 h 397"/>
                <a:gd name="T82" fmla="*/ 1 w 521"/>
                <a:gd name="T83" fmla="*/ 1 h 397"/>
                <a:gd name="T84" fmla="*/ 1 w 521"/>
                <a:gd name="T85" fmla="*/ 1 h 397"/>
                <a:gd name="T86" fmla="*/ 1 w 521"/>
                <a:gd name="T87" fmla="*/ 1 h 397"/>
                <a:gd name="T88" fmla="*/ 1 w 521"/>
                <a:gd name="T89" fmla="*/ 1 h 397"/>
                <a:gd name="T90" fmla="*/ 1 w 521"/>
                <a:gd name="T91" fmla="*/ 1 h 397"/>
                <a:gd name="T92" fmla="*/ 1 w 521"/>
                <a:gd name="T93" fmla="*/ 1 h 397"/>
                <a:gd name="T94" fmla="*/ 1 w 521"/>
                <a:gd name="T95" fmla="*/ 1 h 397"/>
                <a:gd name="T96" fmla="*/ 1 w 521"/>
                <a:gd name="T97" fmla="*/ 1 h 397"/>
                <a:gd name="T98" fmla="*/ 1 w 521"/>
                <a:gd name="T99" fmla="*/ 1 h 397"/>
                <a:gd name="T100" fmla="*/ 1 w 521"/>
                <a:gd name="T101" fmla="*/ 1 h 397"/>
                <a:gd name="T102" fmla="*/ 1 w 521"/>
                <a:gd name="T103" fmla="*/ 1 h 397"/>
                <a:gd name="T104" fmla="*/ 1 w 521"/>
                <a:gd name="T105" fmla="*/ 1 h 397"/>
                <a:gd name="T106" fmla="*/ 1 w 521"/>
                <a:gd name="T107" fmla="*/ 1 h 397"/>
                <a:gd name="T108" fmla="*/ 1 w 521"/>
                <a:gd name="T109" fmla="*/ 1 h 397"/>
                <a:gd name="T110" fmla="*/ 1 w 521"/>
                <a:gd name="T111" fmla="*/ 1 h 397"/>
                <a:gd name="T112" fmla="*/ 1 w 521"/>
                <a:gd name="T113" fmla="*/ 1 h 397"/>
                <a:gd name="T114" fmla="*/ 1 w 521"/>
                <a:gd name="T115" fmla="*/ 1 h 397"/>
                <a:gd name="T116" fmla="*/ 1 w 521"/>
                <a:gd name="T117" fmla="*/ 1 h 397"/>
                <a:gd name="T118" fmla="*/ 1 w 521"/>
                <a:gd name="T119" fmla="*/ 1 h 397"/>
                <a:gd name="T120" fmla="*/ 1 w 521"/>
                <a:gd name="T121" fmla="*/ 1 h 397"/>
                <a:gd name="T122" fmla="*/ 1 w 521"/>
                <a:gd name="T123" fmla="*/ 1 h 397"/>
                <a:gd name="T124" fmla="*/ 1 w 521"/>
                <a:gd name="T125" fmla="*/ 0 h 3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21"/>
                <a:gd name="T190" fmla="*/ 0 h 397"/>
                <a:gd name="T191" fmla="*/ 521 w 521"/>
                <a:gd name="T192" fmla="*/ 397 h 3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21" h="397">
                  <a:moveTo>
                    <a:pt x="6" y="0"/>
                  </a:moveTo>
                  <a:lnTo>
                    <a:pt x="4" y="3"/>
                  </a:lnTo>
                  <a:lnTo>
                    <a:pt x="4" y="11"/>
                  </a:lnTo>
                  <a:lnTo>
                    <a:pt x="2" y="17"/>
                  </a:lnTo>
                  <a:lnTo>
                    <a:pt x="2" y="24"/>
                  </a:lnTo>
                  <a:lnTo>
                    <a:pt x="2" y="30"/>
                  </a:lnTo>
                  <a:lnTo>
                    <a:pt x="2" y="36"/>
                  </a:lnTo>
                  <a:lnTo>
                    <a:pt x="2" y="41"/>
                  </a:lnTo>
                  <a:lnTo>
                    <a:pt x="2" y="47"/>
                  </a:lnTo>
                  <a:lnTo>
                    <a:pt x="0" y="55"/>
                  </a:lnTo>
                  <a:lnTo>
                    <a:pt x="0" y="60"/>
                  </a:lnTo>
                  <a:lnTo>
                    <a:pt x="0" y="66"/>
                  </a:lnTo>
                  <a:lnTo>
                    <a:pt x="0" y="74"/>
                  </a:lnTo>
                  <a:lnTo>
                    <a:pt x="0" y="79"/>
                  </a:lnTo>
                  <a:lnTo>
                    <a:pt x="0" y="85"/>
                  </a:lnTo>
                  <a:lnTo>
                    <a:pt x="0" y="91"/>
                  </a:lnTo>
                  <a:lnTo>
                    <a:pt x="0" y="100"/>
                  </a:lnTo>
                  <a:lnTo>
                    <a:pt x="0" y="106"/>
                  </a:lnTo>
                  <a:lnTo>
                    <a:pt x="0" y="114"/>
                  </a:lnTo>
                  <a:lnTo>
                    <a:pt x="0" y="119"/>
                  </a:lnTo>
                  <a:lnTo>
                    <a:pt x="0" y="127"/>
                  </a:lnTo>
                  <a:lnTo>
                    <a:pt x="0" y="133"/>
                  </a:lnTo>
                  <a:lnTo>
                    <a:pt x="2" y="138"/>
                  </a:lnTo>
                  <a:lnTo>
                    <a:pt x="2" y="146"/>
                  </a:lnTo>
                  <a:lnTo>
                    <a:pt x="4" y="153"/>
                  </a:lnTo>
                  <a:lnTo>
                    <a:pt x="4" y="159"/>
                  </a:lnTo>
                  <a:lnTo>
                    <a:pt x="4" y="167"/>
                  </a:lnTo>
                  <a:lnTo>
                    <a:pt x="6" y="172"/>
                  </a:lnTo>
                  <a:lnTo>
                    <a:pt x="6" y="180"/>
                  </a:lnTo>
                  <a:lnTo>
                    <a:pt x="6" y="186"/>
                  </a:lnTo>
                  <a:lnTo>
                    <a:pt x="7" y="193"/>
                  </a:lnTo>
                  <a:lnTo>
                    <a:pt x="7" y="199"/>
                  </a:lnTo>
                  <a:lnTo>
                    <a:pt x="9" y="207"/>
                  </a:lnTo>
                  <a:lnTo>
                    <a:pt x="9" y="212"/>
                  </a:lnTo>
                  <a:lnTo>
                    <a:pt x="11" y="222"/>
                  </a:lnTo>
                  <a:lnTo>
                    <a:pt x="13" y="228"/>
                  </a:lnTo>
                  <a:lnTo>
                    <a:pt x="13" y="235"/>
                  </a:lnTo>
                  <a:lnTo>
                    <a:pt x="15" y="241"/>
                  </a:lnTo>
                  <a:lnTo>
                    <a:pt x="17" y="247"/>
                  </a:lnTo>
                  <a:lnTo>
                    <a:pt x="17" y="254"/>
                  </a:lnTo>
                  <a:lnTo>
                    <a:pt x="19" y="262"/>
                  </a:lnTo>
                  <a:lnTo>
                    <a:pt x="19" y="267"/>
                  </a:lnTo>
                  <a:lnTo>
                    <a:pt x="21" y="275"/>
                  </a:lnTo>
                  <a:lnTo>
                    <a:pt x="21" y="283"/>
                  </a:lnTo>
                  <a:lnTo>
                    <a:pt x="23" y="288"/>
                  </a:lnTo>
                  <a:lnTo>
                    <a:pt x="25" y="294"/>
                  </a:lnTo>
                  <a:lnTo>
                    <a:pt x="25" y="302"/>
                  </a:lnTo>
                  <a:lnTo>
                    <a:pt x="26" y="309"/>
                  </a:lnTo>
                  <a:lnTo>
                    <a:pt x="28" y="315"/>
                  </a:lnTo>
                  <a:lnTo>
                    <a:pt x="30" y="323"/>
                  </a:lnTo>
                  <a:lnTo>
                    <a:pt x="34" y="330"/>
                  </a:lnTo>
                  <a:lnTo>
                    <a:pt x="40" y="336"/>
                  </a:lnTo>
                  <a:lnTo>
                    <a:pt x="46" y="343"/>
                  </a:lnTo>
                  <a:lnTo>
                    <a:pt x="51" y="345"/>
                  </a:lnTo>
                  <a:lnTo>
                    <a:pt x="59" y="349"/>
                  </a:lnTo>
                  <a:lnTo>
                    <a:pt x="66" y="351"/>
                  </a:lnTo>
                  <a:lnTo>
                    <a:pt x="76" y="355"/>
                  </a:lnTo>
                  <a:lnTo>
                    <a:pt x="82" y="355"/>
                  </a:lnTo>
                  <a:lnTo>
                    <a:pt x="91" y="357"/>
                  </a:lnTo>
                  <a:lnTo>
                    <a:pt x="99" y="357"/>
                  </a:lnTo>
                  <a:lnTo>
                    <a:pt x="106" y="359"/>
                  </a:lnTo>
                  <a:lnTo>
                    <a:pt x="116" y="359"/>
                  </a:lnTo>
                  <a:lnTo>
                    <a:pt x="122" y="361"/>
                  </a:lnTo>
                  <a:lnTo>
                    <a:pt x="131" y="362"/>
                  </a:lnTo>
                  <a:lnTo>
                    <a:pt x="139" y="364"/>
                  </a:lnTo>
                  <a:lnTo>
                    <a:pt x="144" y="364"/>
                  </a:lnTo>
                  <a:lnTo>
                    <a:pt x="150" y="364"/>
                  </a:lnTo>
                  <a:lnTo>
                    <a:pt x="156" y="364"/>
                  </a:lnTo>
                  <a:lnTo>
                    <a:pt x="163" y="366"/>
                  </a:lnTo>
                  <a:lnTo>
                    <a:pt x="169" y="366"/>
                  </a:lnTo>
                  <a:lnTo>
                    <a:pt x="175" y="366"/>
                  </a:lnTo>
                  <a:lnTo>
                    <a:pt x="180" y="368"/>
                  </a:lnTo>
                  <a:lnTo>
                    <a:pt x="190" y="368"/>
                  </a:lnTo>
                  <a:lnTo>
                    <a:pt x="194" y="368"/>
                  </a:lnTo>
                  <a:lnTo>
                    <a:pt x="201" y="368"/>
                  </a:lnTo>
                  <a:lnTo>
                    <a:pt x="207" y="370"/>
                  </a:lnTo>
                  <a:lnTo>
                    <a:pt x="215" y="370"/>
                  </a:lnTo>
                  <a:lnTo>
                    <a:pt x="220" y="372"/>
                  </a:lnTo>
                  <a:lnTo>
                    <a:pt x="226" y="372"/>
                  </a:lnTo>
                  <a:lnTo>
                    <a:pt x="234" y="374"/>
                  </a:lnTo>
                  <a:lnTo>
                    <a:pt x="239" y="374"/>
                  </a:lnTo>
                  <a:lnTo>
                    <a:pt x="245" y="374"/>
                  </a:lnTo>
                  <a:lnTo>
                    <a:pt x="251" y="374"/>
                  </a:lnTo>
                  <a:lnTo>
                    <a:pt x="258" y="376"/>
                  </a:lnTo>
                  <a:lnTo>
                    <a:pt x="264" y="376"/>
                  </a:lnTo>
                  <a:lnTo>
                    <a:pt x="270" y="378"/>
                  </a:lnTo>
                  <a:lnTo>
                    <a:pt x="277" y="380"/>
                  </a:lnTo>
                  <a:lnTo>
                    <a:pt x="281" y="380"/>
                  </a:lnTo>
                  <a:lnTo>
                    <a:pt x="289" y="381"/>
                  </a:lnTo>
                  <a:lnTo>
                    <a:pt x="295" y="381"/>
                  </a:lnTo>
                  <a:lnTo>
                    <a:pt x="300" y="383"/>
                  </a:lnTo>
                  <a:lnTo>
                    <a:pt x="308" y="383"/>
                  </a:lnTo>
                  <a:lnTo>
                    <a:pt x="314" y="385"/>
                  </a:lnTo>
                  <a:lnTo>
                    <a:pt x="321" y="385"/>
                  </a:lnTo>
                  <a:lnTo>
                    <a:pt x="327" y="387"/>
                  </a:lnTo>
                  <a:lnTo>
                    <a:pt x="333" y="389"/>
                  </a:lnTo>
                  <a:lnTo>
                    <a:pt x="338" y="391"/>
                  </a:lnTo>
                  <a:lnTo>
                    <a:pt x="344" y="391"/>
                  </a:lnTo>
                  <a:lnTo>
                    <a:pt x="350" y="391"/>
                  </a:lnTo>
                  <a:lnTo>
                    <a:pt x="355" y="391"/>
                  </a:lnTo>
                  <a:lnTo>
                    <a:pt x="361" y="391"/>
                  </a:lnTo>
                  <a:lnTo>
                    <a:pt x="367" y="391"/>
                  </a:lnTo>
                  <a:lnTo>
                    <a:pt x="372" y="393"/>
                  </a:lnTo>
                  <a:lnTo>
                    <a:pt x="378" y="393"/>
                  </a:lnTo>
                  <a:lnTo>
                    <a:pt x="384" y="393"/>
                  </a:lnTo>
                  <a:lnTo>
                    <a:pt x="390" y="393"/>
                  </a:lnTo>
                  <a:lnTo>
                    <a:pt x="395" y="395"/>
                  </a:lnTo>
                  <a:lnTo>
                    <a:pt x="399" y="395"/>
                  </a:lnTo>
                  <a:lnTo>
                    <a:pt x="407" y="395"/>
                  </a:lnTo>
                  <a:lnTo>
                    <a:pt x="410" y="395"/>
                  </a:lnTo>
                  <a:lnTo>
                    <a:pt x="418" y="397"/>
                  </a:lnTo>
                  <a:lnTo>
                    <a:pt x="424" y="397"/>
                  </a:lnTo>
                  <a:lnTo>
                    <a:pt x="429" y="397"/>
                  </a:lnTo>
                  <a:lnTo>
                    <a:pt x="435" y="397"/>
                  </a:lnTo>
                  <a:lnTo>
                    <a:pt x="441" y="397"/>
                  </a:lnTo>
                  <a:lnTo>
                    <a:pt x="447" y="397"/>
                  </a:lnTo>
                  <a:lnTo>
                    <a:pt x="452" y="397"/>
                  </a:lnTo>
                  <a:lnTo>
                    <a:pt x="458" y="397"/>
                  </a:lnTo>
                  <a:lnTo>
                    <a:pt x="466" y="397"/>
                  </a:lnTo>
                  <a:lnTo>
                    <a:pt x="469" y="397"/>
                  </a:lnTo>
                  <a:lnTo>
                    <a:pt x="477" y="397"/>
                  </a:lnTo>
                  <a:lnTo>
                    <a:pt x="481" y="397"/>
                  </a:lnTo>
                  <a:lnTo>
                    <a:pt x="487" y="395"/>
                  </a:lnTo>
                  <a:lnTo>
                    <a:pt x="492" y="395"/>
                  </a:lnTo>
                  <a:lnTo>
                    <a:pt x="498" y="395"/>
                  </a:lnTo>
                  <a:lnTo>
                    <a:pt x="504" y="393"/>
                  </a:lnTo>
                  <a:lnTo>
                    <a:pt x="509" y="393"/>
                  </a:lnTo>
                  <a:lnTo>
                    <a:pt x="515" y="391"/>
                  </a:lnTo>
                  <a:lnTo>
                    <a:pt x="521" y="391"/>
                  </a:lnTo>
                  <a:lnTo>
                    <a:pt x="496" y="307"/>
                  </a:lnTo>
                  <a:lnTo>
                    <a:pt x="488" y="307"/>
                  </a:lnTo>
                  <a:lnTo>
                    <a:pt x="483" y="307"/>
                  </a:lnTo>
                  <a:lnTo>
                    <a:pt x="477" y="307"/>
                  </a:lnTo>
                  <a:lnTo>
                    <a:pt x="469" y="309"/>
                  </a:lnTo>
                  <a:lnTo>
                    <a:pt x="464" y="309"/>
                  </a:lnTo>
                  <a:lnTo>
                    <a:pt x="456" y="309"/>
                  </a:lnTo>
                  <a:lnTo>
                    <a:pt x="450" y="311"/>
                  </a:lnTo>
                  <a:lnTo>
                    <a:pt x="445" y="311"/>
                  </a:lnTo>
                  <a:lnTo>
                    <a:pt x="437" y="311"/>
                  </a:lnTo>
                  <a:lnTo>
                    <a:pt x="429" y="313"/>
                  </a:lnTo>
                  <a:lnTo>
                    <a:pt x="424" y="313"/>
                  </a:lnTo>
                  <a:lnTo>
                    <a:pt x="418" y="313"/>
                  </a:lnTo>
                  <a:lnTo>
                    <a:pt x="410" y="313"/>
                  </a:lnTo>
                  <a:lnTo>
                    <a:pt x="405" y="313"/>
                  </a:lnTo>
                  <a:lnTo>
                    <a:pt x="399" y="315"/>
                  </a:lnTo>
                  <a:lnTo>
                    <a:pt x="391" y="317"/>
                  </a:lnTo>
                  <a:lnTo>
                    <a:pt x="386" y="317"/>
                  </a:lnTo>
                  <a:lnTo>
                    <a:pt x="380" y="319"/>
                  </a:lnTo>
                  <a:lnTo>
                    <a:pt x="372" y="319"/>
                  </a:lnTo>
                  <a:lnTo>
                    <a:pt x="367" y="319"/>
                  </a:lnTo>
                  <a:lnTo>
                    <a:pt x="359" y="321"/>
                  </a:lnTo>
                  <a:lnTo>
                    <a:pt x="353" y="323"/>
                  </a:lnTo>
                  <a:lnTo>
                    <a:pt x="348" y="323"/>
                  </a:lnTo>
                  <a:lnTo>
                    <a:pt x="340" y="324"/>
                  </a:lnTo>
                  <a:lnTo>
                    <a:pt x="334" y="324"/>
                  </a:lnTo>
                  <a:lnTo>
                    <a:pt x="327" y="326"/>
                  </a:lnTo>
                  <a:lnTo>
                    <a:pt x="321" y="326"/>
                  </a:lnTo>
                  <a:lnTo>
                    <a:pt x="315" y="328"/>
                  </a:lnTo>
                  <a:lnTo>
                    <a:pt x="308" y="328"/>
                  </a:lnTo>
                  <a:lnTo>
                    <a:pt x="302" y="330"/>
                  </a:lnTo>
                  <a:lnTo>
                    <a:pt x="295" y="332"/>
                  </a:lnTo>
                  <a:lnTo>
                    <a:pt x="289" y="334"/>
                  </a:lnTo>
                  <a:lnTo>
                    <a:pt x="281" y="334"/>
                  </a:lnTo>
                  <a:lnTo>
                    <a:pt x="276" y="336"/>
                  </a:lnTo>
                  <a:lnTo>
                    <a:pt x="268" y="336"/>
                  </a:lnTo>
                  <a:lnTo>
                    <a:pt x="262" y="336"/>
                  </a:lnTo>
                  <a:lnTo>
                    <a:pt x="255" y="336"/>
                  </a:lnTo>
                  <a:lnTo>
                    <a:pt x="249" y="338"/>
                  </a:lnTo>
                  <a:lnTo>
                    <a:pt x="243" y="338"/>
                  </a:lnTo>
                  <a:lnTo>
                    <a:pt x="236" y="338"/>
                  </a:lnTo>
                  <a:lnTo>
                    <a:pt x="230" y="338"/>
                  </a:lnTo>
                  <a:lnTo>
                    <a:pt x="224" y="338"/>
                  </a:lnTo>
                  <a:lnTo>
                    <a:pt x="218" y="338"/>
                  </a:lnTo>
                  <a:lnTo>
                    <a:pt x="211" y="338"/>
                  </a:lnTo>
                  <a:lnTo>
                    <a:pt x="205" y="338"/>
                  </a:lnTo>
                  <a:lnTo>
                    <a:pt x="198" y="338"/>
                  </a:lnTo>
                  <a:lnTo>
                    <a:pt x="192" y="338"/>
                  </a:lnTo>
                  <a:lnTo>
                    <a:pt x="184" y="340"/>
                  </a:lnTo>
                  <a:lnTo>
                    <a:pt x="177" y="338"/>
                  </a:lnTo>
                  <a:lnTo>
                    <a:pt x="171" y="338"/>
                  </a:lnTo>
                  <a:lnTo>
                    <a:pt x="163" y="338"/>
                  </a:lnTo>
                  <a:lnTo>
                    <a:pt x="158" y="338"/>
                  </a:lnTo>
                  <a:lnTo>
                    <a:pt x="150" y="336"/>
                  </a:lnTo>
                  <a:lnTo>
                    <a:pt x="144" y="336"/>
                  </a:lnTo>
                  <a:lnTo>
                    <a:pt x="139" y="336"/>
                  </a:lnTo>
                  <a:lnTo>
                    <a:pt x="133" y="336"/>
                  </a:lnTo>
                  <a:lnTo>
                    <a:pt x="125" y="334"/>
                  </a:lnTo>
                  <a:lnTo>
                    <a:pt x="120" y="334"/>
                  </a:lnTo>
                  <a:lnTo>
                    <a:pt x="114" y="332"/>
                  </a:lnTo>
                  <a:lnTo>
                    <a:pt x="106" y="332"/>
                  </a:lnTo>
                  <a:lnTo>
                    <a:pt x="101" y="330"/>
                  </a:lnTo>
                  <a:lnTo>
                    <a:pt x="93" y="330"/>
                  </a:lnTo>
                  <a:lnTo>
                    <a:pt x="87" y="328"/>
                  </a:lnTo>
                  <a:lnTo>
                    <a:pt x="82" y="328"/>
                  </a:lnTo>
                  <a:lnTo>
                    <a:pt x="74" y="326"/>
                  </a:lnTo>
                  <a:lnTo>
                    <a:pt x="66" y="324"/>
                  </a:lnTo>
                  <a:lnTo>
                    <a:pt x="61" y="321"/>
                  </a:lnTo>
                  <a:lnTo>
                    <a:pt x="59" y="315"/>
                  </a:lnTo>
                  <a:lnTo>
                    <a:pt x="55" y="309"/>
                  </a:lnTo>
                  <a:lnTo>
                    <a:pt x="55" y="302"/>
                  </a:lnTo>
                  <a:lnTo>
                    <a:pt x="55" y="294"/>
                  </a:lnTo>
                  <a:lnTo>
                    <a:pt x="55" y="286"/>
                  </a:lnTo>
                  <a:lnTo>
                    <a:pt x="55" y="279"/>
                  </a:lnTo>
                  <a:lnTo>
                    <a:pt x="55" y="271"/>
                  </a:lnTo>
                  <a:lnTo>
                    <a:pt x="55" y="262"/>
                  </a:lnTo>
                  <a:lnTo>
                    <a:pt x="57" y="254"/>
                  </a:lnTo>
                  <a:lnTo>
                    <a:pt x="57" y="247"/>
                  </a:lnTo>
                  <a:lnTo>
                    <a:pt x="59" y="241"/>
                  </a:lnTo>
                  <a:lnTo>
                    <a:pt x="61" y="233"/>
                  </a:lnTo>
                  <a:lnTo>
                    <a:pt x="61" y="226"/>
                  </a:lnTo>
                  <a:lnTo>
                    <a:pt x="63" y="218"/>
                  </a:lnTo>
                  <a:lnTo>
                    <a:pt x="65" y="210"/>
                  </a:lnTo>
                  <a:lnTo>
                    <a:pt x="66" y="203"/>
                  </a:lnTo>
                  <a:lnTo>
                    <a:pt x="68" y="195"/>
                  </a:lnTo>
                  <a:lnTo>
                    <a:pt x="70" y="188"/>
                  </a:lnTo>
                  <a:lnTo>
                    <a:pt x="70" y="180"/>
                  </a:lnTo>
                  <a:lnTo>
                    <a:pt x="72" y="172"/>
                  </a:lnTo>
                  <a:lnTo>
                    <a:pt x="72" y="165"/>
                  </a:lnTo>
                  <a:lnTo>
                    <a:pt x="74" y="159"/>
                  </a:lnTo>
                  <a:lnTo>
                    <a:pt x="74" y="155"/>
                  </a:lnTo>
                  <a:lnTo>
                    <a:pt x="74" y="150"/>
                  </a:lnTo>
                  <a:lnTo>
                    <a:pt x="76" y="146"/>
                  </a:lnTo>
                  <a:lnTo>
                    <a:pt x="76" y="140"/>
                  </a:lnTo>
                  <a:lnTo>
                    <a:pt x="78" y="134"/>
                  </a:lnTo>
                  <a:lnTo>
                    <a:pt x="78" y="131"/>
                  </a:lnTo>
                  <a:lnTo>
                    <a:pt x="80" y="127"/>
                  </a:lnTo>
                  <a:lnTo>
                    <a:pt x="80" y="121"/>
                  </a:lnTo>
                  <a:lnTo>
                    <a:pt x="80" y="115"/>
                  </a:lnTo>
                  <a:lnTo>
                    <a:pt x="82" y="112"/>
                  </a:lnTo>
                  <a:lnTo>
                    <a:pt x="82" y="106"/>
                  </a:lnTo>
                  <a:lnTo>
                    <a:pt x="82" y="102"/>
                  </a:lnTo>
                  <a:lnTo>
                    <a:pt x="84" y="96"/>
                  </a:lnTo>
                  <a:lnTo>
                    <a:pt x="84" y="91"/>
                  </a:lnTo>
                  <a:lnTo>
                    <a:pt x="85" y="87"/>
                  </a:lnTo>
                  <a:lnTo>
                    <a:pt x="85" y="81"/>
                  </a:lnTo>
                  <a:lnTo>
                    <a:pt x="85" y="77"/>
                  </a:lnTo>
                  <a:lnTo>
                    <a:pt x="85" y="72"/>
                  </a:lnTo>
                  <a:lnTo>
                    <a:pt x="87" y="68"/>
                  </a:lnTo>
                  <a:lnTo>
                    <a:pt x="87" y="62"/>
                  </a:lnTo>
                  <a:lnTo>
                    <a:pt x="87" y="58"/>
                  </a:lnTo>
                  <a:lnTo>
                    <a:pt x="89" y="53"/>
                  </a:lnTo>
                  <a:lnTo>
                    <a:pt x="89" y="47"/>
                  </a:lnTo>
                  <a:lnTo>
                    <a:pt x="89" y="43"/>
                  </a:lnTo>
                  <a:lnTo>
                    <a:pt x="91" y="39"/>
                  </a:lnTo>
                  <a:lnTo>
                    <a:pt x="91" y="34"/>
                  </a:lnTo>
                  <a:lnTo>
                    <a:pt x="91" y="30"/>
                  </a:lnTo>
                  <a:lnTo>
                    <a:pt x="91" y="24"/>
                  </a:lnTo>
                  <a:lnTo>
                    <a:pt x="91" y="20"/>
                  </a:lnTo>
                  <a:lnTo>
                    <a:pt x="93" y="17"/>
                  </a:lnTo>
                  <a:lnTo>
                    <a:pt x="93"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7" name="Freeform 196"/>
            <p:cNvSpPr>
              <a:spLocks/>
            </p:cNvSpPr>
            <p:nvPr/>
          </p:nvSpPr>
          <p:spPr bwMode="auto">
            <a:xfrm>
              <a:off x="3109" y="3834"/>
              <a:ext cx="242" cy="201"/>
            </a:xfrm>
            <a:custGeom>
              <a:avLst/>
              <a:gdLst>
                <a:gd name="T0" fmla="*/ 0 w 485"/>
                <a:gd name="T1" fmla="*/ 0 h 403"/>
                <a:gd name="T2" fmla="*/ 0 w 485"/>
                <a:gd name="T3" fmla="*/ 0 h 403"/>
                <a:gd name="T4" fmla="*/ 0 w 485"/>
                <a:gd name="T5" fmla="*/ 0 h 403"/>
                <a:gd name="T6" fmla="*/ 0 w 485"/>
                <a:gd name="T7" fmla="*/ 0 h 403"/>
                <a:gd name="T8" fmla="*/ 0 w 485"/>
                <a:gd name="T9" fmla="*/ 0 h 403"/>
                <a:gd name="T10" fmla="*/ 0 w 485"/>
                <a:gd name="T11" fmla="*/ 0 h 403"/>
                <a:gd name="T12" fmla="*/ 0 w 485"/>
                <a:gd name="T13" fmla="*/ 0 h 403"/>
                <a:gd name="T14" fmla="*/ 0 w 485"/>
                <a:gd name="T15" fmla="*/ 0 h 403"/>
                <a:gd name="T16" fmla="*/ 0 w 485"/>
                <a:gd name="T17" fmla="*/ 0 h 403"/>
                <a:gd name="T18" fmla="*/ 0 w 485"/>
                <a:gd name="T19" fmla="*/ 0 h 403"/>
                <a:gd name="T20" fmla="*/ 0 w 485"/>
                <a:gd name="T21" fmla="*/ 0 h 403"/>
                <a:gd name="T22" fmla="*/ 0 w 485"/>
                <a:gd name="T23" fmla="*/ 0 h 403"/>
                <a:gd name="T24" fmla="*/ 0 w 485"/>
                <a:gd name="T25" fmla="*/ 0 h 403"/>
                <a:gd name="T26" fmla="*/ 0 w 485"/>
                <a:gd name="T27" fmla="*/ 0 h 403"/>
                <a:gd name="T28" fmla="*/ 0 w 485"/>
                <a:gd name="T29" fmla="*/ 0 h 403"/>
                <a:gd name="T30" fmla="*/ 0 w 485"/>
                <a:gd name="T31" fmla="*/ 0 h 403"/>
                <a:gd name="T32" fmla="*/ 0 w 485"/>
                <a:gd name="T33" fmla="*/ 0 h 403"/>
                <a:gd name="T34" fmla="*/ 0 w 485"/>
                <a:gd name="T35" fmla="*/ 0 h 403"/>
                <a:gd name="T36" fmla="*/ 0 w 485"/>
                <a:gd name="T37" fmla="*/ 0 h 403"/>
                <a:gd name="T38" fmla="*/ 0 w 485"/>
                <a:gd name="T39" fmla="*/ 0 h 403"/>
                <a:gd name="T40" fmla="*/ 0 w 485"/>
                <a:gd name="T41" fmla="*/ 0 h 403"/>
                <a:gd name="T42" fmla="*/ 0 w 485"/>
                <a:gd name="T43" fmla="*/ 0 h 403"/>
                <a:gd name="T44" fmla="*/ 0 w 485"/>
                <a:gd name="T45" fmla="*/ 0 h 403"/>
                <a:gd name="T46" fmla="*/ 0 w 485"/>
                <a:gd name="T47" fmla="*/ 0 h 403"/>
                <a:gd name="T48" fmla="*/ 0 w 485"/>
                <a:gd name="T49" fmla="*/ 0 h 403"/>
                <a:gd name="T50" fmla="*/ 0 w 485"/>
                <a:gd name="T51" fmla="*/ 0 h 403"/>
                <a:gd name="T52" fmla="*/ 0 w 485"/>
                <a:gd name="T53" fmla="*/ 0 h 403"/>
                <a:gd name="T54" fmla="*/ 0 w 485"/>
                <a:gd name="T55" fmla="*/ 0 h 403"/>
                <a:gd name="T56" fmla="*/ 0 w 485"/>
                <a:gd name="T57" fmla="*/ 0 h 403"/>
                <a:gd name="T58" fmla="*/ 0 w 485"/>
                <a:gd name="T59" fmla="*/ 0 h 403"/>
                <a:gd name="T60" fmla="*/ 0 w 485"/>
                <a:gd name="T61" fmla="*/ 0 h 403"/>
                <a:gd name="T62" fmla="*/ 0 w 485"/>
                <a:gd name="T63" fmla="*/ 0 h 403"/>
                <a:gd name="T64" fmla="*/ 0 w 485"/>
                <a:gd name="T65" fmla="*/ 0 h 403"/>
                <a:gd name="T66" fmla="*/ 0 w 485"/>
                <a:gd name="T67" fmla="*/ 0 h 403"/>
                <a:gd name="T68" fmla="*/ 0 w 485"/>
                <a:gd name="T69" fmla="*/ 0 h 403"/>
                <a:gd name="T70" fmla="*/ 0 w 485"/>
                <a:gd name="T71" fmla="*/ 0 h 403"/>
                <a:gd name="T72" fmla="*/ 0 w 485"/>
                <a:gd name="T73" fmla="*/ 0 h 403"/>
                <a:gd name="T74" fmla="*/ 0 w 485"/>
                <a:gd name="T75" fmla="*/ 0 h 403"/>
                <a:gd name="T76" fmla="*/ 0 w 485"/>
                <a:gd name="T77" fmla="*/ 0 h 403"/>
                <a:gd name="T78" fmla="*/ 0 w 485"/>
                <a:gd name="T79" fmla="*/ 0 h 403"/>
                <a:gd name="T80" fmla="*/ 0 w 485"/>
                <a:gd name="T81" fmla="*/ 0 h 403"/>
                <a:gd name="T82" fmla="*/ 0 w 485"/>
                <a:gd name="T83" fmla="*/ 0 h 403"/>
                <a:gd name="T84" fmla="*/ 0 w 485"/>
                <a:gd name="T85" fmla="*/ 0 h 403"/>
                <a:gd name="T86" fmla="*/ 0 w 485"/>
                <a:gd name="T87" fmla="*/ 0 h 403"/>
                <a:gd name="T88" fmla="*/ 0 w 485"/>
                <a:gd name="T89" fmla="*/ 0 h 403"/>
                <a:gd name="T90" fmla="*/ 0 w 485"/>
                <a:gd name="T91" fmla="*/ 0 h 403"/>
                <a:gd name="T92" fmla="*/ 0 w 485"/>
                <a:gd name="T93" fmla="*/ 0 h 403"/>
                <a:gd name="T94" fmla="*/ 0 w 485"/>
                <a:gd name="T95" fmla="*/ 0 h 403"/>
                <a:gd name="T96" fmla="*/ 0 w 485"/>
                <a:gd name="T97" fmla="*/ 0 h 403"/>
                <a:gd name="T98" fmla="*/ 0 w 485"/>
                <a:gd name="T99" fmla="*/ 0 h 403"/>
                <a:gd name="T100" fmla="*/ 0 w 485"/>
                <a:gd name="T101" fmla="*/ 0 h 40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5"/>
                <a:gd name="T154" fmla="*/ 0 h 403"/>
                <a:gd name="T155" fmla="*/ 485 w 485"/>
                <a:gd name="T156" fmla="*/ 403 h 40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5" h="403">
                  <a:moveTo>
                    <a:pt x="17" y="99"/>
                  </a:moveTo>
                  <a:lnTo>
                    <a:pt x="21" y="97"/>
                  </a:lnTo>
                  <a:lnTo>
                    <a:pt x="27" y="95"/>
                  </a:lnTo>
                  <a:lnTo>
                    <a:pt x="32" y="95"/>
                  </a:lnTo>
                  <a:lnTo>
                    <a:pt x="38" y="93"/>
                  </a:lnTo>
                  <a:lnTo>
                    <a:pt x="44" y="91"/>
                  </a:lnTo>
                  <a:lnTo>
                    <a:pt x="49" y="91"/>
                  </a:lnTo>
                  <a:lnTo>
                    <a:pt x="53" y="91"/>
                  </a:lnTo>
                  <a:lnTo>
                    <a:pt x="61" y="89"/>
                  </a:lnTo>
                  <a:lnTo>
                    <a:pt x="65" y="87"/>
                  </a:lnTo>
                  <a:lnTo>
                    <a:pt x="70" y="87"/>
                  </a:lnTo>
                  <a:lnTo>
                    <a:pt x="76" y="86"/>
                  </a:lnTo>
                  <a:lnTo>
                    <a:pt x="82" y="86"/>
                  </a:lnTo>
                  <a:lnTo>
                    <a:pt x="85" y="86"/>
                  </a:lnTo>
                  <a:lnTo>
                    <a:pt x="91" y="86"/>
                  </a:lnTo>
                  <a:lnTo>
                    <a:pt x="97" y="84"/>
                  </a:lnTo>
                  <a:lnTo>
                    <a:pt x="104" y="84"/>
                  </a:lnTo>
                  <a:lnTo>
                    <a:pt x="108" y="82"/>
                  </a:lnTo>
                  <a:lnTo>
                    <a:pt x="114" y="80"/>
                  </a:lnTo>
                  <a:lnTo>
                    <a:pt x="120" y="80"/>
                  </a:lnTo>
                  <a:lnTo>
                    <a:pt x="125" y="78"/>
                  </a:lnTo>
                  <a:lnTo>
                    <a:pt x="129" y="76"/>
                  </a:lnTo>
                  <a:lnTo>
                    <a:pt x="135" y="76"/>
                  </a:lnTo>
                  <a:lnTo>
                    <a:pt x="141" y="74"/>
                  </a:lnTo>
                  <a:lnTo>
                    <a:pt x="146" y="74"/>
                  </a:lnTo>
                  <a:lnTo>
                    <a:pt x="152" y="72"/>
                  </a:lnTo>
                  <a:lnTo>
                    <a:pt x="156" y="70"/>
                  </a:lnTo>
                  <a:lnTo>
                    <a:pt x="162" y="68"/>
                  </a:lnTo>
                  <a:lnTo>
                    <a:pt x="167" y="68"/>
                  </a:lnTo>
                  <a:lnTo>
                    <a:pt x="171" y="67"/>
                  </a:lnTo>
                  <a:lnTo>
                    <a:pt x="177" y="67"/>
                  </a:lnTo>
                  <a:lnTo>
                    <a:pt x="182" y="65"/>
                  </a:lnTo>
                  <a:lnTo>
                    <a:pt x="188" y="63"/>
                  </a:lnTo>
                  <a:lnTo>
                    <a:pt x="194" y="63"/>
                  </a:lnTo>
                  <a:lnTo>
                    <a:pt x="200" y="61"/>
                  </a:lnTo>
                  <a:lnTo>
                    <a:pt x="205" y="59"/>
                  </a:lnTo>
                  <a:lnTo>
                    <a:pt x="211" y="57"/>
                  </a:lnTo>
                  <a:lnTo>
                    <a:pt x="217" y="55"/>
                  </a:lnTo>
                  <a:lnTo>
                    <a:pt x="222" y="55"/>
                  </a:lnTo>
                  <a:lnTo>
                    <a:pt x="228" y="55"/>
                  </a:lnTo>
                  <a:lnTo>
                    <a:pt x="234" y="55"/>
                  </a:lnTo>
                  <a:lnTo>
                    <a:pt x="239" y="53"/>
                  </a:lnTo>
                  <a:lnTo>
                    <a:pt x="245" y="51"/>
                  </a:lnTo>
                  <a:lnTo>
                    <a:pt x="251" y="51"/>
                  </a:lnTo>
                  <a:lnTo>
                    <a:pt x="257" y="51"/>
                  </a:lnTo>
                  <a:lnTo>
                    <a:pt x="262" y="49"/>
                  </a:lnTo>
                  <a:lnTo>
                    <a:pt x="270" y="49"/>
                  </a:lnTo>
                  <a:lnTo>
                    <a:pt x="274" y="49"/>
                  </a:lnTo>
                  <a:lnTo>
                    <a:pt x="281" y="49"/>
                  </a:lnTo>
                  <a:lnTo>
                    <a:pt x="287" y="49"/>
                  </a:lnTo>
                  <a:lnTo>
                    <a:pt x="293" y="49"/>
                  </a:lnTo>
                  <a:lnTo>
                    <a:pt x="298" y="49"/>
                  </a:lnTo>
                  <a:lnTo>
                    <a:pt x="304" y="51"/>
                  </a:lnTo>
                  <a:lnTo>
                    <a:pt x="310" y="51"/>
                  </a:lnTo>
                  <a:lnTo>
                    <a:pt x="315" y="51"/>
                  </a:lnTo>
                  <a:lnTo>
                    <a:pt x="323" y="53"/>
                  </a:lnTo>
                  <a:lnTo>
                    <a:pt x="329" y="55"/>
                  </a:lnTo>
                  <a:lnTo>
                    <a:pt x="334" y="55"/>
                  </a:lnTo>
                  <a:lnTo>
                    <a:pt x="340" y="55"/>
                  </a:lnTo>
                  <a:lnTo>
                    <a:pt x="346" y="57"/>
                  </a:lnTo>
                  <a:lnTo>
                    <a:pt x="352" y="61"/>
                  </a:lnTo>
                  <a:lnTo>
                    <a:pt x="357" y="63"/>
                  </a:lnTo>
                  <a:lnTo>
                    <a:pt x="363" y="65"/>
                  </a:lnTo>
                  <a:lnTo>
                    <a:pt x="369" y="68"/>
                  </a:lnTo>
                  <a:lnTo>
                    <a:pt x="374" y="70"/>
                  </a:lnTo>
                  <a:lnTo>
                    <a:pt x="378" y="78"/>
                  </a:lnTo>
                  <a:lnTo>
                    <a:pt x="382" y="86"/>
                  </a:lnTo>
                  <a:lnTo>
                    <a:pt x="386" y="93"/>
                  </a:lnTo>
                  <a:lnTo>
                    <a:pt x="388" y="101"/>
                  </a:lnTo>
                  <a:lnTo>
                    <a:pt x="390" y="108"/>
                  </a:lnTo>
                  <a:lnTo>
                    <a:pt x="393" y="116"/>
                  </a:lnTo>
                  <a:lnTo>
                    <a:pt x="393" y="125"/>
                  </a:lnTo>
                  <a:lnTo>
                    <a:pt x="397" y="133"/>
                  </a:lnTo>
                  <a:lnTo>
                    <a:pt x="397" y="141"/>
                  </a:lnTo>
                  <a:lnTo>
                    <a:pt x="399" y="150"/>
                  </a:lnTo>
                  <a:lnTo>
                    <a:pt x="399" y="154"/>
                  </a:lnTo>
                  <a:lnTo>
                    <a:pt x="399" y="158"/>
                  </a:lnTo>
                  <a:lnTo>
                    <a:pt x="399" y="162"/>
                  </a:lnTo>
                  <a:lnTo>
                    <a:pt x="399" y="167"/>
                  </a:lnTo>
                  <a:lnTo>
                    <a:pt x="399" y="171"/>
                  </a:lnTo>
                  <a:lnTo>
                    <a:pt x="399" y="175"/>
                  </a:lnTo>
                  <a:lnTo>
                    <a:pt x="399" y="179"/>
                  </a:lnTo>
                  <a:lnTo>
                    <a:pt x="399" y="184"/>
                  </a:lnTo>
                  <a:lnTo>
                    <a:pt x="399" y="188"/>
                  </a:lnTo>
                  <a:lnTo>
                    <a:pt x="399" y="194"/>
                  </a:lnTo>
                  <a:lnTo>
                    <a:pt x="399" y="198"/>
                  </a:lnTo>
                  <a:lnTo>
                    <a:pt x="399" y="203"/>
                  </a:lnTo>
                  <a:lnTo>
                    <a:pt x="399" y="211"/>
                  </a:lnTo>
                  <a:lnTo>
                    <a:pt x="399" y="219"/>
                  </a:lnTo>
                  <a:lnTo>
                    <a:pt x="397" y="222"/>
                  </a:lnTo>
                  <a:lnTo>
                    <a:pt x="397" y="228"/>
                  </a:lnTo>
                  <a:lnTo>
                    <a:pt x="397" y="232"/>
                  </a:lnTo>
                  <a:lnTo>
                    <a:pt x="397" y="236"/>
                  </a:lnTo>
                  <a:lnTo>
                    <a:pt x="397" y="241"/>
                  </a:lnTo>
                  <a:lnTo>
                    <a:pt x="397" y="245"/>
                  </a:lnTo>
                  <a:lnTo>
                    <a:pt x="395" y="249"/>
                  </a:lnTo>
                  <a:lnTo>
                    <a:pt x="395" y="255"/>
                  </a:lnTo>
                  <a:lnTo>
                    <a:pt x="395" y="258"/>
                  </a:lnTo>
                  <a:lnTo>
                    <a:pt x="395" y="264"/>
                  </a:lnTo>
                  <a:lnTo>
                    <a:pt x="395" y="268"/>
                  </a:lnTo>
                  <a:lnTo>
                    <a:pt x="395" y="272"/>
                  </a:lnTo>
                  <a:lnTo>
                    <a:pt x="395" y="277"/>
                  </a:lnTo>
                  <a:lnTo>
                    <a:pt x="395" y="281"/>
                  </a:lnTo>
                  <a:lnTo>
                    <a:pt x="393" y="285"/>
                  </a:lnTo>
                  <a:lnTo>
                    <a:pt x="393" y="291"/>
                  </a:lnTo>
                  <a:lnTo>
                    <a:pt x="393" y="295"/>
                  </a:lnTo>
                  <a:lnTo>
                    <a:pt x="393" y="300"/>
                  </a:lnTo>
                  <a:lnTo>
                    <a:pt x="393" y="306"/>
                  </a:lnTo>
                  <a:lnTo>
                    <a:pt x="393" y="310"/>
                  </a:lnTo>
                  <a:lnTo>
                    <a:pt x="393" y="314"/>
                  </a:lnTo>
                  <a:lnTo>
                    <a:pt x="393" y="319"/>
                  </a:lnTo>
                  <a:lnTo>
                    <a:pt x="393" y="323"/>
                  </a:lnTo>
                  <a:lnTo>
                    <a:pt x="395" y="327"/>
                  </a:lnTo>
                  <a:lnTo>
                    <a:pt x="395" y="333"/>
                  </a:lnTo>
                  <a:lnTo>
                    <a:pt x="395" y="338"/>
                  </a:lnTo>
                  <a:lnTo>
                    <a:pt x="397" y="342"/>
                  </a:lnTo>
                  <a:lnTo>
                    <a:pt x="397" y="346"/>
                  </a:lnTo>
                  <a:lnTo>
                    <a:pt x="397" y="353"/>
                  </a:lnTo>
                  <a:lnTo>
                    <a:pt x="397" y="361"/>
                  </a:lnTo>
                  <a:lnTo>
                    <a:pt x="397" y="369"/>
                  </a:lnTo>
                  <a:lnTo>
                    <a:pt x="397" y="374"/>
                  </a:lnTo>
                  <a:lnTo>
                    <a:pt x="397" y="382"/>
                  </a:lnTo>
                  <a:lnTo>
                    <a:pt x="397" y="388"/>
                  </a:lnTo>
                  <a:lnTo>
                    <a:pt x="397" y="395"/>
                  </a:lnTo>
                  <a:lnTo>
                    <a:pt x="397" y="403"/>
                  </a:lnTo>
                  <a:lnTo>
                    <a:pt x="401" y="401"/>
                  </a:lnTo>
                  <a:lnTo>
                    <a:pt x="407" y="399"/>
                  </a:lnTo>
                  <a:lnTo>
                    <a:pt x="412" y="399"/>
                  </a:lnTo>
                  <a:lnTo>
                    <a:pt x="418" y="397"/>
                  </a:lnTo>
                  <a:lnTo>
                    <a:pt x="424" y="393"/>
                  </a:lnTo>
                  <a:lnTo>
                    <a:pt x="430" y="393"/>
                  </a:lnTo>
                  <a:lnTo>
                    <a:pt x="435" y="391"/>
                  </a:lnTo>
                  <a:lnTo>
                    <a:pt x="441" y="390"/>
                  </a:lnTo>
                  <a:lnTo>
                    <a:pt x="445" y="388"/>
                  </a:lnTo>
                  <a:lnTo>
                    <a:pt x="450" y="386"/>
                  </a:lnTo>
                  <a:lnTo>
                    <a:pt x="456" y="384"/>
                  </a:lnTo>
                  <a:lnTo>
                    <a:pt x="462" y="384"/>
                  </a:lnTo>
                  <a:lnTo>
                    <a:pt x="468" y="382"/>
                  </a:lnTo>
                  <a:lnTo>
                    <a:pt x="473" y="380"/>
                  </a:lnTo>
                  <a:lnTo>
                    <a:pt x="479" y="380"/>
                  </a:lnTo>
                  <a:lnTo>
                    <a:pt x="485" y="378"/>
                  </a:lnTo>
                  <a:lnTo>
                    <a:pt x="485" y="374"/>
                  </a:lnTo>
                  <a:lnTo>
                    <a:pt x="485" y="369"/>
                  </a:lnTo>
                  <a:lnTo>
                    <a:pt x="485" y="365"/>
                  </a:lnTo>
                  <a:lnTo>
                    <a:pt x="485" y="361"/>
                  </a:lnTo>
                  <a:lnTo>
                    <a:pt x="485" y="353"/>
                  </a:lnTo>
                  <a:lnTo>
                    <a:pt x="483" y="346"/>
                  </a:lnTo>
                  <a:lnTo>
                    <a:pt x="481" y="336"/>
                  </a:lnTo>
                  <a:lnTo>
                    <a:pt x="481" y="329"/>
                  </a:lnTo>
                  <a:lnTo>
                    <a:pt x="479" y="321"/>
                  </a:lnTo>
                  <a:lnTo>
                    <a:pt x="479" y="314"/>
                  </a:lnTo>
                  <a:lnTo>
                    <a:pt x="477" y="306"/>
                  </a:lnTo>
                  <a:lnTo>
                    <a:pt x="475" y="296"/>
                  </a:lnTo>
                  <a:lnTo>
                    <a:pt x="473" y="289"/>
                  </a:lnTo>
                  <a:lnTo>
                    <a:pt x="473" y="281"/>
                  </a:lnTo>
                  <a:lnTo>
                    <a:pt x="471" y="272"/>
                  </a:lnTo>
                  <a:lnTo>
                    <a:pt x="471" y="264"/>
                  </a:lnTo>
                  <a:lnTo>
                    <a:pt x="469" y="257"/>
                  </a:lnTo>
                  <a:lnTo>
                    <a:pt x="469" y="249"/>
                  </a:lnTo>
                  <a:lnTo>
                    <a:pt x="466" y="243"/>
                  </a:lnTo>
                  <a:lnTo>
                    <a:pt x="462" y="236"/>
                  </a:lnTo>
                  <a:lnTo>
                    <a:pt x="460" y="230"/>
                  </a:lnTo>
                  <a:lnTo>
                    <a:pt x="458" y="224"/>
                  </a:lnTo>
                  <a:lnTo>
                    <a:pt x="454" y="217"/>
                  </a:lnTo>
                  <a:lnTo>
                    <a:pt x="452" y="211"/>
                  </a:lnTo>
                  <a:lnTo>
                    <a:pt x="450" y="205"/>
                  </a:lnTo>
                  <a:lnTo>
                    <a:pt x="449" y="198"/>
                  </a:lnTo>
                  <a:lnTo>
                    <a:pt x="447" y="192"/>
                  </a:lnTo>
                  <a:lnTo>
                    <a:pt x="445" y="184"/>
                  </a:lnTo>
                  <a:lnTo>
                    <a:pt x="443" y="177"/>
                  </a:lnTo>
                  <a:lnTo>
                    <a:pt x="441" y="171"/>
                  </a:lnTo>
                  <a:lnTo>
                    <a:pt x="439" y="163"/>
                  </a:lnTo>
                  <a:lnTo>
                    <a:pt x="437" y="158"/>
                  </a:lnTo>
                  <a:lnTo>
                    <a:pt x="435" y="152"/>
                  </a:lnTo>
                  <a:lnTo>
                    <a:pt x="435" y="146"/>
                  </a:lnTo>
                  <a:lnTo>
                    <a:pt x="431" y="139"/>
                  </a:lnTo>
                  <a:lnTo>
                    <a:pt x="430" y="131"/>
                  </a:lnTo>
                  <a:lnTo>
                    <a:pt x="428" y="125"/>
                  </a:lnTo>
                  <a:lnTo>
                    <a:pt x="426" y="120"/>
                  </a:lnTo>
                  <a:lnTo>
                    <a:pt x="424" y="112"/>
                  </a:lnTo>
                  <a:lnTo>
                    <a:pt x="420" y="106"/>
                  </a:lnTo>
                  <a:lnTo>
                    <a:pt x="418" y="101"/>
                  </a:lnTo>
                  <a:lnTo>
                    <a:pt x="416" y="95"/>
                  </a:lnTo>
                  <a:lnTo>
                    <a:pt x="412" y="87"/>
                  </a:lnTo>
                  <a:lnTo>
                    <a:pt x="411" y="82"/>
                  </a:lnTo>
                  <a:lnTo>
                    <a:pt x="407" y="76"/>
                  </a:lnTo>
                  <a:lnTo>
                    <a:pt x="403" y="70"/>
                  </a:lnTo>
                  <a:lnTo>
                    <a:pt x="399" y="65"/>
                  </a:lnTo>
                  <a:lnTo>
                    <a:pt x="395" y="57"/>
                  </a:lnTo>
                  <a:lnTo>
                    <a:pt x="392" y="51"/>
                  </a:lnTo>
                  <a:lnTo>
                    <a:pt x="388" y="48"/>
                  </a:lnTo>
                  <a:lnTo>
                    <a:pt x="382" y="44"/>
                  </a:lnTo>
                  <a:lnTo>
                    <a:pt x="376" y="40"/>
                  </a:lnTo>
                  <a:lnTo>
                    <a:pt x="371" y="38"/>
                  </a:lnTo>
                  <a:lnTo>
                    <a:pt x="365" y="34"/>
                  </a:lnTo>
                  <a:lnTo>
                    <a:pt x="357" y="32"/>
                  </a:lnTo>
                  <a:lnTo>
                    <a:pt x="352" y="30"/>
                  </a:lnTo>
                  <a:lnTo>
                    <a:pt x="346" y="29"/>
                  </a:lnTo>
                  <a:lnTo>
                    <a:pt x="340" y="27"/>
                  </a:lnTo>
                  <a:lnTo>
                    <a:pt x="333" y="25"/>
                  </a:lnTo>
                  <a:lnTo>
                    <a:pt x="327" y="23"/>
                  </a:lnTo>
                  <a:lnTo>
                    <a:pt x="319" y="21"/>
                  </a:lnTo>
                  <a:lnTo>
                    <a:pt x="314" y="21"/>
                  </a:lnTo>
                  <a:lnTo>
                    <a:pt x="308" y="19"/>
                  </a:lnTo>
                  <a:lnTo>
                    <a:pt x="300" y="19"/>
                  </a:lnTo>
                  <a:lnTo>
                    <a:pt x="295" y="19"/>
                  </a:lnTo>
                  <a:lnTo>
                    <a:pt x="289" y="19"/>
                  </a:lnTo>
                  <a:lnTo>
                    <a:pt x="281" y="17"/>
                  </a:lnTo>
                  <a:lnTo>
                    <a:pt x="276" y="17"/>
                  </a:lnTo>
                  <a:lnTo>
                    <a:pt x="268" y="15"/>
                  </a:lnTo>
                  <a:lnTo>
                    <a:pt x="262" y="15"/>
                  </a:lnTo>
                  <a:lnTo>
                    <a:pt x="255" y="15"/>
                  </a:lnTo>
                  <a:lnTo>
                    <a:pt x="249" y="13"/>
                  </a:lnTo>
                  <a:lnTo>
                    <a:pt x="243" y="13"/>
                  </a:lnTo>
                  <a:lnTo>
                    <a:pt x="238" y="13"/>
                  </a:lnTo>
                  <a:lnTo>
                    <a:pt x="230" y="13"/>
                  </a:lnTo>
                  <a:lnTo>
                    <a:pt x="224" y="13"/>
                  </a:lnTo>
                  <a:lnTo>
                    <a:pt x="217" y="11"/>
                  </a:lnTo>
                  <a:lnTo>
                    <a:pt x="211" y="11"/>
                  </a:lnTo>
                  <a:lnTo>
                    <a:pt x="203" y="10"/>
                  </a:lnTo>
                  <a:lnTo>
                    <a:pt x="198" y="8"/>
                  </a:lnTo>
                  <a:lnTo>
                    <a:pt x="192" y="8"/>
                  </a:lnTo>
                  <a:lnTo>
                    <a:pt x="186" y="8"/>
                  </a:lnTo>
                  <a:lnTo>
                    <a:pt x="181" y="6"/>
                  </a:lnTo>
                  <a:lnTo>
                    <a:pt x="175" y="4"/>
                  </a:lnTo>
                  <a:lnTo>
                    <a:pt x="169" y="4"/>
                  </a:lnTo>
                  <a:lnTo>
                    <a:pt x="163" y="4"/>
                  </a:lnTo>
                  <a:lnTo>
                    <a:pt x="156" y="2"/>
                  </a:lnTo>
                  <a:lnTo>
                    <a:pt x="152" y="2"/>
                  </a:lnTo>
                  <a:lnTo>
                    <a:pt x="146" y="2"/>
                  </a:lnTo>
                  <a:lnTo>
                    <a:pt x="141" y="2"/>
                  </a:lnTo>
                  <a:lnTo>
                    <a:pt x="135" y="0"/>
                  </a:lnTo>
                  <a:lnTo>
                    <a:pt x="129" y="0"/>
                  </a:lnTo>
                  <a:lnTo>
                    <a:pt x="123" y="0"/>
                  </a:lnTo>
                  <a:lnTo>
                    <a:pt x="116" y="0"/>
                  </a:lnTo>
                  <a:lnTo>
                    <a:pt x="110" y="0"/>
                  </a:lnTo>
                  <a:lnTo>
                    <a:pt x="104" y="0"/>
                  </a:lnTo>
                  <a:lnTo>
                    <a:pt x="99" y="0"/>
                  </a:lnTo>
                  <a:lnTo>
                    <a:pt x="95" y="2"/>
                  </a:lnTo>
                  <a:lnTo>
                    <a:pt x="87" y="2"/>
                  </a:lnTo>
                  <a:lnTo>
                    <a:pt x="82" y="2"/>
                  </a:lnTo>
                  <a:lnTo>
                    <a:pt x="76" y="2"/>
                  </a:lnTo>
                  <a:lnTo>
                    <a:pt x="70" y="2"/>
                  </a:lnTo>
                  <a:lnTo>
                    <a:pt x="65" y="2"/>
                  </a:lnTo>
                  <a:lnTo>
                    <a:pt x="59" y="2"/>
                  </a:lnTo>
                  <a:lnTo>
                    <a:pt x="53" y="2"/>
                  </a:lnTo>
                  <a:lnTo>
                    <a:pt x="47" y="4"/>
                  </a:lnTo>
                  <a:lnTo>
                    <a:pt x="40" y="4"/>
                  </a:lnTo>
                  <a:lnTo>
                    <a:pt x="36" y="4"/>
                  </a:lnTo>
                  <a:lnTo>
                    <a:pt x="28" y="6"/>
                  </a:lnTo>
                  <a:lnTo>
                    <a:pt x="25" y="6"/>
                  </a:lnTo>
                  <a:lnTo>
                    <a:pt x="17" y="8"/>
                  </a:lnTo>
                  <a:lnTo>
                    <a:pt x="11" y="8"/>
                  </a:lnTo>
                  <a:lnTo>
                    <a:pt x="6" y="8"/>
                  </a:lnTo>
                  <a:lnTo>
                    <a:pt x="0" y="10"/>
                  </a:lnTo>
                  <a:lnTo>
                    <a:pt x="1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8" name="Freeform 198"/>
            <p:cNvSpPr>
              <a:spLocks/>
            </p:cNvSpPr>
            <p:nvPr/>
          </p:nvSpPr>
          <p:spPr bwMode="auto">
            <a:xfrm>
              <a:off x="3020" y="4043"/>
              <a:ext cx="376" cy="180"/>
            </a:xfrm>
            <a:custGeom>
              <a:avLst/>
              <a:gdLst>
                <a:gd name="T0" fmla="*/ 0 w 753"/>
                <a:gd name="T1" fmla="*/ 0 h 361"/>
                <a:gd name="T2" fmla="*/ 0 w 753"/>
                <a:gd name="T3" fmla="*/ 0 h 361"/>
                <a:gd name="T4" fmla="*/ 0 w 753"/>
                <a:gd name="T5" fmla="*/ 0 h 361"/>
                <a:gd name="T6" fmla="*/ 0 w 753"/>
                <a:gd name="T7" fmla="*/ 0 h 361"/>
                <a:gd name="T8" fmla="*/ 0 w 753"/>
                <a:gd name="T9" fmla="*/ 0 h 361"/>
                <a:gd name="T10" fmla="*/ 0 w 753"/>
                <a:gd name="T11" fmla="*/ 0 h 361"/>
                <a:gd name="T12" fmla="*/ 0 w 753"/>
                <a:gd name="T13" fmla="*/ 0 h 361"/>
                <a:gd name="T14" fmla="*/ 0 w 753"/>
                <a:gd name="T15" fmla="*/ 0 h 361"/>
                <a:gd name="T16" fmla="*/ 0 w 753"/>
                <a:gd name="T17" fmla="*/ 0 h 361"/>
                <a:gd name="T18" fmla="*/ 0 w 753"/>
                <a:gd name="T19" fmla="*/ 0 h 361"/>
                <a:gd name="T20" fmla="*/ 0 w 753"/>
                <a:gd name="T21" fmla="*/ 0 h 361"/>
                <a:gd name="T22" fmla="*/ 0 w 753"/>
                <a:gd name="T23" fmla="*/ 0 h 361"/>
                <a:gd name="T24" fmla="*/ 0 w 753"/>
                <a:gd name="T25" fmla="*/ 0 h 361"/>
                <a:gd name="T26" fmla="*/ 0 w 753"/>
                <a:gd name="T27" fmla="*/ 0 h 361"/>
                <a:gd name="T28" fmla="*/ 0 w 753"/>
                <a:gd name="T29" fmla="*/ 0 h 361"/>
                <a:gd name="T30" fmla="*/ 0 w 753"/>
                <a:gd name="T31" fmla="*/ 0 h 361"/>
                <a:gd name="T32" fmla="*/ 0 w 753"/>
                <a:gd name="T33" fmla="*/ 0 h 361"/>
                <a:gd name="T34" fmla="*/ 0 w 753"/>
                <a:gd name="T35" fmla="*/ 0 h 361"/>
                <a:gd name="T36" fmla="*/ 0 w 753"/>
                <a:gd name="T37" fmla="*/ 0 h 361"/>
                <a:gd name="T38" fmla="*/ 0 w 753"/>
                <a:gd name="T39" fmla="*/ 0 h 361"/>
                <a:gd name="T40" fmla="*/ 0 w 753"/>
                <a:gd name="T41" fmla="*/ 0 h 361"/>
                <a:gd name="T42" fmla="*/ 0 w 753"/>
                <a:gd name="T43" fmla="*/ 0 h 361"/>
                <a:gd name="T44" fmla="*/ 0 w 753"/>
                <a:gd name="T45" fmla="*/ 0 h 361"/>
                <a:gd name="T46" fmla="*/ 0 w 753"/>
                <a:gd name="T47" fmla="*/ 0 h 361"/>
                <a:gd name="T48" fmla="*/ 0 w 753"/>
                <a:gd name="T49" fmla="*/ 0 h 361"/>
                <a:gd name="T50" fmla="*/ 0 w 753"/>
                <a:gd name="T51" fmla="*/ 0 h 361"/>
                <a:gd name="T52" fmla="*/ 0 w 753"/>
                <a:gd name="T53" fmla="*/ 0 h 361"/>
                <a:gd name="T54" fmla="*/ 0 w 753"/>
                <a:gd name="T55" fmla="*/ 0 h 361"/>
                <a:gd name="T56" fmla="*/ 0 w 753"/>
                <a:gd name="T57" fmla="*/ 0 h 361"/>
                <a:gd name="T58" fmla="*/ 0 w 753"/>
                <a:gd name="T59" fmla="*/ 0 h 361"/>
                <a:gd name="T60" fmla="*/ 0 w 753"/>
                <a:gd name="T61" fmla="*/ 0 h 361"/>
                <a:gd name="T62" fmla="*/ 0 w 753"/>
                <a:gd name="T63" fmla="*/ 0 h 361"/>
                <a:gd name="T64" fmla="*/ 0 w 753"/>
                <a:gd name="T65" fmla="*/ 0 h 361"/>
                <a:gd name="T66" fmla="*/ 0 w 753"/>
                <a:gd name="T67" fmla="*/ 0 h 361"/>
                <a:gd name="T68" fmla="*/ 0 w 753"/>
                <a:gd name="T69" fmla="*/ 0 h 361"/>
                <a:gd name="T70" fmla="*/ 0 w 753"/>
                <a:gd name="T71" fmla="*/ 0 h 361"/>
                <a:gd name="T72" fmla="*/ 0 w 753"/>
                <a:gd name="T73" fmla="*/ 0 h 361"/>
                <a:gd name="T74" fmla="*/ 0 w 753"/>
                <a:gd name="T75" fmla="*/ 0 h 361"/>
                <a:gd name="T76" fmla="*/ 0 w 753"/>
                <a:gd name="T77" fmla="*/ 0 h 361"/>
                <a:gd name="T78" fmla="*/ 0 w 753"/>
                <a:gd name="T79" fmla="*/ 0 h 361"/>
                <a:gd name="T80" fmla="*/ 0 w 753"/>
                <a:gd name="T81" fmla="*/ 0 h 361"/>
                <a:gd name="T82" fmla="*/ 0 w 753"/>
                <a:gd name="T83" fmla="*/ 0 h 361"/>
                <a:gd name="T84" fmla="*/ 0 w 753"/>
                <a:gd name="T85" fmla="*/ 0 h 361"/>
                <a:gd name="T86" fmla="*/ 0 w 753"/>
                <a:gd name="T87" fmla="*/ 0 h 361"/>
                <a:gd name="T88" fmla="*/ 0 w 753"/>
                <a:gd name="T89" fmla="*/ 0 h 361"/>
                <a:gd name="T90" fmla="*/ 0 w 753"/>
                <a:gd name="T91" fmla="*/ 0 h 361"/>
                <a:gd name="T92" fmla="*/ 0 w 753"/>
                <a:gd name="T93" fmla="*/ 0 h 361"/>
                <a:gd name="T94" fmla="*/ 0 w 753"/>
                <a:gd name="T95" fmla="*/ 0 h 361"/>
                <a:gd name="T96" fmla="*/ 0 w 753"/>
                <a:gd name="T97" fmla="*/ 0 h 361"/>
                <a:gd name="T98" fmla="*/ 0 w 753"/>
                <a:gd name="T99" fmla="*/ 0 h 361"/>
                <a:gd name="T100" fmla="*/ 0 w 753"/>
                <a:gd name="T101" fmla="*/ 0 h 361"/>
                <a:gd name="T102" fmla="*/ 0 w 753"/>
                <a:gd name="T103" fmla="*/ 0 h 361"/>
                <a:gd name="T104" fmla="*/ 0 w 753"/>
                <a:gd name="T105" fmla="*/ 0 h 361"/>
                <a:gd name="T106" fmla="*/ 0 w 753"/>
                <a:gd name="T107" fmla="*/ 0 h 361"/>
                <a:gd name="T108" fmla="*/ 0 w 753"/>
                <a:gd name="T109" fmla="*/ 0 h 361"/>
                <a:gd name="T110" fmla="*/ 0 w 753"/>
                <a:gd name="T111" fmla="*/ 0 h 361"/>
                <a:gd name="T112" fmla="*/ 0 w 753"/>
                <a:gd name="T113" fmla="*/ 0 h 361"/>
                <a:gd name="T114" fmla="*/ 0 w 753"/>
                <a:gd name="T115" fmla="*/ 0 h 361"/>
                <a:gd name="T116" fmla="*/ 0 w 753"/>
                <a:gd name="T117" fmla="*/ 0 h 361"/>
                <a:gd name="T118" fmla="*/ 0 w 753"/>
                <a:gd name="T119" fmla="*/ 0 h 3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53"/>
                <a:gd name="T181" fmla="*/ 0 h 361"/>
                <a:gd name="T182" fmla="*/ 753 w 753"/>
                <a:gd name="T183" fmla="*/ 361 h 3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53" h="361">
                  <a:moveTo>
                    <a:pt x="72" y="13"/>
                  </a:moveTo>
                  <a:lnTo>
                    <a:pt x="69" y="21"/>
                  </a:lnTo>
                  <a:lnTo>
                    <a:pt x="65" y="27"/>
                  </a:lnTo>
                  <a:lnTo>
                    <a:pt x="61" y="32"/>
                  </a:lnTo>
                  <a:lnTo>
                    <a:pt x="57" y="40"/>
                  </a:lnTo>
                  <a:lnTo>
                    <a:pt x="55" y="46"/>
                  </a:lnTo>
                  <a:lnTo>
                    <a:pt x="52" y="53"/>
                  </a:lnTo>
                  <a:lnTo>
                    <a:pt x="48" y="59"/>
                  </a:lnTo>
                  <a:lnTo>
                    <a:pt x="46" y="67"/>
                  </a:lnTo>
                  <a:lnTo>
                    <a:pt x="44" y="72"/>
                  </a:lnTo>
                  <a:lnTo>
                    <a:pt x="40" y="78"/>
                  </a:lnTo>
                  <a:lnTo>
                    <a:pt x="36" y="86"/>
                  </a:lnTo>
                  <a:lnTo>
                    <a:pt x="34" y="91"/>
                  </a:lnTo>
                  <a:lnTo>
                    <a:pt x="33" y="99"/>
                  </a:lnTo>
                  <a:lnTo>
                    <a:pt x="31" y="105"/>
                  </a:lnTo>
                  <a:lnTo>
                    <a:pt x="27" y="112"/>
                  </a:lnTo>
                  <a:lnTo>
                    <a:pt x="25" y="120"/>
                  </a:lnTo>
                  <a:lnTo>
                    <a:pt x="23" y="125"/>
                  </a:lnTo>
                  <a:lnTo>
                    <a:pt x="19" y="133"/>
                  </a:lnTo>
                  <a:lnTo>
                    <a:pt x="17" y="139"/>
                  </a:lnTo>
                  <a:lnTo>
                    <a:pt x="15" y="146"/>
                  </a:lnTo>
                  <a:lnTo>
                    <a:pt x="14" y="154"/>
                  </a:lnTo>
                  <a:lnTo>
                    <a:pt x="12" y="160"/>
                  </a:lnTo>
                  <a:lnTo>
                    <a:pt x="10" y="167"/>
                  </a:lnTo>
                  <a:lnTo>
                    <a:pt x="8" y="175"/>
                  </a:lnTo>
                  <a:lnTo>
                    <a:pt x="6" y="181"/>
                  </a:lnTo>
                  <a:lnTo>
                    <a:pt x="6" y="188"/>
                  </a:lnTo>
                  <a:lnTo>
                    <a:pt x="4" y="196"/>
                  </a:lnTo>
                  <a:lnTo>
                    <a:pt x="2" y="203"/>
                  </a:lnTo>
                  <a:lnTo>
                    <a:pt x="0" y="209"/>
                  </a:lnTo>
                  <a:lnTo>
                    <a:pt x="0" y="217"/>
                  </a:lnTo>
                  <a:lnTo>
                    <a:pt x="0" y="224"/>
                  </a:lnTo>
                  <a:lnTo>
                    <a:pt x="0" y="232"/>
                  </a:lnTo>
                  <a:lnTo>
                    <a:pt x="0" y="238"/>
                  </a:lnTo>
                  <a:lnTo>
                    <a:pt x="0" y="245"/>
                  </a:lnTo>
                  <a:lnTo>
                    <a:pt x="0" y="253"/>
                  </a:lnTo>
                  <a:lnTo>
                    <a:pt x="0" y="260"/>
                  </a:lnTo>
                  <a:lnTo>
                    <a:pt x="0" y="268"/>
                  </a:lnTo>
                  <a:lnTo>
                    <a:pt x="4" y="277"/>
                  </a:lnTo>
                  <a:lnTo>
                    <a:pt x="6" y="283"/>
                  </a:lnTo>
                  <a:lnTo>
                    <a:pt x="10" y="293"/>
                  </a:lnTo>
                  <a:lnTo>
                    <a:pt x="12" y="298"/>
                  </a:lnTo>
                  <a:lnTo>
                    <a:pt x="15" y="306"/>
                  </a:lnTo>
                  <a:lnTo>
                    <a:pt x="19" y="312"/>
                  </a:lnTo>
                  <a:lnTo>
                    <a:pt x="27" y="317"/>
                  </a:lnTo>
                  <a:lnTo>
                    <a:pt x="33" y="323"/>
                  </a:lnTo>
                  <a:lnTo>
                    <a:pt x="40" y="327"/>
                  </a:lnTo>
                  <a:lnTo>
                    <a:pt x="42" y="329"/>
                  </a:lnTo>
                  <a:lnTo>
                    <a:pt x="46" y="331"/>
                  </a:lnTo>
                  <a:lnTo>
                    <a:pt x="52" y="333"/>
                  </a:lnTo>
                  <a:lnTo>
                    <a:pt x="55" y="334"/>
                  </a:lnTo>
                  <a:lnTo>
                    <a:pt x="65" y="336"/>
                  </a:lnTo>
                  <a:lnTo>
                    <a:pt x="72" y="338"/>
                  </a:lnTo>
                  <a:lnTo>
                    <a:pt x="82" y="340"/>
                  </a:lnTo>
                  <a:lnTo>
                    <a:pt x="90" y="342"/>
                  </a:lnTo>
                  <a:lnTo>
                    <a:pt x="99" y="344"/>
                  </a:lnTo>
                  <a:lnTo>
                    <a:pt x="109" y="346"/>
                  </a:lnTo>
                  <a:lnTo>
                    <a:pt x="116" y="348"/>
                  </a:lnTo>
                  <a:lnTo>
                    <a:pt x="126" y="350"/>
                  </a:lnTo>
                  <a:lnTo>
                    <a:pt x="133" y="352"/>
                  </a:lnTo>
                  <a:lnTo>
                    <a:pt x="143" y="352"/>
                  </a:lnTo>
                  <a:lnTo>
                    <a:pt x="152" y="353"/>
                  </a:lnTo>
                  <a:lnTo>
                    <a:pt x="162" y="355"/>
                  </a:lnTo>
                  <a:lnTo>
                    <a:pt x="169" y="355"/>
                  </a:lnTo>
                  <a:lnTo>
                    <a:pt x="179" y="357"/>
                  </a:lnTo>
                  <a:lnTo>
                    <a:pt x="188" y="357"/>
                  </a:lnTo>
                  <a:lnTo>
                    <a:pt x="198" y="359"/>
                  </a:lnTo>
                  <a:lnTo>
                    <a:pt x="206" y="359"/>
                  </a:lnTo>
                  <a:lnTo>
                    <a:pt x="215" y="361"/>
                  </a:lnTo>
                  <a:lnTo>
                    <a:pt x="223" y="361"/>
                  </a:lnTo>
                  <a:lnTo>
                    <a:pt x="232" y="361"/>
                  </a:lnTo>
                  <a:lnTo>
                    <a:pt x="242" y="361"/>
                  </a:lnTo>
                  <a:lnTo>
                    <a:pt x="249" y="361"/>
                  </a:lnTo>
                  <a:lnTo>
                    <a:pt x="259" y="361"/>
                  </a:lnTo>
                  <a:lnTo>
                    <a:pt x="268" y="361"/>
                  </a:lnTo>
                  <a:lnTo>
                    <a:pt x="278" y="361"/>
                  </a:lnTo>
                  <a:lnTo>
                    <a:pt x="287" y="361"/>
                  </a:lnTo>
                  <a:lnTo>
                    <a:pt x="295" y="361"/>
                  </a:lnTo>
                  <a:lnTo>
                    <a:pt x="304" y="361"/>
                  </a:lnTo>
                  <a:lnTo>
                    <a:pt x="314" y="361"/>
                  </a:lnTo>
                  <a:lnTo>
                    <a:pt x="321" y="361"/>
                  </a:lnTo>
                  <a:lnTo>
                    <a:pt x="331" y="361"/>
                  </a:lnTo>
                  <a:lnTo>
                    <a:pt x="341" y="361"/>
                  </a:lnTo>
                  <a:lnTo>
                    <a:pt x="350" y="359"/>
                  </a:lnTo>
                  <a:lnTo>
                    <a:pt x="358" y="359"/>
                  </a:lnTo>
                  <a:lnTo>
                    <a:pt x="367" y="357"/>
                  </a:lnTo>
                  <a:lnTo>
                    <a:pt x="377" y="357"/>
                  </a:lnTo>
                  <a:lnTo>
                    <a:pt x="384" y="357"/>
                  </a:lnTo>
                  <a:lnTo>
                    <a:pt x="394" y="355"/>
                  </a:lnTo>
                  <a:lnTo>
                    <a:pt x="403" y="355"/>
                  </a:lnTo>
                  <a:lnTo>
                    <a:pt x="413" y="355"/>
                  </a:lnTo>
                  <a:lnTo>
                    <a:pt x="422" y="355"/>
                  </a:lnTo>
                  <a:lnTo>
                    <a:pt x="430" y="353"/>
                  </a:lnTo>
                  <a:lnTo>
                    <a:pt x="439" y="353"/>
                  </a:lnTo>
                  <a:lnTo>
                    <a:pt x="449" y="353"/>
                  </a:lnTo>
                  <a:lnTo>
                    <a:pt x="456" y="352"/>
                  </a:lnTo>
                  <a:lnTo>
                    <a:pt x="466" y="352"/>
                  </a:lnTo>
                  <a:lnTo>
                    <a:pt x="475" y="352"/>
                  </a:lnTo>
                  <a:lnTo>
                    <a:pt x="485" y="352"/>
                  </a:lnTo>
                  <a:lnTo>
                    <a:pt x="494" y="350"/>
                  </a:lnTo>
                  <a:lnTo>
                    <a:pt x="502" y="348"/>
                  </a:lnTo>
                  <a:lnTo>
                    <a:pt x="510" y="348"/>
                  </a:lnTo>
                  <a:lnTo>
                    <a:pt x="521" y="348"/>
                  </a:lnTo>
                  <a:lnTo>
                    <a:pt x="529" y="348"/>
                  </a:lnTo>
                  <a:lnTo>
                    <a:pt x="538" y="346"/>
                  </a:lnTo>
                  <a:lnTo>
                    <a:pt x="548" y="346"/>
                  </a:lnTo>
                  <a:lnTo>
                    <a:pt x="557" y="346"/>
                  </a:lnTo>
                  <a:lnTo>
                    <a:pt x="567" y="346"/>
                  </a:lnTo>
                  <a:lnTo>
                    <a:pt x="574" y="344"/>
                  </a:lnTo>
                  <a:lnTo>
                    <a:pt x="584" y="344"/>
                  </a:lnTo>
                  <a:lnTo>
                    <a:pt x="593" y="344"/>
                  </a:lnTo>
                  <a:lnTo>
                    <a:pt x="603" y="344"/>
                  </a:lnTo>
                  <a:lnTo>
                    <a:pt x="612" y="344"/>
                  </a:lnTo>
                  <a:lnTo>
                    <a:pt x="622" y="344"/>
                  </a:lnTo>
                  <a:lnTo>
                    <a:pt x="631" y="344"/>
                  </a:lnTo>
                  <a:lnTo>
                    <a:pt x="639" y="342"/>
                  </a:lnTo>
                  <a:lnTo>
                    <a:pt x="647" y="340"/>
                  </a:lnTo>
                  <a:lnTo>
                    <a:pt x="652" y="338"/>
                  </a:lnTo>
                  <a:lnTo>
                    <a:pt x="656" y="336"/>
                  </a:lnTo>
                  <a:lnTo>
                    <a:pt x="662" y="336"/>
                  </a:lnTo>
                  <a:lnTo>
                    <a:pt x="666" y="336"/>
                  </a:lnTo>
                  <a:lnTo>
                    <a:pt x="669" y="333"/>
                  </a:lnTo>
                  <a:lnTo>
                    <a:pt x="675" y="331"/>
                  </a:lnTo>
                  <a:lnTo>
                    <a:pt x="679" y="331"/>
                  </a:lnTo>
                  <a:lnTo>
                    <a:pt x="683" y="329"/>
                  </a:lnTo>
                  <a:lnTo>
                    <a:pt x="686" y="325"/>
                  </a:lnTo>
                  <a:lnTo>
                    <a:pt x="692" y="323"/>
                  </a:lnTo>
                  <a:lnTo>
                    <a:pt x="696" y="321"/>
                  </a:lnTo>
                  <a:lnTo>
                    <a:pt x="700" y="319"/>
                  </a:lnTo>
                  <a:lnTo>
                    <a:pt x="709" y="314"/>
                  </a:lnTo>
                  <a:lnTo>
                    <a:pt x="717" y="308"/>
                  </a:lnTo>
                  <a:lnTo>
                    <a:pt x="723" y="302"/>
                  </a:lnTo>
                  <a:lnTo>
                    <a:pt x="730" y="295"/>
                  </a:lnTo>
                  <a:lnTo>
                    <a:pt x="734" y="289"/>
                  </a:lnTo>
                  <a:lnTo>
                    <a:pt x="740" y="281"/>
                  </a:lnTo>
                  <a:lnTo>
                    <a:pt x="742" y="277"/>
                  </a:lnTo>
                  <a:lnTo>
                    <a:pt x="742" y="272"/>
                  </a:lnTo>
                  <a:lnTo>
                    <a:pt x="743" y="268"/>
                  </a:lnTo>
                  <a:lnTo>
                    <a:pt x="745" y="264"/>
                  </a:lnTo>
                  <a:lnTo>
                    <a:pt x="747" y="257"/>
                  </a:lnTo>
                  <a:lnTo>
                    <a:pt x="749" y="251"/>
                  </a:lnTo>
                  <a:lnTo>
                    <a:pt x="749" y="245"/>
                  </a:lnTo>
                  <a:lnTo>
                    <a:pt x="751" y="239"/>
                  </a:lnTo>
                  <a:lnTo>
                    <a:pt x="753" y="232"/>
                  </a:lnTo>
                  <a:lnTo>
                    <a:pt x="753" y="228"/>
                  </a:lnTo>
                  <a:lnTo>
                    <a:pt x="753" y="220"/>
                  </a:lnTo>
                  <a:lnTo>
                    <a:pt x="753" y="217"/>
                  </a:lnTo>
                  <a:lnTo>
                    <a:pt x="753" y="209"/>
                  </a:lnTo>
                  <a:lnTo>
                    <a:pt x="753" y="203"/>
                  </a:lnTo>
                  <a:lnTo>
                    <a:pt x="753" y="198"/>
                  </a:lnTo>
                  <a:lnTo>
                    <a:pt x="753" y="192"/>
                  </a:lnTo>
                  <a:lnTo>
                    <a:pt x="753" y="186"/>
                  </a:lnTo>
                  <a:lnTo>
                    <a:pt x="751" y="182"/>
                  </a:lnTo>
                  <a:lnTo>
                    <a:pt x="751" y="175"/>
                  </a:lnTo>
                  <a:lnTo>
                    <a:pt x="749" y="171"/>
                  </a:lnTo>
                  <a:lnTo>
                    <a:pt x="747" y="165"/>
                  </a:lnTo>
                  <a:lnTo>
                    <a:pt x="747" y="160"/>
                  </a:lnTo>
                  <a:lnTo>
                    <a:pt x="745" y="154"/>
                  </a:lnTo>
                  <a:lnTo>
                    <a:pt x="743" y="150"/>
                  </a:lnTo>
                  <a:lnTo>
                    <a:pt x="742" y="144"/>
                  </a:lnTo>
                  <a:lnTo>
                    <a:pt x="742" y="139"/>
                  </a:lnTo>
                  <a:lnTo>
                    <a:pt x="740" y="133"/>
                  </a:lnTo>
                  <a:lnTo>
                    <a:pt x="738" y="129"/>
                  </a:lnTo>
                  <a:lnTo>
                    <a:pt x="736" y="122"/>
                  </a:lnTo>
                  <a:lnTo>
                    <a:pt x="734" y="116"/>
                  </a:lnTo>
                  <a:lnTo>
                    <a:pt x="732" y="112"/>
                  </a:lnTo>
                  <a:lnTo>
                    <a:pt x="730" y="106"/>
                  </a:lnTo>
                  <a:lnTo>
                    <a:pt x="728" y="101"/>
                  </a:lnTo>
                  <a:lnTo>
                    <a:pt x="726" y="95"/>
                  </a:lnTo>
                  <a:lnTo>
                    <a:pt x="724" y="91"/>
                  </a:lnTo>
                  <a:lnTo>
                    <a:pt x="723" y="86"/>
                  </a:lnTo>
                  <a:lnTo>
                    <a:pt x="719" y="80"/>
                  </a:lnTo>
                  <a:lnTo>
                    <a:pt x="717" y="74"/>
                  </a:lnTo>
                  <a:lnTo>
                    <a:pt x="711" y="68"/>
                  </a:lnTo>
                  <a:lnTo>
                    <a:pt x="711" y="65"/>
                  </a:lnTo>
                  <a:lnTo>
                    <a:pt x="707" y="59"/>
                  </a:lnTo>
                  <a:lnTo>
                    <a:pt x="704" y="53"/>
                  </a:lnTo>
                  <a:lnTo>
                    <a:pt x="700" y="48"/>
                  </a:lnTo>
                  <a:lnTo>
                    <a:pt x="698" y="42"/>
                  </a:lnTo>
                  <a:lnTo>
                    <a:pt x="694" y="38"/>
                  </a:lnTo>
                  <a:lnTo>
                    <a:pt x="692" y="32"/>
                  </a:lnTo>
                  <a:lnTo>
                    <a:pt x="688" y="27"/>
                  </a:lnTo>
                  <a:lnTo>
                    <a:pt x="686" y="23"/>
                  </a:lnTo>
                  <a:lnTo>
                    <a:pt x="683" y="17"/>
                  </a:lnTo>
                  <a:lnTo>
                    <a:pt x="679" y="11"/>
                  </a:lnTo>
                  <a:lnTo>
                    <a:pt x="675" y="6"/>
                  </a:lnTo>
                  <a:lnTo>
                    <a:pt x="673" y="0"/>
                  </a:lnTo>
                  <a:lnTo>
                    <a:pt x="667" y="6"/>
                  </a:lnTo>
                  <a:lnTo>
                    <a:pt x="662" y="11"/>
                  </a:lnTo>
                  <a:lnTo>
                    <a:pt x="656" y="15"/>
                  </a:lnTo>
                  <a:lnTo>
                    <a:pt x="652" y="21"/>
                  </a:lnTo>
                  <a:lnTo>
                    <a:pt x="647" y="25"/>
                  </a:lnTo>
                  <a:lnTo>
                    <a:pt x="641" y="30"/>
                  </a:lnTo>
                  <a:lnTo>
                    <a:pt x="635" y="34"/>
                  </a:lnTo>
                  <a:lnTo>
                    <a:pt x="629" y="40"/>
                  </a:lnTo>
                  <a:lnTo>
                    <a:pt x="624" y="44"/>
                  </a:lnTo>
                  <a:lnTo>
                    <a:pt x="620" y="49"/>
                  </a:lnTo>
                  <a:lnTo>
                    <a:pt x="614" y="53"/>
                  </a:lnTo>
                  <a:lnTo>
                    <a:pt x="609" y="59"/>
                  </a:lnTo>
                  <a:lnTo>
                    <a:pt x="603" y="63"/>
                  </a:lnTo>
                  <a:lnTo>
                    <a:pt x="599" y="68"/>
                  </a:lnTo>
                  <a:lnTo>
                    <a:pt x="595" y="72"/>
                  </a:lnTo>
                  <a:lnTo>
                    <a:pt x="590" y="78"/>
                  </a:lnTo>
                  <a:lnTo>
                    <a:pt x="595" y="86"/>
                  </a:lnTo>
                  <a:lnTo>
                    <a:pt x="599" y="93"/>
                  </a:lnTo>
                  <a:lnTo>
                    <a:pt x="605" y="99"/>
                  </a:lnTo>
                  <a:lnTo>
                    <a:pt x="610" y="108"/>
                  </a:lnTo>
                  <a:lnTo>
                    <a:pt x="614" y="114"/>
                  </a:lnTo>
                  <a:lnTo>
                    <a:pt x="620" y="122"/>
                  </a:lnTo>
                  <a:lnTo>
                    <a:pt x="626" y="129"/>
                  </a:lnTo>
                  <a:lnTo>
                    <a:pt x="631" y="137"/>
                  </a:lnTo>
                  <a:lnTo>
                    <a:pt x="635" y="143"/>
                  </a:lnTo>
                  <a:lnTo>
                    <a:pt x="641" y="148"/>
                  </a:lnTo>
                  <a:lnTo>
                    <a:pt x="647" y="154"/>
                  </a:lnTo>
                  <a:lnTo>
                    <a:pt x="650" y="162"/>
                  </a:lnTo>
                  <a:lnTo>
                    <a:pt x="654" y="167"/>
                  </a:lnTo>
                  <a:lnTo>
                    <a:pt x="656" y="175"/>
                  </a:lnTo>
                  <a:lnTo>
                    <a:pt x="660" y="179"/>
                  </a:lnTo>
                  <a:lnTo>
                    <a:pt x="664" y="186"/>
                  </a:lnTo>
                  <a:lnTo>
                    <a:pt x="666" y="192"/>
                  </a:lnTo>
                  <a:lnTo>
                    <a:pt x="667" y="198"/>
                  </a:lnTo>
                  <a:lnTo>
                    <a:pt x="669" y="203"/>
                  </a:lnTo>
                  <a:lnTo>
                    <a:pt x="669" y="211"/>
                  </a:lnTo>
                  <a:lnTo>
                    <a:pt x="669" y="217"/>
                  </a:lnTo>
                  <a:lnTo>
                    <a:pt x="669" y="222"/>
                  </a:lnTo>
                  <a:lnTo>
                    <a:pt x="667" y="228"/>
                  </a:lnTo>
                  <a:lnTo>
                    <a:pt x="667" y="234"/>
                  </a:lnTo>
                  <a:lnTo>
                    <a:pt x="664" y="239"/>
                  </a:lnTo>
                  <a:lnTo>
                    <a:pt x="660" y="247"/>
                  </a:lnTo>
                  <a:lnTo>
                    <a:pt x="656" y="255"/>
                  </a:lnTo>
                  <a:lnTo>
                    <a:pt x="652" y="262"/>
                  </a:lnTo>
                  <a:lnTo>
                    <a:pt x="647" y="268"/>
                  </a:lnTo>
                  <a:lnTo>
                    <a:pt x="639" y="276"/>
                  </a:lnTo>
                  <a:lnTo>
                    <a:pt x="633" y="283"/>
                  </a:lnTo>
                  <a:lnTo>
                    <a:pt x="624" y="291"/>
                  </a:lnTo>
                  <a:lnTo>
                    <a:pt x="618" y="291"/>
                  </a:lnTo>
                  <a:lnTo>
                    <a:pt x="610" y="293"/>
                  </a:lnTo>
                  <a:lnTo>
                    <a:pt x="605" y="295"/>
                  </a:lnTo>
                  <a:lnTo>
                    <a:pt x="599" y="296"/>
                  </a:lnTo>
                  <a:lnTo>
                    <a:pt x="591" y="296"/>
                  </a:lnTo>
                  <a:lnTo>
                    <a:pt x="586" y="298"/>
                  </a:lnTo>
                  <a:lnTo>
                    <a:pt x="580" y="300"/>
                  </a:lnTo>
                  <a:lnTo>
                    <a:pt x="572" y="302"/>
                  </a:lnTo>
                  <a:lnTo>
                    <a:pt x="567" y="302"/>
                  </a:lnTo>
                  <a:lnTo>
                    <a:pt x="561" y="304"/>
                  </a:lnTo>
                  <a:lnTo>
                    <a:pt x="553" y="306"/>
                  </a:lnTo>
                  <a:lnTo>
                    <a:pt x="548" y="306"/>
                  </a:lnTo>
                  <a:lnTo>
                    <a:pt x="540" y="308"/>
                  </a:lnTo>
                  <a:lnTo>
                    <a:pt x="534" y="308"/>
                  </a:lnTo>
                  <a:lnTo>
                    <a:pt x="529" y="310"/>
                  </a:lnTo>
                  <a:lnTo>
                    <a:pt x="523" y="312"/>
                  </a:lnTo>
                  <a:lnTo>
                    <a:pt x="513" y="312"/>
                  </a:lnTo>
                  <a:lnTo>
                    <a:pt x="508" y="314"/>
                  </a:lnTo>
                  <a:lnTo>
                    <a:pt x="500" y="314"/>
                  </a:lnTo>
                  <a:lnTo>
                    <a:pt x="494" y="315"/>
                  </a:lnTo>
                  <a:lnTo>
                    <a:pt x="487" y="315"/>
                  </a:lnTo>
                  <a:lnTo>
                    <a:pt x="481" y="317"/>
                  </a:lnTo>
                  <a:lnTo>
                    <a:pt x="474" y="317"/>
                  </a:lnTo>
                  <a:lnTo>
                    <a:pt x="468" y="319"/>
                  </a:lnTo>
                  <a:lnTo>
                    <a:pt x="460" y="319"/>
                  </a:lnTo>
                  <a:lnTo>
                    <a:pt x="453" y="319"/>
                  </a:lnTo>
                  <a:lnTo>
                    <a:pt x="447" y="321"/>
                  </a:lnTo>
                  <a:lnTo>
                    <a:pt x="441" y="321"/>
                  </a:lnTo>
                  <a:lnTo>
                    <a:pt x="434" y="321"/>
                  </a:lnTo>
                  <a:lnTo>
                    <a:pt x="428" y="323"/>
                  </a:lnTo>
                  <a:lnTo>
                    <a:pt x="420" y="323"/>
                  </a:lnTo>
                  <a:lnTo>
                    <a:pt x="415" y="323"/>
                  </a:lnTo>
                  <a:lnTo>
                    <a:pt x="407" y="323"/>
                  </a:lnTo>
                  <a:lnTo>
                    <a:pt x="399" y="323"/>
                  </a:lnTo>
                  <a:lnTo>
                    <a:pt x="392" y="323"/>
                  </a:lnTo>
                  <a:lnTo>
                    <a:pt x="386" y="325"/>
                  </a:lnTo>
                  <a:lnTo>
                    <a:pt x="379" y="325"/>
                  </a:lnTo>
                  <a:lnTo>
                    <a:pt x="373" y="325"/>
                  </a:lnTo>
                  <a:lnTo>
                    <a:pt x="365" y="325"/>
                  </a:lnTo>
                  <a:lnTo>
                    <a:pt x="360" y="325"/>
                  </a:lnTo>
                  <a:lnTo>
                    <a:pt x="352" y="325"/>
                  </a:lnTo>
                  <a:lnTo>
                    <a:pt x="344" y="325"/>
                  </a:lnTo>
                  <a:lnTo>
                    <a:pt x="339" y="325"/>
                  </a:lnTo>
                  <a:lnTo>
                    <a:pt x="331" y="325"/>
                  </a:lnTo>
                  <a:lnTo>
                    <a:pt x="325" y="325"/>
                  </a:lnTo>
                  <a:lnTo>
                    <a:pt x="320" y="325"/>
                  </a:lnTo>
                  <a:lnTo>
                    <a:pt x="312" y="325"/>
                  </a:lnTo>
                  <a:lnTo>
                    <a:pt x="304" y="325"/>
                  </a:lnTo>
                  <a:lnTo>
                    <a:pt x="299" y="325"/>
                  </a:lnTo>
                  <a:lnTo>
                    <a:pt x="291" y="325"/>
                  </a:lnTo>
                  <a:lnTo>
                    <a:pt x="283" y="325"/>
                  </a:lnTo>
                  <a:lnTo>
                    <a:pt x="278" y="325"/>
                  </a:lnTo>
                  <a:lnTo>
                    <a:pt x="270" y="323"/>
                  </a:lnTo>
                  <a:lnTo>
                    <a:pt x="264" y="323"/>
                  </a:lnTo>
                  <a:lnTo>
                    <a:pt x="257" y="323"/>
                  </a:lnTo>
                  <a:lnTo>
                    <a:pt x="251" y="323"/>
                  </a:lnTo>
                  <a:lnTo>
                    <a:pt x="244" y="323"/>
                  </a:lnTo>
                  <a:lnTo>
                    <a:pt x="236" y="323"/>
                  </a:lnTo>
                  <a:lnTo>
                    <a:pt x="230" y="321"/>
                  </a:lnTo>
                  <a:lnTo>
                    <a:pt x="225" y="321"/>
                  </a:lnTo>
                  <a:lnTo>
                    <a:pt x="217" y="321"/>
                  </a:lnTo>
                  <a:lnTo>
                    <a:pt x="211" y="321"/>
                  </a:lnTo>
                  <a:lnTo>
                    <a:pt x="206" y="319"/>
                  </a:lnTo>
                  <a:lnTo>
                    <a:pt x="200" y="319"/>
                  </a:lnTo>
                  <a:lnTo>
                    <a:pt x="190" y="319"/>
                  </a:lnTo>
                  <a:lnTo>
                    <a:pt x="185" y="317"/>
                  </a:lnTo>
                  <a:lnTo>
                    <a:pt x="177" y="317"/>
                  </a:lnTo>
                  <a:lnTo>
                    <a:pt x="171" y="317"/>
                  </a:lnTo>
                  <a:lnTo>
                    <a:pt x="164" y="315"/>
                  </a:lnTo>
                  <a:lnTo>
                    <a:pt x="158" y="314"/>
                  </a:lnTo>
                  <a:lnTo>
                    <a:pt x="152" y="314"/>
                  </a:lnTo>
                  <a:lnTo>
                    <a:pt x="147" y="314"/>
                  </a:lnTo>
                  <a:lnTo>
                    <a:pt x="141" y="312"/>
                  </a:lnTo>
                  <a:lnTo>
                    <a:pt x="135" y="312"/>
                  </a:lnTo>
                  <a:lnTo>
                    <a:pt x="131" y="310"/>
                  </a:lnTo>
                  <a:lnTo>
                    <a:pt x="128" y="308"/>
                  </a:lnTo>
                  <a:lnTo>
                    <a:pt x="118" y="306"/>
                  </a:lnTo>
                  <a:lnTo>
                    <a:pt x="112" y="302"/>
                  </a:lnTo>
                  <a:lnTo>
                    <a:pt x="105" y="296"/>
                  </a:lnTo>
                  <a:lnTo>
                    <a:pt x="101" y="293"/>
                  </a:lnTo>
                  <a:lnTo>
                    <a:pt x="97" y="289"/>
                  </a:lnTo>
                  <a:lnTo>
                    <a:pt x="95" y="285"/>
                  </a:lnTo>
                  <a:lnTo>
                    <a:pt x="93" y="281"/>
                  </a:lnTo>
                  <a:lnTo>
                    <a:pt x="91" y="277"/>
                  </a:lnTo>
                  <a:lnTo>
                    <a:pt x="90" y="272"/>
                  </a:lnTo>
                  <a:lnTo>
                    <a:pt x="90" y="266"/>
                  </a:lnTo>
                  <a:lnTo>
                    <a:pt x="88" y="262"/>
                  </a:lnTo>
                  <a:lnTo>
                    <a:pt x="88" y="257"/>
                  </a:lnTo>
                  <a:lnTo>
                    <a:pt x="86" y="247"/>
                  </a:lnTo>
                  <a:lnTo>
                    <a:pt x="86" y="241"/>
                  </a:lnTo>
                  <a:lnTo>
                    <a:pt x="86" y="234"/>
                  </a:lnTo>
                  <a:lnTo>
                    <a:pt x="86" y="228"/>
                  </a:lnTo>
                  <a:lnTo>
                    <a:pt x="90" y="222"/>
                  </a:lnTo>
                  <a:lnTo>
                    <a:pt x="91" y="217"/>
                  </a:lnTo>
                  <a:lnTo>
                    <a:pt x="93" y="211"/>
                  </a:lnTo>
                  <a:lnTo>
                    <a:pt x="97" y="203"/>
                  </a:lnTo>
                  <a:lnTo>
                    <a:pt x="99" y="198"/>
                  </a:lnTo>
                  <a:lnTo>
                    <a:pt x="101" y="192"/>
                  </a:lnTo>
                  <a:lnTo>
                    <a:pt x="105" y="186"/>
                  </a:lnTo>
                  <a:lnTo>
                    <a:pt x="109" y="181"/>
                  </a:lnTo>
                  <a:lnTo>
                    <a:pt x="110" y="175"/>
                  </a:lnTo>
                  <a:lnTo>
                    <a:pt x="114" y="169"/>
                  </a:lnTo>
                  <a:lnTo>
                    <a:pt x="116" y="163"/>
                  </a:lnTo>
                  <a:lnTo>
                    <a:pt x="120" y="158"/>
                  </a:lnTo>
                  <a:lnTo>
                    <a:pt x="122" y="152"/>
                  </a:lnTo>
                  <a:lnTo>
                    <a:pt x="126" y="146"/>
                  </a:lnTo>
                  <a:lnTo>
                    <a:pt x="128" y="141"/>
                  </a:lnTo>
                  <a:lnTo>
                    <a:pt x="131" y="135"/>
                  </a:lnTo>
                  <a:lnTo>
                    <a:pt x="133" y="129"/>
                  </a:lnTo>
                  <a:lnTo>
                    <a:pt x="139" y="124"/>
                  </a:lnTo>
                  <a:lnTo>
                    <a:pt x="141" y="116"/>
                  </a:lnTo>
                  <a:lnTo>
                    <a:pt x="145" y="112"/>
                  </a:lnTo>
                  <a:lnTo>
                    <a:pt x="147" y="105"/>
                  </a:lnTo>
                  <a:lnTo>
                    <a:pt x="150" y="99"/>
                  </a:lnTo>
                  <a:lnTo>
                    <a:pt x="154" y="93"/>
                  </a:lnTo>
                  <a:lnTo>
                    <a:pt x="158" y="87"/>
                  </a:lnTo>
                  <a:lnTo>
                    <a:pt x="160" y="82"/>
                  </a:lnTo>
                  <a:lnTo>
                    <a:pt x="164" y="76"/>
                  </a:lnTo>
                  <a:lnTo>
                    <a:pt x="168" y="70"/>
                  </a:lnTo>
                  <a:lnTo>
                    <a:pt x="171" y="65"/>
                  </a:lnTo>
                  <a:lnTo>
                    <a:pt x="175" y="59"/>
                  </a:lnTo>
                  <a:lnTo>
                    <a:pt x="177" y="53"/>
                  </a:lnTo>
                  <a:lnTo>
                    <a:pt x="181" y="48"/>
                  </a:lnTo>
                  <a:lnTo>
                    <a:pt x="185" y="42"/>
                  </a:lnTo>
                  <a:lnTo>
                    <a:pt x="7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9" name="Freeform 199"/>
            <p:cNvSpPr>
              <a:spLocks/>
            </p:cNvSpPr>
            <p:nvPr/>
          </p:nvSpPr>
          <p:spPr bwMode="auto">
            <a:xfrm>
              <a:off x="3013" y="3871"/>
              <a:ext cx="90" cy="304"/>
            </a:xfrm>
            <a:custGeom>
              <a:avLst/>
              <a:gdLst>
                <a:gd name="T0" fmla="*/ 0 w 181"/>
                <a:gd name="T1" fmla="*/ 1 h 608"/>
                <a:gd name="T2" fmla="*/ 0 w 181"/>
                <a:gd name="T3" fmla="*/ 1 h 608"/>
                <a:gd name="T4" fmla="*/ 0 w 181"/>
                <a:gd name="T5" fmla="*/ 1 h 608"/>
                <a:gd name="T6" fmla="*/ 0 w 181"/>
                <a:gd name="T7" fmla="*/ 1 h 608"/>
                <a:gd name="T8" fmla="*/ 0 w 181"/>
                <a:gd name="T9" fmla="*/ 1 h 608"/>
                <a:gd name="T10" fmla="*/ 0 w 181"/>
                <a:gd name="T11" fmla="*/ 1 h 608"/>
                <a:gd name="T12" fmla="*/ 0 w 181"/>
                <a:gd name="T13" fmla="*/ 1 h 608"/>
                <a:gd name="T14" fmla="*/ 0 w 181"/>
                <a:gd name="T15" fmla="*/ 1 h 608"/>
                <a:gd name="T16" fmla="*/ 0 w 181"/>
                <a:gd name="T17" fmla="*/ 1 h 608"/>
                <a:gd name="T18" fmla="*/ 0 w 181"/>
                <a:gd name="T19" fmla="*/ 1 h 608"/>
                <a:gd name="T20" fmla="*/ 0 w 181"/>
                <a:gd name="T21" fmla="*/ 1 h 608"/>
                <a:gd name="T22" fmla="*/ 0 w 181"/>
                <a:gd name="T23" fmla="*/ 1 h 608"/>
                <a:gd name="T24" fmla="*/ 0 w 181"/>
                <a:gd name="T25" fmla="*/ 1 h 608"/>
                <a:gd name="T26" fmla="*/ 0 w 181"/>
                <a:gd name="T27" fmla="*/ 1 h 608"/>
                <a:gd name="T28" fmla="*/ 0 w 181"/>
                <a:gd name="T29" fmla="*/ 1 h 608"/>
                <a:gd name="T30" fmla="*/ 0 w 181"/>
                <a:gd name="T31" fmla="*/ 1 h 608"/>
                <a:gd name="T32" fmla="*/ 0 w 181"/>
                <a:gd name="T33" fmla="*/ 1 h 608"/>
                <a:gd name="T34" fmla="*/ 0 w 181"/>
                <a:gd name="T35" fmla="*/ 1 h 608"/>
                <a:gd name="T36" fmla="*/ 0 w 181"/>
                <a:gd name="T37" fmla="*/ 1 h 608"/>
                <a:gd name="T38" fmla="*/ 0 w 181"/>
                <a:gd name="T39" fmla="*/ 1 h 608"/>
                <a:gd name="T40" fmla="*/ 0 w 181"/>
                <a:gd name="T41" fmla="*/ 1 h 608"/>
                <a:gd name="T42" fmla="*/ 0 w 181"/>
                <a:gd name="T43" fmla="*/ 1 h 608"/>
                <a:gd name="T44" fmla="*/ 0 w 181"/>
                <a:gd name="T45" fmla="*/ 1 h 608"/>
                <a:gd name="T46" fmla="*/ 0 w 181"/>
                <a:gd name="T47" fmla="*/ 1 h 608"/>
                <a:gd name="T48" fmla="*/ 0 w 181"/>
                <a:gd name="T49" fmla="*/ 1 h 608"/>
                <a:gd name="T50" fmla="*/ 0 w 181"/>
                <a:gd name="T51" fmla="*/ 1 h 608"/>
                <a:gd name="T52" fmla="*/ 0 w 181"/>
                <a:gd name="T53" fmla="*/ 1 h 608"/>
                <a:gd name="T54" fmla="*/ 0 w 181"/>
                <a:gd name="T55" fmla="*/ 1 h 608"/>
                <a:gd name="T56" fmla="*/ 0 w 181"/>
                <a:gd name="T57" fmla="*/ 1 h 608"/>
                <a:gd name="T58" fmla="*/ 0 w 181"/>
                <a:gd name="T59" fmla="*/ 1 h 608"/>
                <a:gd name="T60" fmla="*/ 0 w 181"/>
                <a:gd name="T61" fmla="*/ 1 h 608"/>
                <a:gd name="T62" fmla="*/ 0 w 181"/>
                <a:gd name="T63" fmla="*/ 1 h 608"/>
                <a:gd name="T64" fmla="*/ 0 w 181"/>
                <a:gd name="T65" fmla="*/ 1 h 608"/>
                <a:gd name="T66" fmla="*/ 0 w 181"/>
                <a:gd name="T67" fmla="*/ 1 h 608"/>
                <a:gd name="T68" fmla="*/ 0 w 181"/>
                <a:gd name="T69" fmla="*/ 1 h 608"/>
                <a:gd name="T70" fmla="*/ 0 w 181"/>
                <a:gd name="T71" fmla="*/ 1 h 608"/>
                <a:gd name="T72" fmla="*/ 0 w 181"/>
                <a:gd name="T73" fmla="*/ 1 h 608"/>
                <a:gd name="T74" fmla="*/ 0 w 181"/>
                <a:gd name="T75" fmla="*/ 1 h 608"/>
                <a:gd name="T76" fmla="*/ 0 w 181"/>
                <a:gd name="T77" fmla="*/ 1 h 608"/>
                <a:gd name="T78" fmla="*/ 0 w 181"/>
                <a:gd name="T79" fmla="*/ 1 h 608"/>
                <a:gd name="T80" fmla="*/ 0 w 181"/>
                <a:gd name="T81" fmla="*/ 1 h 608"/>
                <a:gd name="T82" fmla="*/ 0 w 181"/>
                <a:gd name="T83" fmla="*/ 1 h 608"/>
                <a:gd name="T84" fmla="*/ 0 w 181"/>
                <a:gd name="T85" fmla="*/ 1 h 608"/>
                <a:gd name="T86" fmla="*/ 0 w 181"/>
                <a:gd name="T87" fmla="*/ 1 h 608"/>
                <a:gd name="T88" fmla="*/ 0 w 181"/>
                <a:gd name="T89" fmla="*/ 1 h 608"/>
                <a:gd name="T90" fmla="*/ 0 w 181"/>
                <a:gd name="T91" fmla="*/ 1 h 608"/>
                <a:gd name="T92" fmla="*/ 0 w 181"/>
                <a:gd name="T93" fmla="*/ 1 h 608"/>
                <a:gd name="T94" fmla="*/ 0 w 181"/>
                <a:gd name="T95" fmla="*/ 1 h 608"/>
                <a:gd name="T96" fmla="*/ 0 w 181"/>
                <a:gd name="T97" fmla="*/ 0 h 6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1"/>
                <a:gd name="T148" fmla="*/ 0 h 608"/>
                <a:gd name="T149" fmla="*/ 181 w 181"/>
                <a:gd name="T150" fmla="*/ 608 h 6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1" h="608">
                  <a:moveTo>
                    <a:pt x="129" y="0"/>
                  </a:moveTo>
                  <a:lnTo>
                    <a:pt x="125" y="4"/>
                  </a:lnTo>
                  <a:lnTo>
                    <a:pt x="122" y="8"/>
                  </a:lnTo>
                  <a:lnTo>
                    <a:pt x="116" y="12"/>
                  </a:lnTo>
                  <a:lnTo>
                    <a:pt x="114" y="17"/>
                  </a:lnTo>
                  <a:lnTo>
                    <a:pt x="110" y="23"/>
                  </a:lnTo>
                  <a:lnTo>
                    <a:pt x="106" y="29"/>
                  </a:lnTo>
                  <a:lnTo>
                    <a:pt x="103" y="32"/>
                  </a:lnTo>
                  <a:lnTo>
                    <a:pt x="99" y="38"/>
                  </a:lnTo>
                  <a:lnTo>
                    <a:pt x="97" y="42"/>
                  </a:lnTo>
                  <a:lnTo>
                    <a:pt x="93" y="48"/>
                  </a:lnTo>
                  <a:lnTo>
                    <a:pt x="89" y="53"/>
                  </a:lnTo>
                  <a:lnTo>
                    <a:pt x="85" y="57"/>
                  </a:lnTo>
                  <a:lnTo>
                    <a:pt x="84" y="63"/>
                  </a:lnTo>
                  <a:lnTo>
                    <a:pt x="80" y="69"/>
                  </a:lnTo>
                  <a:lnTo>
                    <a:pt x="78" y="72"/>
                  </a:lnTo>
                  <a:lnTo>
                    <a:pt x="76" y="78"/>
                  </a:lnTo>
                  <a:lnTo>
                    <a:pt x="72" y="84"/>
                  </a:lnTo>
                  <a:lnTo>
                    <a:pt x="70" y="89"/>
                  </a:lnTo>
                  <a:lnTo>
                    <a:pt x="68" y="95"/>
                  </a:lnTo>
                  <a:lnTo>
                    <a:pt x="65" y="101"/>
                  </a:lnTo>
                  <a:lnTo>
                    <a:pt x="63" y="105"/>
                  </a:lnTo>
                  <a:lnTo>
                    <a:pt x="61" y="110"/>
                  </a:lnTo>
                  <a:lnTo>
                    <a:pt x="57" y="116"/>
                  </a:lnTo>
                  <a:lnTo>
                    <a:pt x="55" y="122"/>
                  </a:lnTo>
                  <a:lnTo>
                    <a:pt x="53" y="127"/>
                  </a:lnTo>
                  <a:lnTo>
                    <a:pt x="51" y="133"/>
                  </a:lnTo>
                  <a:lnTo>
                    <a:pt x="49" y="139"/>
                  </a:lnTo>
                  <a:lnTo>
                    <a:pt x="47" y="145"/>
                  </a:lnTo>
                  <a:lnTo>
                    <a:pt x="44" y="150"/>
                  </a:lnTo>
                  <a:lnTo>
                    <a:pt x="44" y="156"/>
                  </a:lnTo>
                  <a:lnTo>
                    <a:pt x="42" y="162"/>
                  </a:lnTo>
                  <a:lnTo>
                    <a:pt x="40" y="167"/>
                  </a:lnTo>
                  <a:lnTo>
                    <a:pt x="36" y="171"/>
                  </a:lnTo>
                  <a:lnTo>
                    <a:pt x="32" y="175"/>
                  </a:lnTo>
                  <a:lnTo>
                    <a:pt x="30" y="181"/>
                  </a:lnTo>
                  <a:lnTo>
                    <a:pt x="27" y="186"/>
                  </a:lnTo>
                  <a:lnTo>
                    <a:pt x="25" y="190"/>
                  </a:lnTo>
                  <a:lnTo>
                    <a:pt x="23" y="196"/>
                  </a:lnTo>
                  <a:lnTo>
                    <a:pt x="21" y="202"/>
                  </a:lnTo>
                  <a:lnTo>
                    <a:pt x="21" y="207"/>
                  </a:lnTo>
                  <a:lnTo>
                    <a:pt x="19" y="211"/>
                  </a:lnTo>
                  <a:lnTo>
                    <a:pt x="17" y="217"/>
                  </a:lnTo>
                  <a:lnTo>
                    <a:pt x="17" y="222"/>
                  </a:lnTo>
                  <a:lnTo>
                    <a:pt x="17" y="230"/>
                  </a:lnTo>
                  <a:lnTo>
                    <a:pt x="15" y="236"/>
                  </a:lnTo>
                  <a:lnTo>
                    <a:pt x="15" y="241"/>
                  </a:lnTo>
                  <a:lnTo>
                    <a:pt x="15" y="247"/>
                  </a:lnTo>
                  <a:lnTo>
                    <a:pt x="15" y="253"/>
                  </a:lnTo>
                  <a:lnTo>
                    <a:pt x="15" y="259"/>
                  </a:lnTo>
                  <a:lnTo>
                    <a:pt x="15" y="264"/>
                  </a:lnTo>
                  <a:lnTo>
                    <a:pt x="15" y="270"/>
                  </a:lnTo>
                  <a:lnTo>
                    <a:pt x="15" y="278"/>
                  </a:lnTo>
                  <a:lnTo>
                    <a:pt x="15" y="281"/>
                  </a:lnTo>
                  <a:lnTo>
                    <a:pt x="17" y="289"/>
                  </a:lnTo>
                  <a:lnTo>
                    <a:pt x="17" y="295"/>
                  </a:lnTo>
                  <a:lnTo>
                    <a:pt x="17" y="300"/>
                  </a:lnTo>
                  <a:lnTo>
                    <a:pt x="17" y="306"/>
                  </a:lnTo>
                  <a:lnTo>
                    <a:pt x="17" y="314"/>
                  </a:lnTo>
                  <a:lnTo>
                    <a:pt x="17" y="319"/>
                  </a:lnTo>
                  <a:lnTo>
                    <a:pt x="19" y="325"/>
                  </a:lnTo>
                  <a:lnTo>
                    <a:pt x="19" y="331"/>
                  </a:lnTo>
                  <a:lnTo>
                    <a:pt x="19" y="336"/>
                  </a:lnTo>
                  <a:lnTo>
                    <a:pt x="19" y="342"/>
                  </a:lnTo>
                  <a:lnTo>
                    <a:pt x="19" y="350"/>
                  </a:lnTo>
                  <a:lnTo>
                    <a:pt x="17" y="357"/>
                  </a:lnTo>
                  <a:lnTo>
                    <a:pt x="17" y="365"/>
                  </a:lnTo>
                  <a:lnTo>
                    <a:pt x="17" y="373"/>
                  </a:lnTo>
                  <a:lnTo>
                    <a:pt x="17" y="380"/>
                  </a:lnTo>
                  <a:lnTo>
                    <a:pt x="17" y="386"/>
                  </a:lnTo>
                  <a:lnTo>
                    <a:pt x="17" y="395"/>
                  </a:lnTo>
                  <a:lnTo>
                    <a:pt x="15" y="403"/>
                  </a:lnTo>
                  <a:lnTo>
                    <a:pt x="15" y="411"/>
                  </a:lnTo>
                  <a:lnTo>
                    <a:pt x="13" y="416"/>
                  </a:lnTo>
                  <a:lnTo>
                    <a:pt x="13" y="426"/>
                  </a:lnTo>
                  <a:lnTo>
                    <a:pt x="13" y="431"/>
                  </a:lnTo>
                  <a:lnTo>
                    <a:pt x="13" y="439"/>
                  </a:lnTo>
                  <a:lnTo>
                    <a:pt x="11" y="447"/>
                  </a:lnTo>
                  <a:lnTo>
                    <a:pt x="9" y="454"/>
                  </a:lnTo>
                  <a:lnTo>
                    <a:pt x="8" y="462"/>
                  </a:lnTo>
                  <a:lnTo>
                    <a:pt x="8" y="469"/>
                  </a:lnTo>
                  <a:lnTo>
                    <a:pt x="8" y="475"/>
                  </a:lnTo>
                  <a:lnTo>
                    <a:pt x="8" y="479"/>
                  </a:lnTo>
                  <a:lnTo>
                    <a:pt x="6" y="485"/>
                  </a:lnTo>
                  <a:lnTo>
                    <a:pt x="6" y="488"/>
                  </a:lnTo>
                  <a:lnTo>
                    <a:pt x="6" y="494"/>
                  </a:lnTo>
                  <a:lnTo>
                    <a:pt x="4" y="500"/>
                  </a:lnTo>
                  <a:lnTo>
                    <a:pt x="4" y="504"/>
                  </a:lnTo>
                  <a:lnTo>
                    <a:pt x="4" y="509"/>
                  </a:lnTo>
                  <a:lnTo>
                    <a:pt x="2" y="513"/>
                  </a:lnTo>
                  <a:lnTo>
                    <a:pt x="2" y="519"/>
                  </a:lnTo>
                  <a:lnTo>
                    <a:pt x="2" y="523"/>
                  </a:lnTo>
                  <a:lnTo>
                    <a:pt x="2" y="528"/>
                  </a:lnTo>
                  <a:lnTo>
                    <a:pt x="2" y="532"/>
                  </a:lnTo>
                  <a:lnTo>
                    <a:pt x="2" y="538"/>
                  </a:lnTo>
                  <a:lnTo>
                    <a:pt x="4" y="544"/>
                  </a:lnTo>
                  <a:lnTo>
                    <a:pt x="6" y="549"/>
                  </a:lnTo>
                  <a:lnTo>
                    <a:pt x="2" y="555"/>
                  </a:lnTo>
                  <a:lnTo>
                    <a:pt x="0" y="563"/>
                  </a:lnTo>
                  <a:lnTo>
                    <a:pt x="0" y="570"/>
                  </a:lnTo>
                  <a:lnTo>
                    <a:pt x="2" y="578"/>
                  </a:lnTo>
                  <a:lnTo>
                    <a:pt x="4" y="585"/>
                  </a:lnTo>
                  <a:lnTo>
                    <a:pt x="4" y="593"/>
                  </a:lnTo>
                  <a:lnTo>
                    <a:pt x="4" y="602"/>
                  </a:lnTo>
                  <a:lnTo>
                    <a:pt x="6" y="608"/>
                  </a:lnTo>
                  <a:lnTo>
                    <a:pt x="76" y="583"/>
                  </a:lnTo>
                  <a:lnTo>
                    <a:pt x="78" y="585"/>
                  </a:lnTo>
                  <a:lnTo>
                    <a:pt x="80" y="583"/>
                  </a:lnTo>
                  <a:lnTo>
                    <a:pt x="78" y="574"/>
                  </a:lnTo>
                  <a:lnTo>
                    <a:pt x="76" y="566"/>
                  </a:lnTo>
                  <a:lnTo>
                    <a:pt x="74" y="559"/>
                  </a:lnTo>
                  <a:lnTo>
                    <a:pt x="74" y="549"/>
                  </a:lnTo>
                  <a:lnTo>
                    <a:pt x="74" y="542"/>
                  </a:lnTo>
                  <a:lnTo>
                    <a:pt x="72" y="534"/>
                  </a:lnTo>
                  <a:lnTo>
                    <a:pt x="72" y="526"/>
                  </a:lnTo>
                  <a:lnTo>
                    <a:pt x="72" y="519"/>
                  </a:lnTo>
                  <a:lnTo>
                    <a:pt x="70" y="509"/>
                  </a:lnTo>
                  <a:lnTo>
                    <a:pt x="70" y="502"/>
                  </a:lnTo>
                  <a:lnTo>
                    <a:pt x="68" y="494"/>
                  </a:lnTo>
                  <a:lnTo>
                    <a:pt x="68" y="487"/>
                  </a:lnTo>
                  <a:lnTo>
                    <a:pt x="66" y="479"/>
                  </a:lnTo>
                  <a:lnTo>
                    <a:pt x="65" y="471"/>
                  </a:lnTo>
                  <a:lnTo>
                    <a:pt x="61" y="464"/>
                  </a:lnTo>
                  <a:lnTo>
                    <a:pt x="61" y="458"/>
                  </a:lnTo>
                  <a:lnTo>
                    <a:pt x="57" y="450"/>
                  </a:lnTo>
                  <a:lnTo>
                    <a:pt x="57" y="445"/>
                  </a:lnTo>
                  <a:lnTo>
                    <a:pt x="55" y="439"/>
                  </a:lnTo>
                  <a:lnTo>
                    <a:pt x="55" y="435"/>
                  </a:lnTo>
                  <a:lnTo>
                    <a:pt x="53" y="430"/>
                  </a:lnTo>
                  <a:lnTo>
                    <a:pt x="53" y="424"/>
                  </a:lnTo>
                  <a:lnTo>
                    <a:pt x="51" y="418"/>
                  </a:lnTo>
                  <a:lnTo>
                    <a:pt x="49" y="414"/>
                  </a:lnTo>
                  <a:lnTo>
                    <a:pt x="49" y="409"/>
                  </a:lnTo>
                  <a:lnTo>
                    <a:pt x="47" y="403"/>
                  </a:lnTo>
                  <a:lnTo>
                    <a:pt x="47" y="397"/>
                  </a:lnTo>
                  <a:lnTo>
                    <a:pt x="47" y="392"/>
                  </a:lnTo>
                  <a:lnTo>
                    <a:pt x="46" y="386"/>
                  </a:lnTo>
                  <a:lnTo>
                    <a:pt x="46" y="380"/>
                  </a:lnTo>
                  <a:lnTo>
                    <a:pt x="46" y="374"/>
                  </a:lnTo>
                  <a:lnTo>
                    <a:pt x="46" y="371"/>
                  </a:lnTo>
                  <a:lnTo>
                    <a:pt x="44" y="365"/>
                  </a:lnTo>
                  <a:lnTo>
                    <a:pt x="44" y="359"/>
                  </a:lnTo>
                  <a:lnTo>
                    <a:pt x="44" y="354"/>
                  </a:lnTo>
                  <a:lnTo>
                    <a:pt x="44" y="348"/>
                  </a:lnTo>
                  <a:lnTo>
                    <a:pt x="42" y="340"/>
                  </a:lnTo>
                  <a:lnTo>
                    <a:pt x="42" y="336"/>
                  </a:lnTo>
                  <a:lnTo>
                    <a:pt x="42" y="331"/>
                  </a:lnTo>
                  <a:lnTo>
                    <a:pt x="42" y="325"/>
                  </a:lnTo>
                  <a:lnTo>
                    <a:pt x="42" y="319"/>
                  </a:lnTo>
                  <a:lnTo>
                    <a:pt x="42" y="314"/>
                  </a:lnTo>
                  <a:lnTo>
                    <a:pt x="42" y="308"/>
                  </a:lnTo>
                  <a:lnTo>
                    <a:pt x="42" y="302"/>
                  </a:lnTo>
                  <a:lnTo>
                    <a:pt x="42" y="297"/>
                  </a:lnTo>
                  <a:lnTo>
                    <a:pt x="42" y="293"/>
                  </a:lnTo>
                  <a:lnTo>
                    <a:pt x="42" y="287"/>
                  </a:lnTo>
                  <a:lnTo>
                    <a:pt x="42" y="281"/>
                  </a:lnTo>
                  <a:lnTo>
                    <a:pt x="40" y="274"/>
                  </a:lnTo>
                  <a:lnTo>
                    <a:pt x="40" y="266"/>
                  </a:lnTo>
                  <a:lnTo>
                    <a:pt x="40" y="259"/>
                  </a:lnTo>
                  <a:lnTo>
                    <a:pt x="40" y="253"/>
                  </a:lnTo>
                  <a:lnTo>
                    <a:pt x="40" y="245"/>
                  </a:lnTo>
                  <a:lnTo>
                    <a:pt x="42" y="238"/>
                  </a:lnTo>
                  <a:lnTo>
                    <a:pt x="42" y="230"/>
                  </a:lnTo>
                  <a:lnTo>
                    <a:pt x="42" y="222"/>
                  </a:lnTo>
                  <a:lnTo>
                    <a:pt x="44" y="217"/>
                  </a:lnTo>
                  <a:lnTo>
                    <a:pt x="47" y="213"/>
                  </a:lnTo>
                  <a:lnTo>
                    <a:pt x="49" y="207"/>
                  </a:lnTo>
                  <a:lnTo>
                    <a:pt x="53" y="203"/>
                  </a:lnTo>
                  <a:lnTo>
                    <a:pt x="61" y="196"/>
                  </a:lnTo>
                  <a:lnTo>
                    <a:pt x="68" y="190"/>
                  </a:lnTo>
                  <a:lnTo>
                    <a:pt x="74" y="181"/>
                  </a:lnTo>
                  <a:lnTo>
                    <a:pt x="82" y="175"/>
                  </a:lnTo>
                  <a:lnTo>
                    <a:pt x="89" y="167"/>
                  </a:lnTo>
                  <a:lnTo>
                    <a:pt x="97" y="162"/>
                  </a:lnTo>
                  <a:lnTo>
                    <a:pt x="99" y="156"/>
                  </a:lnTo>
                  <a:lnTo>
                    <a:pt x="104" y="152"/>
                  </a:lnTo>
                  <a:lnTo>
                    <a:pt x="110" y="148"/>
                  </a:lnTo>
                  <a:lnTo>
                    <a:pt x="114" y="145"/>
                  </a:lnTo>
                  <a:lnTo>
                    <a:pt x="118" y="139"/>
                  </a:lnTo>
                  <a:lnTo>
                    <a:pt x="122" y="133"/>
                  </a:lnTo>
                  <a:lnTo>
                    <a:pt x="127" y="129"/>
                  </a:lnTo>
                  <a:lnTo>
                    <a:pt x="133" y="126"/>
                  </a:lnTo>
                  <a:lnTo>
                    <a:pt x="135" y="120"/>
                  </a:lnTo>
                  <a:lnTo>
                    <a:pt x="137" y="118"/>
                  </a:lnTo>
                  <a:lnTo>
                    <a:pt x="141" y="114"/>
                  </a:lnTo>
                  <a:lnTo>
                    <a:pt x="143" y="110"/>
                  </a:lnTo>
                  <a:lnTo>
                    <a:pt x="148" y="103"/>
                  </a:lnTo>
                  <a:lnTo>
                    <a:pt x="156" y="97"/>
                  </a:lnTo>
                  <a:lnTo>
                    <a:pt x="160" y="89"/>
                  </a:lnTo>
                  <a:lnTo>
                    <a:pt x="167" y="84"/>
                  </a:lnTo>
                  <a:lnTo>
                    <a:pt x="173" y="78"/>
                  </a:lnTo>
                  <a:lnTo>
                    <a:pt x="177" y="70"/>
                  </a:lnTo>
                  <a:lnTo>
                    <a:pt x="179" y="67"/>
                  </a:lnTo>
                  <a:lnTo>
                    <a:pt x="181" y="67"/>
                  </a:lnTo>
                  <a:lnTo>
                    <a:pt x="1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0" name="Freeform 208"/>
            <p:cNvSpPr>
              <a:spLocks/>
            </p:cNvSpPr>
            <p:nvPr/>
          </p:nvSpPr>
          <p:spPr bwMode="auto">
            <a:xfrm>
              <a:off x="3189" y="3912"/>
              <a:ext cx="70" cy="112"/>
            </a:xfrm>
            <a:custGeom>
              <a:avLst/>
              <a:gdLst>
                <a:gd name="T0" fmla="*/ 1 w 140"/>
                <a:gd name="T1" fmla="*/ 1 h 222"/>
                <a:gd name="T2" fmla="*/ 1 w 140"/>
                <a:gd name="T3" fmla="*/ 1 h 222"/>
                <a:gd name="T4" fmla="*/ 1 w 140"/>
                <a:gd name="T5" fmla="*/ 1 h 222"/>
                <a:gd name="T6" fmla="*/ 1 w 140"/>
                <a:gd name="T7" fmla="*/ 1 h 222"/>
                <a:gd name="T8" fmla="*/ 1 w 140"/>
                <a:gd name="T9" fmla="*/ 1 h 222"/>
                <a:gd name="T10" fmla="*/ 1 w 140"/>
                <a:gd name="T11" fmla="*/ 1 h 222"/>
                <a:gd name="T12" fmla="*/ 1 w 140"/>
                <a:gd name="T13" fmla="*/ 1 h 222"/>
                <a:gd name="T14" fmla="*/ 1 w 140"/>
                <a:gd name="T15" fmla="*/ 1 h 222"/>
                <a:gd name="T16" fmla="*/ 1 w 140"/>
                <a:gd name="T17" fmla="*/ 1 h 222"/>
                <a:gd name="T18" fmla="*/ 1 w 140"/>
                <a:gd name="T19" fmla="*/ 1 h 222"/>
                <a:gd name="T20" fmla="*/ 1 w 140"/>
                <a:gd name="T21" fmla="*/ 1 h 222"/>
                <a:gd name="T22" fmla="*/ 1 w 140"/>
                <a:gd name="T23" fmla="*/ 1 h 222"/>
                <a:gd name="T24" fmla="*/ 1 w 140"/>
                <a:gd name="T25" fmla="*/ 1 h 222"/>
                <a:gd name="T26" fmla="*/ 1 w 140"/>
                <a:gd name="T27" fmla="*/ 1 h 222"/>
                <a:gd name="T28" fmla="*/ 1 w 140"/>
                <a:gd name="T29" fmla="*/ 1 h 222"/>
                <a:gd name="T30" fmla="*/ 1 w 140"/>
                <a:gd name="T31" fmla="*/ 1 h 222"/>
                <a:gd name="T32" fmla="*/ 1 w 140"/>
                <a:gd name="T33" fmla="*/ 1 h 222"/>
                <a:gd name="T34" fmla="*/ 1 w 140"/>
                <a:gd name="T35" fmla="*/ 1 h 222"/>
                <a:gd name="T36" fmla="*/ 1 w 140"/>
                <a:gd name="T37" fmla="*/ 1 h 222"/>
                <a:gd name="T38" fmla="*/ 1 w 140"/>
                <a:gd name="T39" fmla="*/ 1 h 222"/>
                <a:gd name="T40" fmla="*/ 0 w 140"/>
                <a:gd name="T41" fmla="*/ 1 h 222"/>
                <a:gd name="T42" fmla="*/ 1 w 140"/>
                <a:gd name="T43" fmla="*/ 1 h 222"/>
                <a:gd name="T44" fmla="*/ 1 w 140"/>
                <a:gd name="T45" fmla="*/ 1 h 222"/>
                <a:gd name="T46" fmla="*/ 1 w 140"/>
                <a:gd name="T47" fmla="*/ 1 h 222"/>
                <a:gd name="T48" fmla="*/ 1 w 140"/>
                <a:gd name="T49" fmla="*/ 1 h 222"/>
                <a:gd name="T50" fmla="*/ 1 w 140"/>
                <a:gd name="T51" fmla="*/ 1 h 222"/>
                <a:gd name="T52" fmla="*/ 1 w 140"/>
                <a:gd name="T53" fmla="*/ 1 h 222"/>
                <a:gd name="T54" fmla="*/ 1 w 140"/>
                <a:gd name="T55" fmla="*/ 1 h 222"/>
                <a:gd name="T56" fmla="*/ 1 w 140"/>
                <a:gd name="T57" fmla="*/ 1 h 222"/>
                <a:gd name="T58" fmla="*/ 1 w 140"/>
                <a:gd name="T59" fmla="*/ 1 h 222"/>
                <a:gd name="T60" fmla="*/ 1 w 140"/>
                <a:gd name="T61" fmla="*/ 1 h 222"/>
                <a:gd name="T62" fmla="*/ 1 w 140"/>
                <a:gd name="T63" fmla="*/ 1 h 222"/>
                <a:gd name="T64" fmla="*/ 1 w 140"/>
                <a:gd name="T65" fmla="*/ 1 h 222"/>
                <a:gd name="T66" fmla="*/ 1 w 140"/>
                <a:gd name="T67" fmla="*/ 1 h 222"/>
                <a:gd name="T68" fmla="*/ 1 w 140"/>
                <a:gd name="T69" fmla="*/ 1 h 222"/>
                <a:gd name="T70" fmla="*/ 1 w 140"/>
                <a:gd name="T71" fmla="*/ 1 h 222"/>
                <a:gd name="T72" fmla="*/ 1 w 140"/>
                <a:gd name="T73" fmla="*/ 1 h 222"/>
                <a:gd name="T74" fmla="*/ 1 w 140"/>
                <a:gd name="T75" fmla="*/ 1 h 222"/>
                <a:gd name="T76" fmla="*/ 1 w 140"/>
                <a:gd name="T77" fmla="*/ 1 h 222"/>
                <a:gd name="T78" fmla="*/ 1 w 140"/>
                <a:gd name="T79" fmla="*/ 1 h 222"/>
                <a:gd name="T80" fmla="*/ 1 w 140"/>
                <a:gd name="T81" fmla="*/ 1 h 222"/>
                <a:gd name="T82" fmla="*/ 1 w 140"/>
                <a:gd name="T83" fmla="*/ 1 h 222"/>
                <a:gd name="T84" fmla="*/ 1 w 140"/>
                <a:gd name="T85" fmla="*/ 1 h 222"/>
                <a:gd name="T86" fmla="*/ 1 w 140"/>
                <a:gd name="T87" fmla="*/ 1 h 222"/>
                <a:gd name="T88" fmla="*/ 1 w 140"/>
                <a:gd name="T89" fmla="*/ 1 h 222"/>
                <a:gd name="T90" fmla="*/ 1 w 140"/>
                <a:gd name="T91" fmla="*/ 1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0"/>
                <a:gd name="T139" fmla="*/ 0 h 222"/>
                <a:gd name="T140" fmla="*/ 140 w 14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0" h="222">
                  <a:moveTo>
                    <a:pt x="66" y="222"/>
                  </a:moveTo>
                  <a:lnTo>
                    <a:pt x="72" y="216"/>
                  </a:lnTo>
                  <a:lnTo>
                    <a:pt x="78" y="209"/>
                  </a:lnTo>
                  <a:lnTo>
                    <a:pt x="81" y="201"/>
                  </a:lnTo>
                  <a:lnTo>
                    <a:pt x="87" y="195"/>
                  </a:lnTo>
                  <a:lnTo>
                    <a:pt x="91" y="188"/>
                  </a:lnTo>
                  <a:lnTo>
                    <a:pt x="95" y="180"/>
                  </a:lnTo>
                  <a:lnTo>
                    <a:pt x="98" y="171"/>
                  </a:lnTo>
                  <a:lnTo>
                    <a:pt x="102" y="165"/>
                  </a:lnTo>
                  <a:lnTo>
                    <a:pt x="106" y="156"/>
                  </a:lnTo>
                  <a:lnTo>
                    <a:pt x="110" y="148"/>
                  </a:lnTo>
                  <a:lnTo>
                    <a:pt x="112" y="138"/>
                  </a:lnTo>
                  <a:lnTo>
                    <a:pt x="117" y="133"/>
                  </a:lnTo>
                  <a:lnTo>
                    <a:pt x="121" y="125"/>
                  </a:lnTo>
                  <a:lnTo>
                    <a:pt x="127" y="119"/>
                  </a:lnTo>
                  <a:lnTo>
                    <a:pt x="133" y="112"/>
                  </a:lnTo>
                  <a:lnTo>
                    <a:pt x="140" y="106"/>
                  </a:lnTo>
                  <a:lnTo>
                    <a:pt x="140" y="99"/>
                  </a:lnTo>
                  <a:lnTo>
                    <a:pt x="138" y="93"/>
                  </a:lnTo>
                  <a:lnTo>
                    <a:pt x="136" y="89"/>
                  </a:lnTo>
                  <a:lnTo>
                    <a:pt x="133" y="85"/>
                  </a:lnTo>
                  <a:lnTo>
                    <a:pt x="129" y="80"/>
                  </a:lnTo>
                  <a:lnTo>
                    <a:pt x="125" y="78"/>
                  </a:lnTo>
                  <a:lnTo>
                    <a:pt x="121" y="72"/>
                  </a:lnTo>
                  <a:lnTo>
                    <a:pt x="117" y="70"/>
                  </a:lnTo>
                  <a:lnTo>
                    <a:pt x="112" y="66"/>
                  </a:lnTo>
                  <a:lnTo>
                    <a:pt x="106" y="62"/>
                  </a:lnTo>
                  <a:lnTo>
                    <a:pt x="102" y="59"/>
                  </a:lnTo>
                  <a:lnTo>
                    <a:pt x="97" y="55"/>
                  </a:lnTo>
                  <a:lnTo>
                    <a:pt x="93" y="51"/>
                  </a:lnTo>
                  <a:lnTo>
                    <a:pt x="89" y="47"/>
                  </a:lnTo>
                  <a:lnTo>
                    <a:pt x="85" y="42"/>
                  </a:lnTo>
                  <a:lnTo>
                    <a:pt x="83" y="36"/>
                  </a:lnTo>
                  <a:lnTo>
                    <a:pt x="78" y="32"/>
                  </a:lnTo>
                  <a:lnTo>
                    <a:pt x="74" y="26"/>
                  </a:lnTo>
                  <a:lnTo>
                    <a:pt x="68" y="21"/>
                  </a:lnTo>
                  <a:lnTo>
                    <a:pt x="62" y="17"/>
                  </a:lnTo>
                  <a:lnTo>
                    <a:pt x="53" y="11"/>
                  </a:lnTo>
                  <a:lnTo>
                    <a:pt x="47" y="7"/>
                  </a:lnTo>
                  <a:lnTo>
                    <a:pt x="41" y="4"/>
                  </a:lnTo>
                  <a:lnTo>
                    <a:pt x="34" y="0"/>
                  </a:lnTo>
                  <a:lnTo>
                    <a:pt x="0" y="59"/>
                  </a:lnTo>
                  <a:lnTo>
                    <a:pt x="3" y="59"/>
                  </a:lnTo>
                  <a:lnTo>
                    <a:pt x="7" y="61"/>
                  </a:lnTo>
                  <a:lnTo>
                    <a:pt x="9" y="62"/>
                  </a:lnTo>
                  <a:lnTo>
                    <a:pt x="13" y="62"/>
                  </a:lnTo>
                  <a:lnTo>
                    <a:pt x="19" y="64"/>
                  </a:lnTo>
                  <a:lnTo>
                    <a:pt x="24" y="66"/>
                  </a:lnTo>
                  <a:lnTo>
                    <a:pt x="28" y="66"/>
                  </a:lnTo>
                  <a:lnTo>
                    <a:pt x="32" y="66"/>
                  </a:lnTo>
                  <a:lnTo>
                    <a:pt x="36" y="68"/>
                  </a:lnTo>
                  <a:lnTo>
                    <a:pt x="41" y="70"/>
                  </a:lnTo>
                  <a:lnTo>
                    <a:pt x="47" y="70"/>
                  </a:lnTo>
                  <a:lnTo>
                    <a:pt x="53" y="72"/>
                  </a:lnTo>
                  <a:lnTo>
                    <a:pt x="59" y="72"/>
                  </a:lnTo>
                  <a:lnTo>
                    <a:pt x="62" y="74"/>
                  </a:lnTo>
                  <a:lnTo>
                    <a:pt x="68" y="74"/>
                  </a:lnTo>
                  <a:lnTo>
                    <a:pt x="72" y="76"/>
                  </a:lnTo>
                  <a:lnTo>
                    <a:pt x="81" y="78"/>
                  </a:lnTo>
                  <a:lnTo>
                    <a:pt x="89" y="81"/>
                  </a:lnTo>
                  <a:lnTo>
                    <a:pt x="95" y="83"/>
                  </a:lnTo>
                  <a:lnTo>
                    <a:pt x="102" y="87"/>
                  </a:lnTo>
                  <a:lnTo>
                    <a:pt x="106" y="89"/>
                  </a:lnTo>
                  <a:lnTo>
                    <a:pt x="110" y="91"/>
                  </a:lnTo>
                  <a:lnTo>
                    <a:pt x="114" y="93"/>
                  </a:lnTo>
                  <a:lnTo>
                    <a:pt x="117" y="95"/>
                  </a:lnTo>
                  <a:lnTo>
                    <a:pt x="119" y="97"/>
                  </a:lnTo>
                  <a:lnTo>
                    <a:pt x="121" y="100"/>
                  </a:lnTo>
                  <a:lnTo>
                    <a:pt x="119" y="102"/>
                  </a:lnTo>
                  <a:lnTo>
                    <a:pt x="117" y="104"/>
                  </a:lnTo>
                  <a:lnTo>
                    <a:pt x="112" y="106"/>
                  </a:lnTo>
                  <a:lnTo>
                    <a:pt x="108" y="108"/>
                  </a:lnTo>
                  <a:lnTo>
                    <a:pt x="102" y="110"/>
                  </a:lnTo>
                  <a:lnTo>
                    <a:pt x="95" y="114"/>
                  </a:lnTo>
                  <a:lnTo>
                    <a:pt x="91" y="118"/>
                  </a:lnTo>
                  <a:lnTo>
                    <a:pt x="87" y="119"/>
                  </a:lnTo>
                  <a:lnTo>
                    <a:pt x="81" y="121"/>
                  </a:lnTo>
                  <a:lnTo>
                    <a:pt x="76" y="127"/>
                  </a:lnTo>
                  <a:lnTo>
                    <a:pt x="68" y="131"/>
                  </a:lnTo>
                  <a:lnTo>
                    <a:pt x="62" y="135"/>
                  </a:lnTo>
                  <a:lnTo>
                    <a:pt x="59" y="137"/>
                  </a:lnTo>
                  <a:lnTo>
                    <a:pt x="53" y="138"/>
                  </a:lnTo>
                  <a:lnTo>
                    <a:pt x="49" y="142"/>
                  </a:lnTo>
                  <a:lnTo>
                    <a:pt x="45" y="148"/>
                  </a:lnTo>
                  <a:lnTo>
                    <a:pt x="40" y="152"/>
                  </a:lnTo>
                  <a:lnTo>
                    <a:pt x="34" y="157"/>
                  </a:lnTo>
                  <a:lnTo>
                    <a:pt x="30" y="163"/>
                  </a:lnTo>
                  <a:lnTo>
                    <a:pt x="26" y="167"/>
                  </a:lnTo>
                  <a:lnTo>
                    <a:pt x="21" y="173"/>
                  </a:lnTo>
                  <a:lnTo>
                    <a:pt x="19" y="176"/>
                  </a:lnTo>
                  <a:lnTo>
                    <a:pt x="66" y="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1" name="Freeform 209"/>
            <p:cNvSpPr>
              <a:spLocks/>
            </p:cNvSpPr>
            <p:nvPr/>
          </p:nvSpPr>
          <p:spPr bwMode="auto">
            <a:xfrm>
              <a:off x="3123" y="3943"/>
              <a:ext cx="133" cy="48"/>
            </a:xfrm>
            <a:custGeom>
              <a:avLst/>
              <a:gdLst>
                <a:gd name="T0" fmla="*/ 0 w 267"/>
                <a:gd name="T1" fmla="*/ 0 h 96"/>
                <a:gd name="T2" fmla="*/ 0 w 267"/>
                <a:gd name="T3" fmla="*/ 0 h 96"/>
                <a:gd name="T4" fmla="*/ 0 w 267"/>
                <a:gd name="T5" fmla="*/ 1 h 96"/>
                <a:gd name="T6" fmla="*/ 0 w 267"/>
                <a:gd name="T7" fmla="*/ 1 h 96"/>
                <a:gd name="T8" fmla="*/ 0 w 267"/>
                <a:gd name="T9" fmla="*/ 1 h 96"/>
                <a:gd name="T10" fmla="*/ 0 w 267"/>
                <a:gd name="T11" fmla="*/ 1 h 96"/>
                <a:gd name="T12" fmla="*/ 0 w 267"/>
                <a:gd name="T13" fmla="*/ 1 h 96"/>
                <a:gd name="T14" fmla="*/ 0 w 267"/>
                <a:gd name="T15" fmla="*/ 1 h 96"/>
                <a:gd name="T16" fmla="*/ 0 w 267"/>
                <a:gd name="T17" fmla="*/ 1 h 96"/>
                <a:gd name="T18" fmla="*/ 0 w 267"/>
                <a:gd name="T19" fmla="*/ 1 h 96"/>
                <a:gd name="T20" fmla="*/ 0 w 267"/>
                <a:gd name="T21" fmla="*/ 1 h 96"/>
                <a:gd name="T22" fmla="*/ 0 w 267"/>
                <a:gd name="T23" fmla="*/ 1 h 96"/>
                <a:gd name="T24" fmla="*/ 0 w 267"/>
                <a:gd name="T25" fmla="*/ 1 h 96"/>
                <a:gd name="T26" fmla="*/ 0 w 267"/>
                <a:gd name="T27" fmla="*/ 1 h 96"/>
                <a:gd name="T28" fmla="*/ 0 w 267"/>
                <a:gd name="T29" fmla="*/ 1 h 96"/>
                <a:gd name="T30" fmla="*/ 0 w 267"/>
                <a:gd name="T31" fmla="*/ 1 h 96"/>
                <a:gd name="T32" fmla="*/ 0 w 267"/>
                <a:gd name="T33" fmla="*/ 1 h 96"/>
                <a:gd name="T34" fmla="*/ 0 w 267"/>
                <a:gd name="T35" fmla="*/ 1 h 96"/>
                <a:gd name="T36" fmla="*/ 0 w 267"/>
                <a:gd name="T37" fmla="*/ 1 h 96"/>
                <a:gd name="T38" fmla="*/ 0 w 267"/>
                <a:gd name="T39" fmla="*/ 1 h 96"/>
                <a:gd name="T40" fmla="*/ 0 w 267"/>
                <a:gd name="T41" fmla="*/ 1 h 96"/>
                <a:gd name="T42" fmla="*/ 0 w 267"/>
                <a:gd name="T43" fmla="*/ 1 h 96"/>
                <a:gd name="T44" fmla="*/ 0 w 267"/>
                <a:gd name="T45" fmla="*/ 1 h 96"/>
                <a:gd name="T46" fmla="*/ 0 w 267"/>
                <a:gd name="T47" fmla="*/ 1 h 96"/>
                <a:gd name="T48" fmla="*/ 0 w 267"/>
                <a:gd name="T49" fmla="*/ 1 h 96"/>
                <a:gd name="T50" fmla="*/ 0 w 267"/>
                <a:gd name="T51" fmla="*/ 1 h 96"/>
                <a:gd name="T52" fmla="*/ 0 w 267"/>
                <a:gd name="T53" fmla="*/ 1 h 96"/>
                <a:gd name="T54" fmla="*/ 0 w 267"/>
                <a:gd name="T55" fmla="*/ 1 h 96"/>
                <a:gd name="T56" fmla="*/ 0 w 267"/>
                <a:gd name="T57" fmla="*/ 1 h 96"/>
                <a:gd name="T58" fmla="*/ 0 w 267"/>
                <a:gd name="T59" fmla="*/ 1 h 96"/>
                <a:gd name="T60" fmla="*/ 0 w 267"/>
                <a:gd name="T61" fmla="*/ 1 h 96"/>
                <a:gd name="T62" fmla="*/ 0 w 267"/>
                <a:gd name="T63" fmla="*/ 1 h 96"/>
                <a:gd name="T64" fmla="*/ 0 w 267"/>
                <a:gd name="T65" fmla="*/ 1 h 96"/>
                <a:gd name="T66" fmla="*/ 0 w 267"/>
                <a:gd name="T67" fmla="*/ 1 h 96"/>
                <a:gd name="T68" fmla="*/ 0 w 267"/>
                <a:gd name="T69" fmla="*/ 1 h 96"/>
                <a:gd name="T70" fmla="*/ 0 w 267"/>
                <a:gd name="T71" fmla="*/ 1 h 96"/>
                <a:gd name="T72" fmla="*/ 0 w 267"/>
                <a:gd name="T73" fmla="*/ 1 h 96"/>
                <a:gd name="T74" fmla="*/ 0 w 267"/>
                <a:gd name="T75" fmla="*/ 1 h 96"/>
                <a:gd name="T76" fmla="*/ 0 w 267"/>
                <a:gd name="T77" fmla="*/ 1 h 96"/>
                <a:gd name="T78" fmla="*/ 0 w 267"/>
                <a:gd name="T79" fmla="*/ 1 h 96"/>
                <a:gd name="T80" fmla="*/ 0 w 267"/>
                <a:gd name="T81" fmla="*/ 1 h 96"/>
                <a:gd name="T82" fmla="*/ 0 w 267"/>
                <a:gd name="T83" fmla="*/ 1 h 96"/>
                <a:gd name="T84" fmla="*/ 0 w 267"/>
                <a:gd name="T85" fmla="*/ 1 h 96"/>
                <a:gd name="T86" fmla="*/ 0 w 267"/>
                <a:gd name="T87" fmla="*/ 1 h 96"/>
                <a:gd name="T88" fmla="*/ 0 w 267"/>
                <a:gd name="T89" fmla="*/ 1 h 96"/>
                <a:gd name="T90" fmla="*/ 0 w 267"/>
                <a:gd name="T91" fmla="*/ 1 h 96"/>
                <a:gd name="T92" fmla="*/ 0 w 267"/>
                <a:gd name="T93" fmla="*/ 1 h 96"/>
                <a:gd name="T94" fmla="*/ 0 w 267"/>
                <a:gd name="T95" fmla="*/ 1 h 96"/>
                <a:gd name="T96" fmla="*/ 0 w 267"/>
                <a:gd name="T97" fmla="*/ 1 h 96"/>
                <a:gd name="T98" fmla="*/ 0 w 267"/>
                <a:gd name="T99" fmla="*/ 1 h 96"/>
                <a:gd name="T100" fmla="*/ 0 w 267"/>
                <a:gd name="T101" fmla="*/ 1 h 96"/>
                <a:gd name="T102" fmla="*/ 0 w 267"/>
                <a:gd name="T103" fmla="*/ 1 h 96"/>
                <a:gd name="T104" fmla="*/ 0 w 267"/>
                <a:gd name="T105" fmla="*/ 0 h 9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7"/>
                <a:gd name="T160" fmla="*/ 0 h 96"/>
                <a:gd name="T161" fmla="*/ 267 w 267"/>
                <a:gd name="T162" fmla="*/ 96 h 9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7" h="96">
                  <a:moveTo>
                    <a:pt x="257" y="0"/>
                  </a:moveTo>
                  <a:lnTo>
                    <a:pt x="253" y="0"/>
                  </a:lnTo>
                  <a:lnTo>
                    <a:pt x="248" y="0"/>
                  </a:lnTo>
                  <a:lnTo>
                    <a:pt x="244" y="0"/>
                  </a:lnTo>
                  <a:lnTo>
                    <a:pt x="242" y="1"/>
                  </a:lnTo>
                  <a:lnTo>
                    <a:pt x="238" y="1"/>
                  </a:lnTo>
                  <a:lnTo>
                    <a:pt x="234" y="3"/>
                  </a:lnTo>
                  <a:lnTo>
                    <a:pt x="229" y="3"/>
                  </a:lnTo>
                  <a:lnTo>
                    <a:pt x="227" y="5"/>
                  </a:lnTo>
                  <a:lnTo>
                    <a:pt x="221" y="7"/>
                  </a:lnTo>
                  <a:lnTo>
                    <a:pt x="215" y="9"/>
                  </a:lnTo>
                  <a:lnTo>
                    <a:pt x="208" y="11"/>
                  </a:lnTo>
                  <a:lnTo>
                    <a:pt x="204" y="17"/>
                  </a:lnTo>
                  <a:lnTo>
                    <a:pt x="198" y="17"/>
                  </a:lnTo>
                  <a:lnTo>
                    <a:pt x="194" y="20"/>
                  </a:lnTo>
                  <a:lnTo>
                    <a:pt x="189" y="22"/>
                  </a:lnTo>
                  <a:lnTo>
                    <a:pt x="185" y="26"/>
                  </a:lnTo>
                  <a:lnTo>
                    <a:pt x="179" y="28"/>
                  </a:lnTo>
                  <a:lnTo>
                    <a:pt x="173" y="30"/>
                  </a:lnTo>
                  <a:lnTo>
                    <a:pt x="168" y="30"/>
                  </a:lnTo>
                  <a:lnTo>
                    <a:pt x="162" y="34"/>
                  </a:lnTo>
                  <a:lnTo>
                    <a:pt x="156" y="34"/>
                  </a:lnTo>
                  <a:lnTo>
                    <a:pt x="151" y="36"/>
                  </a:lnTo>
                  <a:lnTo>
                    <a:pt x="143" y="36"/>
                  </a:lnTo>
                  <a:lnTo>
                    <a:pt x="139" y="38"/>
                  </a:lnTo>
                  <a:lnTo>
                    <a:pt x="132" y="38"/>
                  </a:lnTo>
                  <a:lnTo>
                    <a:pt x="126" y="39"/>
                  </a:lnTo>
                  <a:lnTo>
                    <a:pt x="118" y="39"/>
                  </a:lnTo>
                  <a:lnTo>
                    <a:pt x="113" y="41"/>
                  </a:lnTo>
                  <a:lnTo>
                    <a:pt x="107" y="39"/>
                  </a:lnTo>
                  <a:lnTo>
                    <a:pt x="101" y="41"/>
                  </a:lnTo>
                  <a:lnTo>
                    <a:pt x="95" y="41"/>
                  </a:lnTo>
                  <a:lnTo>
                    <a:pt x="90" y="39"/>
                  </a:lnTo>
                  <a:lnTo>
                    <a:pt x="84" y="38"/>
                  </a:lnTo>
                  <a:lnTo>
                    <a:pt x="80" y="38"/>
                  </a:lnTo>
                  <a:lnTo>
                    <a:pt x="76" y="36"/>
                  </a:lnTo>
                  <a:lnTo>
                    <a:pt x="71" y="36"/>
                  </a:lnTo>
                  <a:lnTo>
                    <a:pt x="67" y="34"/>
                  </a:lnTo>
                  <a:lnTo>
                    <a:pt x="61" y="32"/>
                  </a:lnTo>
                  <a:lnTo>
                    <a:pt x="56" y="30"/>
                  </a:lnTo>
                  <a:lnTo>
                    <a:pt x="52" y="32"/>
                  </a:lnTo>
                  <a:lnTo>
                    <a:pt x="48" y="30"/>
                  </a:lnTo>
                  <a:lnTo>
                    <a:pt x="42" y="30"/>
                  </a:lnTo>
                  <a:lnTo>
                    <a:pt x="37" y="30"/>
                  </a:lnTo>
                  <a:lnTo>
                    <a:pt x="33" y="30"/>
                  </a:lnTo>
                  <a:lnTo>
                    <a:pt x="27" y="30"/>
                  </a:lnTo>
                  <a:lnTo>
                    <a:pt x="23" y="30"/>
                  </a:lnTo>
                  <a:lnTo>
                    <a:pt x="18" y="28"/>
                  </a:lnTo>
                  <a:lnTo>
                    <a:pt x="14" y="30"/>
                  </a:lnTo>
                  <a:lnTo>
                    <a:pt x="8" y="30"/>
                  </a:lnTo>
                  <a:lnTo>
                    <a:pt x="4" y="30"/>
                  </a:lnTo>
                  <a:lnTo>
                    <a:pt x="0" y="96"/>
                  </a:lnTo>
                  <a:lnTo>
                    <a:pt x="4" y="95"/>
                  </a:lnTo>
                  <a:lnTo>
                    <a:pt x="10" y="96"/>
                  </a:lnTo>
                  <a:lnTo>
                    <a:pt x="16" y="95"/>
                  </a:lnTo>
                  <a:lnTo>
                    <a:pt x="19" y="95"/>
                  </a:lnTo>
                  <a:lnTo>
                    <a:pt x="27" y="93"/>
                  </a:lnTo>
                  <a:lnTo>
                    <a:pt x="35" y="91"/>
                  </a:lnTo>
                  <a:lnTo>
                    <a:pt x="40" y="89"/>
                  </a:lnTo>
                  <a:lnTo>
                    <a:pt x="48" y="87"/>
                  </a:lnTo>
                  <a:lnTo>
                    <a:pt x="54" y="83"/>
                  </a:lnTo>
                  <a:lnTo>
                    <a:pt x="61" y="79"/>
                  </a:lnTo>
                  <a:lnTo>
                    <a:pt x="69" y="76"/>
                  </a:lnTo>
                  <a:lnTo>
                    <a:pt x="75" y="74"/>
                  </a:lnTo>
                  <a:lnTo>
                    <a:pt x="82" y="70"/>
                  </a:lnTo>
                  <a:lnTo>
                    <a:pt x="88" y="68"/>
                  </a:lnTo>
                  <a:lnTo>
                    <a:pt x="95" y="66"/>
                  </a:lnTo>
                  <a:lnTo>
                    <a:pt x="103" y="64"/>
                  </a:lnTo>
                  <a:lnTo>
                    <a:pt x="109" y="62"/>
                  </a:lnTo>
                  <a:lnTo>
                    <a:pt x="113" y="60"/>
                  </a:lnTo>
                  <a:lnTo>
                    <a:pt x="118" y="60"/>
                  </a:lnTo>
                  <a:lnTo>
                    <a:pt x="124" y="60"/>
                  </a:lnTo>
                  <a:lnTo>
                    <a:pt x="128" y="58"/>
                  </a:lnTo>
                  <a:lnTo>
                    <a:pt x="134" y="58"/>
                  </a:lnTo>
                  <a:lnTo>
                    <a:pt x="139" y="58"/>
                  </a:lnTo>
                  <a:lnTo>
                    <a:pt x="145" y="58"/>
                  </a:lnTo>
                  <a:lnTo>
                    <a:pt x="149" y="58"/>
                  </a:lnTo>
                  <a:lnTo>
                    <a:pt x="154" y="58"/>
                  </a:lnTo>
                  <a:lnTo>
                    <a:pt x="158" y="58"/>
                  </a:lnTo>
                  <a:lnTo>
                    <a:pt x="164" y="58"/>
                  </a:lnTo>
                  <a:lnTo>
                    <a:pt x="168" y="57"/>
                  </a:lnTo>
                  <a:lnTo>
                    <a:pt x="173" y="57"/>
                  </a:lnTo>
                  <a:lnTo>
                    <a:pt x="177" y="57"/>
                  </a:lnTo>
                  <a:lnTo>
                    <a:pt x="183" y="58"/>
                  </a:lnTo>
                  <a:lnTo>
                    <a:pt x="187" y="58"/>
                  </a:lnTo>
                  <a:lnTo>
                    <a:pt x="191" y="60"/>
                  </a:lnTo>
                  <a:lnTo>
                    <a:pt x="192" y="60"/>
                  </a:lnTo>
                  <a:lnTo>
                    <a:pt x="196" y="60"/>
                  </a:lnTo>
                  <a:lnTo>
                    <a:pt x="200" y="62"/>
                  </a:lnTo>
                  <a:lnTo>
                    <a:pt x="204" y="64"/>
                  </a:lnTo>
                  <a:lnTo>
                    <a:pt x="210" y="64"/>
                  </a:lnTo>
                  <a:lnTo>
                    <a:pt x="213" y="64"/>
                  </a:lnTo>
                  <a:lnTo>
                    <a:pt x="217" y="64"/>
                  </a:lnTo>
                  <a:lnTo>
                    <a:pt x="223" y="66"/>
                  </a:lnTo>
                  <a:lnTo>
                    <a:pt x="227" y="66"/>
                  </a:lnTo>
                  <a:lnTo>
                    <a:pt x="232" y="66"/>
                  </a:lnTo>
                  <a:lnTo>
                    <a:pt x="236" y="66"/>
                  </a:lnTo>
                  <a:lnTo>
                    <a:pt x="242" y="66"/>
                  </a:lnTo>
                  <a:lnTo>
                    <a:pt x="246" y="66"/>
                  </a:lnTo>
                  <a:lnTo>
                    <a:pt x="251" y="66"/>
                  </a:lnTo>
                  <a:lnTo>
                    <a:pt x="255" y="66"/>
                  </a:lnTo>
                  <a:lnTo>
                    <a:pt x="257" y="66"/>
                  </a:lnTo>
                  <a:lnTo>
                    <a:pt x="263" y="64"/>
                  </a:lnTo>
                  <a:lnTo>
                    <a:pt x="267" y="64"/>
                  </a:lnTo>
                  <a:lnTo>
                    <a:pt x="2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grpSp>
        <p:nvGrpSpPr>
          <p:cNvPr id="12" name="Group 244"/>
          <p:cNvGrpSpPr>
            <a:grpSpLocks/>
          </p:cNvGrpSpPr>
          <p:nvPr/>
        </p:nvGrpSpPr>
        <p:grpSpPr bwMode="auto">
          <a:xfrm>
            <a:off x="4787900" y="5910808"/>
            <a:ext cx="608013" cy="488950"/>
            <a:chOff x="1425" y="3869"/>
            <a:chExt cx="383" cy="308"/>
          </a:xfrm>
        </p:grpSpPr>
        <p:sp>
          <p:nvSpPr>
            <p:cNvPr id="13" name="Freeform 222"/>
            <p:cNvSpPr>
              <a:spLocks/>
            </p:cNvSpPr>
            <p:nvPr/>
          </p:nvSpPr>
          <p:spPr bwMode="auto">
            <a:xfrm>
              <a:off x="1473" y="3911"/>
              <a:ext cx="261" cy="199"/>
            </a:xfrm>
            <a:custGeom>
              <a:avLst/>
              <a:gdLst>
                <a:gd name="T0" fmla="*/ 1 w 521"/>
                <a:gd name="T1" fmla="*/ 1 h 397"/>
                <a:gd name="T2" fmla="*/ 1 w 521"/>
                <a:gd name="T3" fmla="*/ 1 h 397"/>
                <a:gd name="T4" fmla="*/ 0 w 521"/>
                <a:gd name="T5" fmla="*/ 1 h 397"/>
                <a:gd name="T6" fmla="*/ 0 w 521"/>
                <a:gd name="T7" fmla="*/ 1 h 397"/>
                <a:gd name="T8" fmla="*/ 0 w 521"/>
                <a:gd name="T9" fmla="*/ 1 h 397"/>
                <a:gd name="T10" fmla="*/ 1 w 521"/>
                <a:gd name="T11" fmla="*/ 1 h 397"/>
                <a:gd name="T12" fmla="*/ 1 w 521"/>
                <a:gd name="T13" fmla="*/ 1 h 397"/>
                <a:gd name="T14" fmla="*/ 1 w 521"/>
                <a:gd name="T15" fmla="*/ 1 h 397"/>
                <a:gd name="T16" fmla="*/ 1 w 521"/>
                <a:gd name="T17" fmla="*/ 1 h 397"/>
                <a:gd name="T18" fmla="*/ 1 w 521"/>
                <a:gd name="T19" fmla="*/ 1 h 397"/>
                <a:gd name="T20" fmla="*/ 1 w 521"/>
                <a:gd name="T21" fmla="*/ 1 h 397"/>
                <a:gd name="T22" fmla="*/ 1 w 521"/>
                <a:gd name="T23" fmla="*/ 1 h 397"/>
                <a:gd name="T24" fmla="*/ 1 w 521"/>
                <a:gd name="T25" fmla="*/ 1 h 397"/>
                <a:gd name="T26" fmla="*/ 1 w 521"/>
                <a:gd name="T27" fmla="*/ 1 h 397"/>
                <a:gd name="T28" fmla="*/ 1 w 521"/>
                <a:gd name="T29" fmla="*/ 1 h 397"/>
                <a:gd name="T30" fmla="*/ 1 w 521"/>
                <a:gd name="T31" fmla="*/ 1 h 397"/>
                <a:gd name="T32" fmla="*/ 1 w 521"/>
                <a:gd name="T33" fmla="*/ 1 h 397"/>
                <a:gd name="T34" fmla="*/ 1 w 521"/>
                <a:gd name="T35" fmla="*/ 1 h 397"/>
                <a:gd name="T36" fmla="*/ 1 w 521"/>
                <a:gd name="T37" fmla="*/ 1 h 397"/>
                <a:gd name="T38" fmla="*/ 1 w 521"/>
                <a:gd name="T39" fmla="*/ 1 h 397"/>
                <a:gd name="T40" fmla="*/ 1 w 521"/>
                <a:gd name="T41" fmla="*/ 1 h 397"/>
                <a:gd name="T42" fmla="*/ 1 w 521"/>
                <a:gd name="T43" fmla="*/ 1 h 397"/>
                <a:gd name="T44" fmla="*/ 1 w 521"/>
                <a:gd name="T45" fmla="*/ 1 h 397"/>
                <a:gd name="T46" fmla="*/ 1 w 521"/>
                <a:gd name="T47" fmla="*/ 1 h 397"/>
                <a:gd name="T48" fmla="*/ 1 w 521"/>
                <a:gd name="T49" fmla="*/ 1 h 397"/>
                <a:gd name="T50" fmla="*/ 1 w 521"/>
                <a:gd name="T51" fmla="*/ 1 h 397"/>
                <a:gd name="T52" fmla="*/ 1 w 521"/>
                <a:gd name="T53" fmla="*/ 1 h 397"/>
                <a:gd name="T54" fmla="*/ 1 w 521"/>
                <a:gd name="T55" fmla="*/ 1 h 397"/>
                <a:gd name="T56" fmla="*/ 1 w 521"/>
                <a:gd name="T57" fmla="*/ 1 h 397"/>
                <a:gd name="T58" fmla="*/ 1 w 521"/>
                <a:gd name="T59" fmla="*/ 1 h 397"/>
                <a:gd name="T60" fmla="*/ 1 w 521"/>
                <a:gd name="T61" fmla="*/ 1 h 397"/>
                <a:gd name="T62" fmla="*/ 1 w 521"/>
                <a:gd name="T63" fmla="*/ 1 h 397"/>
                <a:gd name="T64" fmla="*/ 1 w 521"/>
                <a:gd name="T65" fmla="*/ 1 h 397"/>
                <a:gd name="T66" fmla="*/ 1 w 521"/>
                <a:gd name="T67" fmla="*/ 1 h 397"/>
                <a:gd name="T68" fmla="*/ 1 w 521"/>
                <a:gd name="T69" fmla="*/ 1 h 397"/>
                <a:gd name="T70" fmla="*/ 1 w 521"/>
                <a:gd name="T71" fmla="*/ 1 h 397"/>
                <a:gd name="T72" fmla="*/ 1 w 521"/>
                <a:gd name="T73" fmla="*/ 1 h 397"/>
                <a:gd name="T74" fmla="*/ 1 w 521"/>
                <a:gd name="T75" fmla="*/ 1 h 397"/>
                <a:gd name="T76" fmla="*/ 1 w 521"/>
                <a:gd name="T77" fmla="*/ 1 h 397"/>
                <a:gd name="T78" fmla="*/ 1 w 521"/>
                <a:gd name="T79" fmla="*/ 1 h 397"/>
                <a:gd name="T80" fmla="*/ 1 w 521"/>
                <a:gd name="T81" fmla="*/ 1 h 397"/>
                <a:gd name="T82" fmla="*/ 1 w 521"/>
                <a:gd name="T83" fmla="*/ 1 h 397"/>
                <a:gd name="T84" fmla="*/ 1 w 521"/>
                <a:gd name="T85" fmla="*/ 1 h 397"/>
                <a:gd name="T86" fmla="*/ 1 w 521"/>
                <a:gd name="T87" fmla="*/ 1 h 397"/>
                <a:gd name="T88" fmla="*/ 1 w 521"/>
                <a:gd name="T89" fmla="*/ 1 h 397"/>
                <a:gd name="T90" fmla="*/ 1 w 521"/>
                <a:gd name="T91" fmla="*/ 1 h 397"/>
                <a:gd name="T92" fmla="*/ 1 w 521"/>
                <a:gd name="T93" fmla="*/ 1 h 397"/>
                <a:gd name="T94" fmla="*/ 1 w 521"/>
                <a:gd name="T95" fmla="*/ 1 h 397"/>
                <a:gd name="T96" fmla="*/ 1 w 521"/>
                <a:gd name="T97" fmla="*/ 1 h 397"/>
                <a:gd name="T98" fmla="*/ 1 w 521"/>
                <a:gd name="T99" fmla="*/ 1 h 397"/>
                <a:gd name="T100" fmla="*/ 1 w 521"/>
                <a:gd name="T101" fmla="*/ 1 h 397"/>
                <a:gd name="T102" fmla="*/ 1 w 521"/>
                <a:gd name="T103" fmla="*/ 1 h 397"/>
                <a:gd name="T104" fmla="*/ 1 w 521"/>
                <a:gd name="T105" fmla="*/ 1 h 397"/>
                <a:gd name="T106" fmla="*/ 1 w 521"/>
                <a:gd name="T107" fmla="*/ 1 h 397"/>
                <a:gd name="T108" fmla="*/ 1 w 521"/>
                <a:gd name="T109" fmla="*/ 1 h 397"/>
                <a:gd name="T110" fmla="*/ 1 w 521"/>
                <a:gd name="T111" fmla="*/ 1 h 397"/>
                <a:gd name="T112" fmla="*/ 1 w 521"/>
                <a:gd name="T113" fmla="*/ 1 h 397"/>
                <a:gd name="T114" fmla="*/ 1 w 521"/>
                <a:gd name="T115" fmla="*/ 1 h 397"/>
                <a:gd name="T116" fmla="*/ 1 w 521"/>
                <a:gd name="T117" fmla="*/ 1 h 397"/>
                <a:gd name="T118" fmla="*/ 1 w 521"/>
                <a:gd name="T119" fmla="*/ 1 h 397"/>
                <a:gd name="T120" fmla="*/ 1 w 521"/>
                <a:gd name="T121" fmla="*/ 1 h 397"/>
                <a:gd name="T122" fmla="*/ 1 w 521"/>
                <a:gd name="T123" fmla="*/ 1 h 397"/>
                <a:gd name="T124" fmla="*/ 1 w 521"/>
                <a:gd name="T125" fmla="*/ 0 h 3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21"/>
                <a:gd name="T190" fmla="*/ 0 h 397"/>
                <a:gd name="T191" fmla="*/ 521 w 521"/>
                <a:gd name="T192" fmla="*/ 397 h 3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21" h="397">
                  <a:moveTo>
                    <a:pt x="6" y="0"/>
                  </a:moveTo>
                  <a:lnTo>
                    <a:pt x="4" y="3"/>
                  </a:lnTo>
                  <a:lnTo>
                    <a:pt x="4" y="11"/>
                  </a:lnTo>
                  <a:lnTo>
                    <a:pt x="2" y="17"/>
                  </a:lnTo>
                  <a:lnTo>
                    <a:pt x="2" y="24"/>
                  </a:lnTo>
                  <a:lnTo>
                    <a:pt x="2" y="30"/>
                  </a:lnTo>
                  <a:lnTo>
                    <a:pt x="2" y="36"/>
                  </a:lnTo>
                  <a:lnTo>
                    <a:pt x="2" y="41"/>
                  </a:lnTo>
                  <a:lnTo>
                    <a:pt x="2" y="47"/>
                  </a:lnTo>
                  <a:lnTo>
                    <a:pt x="0" y="55"/>
                  </a:lnTo>
                  <a:lnTo>
                    <a:pt x="0" y="60"/>
                  </a:lnTo>
                  <a:lnTo>
                    <a:pt x="0" y="66"/>
                  </a:lnTo>
                  <a:lnTo>
                    <a:pt x="0" y="74"/>
                  </a:lnTo>
                  <a:lnTo>
                    <a:pt x="0" y="79"/>
                  </a:lnTo>
                  <a:lnTo>
                    <a:pt x="0" y="85"/>
                  </a:lnTo>
                  <a:lnTo>
                    <a:pt x="0" y="91"/>
                  </a:lnTo>
                  <a:lnTo>
                    <a:pt x="0" y="100"/>
                  </a:lnTo>
                  <a:lnTo>
                    <a:pt x="0" y="106"/>
                  </a:lnTo>
                  <a:lnTo>
                    <a:pt x="0" y="114"/>
                  </a:lnTo>
                  <a:lnTo>
                    <a:pt x="0" y="119"/>
                  </a:lnTo>
                  <a:lnTo>
                    <a:pt x="0" y="127"/>
                  </a:lnTo>
                  <a:lnTo>
                    <a:pt x="0" y="133"/>
                  </a:lnTo>
                  <a:lnTo>
                    <a:pt x="2" y="138"/>
                  </a:lnTo>
                  <a:lnTo>
                    <a:pt x="2" y="146"/>
                  </a:lnTo>
                  <a:lnTo>
                    <a:pt x="4" y="153"/>
                  </a:lnTo>
                  <a:lnTo>
                    <a:pt x="4" y="159"/>
                  </a:lnTo>
                  <a:lnTo>
                    <a:pt x="4" y="167"/>
                  </a:lnTo>
                  <a:lnTo>
                    <a:pt x="6" y="172"/>
                  </a:lnTo>
                  <a:lnTo>
                    <a:pt x="6" y="180"/>
                  </a:lnTo>
                  <a:lnTo>
                    <a:pt x="6" y="186"/>
                  </a:lnTo>
                  <a:lnTo>
                    <a:pt x="7" y="193"/>
                  </a:lnTo>
                  <a:lnTo>
                    <a:pt x="7" y="199"/>
                  </a:lnTo>
                  <a:lnTo>
                    <a:pt x="9" y="207"/>
                  </a:lnTo>
                  <a:lnTo>
                    <a:pt x="9" y="212"/>
                  </a:lnTo>
                  <a:lnTo>
                    <a:pt x="11" y="222"/>
                  </a:lnTo>
                  <a:lnTo>
                    <a:pt x="13" y="228"/>
                  </a:lnTo>
                  <a:lnTo>
                    <a:pt x="13" y="235"/>
                  </a:lnTo>
                  <a:lnTo>
                    <a:pt x="15" y="241"/>
                  </a:lnTo>
                  <a:lnTo>
                    <a:pt x="17" y="247"/>
                  </a:lnTo>
                  <a:lnTo>
                    <a:pt x="17" y="254"/>
                  </a:lnTo>
                  <a:lnTo>
                    <a:pt x="19" y="262"/>
                  </a:lnTo>
                  <a:lnTo>
                    <a:pt x="19" y="267"/>
                  </a:lnTo>
                  <a:lnTo>
                    <a:pt x="21" y="275"/>
                  </a:lnTo>
                  <a:lnTo>
                    <a:pt x="21" y="283"/>
                  </a:lnTo>
                  <a:lnTo>
                    <a:pt x="23" y="288"/>
                  </a:lnTo>
                  <a:lnTo>
                    <a:pt x="25" y="294"/>
                  </a:lnTo>
                  <a:lnTo>
                    <a:pt x="25" y="302"/>
                  </a:lnTo>
                  <a:lnTo>
                    <a:pt x="26" y="309"/>
                  </a:lnTo>
                  <a:lnTo>
                    <a:pt x="28" y="315"/>
                  </a:lnTo>
                  <a:lnTo>
                    <a:pt x="30" y="323"/>
                  </a:lnTo>
                  <a:lnTo>
                    <a:pt x="34" y="330"/>
                  </a:lnTo>
                  <a:lnTo>
                    <a:pt x="40" y="336"/>
                  </a:lnTo>
                  <a:lnTo>
                    <a:pt x="46" y="343"/>
                  </a:lnTo>
                  <a:lnTo>
                    <a:pt x="51" y="345"/>
                  </a:lnTo>
                  <a:lnTo>
                    <a:pt x="59" y="349"/>
                  </a:lnTo>
                  <a:lnTo>
                    <a:pt x="66" y="351"/>
                  </a:lnTo>
                  <a:lnTo>
                    <a:pt x="76" y="355"/>
                  </a:lnTo>
                  <a:lnTo>
                    <a:pt x="82" y="355"/>
                  </a:lnTo>
                  <a:lnTo>
                    <a:pt x="91" y="357"/>
                  </a:lnTo>
                  <a:lnTo>
                    <a:pt x="99" y="357"/>
                  </a:lnTo>
                  <a:lnTo>
                    <a:pt x="106" y="359"/>
                  </a:lnTo>
                  <a:lnTo>
                    <a:pt x="116" y="359"/>
                  </a:lnTo>
                  <a:lnTo>
                    <a:pt x="122" y="361"/>
                  </a:lnTo>
                  <a:lnTo>
                    <a:pt x="131" y="362"/>
                  </a:lnTo>
                  <a:lnTo>
                    <a:pt x="139" y="364"/>
                  </a:lnTo>
                  <a:lnTo>
                    <a:pt x="144" y="364"/>
                  </a:lnTo>
                  <a:lnTo>
                    <a:pt x="150" y="364"/>
                  </a:lnTo>
                  <a:lnTo>
                    <a:pt x="156" y="364"/>
                  </a:lnTo>
                  <a:lnTo>
                    <a:pt x="163" y="366"/>
                  </a:lnTo>
                  <a:lnTo>
                    <a:pt x="169" y="366"/>
                  </a:lnTo>
                  <a:lnTo>
                    <a:pt x="175" y="366"/>
                  </a:lnTo>
                  <a:lnTo>
                    <a:pt x="180" y="368"/>
                  </a:lnTo>
                  <a:lnTo>
                    <a:pt x="190" y="368"/>
                  </a:lnTo>
                  <a:lnTo>
                    <a:pt x="194" y="368"/>
                  </a:lnTo>
                  <a:lnTo>
                    <a:pt x="201" y="368"/>
                  </a:lnTo>
                  <a:lnTo>
                    <a:pt x="207" y="370"/>
                  </a:lnTo>
                  <a:lnTo>
                    <a:pt x="215" y="370"/>
                  </a:lnTo>
                  <a:lnTo>
                    <a:pt x="220" y="372"/>
                  </a:lnTo>
                  <a:lnTo>
                    <a:pt x="226" y="372"/>
                  </a:lnTo>
                  <a:lnTo>
                    <a:pt x="234" y="374"/>
                  </a:lnTo>
                  <a:lnTo>
                    <a:pt x="239" y="374"/>
                  </a:lnTo>
                  <a:lnTo>
                    <a:pt x="245" y="374"/>
                  </a:lnTo>
                  <a:lnTo>
                    <a:pt x="251" y="374"/>
                  </a:lnTo>
                  <a:lnTo>
                    <a:pt x="258" y="376"/>
                  </a:lnTo>
                  <a:lnTo>
                    <a:pt x="264" y="376"/>
                  </a:lnTo>
                  <a:lnTo>
                    <a:pt x="270" y="378"/>
                  </a:lnTo>
                  <a:lnTo>
                    <a:pt x="277" y="380"/>
                  </a:lnTo>
                  <a:lnTo>
                    <a:pt x="281" y="380"/>
                  </a:lnTo>
                  <a:lnTo>
                    <a:pt x="289" y="381"/>
                  </a:lnTo>
                  <a:lnTo>
                    <a:pt x="295" y="381"/>
                  </a:lnTo>
                  <a:lnTo>
                    <a:pt x="300" y="383"/>
                  </a:lnTo>
                  <a:lnTo>
                    <a:pt x="308" y="383"/>
                  </a:lnTo>
                  <a:lnTo>
                    <a:pt x="314" y="385"/>
                  </a:lnTo>
                  <a:lnTo>
                    <a:pt x="321" y="385"/>
                  </a:lnTo>
                  <a:lnTo>
                    <a:pt x="327" y="387"/>
                  </a:lnTo>
                  <a:lnTo>
                    <a:pt x="333" y="389"/>
                  </a:lnTo>
                  <a:lnTo>
                    <a:pt x="338" y="391"/>
                  </a:lnTo>
                  <a:lnTo>
                    <a:pt x="344" y="391"/>
                  </a:lnTo>
                  <a:lnTo>
                    <a:pt x="350" y="391"/>
                  </a:lnTo>
                  <a:lnTo>
                    <a:pt x="355" y="391"/>
                  </a:lnTo>
                  <a:lnTo>
                    <a:pt x="361" y="391"/>
                  </a:lnTo>
                  <a:lnTo>
                    <a:pt x="367" y="391"/>
                  </a:lnTo>
                  <a:lnTo>
                    <a:pt x="372" y="393"/>
                  </a:lnTo>
                  <a:lnTo>
                    <a:pt x="378" y="393"/>
                  </a:lnTo>
                  <a:lnTo>
                    <a:pt x="384" y="393"/>
                  </a:lnTo>
                  <a:lnTo>
                    <a:pt x="390" y="393"/>
                  </a:lnTo>
                  <a:lnTo>
                    <a:pt x="395" y="395"/>
                  </a:lnTo>
                  <a:lnTo>
                    <a:pt x="399" y="395"/>
                  </a:lnTo>
                  <a:lnTo>
                    <a:pt x="407" y="395"/>
                  </a:lnTo>
                  <a:lnTo>
                    <a:pt x="410" y="395"/>
                  </a:lnTo>
                  <a:lnTo>
                    <a:pt x="418" y="397"/>
                  </a:lnTo>
                  <a:lnTo>
                    <a:pt x="424" y="397"/>
                  </a:lnTo>
                  <a:lnTo>
                    <a:pt x="429" y="397"/>
                  </a:lnTo>
                  <a:lnTo>
                    <a:pt x="435" y="397"/>
                  </a:lnTo>
                  <a:lnTo>
                    <a:pt x="441" y="397"/>
                  </a:lnTo>
                  <a:lnTo>
                    <a:pt x="447" y="397"/>
                  </a:lnTo>
                  <a:lnTo>
                    <a:pt x="452" y="397"/>
                  </a:lnTo>
                  <a:lnTo>
                    <a:pt x="458" y="397"/>
                  </a:lnTo>
                  <a:lnTo>
                    <a:pt x="466" y="397"/>
                  </a:lnTo>
                  <a:lnTo>
                    <a:pt x="469" y="397"/>
                  </a:lnTo>
                  <a:lnTo>
                    <a:pt x="477" y="397"/>
                  </a:lnTo>
                  <a:lnTo>
                    <a:pt x="481" y="397"/>
                  </a:lnTo>
                  <a:lnTo>
                    <a:pt x="487" y="395"/>
                  </a:lnTo>
                  <a:lnTo>
                    <a:pt x="492" y="395"/>
                  </a:lnTo>
                  <a:lnTo>
                    <a:pt x="498" y="395"/>
                  </a:lnTo>
                  <a:lnTo>
                    <a:pt x="504" y="393"/>
                  </a:lnTo>
                  <a:lnTo>
                    <a:pt x="509" y="393"/>
                  </a:lnTo>
                  <a:lnTo>
                    <a:pt x="515" y="391"/>
                  </a:lnTo>
                  <a:lnTo>
                    <a:pt x="521" y="391"/>
                  </a:lnTo>
                  <a:lnTo>
                    <a:pt x="496" y="307"/>
                  </a:lnTo>
                  <a:lnTo>
                    <a:pt x="488" y="307"/>
                  </a:lnTo>
                  <a:lnTo>
                    <a:pt x="483" y="307"/>
                  </a:lnTo>
                  <a:lnTo>
                    <a:pt x="477" y="307"/>
                  </a:lnTo>
                  <a:lnTo>
                    <a:pt x="469" y="309"/>
                  </a:lnTo>
                  <a:lnTo>
                    <a:pt x="464" y="309"/>
                  </a:lnTo>
                  <a:lnTo>
                    <a:pt x="456" y="309"/>
                  </a:lnTo>
                  <a:lnTo>
                    <a:pt x="450" y="311"/>
                  </a:lnTo>
                  <a:lnTo>
                    <a:pt x="445" y="311"/>
                  </a:lnTo>
                  <a:lnTo>
                    <a:pt x="437" y="311"/>
                  </a:lnTo>
                  <a:lnTo>
                    <a:pt x="429" y="313"/>
                  </a:lnTo>
                  <a:lnTo>
                    <a:pt x="424" y="313"/>
                  </a:lnTo>
                  <a:lnTo>
                    <a:pt x="418" y="313"/>
                  </a:lnTo>
                  <a:lnTo>
                    <a:pt x="410" y="313"/>
                  </a:lnTo>
                  <a:lnTo>
                    <a:pt x="405" y="313"/>
                  </a:lnTo>
                  <a:lnTo>
                    <a:pt x="399" y="315"/>
                  </a:lnTo>
                  <a:lnTo>
                    <a:pt x="391" y="317"/>
                  </a:lnTo>
                  <a:lnTo>
                    <a:pt x="386" y="317"/>
                  </a:lnTo>
                  <a:lnTo>
                    <a:pt x="380" y="319"/>
                  </a:lnTo>
                  <a:lnTo>
                    <a:pt x="372" y="319"/>
                  </a:lnTo>
                  <a:lnTo>
                    <a:pt x="367" y="319"/>
                  </a:lnTo>
                  <a:lnTo>
                    <a:pt x="359" y="321"/>
                  </a:lnTo>
                  <a:lnTo>
                    <a:pt x="353" y="323"/>
                  </a:lnTo>
                  <a:lnTo>
                    <a:pt x="348" y="323"/>
                  </a:lnTo>
                  <a:lnTo>
                    <a:pt x="340" y="324"/>
                  </a:lnTo>
                  <a:lnTo>
                    <a:pt x="334" y="324"/>
                  </a:lnTo>
                  <a:lnTo>
                    <a:pt x="327" y="326"/>
                  </a:lnTo>
                  <a:lnTo>
                    <a:pt x="321" y="326"/>
                  </a:lnTo>
                  <a:lnTo>
                    <a:pt x="315" y="328"/>
                  </a:lnTo>
                  <a:lnTo>
                    <a:pt x="308" y="328"/>
                  </a:lnTo>
                  <a:lnTo>
                    <a:pt x="302" y="330"/>
                  </a:lnTo>
                  <a:lnTo>
                    <a:pt x="295" y="332"/>
                  </a:lnTo>
                  <a:lnTo>
                    <a:pt x="289" y="334"/>
                  </a:lnTo>
                  <a:lnTo>
                    <a:pt x="281" y="334"/>
                  </a:lnTo>
                  <a:lnTo>
                    <a:pt x="276" y="336"/>
                  </a:lnTo>
                  <a:lnTo>
                    <a:pt x="268" y="336"/>
                  </a:lnTo>
                  <a:lnTo>
                    <a:pt x="262" y="336"/>
                  </a:lnTo>
                  <a:lnTo>
                    <a:pt x="255" y="336"/>
                  </a:lnTo>
                  <a:lnTo>
                    <a:pt x="249" y="338"/>
                  </a:lnTo>
                  <a:lnTo>
                    <a:pt x="243" y="338"/>
                  </a:lnTo>
                  <a:lnTo>
                    <a:pt x="236" y="338"/>
                  </a:lnTo>
                  <a:lnTo>
                    <a:pt x="230" y="338"/>
                  </a:lnTo>
                  <a:lnTo>
                    <a:pt x="224" y="338"/>
                  </a:lnTo>
                  <a:lnTo>
                    <a:pt x="218" y="338"/>
                  </a:lnTo>
                  <a:lnTo>
                    <a:pt x="211" y="338"/>
                  </a:lnTo>
                  <a:lnTo>
                    <a:pt x="205" y="338"/>
                  </a:lnTo>
                  <a:lnTo>
                    <a:pt x="198" y="338"/>
                  </a:lnTo>
                  <a:lnTo>
                    <a:pt x="192" y="338"/>
                  </a:lnTo>
                  <a:lnTo>
                    <a:pt x="184" y="340"/>
                  </a:lnTo>
                  <a:lnTo>
                    <a:pt x="177" y="338"/>
                  </a:lnTo>
                  <a:lnTo>
                    <a:pt x="171" y="338"/>
                  </a:lnTo>
                  <a:lnTo>
                    <a:pt x="163" y="338"/>
                  </a:lnTo>
                  <a:lnTo>
                    <a:pt x="158" y="338"/>
                  </a:lnTo>
                  <a:lnTo>
                    <a:pt x="150" y="336"/>
                  </a:lnTo>
                  <a:lnTo>
                    <a:pt x="144" y="336"/>
                  </a:lnTo>
                  <a:lnTo>
                    <a:pt x="139" y="336"/>
                  </a:lnTo>
                  <a:lnTo>
                    <a:pt x="133" y="336"/>
                  </a:lnTo>
                  <a:lnTo>
                    <a:pt x="125" y="334"/>
                  </a:lnTo>
                  <a:lnTo>
                    <a:pt x="120" y="334"/>
                  </a:lnTo>
                  <a:lnTo>
                    <a:pt x="114" y="332"/>
                  </a:lnTo>
                  <a:lnTo>
                    <a:pt x="106" y="332"/>
                  </a:lnTo>
                  <a:lnTo>
                    <a:pt x="101" y="330"/>
                  </a:lnTo>
                  <a:lnTo>
                    <a:pt x="93" y="330"/>
                  </a:lnTo>
                  <a:lnTo>
                    <a:pt x="87" y="328"/>
                  </a:lnTo>
                  <a:lnTo>
                    <a:pt x="82" y="328"/>
                  </a:lnTo>
                  <a:lnTo>
                    <a:pt x="74" y="326"/>
                  </a:lnTo>
                  <a:lnTo>
                    <a:pt x="66" y="324"/>
                  </a:lnTo>
                  <a:lnTo>
                    <a:pt x="61" y="321"/>
                  </a:lnTo>
                  <a:lnTo>
                    <a:pt x="59" y="315"/>
                  </a:lnTo>
                  <a:lnTo>
                    <a:pt x="55" y="309"/>
                  </a:lnTo>
                  <a:lnTo>
                    <a:pt x="55" y="302"/>
                  </a:lnTo>
                  <a:lnTo>
                    <a:pt x="55" y="294"/>
                  </a:lnTo>
                  <a:lnTo>
                    <a:pt x="55" y="286"/>
                  </a:lnTo>
                  <a:lnTo>
                    <a:pt x="55" y="279"/>
                  </a:lnTo>
                  <a:lnTo>
                    <a:pt x="55" y="271"/>
                  </a:lnTo>
                  <a:lnTo>
                    <a:pt x="55" y="262"/>
                  </a:lnTo>
                  <a:lnTo>
                    <a:pt x="57" y="254"/>
                  </a:lnTo>
                  <a:lnTo>
                    <a:pt x="57" y="247"/>
                  </a:lnTo>
                  <a:lnTo>
                    <a:pt x="59" y="241"/>
                  </a:lnTo>
                  <a:lnTo>
                    <a:pt x="61" y="233"/>
                  </a:lnTo>
                  <a:lnTo>
                    <a:pt x="61" y="226"/>
                  </a:lnTo>
                  <a:lnTo>
                    <a:pt x="63" y="218"/>
                  </a:lnTo>
                  <a:lnTo>
                    <a:pt x="65" y="210"/>
                  </a:lnTo>
                  <a:lnTo>
                    <a:pt x="66" y="203"/>
                  </a:lnTo>
                  <a:lnTo>
                    <a:pt x="68" y="195"/>
                  </a:lnTo>
                  <a:lnTo>
                    <a:pt x="70" y="188"/>
                  </a:lnTo>
                  <a:lnTo>
                    <a:pt x="70" y="180"/>
                  </a:lnTo>
                  <a:lnTo>
                    <a:pt x="72" y="172"/>
                  </a:lnTo>
                  <a:lnTo>
                    <a:pt x="72" y="165"/>
                  </a:lnTo>
                  <a:lnTo>
                    <a:pt x="74" y="159"/>
                  </a:lnTo>
                  <a:lnTo>
                    <a:pt x="74" y="155"/>
                  </a:lnTo>
                  <a:lnTo>
                    <a:pt x="74" y="150"/>
                  </a:lnTo>
                  <a:lnTo>
                    <a:pt x="76" y="146"/>
                  </a:lnTo>
                  <a:lnTo>
                    <a:pt x="76" y="140"/>
                  </a:lnTo>
                  <a:lnTo>
                    <a:pt x="78" y="134"/>
                  </a:lnTo>
                  <a:lnTo>
                    <a:pt x="78" y="131"/>
                  </a:lnTo>
                  <a:lnTo>
                    <a:pt x="80" y="127"/>
                  </a:lnTo>
                  <a:lnTo>
                    <a:pt x="80" y="121"/>
                  </a:lnTo>
                  <a:lnTo>
                    <a:pt x="80" y="115"/>
                  </a:lnTo>
                  <a:lnTo>
                    <a:pt x="82" y="112"/>
                  </a:lnTo>
                  <a:lnTo>
                    <a:pt x="82" y="106"/>
                  </a:lnTo>
                  <a:lnTo>
                    <a:pt x="82" y="102"/>
                  </a:lnTo>
                  <a:lnTo>
                    <a:pt x="84" y="96"/>
                  </a:lnTo>
                  <a:lnTo>
                    <a:pt x="84" y="91"/>
                  </a:lnTo>
                  <a:lnTo>
                    <a:pt x="85" y="87"/>
                  </a:lnTo>
                  <a:lnTo>
                    <a:pt x="85" y="81"/>
                  </a:lnTo>
                  <a:lnTo>
                    <a:pt x="85" y="77"/>
                  </a:lnTo>
                  <a:lnTo>
                    <a:pt x="85" y="72"/>
                  </a:lnTo>
                  <a:lnTo>
                    <a:pt x="87" y="68"/>
                  </a:lnTo>
                  <a:lnTo>
                    <a:pt x="87" y="62"/>
                  </a:lnTo>
                  <a:lnTo>
                    <a:pt x="87" y="58"/>
                  </a:lnTo>
                  <a:lnTo>
                    <a:pt x="89" y="53"/>
                  </a:lnTo>
                  <a:lnTo>
                    <a:pt x="89" y="47"/>
                  </a:lnTo>
                  <a:lnTo>
                    <a:pt x="89" y="43"/>
                  </a:lnTo>
                  <a:lnTo>
                    <a:pt x="91" y="39"/>
                  </a:lnTo>
                  <a:lnTo>
                    <a:pt x="91" y="34"/>
                  </a:lnTo>
                  <a:lnTo>
                    <a:pt x="91" y="30"/>
                  </a:lnTo>
                  <a:lnTo>
                    <a:pt x="91" y="24"/>
                  </a:lnTo>
                  <a:lnTo>
                    <a:pt x="91" y="20"/>
                  </a:lnTo>
                  <a:lnTo>
                    <a:pt x="93" y="17"/>
                  </a:lnTo>
                  <a:lnTo>
                    <a:pt x="93" y="1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4" name="Freeform 223"/>
            <p:cNvSpPr>
              <a:spLocks/>
            </p:cNvSpPr>
            <p:nvPr/>
          </p:nvSpPr>
          <p:spPr bwMode="auto">
            <a:xfrm>
              <a:off x="1521" y="3869"/>
              <a:ext cx="242" cy="201"/>
            </a:xfrm>
            <a:custGeom>
              <a:avLst/>
              <a:gdLst>
                <a:gd name="T0" fmla="*/ 0 w 485"/>
                <a:gd name="T1" fmla="*/ 0 h 403"/>
                <a:gd name="T2" fmla="*/ 0 w 485"/>
                <a:gd name="T3" fmla="*/ 0 h 403"/>
                <a:gd name="T4" fmla="*/ 0 w 485"/>
                <a:gd name="T5" fmla="*/ 0 h 403"/>
                <a:gd name="T6" fmla="*/ 0 w 485"/>
                <a:gd name="T7" fmla="*/ 0 h 403"/>
                <a:gd name="T8" fmla="*/ 0 w 485"/>
                <a:gd name="T9" fmla="*/ 0 h 403"/>
                <a:gd name="T10" fmla="*/ 0 w 485"/>
                <a:gd name="T11" fmla="*/ 0 h 403"/>
                <a:gd name="T12" fmla="*/ 0 w 485"/>
                <a:gd name="T13" fmla="*/ 0 h 403"/>
                <a:gd name="T14" fmla="*/ 0 w 485"/>
                <a:gd name="T15" fmla="*/ 0 h 403"/>
                <a:gd name="T16" fmla="*/ 0 w 485"/>
                <a:gd name="T17" fmla="*/ 0 h 403"/>
                <a:gd name="T18" fmla="*/ 0 w 485"/>
                <a:gd name="T19" fmla="*/ 0 h 403"/>
                <a:gd name="T20" fmla="*/ 0 w 485"/>
                <a:gd name="T21" fmla="*/ 0 h 403"/>
                <a:gd name="T22" fmla="*/ 0 w 485"/>
                <a:gd name="T23" fmla="*/ 0 h 403"/>
                <a:gd name="T24" fmla="*/ 0 w 485"/>
                <a:gd name="T25" fmla="*/ 0 h 403"/>
                <a:gd name="T26" fmla="*/ 0 w 485"/>
                <a:gd name="T27" fmla="*/ 0 h 403"/>
                <a:gd name="T28" fmla="*/ 0 w 485"/>
                <a:gd name="T29" fmla="*/ 0 h 403"/>
                <a:gd name="T30" fmla="*/ 0 w 485"/>
                <a:gd name="T31" fmla="*/ 0 h 403"/>
                <a:gd name="T32" fmla="*/ 0 w 485"/>
                <a:gd name="T33" fmla="*/ 0 h 403"/>
                <a:gd name="T34" fmla="*/ 0 w 485"/>
                <a:gd name="T35" fmla="*/ 0 h 403"/>
                <a:gd name="T36" fmla="*/ 0 w 485"/>
                <a:gd name="T37" fmla="*/ 0 h 403"/>
                <a:gd name="T38" fmla="*/ 0 w 485"/>
                <a:gd name="T39" fmla="*/ 0 h 403"/>
                <a:gd name="T40" fmla="*/ 0 w 485"/>
                <a:gd name="T41" fmla="*/ 0 h 403"/>
                <a:gd name="T42" fmla="*/ 0 w 485"/>
                <a:gd name="T43" fmla="*/ 0 h 403"/>
                <a:gd name="T44" fmla="*/ 0 w 485"/>
                <a:gd name="T45" fmla="*/ 0 h 403"/>
                <a:gd name="T46" fmla="*/ 0 w 485"/>
                <a:gd name="T47" fmla="*/ 0 h 403"/>
                <a:gd name="T48" fmla="*/ 0 w 485"/>
                <a:gd name="T49" fmla="*/ 0 h 403"/>
                <a:gd name="T50" fmla="*/ 0 w 485"/>
                <a:gd name="T51" fmla="*/ 0 h 403"/>
                <a:gd name="T52" fmla="*/ 0 w 485"/>
                <a:gd name="T53" fmla="*/ 0 h 403"/>
                <a:gd name="T54" fmla="*/ 0 w 485"/>
                <a:gd name="T55" fmla="*/ 0 h 403"/>
                <a:gd name="T56" fmla="*/ 0 w 485"/>
                <a:gd name="T57" fmla="*/ 0 h 403"/>
                <a:gd name="T58" fmla="*/ 0 w 485"/>
                <a:gd name="T59" fmla="*/ 0 h 403"/>
                <a:gd name="T60" fmla="*/ 0 w 485"/>
                <a:gd name="T61" fmla="*/ 0 h 403"/>
                <a:gd name="T62" fmla="*/ 0 w 485"/>
                <a:gd name="T63" fmla="*/ 0 h 403"/>
                <a:gd name="T64" fmla="*/ 0 w 485"/>
                <a:gd name="T65" fmla="*/ 0 h 403"/>
                <a:gd name="T66" fmla="*/ 0 w 485"/>
                <a:gd name="T67" fmla="*/ 0 h 403"/>
                <a:gd name="T68" fmla="*/ 0 w 485"/>
                <a:gd name="T69" fmla="*/ 0 h 403"/>
                <a:gd name="T70" fmla="*/ 0 w 485"/>
                <a:gd name="T71" fmla="*/ 0 h 403"/>
                <a:gd name="T72" fmla="*/ 0 w 485"/>
                <a:gd name="T73" fmla="*/ 0 h 403"/>
                <a:gd name="T74" fmla="*/ 0 w 485"/>
                <a:gd name="T75" fmla="*/ 0 h 403"/>
                <a:gd name="T76" fmla="*/ 0 w 485"/>
                <a:gd name="T77" fmla="*/ 0 h 403"/>
                <a:gd name="T78" fmla="*/ 0 w 485"/>
                <a:gd name="T79" fmla="*/ 0 h 403"/>
                <a:gd name="T80" fmla="*/ 0 w 485"/>
                <a:gd name="T81" fmla="*/ 0 h 403"/>
                <a:gd name="T82" fmla="*/ 0 w 485"/>
                <a:gd name="T83" fmla="*/ 0 h 403"/>
                <a:gd name="T84" fmla="*/ 0 w 485"/>
                <a:gd name="T85" fmla="*/ 0 h 403"/>
                <a:gd name="T86" fmla="*/ 0 w 485"/>
                <a:gd name="T87" fmla="*/ 0 h 403"/>
                <a:gd name="T88" fmla="*/ 0 w 485"/>
                <a:gd name="T89" fmla="*/ 0 h 403"/>
                <a:gd name="T90" fmla="*/ 0 w 485"/>
                <a:gd name="T91" fmla="*/ 0 h 403"/>
                <a:gd name="T92" fmla="*/ 0 w 485"/>
                <a:gd name="T93" fmla="*/ 0 h 403"/>
                <a:gd name="T94" fmla="*/ 0 w 485"/>
                <a:gd name="T95" fmla="*/ 0 h 403"/>
                <a:gd name="T96" fmla="*/ 0 w 485"/>
                <a:gd name="T97" fmla="*/ 0 h 403"/>
                <a:gd name="T98" fmla="*/ 0 w 485"/>
                <a:gd name="T99" fmla="*/ 0 h 403"/>
                <a:gd name="T100" fmla="*/ 0 w 485"/>
                <a:gd name="T101" fmla="*/ 0 h 40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5"/>
                <a:gd name="T154" fmla="*/ 0 h 403"/>
                <a:gd name="T155" fmla="*/ 485 w 485"/>
                <a:gd name="T156" fmla="*/ 403 h 40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5" h="403">
                  <a:moveTo>
                    <a:pt x="17" y="99"/>
                  </a:moveTo>
                  <a:lnTo>
                    <a:pt x="21" y="97"/>
                  </a:lnTo>
                  <a:lnTo>
                    <a:pt x="27" y="95"/>
                  </a:lnTo>
                  <a:lnTo>
                    <a:pt x="32" y="95"/>
                  </a:lnTo>
                  <a:lnTo>
                    <a:pt x="38" y="93"/>
                  </a:lnTo>
                  <a:lnTo>
                    <a:pt x="44" y="91"/>
                  </a:lnTo>
                  <a:lnTo>
                    <a:pt x="49" y="91"/>
                  </a:lnTo>
                  <a:lnTo>
                    <a:pt x="53" y="91"/>
                  </a:lnTo>
                  <a:lnTo>
                    <a:pt x="61" y="89"/>
                  </a:lnTo>
                  <a:lnTo>
                    <a:pt x="65" y="87"/>
                  </a:lnTo>
                  <a:lnTo>
                    <a:pt x="70" y="87"/>
                  </a:lnTo>
                  <a:lnTo>
                    <a:pt x="76" y="86"/>
                  </a:lnTo>
                  <a:lnTo>
                    <a:pt x="82" y="86"/>
                  </a:lnTo>
                  <a:lnTo>
                    <a:pt x="85" y="86"/>
                  </a:lnTo>
                  <a:lnTo>
                    <a:pt x="91" y="86"/>
                  </a:lnTo>
                  <a:lnTo>
                    <a:pt x="97" y="84"/>
                  </a:lnTo>
                  <a:lnTo>
                    <a:pt x="104" y="84"/>
                  </a:lnTo>
                  <a:lnTo>
                    <a:pt x="108" y="82"/>
                  </a:lnTo>
                  <a:lnTo>
                    <a:pt x="114" y="80"/>
                  </a:lnTo>
                  <a:lnTo>
                    <a:pt x="120" y="80"/>
                  </a:lnTo>
                  <a:lnTo>
                    <a:pt x="125" y="78"/>
                  </a:lnTo>
                  <a:lnTo>
                    <a:pt x="129" y="76"/>
                  </a:lnTo>
                  <a:lnTo>
                    <a:pt x="135" y="76"/>
                  </a:lnTo>
                  <a:lnTo>
                    <a:pt x="141" y="74"/>
                  </a:lnTo>
                  <a:lnTo>
                    <a:pt x="146" y="74"/>
                  </a:lnTo>
                  <a:lnTo>
                    <a:pt x="152" y="72"/>
                  </a:lnTo>
                  <a:lnTo>
                    <a:pt x="156" y="70"/>
                  </a:lnTo>
                  <a:lnTo>
                    <a:pt x="162" y="68"/>
                  </a:lnTo>
                  <a:lnTo>
                    <a:pt x="167" y="68"/>
                  </a:lnTo>
                  <a:lnTo>
                    <a:pt x="171" y="67"/>
                  </a:lnTo>
                  <a:lnTo>
                    <a:pt x="177" y="67"/>
                  </a:lnTo>
                  <a:lnTo>
                    <a:pt x="182" y="65"/>
                  </a:lnTo>
                  <a:lnTo>
                    <a:pt x="188" y="63"/>
                  </a:lnTo>
                  <a:lnTo>
                    <a:pt x="194" y="63"/>
                  </a:lnTo>
                  <a:lnTo>
                    <a:pt x="200" y="61"/>
                  </a:lnTo>
                  <a:lnTo>
                    <a:pt x="205" y="59"/>
                  </a:lnTo>
                  <a:lnTo>
                    <a:pt x="211" y="57"/>
                  </a:lnTo>
                  <a:lnTo>
                    <a:pt x="217" y="55"/>
                  </a:lnTo>
                  <a:lnTo>
                    <a:pt x="222" y="55"/>
                  </a:lnTo>
                  <a:lnTo>
                    <a:pt x="228" y="55"/>
                  </a:lnTo>
                  <a:lnTo>
                    <a:pt x="234" y="55"/>
                  </a:lnTo>
                  <a:lnTo>
                    <a:pt x="239" y="53"/>
                  </a:lnTo>
                  <a:lnTo>
                    <a:pt x="245" y="51"/>
                  </a:lnTo>
                  <a:lnTo>
                    <a:pt x="251" y="51"/>
                  </a:lnTo>
                  <a:lnTo>
                    <a:pt x="257" y="51"/>
                  </a:lnTo>
                  <a:lnTo>
                    <a:pt x="262" y="49"/>
                  </a:lnTo>
                  <a:lnTo>
                    <a:pt x="270" y="49"/>
                  </a:lnTo>
                  <a:lnTo>
                    <a:pt x="274" y="49"/>
                  </a:lnTo>
                  <a:lnTo>
                    <a:pt x="281" y="49"/>
                  </a:lnTo>
                  <a:lnTo>
                    <a:pt x="287" y="49"/>
                  </a:lnTo>
                  <a:lnTo>
                    <a:pt x="293" y="49"/>
                  </a:lnTo>
                  <a:lnTo>
                    <a:pt x="298" y="49"/>
                  </a:lnTo>
                  <a:lnTo>
                    <a:pt x="304" y="51"/>
                  </a:lnTo>
                  <a:lnTo>
                    <a:pt x="310" y="51"/>
                  </a:lnTo>
                  <a:lnTo>
                    <a:pt x="315" y="51"/>
                  </a:lnTo>
                  <a:lnTo>
                    <a:pt x="323" y="53"/>
                  </a:lnTo>
                  <a:lnTo>
                    <a:pt x="329" y="55"/>
                  </a:lnTo>
                  <a:lnTo>
                    <a:pt x="334" y="55"/>
                  </a:lnTo>
                  <a:lnTo>
                    <a:pt x="340" y="55"/>
                  </a:lnTo>
                  <a:lnTo>
                    <a:pt x="346" y="57"/>
                  </a:lnTo>
                  <a:lnTo>
                    <a:pt x="352" y="61"/>
                  </a:lnTo>
                  <a:lnTo>
                    <a:pt x="357" y="63"/>
                  </a:lnTo>
                  <a:lnTo>
                    <a:pt x="363" y="65"/>
                  </a:lnTo>
                  <a:lnTo>
                    <a:pt x="369" y="68"/>
                  </a:lnTo>
                  <a:lnTo>
                    <a:pt x="374" y="70"/>
                  </a:lnTo>
                  <a:lnTo>
                    <a:pt x="378" y="78"/>
                  </a:lnTo>
                  <a:lnTo>
                    <a:pt x="382" y="86"/>
                  </a:lnTo>
                  <a:lnTo>
                    <a:pt x="386" y="93"/>
                  </a:lnTo>
                  <a:lnTo>
                    <a:pt x="388" y="101"/>
                  </a:lnTo>
                  <a:lnTo>
                    <a:pt x="390" y="108"/>
                  </a:lnTo>
                  <a:lnTo>
                    <a:pt x="393" y="116"/>
                  </a:lnTo>
                  <a:lnTo>
                    <a:pt x="393" y="125"/>
                  </a:lnTo>
                  <a:lnTo>
                    <a:pt x="397" y="133"/>
                  </a:lnTo>
                  <a:lnTo>
                    <a:pt x="397" y="141"/>
                  </a:lnTo>
                  <a:lnTo>
                    <a:pt x="399" y="150"/>
                  </a:lnTo>
                  <a:lnTo>
                    <a:pt x="399" y="154"/>
                  </a:lnTo>
                  <a:lnTo>
                    <a:pt x="399" y="158"/>
                  </a:lnTo>
                  <a:lnTo>
                    <a:pt x="399" y="162"/>
                  </a:lnTo>
                  <a:lnTo>
                    <a:pt x="399" y="167"/>
                  </a:lnTo>
                  <a:lnTo>
                    <a:pt x="399" y="171"/>
                  </a:lnTo>
                  <a:lnTo>
                    <a:pt x="399" y="175"/>
                  </a:lnTo>
                  <a:lnTo>
                    <a:pt x="399" y="179"/>
                  </a:lnTo>
                  <a:lnTo>
                    <a:pt x="399" y="184"/>
                  </a:lnTo>
                  <a:lnTo>
                    <a:pt x="399" y="188"/>
                  </a:lnTo>
                  <a:lnTo>
                    <a:pt x="399" y="194"/>
                  </a:lnTo>
                  <a:lnTo>
                    <a:pt x="399" y="198"/>
                  </a:lnTo>
                  <a:lnTo>
                    <a:pt x="399" y="203"/>
                  </a:lnTo>
                  <a:lnTo>
                    <a:pt x="399" y="211"/>
                  </a:lnTo>
                  <a:lnTo>
                    <a:pt x="399" y="219"/>
                  </a:lnTo>
                  <a:lnTo>
                    <a:pt x="397" y="222"/>
                  </a:lnTo>
                  <a:lnTo>
                    <a:pt x="397" y="228"/>
                  </a:lnTo>
                  <a:lnTo>
                    <a:pt x="397" y="232"/>
                  </a:lnTo>
                  <a:lnTo>
                    <a:pt x="397" y="236"/>
                  </a:lnTo>
                  <a:lnTo>
                    <a:pt x="397" y="241"/>
                  </a:lnTo>
                  <a:lnTo>
                    <a:pt x="397" y="245"/>
                  </a:lnTo>
                  <a:lnTo>
                    <a:pt x="395" y="249"/>
                  </a:lnTo>
                  <a:lnTo>
                    <a:pt x="395" y="255"/>
                  </a:lnTo>
                  <a:lnTo>
                    <a:pt x="395" y="258"/>
                  </a:lnTo>
                  <a:lnTo>
                    <a:pt x="395" y="264"/>
                  </a:lnTo>
                  <a:lnTo>
                    <a:pt x="395" y="268"/>
                  </a:lnTo>
                  <a:lnTo>
                    <a:pt x="395" y="272"/>
                  </a:lnTo>
                  <a:lnTo>
                    <a:pt x="395" y="277"/>
                  </a:lnTo>
                  <a:lnTo>
                    <a:pt x="395" y="281"/>
                  </a:lnTo>
                  <a:lnTo>
                    <a:pt x="393" y="285"/>
                  </a:lnTo>
                  <a:lnTo>
                    <a:pt x="393" y="291"/>
                  </a:lnTo>
                  <a:lnTo>
                    <a:pt x="393" y="295"/>
                  </a:lnTo>
                  <a:lnTo>
                    <a:pt x="393" y="300"/>
                  </a:lnTo>
                  <a:lnTo>
                    <a:pt x="393" y="306"/>
                  </a:lnTo>
                  <a:lnTo>
                    <a:pt x="393" y="310"/>
                  </a:lnTo>
                  <a:lnTo>
                    <a:pt x="393" y="314"/>
                  </a:lnTo>
                  <a:lnTo>
                    <a:pt x="393" y="319"/>
                  </a:lnTo>
                  <a:lnTo>
                    <a:pt x="393" y="323"/>
                  </a:lnTo>
                  <a:lnTo>
                    <a:pt x="395" y="327"/>
                  </a:lnTo>
                  <a:lnTo>
                    <a:pt x="395" y="333"/>
                  </a:lnTo>
                  <a:lnTo>
                    <a:pt x="395" y="338"/>
                  </a:lnTo>
                  <a:lnTo>
                    <a:pt x="397" y="342"/>
                  </a:lnTo>
                  <a:lnTo>
                    <a:pt x="397" y="346"/>
                  </a:lnTo>
                  <a:lnTo>
                    <a:pt x="397" y="353"/>
                  </a:lnTo>
                  <a:lnTo>
                    <a:pt x="397" y="361"/>
                  </a:lnTo>
                  <a:lnTo>
                    <a:pt x="397" y="369"/>
                  </a:lnTo>
                  <a:lnTo>
                    <a:pt x="397" y="374"/>
                  </a:lnTo>
                  <a:lnTo>
                    <a:pt x="397" y="382"/>
                  </a:lnTo>
                  <a:lnTo>
                    <a:pt x="397" y="388"/>
                  </a:lnTo>
                  <a:lnTo>
                    <a:pt x="397" y="395"/>
                  </a:lnTo>
                  <a:lnTo>
                    <a:pt x="397" y="403"/>
                  </a:lnTo>
                  <a:lnTo>
                    <a:pt x="401" y="401"/>
                  </a:lnTo>
                  <a:lnTo>
                    <a:pt x="407" y="399"/>
                  </a:lnTo>
                  <a:lnTo>
                    <a:pt x="412" y="399"/>
                  </a:lnTo>
                  <a:lnTo>
                    <a:pt x="418" y="397"/>
                  </a:lnTo>
                  <a:lnTo>
                    <a:pt x="424" y="393"/>
                  </a:lnTo>
                  <a:lnTo>
                    <a:pt x="430" y="393"/>
                  </a:lnTo>
                  <a:lnTo>
                    <a:pt x="435" y="391"/>
                  </a:lnTo>
                  <a:lnTo>
                    <a:pt x="441" y="390"/>
                  </a:lnTo>
                  <a:lnTo>
                    <a:pt x="445" y="388"/>
                  </a:lnTo>
                  <a:lnTo>
                    <a:pt x="450" y="386"/>
                  </a:lnTo>
                  <a:lnTo>
                    <a:pt x="456" y="384"/>
                  </a:lnTo>
                  <a:lnTo>
                    <a:pt x="462" y="384"/>
                  </a:lnTo>
                  <a:lnTo>
                    <a:pt x="468" y="382"/>
                  </a:lnTo>
                  <a:lnTo>
                    <a:pt x="473" y="380"/>
                  </a:lnTo>
                  <a:lnTo>
                    <a:pt x="479" y="380"/>
                  </a:lnTo>
                  <a:lnTo>
                    <a:pt x="485" y="378"/>
                  </a:lnTo>
                  <a:lnTo>
                    <a:pt x="485" y="374"/>
                  </a:lnTo>
                  <a:lnTo>
                    <a:pt x="485" y="369"/>
                  </a:lnTo>
                  <a:lnTo>
                    <a:pt x="485" y="365"/>
                  </a:lnTo>
                  <a:lnTo>
                    <a:pt x="485" y="361"/>
                  </a:lnTo>
                  <a:lnTo>
                    <a:pt x="485" y="353"/>
                  </a:lnTo>
                  <a:lnTo>
                    <a:pt x="483" y="346"/>
                  </a:lnTo>
                  <a:lnTo>
                    <a:pt x="481" y="336"/>
                  </a:lnTo>
                  <a:lnTo>
                    <a:pt x="481" y="329"/>
                  </a:lnTo>
                  <a:lnTo>
                    <a:pt x="479" y="321"/>
                  </a:lnTo>
                  <a:lnTo>
                    <a:pt x="479" y="314"/>
                  </a:lnTo>
                  <a:lnTo>
                    <a:pt x="477" y="306"/>
                  </a:lnTo>
                  <a:lnTo>
                    <a:pt x="475" y="296"/>
                  </a:lnTo>
                  <a:lnTo>
                    <a:pt x="473" y="289"/>
                  </a:lnTo>
                  <a:lnTo>
                    <a:pt x="473" y="281"/>
                  </a:lnTo>
                  <a:lnTo>
                    <a:pt x="471" y="272"/>
                  </a:lnTo>
                  <a:lnTo>
                    <a:pt x="471" y="264"/>
                  </a:lnTo>
                  <a:lnTo>
                    <a:pt x="469" y="257"/>
                  </a:lnTo>
                  <a:lnTo>
                    <a:pt x="469" y="249"/>
                  </a:lnTo>
                  <a:lnTo>
                    <a:pt x="466" y="243"/>
                  </a:lnTo>
                  <a:lnTo>
                    <a:pt x="462" y="236"/>
                  </a:lnTo>
                  <a:lnTo>
                    <a:pt x="460" y="230"/>
                  </a:lnTo>
                  <a:lnTo>
                    <a:pt x="458" y="224"/>
                  </a:lnTo>
                  <a:lnTo>
                    <a:pt x="454" y="217"/>
                  </a:lnTo>
                  <a:lnTo>
                    <a:pt x="452" y="211"/>
                  </a:lnTo>
                  <a:lnTo>
                    <a:pt x="450" y="205"/>
                  </a:lnTo>
                  <a:lnTo>
                    <a:pt x="449" y="198"/>
                  </a:lnTo>
                  <a:lnTo>
                    <a:pt x="447" y="192"/>
                  </a:lnTo>
                  <a:lnTo>
                    <a:pt x="445" y="184"/>
                  </a:lnTo>
                  <a:lnTo>
                    <a:pt x="443" y="177"/>
                  </a:lnTo>
                  <a:lnTo>
                    <a:pt x="441" y="171"/>
                  </a:lnTo>
                  <a:lnTo>
                    <a:pt x="439" y="163"/>
                  </a:lnTo>
                  <a:lnTo>
                    <a:pt x="437" y="158"/>
                  </a:lnTo>
                  <a:lnTo>
                    <a:pt x="435" y="152"/>
                  </a:lnTo>
                  <a:lnTo>
                    <a:pt x="435" y="146"/>
                  </a:lnTo>
                  <a:lnTo>
                    <a:pt x="431" y="139"/>
                  </a:lnTo>
                  <a:lnTo>
                    <a:pt x="430" y="131"/>
                  </a:lnTo>
                  <a:lnTo>
                    <a:pt x="428" y="125"/>
                  </a:lnTo>
                  <a:lnTo>
                    <a:pt x="426" y="120"/>
                  </a:lnTo>
                  <a:lnTo>
                    <a:pt x="424" y="112"/>
                  </a:lnTo>
                  <a:lnTo>
                    <a:pt x="420" y="106"/>
                  </a:lnTo>
                  <a:lnTo>
                    <a:pt x="418" y="101"/>
                  </a:lnTo>
                  <a:lnTo>
                    <a:pt x="416" y="95"/>
                  </a:lnTo>
                  <a:lnTo>
                    <a:pt x="412" y="87"/>
                  </a:lnTo>
                  <a:lnTo>
                    <a:pt x="411" y="82"/>
                  </a:lnTo>
                  <a:lnTo>
                    <a:pt x="407" y="76"/>
                  </a:lnTo>
                  <a:lnTo>
                    <a:pt x="403" y="70"/>
                  </a:lnTo>
                  <a:lnTo>
                    <a:pt x="399" y="65"/>
                  </a:lnTo>
                  <a:lnTo>
                    <a:pt x="395" y="57"/>
                  </a:lnTo>
                  <a:lnTo>
                    <a:pt x="392" y="51"/>
                  </a:lnTo>
                  <a:lnTo>
                    <a:pt x="388" y="48"/>
                  </a:lnTo>
                  <a:lnTo>
                    <a:pt x="382" y="44"/>
                  </a:lnTo>
                  <a:lnTo>
                    <a:pt x="376" y="40"/>
                  </a:lnTo>
                  <a:lnTo>
                    <a:pt x="371" y="38"/>
                  </a:lnTo>
                  <a:lnTo>
                    <a:pt x="365" y="34"/>
                  </a:lnTo>
                  <a:lnTo>
                    <a:pt x="357" y="32"/>
                  </a:lnTo>
                  <a:lnTo>
                    <a:pt x="352" y="30"/>
                  </a:lnTo>
                  <a:lnTo>
                    <a:pt x="346" y="29"/>
                  </a:lnTo>
                  <a:lnTo>
                    <a:pt x="340" y="27"/>
                  </a:lnTo>
                  <a:lnTo>
                    <a:pt x="333" y="25"/>
                  </a:lnTo>
                  <a:lnTo>
                    <a:pt x="327" y="23"/>
                  </a:lnTo>
                  <a:lnTo>
                    <a:pt x="319" y="21"/>
                  </a:lnTo>
                  <a:lnTo>
                    <a:pt x="314" y="21"/>
                  </a:lnTo>
                  <a:lnTo>
                    <a:pt x="308" y="19"/>
                  </a:lnTo>
                  <a:lnTo>
                    <a:pt x="300" y="19"/>
                  </a:lnTo>
                  <a:lnTo>
                    <a:pt x="295" y="19"/>
                  </a:lnTo>
                  <a:lnTo>
                    <a:pt x="289" y="19"/>
                  </a:lnTo>
                  <a:lnTo>
                    <a:pt x="281" y="17"/>
                  </a:lnTo>
                  <a:lnTo>
                    <a:pt x="276" y="17"/>
                  </a:lnTo>
                  <a:lnTo>
                    <a:pt x="268" y="15"/>
                  </a:lnTo>
                  <a:lnTo>
                    <a:pt x="262" y="15"/>
                  </a:lnTo>
                  <a:lnTo>
                    <a:pt x="255" y="15"/>
                  </a:lnTo>
                  <a:lnTo>
                    <a:pt x="249" y="13"/>
                  </a:lnTo>
                  <a:lnTo>
                    <a:pt x="243" y="13"/>
                  </a:lnTo>
                  <a:lnTo>
                    <a:pt x="238" y="13"/>
                  </a:lnTo>
                  <a:lnTo>
                    <a:pt x="230" y="13"/>
                  </a:lnTo>
                  <a:lnTo>
                    <a:pt x="224" y="13"/>
                  </a:lnTo>
                  <a:lnTo>
                    <a:pt x="217" y="11"/>
                  </a:lnTo>
                  <a:lnTo>
                    <a:pt x="211" y="11"/>
                  </a:lnTo>
                  <a:lnTo>
                    <a:pt x="203" y="10"/>
                  </a:lnTo>
                  <a:lnTo>
                    <a:pt x="198" y="8"/>
                  </a:lnTo>
                  <a:lnTo>
                    <a:pt x="192" y="8"/>
                  </a:lnTo>
                  <a:lnTo>
                    <a:pt x="186" y="8"/>
                  </a:lnTo>
                  <a:lnTo>
                    <a:pt x="181" y="6"/>
                  </a:lnTo>
                  <a:lnTo>
                    <a:pt x="175" y="4"/>
                  </a:lnTo>
                  <a:lnTo>
                    <a:pt x="169" y="4"/>
                  </a:lnTo>
                  <a:lnTo>
                    <a:pt x="163" y="4"/>
                  </a:lnTo>
                  <a:lnTo>
                    <a:pt x="156" y="2"/>
                  </a:lnTo>
                  <a:lnTo>
                    <a:pt x="152" y="2"/>
                  </a:lnTo>
                  <a:lnTo>
                    <a:pt x="146" y="2"/>
                  </a:lnTo>
                  <a:lnTo>
                    <a:pt x="141" y="2"/>
                  </a:lnTo>
                  <a:lnTo>
                    <a:pt x="135" y="0"/>
                  </a:lnTo>
                  <a:lnTo>
                    <a:pt x="129" y="0"/>
                  </a:lnTo>
                  <a:lnTo>
                    <a:pt x="123" y="0"/>
                  </a:lnTo>
                  <a:lnTo>
                    <a:pt x="116" y="0"/>
                  </a:lnTo>
                  <a:lnTo>
                    <a:pt x="110" y="0"/>
                  </a:lnTo>
                  <a:lnTo>
                    <a:pt x="104" y="0"/>
                  </a:lnTo>
                  <a:lnTo>
                    <a:pt x="99" y="0"/>
                  </a:lnTo>
                  <a:lnTo>
                    <a:pt x="95" y="2"/>
                  </a:lnTo>
                  <a:lnTo>
                    <a:pt x="87" y="2"/>
                  </a:lnTo>
                  <a:lnTo>
                    <a:pt x="82" y="2"/>
                  </a:lnTo>
                  <a:lnTo>
                    <a:pt x="76" y="2"/>
                  </a:lnTo>
                  <a:lnTo>
                    <a:pt x="70" y="2"/>
                  </a:lnTo>
                  <a:lnTo>
                    <a:pt x="65" y="2"/>
                  </a:lnTo>
                  <a:lnTo>
                    <a:pt x="59" y="2"/>
                  </a:lnTo>
                  <a:lnTo>
                    <a:pt x="53" y="2"/>
                  </a:lnTo>
                  <a:lnTo>
                    <a:pt x="47" y="4"/>
                  </a:lnTo>
                  <a:lnTo>
                    <a:pt x="40" y="4"/>
                  </a:lnTo>
                  <a:lnTo>
                    <a:pt x="36" y="4"/>
                  </a:lnTo>
                  <a:lnTo>
                    <a:pt x="28" y="6"/>
                  </a:lnTo>
                  <a:lnTo>
                    <a:pt x="25" y="6"/>
                  </a:lnTo>
                  <a:lnTo>
                    <a:pt x="17" y="8"/>
                  </a:lnTo>
                  <a:lnTo>
                    <a:pt x="11" y="8"/>
                  </a:lnTo>
                  <a:lnTo>
                    <a:pt x="6" y="8"/>
                  </a:lnTo>
                  <a:lnTo>
                    <a:pt x="0" y="10"/>
                  </a:lnTo>
                  <a:lnTo>
                    <a:pt x="1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5" name="Freeform 225"/>
            <p:cNvSpPr>
              <a:spLocks/>
            </p:cNvSpPr>
            <p:nvPr/>
          </p:nvSpPr>
          <p:spPr bwMode="auto">
            <a:xfrm>
              <a:off x="1429" y="4065"/>
              <a:ext cx="379" cy="112"/>
            </a:xfrm>
            <a:custGeom>
              <a:avLst/>
              <a:gdLst>
                <a:gd name="T0" fmla="*/ 1 w 753"/>
                <a:gd name="T1" fmla="*/ 0 h 361"/>
                <a:gd name="T2" fmla="*/ 1 w 753"/>
                <a:gd name="T3" fmla="*/ 0 h 361"/>
                <a:gd name="T4" fmla="*/ 1 w 753"/>
                <a:gd name="T5" fmla="*/ 0 h 361"/>
                <a:gd name="T6" fmla="*/ 1 w 753"/>
                <a:gd name="T7" fmla="*/ 0 h 361"/>
                <a:gd name="T8" fmla="*/ 0 w 753"/>
                <a:gd name="T9" fmla="*/ 0 h 361"/>
                <a:gd name="T10" fmla="*/ 0 w 753"/>
                <a:gd name="T11" fmla="*/ 0 h 361"/>
                <a:gd name="T12" fmla="*/ 1 w 753"/>
                <a:gd name="T13" fmla="*/ 0 h 361"/>
                <a:gd name="T14" fmla="*/ 1 w 753"/>
                <a:gd name="T15" fmla="*/ 0 h 361"/>
                <a:gd name="T16" fmla="*/ 1 w 753"/>
                <a:gd name="T17" fmla="*/ 0 h 361"/>
                <a:gd name="T18" fmla="*/ 1 w 753"/>
                <a:gd name="T19" fmla="*/ 0 h 361"/>
                <a:gd name="T20" fmla="*/ 1 w 753"/>
                <a:gd name="T21" fmla="*/ 0 h 361"/>
                <a:gd name="T22" fmla="*/ 1 w 753"/>
                <a:gd name="T23" fmla="*/ 0 h 361"/>
                <a:gd name="T24" fmla="*/ 1 w 753"/>
                <a:gd name="T25" fmla="*/ 0 h 361"/>
                <a:gd name="T26" fmla="*/ 1 w 753"/>
                <a:gd name="T27" fmla="*/ 0 h 361"/>
                <a:gd name="T28" fmla="*/ 1 w 753"/>
                <a:gd name="T29" fmla="*/ 0 h 361"/>
                <a:gd name="T30" fmla="*/ 1 w 753"/>
                <a:gd name="T31" fmla="*/ 0 h 361"/>
                <a:gd name="T32" fmla="*/ 1 w 753"/>
                <a:gd name="T33" fmla="*/ 0 h 361"/>
                <a:gd name="T34" fmla="*/ 1 w 753"/>
                <a:gd name="T35" fmla="*/ 0 h 361"/>
                <a:gd name="T36" fmla="*/ 1 w 753"/>
                <a:gd name="T37" fmla="*/ 0 h 361"/>
                <a:gd name="T38" fmla="*/ 1 w 753"/>
                <a:gd name="T39" fmla="*/ 0 h 361"/>
                <a:gd name="T40" fmla="*/ 1 w 753"/>
                <a:gd name="T41" fmla="*/ 0 h 361"/>
                <a:gd name="T42" fmla="*/ 1 w 753"/>
                <a:gd name="T43" fmla="*/ 0 h 361"/>
                <a:gd name="T44" fmla="*/ 1 w 753"/>
                <a:gd name="T45" fmla="*/ 0 h 361"/>
                <a:gd name="T46" fmla="*/ 1 w 753"/>
                <a:gd name="T47" fmla="*/ 0 h 361"/>
                <a:gd name="T48" fmla="*/ 1 w 753"/>
                <a:gd name="T49" fmla="*/ 0 h 361"/>
                <a:gd name="T50" fmla="*/ 1 w 753"/>
                <a:gd name="T51" fmla="*/ 0 h 361"/>
                <a:gd name="T52" fmla="*/ 1 w 753"/>
                <a:gd name="T53" fmla="*/ 0 h 361"/>
                <a:gd name="T54" fmla="*/ 1 w 753"/>
                <a:gd name="T55" fmla="*/ 0 h 361"/>
                <a:gd name="T56" fmla="*/ 1 w 753"/>
                <a:gd name="T57" fmla="*/ 0 h 361"/>
                <a:gd name="T58" fmla="*/ 1 w 753"/>
                <a:gd name="T59" fmla="*/ 0 h 361"/>
                <a:gd name="T60" fmla="*/ 1 w 753"/>
                <a:gd name="T61" fmla="*/ 0 h 361"/>
                <a:gd name="T62" fmla="*/ 1 w 753"/>
                <a:gd name="T63" fmla="*/ 0 h 361"/>
                <a:gd name="T64" fmla="*/ 1 w 753"/>
                <a:gd name="T65" fmla="*/ 0 h 361"/>
                <a:gd name="T66" fmla="*/ 1 w 753"/>
                <a:gd name="T67" fmla="*/ 0 h 361"/>
                <a:gd name="T68" fmla="*/ 1 w 753"/>
                <a:gd name="T69" fmla="*/ 0 h 361"/>
                <a:gd name="T70" fmla="*/ 1 w 753"/>
                <a:gd name="T71" fmla="*/ 0 h 361"/>
                <a:gd name="T72" fmla="*/ 1 w 753"/>
                <a:gd name="T73" fmla="*/ 0 h 361"/>
                <a:gd name="T74" fmla="*/ 1 w 753"/>
                <a:gd name="T75" fmla="*/ 0 h 361"/>
                <a:gd name="T76" fmla="*/ 1 w 753"/>
                <a:gd name="T77" fmla="*/ 0 h 361"/>
                <a:gd name="T78" fmla="*/ 1 w 753"/>
                <a:gd name="T79" fmla="*/ 0 h 361"/>
                <a:gd name="T80" fmla="*/ 1 w 753"/>
                <a:gd name="T81" fmla="*/ 0 h 361"/>
                <a:gd name="T82" fmla="*/ 1 w 753"/>
                <a:gd name="T83" fmla="*/ 0 h 361"/>
                <a:gd name="T84" fmla="*/ 1 w 753"/>
                <a:gd name="T85" fmla="*/ 0 h 361"/>
                <a:gd name="T86" fmla="*/ 1 w 753"/>
                <a:gd name="T87" fmla="*/ 0 h 361"/>
                <a:gd name="T88" fmla="*/ 1 w 753"/>
                <a:gd name="T89" fmla="*/ 0 h 361"/>
                <a:gd name="T90" fmla="*/ 1 w 753"/>
                <a:gd name="T91" fmla="*/ 0 h 361"/>
                <a:gd name="T92" fmla="*/ 1 w 753"/>
                <a:gd name="T93" fmla="*/ 0 h 361"/>
                <a:gd name="T94" fmla="*/ 1 w 753"/>
                <a:gd name="T95" fmla="*/ 0 h 361"/>
                <a:gd name="T96" fmla="*/ 1 w 753"/>
                <a:gd name="T97" fmla="*/ 0 h 361"/>
                <a:gd name="T98" fmla="*/ 1 w 753"/>
                <a:gd name="T99" fmla="*/ 0 h 361"/>
                <a:gd name="T100" fmla="*/ 1 w 753"/>
                <a:gd name="T101" fmla="*/ 0 h 361"/>
                <a:gd name="T102" fmla="*/ 1 w 753"/>
                <a:gd name="T103" fmla="*/ 0 h 361"/>
                <a:gd name="T104" fmla="*/ 1 w 753"/>
                <a:gd name="T105" fmla="*/ 0 h 361"/>
                <a:gd name="T106" fmla="*/ 1 w 753"/>
                <a:gd name="T107" fmla="*/ 0 h 361"/>
                <a:gd name="T108" fmla="*/ 1 w 753"/>
                <a:gd name="T109" fmla="*/ 0 h 361"/>
                <a:gd name="T110" fmla="*/ 1 w 753"/>
                <a:gd name="T111" fmla="*/ 0 h 361"/>
                <a:gd name="T112" fmla="*/ 1 w 753"/>
                <a:gd name="T113" fmla="*/ 0 h 361"/>
                <a:gd name="T114" fmla="*/ 1 w 753"/>
                <a:gd name="T115" fmla="*/ 0 h 361"/>
                <a:gd name="T116" fmla="*/ 1 w 753"/>
                <a:gd name="T117" fmla="*/ 0 h 361"/>
                <a:gd name="T118" fmla="*/ 1 w 753"/>
                <a:gd name="T119" fmla="*/ 0 h 3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53"/>
                <a:gd name="T181" fmla="*/ 0 h 361"/>
                <a:gd name="T182" fmla="*/ 753 w 753"/>
                <a:gd name="T183" fmla="*/ 361 h 3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53" h="361">
                  <a:moveTo>
                    <a:pt x="72" y="13"/>
                  </a:moveTo>
                  <a:lnTo>
                    <a:pt x="69" y="21"/>
                  </a:lnTo>
                  <a:lnTo>
                    <a:pt x="65" y="27"/>
                  </a:lnTo>
                  <a:lnTo>
                    <a:pt x="61" y="32"/>
                  </a:lnTo>
                  <a:lnTo>
                    <a:pt x="57" y="40"/>
                  </a:lnTo>
                  <a:lnTo>
                    <a:pt x="55" y="46"/>
                  </a:lnTo>
                  <a:lnTo>
                    <a:pt x="52" y="53"/>
                  </a:lnTo>
                  <a:lnTo>
                    <a:pt x="48" y="59"/>
                  </a:lnTo>
                  <a:lnTo>
                    <a:pt x="46" y="67"/>
                  </a:lnTo>
                  <a:lnTo>
                    <a:pt x="44" y="72"/>
                  </a:lnTo>
                  <a:lnTo>
                    <a:pt x="40" y="78"/>
                  </a:lnTo>
                  <a:lnTo>
                    <a:pt x="36" y="86"/>
                  </a:lnTo>
                  <a:lnTo>
                    <a:pt x="34" y="91"/>
                  </a:lnTo>
                  <a:lnTo>
                    <a:pt x="33" y="99"/>
                  </a:lnTo>
                  <a:lnTo>
                    <a:pt x="31" y="105"/>
                  </a:lnTo>
                  <a:lnTo>
                    <a:pt x="27" y="112"/>
                  </a:lnTo>
                  <a:lnTo>
                    <a:pt x="25" y="120"/>
                  </a:lnTo>
                  <a:lnTo>
                    <a:pt x="23" y="125"/>
                  </a:lnTo>
                  <a:lnTo>
                    <a:pt x="19" y="133"/>
                  </a:lnTo>
                  <a:lnTo>
                    <a:pt x="17" y="139"/>
                  </a:lnTo>
                  <a:lnTo>
                    <a:pt x="15" y="146"/>
                  </a:lnTo>
                  <a:lnTo>
                    <a:pt x="14" y="154"/>
                  </a:lnTo>
                  <a:lnTo>
                    <a:pt x="12" y="160"/>
                  </a:lnTo>
                  <a:lnTo>
                    <a:pt x="10" y="167"/>
                  </a:lnTo>
                  <a:lnTo>
                    <a:pt x="8" y="175"/>
                  </a:lnTo>
                  <a:lnTo>
                    <a:pt x="6" y="181"/>
                  </a:lnTo>
                  <a:lnTo>
                    <a:pt x="6" y="188"/>
                  </a:lnTo>
                  <a:lnTo>
                    <a:pt x="4" y="196"/>
                  </a:lnTo>
                  <a:lnTo>
                    <a:pt x="2" y="203"/>
                  </a:lnTo>
                  <a:lnTo>
                    <a:pt x="0" y="209"/>
                  </a:lnTo>
                  <a:lnTo>
                    <a:pt x="0" y="217"/>
                  </a:lnTo>
                  <a:lnTo>
                    <a:pt x="0" y="224"/>
                  </a:lnTo>
                  <a:lnTo>
                    <a:pt x="0" y="232"/>
                  </a:lnTo>
                  <a:lnTo>
                    <a:pt x="0" y="238"/>
                  </a:lnTo>
                  <a:lnTo>
                    <a:pt x="0" y="245"/>
                  </a:lnTo>
                  <a:lnTo>
                    <a:pt x="0" y="253"/>
                  </a:lnTo>
                  <a:lnTo>
                    <a:pt x="0" y="260"/>
                  </a:lnTo>
                  <a:lnTo>
                    <a:pt x="0" y="268"/>
                  </a:lnTo>
                  <a:lnTo>
                    <a:pt x="4" y="277"/>
                  </a:lnTo>
                  <a:lnTo>
                    <a:pt x="6" y="283"/>
                  </a:lnTo>
                  <a:lnTo>
                    <a:pt x="10" y="293"/>
                  </a:lnTo>
                  <a:lnTo>
                    <a:pt x="12" y="298"/>
                  </a:lnTo>
                  <a:lnTo>
                    <a:pt x="15" y="306"/>
                  </a:lnTo>
                  <a:lnTo>
                    <a:pt x="19" y="312"/>
                  </a:lnTo>
                  <a:lnTo>
                    <a:pt x="27" y="317"/>
                  </a:lnTo>
                  <a:lnTo>
                    <a:pt x="33" y="323"/>
                  </a:lnTo>
                  <a:lnTo>
                    <a:pt x="40" y="327"/>
                  </a:lnTo>
                  <a:lnTo>
                    <a:pt x="42" y="329"/>
                  </a:lnTo>
                  <a:lnTo>
                    <a:pt x="46" y="331"/>
                  </a:lnTo>
                  <a:lnTo>
                    <a:pt x="52" y="333"/>
                  </a:lnTo>
                  <a:lnTo>
                    <a:pt x="55" y="334"/>
                  </a:lnTo>
                  <a:lnTo>
                    <a:pt x="65" y="336"/>
                  </a:lnTo>
                  <a:lnTo>
                    <a:pt x="72" y="338"/>
                  </a:lnTo>
                  <a:lnTo>
                    <a:pt x="82" y="340"/>
                  </a:lnTo>
                  <a:lnTo>
                    <a:pt x="90" y="342"/>
                  </a:lnTo>
                  <a:lnTo>
                    <a:pt x="99" y="344"/>
                  </a:lnTo>
                  <a:lnTo>
                    <a:pt x="109" y="346"/>
                  </a:lnTo>
                  <a:lnTo>
                    <a:pt x="116" y="348"/>
                  </a:lnTo>
                  <a:lnTo>
                    <a:pt x="126" y="350"/>
                  </a:lnTo>
                  <a:lnTo>
                    <a:pt x="133" y="352"/>
                  </a:lnTo>
                  <a:lnTo>
                    <a:pt x="143" y="352"/>
                  </a:lnTo>
                  <a:lnTo>
                    <a:pt x="152" y="353"/>
                  </a:lnTo>
                  <a:lnTo>
                    <a:pt x="162" y="355"/>
                  </a:lnTo>
                  <a:lnTo>
                    <a:pt x="169" y="355"/>
                  </a:lnTo>
                  <a:lnTo>
                    <a:pt x="179" y="357"/>
                  </a:lnTo>
                  <a:lnTo>
                    <a:pt x="188" y="357"/>
                  </a:lnTo>
                  <a:lnTo>
                    <a:pt x="198" y="359"/>
                  </a:lnTo>
                  <a:lnTo>
                    <a:pt x="206" y="359"/>
                  </a:lnTo>
                  <a:lnTo>
                    <a:pt x="215" y="361"/>
                  </a:lnTo>
                  <a:lnTo>
                    <a:pt x="223" y="361"/>
                  </a:lnTo>
                  <a:lnTo>
                    <a:pt x="232" y="361"/>
                  </a:lnTo>
                  <a:lnTo>
                    <a:pt x="242" y="361"/>
                  </a:lnTo>
                  <a:lnTo>
                    <a:pt x="249" y="361"/>
                  </a:lnTo>
                  <a:lnTo>
                    <a:pt x="259" y="361"/>
                  </a:lnTo>
                  <a:lnTo>
                    <a:pt x="268" y="361"/>
                  </a:lnTo>
                  <a:lnTo>
                    <a:pt x="278" y="361"/>
                  </a:lnTo>
                  <a:lnTo>
                    <a:pt x="287" y="361"/>
                  </a:lnTo>
                  <a:lnTo>
                    <a:pt x="295" y="361"/>
                  </a:lnTo>
                  <a:lnTo>
                    <a:pt x="304" y="361"/>
                  </a:lnTo>
                  <a:lnTo>
                    <a:pt x="314" y="361"/>
                  </a:lnTo>
                  <a:lnTo>
                    <a:pt x="321" y="361"/>
                  </a:lnTo>
                  <a:lnTo>
                    <a:pt x="331" y="361"/>
                  </a:lnTo>
                  <a:lnTo>
                    <a:pt x="341" y="361"/>
                  </a:lnTo>
                  <a:lnTo>
                    <a:pt x="350" y="359"/>
                  </a:lnTo>
                  <a:lnTo>
                    <a:pt x="358" y="359"/>
                  </a:lnTo>
                  <a:lnTo>
                    <a:pt x="367" y="357"/>
                  </a:lnTo>
                  <a:lnTo>
                    <a:pt x="377" y="357"/>
                  </a:lnTo>
                  <a:lnTo>
                    <a:pt x="384" y="357"/>
                  </a:lnTo>
                  <a:lnTo>
                    <a:pt x="394" y="355"/>
                  </a:lnTo>
                  <a:lnTo>
                    <a:pt x="403" y="355"/>
                  </a:lnTo>
                  <a:lnTo>
                    <a:pt x="413" y="355"/>
                  </a:lnTo>
                  <a:lnTo>
                    <a:pt x="422" y="355"/>
                  </a:lnTo>
                  <a:lnTo>
                    <a:pt x="430" y="353"/>
                  </a:lnTo>
                  <a:lnTo>
                    <a:pt x="439" y="353"/>
                  </a:lnTo>
                  <a:lnTo>
                    <a:pt x="449" y="353"/>
                  </a:lnTo>
                  <a:lnTo>
                    <a:pt x="456" y="352"/>
                  </a:lnTo>
                  <a:lnTo>
                    <a:pt x="466" y="352"/>
                  </a:lnTo>
                  <a:lnTo>
                    <a:pt x="475" y="352"/>
                  </a:lnTo>
                  <a:lnTo>
                    <a:pt x="485" y="352"/>
                  </a:lnTo>
                  <a:lnTo>
                    <a:pt x="494" y="350"/>
                  </a:lnTo>
                  <a:lnTo>
                    <a:pt x="502" y="348"/>
                  </a:lnTo>
                  <a:lnTo>
                    <a:pt x="510" y="348"/>
                  </a:lnTo>
                  <a:lnTo>
                    <a:pt x="521" y="348"/>
                  </a:lnTo>
                  <a:lnTo>
                    <a:pt x="529" y="348"/>
                  </a:lnTo>
                  <a:lnTo>
                    <a:pt x="538" y="346"/>
                  </a:lnTo>
                  <a:lnTo>
                    <a:pt x="548" y="346"/>
                  </a:lnTo>
                  <a:lnTo>
                    <a:pt x="557" y="346"/>
                  </a:lnTo>
                  <a:lnTo>
                    <a:pt x="567" y="346"/>
                  </a:lnTo>
                  <a:lnTo>
                    <a:pt x="574" y="344"/>
                  </a:lnTo>
                  <a:lnTo>
                    <a:pt x="584" y="344"/>
                  </a:lnTo>
                  <a:lnTo>
                    <a:pt x="593" y="344"/>
                  </a:lnTo>
                  <a:lnTo>
                    <a:pt x="603" y="344"/>
                  </a:lnTo>
                  <a:lnTo>
                    <a:pt x="612" y="344"/>
                  </a:lnTo>
                  <a:lnTo>
                    <a:pt x="622" y="344"/>
                  </a:lnTo>
                  <a:lnTo>
                    <a:pt x="631" y="344"/>
                  </a:lnTo>
                  <a:lnTo>
                    <a:pt x="639" y="342"/>
                  </a:lnTo>
                  <a:lnTo>
                    <a:pt x="647" y="340"/>
                  </a:lnTo>
                  <a:lnTo>
                    <a:pt x="652" y="338"/>
                  </a:lnTo>
                  <a:lnTo>
                    <a:pt x="656" y="336"/>
                  </a:lnTo>
                  <a:lnTo>
                    <a:pt x="662" y="336"/>
                  </a:lnTo>
                  <a:lnTo>
                    <a:pt x="666" y="336"/>
                  </a:lnTo>
                  <a:lnTo>
                    <a:pt x="669" y="333"/>
                  </a:lnTo>
                  <a:lnTo>
                    <a:pt x="675" y="331"/>
                  </a:lnTo>
                  <a:lnTo>
                    <a:pt x="679" y="331"/>
                  </a:lnTo>
                  <a:lnTo>
                    <a:pt x="683" y="329"/>
                  </a:lnTo>
                  <a:lnTo>
                    <a:pt x="686" y="325"/>
                  </a:lnTo>
                  <a:lnTo>
                    <a:pt x="692" y="323"/>
                  </a:lnTo>
                  <a:lnTo>
                    <a:pt x="696" y="321"/>
                  </a:lnTo>
                  <a:lnTo>
                    <a:pt x="700" y="319"/>
                  </a:lnTo>
                  <a:lnTo>
                    <a:pt x="709" y="314"/>
                  </a:lnTo>
                  <a:lnTo>
                    <a:pt x="717" y="308"/>
                  </a:lnTo>
                  <a:lnTo>
                    <a:pt x="723" y="302"/>
                  </a:lnTo>
                  <a:lnTo>
                    <a:pt x="730" y="295"/>
                  </a:lnTo>
                  <a:lnTo>
                    <a:pt x="734" y="289"/>
                  </a:lnTo>
                  <a:lnTo>
                    <a:pt x="740" y="281"/>
                  </a:lnTo>
                  <a:lnTo>
                    <a:pt x="742" y="277"/>
                  </a:lnTo>
                  <a:lnTo>
                    <a:pt x="742" y="272"/>
                  </a:lnTo>
                  <a:lnTo>
                    <a:pt x="743" y="268"/>
                  </a:lnTo>
                  <a:lnTo>
                    <a:pt x="745" y="264"/>
                  </a:lnTo>
                  <a:lnTo>
                    <a:pt x="747" y="257"/>
                  </a:lnTo>
                  <a:lnTo>
                    <a:pt x="749" y="251"/>
                  </a:lnTo>
                  <a:lnTo>
                    <a:pt x="749" y="245"/>
                  </a:lnTo>
                  <a:lnTo>
                    <a:pt x="751" y="239"/>
                  </a:lnTo>
                  <a:lnTo>
                    <a:pt x="753" y="232"/>
                  </a:lnTo>
                  <a:lnTo>
                    <a:pt x="753" y="228"/>
                  </a:lnTo>
                  <a:lnTo>
                    <a:pt x="753" y="220"/>
                  </a:lnTo>
                  <a:lnTo>
                    <a:pt x="753" y="217"/>
                  </a:lnTo>
                  <a:lnTo>
                    <a:pt x="753" y="209"/>
                  </a:lnTo>
                  <a:lnTo>
                    <a:pt x="753" y="203"/>
                  </a:lnTo>
                  <a:lnTo>
                    <a:pt x="753" y="198"/>
                  </a:lnTo>
                  <a:lnTo>
                    <a:pt x="753" y="192"/>
                  </a:lnTo>
                  <a:lnTo>
                    <a:pt x="753" y="186"/>
                  </a:lnTo>
                  <a:lnTo>
                    <a:pt x="751" y="182"/>
                  </a:lnTo>
                  <a:lnTo>
                    <a:pt x="751" y="175"/>
                  </a:lnTo>
                  <a:lnTo>
                    <a:pt x="749" y="171"/>
                  </a:lnTo>
                  <a:lnTo>
                    <a:pt x="747" y="165"/>
                  </a:lnTo>
                  <a:lnTo>
                    <a:pt x="747" y="160"/>
                  </a:lnTo>
                  <a:lnTo>
                    <a:pt x="745" y="154"/>
                  </a:lnTo>
                  <a:lnTo>
                    <a:pt x="743" y="150"/>
                  </a:lnTo>
                  <a:lnTo>
                    <a:pt x="742" y="144"/>
                  </a:lnTo>
                  <a:lnTo>
                    <a:pt x="742" y="139"/>
                  </a:lnTo>
                  <a:lnTo>
                    <a:pt x="740" y="133"/>
                  </a:lnTo>
                  <a:lnTo>
                    <a:pt x="738" y="129"/>
                  </a:lnTo>
                  <a:lnTo>
                    <a:pt x="736" y="122"/>
                  </a:lnTo>
                  <a:lnTo>
                    <a:pt x="734" y="116"/>
                  </a:lnTo>
                  <a:lnTo>
                    <a:pt x="732" y="112"/>
                  </a:lnTo>
                  <a:lnTo>
                    <a:pt x="730" y="106"/>
                  </a:lnTo>
                  <a:lnTo>
                    <a:pt x="728" y="101"/>
                  </a:lnTo>
                  <a:lnTo>
                    <a:pt x="726" y="95"/>
                  </a:lnTo>
                  <a:lnTo>
                    <a:pt x="724" y="91"/>
                  </a:lnTo>
                  <a:lnTo>
                    <a:pt x="723" y="86"/>
                  </a:lnTo>
                  <a:lnTo>
                    <a:pt x="719" y="80"/>
                  </a:lnTo>
                  <a:lnTo>
                    <a:pt x="717" y="74"/>
                  </a:lnTo>
                  <a:lnTo>
                    <a:pt x="711" y="68"/>
                  </a:lnTo>
                  <a:lnTo>
                    <a:pt x="711" y="65"/>
                  </a:lnTo>
                  <a:lnTo>
                    <a:pt x="707" y="59"/>
                  </a:lnTo>
                  <a:lnTo>
                    <a:pt x="704" y="53"/>
                  </a:lnTo>
                  <a:lnTo>
                    <a:pt x="700" y="48"/>
                  </a:lnTo>
                  <a:lnTo>
                    <a:pt x="698" y="42"/>
                  </a:lnTo>
                  <a:lnTo>
                    <a:pt x="694" y="38"/>
                  </a:lnTo>
                  <a:lnTo>
                    <a:pt x="692" y="32"/>
                  </a:lnTo>
                  <a:lnTo>
                    <a:pt x="688" y="27"/>
                  </a:lnTo>
                  <a:lnTo>
                    <a:pt x="686" y="23"/>
                  </a:lnTo>
                  <a:lnTo>
                    <a:pt x="683" y="17"/>
                  </a:lnTo>
                  <a:lnTo>
                    <a:pt x="679" y="11"/>
                  </a:lnTo>
                  <a:lnTo>
                    <a:pt x="675" y="6"/>
                  </a:lnTo>
                  <a:lnTo>
                    <a:pt x="673" y="0"/>
                  </a:lnTo>
                  <a:lnTo>
                    <a:pt x="667" y="6"/>
                  </a:lnTo>
                  <a:lnTo>
                    <a:pt x="662" y="11"/>
                  </a:lnTo>
                  <a:lnTo>
                    <a:pt x="656" y="15"/>
                  </a:lnTo>
                  <a:lnTo>
                    <a:pt x="652" y="21"/>
                  </a:lnTo>
                  <a:lnTo>
                    <a:pt x="647" y="25"/>
                  </a:lnTo>
                  <a:lnTo>
                    <a:pt x="641" y="30"/>
                  </a:lnTo>
                  <a:lnTo>
                    <a:pt x="635" y="34"/>
                  </a:lnTo>
                  <a:lnTo>
                    <a:pt x="629" y="40"/>
                  </a:lnTo>
                  <a:lnTo>
                    <a:pt x="624" y="44"/>
                  </a:lnTo>
                  <a:lnTo>
                    <a:pt x="620" y="49"/>
                  </a:lnTo>
                  <a:lnTo>
                    <a:pt x="614" y="53"/>
                  </a:lnTo>
                  <a:lnTo>
                    <a:pt x="609" y="59"/>
                  </a:lnTo>
                  <a:lnTo>
                    <a:pt x="603" y="63"/>
                  </a:lnTo>
                  <a:lnTo>
                    <a:pt x="599" y="68"/>
                  </a:lnTo>
                  <a:lnTo>
                    <a:pt x="595" y="72"/>
                  </a:lnTo>
                  <a:lnTo>
                    <a:pt x="590" y="78"/>
                  </a:lnTo>
                  <a:lnTo>
                    <a:pt x="595" y="86"/>
                  </a:lnTo>
                  <a:lnTo>
                    <a:pt x="599" y="93"/>
                  </a:lnTo>
                  <a:lnTo>
                    <a:pt x="605" y="99"/>
                  </a:lnTo>
                  <a:lnTo>
                    <a:pt x="610" y="108"/>
                  </a:lnTo>
                  <a:lnTo>
                    <a:pt x="614" y="114"/>
                  </a:lnTo>
                  <a:lnTo>
                    <a:pt x="620" y="122"/>
                  </a:lnTo>
                  <a:lnTo>
                    <a:pt x="626" y="129"/>
                  </a:lnTo>
                  <a:lnTo>
                    <a:pt x="631" y="137"/>
                  </a:lnTo>
                  <a:lnTo>
                    <a:pt x="635" y="143"/>
                  </a:lnTo>
                  <a:lnTo>
                    <a:pt x="641" y="148"/>
                  </a:lnTo>
                  <a:lnTo>
                    <a:pt x="647" y="154"/>
                  </a:lnTo>
                  <a:lnTo>
                    <a:pt x="650" y="162"/>
                  </a:lnTo>
                  <a:lnTo>
                    <a:pt x="654" y="167"/>
                  </a:lnTo>
                  <a:lnTo>
                    <a:pt x="656" y="175"/>
                  </a:lnTo>
                  <a:lnTo>
                    <a:pt x="660" y="179"/>
                  </a:lnTo>
                  <a:lnTo>
                    <a:pt x="664" y="186"/>
                  </a:lnTo>
                  <a:lnTo>
                    <a:pt x="666" y="192"/>
                  </a:lnTo>
                  <a:lnTo>
                    <a:pt x="667" y="198"/>
                  </a:lnTo>
                  <a:lnTo>
                    <a:pt x="669" y="203"/>
                  </a:lnTo>
                  <a:lnTo>
                    <a:pt x="669" y="211"/>
                  </a:lnTo>
                  <a:lnTo>
                    <a:pt x="669" y="217"/>
                  </a:lnTo>
                  <a:lnTo>
                    <a:pt x="669" y="222"/>
                  </a:lnTo>
                  <a:lnTo>
                    <a:pt x="667" y="228"/>
                  </a:lnTo>
                  <a:lnTo>
                    <a:pt x="667" y="234"/>
                  </a:lnTo>
                  <a:lnTo>
                    <a:pt x="664" y="239"/>
                  </a:lnTo>
                  <a:lnTo>
                    <a:pt x="660" y="247"/>
                  </a:lnTo>
                  <a:lnTo>
                    <a:pt x="656" y="255"/>
                  </a:lnTo>
                  <a:lnTo>
                    <a:pt x="652" y="262"/>
                  </a:lnTo>
                  <a:lnTo>
                    <a:pt x="647" y="268"/>
                  </a:lnTo>
                  <a:lnTo>
                    <a:pt x="639" y="276"/>
                  </a:lnTo>
                  <a:lnTo>
                    <a:pt x="633" y="283"/>
                  </a:lnTo>
                  <a:lnTo>
                    <a:pt x="624" y="291"/>
                  </a:lnTo>
                  <a:lnTo>
                    <a:pt x="618" y="291"/>
                  </a:lnTo>
                  <a:lnTo>
                    <a:pt x="610" y="293"/>
                  </a:lnTo>
                  <a:lnTo>
                    <a:pt x="605" y="295"/>
                  </a:lnTo>
                  <a:lnTo>
                    <a:pt x="599" y="296"/>
                  </a:lnTo>
                  <a:lnTo>
                    <a:pt x="591" y="296"/>
                  </a:lnTo>
                  <a:lnTo>
                    <a:pt x="586" y="298"/>
                  </a:lnTo>
                  <a:lnTo>
                    <a:pt x="580" y="300"/>
                  </a:lnTo>
                  <a:lnTo>
                    <a:pt x="572" y="302"/>
                  </a:lnTo>
                  <a:lnTo>
                    <a:pt x="567" y="302"/>
                  </a:lnTo>
                  <a:lnTo>
                    <a:pt x="561" y="304"/>
                  </a:lnTo>
                  <a:lnTo>
                    <a:pt x="553" y="306"/>
                  </a:lnTo>
                  <a:lnTo>
                    <a:pt x="548" y="306"/>
                  </a:lnTo>
                  <a:lnTo>
                    <a:pt x="540" y="308"/>
                  </a:lnTo>
                  <a:lnTo>
                    <a:pt x="534" y="308"/>
                  </a:lnTo>
                  <a:lnTo>
                    <a:pt x="529" y="310"/>
                  </a:lnTo>
                  <a:lnTo>
                    <a:pt x="523" y="312"/>
                  </a:lnTo>
                  <a:lnTo>
                    <a:pt x="513" y="312"/>
                  </a:lnTo>
                  <a:lnTo>
                    <a:pt x="508" y="314"/>
                  </a:lnTo>
                  <a:lnTo>
                    <a:pt x="500" y="314"/>
                  </a:lnTo>
                  <a:lnTo>
                    <a:pt x="494" y="315"/>
                  </a:lnTo>
                  <a:lnTo>
                    <a:pt x="487" y="315"/>
                  </a:lnTo>
                  <a:lnTo>
                    <a:pt x="481" y="317"/>
                  </a:lnTo>
                  <a:lnTo>
                    <a:pt x="474" y="317"/>
                  </a:lnTo>
                  <a:lnTo>
                    <a:pt x="468" y="319"/>
                  </a:lnTo>
                  <a:lnTo>
                    <a:pt x="460" y="319"/>
                  </a:lnTo>
                  <a:lnTo>
                    <a:pt x="453" y="319"/>
                  </a:lnTo>
                  <a:lnTo>
                    <a:pt x="447" y="321"/>
                  </a:lnTo>
                  <a:lnTo>
                    <a:pt x="441" y="321"/>
                  </a:lnTo>
                  <a:lnTo>
                    <a:pt x="434" y="321"/>
                  </a:lnTo>
                  <a:lnTo>
                    <a:pt x="428" y="323"/>
                  </a:lnTo>
                  <a:lnTo>
                    <a:pt x="420" y="323"/>
                  </a:lnTo>
                  <a:lnTo>
                    <a:pt x="415" y="323"/>
                  </a:lnTo>
                  <a:lnTo>
                    <a:pt x="407" y="323"/>
                  </a:lnTo>
                  <a:lnTo>
                    <a:pt x="399" y="323"/>
                  </a:lnTo>
                  <a:lnTo>
                    <a:pt x="392" y="323"/>
                  </a:lnTo>
                  <a:lnTo>
                    <a:pt x="386" y="325"/>
                  </a:lnTo>
                  <a:lnTo>
                    <a:pt x="379" y="325"/>
                  </a:lnTo>
                  <a:lnTo>
                    <a:pt x="373" y="325"/>
                  </a:lnTo>
                  <a:lnTo>
                    <a:pt x="365" y="325"/>
                  </a:lnTo>
                  <a:lnTo>
                    <a:pt x="360" y="325"/>
                  </a:lnTo>
                  <a:lnTo>
                    <a:pt x="352" y="325"/>
                  </a:lnTo>
                  <a:lnTo>
                    <a:pt x="344" y="325"/>
                  </a:lnTo>
                  <a:lnTo>
                    <a:pt x="339" y="325"/>
                  </a:lnTo>
                  <a:lnTo>
                    <a:pt x="331" y="325"/>
                  </a:lnTo>
                  <a:lnTo>
                    <a:pt x="325" y="325"/>
                  </a:lnTo>
                  <a:lnTo>
                    <a:pt x="320" y="325"/>
                  </a:lnTo>
                  <a:lnTo>
                    <a:pt x="312" y="325"/>
                  </a:lnTo>
                  <a:lnTo>
                    <a:pt x="304" y="325"/>
                  </a:lnTo>
                  <a:lnTo>
                    <a:pt x="299" y="325"/>
                  </a:lnTo>
                  <a:lnTo>
                    <a:pt x="291" y="325"/>
                  </a:lnTo>
                  <a:lnTo>
                    <a:pt x="283" y="325"/>
                  </a:lnTo>
                  <a:lnTo>
                    <a:pt x="278" y="325"/>
                  </a:lnTo>
                  <a:lnTo>
                    <a:pt x="270" y="323"/>
                  </a:lnTo>
                  <a:lnTo>
                    <a:pt x="264" y="323"/>
                  </a:lnTo>
                  <a:lnTo>
                    <a:pt x="257" y="323"/>
                  </a:lnTo>
                  <a:lnTo>
                    <a:pt x="251" y="323"/>
                  </a:lnTo>
                  <a:lnTo>
                    <a:pt x="244" y="323"/>
                  </a:lnTo>
                  <a:lnTo>
                    <a:pt x="236" y="323"/>
                  </a:lnTo>
                  <a:lnTo>
                    <a:pt x="230" y="321"/>
                  </a:lnTo>
                  <a:lnTo>
                    <a:pt x="225" y="321"/>
                  </a:lnTo>
                  <a:lnTo>
                    <a:pt x="217" y="321"/>
                  </a:lnTo>
                  <a:lnTo>
                    <a:pt x="211" y="321"/>
                  </a:lnTo>
                  <a:lnTo>
                    <a:pt x="206" y="319"/>
                  </a:lnTo>
                  <a:lnTo>
                    <a:pt x="200" y="319"/>
                  </a:lnTo>
                  <a:lnTo>
                    <a:pt x="190" y="319"/>
                  </a:lnTo>
                  <a:lnTo>
                    <a:pt x="185" y="317"/>
                  </a:lnTo>
                  <a:lnTo>
                    <a:pt x="177" y="317"/>
                  </a:lnTo>
                  <a:lnTo>
                    <a:pt x="171" y="317"/>
                  </a:lnTo>
                  <a:lnTo>
                    <a:pt x="164" y="315"/>
                  </a:lnTo>
                  <a:lnTo>
                    <a:pt x="158" y="314"/>
                  </a:lnTo>
                  <a:lnTo>
                    <a:pt x="152" y="314"/>
                  </a:lnTo>
                  <a:lnTo>
                    <a:pt x="147" y="314"/>
                  </a:lnTo>
                  <a:lnTo>
                    <a:pt x="141" y="312"/>
                  </a:lnTo>
                  <a:lnTo>
                    <a:pt x="135" y="312"/>
                  </a:lnTo>
                  <a:lnTo>
                    <a:pt x="131" y="310"/>
                  </a:lnTo>
                  <a:lnTo>
                    <a:pt x="128" y="308"/>
                  </a:lnTo>
                  <a:lnTo>
                    <a:pt x="118" y="306"/>
                  </a:lnTo>
                  <a:lnTo>
                    <a:pt x="112" y="302"/>
                  </a:lnTo>
                  <a:lnTo>
                    <a:pt x="105" y="296"/>
                  </a:lnTo>
                  <a:lnTo>
                    <a:pt x="101" y="293"/>
                  </a:lnTo>
                  <a:lnTo>
                    <a:pt x="97" y="289"/>
                  </a:lnTo>
                  <a:lnTo>
                    <a:pt x="95" y="285"/>
                  </a:lnTo>
                  <a:lnTo>
                    <a:pt x="93" y="281"/>
                  </a:lnTo>
                  <a:lnTo>
                    <a:pt x="91" y="277"/>
                  </a:lnTo>
                  <a:lnTo>
                    <a:pt x="90" y="272"/>
                  </a:lnTo>
                  <a:lnTo>
                    <a:pt x="90" y="266"/>
                  </a:lnTo>
                  <a:lnTo>
                    <a:pt x="88" y="262"/>
                  </a:lnTo>
                  <a:lnTo>
                    <a:pt x="88" y="257"/>
                  </a:lnTo>
                  <a:lnTo>
                    <a:pt x="86" y="247"/>
                  </a:lnTo>
                  <a:lnTo>
                    <a:pt x="86" y="241"/>
                  </a:lnTo>
                  <a:lnTo>
                    <a:pt x="86" y="234"/>
                  </a:lnTo>
                  <a:lnTo>
                    <a:pt x="86" y="228"/>
                  </a:lnTo>
                  <a:lnTo>
                    <a:pt x="90" y="222"/>
                  </a:lnTo>
                  <a:lnTo>
                    <a:pt x="91" y="217"/>
                  </a:lnTo>
                  <a:lnTo>
                    <a:pt x="93" y="211"/>
                  </a:lnTo>
                  <a:lnTo>
                    <a:pt x="97" y="203"/>
                  </a:lnTo>
                  <a:lnTo>
                    <a:pt x="99" y="198"/>
                  </a:lnTo>
                  <a:lnTo>
                    <a:pt x="101" y="192"/>
                  </a:lnTo>
                  <a:lnTo>
                    <a:pt x="105" y="186"/>
                  </a:lnTo>
                  <a:lnTo>
                    <a:pt x="109" y="181"/>
                  </a:lnTo>
                  <a:lnTo>
                    <a:pt x="110" y="175"/>
                  </a:lnTo>
                  <a:lnTo>
                    <a:pt x="114" y="169"/>
                  </a:lnTo>
                  <a:lnTo>
                    <a:pt x="116" y="163"/>
                  </a:lnTo>
                  <a:lnTo>
                    <a:pt x="120" y="158"/>
                  </a:lnTo>
                  <a:lnTo>
                    <a:pt x="122" y="152"/>
                  </a:lnTo>
                  <a:lnTo>
                    <a:pt x="126" y="146"/>
                  </a:lnTo>
                  <a:lnTo>
                    <a:pt x="128" y="141"/>
                  </a:lnTo>
                  <a:lnTo>
                    <a:pt x="131" y="135"/>
                  </a:lnTo>
                  <a:lnTo>
                    <a:pt x="133" y="129"/>
                  </a:lnTo>
                  <a:lnTo>
                    <a:pt x="139" y="124"/>
                  </a:lnTo>
                  <a:lnTo>
                    <a:pt x="141" y="116"/>
                  </a:lnTo>
                  <a:lnTo>
                    <a:pt x="145" y="112"/>
                  </a:lnTo>
                  <a:lnTo>
                    <a:pt x="147" y="105"/>
                  </a:lnTo>
                  <a:lnTo>
                    <a:pt x="150" y="99"/>
                  </a:lnTo>
                  <a:lnTo>
                    <a:pt x="154" y="93"/>
                  </a:lnTo>
                  <a:lnTo>
                    <a:pt x="158" y="87"/>
                  </a:lnTo>
                  <a:lnTo>
                    <a:pt x="160" y="82"/>
                  </a:lnTo>
                  <a:lnTo>
                    <a:pt x="164" y="76"/>
                  </a:lnTo>
                  <a:lnTo>
                    <a:pt x="168" y="70"/>
                  </a:lnTo>
                  <a:lnTo>
                    <a:pt x="171" y="65"/>
                  </a:lnTo>
                  <a:lnTo>
                    <a:pt x="175" y="59"/>
                  </a:lnTo>
                  <a:lnTo>
                    <a:pt x="177" y="53"/>
                  </a:lnTo>
                  <a:lnTo>
                    <a:pt x="181" y="48"/>
                  </a:lnTo>
                  <a:lnTo>
                    <a:pt x="185" y="42"/>
                  </a:lnTo>
                  <a:lnTo>
                    <a:pt x="7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6" name="Freeform 226"/>
            <p:cNvSpPr>
              <a:spLocks/>
            </p:cNvSpPr>
            <p:nvPr/>
          </p:nvSpPr>
          <p:spPr bwMode="auto">
            <a:xfrm>
              <a:off x="1425" y="3884"/>
              <a:ext cx="90" cy="245"/>
            </a:xfrm>
            <a:custGeom>
              <a:avLst/>
              <a:gdLst>
                <a:gd name="T0" fmla="*/ 0 w 181"/>
                <a:gd name="T1" fmla="*/ 0 h 608"/>
                <a:gd name="T2" fmla="*/ 0 w 181"/>
                <a:gd name="T3" fmla="*/ 0 h 608"/>
                <a:gd name="T4" fmla="*/ 0 w 181"/>
                <a:gd name="T5" fmla="*/ 0 h 608"/>
                <a:gd name="T6" fmla="*/ 0 w 181"/>
                <a:gd name="T7" fmla="*/ 0 h 608"/>
                <a:gd name="T8" fmla="*/ 0 w 181"/>
                <a:gd name="T9" fmla="*/ 0 h 608"/>
                <a:gd name="T10" fmla="*/ 0 w 181"/>
                <a:gd name="T11" fmla="*/ 0 h 608"/>
                <a:gd name="T12" fmla="*/ 0 w 181"/>
                <a:gd name="T13" fmla="*/ 0 h 608"/>
                <a:gd name="T14" fmla="*/ 0 w 181"/>
                <a:gd name="T15" fmla="*/ 0 h 608"/>
                <a:gd name="T16" fmla="*/ 0 w 181"/>
                <a:gd name="T17" fmla="*/ 0 h 608"/>
                <a:gd name="T18" fmla="*/ 0 w 181"/>
                <a:gd name="T19" fmla="*/ 0 h 608"/>
                <a:gd name="T20" fmla="*/ 0 w 181"/>
                <a:gd name="T21" fmla="*/ 0 h 608"/>
                <a:gd name="T22" fmla="*/ 0 w 181"/>
                <a:gd name="T23" fmla="*/ 0 h 608"/>
                <a:gd name="T24" fmla="*/ 0 w 181"/>
                <a:gd name="T25" fmla="*/ 0 h 608"/>
                <a:gd name="T26" fmla="*/ 0 w 181"/>
                <a:gd name="T27" fmla="*/ 0 h 608"/>
                <a:gd name="T28" fmla="*/ 0 w 181"/>
                <a:gd name="T29" fmla="*/ 0 h 608"/>
                <a:gd name="T30" fmla="*/ 0 w 181"/>
                <a:gd name="T31" fmla="*/ 0 h 608"/>
                <a:gd name="T32" fmla="*/ 0 w 181"/>
                <a:gd name="T33" fmla="*/ 0 h 608"/>
                <a:gd name="T34" fmla="*/ 0 w 181"/>
                <a:gd name="T35" fmla="*/ 0 h 608"/>
                <a:gd name="T36" fmla="*/ 0 w 181"/>
                <a:gd name="T37" fmla="*/ 0 h 608"/>
                <a:gd name="T38" fmla="*/ 0 w 181"/>
                <a:gd name="T39" fmla="*/ 0 h 608"/>
                <a:gd name="T40" fmla="*/ 0 w 181"/>
                <a:gd name="T41" fmla="*/ 0 h 608"/>
                <a:gd name="T42" fmla="*/ 0 w 181"/>
                <a:gd name="T43" fmla="*/ 0 h 608"/>
                <a:gd name="T44" fmla="*/ 0 w 181"/>
                <a:gd name="T45" fmla="*/ 0 h 608"/>
                <a:gd name="T46" fmla="*/ 0 w 181"/>
                <a:gd name="T47" fmla="*/ 0 h 608"/>
                <a:gd name="T48" fmla="*/ 0 w 181"/>
                <a:gd name="T49" fmla="*/ 0 h 608"/>
                <a:gd name="T50" fmla="*/ 0 w 181"/>
                <a:gd name="T51" fmla="*/ 0 h 608"/>
                <a:gd name="T52" fmla="*/ 0 w 181"/>
                <a:gd name="T53" fmla="*/ 0 h 608"/>
                <a:gd name="T54" fmla="*/ 0 w 181"/>
                <a:gd name="T55" fmla="*/ 0 h 608"/>
                <a:gd name="T56" fmla="*/ 0 w 181"/>
                <a:gd name="T57" fmla="*/ 0 h 608"/>
                <a:gd name="T58" fmla="*/ 0 w 181"/>
                <a:gd name="T59" fmla="*/ 0 h 608"/>
                <a:gd name="T60" fmla="*/ 0 w 181"/>
                <a:gd name="T61" fmla="*/ 0 h 608"/>
                <a:gd name="T62" fmla="*/ 0 w 181"/>
                <a:gd name="T63" fmla="*/ 0 h 608"/>
                <a:gd name="T64" fmla="*/ 0 w 181"/>
                <a:gd name="T65" fmla="*/ 0 h 608"/>
                <a:gd name="T66" fmla="*/ 0 w 181"/>
                <a:gd name="T67" fmla="*/ 0 h 608"/>
                <a:gd name="T68" fmla="*/ 0 w 181"/>
                <a:gd name="T69" fmla="*/ 0 h 608"/>
                <a:gd name="T70" fmla="*/ 0 w 181"/>
                <a:gd name="T71" fmla="*/ 0 h 608"/>
                <a:gd name="T72" fmla="*/ 0 w 181"/>
                <a:gd name="T73" fmla="*/ 0 h 608"/>
                <a:gd name="T74" fmla="*/ 0 w 181"/>
                <a:gd name="T75" fmla="*/ 0 h 608"/>
                <a:gd name="T76" fmla="*/ 0 w 181"/>
                <a:gd name="T77" fmla="*/ 0 h 608"/>
                <a:gd name="T78" fmla="*/ 0 w 181"/>
                <a:gd name="T79" fmla="*/ 0 h 608"/>
                <a:gd name="T80" fmla="*/ 0 w 181"/>
                <a:gd name="T81" fmla="*/ 0 h 608"/>
                <a:gd name="T82" fmla="*/ 0 w 181"/>
                <a:gd name="T83" fmla="*/ 0 h 608"/>
                <a:gd name="T84" fmla="*/ 0 w 181"/>
                <a:gd name="T85" fmla="*/ 0 h 608"/>
                <a:gd name="T86" fmla="*/ 0 w 181"/>
                <a:gd name="T87" fmla="*/ 0 h 608"/>
                <a:gd name="T88" fmla="*/ 0 w 181"/>
                <a:gd name="T89" fmla="*/ 0 h 608"/>
                <a:gd name="T90" fmla="*/ 0 w 181"/>
                <a:gd name="T91" fmla="*/ 0 h 608"/>
                <a:gd name="T92" fmla="*/ 0 w 181"/>
                <a:gd name="T93" fmla="*/ 0 h 608"/>
                <a:gd name="T94" fmla="*/ 0 w 181"/>
                <a:gd name="T95" fmla="*/ 0 h 608"/>
                <a:gd name="T96" fmla="*/ 0 w 181"/>
                <a:gd name="T97" fmla="*/ 0 h 6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1"/>
                <a:gd name="T148" fmla="*/ 0 h 608"/>
                <a:gd name="T149" fmla="*/ 181 w 181"/>
                <a:gd name="T150" fmla="*/ 608 h 6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1" h="608">
                  <a:moveTo>
                    <a:pt x="129" y="0"/>
                  </a:moveTo>
                  <a:lnTo>
                    <a:pt x="125" y="4"/>
                  </a:lnTo>
                  <a:lnTo>
                    <a:pt x="122" y="8"/>
                  </a:lnTo>
                  <a:lnTo>
                    <a:pt x="116" y="12"/>
                  </a:lnTo>
                  <a:lnTo>
                    <a:pt x="114" y="17"/>
                  </a:lnTo>
                  <a:lnTo>
                    <a:pt x="110" y="23"/>
                  </a:lnTo>
                  <a:lnTo>
                    <a:pt x="106" y="29"/>
                  </a:lnTo>
                  <a:lnTo>
                    <a:pt x="103" y="32"/>
                  </a:lnTo>
                  <a:lnTo>
                    <a:pt x="99" y="38"/>
                  </a:lnTo>
                  <a:lnTo>
                    <a:pt x="97" y="42"/>
                  </a:lnTo>
                  <a:lnTo>
                    <a:pt x="93" y="48"/>
                  </a:lnTo>
                  <a:lnTo>
                    <a:pt x="89" y="53"/>
                  </a:lnTo>
                  <a:lnTo>
                    <a:pt x="85" y="57"/>
                  </a:lnTo>
                  <a:lnTo>
                    <a:pt x="84" y="63"/>
                  </a:lnTo>
                  <a:lnTo>
                    <a:pt x="80" y="69"/>
                  </a:lnTo>
                  <a:lnTo>
                    <a:pt x="78" y="72"/>
                  </a:lnTo>
                  <a:lnTo>
                    <a:pt x="76" y="78"/>
                  </a:lnTo>
                  <a:lnTo>
                    <a:pt x="72" y="84"/>
                  </a:lnTo>
                  <a:lnTo>
                    <a:pt x="70" y="89"/>
                  </a:lnTo>
                  <a:lnTo>
                    <a:pt x="68" y="95"/>
                  </a:lnTo>
                  <a:lnTo>
                    <a:pt x="65" y="101"/>
                  </a:lnTo>
                  <a:lnTo>
                    <a:pt x="63" y="105"/>
                  </a:lnTo>
                  <a:lnTo>
                    <a:pt x="61" y="110"/>
                  </a:lnTo>
                  <a:lnTo>
                    <a:pt x="57" y="116"/>
                  </a:lnTo>
                  <a:lnTo>
                    <a:pt x="55" y="122"/>
                  </a:lnTo>
                  <a:lnTo>
                    <a:pt x="53" y="127"/>
                  </a:lnTo>
                  <a:lnTo>
                    <a:pt x="51" y="133"/>
                  </a:lnTo>
                  <a:lnTo>
                    <a:pt x="49" y="139"/>
                  </a:lnTo>
                  <a:lnTo>
                    <a:pt x="47" y="145"/>
                  </a:lnTo>
                  <a:lnTo>
                    <a:pt x="44" y="150"/>
                  </a:lnTo>
                  <a:lnTo>
                    <a:pt x="44" y="156"/>
                  </a:lnTo>
                  <a:lnTo>
                    <a:pt x="42" y="162"/>
                  </a:lnTo>
                  <a:lnTo>
                    <a:pt x="40" y="167"/>
                  </a:lnTo>
                  <a:lnTo>
                    <a:pt x="36" y="171"/>
                  </a:lnTo>
                  <a:lnTo>
                    <a:pt x="32" y="175"/>
                  </a:lnTo>
                  <a:lnTo>
                    <a:pt x="30" y="181"/>
                  </a:lnTo>
                  <a:lnTo>
                    <a:pt x="27" y="186"/>
                  </a:lnTo>
                  <a:lnTo>
                    <a:pt x="25" y="190"/>
                  </a:lnTo>
                  <a:lnTo>
                    <a:pt x="23" y="196"/>
                  </a:lnTo>
                  <a:lnTo>
                    <a:pt x="21" y="202"/>
                  </a:lnTo>
                  <a:lnTo>
                    <a:pt x="21" y="207"/>
                  </a:lnTo>
                  <a:lnTo>
                    <a:pt x="19" y="211"/>
                  </a:lnTo>
                  <a:lnTo>
                    <a:pt x="17" y="217"/>
                  </a:lnTo>
                  <a:lnTo>
                    <a:pt x="17" y="222"/>
                  </a:lnTo>
                  <a:lnTo>
                    <a:pt x="17" y="230"/>
                  </a:lnTo>
                  <a:lnTo>
                    <a:pt x="15" y="236"/>
                  </a:lnTo>
                  <a:lnTo>
                    <a:pt x="15" y="241"/>
                  </a:lnTo>
                  <a:lnTo>
                    <a:pt x="15" y="247"/>
                  </a:lnTo>
                  <a:lnTo>
                    <a:pt x="15" y="253"/>
                  </a:lnTo>
                  <a:lnTo>
                    <a:pt x="15" y="259"/>
                  </a:lnTo>
                  <a:lnTo>
                    <a:pt x="15" y="264"/>
                  </a:lnTo>
                  <a:lnTo>
                    <a:pt x="15" y="270"/>
                  </a:lnTo>
                  <a:lnTo>
                    <a:pt x="15" y="278"/>
                  </a:lnTo>
                  <a:lnTo>
                    <a:pt x="15" y="281"/>
                  </a:lnTo>
                  <a:lnTo>
                    <a:pt x="17" y="289"/>
                  </a:lnTo>
                  <a:lnTo>
                    <a:pt x="17" y="295"/>
                  </a:lnTo>
                  <a:lnTo>
                    <a:pt x="17" y="300"/>
                  </a:lnTo>
                  <a:lnTo>
                    <a:pt x="17" y="306"/>
                  </a:lnTo>
                  <a:lnTo>
                    <a:pt x="17" y="314"/>
                  </a:lnTo>
                  <a:lnTo>
                    <a:pt x="17" y="319"/>
                  </a:lnTo>
                  <a:lnTo>
                    <a:pt x="19" y="325"/>
                  </a:lnTo>
                  <a:lnTo>
                    <a:pt x="19" y="331"/>
                  </a:lnTo>
                  <a:lnTo>
                    <a:pt x="19" y="336"/>
                  </a:lnTo>
                  <a:lnTo>
                    <a:pt x="19" y="342"/>
                  </a:lnTo>
                  <a:lnTo>
                    <a:pt x="19" y="350"/>
                  </a:lnTo>
                  <a:lnTo>
                    <a:pt x="17" y="357"/>
                  </a:lnTo>
                  <a:lnTo>
                    <a:pt x="17" y="365"/>
                  </a:lnTo>
                  <a:lnTo>
                    <a:pt x="17" y="373"/>
                  </a:lnTo>
                  <a:lnTo>
                    <a:pt x="17" y="380"/>
                  </a:lnTo>
                  <a:lnTo>
                    <a:pt x="17" y="386"/>
                  </a:lnTo>
                  <a:lnTo>
                    <a:pt x="17" y="395"/>
                  </a:lnTo>
                  <a:lnTo>
                    <a:pt x="15" y="403"/>
                  </a:lnTo>
                  <a:lnTo>
                    <a:pt x="15" y="411"/>
                  </a:lnTo>
                  <a:lnTo>
                    <a:pt x="13" y="416"/>
                  </a:lnTo>
                  <a:lnTo>
                    <a:pt x="13" y="426"/>
                  </a:lnTo>
                  <a:lnTo>
                    <a:pt x="13" y="431"/>
                  </a:lnTo>
                  <a:lnTo>
                    <a:pt x="13" y="439"/>
                  </a:lnTo>
                  <a:lnTo>
                    <a:pt x="11" y="447"/>
                  </a:lnTo>
                  <a:lnTo>
                    <a:pt x="9" y="454"/>
                  </a:lnTo>
                  <a:lnTo>
                    <a:pt x="8" y="462"/>
                  </a:lnTo>
                  <a:lnTo>
                    <a:pt x="8" y="469"/>
                  </a:lnTo>
                  <a:lnTo>
                    <a:pt x="8" y="475"/>
                  </a:lnTo>
                  <a:lnTo>
                    <a:pt x="8" y="479"/>
                  </a:lnTo>
                  <a:lnTo>
                    <a:pt x="6" y="485"/>
                  </a:lnTo>
                  <a:lnTo>
                    <a:pt x="6" y="488"/>
                  </a:lnTo>
                  <a:lnTo>
                    <a:pt x="6" y="494"/>
                  </a:lnTo>
                  <a:lnTo>
                    <a:pt x="4" y="500"/>
                  </a:lnTo>
                  <a:lnTo>
                    <a:pt x="4" y="504"/>
                  </a:lnTo>
                  <a:lnTo>
                    <a:pt x="4" y="509"/>
                  </a:lnTo>
                  <a:lnTo>
                    <a:pt x="2" y="513"/>
                  </a:lnTo>
                  <a:lnTo>
                    <a:pt x="2" y="519"/>
                  </a:lnTo>
                  <a:lnTo>
                    <a:pt x="2" y="523"/>
                  </a:lnTo>
                  <a:lnTo>
                    <a:pt x="2" y="528"/>
                  </a:lnTo>
                  <a:lnTo>
                    <a:pt x="2" y="532"/>
                  </a:lnTo>
                  <a:lnTo>
                    <a:pt x="2" y="538"/>
                  </a:lnTo>
                  <a:lnTo>
                    <a:pt x="4" y="544"/>
                  </a:lnTo>
                  <a:lnTo>
                    <a:pt x="6" y="549"/>
                  </a:lnTo>
                  <a:lnTo>
                    <a:pt x="2" y="555"/>
                  </a:lnTo>
                  <a:lnTo>
                    <a:pt x="0" y="563"/>
                  </a:lnTo>
                  <a:lnTo>
                    <a:pt x="0" y="570"/>
                  </a:lnTo>
                  <a:lnTo>
                    <a:pt x="2" y="578"/>
                  </a:lnTo>
                  <a:lnTo>
                    <a:pt x="4" y="585"/>
                  </a:lnTo>
                  <a:lnTo>
                    <a:pt x="4" y="593"/>
                  </a:lnTo>
                  <a:lnTo>
                    <a:pt x="4" y="602"/>
                  </a:lnTo>
                  <a:lnTo>
                    <a:pt x="6" y="608"/>
                  </a:lnTo>
                  <a:lnTo>
                    <a:pt x="76" y="583"/>
                  </a:lnTo>
                  <a:lnTo>
                    <a:pt x="78" y="585"/>
                  </a:lnTo>
                  <a:lnTo>
                    <a:pt x="80" y="583"/>
                  </a:lnTo>
                  <a:lnTo>
                    <a:pt x="78" y="574"/>
                  </a:lnTo>
                  <a:lnTo>
                    <a:pt x="76" y="566"/>
                  </a:lnTo>
                  <a:lnTo>
                    <a:pt x="74" y="559"/>
                  </a:lnTo>
                  <a:lnTo>
                    <a:pt x="74" y="549"/>
                  </a:lnTo>
                  <a:lnTo>
                    <a:pt x="74" y="542"/>
                  </a:lnTo>
                  <a:lnTo>
                    <a:pt x="72" y="534"/>
                  </a:lnTo>
                  <a:lnTo>
                    <a:pt x="72" y="526"/>
                  </a:lnTo>
                  <a:lnTo>
                    <a:pt x="72" y="519"/>
                  </a:lnTo>
                  <a:lnTo>
                    <a:pt x="70" y="509"/>
                  </a:lnTo>
                  <a:lnTo>
                    <a:pt x="70" y="502"/>
                  </a:lnTo>
                  <a:lnTo>
                    <a:pt x="68" y="494"/>
                  </a:lnTo>
                  <a:lnTo>
                    <a:pt x="68" y="487"/>
                  </a:lnTo>
                  <a:lnTo>
                    <a:pt x="66" y="479"/>
                  </a:lnTo>
                  <a:lnTo>
                    <a:pt x="65" y="471"/>
                  </a:lnTo>
                  <a:lnTo>
                    <a:pt x="61" y="464"/>
                  </a:lnTo>
                  <a:lnTo>
                    <a:pt x="61" y="458"/>
                  </a:lnTo>
                  <a:lnTo>
                    <a:pt x="57" y="450"/>
                  </a:lnTo>
                  <a:lnTo>
                    <a:pt x="57" y="445"/>
                  </a:lnTo>
                  <a:lnTo>
                    <a:pt x="55" y="439"/>
                  </a:lnTo>
                  <a:lnTo>
                    <a:pt x="55" y="435"/>
                  </a:lnTo>
                  <a:lnTo>
                    <a:pt x="53" y="430"/>
                  </a:lnTo>
                  <a:lnTo>
                    <a:pt x="53" y="424"/>
                  </a:lnTo>
                  <a:lnTo>
                    <a:pt x="51" y="418"/>
                  </a:lnTo>
                  <a:lnTo>
                    <a:pt x="49" y="414"/>
                  </a:lnTo>
                  <a:lnTo>
                    <a:pt x="49" y="409"/>
                  </a:lnTo>
                  <a:lnTo>
                    <a:pt x="47" y="403"/>
                  </a:lnTo>
                  <a:lnTo>
                    <a:pt x="47" y="397"/>
                  </a:lnTo>
                  <a:lnTo>
                    <a:pt x="47" y="392"/>
                  </a:lnTo>
                  <a:lnTo>
                    <a:pt x="46" y="386"/>
                  </a:lnTo>
                  <a:lnTo>
                    <a:pt x="46" y="380"/>
                  </a:lnTo>
                  <a:lnTo>
                    <a:pt x="46" y="374"/>
                  </a:lnTo>
                  <a:lnTo>
                    <a:pt x="46" y="371"/>
                  </a:lnTo>
                  <a:lnTo>
                    <a:pt x="44" y="365"/>
                  </a:lnTo>
                  <a:lnTo>
                    <a:pt x="44" y="359"/>
                  </a:lnTo>
                  <a:lnTo>
                    <a:pt x="44" y="354"/>
                  </a:lnTo>
                  <a:lnTo>
                    <a:pt x="44" y="348"/>
                  </a:lnTo>
                  <a:lnTo>
                    <a:pt x="42" y="340"/>
                  </a:lnTo>
                  <a:lnTo>
                    <a:pt x="42" y="336"/>
                  </a:lnTo>
                  <a:lnTo>
                    <a:pt x="42" y="331"/>
                  </a:lnTo>
                  <a:lnTo>
                    <a:pt x="42" y="325"/>
                  </a:lnTo>
                  <a:lnTo>
                    <a:pt x="42" y="319"/>
                  </a:lnTo>
                  <a:lnTo>
                    <a:pt x="42" y="314"/>
                  </a:lnTo>
                  <a:lnTo>
                    <a:pt x="42" y="308"/>
                  </a:lnTo>
                  <a:lnTo>
                    <a:pt x="42" y="302"/>
                  </a:lnTo>
                  <a:lnTo>
                    <a:pt x="42" y="297"/>
                  </a:lnTo>
                  <a:lnTo>
                    <a:pt x="42" y="293"/>
                  </a:lnTo>
                  <a:lnTo>
                    <a:pt x="42" y="287"/>
                  </a:lnTo>
                  <a:lnTo>
                    <a:pt x="42" y="281"/>
                  </a:lnTo>
                  <a:lnTo>
                    <a:pt x="40" y="274"/>
                  </a:lnTo>
                  <a:lnTo>
                    <a:pt x="40" y="266"/>
                  </a:lnTo>
                  <a:lnTo>
                    <a:pt x="40" y="259"/>
                  </a:lnTo>
                  <a:lnTo>
                    <a:pt x="40" y="253"/>
                  </a:lnTo>
                  <a:lnTo>
                    <a:pt x="40" y="245"/>
                  </a:lnTo>
                  <a:lnTo>
                    <a:pt x="42" y="238"/>
                  </a:lnTo>
                  <a:lnTo>
                    <a:pt x="42" y="230"/>
                  </a:lnTo>
                  <a:lnTo>
                    <a:pt x="42" y="222"/>
                  </a:lnTo>
                  <a:lnTo>
                    <a:pt x="44" y="217"/>
                  </a:lnTo>
                  <a:lnTo>
                    <a:pt x="47" y="213"/>
                  </a:lnTo>
                  <a:lnTo>
                    <a:pt x="49" y="207"/>
                  </a:lnTo>
                  <a:lnTo>
                    <a:pt x="53" y="203"/>
                  </a:lnTo>
                  <a:lnTo>
                    <a:pt x="61" y="196"/>
                  </a:lnTo>
                  <a:lnTo>
                    <a:pt x="68" y="190"/>
                  </a:lnTo>
                  <a:lnTo>
                    <a:pt x="74" y="181"/>
                  </a:lnTo>
                  <a:lnTo>
                    <a:pt x="82" y="175"/>
                  </a:lnTo>
                  <a:lnTo>
                    <a:pt x="89" y="167"/>
                  </a:lnTo>
                  <a:lnTo>
                    <a:pt x="97" y="162"/>
                  </a:lnTo>
                  <a:lnTo>
                    <a:pt x="99" y="156"/>
                  </a:lnTo>
                  <a:lnTo>
                    <a:pt x="104" y="152"/>
                  </a:lnTo>
                  <a:lnTo>
                    <a:pt x="110" y="148"/>
                  </a:lnTo>
                  <a:lnTo>
                    <a:pt x="114" y="145"/>
                  </a:lnTo>
                  <a:lnTo>
                    <a:pt x="118" y="139"/>
                  </a:lnTo>
                  <a:lnTo>
                    <a:pt x="122" y="133"/>
                  </a:lnTo>
                  <a:lnTo>
                    <a:pt x="127" y="129"/>
                  </a:lnTo>
                  <a:lnTo>
                    <a:pt x="133" y="126"/>
                  </a:lnTo>
                  <a:lnTo>
                    <a:pt x="135" y="120"/>
                  </a:lnTo>
                  <a:lnTo>
                    <a:pt x="137" y="118"/>
                  </a:lnTo>
                  <a:lnTo>
                    <a:pt x="141" y="114"/>
                  </a:lnTo>
                  <a:lnTo>
                    <a:pt x="143" y="110"/>
                  </a:lnTo>
                  <a:lnTo>
                    <a:pt x="148" y="103"/>
                  </a:lnTo>
                  <a:lnTo>
                    <a:pt x="156" y="97"/>
                  </a:lnTo>
                  <a:lnTo>
                    <a:pt x="160" y="89"/>
                  </a:lnTo>
                  <a:lnTo>
                    <a:pt x="167" y="84"/>
                  </a:lnTo>
                  <a:lnTo>
                    <a:pt x="173" y="78"/>
                  </a:lnTo>
                  <a:lnTo>
                    <a:pt x="177" y="70"/>
                  </a:lnTo>
                  <a:lnTo>
                    <a:pt x="179" y="67"/>
                  </a:lnTo>
                  <a:lnTo>
                    <a:pt x="181" y="67"/>
                  </a:lnTo>
                  <a:lnTo>
                    <a:pt x="1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7" name="Freeform 235"/>
            <p:cNvSpPr>
              <a:spLocks/>
            </p:cNvSpPr>
            <p:nvPr/>
          </p:nvSpPr>
          <p:spPr bwMode="auto">
            <a:xfrm>
              <a:off x="1601" y="3947"/>
              <a:ext cx="70" cy="112"/>
            </a:xfrm>
            <a:custGeom>
              <a:avLst/>
              <a:gdLst>
                <a:gd name="T0" fmla="*/ 1 w 140"/>
                <a:gd name="T1" fmla="*/ 1 h 222"/>
                <a:gd name="T2" fmla="*/ 1 w 140"/>
                <a:gd name="T3" fmla="*/ 1 h 222"/>
                <a:gd name="T4" fmla="*/ 1 w 140"/>
                <a:gd name="T5" fmla="*/ 1 h 222"/>
                <a:gd name="T6" fmla="*/ 1 w 140"/>
                <a:gd name="T7" fmla="*/ 1 h 222"/>
                <a:gd name="T8" fmla="*/ 1 w 140"/>
                <a:gd name="T9" fmla="*/ 1 h 222"/>
                <a:gd name="T10" fmla="*/ 1 w 140"/>
                <a:gd name="T11" fmla="*/ 1 h 222"/>
                <a:gd name="T12" fmla="*/ 1 w 140"/>
                <a:gd name="T13" fmla="*/ 1 h 222"/>
                <a:gd name="T14" fmla="*/ 1 w 140"/>
                <a:gd name="T15" fmla="*/ 1 h 222"/>
                <a:gd name="T16" fmla="*/ 1 w 140"/>
                <a:gd name="T17" fmla="*/ 1 h 222"/>
                <a:gd name="T18" fmla="*/ 1 w 140"/>
                <a:gd name="T19" fmla="*/ 1 h 222"/>
                <a:gd name="T20" fmla="*/ 1 w 140"/>
                <a:gd name="T21" fmla="*/ 1 h 222"/>
                <a:gd name="T22" fmla="*/ 1 w 140"/>
                <a:gd name="T23" fmla="*/ 1 h 222"/>
                <a:gd name="T24" fmla="*/ 1 w 140"/>
                <a:gd name="T25" fmla="*/ 1 h 222"/>
                <a:gd name="T26" fmla="*/ 1 w 140"/>
                <a:gd name="T27" fmla="*/ 1 h 222"/>
                <a:gd name="T28" fmla="*/ 1 w 140"/>
                <a:gd name="T29" fmla="*/ 1 h 222"/>
                <a:gd name="T30" fmla="*/ 1 w 140"/>
                <a:gd name="T31" fmla="*/ 1 h 222"/>
                <a:gd name="T32" fmla="*/ 1 w 140"/>
                <a:gd name="T33" fmla="*/ 1 h 222"/>
                <a:gd name="T34" fmla="*/ 1 w 140"/>
                <a:gd name="T35" fmla="*/ 1 h 222"/>
                <a:gd name="T36" fmla="*/ 1 w 140"/>
                <a:gd name="T37" fmla="*/ 1 h 222"/>
                <a:gd name="T38" fmla="*/ 1 w 140"/>
                <a:gd name="T39" fmla="*/ 1 h 222"/>
                <a:gd name="T40" fmla="*/ 0 w 140"/>
                <a:gd name="T41" fmla="*/ 1 h 222"/>
                <a:gd name="T42" fmla="*/ 1 w 140"/>
                <a:gd name="T43" fmla="*/ 1 h 222"/>
                <a:gd name="T44" fmla="*/ 1 w 140"/>
                <a:gd name="T45" fmla="*/ 1 h 222"/>
                <a:gd name="T46" fmla="*/ 1 w 140"/>
                <a:gd name="T47" fmla="*/ 1 h 222"/>
                <a:gd name="T48" fmla="*/ 1 w 140"/>
                <a:gd name="T49" fmla="*/ 1 h 222"/>
                <a:gd name="T50" fmla="*/ 1 w 140"/>
                <a:gd name="T51" fmla="*/ 1 h 222"/>
                <a:gd name="T52" fmla="*/ 1 w 140"/>
                <a:gd name="T53" fmla="*/ 1 h 222"/>
                <a:gd name="T54" fmla="*/ 1 w 140"/>
                <a:gd name="T55" fmla="*/ 1 h 222"/>
                <a:gd name="T56" fmla="*/ 1 w 140"/>
                <a:gd name="T57" fmla="*/ 1 h 222"/>
                <a:gd name="T58" fmla="*/ 1 w 140"/>
                <a:gd name="T59" fmla="*/ 1 h 222"/>
                <a:gd name="T60" fmla="*/ 1 w 140"/>
                <a:gd name="T61" fmla="*/ 1 h 222"/>
                <a:gd name="T62" fmla="*/ 1 w 140"/>
                <a:gd name="T63" fmla="*/ 1 h 222"/>
                <a:gd name="T64" fmla="*/ 1 w 140"/>
                <a:gd name="T65" fmla="*/ 1 h 222"/>
                <a:gd name="T66" fmla="*/ 1 w 140"/>
                <a:gd name="T67" fmla="*/ 1 h 222"/>
                <a:gd name="T68" fmla="*/ 1 w 140"/>
                <a:gd name="T69" fmla="*/ 1 h 222"/>
                <a:gd name="T70" fmla="*/ 1 w 140"/>
                <a:gd name="T71" fmla="*/ 1 h 222"/>
                <a:gd name="T72" fmla="*/ 1 w 140"/>
                <a:gd name="T73" fmla="*/ 1 h 222"/>
                <a:gd name="T74" fmla="*/ 1 w 140"/>
                <a:gd name="T75" fmla="*/ 1 h 222"/>
                <a:gd name="T76" fmla="*/ 1 w 140"/>
                <a:gd name="T77" fmla="*/ 1 h 222"/>
                <a:gd name="T78" fmla="*/ 1 w 140"/>
                <a:gd name="T79" fmla="*/ 1 h 222"/>
                <a:gd name="T80" fmla="*/ 1 w 140"/>
                <a:gd name="T81" fmla="*/ 1 h 222"/>
                <a:gd name="T82" fmla="*/ 1 w 140"/>
                <a:gd name="T83" fmla="*/ 1 h 222"/>
                <a:gd name="T84" fmla="*/ 1 w 140"/>
                <a:gd name="T85" fmla="*/ 1 h 222"/>
                <a:gd name="T86" fmla="*/ 1 w 140"/>
                <a:gd name="T87" fmla="*/ 1 h 222"/>
                <a:gd name="T88" fmla="*/ 1 w 140"/>
                <a:gd name="T89" fmla="*/ 1 h 222"/>
                <a:gd name="T90" fmla="*/ 1 w 140"/>
                <a:gd name="T91" fmla="*/ 1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0"/>
                <a:gd name="T139" fmla="*/ 0 h 222"/>
                <a:gd name="T140" fmla="*/ 140 w 14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0" h="222">
                  <a:moveTo>
                    <a:pt x="66" y="222"/>
                  </a:moveTo>
                  <a:lnTo>
                    <a:pt x="72" y="216"/>
                  </a:lnTo>
                  <a:lnTo>
                    <a:pt x="78" y="209"/>
                  </a:lnTo>
                  <a:lnTo>
                    <a:pt x="81" y="201"/>
                  </a:lnTo>
                  <a:lnTo>
                    <a:pt x="87" y="195"/>
                  </a:lnTo>
                  <a:lnTo>
                    <a:pt x="91" y="188"/>
                  </a:lnTo>
                  <a:lnTo>
                    <a:pt x="95" y="180"/>
                  </a:lnTo>
                  <a:lnTo>
                    <a:pt x="98" y="171"/>
                  </a:lnTo>
                  <a:lnTo>
                    <a:pt x="102" y="165"/>
                  </a:lnTo>
                  <a:lnTo>
                    <a:pt x="106" y="156"/>
                  </a:lnTo>
                  <a:lnTo>
                    <a:pt x="110" y="148"/>
                  </a:lnTo>
                  <a:lnTo>
                    <a:pt x="112" y="138"/>
                  </a:lnTo>
                  <a:lnTo>
                    <a:pt x="117" y="133"/>
                  </a:lnTo>
                  <a:lnTo>
                    <a:pt x="121" y="125"/>
                  </a:lnTo>
                  <a:lnTo>
                    <a:pt x="127" y="119"/>
                  </a:lnTo>
                  <a:lnTo>
                    <a:pt x="133" y="112"/>
                  </a:lnTo>
                  <a:lnTo>
                    <a:pt x="140" y="106"/>
                  </a:lnTo>
                  <a:lnTo>
                    <a:pt x="140" y="99"/>
                  </a:lnTo>
                  <a:lnTo>
                    <a:pt x="138" y="93"/>
                  </a:lnTo>
                  <a:lnTo>
                    <a:pt x="136" y="89"/>
                  </a:lnTo>
                  <a:lnTo>
                    <a:pt x="133" y="85"/>
                  </a:lnTo>
                  <a:lnTo>
                    <a:pt x="129" y="80"/>
                  </a:lnTo>
                  <a:lnTo>
                    <a:pt x="125" y="78"/>
                  </a:lnTo>
                  <a:lnTo>
                    <a:pt x="121" y="72"/>
                  </a:lnTo>
                  <a:lnTo>
                    <a:pt x="117" y="70"/>
                  </a:lnTo>
                  <a:lnTo>
                    <a:pt x="112" y="66"/>
                  </a:lnTo>
                  <a:lnTo>
                    <a:pt x="106" y="62"/>
                  </a:lnTo>
                  <a:lnTo>
                    <a:pt x="102" y="59"/>
                  </a:lnTo>
                  <a:lnTo>
                    <a:pt x="97" y="55"/>
                  </a:lnTo>
                  <a:lnTo>
                    <a:pt x="93" y="51"/>
                  </a:lnTo>
                  <a:lnTo>
                    <a:pt x="89" y="47"/>
                  </a:lnTo>
                  <a:lnTo>
                    <a:pt x="85" y="42"/>
                  </a:lnTo>
                  <a:lnTo>
                    <a:pt x="83" y="36"/>
                  </a:lnTo>
                  <a:lnTo>
                    <a:pt x="78" y="32"/>
                  </a:lnTo>
                  <a:lnTo>
                    <a:pt x="74" y="26"/>
                  </a:lnTo>
                  <a:lnTo>
                    <a:pt x="68" y="21"/>
                  </a:lnTo>
                  <a:lnTo>
                    <a:pt x="62" y="17"/>
                  </a:lnTo>
                  <a:lnTo>
                    <a:pt x="53" y="11"/>
                  </a:lnTo>
                  <a:lnTo>
                    <a:pt x="47" y="7"/>
                  </a:lnTo>
                  <a:lnTo>
                    <a:pt x="41" y="4"/>
                  </a:lnTo>
                  <a:lnTo>
                    <a:pt x="34" y="0"/>
                  </a:lnTo>
                  <a:lnTo>
                    <a:pt x="0" y="59"/>
                  </a:lnTo>
                  <a:lnTo>
                    <a:pt x="3" y="59"/>
                  </a:lnTo>
                  <a:lnTo>
                    <a:pt x="7" y="61"/>
                  </a:lnTo>
                  <a:lnTo>
                    <a:pt x="9" y="62"/>
                  </a:lnTo>
                  <a:lnTo>
                    <a:pt x="13" y="62"/>
                  </a:lnTo>
                  <a:lnTo>
                    <a:pt x="19" y="64"/>
                  </a:lnTo>
                  <a:lnTo>
                    <a:pt x="24" y="66"/>
                  </a:lnTo>
                  <a:lnTo>
                    <a:pt x="28" y="66"/>
                  </a:lnTo>
                  <a:lnTo>
                    <a:pt x="32" y="66"/>
                  </a:lnTo>
                  <a:lnTo>
                    <a:pt x="36" y="68"/>
                  </a:lnTo>
                  <a:lnTo>
                    <a:pt x="41" y="70"/>
                  </a:lnTo>
                  <a:lnTo>
                    <a:pt x="47" y="70"/>
                  </a:lnTo>
                  <a:lnTo>
                    <a:pt x="53" y="72"/>
                  </a:lnTo>
                  <a:lnTo>
                    <a:pt x="59" y="72"/>
                  </a:lnTo>
                  <a:lnTo>
                    <a:pt x="62" y="74"/>
                  </a:lnTo>
                  <a:lnTo>
                    <a:pt x="68" y="74"/>
                  </a:lnTo>
                  <a:lnTo>
                    <a:pt x="72" y="76"/>
                  </a:lnTo>
                  <a:lnTo>
                    <a:pt x="81" y="78"/>
                  </a:lnTo>
                  <a:lnTo>
                    <a:pt x="89" y="81"/>
                  </a:lnTo>
                  <a:lnTo>
                    <a:pt x="95" y="83"/>
                  </a:lnTo>
                  <a:lnTo>
                    <a:pt x="102" y="87"/>
                  </a:lnTo>
                  <a:lnTo>
                    <a:pt x="106" y="89"/>
                  </a:lnTo>
                  <a:lnTo>
                    <a:pt x="110" y="91"/>
                  </a:lnTo>
                  <a:lnTo>
                    <a:pt x="114" y="93"/>
                  </a:lnTo>
                  <a:lnTo>
                    <a:pt x="117" y="95"/>
                  </a:lnTo>
                  <a:lnTo>
                    <a:pt x="119" y="97"/>
                  </a:lnTo>
                  <a:lnTo>
                    <a:pt x="121" y="100"/>
                  </a:lnTo>
                  <a:lnTo>
                    <a:pt x="119" y="102"/>
                  </a:lnTo>
                  <a:lnTo>
                    <a:pt x="117" y="104"/>
                  </a:lnTo>
                  <a:lnTo>
                    <a:pt x="112" y="106"/>
                  </a:lnTo>
                  <a:lnTo>
                    <a:pt x="108" y="108"/>
                  </a:lnTo>
                  <a:lnTo>
                    <a:pt x="102" y="110"/>
                  </a:lnTo>
                  <a:lnTo>
                    <a:pt x="95" y="114"/>
                  </a:lnTo>
                  <a:lnTo>
                    <a:pt x="91" y="118"/>
                  </a:lnTo>
                  <a:lnTo>
                    <a:pt x="87" y="119"/>
                  </a:lnTo>
                  <a:lnTo>
                    <a:pt x="81" y="121"/>
                  </a:lnTo>
                  <a:lnTo>
                    <a:pt x="76" y="127"/>
                  </a:lnTo>
                  <a:lnTo>
                    <a:pt x="68" y="131"/>
                  </a:lnTo>
                  <a:lnTo>
                    <a:pt x="62" y="135"/>
                  </a:lnTo>
                  <a:lnTo>
                    <a:pt x="59" y="137"/>
                  </a:lnTo>
                  <a:lnTo>
                    <a:pt x="53" y="138"/>
                  </a:lnTo>
                  <a:lnTo>
                    <a:pt x="49" y="142"/>
                  </a:lnTo>
                  <a:lnTo>
                    <a:pt x="45" y="148"/>
                  </a:lnTo>
                  <a:lnTo>
                    <a:pt x="40" y="152"/>
                  </a:lnTo>
                  <a:lnTo>
                    <a:pt x="34" y="157"/>
                  </a:lnTo>
                  <a:lnTo>
                    <a:pt x="30" y="163"/>
                  </a:lnTo>
                  <a:lnTo>
                    <a:pt x="26" y="167"/>
                  </a:lnTo>
                  <a:lnTo>
                    <a:pt x="21" y="173"/>
                  </a:lnTo>
                  <a:lnTo>
                    <a:pt x="19" y="176"/>
                  </a:lnTo>
                  <a:lnTo>
                    <a:pt x="66" y="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18" name="Freeform 236"/>
            <p:cNvSpPr>
              <a:spLocks/>
            </p:cNvSpPr>
            <p:nvPr/>
          </p:nvSpPr>
          <p:spPr bwMode="auto">
            <a:xfrm>
              <a:off x="1535" y="3978"/>
              <a:ext cx="133" cy="48"/>
            </a:xfrm>
            <a:custGeom>
              <a:avLst/>
              <a:gdLst>
                <a:gd name="T0" fmla="*/ 0 w 267"/>
                <a:gd name="T1" fmla="*/ 0 h 96"/>
                <a:gd name="T2" fmla="*/ 0 w 267"/>
                <a:gd name="T3" fmla="*/ 0 h 96"/>
                <a:gd name="T4" fmla="*/ 0 w 267"/>
                <a:gd name="T5" fmla="*/ 1 h 96"/>
                <a:gd name="T6" fmla="*/ 0 w 267"/>
                <a:gd name="T7" fmla="*/ 1 h 96"/>
                <a:gd name="T8" fmla="*/ 0 w 267"/>
                <a:gd name="T9" fmla="*/ 1 h 96"/>
                <a:gd name="T10" fmla="*/ 0 w 267"/>
                <a:gd name="T11" fmla="*/ 1 h 96"/>
                <a:gd name="T12" fmla="*/ 0 w 267"/>
                <a:gd name="T13" fmla="*/ 1 h 96"/>
                <a:gd name="T14" fmla="*/ 0 w 267"/>
                <a:gd name="T15" fmla="*/ 1 h 96"/>
                <a:gd name="T16" fmla="*/ 0 w 267"/>
                <a:gd name="T17" fmla="*/ 1 h 96"/>
                <a:gd name="T18" fmla="*/ 0 w 267"/>
                <a:gd name="T19" fmla="*/ 1 h 96"/>
                <a:gd name="T20" fmla="*/ 0 w 267"/>
                <a:gd name="T21" fmla="*/ 1 h 96"/>
                <a:gd name="T22" fmla="*/ 0 w 267"/>
                <a:gd name="T23" fmla="*/ 1 h 96"/>
                <a:gd name="T24" fmla="*/ 0 w 267"/>
                <a:gd name="T25" fmla="*/ 1 h 96"/>
                <a:gd name="T26" fmla="*/ 0 w 267"/>
                <a:gd name="T27" fmla="*/ 1 h 96"/>
                <a:gd name="T28" fmla="*/ 0 w 267"/>
                <a:gd name="T29" fmla="*/ 1 h 96"/>
                <a:gd name="T30" fmla="*/ 0 w 267"/>
                <a:gd name="T31" fmla="*/ 1 h 96"/>
                <a:gd name="T32" fmla="*/ 0 w 267"/>
                <a:gd name="T33" fmla="*/ 1 h 96"/>
                <a:gd name="T34" fmla="*/ 0 w 267"/>
                <a:gd name="T35" fmla="*/ 1 h 96"/>
                <a:gd name="T36" fmla="*/ 0 w 267"/>
                <a:gd name="T37" fmla="*/ 1 h 96"/>
                <a:gd name="T38" fmla="*/ 0 w 267"/>
                <a:gd name="T39" fmla="*/ 1 h 96"/>
                <a:gd name="T40" fmla="*/ 0 w 267"/>
                <a:gd name="T41" fmla="*/ 1 h 96"/>
                <a:gd name="T42" fmla="*/ 0 w 267"/>
                <a:gd name="T43" fmla="*/ 1 h 96"/>
                <a:gd name="T44" fmla="*/ 0 w 267"/>
                <a:gd name="T45" fmla="*/ 1 h 96"/>
                <a:gd name="T46" fmla="*/ 0 w 267"/>
                <a:gd name="T47" fmla="*/ 1 h 96"/>
                <a:gd name="T48" fmla="*/ 0 w 267"/>
                <a:gd name="T49" fmla="*/ 1 h 96"/>
                <a:gd name="T50" fmla="*/ 0 w 267"/>
                <a:gd name="T51" fmla="*/ 1 h 96"/>
                <a:gd name="T52" fmla="*/ 0 w 267"/>
                <a:gd name="T53" fmla="*/ 1 h 96"/>
                <a:gd name="T54" fmla="*/ 0 w 267"/>
                <a:gd name="T55" fmla="*/ 1 h 96"/>
                <a:gd name="T56" fmla="*/ 0 w 267"/>
                <a:gd name="T57" fmla="*/ 1 h 96"/>
                <a:gd name="T58" fmla="*/ 0 w 267"/>
                <a:gd name="T59" fmla="*/ 1 h 96"/>
                <a:gd name="T60" fmla="*/ 0 w 267"/>
                <a:gd name="T61" fmla="*/ 1 h 96"/>
                <a:gd name="T62" fmla="*/ 0 w 267"/>
                <a:gd name="T63" fmla="*/ 1 h 96"/>
                <a:gd name="T64" fmla="*/ 0 w 267"/>
                <a:gd name="T65" fmla="*/ 1 h 96"/>
                <a:gd name="T66" fmla="*/ 0 w 267"/>
                <a:gd name="T67" fmla="*/ 1 h 96"/>
                <a:gd name="T68" fmla="*/ 0 w 267"/>
                <a:gd name="T69" fmla="*/ 1 h 96"/>
                <a:gd name="T70" fmla="*/ 0 w 267"/>
                <a:gd name="T71" fmla="*/ 1 h 96"/>
                <a:gd name="T72" fmla="*/ 0 w 267"/>
                <a:gd name="T73" fmla="*/ 1 h 96"/>
                <a:gd name="T74" fmla="*/ 0 w 267"/>
                <a:gd name="T75" fmla="*/ 1 h 96"/>
                <a:gd name="T76" fmla="*/ 0 w 267"/>
                <a:gd name="T77" fmla="*/ 1 h 96"/>
                <a:gd name="T78" fmla="*/ 0 w 267"/>
                <a:gd name="T79" fmla="*/ 1 h 96"/>
                <a:gd name="T80" fmla="*/ 0 w 267"/>
                <a:gd name="T81" fmla="*/ 1 h 96"/>
                <a:gd name="T82" fmla="*/ 0 w 267"/>
                <a:gd name="T83" fmla="*/ 1 h 96"/>
                <a:gd name="T84" fmla="*/ 0 w 267"/>
                <a:gd name="T85" fmla="*/ 1 h 96"/>
                <a:gd name="T86" fmla="*/ 0 w 267"/>
                <a:gd name="T87" fmla="*/ 1 h 96"/>
                <a:gd name="T88" fmla="*/ 0 w 267"/>
                <a:gd name="T89" fmla="*/ 1 h 96"/>
                <a:gd name="T90" fmla="*/ 0 w 267"/>
                <a:gd name="T91" fmla="*/ 1 h 96"/>
                <a:gd name="T92" fmla="*/ 0 w 267"/>
                <a:gd name="T93" fmla="*/ 1 h 96"/>
                <a:gd name="T94" fmla="*/ 0 w 267"/>
                <a:gd name="T95" fmla="*/ 1 h 96"/>
                <a:gd name="T96" fmla="*/ 0 w 267"/>
                <a:gd name="T97" fmla="*/ 1 h 96"/>
                <a:gd name="T98" fmla="*/ 0 w 267"/>
                <a:gd name="T99" fmla="*/ 1 h 96"/>
                <a:gd name="T100" fmla="*/ 0 w 267"/>
                <a:gd name="T101" fmla="*/ 1 h 96"/>
                <a:gd name="T102" fmla="*/ 0 w 267"/>
                <a:gd name="T103" fmla="*/ 1 h 96"/>
                <a:gd name="T104" fmla="*/ 0 w 267"/>
                <a:gd name="T105" fmla="*/ 0 h 9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7"/>
                <a:gd name="T160" fmla="*/ 0 h 96"/>
                <a:gd name="T161" fmla="*/ 267 w 267"/>
                <a:gd name="T162" fmla="*/ 96 h 9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7" h="96">
                  <a:moveTo>
                    <a:pt x="257" y="0"/>
                  </a:moveTo>
                  <a:lnTo>
                    <a:pt x="253" y="0"/>
                  </a:lnTo>
                  <a:lnTo>
                    <a:pt x="248" y="0"/>
                  </a:lnTo>
                  <a:lnTo>
                    <a:pt x="244" y="0"/>
                  </a:lnTo>
                  <a:lnTo>
                    <a:pt x="242" y="1"/>
                  </a:lnTo>
                  <a:lnTo>
                    <a:pt x="238" y="1"/>
                  </a:lnTo>
                  <a:lnTo>
                    <a:pt x="234" y="3"/>
                  </a:lnTo>
                  <a:lnTo>
                    <a:pt x="229" y="3"/>
                  </a:lnTo>
                  <a:lnTo>
                    <a:pt x="227" y="5"/>
                  </a:lnTo>
                  <a:lnTo>
                    <a:pt x="221" y="7"/>
                  </a:lnTo>
                  <a:lnTo>
                    <a:pt x="215" y="9"/>
                  </a:lnTo>
                  <a:lnTo>
                    <a:pt x="208" y="11"/>
                  </a:lnTo>
                  <a:lnTo>
                    <a:pt x="204" y="17"/>
                  </a:lnTo>
                  <a:lnTo>
                    <a:pt x="198" y="17"/>
                  </a:lnTo>
                  <a:lnTo>
                    <a:pt x="194" y="20"/>
                  </a:lnTo>
                  <a:lnTo>
                    <a:pt x="189" y="22"/>
                  </a:lnTo>
                  <a:lnTo>
                    <a:pt x="185" y="26"/>
                  </a:lnTo>
                  <a:lnTo>
                    <a:pt x="179" y="28"/>
                  </a:lnTo>
                  <a:lnTo>
                    <a:pt x="173" y="30"/>
                  </a:lnTo>
                  <a:lnTo>
                    <a:pt x="168" y="30"/>
                  </a:lnTo>
                  <a:lnTo>
                    <a:pt x="162" y="34"/>
                  </a:lnTo>
                  <a:lnTo>
                    <a:pt x="156" y="34"/>
                  </a:lnTo>
                  <a:lnTo>
                    <a:pt x="151" y="36"/>
                  </a:lnTo>
                  <a:lnTo>
                    <a:pt x="143" y="36"/>
                  </a:lnTo>
                  <a:lnTo>
                    <a:pt x="139" y="38"/>
                  </a:lnTo>
                  <a:lnTo>
                    <a:pt x="132" y="38"/>
                  </a:lnTo>
                  <a:lnTo>
                    <a:pt x="126" y="39"/>
                  </a:lnTo>
                  <a:lnTo>
                    <a:pt x="118" y="39"/>
                  </a:lnTo>
                  <a:lnTo>
                    <a:pt x="113" y="41"/>
                  </a:lnTo>
                  <a:lnTo>
                    <a:pt x="107" y="39"/>
                  </a:lnTo>
                  <a:lnTo>
                    <a:pt x="101" y="41"/>
                  </a:lnTo>
                  <a:lnTo>
                    <a:pt x="95" y="41"/>
                  </a:lnTo>
                  <a:lnTo>
                    <a:pt x="90" y="39"/>
                  </a:lnTo>
                  <a:lnTo>
                    <a:pt x="84" y="38"/>
                  </a:lnTo>
                  <a:lnTo>
                    <a:pt x="80" y="38"/>
                  </a:lnTo>
                  <a:lnTo>
                    <a:pt x="76" y="36"/>
                  </a:lnTo>
                  <a:lnTo>
                    <a:pt x="71" y="36"/>
                  </a:lnTo>
                  <a:lnTo>
                    <a:pt x="67" y="34"/>
                  </a:lnTo>
                  <a:lnTo>
                    <a:pt x="61" y="32"/>
                  </a:lnTo>
                  <a:lnTo>
                    <a:pt x="56" y="30"/>
                  </a:lnTo>
                  <a:lnTo>
                    <a:pt x="52" y="32"/>
                  </a:lnTo>
                  <a:lnTo>
                    <a:pt x="48" y="30"/>
                  </a:lnTo>
                  <a:lnTo>
                    <a:pt x="42" y="30"/>
                  </a:lnTo>
                  <a:lnTo>
                    <a:pt x="37" y="30"/>
                  </a:lnTo>
                  <a:lnTo>
                    <a:pt x="33" y="30"/>
                  </a:lnTo>
                  <a:lnTo>
                    <a:pt x="27" y="30"/>
                  </a:lnTo>
                  <a:lnTo>
                    <a:pt x="23" y="30"/>
                  </a:lnTo>
                  <a:lnTo>
                    <a:pt x="18" y="28"/>
                  </a:lnTo>
                  <a:lnTo>
                    <a:pt x="14" y="30"/>
                  </a:lnTo>
                  <a:lnTo>
                    <a:pt x="8" y="30"/>
                  </a:lnTo>
                  <a:lnTo>
                    <a:pt x="4" y="30"/>
                  </a:lnTo>
                  <a:lnTo>
                    <a:pt x="0" y="96"/>
                  </a:lnTo>
                  <a:lnTo>
                    <a:pt x="4" y="95"/>
                  </a:lnTo>
                  <a:lnTo>
                    <a:pt x="10" y="96"/>
                  </a:lnTo>
                  <a:lnTo>
                    <a:pt x="16" y="95"/>
                  </a:lnTo>
                  <a:lnTo>
                    <a:pt x="19" y="95"/>
                  </a:lnTo>
                  <a:lnTo>
                    <a:pt x="27" y="93"/>
                  </a:lnTo>
                  <a:lnTo>
                    <a:pt x="35" y="91"/>
                  </a:lnTo>
                  <a:lnTo>
                    <a:pt x="40" y="89"/>
                  </a:lnTo>
                  <a:lnTo>
                    <a:pt x="48" y="87"/>
                  </a:lnTo>
                  <a:lnTo>
                    <a:pt x="54" y="83"/>
                  </a:lnTo>
                  <a:lnTo>
                    <a:pt x="61" y="79"/>
                  </a:lnTo>
                  <a:lnTo>
                    <a:pt x="69" y="76"/>
                  </a:lnTo>
                  <a:lnTo>
                    <a:pt x="75" y="74"/>
                  </a:lnTo>
                  <a:lnTo>
                    <a:pt x="82" y="70"/>
                  </a:lnTo>
                  <a:lnTo>
                    <a:pt x="88" y="68"/>
                  </a:lnTo>
                  <a:lnTo>
                    <a:pt x="95" y="66"/>
                  </a:lnTo>
                  <a:lnTo>
                    <a:pt x="103" y="64"/>
                  </a:lnTo>
                  <a:lnTo>
                    <a:pt x="109" y="62"/>
                  </a:lnTo>
                  <a:lnTo>
                    <a:pt x="113" y="60"/>
                  </a:lnTo>
                  <a:lnTo>
                    <a:pt x="118" y="60"/>
                  </a:lnTo>
                  <a:lnTo>
                    <a:pt x="124" y="60"/>
                  </a:lnTo>
                  <a:lnTo>
                    <a:pt x="128" y="58"/>
                  </a:lnTo>
                  <a:lnTo>
                    <a:pt x="134" y="58"/>
                  </a:lnTo>
                  <a:lnTo>
                    <a:pt x="139" y="58"/>
                  </a:lnTo>
                  <a:lnTo>
                    <a:pt x="145" y="58"/>
                  </a:lnTo>
                  <a:lnTo>
                    <a:pt x="149" y="58"/>
                  </a:lnTo>
                  <a:lnTo>
                    <a:pt x="154" y="58"/>
                  </a:lnTo>
                  <a:lnTo>
                    <a:pt x="158" y="58"/>
                  </a:lnTo>
                  <a:lnTo>
                    <a:pt x="164" y="58"/>
                  </a:lnTo>
                  <a:lnTo>
                    <a:pt x="168" y="57"/>
                  </a:lnTo>
                  <a:lnTo>
                    <a:pt x="173" y="57"/>
                  </a:lnTo>
                  <a:lnTo>
                    <a:pt x="177" y="57"/>
                  </a:lnTo>
                  <a:lnTo>
                    <a:pt x="183" y="58"/>
                  </a:lnTo>
                  <a:lnTo>
                    <a:pt x="187" y="58"/>
                  </a:lnTo>
                  <a:lnTo>
                    <a:pt x="191" y="60"/>
                  </a:lnTo>
                  <a:lnTo>
                    <a:pt x="192" y="60"/>
                  </a:lnTo>
                  <a:lnTo>
                    <a:pt x="196" y="60"/>
                  </a:lnTo>
                  <a:lnTo>
                    <a:pt x="200" y="62"/>
                  </a:lnTo>
                  <a:lnTo>
                    <a:pt x="204" y="64"/>
                  </a:lnTo>
                  <a:lnTo>
                    <a:pt x="210" y="64"/>
                  </a:lnTo>
                  <a:lnTo>
                    <a:pt x="213" y="64"/>
                  </a:lnTo>
                  <a:lnTo>
                    <a:pt x="217" y="64"/>
                  </a:lnTo>
                  <a:lnTo>
                    <a:pt x="223" y="66"/>
                  </a:lnTo>
                  <a:lnTo>
                    <a:pt x="227" y="66"/>
                  </a:lnTo>
                  <a:lnTo>
                    <a:pt x="232" y="66"/>
                  </a:lnTo>
                  <a:lnTo>
                    <a:pt x="236" y="66"/>
                  </a:lnTo>
                  <a:lnTo>
                    <a:pt x="242" y="66"/>
                  </a:lnTo>
                  <a:lnTo>
                    <a:pt x="246" y="66"/>
                  </a:lnTo>
                  <a:lnTo>
                    <a:pt x="251" y="66"/>
                  </a:lnTo>
                  <a:lnTo>
                    <a:pt x="255" y="66"/>
                  </a:lnTo>
                  <a:lnTo>
                    <a:pt x="257" y="66"/>
                  </a:lnTo>
                  <a:lnTo>
                    <a:pt x="263" y="64"/>
                  </a:lnTo>
                  <a:lnTo>
                    <a:pt x="267" y="64"/>
                  </a:lnTo>
                  <a:lnTo>
                    <a:pt x="2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grpSp>
        <p:nvGrpSpPr>
          <p:cNvPr id="19" name="Group 243"/>
          <p:cNvGrpSpPr>
            <a:grpSpLocks/>
          </p:cNvGrpSpPr>
          <p:nvPr/>
        </p:nvGrpSpPr>
        <p:grpSpPr bwMode="auto">
          <a:xfrm>
            <a:off x="3563938" y="5301208"/>
            <a:ext cx="1162050" cy="1112837"/>
            <a:chOff x="657" y="3475"/>
            <a:chExt cx="732" cy="701"/>
          </a:xfrm>
        </p:grpSpPr>
        <p:sp>
          <p:nvSpPr>
            <p:cNvPr id="20" name="Freeform 218"/>
            <p:cNvSpPr>
              <a:spLocks/>
            </p:cNvSpPr>
            <p:nvPr/>
          </p:nvSpPr>
          <p:spPr bwMode="auto">
            <a:xfrm>
              <a:off x="1067" y="3533"/>
              <a:ext cx="240" cy="186"/>
            </a:xfrm>
            <a:custGeom>
              <a:avLst/>
              <a:gdLst>
                <a:gd name="T0" fmla="*/ 0 w 481"/>
                <a:gd name="T1" fmla="*/ 1 h 372"/>
                <a:gd name="T2" fmla="*/ 0 w 481"/>
                <a:gd name="T3" fmla="*/ 1 h 372"/>
                <a:gd name="T4" fmla="*/ 0 w 481"/>
                <a:gd name="T5" fmla="*/ 1 h 372"/>
                <a:gd name="T6" fmla="*/ 0 w 481"/>
                <a:gd name="T7" fmla="*/ 1 h 372"/>
                <a:gd name="T8" fmla="*/ 0 w 481"/>
                <a:gd name="T9" fmla="*/ 1 h 372"/>
                <a:gd name="T10" fmla="*/ 0 w 481"/>
                <a:gd name="T11" fmla="*/ 1 h 372"/>
                <a:gd name="T12" fmla="*/ 0 w 481"/>
                <a:gd name="T13" fmla="*/ 1 h 372"/>
                <a:gd name="T14" fmla="*/ 0 w 481"/>
                <a:gd name="T15" fmla="*/ 1 h 372"/>
                <a:gd name="T16" fmla="*/ 0 w 481"/>
                <a:gd name="T17" fmla="*/ 1 h 372"/>
                <a:gd name="T18" fmla="*/ 0 w 481"/>
                <a:gd name="T19" fmla="*/ 1 h 372"/>
                <a:gd name="T20" fmla="*/ 0 w 481"/>
                <a:gd name="T21" fmla="*/ 1 h 372"/>
                <a:gd name="T22" fmla="*/ 0 w 481"/>
                <a:gd name="T23" fmla="*/ 1 h 372"/>
                <a:gd name="T24" fmla="*/ 0 w 481"/>
                <a:gd name="T25" fmla="*/ 1 h 372"/>
                <a:gd name="T26" fmla="*/ 0 w 481"/>
                <a:gd name="T27" fmla="*/ 1 h 372"/>
                <a:gd name="T28" fmla="*/ 0 w 481"/>
                <a:gd name="T29" fmla="*/ 1 h 372"/>
                <a:gd name="T30" fmla="*/ 0 w 481"/>
                <a:gd name="T31" fmla="*/ 1 h 372"/>
                <a:gd name="T32" fmla="*/ 0 w 481"/>
                <a:gd name="T33" fmla="*/ 1 h 372"/>
                <a:gd name="T34" fmla="*/ 0 w 481"/>
                <a:gd name="T35" fmla="*/ 1 h 372"/>
                <a:gd name="T36" fmla="*/ 0 w 481"/>
                <a:gd name="T37" fmla="*/ 1 h 372"/>
                <a:gd name="T38" fmla="*/ 0 w 481"/>
                <a:gd name="T39" fmla="*/ 1 h 372"/>
                <a:gd name="T40" fmla="*/ 0 w 481"/>
                <a:gd name="T41" fmla="*/ 1 h 372"/>
                <a:gd name="T42" fmla="*/ 0 w 481"/>
                <a:gd name="T43" fmla="*/ 1 h 372"/>
                <a:gd name="T44" fmla="*/ 0 w 481"/>
                <a:gd name="T45" fmla="*/ 1 h 372"/>
                <a:gd name="T46" fmla="*/ 0 w 481"/>
                <a:gd name="T47" fmla="*/ 1 h 372"/>
                <a:gd name="T48" fmla="*/ 0 w 481"/>
                <a:gd name="T49" fmla="*/ 1 h 372"/>
                <a:gd name="T50" fmla="*/ 0 w 481"/>
                <a:gd name="T51" fmla="*/ 1 h 372"/>
                <a:gd name="T52" fmla="*/ 0 w 481"/>
                <a:gd name="T53" fmla="*/ 1 h 372"/>
                <a:gd name="T54" fmla="*/ 0 w 481"/>
                <a:gd name="T55" fmla="*/ 1 h 372"/>
                <a:gd name="T56" fmla="*/ 0 w 481"/>
                <a:gd name="T57" fmla="*/ 1 h 372"/>
                <a:gd name="T58" fmla="*/ 0 w 481"/>
                <a:gd name="T59" fmla="*/ 1 h 372"/>
                <a:gd name="T60" fmla="*/ 0 w 481"/>
                <a:gd name="T61" fmla="*/ 1 h 372"/>
                <a:gd name="T62" fmla="*/ 0 w 481"/>
                <a:gd name="T63" fmla="*/ 1 h 372"/>
                <a:gd name="T64" fmla="*/ 0 w 481"/>
                <a:gd name="T65" fmla="*/ 1 h 372"/>
                <a:gd name="T66" fmla="*/ 0 w 481"/>
                <a:gd name="T67" fmla="*/ 1 h 372"/>
                <a:gd name="T68" fmla="*/ 0 w 481"/>
                <a:gd name="T69" fmla="*/ 1 h 372"/>
                <a:gd name="T70" fmla="*/ 0 w 481"/>
                <a:gd name="T71" fmla="*/ 1 h 372"/>
                <a:gd name="T72" fmla="*/ 0 w 481"/>
                <a:gd name="T73" fmla="*/ 1 h 372"/>
                <a:gd name="T74" fmla="*/ 0 w 481"/>
                <a:gd name="T75" fmla="*/ 1 h 372"/>
                <a:gd name="T76" fmla="*/ 0 w 481"/>
                <a:gd name="T77" fmla="*/ 1 h 372"/>
                <a:gd name="T78" fmla="*/ 0 w 481"/>
                <a:gd name="T79" fmla="*/ 1 h 372"/>
                <a:gd name="T80" fmla="*/ 0 w 481"/>
                <a:gd name="T81" fmla="*/ 1 h 372"/>
                <a:gd name="T82" fmla="*/ 0 w 481"/>
                <a:gd name="T83" fmla="*/ 1 h 372"/>
                <a:gd name="T84" fmla="*/ 0 w 481"/>
                <a:gd name="T85" fmla="*/ 1 h 372"/>
                <a:gd name="T86" fmla="*/ 0 w 481"/>
                <a:gd name="T87" fmla="*/ 1 h 372"/>
                <a:gd name="T88" fmla="*/ 0 w 481"/>
                <a:gd name="T89" fmla="*/ 1 h 372"/>
                <a:gd name="T90" fmla="*/ 0 w 481"/>
                <a:gd name="T91" fmla="*/ 1 h 372"/>
                <a:gd name="T92" fmla="*/ 0 w 481"/>
                <a:gd name="T93" fmla="*/ 1 h 372"/>
                <a:gd name="T94" fmla="*/ 0 w 481"/>
                <a:gd name="T95" fmla="*/ 1 h 372"/>
                <a:gd name="T96" fmla="*/ 0 w 481"/>
                <a:gd name="T97" fmla="*/ 1 h 372"/>
                <a:gd name="T98" fmla="*/ 0 w 481"/>
                <a:gd name="T99" fmla="*/ 1 h 372"/>
                <a:gd name="T100" fmla="*/ 0 w 481"/>
                <a:gd name="T101" fmla="*/ 1 h 372"/>
                <a:gd name="T102" fmla="*/ 0 w 481"/>
                <a:gd name="T103" fmla="*/ 1 h 372"/>
                <a:gd name="T104" fmla="*/ 0 w 481"/>
                <a:gd name="T105" fmla="*/ 1 h 372"/>
                <a:gd name="T106" fmla="*/ 0 w 481"/>
                <a:gd name="T107" fmla="*/ 1 h 372"/>
                <a:gd name="T108" fmla="*/ 0 w 481"/>
                <a:gd name="T109" fmla="*/ 1 h 372"/>
                <a:gd name="T110" fmla="*/ 0 w 481"/>
                <a:gd name="T111" fmla="*/ 1 h 372"/>
                <a:gd name="T112" fmla="*/ 0 w 481"/>
                <a:gd name="T113" fmla="*/ 1 h 372"/>
                <a:gd name="T114" fmla="*/ 0 w 481"/>
                <a:gd name="T115" fmla="*/ 1 h 372"/>
                <a:gd name="T116" fmla="*/ 0 w 481"/>
                <a:gd name="T117" fmla="*/ 1 h 372"/>
                <a:gd name="T118" fmla="*/ 0 w 481"/>
                <a:gd name="T119" fmla="*/ 1 h 372"/>
                <a:gd name="T120" fmla="*/ 0 w 481"/>
                <a:gd name="T121" fmla="*/ 1 h 372"/>
                <a:gd name="T122" fmla="*/ 0 w 481"/>
                <a:gd name="T123" fmla="*/ 0 h 3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1"/>
                <a:gd name="T187" fmla="*/ 0 h 372"/>
                <a:gd name="T188" fmla="*/ 481 w 481"/>
                <a:gd name="T189" fmla="*/ 372 h 3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1" h="372">
                  <a:moveTo>
                    <a:pt x="0" y="0"/>
                  </a:moveTo>
                  <a:lnTo>
                    <a:pt x="0" y="6"/>
                  </a:lnTo>
                  <a:lnTo>
                    <a:pt x="0" y="11"/>
                  </a:lnTo>
                  <a:lnTo>
                    <a:pt x="0" y="17"/>
                  </a:lnTo>
                  <a:lnTo>
                    <a:pt x="0" y="25"/>
                  </a:lnTo>
                  <a:lnTo>
                    <a:pt x="0" y="30"/>
                  </a:lnTo>
                  <a:lnTo>
                    <a:pt x="0" y="34"/>
                  </a:lnTo>
                  <a:lnTo>
                    <a:pt x="0" y="40"/>
                  </a:lnTo>
                  <a:lnTo>
                    <a:pt x="0" y="45"/>
                  </a:lnTo>
                  <a:lnTo>
                    <a:pt x="0" y="51"/>
                  </a:lnTo>
                  <a:lnTo>
                    <a:pt x="0" y="57"/>
                  </a:lnTo>
                  <a:lnTo>
                    <a:pt x="0" y="61"/>
                  </a:lnTo>
                  <a:lnTo>
                    <a:pt x="0" y="66"/>
                  </a:lnTo>
                  <a:lnTo>
                    <a:pt x="0" y="72"/>
                  </a:lnTo>
                  <a:lnTo>
                    <a:pt x="2" y="76"/>
                  </a:lnTo>
                  <a:lnTo>
                    <a:pt x="2" y="82"/>
                  </a:lnTo>
                  <a:lnTo>
                    <a:pt x="2" y="87"/>
                  </a:lnTo>
                  <a:lnTo>
                    <a:pt x="2" y="95"/>
                  </a:lnTo>
                  <a:lnTo>
                    <a:pt x="2" y="102"/>
                  </a:lnTo>
                  <a:lnTo>
                    <a:pt x="4" y="110"/>
                  </a:lnTo>
                  <a:lnTo>
                    <a:pt x="4" y="120"/>
                  </a:lnTo>
                  <a:lnTo>
                    <a:pt x="4" y="125"/>
                  </a:lnTo>
                  <a:lnTo>
                    <a:pt x="4" y="135"/>
                  </a:lnTo>
                  <a:lnTo>
                    <a:pt x="6" y="142"/>
                  </a:lnTo>
                  <a:lnTo>
                    <a:pt x="6" y="150"/>
                  </a:lnTo>
                  <a:lnTo>
                    <a:pt x="6" y="156"/>
                  </a:lnTo>
                  <a:lnTo>
                    <a:pt x="8" y="163"/>
                  </a:lnTo>
                  <a:lnTo>
                    <a:pt x="8" y="171"/>
                  </a:lnTo>
                  <a:lnTo>
                    <a:pt x="10" y="178"/>
                  </a:lnTo>
                  <a:lnTo>
                    <a:pt x="12" y="186"/>
                  </a:lnTo>
                  <a:lnTo>
                    <a:pt x="12" y="196"/>
                  </a:lnTo>
                  <a:lnTo>
                    <a:pt x="12" y="199"/>
                  </a:lnTo>
                  <a:lnTo>
                    <a:pt x="14" y="205"/>
                  </a:lnTo>
                  <a:lnTo>
                    <a:pt x="14" y="209"/>
                  </a:lnTo>
                  <a:lnTo>
                    <a:pt x="15" y="215"/>
                  </a:lnTo>
                  <a:lnTo>
                    <a:pt x="15" y="218"/>
                  </a:lnTo>
                  <a:lnTo>
                    <a:pt x="15" y="224"/>
                  </a:lnTo>
                  <a:lnTo>
                    <a:pt x="17" y="228"/>
                  </a:lnTo>
                  <a:lnTo>
                    <a:pt x="17" y="234"/>
                  </a:lnTo>
                  <a:lnTo>
                    <a:pt x="17" y="237"/>
                  </a:lnTo>
                  <a:lnTo>
                    <a:pt x="17" y="243"/>
                  </a:lnTo>
                  <a:lnTo>
                    <a:pt x="17" y="249"/>
                  </a:lnTo>
                  <a:lnTo>
                    <a:pt x="19" y="254"/>
                  </a:lnTo>
                  <a:lnTo>
                    <a:pt x="19" y="258"/>
                  </a:lnTo>
                  <a:lnTo>
                    <a:pt x="21" y="266"/>
                  </a:lnTo>
                  <a:lnTo>
                    <a:pt x="21" y="270"/>
                  </a:lnTo>
                  <a:lnTo>
                    <a:pt x="23" y="277"/>
                  </a:lnTo>
                  <a:lnTo>
                    <a:pt x="23" y="285"/>
                  </a:lnTo>
                  <a:lnTo>
                    <a:pt x="23" y="291"/>
                  </a:lnTo>
                  <a:lnTo>
                    <a:pt x="25" y="298"/>
                  </a:lnTo>
                  <a:lnTo>
                    <a:pt x="27" y="306"/>
                  </a:lnTo>
                  <a:lnTo>
                    <a:pt x="33" y="311"/>
                  </a:lnTo>
                  <a:lnTo>
                    <a:pt x="38" y="317"/>
                  </a:lnTo>
                  <a:lnTo>
                    <a:pt x="46" y="321"/>
                  </a:lnTo>
                  <a:lnTo>
                    <a:pt x="54" y="327"/>
                  </a:lnTo>
                  <a:lnTo>
                    <a:pt x="61" y="329"/>
                  </a:lnTo>
                  <a:lnTo>
                    <a:pt x="67" y="330"/>
                  </a:lnTo>
                  <a:lnTo>
                    <a:pt x="74" y="330"/>
                  </a:lnTo>
                  <a:lnTo>
                    <a:pt x="82" y="332"/>
                  </a:lnTo>
                  <a:lnTo>
                    <a:pt x="90" y="332"/>
                  </a:lnTo>
                  <a:lnTo>
                    <a:pt x="97" y="332"/>
                  </a:lnTo>
                  <a:lnTo>
                    <a:pt x="105" y="332"/>
                  </a:lnTo>
                  <a:lnTo>
                    <a:pt x="114" y="332"/>
                  </a:lnTo>
                  <a:lnTo>
                    <a:pt x="122" y="332"/>
                  </a:lnTo>
                  <a:lnTo>
                    <a:pt x="131" y="334"/>
                  </a:lnTo>
                  <a:lnTo>
                    <a:pt x="135" y="334"/>
                  </a:lnTo>
                  <a:lnTo>
                    <a:pt x="139" y="336"/>
                  </a:lnTo>
                  <a:lnTo>
                    <a:pt x="143" y="336"/>
                  </a:lnTo>
                  <a:lnTo>
                    <a:pt x="149" y="340"/>
                  </a:lnTo>
                  <a:lnTo>
                    <a:pt x="152" y="340"/>
                  </a:lnTo>
                  <a:lnTo>
                    <a:pt x="158" y="340"/>
                  </a:lnTo>
                  <a:lnTo>
                    <a:pt x="164" y="340"/>
                  </a:lnTo>
                  <a:lnTo>
                    <a:pt x="168" y="340"/>
                  </a:lnTo>
                  <a:lnTo>
                    <a:pt x="173" y="340"/>
                  </a:lnTo>
                  <a:lnTo>
                    <a:pt x="179" y="340"/>
                  </a:lnTo>
                  <a:lnTo>
                    <a:pt x="183" y="340"/>
                  </a:lnTo>
                  <a:lnTo>
                    <a:pt x="188" y="342"/>
                  </a:lnTo>
                  <a:lnTo>
                    <a:pt x="194" y="342"/>
                  </a:lnTo>
                  <a:lnTo>
                    <a:pt x="198" y="342"/>
                  </a:lnTo>
                  <a:lnTo>
                    <a:pt x="204" y="342"/>
                  </a:lnTo>
                  <a:lnTo>
                    <a:pt x="207" y="344"/>
                  </a:lnTo>
                  <a:lnTo>
                    <a:pt x="213" y="344"/>
                  </a:lnTo>
                  <a:lnTo>
                    <a:pt x="219" y="344"/>
                  </a:lnTo>
                  <a:lnTo>
                    <a:pt x="223" y="346"/>
                  </a:lnTo>
                  <a:lnTo>
                    <a:pt x="228" y="348"/>
                  </a:lnTo>
                  <a:lnTo>
                    <a:pt x="234" y="348"/>
                  </a:lnTo>
                  <a:lnTo>
                    <a:pt x="238" y="348"/>
                  </a:lnTo>
                  <a:lnTo>
                    <a:pt x="244" y="348"/>
                  </a:lnTo>
                  <a:lnTo>
                    <a:pt x="249" y="349"/>
                  </a:lnTo>
                  <a:lnTo>
                    <a:pt x="253" y="351"/>
                  </a:lnTo>
                  <a:lnTo>
                    <a:pt x="259" y="351"/>
                  </a:lnTo>
                  <a:lnTo>
                    <a:pt x="265" y="353"/>
                  </a:lnTo>
                  <a:lnTo>
                    <a:pt x="270" y="353"/>
                  </a:lnTo>
                  <a:lnTo>
                    <a:pt x="276" y="355"/>
                  </a:lnTo>
                  <a:lnTo>
                    <a:pt x="280" y="355"/>
                  </a:lnTo>
                  <a:lnTo>
                    <a:pt x="285" y="357"/>
                  </a:lnTo>
                  <a:lnTo>
                    <a:pt x="291" y="359"/>
                  </a:lnTo>
                  <a:lnTo>
                    <a:pt x="297" y="359"/>
                  </a:lnTo>
                  <a:lnTo>
                    <a:pt x="303" y="361"/>
                  </a:lnTo>
                  <a:lnTo>
                    <a:pt x="308" y="361"/>
                  </a:lnTo>
                  <a:lnTo>
                    <a:pt x="312" y="363"/>
                  </a:lnTo>
                  <a:lnTo>
                    <a:pt x="318" y="363"/>
                  </a:lnTo>
                  <a:lnTo>
                    <a:pt x="322" y="365"/>
                  </a:lnTo>
                  <a:lnTo>
                    <a:pt x="327" y="365"/>
                  </a:lnTo>
                  <a:lnTo>
                    <a:pt x="333" y="367"/>
                  </a:lnTo>
                  <a:lnTo>
                    <a:pt x="337" y="367"/>
                  </a:lnTo>
                  <a:lnTo>
                    <a:pt x="342" y="367"/>
                  </a:lnTo>
                  <a:lnTo>
                    <a:pt x="348" y="367"/>
                  </a:lnTo>
                  <a:lnTo>
                    <a:pt x="354" y="368"/>
                  </a:lnTo>
                  <a:lnTo>
                    <a:pt x="358" y="368"/>
                  </a:lnTo>
                  <a:lnTo>
                    <a:pt x="363" y="370"/>
                  </a:lnTo>
                  <a:lnTo>
                    <a:pt x="367" y="370"/>
                  </a:lnTo>
                  <a:lnTo>
                    <a:pt x="375" y="370"/>
                  </a:lnTo>
                  <a:lnTo>
                    <a:pt x="379" y="370"/>
                  </a:lnTo>
                  <a:lnTo>
                    <a:pt x="384" y="372"/>
                  </a:lnTo>
                  <a:lnTo>
                    <a:pt x="390" y="372"/>
                  </a:lnTo>
                  <a:lnTo>
                    <a:pt x="396" y="372"/>
                  </a:lnTo>
                  <a:lnTo>
                    <a:pt x="399" y="372"/>
                  </a:lnTo>
                  <a:lnTo>
                    <a:pt x="405" y="372"/>
                  </a:lnTo>
                  <a:lnTo>
                    <a:pt x="411" y="372"/>
                  </a:lnTo>
                  <a:lnTo>
                    <a:pt x="417" y="372"/>
                  </a:lnTo>
                  <a:lnTo>
                    <a:pt x="422" y="372"/>
                  </a:lnTo>
                  <a:lnTo>
                    <a:pt x="426" y="372"/>
                  </a:lnTo>
                  <a:lnTo>
                    <a:pt x="432" y="372"/>
                  </a:lnTo>
                  <a:lnTo>
                    <a:pt x="438" y="372"/>
                  </a:lnTo>
                  <a:lnTo>
                    <a:pt x="441" y="372"/>
                  </a:lnTo>
                  <a:lnTo>
                    <a:pt x="447" y="370"/>
                  </a:lnTo>
                  <a:lnTo>
                    <a:pt x="453" y="370"/>
                  </a:lnTo>
                  <a:lnTo>
                    <a:pt x="458" y="370"/>
                  </a:lnTo>
                  <a:lnTo>
                    <a:pt x="464" y="368"/>
                  </a:lnTo>
                  <a:lnTo>
                    <a:pt x="470" y="368"/>
                  </a:lnTo>
                  <a:lnTo>
                    <a:pt x="476" y="367"/>
                  </a:lnTo>
                  <a:lnTo>
                    <a:pt x="481" y="367"/>
                  </a:lnTo>
                  <a:lnTo>
                    <a:pt x="457" y="279"/>
                  </a:lnTo>
                  <a:lnTo>
                    <a:pt x="449" y="279"/>
                  </a:lnTo>
                  <a:lnTo>
                    <a:pt x="443" y="279"/>
                  </a:lnTo>
                  <a:lnTo>
                    <a:pt x="438" y="279"/>
                  </a:lnTo>
                  <a:lnTo>
                    <a:pt x="432" y="281"/>
                  </a:lnTo>
                  <a:lnTo>
                    <a:pt x="424" y="281"/>
                  </a:lnTo>
                  <a:lnTo>
                    <a:pt x="418" y="281"/>
                  </a:lnTo>
                  <a:lnTo>
                    <a:pt x="413" y="281"/>
                  </a:lnTo>
                  <a:lnTo>
                    <a:pt x="407" y="283"/>
                  </a:lnTo>
                  <a:lnTo>
                    <a:pt x="399" y="283"/>
                  </a:lnTo>
                  <a:lnTo>
                    <a:pt x="396" y="283"/>
                  </a:lnTo>
                  <a:lnTo>
                    <a:pt x="386" y="283"/>
                  </a:lnTo>
                  <a:lnTo>
                    <a:pt x="380" y="285"/>
                  </a:lnTo>
                  <a:lnTo>
                    <a:pt x="375" y="285"/>
                  </a:lnTo>
                  <a:lnTo>
                    <a:pt x="369" y="285"/>
                  </a:lnTo>
                  <a:lnTo>
                    <a:pt x="363" y="285"/>
                  </a:lnTo>
                  <a:lnTo>
                    <a:pt x="358" y="287"/>
                  </a:lnTo>
                  <a:lnTo>
                    <a:pt x="350" y="287"/>
                  </a:lnTo>
                  <a:lnTo>
                    <a:pt x="344" y="287"/>
                  </a:lnTo>
                  <a:lnTo>
                    <a:pt x="339" y="287"/>
                  </a:lnTo>
                  <a:lnTo>
                    <a:pt x="333" y="289"/>
                  </a:lnTo>
                  <a:lnTo>
                    <a:pt x="325" y="289"/>
                  </a:lnTo>
                  <a:lnTo>
                    <a:pt x="322" y="291"/>
                  </a:lnTo>
                  <a:lnTo>
                    <a:pt x="314" y="291"/>
                  </a:lnTo>
                  <a:lnTo>
                    <a:pt x="308" y="292"/>
                  </a:lnTo>
                  <a:lnTo>
                    <a:pt x="303" y="292"/>
                  </a:lnTo>
                  <a:lnTo>
                    <a:pt x="297" y="294"/>
                  </a:lnTo>
                  <a:lnTo>
                    <a:pt x="291" y="296"/>
                  </a:lnTo>
                  <a:lnTo>
                    <a:pt x="285" y="298"/>
                  </a:lnTo>
                  <a:lnTo>
                    <a:pt x="280" y="298"/>
                  </a:lnTo>
                  <a:lnTo>
                    <a:pt x="274" y="300"/>
                  </a:lnTo>
                  <a:lnTo>
                    <a:pt x="268" y="302"/>
                  </a:lnTo>
                  <a:lnTo>
                    <a:pt x="265" y="306"/>
                  </a:lnTo>
                  <a:lnTo>
                    <a:pt x="257" y="306"/>
                  </a:lnTo>
                  <a:lnTo>
                    <a:pt x="249" y="306"/>
                  </a:lnTo>
                  <a:lnTo>
                    <a:pt x="242" y="306"/>
                  </a:lnTo>
                  <a:lnTo>
                    <a:pt x="236" y="306"/>
                  </a:lnTo>
                  <a:lnTo>
                    <a:pt x="228" y="306"/>
                  </a:lnTo>
                  <a:lnTo>
                    <a:pt x="223" y="308"/>
                  </a:lnTo>
                  <a:lnTo>
                    <a:pt x="217" y="308"/>
                  </a:lnTo>
                  <a:lnTo>
                    <a:pt x="211" y="310"/>
                  </a:lnTo>
                  <a:lnTo>
                    <a:pt x="204" y="310"/>
                  </a:lnTo>
                  <a:lnTo>
                    <a:pt x="196" y="310"/>
                  </a:lnTo>
                  <a:lnTo>
                    <a:pt x="190" y="310"/>
                  </a:lnTo>
                  <a:lnTo>
                    <a:pt x="185" y="310"/>
                  </a:lnTo>
                  <a:lnTo>
                    <a:pt x="177" y="310"/>
                  </a:lnTo>
                  <a:lnTo>
                    <a:pt x="171" y="310"/>
                  </a:lnTo>
                  <a:lnTo>
                    <a:pt x="164" y="310"/>
                  </a:lnTo>
                  <a:lnTo>
                    <a:pt x="158" y="311"/>
                  </a:lnTo>
                  <a:lnTo>
                    <a:pt x="152" y="310"/>
                  </a:lnTo>
                  <a:lnTo>
                    <a:pt x="145" y="310"/>
                  </a:lnTo>
                  <a:lnTo>
                    <a:pt x="139" y="308"/>
                  </a:lnTo>
                  <a:lnTo>
                    <a:pt x="133" y="308"/>
                  </a:lnTo>
                  <a:lnTo>
                    <a:pt x="126" y="308"/>
                  </a:lnTo>
                  <a:lnTo>
                    <a:pt x="120" y="306"/>
                  </a:lnTo>
                  <a:lnTo>
                    <a:pt x="112" y="306"/>
                  </a:lnTo>
                  <a:lnTo>
                    <a:pt x="107" y="306"/>
                  </a:lnTo>
                  <a:lnTo>
                    <a:pt x="101" y="304"/>
                  </a:lnTo>
                  <a:lnTo>
                    <a:pt x="93" y="302"/>
                  </a:lnTo>
                  <a:lnTo>
                    <a:pt x="88" y="300"/>
                  </a:lnTo>
                  <a:lnTo>
                    <a:pt x="82" y="300"/>
                  </a:lnTo>
                  <a:lnTo>
                    <a:pt x="76" y="298"/>
                  </a:lnTo>
                  <a:lnTo>
                    <a:pt x="71" y="296"/>
                  </a:lnTo>
                  <a:lnTo>
                    <a:pt x="65" y="292"/>
                  </a:lnTo>
                  <a:lnTo>
                    <a:pt x="59" y="292"/>
                  </a:lnTo>
                  <a:lnTo>
                    <a:pt x="57" y="287"/>
                  </a:lnTo>
                  <a:lnTo>
                    <a:pt x="55" y="281"/>
                  </a:lnTo>
                  <a:lnTo>
                    <a:pt x="55" y="275"/>
                  </a:lnTo>
                  <a:lnTo>
                    <a:pt x="55" y="270"/>
                  </a:lnTo>
                  <a:lnTo>
                    <a:pt x="55" y="266"/>
                  </a:lnTo>
                  <a:lnTo>
                    <a:pt x="55" y="260"/>
                  </a:lnTo>
                  <a:lnTo>
                    <a:pt x="55" y="254"/>
                  </a:lnTo>
                  <a:lnTo>
                    <a:pt x="55" y="251"/>
                  </a:lnTo>
                  <a:lnTo>
                    <a:pt x="55" y="245"/>
                  </a:lnTo>
                  <a:lnTo>
                    <a:pt x="55" y="239"/>
                  </a:lnTo>
                  <a:lnTo>
                    <a:pt x="57" y="235"/>
                  </a:lnTo>
                  <a:lnTo>
                    <a:pt x="57" y="230"/>
                  </a:lnTo>
                  <a:lnTo>
                    <a:pt x="57" y="226"/>
                  </a:lnTo>
                  <a:lnTo>
                    <a:pt x="59" y="220"/>
                  </a:lnTo>
                  <a:lnTo>
                    <a:pt x="59" y="215"/>
                  </a:lnTo>
                  <a:lnTo>
                    <a:pt x="59" y="211"/>
                  </a:lnTo>
                  <a:lnTo>
                    <a:pt x="61" y="207"/>
                  </a:lnTo>
                  <a:lnTo>
                    <a:pt x="61" y="201"/>
                  </a:lnTo>
                  <a:lnTo>
                    <a:pt x="63" y="197"/>
                  </a:lnTo>
                  <a:lnTo>
                    <a:pt x="65" y="192"/>
                  </a:lnTo>
                  <a:lnTo>
                    <a:pt x="65" y="186"/>
                  </a:lnTo>
                  <a:lnTo>
                    <a:pt x="67" y="178"/>
                  </a:lnTo>
                  <a:lnTo>
                    <a:pt x="69" y="173"/>
                  </a:lnTo>
                  <a:lnTo>
                    <a:pt x="71" y="167"/>
                  </a:lnTo>
                  <a:lnTo>
                    <a:pt x="73" y="159"/>
                  </a:lnTo>
                  <a:lnTo>
                    <a:pt x="74" y="152"/>
                  </a:lnTo>
                  <a:lnTo>
                    <a:pt x="74" y="146"/>
                  </a:lnTo>
                  <a:lnTo>
                    <a:pt x="76" y="139"/>
                  </a:lnTo>
                  <a:lnTo>
                    <a:pt x="78" y="131"/>
                  </a:lnTo>
                  <a:lnTo>
                    <a:pt x="78" y="123"/>
                  </a:lnTo>
                  <a:lnTo>
                    <a:pt x="80" y="116"/>
                  </a:lnTo>
                  <a:lnTo>
                    <a:pt x="82" y="108"/>
                  </a:lnTo>
                  <a:lnTo>
                    <a:pt x="84" y="101"/>
                  </a:lnTo>
                  <a:lnTo>
                    <a:pt x="84" y="91"/>
                  </a:lnTo>
                  <a:lnTo>
                    <a:pt x="84" y="83"/>
                  </a:lnTo>
                  <a:lnTo>
                    <a:pt x="86" y="76"/>
                  </a:lnTo>
                  <a:lnTo>
                    <a:pt x="88" y="70"/>
                  </a:lnTo>
                  <a:lnTo>
                    <a:pt x="88" y="63"/>
                  </a:lnTo>
                  <a:lnTo>
                    <a:pt x="90" y="55"/>
                  </a:lnTo>
                  <a:lnTo>
                    <a:pt x="92" y="49"/>
                  </a:lnTo>
                  <a:lnTo>
                    <a:pt x="92" y="42"/>
                  </a:lnTo>
                  <a:lnTo>
                    <a:pt x="92" y="36"/>
                  </a:lnTo>
                  <a:lnTo>
                    <a:pt x="92" y="32"/>
                  </a:lnTo>
                  <a:lnTo>
                    <a:pt x="92" y="28"/>
                  </a:lnTo>
                  <a:lnTo>
                    <a:pt x="92" y="23"/>
                  </a:lnTo>
                  <a:lnTo>
                    <a:pt x="92" y="19"/>
                  </a:lnTo>
                  <a:lnTo>
                    <a:pt x="92" y="17"/>
                  </a:lnTo>
                  <a:lnTo>
                    <a:pt x="92" y="1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1" name="Freeform 219"/>
            <p:cNvSpPr>
              <a:spLocks/>
            </p:cNvSpPr>
            <p:nvPr/>
          </p:nvSpPr>
          <p:spPr bwMode="auto">
            <a:xfrm>
              <a:off x="1119" y="3475"/>
              <a:ext cx="248" cy="206"/>
            </a:xfrm>
            <a:custGeom>
              <a:avLst/>
              <a:gdLst>
                <a:gd name="T0" fmla="*/ 1 w 496"/>
                <a:gd name="T1" fmla="*/ 1 h 412"/>
                <a:gd name="T2" fmla="*/ 1 w 496"/>
                <a:gd name="T3" fmla="*/ 1 h 412"/>
                <a:gd name="T4" fmla="*/ 1 w 496"/>
                <a:gd name="T5" fmla="*/ 1 h 412"/>
                <a:gd name="T6" fmla="*/ 1 w 496"/>
                <a:gd name="T7" fmla="*/ 1 h 412"/>
                <a:gd name="T8" fmla="*/ 1 w 496"/>
                <a:gd name="T9" fmla="*/ 1 h 412"/>
                <a:gd name="T10" fmla="*/ 1 w 496"/>
                <a:gd name="T11" fmla="*/ 1 h 412"/>
                <a:gd name="T12" fmla="*/ 1 w 496"/>
                <a:gd name="T13" fmla="*/ 1 h 412"/>
                <a:gd name="T14" fmla="*/ 1 w 496"/>
                <a:gd name="T15" fmla="*/ 1 h 412"/>
                <a:gd name="T16" fmla="*/ 1 w 496"/>
                <a:gd name="T17" fmla="*/ 1 h 412"/>
                <a:gd name="T18" fmla="*/ 1 w 496"/>
                <a:gd name="T19" fmla="*/ 1 h 412"/>
                <a:gd name="T20" fmla="*/ 1 w 496"/>
                <a:gd name="T21" fmla="*/ 1 h 412"/>
                <a:gd name="T22" fmla="*/ 1 w 496"/>
                <a:gd name="T23" fmla="*/ 1 h 412"/>
                <a:gd name="T24" fmla="*/ 1 w 496"/>
                <a:gd name="T25" fmla="*/ 1 h 412"/>
                <a:gd name="T26" fmla="*/ 1 w 496"/>
                <a:gd name="T27" fmla="*/ 1 h 412"/>
                <a:gd name="T28" fmla="*/ 1 w 496"/>
                <a:gd name="T29" fmla="*/ 1 h 412"/>
                <a:gd name="T30" fmla="*/ 1 w 496"/>
                <a:gd name="T31" fmla="*/ 1 h 412"/>
                <a:gd name="T32" fmla="*/ 1 w 496"/>
                <a:gd name="T33" fmla="*/ 1 h 412"/>
                <a:gd name="T34" fmla="*/ 1 w 496"/>
                <a:gd name="T35" fmla="*/ 1 h 412"/>
                <a:gd name="T36" fmla="*/ 1 w 496"/>
                <a:gd name="T37" fmla="*/ 1 h 412"/>
                <a:gd name="T38" fmla="*/ 1 w 496"/>
                <a:gd name="T39" fmla="*/ 1 h 412"/>
                <a:gd name="T40" fmla="*/ 1 w 496"/>
                <a:gd name="T41" fmla="*/ 1 h 412"/>
                <a:gd name="T42" fmla="*/ 1 w 496"/>
                <a:gd name="T43" fmla="*/ 1 h 412"/>
                <a:gd name="T44" fmla="*/ 1 w 496"/>
                <a:gd name="T45" fmla="*/ 1 h 412"/>
                <a:gd name="T46" fmla="*/ 1 w 496"/>
                <a:gd name="T47" fmla="*/ 1 h 412"/>
                <a:gd name="T48" fmla="*/ 1 w 496"/>
                <a:gd name="T49" fmla="*/ 1 h 412"/>
                <a:gd name="T50" fmla="*/ 1 w 496"/>
                <a:gd name="T51" fmla="*/ 1 h 412"/>
                <a:gd name="T52" fmla="*/ 1 w 496"/>
                <a:gd name="T53" fmla="*/ 1 h 412"/>
                <a:gd name="T54" fmla="*/ 1 w 496"/>
                <a:gd name="T55" fmla="*/ 1 h 412"/>
                <a:gd name="T56" fmla="*/ 1 w 496"/>
                <a:gd name="T57" fmla="*/ 1 h 412"/>
                <a:gd name="T58" fmla="*/ 1 w 496"/>
                <a:gd name="T59" fmla="*/ 1 h 412"/>
                <a:gd name="T60" fmla="*/ 1 w 496"/>
                <a:gd name="T61" fmla="*/ 1 h 412"/>
                <a:gd name="T62" fmla="*/ 1 w 496"/>
                <a:gd name="T63" fmla="*/ 1 h 412"/>
                <a:gd name="T64" fmla="*/ 1 w 496"/>
                <a:gd name="T65" fmla="*/ 1 h 412"/>
                <a:gd name="T66" fmla="*/ 1 w 496"/>
                <a:gd name="T67" fmla="*/ 1 h 412"/>
                <a:gd name="T68" fmla="*/ 1 w 496"/>
                <a:gd name="T69" fmla="*/ 1 h 412"/>
                <a:gd name="T70" fmla="*/ 1 w 496"/>
                <a:gd name="T71" fmla="*/ 1 h 412"/>
                <a:gd name="T72" fmla="*/ 1 w 496"/>
                <a:gd name="T73" fmla="*/ 1 h 412"/>
                <a:gd name="T74" fmla="*/ 1 w 496"/>
                <a:gd name="T75" fmla="*/ 1 h 412"/>
                <a:gd name="T76" fmla="*/ 1 w 496"/>
                <a:gd name="T77" fmla="*/ 1 h 412"/>
                <a:gd name="T78" fmla="*/ 1 w 496"/>
                <a:gd name="T79" fmla="*/ 1 h 412"/>
                <a:gd name="T80" fmla="*/ 1 w 496"/>
                <a:gd name="T81" fmla="*/ 1 h 412"/>
                <a:gd name="T82" fmla="*/ 1 w 496"/>
                <a:gd name="T83" fmla="*/ 1 h 412"/>
                <a:gd name="T84" fmla="*/ 1 w 496"/>
                <a:gd name="T85" fmla="*/ 1 h 412"/>
                <a:gd name="T86" fmla="*/ 1 w 496"/>
                <a:gd name="T87" fmla="*/ 1 h 412"/>
                <a:gd name="T88" fmla="*/ 1 w 496"/>
                <a:gd name="T89" fmla="*/ 1 h 412"/>
                <a:gd name="T90" fmla="*/ 1 w 496"/>
                <a:gd name="T91" fmla="*/ 0 h 412"/>
                <a:gd name="T92" fmla="*/ 1 w 496"/>
                <a:gd name="T93" fmla="*/ 0 h 412"/>
                <a:gd name="T94" fmla="*/ 1 w 496"/>
                <a:gd name="T95" fmla="*/ 0 h 412"/>
                <a:gd name="T96" fmla="*/ 1 w 496"/>
                <a:gd name="T97" fmla="*/ 1 h 412"/>
                <a:gd name="T98" fmla="*/ 1 w 496"/>
                <a:gd name="T99" fmla="*/ 1 h 412"/>
                <a:gd name="T100" fmla="*/ 1 w 496"/>
                <a:gd name="T101" fmla="*/ 1 h 412"/>
                <a:gd name="T102" fmla="*/ 1 w 496"/>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6"/>
                <a:gd name="T157" fmla="*/ 0 h 412"/>
                <a:gd name="T158" fmla="*/ 496 w 496"/>
                <a:gd name="T159" fmla="*/ 412 h 41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6" h="412">
                  <a:moveTo>
                    <a:pt x="11" y="108"/>
                  </a:moveTo>
                  <a:lnTo>
                    <a:pt x="15" y="108"/>
                  </a:lnTo>
                  <a:lnTo>
                    <a:pt x="21" y="106"/>
                  </a:lnTo>
                  <a:lnTo>
                    <a:pt x="26" y="106"/>
                  </a:lnTo>
                  <a:lnTo>
                    <a:pt x="30" y="104"/>
                  </a:lnTo>
                  <a:lnTo>
                    <a:pt x="36" y="104"/>
                  </a:lnTo>
                  <a:lnTo>
                    <a:pt x="40" y="104"/>
                  </a:lnTo>
                  <a:lnTo>
                    <a:pt x="45" y="103"/>
                  </a:lnTo>
                  <a:lnTo>
                    <a:pt x="51" y="103"/>
                  </a:lnTo>
                  <a:lnTo>
                    <a:pt x="57" y="101"/>
                  </a:lnTo>
                  <a:lnTo>
                    <a:pt x="61" y="101"/>
                  </a:lnTo>
                  <a:lnTo>
                    <a:pt x="64" y="99"/>
                  </a:lnTo>
                  <a:lnTo>
                    <a:pt x="70" y="97"/>
                  </a:lnTo>
                  <a:lnTo>
                    <a:pt x="76" y="97"/>
                  </a:lnTo>
                  <a:lnTo>
                    <a:pt x="82" y="95"/>
                  </a:lnTo>
                  <a:lnTo>
                    <a:pt x="85" y="95"/>
                  </a:lnTo>
                  <a:lnTo>
                    <a:pt x="91" y="93"/>
                  </a:lnTo>
                  <a:lnTo>
                    <a:pt x="95" y="91"/>
                  </a:lnTo>
                  <a:lnTo>
                    <a:pt x="101" y="91"/>
                  </a:lnTo>
                  <a:lnTo>
                    <a:pt x="104" y="89"/>
                  </a:lnTo>
                  <a:lnTo>
                    <a:pt x="110" y="87"/>
                  </a:lnTo>
                  <a:lnTo>
                    <a:pt x="116" y="85"/>
                  </a:lnTo>
                  <a:lnTo>
                    <a:pt x="120" y="84"/>
                  </a:lnTo>
                  <a:lnTo>
                    <a:pt x="123" y="84"/>
                  </a:lnTo>
                  <a:lnTo>
                    <a:pt x="131" y="82"/>
                  </a:lnTo>
                  <a:lnTo>
                    <a:pt x="135" y="80"/>
                  </a:lnTo>
                  <a:lnTo>
                    <a:pt x="139" y="78"/>
                  </a:lnTo>
                  <a:lnTo>
                    <a:pt x="144" y="78"/>
                  </a:lnTo>
                  <a:lnTo>
                    <a:pt x="148" y="76"/>
                  </a:lnTo>
                  <a:lnTo>
                    <a:pt x="154" y="74"/>
                  </a:lnTo>
                  <a:lnTo>
                    <a:pt x="160" y="72"/>
                  </a:lnTo>
                  <a:lnTo>
                    <a:pt x="163" y="72"/>
                  </a:lnTo>
                  <a:lnTo>
                    <a:pt x="171" y="70"/>
                  </a:lnTo>
                  <a:lnTo>
                    <a:pt x="175" y="68"/>
                  </a:lnTo>
                  <a:lnTo>
                    <a:pt x="179" y="66"/>
                  </a:lnTo>
                  <a:lnTo>
                    <a:pt x="184" y="65"/>
                  </a:lnTo>
                  <a:lnTo>
                    <a:pt x="190" y="65"/>
                  </a:lnTo>
                  <a:lnTo>
                    <a:pt x="194" y="63"/>
                  </a:lnTo>
                  <a:lnTo>
                    <a:pt x="198" y="61"/>
                  </a:lnTo>
                  <a:lnTo>
                    <a:pt x="203" y="59"/>
                  </a:lnTo>
                  <a:lnTo>
                    <a:pt x="209" y="59"/>
                  </a:lnTo>
                  <a:lnTo>
                    <a:pt x="213" y="57"/>
                  </a:lnTo>
                  <a:lnTo>
                    <a:pt x="218" y="57"/>
                  </a:lnTo>
                  <a:lnTo>
                    <a:pt x="222" y="55"/>
                  </a:lnTo>
                  <a:lnTo>
                    <a:pt x="228" y="53"/>
                  </a:lnTo>
                  <a:lnTo>
                    <a:pt x="232" y="53"/>
                  </a:lnTo>
                  <a:lnTo>
                    <a:pt x="237" y="51"/>
                  </a:lnTo>
                  <a:lnTo>
                    <a:pt x="243" y="49"/>
                  </a:lnTo>
                  <a:lnTo>
                    <a:pt x="249" y="49"/>
                  </a:lnTo>
                  <a:lnTo>
                    <a:pt x="253" y="47"/>
                  </a:lnTo>
                  <a:lnTo>
                    <a:pt x="258" y="47"/>
                  </a:lnTo>
                  <a:lnTo>
                    <a:pt x="262" y="47"/>
                  </a:lnTo>
                  <a:lnTo>
                    <a:pt x="268" y="46"/>
                  </a:lnTo>
                  <a:lnTo>
                    <a:pt x="274" y="46"/>
                  </a:lnTo>
                  <a:lnTo>
                    <a:pt x="277" y="44"/>
                  </a:lnTo>
                  <a:lnTo>
                    <a:pt x="283" y="44"/>
                  </a:lnTo>
                  <a:lnTo>
                    <a:pt x="291" y="44"/>
                  </a:lnTo>
                  <a:lnTo>
                    <a:pt x="294" y="44"/>
                  </a:lnTo>
                  <a:lnTo>
                    <a:pt x="300" y="44"/>
                  </a:lnTo>
                  <a:lnTo>
                    <a:pt x="306" y="44"/>
                  </a:lnTo>
                  <a:lnTo>
                    <a:pt x="312" y="44"/>
                  </a:lnTo>
                  <a:lnTo>
                    <a:pt x="315" y="44"/>
                  </a:lnTo>
                  <a:lnTo>
                    <a:pt x="321" y="44"/>
                  </a:lnTo>
                  <a:lnTo>
                    <a:pt x="327" y="46"/>
                  </a:lnTo>
                  <a:lnTo>
                    <a:pt x="333" y="46"/>
                  </a:lnTo>
                  <a:lnTo>
                    <a:pt x="336" y="46"/>
                  </a:lnTo>
                  <a:lnTo>
                    <a:pt x="344" y="47"/>
                  </a:lnTo>
                  <a:lnTo>
                    <a:pt x="348" y="47"/>
                  </a:lnTo>
                  <a:lnTo>
                    <a:pt x="355" y="47"/>
                  </a:lnTo>
                  <a:lnTo>
                    <a:pt x="361" y="49"/>
                  </a:lnTo>
                  <a:lnTo>
                    <a:pt x="367" y="51"/>
                  </a:lnTo>
                  <a:lnTo>
                    <a:pt x="372" y="53"/>
                  </a:lnTo>
                  <a:lnTo>
                    <a:pt x="378" y="55"/>
                  </a:lnTo>
                  <a:lnTo>
                    <a:pt x="384" y="59"/>
                  </a:lnTo>
                  <a:lnTo>
                    <a:pt x="390" y="61"/>
                  </a:lnTo>
                  <a:lnTo>
                    <a:pt x="393" y="65"/>
                  </a:lnTo>
                  <a:lnTo>
                    <a:pt x="397" y="68"/>
                  </a:lnTo>
                  <a:lnTo>
                    <a:pt x="401" y="72"/>
                  </a:lnTo>
                  <a:lnTo>
                    <a:pt x="405" y="80"/>
                  </a:lnTo>
                  <a:lnTo>
                    <a:pt x="407" y="87"/>
                  </a:lnTo>
                  <a:lnTo>
                    <a:pt x="409" y="95"/>
                  </a:lnTo>
                  <a:lnTo>
                    <a:pt x="409" y="101"/>
                  </a:lnTo>
                  <a:lnTo>
                    <a:pt x="410" y="106"/>
                  </a:lnTo>
                  <a:lnTo>
                    <a:pt x="412" y="114"/>
                  </a:lnTo>
                  <a:lnTo>
                    <a:pt x="414" y="120"/>
                  </a:lnTo>
                  <a:lnTo>
                    <a:pt x="414" y="127"/>
                  </a:lnTo>
                  <a:lnTo>
                    <a:pt x="414" y="133"/>
                  </a:lnTo>
                  <a:lnTo>
                    <a:pt x="416" y="141"/>
                  </a:lnTo>
                  <a:lnTo>
                    <a:pt x="418" y="148"/>
                  </a:lnTo>
                  <a:lnTo>
                    <a:pt x="418" y="156"/>
                  </a:lnTo>
                  <a:lnTo>
                    <a:pt x="418" y="161"/>
                  </a:lnTo>
                  <a:lnTo>
                    <a:pt x="418" y="171"/>
                  </a:lnTo>
                  <a:lnTo>
                    <a:pt x="418" y="179"/>
                  </a:lnTo>
                  <a:lnTo>
                    <a:pt x="418" y="186"/>
                  </a:lnTo>
                  <a:lnTo>
                    <a:pt x="418" y="192"/>
                  </a:lnTo>
                  <a:lnTo>
                    <a:pt x="416" y="201"/>
                  </a:lnTo>
                  <a:lnTo>
                    <a:pt x="416" y="209"/>
                  </a:lnTo>
                  <a:lnTo>
                    <a:pt x="414" y="215"/>
                  </a:lnTo>
                  <a:lnTo>
                    <a:pt x="414" y="222"/>
                  </a:lnTo>
                  <a:lnTo>
                    <a:pt x="414" y="228"/>
                  </a:lnTo>
                  <a:lnTo>
                    <a:pt x="414" y="236"/>
                  </a:lnTo>
                  <a:lnTo>
                    <a:pt x="412" y="239"/>
                  </a:lnTo>
                  <a:lnTo>
                    <a:pt x="412" y="247"/>
                  </a:lnTo>
                  <a:lnTo>
                    <a:pt x="412" y="253"/>
                  </a:lnTo>
                  <a:lnTo>
                    <a:pt x="412" y="258"/>
                  </a:lnTo>
                  <a:lnTo>
                    <a:pt x="410" y="266"/>
                  </a:lnTo>
                  <a:lnTo>
                    <a:pt x="410" y="272"/>
                  </a:lnTo>
                  <a:lnTo>
                    <a:pt x="409" y="277"/>
                  </a:lnTo>
                  <a:lnTo>
                    <a:pt x="409" y="285"/>
                  </a:lnTo>
                  <a:lnTo>
                    <a:pt x="409" y="291"/>
                  </a:lnTo>
                  <a:lnTo>
                    <a:pt x="409" y="296"/>
                  </a:lnTo>
                  <a:lnTo>
                    <a:pt x="409" y="304"/>
                  </a:lnTo>
                  <a:lnTo>
                    <a:pt x="409" y="310"/>
                  </a:lnTo>
                  <a:lnTo>
                    <a:pt x="407" y="315"/>
                  </a:lnTo>
                  <a:lnTo>
                    <a:pt x="407" y="323"/>
                  </a:lnTo>
                  <a:lnTo>
                    <a:pt x="407" y="329"/>
                  </a:lnTo>
                  <a:lnTo>
                    <a:pt x="407" y="336"/>
                  </a:lnTo>
                  <a:lnTo>
                    <a:pt x="407" y="342"/>
                  </a:lnTo>
                  <a:lnTo>
                    <a:pt x="407" y="348"/>
                  </a:lnTo>
                  <a:lnTo>
                    <a:pt x="407" y="355"/>
                  </a:lnTo>
                  <a:lnTo>
                    <a:pt x="407" y="361"/>
                  </a:lnTo>
                  <a:lnTo>
                    <a:pt x="405" y="367"/>
                  </a:lnTo>
                  <a:lnTo>
                    <a:pt x="405" y="374"/>
                  </a:lnTo>
                  <a:lnTo>
                    <a:pt x="405" y="380"/>
                  </a:lnTo>
                  <a:lnTo>
                    <a:pt x="405" y="386"/>
                  </a:lnTo>
                  <a:lnTo>
                    <a:pt x="403" y="393"/>
                  </a:lnTo>
                  <a:lnTo>
                    <a:pt x="403" y="399"/>
                  </a:lnTo>
                  <a:lnTo>
                    <a:pt x="403" y="405"/>
                  </a:lnTo>
                  <a:lnTo>
                    <a:pt x="403" y="412"/>
                  </a:lnTo>
                  <a:lnTo>
                    <a:pt x="486" y="391"/>
                  </a:lnTo>
                  <a:lnTo>
                    <a:pt x="486" y="395"/>
                  </a:lnTo>
                  <a:lnTo>
                    <a:pt x="488" y="397"/>
                  </a:lnTo>
                  <a:lnTo>
                    <a:pt x="490" y="399"/>
                  </a:lnTo>
                  <a:lnTo>
                    <a:pt x="492" y="399"/>
                  </a:lnTo>
                  <a:lnTo>
                    <a:pt x="492" y="393"/>
                  </a:lnTo>
                  <a:lnTo>
                    <a:pt x="492" y="388"/>
                  </a:lnTo>
                  <a:lnTo>
                    <a:pt x="492" y="384"/>
                  </a:lnTo>
                  <a:lnTo>
                    <a:pt x="494" y="380"/>
                  </a:lnTo>
                  <a:lnTo>
                    <a:pt x="494" y="374"/>
                  </a:lnTo>
                  <a:lnTo>
                    <a:pt x="494" y="370"/>
                  </a:lnTo>
                  <a:lnTo>
                    <a:pt x="494" y="365"/>
                  </a:lnTo>
                  <a:lnTo>
                    <a:pt x="494" y="361"/>
                  </a:lnTo>
                  <a:lnTo>
                    <a:pt x="494" y="355"/>
                  </a:lnTo>
                  <a:lnTo>
                    <a:pt x="494" y="351"/>
                  </a:lnTo>
                  <a:lnTo>
                    <a:pt x="494" y="346"/>
                  </a:lnTo>
                  <a:lnTo>
                    <a:pt x="494" y="342"/>
                  </a:lnTo>
                  <a:lnTo>
                    <a:pt x="494" y="338"/>
                  </a:lnTo>
                  <a:lnTo>
                    <a:pt x="494" y="332"/>
                  </a:lnTo>
                  <a:lnTo>
                    <a:pt x="494" y="329"/>
                  </a:lnTo>
                  <a:lnTo>
                    <a:pt x="496" y="325"/>
                  </a:lnTo>
                  <a:lnTo>
                    <a:pt x="494" y="319"/>
                  </a:lnTo>
                  <a:lnTo>
                    <a:pt x="494" y="313"/>
                  </a:lnTo>
                  <a:lnTo>
                    <a:pt x="494" y="310"/>
                  </a:lnTo>
                  <a:lnTo>
                    <a:pt x="494" y="306"/>
                  </a:lnTo>
                  <a:lnTo>
                    <a:pt x="494" y="298"/>
                  </a:lnTo>
                  <a:lnTo>
                    <a:pt x="492" y="291"/>
                  </a:lnTo>
                  <a:lnTo>
                    <a:pt x="492" y="285"/>
                  </a:lnTo>
                  <a:lnTo>
                    <a:pt x="492" y="281"/>
                  </a:lnTo>
                  <a:lnTo>
                    <a:pt x="490" y="277"/>
                  </a:lnTo>
                  <a:lnTo>
                    <a:pt x="490" y="274"/>
                  </a:lnTo>
                  <a:lnTo>
                    <a:pt x="488" y="264"/>
                  </a:lnTo>
                  <a:lnTo>
                    <a:pt x="486" y="256"/>
                  </a:lnTo>
                  <a:lnTo>
                    <a:pt x="485" y="249"/>
                  </a:lnTo>
                  <a:lnTo>
                    <a:pt x="481" y="241"/>
                  </a:lnTo>
                  <a:lnTo>
                    <a:pt x="481" y="234"/>
                  </a:lnTo>
                  <a:lnTo>
                    <a:pt x="479" y="226"/>
                  </a:lnTo>
                  <a:lnTo>
                    <a:pt x="477" y="217"/>
                  </a:lnTo>
                  <a:lnTo>
                    <a:pt x="475" y="211"/>
                  </a:lnTo>
                  <a:lnTo>
                    <a:pt x="475" y="201"/>
                  </a:lnTo>
                  <a:lnTo>
                    <a:pt x="473" y="194"/>
                  </a:lnTo>
                  <a:lnTo>
                    <a:pt x="471" y="186"/>
                  </a:lnTo>
                  <a:lnTo>
                    <a:pt x="469" y="179"/>
                  </a:lnTo>
                  <a:lnTo>
                    <a:pt x="467" y="169"/>
                  </a:lnTo>
                  <a:lnTo>
                    <a:pt x="467" y="161"/>
                  </a:lnTo>
                  <a:lnTo>
                    <a:pt x="466" y="156"/>
                  </a:lnTo>
                  <a:lnTo>
                    <a:pt x="464" y="148"/>
                  </a:lnTo>
                  <a:lnTo>
                    <a:pt x="462" y="139"/>
                  </a:lnTo>
                  <a:lnTo>
                    <a:pt x="460" y="133"/>
                  </a:lnTo>
                  <a:lnTo>
                    <a:pt x="456" y="125"/>
                  </a:lnTo>
                  <a:lnTo>
                    <a:pt x="454" y="118"/>
                  </a:lnTo>
                  <a:lnTo>
                    <a:pt x="452" y="110"/>
                  </a:lnTo>
                  <a:lnTo>
                    <a:pt x="450" y="103"/>
                  </a:lnTo>
                  <a:lnTo>
                    <a:pt x="447" y="97"/>
                  </a:lnTo>
                  <a:lnTo>
                    <a:pt x="445" y="89"/>
                  </a:lnTo>
                  <a:lnTo>
                    <a:pt x="441" y="84"/>
                  </a:lnTo>
                  <a:lnTo>
                    <a:pt x="437" y="76"/>
                  </a:lnTo>
                  <a:lnTo>
                    <a:pt x="433" y="68"/>
                  </a:lnTo>
                  <a:lnTo>
                    <a:pt x="429" y="63"/>
                  </a:lnTo>
                  <a:lnTo>
                    <a:pt x="424" y="57"/>
                  </a:lnTo>
                  <a:lnTo>
                    <a:pt x="420" y="53"/>
                  </a:lnTo>
                  <a:lnTo>
                    <a:pt x="414" y="47"/>
                  </a:lnTo>
                  <a:lnTo>
                    <a:pt x="407" y="42"/>
                  </a:lnTo>
                  <a:lnTo>
                    <a:pt x="401" y="36"/>
                  </a:lnTo>
                  <a:lnTo>
                    <a:pt x="395" y="32"/>
                  </a:lnTo>
                  <a:lnTo>
                    <a:pt x="390" y="30"/>
                  </a:lnTo>
                  <a:lnTo>
                    <a:pt x="382" y="28"/>
                  </a:lnTo>
                  <a:lnTo>
                    <a:pt x="376" y="27"/>
                  </a:lnTo>
                  <a:lnTo>
                    <a:pt x="369" y="27"/>
                  </a:lnTo>
                  <a:lnTo>
                    <a:pt x="363" y="23"/>
                  </a:lnTo>
                  <a:lnTo>
                    <a:pt x="355" y="23"/>
                  </a:lnTo>
                  <a:lnTo>
                    <a:pt x="348" y="21"/>
                  </a:lnTo>
                  <a:lnTo>
                    <a:pt x="342" y="21"/>
                  </a:lnTo>
                  <a:lnTo>
                    <a:pt x="336" y="19"/>
                  </a:lnTo>
                  <a:lnTo>
                    <a:pt x="331" y="19"/>
                  </a:lnTo>
                  <a:lnTo>
                    <a:pt x="323" y="17"/>
                  </a:lnTo>
                  <a:lnTo>
                    <a:pt x="317" y="17"/>
                  </a:lnTo>
                  <a:lnTo>
                    <a:pt x="310" y="15"/>
                  </a:lnTo>
                  <a:lnTo>
                    <a:pt x="304" y="15"/>
                  </a:lnTo>
                  <a:lnTo>
                    <a:pt x="298" y="13"/>
                  </a:lnTo>
                  <a:lnTo>
                    <a:pt x="291" y="13"/>
                  </a:lnTo>
                  <a:lnTo>
                    <a:pt x="283" y="13"/>
                  </a:lnTo>
                  <a:lnTo>
                    <a:pt x="277" y="13"/>
                  </a:lnTo>
                  <a:lnTo>
                    <a:pt x="272" y="11"/>
                  </a:lnTo>
                  <a:lnTo>
                    <a:pt x="264" y="11"/>
                  </a:lnTo>
                  <a:lnTo>
                    <a:pt x="258" y="11"/>
                  </a:lnTo>
                  <a:lnTo>
                    <a:pt x="251" y="11"/>
                  </a:lnTo>
                  <a:lnTo>
                    <a:pt x="245" y="9"/>
                  </a:lnTo>
                  <a:lnTo>
                    <a:pt x="239" y="9"/>
                  </a:lnTo>
                  <a:lnTo>
                    <a:pt x="232" y="9"/>
                  </a:lnTo>
                  <a:lnTo>
                    <a:pt x="228" y="8"/>
                  </a:lnTo>
                  <a:lnTo>
                    <a:pt x="220" y="8"/>
                  </a:lnTo>
                  <a:lnTo>
                    <a:pt x="215" y="8"/>
                  </a:lnTo>
                  <a:lnTo>
                    <a:pt x="209" y="6"/>
                  </a:lnTo>
                  <a:lnTo>
                    <a:pt x="203" y="6"/>
                  </a:lnTo>
                  <a:lnTo>
                    <a:pt x="198" y="6"/>
                  </a:lnTo>
                  <a:lnTo>
                    <a:pt x="192" y="6"/>
                  </a:lnTo>
                  <a:lnTo>
                    <a:pt x="184" y="4"/>
                  </a:lnTo>
                  <a:lnTo>
                    <a:pt x="179" y="2"/>
                  </a:lnTo>
                  <a:lnTo>
                    <a:pt x="173" y="0"/>
                  </a:lnTo>
                  <a:lnTo>
                    <a:pt x="167" y="0"/>
                  </a:lnTo>
                  <a:lnTo>
                    <a:pt x="160" y="0"/>
                  </a:lnTo>
                  <a:lnTo>
                    <a:pt x="154" y="0"/>
                  </a:lnTo>
                  <a:lnTo>
                    <a:pt x="148" y="0"/>
                  </a:lnTo>
                  <a:lnTo>
                    <a:pt x="142" y="0"/>
                  </a:lnTo>
                  <a:lnTo>
                    <a:pt x="137" y="0"/>
                  </a:lnTo>
                  <a:lnTo>
                    <a:pt x="131" y="0"/>
                  </a:lnTo>
                  <a:lnTo>
                    <a:pt x="123" y="0"/>
                  </a:lnTo>
                  <a:lnTo>
                    <a:pt x="118" y="0"/>
                  </a:lnTo>
                  <a:lnTo>
                    <a:pt x="112" y="0"/>
                  </a:lnTo>
                  <a:lnTo>
                    <a:pt x="106" y="0"/>
                  </a:lnTo>
                  <a:lnTo>
                    <a:pt x="101" y="0"/>
                  </a:lnTo>
                  <a:lnTo>
                    <a:pt x="95" y="0"/>
                  </a:lnTo>
                  <a:lnTo>
                    <a:pt x="89" y="0"/>
                  </a:lnTo>
                  <a:lnTo>
                    <a:pt x="82" y="2"/>
                  </a:lnTo>
                  <a:lnTo>
                    <a:pt x="76" y="2"/>
                  </a:lnTo>
                  <a:lnTo>
                    <a:pt x="70" y="4"/>
                  </a:lnTo>
                  <a:lnTo>
                    <a:pt x="64" y="4"/>
                  </a:lnTo>
                  <a:lnTo>
                    <a:pt x="59" y="4"/>
                  </a:lnTo>
                  <a:lnTo>
                    <a:pt x="53" y="6"/>
                  </a:lnTo>
                  <a:lnTo>
                    <a:pt x="47" y="6"/>
                  </a:lnTo>
                  <a:lnTo>
                    <a:pt x="40" y="6"/>
                  </a:lnTo>
                  <a:lnTo>
                    <a:pt x="34" y="8"/>
                  </a:lnTo>
                  <a:lnTo>
                    <a:pt x="28" y="8"/>
                  </a:lnTo>
                  <a:lnTo>
                    <a:pt x="23" y="9"/>
                  </a:lnTo>
                  <a:lnTo>
                    <a:pt x="15" y="11"/>
                  </a:lnTo>
                  <a:lnTo>
                    <a:pt x="11" y="11"/>
                  </a:lnTo>
                  <a:lnTo>
                    <a:pt x="4" y="11"/>
                  </a:lnTo>
                  <a:lnTo>
                    <a:pt x="0" y="13"/>
                  </a:lnTo>
                  <a:lnTo>
                    <a:pt x="11"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2" name="Freeform 220"/>
            <p:cNvSpPr>
              <a:spLocks/>
            </p:cNvSpPr>
            <p:nvPr/>
          </p:nvSpPr>
          <p:spPr bwMode="auto">
            <a:xfrm>
              <a:off x="1070" y="3834"/>
              <a:ext cx="256" cy="181"/>
            </a:xfrm>
            <a:custGeom>
              <a:avLst/>
              <a:gdLst>
                <a:gd name="T0" fmla="*/ 0 w 511"/>
                <a:gd name="T1" fmla="*/ 1 h 361"/>
                <a:gd name="T2" fmla="*/ 0 w 511"/>
                <a:gd name="T3" fmla="*/ 1 h 361"/>
                <a:gd name="T4" fmla="*/ 0 w 511"/>
                <a:gd name="T5" fmla="*/ 1 h 361"/>
                <a:gd name="T6" fmla="*/ 0 w 511"/>
                <a:gd name="T7" fmla="*/ 1 h 361"/>
                <a:gd name="T8" fmla="*/ 1 w 511"/>
                <a:gd name="T9" fmla="*/ 1 h 361"/>
                <a:gd name="T10" fmla="*/ 1 w 511"/>
                <a:gd name="T11" fmla="*/ 1 h 361"/>
                <a:gd name="T12" fmla="*/ 1 w 511"/>
                <a:gd name="T13" fmla="*/ 1 h 361"/>
                <a:gd name="T14" fmla="*/ 1 w 511"/>
                <a:gd name="T15" fmla="*/ 1 h 361"/>
                <a:gd name="T16" fmla="*/ 1 w 511"/>
                <a:gd name="T17" fmla="*/ 1 h 361"/>
                <a:gd name="T18" fmla="*/ 1 w 511"/>
                <a:gd name="T19" fmla="*/ 1 h 361"/>
                <a:gd name="T20" fmla="*/ 1 w 511"/>
                <a:gd name="T21" fmla="*/ 1 h 361"/>
                <a:gd name="T22" fmla="*/ 1 w 511"/>
                <a:gd name="T23" fmla="*/ 1 h 361"/>
                <a:gd name="T24" fmla="*/ 1 w 511"/>
                <a:gd name="T25" fmla="*/ 1 h 361"/>
                <a:gd name="T26" fmla="*/ 1 w 511"/>
                <a:gd name="T27" fmla="*/ 1 h 361"/>
                <a:gd name="T28" fmla="*/ 1 w 511"/>
                <a:gd name="T29" fmla="*/ 1 h 361"/>
                <a:gd name="T30" fmla="*/ 1 w 511"/>
                <a:gd name="T31" fmla="*/ 1 h 361"/>
                <a:gd name="T32" fmla="*/ 1 w 511"/>
                <a:gd name="T33" fmla="*/ 1 h 361"/>
                <a:gd name="T34" fmla="*/ 1 w 511"/>
                <a:gd name="T35" fmla="*/ 1 h 361"/>
                <a:gd name="T36" fmla="*/ 1 w 511"/>
                <a:gd name="T37" fmla="*/ 1 h 361"/>
                <a:gd name="T38" fmla="*/ 1 w 511"/>
                <a:gd name="T39" fmla="*/ 1 h 361"/>
                <a:gd name="T40" fmla="*/ 1 w 511"/>
                <a:gd name="T41" fmla="*/ 1 h 361"/>
                <a:gd name="T42" fmla="*/ 1 w 511"/>
                <a:gd name="T43" fmla="*/ 1 h 361"/>
                <a:gd name="T44" fmla="*/ 1 w 511"/>
                <a:gd name="T45" fmla="*/ 1 h 361"/>
                <a:gd name="T46" fmla="*/ 1 w 511"/>
                <a:gd name="T47" fmla="*/ 1 h 361"/>
                <a:gd name="T48" fmla="*/ 1 w 511"/>
                <a:gd name="T49" fmla="*/ 1 h 361"/>
                <a:gd name="T50" fmla="*/ 1 w 511"/>
                <a:gd name="T51" fmla="*/ 1 h 361"/>
                <a:gd name="T52" fmla="*/ 1 w 511"/>
                <a:gd name="T53" fmla="*/ 1 h 361"/>
                <a:gd name="T54" fmla="*/ 1 w 511"/>
                <a:gd name="T55" fmla="*/ 1 h 361"/>
                <a:gd name="T56" fmla="*/ 1 w 511"/>
                <a:gd name="T57" fmla="*/ 1 h 361"/>
                <a:gd name="T58" fmla="*/ 1 w 511"/>
                <a:gd name="T59" fmla="*/ 1 h 361"/>
                <a:gd name="T60" fmla="*/ 1 w 511"/>
                <a:gd name="T61" fmla="*/ 1 h 361"/>
                <a:gd name="T62" fmla="*/ 1 w 511"/>
                <a:gd name="T63" fmla="*/ 1 h 361"/>
                <a:gd name="T64" fmla="*/ 1 w 511"/>
                <a:gd name="T65" fmla="*/ 1 h 361"/>
                <a:gd name="T66" fmla="*/ 1 w 511"/>
                <a:gd name="T67" fmla="*/ 1 h 361"/>
                <a:gd name="T68" fmla="*/ 1 w 511"/>
                <a:gd name="T69" fmla="*/ 1 h 361"/>
                <a:gd name="T70" fmla="*/ 1 w 511"/>
                <a:gd name="T71" fmla="*/ 1 h 361"/>
                <a:gd name="T72" fmla="*/ 1 w 511"/>
                <a:gd name="T73" fmla="*/ 1 h 361"/>
                <a:gd name="T74" fmla="*/ 1 w 511"/>
                <a:gd name="T75" fmla="*/ 1 h 361"/>
                <a:gd name="T76" fmla="*/ 1 w 511"/>
                <a:gd name="T77" fmla="*/ 1 h 361"/>
                <a:gd name="T78" fmla="*/ 1 w 511"/>
                <a:gd name="T79" fmla="*/ 1 h 361"/>
                <a:gd name="T80" fmla="*/ 1 w 511"/>
                <a:gd name="T81" fmla="*/ 1 h 361"/>
                <a:gd name="T82" fmla="*/ 1 w 511"/>
                <a:gd name="T83" fmla="*/ 1 h 361"/>
                <a:gd name="T84" fmla="*/ 1 w 511"/>
                <a:gd name="T85" fmla="*/ 1 h 361"/>
                <a:gd name="T86" fmla="*/ 1 w 511"/>
                <a:gd name="T87" fmla="*/ 1 h 361"/>
                <a:gd name="T88" fmla="*/ 1 w 511"/>
                <a:gd name="T89" fmla="*/ 1 h 361"/>
                <a:gd name="T90" fmla="*/ 1 w 511"/>
                <a:gd name="T91" fmla="*/ 1 h 361"/>
                <a:gd name="T92" fmla="*/ 1 w 511"/>
                <a:gd name="T93" fmla="*/ 1 h 361"/>
                <a:gd name="T94" fmla="*/ 1 w 511"/>
                <a:gd name="T95" fmla="*/ 1 h 361"/>
                <a:gd name="T96" fmla="*/ 1 w 511"/>
                <a:gd name="T97" fmla="*/ 1 h 361"/>
                <a:gd name="T98" fmla="*/ 1 w 511"/>
                <a:gd name="T99" fmla="*/ 1 h 361"/>
                <a:gd name="T100" fmla="*/ 1 w 511"/>
                <a:gd name="T101" fmla="*/ 1 h 361"/>
                <a:gd name="T102" fmla="*/ 1 w 511"/>
                <a:gd name="T103" fmla="*/ 1 h 361"/>
                <a:gd name="T104" fmla="*/ 1 w 511"/>
                <a:gd name="T105" fmla="*/ 1 h 361"/>
                <a:gd name="T106" fmla="*/ 1 w 511"/>
                <a:gd name="T107" fmla="*/ 0 h 3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11"/>
                <a:gd name="T163" fmla="*/ 0 h 361"/>
                <a:gd name="T164" fmla="*/ 511 w 511"/>
                <a:gd name="T165" fmla="*/ 361 h 3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11" h="361">
                  <a:moveTo>
                    <a:pt x="2" y="0"/>
                  </a:moveTo>
                  <a:lnTo>
                    <a:pt x="0" y="6"/>
                  </a:lnTo>
                  <a:lnTo>
                    <a:pt x="0" y="10"/>
                  </a:lnTo>
                  <a:lnTo>
                    <a:pt x="0" y="13"/>
                  </a:lnTo>
                  <a:lnTo>
                    <a:pt x="0" y="19"/>
                  </a:lnTo>
                  <a:lnTo>
                    <a:pt x="0" y="23"/>
                  </a:lnTo>
                  <a:lnTo>
                    <a:pt x="0" y="29"/>
                  </a:lnTo>
                  <a:lnTo>
                    <a:pt x="0" y="32"/>
                  </a:lnTo>
                  <a:lnTo>
                    <a:pt x="0" y="38"/>
                  </a:lnTo>
                  <a:lnTo>
                    <a:pt x="0" y="42"/>
                  </a:lnTo>
                  <a:lnTo>
                    <a:pt x="0" y="48"/>
                  </a:lnTo>
                  <a:lnTo>
                    <a:pt x="0" y="51"/>
                  </a:lnTo>
                  <a:lnTo>
                    <a:pt x="0" y="55"/>
                  </a:lnTo>
                  <a:lnTo>
                    <a:pt x="0" y="61"/>
                  </a:lnTo>
                  <a:lnTo>
                    <a:pt x="0" y="65"/>
                  </a:lnTo>
                  <a:lnTo>
                    <a:pt x="0" y="70"/>
                  </a:lnTo>
                  <a:lnTo>
                    <a:pt x="0" y="76"/>
                  </a:lnTo>
                  <a:lnTo>
                    <a:pt x="0" y="80"/>
                  </a:lnTo>
                  <a:lnTo>
                    <a:pt x="0" y="84"/>
                  </a:lnTo>
                  <a:lnTo>
                    <a:pt x="0" y="91"/>
                  </a:lnTo>
                  <a:lnTo>
                    <a:pt x="0" y="97"/>
                  </a:lnTo>
                  <a:lnTo>
                    <a:pt x="0" y="101"/>
                  </a:lnTo>
                  <a:lnTo>
                    <a:pt x="0" y="108"/>
                  </a:lnTo>
                  <a:lnTo>
                    <a:pt x="2" y="112"/>
                  </a:lnTo>
                  <a:lnTo>
                    <a:pt x="2" y="120"/>
                  </a:lnTo>
                  <a:lnTo>
                    <a:pt x="2" y="126"/>
                  </a:lnTo>
                  <a:lnTo>
                    <a:pt x="2" y="131"/>
                  </a:lnTo>
                  <a:lnTo>
                    <a:pt x="4" y="137"/>
                  </a:lnTo>
                  <a:lnTo>
                    <a:pt x="4" y="143"/>
                  </a:lnTo>
                  <a:lnTo>
                    <a:pt x="4" y="150"/>
                  </a:lnTo>
                  <a:lnTo>
                    <a:pt x="6" y="156"/>
                  </a:lnTo>
                  <a:lnTo>
                    <a:pt x="7" y="164"/>
                  </a:lnTo>
                  <a:lnTo>
                    <a:pt x="9" y="171"/>
                  </a:lnTo>
                  <a:lnTo>
                    <a:pt x="9" y="179"/>
                  </a:lnTo>
                  <a:lnTo>
                    <a:pt x="9" y="186"/>
                  </a:lnTo>
                  <a:lnTo>
                    <a:pt x="9" y="190"/>
                  </a:lnTo>
                  <a:lnTo>
                    <a:pt x="9" y="194"/>
                  </a:lnTo>
                  <a:lnTo>
                    <a:pt x="11" y="200"/>
                  </a:lnTo>
                  <a:lnTo>
                    <a:pt x="11" y="203"/>
                  </a:lnTo>
                  <a:lnTo>
                    <a:pt x="11" y="207"/>
                  </a:lnTo>
                  <a:lnTo>
                    <a:pt x="13" y="213"/>
                  </a:lnTo>
                  <a:lnTo>
                    <a:pt x="13" y="217"/>
                  </a:lnTo>
                  <a:lnTo>
                    <a:pt x="15" y="222"/>
                  </a:lnTo>
                  <a:lnTo>
                    <a:pt x="15" y="226"/>
                  </a:lnTo>
                  <a:lnTo>
                    <a:pt x="15" y="230"/>
                  </a:lnTo>
                  <a:lnTo>
                    <a:pt x="17" y="234"/>
                  </a:lnTo>
                  <a:lnTo>
                    <a:pt x="19" y="240"/>
                  </a:lnTo>
                  <a:lnTo>
                    <a:pt x="19" y="243"/>
                  </a:lnTo>
                  <a:lnTo>
                    <a:pt x="21" y="247"/>
                  </a:lnTo>
                  <a:lnTo>
                    <a:pt x="23" y="253"/>
                  </a:lnTo>
                  <a:lnTo>
                    <a:pt x="23" y="257"/>
                  </a:lnTo>
                  <a:lnTo>
                    <a:pt x="25" y="260"/>
                  </a:lnTo>
                  <a:lnTo>
                    <a:pt x="25" y="264"/>
                  </a:lnTo>
                  <a:lnTo>
                    <a:pt x="27" y="270"/>
                  </a:lnTo>
                  <a:lnTo>
                    <a:pt x="28" y="274"/>
                  </a:lnTo>
                  <a:lnTo>
                    <a:pt x="30" y="278"/>
                  </a:lnTo>
                  <a:lnTo>
                    <a:pt x="32" y="281"/>
                  </a:lnTo>
                  <a:lnTo>
                    <a:pt x="34" y="287"/>
                  </a:lnTo>
                  <a:lnTo>
                    <a:pt x="38" y="291"/>
                  </a:lnTo>
                  <a:lnTo>
                    <a:pt x="40" y="295"/>
                  </a:lnTo>
                  <a:lnTo>
                    <a:pt x="42" y="300"/>
                  </a:lnTo>
                  <a:lnTo>
                    <a:pt x="46" y="304"/>
                  </a:lnTo>
                  <a:lnTo>
                    <a:pt x="49" y="308"/>
                  </a:lnTo>
                  <a:lnTo>
                    <a:pt x="53" y="308"/>
                  </a:lnTo>
                  <a:lnTo>
                    <a:pt x="59" y="310"/>
                  </a:lnTo>
                  <a:lnTo>
                    <a:pt x="63" y="310"/>
                  </a:lnTo>
                  <a:lnTo>
                    <a:pt x="66" y="312"/>
                  </a:lnTo>
                  <a:lnTo>
                    <a:pt x="70" y="312"/>
                  </a:lnTo>
                  <a:lnTo>
                    <a:pt x="76" y="312"/>
                  </a:lnTo>
                  <a:lnTo>
                    <a:pt x="80" y="312"/>
                  </a:lnTo>
                  <a:lnTo>
                    <a:pt x="84" y="314"/>
                  </a:lnTo>
                  <a:lnTo>
                    <a:pt x="89" y="314"/>
                  </a:lnTo>
                  <a:lnTo>
                    <a:pt x="93" y="314"/>
                  </a:lnTo>
                  <a:lnTo>
                    <a:pt x="97" y="316"/>
                  </a:lnTo>
                  <a:lnTo>
                    <a:pt x="103" y="316"/>
                  </a:lnTo>
                  <a:lnTo>
                    <a:pt x="106" y="317"/>
                  </a:lnTo>
                  <a:lnTo>
                    <a:pt x="112" y="317"/>
                  </a:lnTo>
                  <a:lnTo>
                    <a:pt x="116" y="317"/>
                  </a:lnTo>
                  <a:lnTo>
                    <a:pt x="122" y="319"/>
                  </a:lnTo>
                  <a:lnTo>
                    <a:pt x="125" y="319"/>
                  </a:lnTo>
                  <a:lnTo>
                    <a:pt x="131" y="319"/>
                  </a:lnTo>
                  <a:lnTo>
                    <a:pt x="135" y="319"/>
                  </a:lnTo>
                  <a:lnTo>
                    <a:pt x="141" y="319"/>
                  </a:lnTo>
                  <a:lnTo>
                    <a:pt x="144" y="319"/>
                  </a:lnTo>
                  <a:lnTo>
                    <a:pt x="150" y="321"/>
                  </a:lnTo>
                  <a:lnTo>
                    <a:pt x="156" y="321"/>
                  </a:lnTo>
                  <a:lnTo>
                    <a:pt x="160" y="323"/>
                  </a:lnTo>
                  <a:lnTo>
                    <a:pt x="163" y="323"/>
                  </a:lnTo>
                  <a:lnTo>
                    <a:pt x="169" y="323"/>
                  </a:lnTo>
                  <a:lnTo>
                    <a:pt x="173" y="323"/>
                  </a:lnTo>
                  <a:lnTo>
                    <a:pt x="179" y="325"/>
                  </a:lnTo>
                  <a:lnTo>
                    <a:pt x="182" y="325"/>
                  </a:lnTo>
                  <a:lnTo>
                    <a:pt x="186" y="325"/>
                  </a:lnTo>
                  <a:lnTo>
                    <a:pt x="192" y="327"/>
                  </a:lnTo>
                  <a:lnTo>
                    <a:pt x="198" y="327"/>
                  </a:lnTo>
                  <a:lnTo>
                    <a:pt x="201" y="327"/>
                  </a:lnTo>
                  <a:lnTo>
                    <a:pt x="205" y="327"/>
                  </a:lnTo>
                  <a:lnTo>
                    <a:pt x="211" y="329"/>
                  </a:lnTo>
                  <a:lnTo>
                    <a:pt x="215" y="329"/>
                  </a:lnTo>
                  <a:lnTo>
                    <a:pt x="220" y="329"/>
                  </a:lnTo>
                  <a:lnTo>
                    <a:pt x="224" y="331"/>
                  </a:lnTo>
                  <a:lnTo>
                    <a:pt x="228" y="331"/>
                  </a:lnTo>
                  <a:lnTo>
                    <a:pt x="234" y="333"/>
                  </a:lnTo>
                  <a:lnTo>
                    <a:pt x="239" y="333"/>
                  </a:lnTo>
                  <a:lnTo>
                    <a:pt x="243" y="333"/>
                  </a:lnTo>
                  <a:lnTo>
                    <a:pt x="247" y="335"/>
                  </a:lnTo>
                  <a:lnTo>
                    <a:pt x="253" y="335"/>
                  </a:lnTo>
                  <a:lnTo>
                    <a:pt x="257" y="335"/>
                  </a:lnTo>
                  <a:lnTo>
                    <a:pt x="262" y="336"/>
                  </a:lnTo>
                  <a:lnTo>
                    <a:pt x="268" y="336"/>
                  </a:lnTo>
                  <a:lnTo>
                    <a:pt x="272" y="336"/>
                  </a:lnTo>
                  <a:lnTo>
                    <a:pt x="276" y="336"/>
                  </a:lnTo>
                  <a:lnTo>
                    <a:pt x="281" y="338"/>
                  </a:lnTo>
                  <a:lnTo>
                    <a:pt x="287" y="338"/>
                  </a:lnTo>
                  <a:lnTo>
                    <a:pt x="291" y="340"/>
                  </a:lnTo>
                  <a:lnTo>
                    <a:pt x="295" y="340"/>
                  </a:lnTo>
                  <a:lnTo>
                    <a:pt x="300" y="342"/>
                  </a:lnTo>
                  <a:lnTo>
                    <a:pt x="304" y="342"/>
                  </a:lnTo>
                  <a:lnTo>
                    <a:pt x="310" y="344"/>
                  </a:lnTo>
                  <a:lnTo>
                    <a:pt x="315" y="344"/>
                  </a:lnTo>
                  <a:lnTo>
                    <a:pt x="319" y="346"/>
                  </a:lnTo>
                  <a:lnTo>
                    <a:pt x="325" y="346"/>
                  </a:lnTo>
                  <a:lnTo>
                    <a:pt x="329" y="348"/>
                  </a:lnTo>
                  <a:lnTo>
                    <a:pt x="333" y="348"/>
                  </a:lnTo>
                  <a:lnTo>
                    <a:pt x="338" y="350"/>
                  </a:lnTo>
                  <a:lnTo>
                    <a:pt x="342" y="350"/>
                  </a:lnTo>
                  <a:lnTo>
                    <a:pt x="348" y="354"/>
                  </a:lnTo>
                  <a:lnTo>
                    <a:pt x="352" y="354"/>
                  </a:lnTo>
                  <a:lnTo>
                    <a:pt x="357" y="354"/>
                  </a:lnTo>
                  <a:lnTo>
                    <a:pt x="361" y="354"/>
                  </a:lnTo>
                  <a:lnTo>
                    <a:pt x="367" y="355"/>
                  </a:lnTo>
                  <a:lnTo>
                    <a:pt x="371" y="355"/>
                  </a:lnTo>
                  <a:lnTo>
                    <a:pt x="374" y="355"/>
                  </a:lnTo>
                  <a:lnTo>
                    <a:pt x="380" y="355"/>
                  </a:lnTo>
                  <a:lnTo>
                    <a:pt x="386" y="357"/>
                  </a:lnTo>
                  <a:lnTo>
                    <a:pt x="391" y="357"/>
                  </a:lnTo>
                  <a:lnTo>
                    <a:pt x="395" y="357"/>
                  </a:lnTo>
                  <a:lnTo>
                    <a:pt x="401" y="357"/>
                  </a:lnTo>
                  <a:lnTo>
                    <a:pt x="407" y="359"/>
                  </a:lnTo>
                  <a:lnTo>
                    <a:pt x="410" y="359"/>
                  </a:lnTo>
                  <a:lnTo>
                    <a:pt x="416" y="359"/>
                  </a:lnTo>
                  <a:lnTo>
                    <a:pt x="422" y="359"/>
                  </a:lnTo>
                  <a:lnTo>
                    <a:pt x="428" y="361"/>
                  </a:lnTo>
                  <a:lnTo>
                    <a:pt x="431" y="359"/>
                  </a:lnTo>
                  <a:lnTo>
                    <a:pt x="437" y="359"/>
                  </a:lnTo>
                  <a:lnTo>
                    <a:pt x="443" y="359"/>
                  </a:lnTo>
                  <a:lnTo>
                    <a:pt x="449" y="359"/>
                  </a:lnTo>
                  <a:lnTo>
                    <a:pt x="452" y="359"/>
                  </a:lnTo>
                  <a:lnTo>
                    <a:pt x="458" y="359"/>
                  </a:lnTo>
                  <a:lnTo>
                    <a:pt x="464" y="359"/>
                  </a:lnTo>
                  <a:lnTo>
                    <a:pt x="469" y="359"/>
                  </a:lnTo>
                  <a:lnTo>
                    <a:pt x="475" y="357"/>
                  </a:lnTo>
                  <a:lnTo>
                    <a:pt x="479" y="357"/>
                  </a:lnTo>
                  <a:lnTo>
                    <a:pt x="485" y="355"/>
                  </a:lnTo>
                  <a:lnTo>
                    <a:pt x="490" y="355"/>
                  </a:lnTo>
                  <a:lnTo>
                    <a:pt x="494" y="355"/>
                  </a:lnTo>
                  <a:lnTo>
                    <a:pt x="500" y="355"/>
                  </a:lnTo>
                  <a:lnTo>
                    <a:pt x="506" y="354"/>
                  </a:lnTo>
                  <a:lnTo>
                    <a:pt x="511" y="354"/>
                  </a:lnTo>
                  <a:lnTo>
                    <a:pt x="485" y="272"/>
                  </a:lnTo>
                  <a:lnTo>
                    <a:pt x="485" y="270"/>
                  </a:lnTo>
                  <a:lnTo>
                    <a:pt x="483" y="272"/>
                  </a:lnTo>
                  <a:lnTo>
                    <a:pt x="479" y="272"/>
                  </a:lnTo>
                  <a:lnTo>
                    <a:pt x="477" y="274"/>
                  </a:lnTo>
                  <a:lnTo>
                    <a:pt x="473" y="276"/>
                  </a:lnTo>
                  <a:lnTo>
                    <a:pt x="469" y="276"/>
                  </a:lnTo>
                  <a:lnTo>
                    <a:pt x="462" y="276"/>
                  </a:lnTo>
                  <a:lnTo>
                    <a:pt x="456" y="278"/>
                  </a:lnTo>
                  <a:lnTo>
                    <a:pt x="447" y="279"/>
                  </a:lnTo>
                  <a:lnTo>
                    <a:pt x="439" y="281"/>
                  </a:lnTo>
                  <a:lnTo>
                    <a:pt x="435" y="281"/>
                  </a:lnTo>
                  <a:lnTo>
                    <a:pt x="431" y="281"/>
                  </a:lnTo>
                  <a:lnTo>
                    <a:pt x="426" y="283"/>
                  </a:lnTo>
                  <a:lnTo>
                    <a:pt x="420" y="283"/>
                  </a:lnTo>
                  <a:lnTo>
                    <a:pt x="416" y="285"/>
                  </a:lnTo>
                  <a:lnTo>
                    <a:pt x="410" y="285"/>
                  </a:lnTo>
                  <a:lnTo>
                    <a:pt x="405" y="287"/>
                  </a:lnTo>
                  <a:lnTo>
                    <a:pt x="401" y="287"/>
                  </a:lnTo>
                  <a:lnTo>
                    <a:pt x="393" y="287"/>
                  </a:lnTo>
                  <a:lnTo>
                    <a:pt x="388" y="289"/>
                  </a:lnTo>
                  <a:lnTo>
                    <a:pt x="380" y="289"/>
                  </a:lnTo>
                  <a:lnTo>
                    <a:pt x="372" y="291"/>
                  </a:lnTo>
                  <a:lnTo>
                    <a:pt x="367" y="291"/>
                  </a:lnTo>
                  <a:lnTo>
                    <a:pt x="359" y="291"/>
                  </a:lnTo>
                  <a:lnTo>
                    <a:pt x="353" y="291"/>
                  </a:lnTo>
                  <a:lnTo>
                    <a:pt x="346" y="293"/>
                  </a:lnTo>
                  <a:lnTo>
                    <a:pt x="336" y="293"/>
                  </a:lnTo>
                  <a:lnTo>
                    <a:pt x="331" y="293"/>
                  </a:lnTo>
                  <a:lnTo>
                    <a:pt x="321" y="295"/>
                  </a:lnTo>
                  <a:lnTo>
                    <a:pt x="315" y="295"/>
                  </a:lnTo>
                  <a:lnTo>
                    <a:pt x="306" y="295"/>
                  </a:lnTo>
                  <a:lnTo>
                    <a:pt x="298" y="295"/>
                  </a:lnTo>
                  <a:lnTo>
                    <a:pt x="289" y="297"/>
                  </a:lnTo>
                  <a:lnTo>
                    <a:pt x="281" y="297"/>
                  </a:lnTo>
                  <a:lnTo>
                    <a:pt x="272" y="297"/>
                  </a:lnTo>
                  <a:lnTo>
                    <a:pt x="262" y="297"/>
                  </a:lnTo>
                  <a:lnTo>
                    <a:pt x="253" y="297"/>
                  </a:lnTo>
                  <a:lnTo>
                    <a:pt x="243" y="297"/>
                  </a:lnTo>
                  <a:lnTo>
                    <a:pt x="234" y="297"/>
                  </a:lnTo>
                  <a:lnTo>
                    <a:pt x="224" y="297"/>
                  </a:lnTo>
                  <a:lnTo>
                    <a:pt x="215" y="297"/>
                  </a:lnTo>
                  <a:lnTo>
                    <a:pt x="203" y="298"/>
                  </a:lnTo>
                  <a:lnTo>
                    <a:pt x="194" y="297"/>
                  </a:lnTo>
                  <a:lnTo>
                    <a:pt x="184" y="297"/>
                  </a:lnTo>
                  <a:lnTo>
                    <a:pt x="173" y="297"/>
                  </a:lnTo>
                  <a:lnTo>
                    <a:pt x="161" y="297"/>
                  </a:lnTo>
                  <a:lnTo>
                    <a:pt x="150" y="297"/>
                  </a:lnTo>
                  <a:lnTo>
                    <a:pt x="139" y="297"/>
                  </a:lnTo>
                  <a:lnTo>
                    <a:pt x="127" y="297"/>
                  </a:lnTo>
                  <a:lnTo>
                    <a:pt x="118" y="297"/>
                  </a:lnTo>
                  <a:lnTo>
                    <a:pt x="112" y="295"/>
                  </a:lnTo>
                  <a:lnTo>
                    <a:pt x="106" y="291"/>
                  </a:lnTo>
                  <a:lnTo>
                    <a:pt x="103" y="289"/>
                  </a:lnTo>
                  <a:lnTo>
                    <a:pt x="97" y="287"/>
                  </a:lnTo>
                  <a:lnTo>
                    <a:pt x="89" y="281"/>
                  </a:lnTo>
                  <a:lnTo>
                    <a:pt x="84" y="276"/>
                  </a:lnTo>
                  <a:lnTo>
                    <a:pt x="78" y="270"/>
                  </a:lnTo>
                  <a:lnTo>
                    <a:pt x="74" y="264"/>
                  </a:lnTo>
                  <a:lnTo>
                    <a:pt x="70" y="257"/>
                  </a:lnTo>
                  <a:lnTo>
                    <a:pt x="68" y="249"/>
                  </a:lnTo>
                  <a:lnTo>
                    <a:pt x="65" y="245"/>
                  </a:lnTo>
                  <a:lnTo>
                    <a:pt x="65" y="240"/>
                  </a:lnTo>
                  <a:lnTo>
                    <a:pt x="63" y="236"/>
                  </a:lnTo>
                  <a:lnTo>
                    <a:pt x="63" y="232"/>
                  </a:lnTo>
                  <a:lnTo>
                    <a:pt x="63" y="228"/>
                  </a:lnTo>
                  <a:lnTo>
                    <a:pt x="63" y="222"/>
                  </a:lnTo>
                  <a:lnTo>
                    <a:pt x="63" y="217"/>
                  </a:lnTo>
                  <a:lnTo>
                    <a:pt x="63" y="213"/>
                  </a:lnTo>
                  <a:lnTo>
                    <a:pt x="63" y="207"/>
                  </a:lnTo>
                  <a:lnTo>
                    <a:pt x="63" y="202"/>
                  </a:lnTo>
                  <a:lnTo>
                    <a:pt x="63" y="198"/>
                  </a:lnTo>
                  <a:lnTo>
                    <a:pt x="63" y="192"/>
                  </a:lnTo>
                  <a:lnTo>
                    <a:pt x="63" y="186"/>
                  </a:lnTo>
                  <a:lnTo>
                    <a:pt x="65" y="183"/>
                  </a:lnTo>
                  <a:lnTo>
                    <a:pt x="65" y="177"/>
                  </a:lnTo>
                  <a:lnTo>
                    <a:pt x="66" y="173"/>
                  </a:lnTo>
                  <a:lnTo>
                    <a:pt x="66" y="167"/>
                  </a:lnTo>
                  <a:lnTo>
                    <a:pt x="66" y="162"/>
                  </a:lnTo>
                  <a:lnTo>
                    <a:pt x="68" y="156"/>
                  </a:lnTo>
                  <a:lnTo>
                    <a:pt x="68" y="150"/>
                  </a:lnTo>
                  <a:lnTo>
                    <a:pt x="70" y="145"/>
                  </a:lnTo>
                  <a:lnTo>
                    <a:pt x="70" y="139"/>
                  </a:lnTo>
                  <a:lnTo>
                    <a:pt x="72" y="133"/>
                  </a:lnTo>
                  <a:lnTo>
                    <a:pt x="74" y="129"/>
                  </a:lnTo>
                  <a:lnTo>
                    <a:pt x="74" y="124"/>
                  </a:lnTo>
                  <a:lnTo>
                    <a:pt x="76" y="118"/>
                  </a:lnTo>
                  <a:lnTo>
                    <a:pt x="76" y="112"/>
                  </a:lnTo>
                  <a:lnTo>
                    <a:pt x="78" y="107"/>
                  </a:lnTo>
                  <a:lnTo>
                    <a:pt x="80" y="101"/>
                  </a:lnTo>
                  <a:lnTo>
                    <a:pt x="82" y="95"/>
                  </a:lnTo>
                  <a:lnTo>
                    <a:pt x="84" y="89"/>
                  </a:lnTo>
                  <a:lnTo>
                    <a:pt x="84" y="84"/>
                  </a:lnTo>
                  <a:lnTo>
                    <a:pt x="85" y="78"/>
                  </a:lnTo>
                  <a:lnTo>
                    <a:pt x="85" y="72"/>
                  </a:lnTo>
                  <a:lnTo>
                    <a:pt x="87" y="69"/>
                  </a:lnTo>
                  <a:lnTo>
                    <a:pt x="89" y="63"/>
                  </a:lnTo>
                  <a:lnTo>
                    <a:pt x="89" y="57"/>
                  </a:lnTo>
                  <a:lnTo>
                    <a:pt x="91" y="53"/>
                  </a:lnTo>
                  <a:lnTo>
                    <a:pt x="91" y="48"/>
                  </a:lnTo>
                  <a:lnTo>
                    <a:pt x="93" y="42"/>
                  </a:lnTo>
                  <a:lnTo>
                    <a:pt x="93" y="38"/>
                  </a:lnTo>
                  <a:lnTo>
                    <a:pt x="95" y="32"/>
                  </a:lnTo>
                  <a:lnTo>
                    <a:pt x="95" y="29"/>
                  </a:lnTo>
                  <a:lnTo>
                    <a:pt x="95" y="23"/>
                  </a:lnTo>
                  <a:lnTo>
                    <a:pt x="95" y="19"/>
                  </a:lnTo>
                  <a:lnTo>
                    <a:pt x="97" y="13"/>
                  </a:lnTo>
                  <a:lnTo>
                    <a:pt x="97" y="10"/>
                  </a:lnTo>
                  <a:lnTo>
                    <a:pt x="97"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3" name="Freeform 221"/>
            <p:cNvSpPr>
              <a:spLocks/>
            </p:cNvSpPr>
            <p:nvPr/>
          </p:nvSpPr>
          <p:spPr bwMode="auto">
            <a:xfrm>
              <a:off x="1127" y="3781"/>
              <a:ext cx="242" cy="191"/>
            </a:xfrm>
            <a:custGeom>
              <a:avLst/>
              <a:gdLst>
                <a:gd name="T0" fmla="*/ 0 w 485"/>
                <a:gd name="T1" fmla="*/ 1 h 382"/>
                <a:gd name="T2" fmla="*/ 0 w 485"/>
                <a:gd name="T3" fmla="*/ 1 h 382"/>
                <a:gd name="T4" fmla="*/ 0 w 485"/>
                <a:gd name="T5" fmla="*/ 1 h 382"/>
                <a:gd name="T6" fmla="*/ 0 w 485"/>
                <a:gd name="T7" fmla="*/ 1 h 382"/>
                <a:gd name="T8" fmla="*/ 0 w 485"/>
                <a:gd name="T9" fmla="*/ 1 h 382"/>
                <a:gd name="T10" fmla="*/ 0 w 485"/>
                <a:gd name="T11" fmla="*/ 1 h 382"/>
                <a:gd name="T12" fmla="*/ 0 w 485"/>
                <a:gd name="T13" fmla="*/ 1 h 382"/>
                <a:gd name="T14" fmla="*/ 0 w 485"/>
                <a:gd name="T15" fmla="*/ 1 h 382"/>
                <a:gd name="T16" fmla="*/ 0 w 485"/>
                <a:gd name="T17" fmla="*/ 1 h 382"/>
                <a:gd name="T18" fmla="*/ 0 w 485"/>
                <a:gd name="T19" fmla="*/ 1 h 382"/>
                <a:gd name="T20" fmla="*/ 0 w 485"/>
                <a:gd name="T21" fmla="*/ 1 h 382"/>
                <a:gd name="T22" fmla="*/ 0 w 485"/>
                <a:gd name="T23" fmla="*/ 1 h 382"/>
                <a:gd name="T24" fmla="*/ 0 w 485"/>
                <a:gd name="T25" fmla="*/ 1 h 382"/>
                <a:gd name="T26" fmla="*/ 0 w 485"/>
                <a:gd name="T27" fmla="*/ 1 h 382"/>
                <a:gd name="T28" fmla="*/ 0 w 485"/>
                <a:gd name="T29" fmla="*/ 1 h 382"/>
                <a:gd name="T30" fmla="*/ 0 w 485"/>
                <a:gd name="T31" fmla="*/ 1 h 382"/>
                <a:gd name="T32" fmla="*/ 0 w 485"/>
                <a:gd name="T33" fmla="*/ 1 h 382"/>
                <a:gd name="T34" fmla="*/ 0 w 485"/>
                <a:gd name="T35" fmla="*/ 1 h 382"/>
                <a:gd name="T36" fmla="*/ 0 w 485"/>
                <a:gd name="T37" fmla="*/ 1 h 382"/>
                <a:gd name="T38" fmla="*/ 0 w 485"/>
                <a:gd name="T39" fmla="*/ 1 h 382"/>
                <a:gd name="T40" fmla="*/ 0 w 485"/>
                <a:gd name="T41" fmla="*/ 1 h 382"/>
                <a:gd name="T42" fmla="*/ 0 w 485"/>
                <a:gd name="T43" fmla="*/ 1 h 382"/>
                <a:gd name="T44" fmla="*/ 0 w 485"/>
                <a:gd name="T45" fmla="*/ 1 h 382"/>
                <a:gd name="T46" fmla="*/ 0 w 485"/>
                <a:gd name="T47" fmla="*/ 1 h 382"/>
                <a:gd name="T48" fmla="*/ 0 w 485"/>
                <a:gd name="T49" fmla="*/ 1 h 382"/>
                <a:gd name="T50" fmla="*/ 0 w 485"/>
                <a:gd name="T51" fmla="*/ 1 h 382"/>
                <a:gd name="T52" fmla="*/ 0 w 485"/>
                <a:gd name="T53" fmla="*/ 1 h 382"/>
                <a:gd name="T54" fmla="*/ 0 w 485"/>
                <a:gd name="T55" fmla="*/ 1 h 382"/>
                <a:gd name="T56" fmla="*/ 0 w 485"/>
                <a:gd name="T57" fmla="*/ 1 h 382"/>
                <a:gd name="T58" fmla="*/ 0 w 485"/>
                <a:gd name="T59" fmla="*/ 1 h 382"/>
                <a:gd name="T60" fmla="*/ 0 w 485"/>
                <a:gd name="T61" fmla="*/ 1 h 382"/>
                <a:gd name="T62" fmla="*/ 0 w 485"/>
                <a:gd name="T63" fmla="*/ 1 h 382"/>
                <a:gd name="T64" fmla="*/ 0 w 485"/>
                <a:gd name="T65" fmla="*/ 1 h 382"/>
                <a:gd name="T66" fmla="*/ 0 w 485"/>
                <a:gd name="T67" fmla="*/ 1 h 382"/>
                <a:gd name="T68" fmla="*/ 0 w 485"/>
                <a:gd name="T69" fmla="*/ 1 h 382"/>
                <a:gd name="T70" fmla="*/ 0 w 485"/>
                <a:gd name="T71" fmla="*/ 1 h 382"/>
                <a:gd name="T72" fmla="*/ 0 w 485"/>
                <a:gd name="T73" fmla="*/ 1 h 382"/>
                <a:gd name="T74" fmla="*/ 0 w 485"/>
                <a:gd name="T75" fmla="*/ 1 h 382"/>
                <a:gd name="T76" fmla="*/ 0 w 485"/>
                <a:gd name="T77" fmla="*/ 1 h 382"/>
                <a:gd name="T78" fmla="*/ 0 w 485"/>
                <a:gd name="T79" fmla="*/ 1 h 382"/>
                <a:gd name="T80" fmla="*/ 0 w 485"/>
                <a:gd name="T81" fmla="*/ 1 h 382"/>
                <a:gd name="T82" fmla="*/ 0 w 485"/>
                <a:gd name="T83" fmla="*/ 1 h 382"/>
                <a:gd name="T84" fmla="*/ 0 w 485"/>
                <a:gd name="T85" fmla="*/ 1 h 382"/>
                <a:gd name="T86" fmla="*/ 0 w 485"/>
                <a:gd name="T87" fmla="*/ 1 h 382"/>
                <a:gd name="T88" fmla="*/ 0 w 485"/>
                <a:gd name="T89" fmla="*/ 1 h 382"/>
                <a:gd name="T90" fmla="*/ 0 w 485"/>
                <a:gd name="T91" fmla="*/ 1 h 382"/>
                <a:gd name="T92" fmla="*/ 0 w 485"/>
                <a:gd name="T93" fmla="*/ 0 h 382"/>
                <a:gd name="T94" fmla="*/ 0 w 485"/>
                <a:gd name="T95" fmla="*/ 0 h 382"/>
                <a:gd name="T96" fmla="*/ 0 w 485"/>
                <a:gd name="T97" fmla="*/ 0 h 382"/>
                <a:gd name="T98" fmla="*/ 0 w 485"/>
                <a:gd name="T99" fmla="*/ 0 h 382"/>
                <a:gd name="T100" fmla="*/ 0 w 485"/>
                <a:gd name="T101" fmla="*/ 0 h 3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5"/>
                <a:gd name="T154" fmla="*/ 0 h 382"/>
                <a:gd name="T155" fmla="*/ 485 w 485"/>
                <a:gd name="T156" fmla="*/ 382 h 3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5" h="382">
                  <a:moveTo>
                    <a:pt x="13" y="87"/>
                  </a:moveTo>
                  <a:lnTo>
                    <a:pt x="17" y="87"/>
                  </a:lnTo>
                  <a:lnTo>
                    <a:pt x="21" y="87"/>
                  </a:lnTo>
                  <a:lnTo>
                    <a:pt x="25" y="87"/>
                  </a:lnTo>
                  <a:lnTo>
                    <a:pt x="30" y="87"/>
                  </a:lnTo>
                  <a:lnTo>
                    <a:pt x="34" y="87"/>
                  </a:lnTo>
                  <a:lnTo>
                    <a:pt x="38" y="87"/>
                  </a:lnTo>
                  <a:lnTo>
                    <a:pt x="44" y="87"/>
                  </a:lnTo>
                  <a:lnTo>
                    <a:pt x="48" y="87"/>
                  </a:lnTo>
                  <a:lnTo>
                    <a:pt x="55" y="85"/>
                  </a:lnTo>
                  <a:lnTo>
                    <a:pt x="65" y="85"/>
                  </a:lnTo>
                  <a:lnTo>
                    <a:pt x="68" y="83"/>
                  </a:lnTo>
                  <a:lnTo>
                    <a:pt x="74" y="83"/>
                  </a:lnTo>
                  <a:lnTo>
                    <a:pt x="76" y="83"/>
                  </a:lnTo>
                  <a:lnTo>
                    <a:pt x="82" y="83"/>
                  </a:lnTo>
                  <a:lnTo>
                    <a:pt x="89" y="81"/>
                  </a:lnTo>
                  <a:lnTo>
                    <a:pt x="97" y="81"/>
                  </a:lnTo>
                  <a:lnTo>
                    <a:pt x="105" y="80"/>
                  </a:lnTo>
                  <a:lnTo>
                    <a:pt x="114" y="78"/>
                  </a:lnTo>
                  <a:lnTo>
                    <a:pt x="122" y="76"/>
                  </a:lnTo>
                  <a:lnTo>
                    <a:pt x="129" y="76"/>
                  </a:lnTo>
                  <a:lnTo>
                    <a:pt x="133" y="76"/>
                  </a:lnTo>
                  <a:lnTo>
                    <a:pt x="139" y="76"/>
                  </a:lnTo>
                  <a:lnTo>
                    <a:pt x="143" y="74"/>
                  </a:lnTo>
                  <a:lnTo>
                    <a:pt x="146" y="74"/>
                  </a:lnTo>
                  <a:lnTo>
                    <a:pt x="156" y="70"/>
                  </a:lnTo>
                  <a:lnTo>
                    <a:pt x="164" y="70"/>
                  </a:lnTo>
                  <a:lnTo>
                    <a:pt x="173" y="68"/>
                  </a:lnTo>
                  <a:lnTo>
                    <a:pt x="181" y="68"/>
                  </a:lnTo>
                  <a:lnTo>
                    <a:pt x="188" y="66"/>
                  </a:lnTo>
                  <a:lnTo>
                    <a:pt x="198" y="64"/>
                  </a:lnTo>
                  <a:lnTo>
                    <a:pt x="202" y="64"/>
                  </a:lnTo>
                  <a:lnTo>
                    <a:pt x="205" y="62"/>
                  </a:lnTo>
                  <a:lnTo>
                    <a:pt x="209" y="62"/>
                  </a:lnTo>
                  <a:lnTo>
                    <a:pt x="215" y="62"/>
                  </a:lnTo>
                  <a:lnTo>
                    <a:pt x="222" y="61"/>
                  </a:lnTo>
                  <a:lnTo>
                    <a:pt x="230" y="61"/>
                  </a:lnTo>
                  <a:lnTo>
                    <a:pt x="234" y="59"/>
                  </a:lnTo>
                  <a:lnTo>
                    <a:pt x="240" y="59"/>
                  </a:lnTo>
                  <a:lnTo>
                    <a:pt x="243" y="57"/>
                  </a:lnTo>
                  <a:lnTo>
                    <a:pt x="247" y="57"/>
                  </a:lnTo>
                  <a:lnTo>
                    <a:pt x="251" y="57"/>
                  </a:lnTo>
                  <a:lnTo>
                    <a:pt x="257" y="57"/>
                  </a:lnTo>
                  <a:lnTo>
                    <a:pt x="260" y="57"/>
                  </a:lnTo>
                  <a:lnTo>
                    <a:pt x="264" y="57"/>
                  </a:lnTo>
                  <a:lnTo>
                    <a:pt x="270" y="55"/>
                  </a:lnTo>
                  <a:lnTo>
                    <a:pt x="276" y="55"/>
                  </a:lnTo>
                  <a:lnTo>
                    <a:pt x="279" y="55"/>
                  </a:lnTo>
                  <a:lnTo>
                    <a:pt x="285" y="55"/>
                  </a:lnTo>
                  <a:lnTo>
                    <a:pt x="289" y="55"/>
                  </a:lnTo>
                  <a:lnTo>
                    <a:pt x="293" y="57"/>
                  </a:lnTo>
                  <a:lnTo>
                    <a:pt x="298" y="57"/>
                  </a:lnTo>
                  <a:lnTo>
                    <a:pt x="304" y="57"/>
                  </a:lnTo>
                  <a:lnTo>
                    <a:pt x="308" y="57"/>
                  </a:lnTo>
                  <a:lnTo>
                    <a:pt x="314" y="57"/>
                  </a:lnTo>
                  <a:lnTo>
                    <a:pt x="319" y="59"/>
                  </a:lnTo>
                  <a:lnTo>
                    <a:pt x="325" y="61"/>
                  </a:lnTo>
                  <a:lnTo>
                    <a:pt x="331" y="61"/>
                  </a:lnTo>
                  <a:lnTo>
                    <a:pt x="337" y="61"/>
                  </a:lnTo>
                  <a:lnTo>
                    <a:pt x="340" y="62"/>
                  </a:lnTo>
                  <a:lnTo>
                    <a:pt x="348" y="62"/>
                  </a:lnTo>
                  <a:lnTo>
                    <a:pt x="352" y="64"/>
                  </a:lnTo>
                  <a:lnTo>
                    <a:pt x="357" y="66"/>
                  </a:lnTo>
                  <a:lnTo>
                    <a:pt x="363" y="68"/>
                  </a:lnTo>
                  <a:lnTo>
                    <a:pt x="369" y="70"/>
                  </a:lnTo>
                  <a:lnTo>
                    <a:pt x="375" y="72"/>
                  </a:lnTo>
                  <a:lnTo>
                    <a:pt x="378" y="74"/>
                  </a:lnTo>
                  <a:lnTo>
                    <a:pt x="382" y="76"/>
                  </a:lnTo>
                  <a:lnTo>
                    <a:pt x="388" y="80"/>
                  </a:lnTo>
                  <a:lnTo>
                    <a:pt x="392" y="81"/>
                  </a:lnTo>
                  <a:lnTo>
                    <a:pt x="397" y="87"/>
                  </a:lnTo>
                  <a:lnTo>
                    <a:pt x="401" y="89"/>
                  </a:lnTo>
                  <a:lnTo>
                    <a:pt x="405" y="93"/>
                  </a:lnTo>
                  <a:lnTo>
                    <a:pt x="407" y="99"/>
                  </a:lnTo>
                  <a:lnTo>
                    <a:pt x="411" y="102"/>
                  </a:lnTo>
                  <a:lnTo>
                    <a:pt x="413" y="106"/>
                  </a:lnTo>
                  <a:lnTo>
                    <a:pt x="416" y="112"/>
                  </a:lnTo>
                  <a:lnTo>
                    <a:pt x="418" y="118"/>
                  </a:lnTo>
                  <a:lnTo>
                    <a:pt x="420" y="123"/>
                  </a:lnTo>
                  <a:lnTo>
                    <a:pt x="420" y="129"/>
                  </a:lnTo>
                  <a:lnTo>
                    <a:pt x="422" y="137"/>
                  </a:lnTo>
                  <a:lnTo>
                    <a:pt x="422" y="144"/>
                  </a:lnTo>
                  <a:lnTo>
                    <a:pt x="422" y="154"/>
                  </a:lnTo>
                  <a:lnTo>
                    <a:pt x="420" y="157"/>
                  </a:lnTo>
                  <a:lnTo>
                    <a:pt x="420" y="161"/>
                  </a:lnTo>
                  <a:lnTo>
                    <a:pt x="420" y="165"/>
                  </a:lnTo>
                  <a:lnTo>
                    <a:pt x="420" y="171"/>
                  </a:lnTo>
                  <a:lnTo>
                    <a:pt x="420" y="176"/>
                  </a:lnTo>
                  <a:lnTo>
                    <a:pt x="420" y="186"/>
                  </a:lnTo>
                  <a:lnTo>
                    <a:pt x="418" y="194"/>
                  </a:lnTo>
                  <a:lnTo>
                    <a:pt x="418" y="203"/>
                  </a:lnTo>
                  <a:lnTo>
                    <a:pt x="416" y="209"/>
                  </a:lnTo>
                  <a:lnTo>
                    <a:pt x="416" y="216"/>
                  </a:lnTo>
                  <a:lnTo>
                    <a:pt x="414" y="224"/>
                  </a:lnTo>
                  <a:lnTo>
                    <a:pt x="413" y="232"/>
                  </a:lnTo>
                  <a:lnTo>
                    <a:pt x="411" y="237"/>
                  </a:lnTo>
                  <a:lnTo>
                    <a:pt x="411" y="245"/>
                  </a:lnTo>
                  <a:lnTo>
                    <a:pt x="411" y="252"/>
                  </a:lnTo>
                  <a:lnTo>
                    <a:pt x="409" y="260"/>
                  </a:lnTo>
                  <a:lnTo>
                    <a:pt x="407" y="268"/>
                  </a:lnTo>
                  <a:lnTo>
                    <a:pt x="407" y="273"/>
                  </a:lnTo>
                  <a:lnTo>
                    <a:pt x="405" y="281"/>
                  </a:lnTo>
                  <a:lnTo>
                    <a:pt x="405" y="289"/>
                  </a:lnTo>
                  <a:lnTo>
                    <a:pt x="403" y="294"/>
                  </a:lnTo>
                  <a:lnTo>
                    <a:pt x="403" y="304"/>
                  </a:lnTo>
                  <a:lnTo>
                    <a:pt x="401" y="309"/>
                  </a:lnTo>
                  <a:lnTo>
                    <a:pt x="401" y="319"/>
                  </a:lnTo>
                  <a:lnTo>
                    <a:pt x="399" y="325"/>
                  </a:lnTo>
                  <a:lnTo>
                    <a:pt x="399" y="334"/>
                  </a:lnTo>
                  <a:lnTo>
                    <a:pt x="397" y="340"/>
                  </a:lnTo>
                  <a:lnTo>
                    <a:pt x="397" y="349"/>
                  </a:lnTo>
                  <a:lnTo>
                    <a:pt x="397" y="357"/>
                  </a:lnTo>
                  <a:lnTo>
                    <a:pt x="397" y="365"/>
                  </a:lnTo>
                  <a:lnTo>
                    <a:pt x="397" y="368"/>
                  </a:lnTo>
                  <a:lnTo>
                    <a:pt x="397" y="374"/>
                  </a:lnTo>
                  <a:lnTo>
                    <a:pt x="397" y="378"/>
                  </a:lnTo>
                  <a:lnTo>
                    <a:pt x="397" y="382"/>
                  </a:lnTo>
                  <a:lnTo>
                    <a:pt x="401" y="382"/>
                  </a:lnTo>
                  <a:lnTo>
                    <a:pt x="407" y="382"/>
                  </a:lnTo>
                  <a:lnTo>
                    <a:pt x="413" y="382"/>
                  </a:lnTo>
                  <a:lnTo>
                    <a:pt x="418" y="382"/>
                  </a:lnTo>
                  <a:lnTo>
                    <a:pt x="424" y="382"/>
                  </a:lnTo>
                  <a:lnTo>
                    <a:pt x="430" y="380"/>
                  </a:lnTo>
                  <a:lnTo>
                    <a:pt x="435" y="380"/>
                  </a:lnTo>
                  <a:lnTo>
                    <a:pt x="441" y="380"/>
                  </a:lnTo>
                  <a:lnTo>
                    <a:pt x="445" y="380"/>
                  </a:lnTo>
                  <a:lnTo>
                    <a:pt x="451" y="378"/>
                  </a:lnTo>
                  <a:lnTo>
                    <a:pt x="456" y="378"/>
                  </a:lnTo>
                  <a:lnTo>
                    <a:pt x="462" y="378"/>
                  </a:lnTo>
                  <a:lnTo>
                    <a:pt x="468" y="378"/>
                  </a:lnTo>
                  <a:lnTo>
                    <a:pt x="473" y="378"/>
                  </a:lnTo>
                  <a:lnTo>
                    <a:pt x="479" y="378"/>
                  </a:lnTo>
                  <a:lnTo>
                    <a:pt x="485" y="378"/>
                  </a:lnTo>
                  <a:lnTo>
                    <a:pt x="485" y="370"/>
                  </a:lnTo>
                  <a:lnTo>
                    <a:pt x="485" y="366"/>
                  </a:lnTo>
                  <a:lnTo>
                    <a:pt x="485" y="361"/>
                  </a:lnTo>
                  <a:lnTo>
                    <a:pt x="485" y="355"/>
                  </a:lnTo>
                  <a:lnTo>
                    <a:pt x="485" y="351"/>
                  </a:lnTo>
                  <a:lnTo>
                    <a:pt x="485" y="346"/>
                  </a:lnTo>
                  <a:lnTo>
                    <a:pt x="485" y="340"/>
                  </a:lnTo>
                  <a:lnTo>
                    <a:pt x="485" y="334"/>
                  </a:lnTo>
                  <a:lnTo>
                    <a:pt x="485" y="328"/>
                  </a:lnTo>
                  <a:lnTo>
                    <a:pt x="485" y="323"/>
                  </a:lnTo>
                  <a:lnTo>
                    <a:pt x="485" y="319"/>
                  </a:lnTo>
                  <a:lnTo>
                    <a:pt x="485" y="313"/>
                  </a:lnTo>
                  <a:lnTo>
                    <a:pt x="483" y="308"/>
                  </a:lnTo>
                  <a:lnTo>
                    <a:pt x="483" y="302"/>
                  </a:lnTo>
                  <a:lnTo>
                    <a:pt x="483" y="298"/>
                  </a:lnTo>
                  <a:lnTo>
                    <a:pt x="483" y="292"/>
                  </a:lnTo>
                  <a:lnTo>
                    <a:pt x="483" y="287"/>
                  </a:lnTo>
                  <a:lnTo>
                    <a:pt x="483" y="281"/>
                  </a:lnTo>
                  <a:lnTo>
                    <a:pt x="481" y="277"/>
                  </a:lnTo>
                  <a:lnTo>
                    <a:pt x="481" y="271"/>
                  </a:lnTo>
                  <a:lnTo>
                    <a:pt x="481" y="266"/>
                  </a:lnTo>
                  <a:lnTo>
                    <a:pt x="481" y="262"/>
                  </a:lnTo>
                  <a:lnTo>
                    <a:pt x="479" y="256"/>
                  </a:lnTo>
                  <a:lnTo>
                    <a:pt x="479" y="252"/>
                  </a:lnTo>
                  <a:lnTo>
                    <a:pt x="479" y="247"/>
                  </a:lnTo>
                  <a:lnTo>
                    <a:pt x="479" y="243"/>
                  </a:lnTo>
                  <a:lnTo>
                    <a:pt x="477" y="237"/>
                  </a:lnTo>
                  <a:lnTo>
                    <a:pt x="477" y="232"/>
                  </a:lnTo>
                  <a:lnTo>
                    <a:pt x="477" y="228"/>
                  </a:lnTo>
                  <a:lnTo>
                    <a:pt x="475" y="222"/>
                  </a:lnTo>
                  <a:lnTo>
                    <a:pt x="475" y="218"/>
                  </a:lnTo>
                  <a:lnTo>
                    <a:pt x="475" y="214"/>
                  </a:lnTo>
                  <a:lnTo>
                    <a:pt x="473" y="207"/>
                  </a:lnTo>
                  <a:lnTo>
                    <a:pt x="471" y="203"/>
                  </a:lnTo>
                  <a:lnTo>
                    <a:pt x="471" y="197"/>
                  </a:lnTo>
                  <a:lnTo>
                    <a:pt x="470" y="192"/>
                  </a:lnTo>
                  <a:lnTo>
                    <a:pt x="468" y="188"/>
                  </a:lnTo>
                  <a:lnTo>
                    <a:pt x="468" y="182"/>
                  </a:lnTo>
                  <a:lnTo>
                    <a:pt x="466" y="178"/>
                  </a:lnTo>
                  <a:lnTo>
                    <a:pt x="466" y="175"/>
                  </a:lnTo>
                  <a:lnTo>
                    <a:pt x="464" y="169"/>
                  </a:lnTo>
                  <a:lnTo>
                    <a:pt x="462" y="165"/>
                  </a:lnTo>
                  <a:lnTo>
                    <a:pt x="460" y="159"/>
                  </a:lnTo>
                  <a:lnTo>
                    <a:pt x="460" y="156"/>
                  </a:lnTo>
                  <a:lnTo>
                    <a:pt x="458" y="150"/>
                  </a:lnTo>
                  <a:lnTo>
                    <a:pt x="456" y="146"/>
                  </a:lnTo>
                  <a:lnTo>
                    <a:pt x="454" y="140"/>
                  </a:lnTo>
                  <a:lnTo>
                    <a:pt x="452" y="137"/>
                  </a:lnTo>
                  <a:lnTo>
                    <a:pt x="451" y="133"/>
                  </a:lnTo>
                  <a:lnTo>
                    <a:pt x="451" y="129"/>
                  </a:lnTo>
                  <a:lnTo>
                    <a:pt x="447" y="123"/>
                  </a:lnTo>
                  <a:lnTo>
                    <a:pt x="447" y="118"/>
                  </a:lnTo>
                  <a:lnTo>
                    <a:pt x="443" y="114"/>
                  </a:lnTo>
                  <a:lnTo>
                    <a:pt x="441" y="110"/>
                  </a:lnTo>
                  <a:lnTo>
                    <a:pt x="441" y="104"/>
                  </a:lnTo>
                  <a:lnTo>
                    <a:pt x="439" y="100"/>
                  </a:lnTo>
                  <a:lnTo>
                    <a:pt x="435" y="93"/>
                  </a:lnTo>
                  <a:lnTo>
                    <a:pt x="432" y="85"/>
                  </a:lnTo>
                  <a:lnTo>
                    <a:pt x="426" y="76"/>
                  </a:lnTo>
                  <a:lnTo>
                    <a:pt x="422" y="68"/>
                  </a:lnTo>
                  <a:lnTo>
                    <a:pt x="414" y="62"/>
                  </a:lnTo>
                  <a:lnTo>
                    <a:pt x="407" y="59"/>
                  </a:lnTo>
                  <a:lnTo>
                    <a:pt x="399" y="55"/>
                  </a:lnTo>
                  <a:lnTo>
                    <a:pt x="392" y="53"/>
                  </a:lnTo>
                  <a:lnTo>
                    <a:pt x="384" y="49"/>
                  </a:lnTo>
                  <a:lnTo>
                    <a:pt x="376" y="47"/>
                  </a:lnTo>
                  <a:lnTo>
                    <a:pt x="369" y="43"/>
                  </a:lnTo>
                  <a:lnTo>
                    <a:pt x="363" y="42"/>
                  </a:lnTo>
                  <a:lnTo>
                    <a:pt x="356" y="40"/>
                  </a:lnTo>
                  <a:lnTo>
                    <a:pt x="348" y="38"/>
                  </a:lnTo>
                  <a:lnTo>
                    <a:pt x="338" y="36"/>
                  </a:lnTo>
                  <a:lnTo>
                    <a:pt x="333" y="34"/>
                  </a:lnTo>
                  <a:lnTo>
                    <a:pt x="325" y="32"/>
                  </a:lnTo>
                  <a:lnTo>
                    <a:pt x="318" y="32"/>
                  </a:lnTo>
                  <a:lnTo>
                    <a:pt x="310" y="30"/>
                  </a:lnTo>
                  <a:lnTo>
                    <a:pt x="302" y="28"/>
                  </a:lnTo>
                  <a:lnTo>
                    <a:pt x="295" y="26"/>
                  </a:lnTo>
                  <a:lnTo>
                    <a:pt x="287" y="26"/>
                  </a:lnTo>
                  <a:lnTo>
                    <a:pt x="279" y="24"/>
                  </a:lnTo>
                  <a:lnTo>
                    <a:pt x="272" y="24"/>
                  </a:lnTo>
                  <a:lnTo>
                    <a:pt x="262" y="23"/>
                  </a:lnTo>
                  <a:lnTo>
                    <a:pt x="255" y="21"/>
                  </a:lnTo>
                  <a:lnTo>
                    <a:pt x="247" y="21"/>
                  </a:lnTo>
                  <a:lnTo>
                    <a:pt x="241" y="19"/>
                  </a:lnTo>
                  <a:lnTo>
                    <a:pt x="232" y="17"/>
                  </a:lnTo>
                  <a:lnTo>
                    <a:pt x="226" y="15"/>
                  </a:lnTo>
                  <a:lnTo>
                    <a:pt x="219" y="13"/>
                  </a:lnTo>
                  <a:lnTo>
                    <a:pt x="211" y="13"/>
                  </a:lnTo>
                  <a:lnTo>
                    <a:pt x="203" y="11"/>
                  </a:lnTo>
                  <a:lnTo>
                    <a:pt x="198" y="9"/>
                  </a:lnTo>
                  <a:lnTo>
                    <a:pt x="190" y="7"/>
                  </a:lnTo>
                  <a:lnTo>
                    <a:pt x="183" y="5"/>
                  </a:lnTo>
                  <a:lnTo>
                    <a:pt x="177" y="4"/>
                  </a:lnTo>
                  <a:lnTo>
                    <a:pt x="171" y="4"/>
                  </a:lnTo>
                  <a:lnTo>
                    <a:pt x="164" y="2"/>
                  </a:lnTo>
                  <a:lnTo>
                    <a:pt x="160" y="2"/>
                  </a:lnTo>
                  <a:lnTo>
                    <a:pt x="152" y="2"/>
                  </a:lnTo>
                  <a:lnTo>
                    <a:pt x="146" y="2"/>
                  </a:lnTo>
                  <a:lnTo>
                    <a:pt x="141" y="2"/>
                  </a:lnTo>
                  <a:lnTo>
                    <a:pt x="135" y="2"/>
                  </a:lnTo>
                  <a:lnTo>
                    <a:pt x="129" y="0"/>
                  </a:lnTo>
                  <a:lnTo>
                    <a:pt x="124" y="0"/>
                  </a:lnTo>
                  <a:lnTo>
                    <a:pt x="118" y="0"/>
                  </a:lnTo>
                  <a:lnTo>
                    <a:pt x="114" y="0"/>
                  </a:lnTo>
                  <a:lnTo>
                    <a:pt x="106" y="0"/>
                  </a:lnTo>
                  <a:lnTo>
                    <a:pt x="103" y="0"/>
                  </a:lnTo>
                  <a:lnTo>
                    <a:pt x="97" y="0"/>
                  </a:lnTo>
                  <a:lnTo>
                    <a:pt x="91" y="0"/>
                  </a:lnTo>
                  <a:lnTo>
                    <a:pt x="86" y="0"/>
                  </a:lnTo>
                  <a:lnTo>
                    <a:pt x="80" y="0"/>
                  </a:lnTo>
                  <a:lnTo>
                    <a:pt x="74" y="0"/>
                  </a:lnTo>
                  <a:lnTo>
                    <a:pt x="68" y="0"/>
                  </a:lnTo>
                  <a:lnTo>
                    <a:pt x="63" y="0"/>
                  </a:lnTo>
                  <a:lnTo>
                    <a:pt x="57" y="0"/>
                  </a:lnTo>
                  <a:lnTo>
                    <a:pt x="51" y="0"/>
                  </a:lnTo>
                  <a:lnTo>
                    <a:pt x="46" y="0"/>
                  </a:lnTo>
                  <a:lnTo>
                    <a:pt x="40" y="0"/>
                  </a:lnTo>
                  <a:lnTo>
                    <a:pt x="34" y="0"/>
                  </a:lnTo>
                  <a:lnTo>
                    <a:pt x="29" y="0"/>
                  </a:lnTo>
                  <a:lnTo>
                    <a:pt x="23" y="0"/>
                  </a:lnTo>
                  <a:lnTo>
                    <a:pt x="17" y="0"/>
                  </a:lnTo>
                  <a:lnTo>
                    <a:pt x="11" y="0"/>
                  </a:lnTo>
                  <a:lnTo>
                    <a:pt x="6" y="0"/>
                  </a:lnTo>
                  <a:lnTo>
                    <a:pt x="0" y="0"/>
                  </a:lnTo>
                  <a:lnTo>
                    <a:pt x="13"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4" name="Freeform 224"/>
            <p:cNvSpPr>
              <a:spLocks/>
            </p:cNvSpPr>
            <p:nvPr/>
          </p:nvSpPr>
          <p:spPr bwMode="auto">
            <a:xfrm>
              <a:off x="1047" y="3978"/>
              <a:ext cx="326" cy="184"/>
            </a:xfrm>
            <a:custGeom>
              <a:avLst/>
              <a:gdLst>
                <a:gd name="T0" fmla="*/ 1 w 652"/>
                <a:gd name="T1" fmla="*/ 0 h 369"/>
                <a:gd name="T2" fmla="*/ 1 w 652"/>
                <a:gd name="T3" fmla="*/ 0 h 369"/>
                <a:gd name="T4" fmla="*/ 1 w 652"/>
                <a:gd name="T5" fmla="*/ 0 h 369"/>
                <a:gd name="T6" fmla="*/ 1 w 652"/>
                <a:gd name="T7" fmla="*/ 0 h 369"/>
                <a:gd name="T8" fmla="*/ 1 w 652"/>
                <a:gd name="T9" fmla="*/ 0 h 369"/>
                <a:gd name="T10" fmla="*/ 1 w 652"/>
                <a:gd name="T11" fmla="*/ 0 h 369"/>
                <a:gd name="T12" fmla="*/ 1 w 652"/>
                <a:gd name="T13" fmla="*/ 0 h 369"/>
                <a:gd name="T14" fmla="*/ 1 w 652"/>
                <a:gd name="T15" fmla="*/ 0 h 369"/>
                <a:gd name="T16" fmla="*/ 1 w 652"/>
                <a:gd name="T17" fmla="*/ 0 h 369"/>
                <a:gd name="T18" fmla="*/ 1 w 652"/>
                <a:gd name="T19" fmla="*/ 0 h 369"/>
                <a:gd name="T20" fmla="*/ 1 w 652"/>
                <a:gd name="T21" fmla="*/ 0 h 369"/>
                <a:gd name="T22" fmla="*/ 1 w 652"/>
                <a:gd name="T23" fmla="*/ 0 h 369"/>
                <a:gd name="T24" fmla="*/ 1 w 652"/>
                <a:gd name="T25" fmla="*/ 0 h 369"/>
                <a:gd name="T26" fmla="*/ 1 w 652"/>
                <a:gd name="T27" fmla="*/ 0 h 369"/>
                <a:gd name="T28" fmla="*/ 1 w 652"/>
                <a:gd name="T29" fmla="*/ 0 h 369"/>
                <a:gd name="T30" fmla="*/ 1 w 652"/>
                <a:gd name="T31" fmla="*/ 0 h 369"/>
                <a:gd name="T32" fmla="*/ 1 w 652"/>
                <a:gd name="T33" fmla="*/ 0 h 369"/>
                <a:gd name="T34" fmla="*/ 1 w 652"/>
                <a:gd name="T35" fmla="*/ 0 h 369"/>
                <a:gd name="T36" fmla="*/ 1 w 652"/>
                <a:gd name="T37" fmla="*/ 0 h 369"/>
                <a:gd name="T38" fmla="*/ 1 w 652"/>
                <a:gd name="T39" fmla="*/ 0 h 369"/>
                <a:gd name="T40" fmla="*/ 1 w 652"/>
                <a:gd name="T41" fmla="*/ 0 h 369"/>
                <a:gd name="T42" fmla="*/ 1 w 652"/>
                <a:gd name="T43" fmla="*/ 0 h 369"/>
                <a:gd name="T44" fmla="*/ 1 w 652"/>
                <a:gd name="T45" fmla="*/ 0 h 369"/>
                <a:gd name="T46" fmla="*/ 1 w 652"/>
                <a:gd name="T47" fmla="*/ 0 h 369"/>
                <a:gd name="T48" fmla="*/ 1 w 652"/>
                <a:gd name="T49" fmla="*/ 0 h 369"/>
                <a:gd name="T50" fmla="*/ 1 w 652"/>
                <a:gd name="T51" fmla="*/ 0 h 369"/>
                <a:gd name="T52" fmla="*/ 1 w 652"/>
                <a:gd name="T53" fmla="*/ 0 h 369"/>
                <a:gd name="T54" fmla="*/ 1 w 652"/>
                <a:gd name="T55" fmla="*/ 0 h 369"/>
                <a:gd name="T56" fmla="*/ 1 w 652"/>
                <a:gd name="T57" fmla="*/ 0 h 369"/>
                <a:gd name="T58" fmla="*/ 1 w 652"/>
                <a:gd name="T59" fmla="*/ 0 h 369"/>
                <a:gd name="T60" fmla="*/ 1 w 652"/>
                <a:gd name="T61" fmla="*/ 0 h 369"/>
                <a:gd name="T62" fmla="*/ 1 w 652"/>
                <a:gd name="T63" fmla="*/ 0 h 369"/>
                <a:gd name="T64" fmla="*/ 1 w 652"/>
                <a:gd name="T65" fmla="*/ 0 h 369"/>
                <a:gd name="T66" fmla="*/ 1 w 652"/>
                <a:gd name="T67" fmla="*/ 0 h 369"/>
                <a:gd name="T68" fmla="*/ 1 w 652"/>
                <a:gd name="T69" fmla="*/ 0 h 369"/>
                <a:gd name="T70" fmla="*/ 1 w 652"/>
                <a:gd name="T71" fmla="*/ 0 h 369"/>
                <a:gd name="T72" fmla="*/ 1 w 652"/>
                <a:gd name="T73" fmla="*/ 0 h 369"/>
                <a:gd name="T74" fmla="*/ 1 w 652"/>
                <a:gd name="T75" fmla="*/ 0 h 369"/>
                <a:gd name="T76" fmla="*/ 1 w 652"/>
                <a:gd name="T77" fmla="*/ 0 h 369"/>
                <a:gd name="T78" fmla="*/ 1 w 652"/>
                <a:gd name="T79" fmla="*/ 0 h 369"/>
                <a:gd name="T80" fmla="*/ 1 w 652"/>
                <a:gd name="T81" fmla="*/ 0 h 369"/>
                <a:gd name="T82" fmla="*/ 1 w 652"/>
                <a:gd name="T83" fmla="*/ 0 h 369"/>
                <a:gd name="T84" fmla="*/ 1 w 652"/>
                <a:gd name="T85" fmla="*/ 0 h 369"/>
                <a:gd name="T86" fmla="*/ 1 w 652"/>
                <a:gd name="T87" fmla="*/ 0 h 369"/>
                <a:gd name="T88" fmla="*/ 1 w 652"/>
                <a:gd name="T89" fmla="*/ 0 h 369"/>
                <a:gd name="T90" fmla="*/ 1 w 652"/>
                <a:gd name="T91" fmla="*/ 0 h 369"/>
                <a:gd name="T92" fmla="*/ 1 w 652"/>
                <a:gd name="T93" fmla="*/ 0 h 369"/>
                <a:gd name="T94" fmla="*/ 1 w 652"/>
                <a:gd name="T95" fmla="*/ 0 h 369"/>
                <a:gd name="T96" fmla="*/ 1 w 652"/>
                <a:gd name="T97" fmla="*/ 0 h 369"/>
                <a:gd name="T98" fmla="*/ 1 w 652"/>
                <a:gd name="T99" fmla="*/ 0 h 369"/>
                <a:gd name="T100" fmla="*/ 1 w 652"/>
                <a:gd name="T101" fmla="*/ 0 h 369"/>
                <a:gd name="T102" fmla="*/ 1 w 652"/>
                <a:gd name="T103" fmla="*/ 0 h 369"/>
                <a:gd name="T104" fmla="*/ 1 w 652"/>
                <a:gd name="T105" fmla="*/ 0 h 369"/>
                <a:gd name="T106" fmla="*/ 1 w 652"/>
                <a:gd name="T107" fmla="*/ 0 h 369"/>
                <a:gd name="T108" fmla="*/ 1 w 652"/>
                <a:gd name="T109" fmla="*/ 0 h 369"/>
                <a:gd name="T110" fmla="*/ 1 w 652"/>
                <a:gd name="T111" fmla="*/ 0 h 369"/>
                <a:gd name="T112" fmla="*/ 1 w 652"/>
                <a:gd name="T113" fmla="*/ 0 h 369"/>
                <a:gd name="T114" fmla="*/ 1 w 652"/>
                <a:gd name="T115" fmla="*/ 0 h 369"/>
                <a:gd name="T116" fmla="*/ 1 w 652"/>
                <a:gd name="T117" fmla="*/ 0 h 3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52"/>
                <a:gd name="T178" fmla="*/ 0 h 369"/>
                <a:gd name="T179" fmla="*/ 652 w 652"/>
                <a:gd name="T180" fmla="*/ 369 h 36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52" h="369">
                  <a:moveTo>
                    <a:pt x="97" y="0"/>
                  </a:moveTo>
                  <a:lnTo>
                    <a:pt x="95" y="4"/>
                  </a:lnTo>
                  <a:lnTo>
                    <a:pt x="92" y="8"/>
                  </a:lnTo>
                  <a:lnTo>
                    <a:pt x="90" y="13"/>
                  </a:lnTo>
                  <a:lnTo>
                    <a:pt x="88" y="19"/>
                  </a:lnTo>
                  <a:lnTo>
                    <a:pt x="86" y="23"/>
                  </a:lnTo>
                  <a:lnTo>
                    <a:pt x="84" y="27"/>
                  </a:lnTo>
                  <a:lnTo>
                    <a:pt x="82" y="32"/>
                  </a:lnTo>
                  <a:lnTo>
                    <a:pt x="80" y="36"/>
                  </a:lnTo>
                  <a:lnTo>
                    <a:pt x="78" y="42"/>
                  </a:lnTo>
                  <a:lnTo>
                    <a:pt x="76" y="48"/>
                  </a:lnTo>
                  <a:lnTo>
                    <a:pt x="75" y="51"/>
                  </a:lnTo>
                  <a:lnTo>
                    <a:pt x="73" y="55"/>
                  </a:lnTo>
                  <a:lnTo>
                    <a:pt x="71" y="61"/>
                  </a:lnTo>
                  <a:lnTo>
                    <a:pt x="71" y="65"/>
                  </a:lnTo>
                  <a:lnTo>
                    <a:pt x="67" y="70"/>
                  </a:lnTo>
                  <a:lnTo>
                    <a:pt x="65" y="74"/>
                  </a:lnTo>
                  <a:lnTo>
                    <a:pt x="63" y="80"/>
                  </a:lnTo>
                  <a:lnTo>
                    <a:pt x="61" y="84"/>
                  </a:lnTo>
                  <a:lnTo>
                    <a:pt x="59" y="89"/>
                  </a:lnTo>
                  <a:lnTo>
                    <a:pt x="57" y="93"/>
                  </a:lnTo>
                  <a:lnTo>
                    <a:pt x="57" y="97"/>
                  </a:lnTo>
                  <a:lnTo>
                    <a:pt x="55" y="103"/>
                  </a:lnTo>
                  <a:lnTo>
                    <a:pt x="54" y="106"/>
                  </a:lnTo>
                  <a:lnTo>
                    <a:pt x="52" y="112"/>
                  </a:lnTo>
                  <a:lnTo>
                    <a:pt x="50" y="116"/>
                  </a:lnTo>
                  <a:lnTo>
                    <a:pt x="48" y="122"/>
                  </a:lnTo>
                  <a:lnTo>
                    <a:pt x="46" y="125"/>
                  </a:lnTo>
                  <a:lnTo>
                    <a:pt x="46" y="131"/>
                  </a:lnTo>
                  <a:lnTo>
                    <a:pt x="44" y="135"/>
                  </a:lnTo>
                  <a:lnTo>
                    <a:pt x="42" y="139"/>
                  </a:lnTo>
                  <a:lnTo>
                    <a:pt x="40" y="144"/>
                  </a:lnTo>
                  <a:lnTo>
                    <a:pt x="40" y="150"/>
                  </a:lnTo>
                  <a:lnTo>
                    <a:pt x="38" y="154"/>
                  </a:lnTo>
                  <a:lnTo>
                    <a:pt x="36" y="160"/>
                  </a:lnTo>
                  <a:lnTo>
                    <a:pt x="35" y="163"/>
                  </a:lnTo>
                  <a:lnTo>
                    <a:pt x="33" y="169"/>
                  </a:lnTo>
                  <a:lnTo>
                    <a:pt x="31" y="175"/>
                  </a:lnTo>
                  <a:lnTo>
                    <a:pt x="29" y="179"/>
                  </a:lnTo>
                  <a:lnTo>
                    <a:pt x="29" y="182"/>
                  </a:lnTo>
                  <a:lnTo>
                    <a:pt x="29" y="188"/>
                  </a:lnTo>
                  <a:lnTo>
                    <a:pt x="27" y="194"/>
                  </a:lnTo>
                  <a:lnTo>
                    <a:pt x="25" y="198"/>
                  </a:lnTo>
                  <a:lnTo>
                    <a:pt x="23" y="203"/>
                  </a:lnTo>
                  <a:lnTo>
                    <a:pt x="21" y="209"/>
                  </a:lnTo>
                  <a:lnTo>
                    <a:pt x="21" y="213"/>
                  </a:lnTo>
                  <a:lnTo>
                    <a:pt x="19" y="219"/>
                  </a:lnTo>
                  <a:lnTo>
                    <a:pt x="17" y="222"/>
                  </a:lnTo>
                  <a:lnTo>
                    <a:pt x="17" y="228"/>
                  </a:lnTo>
                  <a:lnTo>
                    <a:pt x="16" y="232"/>
                  </a:lnTo>
                  <a:lnTo>
                    <a:pt x="16" y="238"/>
                  </a:lnTo>
                  <a:lnTo>
                    <a:pt x="14" y="241"/>
                  </a:lnTo>
                  <a:lnTo>
                    <a:pt x="14" y="247"/>
                  </a:lnTo>
                  <a:lnTo>
                    <a:pt x="12" y="253"/>
                  </a:lnTo>
                  <a:lnTo>
                    <a:pt x="10" y="257"/>
                  </a:lnTo>
                  <a:lnTo>
                    <a:pt x="10" y="262"/>
                  </a:lnTo>
                  <a:lnTo>
                    <a:pt x="8" y="268"/>
                  </a:lnTo>
                  <a:lnTo>
                    <a:pt x="6" y="272"/>
                  </a:lnTo>
                  <a:lnTo>
                    <a:pt x="6" y="277"/>
                  </a:lnTo>
                  <a:lnTo>
                    <a:pt x="4" y="281"/>
                  </a:lnTo>
                  <a:lnTo>
                    <a:pt x="4" y="287"/>
                  </a:lnTo>
                  <a:lnTo>
                    <a:pt x="2" y="293"/>
                  </a:lnTo>
                  <a:lnTo>
                    <a:pt x="2" y="298"/>
                  </a:lnTo>
                  <a:lnTo>
                    <a:pt x="0" y="302"/>
                  </a:lnTo>
                  <a:lnTo>
                    <a:pt x="0" y="310"/>
                  </a:lnTo>
                  <a:lnTo>
                    <a:pt x="0" y="315"/>
                  </a:lnTo>
                  <a:lnTo>
                    <a:pt x="2" y="323"/>
                  </a:lnTo>
                  <a:lnTo>
                    <a:pt x="4" y="329"/>
                  </a:lnTo>
                  <a:lnTo>
                    <a:pt x="10" y="334"/>
                  </a:lnTo>
                  <a:lnTo>
                    <a:pt x="14" y="340"/>
                  </a:lnTo>
                  <a:lnTo>
                    <a:pt x="19" y="344"/>
                  </a:lnTo>
                  <a:lnTo>
                    <a:pt x="27" y="348"/>
                  </a:lnTo>
                  <a:lnTo>
                    <a:pt x="35" y="352"/>
                  </a:lnTo>
                  <a:lnTo>
                    <a:pt x="40" y="352"/>
                  </a:lnTo>
                  <a:lnTo>
                    <a:pt x="44" y="353"/>
                  </a:lnTo>
                  <a:lnTo>
                    <a:pt x="48" y="355"/>
                  </a:lnTo>
                  <a:lnTo>
                    <a:pt x="52" y="357"/>
                  </a:lnTo>
                  <a:lnTo>
                    <a:pt x="57" y="357"/>
                  </a:lnTo>
                  <a:lnTo>
                    <a:pt x="61" y="357"/>
                  </a:lnTo>
                  <a:lnTo>
                    <a:pt x="67" y="357"/>
                  </a:lnTo>
                  <a:lnTo>
                    <a:pt x="73" y="359"/>
                  </a:lnTo>
                  <a:lnTo>
                    <a:pt x="78" y="359"/>
                  </a:lnTo>
                  <a:lnTo>
                    <a:pt x="84" y="361"/>
                  </a:lnTo>
                  <a:lnTo>
                    <a:pt x="90" y="361"/>
                  </a:lnTo>
                  <a:lnTo>
                    <a:pt x="95" y="361"/>
                  </a:lnTo>
                  <a:lnTo>
                    <a:pt x="101" y="361"/>
                  </a:lnTo>
                  <a:lnTo>
                    <a:pt x="107" y="361"/>
                  </a:lnTo>
                  <a:lnTo>
                    <a:pt x="113" y="361"/>
                  </a:lnTo>
                  <a:lnTo>
                    <a:pt x="118" y="363"/>
                  </a:lnTo>
                  <a:lnTo>
                    <a:pt x="124" y="361"/>
                  </a:lnTo>
                  <a:lnTo>
                    <a:pt x="132" y="361"/>
                  </a:lnTo>
                  <a:lnTo>
                    <a:pt x="137" y="361"/>
                  </a:lnTo>
                  <a:lnTo>
                    <a:pt x="143" y="361"/>
                  </a:lnTo>
                  <a:lnTo>
                    <a:pt x="149" y="361"/>
                  </a:lnTo>
                  <a:lnTo>
                    <a:pt x="154" y="361"/>
                  </a:lnTo>
                  <a:lnTo>
                    <a:pt x="160" y="361"/>
                  </a:lnTo>
                  <a:lnTo>
                    <a:pt x="168" y="361"/>
                  </a:lnTo>
                  <a:lnTo>
                    <a:pt x="173" y="361"/>
                  </a:lnTo>
                  <a:lnTo>
                    <a:pt x="179" y="361"/>
                  </a:lnTo>
                  <a:lnTo>
                    <a:pt x="185" y="359"/>
                  </a:lnTo>
                  <a:lnTo>
                    <a:pt x="192" y="359"/>
                  </a:lnTo>
                  <a:lnTo>
                    <a:pt x="198" y="359"/>
                  </a:lnTo>
                  <a:lnTo>
                    <a:pt x="204" y="359"/>
                  </a:lnTo>
                  <a:lnTo>
                    <a:pt x="209" y="359"/>
                  </a:lnTo>
                  <a:lnTo>
                    <a:pt x="217" y="359"/>
                  </a:lnTo>
                  <a:lnTo>
                    <a:pt x="221" y="357"/>
                  </a:lnTo>
                  <a:lnTo>
                    <a:pt x="227" y="357"/>
                  </a:lnTo>
                  <a:lnTo>
                    <a:pt x="232" y="357"/>
                  </a:lnTo>
                  <a:lnTo>
                    <a:pt x="238" y="357"/>
                  </a:lnTo>
                  <a:lnTo>
                    <a:pt x="244" y="357"/>
                  </a:lnTo>
                  <a:lnTo>
                    <a:pt x="247" y="357"/>
                  </a:lnTo>
                  <a:lnTo>
                    <a:pt x="253" y="357"/>
                  </a:lnTo>
                  <a:lnTo>
                    <a:pt x="259" y="357"/>
                  </a:lnTo>
                  <a:lnTo>
                    <a:pt x="263" y="357"/>
                  </a:lnTo>
                  <a:lnTo>
                    <a:pt x="268" y="357"/>
                  </a:lnTo>
                  <a:lnTo>
                    <a:pt x="274" y="357"/>
                  </a:lnTo>
                  <a:lnTo>
                    <a:pt x="278" y="359"/>
                  </a:lnTo>
                  <a:lnTo>
                    <a:pt x="286" y="359"/>
                  </a:lnTo>
                  <a:lnTo>
                    <a:pt x="293" y="361"/>
                  </a:lnTo>
                  <a:lnTo>
                    <a:pt x="299" y="361"/>
                  </a:lnTo>
                  <a:lnTo>
                    <a:pt x="305" y="361"/>
                  </a:lnTo>
                  <a:lnTo>
                    <a:pt x="308" y="361"/>
                  </a:lnTo>
                  <a:lnTo>
                    <a:pt x="314" y="361"/>
                  </a:lnTo>
                  <a:lnTo>
                    <a:pt x="320" y="361"/>
                  </a:lnTo>
                  <a:lnTo>
                    <a:pt x="324" y="361"/>
                  </a:lnTo>
                  <a:lnTo>
                    <a:pt x="329" y="361"/>
                  </a:lnTo>
                  <a:lnTo>
                    <a:pt x="335" y="361"/>
                  </a:lnTo>
                  <a:lnTo>
                    <a:pt x="339" y="361"/>
                  </a:lnTo>
                  <a:lnTo>
                    <a:pt x="344" y="361"/>
                  </a:lnTo>
                  <a:lnTo>
                    <a:pt x="348" y="361"/>
                  </a:lnTo>
                  <a:lnTo>
                    <a:pt x="354" y="361"/>
                  </a:lnTo>
                  <a:lnTo>
                    <a:pt x="360" y="361"/>
                  </a:lnTo>
                  <a:lnTo>
                    <a:pt x="365" y="361"/>
                  </a:lnTo>
                  <a:lnTo>
                    <a:pt x="369" y="361"/>
                  </a:lnTo>
                  <a:lnTo>
                    <a:pt x="375" y="361"/>
                  </a:lnTo>
                  <a:lnTo>
                    <a:pt x="379" y="361"/>
                  </a:lnTo>
                  <a:lnTo>
                    <a:pt x="384" y="361"/>
                  </a:lnTo>
                  <a:lnTo>
                    <a:pt x="390" y="361"/>
                  </a:lnTo>
                  <a:lnTo>
                    <a:pt x="394" y="361"/>
                  </a:lnTo>
                  <a:lnTo>
                    <a:pt x="400" y="361"/>
                  </a:lnTo>
                  <a:lnTo>
                    <a:pt x="405" y="363"/>
                  </a:lnTo>
                  <a:lnTo>
                    <a:pt x="409" y="363"/>
                  </a:lnTo>
                  <a:lnTo>
                    <a:pt x="415" y="363"/>
                  </a:lnTo>
                  <a:lnTo>
                    <a:pt x="420" y="363"/>
                  </a:lnTo>
                  <a:lnTo>
                    <a:pt x="424" y="363"/>
                  </a:lnTo>
                  <a:lnTo>
                    <a:pt x="430" y="363"/>
                  </a:lnTo>
                  <a:lnTo>
                    <a:pt x="436" y="365"/>
                  </a:lnTo>
                  <a:lnTo>
                    <a:pt x="439" y="365"/>
                  </a:lnTo>
                  <a:lnTo>
                    <a:pt x="445" y="365"/>
                  </a:lnTo>
                  <a:lnTo>
                    <a:pt x="451" y="365"/>
                  </a:lnTo>
                  <a:lnTo>
                    <a:pt x="457" y="367"/>
                  </a:lnTo>
                  <a:lnTo>
                    <a:pt x="460" y="367"/>
                  </a:lnTo>
                  <a:lnTo>
                    <a:pt x="464" y="367"/>
                  </a:lnTo>
                  <a:lnTo>
                    <a:pt x="470" y="367"/>
                  </a:lnTo>
                  <a:lnTo>
                    <a:pt x="476" y="367"/>
                  </a:lnTo>
                  <a:lnTo>
                    <a:pt x="479" y="367"/>
                  </a:lnTo>
                  <a:lnTo>
                    <a:pt x="485" y="367"/>
                  </a:lnTo>
                  <a:lnTo>
                    <a:pt x="491" y="367"/>
                  </a:lnTo>
                  <a:lnTo>
                    <a:pt x="495" y="369"/>
                  </a:lnTo>
                  <a:lnTo>
                    <a:pt x="500" y="369"/>
                  </a:lnTo>
                  <a:lnTo>
                    <a:pt x="504" y="369"/>
                  </a:lnTo>
                  <a:lnTo>
                    <a:pt x="510" y="369"/>
                  </a:lnTo>
                  <a:lnTo>
                    <a:pt x="516" y="369"/>
                  </a:lnTo>
                  <a:lnTo>
                    <a:pt x="519" y="369"/>
                  </a:lnTo>
                  <a:lnTo>
                    <a:pt x="525" y="369"/>
                  </a:lnTo>
                  <a:lnTo>
                    <a:pt x="529" y="369"/>
                  </a:lnTo>
                  <a:lnTo>
                    <a:pt x="535" y="369"/>
                  </a:lnTo>
                  <a:lnTo>
                    <a:pt x="540" y="369"/>
                  </a:lnTo>
                  <a:lnTo>
                    <a:pt x="544" y="369"/>
                  </a:lnTo>
                  <a:lnTo>
                    <a:pt x="550" y="369"/>
                  </a:lnTo>
                  <a:lnTo>
                    <a:pt x="554" y="369"/>
                  </a:lnTo>
                  <a:lnTo>
                    <a:pt x="559" y="367"/>
                  </a:lnTo>
                  <a:lnTo>
                    <a:pt x="565" y="367"/>
                  </a:lnTo>
                  <a:lnTo>
                    <a:pt x="571" y="367"/>
                  </a:lnTo>
                  <a:lnTo>
                    <a:pt x="576" y="367"/>
                  </a:lnTo>
                  <a:lnTo>
                    <a:pt x="580" y="365"/>
                  </a:lnTo>
                  <a:lnTo>
                    <a:pt x="586" y="365"/>
                  </a:lnTo>
                  <a:lnTo>
                    <a:pt x="590" y="363"/>
                  </a:lnTo>
                  <a:lnTo>
                    <a:pt x="595" y="363"/>
                  </a:lnTo>
                  <a:lnTo>
                    <a:pt x="601" y="363"/>
                  </a:lnTo>
                  <a:lnTo>
                    <a:pt x="607" y="363"/>
                  </a:lnTo>
                  <a:lnTo>
                    <a:pt x="611" y="361"/>
                  </a:lnTo>
                  <a:lnTo>
                    <a:pt x="616" y="361"/>
                  </a:lnTo>
                  <a:lnTo>
                    <a:pt x="622" y="353"/>
                  </a:lnTo>
                  <a:lnTo>
                    <a:pt x="628" y="346"/>
                  </a:lnTo>
                  <a:lnTo>
                    <a:pt x="631" y="338"/>
                  </a:lnTo>
                  <a:lnTo>
                    <a:pt x="637" y="331"/>
                  </a:lnTo>
                  <a:lnTo>
                    <a:pt x="639" y="321"/>
                  </a:lnTo>
                  <a:lnTo>
                    <a:pt x="643" y="315"/>
                  </a:lnTo>
                  <a:lnTo>
                    <a:pt x="645" y="306"/>
                  </a:lnTo>
                  <a:lnTo>
                    <a:pt x="649" y="298"/>
                  </a:lnTo>
                  <a:lnTo>
                    <a:pt x="649" y="295"/>
                  </a:lnTo>
                  <a:lnTo>
                    <a:pt x="649" y="289"/>
                  </a:lnTo>
                  <a:lnTo>
                    <a:pt x="649" y="285"/>
                  </a:lnTo>
                  <a:lnTo>
                    <a:pt x="650" y="281"/>
                  </a:lnTo>
                  <a:lnTo>
                    <a:pt x="650" y="276"/>
                  </a:lnTo>
                  <a:lnTo>
                    <a:pt x="650" y="272"/>
                  </a:lnTo>
                  <a:lnTo>
                    <a:pt x="650" y="268"/>
                  </a:lnTo>
                  <a:lnTo>
                    <a:pt x="652" y="264"/>
                  </a:lnTo>
                  <a:lnTo>
                    <a:pt x="652" y="258"/>
                  </a:lnTo>
                  <a:lnTo>
                    <a:pt x="652" y="255"/>
                  </a:lnTo>
                  <a:lnTo>
                    <a:pt x="652" y="251"/>
                  </a:lnTo>
                  <a:lnTo>
                    <a:pt x="652" y="247"/>
                  </a:lnTo>
                  <a:lnTo>
                    <a:pt x="650" y="238"/>
                  </a:lnTo>
                  <a:lnTo>
                    <a:pt x="650" y="230"/>
                  </a:lnTo>
                  <a:lnTo>
                    <a:pt x="649" y="226"/>
                  </a:lnTo>
                  <a:lnTo>
                    <a:pt x="649" y="220"/>
                  </a:lnTo>
                  <a:lnTo>
                    <a:pt x="649" y="217"/>
                  </a:lnTo>
                  <a:lnTo>
                    <a:pt x="649" y="213"/>
                  </a:lnTo>
                  <a:lnTo>
                    <a:pt x="647" y="209"/>
                  </a:lnTo>
                  <a:lnTo>
                    <a:pt x="647" y="203"/>
                  </a:lnTo>
                  <a:lnTo>
                    <a:pt x="645" y="200"/>
                  </a:lnTo>
                  <a:lnTo>
                    <a:pt x="645" y="196"/>
                  </a:lnTo>
                  <a:lnTo>
                    <a:pt x="643" y="192"/>
                  </a:lnTo>
                  <a:lnTo>
                    <a:pt x="643" y="188"/>
                  </a:lnTo>
                  <a:lnTo>
                    <a:pt x="641" y="182"/>
                  </a:lnTo>
                  <a:lnTo>
                    <a:pt x="641" y="179"/>
                  </a:lnTo>
                  <a:lnTo>
                    <a:pt x="639" y="171"/>
                  </a:lnTo>
                  <a:lnTo>
                    <a:pt x="637" y="162"/>
                  </a:lnTo>
                  <a:lnTo>
                    <a:pt x="635" y="152"/>
                  </a:lnTo>
                  <a:lnTo>
                    <a:pt x="633" y="146"/>
                  </a:lnTo>
                  <a:lnTo>
                    <a:pt x="631" y="137"/>
                  </a:lnTo>
                  <a:lnTo>
                    <a:pt x="630" y="129"/>
                  </a:lnTo>
                  <a:lnTo>
                    <a:pt x="626" y="122"/>
                  </a:lnTo>
                  <a:lnTo>
                    <a:pt x="626" y="114"/>
                  </a:lnTo>
                  <a:lnTo>
                    <a:pt x="624" y="106"/>
                  </a:lnTo>
                  <a:lnTo>
                    <a:pt x="624" y="99"/>
                  </a:lnTo>
                  <a:lnTo>
                    <a:pt x="620" y="93"/>
                  </a:lnTo>
                  <a:lnTo>
                    <a:pt x="618" y="89"/>
                  </a:lnTo>
                  <a:lnTo>
                    <a:pt x="616" y="84"/>
                  </a:lnTo>
                  <a:lnTo>
                    <a:pt x="614" y="80"/>
                  </a:lnTo>
                  <a:lnTo>
                    <a:pt x="612" y="74"/>
                  </a:lnTo>
                  <a:lnTo>
                    <a:pt x="611" y="70"/>
                  </a:lnTo>
                  <a:lnTo>
                    <a:pt x="609" y="65"/>
                  </a:lnTo>
                  <a:lnTo>
                    <a:pt x="607" y="61"/>
                  </a:lnTo>
                  <a:lnTo>
                    <a:pt x="605" y="55"/>
                  </a:lnTo>
                  <a:lnTo>
                    <a:pt x="601" y="51"/>
                  </a:lnTo>
                  <a:lnTo>
                    <a:pt x="599" y="48"/>
                  </a:lnTo>
                  <a:lnTo>
                    <a:pt x="597" y="42"/>
                  </a:lnTo>
                  <a:lnTo>
                    <a:pt x="593" y="32"/>
                  </a:lnTo>
                  <a:lnTo>
                    <a:pt x="590" y="25"/>
                  </a:lnTo>
                  <a:lnTo>
                    <a:pt x="584" y="29"/>
                  </a:lnTo>
                  <a:lnTo>
                    <a:pt x="580" y="32"/>
                  </a:lnTo>
                  <a:lnTo>
                    <a:pt x="576" y="36"/>
                  </a:lnTo>
                  <a:lnTo>
                    <a:pt x="571" y="42"/>
                  </a:lnTo>
                  <a:lnTo>
                    <a:pt x="567" y="46"/>
                  </a:lnTo>
                  <a:lnTo>
                    <a:pt x="561" y="49"/>
                  </a:lnTo>
                  <a:lnTo>
                    <a:pt x="557" y="55"/>
                  </a:lnTo>
                  <a:lnTo>
                    <a:pt x="552" y="59"/>
                  </a:lnTo>
                  <a:lnTo>
                    <a:pt x="548" y="63"/>
                  </a:lnTo>
                  <a:lnTo>
                    <a:pt x="542" y="68"/>
                  </a:lnTo>
                  <a:lnTo>
                    <a:pt x="538" y="72"/>
                  </a:lnTo>
                  <a:lnTo>
                    <a:pt x="535" y="76"/>
                  </a:lnTo>
                  <a:lnTo>
                    <a:pt x="529" y="80"/>
                  </a:lnTo>
                  <a:lnTo>
                    <a:pt x="523" y="86"/>
                  </a:lnTo>
                  <a:lnTo>
                    <a:pt x="519" y="89"/>
                  </a:lnTo>
                  <a:lnTo>
                    <a:pt x="516" y="93"/>
                  </a:lnTo>
                  <a:lnTo>
                    <a:pt x="517" y="101"/>
                  </a:lnTo>
                  <a:lnTo>
                    <a:pt x="521" y="110"/>
                  </a:lnTo>
                  <a:lnTo>
                    <a:pt x="523" y="118"/>
                  </a:lnTo>
                  <a:lnTo>
                    <a:pt x="527" y="125"/>
                  </a:lnTo>
                  <a:lnTo>
                    <a:pt x="529" y="133"/>
                  </a:lnTo>
                  <a:lnTo>
                    <a:pt x="533" y="139"/>
                  </a:lnTo>
                  <a:lnTo>
                    <a:pt x="535" y="146"/>
                  </a:lnTo>
                  <a:lnTo>
                    <a:pt x="538" y="152"/>
                  </a:lnTo>
                  <a:lnTo>
                    <a:pt x="540" y="158"/>
                  </a:lnTo>
                  <a:lnTo>
                    <a:pt x="542" y="165"/>
                  </a:lnTo>
                  <a:lnTo>
                    <a:pt x="544" y="171"/>
                  </a:lnTo>
                  <a:lnTo>
                    <a:pt x="546" y="177"/>
                  </a:lnTo>
                  <a:lnTo>
                    <a:pt x="548" y="182"/>
                  </a:lnTo>
                  <a:lnTo>
                    <a:pt x="552" y="188"/>
                  </a:lnTo>
                  <a:lnTo>
                    <a:pt x="552" y="194"/>
                  </a:lnTo>
                  <a:lnTo>
                    <a:pt x="554" y="200"/>
                  </a:lnTo>
                  <a:lnTo>
                    <a:pt x="557" y="205"/>
                  </a:lnTo>
                  <a:lnTo>
                    <a:pt x="559" y="211"/>
                  </a:lnTo>
                  <a:lnTo>
                    <a:pt x="559" y="215"/>
                  </a:lnTo>
                  <a:lnTo>
                    <a:pt x="563" y="220"/>
                  </a:lnTo>
                  <a:lnTo>
                    <a:pt x="565" y="226"/>
                  </a:lnTo>
                  <a:lnTo>
                    <a:pt x="565" y="232"/>
                  </a:lnTo>
                  <a:lnTo>
                    <a:pt x="567" y="238"/>
                  </a:lnTo>
                  <a:lnTo>
                    <a:pt x="569" y="245"/>
                  </a:lnTo>
                  <a:lnTo>
                    <a:pt x="571" y="251"/>
                  </a:lnTo>
                  <a:lnTo>
                    <a:pt x="571" y="258"/>
                  </a:lnTo>
                  <a:lnTo>
                    <a:pt x="573" y="266"/>
                  </a:lnTo>
                  <a:lnTo>
                    <a:pt x="576" y="272"/>
                  </a:lnTo>
                  <a:lnTo>
                    <a:pt x="576" y="276"/>
                  </a:lnTo>
                  <a:lnTo>
                    <a:pt x="578" y="279"/>
                  </a:lnTo>
                  <a:lnTo>
                    <a:pt x="578" y="285"/>
                  </a:lnTo>
                  <a:lnTo>
                    <a:pt x="578" y="291"/>
                  </a:lnTo>
                  <a:lnTo>
                    <a:pt x="580" y="295"/>
                  </a:lnTo>
                  <a:lnTo>
                    <a:pt x="580" y="298"/>
                  </a:lnTo>
                  <a:lnTo>
                    <a:pt x="582" y="302"/>
                  </a:lnTo>
                  <a:lnTo>
                    <a:pt x="584" y="310"/>
                  </a:lnTo>
                  <a:lnTo>
                    <a:pt x="578" y="312"/>
                  </a:lnTo>
                  <a:lnTo>
                    <a:pt x="571" y="314"/>
                  </a:lnTo>
                  <a:lnTo>
                    <a:pt x="565" y="315"/>
                  </a:lnTo>
                  <a:lnTo>
                    <a:pt x="559" y="317"/>
                  </a:lnTo>
                  <a:lnTo>
                    <a:pt x="552" y="319"/>
                  </a:lnTo>
                  <a:lnTo>
                    <a:pt x="546" y="321"/>
                  </a:lnTo>
                  <a:lnTo>
                    <a:pt x="540" y="323"/>
                  </a:lnTo>
                  <a:lnTo>
                    <a:pt x="535" y="325"/>
                  </a:lnTo>
                  <a:lnTo>
                    <a:pt x="529" y="325"/>
                  </a:lnTo>
                  <a:lnTo>
                    <a:pt x="523" y="327"/>
                  </a:lnTo>
                  <a:lnTo>
                    <a:pt x="516" y="327"/>
                  </a:lnTo>
                  <a:lnTo>
                    <a:pt x="510" y="327"/>
                  </a:lnTo>
                  <a:lnTo>
                    <a:pt x="504" y="327"/>
                  </a:lnTo>
                  <a:lnTo>
                    <a:pt x="498" y="329"/>
                  </a:lnTo>
                  <a:lnTo>
                    <a:pt x="493" y="329"/>
                  </a:lnTo>
                  <a:lnTo>
                    <a:pt x="487" y="329"/>
                  </a:lnTo>
                  <a:lnTo>
                    <a:pt x="479" y="329"/>
                  </a:lnTo>
                  <a:lnTo>
                    <a:pt x="476" y="329"/>
                  </a:lnTo>
                  <a:lnTo>
                    <a:pt x="468" y="329"/>
                  </a:lnTo>
                  <a:lnTo>
                    <a:pt x="462" y="329"/>
                  </a:lnTo>
                  <a:lnTo>
                    <a:pt x="457" y="329"/>
                  </a:lnTo>
                  <a:lnTo>
                    <a:pt x="451" y="329"/>
                  </a:lnTo>
                  <a:lnTo>
                    <a:pt x="443" y="329"/>
                  </a:lnTo>
                  <a:lnTo>
                    <a:pt x="438" y="331"/>
                  </a:lnTo>
                  <a:lnTo>
                    <a:pt x="432" y="331"/>
                  </a:lnTo>
                  <a:lnTo>
                    <a:pt x="426" y="331"/>
                  </a:lnTo>
                  <a:lnTo>
                    <a:pt x="420" y="331"/>
                  </a:lnTo>
                  <a:lnTo>
                    <a:pt x="415" y="331"/>
                  </a:lnTo>
                  <a:lnTo>
                    <a:pt x="407" y="331"/>
                  </a:lnTo>
                  <a:lnTo>
                    <a:pt x="401" y="333"/>
                  </a:lnTo>
                  <a:lnTo>
                    <a:pt x="396" y="333"/>
                  </a:lnTo>
                  <a:lnTo>
                    <a:pt x="390" y="334"/>
                  </a:lnTo>
                  <a:lnTo>
                    <a:pt x="377" y="333"/>
                  </a:lnTo>
                  <a:lnTo>
                    <a:pt x="365" y="333"/>
                  </a:lnTo>
                  <a:lnTo>
                    <a:pt x="354" y="331"/>
                  </a:lnTo>
                  <a:lnTo>
                    <a:pt x="343" y="331"/>
                  </a:lnTo>
                  <a:lnTo>
                    <a:pt x="329" y="331"/>
                  </a:lnTo>
                  <a:lnTo>
                    <a:pt x="320" y="331"/>
                  </a:lnTo>
                  <a:lnTo>
                    <a:pt x="306" y="329"/>
                  </a:lnTo>
                  <a:lnTo>
                    <a:pt x="297" y="329"/>
                  </a:lnTo>
                  <a:lnTo>
                    <a:pt x="287" y="329"/>
                  </a:lnTo>
                  <a:lnTo>
                    <a:pt x="276" y="329"/>
                  </a:lnTo>
                  <a:lnTo>
                    <a:pt x="266" y="327"/>
                  </a:lnTo>
                  <a:lnTo>
                    <a:pt x="257" y="327"/>
                  </a:lnTo>
                  <a:lnTo>
                    <a:pt x="247" y="327"/>
                  </a:lnTo>
                  <a:lnTo>
                    <a:pt x="238" y="327"/>
                  </a:lnTo>
                  <a:lnTo>
                    <a:pt x="230" y="327"/>
                  </a:lnTo>
                  <a:lnTo>
                    <a:pt x="221" y="327"/>
                  </a:lnTo>
                  <a:lnTo>
                    <a:pt x="213" y="327"/>
                  </a:lnTo>
                  <a:lnTo>
                    <a:pt x="204" y="327"/>
                  </a:lnTo>
                  <a:lnTo>
                    <a:pt x="198" y="327"/>
                  </a:lnTo>
                  <a:lnTo>
                    <a:pt x="189" y="327"/>
                  </a:lnTo>
                  <a:lnTo>
                    <a:pt x="181" y="327"/>
                  </a:lnTo>
                  <a:lnTo>
                    <a:pt x="175" y="327"/>
                  </a:lnTo>
                  <a:lnTo>
                    <a:pt x="168" y="327"/>
                  </a:lnTo>
                  <a:lnTo>
                    <a:pt x="160" y="329"/>
                  </a:lnTo>
                  <a:lnTo>
                    <a:pt x="154" y="329"/>
                  </a:lnTo>
                  <a:lnTo>
                    <a:pt x="149" y="329"/>
                  </a:lnTo>
                  <a:lnTo>
                    <a:pt x="143" y="329"/>
                  </a:lnTo>
                  <a:lnTo>
                    <a:pt x="137" y="329"/>
                  </a:lnTo>
                  <a:lnTo>
                    <a:pt x="132" y="329"/>
                  </a:lnTo>
                  <a:lnTo>
                    <a:pt x="126" y="329"/>
                  </a:lnTo>
                  <a:lnTo>
                    <a:pt x="120" y="329"/>
                  </a:lnTo>
                  <a:lnTo>
                    <a:pt x="116" y="331"/>
                  </a:lnTo>
                  <a:lnTo>
                    <a:pt x="111" y="331"/>
                  </a:lnTo>
                  <a:lnTo>
                    <a:pt x="107" y="331"/>
                  </a:lnTo>
                  <a:lnTo>
                    <a:pt x="101" y="331"/>
                  </a:lnTo>
                  <a:lnTo>
                    <a:pt x="97" y="331"/>
                  </a:lnTo>
                  <a:lnTo>
                    <a:pt x="90" y="331"/>
                  </a:lnTo>
                  <a:lnTo>
                    <a:pt x="84" y="331"/>
                  </a:lnTo>
                  <a:lnTo>
                    <a:pt x="76" y="331"/>
                  </a:lnTo>
                  <a:lnTo>
                    <a:pt x="73" y="331"/>
                  </a:lnTo>
                  <a:lnTo>
                    <a:pt x="65" y="329"/>
                  </a:lnTo>
                  <a:lnTo>
                    <a:pt x="63" y="329"/>
                  </a:lnTo>
                  <a:lnTo>
                    <a:pt x="55" y="327"/>
                  </a:lnTo>
                  <a:lnTo>
                    <a:pt x="52" y="325"/>
                  </a:lnTo>
                  <a:lnTo>
                    <a:pt x="50" y="319"/>
                  </a:lnTo>
                  <a:lnTo>
                    <a:pt x="52" y="315"/>
                  </a:lnTo>
                  <a:lnTo>
                    <a:pt x="54" y="310"/>
                  </a:lnTo>
                  <a:lnTo>
                    <a:pt x="57" y="302"/>
                  </a:lnTo>
                  <a:lnTo>
                    <a:pt x="57" y="298"/>
                  </a:lnTo>
                  <a:lnTo>
                    <a:pt x="59" y="295"/>
                  </a:lnTo>
                  <a:lnTo>
                    <a:pt x="63" y="289"/>
                  </a:lnTo>
                  <a:lnTo>
                    <a:pt x="65" y="285"/>
                  </a:lnTo>
                  <a:lnTo>
                    <a:pt x="69" y="277"/>
                  </a:lnTo>
                  <a:lnTo>
                    <a:pt x="73" y="272"/>
                  </a:lnTo>
                  <a:lnTo>
                    <a:pt x="75" y="266"/>
                  </a:lnTo>
                  <a:lnTo>
                    <a:pt x="80" y="260"/>
                  </a:lnTo>
                  <a:lnTo>
                    <a:pt x="82" y="255"/>
                  </a:lnTo>
                  <a:lnTo>
                    <a:pt x="88" y="247"/>
                  </a:lnTo>
                  <a:lnTo>
                    <a:pt x="92" y="241"/>
                  </a:lnTo>
                  <a:lnTo>
                    <a:pt x="95" y="234"/>
                  </a:lnTo>
                  <a:lnTo>
                    <a:pt x="97" y="228"/>
                  </a:lnTo>
                  <a:lnTo>
                    <a:pt x="101" y="224"/>
                  </a:lnTo>
                  <a:lnTo>
                    <a:pt x="103" y="219"/>
                  </a:lnTo>
                  <a:lnTo>
                    <a:pt x="105" y="215"/>
                  </a:lnTo>
                  <a:lnTo>
                    <a:pt x="107" y="211"/>
                  </a:lnTo>
                  <a:lnTo>
                    <a:pt x="109" y="207"/>
                  </a:lnTo>
                  <a:lnTo>
                    <a:pt x="113" y="201"/>
                  </a:lnTo>
                  <a:lnTo>
                    <a:pt x="114" y="198"/>
                  </a:lnTo>
                  <a:lnTo>
                    <a:pt x="116" y="192"/>
                  </a:lnTo>
                  <a:lnTo>
                    <a:pt x="118" y="186"/>
                  </a:lnTo>
                  <a:lnTo>
                    <a:pt x="120" y="181"/>
                  </a:lnTo>
                  <a:lnTo>
                    <a:pt x="124" y="177"/>
                  </a:lnTo>
                  <a:lnTo>
                    <a:pt x="126" y="169"/>
                  </a:lnTo>
                  <a:lnTo>
                    <a:pt x="130" y="163"/>
                  </a:lnTo>
                  <a:lnTo>
                    <a:pt x="132" y="158"/>
                  </a:lnTo>
                  <a:lnTo>
                    <a:pt x="135" y="152"/>
                  </a:lnTo>
                  <a:lnTo>
                    <a:pt x="137" y="146"/>
                  </a:lnTo>
                  <a:lnTo>
                    <a:pt x="139" y="139"/>
                  </a:lnTo>
                  <a:lnTo>
                    <a:pt x="143" y="133"/>
                  </a:lnTo>
                  <a:lnTo>
                    <a:pt x="145" y="127"/>
                  </a:lnTo>
                  <a:lnTo>
                    <a:pt x="147" y="120"/>
                  </a:lnTo>
                  <a:lnTo>
                    <a:pt x="151" y="114"/>
                  </a:lnTo>
                  <a:lnTo>
                    <a:pt x="152" y="106"/>
                  </a:lnTo>
                  <a:lnTo>
                    <a:pt x="156" y="101"/>
                  </a:lnTo>
                  <a:lnTo>
                    <a:pt x="158" y="91"/>
                  </a:lnTo>
                  <a:lnTo>
                    <a:pt x="160" y="86"/>
                  </a:lnTo>
                  <a:lnTo>
                    <a:pt x="164" y="78"/>
                  </a:lnTo>
                  <a:lnTo>
                    <a:pt x="166" y="70"/>
                  </a:lnTo>
                  <a:lnTo>
                    <a:pt x="170" y="63"/>
                  </a:lnTo>
                  <a:lnTo>
                    <a:pt x="173" y="55"/>
                  </a:lnTo>
                  <a:lnTo>
                    <a:pt x="175" y="48"/>
                  </a:lnTo>
                  <a:lnTo>
                    <a:pt x="179" y="38"/>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5" name="Freeform 227"/>
            <p:cNvSpPr>
              <a:spLocks/>
            </p:cNvSpPr>
            <p:nvPr/>
          </p:nvSpPr>
          <p:spPr bwMode="auto">
            <a:xfrm>
              <a:off x="1030" y="3791"/>
              <a:ext cx="94" cy="306"/>
            </a:xfrm>
            <a:custGeom>
              <a:avLst/>
              <a:gdLst>
                <a:gd name="T0" fmla="*/ 1 w 188"/>
                <a:gd name="T1" fmla="*/ 1 h 611"/>
                <a:gd name="T2" fmla="*/ 1 w 188"/>
                <a:gd name="T3" fmla="*/ 1 h 611"/>
                <a:gd name="T4" fmla="*/ 1 w 188"/>
                <a:gd name="T5" fmla="*/ 1 h 611"/>
                <a:gd name="T6" fmla="*/ 1 w 188"/>
                <a:gd name="T7" fmla="*/ 1 h 611"/>
                <a:gd name="T8" fmla="*/ 1 w 188"/>
                <a:gd name="T9" fmla="*/ 1 h 611"/>
                <a:gd name="T10" fmla="*/ 1 w 188"/>
                <a:gd name="T11" fmla="*/ 1 h 611"/>
                <a:gd name="T12" fmla="*/ 1 w 188"/>
                <a:gd name="T13" fmla="*/ 1 h 611"/>
                <a:gd name="T14" fmla="*/ 1 w 188"/>
                <a:gd name="T15" fmla="*/ 1 h 611"/>
                <a:gd name="T16" fmla="*/ 1 w 188"/>
                <a:gd name="T17" fmla="*/ 1 h 611"/>
                <a:gd name="T18" fmla="*/ 1 w 188"/>
                <a:gd name="T19" fmla="*/ 1 h 611"/>
                <a:gd name="T20" fmla="*/ 1 w 188"/>
                <a:gd name="T21" fmla="*/ 1 h 611"/>
                <a:gd name="T22" fmla="*/ 1 w 188"/>
                <a:gd name="T23" fmla="*/ 1 h 611"/>
                <a:gd name="T24" fmla="*/ 1 w 188"/>
                <a:gd name="T25" fmla="*/ 1 h 611"/>
                <a:gd name="T26" fmla="*/ 1 w 188"/>
                <a:gd name="T27" fmla="*/ 1 h 611"/>
                <a:gd name="T28" fmla="*/ 1 w 188"/>
                <a:gd name="T29" fmla="*/ 1 h 611"/>
                <a:gd name="T30" fmla="*/ 1 w 188"/>
                <a:gd name="T31" fmla="*/ 1 h 611"/>
                <a:gd name="T32" fmla="*/ 1 w 188"/>
                <a:gd name="T33" fmla="*/ 1 h 611"/>
                <a:gd name="T34" fmla="*/ 1 w 188"/>
                <a:gd name="T35" fmla="*/ 1 h 611"/>
                <a:gd name="T36" fmla="*/ 1 w 188"/>
                <a:gd name="T37" fmla="*/ 1 h 611"/>
                <a:gd name="T38" fmla="*/ 1 w 188"/>
                <a:gd name="T39" fmla="*/ 1 h 611"/>
                <a:gd name="T40" fmla="*/ 1 w 188"/>
                <a:gd name="T41" fmla="*/ 1 h 611"/>
                <a:gd name="T42" fmla="*/ 1 w 188"/>
                <a:gd name="T43" fmla="*/ 1 h 611"/>
                <a:gd name="T44" fmla="*/ 1 w 188"/>
                <a:gd name="T45" fmla="*/ 1 h 611"/>
                <a:gd name="T46" fmla="*/ 0 w 188"/>
                <a:gd name="T47" fmla="*/ 1 h 611"/>
                <a:gd name="T48" fmla="*/ 0 w 188"/>
                <a:gd name="T49" fmla="*/ 1 h 611"/>
                <a:gd name="T50" fmla="*/ 0 w 188"/>
                <a:gd name="T51" fmla="*/ 1 h 611"/>
                <a:gd name="T52" fmla="*/ 0 w 188"/>
                <a:gd name="T53" fmla="*/ 1 h 611"/>
                <a:gd name="T54" fmla="*/ 0 w 188"/>
                <a:gd name="T55" fmla="*/ 1 h 611"/>
                <a:gd name="T56" fmla="*/ 0 w 188"/>
                <a:gd name="T57" fmla="*/ 1 h 611"/>
                <a:gd name="T58" fmla="*/ 1 w 188"/>
                <a:gd name="T59" fmla="*/ 1 h 611"/>
                <a:gd name="T60" fmla="*/ 1 w 188"/>
                <a:gd name="T61" fmla="*/ 1 h 611"/>
                <a:gd name="T62" fmla="*/ 1 w 188"/>
                <a:gd name="T63" fmla="*/ 1 h 611"/>
                <a:gd name="T64" fmla="*/ 1 w 188"/>
                <a:gd name="T65" fmla="*/ 1 h 611"/>
                <a:gd name="T66" fmla="*/ 1 w 188"/>
                <a:gd name="T67" fmla="*/ 1 h 611"/>
                <a:gd name="T68" fmla="*/ 1 w 188"/>
                <a:gd name="T69" fmla="*/ 1 h 611"/>
                <a:gd name="T70" fmla="*/ 1 w 188"/>
                <a:gd name="T71" fmla="*/ 1 h 611"/>
                <a:gd name="T72" fmla="*/ 1 w 188"/>
                <a:gd name="T73" fmla="*/ 1 h 611"/>
                <a:gd name="T74" fmla="*/ 1 w 188"/>
                <a:gd name="T75" fmla="*/ 1 h 611"/>
                <a:gd name="T76" fmla="*/ 1 w 188"/>
                <a:gd name="T77" fmla="*/ 1 h 611"/>
                <a:gd name="T78" fmla="*/ 1 w 188"/>
                <a:gd name="T79" fmla="*/ 1 h 611"/>
                <a:gd name="T80" fmla="*/ 1 w 188"/>
                <a:gd name="T81" fmla="*/ 1 h 611"/>
                <a:gd name="T82" fmla="*/ 1 w 188"/>
                <a:gd name="T83" fmla="*/ 1 h 611"/>
                <a:gd name="T84" fmla="*/ 1 w 188"/>
                <a:gd name="T85" fmla="*/ 1 h 611"/>
                <a:gd name="T86" fmla="*/ 1 w 188"/>
                <a:gd name="T87" fmla="*/ 1 h 611"/>
                <a:gd name="T88" fmla="*/ 1 w 188"/>
                <a:gd name="T89" fmla="*/ 1 h 611"/>
                <a:gd name="T90" fmla="*/ 1 w 188"/>
                <a:gd name="T91" fmla="*/ 1 h 611"/>
                <a:gd name="T92" fmla="*/ 1 w 188"/>
                <a:gd name="T93" fmla="*/ 1 h 611"/>
                <a:gd name="T94" fmla="*/ 1 w 188"/>
                <a:gd name="T95" fmla="*/ 1 h 611"/>
                <a:gd name="T96" fmla="*/ 1 w 188"/>
                <a:gd name="T97" fmla="*/ 1 h 611"/>
                <a:gd name="T98" fmla="*/ 1 w 188"/>
                <a:gd name="T99" fmla="*/ 1 h 611"/>
                <a:gd name="T100" fmla="*/ 1 w 188"/>
                <a:gd name="T101" fmla="*/ 1 h 611"/>
                <a:gd name="T102" fmla="*/ 1 w 188"/>
                <a:gd name="T103" fmla="*/ 1 h 611"/>
                <a:gd name="T104" fmla="*/ 1 w 188"/>
                <a:gd name="T105" fmla="*/ 1 h 611"/>
                <a:gd name="T106" fmla="*/ 1 w 188"/>
                <a:gd name="T107" fmla="*/ 1 h 611"/>
                <a:gd name="T108" fmla="*/ 1 w 188"/>
                <a:gd name="T109" fmla="*/ 1 h 611"/>
                <a:gd name="T110" fmla="*/ 1 w 188"/>
                <a:gd name="T111" fmla="*/ 1 h 611"/>
                <a:gd name="T112" fmla="*/ 1 w 188"/>
                <a:gd name="T113" fmla="*/ 1 h 611"/>
                <a:gd name="T114" fmla="*/ 1 w 188"/>
                <a:gd name="T115" fmla="*/ 1 h 611"/>
                <a:gd name="T116" fmla="*/ 1 w 188"/>
                <a:gd name="T117" fmla="*/ 1 h 611"/>
                <a:gd name="T118" fmla="*/ 1 w 188"/>
                <a:gd name="T119" fmla="*/ 1 h 611"/>
                <a:gd name="T120" fmla="*/ 1 w 188"/>
                <a:gd name="T121" fmla="*/ 1 h 611"/>
                <a:gd name="T122" fmla="*/ 1 w 188"/>
                <a:gd name="T123" fmla="*/ 0 h 6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
                <a:gd name="T187" fmla="*/ 0 h 611"/>
                <a:gd name="T188" fmla="*/ 188 w 188"/>
                <a:gd name="T189" fmla="*/ 611 h 6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 h="611">
                  <a:moveTo>
                    <a:pt x="112" y="0"/>
                  </a:moveTo>
                  <a:lnTo>
                    <a:pt x="109" y="5"/>
                  </a:lnTo>
                  <a:lnTo>
                    <a:pt x="105" y="13"/>
                  </a:lnTo>
                  <a:lnTo>
                    <a:pt x="99" y="19"/>
                  </a:lnTo>
                  <a:lnTo>
                    <a:pt x="95" y="26"/>
                  </a:lnTo>
                  <a:lnTo>
                    <a:pt x="91" y="34"/>
                  </a:lnTo>
                  <a:lnTo>
                    <a:pt x="89" y="41"/>
                  </a:lnTo>
                  <a:lnTo>
                    <a:pt x="86" y="47"/>
                  </a:lnTo>
                  <a:lnTo>
                    <a:pt x="82" y="57"/>
                  </a:lnTo>
                  <a:lnTo>
                    <a:pt x="80" y="64"/>
                  </a:lnTo>
                  <a:lnTo>
                    <a:pt x="76" y="70"/>
                  </a:lnTo>
                  <a:lnTo>
                    <a:pt x="74" y="78"/>
                  </a:lnTo>
                  <a:lnTo>
                    <a:pt x="70" y="85"/>
                  </a:lnTo>
                  <a:lnTo>
                    <a:pt x="69" y="93"/>
                  </a:lnTo>
                  <a:lnTo>
                    <a:pt x="65" y="100"/>
                  </a:lnTo>
                  <a:lnTo>
                    <a:pt x="63" y="108"/>
                  </a:lnTo>
                  <a:lnTo>
                    <a:pt x="61" y="116"/>
                  </a:lnTo>
                  <a:lnTo>
                    <a:pt x="57" y="123"/>
                  </a:lnTo>
                  <a:lnTo>
                    <a:pt x="55" y="131"/>
                  </a:lnTo>
                  <a:lnTo>
                    <a:pt x="53" y="138"/>
                  </a:lnTo>
                  <a:lnTo>
                    <a:pt x="50" y="146"/>
                  </a:lnTo>
                  <a:lnTo>
                    <a:pt x="50" y="154"/>
                  </a:lnTo>
                  <a:lnTo>
                    <a:pt x="46" y="161"/>
                  </a:lnTo>
                  <a:lnTo>
                    <a:pt x="44" y="167"/>
                  </a:lnTo>
                  <a:lnTo>
                    <a:pt x="42" y="176"/>
                  </a:lnTo>
                  <a:lnTo>
                    <a:pt x="40" y="184"/>
                  </a:lnTo>
                  <a:lnTo>
                    <a:pt x="38" y="192"/>
                  </a:lnTo>
                  <a:lnTo>
                    <a:pt x="34" y="199"/>
                  </a:lnTo>
                  <a:lnTo>
                    <a:pt x="32" y="207"/>
                  </a:lnTo>
                  <a:lnTo>
                    <a:pt x="31" y="214"/>
                  </a:lnTo>
                  <a:lnTo>
                    <a:pt x="29" y="222"/>
                  </a:lnTo>
                  <a:lnTo>
                    <a:pt x="27" y="230"/>
                  </a:lnTo>
                  <a:lnTo>
                    <a:pt x="25" y="239"/>
                  </a:lnTo>
                  <a:lnTo>
                    <a:pt x="23" y="241"/>
                  </a:lnTo>
                  <a:lnTo>
                    <a:pt x="21" y="245"/>
                  </a:lnTo>
                  <a:lnTo>
                    <a:pt x="21" y="250"/>
                  </a:lnTo>
                  <a:lnTo>
                    <a:pt x="21" y="258"/>
                  </a:lnTo>
                  <a:lnTo>
                    <a:pt x="19" y="262"/>
                  </a:lnTo>
                  <a:lnTo>
                    <a:pt x="19" y="266"/>
                  </a:lnTo>
                  <a:lnTo>
                    <a:pt x="17" y="271"/>
                  </a:lnTo>
                  <a:lnTo>
                    <a:pt x="17" y="275"/>
                  </a:lnTo>
                  <a:lnTo>
                    <a:pt x="17" y="281"/>
                  </a:lnTo>
                  <a:lnTo>
                    <a:pt x="15" y="287"/>
                  </a:lnTo>
                  <a:lnTo>
                    <a:pt x="15" y="292"/>
                  </a:lnTo>
                  <a:lnTo>
                    <a:pt x="15" y="300"/>
                  </a:lnTo>
                  <a:lnTo>
                    <a:pt x="13" y="306"/>
                  </a:lnTo>
                  <a:lnTo>
                    <a:pt x="13" y="311"/>
                  </a:lnTo>
                  <a:lnTo>
                    <a:pt x="12" y="319"/>
                  </a:lnTo>
                  <a:lnTo>
                    <a:pt x="12" y="325"/>
                  </a:lnTo>
                  <a:lnTo>
                    <a:pt x="12" y="332"/>
                  </a:lnTo>
                  <a:lnTo>
                    <a:pt x="10" y="340"/>
                  </a:lnTo>
                  <a:lnTo>
                    <a:pt x="10" y="347"/>
                  </a:lnTo>
                  <a:lnTo>
                    <a:pt x="10" y="355"/>
                  </a:lnTo>
                  <a:lnTo>
                    <a:pt x="8" y="361"/>
                  </a:lnTo>
                  <a:lnTo>
                    <a:pt x="8" y="370"/>
                  </a:lnTo>
                  <a:lnTo>
                    <a:pt x="8" y="378"/>
                  </a:lnTo>
                  <a:lnTo>
                    <a:pt x="8" y="385"/>
                  </a:lnTo>
                  <a:lnTo>
                    <a:pt x="6" y="393"/>
                  </a:lnTo>
                  <a:lnTo>
                    <a:pt x="6" y="402"/>
                  </a:lnTo>
                  <a:lnTo>
                    <a:pt x="6" y="408"/>
                  </a:lnTo>
                  <a:lnTo>
                    <a:pt x="6" y="420"/>
                  </a:lnTo>
                  <a:lnTo>
                    <a:pt x="6" y="425"/>
                  </a:lnTo>
                  <a:lnTo>
                    <a:pt x="4" y="435"/>
                  </a:lnTo>
                  <a:lnTo>
                    <a:pt x="4" y="440"/>
                  </a:lnTo>
                  <a:lnTo>
                    <a:pt x="4" y="450"/>
                  </a:lnTo>
                  <a:lnTo>
                    <a:pt x="2" y="458"/>
                  </a:lnTo>
                  <a:lnTo>
                    <a:pt x="2" y="465"/>
                  </a:lnTo>
                  <a:lnTo>
                    <a:pt x="2" y="473"/>
                  </a:lnTo>
                  <a:lnTo>
                    <a:pt x="2" y="482"/>
                  </a:lnTo>
                  <a:lnTo>
                    <a:pt x="2" y="488"/>
                  </a:lnTo>
                  <a:lnTo>
                    <a:pt x="2" y="496"/>
                  </a:lnTo>
                  <a:lnTo>
                    <a:pt x="0" y="503"/>
                  </a:lnTo>
                  <a:lnTo>
                    <a:pt x="0" y="511"/>
                  </a:lnTo>
                  <a:lnTo>
                    <a:pt x="0" y="518"/>
                  </a:lnTo>
                  <a:lnTo>
                    <a:pt x="0" y="524"/>
                  </a:lnTo>
                  <a:lnTo>
                    <a:pt x="0" y="532"/>
                  </a:lnTo>
                  <a:lnTo>
                    <a:pt x="0" y="539"/>
                  </a:lnTo>
                  <a:lnTo>
                    <a:pt x="0" y="545"/>
                  </a:lnTo>
                  <a:lnTo>
                    <a:pt x="0" y="553"/>
                  </a:lnTo>
                  <a:lnTo>
                    <a:pt x="0" y="558"/>
                  </a:lnTo>
                  <a:lnTo>
                    <a:pt x="0" y="564"/>
                  </a:lnTo>
                  <a:lnTo>
                    <a:pt x="0" y="570"/>
                  </a:lnTo>
                  <a:lnTo>
                    <a:pt x="0" y="573"/>
                  </a:lnTo>
                  <a:lnTo>
                    <a:pt x="0" y="579"/>
                  </a:lnTo>
                  <a:lnTo>
                    <a:pt x="0" y="585"/>
                  </a:lnTo>
                  <a:lnTo>
                    <a:pt x="0" y="589"/>
                  </a:lnTo>
                  <a:lnTo>
                    <a:pt x="0" y="592"/>
                  </a:lnTo>
                  <a:lnTo>
                    <a:pt x="0" y="596"/>
                  </a:lnTo>
                  <a:lnTo>
                    <a:pt x="0" y="600"/>
                  </a:lnTo>
                  <a:lnTo>
                    <a:pt x="2" y="606"/>
                  </a:lnTo>
                  <a:lnTo>
                    <a:pt x="2" y="611"/>
                  </a:lnTo>
                  <a:lnTo>
                    <a:pt x="86" y="602"/>
                  </a:lnTo>
                  <a:lnTo>
                    <a:pt x="84" y="598"/>
                  </a:lnTo>
                  <a:lnTo>
                    <a:pt x="84" y="592"/>
                  </a:lnTo>
                  <a:lnTo>
                    <a:pt x="82" y="587"/>
                  </a:lnTo>
                  <a:lnTo>
                    <a:pt x="82" y="583"/>
                  </a:lnTo>
                  <a:lnTo>
                    <a:pt x="80" y="577"/>
                  </a:lnTo>
                  <a:lnTo>
                    <a:pt x="80" y="570"/>
                  </a:lnTo>
                  <a:lnTo>
                    <a:pt x="78" y="564"/>
                  </a:lnTo>
                  <a:lnTo>
                    <a:pt x="78" y="558"/>
                  </a:lnTo>
                  <a:lnTo>
                    <a:pt x="76" y="553"/>
                  </a:lnTo>
                  <a:lnTo>
                    <a:pt x="74" y="545"/>
                  </a:lnTo>
                  <a:lnTo>
                    <a:pt x="74" y="539"/>
                  </a:lnTo>
                  <a:lnTo>
                    <a:pt x="72" y="532"/>
                  </a:lnTo>
                  <a:lnTo>
                    <a:pt x="70" y="524"/>
                  </a:lnTo>
                  <a:lnTo>
                    <a:pt x="70" y="518"/>
                  </a:lnTo>
                  <a:lnTo>
                    <a:pt x="69" y="511"/>
                  </a:lnTo>
                  <a:lnTo>
                    <a:pt x="69" y="505"/>
                  </a:lnTo>
                  <a:lnTo>
                    <a:pt x="65" y="497"/>
                  </a:lnTo>
                  <a:lnTo>
                    <a:pt x="65" y="492"/>
                  </a:lnTo>
                  <a:lnTo>
                    <a:pt x="63" y="484"/>
                  </a:lnTo>
                  <a:lnTo>
                    <a:pt x="63" y="480"/>
                  </a:lnTo>
                  <a:lnTo>
                    <a:pt x="61" y="475"/>
                  </a:lnTo>
                  <a:lnTo>
                    <a:pt x="61" y="469"/>
                  </a:lnTo>
                  <a:lnTo>
                    <a:pt x="59" y="463"/>
                  </a:lnTo>
                  <a:lnTo>
                    <a:pt x="59" y="461"/>
                  </a:lnTo>
                  <a:lnTo>
                    <a:pt x="55" y="452"/>
                  </a:lnTo>
                  <a:lnTo>
                    <a:pt x="55" y="448"/>
                  </a:lnTo>
                  <a:lnTo>
                    <a:pt x="55" y="446"/>
                  </a:lnTo>
                  <a:lnTo>
                    <a:pt x="53" y="437"/>
                  </a:lnTo>
                  <a:lnTo>
                    <a:pt x="51" y="431"/>
                  </a:lnTo>
                  <a:lnTo>
                    <a:pt x="50" y="421"/>
                  </a:lnTo>
                  <a:lnTo>
                    <a:pt x="50" y="416"/>
                  </a:lnTo>
                  <a:lnTo>
                    <a:pt x="48" y="406"/>
                  </a:lnTo>
                  <a:lnTo>
                    <a:pt x="46" y="401"/>
                  </a:lnTo>
                  <a:lnTo>
                    <a:pt x="44" y="393"/>
                  </a:lnTo>
                  <a:lnTo>
                    <a:pt x="44" y="385"/>
                  </a:lnTo>
                  <a:lnTo>
                    <a:pt x="42" y="378"/>
                  </a:lnTo>
                  <a:lnTo>
                    <a:pt x="40" y="370"/>
                  </a:lnTo>
                  <a:lnTo>
                    <a:pt x="38" y="363"/>
                  </a:lnTo>
                  <a:lnTo>
                    <a:pt x="38" y="357"/>
                  </a:lnTo>
                  <a:lnTo>
                    <a:pt x="36" y="349"/>
                  </a:lnTo>
                  <a:lnTo>
                    <a:pt x="36" y="342"/>
                  </a:lnTo>
                  <a:lnTo>
                    <a:pt x="36" y="334"/>
                  </a:lnTo>
                  <a:lnTo>
                    <a:pt x="36" y="328"/>
                  </a:lnTo>
                  <a:lnTo>
                    <a:pt x="34" y="319"/>
                  </a:lnTo>
                  <a:lnTo>
                    <a:pt x="34" y="313"/>
                  </a:lnTo>
                  <a:lnTo>
                    <a:pt x="34" y="306"/>
                  </a:lnTo>
                  <a:lnTo>
                    <a:pt x="34" y="300"/>
                  </a:lnTo>
                  <a:lnTo>
                    <a:pt x="34" y="290"/>
                  </a:lnTo>
                  <a:lnTo>
                    <a:pt x="36" y="285"/>
                  </a:lnTo>
                  <a:lnTo>
                    <a:pt x="38" y="277"/>
                  </a:lnTo>
                  <a:lnTo>
                    <a:pt x="40" y="271"/>
                  </a:lnTo>
                  <a:lnTo>
                    <a:pt x="42" y="264"/>
                  </a:lnTo>
                  <a:lnTo>
                    <a:pt x="44" y="258"/>
                  </a:lnTo>
                  <a:lnTo>
                    <a:pt x="48" y="252"/>
                  </a:lnTo>
                  <a:lnTo>
                    <a:pt x="50" y="247"/>
                  </a:lnTo>
                  <a:lnTo>
                    <a:pt x="53" y="241"/>
                  </a:lnTo>
                  <a:lnTo>
                    <a:pt x="59" y="235"/>
                  </a:lnTo>
                  <a:lnTo>
                    <a:pt x="63" y="230"/>
                  </a:lnTo>
                  <a:lnTo>
                    <a:pt x="69" y="226"/>
                  </a:lnTo>
                  <a:lnTo>
                    <a:pt x="72" y="218"/>
                  </a:lnTo>
                  <a:lnTo>
                    <a:pt x="76" y="212"/>
                  </a:lnTo>
                  <a:lnTo>
                    <a:pt x="78" y="207"/>
                  </a:lnTo>
                  <a:lnTo>
                    <a:pt x="82" y="201"/>
                  </a:lnTo>
                  <a:lnTo>
                    <a:pt x="86" y="195"/>
                  </a:lnTo>
                  <a:lnTo>
                    <a:pt x="91" y="190"/>
                  </a:lnTo>
                  <a:lnTo>
                    <a:pt x="93" y="184"/>
                  </a:lnTo>
                  <a:lnTo>
                    <a:pt x="97" y="180"/>
                  </a:lnTo>
                  <a:lnTo>
                    <a:pt x="101" y="174"/>
                  </a:lnTo>
                  <a:lnTo>
                    <a:pt x="107" y="167"/>
                  </a:lnTo>
                  <a:lnTo>
                    <a:pt x="110" y="161"/>
                  </a:lnTo>
                  <a:lnTo>
                    <a:pt x="114" y="157"/>
                  </a:lnTo>
                  <a:lnTo>
                    <a:pt x="118" y="152"/>
                  </a:lnTo>
                  <a:lnTo>
                    <a:pt x="122" y="146"/>
                  </a:lnTo>
                  <a:lnTo>
                    <a:pt x="126" y="140"/>
                  </a:lnTo>
                  <a:lnTo>
                    <a:pt x="131" y="136"/>
                  </a:lnTo>
                  <a:lnTo>
                    <a:pt x="135" y="131"/>
                  </a:lnTo>
                  <a:lnTo>
                    <a:pt x="137" y="125"/>
                  </a:lnTo>
                  <a:lnTo>
                    <a:pt x="141" y="119"/>
                  </a:lnTo>
                  <a:lnTo>
                    <a:pt x="147" y="114"/>
                  </a:lnTo>
                  <a:lnTo>
                    <a:pt x="148" y="108"/>
                  </a:lnTo>
                  <a:lnTo>
                    <a:pt x="152" y="104"/>
                  </a:lnTo>
                  <a:lnTo>
                    <a:pt x="156" y="98"/>
                  </a:lnTo>
                  <a:lnTo>
                    <a:pt x="162" y="95"/>
                  </a:lnTo>
                  <a:lnTo>
                    <a:pt x="166" y="87"/>
                  </a:lnTo>
                  <a:lnTo>
                    <a:pt x="167" y="83"/>
                  </a:lnTo>
                  <a:lnTo>
                    <a:pt x="171" y="78"/>
                  </a:lnTo>
                  <a:lnTo>
                    <a:pt x="175" y="72"/>
                  </a:lnTo>
                  <a:lnTo>
                    <a:pt x="177" y="66"/>
                  </a:lnTo>
                  <a:lnTo>
                    <a:pt x="181" y="60"/>
                  </a:lnTo>
                  <a:lnTo>
                    <a:pt x="185" y="55"/>
                  </a:lnTo>
                  <a:lnTo>
                    <a:pt x="188" y="47"/>
                  </a:lnTo>
                  <a:lnTo>
                    <a:pt x="1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6" name="Freeform 228"/>
            <p:cNvSpPr>
              <a:spLocks/>
            </p:cNvSpPr>
            <p:nvPr/>
          </p:nvSpPr>
          <p:spPr bwMode="auto">
            <a:xfrm>
              <a:off x="1025" y="3506"/>
              <a:ext cx="87" cy="326"/>
            </a:xfrm>
            <a:custGeom>
              <a:avLst/>
              <a:gdLst>
                <a:gd name="T0" fmla="*/ 0 w 175"/>
                <a:gd name="T1" fmla="*/ 1 h 651"/>
                <a:gd name="T2" fmla="*/ 0 w 175"/>
                <a:gd name="T3" fmla="*/ 1 h 651"/>
                <a:gd name="T4" fmla="*/ 0 w 175"/>
                <a:gd name="T5" fmla="*/ 1 h 651"/>
                <a:gd name="T6" fmla="*/ 0 w 175"/>
                <a:gd name="T7" fmla="*/ 1 h 651"/>
                <a:gd name="T8" fmla="*/ 0 w 175"/>
                <a:gd name="T9" fmla="*/ 1 h 651"/>
                <a:gd name="T10" fmla="*/ 0 w 175"/>
                <a:gd name="T11" fmla="*/ 1 h 651"/>
                <a:gd name="T12" fmla="*/ 0 w 175"/>
                <a:gd name="T13" fmla="*/ 1 h 651"/>
                <a:gd name="T14" fmla="*/ 0 w 175"/>
                <a:gd name="T15" fmla="*/ 1 h 651"/>
                <a:gd name="T16" fmla="*/ 0 w 175"/>
                <a:gd name="T17" fmla="*/ 1 h 651"/>
                <a:gd name="T18" fmla="*/ 0 w 175"/>
                <a:gd name="T19" fmla="*/ 1 h 651"/>
                <a:gd name="T20" fmla="*/ 0 w 175"/>
                <a:gd name="T21" fmla="*/ 1 h 651"/>
                <a:gd name="T22" fmla="*/ 0 w 175"/>
                <a:gd name="T23" fmla="*/ 1 h 651"/>
                <a:gd name="T24" fmla="*/ 0 w 175"/>
                <a:gd name="T25" fmla="*/ 1 h 651"/>
                <a:gd name="T26" fmla="*/ 0 w 175"/>
                <a:gd name="T27" fmla="*/ 1 h 651"/>
                <a:gd name="T28" fmla="*/ 0 w 175"/>
                <a:gd name="T29" fmla="*/ 1 h 651"/>
                <a:gd name="T30" fmla="*/ 0 w 175"/>
                <a:gd name="T31" fmla="*/ 1 h 651"/>
                <a:gd name="T32" fmla="*/ 0 w 175"/>
                <a:gd name="T33" fmla="*/ 1 h 651"/>
                <a:gd name="T34" fmla="*/ 0 w 175"/>
                <a:gd name="T35" fmla="*/ 1 h 651"/>
                <a:gd name="T36" fmla="*/ 0 w 175"/>
                <a:gd name="T37" fmla="*/ 1 h 651"/>
                <a:gd name="T38" fmla="*/ 0 w 175"/>
                <a:gd name="T39" fmla="*/ 1 h 651"/>
                <a:gd name="T40" fmla="*/ 0 w 175"/>
                <a:gd name="T41" fmla="*/ 1 h 651"/>
                <a:gd name="T42" fmla="*/ 0 w 175"/>
                <a:gd name="T43" fmla="*/ 1 h 651"/>
                <a:gd name="T44" fmla="*/ 0 w 175"/>
                <a:gd name="T45" fmla="*/ 1 h 651"/>
                <a:gd name="T46" fmla="*/ 0 w 175"/>
                <a:gd name="T47" fmla="*/ 1 h 651"/>
                <a:gd name="T48" fmla="*/ 0 w 175"/>
                <a:gd name="T49" fmla="*/ 1 h 651"/>
                <a:gd name="T50" fmla="*/ 0 w 175"/>
                <a:gd name="T51" fmla="*/ 1 h 651"/>
                <a:gd name="T52" fmla="*/ 0 w 175"/>
                <a:gd name="T53" fmla="*/ 1 h 651"/>
                <a:gd name="T54" fmla="*/ 0 w 175"/>
                <a:gd name="T55" fmla="*/ 1 h 651"/>
                <a:gd name="T56" fmla="*/ 0 w 175"/>
                <a:gd name="T57" fmla="*/ 1 h 651"/>
                <a:gd name="T58" fmla="*/ 0 w 175"/>
                <a:gd name="T59" fmla="*/ 1 h 651"/>
                <a:gd name="T60" fmla="*/ 0 w 175"/>
                <a:gd name="T61" fmla="*/ 1 h 651"/>
                <a:gd name="T62" fmla="*/ 0 w 175"/>
                <a:gd name="T63" fmla="*/ 1 h 651"/>
                <a:gd name="T64" fmla="*/ 0 w 175"/>
                <a:gd name="T65" fmla="*/ 1 h 651"/>
                <a:gd name="T66" fmla="*/ 0 w 175"/>
                <a:gd name="T67" fmla="*/ 1 h 651"/>
                <a:gd name="T68" fmla="*/ 0 w 175"/>
                <a:gd name="T69" fmla="*/ 1 h 651"/>
                <a:gd name="T70" fmla="*/ 0 w 175"/>
                <a:gd name="T71" fmla="*/ 1 h 651"/>
                <a:gd name="T72" fmla="*/ 0 w 175"/>
                <a:gd name="T73" fmla="*/ 1 h 651"/>
                <a:gd name="T74" fmla="*/ 0 w 175"/>
                <a:gd name="T75" fmla="*/ 1 h 651"/>
                <a:gd name="T76" fmla="*/ 0 w 175"/>
                <a:gd name="T77" fmla="*/ 1 h 651"/>
                <a:gd name="T78" fmla="*/ 0 w 175"/>
                <a:gd name="T79" fmla="*/ 1 h 651"/>
                <a:gd name="T80" fmla="*/ 0 w 175"/>
                <a:gd name="T81" fmla="*/ 1 h 651"/>
                <a:gd name="T82" fmla="*/ 0 w 175"/>
                <a:gd name="T83" fmla="*/ 1 h 651"/>
                <a:gd name="T84" fmla="*/ 0 w 175"/>
                <a:gd name="T85" fmla="*/ 1 h 651"/>
                <a:gd name="T86" fmla="*/ 0 w 175"/>
                <a:gd name="T87" fmla="*/ 1 h 651"/>
                <a:gd name="T88" fmla="*/ 0 w 175"/>
                <a:gd name="T89" fmla="*/ 1 h 651"/>
                <a:gd name="T90" fmla="*/ 0 w 175"/>
                <a:gd name="T91" fmla="*/ 1 h 651"/>
                <a:gd name="T92" fmla="*/ 0 w 175"/>
                <a:gd name="T93" fmla="*/ 1 h 651"/>
                <a:gd name="T94" fmla="*/ 0 w 175"/>
                <a:gd name="T95" fmla="*/ 1 h 651"/>
                <a:gd name="T96" fmla="*/ 0 w 175"/>
                <a:gd name="T97" fmla="*/ 1 h 651"/>
                <a:gd name="T98" fmla="*/ 0 w 175"/>
                <a:gd name="T99" fmla="*/ 1 h 651"/>
                <a:gd name="T100" fmla="*/ 0 w 175"/>
                <a:gd name="T101" fmla="*/ 1 h 651"/>
                <a:gd name="T102" fmla="*/ 0 w 175"/>
                <a:gd name="T103" fmla="*/ 1 h 651"/>
                <a:gd name="T104" fmla="*/ 0 w 175"/>
                <a:gd name="T105" fmla="*/ 1 h 651"/>
                <a:gd name="T106" fmla="*/ 0 w 175"/>
                <a:gd name="T107" fmla="*/ 1 h 6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
                <a:gd name="T163" fmla="*/ 0 h 651"/>
                <a:gd name="T164" fmla="*/ 175 w 175"/>
                <a:gd name="T165" fmla="*/ 651 h 6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 h="651">
                  <a:moveTo>
                    <a:pt x="108" y="0"/>
                  </a:moveTo>
                  <a:lnTo>
                    <a:pt x="106" y="5"/>
                  </a:lnTo>
                  <a:lnTo>
                    <a:pt x="104" y="9"/>
                  </a:lnTo>
                  <a:lnTo>
                    <a:pt x="102" y="15"/>
                  </a:lnTo>
                  <a:lnTo>
                    <a:pt x="100" y="21"/>
                  </a:lnTo>
                  <a:lnTo>
                    <a:pt x="100" y="24"/>
                  </a:lnTo>
                  <a:lnTo>
                    <a:pt x="98" y="28"/>
                  </a:lnTo>
                  <a:lnTo>
                    <a:pt x="95" y="34"/>
                  </a:lnTo>
                  <a:lnTo>
                    <a:pt x="95" y="40"/>
                  </a:lnTo>
                  <a:lnTo>
                    <a:pt x="91" y="41"/>
                  </a:lnTo>
                  <a:lnTo>
                    <a:pt x="89" y="47"/>
                  </a:lnTo>
                  <a:lnTo>
                    <a:pt x="87" y="51"/>
                  </a:lnTo>
                  <a:lnTo>
                    <a:pt x="85" y="57"/>
                  </a:lnTo>
                  <a:lnTo>
                    <a:pt x="83" y="60"/>
                  </a:lnTo>
                  <a:lnTo>
                    <a:pt x="81" y="66"/>
                  </a:lnTo>
                  <a:lnTo>
                    <a:pt x="79" y="70"/>
                  </a:lnTo>
                  <a:lnTo>
                    <a:pt x="78" y="76"/>
                  </a:lnTo>
                  <a:lnTo>
                    <a:pt x="76" y="79"/>
                  </a:lnTo>
                  <a:lnTo>
                    <a:pt x="74" y="85"/>
                  </a:lnTo>
                  <a:lnTo>
                    <a:pt x="72" y="89"/>
                  </a:lnTo>
                  <a:lnTo>
                    <a:pt x="72" y="93"/>
                  </a:lnTo>
                  <a:lnTo>
                    <a:pt x="68" y="98"/>
                  </a:lnTo>
                  <a:lnTo>
                    <a:pt x="68" y="102"/>
                  </a:lnTo>
                  <a:lnTo>
                    <a:pt x="66" y="108"/>
                  </a:lnTo>
                  <a:lnTo>
                    <a:pt x="64" y="114"/>
                  </a:lnTo>
                  <a:lnTo>
                    <a:pt x="64" y="117"/>
                  </a:lnTo>
                  <a:lnTo>
                    <a:pt x="62" y="123"/>
                  </a:lnTo>
                  <a:lnTo>
                    <a:pt x="60" y="129"/>
                  </a:lnTo>
                  <a:lnTo>
                    <a:pt x="60" y="133"/>
                  </a:lnTo>
                  <a:lnTo>
                    <a:pt x="60" y="138"/>
                  </a:lnTo>
                  <a:lnTo>
                    <a:pt x="60" y="144"/>
                  </a:lnTo>
                  <a:lnTo>
                    <a:pt x="60" y="150"/>
                  </a:lnTo>
                  <a:lnTo>
                    <a:pt x="60" y="157"/>
                  </a:lnTo>
                  <a:lnTo>
                    <a:pt x="59" y="163"/>
                  </a:lnTo>
                  <a:lnTo>
                    <a:pt x="55" y="171"/>
                  </a:lnTo>
                  <a:lnTo>
                    <a:pt x="53" y="178"/>
                  </a:lnTo>
                  <a:lnTo>
                    <a:pt x="49" y="184"/>
                  </a:lnTo>
                  <a:lnTo>
                    <a:pt x="47" y="190"/>
                  </a:lnTo>
                  <a:lnTo>
                    <a:pt x="45" y="197"/>
                  </a:lnTo>
                  <a:lnTo>
                    <a:pt x="43" y="203"/>
                  </a:lnTo>
                  <a:lnTo>
                    <a:pt x="41" y="211"/>
                  </a:lnTo>
                  <a:lnTo>
                    <a:pt x="40" y="218"/>
                  </a:lnTo>
                  <a:lnTo>
                    <a:pt x="36" y="224"/>
                  </a:lnTo>
                  <a:lnTo>
                    <a:pt x="34" y="230"/>
                  </a:lnTo>
                  <a:lnTo>
                    <a:pt x="32" y="237"/>
                  </a:lnTo>
                  <a:lnTo>
                    <a:pt x="30" y="243"/>
                  </a:lnTo>
                  <a:lnTo>
                    <a:pt x="30" y="249"/>
                  </a:lnTo>
                  <a:lnTo>
                    <a:pt x="28" y="254"/>
                  </a:lnTo>
                  <a:lnTo>
                    <a:pt x="26" y="262"/>
                  </a:lnTo>
                  <a:lnTo>
                    <a:pt x="24" y="268"/>
                  </a:lnTo>
                  <a:lnTo>
                    <a:pt x="22" y="273"/>
                  </a:lnTo>
                  <a:lnTo>
                    <a:pt x="21" y="279"/>
                  </a:lnTo>
                  <a:lnTo>
                    <a:pt x="21" y="285"/>
                  </a:lnTo>
                  <a:lnTo>
                    <a:pt x="19" y="290"/>
                  </a:lnTo>
                  <a:lnTo>
                    <a:pt x="17" y="296"/>
                  </a:lnTo>
                  <a:lnTo>
                    <a:pt x="17" y="302"/>
                  </a:lnTo>
                  <a:lnTo>
                    <a:pt x="17" y="307"/>
                  </a:lnTo>
                  <a:lnTo>
                    <a:pt x="15" y="313"/>
                  </a:lnTo>
                  <a:lnTo>
                    <a:pt x="15" y="319"/>
                  </a:lnTo>
                  <a:lnTo>
                    <a:pt x="13" y="323"/>
                  </a:lnTo>
                  <a:lnTo>
                    <a:pt x="11" y="330"/>
                  </a:lnTo>
                  <a:lnTo>
                    <a:pt x="11" y="336"/>
                  </a:lnTo>
                  <a:lnTo>
                    <a:pt x="11" y="340"/>
                  </a:lnTo>
                  <a:lnTo>
                    <a:pt x="9" y="345"/>
                  </a:lnTo>
                  <a:lnTo>
                    <a:pt x="9" y="353"/>
                  </a:lnTo>
                  <a:lnTo>
                    <a:pt x="7" y="357"/>
                  </a:lnTo>
                  <a:lnTo>
                    <a:pt x="7" y="363"/>
                  </a:lnTo>
                  <a:lnTo>
                    <a:pt x="5" y="368"/>
                  </a:lnTo>
                  <a:lnTo>
                    <a:pt x="5" y="374"/>
                  </a:lnTo>
                  <a:lnTo>
                    <a:pt x="5" y="380"/>
                  </a:lnTo>
                  <a:lnTo>
                    <a:pt x="5" y="385"/>
                  </a:lnTo>
                  <a:lnTo>
                    <a:pt x="3" y="391"/>
                  </a:lnTo>
                  <a:lnTo>
                    <a:pt x="3" y="397"/>
                  </a:lnTo>
                  <a:lnTo>
                    <a:pt x="3" y="401"/>
                  </a:lnTo>
                  <a:lnTo>
                    <a:pt x="3" y="408"/>
                  </a:lnTo>
                  <a:lnTo>
                    <a:pt x="2" y="414"/>
                  </a:lnTo>
                  <a:lnTo>
                    <a:pt x="2" y="420"/>
                  </a:lnTo>
                  <a:lnTo>
                    <a:pt x="2" y="425"/>
                  </a:lnTo>
                  <a:lnTo>
                    <a:pt x="2" y="431"/>
                  </a:lnTo>
                  <a:lnTo>
                    <a:pt x="2" y="437"/>
                  </a:lnTo>
                  <a:lnTo>
                    <a:pt x="2" y="442"/>
                  </a:lnTo>
                  <a:lnTo>
                    <a:pt x="0" y="448"/>
                  </a:lnTo>
                  <a:lnTo>
                    <a:pt x="0" y="456"/>
                  </a:lnTo>
                  <a:lnTo>
                    <a:pt x="0" y="459"/>
                  </a:lnTo>
                  <a:lnTo>
                    <a:pt x="0" y="467"/>
                  </a:lnTo>
                  <a:lnTo>
                    <a:pt x="0" y="473"/>
                  </a:lnTo>
                  <a:lnTo>
                    <a:pt x="0" y="478"/>
                  </a:lnTo>
                  <a:lnTo>
                    <a:pt x="0" y="486"/>
                  </a:lnTo>
                  <a:lnTo>
                    <a:pt x="0" y="492"/>
                  </a:lnTo>
                  <a:lnTo>
                    <a:pt x="0" y="499"/>
                  </a:lnTo>
                  <a:lnTo>
                    <a:pt x="0" y="505"/>
                  </a:lnTo>
                  <a:lnTo>
                    <a:pt x="0" y="513"/>
                  </a:lnTo>
                  <a:lnTo>
                    <a:pt x="0" y="520"/>
                  </a:lnTo>
                  <a:lnTo>
                    <a:pt x="0" y="528"/>
                  </a:lnTo>
                  <a:lnTo>
                    <a:pt x="0" y="534"/>
                  </a:lnTo>
                  <a:lnTo>
                    <a:pt x="0" y="541"/>
                  </a:lnTo>
                  <a:lnTo>
                    <a:pt x="0" y="549"/>
                  </a:lnTo>
                  <a:lnTo>
                    <a:pt x="0" y="554"/>
                  </a:lnTo>
                  <a:lnTo>
                    <a:pt x="0" y="562"/>
                  </a:lnTo>
                  <a:lnTo>
                    <a:pt x="0" y="568"/>
                  </a:lnTo>
                  <a:lnTo>
                    <a:pt x="0" y="575"/>
                  </a:lnTo>
                  <a:lnTo>
                    <a:pt x="0" y="581"/>
                  </a:lnTo>
                  <a:lnTo>
                    <a:pt x="0" y="587"/>
                  </a:lnTo>
                  <a:lnTo>
                    <a:pt x="0" y="592"/>
                  </a:lnTo>
                  <a:lnTo>
                    <a:pt x="0" y="600"/>
                  </a:lnTo>
                  <a:lnTo>
                    <a:pt x="0" y="606"/>
                  </a:lnTo>
                  <a:lnTo>
                    <a:pt x="0" y="611"/>
                  </a:lnTo>
                  <a:lnTo>
                    <a:pt x="2" y="617"/>
                  </a:lnTo>
                  <a:lnTo>
                    <a:pt x="2" y="625"/>
                  </a:lnTo>
                  <a:lnTo>
                    <a:pt x="2" y="632"/>
                  </a:lnTo>
                  <a:lnTo>
                    <a:pt x="3" y="638"/>
                  </a:lnTo>
                  <a:lnTo>
                    <a:pt x="3" y="644"/>
                  </a:lnTo>
                  <a:lnTo>
                    <a:pt x="5" y="651"/>
                  </a:lnTo>
                  <a:lnTo>
                    <a:pt x="76" y="625"/>
                  </a:lnTo>
                  <a:lnTo>
                    <a:pt x="78" y="625"/>
                  </a:lnTo>
                  <a:lnTo>
                    <a:pt x="79" y="623"/>
                  </a:lnTo>
                  <a:lnTo>
                    <a:pt x="79" y="617"/>
                  </a:lnTo>
                  <a:lnTo>
                    <a:pt x="78" y="613"/>
                  </a:lnTo>
                  <a:lnTo>
                    <a:pt x="76" y="606"/>
                  </a:lnTo>
                  <a:lnTo>
                    <a:pt x="76" y="600"/>
                  </a:lnTo>
                  <a:lnTo>
                    <a:pt x="74" y="594"/>
                  </a:lnTo>
                  <a:lnTo>
                    <a:pt x="76" y="589"/>
                  </a:lnTo>
                  <a:lnTo>
                    <a:pt x="74" y="585"/>
                  </a:lnTo>
                  <a:lnTo>
                    <a:pt x="72" y="579"/>
                  </a:lnTo>
                  <a:lnTo>
                    <a:pt x="72" y="573"/>
                  </a:lnTo>
                  <a:lnTo>
                    <a:pt x="70" y="570"/>
                  </a:lnTo>
                  <a:lnTo>
                    <a:pt x="68" y="564"/>
                  </a:lnTo>
                  <a:lnTo>
                    <a:pt x="66" y="558"/>
                  </a:lnTo>
                  <a:lnTo>
                    <a:pt x="64" y="553"/>
                  </a:lnTo>
                  <a:lnTo>
                    <a:pt x="64" y="547"/>
                  </a:lnTo>
                  <a:lnTo>
                    <a:pt x="62" y="543"/>
                  </a:lnTo>
                  <a:lnTo>
                    <a:pt x="60" y="537"/>
                  </a:lnTo>
                  <a:lnTo>
                    <a:pt x="59" y="532"/>
                  </a:lnTo>
                  <a:lnTo>
                    <a:pt x="59" y="528"/>
                  </a:lnTo>
                  <a:lnTo>
                    <a:pt x="57" y="522"/>
                  </a:lnTo>
                  <a:lnTo>
                    <a:pt x="55" y="516"/>
                  </a:lnTo>
                  <a:lnTo>
                    <a:pt x="53" y="511"/>
                  </a:lnTo>
                  <a:lnTo>
                    <a:pt x="53" y="505"/>
                  </a:lnTo>
                  <a:lnTo>
                    <a:pt x="51" y="499"/>
                  </a:lnTo>
                  <a:lnTo>
                    <a:pt x="49" y="494"/>
                  </a:lnTo>
                  <a:lnTo>
                    <a:pt x="47" y="488"/>
                  </a:lnTo>
                  <a:lnTo>
                    <a:pt x="47" y="484"/>
                  </a:lnTo>
                  <a:lnTo>
                    <a:pt x="45" y="477"/>
                  </a:lnTo>
                  <a:lnTo>
                    <a:pt x="43" y="471"/>
                  </a:lnTo>
                  <a:lnTo>
                    <a:pt x="43" y="467"/>
                  </a:lnTo>
                  <a:lnTo>
                    <a:pt x="41" y="461"/>
                  </a:lnTo>
                  <a:lnTo>
                    <a:pt x="41" y="456"/>
                  </a:lnTo>
                  <a:lnTo>
                    <a:pt x="40" y="450"/>
                  </a:lnTo>
                  <a:lnTo>
                    <a:pt x="38" y="444"/>
                  </a:lnTo>
                  <a:lnTo>
                    <a:pt x="38" y="440"/>
                  </a:lnTo>
                  <a:lnTo>
                    <a:pt x="36" y="435"/>
                  </a:lnTo>
                  <a:lnTo>
                    <a:pt x="36" y="429"/>
                  </a:lnTo>
                  <a:lnTo>
                    <a:pt x="34" y="425"/>
                  </a:lnTo>
                  <a:lnTo>
                    <a:pt x="34" y="420"/>
                  </a:lnTo>
                  <a:lnTo>
                    <a:pt x="32" y="414"/>
                  </a:lnTo>
                  <a:lnTo>
                    <a:pt x="32" y="408"/>
                  </a:lnTo>
                  <a:lnTo>
                    <a:pt x="30" y="402"/>
                  </a:lnTo>
                  <a:lnTo>
                    <a:pt x="30" y="399"/>
                  </a:lnTo>
                  <a:lnTo>
                    <a:pt x="30" y="393"/>
                  </a:lnTo>
                  <a:lnTo>
                    <a:pt x="30" y="387"/>
                  </a:lnTo>
                  <a:lnTo>
                    <a:pt x="30" y="382"/>
                  </a:lnTo>
                  <a:lnTo>
                    <a:pt x="30" y="376"/>
                  </a:lnTo>
                  <a:lnTo>
                    <a:pt x="30" y="370"/>
                  </a:lnTo>
                  <a:lnTo>
                    <a:pt x="30" y="366"/>
                  </a:lnTo>
                  <a:lnTo>
                    <a:pt x="30" y="361"/>
                  </a:lnTo>
                  <a:lnTo>
                    <a:pt x="30" y="355"/>
                  </a:lnTo>
                  <a:lnTo>
                    <a:pt x="30" y="351"/>
                  </a:lnTo>
                  <a:lnTo>
                    <a:pt x="30" y="345"/>
                  </a:lnTo>
                  <a:lnTo>
                    <a:pt x="30" y="342"/>
                  </a:lnTo>
                  <a:lnTo>
                    <a:pt x="32" y="338"/>
                  </a:lnTo>
                  <a:lnTo>
                    <a:pt x="32" y="332"/>
                  </a:lnTo>
                  <a:lnTo>
                    <a:pt x="32" y="326"/>
                  </a:lnTo>
                  <a:lnTo>
                    <a:pt x="34" y="323"/>
                  </a:lnTo>
                  <a:lnTo>
                    <a:pt x="36" y="317"/>
                  </a:lnTo>
                  <a:lnTo>
                    <a:pt x="36" y="311"/>
                  </a:lnTo>
                  <a:lnTo>
                    <a:pt x="38" y="307"/>
                  </a:lnTo>
                  <a:lnTo>
                    <a:pt x="40" y="304"/>
                  </a:lnTo>
                  <a:lnTo>
                    <a:pt x="41" y="298"/>
                  </a:lnTo>
                  <a:lnTo>
                    <a:pt x="43" y="294"/>
                  </a:lnTo>
                  <a:lnTo>
                    <a:pt x="43" y="290"/>
                  </a:lnTo>
                  <a:lnTo>
                    <a:pt x="47" y="285"/>
                  </a:lnTo>
                  <a:lnTo>
                    <a:pt x="49" y="281"/>
                  </a:lnTo>
                  <a:lnTo>
                    <a:pt x="53" y="273"/>
                  </a:lnTo>
                  <a:lnTo>
                    <a:pt x="60" y="264"/>
                  </a:lnTo>
                  <a:lnTo>
                    <a:pt x="62" y="258"/>
                  </a:lnTo>
                  <a:lnTo>
                    <a:pt x="66" y="250"/>
                  </a:lnTo>
                  <a:lnTo>
                    <a:pt x="70" y="243"/>
                  </a:lnTo>
                  <a:lnTo>
                    <a:pt x="72" y="235"/>
                  </a:lnTo>
                  <a:lnTo>
                    <a:pt x="76" y="230"/>
                  </a:lnTo>
                  <a:lnTo>
                    <a:pt x="79" y="222"/>
                  </a:lnTo>
                  <a:lnTo>
                    <a:pt x="83" y="216"/>
                  </a:lnTo>
                  <a:lnTo>
                    <a:pt x="87" y="211"/>
                  </a:lnTo>
                  <a:lnTo>
                    <a:pt x="89" y="203"/>
                  </a:lnTo>
                  <a:lnTo>
                    <a:pt x="95" y="197"/>
                  </a:lnTo>
                  <a:lnTo>
                    <a:pt x="98" y="192"/>
                  </a:lnTo>
                  <a:lnTo>
                    <a:pt x="100" y="186"/>
                  </a:lnTo>
                  <a:lnTo>
                    <a:pt x="104" y="178"/>
                  </a:lnTo>
                  <a:lnTo>
                    <a:pt x="110" y="174"/>
                  </a:lnTo>
                  <a:lnTo>
                    <a:pt x="114" y="167"/>
                  </a:lnTo>
                  <a:lnTo>
                    <a:pt x="118" y="161"/>
                  </a:lnTo>
                  <a:lnTo>
                    <a:pt x="121" y="155"/>
                  </a:lnTo>
                  <a:lnTo>
                    <a:pt x="125" y="148"/>
                  </a:lnTo>
                  <a:lnTo>
                    <a:pt x="129" y="142"/>
                  </a:lnTo>
                  <a:lnTo>
                    <a:pt x="133" y="136"/>
                  </a:lnTo>
                  <a:lnTo>
                    <a:pt x="137" y="129"/>
                  </a:lnTo>
                  <a:lnTo>
                    <a:pt x="140" y="123"/>
                  </a:lnTo>
                  <a:lnTo>
                    <a:pt x="144" y="116"/>
                  </a:lnTo>
                  <a:lnTo>
                    <a:pt x="148" y="110"/>
                  </a:lnTo>
                  <a:lnTo>
                    <a:pt x="150" y="102"/>
                  </a:lnTo>
                  <a:lnTo>
                    <a:pt x="156" y="97"/>
                  </a:lnTo>
                  <a:lnTo>
                    <a:pt x="157" y="89"/>
                  </a:lnTo>
                  <a:lnTo>
                    <a:pt x="161" y="83"/>
                  </a:lnTo>
                  <a:lnTo>
                    <a:pt x="165" y="76"/>
                  </a:lnTo>
                  <a:lnTo>
                    <a:pt x="169" y="68"/>
                  </a:lnTo>
                  <a:lnTo>
                    <a:pt x="173" y="60"/>
                  </a:lnTo>
                  <a:lnTo>
                    <a:pt x="175" y="55"/>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7" name="Freeform 229"/>
            <p:cNvSpPr>
              <a:spLocks/>
            </p:cNvSpPr>
            <p:nvPr/>
          </p:nvSpPr>
          <p:spPr bwMode="auto">
            <a:xfrm>
              <a:off x="1314" y="3670"/>
              <a:ext cx="75" cy="155"/>
            </a:xfrm>
            <a:custGeom>
              <a:avLst/>
              <a:gdLst>
                <a:gd name="T0" fmla="*/ 0 w 150"/>
                <a:gd name="T1" fmla="*/ 1 h 310"/>
                <a:gd name="T2" fmla="*/ 1 w 150"/>
                <a:gd name="T3" fmla="*/ 1 h 310"/>
                <a:gd name="T4" fmla="*/ 1 w 150"/>
                <a:gd name="T5" fmla="*/ 1 h 310"/>
                <a:gd name="T6" fmla="*/ 1 w 150"/>
                <a:gd name="T7" fmla="*/ 1 h 310"/>
                <a:gd name="T8" fmla="*/ 1 w 150"/>
                <a:gd name="T9" fmla="*/ 1 h 310"/>
                <a:gd name="T10" fmla="*/ 1 w 150"/>
                <a:gd name="T11" fmla="*/ 1 h 310"/>
                <a:gd name="T12" fmla="*/ 1 w 150"/>
                <a:gd name="T13" fmla="*/ 1 h 310"/>
                <a:gd name="T14" fmla="*/ 1 w 150"/>
                <a:gd name="T15" fmla="*/ 1 h 310"/>
                <a:gd name="T16" fmla="*/ 1 w 150"/>
                <a:gd name="T17" fmla="*/ 1 h 310"/>
                <a:gd name="T18" fmla="*/ 1 w 150"/>
                <a:gd name="T19" fmla="*/ 1 h 310"/>
                <a:gd name="T20" fmla="*/ 1 w 150"/>
                <a:gd name="T21" fmla="*/ 1 h 310"/>
                <a:gd name="T22" fmla="*/ 1 w 150"/>
                <a:gd name="T23" fmla="*/ 1 h 310"/>
                <a:gd name="T24" fmla="*/ 1 w 150"/>
                <a:gd name="T25" fmla="*/ 1 h 310"/>
                <a:gd name="T26" fmla="*/ 1 w 150"/>
                <a:gd name="T27" fmla="*/ 1 h 310"/>
                <a:gd name="T28" fmla="*/ 1 w 150"/>
                <a:gd name="T29" fmla="*/ 1 h 310"/>
                <a:gd name="T30" fmla="*/ 1 w 150"/>
                <a:gd name="T31" fmla="*/ 1 h 310"/>
                <a:gd name="T32" fmla="*/ 1 w 150"/>
                <a:gd name="T33" fmla="*/ 1 h 310"/>
                <a:gd name="T34" fmla="*/ 1 w 150"/>
                <a:gd name="T35" fmla="*/ 1 h 310"/>
                <a:gd name="T36" fmla="*/ 1 w 150"/>
                <a:gd name="T37" fmla="*/ 1 h 310"/>
                <a:gd name="T38" fmla="*/ 1 w 150"/>
                <a:gd name="T39" fmla="*/ 1 h 310"/>
                <a:gd name="T40" fmla="*/ 1 w 150"/>
                <a:gd name="T41" fmla="*/ 1 h 310"/>
                <a:gd name="T42" fmla="*/ 1 w 150"/>
                <a:gd name="T43" fmla="*/ 1 h 310"/>
                <a:gd name="T44" fmla="*/ 1 w 150"/>
                <a:gd name="T45" fmla="*/ 1 h 310"/>
                <a:gd name="T46" fmla="*/ 1 w 150"/>
                <a:gd name="T47" fmla="*/ 1 h 310"/>
                <a:gd name="T48" fmla="*/ 1 w 150"/>
                <a:gd name="T49" fmla="*/ 1 h 310"/>
                <a:gd name="T50" fmla="*/ 1 w 150"/>
                <a:gd name="T51" fmla="*/ 1 h 310"/>
                <a:gd name="T52" fmla="*/ 1 w 150"/>
                <a:gd name="T53" fmla="*/ 1 h 310"/>
                <a:gd name="T54" fmla="*/ 1 w 150"/>
                <a:gd name="T55" fmla="*/ 1 h 310"/>
                <a:gd name="T56" fmla="*/ 1 w 150"/>
                <a:gd name="T57" fmla="*/ 1 h 310"/>
                <a:gd name="T58" fmla="*/ 1 w 150"/>
                <a:gd name="T59" fmla="*/ 1 h 310"/>
                <a:gd name="T60" fmla="*/ 1 w 150"/>
                <a:gd name="T61" fmla="*/ 1 h 310"/>
                <a:gd name="T62" fmla="*/ 1 w 150"/>
                <a:gd name="T63" fmla="*/ 1 h 310"/>
                <a:gd name="T64" fmla="*/ 1 w 150"/>
                <a:gd name="T65" fmla="*/ 1 h 310"/>
                <a:gd name="T66" fmla="*/ 1 w 150"/>
                <a:gd name="T67" fmla="*/ 1 h 310"/>
                <a:gd name="T68" fmla="*/ 1 w 150"/>
                <a:gd name="T69" fmla="*/ 1 h 310"/>
                <a:gd name="T70" fmla="*/ 1 w 150"/>
                <a:gd name="T71" fmla="*/ 1 h 310"/>
                <a:gd name="T72" fmla="*/ 1 w 150"/>
                <a:gd name="T73" fmla="*/ 1 h 310"/>
                <a:gd name="T74" fmla="*/ 1 w 150"/>
                <a:gd name="T75" fmla="*/ 1 h 310"/>
                <a:gd name="T76" fmla="*/ 1 w 150"/>
                <a:gd name="T77" fmla="*/ 1 h 310"/>
                <a:gd name="T78" fmla="*/ 1 w 150"/>
                <a:gd name="T79" fmla="*/ 1 h 310"/>
                <a:gd name="T80" fmla="*/ 1 w 150"/>
                <a:gd name="T81" fmla="*/ 1 h 310"/>
                <a:gd name="T82" fmla="*/ 1 w 150"/>
                <a:gd name="T83" fmla="*/ 1 h 310"/>
                <a:gd name="T84" fmla="*/ 1 w 150"/>
                <a:gd name="T85" fmla="*/ 1 h 310"/>
                <a:gd name="T86" fmla="*/ 1 w 150"/>
                <a:gd name="T87" fmla="*/ 1 h 310"/>
                <a:gd name="T88" fmla="*/ 1 w 150"/>
                <a:gd name="T89" fmla="*/ 1 h 310"/>
                <a:gd name="T90" fmla="*/ 1 w 150"/>
                <a:gd name="T91" fmla="*/ 1 h 310"/>
                <a:gd name="T92" fmla="*/ 1 w 150"/>
                <a:gd name="T93" fmla="*/ 1 h 310"/>
                <a:gd name="T94" fmla="*/ 1 w 150"/>
                <a:gd name="T95" fmla="*/ 1 h 310"/>
                <a:gd name="T96" fmla="*/ 1 w 150"/>
                <a:gd name="T97" fmla="*/ 1 h 310"/>
                <a:gd name="T98" fmla="*/ 1 w 150"/>
                <a:gd name="T99" fmla="*/ 1 h 310"/>
                <a:gd name="T100" fmla="*/ 1 w 150"/>
                <a:gd name="T101" fmla="*/ 1 h 310"/>
                <a:gd name="T102" fmla="*/ 1 w 150"/>
                <a:gd name="T103" fmla="*/ 1 h 310"/>
                <a:gd name="T104" fmla="*/ 1 w 150"/>
                <a:gd name="T105" fmla="*/ 1 h 310"/>
                <a:gd name="T106" fmla="*/ 1 w 150"/>
                <a:gd name="T107" fmla="*/ 1 h 310"/>
                <a:gd name="T108" fmla="*/ 0 w 150"/>
                <a:gd name="T109" fmla="*/ 1 h 3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0"/>
                <a:gd name="T166" fmla="*/ 0 h 310"/>
                <a:gd name="T167" fmla="*/ 150 w 150"/>
                <a:gd name="T168" fmla="*/ 310 h 3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0" h="310">
                  <a:moveTo>
                    <a:pt x="0" y="21"/>
                  </a:moveTo>
                  <a:lnTo>
                    <a:pt x="0" y="25"/>
                  </a:lnTo>
                  <a:lnTo>
                    <a:pt x="0" y="33"/>
                  </a:lnTo>
                  <a:lnTo>
                    <a:pt x="1" y="37"/>
                  </a:lnTo>
                  <a:lnTo>
                    <a:pt x="3" y="42"/>
                  </a:lnTo>
                  <a:lnTo>
                    <a:pt x="3" y="48"/>
                  </a:lnTo>
                  <a:lnTo>
                    <a:pt x="5" y="54"/>
                  </a:lnTo>
                  <a:lnTo>
                    <a:pt x="9" y="59"/>
                  </a:lnTo>
                  <a:lnTo>
                    <a:pt x="11" y="65"/>
                  </a:lnTo>
                  <a:lnTo>
                    <a:pt x="15" y="69"/>
                  </a:lnTo>
                  <a:lnTo>
                    <a:pt x="17" y="75"/>
                  </a:lnTo>
                  <a:lnTo>
                    <a:pt x="19" y="78"/>
                  </a:lnTo>
                  <a:lnTo>
                    <a:pt x="24" y="84"/>
                  </a:lnTo>
                  <a:lnTo>
                    <a:pt x="28" y="88"/>
                  </a:lnTo>
                  <a:lnTo>
                    <a:pt x="32" y="94"/>
                  </a:lnTo>
                  <a:lnTo>
                    <a:pt x="36" y="99"/>
                  </a:lnTo>
                  <a:lnTo>
                    <a:pt x="41" y="103"/>
                  </a:lnTo>
                  <a:lnTo>
                    <a:pt x="43" y="109"/>
                  </a:lnTo>
                  <a:lnTo>
                    <a:pt x="45" y="114"/>
                  </a:lnTo>
                  <a:lnTo>
                    <a:pt x="49" y="120"/>
                  </a:lnTo>
                  <a:lnTo>
                    <a:pt x="51" y="126"/>
                  </a:lnTo>
                  <a:lnTo>
                    <a:pt x="53" y="132"/>
                  </a:lnTo>
                  <a:lnTo>
                    <a:pt x="55" y="139"/>
                  </a:lnTo>
                  <a:lnTo>
                    <a:pt x="57" y="145"/>
                  </a:lnTo>
                  <a:lnTo>
                    <a:pt x="58" y="152"/>
                  </a:lnTo>
                  <a:lnTo>
                    <a:pt x="60" y="158"/>
                  </a:lnTo>
                  <a:lnTo>
                    <a:pt x="60" y="164"/>
                  </a:lnTo>
                  <a:lnTo>
                    <a:pt x="60" y="171"/>
                  </a:lnTo>
                  <a:lnTo>
                    <a:pt x="62" y="177"/>
                  </a:lnTo>
                  <a:lnTo>
                    <a:pt x="62" y="185"/>
                  </a:lnTo>
                  <a:lnTo>
                    <a:pt x="62" y="190"/>
                  </a:lnTo>
                  <a:lnTo>
                    <a:pt x="64" y="198"/>
                  </a:lnTo>
                  <a:lnTo>
                    <a:pt x="64" y="204"/>
                  </a:lnTo>
                  <a:lnTo>
                    <a:pt x="64" y="211"/>
                  </a:lnTo>
                  <a:lnTo>
                    <a:pt x="64" y="219"/>
                  </a:lnTo>
                  <a:lnTo>
                    <a:pt x="64" y="225"/>
                  </a:lnTo>
                  <a:lnTo>
                    <a:pt x="64" y="232"/>
                  </a:lnTo>
                  <a:lnTo>
                    <a:pt x="64" y="238"/>
                  </a:lnTo>
                  <a:lnTo>
                    <a:pt x="64" y="244"/>
                  </a:lnTo>
                  <a:lnTo>
                    <a:pt x="64" y="249"/>
                  </a:lnTo>
                  <a:lnTo>
                    <a:pt x="64" y="257"/>
                  </a:lnTo>
                  <a:lnTo>
                    <a:pt x="62" y="263"/>
                  </a:lnTo>
                  <a:lnTo>
                    <a:pt x="62" y="270"/>
                  </a:lnTo>
                  <a:lnTo>
                    <a:pt x="62" y="276"/>
                  </a:lnTo>
                  <a:lnTo>
                    <a:pt x="62" y="284"/>
                  </a:lnTo>
                  <a:lnTo>
                    <a:pt x="62" y="289"/>
                  </a:lnTo>
                  <a:lnTo>
                    <a:pt x="62" y="297"/>
                  </a:lnTo>
                  <a:lnTo>
                    <a:pt x="62" y="303"/>
                  </a:lnTo>
                  <a:lnTo>
                    <a:pt x="62" y="310"/>
                  </a:lnTo>
                  <a:lnTo>
                    <a:pt x="68" y="308"/>
                  </a:lnTo>
                  <a:lnTo>
                    <a:pt x="74" y="304"/>
                  </a:lnTo>
                  <a:lnTo>
                    <a:pt x="77" y="303"/>
                  </a:lnTo>
                  <a:lnTo>
                    <a:pt x="85" y="301"/>
                  </a:lnTo>
                  <a:lnTo>
                    <a:pt x="89" y="299"/>
                  </a:lnTo>
                  <a:lnTo>
                    <a:pt x="95" y="297"/>
                  </a:lnTo>
                  <a:lnTo>
                    <a:pt x="100" y="293"/>
                  </a:lnTo>
                  <a:lnTo>
                    <a:pt x="106" y="291"/>
                  </a:lnTo>
                  <a:lnTo>
                    <a:pt x="110" y="291"/>
                  </a:lnTo>
                  <a:lnTo>
                    <a:pt x="115" y="289"/>
                  </a:lnTo>
                  <a:lnTo>
                    <a:pt x="121" y="287"/>
                  </a:lnTo>
                  <a:lnTo>
                    <a:pt x="127" y="285"/>
                  </a:lnTo>
                  <a:lnTo>
                    <a:pt x="133" y="284"/>
                  </a:lnTo>
                  <a:lnTo>
                    <a:pt x="138" y="282"/>
                  </a:lnTo>
                  <a:lnTo>
                    <a:pt x="144" y="280"/>
                  </a:lnTo>
                  <a:lnTo>
                    <a:pt x="150" y="280"/>
                  </a:lnTo>
                  <a:lnTo>
                    <a:pt x="148" y="274"/>
                  </a:lnTo>
                  <a:lnTo>
                    <a:pt x="146" y="268"/>
                  </a:lnTo>
                  <a:lnTo>
                    <a:pt x="146" y="263"/>
                  </a:lnTo>
                  <a:lnTo>
                    <a:pt x="144" y="259"/>
                  </a:lnTo>
                  <a:lnTo>
                    <a:pt x="140" y="255"/>
                  </a:lnTo>
                  <a:lnTo>
                    <a:pt x="138" y="249"/>
                  </a:lnTo>
                  <a:lnTo>
                    <a:pt x="136" y="246"/>
                  </a:lnTo>
                  <a:lnTo>
                    <a:pt x="134" y="242"/>
                  </a:lnTo>
                  <a:lnTo>
                    <a:pt x="129" y="234"/>
                  </a:lnTo>
                  <a:lnTo>
                    <a:pt x="123" y="227"/>
                  </a:lnTo>
                  <a:lnTo>
                    <a:pt x="117" y="219"/>
                  </a:lnTo>
                  <a:lnTo>
                    <a:pt x="112" y="211"/>
                  </a:lnTo>
                  <a:lnTo>
                    <a:pt x="106" y="204"/>
                  </a:lnTo>
                  <a:lnTo>
                    <a:pt x="102" y="198"/>
                  </a:lnTo>
                  <a:lnTo>
                    <a:pt x="98" y="190"/>
                  </a:lnTo>
                  <a:lnTo>
                    <a:pt x="96" y="185"/>
                  </a:lnTo>
                  <a:lnTo>
                    <a:pt x="93" y="177"/>
                  </a:lnTo>
                  <a:lnTo>
                    <a:pt x="91" y="171"/>
                  </a:lnTo>
                  <a:lnTo>
                    <a:pt x="89" y="164"/>
                  </a:lnTo>
                  <a:lnTo>
                    <a:pt x="89" y="158"/>
                  </a:lnTo>
                  <a:lnTo>
                    <a:pt x="85" y="151"/>
                  </a:lnTo>
                  <a:lnTo>
                    <a:pt x="85" y="143"/>
                  </a:lnTo>
                  <a:lnTo>
                    <a:pt x="83" y="135"/>
                  </a:lnTo>
                  <a:lnTo>
                    <a:pt x="83" y="130"/>
                  </a:lnTo>
                  <a:lnTo>
                    <a:pt x="81" y="122"/>
                  </a:lnTo>
                  <a:lnTo>
                    <a:pt x="81" y="116"/>
                  </a:lnTo>
                  <a:lnTo>
                    <a:pt x="81" y="109"/>
                  </a:lnTo>
                  <a:lnTo>
                    <a:pt x="81" y="103"/>
                  </a:lnTo>
                  <a:lnTo>
                    <a:pt x="83" y="94"/>
                  </a:lnTo>
                  <a:lnTo>
                    <a:pt x="85" y="88"/>
                  </a:lnTo>
                  <a:lnTo>
                    <a:pt x="85" y="80"/>
                  </a:lnTo>
                  <a:lnTo>
                    <a:pt x="87" y="75"/>
                  </a:lnTo>
                  <a:lnTo>
                    <a:pt x="87" y="69"/>
                  </a:lnTo>
                  <a:lnTo>
                    <a:pt x="87" y="63"/>
                  </a:lnTo>
                  <a:lnTo>
                    <a:pt x="89" y="57"/>
                  </a:lnTo>
                  <a:lnTo>
                    <a:pt x="89" y="52"/>
                  </a:lnTo>
                  <a:lnTo>
                    <a:pt x="89" y="44"/>
                  </a:lnTo>
                  <a:lnTo>
                    <a:pt x="89" y="40"/>
                  </a:lnTo>
                  <a:lnTo>
                    <a:pt x="89" y="33"/>
                  </a:lnTo>
                  <a:lnTo>
                    <a:pt x="89" y="27"/>
                  </a:lnTo>
                  <a:lnTo>
                    <a:pt x="87" y="21"/>
                  </a:lnTo>
                  <a:lnTo>
                    <a:pt x="87" y="16"/>
                  </a:lnTo>
                  <a:lnTo>
                    <a:pt x="85" y="8"/>
                  </a:lnTo>
                  <a:lnTo>
                    <a:pt x="85"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8" name="Freeform 230"/>
            <p:cNvSpPr>
              <a:spLocks/>
            </p:cNvSpPr>
            <p:nvPr/>
          </p:nvSpPr>
          <p:spPr bwMode="auto">
            <a:xfrm>
              <a:off x="1024" y="3660"/>
              <a:ext cx="108" cy="183"/>
            </a:xfrm>
            <a:custGeom>
              <a:avLst/>
              <a:gdLst>
                <a:gd name="T0" fmla="*/ 1 w 216"/>
                <a:gd name="T1" fmla="*/ 1 h 365"/>
                <a:gd name="T2" fmla="*/ 1 w 216"/>
                <a:gd name="T3" fmla="*/ 1 h 365"/>
                <a:gd name="T4" fmla="*/ 1 w 216"/>
                <a:gd name="T5" fmla="*/ 1 h 365"/>
                <a:gd name="T6" fmla="*/ 1 w 216"/>
                <a:gd name="T7" fmla="*/ 1 h 365"/>
                <a:gd name="T8" fmla="*/ 1 w 216"/>
                <a:gd name="T9" fmla="*/ 1 h 365"/>
                <a:gd name="T10" fmla="*/ 1 w 216"/>
                <a:gd name="T11" fmla="*/ 1 h 365"/>
                <a:gd name="T12" fmla="*/ 1 w 216"/>
                <a:gd name="T13" fmla="*/ 1 h 365"/>
                <a:gd name="T14" fmla="*/ 1 w 216"/>
                <a:gd name="T15" fmla="*/ 1 h 365"/>
                <a:gd name="T16" fmla="*/ 1 w 216"/>
                <a:gd name="T17" fmla="*/ 1 h 365"/>
                <a:gd name="T18" fmla="*/ 1 w 216"/>
                <a:gd name="T19" fmla="*/ 1 h 365"/>
                <a:gd name="T20" fmla="*/ 1 w 216"/>
                <a:gd name="T21" fmla="*/ 1 h 365"/>
                <a:gd name="T22" fmla="*/ 1 w 216"/>
                <a:gd name="T23" fmla="*/ 1 h 365"/>
                <a:gd name="T24" fmla="*/ 1 w 216"/>
                <a:gd name="T25" fmla="*/ 1 h 365"/>
                <a:gd name="T26" fmla="*/ 1 w 216"/>
                <a:gd name="T27" fmla="*/ 1 h 365"/>
                <a:gd name="T28" fmla="*/ 1 w 216"/>
                <a:gd name="T29" fmla="*/ 1 h 365"/>
                <a:gd name="T30" fmla="*/ 1 w 216"/>
                <a:gd name="T31" fmla="*/ 1 h 365"/>
                <a:gd name="T32" fmla="*/ 1 w 216"/>
                <a:gd name="T33" fmla="*/ 1 h 365"/>
                <a:gd name="T34" fmla="*/ 1 w 216"/>
                <a:gd name="T35" fmla="*/ 1 h 365"/>
                <a:gd name="T36" fmla="*/ 1 w 216"/>
                <a:gd name="T37" fmla="*/ 1 h 365"/>
                <a:gd name="T38" fmla="*/ 1 w 216"/>
                <a:gd name="T39" fmla="*/ 1 h 365"/>
                <a:gd name="T40" fmla="*/ 1 w 216"/>
                <a:gd name="T41" fmla="*/ 1 h 365"/>
                <a:gd name="T42" fmla="*/ 1 w 216"/>
                <a:gd name="T43" fmla="*/ 1 h 365"/>
                <a:gd name="T44" fmla="*/ 1 w 216"/>
                <a:gd name="T45" fmla="*/ 1 h 365"/>
                <a:gd name="T46" fmla="*/ 1 w 216"/>
                <a:gd name="T47" fmla="*/ 1 h 365"/>
                <a:gd name="T48" fmla="*/ 1 w 216"/>
                <a:gd name="T49" fmla="*/ 1 h 365"/>
                <a:gd name="T50" fmla="*/ 1 w 216"/>
                <a:gd name="T51" fmla="*/ 1 h 365"/>
                <a:gd name="T52" fmla="*/ 1 w 216"/>
                <a:gd name="T53" fmla="*/ 1 h 365"/>
                <a:gd name="T54" fmla="*/ 1 w 216"/>
                <a:gd name="T55" fmla="*/ 1 h 365"/>
                <a:gd name="T56" fmla="*/ 1 w 216"/>
                <a:gd name="T57" fmla="*/ 1 h 365"/>
                <a:gd name="T58" fmla="*/ 1 w 216"/>
                <a:gd name="T59" fmla="*/ 1 h 365"/>
                <a:gd name="T60" fmla="*/ 1 w 216"/>
                <a:gd name="T61" fmla="*/ 1 h 365"/>
                <a:gd name="T62" fmla="*/ 1 w 216"/>
                <a:gd name="T63" fmla="*/ 1 h 365"/>
                <a:gd name="T64" fmla="*/ 1 w 216"/>
                <a:gd name="T65" fmla="*/ 1 h 365"/>
                <a:gd name="T66" fmla="*/ 1 w 216"/>
                <a:gd name="T67" fmla="*/ 1 h 365"/>
                <a:gd name="T68" fmla="*/ 1 w 216"/>
                <a:gd name="T69" fmla="*/ 1 h 365"/>
                <a:gd name="T70" fmla="*/ 1 w 216"/>
                <a:gd name="T71" fmla="*/ 1 h 365"/>
                <a:gd name="T72" fmla="*/ 1 w 216"/>
                <a:gd name="T73" fmla="*/ 1 h 365"/>
                <a:gd name="T74" fmla="*/ 1 w 216"/>
                <a:gd name="T75" fmla="*/ 1 h 365"/>
                <a:gd name="T76" fmla="*/ 1 w 216"/>
                <a:gd name="T77" fmla="*/ 1 h 365"/>
                <a:gd name="T78" fmla="*/ 1 w 216"/>
                <a:gd name="T79" fmla="*/ 1 h 365"/>
                <a:gd name="T80" fmla="*/ 1 w 216"/>
                <a:gd name="T81" fmla="*/ 1 h 365"/>
                <a:gd name="T82" fmla="*/ 1 w 216"/>
                <a:gd name="T83" fmla="*/ 1 h 365"/>
                <a:gd name="T84" fmla="*/ 1 w 216"/>
                <a:gd name="T85" fmla="*/ 1 h 365"/>
                <a:gd name="T86" fmla="*/ 1 w 216"/>
                <a:gd name="T87" fmla="*/ 1 h 365"/>
                <a:gd name="T88" fmla="*/ 1 w 216"/>
                <a:gd name="T89" fmla="*/ 1 h 365"/>
                <a:gd name="T90" fmla="*/ 1 w 216"/>
                <a:gd name="T91" fmla="*/ 1 h 365"/>
                <a:gd name="T92" fmla="*/ 1 w 216"/>
                <a:gd name="T93" fmla="*/ 0 h 3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6"/>
                <a:gd name="T142" fmla="*/ 0 h 365"/>
                <a:gd name="T143" fmla="*/ 216 w 216"/>
                <a:gd name="T144" fmla="*/ 365 h 3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6" h="365">
                  <a:moveTo>
                    <a:pt x="140" y="0"/>
                  </a:moveTo>
                  <a:lnTo>
                    <a:pt x="135" y="4"/>
                  </a:lnTo>
                  <a:lnTo>
                    <a:pt x="133" y="10"/>
                  </a:lnTo>
                  <a:lnTo>
                    <a:pt x="131" y="16"/>
                  </a:lnTo>
                  <a:lnTo>
                    <a:pt x="127" y="19"/>
                  </a:lnTo>
                  <a:lnTo>
                    <a:pt x="125" y="25"/>
                  </a:lnTo>
                  <a:lnTo>
                    <a:pt x="123" y="31"/>
                  </a:lnTo>
                  <a:lnTo>
                    <a:pt x="121" y="37"/>
                  </a:lnTo>
                  <a:lnTo>
                    <a:pt x="121" y="42"/>
                  </a:lnTo>
                  <a:lnTo>
                    <a:pt x="118" y="48"/>
                  </a:lnTo>
                  <a:lnTo>
                    <a:pt x="118" y="54"/>
                  </a:lnTo>
                  <a:lnTo>
                    <a:pt x="116" y="59"/>
                  </a:lnTo>
                  <a:lnTo>
                    <a:pt x="116" y="65"/>
                  </a:lnTo>
                  <a:lnTo>
                    <a:pt x="116" y="73"/>
                  </a:lnTo>
                  <a:lnTo>
                    <a:pt x="114" y="78"/>
                  </a:lnTo>
                  <a:lnTo>
                    <a:pt x="112" y="84"/>
                  </a:lnTo>
                  <a:lnTo>
                    <a:pt x="112" y="92"/>
                  </a:lnTo>
                  <a:lnTo>
                    <a:pt x="110" y="97"/>
                  </a:lnTo>
                  <a:lnTo>
                    <a:pt x="110" y="103"/>
                  </a:lnTo>
                  <a:lnTo>
                    <a:pt x="108" y="109"/>
                  </a:lnTo>
                  <a:lnTo>
                    <a:pt x="108" y="116"/>
                  </a:lnTo>
                  <a:lnTo>
                    <a:pt x="106" y="120"/>
                  </a:lnTo>
                  <a:lnTo>
                    <a:pt x="106" y="128"/>
                  </a:lnTo>
                  <a:lnTo>
                    <a:pt x="104" y="133"/>
                  </a:lnTo>
                  <a:lnTo>
                    <a:pt x="104" y="141"/>
                  </a:lnTo>
                  <a:lnTo>
                    <a:pt x="102" y="147"/>
                  </a:lnTo>
                  <a:lnTo>
                    <a:pt x="102" y="152"/>
                  </a:lnTo>
                  <a:lnTo>
                    <a:pt x="100" y="158"/>
                  </a:lnTo>
                  <a:lnTo>
                    <a:pt x="99" y="164"/>
                  </a:lnTo>
                  <a:lnTo>
                    <a:pt x="95" y="170"/>
                  </a:lnTo>
                  <a:lnTo>
                    <a:pt x="93" y="177"/>
                  </a:lnTo>
                  <a:lnTo>
                    <a:pt x="91" y="183"/>
                  </a:lnTo>
                  <a:lnTo>
                    <a:pt x="89" y="189"/>
                  </a:lnTo>
                  <a:lnTo>
                    <a:pt x="85" y="194"/>
                  </a:lnTo>
                  <a:lnTo>
                    <a:pt x="81" y="198"/>
                  </a:lnTo>
                  <a:lnTo>
                    <a:pt x="78" y="204"/>
                  </a:lnTo>
                  <a:lnTo>
                    <a:pt x="76" y="209"/>
                  </a:lnTo>
                  <a:lnTo>
                    <a:pt x="72" y="213"/>
                  </a:lnTo>
                  <a:lnTo>
                    <a:pt x="68" y="217"/>
                  </a:lnTo>
                  <a:lnTo>
                    <a:pt x="66" y="221"/>
                  </a:lnTo>
                  <a:lnTo>
                    <a:pt x="62" y="227"/>
                  </a:lnTo>
                  <a:lnTo>
                    <a:pt x="55" y="234"/>
                  </a:lnTo>
                  <a:lnTo>
                    <a:pt x="49" y="242"/>
                  </a:lnTo>
                  <a:lnTo>
                    <a:pt x="43" y="251"/>
                  </a:lnTo>
                  <a:lnTo>
                    <a:pt x="38" y="257"/>
                  </a:lnTo>
                  <a:lnTo>
                    <a:pt x="30" y="265"/>
                  </a:lnTo>
                  <a:lnTo>
                    <a:pt x="24" y="274"/>
                  </a:lnTo>
                  <a:lnTo>
                    <a:pt x="21" y="278"/>
                  </a:lnTo>
                  <a:lnTo>
                    <a:pt x="19" y="282"/>
                  </a:lnTo>
                  <a:lnTo>
                    <a:pt x="17" y="285"/>
                  </a:lnTo>
                  <a:lnTo>
                    <a:pt x="13" y="291"/>
                  </a:lnTo>
                  <a:lnTo>
                    <a:pt x="11" y="295"/>
                  </a:lnTo>
                  <a:lnTo>
                    <a:pt x="9" y="299"/>
                  </a:lnTo>
                  <a:lnTo>
                    <a:pt x="7" y="304"/>
                  </a:lnTo>
                  <a:lnTo>
                    <a:pt x="5" y="310"/>
                  </a:lnTo>
                  <a:lnTo>
                    <a:pt x="2" y="314"/>
                  </a:lnTo>
                  <a:lnTo>
                    <a:pt x="2" y="320"/>
                  </a:lnTo>
                  <a:lnTo>
                    <a:pt x="2" y="325"/>
                  </a:lnTo>
                  <a:lnTo>
                    <a:pt x="0" y="331"/>
                  </a:lnTo>
                  <a:lnTo>
                    <a:pt x="4" y="333"/>
                  </a:lnTo>
                  <a:lnTo>
                    <a:pt x="9" y="335"/>
                  </a:lnTo>
                  <a:lnTo>
                    <a:pt x="15" y="337"/>
                  </a:lnTo>
                  <a:lnTo>
                    <a:pt x="19" y="341"/>
                  </a:lnTo>
                  <a:lnTo>
                    <a:pt x="24" y="341"/>
                  </a:lnTo>
                  <a:lnTo>
                    <a:pt x="30" y="344"/>
                  </a:lnTo>
                  <a:lnTo>
                    <a:pt x="36" y="346"/>
                  </a:lnTo>
                  <a:lnTo>
                    <a:pt x="42" y="348"/>
                  </a:lnTo>
                  <a:lnTo>
                    <a:pt x="45" y="350"/>
                  </a:lnTo>
                  <a:lnTo>
                    <a:pt x="51" y="354"/>
                  </a:lnTo>
                  <a:lnTo>
                    <a:pt x="57" y="354"/>
                  </a:lnTo>
                  <a:lnTo>
                    <a:pt x="61" y="358"/>
                  </a:lnTo>
                  <a:lnTo>
                    <a:pt x="66" y="360"/>
                  </a:lnTo>
                  <a:lnTo>
                    <a:pt x="72" y="361"/>
                  </a:lnTo>
                  <a:lnTo>
                    <a:pt x="78" y="363"/>
                  </a:lnTo>
                  <a:lnTo>
                    <a:pt x="83" y="365"/>
                  </a:lnTo>
                  <a:lnTo>
                    <a:pt x="85" y="360"/>
                  </a:lnTo>
                  <a:lnTo>
                    <a:pt x="87" y="356"/>
                  </a:lnTo>
                  <a:lnTo>
                    <a:pt x="89" y="350"/>
                  </a:lnTo>
                  <a:lnTo>
                    <a:pt x="91" y="344"/>
                  </a:lnTo>
                  <a:lnTo>
                    <a:pt x="91" y="341"/>
                  </a:lnTo>
                  <a:lnTo>
                    <a:pt x="93" y="335"/>
                  </a:lnTo>
                  <a:lnTo>
                    <a:pt x="95" y="329"/>
                  </a:lnTo>
                  <a:lnTo>
                    <a:pt x="97" y="323"/>
                  </a:lnTo>
                  <a:lnTo>
                    <a:pt x="97" y="318"/>
                  </a:lnTo>
                  <a:lnTo>
                    <a:pt x="97" y="310"/>
                  </a:lnTo>
                  <a:lnTo>
                    <a:pt x="97" y="306"/>
                  </a:lnTo>
                  <a:lnTo>
                    <a:pt x="99" y="301"/>
                  </a:lnTo>
                  <a:lnTo>
                    <a:pt x="99" y="295"/>
                  </a:lnTo>
                  <a:lnTo>
                    <a:pt x="100" y="289"/>
                  </a:lnTo>
                  <a:lnTo>
                    <a:pt x="100" y="284"/>
                  </a:lnTo>
                  <a:lnTo>
                    <a:pt x="102" y="280"/>
                  </a:lnTo>
                  <a:lnTo>
                    <a:pt x="102" y="274"/>
                  </a:lnTo>
                  <a:lnTo>
                    <a:pt x="102" y="268"/>
                  </a:lnTo>
                  <a:lnTo>
                    <a:pt x="102" y="263"/>
                  </a:lnTo>
                  <a:lnTo>
                    <a:pt x="104" y="257"/>
                  </a:lnTo>
                  <a:lnTo>
                    <a:pt x="104" y="253"/>
                  </a:lnTo>
                  <a:lnTo>
                    <a:pt x="106" y="247"/>
                  </a:lnTo>
                  <a:lnTo>
                    <a:pt x="106" y="242"/>
                  </a:lnTo>
                  <a:lnTo>
                    <a:pt x="108" y="238"/>
                  </a:lnTo>
                  <a:lnTo>
                    <a:pt x="108" y="232"/>
                  </a:lnTo>
                  <a:lnTo>
                    <a:pt x="110" y="227"/>
                  </a:lnTo>
                  <a:lnTo>
                    <a:pt x="110" y="221"/>
                  </a:lnTo>
                  <a:lnTo>
                    <a:pt x="114" y="215"/>
                  </a:lnTo>
                  <a:lnTo>
                    <a:pt x="116" y="209"/>
                  </a:lnTo>
                  <a:lnTo>
                    <a:pt x="118" y="206"/>
                  </a:lnTo>
                  <a:lnTo>
                    <a:pt x="120" y="202"/>
                  </a:lnTo>
                  <a:lnTo>
                    <a:pt x="121" y="196"/>
                  </a:lnTo>
                  <a:lnTo>
                    <a:pt x="123" y="190"/>
                  </a:lnTo>
                  <a:lnTo>
                    <a:pt x="125" y="183"/>
                  </a:lnTo>
                  <a:lnTo>
                    <a:pt x="127" y="179"/>
                  </a:lnTo>
                  <a:lnTo>
                    <a:pt x="131" y="173"/>
                  </a:lnTo>
                  <a:lnTo>
                    <a:pt x="133" y="170"/>
                  </a:lnTo>
                  <a:lnTo>
                    <a:pt x="137" y="164"/>
                  </a:lnTo>
                  <a:lnTo>
                    <a:pt x="140" y="160"/>
                  </a:lnTo>
                  <a:lnTo>
                    <a:pt x="144" y="154"/>
                  </a:lnTo>
                  <a:lnTo>
                    <a:pt x="146" y="151"/>
                  </a:lnTo>
                  <a:lnTo>
                    <a:pt x="150" y="147"/>
                  </a:lnTo>
                  <a:lnTo>
                    <a:pt x="154" y="141"/>
                  </a:lnTo>
                  <a:lnTo>
                    <a:pt x="158" y="135"/>
                  </a:lnTo>
                  <a:lnTo>
                    <a:pt x="161" y="132"/>
                  </a:lnTo>
                  <a:lnTo>
                    <a:pt x="165" y="128"/>
                  </a:lnTo>
                  <a:lnTo>
                    <a:pt x="169" y="124"/>
                  </a:lnTo>
                  <a:lnTo>
                    <a:pt x="173" y="118"/>
                  </a:lnTo>
                  <a:lnTo>
                    <a:pt x="177" y="114"/>
                  </a:lnTo>
                  <a:lnTo>
                    <a:pt x="178" y="111"/>
                  </a:lnTo>
                  <a:lnTo>
                    <a:pt x="182" y="105"/>
                  </a:lnTo>
                  <a:lnTo>
                    <a:pt x="186" y="101"/>
                  </a:lnTo>
                  <a:lnTo>
                    <a:pt x="190" y="95"/>
                  </a:lnTo>
                  <a:lnTo>
                    <a:pt x="192" y="92"/>
                  </a:lnTo>
                  <a:lnTo>
                    <a:pt x="196" y="88"/>
                  </a:lnTo>
                  <a:lnTo>
                    <a:pt x="199" y="82"/>
                  </a:lnTo>
                  <a:lnTo>
                    <a:pt x="201" y="76"/>
                  </a:lnTo>
                  <a:lnTo>
                    <a:pt x="205" y="73"/>
                  </a:lnTo>
                  <a:lnTo>
                    <a:pt x="205" y="65"/>
                  </a:lnTo>
                  <a:lnTo>
                    <a:pt x="209" y="61"/>
                  </a:lnTo>
                  <a:lnTo>
                    <a:pt x="211" y="56"/>
                  </a:lnTo>
                  <a:lnTo>
                    <a:pt x="213" y="50"/>
                  </a:lnTo>
                  <a:lnTo>
                    <a:pt x="215" y="44"/>
                  </a:lnTo>
                  <a:lnTo>
                    <a:pt x="216" y="40"/>
                  </a:lnTo>
                  <a:lnTo>
                    <a:pt x="1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29" name="Freeform 231"/>
            <p:cNvSpPr>
              <a:spLocks/>
            </p:cNvSpPr>
            <p:nvPr/>
          </p:nvSpPr>
          <p:spPr bwMode="auto">
            <a:xfrm>
              <a:off x="1168" y="3893"/>
              <a:ext cx="112" cy="66"/>
            </a:xfrm>
            <a:custGeom>
              <a:avLst/>
              <a:gdLst>
                <a:gd name="T0" fmla="*/ 1 w 224"/>
                <a:gd name="T1" fmla="*/ 1 h 131"/>
                <a:gd name="T2" fmla="*/ 1 w 224"/>
                <a:gd name="T3" fmla="*/ 1 h 131"/>
                <a:gd name="T4" fmla="*/ 1 w 224"/>
                <a:gd name="T5" fmla="*/ 1 h 131"/>
                <a:gd name="T6" fmla="*/ 1 w 224"/>
                <a:gd name="T7" fmla="*/ 1 h 131"/>
                <a:gd name="T8" fmla="*/ 1 w 224"/>
                <a:gd name="T9" fmla="*/ 1 h 131"/>
                <a:gd name="T10" fmla="*/ 1 w 224"/>
                <a:gd name="T11" fmla="*/ 1 h 131"/>
                <a:gd name="T12" fmla="*/ 1 w 224"/>
                <a:gd name="T13" fmla="*/ 1 h 131"/>
                <a:gd name="T14" fmla="*/ 1 w 224"/>
                <a:gd name="T15" fmla="*/ 1 h 131"/>
                <a:gd name="T16" fmla="*/ 1 w 224"/>
                <a:gd name="T17" fmla="*/ 1 h 131"/>
                <a:gd name="T18" fmla="*/ 1 w 224"/>
                <a:gd name="T19" fmla="*/ 1 h 131"/>
                <a:gd name="T20" fmla="*/ 1 w 224"/>
                <a:gd name="T21" fmla="*/ 1 h 131"/>
                <a:gd name="T22" fmla="*/ 1 w 224"/>
                <a:gd name="T23" fmla="*/ 1 h 131"/>
                <a:gd name="T24" fmla="*/ 1 w 224"/>
                <a:gd name="T25" fmla="*/ 1 h 131"/>
                <a:gd name="T26" fmla="*/ 1 w 224"/>
                <a:gd name="T27" fmla="*/ 1 h 131"/>
                <a:gd name="T28" fmla="*/ 1 w 224"/>
                <a:gd name="T29" fmla="*/ 1 h 131"/>
                <a:gd name="T30" fmla="*/ 1 w 224"/>
                <a:gd name="T31" fmla="*/ 1 h 131"/>
                <a:gd name="T32" fmla="*/ 1 w 224"/>
                <a:gd name="T33" fmla="*/ 1 h 131"/>
                <a:gd name="T34" fmla="*/ 1 w 224"/>
                <a:gd name="T35" fmla="*/ 1 h 131"/>
                <a:gd name="T36" fmla="*/ 1 w 224"/>
                <a:gd name="T37" fmla="*/ 1 h 131"/>
                <a:gd name="T38" fmla="*/ 1 w 224"/>
                <a:gd name="T39" fmla="*/ 1 h 131"/>
                <a:gd name="T40" fmla="*/ 1 w 224"/>
                <a:gd name="T41" fmla="*/ 1 h 131"/>
                <a:gd name="T42" fmla="*/ 1 w 224"/>
                <a:gd name="T43" fmla="*/ 0 h 131"/>
                <a:gd name="T44" fmla="*/ 1 w 224"/>
                <a:gd name="T45" fmla="*/ 1 h 131"/>
                <a:gd name="T46" fmla="*/ 1 w 224"/>
                <a:gd name="T47" fmla="*/ 1 h 131"/>
                <a:gd name="T48" fmla="*/ 1 w 224"/>
                <a:gd name="T49" fmla="*/ 1 h 131"/>
                <a:gd name="T50" fmla="*/ 1 w 224"/>
                <a:gd name="T51" fmla="*/ 1 h 131"/>
                <a:gd name="T52" fmla="*/ 1 w 224"/>
                <a:gd name="T53" fmla="*/ 1 h 131"/>
                <a:gd name="T54" fmla="*/ 1 w 224"/>
                <a:gd name="T55" fmla="*/ 1 h 131"/>
                <a:gd name="T56" fmla="*/ 1 w 224"/>
                <a:gd name="T57" fmla="*/ 1 h 131"/>
                <a:gd name="T58" fmla="*/ 1 w 224"/>
                <a:gd name="T59" fmla="*/ 1 h 131"/>
                <a:gd name="T60" fmla="*/ 1 w 224"/>
                <a:gd name="T61" fmla="*/ 1 h 131"/>
                <a:gd name="T62" fmla="*/ 1 w 224"/>
                <a:gd name="T63" fmla="*/ 1 h 131"/>
                <a:gd name="T64" fmla="*/ 1 w 224"/>
                <a:gd name="T65" fmla="*/ 1 h 131"/>
                <a:gd name="T66" fmla="*/ 1 w 224"/>
                <a:gd name="T67" fmla="*/ 1 h 131"/>
                <a:gd name="T68" fmla="*/ 1 w 224"/>
                <a:gd name="T69" fmla="*/ 1 h 131"/>
                <a:gd name="T70" fmla="*/ 1 w 224"/>
                <a:gd name="T71" fmla="*/ 1 h 131"/>
                <a:gd name="T72" fmla="*/ 1 w 224"/>
                <a:gd name="T73" fmla="*/ 1 h 131"/>
                <a:gd name="T74" fmla="*/ 1 w 224"/>
                <a:gd name="T75" fmla="*/ 1 h 131"/>
                <a:gd name="T76" fmla="*/ 1 w 224"/>
                <a:gd name="T77" fmla="*/ 1 h 131"/>
                <a:gd name="T78" fmla="*/ 1 w 224"/>
                <a:gd name="T79" fmla="*/ 1 h 131"/>
                <a:gd name="T80" fmla="*/ 1 w 224"/>
                <a:gd name="T81" fmla="*/ 1 h 131"/>
                <a:gd name="T82" fmla="*/ 1 w 224"/>
                <a:gd name="T83" fmla="*/ 1 h 131"/>
                <a:gd name="T84" fmla="*/ 1 w 224"/>
                <a:gd name="T85" fmla="*/ 1 h 131"/>
                <a:gd name="T86" fmla="*/ 1 w 224"/>
                <a:gd name="T87" fmla="*/ 0 h 131"/>
                <a:gd name="T88" fmla="*/ 0 w 224"/>
                <a:gd name="T89" fmla="*/ 1 h 13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4"/>
                <a:gd name="T136" fmla="*/ 0 h 131"/>
                <a:gd name="T137" fmla="*/ 224 w 224"/>
                <a:gd name="T138" fmla="*/ 131 h 13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4" h="131">
                  <a:moveTo>
                    <a:pt x="0" y="38"/>
                  </a:moveTo>
                  <a:lnTo>
                    <a:pt x="3" y="44"/>
                  </a:lnTo>
                  <a:lnTo>
                    <a:pt x="9" y="51"/>
                  </a:lnTo>
                  <a:lnTo>
                    <a:pt x="15" y="55"/>
                  </a:lnTo>
                  <a:lnTo>
                    <a:pt x="21" y="63"/>
                  </a:lnTo>
                  <a:lnTo>
                    <a:pt x="28" y="66"/>
                  </a:lnTo>
                  <a:lnTo>
                    <a:pt x="34" y="72"/>
                  </a:lnTo>
                  <a:lnTo>
                    <a:pt x="42" y="78"/>
                  </a:lnTo>
                  <a:lnTo>
                    <a:pt x="49" y="84"/>
                  </a:lnTo>
                  <a:lnTo>
                    <a:pt x="55" y="87"/>
                  </a:lnTo>
                  <a:lnTo>
                    <a:pt x="61" y="93"/>
                  </a:lnTo>
                  <a:lnTo>
                    <a:pt x="70" y="99"/>
                  </a:lnTo>
                  <a:lnTo>
                    <a:pt x="76" y="104"/>
                  </a:lnTo>
                  <a:lnTo>
                    <a:pt x="83" y="110"/>
                  </a:lnTo>
                  <a:lnTo>
                    <a:pt x="89" y="116"/>
                  </a:lnTo>
                  <a:lnTo>
                    <a:pt x="91" y="120"/>
                  </a:lnTo>
                  <a:lnTo>
                    <a:pt x="95" y="123"/>
                  </a:lnTo>
                  <a:lnTo>
                    <a:pt x="99" y="127"/>
                  </a:lnTo>
                  <a:lnTo>
                    <a:pt x="100" y="131"/>
                  </a:lnTo>
                  <a:lnTo>
                    <a:pt x="106" y="131"/>
                  </a:lnTo>
                  <a:lnTo>
                    <a:pt x="112" y="131"/>
                  </a:lnTo>
                  <a:lnTo>
                    <a:pt x="116" y="129"/>
                  </a:lnTo>
                  <a:lnTo>
                    <a:pt x="121" y="127"/>
                  </a:lnTo>
                  <a:lnTo>
                    <a:pt x="125" y="123"/>
                  </a:lnTo>
                  <a:lnTo>
                    <a:pt x="131" y="122"/>
                  </a:lnTo>
                  <a:lnTo>
                    <a:pt x="135" y="116"/>
                  </a:lnTo>
                  <a:lnTo>
                    <a:pt x="138" y="114"/>
                  </a:lnTo>
                  <a:lnTo>
                    <a:pt x="142" y="110"/>
                  </a:lnTo>
                  <a:lnTo>
                    <a:pt x="146" y="104"/>
                  </a:lnTo>
                  <a:lnTo>
                    <a:pt x="152" y="101"/>
                  </a:lnTo>
                  <a:lnTo>
                    <a:pt x="156" y="99"/>
                  </a:lnTo>
                  <a:lnTo>
                    <a:pt x="161" y="93"/>
                  </a:lnTo>
                  <a:lnTo>
                    <a:pt x="165" y="89"/>
                  </a:lnTo>
                  <a:lnTo>
                    <a:pt x="171" y="85"/>
                  </a:lnTo>
                  <a:lnTo>
                    <a:pt x="178" y="85"/>
                  </a:lnTo>
                  <a:lnTo>
                    <a:pt x="182" y="82"/>
                  </a:lnTo>
                  <a:lnTo>
                    <a:pt x="190" y="78"/>
                  </a:lnTo>
                  <a:lnTo>
                    <a:pt x="195" y="72"/>
                  </a:lnTo>
                  <a:lnTo>
                    <a:pt x="201" y="68"/>
                  </a:lnTo>
                  <a:lnTo>
                    <a:pt x="207" y="61"/>
                  </a:lnTo>
                  <a:lnTo>
                    <a:pt x="213" y="55"/>
                  </a:lnTo>
                  <a:lnTo>
                    <a:pt x="218" y="49"/>
                  </a:lnTo>
                  <a:lnTo>
                    <a:pt x="224" y="44"/>
                  </a:lnTo>
                  <a:lnTo>
                    <a:pt x="173" y="0"/>
                  </a:lnTo>
                  <a:lnTo>
                    <a:pt x="167" y="8"/>
                  </a:lnTo>
                  <a:lnTo>
                    <a:pt x="163" y="13"/>
                  </a:lnTo>
                  <a:lnTo>
                    <a:pt x="161" y="19"/>
                  </a:lnTo>
                  <a:lnTo>
                    <a:pt x="157" y="25"/>
                  </a:lnTo>
                  <a:lnTo>
                    <a:pt x="157" y="27"/>
                  </a:lnTo>
                  <a:lnTo>
                    <a:pt x="156" y="32"/>
                  </a:lnTo>
                  <a:lnTo>
                    <a:pt x="154" y="36"/>
                  </a:lnTo>
                  <a:lnTo>
                    <a:pt x="152" y="40"/>
                  </a:lnTo>
                  <a:lnTo>
                    <a:pt x="150" y="46"/>
                  </a:lnTo>
                  <a:lnTo>
                    <a:pt x="148" y="53"/>
                  </a:lnTo>
                  <a:lnTo>
                    <a:pt x="146" y="55"/>
                  </a:lnTo>
                  <a:lnTo>
                    <a:pt x="144" y="61"/>
                  </a:lnTo>
                  <a:lnTo>
                    <a:pt x="142" y="65"/>
                  </a:lnTo>
                  <a:lnTo>
                    <a:pt x="142" y="68"/>
                  </a:lnTo>
                  <a:lnTo>
                    <a:pt x="137" y="76"/>
                  </a:lnTo>
                  <a:lnTo>
                    <a:pt x="133" y="84"/>
                  </a:lnTo>
                  <a:lnTo>
                    <a:pt x="129" y="89"/>
                  </a:lnTo>
                  <a:lnTo>
                    <a:pt x="125" y="97"/>
                  </a:lnTo>
                  <a:lnTo>
                    <a:pt x="121" y="99"/>
                  </a:lnTo>
                  <a:lnTo>
                    <a:pt x="119" y="104"/>
                  </a:lnTo>
                  <a:lnTo>
                    <a:pt x="116" y="106"/>
                  </a:lnTo>
                  <a:lnTo>
                    <a:pt x="116" y="110"/>
                  </a:lnTo>
                  <a:lnTo>
                    <a:pt x="108" y="114"/>
                  </a:lnTo>
                  <a:lnTo>
                    <a:pt x="106" y="110"/>
                  </a:lnTo>
                  <a:lnTo>
                    <a:pt x="104" y="104"/>
                  </a:lnTo>
                  <a:lnTo>
                    <a:pt x="104" y="99"/>
                  </a:lnTo>
                  <a:lnTo>
                    <a:pt x="100" y="93"/>
                  </a:lnTo>
                  <a:lnTo>
                    <a:pt x="99" y="84"/>
                  </a:lnTo>
                  <a:lnTo>
                    <a:pt x="97" y="80"/>
                  </a:lnTo>
                  <a:lnTo>
                    <a:pt x="95" y="74"/>
                  </a:lnTo>
                  <a:lnTo>
                    <a:pt x="93" y="68"/>
                  </a:lnTo>
                  <a:lnTo>
                    <a:pt x="91" y="63"/>
                  </a:lnTo>
                  <a:lnTo>
                    <a:pt x="87" y="55"/>
                  </a:lnTo>
                  <a:lnTo>
                    <a:pt x="85" y="47"/>
                  </a:lnTo>
                  <a:lnTo>
                    <a:pt x="81" y="44"/>
                  </a:lnTo>
                  <a:lnTo>
                    <a:pt x="80" y="38"/>
                  </a:lnTo>
                  <a:lnTo>
                    <a:pt x="80" y="34"/>
                  </a:lnTo>
                  <a:lnTo>
                    <a:pt x="78" y="28"/>
                  </a:lnTo>
                  <a:lnTo>
                    <a:pt x="74" y="23"/>
                  </a:lnTo>
                  <a:lnTo>
                    <a:pt x="68" y="19"/>
                  </a:lnTo>
                  <a:lnTo>
                    <a:pt x="62" y="13"/>
                  </a:lnTo>
                  <a:lnTo>
                    <a:pt x="61" y="9"/>
                  </a:lnTo>
                  <a:lnTo>
                    <a:pt x="55" y="2"/>
                  </a:lnTo>
                  <a:lnTo>
                    <a:pt x="53" y="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0" name="Freeform 232"/>
            <p:cNvSpPr>
              <a:spLocks/>
            </p:cNvSpPr>
            <p:nvPr/>
          </p:nvSpPr>
          <p:spPr bwMode="auto">
            <a:xfrm>
              <a:off x="1210" y="3820"/>
              <a:ext cx="40" cy="136"/>
            </a:xfrm>
            <a:custGeom>
              <a:avLst/>
              <a:gdLst>
                <a:gd name="T0" fmla="*/ 1 w 80"/>
                <a:gd name="T1" fmla="*/ 1 h 271"/>
                <a:gd name="T2" fmla="*/ 1 w 80"/>
                <a:gd name="T3" fmla="*/ 1 h 271"/>
                <a:gd name="T4" fmla="*/ 1 w 80"/>
                <a:gd name="T5" fmla="*/ 1 h 271"/>
                <a:gd name="T6" fmla="*/ 1 w 80"/>
                <a:gd name="T7" fmla="*/ 1 h 271"/>
                <a:gd name="T8" fmla="*/ 1 w 80"/>
                <a:gd name="T9" fmla="*/ 1 h 271"/>
                <a:gd name="T10" fmla="*/ 1 w 80"/>
                <a:gd name="T11" fmla="*/ 1 h 271"/>
                <a:gd name="T12" fmla="*/ 1 w 80"/>
                <a:gd name="T13" fmla="*/ 1 h 271"/>
                <a:gd name="T14" fmla="*/ 1 w 80"/>
                <a:gd name="T15" fmla="*/ 1 h 271"/>
                <a:gd name="T16" fmla="*/ 1 w 80"/>
                <a:gd name="T17" fmla="*/ 1 h 271"/>
                <a:gd name="T18" fmla="*/ 1 w 80"/>
                <a:gd name="T19" fmla="*/ 1 h 271"/>
                <a:gd name="T20" fmla="*/ 1 w 80"/>
                <a:gd name="T21" fmla="*/ 1 h 271"/>
                <a:gd name="T22" fmla="*/ 1 w 80"/>
                <a:gd name="T23" fmla="*/ 1 h 271"/>
                <a:gd name="T24" fmla="*/ 1 w 80"/>
                <a:gd name="T25" fmla="*/ 1 h 271"/>
                <a:gd name="T26" fmla="*/ 1 w 80"/>
                <a:gd name="T27" fmla="*/ 1 h 271"/>
                <a:gd name="T28" fmla="*/ 1 w 80"/>
                <a:gd name="T29" fmla="*/ 1 h 271"/>
                <a:gd name="T30" fmla="*/ 1 w 80"/>
                <a:gd name="T31" fmla="*/ 1 h 271"/>
                <a:gd name="T32" fmla="*/ 1 w 80"/>
                <a:gd name="T33" fmla="*/ 1 h 271"/>
                <a:gd name="T34" fmla="*/ 1 w 80"/>
                <a:gd name="T35" fmla="*/ 1 h 271"/>
                <a:gd name="T36" fmla="*/ 1 w 80"/>
                <a:gd name="T37" fmla="*/ 1 h 271"/>
                <a:gd name="T38" fmla="*/ 1 w 80"/>
                <a:gd name="T39" fmla="*/ 1 h 271"/>
                <a:gd name="T40" fmla="*/ 1 w 80"/>
                <a:gd name="T41" fmla="*/ 1 h 271"/>
                <a:gd name="T42" fmla="*/ 1 w 80"/>
                <a:gd name="T43" fmla="*/ 1 h 271"/>
                <a:gd name="T44" fmla="*/ 1 w 80"/>
                <a:gd name="T45" fmla="*/ 1 h 271"/>
                <a:gd name="T46" fmla="*/ 1 w 80"/>
                <a:gd name="T47" fmla="*/ 1 h 271"/>
                <a:gd name="T48" fmla="*/ 1 w 80"/>
                <a:gd name="T49" fmla="*/ 1 h 271"/>
                <a:gd name="T50" fmla="*/ 1 w 80"/>
                <a:gd name="T51" fmla="*/ 0 h 271"/>
                <a:gd name="T52" fmla="*/ 1 w 80"/>
                <a:gd name="T53" fmla="*/ 1 h 271"/>
                <a:gd name="T54" fmla="*/ 1 w 80"/>
                <a:gd name="T55" fmla="*/ 1 h 271"/>
                <a:gd name="T56" fmla="*/ 1 w 80"/>
                <a:gd name="T57" fmla="*/ 1 h 271"/>
                <a:gd name="T58" fmla="*/ 1 w 80"/>
                <a:gd name="T59" fmla="*/ 1 h 271"/>
                <a:gd name="T60" fmla="*/ 1 w 80"/>
                <a:gd name="T61" fmla="*/ 1 h 271"/>
                <a:gd name="T62" fmla="*/ 1 w 80"/>
                <a:gd name="T63" fmla="*/ 1 h 271"/>
                <a:gd name="T64" fmla="*/ 1 w 80"/>
                <a:gd name="T65" fmla="*/ 1 h 271"/>
                <a:gd name="T66" fmla="*/ 1 w 80"/>
                <a:gd name="T67" fmla="*/ 1 h 271"/>
                <a:gd name="T68" fmla="*/ 1 w 80"/>
                <a:gd name="T69" fmla="*/ 1 h 271"/>
                <a:gd name="T70" fmla="*/ 1 w 80"/>
                <a:gd name="T71" fmla="*/ 1 h 271"/>
                <a:gd name="T72" fmla="*/ 1 w 80"/>
                <a:gd name="T73" fmla="*/ 1 h 271"/>
                <a:gd name="T74" fmla="*/ 1 w 80"/>
                <a:gd name="T75" fmla="*/ 1 h 271"/>
                <a:gd name="T76" fmla="*/ 1 w 80"/>
                <a:gd name="T77" fmla="*/ 1 h 271"/>
                <a:gd name="T78" fmla="*/ 1 w 80"/>
                <a:gd name="T79" fmla="*/ 1 h 271"/>
                <a:gd name="T80" fmla="*/ 1 w 80"/>
                <a:gd name="T81" fmla="*/ 1 h 271"/>
                <a:gd name="T82" fmla="*/ 1 w 80"/>
                <a:gd name="T83" fmla="*/ 1 h 271"/>
                <a:gd name="T84" fmla="*/ 1 w 80"/>
                <a:gd name="T85" fmla="*/ 1 h 271"/>
                <a:gd name="T86" fmla="*/ 1 w 80"/>
                <a:gd name="T87" fmla="*/ 1 h 271"/>
                <a:gd name="T88" fmla="*/ 1 w 80"/>
                <a:gd name="T89" fmla="*/ 1 h 271"/>
                <a:gd name="T90" fmla="*/ 1 w 80"/>
                <a:gd name="T91" fmla="*/ 1 h 271"/>
                <a:gd name="T92" fmla="*/ 1 w 80"/>
                <a:gd name="T93" fmla="*/ 1 h 271"/>
                <a:gd name="T94" fmla="*/ 1 w 80"/>
                <a:gd name="T95" fmla="*/ 1 h 271"/>
                <a:gd name="T96" fmla="*/ 1 w 80"/>
                <a:gd name="T97" fmla="*/ 1 h 271"/>
                <a:gd name="T98" fmla="*/ 0 w 80"/>
                <a:gd name="T99" fmla="*/ 1 h 271"/>
                <a:gd name="T100" fmla="*/ 0 w 80"/>
                <a:gd name="T101" fmla="*/ 1 h 271"/>
                <a:gd name="T102" fmla="*/ 0 w 80"/>
                <a:gd name="T103" fmla="*/ 1 h 271"/>
                <a:gd name="T104" fmla="*/ 0 w 80"/>
                <a:gd name="T105" fmla="*/ 1 h 271"/>
                <a:gd name="T106" fmla="*/ 1 w 80"/>
                <a:gd name="T107" fmla="*/ 1 h 2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271"/>
                <a:gd name="T164" fmla="*/ 80 w 80"/>
                <a:gd name="T165" fmla="*/ 271 h 2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271">
                  <a:moveTo>
                    <a:pt x="65" y="271"/>
                  </a:moveTo>
                  <a:lnTo>
                    <a:pt x="65" y="266"/>
                  </a:lnTo>
                  <a:lnTo>
                    <a:pt x="65" y="262"/>
                  </a:lnTo>
                  <a:lnTo>
                    <a:pt x="65" y="258"/>
                  </a:lnTo>
                  <a:lnTo>
                    <a:pt x="65" y="254"/>
                  </a:lnTo>
                  <a:lnTo>
                    <a:pt x="65" y="249"/>
                  </a:lnTo>
                  <a:lnTo>
                    <a:pt x="65" y="245"/>
                  </a:lnTo>
                  <a:lnTo>
                    <a:pt x="65" y="241"/>
                  </a:lnTo>
                  <a:lnTo>
                    <a:pt x="65" y="237"/>
                  </a:lnTo>
                  <a:lnTo>
                    <a:pt x="63" y="231"/>
                  </a:lnTo>
                  <a:lnTo>
                    <a:pt x="61" y="226"/>
                  </a:lnTo>
                  <a:lnTo>
                    <a:pt x="61" y="220"/>
                  </a:lnTo>
                  <a:lnTo>
                    <a:pt x="59" y="214"/>
                  </a:lnTo>
                  <a:lnTo>
                    <a:pt x="57" y="209"/>
                  </a:lnTo>
                  <a:lnTo>
                    <a:pt x="54" y="203"/>
                  </a:lnTo>
                  <a:lnTo>
                    <a:pt x="52" y="199"/>
                  </a:lnTo>
                  <a:lnTo>
                    <a:pt x="52" y="193"/>
                  </a:lnTo>
                  <a:lnTo>
                    <a:pt x="50" y="188"/>
                  </a:lnTo>
                  <a:lnTo>
                    <a:pt x="48" y="182"/>
                  </a:lnTo>
                  <a:lnTo>
                    <a:pt x="48" y="176"/>
                  </a:lnTo>
                  <a:lnTo>
                    <a:pt x="48" y="171"/>
                  </a:lnTo>
                  <a:lnTo>
                    <a:pt x="46" y="165"/>
                  </a:lnTo>
                  <a:lnTo>
                    <a:pt x="46" y="159"/>
                  </a:lnTo>
                  <a:lnTo>
                    <a:pt x="46" y="154"/>
                  </a:lnTo>
                  <a:lnTo>
                    <a:pt x="46" y="146"/>
                  </a:lnTo>
                  <a:lnTo>
                    <a:pt x="46" y="140"/>
                  </a:lnTo>
                  <a:lnTo>
                    <a:pt x="46" y="135"/>
                  </a:lnTo>
                  <a:lnTo>
                    <a:pt x="48" y="127"/>
                  </a:lnTo>
                  <a:lnTo>
                    <a:pt x="50" y="121"/>
                  </a:lnTo>
                  <a:lnTo>
                    <a:pt x="50" y="114"/>
                  </a:lnTo>
                  <a:lnTo>
                    <a:pt x="52" y="108"/>
                  </a:lnTo>
                  <a:lnTo>
                    <a:pt x="52" y="102"/>
                  </a:lnTo>
                  <a:lnTo>
                    <a:pt x="55" y="98"/>
                  </a:lnTo>
                  <a:lnTo>
                    <a:pt x="55" y="93"/>
                  </a:lnTo>
                  <a:lnTo>
                    <a:pt x="57" y="87"/>
                  </a:lnTo>
                  <a:lnTo>
                    <a:pt x="57" y="83"/>
                  </a:lnTo>
                  <a:lnTo>
                    <a:pt x="61" y="79"/>
                  </a:lnTo>
                  <a:lnTo>
                    <a:pt x="63" y="76"/>
                  </a:lnTo>
                  <a:lnTo>
                    <a:pt x="65" y="70"/>
                  </a:lnTo>
                  <a:lnTo>
                    <a:pt x="65" y="66"/>
                  </a:lnTo>
                  <a:lnTo>
                    <a:pt x="67" y="62"/>
                  </a:lnTo>
                  <a:lnTo>
                    <a:pt x="69" y="57"/>
                  </a:lnTo>
                  <a:lnTo>
                    <a:pt x="71" y="53"/>
                  </a:lnTo>
                  <a:lnTo>
                    <a:pt x="71" y="47"/>
                  </a:lnTo>
                  <a:lnTo>
                    <a:pt x="74" y="43"/>
                  </a:lnTo>
                  <a:lnTo>
                    <a:pt x="74" y="38"/>
                  </a:lnTo>
                  <a:lnTo>
                    <a:pt x="74" y="34"/>
                  </a:lnTo>
                  <a:lnTo>
                    <a:pt x="76" y="28"/>
                  </a:lnTo>
                  <a:lnTo>
                    <a:pt x="78" y="24"/>
                  </a:lnTo>
                  <a:lnTo>
                    <a:pt x="78" y="21"/>
                  </a:lnTo>
                  <a:lnTo>
                    <a:pt x="80" y="15"/>
                  </a:lnTo>
                  <a:lnTo>
                    <a:pt x="14" y="0"/>
                  </a:lnTo>
                  <a:lnTo>
                    <a:pt x="12" y="5"/>
                  </a:lnTo>
                  <a:lnTo>
                    <a:pt x="12" y="11"/>
                  </a:lnTo>
                  <a:lnTo>
                    <a:pt x="12" y="15"/>
                  </a:lnTo>
                  <a:lnTo>
                    <a:pt x="12" y="21"/>
                  </a:lnTo>
                  <a:lnTo>
                    <a:pt x="12" y="26"/>
                  </a:lnTo>
                  <a:lnTo>
                    <a:pt x="12" y="36"/>
                  </a:lnTo>
                  <a:lnTo>
                    <a:pt x="12" y="41"/>
                  </a:lnTo>
                  <a:lnTo>
                    <a:pt x="16" y="51"/>
                  </a:lnTo>
                  <a:lnTo>
                    <a:pt x="16" y="57"/>
                  </a:lnTo>
                  <a:lnTo>
                    <a:pt x="19" y="64"/>
                  </a:lnTo>
                  <a:lnTo>
                    <a:pt x="21" y="70"/>
                  </a:lnTo>
                  <a:lnTo>
                    <a:pt x="21" y="78"/>
                  </a:lnTo>
                  <a:lnTo>
                    <a:pt x="23" y="83"/>
                  </a:lnTo>
                  <a:lnTo>
                    <a:pt x="25" y="93"/>
                  </a:lnTo>
                  <a:lnTo>
                    <a:pt x="25" y="95"/>
                  </a:lnTo>
                  <a:lnTo>
                    <a:pt x="27" y="98"/>
                  </a:lnTo>
                  <a:lnTo>
                    <a:pt x="27" y="104"/>
                  </a:lnTo>
                  <a:lnTo>
                    <a:pt x="27" y="108"/>
                  </a:lnTo>
                  <a:lnTo>
                    <a:pt x="27" y="112"/>
                  </a:lnTo>
                  <a:lnTo>
                    <a:pt x="27" y="117"/>
                  </a:lnTo>
                  <a:lnTo>
                    <a:pt x="27" y="123"/>
                  </a:lnTo>
                  <a:lnTo>
                    <a:pt x="27" y="129"/>
                  </a:lnTo>
                  <a:lnTo>
                    <a:pt x="27" y="133"/>
                  </a:lnTo>
                  <a:lnTo>
                    <a:pt x="27" y="138"/>
                  </a:lnTo>
                  <a:lnTo>
                    <a:pt x="27" y="144"/>
                  </a:lnTo>
                  <a:lnTo>
                    <a:pt x="27" y="150"/>
                  </a:lnTo>
                  <a:lnTo>
                    <a:pt x="25" y="154"/>
                  </a:lnTo>
                  <a:lnTo>
                    <a:pt x="23" y="159"/>
                  </a:lnTo>
                  <a:lnTo>
                    <a:pt x="23" y="163"/>
                  </a:lnTo>
                  <a:lnTo>
                    <a:pt x="23" y="169"/>
                  </a:lnTo>
                  <a:lnTo>
                    <a:pt x="21" y="171"/>
                  </a:lnTo>
                  <a:lnTo>
                    <a:pt x="21" y="176"/>
                  </a:lnTo>
                  <a:lnTo>
                    <a:pt x="21" y="182"/>
                  </a:lnTo>
                  <a:lnTo>
                    <a:pt x="19" y="186"/>
                  </a:lnTo>
                  <a:lnTo>
                    <a:pt x="17" y="190"/>
                  </a:lnTo>
                  <a:lnTo>
                    <a:pt x="16" y="193"/>
                  </a:lnTo>
                  <a:lnTo>
                    <a:pt x="14" y="195"/>
                  </a:lnTo>
                  <a:lnTo>
                    <a:pt x="16" y="199"/>
                  </a:lnTo>
                  <a:lnTo>
                    <a:pt x="12" y="201"/>
                  </a:lnTo>
                  <a:lnTo>
                    <a:pt x="10" y="205"/>
                  </a:lnTo>
                  <a:lnTo>
                    <a:pt x="8" y="209"/>
                  </a:lnTo>
                  <a:lnTo>
                    <a:pt x="8" y="214"/>
                  </a:lnTo>
                  <a:lnTo>
                    <a:pt x="6" y="218"/>
                  </a:lnTo>
                  <a:lnTo>
                    <a:pt x="4" y="224"/>
                  </a:lnTo>
                  <a:lnTo>
                    <a:pt x="2" y="228"/>
                  </a:lnTo>
                  <a:lnTo>
                    <a:pt x="2" y="231"/>
                  </a:lnTo>
                  <a:lnTo>
                    <a:pt x="2" y="239"/>
                  </a:lnTo>
                  <a:lnTo>
                    <a:pt x="0" y="243"/>
                  </a:lnTo>
                  <a:lnTo>
                    <a:pt x="0" y="247"/>
                  </a:lnTo>
                  <a:lnTo>
                    <a:pt x="0" y="252"/>
                  </a:lnTo>
                  <a:lnTo>
                    <a:pt x="0" y="256"/>
                  </a:lnTo>
                  <a:lnTo>
                    <a:pt x="0" y="260"/>
                  </a:lnTo>
                  <a:lnTo>
                    <a:pt x="0" y="264"/>
                  </a:lnTo>
                  <a:lnTo>
                    <a:pt x="0" y="268"/>
                  </a:lnTo>
                  <a:lnTo>
                    <a:pt x="65" y="2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1" name="Freeform 233"/>
            <p:cNvSpPr>
              <a:spLocks/>
            </p:cNvSpPr>
            <p:nvPr/>
          </p:nvSpPr>
          <p:spPr bwMode="auto">
            <a:xfrm>
              <a:off x="1148" y="3523"/>
              <a:ext cx="114" cy="73"/>
            </a:xfrm>
            <a:custGeom>
              <a:avLst/>
              <a:gdLst>
                <a:gd name="T0" fmla="*/ 1 w 228"/>
                <a:gd name="T1" fmla="*/ 1 h 144"/>
                <a:gd name="T2" fmla="*/ 1 w 228"/>
                <a:gd name="T3" fmla="*/ 1 h 144"/>
                <a:gd name="T4" fmla="*/ 1 w 228"/>
                <a:gd name="T5" fmla="*/ 1 h 144"/>
                <a:gd name="T6" fmla="*/ 1 w 228"/>
                <a:gd name="T7" fmla="*/ 1 h 144"/>
                <a:gd name="T8" fmla="*/ 1 w 228"/>
                <a:gd name="T9" fmla="*/ 1 h 144"/>
                <a:gd name="T10" fmla="*/ 1 w 228"/>
                <a:gd name="T11" fmla="*/ 1 h 144"/>
                <a:gd name="T12" fmla="*/ 1 w 228"/>
                <a:gd name="T13" fmla="*/ 1 h 144"/>
                <a:gd name="T14" fmla="*/ 1 w 228"/>
                <a:gd name="T15" fmla="*/ 1 h 144"/>
                <a:gd name="T16" fmla="*/ 1 w 228"/>
                <a:gd name="T17" fmla="*/ 1 h 144"/>
                <a:gd name="T18" fmla="*/ 1 w 228"/>
                <a:gd name="T19" fmla="*/ 0 h 144"/>
                <a:gd name="T20" fmla="*/ 1 w 228"/>
                <a:gd name="T21" fmla="*/ 1 h 144"/>
                <a:gd name="T22" fmla="*/ 1 w 228"/>
                <a:gd name="T23" fmla="*/ 1 h 144"/>
                <a:gd name="T24" fmla="*/ 1 w 228"/>
                <a:gd name="T25" fmla="*/ 1 h 144"/>
                <a:gd name="T26" fmla="*/ 1 w 228"/>
                <a:gd name="T27" fmla="*/ 1 h 144"/>
                <a:gd name="T28" fmla="*/ 1 w 228"/>
                <a:gd name="T29" fmla="*/ 1 h 144"/>
                <a:gd name="T30" fmla="*/ 1 w 228"/>
                <a:gd name="T31" fmla="*/ 1 h 144"/>
                <a:gd name="T32" fmla="*/ 1 w 228"/>
                <a:gd name="T33" fmla="*/ 1 h 144"/>
                <a:gd name="T34" fmla="*/ 1 w 228"/>
                <a:gd name="T35" fmla="*/ 1 h 144"/>
                <a:gd name="T36" fmla="*/ 1 w 228"/>
                <a:gd name="T37" fmla="*/ 1 h 144"/>
                <a:gd name="T38" fmla="*/ 1 w 228"/>
                <a:gd name="T39" fmla="*/ 1 h 144"/>
                <a:gd name="T40" fmla="*/ 1 w 228"/>
                <a:gd name="T41" fmla="*/ 1 h 144"/>
                <a:gd name="T42" fmla="*/ 1 w 228"/>
                <a:gd name="T43" fmla="*/ 1 h 144"/>
                <a:gd name="T44" fmla="*/ 1 w 228"/>
                <a:gd name="T45" fmla="*/ 1 h 144"/>
                <a:gd name="T46" fmla="*/ 1 w 228"/>
                <a:gd name="T47" fmla="*/ 1 h 144"/>
                <a:gd name="T48" fmla="*/ 1 w 228"/>
                <a:gd name="T49" fmla="*/ 1 h 144"/>
                <a:gd name="T50" fmla="*/ 1 w 228"/>
                <a:gd name="T51" fmla="*/ 1 h 144"/>
                <a:gd name="T52" fmla="*/ 1 w 228"/>
                <a:gd name="T53" fmla="*/ 1 h 144"/>
                <a:gd name="T54" fmla="*/ 1 w 228"/>
                <a:gd name="T55" fmla="*/ 1 h 144"/>
                <a:gd name="T56" fmla="*/ 1 w 228"/>
                <a:gd name="T57" fmla="*/ 1 h 144"/>
                <a:gd name="T58" fmla="*/ 1 w 228"/>
                <a:gd name="T59" fmla="*/ 1 h 144"/>
                <a:gd name="T60" fmla="*/ 1 w 228"/>
                <a:gd name="T61" fmla="*/ 1 h 144"/>
                <a:gd name="T62" fmla="*/ 1 w 228"/>
                <a:gd name="T63" fmla="*/ 1 h 144"/>
                <a:gd name="T64" fmla="*/ 1 w 228"/>
                <a:gd name="T65" fmla="*/ 1 h 144"/>
                <a:gd name="T66" fmla="*/ 1 w 228"/>
                <a:gd name="T67" fmla="*/ 1 h 144"/>
                <a:gd name="T68" fmla="*/ 1 w 228"/>
                <a:gd name="T69" fmla="*/ 1 h 144"/>
                <a:gd name="T70" fmla="*/ 1 w 228"/>
                <a:gd name="T71" fmla="*/ 1 h 144"/>
                <a:gd name="T72" fmla="*/ 1 w 228"/>
                <a:gd name="T73" fmla="*/ 1 h 144"/>
                <a:gd name="T74" fmla="*/ 1 w 228"/>
                <a:gd name="T75" fmla="*/ 1 h 144"/>
                <a:gd name="T76" fmla="*/ 1 w 228"/>
                <a:gd name="T77" fmla="*/ 1 h 144"/>
                <a:gd name="T78" fmla="*/ 1 w 228"/>
                <a:gd name="T79" fmla="*/ 1 h 144"/>
                <a:gd name="T80" fmla="*/ 1 w 228"/>
                <a:gd name="T81" fmla="*/ 1 h 144"/>
                <a:gd name="T82" fmla="*/ 1 w 228"/>
                <a:gd name="T83" fmla="*/ 1 h 144"/>
                <a:gd name="T84" fmla="*/ 1 w 228"/>
                <a:gd name="T85" fmla="*/ 1 h 144"/>
                <a:gd name="T86" fmla="*/ 1 w 228"/>
                <a:gd name="T87" fmla="*/ 1 h 144"/>
                <a:gd name="T88" fmla="*/ 1 w 228"/>
                <a:gd name="T89" fmla="*/ 1 h 144"/>
                <a:gd name="T90" fmla="*/ 1 w 228"/>
                <a:gd name="T91" fmla="*/ 1 h 144"/>
                <a:gd name="T92" fmla="*/ 1 w 228"/>
                <a:gd name="T93" fmla="*/ 1 h 144"/>
                <a:gd name="T94" fmla="*/ 1 w 228"/>
                <a:gd name="T95" fmla="*/ 1 h 144"/>
                <a:gd name="T96" fmla="*/ 1 w 228"/>
                <a:gd name="T97" fmla="*/ 1 h 144"/>
                <a:gd name="T98" fmla="*/ 1 w 228"/>
                <a:gd name="T99" fmla="*/ 1 h 1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8"/>
                <a:gd name="T151" fmla="*/ 0 h 144"/>
                <a:gd name="T152" fmla="*/ 228 w 228"/>
                <a:gd name="T153" fmla="*/ 144 h 1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8" h="144">
                  <a:moveTo>
                    <a:pt x="228" y="102"/>
                  </a:moveTo>
                  <a:lnTo>
                    <a:pt x="226" y="97"/>
                  </a:lnTo>
                  <a:lnTo>
                    <a:pt x="222" y="93"/>
                  </a:lnTo>
                  <a:lnTo>
                    <a:pt x="218" y="89"/>
                  </a:lnTo>
                  <a:lnTo>
                    <a:pt x="216" y="83"/>
                  </a:lnTo>
                  <a:lnTo>
                    <a:pt x="211" y="78"/>
                  </a:lnTo>
                  <a:lnTo>
                    <a:pt x="203" y="72"/>
                  </a:lnTo>
                  <a:lnTo>
                    <a:pt x="197" y="64"/>
                  </a:lnTo>
                  <a:lnTo>
                    <a:pt x="190" y="61"/>
                  </a:lnTo>
                  <a:lnTo>
                    <a:pt x="182" y="55"/>
                  </a:lnTo>
                  <a:lnTo>
                    <a:pt x="175" y="51"/>
                  </a:lnTo>
                  <a:lnTo>
                    <a:pt x="169" y="45"/>
                  </a:lnTo>
                  <a:lnTo>
                    <a:pt x="161" y="40"/>
                  </a:lnTo>
                  <a:lnTo>
                    <a:pt x="154" y="36"/>
                  </a:lnTo>
                  <a:lnTo>
                    <a:pt x="148" y="28"/>
                  </a:lnTo>
                  <a:lnTo>
                    <a:pt x="140" y="23"/>
                  </a:lnTo>
                  <a:lnTo>
                    <a:pt x="135" y="17"/>
                  </a:lnTo>
                  <a:lnTo>
                    <a:pt x="129" y="9"/>
                  </a:lnTo>
                  <a:lnTo>
                    <a:pt x="123" y="2"/>
                  </a:lnTo>
                  <a:lnTo>
                    <a:pt x="116" y="0"/>
                  </a:lnTo>
                  <a:lnTo>
                    <a:pt x="112" y="0"/>
                  </a:lnTo>
                  <a:lnTo>
                    <a:pt x="106" y="2"/>
                  </a:lnTo>
                  <a:lnTo>
                    <a:pt x="101" y="6"/>
                  </a:lnTo>
                  <a:lnTo>
                    <a:pt x="97" y="7"/>
                  </a:lnTo>
                  <a:lnTo>
                    <a:pt x="91" y="11"/>
                  </a:lnTo>
                  <a:lnTo>
                    <a:pt x="87" y="15"/>
                  </a:lnTo>
                  <a:lnTo>
                    <a:pt x="83" y="21"/>
                  </a:lnTo>
                  <a:lnTo>
                    <a:pt x="80" y="23"/>
                  </a:lnTo>
                  <a:lnTo>
                    <a:pt x="74" y="28"/>
                  </a:lnTo>
                  <a:lnTo>
                    <a:pt x="70" y="32"/>
                  </a:lnTo>
                  <a:lnTo>
                    <a:pt x="66" y="36"/>
                  </a:lnTo>
                  <a:lnTo>
                    <a:pt x="61" y="42"/>
                  </a:lnTo>
                  <a:lnTo>
                    <a:pt x="57" y="45"/>
                  </a:lnTo>
                  <a:lnTo>
                    <a:pt x="51" y="47"/>
                  </a:lnTo>
                  <a:lnTo>
                    <a:pt x="45" y="51"/>
                  </a:lnTo>
                  <a:lnTo>
                    <a:pt x="40" y="53"/>
                  </a:lnTo>
                  <a:lnTo>
                    <a:pt x="34" y="59"/>
                  </a:lnTo>
                  <a:lnTo>
                    <a:pt x="28" y="63"/>
                  </a:lnTo>
                  <a:lnTo>
                    <a:pt x="23" y="68"/>
                  </a:lnTo>
                  <a:lnTo>
                    <a:pt x="15" y="74"/>
                  </a:lnTo>
                  <a:lnTo>
                    <a:pt x="11" y="80"/>
                  </a:lnTo>
                  <a:lnTo>
                    <a:pt x="5" y="87"/>
                  </a:lnTo>
                  <a:lnTo>
                    <a:pt x="0" y="95"/>
                  </a:lnTo>
                  <a:lnTo>
                    <a:pt x="53" y="144"/>
                  </a:lnTo>
                  <a:lnTo>
                    <a:pt x="53" y="139"/>
                  </a:lnTo>
                  <a:lnTo>
                    <a:pt x="57" y="135"/>
                  </a:lnTo>
                  <a:lnTo>
                    <a:pt x="59" y="131"/>
                  </a:lnTo>
                  <a:lnTo>
                    <a:pt x="59" y="129"/>
                  </a:lnTo>
                  <a:lnTo>
                    <a:pt x="61" y="123"/>
                  </a:lnTo>
                  <a:lnTo>
                    <a:pt x="64" y="116"/>
                  </a:lnTo>
                  <a:lnTo>
                    <a:pt x="64" y="112"/>
                  </a:lnTo>
                  <a:lnTo>
                    <a:pt x="66" y="108"/>
                  </a:lnTo>
                  <a:lnTo>
                    <a:pt x="68" y="102"/>
                  </a:lnTo>
                  <a:lnTo>
                    <a:pt x="70" y="97"/>
                  </a:lnTo>
                  <a:lnTo>
                    <a:pt x="72" y="91"/>
                  </a:lnTo>
                  <a:lnTo>
                    <a:pt x="74" y="83"/>
                  </a:lnTo>
                  <a:lnTo>
                    <a:pt x="76" y="80"/>
                  </a:lnTo>
                  <a:lnTo>
                    <a:pt x="78" y="76"/>
                  </a:lnTo>
                  <a:lnTo>
                    <a:pt x="80" y="70"/>
                  </a:lnTo>
                  <a:lnTo>
                    <a:pt x="82" y="66"/>
                  </a:lnTo>
                  <a:lnTo>
                    <a:pt x="83" y="63"/>
                  </a:lnTo>
                  <a:lnTo>
                    <a:pt x="85" y="59"/>
                  </a:lnTo>
                  <a:lnTo>
                    <a:pt x="87" y="53"/>
                  </a:lnTo>
                  <a:lnTo>
                    <a:pt x="89" y="51"/>
                  </a:lnTo>
                  <a:lnTo>
                    <a:pt x="95" y="44"/>
                  </a:lnTo>
                  <a:lnTo>
                    <a:pt x="99" y="38"/>
                  </a:lnTo>
                  <a:lnTo>
                    <a:pt x="101" y="32"/>
                  </a:lnTo>
                  <a:lnTo>
                    <a:pt x="104" y="28"/>
                  </a:lnTo>
                  <a:lnTo>
                    <a:pt x="106" y="25"/>
                  </a:lnTo>
                  <a:lnTo>
                    <a:pt x="110" y="23"/>
                  </a:lnTo>
                  <a:lnTo>
                    <a:pt x="114" y="21"/>
                  </a:lnTo>
                  <a:lnTo>
                    <a:pt x="116" y="19"/>
                  </a:lnTo>
                  <a:lnTo>
                    <a:pt x="118" y="21"/>
                  </a:lnTo>
                  <a:lnTo>
                    <a:pt x="120" y="25"/>
                  </a:lnTo>
                  <a:lnTo>
                    <a:pt x="120" y="30"/>
                  </a:lnTo>
                  <a:lnTo>
                    <a:pt x="121" y="36"/>
                  </a:lnTo>
                  <a:lnTo>
                    <a:pt x="121" y="38"/>
                  </a:lnTo>
                  <a:lnTo>
                    <a:pt x="123" y="42"/>
                  </a:lnTo>
                  <a:lnTo>
                    <a:pt x="123" y="45"/>
                  </a:lnTo>
                  <a:lnTo>
                    <a:pt x="125" y="51"/>
                  </a:lnTo>
                  <a:lnTo>
                    <a:pt x="127" y="53"/>
                  </a:lnTo>
                  <a:lnTo>
                    <a:pt x="129" y="59"/>
                  </a:lnTo>
                  <a:lnTo>
                    <a:pt x="131" y="64"/>
                  </a:lnTo>
                  <a:lnTo>
                    <a:pt x="133" y="72"/>
                  </a:lnTo>
                  <a:lnTo>
                    <a:pt x="135" y="76"/>
                  </a:lnTo>
                  <a:lnTo>
                    <a:pt x="137" y="80"/>
                  </a:lnTo>
                  <a:lnTo>
                    <a:pt x="139" y="83"/>
                  </a:lnTo>
                  <a:lnTo>
                    <a:pt x="140" y="89"/>
                  </a:lnTo>
                  <a:lnTo>
                    <a:pt x="142" y="95"/>
                  </a:lnTo>
                  <a:lnTo>
                    <a:pt x="144" y="99"/>
                  </a:lnTo>
                  <a:lnTo>
                    <a:pt x="146" y="104"/>
                  </a:lnTo>
                  <a:lnTo>
                    <a:pt x="150" y="110"/>
                  </a:lnTo>
                  <a:lnTo>
                    <a:pt x="154" y="116"/>
                  </a:lnTo>
                  <a:lnTo>
                    <a:pt x="158" y="121"/>
                  </a:lnTo>
                  <a:lnTo>
                    <a:pt x="161" y="125"/>
                  </a:lnTo>
                  <a:lnTo>
                    <a:pt x="165" y="131"/>
                  </a:lnTo>
                  <a:lnTo>
                    <a:pt x="171" y="139"/>
                  </a:lnTo>
                  <a:lnTo>
                    <a:pt x="173" y="142"/>
                  </a:lnTo>
                  <a:lnTo>
                    <a:pt x="228"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2" name="Freeform 234"/>
            <p:cNvSpPr>
              <a:spLocks/>
            </p:cNvSpPr>
            <p:nvPr/>
          </p:nvSpPr>
          <p:spPr bwMode="auto">
            <a:xfrm>
              <a:off x="1181" y="3527"/>
              <a:ext cx="40" cy="147"/>
            </a:xfrm>
            <a:custGeom>
              <a:avLst/>
              <a:gdLst>
                <a:gd name="T0" fmla="*/ 1 w 80"/>
                <a:gd name="T1" fmla="*/ 1 h 293"/>
                <a:gd name="T2" fmla="*/ 1 w 80"/>
                <a:gd name="T3" fmla="*/ 1 h 293"/>
                <a:gd name="T4" fmla="*/ 1 w 80"/>
                <a:gd name="T5" fmla="*/ 1 h 293"/>
                <a:gd name="T6" fmla="*/ 1 w 80"/>
                <a:gd name="T7" fmla="*/ 1 h 293"/>
                <a:gd name="T8" fmla="*/ 1 w 80"/>
                <a:gd name="T9" fmla="*/ 1 h 293"/>
                <a:gd name="T10" fmla="*/ 1 w 80"/>
                <a:gd name="T11" fmla="*/ 1 h 293"/>
                <a:gd name="T12" fmla="*/ 1 w 80"/>
                <a:gd name="T13" fmla="*/ 1 h 293"/>
                <a:gd name="T14" fmla="*/ 1 w 80"/>
                <a:gd name="T15" fmla="*/ 1 h 293"/>
                <a:gd name="T16" fmla="*/ 1 w 80"/>
                <a:gd name="T17" fmla="*/ 1 h 293"/>
                <a:gd name="T18" fmla="*/ 1 w 80"/>
                <a:gd name="T19" fmla="*/ 1 h 293"/>
                <a:gd name="T20" fmla="*/ 1 w 80"/>
                <a:gd name="T21" fmla="*/ 1 h 293"/>
                <a:gd name="T22" fmla="*/ 1 w 80"/>
                <a:gd name="T23" fmla="*/ 1 h 293"/>
                <a:gd name="T24" fmla="*/ 1 w 80"/>
                <a:gd name="T25" fmla="*/ 1 h 293"/>
                <a:gd name="T26" fmla="*/ 1 w 80"/>
                <a:gd name="T27" fmla="*/ 1 h 293"/>
                <a:gd name="T28" fmla="*/ 1 w 80"/>
                <a:gd name="T29" fmla="*/ 1 h 293"/>
                <a:gd name="T30" fmla="*/ 1 w 80"/>
                <a:gd name="T31" fmla="*/ 1 h 293"/>
                <a:gd name="T32" fmla="*/ 1 w 80"/>
                <a:gd name="T33" fmla="*/ 1 h 293"/>
                <a:gd name="T34" fmla="*/ 1 w 80"/>
                <a:gd name="T35" fmla="*/ 1 h 293"/>
                <a:gd name="T36" fmla="*/ 1 w 80"/>
                <a:gd name="T37" fmla="*/ 1 h 293"/>
                <a:gd name="T38" fmla="*/ 1 w 80"/>
                <a:gd name="T39" fmla="*/ 1 h 293"/>
                <a:gd name="T40" fmla="*/ 1 w 80"/>
                <a:gd name="T41" fmla="*/ 1 h 293"/>
                <a:gd name="T42" fmla="*/ 1 w 80"/>
                <a:gd name="T43" fmla="*/ 1 h 293"/>
                <a:gd name="T44" fmla="*/ 1 w 80"/>
                <a:gd name="T45" fmla="*/ 1 h 293"/>
                <a:gd name="T46" fmla="*/ 0 w 80"/>
                <a:gd name="T47" fmla="*/ 1 h 293"/>
                <a:gd name="T48" fmla="*/ 0 w 80"/>
                <a:gd name="T49" fmla="*/ 1 h 293"/>
                <a:gd name="T50" fmla="*/ 1 w 80"/>
                <a:gd name="T51" fmla="*/ 1 h 293"/>
                <a:gd name="T52" fmla="*/ 1 w 80"/>
                <a:gd name="T53" fmla="*/ 1 h 293"/>
                <a:gd name="T54" fmla="*/ 1 w 80"/>
                <a:gd name="T55" fmla="*/ 1 h 293"/>
                <a:gd name="T56" fmla="*/ 1 w 80"/>
                <a:gd name="T57" fmla="*/ 1 h 293"/>
                <a:gd name="T58" fmla="*/ 1 w 80"/>
                <a:gd name="T59" fmla="*/ 1 h 293"/>
                <a:gd name="T60" fmla="*/ 1 w 80"/>
                <a:gd name="T61" fmla="*/ 1 h 293"/>
                <a:gd name="T62" fmla="*/ 1 w 80"/>
                <a:gd name="T63" fmla="*/ 1 h 293"/>
                <a:gd name="T64" fmla="*/ 1 w 80"/>
                <a:gd name="T65" fmla="*/ 1 h 293"/>
                <a:gd name="T66" fmla="*/ 1 w 80"/>
                <a:gd name="T67" fmla="*/ 1 h 293"/>
                <a:gd name="T68" fmla="*/ 1 w 80"/>
                <a:gd name="T69" fmla="*/ 1 h 293"/>
                <a:gd name="T70" fmla="*/ 1 w 80"/>
                <a:gd name="T71" fmla="*/ 1 h 293"/>
                <a:gd name="T72" fmla="*/ 1 w 80"/>
                <a:gd name="T73" fmla="*/ 1 h 293"/>
                <a:gd name="T74" fmla="*/ 1 w 80"/>
                <a:gd name="T75" fmla="*/ 1 h 293"/>
                <a:gd name="T76" fmla="*/ 1 w 80"/>
                <a:gd name="T77" fmla="*/ 1 h 293"/>
                <a:gd name="T78" fmla="*/ 1 w 80"/>
                <a:gd name="T79" fmla="*/ 1 h 293"/>
                <a:gd name="T80" fmla="*/ 1 w 80"/>
                <a:gd name="T81" fmla="*/ 1 h 293"/>
                <a:gd name="T82" fmla="*/ 1 w 80"/>
                <a:gd name="T83" fmla="*/ 1 h 293"/>
                <a:gd name="T84" fmla="*/ 1 w 80"/>
                <a:gd name="T85" fmla="*/ 1 h 293"/>
                <a:gd name="T86" fmla="*/ 1 w 80"/>
                <a:gd name="T87" fmla="*/ 1 h 293"/>
                <a:gd name="T88" fmla="*/ 1 w 80"/>
                <a:gd name="T89" fmla="*/ 1 h 293"/>
                <a:gd name="T90" fmla="*/ 1 w 80"/>
                <a:gd name="T91" fmla="*/ 1 h 293"/>
                <a:gd name="T92" fmla="*/ 1 w 80"/>
                <a:gd name="T93" fmla="*/ 1 h 293"/>
                <a:gd name="T94" fmla="*/ 1 w 80"/>
                <a:gd name="T95" fmla="*/ 1 h 293"/>
                <a:gd name="T96" fmla="*/ 1 w 80"/>
                <a:gd name="T97" fmla="*/ 1 h 293"/>
                <a:gd name="T98" fmla="*/ 1 w 80"/>
                <a:gd name="T99" fmla="*/ 1 h 293"/>
                <a:gd name="T100" fmla="*/ 1 w 80"/>
                <a:gd name="T101" fmla="*/ 1 h 293"/>
                <a:gd name="T102" fmla="*/ 1 w 80"/>
                <a:gd name="T103" fmla="*/ 1 h 293"/>
                <a:gd name="T104" fmla="*/ 1 w 80"/>
                <a:gd name="T105" fmla="*/ 1 h 293"/>
                <a:gd name="T106" fmla="*/ 1 w 80"/>
                <a:gd name="T107" fmla="*/ 0 h 2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293"/>
                <a:gd name="T164" fmla="*/ 80 w 80"/>
                <a:gd name="T165" fmla="*/ 293 h 2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293">
                  <a:moveTo>
                    <a:pt x="12" y="0"/>
                  </a:moveTo>
                  <a:lnTo>
                    <a:pt x="10" y="6"/>
                  </a:lnTo>
                  <a:lnTo>
                    <a:pt x="10" y="10"/>
                  </a:lnTo>
                  <a:lnTo>
                    <a:pt x="10" y="16"/>
                  </a:lnTo>
                  <a:lnTo>
                    <a:pt x="10" y="18"/>
                  </a:lnTo>
                  <a:lnTo>
                    <a:pt x="10" y="21"/>
                  </a:lnTo>
                  <a:lnTo>
                    <a:pt x="10" y="27"/>
                  </a:lnTo>
                  <a:lnTo>
                    <a:pt x="10" y="31"/>
                  </a:lnTo>
                  <a:lnTo>
                    <a:pt x="12" y="37"/>
                  </a:lnTo>
                  <a:lnTo>
                    <a:pt x="14" y="42"/>
                  </a:lnTo>
                  <a:lnTo>
                    <a:pt x="14" y="48"/>
                  </a:lnTo>
                  <a:lnTo>
                    <a:pt x="14" y="56"/>
                  </a:lnTo>
                  <a:lnTo>
                    <a:pt x="19" y="61"/>
                  </a:lnTo>
                  <a:lnTo>
                    <a:pt x="19" y="65"/>
                  </a:lnTo>
                  <a:lnTo>
                    <a:pt x="21" y="71"/>
                  </a:lnTo>
                  <a:lnTo>
                    <a:pt x="23" y="76"/>
                  </a:lnTo>
                  <a:lnTo>
                    <a:pt x="25" y="82"/>
                  </a:lnTo>
                  <a:lnTo>
                    <a:pt x="25" y="88"/>
                  </a:lnTo>
                  <a:lnTo>
                    <a:pt x="27" y="95"/>
                  </a:lnTo>
                  <a:lnTo>
                    <a:pt x="27" y="101"/>
                  </a:lnTo>
                  <a:lnTo>
                    <a:pt x="29" y="107"/>
                  </a:lnTo>
                  <a:lnTo>
                    <a:pt x="29" y="114"/>
                  </a:lnTo>
                  <a:lnTo>
                    <a:pt x="31" y="120"/>
                  </a:lnTo>
                  <a:lnTo>
                    <a:pt x="31" y="128"/>
                  </a:lnTo>
                  <a:lnTo>
                    <a:pt x="31" y="133"/>
                  </a:lnTo>
                  <a:lnTo>
                    <a:pt x="29" y="141"/>
                  </a:lnTo>
                  <a:lnTo>
                    <a:pt x="29" y="149"/>
                  </a:lnTo>
                  <a:lnTo>
                    <a:pt x="29" y="154"/>
                  </a:lnTo>
                  <a:lnTo>
                    <a:pt x="29" y="162"/>
                  </a:lnTo>
                  <a:lnTo>
                    <a:pt x="27" y="168"/>
                  </a:lnTo>
                  <a:lnTo>
                    <a:pt x="25" y="175"/>
                  </a:lnTo>
                  <a:lnTo>
                    <a:pt x="25" y="181"/>
                  </a:lnTo>
                  <a:lnTo>
                    <a:pt x="23" y="187"/>
                  </a:lnTo>
                  <a:lnTo>
                    <a:pt x="21" y="190"/>
                  </a:lnTo>
                  <a:lnTo>
                    <a:pt x="21" y="196"/>
                  </a:lnTo>
                  <a:lnTo>
                    <a:pt x="19" y="202"/>
                  </a:lnTo>
                  <a:lnTo>
                    <a:pt x="18" y="206"/>
                  </a:lnTo>
                  <a:lnTo>
                    <a:pt x="14" y="209"/>
                  </a:lnTo>
                  <a:lnTo>
                    <a:pt x="14" y="215"/>
                  </a:lnTo>
                  <a:lnTo>
                    <a:pt x="10" y="221"/>
                  </a:lnTo>
                  <a:lnTo>
                    <a:pt x="10" y="227"/>
                  </a:lnTo>
                  <a:lnTo>
                    <a:pt x="8" y="228"/>
                  </a:lnTo>
                  <a:lnTo>
                    <a:pt x="8" y="234"/>
                  </a:lnTo>
                  <a:lnTo>
                    <a:pt x="6" y="240"/>
                  </a:lnTo>
                  <a:lnTo>
                    <a:pt x="4" y="247"/>
                  </a:lnTo>
                  <a:lnTo>
                    <a:pt x="4" y="251"/>
                  </a:lnTo>
                  <a:lnTo>
                    <a:pt x="2" y="255"/>
                  </a:lnTo>
                  <a:lnTo>
                    <a:pt x="0" y="261"/>
                  </a:lnTo>
                  <a:lnTo>
                    <a:pt x="0" y="266"/>
                  </a:lnTo>
                  <a:lnTo>
                    <a:pt x="0" y="272"/>
                  </a:lnTo>
                  <a:lnTo>
                    <a:pt x="0" y="278"/>
                  </a:lnTo>
                  <a:lnTo>
                    <a:pt x="67" y="293"/>
                  </a:lnTo>
                  <a:lnTo>
                    <a:pt x="67" y="285"/>
                  </a:lnTo>
                  <a:lnTo>
                    <a:pt x="67" y="282"/>
                  </a:lnTo>
                  <a:lnTo>
                    <a:pt x="67" y="276"/>
                  </a:lnTo>
                  <a:lnTo>
                    <a:pt x="67" y="270"/>
                  </a:lnTo>
                  <a:lnTo>
                    <a:pt x="67" y="263"/>
                  </a:lnTo>
                  <a:lnTo>
                    <a:pt x="67" y="253"/>
                  </a:lnTo>
                  <a:lnTo>
                    <a:pt x="67" y="246"/>
                  </a:lnTo>
                  <a:lnTo>
                    <a:pt x="65" y="240"/>
                  </a:lnTo>
                  <a:lnTo>
                    <a:pt x="63" y="234"/>
                  </a:lnTo>
                  <a:lnTo>
                    <a:pt x="63" y="230"/>
                  </a:lnTo>
                  <a:lnTo>
                    <a:pt x="61" y="227"/>
                  </a:lnTo>
                  <a:lnTo>
                    <a:pt x="61" y="223"/>
                  </a:lnTo>
                  <a:lnTo>
                    <a:pt x="57" y="215"/>
                  </a:lnTo>
                  <a:lnTo>
                    <a:pt x="56" y="208"/>
                  </a:lnTo>
                  <a:lnTo>
                    <a:pt x="54" y="200"/>
                  </a:lnTo>
                  <a:lnTo>
                    <a:pt x="52" y="192"/>
                  </a:lnTo>
                  <a:lnTo>
                    <a:pt x="52" y="185"/>
                  </a:lnTo>
                  <a:lnTo>
                    <a:pt x="52" y="177"/>
                  </a:lnTo>
                  <a:lnTo>
                    <a:pt x="52" y="170"/>
                  </a:lnTo>
                  <a:lnTo>
                    <a:pt x="50" y="164"/>
                  </a:lnTo>
                  <a:lnTo>
                    <a:pt x="50" y="160"/>
                  </a:lnTo>
                  <a:lnTo>
                    <a:pt x="50" y="154"/>
                  </a:lnTo>
                  <a:lnTo>
                    <a:pt x="50" y="149"/>
                  </a:lnTo>
                  <a:lnTo>
                    <a:pt x="50" y="143"/>
                  </a:lnTo>
                  <a:lnTo>
                    <a:pt x="50" y="137"/>
                  </a:lnTo>
                  <a:lnTo>
                    <a:pt x="52" y="132"/>
                  </a:lnTo>
                  <a:lnTo>
                    <a:pt x="52" y="126"/>
                  </a:lnTo>
                  <a:lnTo>
                    <a:pt x="54" y="120"/>
                  </a:lnTo>
                  <a:lnTo>
                    <a:pt x="54" y="116"/>
                  </a:lnTo>
                  <a:lnTo>
                    <a:pt x="56" y="111"/>
                  </a:lnTo>
                  <a:lnTo>
                    <a:pt x="56" y="105"/>
                  </a:lnTo>
                  <a:lnTo>
                    <a:pt x="56" y="101"/>
                  </a:lnTo>
                  <a:lnTo>
                    <a:pt x="57" y="95"/>
                  </a:lnTo>
                  <a:lnTo>
                    <a:pt x="59" y="92"/>
                  </a:lnTo>
                  <a:lnTo>
                    <a:pt x="59" y="86"/>
                  </a:lnTo>
                  <a:lnTo>
                    <a:pt x="61" y="84"/>
                  </a:lnTo>
                  <a:lnTo>
                    <a:pt x="63" y="82"/>
                  </a:lnTo>
                  <a:lnTo>
                    <a:pt x="63" y="78"/>
                  </a:lnTo>
                  <a:lnTo>
                    <a:pt x="67" y="73"/>
                  </a:lnTo>
                  <a:lnTo>
                    <a:pt x="69" y="71"/>
                  </a:lnTo>
                  <a:lnTo>
                    <a:pt x="69" y="65"/>
                  </a:lnTo>
                  <a:lnTo>
                    <a:pt x="71" y="59"/>
                  </a:lnTo>
                  <a:lnTo>
                    <a:pt x="71" y="56"/>
                  </a:lnTo>
                  <a:lnTo>
                    <a:pt x="73" y="50"/>
                  </a:lnTo>
                  <a:lnTo>
                    <a:pt x="75" y="44"/>
                  </a:lnTo>
                  <a:lnTo>
                    <a:pt x="75" y="40"/>
                  </a:lnTo>
                  <a:lnTo>
                    <a:pt x="76" y="35"/>
                  </a:lnTo>
                  <a:lnTo>
                    <a:pt x="76" y="29"/>
                  </a:lnTo>
                  <a:lnTo>
                    <a:pt x="78" y="25"/>
                  </a:lnTo>
                  <a:lnTo>
                    <a:pt x="78" y="21"/>
                  </a:lnTo>
                  <a:lnTo>
                    <a:pt x="78" y="16"/>
                  </a:lnTo>
                  <a:lnTo>
                    <a:pt x="78" y="12"/>
                  </a:lnTo>
                  <a:lnTo>
                    <a:pt x="78" y="8"/>
                  </a:lnTo>
                  <a:lnTo>
                    <a:pt x="80" y="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3" name="Freeform 237"/>
            <p:cNvSpPr>
              <a:spLocks/>
            </p:cNvSpPr>
            <p:nvPr/>
          </p:nvSpPr>
          <p:spPr bwMode="auto">
            <a:xfrm>
              <a:off x="699" y="3857"/>
              <a:ext cx="242" cy="185"/>
            </a:xfrm>
            <a:custGeom>
              <a:avLst/>
              <a:gdLst>
                <a:gd name="T0" fmla="*/ 1 w 484"/>
                <a:gd name="T1" fmla="*/ 1 h 370"/>
                <a:gd name="T2" fmla="*/ 1 w 484"/>
                <a:gd name="T3" fmla="*/ 1 h 370"/>
                <a:gd name="T4" fmla="*/ 0 w 484"/>
                <a:gd name="T5" fmla="*/ 1 h 370"/>
                <a:gd name="T6" fmla="*/ 0 w 484"/>
                <a:gd name="T7" fmla="*/ 1 h 370"/>
                <a:gd name="T8" fmla="*/ 0 w 484"/>
                <a:gd name="T9" fmla="*/ 1 h 370"/>
                <a:gd name="T10" fmla="*/ 1 w 484"/>
                <a:gd name="T11" fmla="*/ 1 h 370"/>
                <a:gd name="T12" fmla="*/ 1 w 484"/>
                <a:gd name="T13" fmla="*/ 1 h 370"/>
                <a:gd name="T14" fmla="*/ 1 w 484"/>
                <a:gd name="T15" fmla="*/ 1 h 370"/>
                <a:gd name="T16" fmla="*/ 1 w 484"/>
                <a:gd name="T17" fmla="*/ 1 h 370"/>
                <a:gd name="T18" fmla="*/ 1 w 484"/>
                <a:gd name="T19" fmla="*/ 1 h 370"/>
                <a:gd name="T20" fmla="*/ 1 w 484"/>
                <a:gd name="T21" fmla="*/ 1 h 370"/>
                <a:gd name="T22" fmla="*/ 1 w 484"/>
                <a:gd name="T23" fmla="*/ 1 h 370"/>
                <a:gd name="T24" fmla="*/ 1 w 484"/>
                <a:gd name="T25" fmla="*/ 1 h 370"/>
                <a:gd name="T26" fmla="*/ 1 w 484"/>
                <a:gd name="T27" fmla="*/ 1 h 370"/>
                <a:gd name="T28" fmla="*/ 1 w 484"/>
                <a:gd name="T29" fmla="*/ 1 h 370"/>
                <a:gd name="T30" fmla="*/ 1 w 484"/>
                <a:gd name="T31" fmla="*/ 1 h 370"/>
                <a:gd name="T32" fmla="*/ 1 w 484"/>
                <a:gd name="T33" fmla="*/ 1 h 370"/>
                <a:gd name="T34" fmla="*/ 1 w 484"/>
                <a:gd name="T35" fmla="*/ 1 h 370"/>
                <a:gd name="T36" fmla="*/ 1 w 484"/>
                <a:gd name="T37" fmla="*/ 1 h 370"/>
                <a:gd name="T38" fmla="*/ 1 w 484"/>
                <a:gd name="T39" fmla="*/ 1 h 370"/>
                <a:gd name="T40" fmla="*/ 1 w 484"/>
                <a:gd name="T41" fmla="*/ 1 h 370"/>
                <a:gd name="T42" fmla="*/ 1 w 484"/>
                <a:gd name="T43" fmla="*/ 1 h 370"/>
                <a:gd name="T44" fmla="*/ 1 w 484"/>
                <a:gd name="T45" fmla="*/ 1 h 370"/>
                <a:gd name="T46" fmla="*/ 1 w 484"/>
                <a:gd name="T47" fmla="*/ 1 h 370"/>
                <a:gd name="T48" fmla="*/ 1 w 484"/>
                <a:gd name="T49" fmla="*/ 1 h 370"/>
                <a:gd name="T50" fmla="*/ 1 w 484"/>
                <a:gd name="T51" fmla="*/ 1 h 370"/>
                <a:gd name="T52" fmla="*/ 1 w 484"/>
                <a:gd name="T53" fmla="*/ 1 h 370"/>
                <a:gd name="T54" fmla="*/ 1 w 484"/>
                <a:gd name="T55" fmla="*/ 1 h 370"/>
                <a:gd name="T56" fmla="*/ 1 w 484"/>
                <a:gd name="T57" fmla="*/ 1 h 370"/>
                <a:gd name="T58" fmla="*/ 1 w 484"/>
                <a:gd name="T59" fmla="*/ 1 h 370"/>
                <a:gd name="T60" fmla="*/ 1 w 484"/>
                <a:gd name="T61" fmla="*/ 1 h 370"/>
                <a:gd name="T62" fmla="*/ 1 w 484"/>
                <a:gd name="T63" fmla="*/ 1 h 370"/>
                <a:gd name="T64" fmla="*/ 1 w 484"/>
                <a:gd name="T65" fmla="*/ 1 h 370"/>
                <a:gd name="T66" fmla="*/ 1 w 484"/>
                <a:gd name="T67" fmla="*/ 1 h 370"/>
                <a:gd name="T68" fmla="*/ 1 w 484"/>
                <a:gd name="T69" fmla="*/ 1 h 370"/>
                <a:gd name="T70" fmla="*/ 1 w 484"/>
                <a:gd name="T71" fmla="*/ 1 h 370"/>
                <a:gd name="T72" fmla="*/ 1 w 484"/>
                <a:gd name="T73" fmla="*/ 1 h 370"/>
                <a:gd name="T74" fmla="*/ 1 w 484"/>
                <a:gd name="T75" fmla="*/ 1 h 370"/>
                <a:gd name="T76" fmla="*/ 1 w 484"/>
                <a:gd name="T77" fmla="*/ 1 h 370"/>
                <a:gd name="T78" fmla="*/ 1 w 484"/>
                <a:gd name="T79" fmla="*/ 1 h 370"/>
                <a:gd name="T80" fmla="*/ 1 w 484"/>
                <a:gd name="T81" fmla="*/ 1 h 370"/>
                <a:gd name="T82" fmla="*/ 1 w 484"/>
                <a:gd name="T83" fmla="*/ 1 h 370"/>
                <a:gd name="T84" fmla="*/ 1 w 484"/>
                <a:gd name="T85" fmla="*/ 1 h 370"/>
                <a:gd name="T86" fmla="*/ 1 w 484"/>
                <a:gd name="T87" fmla="*/ 1 h 370"/>
                <a:gd name="T88" fmla="*/ 1 w 484"/>
                <a:gd name="T89" fmla="*/ 1 h 370"/>
                <a:gd name="T90" fmla="*/ 1 w 484"/>
                <a:gd name="T91" fmla="*/ 1 h 370"/>
                <a:gd name="T92" fmla="*/ 1 w 484"/>
                <a:gd name="T93" fmla="*/ 1 h 370"/>
                <a:gd name="T94" fmla="*/ 1 w 484"/>
                <a:gd name="T95" fmla="*/ 1 h 370"/>
                <a:gd name="T96" fmla="*/ 1 w 484"/>
                <a:gd name="T97" fmla="*/ 1 h 370"/>
                <a:gd name="T98" fmla="*/ 1 w 484"/>
                <a:gd name="T99" fmla="*/ 1 h 370"/>
                <a:gd name="T100" fmla="*/ 1 w 484"/>
                <a:gd name="T101" fmla="*/ 1 h 370"/>
                <a:gd name="T102" fmla="*/ 1 w 484"/>
                <a:gd name="T103" fmla="*/ 1 h 370"/>
                <a:gd name="T104" fmla="*/ 1 w 484"/>
                <a:gd name="T105" fmla="*/ 1 h 370"/>
                <a:gd name="T106" fmla="*/ 1 w 484"/>
                <a:gd name="T107" fmla="*/ 1 h 370"/>
                <a:gd name="T108" fmla="*/ 1 w 484"/>
                <a:gd name="T109" fmla="*/ 1 h 370"/>
                <a:gd name="T110" fmla="*/ 1 w 484"/>
                <a:gd name="T111" fmla="*/ 1 h 370"/>
                <a:gd name="T112" fmla="*/ 1 w 484"/>
                <a:gd name="T113" fmla="*/ 1 h 370"/>
                <a:gd name="T114" fmla="*/ 1 w 484"/>
                <a:gd name="T115" fmla="*/ 1 h 370"/>
                <a:gd name="T116" fmla="*/ 1 w 484"/>
                <a:gd name="T117" fmla="*/ 1 h 370"/>
                <a:gd name="T118" fmla="*/ 1 w 484"/>
                <a:gd name="T119" fmla="*/ 1 h 370"/>
                <a:gd name="T120" fmla="*/ 1 w 484"/>
                <a:gd name="T121" fmla="*/ 1 h 370"/>
                <a:gd name="T122" fmla="*/ 1 w 484"/>
                <a:gd name="T123" fmla="*/ 0 h 3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4"/>
                <a:gd name="T187" fmla="*/ 0 h 370"/>
                <a:gd name="T188" fmla="*/ 484 w 484"/>
                <a:gd name="T189" fmla="*/ 370 h 3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4" h="370">
                  <a:moveTo>
                    <a:pt x="5" y="0"/>
                  </a:moveTo>
                  <a:lnTo>
                    <a:pt x="5" y="5"/>
                  </a:lnTo>
                  <a:lnTo>
                    <a:pt x="3" y="11"/>
                  </a:lnTo>
                  <a:lnTo>
                    <a:pt x="2" y="17"/>
                  </a:lnTo>
                  <a:lnTo>
                    <a:pt x="2" y="23"/>
                  </a:lnTo>
                  <a:lnTo>
                    <a:pt x="2" y="28"/>
                  </a:lnTo>
                  <a:lnTo>
                    <a:pt x="2" y="34"/>
                  </a:lnTo>
                  <a:lnTo>
                    <a:pt x="2" y="40"/>
                  </a:lnTo>
                  <a:lnTo>
                    <a:pt x="2" y="47"/>
                  </a:lnTo>
                  <a:lnTo>
                    <a:pt x="0" y="53"/>
                  </a:lnTo>
                  <a:lnTo>
                    <a:pt x="0" y="59"/>
                  </a:lnTo>
                  <a:lnTo>
                    <a:pt x="0" y="64"/>
                  </a:lnTo>
                  <a:lnTo>
                    <a:pt x="0" y="70"/>
                  </a:lnTo>
                  <a:lnTo>
                    <a:pt x="0" y="76"/>
                  </a:lnTo>
                  <a:lnTo>
                    <a:pt x="0" y="81"/>
                  </a:lnTo>
                  <a:lnTo>
                    <a:pt x="0" y="87"/>
                  </a:lnTo>
                  <a:lnTo>
                    <a:pt x="0" y="95"/>
                  </a:lnTo>
                  <a:lnTo>
                    <a:pt x="0" y="99"/>
                  </a:lnTo>
                  <a:lnTo>
                    <a:pt x="0" y="106"/>
                  </a:lnTo>
                  <a:lnTo>
                    <a:pt x="0" y="112"/>
                  </a:lnTo>
                  <a:lnTo>
                    <a:pt x="0" y="118"/>
                  </a:lnTo>
                  <a:lnTo>
                    <a:pt x="0" y="123"/>
                  </a:lnTo>
                  <a:lnTo>
                    <a:pt x="2" y="131"/>
                  </a:lnTo>
                  <a:lnTo>
                    <a:pt x="2" y="137"/>
                  </a:lnTo>
                  <a:lnTo>
                    <a:pt x="3" y="142"/>
                  </a:lnTo>
                  <a:lnTo>
                    <a:pt x="3" y="148"/>
                  </a:lnTo>
                  <a:lnTo>
                    <a:pt x="5" y="156"/>
                  </a:lnTo>
                  <a:lnTo>
                    <a:pt x="5" y="161"/>
                  </a:lnTo>
                  <a:lnTo>
                    <a:pt x="5" y="169"/>
                  </a:lnTo>
                  <a:lnTo>
                    <a:pt x="7" y="175"/>
                  </a:lnTo>
                  <a:lnTo>
                    <a:pt x="7" y="182"/>
                  </a:lnTo>
                  <a:lnTo>
                    <a:pt x="9" y="188"/>
                  </a:lnTo>
                  <a:lnTo>
                    <a:pt x="11" y="194"/>
                  </a:lnTo>
                  <a:lnTo>
                    <a:pt x="11" y="199"/>
                  </a:lnTo>
                  <a:lnTo>
                    <a:pt x="11" y="207"/>
                  </a:lnTo>
                  <a:lnTo>
                    <a:pt x="11" y="213"/>
                  </a:lnTo>
                  <a:lnTo>
                    <a:pt x="13" y="218"/>
                  </a:lnTo>
                  <a:lnTo>
                    <a:pt x="13" y="224"/>
                  </a:lnTo>
                  <a:lnTo>
                    <a:pt x="15" y="230"/>
                  </a:lnTo>
                  <a:lnTo>
                    <a:pt x="17" y="235"/>
                  </a:lnTo>
                  <a:lnTo>
                    <a:pt x="17" y="243"/>
                  </a:lnTo>
                  <a:lnTo>
                    <a:pt x="19" y="249"/>
                  </a:lnTo>
                  <a:lnTo>
                    <a:pt x="21" y="256"/>
                  </a:lnTo>
                  <a:lnTo>
                    <a:pt x="21" y="260"/>
                  </a:lnTo>
                  <a:lnTo>
                    <a:pt x="22" y="268"/>
                  </a:lnTo>
                  <a:lnTo>
                    <a:pt x="22" y="273"/>
                  </a:lnTo>
                  <a:lnTo>
                    <a:pt x="24" y="281"/>
                  </a:lnTo>
                  <a:lnTo>
                    <a:pt x="26" y="289"/>
                  </a:lnTo>
                  <a:lnTo>
                    <a:pt x="26" y="294"/>
                  </a:lnTo>
                  <a:lnTo>
                    <a:pt x="30" y="302"/>
                  </a:lnTo>
                  <a:lnTo>
                    <a:pt x="34" y="308"/>
                  </a:lnTo>
                  <a:lnTo>
                    <a:pt x="40" y="313"/>
                  </a:lnTo>
                  <a:lnTo>
                    <a:pt x="43" y="319"/>
                  </a:lnTo>
                  <a:lnTo>
                    <a:pt x="49" y="321"/>
                  </a:lnTo>
                  <a:lnTo>
                    <a:pt x="57" y="325"/>
                  </a:lnTo>
                  <a:lnTo>
                    <a:pt x="62" y="327"/>
                  </a:lnTo>
                  <a:lnTo>
                    <a:pt x="70" y="330"/>
                  </a:lnTo>
                  <a:lnTo>
                    <a:pt x="78" y="330"/>
                  </a:lnTo>
                  <a:lnTo>
                    <a:pt x="83" y="332"/>
                  </a:lnTo>
                  <a:lnTo>
                    <a:pt x="91" y="332"/>
                  </a:lnTo>
                  <a:lnTo>
                    <a:pt x="100" y="334"/>
                  </a:lnTo>
                  <a:lnTo>
                    <a:pt x="106" y="334"/>
                  </a:lnTo>
                  <a:lnTo>
                    <a:pt x="114" y="336"/>
                  </a:lnTo>
                  <a:lnTo>
                    <a:pt x="121" y="336"/>
                  </a:lnTo>
                  <a:lnTo>
                    <a:pt x="129" y="338"/>
                  </a:lnTo>
                  <a:lnTo>
                    <a:pt x="135" y="338"/>
                  </a:lnTo>
                  <a:lnTo>
                    <a:pt x="140" y="340"/>
                  </a:lnTo>
                  <a:lnTo>
                    <a:pt x="146" y="340"/>
                  </a:lnTo>
                  <a:lnTo>
                    <a:pt x="152" y="340"/>
                  </a:lnTo>
                  <a:lnTo>
                    <a:pt x="157" y="340"/>
                  </a:lnTo>
                  <a:lnTo>
                    <a:pt x="165" y="342"/>
                  </a:lnTo>
                  <a:lnTo>
                    <a:pt x="171" y="342"/>
                  </a:lnTo>
                  <a:lnTo>
                    <a:pt x="176" y="344"/>
                  </a:lnTo>
                  <a:lnTo>
                    <a:pt x="182" y="344"/>
                  </a:lnTo>
                  <a:lnTo>
                    <a:pt x="188" y="344"/>
                  </a:lnTo>
                  <a:lnTo>
                    <a:pt x="194" y="346"/>
                  </a:lnTo>
                  <a:lnTo>
                    <a:pt x="199" y="346"/>
                  </a:lnTo>
                  <a:lnTo>
                    <a:pt x="205" y="346"/>
                  </a:lnTo>
                  <a:lnTo>
                    <a:pt x="211" y="346"/>
                  </a:lnTo>
                  <a:lnTo>
                    <a:pt x="216" y="347"/>
                  </a:lnTo>
                  <a:lnTo>
                    <a:pt x="222" y="347"/>
                  </a:lnTo>
                  <a:lnTo>
                    <a:pt x="228" y="347"/>
                  </a:lnTo>
                  <a:lnTo>
                    <a:pt x="233" y="349"/>
                  </a:lnTo>
                  <a:lnTo>
                    <a:pt x="239" y="349"/>
                  </a:lnTo>
                  <a:lnTo>
                    <a:pt x="245" y="351"/>
                  </a:lnTo>
                  <a:lnTo>
                    <a:pt x="251" y="351"/>
                  </a:lnTo>
                  <a:lnTo>
                    <a:pt x="258" y="353"/>
                  </a:lnTo>
                  <a:lnTo>
                    <a:pt x="262" y="353"/>
                  </a:lnTo>
                  <a:lnTo>
                    <a:pt x="270" y="355"/>
                  </a:lnTo>
                  <a:lnTo>
                    <a:pt x="273" y="355"/>
                  </a:lnTo>
                  <a:lnTo>
                    <a:pt x="281" y="357"/>
                  </a:lnTo>
                  <a:lnTo>
                    <a:pt x="287" y="357"/>
                  </a:lnTo>
                  <a:lnTo>
                    <a:pt x="292" y="359"/>
                  </a:lnTo>
                  <a:lnTo>
                    <a:pt x="298" y="361"/>
                  </a:lnTo>
                  <a:lnTo>
                    <a:pt x="304" y="363"/>
                  </a:lnTo>
                  <a:lnTo>
                    <a:pt x="309" y="363"/>
                  </a:lnTo>
                  <a:lnTo>
                    <a:pt x="317" y="365"/>
                  </a:lnTo>
                  <a:lnTo>
                    <a:pt x="321" y="365"/>
                  </a:lnTo>
                  <a:lnTo>
                    <a:pt x="325" y="365"/>
                  </a:lnTo>
                  <a:lnTo>
                    <a:pt x="332" y="365"/>
                  </a:lnTo>
                  <a:lnTo>
                    <a:pt x="336" y="365"/>
                  </a:lnTo>
                  <a:lnTo>
                    <a:pt x="342" y="365"/>
                  </a:lnTo>
                  <a:lnTo>
                    <a:pt x="348" y="366"/>
                  </a:lnTo>
                  <a:lnTo>
                    <a:pt x="351" y="366"/>
                  </a:lnTo>
                  <a:lnTo>
                    <a:pt x="357" y="366"/>
                  </a:lnTo>
                  <a:lnTo>
                    <a:pt x="361" y="366"/>
                  </a:lnTo>
                  <a:lnTo>
                    <a:pt x="367" y="366"/>
                  </a:lnTo>
                  <a:lnTo>
                    <a:pt x="374" y="368"/>
                  </a:lnTo>
                  <a:lnTo>
                    <a:pt x="378" y="368"/>
                  </a:lnTo>
                  <a:lnTo>
                    <a:pt x="384" y="368"/>
                  </a:lnTo>
                  <a:lnTo>
                    <a:pt x="389" y="368"/>
                  </a:lnTo>
                  <a:lnTo>
                    <a:pt x="393" y="368"/>
                  </a:lnTo>
                  <a:lnTo>
                    <a:pt x="401" y="370"/>
                  </a:lnTo>
                  <a:lnTo>
                    <a:pt x="405" y="368"/>
                  </a:lnTo>
                  <a:lnTo>
                    <a:pt x="410" y="368"/>
                  </a:lnTo>
                  <a:lnTo>
                    <a:pt x="416" y="368"/>
                  </a:lnTo>
                  <a:lnTo>
                    <a:pt x="422" y="368"/>
                  </a:lnTo>
                  <a:lnTo>
                    <a:pt x="425" y="368"/>
                  </a:lnTo>
                  <a:lnTo>
                    <a:pt x="431" y="368"/>
                  </a:lnTo>
                  <a:lnTo>
                    <a:pt x="437" y="368"/>
                  </a:lnTo>
                  <a:lnTo>
                    <a:pt x="443" y="368"/>
                  </a:lnTo>
                  <a:lnTo>
                    <a:pt x="446" y="368"/>
                  </a:lnTo>
                  <a:lnTo>
                    <a:pt x="452" y="368"/>
                  </a:lnTo>
                  <a:lnTo>
                    <a:pt x="458" y="366"/>
                  </a:lnTo>
                  <a:lnTo>
                    <a:pt x="463" y="366"/>
                  </a:lnTo>
                  <a:lnTo>
                    <a:pt x="469" y="366"/>
                  </a:lnTo>
                  <a:lnTo>
                    <a:pt x="475" y="365"/>
                  </a:lnTo>
                  <a:lnTo>
                    <a:pt x="479" y="365"/>
                  </a:lnTo>
                  <a:lnTo>
                    <a:pt x="484" y="365"/>
                  </a:lnTo>
                  <a:lnTo>
                    <a:pt x="462" y="287"/>
                  </a:lnTo>
                  <a:lnTo>
                    <a:pt x="454" y="287"/>
                  </a:lnTo>
                  <a:lnTo>
                    <a:pt x="446" y="287"/>
                  </a:lnTo>
                  <a:lnTo>
                    <a:pt x="441" y="289"/>
                  </a:lnTo>
                  <a:lnTo>
                    <a:pt x="433" y="289"/>
                  </a:lnTo>
                  <a:lnTo>
                    <a:pt x="425" y="289"/>
                  </a:lnTo>
                  <a:lnTo>
                    <a:pt x="420" y="290"/>
                  </a:lnTo>
                  <a:lnTo>
                    <a:pt x="414" y="290"/>
                  </a:lnTo>
                  <a:lnTo>
                    <a:pt x="406" y="290"/>
                  </a:lnTo>
                  <a:lnTo>
                    <a:pt x="401" y="290"/>
                  </a:lnTo>
                  <a:lnTo>
                    <a:pt x="393" y="292"/>
                  </a:lnTo>
                  <a:lnTo>
                    <a:pt x="387" y="292"/>
                  </a:lnTo>
                  <a:lnTo>
                    <a:pt x="380" y="294"/>
                  </a:lnTo>
                  <a:lnTo>
                    <a:pt x="374" y="294"/>
                  </a:lnTo>
                  <a:lnTo>
                    <a:pt x="368" y="296"/>
                  </a:lnTo>
                  <a:lnTo>
                    <a:pt x="363" y="296"/>
                  </a:lnTo>
                  <a:lnTo>
                    <a:pt x="357" y="298"/>
                  </a:lnTo>
                  <a:lnTo>
                    <a:pt x="351" y="298"/>
                  </a:lnTo>
                  <a:lnTo>
                    <a:pt x="346" y="300"/>
                  </a:lnTo>
                  <a:lnTo>
                    <a:pt x="340" y="300"/>
                  </a:lnTo>
                  <a:lnTo>
                    <a:pt x="334" y="302"/>
                  </a:lnTo>
                  <a:lnTo>
                    <a:pt x="328" y="302"/>
                  </a:lnTo>
                  <a:lnTo>
                    <a:pt x="323" y="302"/>
                  </a:lnTo>
                  <a:lnTo>
                    <a:pt x="317" y="302"/>
                  </a:lnTo>
                  <a:lnTo>
                    <a:pt x="311" y="304"/>
                  </a:lnTo>
                  <a:lnTo>
                    <a:pt x="306" y="304"/>
                  </a:lnTo>
                  <a:lnTo>
                    <a:pt x="300" y="306"/>
                  </a:lnTo>
                  <a:lnTo>
                    <a:pt x="294" y="306"/>
                  </a:lnTo>
                  <a:lnTo>
                    <a:pt x="289" y="308"/>
                  </a:lnTo>
                  <a:lnTo>
                    <a:pt x="283" y="308"/>
                  </a:lnTo>
                  <a:lnTo>
                    <a:pt x="277" y="309"/>
                  </a:lnTo>
                  <a:lnTo>
                    <a:pt x="271" y="309"/>
                  </a:lnTo>
                  <a:lnTo>
                    <a:pt x="268" y="311"/>
                  </a:lnTo>
                  <a:lnTo>
                    <a:pt x="260" y="311"/>
                  </a:lnTo>
                  <a:lnTo>
                    <a:pt x="256" y="311"/>
                  </a:lnTo>
                  <a:lnTo>
                    <a:pt x="251" y="311"/>
                  </a:lnTo>
                  <a:lnTo>
                    <a:pt x="245" y="313"/>
                  </a:lnTo>
                  <a:lnTo>
                    <a:pt x="239" y="313"/>
                  </a:lnTo>
                  <a:lnTo>
                    <a:pt x="233" y="313"/>
                  </a:lnTo>
                  <a:lnTo>
                    <a:pt x="228" y="313"/>
                  </a:lnTo>
                  <a:lnTo>
                    <a:pt x="224" y="315"/>
                  </a:lnTo>
                  <a:lnTo>
                    <a:pt x="216" y="315"/>
                  </a:lnTo>
                  <a:lnTo>
                    <a:pt x="213" y="315"/>
                  </a:lnTo>
                  <a:lnTo>
                    <a:pt x="207" y="315"/>
                  </a:lnTo>
                  <a:lnTo>
                    <a:pt x="201" y="315"/>
                  </a:lnTo>
                  <a:lnTo>
                    <a:pt x="195" y="315"/>
                  </a:lnTo>
                  <a:lnTo>
                    <a:pt x="190" y="315"/>
                  </a:lnTo>
                  <a:lnTo>
                    <a:pt x="184" y="315"/>
                  </a:lnTo>
                  <a:lnTo>
                    <a:pt x="178" y="315"/>
                  </a:lnTo>
                  <a:lnTo>
                    <a:pt x="173" y="315"/>
                  </a:lnTo>
                  <a:lnTo>
                    <a:pt x="167" y="315"/>
                  </a:lnTo>
                  <a:lnTo>
                    <a:pt x="159" y="315"/>
                  </a:lnTo>
                  <a:lnTo>
                    <a:pt x="154" y="315"/>
                  </a:lnTo>
                  <a:lnTo>
                    <a:pt x="148" y="315"/>
                  </a:lnTo>
                  <a:lnTo>
                    <a:pt x="142" y="315"/>
                  </a:lnTo>
                  <a:lnTo>
                    <a:pt x="135" y="313"/>
                  </a:lnTo>
                  <a:lnTo>
                    <a:pt x="129" y="313"/>
                  </a:lnTo>
                  <a:lnTo>
                    <a:pt x="123" y="311"/>
                  </a:lnTo>
                  <a:lnTo>
                    <a:pt x="116" y="311"/>
                  </a:lnTo>
                  <a:lnTo>
                    <a:pt x="110" y="309"/>
                  </a:lnTo>
                  <a:lnTo>
                    <a:pt x="102" y="309"/>
                  </a:lnTo>
                  <a:lnTo>
                    <a:pt x="97" y="309"/>
                  </a:lnTo>
                  <a:lnTo>
                    <a:pt x="91" y="308"/>
                  </a:lnTo>
                  <a:lnTo>
                    <a:pt x="83" y="308"/>
                  </a:lnTo>
                  <a:lnTo>
                    <a:pt x="78" y="306"/>
                  </a:lnTo>
                  <a:lnTo>
                    <a:pt x="72" y="304"/>
                  </a:lnTo>
                  <a:lnTo>
                    <a:pt x="66" y="304"/>
                  </a:lnTo>
                  <a:lnTo>
                    <a:pt x="60" y="300"/>
                  </a:lnTo>
                  <a:lnTo>
                    <a:pt x="59" y="296"/>
                  </a:lnTo>
                  <a:lnTo>
                    <a:pt x="57" y="290"/>
                  </a:lnTo>
                  <a:lnTo>
                    <a:pt x="55" y="281"/>
                  </a:lnTo>
                  <a:lnTo>
                    <a:pt x="53" y="273"/>
                  </a:lnTo>
                  <a:lnTo>
                    <a:pt x="51" y="266"/>
                  </a:lnTo>
                  <a:lnTo>
                    <a:pt x="51" y="260"/>
                  </a:lnTo>
                  <a:lnTo>
                    <a:pt x="49" y="256"/>
                  </a:lnTo>
                  <a:lnTo>
                    <a:pt x="49" y="251"/>
                  </a:lnTo>
                  <a:lnTo>
                    <a:pt x="49" y="245"/>
                  </a:lnTo>
                  <a:lnTo>
                    <a:pt x="49" y="241"/>
                  </a:lnTo>
                  <a:lnTo>
                    <a:pt x="49" y="235"/>
                  </a:lnTo>
                  <a:lnTo>
                    <a:pt x="51" y="230"/>
                  </a:lnTo>
                  <a:lnTo>
                    <a:pt x="51" y="224"/>
                  </a:lnTo>
                  <a:lnTo>
                    <a:pt x="51" y="218"/>
                  </a:lnTo>
                  <a:lnTo>
                    <a:pt x="51" y="213"/>
                  </a:lnTo>
                  <a:lnTo>
                    <a:pt x="53" y="205"/>
                  </a:lnTo>
                  <a:lnTo>
                    <a:pt x="53" y="199"/>
                  </a:lnTo>
                  <a:lnTo>
                    <a:pt x="55" y="194"/>
                  </a:lnTo>
                  <a:lnTo>
                    <a:pt x="55" y="188"/>
                  </a:lnTo>
                  <a:lnTo>
                    <a:pt x="55" y="182"/>
                  </a:lnTo>
                  <a:lnTo>
                    <a:pt x="57" y="176"/>
                  </a:lnTo>
                  <a:lnTo>
                    <a:pt x="57" y="169"/>
                  </a:lnTo>
                  <a:lnTo>
                    <a:pt x="59" y="161"/>
                  </a:lnTo>
                  <a:lnTo>
                    <a:pt x="59" y="156"/>
                  </a:lnTo>
                  <a:lnTo>
                    <a:pt x="60" y="148"/>
                  </a:lnTo>
                  <a:lnTo>
                    <a:pt x="60" y="140"/>
                  </a:lnTo>
                  <a:lnTo>
                    <a:pt x="62" y="135"/>
                  </a:lnTo>
                  <a:lnTo>
                    <a:pt x="62" y="129"/>
                  </a:lnTo>
                  <a:lnTo>
                    <a:pt x="64" y="123"/>
                  </a:lnTo>
                  <a:lnTo>
                    <a:pt x="66" y="116"/>
                  </a:lnTo>
                  <a:lnTo>
                    <a:pt x="66" y="110"/>
                  </a:lnTo>
                  <a:lnTo>
                    <a:pt x="68" y="104"/>
                  </a:lnTo>
                  <a:lnTo>
                    <a:pt x="70" y="99"/>
                  </a:lnTo>
                  <a:lnTo>
                    <a:pt x="70" y="93"/>
                  </a:lnTo>
                  <a:lnTo>
                    <a:pt x="72" y="87"/>
                  </a:lnTo>
                  <a:lnTo>
                    <a:pt x="72" y="81"/>
                  </a:lnTo>
                  <a:lnTo>
                    <a:pt x="74" y="76"/>
                  </a:lnTo>
                  <a:lnTo>
                    <a:pt x="76" y="70"/>
                  </a:lnTo>
                  <a:lnTo>
                    <a:pt x="76" y="64"/>
                  </a:lnTo>
                  <a:lnTo>
                    <a:pt x="78" y="61"/>
                  </a:lnTo>
                  <a:lnTo>
                    <a:pt x="78" y="55"/>
                  </a:lnTo>
                  <a:lnTo>
                    <a:pt x="79" y="49"/>
                  </a:lnTo>
                  <a:lnTo>
                    <a:pt x="79" y="45"/>
                  </a:lnTo>
                  <a:lnTo>
                    <a:pt x="81" y="40"/>
                  </a:lnTo>
                  <a:lnTo>
                    <a:pt x="83" y="36"/>
                  </a:lnTo>
                  <a:lnTo>
                    <a:pt x="83" y="28"/>
                  </a:lnTo>
                  <a:lnTo>
                    <a:pt x="85" y="23"/>
                  </a:lnTo>
                  <a:lnTo>
                    <a:pt x="87" y="15"/>
                  </a:lnTo>
                  <a:lnTo>
                    <a:pt x="89" y="1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4" name="Freeform 238"/>
            <p:cNvSpPr>
              <a:spLocks/>
            </p:cNvSpPr>
            <p:nvPr/>
          </p:nvSpPr>
          <p:spPr bwMode="auto">
            <a:xfrm>
              <a:off x="744" y="3818"/>
              <a:ext cx="225" cy="187"/>
            </a:xfrm>
            <a:custGeom>
              <a:avLst/>
              <a:gdLst>
                <a:gd name="T0" fmla="*/ 1 w 448"/>
                <a:gd name="T1" fmla="*/ 1 h 374"/>
                <a:gd name="T2" fmla="*/ 1 w 448"/>
                <a:gd name="T3" fmla="*/ 1 h 374"/>
                <a:gd name="T4" fmla="*/ 1 w 448"/>
                <a:gd name="T5" fmla="*/ 1 h 374"/>
                <a:gd name="T6" fmla="*/ 1 w 448"/>
                <a:gd name="T7" fmla="*/ 1 h 374"/>
                <a:gd name="T8" fmla="*/ 1 w 448"/>
                <a:gd name="T9" fmla="*/ 1 h 374"/>
                <a:gd name="T10" fmla="*/ 1 w 448"/>
                <a:gd name="T11" fmla="*/ 1 h 374"/>
                <a:gd name="T12" fmla="*/ 1 w 448"/>
                <a:gd name="T13" fmla="*/ 1 h 374"/>
                <a:gd name="T14" fmla="*/ 1 w 448"/>
                <a:gd name="T15" fmla="*/ 1 h 374"/>
                <a:gd name="T16" fmla="*/ 1 w 448"/>
                <a:gd name="T17" fmla="*/ 1 h 374"/>
                <a:gd name="T18" fmla="*/ 1 w 448"/>
                <a:gd name="T19" fmla="*/ 1 h 374"/>
                <a:gd name="T20" fmla="*/ 1 w 448"/>
                <a:gd name="T21" fmla="*/ 1 h 374"/>
                <a:gd name="T22" fmla="*/ 1 w 448"/>
                <a:gd name="T23" fmla="*/ 1 h 374"/>
                <a:gd name="T24" fmla="*/ 1 w 448"/>
                <a:gd name="T25" fmla="*/ 1 h 374"/>
                <a:gd name="T26" fmla="*/ 1 w 448"/>
                <a:gd name="T27" fmla="*/ 1 h 374"/>
                <a:gd name="T28" fmla="*/ 1 w 448"/>
                <a:gd name="T29" fmla="*/ 1 h 374"/>
                <a:gd name="T30" fmla="*/ 1 w 448"/>
                <a:gd name="T31" fmla="*/ 1 h 374"/>
                <a:gd name="T32" fmla="*/ 1 w 448"/>
                <a:gd name="T33" fmla="*/ 1 h 374"/>
                <a:gd name="T34" fmla="*/ 1 w 448"/>
                <a:gd name="T35" fmla="*/ 1 h 374"/>
                <a:gd name="T36" fmla="*/ 1 w 448"/>
                <a:gd name="T37" fmla="*/ 1 h 374"/>
                <a:gd name="T38" fmla="*/ 1 w 448"/>
                <a:gd name="T39" fmla="*/ 1 h 374"/>
                <a:gd name="T40" fmla="*/ 1 w 448"/>
                <a:gd name="T41" fmla="*/ 1 h 374"/>
                <a:gd name="T42" fmla="*/ 1 w 448"/>
                <a:gd name="T43" fmla="*/ 1 h 374"/>
                <a:gd name="T44" fmla="*/ 1 w 448"/>
                <a:gd name="T45" fmla="*/ 1 h 374"/>
                <a:gd name="T46" fmla="*/ 1 w 448"/>
                <a:gd name="T47" fmla="*/ 1 h 374"/>
                <a:gd name="T48" fmla="*/ 1 w 448"/>
                <a:gd name="T49" fmla="*/ 1 h 374"/>
                <a:gd name="T50" fmla="*/ 1 w 448"/>
                <a:gd name="T51" fmla="*/ 1 h 374"/>
                <a:gd name="T52" fmla="*/ 1 w 448"/>
                <a:gd name="T53" fmla="*/ 1 h 374"/>
                <a:gd name="T54" fmla="*/ 1 w 448"/>
                <a:gd name="T55" fmla="*/ 1 h 374"/>
                <a:gd name="T56" fmla="*/ 1 w 448"/>
                <a:gd name="T57" fmla="*/ 1 h 374"/>
                <a:gd name="T58" fmla="*/ 1 w 448"/>
                <a:gd name="T59" fmla="*/ 1 h 374"/>
                <a:gd name="T60" fmla="*/ 1 w 448"/>
                <a:gd name="T61" fmla="*/ 1 h 374"/>
                <a:gd name="T62" fmla="*/ 1 w 448"/>
                <a:gd name="T63" fmla="*/ 1 h 374"/>
                <a:gd name="T64" fmla="*/ 1 w 448"/>
                <a:gd name="T65" fmla="*/ 1 h 374"/>
                <a:gd name="T66" fmla="*/ 1 w 448"/>
                <a:gd name="T67" fmla="*/ 1 h 374"/>
                <a:gd name="T68" fmla="*/ 1 w 448"/>
                <a:gd name="T69" fmla="*/ 1 h 374"/>
                <a:gd name="T70" fmla="*/ 1 w 448"/>
                <a:gd name="T71" fmla="*/ 1 h 374"/>
                <a:gd name="T72" fmla="*/ 1 w 448"/>
                <a:gd name="T73" fmla="*/ 1 h 374"/>
                <a:gd name="T74" fmla="*/ 1 w 448"/>
                <a:gd name="T75" fmla="*/ 1 h 374"/>
                <a:gd name="T76" fmla="*/ 1 w 448"/>
                <a:gd name="T77" fmla="*/ 1 h 374"/>
                <a:gd name="T78" fmla="*/ 1 w 448"/>
                <a:gd name="T79" fmla="*/ 1 h 374"/>
                <a:gd name="T80" fmla="*/ 1 w 448"/>
                <a:gd name="T81" fmla="*/ 1 h 374"/>
                <a:gd name="T82" fmla="*/ 1 w 448"/>
                <a:gd name="T83" fmla="*/ 1 h 374"/>
                <a:gd name="T84" fmla="*/ 1 w 448"/>
                <a:gd name="T85" fmla="*/ 1 h 374"/>
                <a:gd name="T86" fmla="*/ 1 w 448"/>
                <a:gd name="T87" fmla="*/ 1 h 374"/>
                <a:gd name="T88" fmla="*/ 1 w 448"/>
                <a:gd name="T89" fmla="*/ 1 h 374"/>
                <a:gd name="T90" fmla="*/ 1 w 448"/>
                <a:gd name="T91" fmla="*/ 1 h 374"/>
                <a:gd name="T92" fmla="*/ 1 w 448"/>
                <a:gd name="T93" fmla="*/ 1 h 374"/>
                <a:gd name="T94" fmla="*/ 1 w 448"/>
                <a:gd name="T95" fmla="*/ 1 h 374"/>
                <a:gd name="T96" fmla="*/ 1 w 448"/>
                <a:gd name="T97" fmla="*/ 1 h 374"/>
                <a:gd name="T98" fmla="*/ 1 w 448"/>
                <a:gd name="T99" fmla="*/ 1 h 374"/>
                <a:gd name="T100" fmla="*/ 1 w 448"/>
                <a:gd name="T101" fmla="*/ 1 h 374"/>
                <a:gd name="T102" fmla="*/ 1 w 448"/>
                <a:gd name="T103" fmla="*/ 1 h 374"/>
                <a:gd name="T104" fmla="*/ 1 w 448"/>
                <a:gd name="T105" fmla="*/ 1 h 374"/>
                <a:gd name="T106" fmla="*/ 1 w 448"/>
                <a:gd name="T107" fmla="*/ 1 h 374"/>
                <a:gd name="T108" fmla="*/ 1 w 448"/>
                <a:gd name="T109" fmla="*/ 0 h 374"/>
                <a:gd name="T110" fmla="*/ 1 w 448"/>
                <a:gd name="T111" fmla="*/ 0 h 374"/>
                <a:gd name="T112" fmla="*/ 1 w 448"/>
                <a:gd name="T113" fmla="*/ 1 h 374"/>
                <a:gd name="T114" fmla="*/ 1 w 448"/>
                <a:gd name="T115" fmla="*/ 1 h 374"/>
                <a:gd name="T116" fmla="*/ 1 w 448"/>
                <a:gd name="T117" fmla="*/ 1 h 374"/>
                <a:gd name="T118" fmla="*/ 1 w 448"/>
                <a:gd name="T119" fmla="*/ 1 h 37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48"/>
                <a:gd name="T181" fmla="*/ 0 h 374"/>
                <a:gd name="T182" fmla="*/ 448 w 448"/>
                <a:gd name="T183" fmla="*/ 374 h 37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48" h="374">
                  <a:moveTo>
                    <a:pt x="13" y="91"/>
                  </a:moveTo>
                  <a:lnTo>
                    <a:pt x="17" y="89"/>
                  </a:lnTo>
                  <a:lnTo>
                    <a:pt x="23" y="87"/>
                  </a:lnTo>
                  <a:lnTo>
                    <a:pt x="28" y="87"/>
                  </a:lnTo>
                  <a:lnTo>
                    <a:pt x="34" y="85"/>
                  </a:lnTo>
                  <a:lnTo>
                    <a:pt x="38" y="85"/>
                  </a:lnTo>
                  <a:lnTo>
                    <a:pt x="42" y="85"/>
                  </a:lnTo>
                  <a:lnTo>
                    <a:pt x="47" y="83"/>
                  </a:lnTo>
                  <a:lnTo>
                    <a:pt x="53" y="83"/>
                  </a:lnTo>
                  <a:lnTo>
                    <a:pt x="59" y="82"/>
                  </a:lnTo>
                  <a:lnTo>
                    <a:pt x="63" y="82"/>
                  </a:lnTo>
                  <a:lnTo>
                    <a:pt x="68" y="80"/>
                  </a:lnTo>
                  <a:lnTo>
                    <a:pt x="74" y="80"/>
                  </a:lnTo>
                  <a:lnTo>
                    <a:pt x="80" y="78"/>
                  </a:lnTo>
                  <a:lnTo>
                    <a:pt x="84" y="78"/>
                  </a:lnTo>
                  <a:lnTo>
                    <a:pt x="89" y="76"/>
                  </a:lnTo>
                  <a:lnTo>
                    <a:pt x="95" y="76"/>
                  </a:lnTo>
                  <a:lnTo>
                    <a:pt x="99" y="74"/>
                  </a:lnTo>
                  <a:lnTo>
                    <a:pt x="104" y="74"/>
                  </a:lnTo>
                  <a:lnTo>
                    <a:pt x="108" y="72"/>
                  </a:lnTo>
                  <a:lnTo>
                    <a:pt x="114" y="72"/>
                  </a:lnTo>
                  <a:lnTo>
                    <a:pt x="120" y="70"/>
                  </a:lnTo>
                  <a:lnTo>
                    <a:pt x="125" y="70"/>
                  </a:lnTo>
                  <a:lnTo>
                    <a:pt x="129" y="68"/>
                  </a:lnTo>
                  <a:lnTo>
                    <a:pt x="135" y="68"/>
                  </a:lnTo>
                  <a:lnTo>
                    <a:pt x="139" y="66"/>
                  </a:lnTo>
                  <a:lnTo>
                    <a:pt x="144" y="66"/>
                  </a:lnTo>
                  <a:lnTo>
                    <a:pt x="148" y="64"/>
                  </a:lnTo>
                  <a:lnTo>
                    <a:pt x="154" y="63"/>
                  </a:lnTo>
                  <a:lnTo>
                    <a:pt x="158" y="61"/>
                  </a:lnTo>
                  <a:lnTo>
                    <a:pt x="163" y="61"/>
                  </a:lnTo>
                  <a:lnTo>
                    <a:pt x="167" y="59"/>
                  </a:lnTo>
                  <a:lnTo>
                    <a:pt x="173" y="59"/>
                  </a:lnTo>
                  <a:lnTo>
                    <a:pt x="179" y="57"/>
                  </a:lnTo>
                  <a:lnTo>
                    <a:pt x="182" y="55"/>
                  </a:lnTo>
                  <a:lnTo>
                    <a:pt x="188" y="55"/>
                  </a:lnTo>
                  <a:lnTo>
                    <a:pt x="194" y="55"/>
                  </a:lnTo>
                  <a:lnTo>
                    <a:pt x="198" y="53"/>
                  </a:lnTo>
                  <a:lnTo>
                    <a:pt x="205" y="51"/>
                  </a:lnTo>
                  <a:lnTo>
                    <a:pt x="211" y="49"/>
                  </a:lnTo>
                  <a:lnTo>
                    <a:pt x="215" y="49"/>
                  </a:lnTo>
                  <a:lnTo>
                    <a:pt x="220" y="49"/>
                  </a:lnTo>
                  <a:lnTo>
                    <a:pt x="226" y="49"/>
                  </a:lnTo>
                  <a:lnTo>
                    <a:pt x="230" y="47"/>
                  </a:lnTo>
                  <a:lnTo>
                    <a:pt x="237" y="47"/>
                  </a:lnTo>
                  <a:lnTo>
                    <a:pt x="241" y="47"/>
                  </a:lnTo>
                  <a:lnTo>
                    <a:pt x="247" y="47"/>
                  </a:lnTo>
                  <a:lnTo>
                    <a:pt x="253" y="47"/>
                  </a:lnTo>
                  <a:lnTo>
                    <a:pt x="258" y="47"/>
                  </a:lnTo>
                  <a:lnTo>
                    <a:pt x="264" y="47"/>
                  </a:lnTo>
                  <a:lnTo>
                    <a:pt x="270" y="47"/>
                  </a:lnTo>
                  <a:lnTo>
                    <a:pt x="276" y="47"/>
                  </a:lnTo>
                  <a:lnTo>
                    <a:pt x="281" y="47"/>
                  </a:lnTo>
                  <a:lnTo>
                    <a:pt x="285" y="47"/>
                  </a:lnTo>
                  <a:lnTo>
                    <a:pt x="293" y="49"/>
                  </a:lnTo>
                  <a:lnTo>
                    <a:pt x="296" y="49"/>
                  </a:lnTo>
                  <a:lnTo>
                    <a:pt x="302" y="51"/>
                  </a:lnTo>
                  <a:lnTo>
                    <a:pt x="308" y="51"/>
                  </a:lnTo>
                  <a:lnTo>
                    <a:pt x="314" y="53"/>
                  </a:lnTo>
                  <a:lnTo>
                    <a:pt x="319" y="53"/>
                  </a:lnTo>
                  <a:lnTo>
                    <a:pt x="325" y="55"/>
                  </a:lnTo>
                  <a:lnTo>
                    <a:pt x="329" y="57"/>
                  </a:lnTo>
                  <a:lnTo>
                    <a:pt x="334" y="59"/>
                  </a:lnTo>
                  <a:lnTo>
                    <a:pt x="340" y="61"/>
                  </a:lnTo>
                  <a:lnTo>
                    <a:pt x="346" y="64"/>
                  </a:lnTo>
                  <a:lnTo>
                    <a:pt x="350" y="72"/>
                  </a:lnTo>
                  <a:lnTo>
                    <a:pt x="353" y="80"/>
                  </a:lnTo>
                  <a:lnTo>
                    <a:pt x="355" y="85"/>
                  </a:lnTo>
                  <a:lnTo>
                    <a:pt x="357" y="93"/>
                  </a:lnTo>
                  <a:lnTo>
                    <a:pt x="361" y="101"/>
                  </a:lnTo>
                  <a:lnTo>
                    <a:pt x="363" y="108"/>
                  </a:lnTo>
                  <a:lnTo>
                    <a:pt x="365" y="114"/>
                  </a:lnTo>
                  <a:lnTo>
                    <a:pt x="367" y="123"/>
                  </a:lnTo>
                  <a:lnTo>
                    <a:pt x="367" y="131"/>
                  </a:lnTo>
                  <a:lnTo>
                    <a:pt x="367" y="139"/>
                  </a:lnTo>
                  <a:lnTo>
                    <a:pt x="367" y="146"/>
                  </a:lnTo>
                  <a:lnTo>
                    <a:pt x="369" y="156"/>
                  </a:lnTo>
                  <a:lnTo>
                    <a:pt x="369" y="163"/>
                  </a:lnTo>
                  <a:lnTo>
                    <a:pt x="369" y="171"/>
                  </a:lnTo>
                  <a:lnTo>
                    <a:pt x="369" y="178"/>
                  </a:lnTo>
                  <a:lnTo>
                    <a:pt x="369" y="188"/>
                  </a:lnTo>
                  <a:lnTo>
                    <a:pt x="369" y="194"/>
                  </a:lnTo>
                  <a:lnTo>
                    <a:pt x="367" y="203"/>
                  </a:lnTo>
                  <a:lnTo>
                    <a:pt x="367" y="211"/>
                  </a:lnTo>
                  <a:lnTo>
                    <a:pt x="367" y="218"/>
                  </a:lnTo>
                  <a:lnTo>
                    <a:pt x="367" y="228"/>
                  </a:lnTo>
                  <a:lnTo>
                    <a:pt x="365" y="235"/>
                  </a:lnTo>
                  <a:lnTo>
                    <a:pt x="365" y="239"/>
                  </a:lnTo>
                  <a:lnTo>
                    <a:pt x="365" y="245"/>
                  </a:lnTo>
                  <a:lnTo>
                    <a:pt x="365" y="249"/>
                  </a:lnTo>
                  <a:lnTo>
                    <a:pt x="365" y="254"/>
                  </a:lnTo>
                  <a:lnTo>
                    <a:pt x="365" y="262"/>
                  </a:lnTo>
                  <a:lnTo>
                    <a:pt x="365" y="270"/>
                  </a:lnTo>
                  <a:lnTo>
                    <a:pt x="365" y="273"/>
                  </a:lnTo>
                  <a:lnTo>
                    <a:pt x="365" y="279"/>
                  </a:lnTo>
                  <a:lnTo>
                    <a:pt x="365" y="283"/>
                  </a:lnTo>
                  <a:lnTo>
                    <a:pt x="365" y="287"/>
                  </a:lnTo>
                  <a:lnTo>
                    <a:pt x="365" y="291"/>
                  </a:lnTo>
                  <a:lnTo>
                    <a:pt x="365" y="294"/>
                  </a:lnTo>
                  <a:lnTo>
                    <a:pt x="365" y="300"/>
                  </a:lnTo>
                  <a:lnTo>
                    <a:pt x="365" y="304"/>
                  </a:lnTo>
                  <a:lnTo>
                    <a:pt x="365" y="308"/>
                  </a:lnTo>
                  <a:lnTo>
                    <a:pt x="365" y="311"/>
                  </a:lnTo>
                  <a:lnTo>
                    <a:pt x="367" y="317"/>
                  </a:lnTo>
                  <a:lnTo>
                    <a:pt x="367" y="321"/>
                  </a:lnTo>
                  <a:lnTo>
                    <a:pt x="367" y="327"/>
                  </a:lnTo>
                  <a:lnTo>
                    <a:pt x="367" y="334"/>
                  </a:lnTo>
                  <a:lnTo>
                    <a:pt x="367" y="340"/>
                  </a:lnTo>
                  <a:lnTo>
                    <a:pt x="367" y="348"/>
                  </a:lnTo>
                  <a:lnTo>
                    <a:pt x="367" y="353"/>
                  </a:lnTo>
                  <a:lnTo>
                    <a:pt x="367" y="361"/>
                  </a:lnTo>
                  <a:lnTo>
                    <a:pt x="367" y="368"/>
                  </a:lnTo>
                  <a:lnTo>
                    <a:pt x="367" y="374"/>
                  </a:lnTo>
                  <a:lnTo>
                    <a:pt x="372" y="372"/>
                  </a:lnTo>
                  <a:lnTo>
                    <a:pt x="376" y="370"/>
                  </a:lnTo>
                  <a:lnTo>
                    <a:pt x="380" y="368"/>
                  </a:lnTo>
                  <a:lnTo>
                    <a:pt x="386" y="368"/>
                  </a:lnTo>
                  <a:lnTo>
                    <a:pt x="391" y="367"/>
                  </a:lnTo>
                  <a:lnTo>
                    <a:pt x="397" y="365"/>
                  </a:lnTo>
                  <a:lnTo>
                    <a:pt x="401" y="363"/>
                  </a:lnTo>
                  <a:lnTo>
                    <a:pt x="407" y="363"/>
                  </a:lnTo>
                  <a:lnTo>
                    <a:pt x="412" y="359"/>
                  </a:lnTo>
                  <a:lnTo>
                    <a:pt x="416" y="359"/>
                  </a:lnTo>
                  <a:lnTo>
                    <a:pt x="420" y="355"/>
                  </a:lnTo>
                  <a:lnTo>
                    <a:pt x="428" y="355"/>
                  </a:lnTo>
                  <a:lnTo>
                    <a:pt x="431" y="353"/>
                  </a:lnTo>
                  <a:lnTo>
                    <a:pt x="437" y="353"/>
                  </a:lnTo>
                  <a:lnTo>
                    <a:pt x="443" y="351"/>
                  </a:lnTo>
                  <a:lnTo>
                    <a:pt x="448" y="351"/>
                  </a:lnTo>
                  <a:lnTo>
                    <a:pt x="447" y="342"/>
                  </a:lnTo>
                  <a:lnTo>
                    <a:pt x="447" y="334"/>
                  </a:lnTo>
                  <a:lnTo>
                    <a:pt x="447" y="327"/>
                  </a:lnTo>
                  <a:lnTo>
                    <a:pt x="447" y="319"/>
                  </a:lnTo>
                  <a:lnTo>
                    <a:pt x="445" y="311"/>
                  </a:lnTo>
                  <a:lnTo>
                    <a:pt x="445" y="306"/>
                  </a:lnTo>
                  <a:lnTo>
                    <a:pt x="443" y="298"/>
                  </a:lnTo>
                  <a:lnTo>
                    <a:pt x="443" y="291"/>
                  </a:lnTo>
                  <a:lnTo>
                    <a:pt x="441" y="283"/>
                  </a:lnTo>
                  <a:lnTo>
                    <a:pt x="439" y="277"/>
                  </a:lnTo>
                  <a:lnTo>
                    <a:pt x="437" y="268"/>
                  </a:lnTo>
                  <a:lnTo>
                    <a:pt x="437" y="262"/>
                  </a:lnTo>
                  <a:lnTo>
                    <a:pt x="435" y="254"/>
                  </a:lnTo>
                  <a:lnTo>
                    <a:pt x="433" y="247"/>
                  </a:lnTo>
                  <a:lnTo>
                    <a:pt x="433" y="237"/>
                  </a:lnTo>
                  <a:lnTo>
                    <a:pt x="433" y="232"/>
                  </a:lnTo>
                  <a:lnTo>
                    <a:pt x="431" y="224"/>
                  </a:lnTo>
                  <a:lnTo>
                    <a:pt x="428" y="218"/>
                  </a:lnTo>
                  <a:lnTo>
                    <a:pt x="424" y="213"/>
                  </a:lnTo>
                  <a:lnTo>
                    <a:pt x="422" y="207"/>
                  </a:lnTo>
                  <a:lnTo>
                    <a:pt x="420" y="201"/>
                  </a:lnTo>
                  <a:lnTo>
                    <a:pt x="418" y="194"/>
                  </a:lnTo>
                  <a:lnTo>
                    <a:pt x="416" y="188"/>
                  </a:lnTo>
                  <a:lnTo>
                    <a:pt x="414" y="182"/>
                  </a:lnTo>
                  <a:lnTo>
                    <a:pt x="412" y="177"/>
                  </a:lnTo>
                  <a:lnTo>
                    <a:pt x="410" y="171"/>
                  </a:lnTo>
                  <a:lnTo>
                    <a:pt x="409" y="163"/>
                  </a:lnTo>
                  <a:lnTo>
                    <a:pt x="409" y="159"/>
                  </a:lnTo>
                  <a:lnTo>
                    <a:pt x="405" y="152"/>
                  </a:lnTo>
                  <a:lnTo>
                    <a:pt x="405" y="146"/>
                  </a:lnTo>
                  <a:lnTo>
                    <a:pt x="403" y="140"/>
                  </a:lnTo>
                  <a:lnTo>
                    <a:pt x="401" y="135"/>
                  </a:lnTo>
                  <a:lnTo>
                    <a:pt x="399" y="129"/>
                  </a:lnTo>
                  <a:lnTo>
                    <a:pt x="397" y="123"/>
                  </a:lnTo>
                  <a:lnTo>
                    <a:pt x="395" y="116"/>
                  </a:lnTo>
                  <a:lnTo>
                    <a:pt x="393" y="110"/>
                  </a:lnTo>
                  <a:lnTo>
                    <a:pt x="391" y="104"/>
                  </a:lnTo>
                  <a:lnTo>
                    <a:pt x="390" y="99"/>
                  </a:lnTo>
                  <a:lnTo>
                    <a:pt x="386" y="93"/>
                  </a:lnTo>
                  <a:lnTo>
                    <a:pt x="386" y="87"/>
                  </a:lnTo>
                  <a:lnTo>
                    <a:pt x="382" y="82"/>
                  </a:lnTo>
                  <a:lnTo>
                    <a:pt x="378" y="76"/>
                  </a:lnTo>
                  <a:lnTo>
                    <a:pt x="374" y="70"/>
                  </a:lnTo>
                  <a:lnTo>
                    <a:pt x="372" y="64"/>
                  </a:lnTo>
                  <a:lnTo>
                    <a:pt x="369" y="59"/>
                  </a:lnTo>
                  <a:lnTo>
                    <a:pt x="365" y="55"/>
                  </a:lnTo>
                  <a:lnTo>
                    <a:pt x="361" y="49"/>
                  </a:lnTo>
                  <a:lnTo>
                    <a:pt x="357" y="44"/>
                  </a:lnTo>
                  <a:lnTo>
                    <a:pt x="352" y="42"/>
                  </a:lnTo>
                  <a:lnTo>
                    <a:pt x="346" y="38"/>
                  </a:lnTo>
                  <a:lnTo>
                    <a:pt x="340" y="36"/>
                  </a:lnTo>
                  <a:lnTo>
                    <a:pt x="336" y="32"/>
                  </a:lnTo>
                  <a:lnTo>
                    <a:pt x="329" y="30"/>
                  </a:lnTo>
                  <a:lnTo>
                    <a:pt x="325" y="28"/>
                  </a:lnTo>
                  <a:lnTo>
                    <a:pt x="319" y="26"/>
                  </a:lnTo>
                  <a:lnTo>
                    <a:pt x="314" y="25"/>
                  </a:lnTo>
                  <a:lnTo>
                    <a:pt x="306" y="23"/>
                  </a:lnTo>
                  <a:lnTo>
                    <a:pt x="300" y="23"/>
                  </a:lnTo>
                  <a:lnTo>
                    <a:pt x="295" y="21"/>
                  </a:lnTo>
                  <a:lnTo>
                    <a:pt x="289" y="19"/>
                  </a:lnTo>
                  <a:lnTo>
                    <a:pt x="283" y="19"/>
                  </a:lnTo>
                  <a:lnTo>
                    <a:pt x="277" y="19"/>
                  </a:lnTo>
                  <a:lnTo>
                    <a:pt x="270" y="17"/>
                  </a:lnTo>
                  <a:lnTo>
                    <a:pt x="266" y="17"/>
                  </a:lnTo>
                  <a:lnTo>
                    <a:pt x="258" y="17"/>
                  </a:lnTo>
                  <a:lnTo>
                    <a:pt x="253" y="15"/>
                  </a:lnTo>
                  <a:lnTo>
                    <a:pt x="247" y="15"/>
                  </a:lnTo>
                  <a:lnTo>
                    <a:pt x="241" y="15"/>
                  </a:lnTo>
                  <a:lnTo>
                    <a:pt x="234" y="13"/>
                  </a:lnTo>
                  <a:lnTo>
                    <a:pt x="228" y="13"/>
                  </a:lnTo>
                  <a:lnTo>
                    <a:pt x="222" y="13"/>
                  </a:lnTo>
                  <a:lnTo>
                    <a:pt x="217" y="13"/>
                  </a:lnTo>
                  <a:lnTo>
                    <a:pt x="211" y="13"/>
                  </a:lnTo>
                  <a:lnTo>
                    <a:pt x="205" y="11"/>
                  </a:lnTo>
                  <a:lnTo>
                    <a:pt x="198" y="11"/>
                  </a:lnTo>
                  <a:lnTo>
                    <a:pt x="194" y="11"/>
                  </a:lnTo>
                  <a:lnTo>
                    <a:pt x="186" y="9"/>
                  </a:lnTo>
                  <a:lnTo>
                    <a:pt x="180" y="7"/>
                  </a:lnTo>
                  <a:lnTo>
                    <a:pt x="175" y="7"/>
                  </a:lnTo>
                  <a:lnTo>
                    <a:pt x="169" y="7"/>
                  </a:lnTo>
                  <a:lnTo>
                    <a:pt x="165" y="6"/>
                  </a:lnTo>
                  <a:lnTo>
                    <a:pt x="160" y="4"/>
                  </a:lnTo>
                  <a:lnTo>
                    <a:pt x="154" y="4"/>
                  </a:lnTo>
                  <a:lnTo>
                    <a:pt x="150" y="4"/>
                  </a:lnTo>
                  <a:lnTo>
                    <a:pt x="144" y="2"/>
                  </a:lnTo>
                  <a:lnTo>
                    <a:pt x="139" y="2"/>
                  </a:lnTo>
                  <a:lnTo>
                    <a:pt x="133" y="2"/>
                  </a:lnTo>
                  <a:lnTo>
                    <a:pt x="127" y="2"/>
                  </a:lnTo>
                  <a:lnTo>
                    <a:pt x="123" y="0"/>
                  </a:lnTo>
                  <a:lnTo>
                    <a:pt x="118" y="0"/>
                  </a:lnTo>
                  <a:lnTo>
                    <a:pt x="112" y="0"/>
                  </a:lnTo>
                  <a:lnTo>
                    <a:pt x="108" y="0"/>
                  </a:lnTo>
                  <a:lnTo>
                    <a:pt x="103" y="0"/>
                  </a:lnTo>
                  <a:lnTo>
                    <a:pt x="95" y="0"/>
                  </a:lnTo>
                  <a:lnTo>
                    <a:pt x="91" y="0"/>
                  </a:lnTo>
                  <a:lnTo>
                    <a:pt x="85" y="2"/>
                  </a:lnTo>
                  <a:lnTo>
                    <a:pt x="80" y="2"/>
                  </a:lnTo>
                  <a:lnTo>
                    <a:pt x="74" y="2"/>
                  </a:lnTo>
                  <a:lnTo>
                    <a:pt x="68" y="2"/>
                  </a:lnTo>
                  <a:lnTo>
                    <a:pt x="65" y="2"/>
                  </a:lnTo>
                  <a:lnTo>
                    <a:pt x="57" y="2"/>
                  </a:lnTo>
                  <a:lnTo>
                    <a:pt x="53" y="2"/>
                  </a:lnTo>
                  <a:lnTo>
                    <a:pt x="47" y="2"/>
                  </a:lnTo>
                  <a:lnTo>
                    <a:pt x="42" y="4"/>
                  </a:lnTo>
                  <a:lnTo>
                    <a:pt x="36" y="4"/>
                  </a:lnTo>
                  <a:lnTo>
                    <a:pt x="30" y="4"/>
                  </a:lnTo>
                  <a:lnTo>
                    <a:pt x="25" y="6"/>
                  </a:lnTo>
                  <a:lnTo>
                    <a:pt x="21" y="6"/>
                  </a:lnTo>
                  <a:lnTo>
                    <a:pt x="15" y="7"/>
                  </a:lnTo>
                  <a:lnTo>
                    <a:pt x="9" y="7"/>
                  </a:lnTo>
                  <a:lnTo>
                    <a:pt x="4" y="7"/>
                  </a:lnTo>
                  <a:lnTo>
                    <a:pt x="0" y="9"/>
                  </a:lnTo>
                  <a:lnTo>
                    <a:pt x="13"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5" name="Freeform 239"/>
            <p:cNvSpPr>
              <a:spLocks/>
            </p:cNvSpPr>
            <p:nvPr/>
          </p:nvSpPr>
          <p:spPr bwMode="auto">
            <a:xfrm>
              <a:off x="661" y="4013"/>
              <a:ext cx="350" cy="163"/>
            </a:xfrm>
            <a:custGeom>
              <a:avLst/>
              <a:gdLst>
                <a:gd name="T0" fmla="*/ 1 w 699"/>
                <a:gd name="T1" fmla="*/ 0 h 327"/>
                <a:gd name="T2" fmla="*/ 1 w 699"/>
                <a:gd name="T3" fmla="*/ 0 h 327"/>
                <a:gd name="T4" fmla="*/ 1 w 699"/>
                <a:gd name="T5" fmla="*/ 0 h 327"/>
                <a:gd name="T6" fmla="*/ 1 w 699"/>
                <a:gd name="T7" fmla="*/ 0 h 327"/>
                <a:gd name="T8" fmla="*/ 1 w 699"/>
                <a:gd name="T9" fmla="*/ 0 h 327"/>
                <a:gd name="T10" fmla="*/ 0 w 699"/>
                <a:gd name="T11" fmla="*/ 0 h 327"/>
                <a:gd name="T12" fmla="*/ 1 w 699"/>
                <a:gd name="T13" fmla="*/ 0 h 327"/>
                <a:gd name="T14" fmla="*/ 1 w 699"/>
                <a:gd name="T15" fmla="*/ 0 h 327"/>
                <a:gd name="T16" fmla="*/ 1 w 699"/>
                <a:gd name="T17" fmla="*/ 0 h 327"/>
                <a:gd name="T18" fmla="*/ 1 w 699"/>
                <a:gd name="T19" fmla="*/ 0 h 327"/>
                <a:gd name="T20" fmla="*/ 1 w 699"/>
                <a:gd name="T21" fmla="*/ 0 h 327"/>
                <a:gd name="T22" fmla="*/ 1 w 699"/>
                <a:gd name="T23" fmla="*/ 0 h 327"/>
                <a:gd name="T24" fmla="*/ 1 w 699"/>
                <a:gd name="T25" fmla="*/ 0 h 327"/>
                <a:gd name="T26" fmla="*/ 1 w 699"/>
                <a:gd name="T27" fmla="*/ 0 h 327"/>
                <a:gd name="T28" fmla="*/ 1 w 699"/>
                <a:gd name="T29" fmla="*/ 0 h 327"/>
                <a:gd name="T30" fmla="*/ 1 w 699"/>
                <a:gd name="T31" fmla="*/ 0 h 327"/>
                <a:gd name="T32" fmla="*/ 1 w 699"/>
                <a:gd name="T33" fmla="*/ 0 h 327"/>
                <a:gd name="T34" fmla="*/ 1 w 699"/>
                <a:gd name="T35" fmla="*/ 0 h 327"/>
                <a:gd name="T36" fmla="*/ 1 w 699"/>
                <a:gd name="T37" fmla="*/ 0 h 327"/>
                <a:gd name="T38" fmla="*/ 1 w 699"/>
                <a:gd name="T39" fmla="*/ 0 h 327"/>
                <a:gd name="T40" fmla="*/ 1 w 699"/>
                <a:gd name="T41" fmla="*/ 0 h 327"/>
                <a:gd name="T42" fmla="*/ 1 w 699"/>
                <a:gd name="T43" fmla="*/ 0 h 327"/>
                <a:gd name="T44" fmla="*/ 1 w 699"/>
                <a:gd name="T45" fmla="*/ 0 h 327"/>
                <a:gd name="T46" fmla="*/ 1 w 699"/>
                <a:gd name="T47" fmla="*/ 0 h 327"/>
                <a:gd name="T48" fmla="*/ 1 w 699"/>
                <a:gd name="T49" fmla="*/ 0 h 327"/>
                <a:gd name="T50" fmla="*/ 1 w 699"/>
                <a:gd name="T51" fmla="*/ 0 h 327"/>
                <a:gd name="T52" fmla="*/ 1 w 699"/>
                <a:gd name="T53" fmla="*/ 0 h 327"/>
                <a:gd name="T54" fmla="*/ 1 w 699"/>
                <a:gd name="T55" fmla="*/ 0 h 327"/>
                <a:gd name="T56" fmla="*/ 1 w 699"/>
                <a:gd name="T57" fmla="*/ 0 h 327"/>
                <a:gd name="T58" fmla="*/ 1 w 699"/>
                <a:gd name="T59" fmla="*/ 0 h 327"/>
                <a:gd name="T60" fmla="*/ 1 w 699"/>
                <a:gd name="T61" fmla="*/ 0 h 327"/>
                <a:gd name="T62" fmla="*/ 1 w 699"/>
                <a:gd name="T63" fmla="*/ 0 h 327"/>
                <a:gd name="T64" fmla="*/ 1 w 699"/>
                <a:gd name="T65" fmla="*/ 0 h 327"/>
                <a:gd name="T66" fmla="*/ 1 w 699"/>
                <a:gd name="T67" fmla="*/ 0 h 327"/>
                <a:gd name="T68" fmla="*/ 1 w 699"/>
                <a:gd name="T69" fmla="*/ 0 h 327"/>
                <a:gd name="T70" fmla="*/ 1 w 699"/>
                <a:gd name="T71" fmla="*/ 0 h 327"/>
                <a:gd name="T72" fmla="*/ 1 w 699"/>
                <a:gd name="T73" fmla="*/ 0 h 327"/>
                <a:gd name="T74" fmla="*/ 1 w 699"/>
                <a:gd name="T75" fmla="*/ 0 h 327"/>
                <a:gd name="T76" fmla="*/ 1 w 699"/>
                <a:gd name="T77" fmla="*/ 0 h 327"/>
                <a:gd name="T78" fmla="*/ 1 w 699"/>
                <a:gd name="T79" fmla="*/ 0 h 327"/>
                <a:gd name="T80" fmla="*/ 1 w 699"/>
                <a:gd name="T81" fmla="*/ 0 h 327"/>
                <a:gd name="T82" fmla="*/ 1 w 699"/>
                <a:gd name="T83" fmla="*/ 0 h 327"/>
                <a:gd name="T84" fmla="*/ 1 w 699"/>
                <a:gd name="T85" fmla="*/ 0 h 327"/>
                <a:gd name="T86" fmla="*/ 1 w 699"/>
                <a:gd name="T87" fmla="*/ 0 h 327"/>
                <a:gd name="T88" fmla="*/ 1 w 699"/>
                <a:gd name="T89" fmla="*/ 0 h 327"/>
                <a:gd name="T90" fmla="*/ 1 w 699"/>
                <a:gd name="T91" fmla="*/ 0 h 327"/>
                <a:gd name="T92" fmla="*/ 1 w 699"/>
                <a:gd name="T93" fmla="*/ 0 h 327"/>
                <a:gd name="T94" fmla="*/ 1 w 699"/>
                <a:gd name="T95" fmla="*/ 0 h 327"/>
                <a:gd name="T96" fmla="*/ 1 w 699"/>
                <a:gd name="T97" fmla="*/ 0 h 327"/>
                <a:gd name="T98" fmla="*/ 1 w 699"/>
                <a:gd name="T99" fmla="*/ 0 h 327"/>
                <a:gd name="T100" fmla="*/ 1 w 699"/>
                <a:gd name="T101" fmla="*/ 0 h 327"/>
                <a:gd name="T102" fmla="*/ 1 w 699"/>
                <a:gd name="T103" fmla="*/ 0 h 327"/>
                <a:gd name="T104" fmla="*/ 1 w 699"/>
                <a:gd name="T105" fmla="*/ 0 h 327"/>
                <a:gd name="T106" fmla="*/ 1 w 699"/>
                <a:gd name="T107" fmla="*/ 0 h 327"/>
                <a:gd name="T108" fmla="*/ 1 w 699"/>
                <a:gd name="T109" fmla="*/ 0 h 327"/>
                <a:gd name="T110" fmla="*/ 1 w 699"/>
                <a:gd name="T111" fmla="*/ 0 h 327"/>
                <a:gd name="T112" fmla="*/ 1 w 699"/>
                <a:gd name="T113" fmla="*/ 0 h 327"/>
                <a:gd name="T114" fmla="*/ 1 w 699"/>
                <a:gd name="T115" fmla="*/ 0 h 327"/>
                <a:gd name="T116" fmla="*/ 1 w 699"/>
                <a:gd name="T117" fmla="*/ 0 h 327"/>
                <a:gd name="T118" fmla="*/ 1 w 699"/>
                <a:gd name="T119" fmla="*/ 0 h 327"/>
                <a:gd name="T120" fmla="*/ 1 w 699"/>
                <a:gd name="T121" fmla="*/ 0 h 3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9"/>
                <a:gd name="T184" fmla="*/ 0 h 327"/>
                <a:gd name="T185" fmla="*/ 699 w 699"/>
                <a:gd name="T186" fmla="*/ 327 h 3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9" h="327">
                  <a:moveTo>
                    <a:pt x="66" y="12"/>
                  </a:moveTo>
                  <a:lnTo>
                    <a:pt x="62" y="17"/>
                  </a:lnTo>
                  <a:lnTo>
                    <a:pt x="59" y="23"/>
                  </a:lnTo>
                  <a:lnTo>
                    <a:pt x="55" y="29"/>
                  </a:lnTo>
                  <a:lnTo>
                    <a:pt x="53" y="36"/>
                  </a:lnTo>
                  <a:lnTo>
                    <a:pt x="49" y="40"/>
                  </a:lnTo>
                  <a:lnTo>
                    <a:pt x="45" y="48"/>
                  </a:lnTo>
                  <a:lnTo>
                    <a:pt x="43" y="54"/>
                  </a:lnTo>
                  <a:lnTo>
                    <a:pt x="41" y="59"/>
                  </a:lnTo>
                  <a:lnTo>
                    <a:pt x="38" y="65"/>
                  </a:lnTo>
                  <a:lnTo>
                    <a:pt x="36" y="71"/>
                  </a:lnTo>
                  <a:lnTo>
                    <a:pt x="34" y="78"/>
                  </a:lnTo>
                  <a:lnTo>
                    <a:pt x="30" y="84"/>
                  </a:lnTo>
                  <a:lnTo>
                    <a:pt x="28" y="90"/>
                  </a:lnTo>
                  <a:lnTo>
                    <a:pt x="26" y="97"/>
                  </a:lnTo>
                  <a:lnTo>
                    <a:pt x="24" y="103"/>
                  </a:lnTo>
                  <a:lnTo>
                    <a:pt x="22" y="111"/>
                  </a:lnTo>
                  <a:lnTo>
                    <a:pt x="21" y="114"/>
                  </a:lnTo>
                  <a:lnTo>
                    <a:pt x="17" y="122"/>
                  </a:lnTo>
                  <a:lnTo>
                    <a:pt x="15" y="128"/>
                  </a:lnTo>
                  <a:lnTo>
                    <a:pt x="15" y="135"/>
                  </a:lnTo>
                  <a:lnTo>
                    <a:pt x="11" y="141"/>
                  </a:lnTo>
                  <a:lnTo>
                    <a:pt x="9" y="147"/>
                  </a:lnTo>
                  <a:lnTo>
                    <a:pt x="9" y="154"/>
                  </a:lnTo>
                  <a:lnTo>
                    <a:pt x="7" y="160"/>
                  </a:lnTo>
                  <a:lnTo>
                    <a:pt x="5" y="166"/>
                  </a:lnTo>
                  <a:lnTo>
                    <a:pt x="3" y="173"/>
                  </a:lnTo>
                  <a:lnTo>
                    <a:pt x="3" y="179"/>
                  </a:lnTo>
                  <a:lnTo>
                    <a:pt x="2" y="187"/>
                  </a:lnTo>
                  <a:lnTo>
                    <a:pt x="2" y="192"/>
                  </a:lnTo>
                  <a:lnTo>
                    <a:pt x="2" y="200"/>
                  </a:lnTo>
                  <a:lnTo>
                    <a:pt x="0" y="207"/>
                  </a:lnTo>
                  <a:lnTo>
                    <a:pt x="0" y="213"/>
                  </a:lnTo>
                  <a:lnTo>
                    <a:pt x="0" y="221"/>
                  </a:lnTo>
                  <a:lnTo>
                    <a:pt x="0" y="226"/>
                  </a:lnTo>
                  <a:lnTo>
                    <a:pt x="0" y="232"/>
                  </a:lnTo>
                  <a:lnTo>
                    <a:pt x="2" y="240"/>
                  </a:lnTo>
                  <a:lnTo>
                    <a:pt x="2" y="247"/>
                  </a:lnTo>
                  <a:lnTo>
                    <a:pt x="3" y="255"/>
                  </a:lnTo>
                  <a:lnTo>
                    <a:pt x="3" y="261"/>
                  </a:lnTo>
                  <a:lnTo>
                    <a:pt x="7" y="268"/>
                  </a:lnTo>
                  <a:lnTo>
                    <a:pt x="9" y="276"/>
                  </a:lnTo>
                  <a:lnTo>
                    <a:pt x="15" y="282"/>
                  </a:lnTo>
                  <a:lnTo>
                    <a:pt x="17" y="287"/>
                  </a:lnTo>
                  <a:lnTo>
                    <a:pt x="22" y="293"/>
                  </a:lnTo>
                  <a:lnTo>
                    <a:pt x="28" y="297"/>
                  </a:lnTo>
                  <a:lnTo>
                    <a:pt x="34" y="302"/>
                  </a:lnTo>
                  <a:lnTo>
                    <a:pt x="41" y="304"/>
                  </a:lnTo>
                  <a:lnTo>
                    <a:pt x="51" y="308"/>
                  </a:lnTo>
                  <a:lnTo>
                    <a:pt x="57" y="310"/>
                  </a:lnTo>
                  <a:lnTo>
                    <a:pt x="62" y="312"/>
                  </a:lnTo>
                  <a:lnTo>
                    <a:pt x="70" y="312"/>
                  </a:lnTo>
                  <a:lnTo>
                    <a:pt x="76" y="316"/>
                  </a:lnTo>
                  <a:lnTo>
                    <a:pt x="81" y="316"/>
                  </a:lnTo>
                  <a:lnTo>
                    <a:pt x="87" y="318"/>
                  </a:lnTo>
                  <a:lnTo>
                    <a:pt x="93" y="320"/>
                  </a:lnTo>
                  <a:lnTo>
                    <a:pt x="100" y="320"/>
                  </a:lnTo>
                  <a:lnTo>
                    <a:pt x="106" y="321"/>
                  </a:lnTo>
                  <a:lnTo>
                    <a:pt x="112" y="321"/>
                  </a:lnTo>
                  <a:lnTo>
                    <a:pt x="117" y="323"/>
                  </a:lnTo>
                  <a:lnTo>
                    <a:pt x="125" y="323"/>
                  </a:lnTo>
                  <a:lnTo>
                    <a:pt x="131" y="323"/>
                  </a:lnTo>
                  <a:lnTo>
                    <a:pt x="135" y="325"/>
                  </a:lnTo>
                  <a:lnTo>
                    <a:pt x="140" y="325"/>
                  </a:lnTo>
                  <a:lnTo>
                    <a:pt x="148" y="327"/>
                  </a:lnTo>
                  <a:lnTo>
                    <a:pt x="152" y="327"/>
                  </a:lnTo>
                  <a:lnTo>
                    <a:pt x="157" y="327"/>
                  </a:lnTo>
                  <a:lnTo>
                    <a:pt x="161" y="327"/>
                  </a:lnTo>
                  <a:lnTo>
                    <a:pt x="167" y="327"/>
                  </a:lnTo>
                  <a:lnTo>
                    <a:pt x="173" y="327"/>
                  </a:lnTo>
                  <a:lnTo>
                    <a:pt x="178" y="327"/>
                  </a:lnTo>
                  <a:lnTo>
                    <a:pt x="184" y="327"/>
                  </a:lnTo>
                  <a:lnTo>
                    <a:pt x="190" y="327"/>
                  </a:lnTo>
                  <a:lnTo>
                    <a:pt x="193" y="327"/>
                  </a:lnTo>
                  <a:lnTo>
                    <a:pt x="199" y="327"/>
                  </a:lnTo>
                  <a:lnTo>
                    <a:pt x="205" y="327"/>
                  </a:lnTo>
                  <a:lnTo>
                    <a:pt x="211" y="327"/>
                  </a:lnTo>
                  <a:lnTo>
                    <a:pt x="214" y="327"/>
                  </a:lnTo>
                  <a:lnTo>
                    <a:pt x="220" y="327"/>
                  </a:lnTo>
                  <a:lnTo>
                    <a:pt x="226" y="327"/>
                  </a:lnTo>
                  <a:lnTo>
                    <a:pt x="233" y="327"/>
                  </a:lnTo>
                  <a:lnTo>
                    <a:pt x="237" y="325"/>
                  </a:lnTo>
                  <a:lnTo>
                    <a:pt x="241" y="325"/>
                  </a:lnTo>
                  <a:lnTo>
                    <a:pt x="247" y="325"/>
                  </a:lnTo>
                  <a:lnTo>
                    <a:pt x="252" y="325"/>
                  </a:lnTo>
                  <a:lnTo>
                    <a:pt x="256" y="323"/>
                  </a:lnTo>
                  <a:lnTo>
                    <a:pt x="262" y="323"/>
                  </a:lnTo>
                  <a:lnTo>
                    <a:pt x="268" y="323"/>
                  </a:lnTo>
                  <a:lnTo>
                    <a:pt x="273" y="323"/>
                  </a:lnTo>
                  <a:lnTo>
                    <a:pt x="277" y="323"/>
                  </a:lnTo>
                  <a:lnTo>
                    <a:pt x="283" y="323"/>
                  </a:lnTo>
                  <a:lnTo>
                    <a:pt x="289" y="321"/>
                  </a:lnTo>
                  <a:lnTo>
                    <a:pt x="292" y="321"/>
                  </a:lnTo>
                  <a:lnTo>
                    <a:pt x="298" y="321"/>
                  </a:lnTo>
                  <a:lnTo>
                    <a:pt x="304" y="321"/>
                  </a:lnTo>
                  <a:lnTo>
                    <a:pt x="309" y="321"/>
                  </a:lnTo>
                  <a:lnTo>
                    <a:pt x="317" y="321"/>
                  </a:lnTo>
                  <a:lnTo>
                    <a:pt x="321" y="321"/>
                  </a:lnTo>
                  <a:lnTo>
                    <a:pt x="327" y="321"/>
                  </a:lnTo>
                  <a:lnTo>
                    <a:pt x="332" y="321"/>
                  </a:lnTo>
                  <a:lnTo>
                    <a:pt x="338" y="321"/>
                  </a:lnTo>
                  <a:lnTo>
                    <a:pt x="344" y="321"/>
                  </a:lnTo>
                  <a:lnTo>
                    <a:pt x="349" y="321"/>
                  </a:lnTo>
                  <a:lnTo>
                    <a:pt x="355" y="321"/>
                  </a:lnTo>
                  <a:lnTo>
                    <a:pt x="363" y="321"/>
                  </a:lnTo>
                  <a:lnTo>
                    <a:pt x="368" y="321"/>
                  </a:lnTo>
                  <a:lnTo>
                    <a:pt x="374" y="321"/>
                  </a:lnTo>
                  <a:lnTo>
                    <a:pt x="380" y="323"/>
                  </a:lnTo>
                  <a:lnTo>
                    <a:pt x="387" y="323"/>
                  </a:lnTo>
                  <a:lnTo>
                    <a:pt x="393" y="323"/>
                  </a:lnTo>
                  <a:lnTo>
                    <a:pt x="399" y="325"/>
                  </a:lnTo>
                  <a:lnTo>
                    <a:pt x="406" y="325"/>
                  </a:lnTo>
                  <a:lnTo>
                    <a:pt x="414" y="327"/>
                  </a:lnTo>
                  <a:lnTo>
                    <a:pt x="418" y="327"/>
                  </a:lnTo>
                  <a:lnTo>
                    <a:pt x="425" y="325"/>
                  </a:lnTo>
                  <a:lnTo>
                    <a:pt x="431" y="325"/>
                  </a:lnTo>
                  <a:lnTo>
                    <a:pt x="441" y="325"/>
                  </a:lnTo>
                  <a:lnTo>
                    <a:pt x="444" y="325"/>
                  </a:lnTo>
                  <a:lnTo>
                    <a:pt x="450" y="325"/>
                  </a:lnTo>
                  <a:lnTo>
                    <a:pt x="454" y="325"/>
                  </a:lnTo>
                  <a:lnTo>
                    <a:pt x="458" y="325"/>
                  </a:lnTo>
                  <a:lnTo>
                    <a:pt x="463" y="325"/>
                  </a:lnTo>
                  <a:lnTo>
                    <a:pt x="467" y="325"/>
                  </a:lnTo>
                  <a:lnTo>
                    <a:pt x="473" y="325"/>
                  </a:lnTo>
                  <a:lnTo>
                    <a:pt x="479" y="325"/>
                  </a:lnTo>
                  <a:lnTo>
                    <a:pt x="482" y="323"/>
                  </a:lnTo>
                  <a:lnTo>
                    <a:pt x="488" y="323"/>
                  </a:lnTo>
                  <a:lnTo>
                    <a:pt x="494" y="323"/>
                  </a:lnTo>
                  <a:lnTo>
                    <a:pt x="498" y="323"/>
                  </a:lnTo>
                  <a:lnTo>
                    <a:pt x="503" y="323"/>
                  </a:lnTo>
                  <a:lnTo>
                    <a:pt x="511" y="323"/>
                  </a:lnTo>
                  <a:lnTo>
                    <a:pt x="515" y="323"/>
                  </a:lnTo>
                  <a:lnTo>
                    <a:pt x="522" y="323"/>
                  </a:lnTo>
                  <a:lnTo>
                    <a:pt x="526" y="321"/>
                  </a:lnTo>
                  <a:lnTo>
                    <a:pt x="532" y="321"/>
                  </a:lnTo>
                  <a:lnTo>
                    <a:pt x="538" y="320"/>
                  </a:lnTo>
                  <a:lnTo>
                    <a:pt x="543" y="320"/>
                  </a:lnTo>
                  <a:lnTo>
                    <a:pt x="549" y="320"/>
                  </a:lnTo>
                  <a:lnTo>
                    <a:pt x="555" y="320"/>
                  </a:lnTo>
                  <a:lnTo>
                    <a:pt x="560" y="320"/>
                  </a:lnTo>
                  <a:lnTo>
                    <a:pt x="568" y="320"/>
                  </a:lnTo>
                  <a:lnTo>
                    <a:pt x="572" y="318"/>
                  </a:lnTo>
                  <a:lnTo>
                    <a:pt x="577" y="316"/>
                  </a:lnTo>
                  <a:lnTo>
                    <a:pt x="581" y="316"/>
                  </a:lnTo>
                  <a:lnTo>
                    <a:pt x="587" y="314"/>
                  </a:lnTo>
                  <a:lnTo>
                    <a:pt x="593" y="312"/>
                  </a:lnTo>
                  <a:lnTo>
                    <a:pt x="598" y="312"/>
                  </a:lnTo>
                  <a:lnTo>
                    <a:pt x="604" y="310"/>
                  </a:lnTo>
                  <a:lnTo>
                    <a:pt x="610" y="310"/>
                  </a:lnTo>
                  <a:lnTo>
                    <a:pt x="614" y="306"/>
                  </a:lnTo>
                  <a:lnTo>
                    <a:pt x="619" y="304"/>
                  </a:lnTo>
                  <a:lnTo>
                    <a:pt x="625" y="304"/>
                  </a:lnTo>
                  <a:lnTo>
                    <a:pt x="629" y="302"/>
                  </a:lnTo>
                  <a:lnTo>
                    <a:pt x="635" y="301"/>
                  </a:lnTo>
                  <a:lnTo>
                    <a:pt x="638" y="299"/>
                  </a:lnTo>
                  <a:lnTo>
                    <a:pt x="642" y="297"/>
                  </a:lnTo>
                  <a:lnTo>
                    <a:pt x="648" y="295"/>
                  </a:lnTo>
                  <a:lnTo>
                    <a:pt x="655" y="289"/>
                  </a:lnTo>
                  <a:lnTo>
                    <a:pt x="663" y="285"/>
                  </a:lnTo>
                  <a:lnTo>
                    <a:pt x="669" y="278"/>
                  </a:lnTo>
                  <a:lnTo>
                    <a:pt x="674" y="274"/>
                  </a:lnTo>
                  <a:lnTo>
                    <a:pt x="680" y="266"/>
                  </a:lnTo>
                  <a:lnTo>
                    <a:pt x="684" y="259"/>
                  </a:lnTo>
                  <a:lnTo>
                    <a:pt x="688" y="251"/>
                  </a:lnTo>
                  <a:lnTo>
                    <a:pt x="692" y="244"/>
                  </a:lnTo>
                  <a:lnTo>
                    <a:pt x="693" y="234"/>
                  </a:lnTo>
                  <a:lnTo>
                    <a:pt x="695" y="228"/>
                  </a:lnTo>
                  <a:lnTo>
                    <a:pt x="697" y="219"/>
                  </a:lnTo>
                  <a:lnTo>
                    <a:pt x="697" y="211"/>
                  </a:lnTo>
                  <a:lnTo>
                    <a:pt x="697" y="202"/>
                  </a:lnTo>
                  <a:lnTo>
                    <a:pt x="699" y="196"/>
                  </a:lnTo>
                  <a:lnTo>
                    <a:pt x="699" y="187"/>
                  </a:lnTo>
                  <a:lnTo>
                    <a:pt x="699" y="179"/>
                  </a:lnTo>
                  <a:lnTo>
                    <a:pt x="697" y="171"/>
                  </a:lnTo>
                  <a:lnTo>
                    <a:pt x="697" y="164"/>
                  </a:lnTo>
                  <a:lnTo>
                    <a:pt x="695" y="156"/>
                  </a:lnTo>
                  <a:lnTo>
                    <a:pt x="695" y="149"/>
                  </a:lnTo>
                  <a:lnTo>
                    <a:pt x="692" y="139"/>
                  </a:lnTo>
                  <a:lnTo>
                    <a:pt x="690" y="131"/>
                  </a:lnTo>
                  <a:lnTo>
                    <a:pt x="688" y="124"/>
                  </a:lnTo>
                  <a:lnTo>
                    <a:pt x="686" y="116"/>
                  </a:lnTo>
                  <a:lnTo>
                    <a:pt x="684" y="109"/>
                  </a:lnTo>
                  <a:lnTo>
                    <a:pt x="680" y="101"/>
                  </a:lnTo>
                  <a:lnTo>
                    <a:pt x="676" y="92"/>
                  </a:lnTo>
                  <a:lnTo>
                    <a:pt x="673" y="84"/>
                  </a:lnTo>
                  <a:lnTo>
                    <a:pt x="669" y="76"/>
                  </a:lnTo>
                  <a:lnTo>
                    <a:pt x="667" y="69"/>
                  </a:lnTo>
                  <a:lnTo>
                    <a:pt x="661" y="61"/>
                  </a:lnTo>
                  <a:lnTo>
                    <a:pt x="659" y="54"/>
                  </a:lnTo>
                  <a:lnTo>
                    <a:pt x="655" y="46"/>
                  </a:lnTo>
                  <a:lnTo>
                    <a:pt x="650" y="40"/>
                  </a:lnTo>
                  <a:lnTo>
                    <a:pt x="644" y="33"/>
                  </a:lnTo>
                  <a:lnTo>
                    <a:pt x="640" y="25"/>
                  </a:lnTo>
                  <a:lnTo>
                    <a:pt x="636" y="19"/>
                  </a:lnTo>
                  <a:lnTo>
                    <a:pt x="631" y="12"/>
                  </a:lnTo>
                  <a:lnTo>
                    <a:pt x="627" y="6"/>
                  </a:lnTo>
                  <a:lnTo>
                    <a:pt x="623" y="0"/>
                  </a:lnTo>
                  <a:lnTo>
                    <a:pt x="617" y="4"/>
                  </a:lnTo>
                  <a:lnTo>
                    <a:pt x="614" y="10"/>
                  </a:lnTo>
                  <a:lnTo>
                    <a:pt x="608" y="12"/>
                  </a:lnTo>
                  <a:lnTo>
                    <a:pt x="604" y="17"/>
                  </a:lnTo>
                  <a:lnTo>
                    <a:pt x="598" y="21"/>
                  </a:lnTo>
                  <a:lnTo>
                    <a:pt x="593" y="25"/>
                  </a:lnTo>
                  <a:lnTo>
                    <a:pt x="587" y="31"/>
                  </a:lnTo>
                  <a:lnTo>
                    <a:pt x="583" y="35"/>
                  </a:lnTo>
                  <a:lnTo>
                    <a:pt x="579" y="38"/>
                  </a:lnTo>
                  <a:lnTo>
                    <a:pt x="574" y="44"/>
                  </a:lnTo>
                  <a:lnTo>
                    <a:pt x="570" y="48"/>
                  </a:lnTo>
                  <a:lnTo>
                    <a:pt x="564" y="54"/>
                  </a:lnTo>
                  <a:lnTo>
                    <a:pt x="560" y="57"/>
                  </a:lnTo>
                  <a:lnTo>
                    <a:pt x="555" y="61"/>
                  </a:lnTo>
                  <a:lnTo>
                    <a:pt x="551" y="67"/>
                  </a:lnTo>
                  <a:lnTo>
                    <a:pt x="545" y="71"/>
                  </a:lnTo>
                  <a:lnTo>
                    <a:pt x="551" y="78"/>
                  </a:lnTo>
                  <a:lnTo>
                    <a:pt x="555" y="86"/>
                  </a:lnTo>
                  <a:lnTo>
                    <a:pt x="560" y="93"/>
                  </a:lnTo>
                  <a:lnTo>
                    <a:pt x="566" y="101"/>
                  </a:lnTo>
                  <a:lnTo>
                    <a:pt x="570" y="107"/>
                  </a:lnTo>
                  <a:lnTo>
                    <a:pt x="576" y="112"/>
                  </a:lnTo>
                  <a:lnTo>
                    <a:pt x="581" y="120"/>
                  </a:lnTo>
                  <a:lnTo>
                    <a:pt x="587" y="128"/>
                  </a:lnTo>
                  <a:lnTo>
                    <a:pt x="591" y="131"/>
                  </a:lnTo>
                  <a:lnTo>
                    <a:pt x="595" y="139"/>
                  </a:lnTo>
                  <a:lnTo>
                    <a:pt x="600" y="145"/>
                  </a:lnTo>
                  <a:lnTo>
                    <a:pt x="604" y="150"/>
                  </a:lnTo>
                  <a:lnTo>
                    <a:pt x="606" y="156"/>
                  </a:lnTo>
                  <a:lnTo>
                    <a:pt x="610" y="162"/>
                  </a:lnTo>
                  <a:lnTo>
                    <a:pt x="614" y="168"/>
                  </a:lnTo>
                  <a:lnTo>
                    <a:pt x="615" y="173"/>
                  </a:lnTo>
                  <a:lnTo>
                    <a:pt x="617" y="179"/>
                  </a:lnTo>
                  <a:lnTo>
                    <a:pt x="619" y="185"/>
                  </a:lnTo>
                  <a:lnTo>
                    <a:pt x="619" y="188"/>
                  </a:lnTo>
                  <a:lnTo>
                    <a:pt x="621" y="196"/>
                  </a:lnTo>
                  <a:lnTo>
                    <a:pt x="621" y="200"/>
                  </a:lnTo>
                  <a:lnTo>
                    <a:pt x="621" y="206"/>
                  </a:lnTo>
                  <a:lnTo>
                    <a:pt x="619" y="211"/>
                  </a:lnTo>
                  <a:lnTo>
                    <a:pt x="619" y="219"/>
                  </a:lnTo>
                  <a:lnTo>
                    <a:pt x="615" y="223"/>
                  </a:lnTo>
                  <a:lnTo>
                    <a:pt x="612" y="230"/>
                  </a:lnTo>
                  <a:lnTo>
                    <a:pt x="608" y="234"/>
                  </a:lnTo>
                  <a:lnTo>
                    <a:pt x="604" y="242"/>
                  </a:lnTo>
                  <a:lnTo>
                    <a:pt x="598" y="247"/>
                  </a:lnTo>
                  <a:lnTo>
                    <a:pt x="593" y="253"/>
                  </a:lnTo>
                  <a:lnTo>
                    <a:pt x="585" y="261"/>
                  </a:lnTo>
                  <a:lnTo>
                    <a:pt x="577" y="268"/>
                  </a:lnTo>
                  <a:lnTo>
                    <a:pt x="572" y="268"/>
                  </a:lnTo>
                  <a:lnTo>
                    <a:pt x="566" y="270"/>
                  </a:lnTo>
                  <a:lnTo>
                    <a:pt x="558" y="272"/>
                  </a:lnTo>
                  <a:lnTo>
                    <a:pt x="553" y="274"/>
                  </a:lnTo>
                  <a:lnTo>
                    <a:pt x="547" y="274"/>
                  </a:lnTo>
                  <a:lnTo>
                    <a:pt x="541" y="276"/>
                  </a:lnTo>
                  <a:lnTo>
                    <a:pt x="536" y="276"/>
                  </a:lnTo>
                  <a:lnTo>
                    <a:pt x="530" y="278"/>
                  </a:lnTo>
                  <a:lnTo>
                    <a:pt x="524" y="280"/>
                  </a:lnTo>
                  <a:lnTo>
                    <a:pt x="519" y="280"/>
                  </a:lnTo>
                  <a:lnTo>
                    <a:pt x="513" y="282"/>
                  </a:lnTo>
                  <a:lnTo>
                    <a:pt x="507" y="282"/>
                  </a:lnTo>
                  <a:lnTo>
                    <a:pt x="501" y="283"/>
                  </a:lnTo>
                  <a:lnTo>
                    <a:pt x="496" y="285"/>
                  </a:lnTo>
                  <a:lnTo>
                    <a:pt x="490" y="285"/>
                  </a:lnTo>
                  <a:lnTo>
                    <a:pt x="484" y="287"/>
                  </a:lnTo>
                  <a:lnTo>
                    <a:pt x="477" y="287"/>
                  </a:lnTo>
                  <a:lnTo>
                    <a:pt x="471" y="289"/>
                  </a:lnTo>
                  <a:lnTo>
                    <a:pt x="465" y="289"/>
                  </a:lnTo>
                  <a:lnTo>
                    <a:pt x="460" y="291"/>
                  </a:lnTo>
                  <a:lnTo>
                    <a:pt x="452" y="291"/>
                  </a:lnTo>
                  <a:lnTo>
                    <a:pt x="446" y="291"/>
                  </a:lnTo>
                  <a:lnTo>
                    <a:pt x="441" y="291"/>
                  </a:lnTo>
                  <a:lnTo>
                    <a:pt x="435" y="293"/>
                  </a:lnTo>
                  <a:lnTo>
                    <a:pt x="427" y="293"/>
                  </a:lnTo>
                  <a:lnTo>
                    <a:pt x="424" y="293"/>
                  </a:lnTo>
                  <a:lnTo>
                    <a:pt x="416" y="293"/>
                  </a:lnTo>
                  <a:lnTo>
                    <a:pt x="410" y="295"/>
                  </a:lnTo>
                  <a:lnTo>
                    <a:pt x="404" y="295"/>
                  </a:lnTo>
                  <a:lnTo>
                    <a:pt x="399" y="295"/>
                  </a:lnTo>
                  <a:lnTo>
                    <a:pt x="393" y="297"/>
                  </a:lnTo>
                  <a:lnTo>
                    <a:pt x="387" y="297"/>
                  </a:lnTo>
                  <a:lnTo>
                    <a:pt x="380" y="297"/>
                  </a:lnTo>
                  <a:lnTo>
                    <a:pt x="374" y="297"/>
                  </a:lnTo>
                  <a:lnTo>
                    <a:pt x="366" y="297"/>
                  </a:lnTo>
                  <a:lnTo>
                    <a:pt x="363" y="299"/>
                  </a:lnTo>
                  <a:lnTo>
                    <a:pt x="355" y="299"/>
                  </a:lnTo>
                  <a:lnTo>
                    <a:pt x="349" y="299"/>
                  </a:lnTo>
                  <a:lnTo>
                    <a:pt x="342" y="299"/>
                  </a:lnTo>
                  <a:lnTo>
                    <a:pt x="336" y="299"/>
                  </a:lnTo>
                  <a:lnTo>
                    <a:pt x="330" y="299"/>
                  </a:lnTo>
                  <a:lnTo>
                    <a:pt x="325" y="299"/>
                  </a:lnTo>
                  <a:lnTo>
                    <a:pt x="317" y="299"/>
                  </a:lnTo>
                  <a:lnTo>
                    <a:pt x="311" y="299"/>
                  </a:lnTo>
                  <a:lnTo>
                    <a:pt x="306" y="299"/>
                  </a:lnTo>
                  <a:lnTo>
                    <a:pt x="300" y="299"/>
                  </a:lnTo>
                  <a:lnTo>
                    <a:pt x="292" y="299"/>
                  </a:lnTo>
                  <a:lnTo>
                    <a:pt x="289" y="299"/>
                  </a:lnTo>
                  <a:lnTo>
                    <a:pt x="281" y="297"/>
                  </a:lnTo>
                  <a:lnTo>
                    <a:pt x="275" y="297"/>
                  </a:lnTo>
                  <a:lnTo>
                    <a:pt x="270" y="297"/>
                  </a:lnTo>
                  <a:lnTo>
                    <a:pt x="262" y="297"/>
                  </a:lnTo>
                  <a:lnTo>
                    <a:pt x="256" y="295"/>
                  </a:lnTo>
                  <a:lnTo>
                    <a:pt x="251" y="295"/>
                  </a:lnTo>
                  <a:lnTo>
                    <a:pt x="245" y="295"/>
                  </a:lnTo>
                  <a:lnTo>
                    <a:pt x="239" y="295"/>
                  </a:lnTo>
                  <a:lnTo>
                    <a:pt x="233" y="295"/>
                  </a:lnTo>
                  <a:lnTo>
                    <a:pt x="226" y="295"/>
                  </a:lnTo>
                  <a:lnTo>
                    <a:pt x="220" y="293"/>
                  </a:lnTo>
                  <a:lnTo>
                    <a:pt x="214" y="293"/>
                  </a:lnTo>
                  <a:lnTo>
                    <a:pt x="207" y="293"/>
                  </a:lnTo>
                  <a:lnTo>
                    <a:pt x="201" y="293"/>
                  </a:lnTo>
                  <a:lnTo>
                    <a:pt x="195" y="293"/>
                  </a:lnTo>
                  <a:lnTo>
                    <a:pt x="190" y="293"/>
                  </a:lnTo>
                  <a:lnTo>
                    <a:pt x="186" y="291"/>
                  </a:lnTo>
                  <a:lnTo>
                    <a:pt x="180" y="291"/>
                  </a:lnTo>
                  <a:lnTo>
                    <a:pt x="176" y="289"/>
                  </a:lnTo>
                  <a:lnTo>
                    <a:pt x="173" y="289"/>
                  </a:lnTo>
                  <a:lnTo>
                    <a:pt x="167" y="287"/>
                  </a:lnTo>
                  <a:lnTo>
                    <a:pt x="161" y="287"/>
                  </a:lnTo>
                  <a:lnTo>
                    <a:pt x="157" y="287"/>
                  </a:lnTo>
                  <a:lnTo>
                    <a:pt x="154" y="285"/>
                  </a:lnTo>
                  <a:lnTo>
                    <a:pt x="148" y="283"/>
                  </a:lnTo>
                  <a:lnTo>
                    <a:pt x="142" y="282"/>
                  </a:lnTo>
                  <a:lnTo>
                    <a:pt x="138" y="282"/>
                  </a:lnTo>
                  <a:lnTo>
                    <a:pt x="133" y="280"/>
                  </a:lnTo>
                  <a:lnTo>
                    <a:pt x="129" y="276"/>
                  </a:lnTo>
                  <a:lnTo>
                    <a:pt x="125" y="276"/>
                  </a:lnTo>
                  <a:lnTo>
                    <a:pt x="119" y="274"/>
                  </a:lnTo>
                  <a:lnTo>
                    <a:pt x="117" y="272"/>
                  </a:lnTo>
                  <a:lnTo>
                    <a:pt x="106" y="266"/>
                  </a:lnTo>
                  <a:lnTo>
                    <a:pt x="100" y="261"/>
                  </a:lnTo>
                  <a:lnTo>
                    <a:pt x="93" y="253"/>
                  </a:lnTo>
                  <a:lnTo>
                    <a:pt x="87" y="247"/>
                  </a:lnTo>
                  <a:lnTo>
                    <a:pt x="87" y="244"/>
                  </a:lnTo>
                  <a:lnTo>
                    <a:pt x="83" y="240"/>
                  </a:lnTo>
                  <a:lnTo>
                    <a:pt x="81" y="234"/>
                  </a:lnTo>
                  <a:lnTo>
                    <a:pt x="81" y="230"/>
                  </a:lnTo>
                  <a:lnTo>
                    <a:pt x="79" y="226"/>
                  </a:lnTo>
                  <a:lnTo>
                    <a:pt x="79" y="221"/>
                  </a:lnTo>
                  <a:lnTo>
                    <a:pt x="79" y="215"/>
                  </a:lnTo>
                  <a:lnTo>
                    <a:pt x="79" y="209"/>
                  </a:lnTo>
                  <a:lnTo>
                    <a:pt x="81" y="204"/>
                  </a:lnTo>
                  <a:lnTo>
                    <a:pt x="83" y="198"/>
                  </a:lnTo>
                  <a:lnTo>
                    <a:pt x="87" y="192"/>
                  </a:lnTo>
                  <a:lnTo>
                    <a:pt x="87" y="188"/>
                  </a:lnTo>
                  <a:lnTo>
                    <a:pt x="91" y="183"/>
                  </a:lnTo>
                  <a:lnTo>
                    <a:pt x="93" y="177"/>
                  </a:lnTo>
                  <a:lnTo>
                    <a:pt x="97" y="171"/>
                  </a:lnTo>
                  <a:lnTo>
                    <a:pt x="98" y="166"/>
                  </a:lnTo>
                  <a:lnTo>
                    <a:pt x="102" y="160"/>
                  </a:lnTo>
                  <a:lnTo>
                    <a:pt x="104" y="156"/>
                  </a:lnTo>
                  <a:lnTo>
                    <a:pt x="106" y="149"/>
                  </a:lnTo>
                  <a:lnTo>
                    <a:pt x="112" y="145"/>
                  </a:lnTo>
                  <a:lnTo>
                    <a:pt x="114" y="139"/>
                  </a:lnTo>
                  <a:lnTo>
                    <a:pt x="117" y="133"/>
                  </a:lnTo>
                  <a:lnTo>
                    <a:pt x="119" y="128"/>
                  </a:lnTo>
                  <a:lnTo>
                    <a:pt x="123" y="124"/>
                  </a:lnTo>
                  <a:lnTo>
                    <a:pt x="125" y="118"/>
                  </a:lnTo>
                  <a:lnTo>
                    <a:pt x="129" y="112"/>
                  </a:lnTo>
                  <a:lnTo>
                    <a:pt x="131" y="107"/>
                  </a:lnTo>
                  <a:lnTo>
                    <a:pt x="135" y="101"/>
                  </a:lnTo>
                  <a:lnTo>
                    <a:pt x="136" y="97"/>
                  </a:lnTo>
                  <a:lnTo>
                    <a:pt x="140" y="90"/>
                  </a:lnTo>
                  <a:lnTo>
                    <a:pt x="142" y="84"/>
                  </a:lnTo>
                  <a:lnTo>
                    <a:pt x="146" y="80"/>
                  </a:lnTo>
                  <a:lnTo>
                    <a:pt x="148" y="74"/>
                  </a:lnTo>
                  <a:lnTo>
                    <a:pt x="152" y="69"/>
                  </a:lnTo>
                  <a:lnTo>
                    <a:pt x="154" y="63"/>
                  </a:lnTo>
                  <a:lnTo>
                    <a:pt x="157" y="57"/>
                  </a:lnTo>
                  <a:lnTo>
                    <a:pt x="159" y="54"/>
                  </a:lnTo>
                  <a:lnTo>
                    <a:pt x="163" y="48"/>
                  </a:lnTo>
                  <a:lnTo>
                    <a:pt x="167" y="42"/>
                  </a:lnTo>
                  <a:lnTo>
                    <a:pt x="171" y="36"/>
                  </a:lnTo>
                  <a:lnTo>
                    <a:pt x="6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6" name="Freeform 240"/>
            <p:cNvSpPr>
              <a:spLocks/>
            </p:cNvSpPr>
            <p:nvPr/>
          </p:nvSpPr>
          <p:spPr bwMode="auto">
            <a:xfrm>
              <a:off x="657" y="3852"/>
              <a:ext cx="81" cy="283"/>
            </a:xfrm>
            <a:custGeom>
              <a:avLst/>
              <a:gdLst>
                <a:gd name="T0" fmla="*/ 1 w 162"/>
                <a:gd name="T1" fmla="*/ 1 h 566"/>
                <a:gd name="T2" fmla="*/ 1 w 162"/>
                <a:gd name="T3" fmla="*/ 1 h 566"/>
                <a:gd name="T4" fmla="*/ 1 w 162"/>
                <a:gd name="T5" fmla="*/ 1 h 566"/>
                <a:gd name="T6" fmla="*/ 1 w 162"/>
                <a:gd name="T7" fmla="*/ 1 h 566"/>
                <a:gd name="T8" fmla="*/ 1 w 162"/>
                <a:gd name="T9" fmla="*/ 1 h 566"/>
                <a:gd name="T10" fmla="*/ 1 w 162"/>
                <a:gd name="T11" fmla="*/ 1 h 566"/>
                <a:gd name="T12" fmla="*/ 1 w 162"/>
                <a:gd name="T13" fmla="*/ 1 h 566"/>
                <a:gd name="T14" fmla="*/ 1 w 162"/>
                <a:gd name="T15" fmla="*/ 1 h 566"/>
                <a:gd name="T16" fmla="*/ 1 w 162"/>
                <a:gd name="T17" fmla="*/ 1 h 566"/>
                <a:gd name="T18" fmla="*/ 1 w 162"/>
                <a:gd name="T19" fmla="*/ 1 h 566"/>
                <a:gd name="T20" fmla="*/ 1 w 162"/>
                <a:gd name="T21" fmla="*/ 1 h 566"/>
                <a:gd name="T22" fmla="*/ 1 w 162"/>
                <a:gd name="T23" fmla="*/ 1 h 566"/>
                <a:gd name="T24" fmla="*/ 1 w 162"/>
                <a:gd name="T25" fmla="*/ 1 h 566"/>
                <a:gd name="T26" fmla="*/ 1 w 162"/>
                <a:gd name="T27" fmla="*/ 1 h 566"/>
                <a:gd name="T28" fmla="*/ 1 w 162"/>
                <a:gd name="T29" fmla="*/ 1 h 566"/>
                <a:gd name="T30" fmla="*/ 1 w 162"/>
                <a:gd name="T31" fmla="*/ 1 h 566"/>
                <a:gd name="T32" fmla="*/ 1 w 162"/>
                <a:gd name="T33" fmla="*/ 1 h 566"/>
                <a:gd name="T34" fmla="*/ 1 w 162"/>
                <a:gd name="T35" fmla="*/ 1 h 566"/>
                <a:gd name="T36" fmla="*/ 1 w 162"/>
                <a:gd name="T37" fmla="*/ 1 h 566"/>
                <a:gd name="T38" fmla="*/ 1 w 162"/>
                <a:gd name="T39" fmla="*/ 1 h 566"/>
                <a:gd name="T40" fmla="*/ 1 w 162"/>
                <a:gd name="T41" fmla="*/ 1 h 566"/>
                <a:gd name="T42" fmla="*/ 1 w 162"/>
                <a:gd name="T43" fmla="*/ 1 h 566"/>
                <a:gd name="T44" fmla="*/ 1 w 162"/>
                <a:gd name="T45" fmla="*/ 1 h 566"/>
                <a:gd name="T46" fmla="*/ 1 w 162"/>
                <a:gd name="T47" fmla="*/ 1 h 566"/>
                <a:gd name="T48" fmla="*/ 1 w 162"/>
                <a:gd name="T49" fmla="*/ 1 h 566"/>
                <a:gd name="T50" fmla="*/ 1 w 162"/>
                <a:gd name="T51" fmla="*/ 1 h 566"/>
                <a:gd name="T52" fmla="*/ 1 w 162"/>
                <a:gd name="T53" fmla="*/ 1 h 566"/>
                <a:gd name="T54" fmla="*/ 1 w 162"/>
                <a:gd name="T55" fmla="*/ 1 h 566"/>
                <a:gd name="T56" fmla="*/ 0 w 162"/>
                <a:gd name="T57" fmla="*/ 1 h 566"/>
                <a:gd name="T58" fmla="*/ 1 w 162"/>
                <a:gd name="T59" fmla="*/ 1 h 566"/>
                <a:gd name="T60" fmla="*/ 1 w 162"/>
                <a:gd name="T61" fmla="*/ 1 h 566"/>
                <a:gd name="T62" fmla="*/ 1 w 162"/>
                <a:gd name="T63" fmla="*/ 1 h 566"/>
                <a:gd name="T64" fmla="*/ 1 w 162"/>
                <a:gd name="T65" fmla="*/ 1 h 566"/>
                <a:gd name="T66" fmla="*/ 1 w 162"/>
                <a:gd name="T67" fmla="*/ 1 h 566"/>
                <a:gd name="T68" fmla="*/ 1 w 162"/>
                <a:gd name="T69" fmla="*/ 1 h 566"/>
                <a:gd name="T70" fmla="*/ 1 w 162"/>
                <a:gd name="T71" fmla="*/ 1 h 566"/>
                <a:gd name="T72" fmla="*/ 1 w 162"/>
                <a:gd name="T73" fmla="*/ 1 h 566"/>
                <a:gd name="T74" fmla="*/ 1 w 162"/>
                <a:gd name="T75" fmla="*/ 1 h 566"/>
                <a:gd name="T76" fmla="*/ 1 w 162"/>
                <a:gd name="T77" fmla="*/ 1 h 566"/>
                <a:gd name="T78" fmla="*/ 1 w 162"/>
                <a:gd name="T79" fmla="*/ 1 h 566"/>
                <a:gd name="T80" fmla="*/ 1 w 162"/>
                <a:gd name="T81" fmla="*/ 1 h 566"/>
                <a:gd name="T82" fmla="*/ 1 w 162"/>
                <a:gd name="T83" fmla="*/ 1 h 566"/>
                <a:gd name="T84" fmla="*/ 1 w 162"/>
                <a:gd name="T85" fmla="*/ 1 h 566"/>
                <a:gd name="T86" fmla="*/ 1 w 162"/>
                <a:gd name="T87" fmla="*/ 1 h 566"/>
                <a:gd name="T88" fmla="*/ 1 w 162"/>
                <a:gd name="T89" fmla="*/ 1 h 566"/>
                <a:gd name="T90" fmla="*/ 1 w 162"/>
                <a:gd name="T91" fmla="*/ 1 h 566"/>
                <a:gd name="T92" fmla="*/ 1 w 162"/>
                <a:gd name="T93" fmla="*/ 1 h 566"/>
                <a:gd name="T94" fmla="*/ 1 w 162"/>
                <a:gd name="T95" fmla="*/ 1 h 566"/>
                <a:gd name="T96" fmla="*/ 1 w 162"/>
                <a:gd name="T97" fmla="*/ 1 h 566"/>
                <a:gd name="T98" fmla="*/ 1 w 162"/>
                <a:gd name="T99" fmla="*/ 1 h 566"/>
                <a:gd name="T100" fmla="*/ 1 w 162"/>
                <a:gd name="T101" fmla="*/ 1 h 566"/>
                <a:gd name="T102" fmla="*/ 1 w 162"/>
                <a:gd name="T103" fmla="*/ 1 h 566"/>
                <a:gd name="T104" fmla="*/ 1 w 162"/>
                <a:gd name="T105" fmla="*/ 1 h 566"/>
                <a:gd name="T106" fmla="*/ 1 w 162"/>
                <a:gd name="T107" fmla="*/ 1 h 566"/>
                <a:gd name="T108" fmla="*/ 1 w 162"/>
                <a:gd name="T109" fmla="*/ 1 h 566"/>
                <a:gd name="T110" fmla="*/ 1 w 162"/>
                <a:gd name="T111" fmla="*/ 0 h 5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2"/>
                <a:gd name="T169" fmla="*/ 0 h 566"/>
                <a:gd name="T170" fmla="*/ 162 w 162"/>
                <a:gd name="T171" fmla="*/ 566 h 56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2" h="566">
                  <a:moveTo>
                    <a:pt x="116" y="0"/>
                  </a:moveTo>
                  <a:lnTo>
                    <a:pt x="110" y="6"/>
                  </a:lnTo>
                  <a:lnTo>
                    <a:pt x="105" y="12"/>
                  </a:lnTo>
                  <a:lnTo>
                    <a:pt x="99" y="17"/>
                  </a:lnTo>
                  <a:lnTo>
                    <a:pt x="95" y="25"/>
                  </a:lnTo>
                  <a:lnTo>
                    <a:pt x="89" y="31"/>
                  </a:lnTo>
                  <a:lnTo>
                    <a:pt x="84" y="34"/>
                  </a:lnTo>
                  <a:lnTo>
                    <a:pt x="80" y="40"/>
                  </a:lnTo>
                  <a:lnTo>
                    <a:pt x="76" y="46"/>
                  </a:lnTo>
                  <a:lnTo>
                    <a:pt x="72" y="53"/>
                  </a:lnTo>
                  <a:lnTo>
                    <a:pt x="67" y="59"/>
                  </a:lnTo>
                  <a:lnTo>
                    <a:pt x="65" y="63"/>
                  </a:lnTo>
                  <a:lnTo>
                    <a:pt x="61" y="69"/>
                  </a:lnTo>
                  <a:lnTo>
                    <a:pt x="57" y="72"/>
                  </a:lnTo>
                  <a:lnTo>
                    <a:pt x="53" y="78"/>
                  </a:lnTo>
                  <a:lnTo>
                    <a:pt x="51" y="82"/>
                  </a:lnTo>
                  <a:lnTo>
                    <a:pt x="49" y="88"/>
                  </a:lnTo>
                  <a:lnTo>
                    <a:pt x="44" y="95"/>
                  </a:lnTo>
                  <a:lnTo>
                    <a:pt x="38" y="105"/>
                  </a:lnTo>
                  <a:lnTo>
                    <a:pt x="36" y="107"/>
                  </a:lnTo>
                  <a:lnTo>
                    <a:pt x="36" y="112"/>
                  </a:lnTo>
                  <a:lnTo>
                    <a:pt x="34" y="116"/>
                  </a:lnTo>
                  <a:lnTo>
                    <a:pt x="32" y="120"/>
                  </a:lnTo>
                  <a:lnTo>
                    <a:pt x="29" y="129"/>
                  </a:lnTo>
                  <a:lnTo>
                    <a:pt x="27" y="137"/>
                  </a:lnTo>
                  <a:lnTo>
                    <a:pt x="23" y="145"/>
                  </a:lnTo>
                  <a:lnTo>
                    <a:pt x="23" y="154"/>
                  </a:lnTo>
                  <a:lnTo>
                    <a:pt x="21" y="162"/>
                  </a:lnTo>
                  <a:lnTo>
                    <a:pt x="19" y="169"/>
                  </a:lnTo>
                  <a:lnTo>
                    <a:pt x="17" y="179"/>
                  </a:lnTo>
                  <a:lnTo>
                    <a:pt x="17" y="186"/>
                  </a:lnTo>
                  <a:lnTo>
                    <a:pt x="17" y="190"/>
                  </a:lnTo>
                  <a:lnTo>
                    <a:pt x="17" y="196"/>
                  </a:lnTo>
                  <a:lnTo>
                    <a:pt x="17" y="200"/>
                  </a:lnTo>
                  <a:lnTo>
                    <a:pt x="17" y="204"/>
                  </a:lnTo>
                  <a:lnTo>
                    <a:pt x="17" y="209"/>
                  </a:lnTo>
                  <a:lnTo>
                    <a:pt x="17" y="213"/>
                  </a:lnTo>
                  <a:lnTo>
                    <a:pt x="17" y="219"/>
                  </a:lnTo>
                  <a:lnTo>
                    <a:pt x="17" y="224"/>
                  </a:lnTo>
                  <a:lnTo>
                    <a:pt x="15" y="228"/>
                  </a:lnTo>
                  <a:lnTo>
                    <a:pt x="15" y="234"/>
                  </a:lnTo>
                  <a:lnTo>
                    <a:pt x="15" y="240"/>
                  </a:lnTo>
                  <a:lnTo>
                    <a:pt x="15" y="245"/>
                  </a:lnTo>
                  <a:lnTo>
                    <a:pt x="15" y="249"/>
                  </a:lnTo>
                  <a:lnTo>
                    <a:pt x="15" y="255"/>
                  </a:lnTo>
                  <a:lnTo>
                    <a:pt x="15" y="261"/>
                  </a:lnTo>
                  <a:lnTo>
                    <a:pt x="15" y="268"/>
                  </a:lnTo>
                  <a:lnTo>
                    <a:pt x="13" y="274"/>
                  </a:lnTo>
                  <a:lnTo>
                    <a:pt x="13" y="281"/>
                  </a:lnTo>
                  <a:lnTo>
                    <a:pt x="13" y="287"/>
                  </a:lnTo>
                  <a:lnTo>
                    <a:pt x="13" y="295"/>
                  </a:lnTo>
                  <a:lnTo>
                    <a:pt x="11" y="302"/>
                  </a:lnTo>
                  <a:lnTo>
                    <a:pt x="11" y="310"/>
                  </a:lnTo>
                  <a:lnTo>
                    <a:pt x="11" y="316"/>
                  </a:lnTo>
                  <a:lnTo>
                    <a:pt x="11" y="325"/>
                  </a:lnTo>
                  <a:lnTo>
                    <a:pt x="11" y="331"/>
                  </a:lnTo>
                  <a:lnTo>
                    <a:pt x="11" y="338"/>
                  </a:lnTo>
                  <a:lnTo>
                    <a:pt x="11" y="346"/>
                  </a:lnTo>
                  <a:lnTo>
                    <a:pt x="11" y="354"/>
                  </a:lnTo>
                  <a:lnTo>
                    <a:pt x="10" y="359"/>
                  </a:lnTo>
                  <a:lnTo>
                    <a:pt x="10" y="367"/>
                  </a:lnTo>
                  <a:lnTo>
                    <a:pt x="10" y="375"/>
                  </a:lnTo>
                  <a:lnTo>
                    <a:pt x="10" y="380"/>
                  </a:lnTo>
                  <a:lnTo>
                    <a:pt x="8" y="388"/>
                  </a:lnTo>
                  <a:lnTo>
                    <a:pt x="8" y="394"/>
                  </a:lnTo>
                  <a:lnTo>
                    <a:pt x="6" y="401"/>
                  </a:lnTo>
                  <a:lnTo>
                    <a:pt x="6" y="409"/>
                  </a:lnTo>
                  <a:lnTo>
                    <a:pt x="6" y="414"/>
                  </a:lnTo>
                  <a:lnTo>
                    <a:pt x="4" y="422"/>
                  </a:lnTo>
                  <a:lnTo>
                    <a:pt x="4" y="430"/>
                  </a:lnTo>
                  <a:lnTo>
                    <a:pt x="2" y="435"/>
                  </a:lnTo>
                  <a:lnTo>
                    <a:pt x="2" y="443"/>
                  </a:lnTo>
                  <a:lnTo>
                    <a:pt x="2" y="451"/>
                  </a:lnTo>
                  <a:lnTo>
                    <a:pt x="2" y="458"/>
                  </a:lnTo>
                  <a:lnTo>
                    <a:pt x="2" y="468"/>
                  </a:lnTo>
                  <a:lnTo>
                    <a:pt x="2" y="475"/>
                  </a:lnTo>
                  <a:lnTo>
                    <a:pt x="2" y="483"/>
                  </a:lnTo>
                  <a:lnTo>
                    <a:pt x="2" y="492"/>
                  </a:lnTo>
                  <a:lnTo>
                    <a:pt x="4" y="500"/>
                  </a:lnTo>
                  <a:lnTo>
                    <a:pt x="2" y="508"/>
                  </a:lnTo>
                  <a:lnTo>
                    <a:pt x="2" y="517"/>
                  </a:lnTo>
                  <a:lnTo>
                    <a:pt x="2" y="523"/>
                  </a:lnTo>
                  <a:lnTo>
                    <a:pt x="2" y="532"/>
                  </a:lnTo>
                  <a:lnTo>
                    <a:pt x="2" y="542"/>
                  </a:lnTo>
                  <a:lnTo>
                    <a:pt x="0" y="549"/>
                  </a:lnTo>
                  <a:lnTo>
                    <a:pt x="0" y="557"/>
                  </a:lnTo>
                  <a:lnTo>
                    <a:pt x="0" y="566"/>
                  </a:lnTo>
                  <a:lnTo>
                    <a:pt x="65" y="542"/>
                  </a:lnTo>
                  <a:lnTo>
                    <a:pt x="67" y="544"/>
                  </a:lnTo>
                  <a:lnTo>
                    <a:pt x="67" y="542"/>
                  </a:lnTo>
                  <a:lnTo>
                    <a:pt x="67" y="534"/>
                  </a:lnTo>
                  <a:lnTo>
                    <a:pt x="65" y="525"/>
                  </a:lnTo>
                  <a:lnTo>
                    <a:pt x="65" y="517"/>
                  </a:lnTo>
                  <a:lnTo>
                    <a:pt x="65" y="511"/>
                  </a:lnTo>
                  <a:lnTo>
                    <a:pt x="63" y="504"/>
                  </a:lnTo>
                  <a:lnTo>
                    <a:pt x="63" y="496"/>
                  </a:lnTo>
                  <a:lnTo>
                    <a:pt x="61" y="489"/>
                  </a:lnTo>
                  <a:lnTo>
                    <a:pt x="61" y="481"/>
                  </a:lnTo>
                  <a:lnTo>
                    <a:pt x="59" y="473"/>
                  </a:lnTo>
                  <a:lnTo>
                    <a:pt x="59" y="466"/>
                  </a:lnTo>
                  <a:lnTo>
                    <a:pt x="57" y="458"/>
                  </a:lnTo>
                  <a:lnTo>
                    <a:pt x="57" y="451"/>
                  </a:lnTo>
                  <a:lnTo>
                    <a:pt x="55" y="445"/>
                  </a:lnTo>
                  <a:lnTo>
                    <a:pt x="53" y="437"/>
                  </a:lnTo>
                  <a:lnTo>
                    <a:pt x="53" y="432"/>
                  </a:lnTo>
                  <a:lnTo>
                    <a:pt x="51" y="424"/>
                  </a:lnTo>
                  <a:lnTo>
                    <a:pt x="48" y="420"/>
                  </a:lnTo>
                  <a:lnTo>
                    <a:pt x="48" y="414"/>
                  </a:lnTo>
                  <a:lnTo>
                    <a:pt x="46" y="411"/>
                  </a:lnTo>
                  <a:lnTo>
                    <a:pt x="46" y="407"/>
                  </a:lnTo>
                  <a:lnTo>
                    <a:pt x="44" y="397"/>
                  </a:lnTo>
                  <a:lnTo>
                    <a:pt x="42" y="390"/>
                  </a:lnTo>
                  <a:lnTo>
                    <a:pt x="40" y="382"/>
                  </a:lnTo>
                  <a:lnTo>
                    <a:pt x="38" y="375"/>
                  </a:lnTo>
                  <a:lnTo>
                    <a:pt x="38" y="369"/>
                  </a:lnTo>
                  <a:lnTo>
                    <a:pt x="38" y="361"/>
                  </a:lnTo>
                  <a:lnTo>
                    <a:pt x="36" y="356"/>
                  </a:lnTo>
                  <a:lnTo>
                    <a:pt x="36" y="348"/>
                  </a:lnTo>
                  <a:lnTo>
                    <a:pt x="36" y="342"/>
                  </a:lnTo>
                  <a:lnTo>
                    <a:pt x="36" y="335"/>
                  </a:lnTo>
                  <a:lnTo>
                    <a:pt x="36" y="329"/>
                  </a:lnTo>
                  <a:lnTo>
                    <a:pt x="36" y="323"/>
                  </a:lnTo>
                  <a:lnTo>
                    <a:pt x="36" y="318"/>
                  </a:lnTo>
                  <a:lnTo>
                    <a:pt x="36" y="312"/>
                  </a:lnTo>
                  <a:lnTo>
                    <a:pt x="36" y="304"/>
                  </a:lnTo>
                  <a:lnTo>
                    <a:pt x="36" y="300"/>
                  </a:lnTo>
                  <a:lnTo>
                    <a:pt x="36" y="293"/>
                  </a:lnTo>
                  <a:lnTo>
                    <a:pt x="36" y="287"/>
                  </a:lnTo>
                  <a:lnTo>
                    <a:pt x="36" y="280"/>
                  </a:lnTo>
                  <a:lnTo>
                    <a:pt x="36" y="274"/>
                  </a:lnTo>
                  <a:lnTo>
                    <a:pt x="36" y="268"/>
                  </a:lnTo>
                  <a:lnTo>
                    <a:pt x="36" y="262"/>
                  </a:lnTo>
                  <a:lnTo>
                    <a:pt x="36" y="255"/>
                  </a:lnTo>
                  <a:lnTo>
                    <a:pt x="36" y="249"/>
                  </a:lnTo>
                  <a:lnTo>
                    <a:pt x="36" y="242"/>
                  </a:lnTo>
                  <a:lnTo>
                    <a:pt x="36" y="236"/>
                  </a:lnTo>
                  <a:lnTo>
                    <a:pt x="34" y="228"/>
                  </a:lnTo>
                  <a:lnTo>
                    <a:pt x="34" y="223"/>
                  </a:lnTo>
                  <a:lnTo>
                    <a:pt x="34" y="215"/>
                  </a:lnTo>
                  <a:lnTo>
                    <a:pt x="34" y="207"/>
                  </a:lnTo>
                  <a:lnTo>
                    <a:pt x="36" y="202"/>
                  </a:lnTo>
                  <a:lnTo>
                    <a:pt x="38" y="196"/>
                  </a:lnTo>
                  <a:lnTo>
                    <a:pt x="42" y="188"/>
                  </a:lnTo>
                  <a:lnTo>
                    <a:pt x="48" y="183"/>
                  </a:lnTo>
                  <a:lnTo>
                    <a:pt x="53" y="177"/>
                  </a:lnTo>
                  <a:lnTo>
                    <a:pt x="57" y="171"/>
                  </a:lnTo>
                  <a:lnTo>
                    <a:pt x="63" y="166"/>
                  </a:lnTo>
                  <a:lnTo>
                    <a:pt x="68" y="160"/>
                  </a:lnTo>
                  <a:lnTo>
                    <a:pt x="74" y="152"/>
                  </a:lnTo>
                  <a:lnTo>
                    <a:pt x="82" y="148"/>
                  </a:lnTo>
                  <a:lnTo>
                    <a:pt x="86" y="141"/>
                  </a:lnTo>
                  <a:lnTo>
                    <a:pt x="93" y="137"/>
                  </a:lnTo>
                  <a:lnTo>
                    <a:pt x="99" y="131"/>
                  </a:lnTo>
                  <a:lnTo>
                    <a:pt x="106" y="126"/>
                  </a:lnTo>
                  <a:lnTo>
                    <a:pt x="112" y="120"/>
                  </a:lnTo>
                  <a:lnTo>
                    <a:pt x="120" y="118"/>
                  </a:lnTo>
                  <a:lnTo>
                    <a:pt x="124" y="109"/>
                  </a:lnTo>
                  <a:lnTo>
                    <a:pt x="127" y="103"/>
                  </a:lnTo>
                  <a:lnTo>
                    <a:pt x="133" y="95"/>
                  </a:lnTo>
                  <a:lnTo>
                    <a:pt x="139" y="91"/>
                  </a:lnTo>
                  <a:lnTo>
                    <a:pt x="144" y="86"/>
                  </a:lnTo>
                  <a:lnTo>
                    <a:pt x="150" y="78"/>
                  </a:lnTo>
                  <a:lnTo>
                    <a:pt x="156" y="72"/>
                  </a:lnTo>
                  <a:lnTo>
                    <a:pt x="160" y="65"/>
                  </a:lnTo>
                  <a:lnTo>
                    <a:pt x="162" y="63"/>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7" name="Freeform 241"/>
            <p:cNvSpPr>
              <a:spLocks/>
            </p:cNvSpPr>
            <p:nvPr/>
          </p:nvSpPr>
          <p:spPr bwMode="auto">
            <a:xfrm>
              <a:off x="756" y="3891"/>
              <a:ext cx="66" cy="104"/>
            </a:xfrm>
            <a:custGeom>
              <a:avLst/>
              <a:gdLst>
                <a:gd name="T0" fmla="*/ 0 w 133"/>
                <a:gd name="T1" fmla="*/ 1 h 207"/>
                <a:gd name="T2" fmla="*/ 0 w 133"/>
                <a:gd name="T3" fmla="*/ 1 h 207"/>
                <a:gd name="T4" fmla="*/ 0 w 133"/>
                <a:gd name="T5" fmla="*/ 1 h 207"/>
                <a:gd name="T6" fmla="*/ 0 w 133"/>
                <a:gd name="T7" fmla="*/ 1 h 207"/>
                <a:gd name="T8" fmla="*/ 0 w 133"/>
                <a:gd name="T9" fmla="*/ 1 h 207"/>
                <a:gd name="T10" fmla="*/ 0 w 133"/>
                <a:gd name="T11" fmla="*/ 1 h 207"/>
                <a:gd name="T12" fmla="*/ 0 w 133"/>
                <a:gd name="T13" fmla="*/ 1 h 207"/>
                <a:gd name="T14" fmla="*/ 0 w 133"/>
                <a:gd name="T15" fmla="*/ 1 h 207"/>
                <a:gd name="T16" fmla="*/ 0 w 133"/>
                <a:gd name="T17" fmla="*/ 1 h 207"/>
                <a:gd name="T18" fmla="*/ 0 w 133"/>
                <a:gd name="T19" fmla="*/ 1 h 207"/>
                <a:gd name="T20" fmla="*/ 0 w 133"/>
                <a:gd name="T21" fmla="*/ 1 h 207"/>
                <a:gd name="T22" fmla="*/ 0 w 133"/>
                <a:gd name="T23" fmla="*/ 1 h 207"/>
                <a:gd name="T24" fmla="*/ 0 w 133"/>
                <a:gd name="T25" fmla="*/ 1 h 207"/>
                <a:gd name="T26" fmla="*/ 0 w 133"/>
                <a:gd name="T27" fmla="*/ 1 h 207"/>
                <a:gd name="T28" fmla="*/ 0 w 133"/>
                <a:gd name="T29" fmla="*/ 1 h 207"/>
                <a:gd name="T30" fmla="*/ 0 w 133"/>
                <a:gd name="T31" fmla="*/ 1 h 207"/>
                <a:gd name="T32" fmla="*/ 0 w 133"/>
                <a:gd name="T33" fmla="*/ 1 h 207"/>
                <a:gd name="T34" fmla="*/ 0 w 133"/>
                <a:gd name="T35" fmla="*/ 1 h 207"/>
                <a:gd name="T36" fmla="*/ 0 w 133"/>
                <a:gd name="T37" fmla="*/ 1 h 207"/>
                <a:gd name="T38" fmla="*/ 0 w 133"/>
                <a:gd name="T39" fmla="*/ 1 h 207"/>
                <a:gd name="T40" fmla="*/ 0 w 133"/>
                <a:gd name="T41" fmla="*/ 1 h 207"/>
                <a:gd name="T42" fmla="*/ 0 w 133"/>
                <a:gd name="T43" fmla="*/ 1 h 207"/>
                <a:gd name="T44" fmla="*/ 0 w 133"/>
                <a:gd name="T45" fmla="*/ 1 h 207"/>
                <a:gd name="T46" fmla="*/ 0 w 133"/>
                <a:gd name="T47" fmla="*/ 1 h 207"/>
                <a:gd name="T48" fmla="*/ 0 w 133"/>
                <a:gd name="T49" fmla="*/ 1 h 207"/>
                <a:gd name="T50" fmla="*/ 0 w 133"/>
                <a:gd name="T51" fmla="*/ 1 h 207"/>
                <a:gd name="T52" fmla="*/ 0 w 133"/>
                <a:gd name="T53" fmla="*/ 1 h 207"/>
                <a:gd name="T54" fmla="*/ 0 w 133"/>
                <a:gd name="T55" fmla="*/ 1 h 207"/>
                <a:gd name="T56" fmla="*/ 0 w 133"/>
                <a:gd name="T57" fmla="*/ 1 h 207"/>
                <a:gd name="T58" fmla="*/ 0 w 133"/>
                <a:gd name="T59" fmla="*/ 1 h 207"/>
                <a:gd name="T60" fmla="*/ 0 w 133"/>
                <a:gd name="T61" fmla="*/ 1 h 207"/>
                <a:gd name="T62" fmla="*/ 0 w 133"/>
                <a:gd name="T63" fmla="*/ 1 h 207"/>
                <a:gd name="T64" fmla="*/ 0 w 133"/>
                <a:gd name="T65" fmla="*/ 1 h 207"/>
                <a:gd name="T66" fmla="*/ 0 w 133"/>
                <a:gd name="T67" fmla="*/ 1 h 207"/>
                <a:gd name="T68" fmla="*/ 0 w 133"/>
                <a:gd name="T69" fmla="*/ 1 h 207"/>
                <a:gd name="T70" fmla="*/ 0 w 133"/>
                <a:gd name="T71" fmla="*/ 1 h 207"/>
                <a:gd name="T72" fmla="*/ 0 w 133"/>
                <a:gd name="T73" fmla="*/ 1 h 207"/>
                <a:gd name="T74" fmla="*/ 0 w 133"/>
                <a:gd name="T75" fmla="*/ 1 h 207"/>
                <a:gd name="T76" fmla="*/ 0 w 133"/>
                <a:gd name="T77" fmla="*/ 1 h 207"/>
                <a:gd name="T78" fmla="*/ 0 w 133"/>
                <a:gd name="T79" fmla="*/ 1 h 207"/>
                <a:gd name="T80" fmla="*/ 0 w 133"/>
                <a:gd name="T81" fmla="*/ 1 h 207"/>
                <a:gd name="T82" fmla="*/ 0 w 133"/>
                <a:gd name="T83" fmla="*/ 1 h 207"/>
                <a:gd name="T84" fmla="*/ 0 w 133"/>
                <a:gd name="T85" fmla="*/ 1 h 207"/>
                <a:gd name="T86" fmla="*/ 0 w 133"/>
                <a:gd name="T87" fmla="*/ 1 h 207"/>
                <a:gd name="T88" fmla="*/ 0 w 133"/>
                <a:gd name="T89" fmla="*/ 1 h 207"/>
                <a:gd name="T90" fmla="*/ 0 w 133"/>
                <a:gd name="T91" fmla="*/ 1 h 2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3"/>
                <a:gd name="T139" fmla="*/ 0 h 207"/>
                <a:gd name="T140" fmla="*/ 133 w 133"/>
                <a:gd name="T141" fmla="*/ 207 h 2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3" h="207">
                  <a:moveTo>
                    <a:pt x="72" y="207"/>
                  </a:moveTo>
                  <a:lnTo>
                    <a:pt x="64" y="200"/>
                  </a:lnTo>
                  <a:lnTo>
                    <a:pt x="59" y="194"/>
                  </a:lnTo>
                  <a:lnTo>
                    <a:pt x="55" y="186"/>
                  </a:lnTo>
                  <a:lnTo>
                    <a:pt x="51" y="181"/>
                  </a:lnTo>
                  <a:lnTo>
                    <a:pt x="45" y="173"/>
                  </a:lnTo>
                  <a:lnTo>
                    <a:pt x="43" y="167"/>
                  </a:lnTo>
                  <a:lnTo>
                    <a:pt x="38" y="160"/>
                  </a:lnTo>
                  <a:lnTo>
                    <a:pt x="36" y="152"/>
                  </a:lnTo>
                  <a:lnTo>
                    <a:pt x="32" y="145"/>
                  </a:lnTo>
                  <a:lnTo>
                    <a:pt x="30" y="139"/>
                  </a:lnTo>
                  <a:lnTo>
                    <a:pt x="24" y="131"/>
                  </a:lnTo>
                  <a:lnTo>
                    <a:pt x="23" y="124"/>
                  </a:lnTo>
                  <a:lnTo>
                    <a:pt x="17" y="118"/>
                  </a:lnTo>
                  <a:lnTo>
                    <a:pt x="13" y="110"/>
                  </a:lnTo>
                  <a:lnTo>
                    <a:pt x="5" y="105"/>
                  </a:lnTo>
                  <a:lnTo>
                    <a:pt x="0" y="99"/>
                  </a:lnTo>
                  <a:lnTo>
                    <a:pt x="0" y="91"/>
                  </a:lnTo>
                  <a:lnTo>
                    <a:pt x="2" y="88"/>
                  </a:lnTo>
                  <a:lnTo>
                    <a:pt x="3" y="84"/>
                  </a:lnTo>
                  <a:lnTo>
                    <a:pt x="7" y="78"/>
                  </a:lnTo>
                  <a:lnTo>
                    <a:pt x="9" y="74"/>
                  </a:lnTo>
                  <a:lnTo>
                    <a:pt x="13" y="72"/>
                  </a:lnTo>
                  <a:lnTo>
                    <a:pt x="19" y="69"/>
                  </a:lnTo>
                  <a:lnTo>
                    <a:pt x="23" y="65"/>
                  </a:lnTo>
                  <a:lnTo>
                    <a:pt x="26" y="61"/>
                  </a:lnTo>
                  <a:lnTo>
                    <a:pt x="30" y="59"/>
                  </a:lnTo>
                  <a:lnTo>
                    <a:pt x="36" y="55"/>
                  </a:lnTo>
                  <a:lnTo>
                    <a:pt x="40" y="51"/>
                  </a:lnTo>
                  <a:lnTo>
                    <a:pt x="43" y="48"/>
                  </a:lnTo>
                  <a:lnTo>
                    <a:pt x="49" y="42"/>
                  </a:lnTo>
                  <a:lnTo>
                    <a:pt x="51" y="38"/>
                  </a:lnTo>
                  <a:lnTo>
                    <a:pt x="55" y="34"/>
                  </a:lnTo>
                  <a:lnTo>
                    <a:pt x="59" y="29"/>
                  </a:lnTo>
                  <a:lnTo>
                    <a:pt x="62" y="25"/>
                  </a:lnTo>
                  <a:lnTo>
                    <a:pt x="68" y="21"/>
                  </a:lnTo>
                  <a:lnTo>
                    <a:pt x="74" y="17"/>
                  </a:lnTo>
                  <a:lnTo>
                    <a:pt x="80" y="12"/>
                  </a:lnTo>
                  <a:lnTo>
                    <a:pt x="85" y="8"/>
                  </a:lnTo>
                  <a:lnTo>
                    <a:pt x="93" y="4"/>
                  </a:lnTo>
                  <a:lnTo>
                    <a:pt x="100" y="0"/>
                  </a:lnTo>
                  <a:lnTo>
                    <a:pt x="133" y="53"/>
                  </a:lnTo>
                  <a:lnTo>
                    <a:pt x="129" y="55"/>
                  </a:lnTo>
                  <a:lnTo>
                    <a:pt x="125" y="57"/>
                  </a:lnTo>
                  <a:lnTo>
                    <a:pt x="121" y="57"/>
                  </a:lnTo>
                  <a:lnTo>
                    <a:pt x="118" y="59"/>
                  </a:lnTo>
                  <a:lnTo>
                    <a:pt x="114" y="59"/>
                  </a:lnTo>
                  <a:lnTo>
                    <a:pt x="108" y="61"/>
                  </a:lnTo>
                  <a:lnTo>
                    <a:pt x="102" y="61"/>
                  </a:lnTo>
                  <a:lnTo>
                    <a:pt x="100" y="61"/>
                  </a:lnTo>
                  <a:lnTo>
                    <a:pt x="95" y="63"/>
                  </a:lnTo>
                  <a:lnTo>
                    <a:pt x="91" y="63"/>
                  </a:lnTo>
                  <a:lnTo>
                    <a:pt x="85" y="65"/>
                  </a:lnTo>
                  <a:lnTo>
                    <a:pt x="80" y="65"/>
                  </a:lnTo>
                  <a:lnTo>
                    <a:pt x="72" y="67"/>
                  </a:lnTo>
                  <a:lnTo>
                    <a:pt x="64" y="70"/>
                  </a:lnTo>
                  <a:lnTo>
                    <a:pt x="59" y="70"/>
                  </a:lnTo>
                  <a:lnTo>
                    <a:pt x="55" y="72"/>
                  </a:lnTo>
                  <a:lnTo>
                    <a:pt x="51" y="72"/>
                  </a:lnTo>
                  <a:lnTo>
                    <a:pt x="49" y="74"/>
                  </a:lnTo>
                  <a:lnTo>
                    <a:pt x="42" y="78"/>
                  </a:lnTo>
                  <a:lnTo>
                    <a:pt x="36" y="80"/>
                  </a:lnTo>
                  <a:lnTo>
                    <a:pt x="30" y="82"/>
                  </a:lnTo>
                  <a:lnTo>
                    <a:pt x="26" y="84"/>
                  </a:lnTo>
                  <a:lnTo>
                    <a:pt x="24" y="86"/>
                  </a:lnTo>
                  <a:lnTo>
                    <a:pt x="23" y="88"/>
                  </a:lnTo>
                  <a:lnTo>
                    <a:pt x="19" y="89"/>
                  </a:lnTo>
                  <a:lnTo>
                    <a:pt x="17" y="93"/>
                  </a:lnTo>
                  <a:lnTo>
                    <a:pt x="19" y="97"/>
                  </a:lnTo>
                  <a:lnTo>
                    <a:pt x="23" y="99"/>
                  </a:lnTo>
                  <a:lnTo>
                    <a:pt x="26" y="99"/>
                  </a:lnTo>
                  <a:lnTo>
                    <a:pt x="30" y="103"/>
                  </a:lnTo>
                  <a:lnTo>
                    <a:pt x="36" y="103"/>
                  </a:lnTo>
                  <a:lnTo>
                    <a:pt x="43" y="108"/>
                  </a:lnTo>
                  <a:lnTo>
                    <a:pt x="45" y="108"/>
                  </a:lnTo>
                  <a:lnTo>
                    <a:pt x="51" y="112"/>
                  </a:lnTo>
                  <a:lnTo>
                    <a:pt x="55" y="114"/>
                  </a:lnTo>
                  <a:lnTo>
                    <a:pt x="61" y="118"/>
                  </a:lnTo>
                  <a:lnTo>
                    <a:pt x="66" y="122"/>
                  </a:lnTo>
                  <a:lnTo>
                    <a:pt x="72" y="126"/>
                  </a:lnTo>
                  <a:lnTo>
                    <a:pt x="78" y="129"/>
                  </a:lnTo>
                  <a:lnTo>
                    <a:pt x="81" y="131"/>
                  </a:lnTo>
                  <a:lnTo>
                    <a:pt x="85" y="133"/>
                  </a:lnTo>
                  <a:lnTo>
                    <a:pt x="91" y="137"/>
                  </a:lnTo>
                  <a:lnTo>
                    <a:pt x="95" y="141"/>
                  </a:lnTo>
                  <a:lnTo>
                    <a:pt x="99" y="146"/>
                  </a:lnTo>
                  <a:lnTo>
                    <a:pt x="102" y="150"/>
                  </a:lnTo>
                  <a:lnTo>
                    <a:pt x="104" y="156"/>
                  </a:lnTo>
                  <a:lnTo>
                    <a:pt x="110" y="162"/>
                  </a:lnTo>
                  <a:lnTo>
                    <a:pt x="114" y="164"/>
                  </a:lnTo>
                  <a:lnTo>
                    <a:pt x="72"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38" name="Freeform 242"/>
            <p:cNvSpPr>
              <a:spLocks/>
            </p:cNvSpPr>
            <p:nvPr/>
          </p:nvSpPr>
          <p:spPr bwMode="auto">
            <a:xfrm>
              <a:off x="759" y="3920"/>
              <a:ext cx="123" cy="45"/>
            </a:xfrm>
            <a:custGeom>
              <a:avLst/>
              <a:gdLst>
                <a:gd name="T0" fmla="*/ 0 w 248"/>
                <a:gd name="T1" fmla="*/ 0 h 91"/>
                <a:gd name="T2" fmla="*/ 0 w 248"/>
                <a:gd name="T3" fmla="*/ 0 h 91"/>
                <a:gd name="T4" fmla="*/ 0 w 248"/>
                <a:gd name="T5" fmla="*/ 0 h 91"/>
                <a:gd name="T6" fmla="*/ 0 w 248"/>
                <a:gd name="T7" fmla="*/ 0 h 91"/>
                <a:gd name="T8" fmla="*/ 0 w 248"/>
                <a:gd name="T9" fmla="*/ 0 h 91"/>
                <a:gd name="T10" fmla="*/ 0 w 248"/>
                <a:gd name="T11" fmla="*/ 0 h 91"/>
                <a:gd name="T12" fmla="*/ 0 w 248"/>
                <a:gd name="T13" fmla="*/ 0 h 91"/>
                <a:gd name="T14" fmla="*/ 0 w 248"/>
                <a:gd name="T15" fmla="*/ 0 h 91"/>
                <a:gd name="T16" fmla="*/ 0 w 248"/>
                <a:gd name="T17" fmla="*/ 0 h 91"/>
                <a:gd name="T18" fmla="*/ 0 w 248"/>
                <a:gd name="T19" fmla="*/ 0 h 91"/>
                <a:gd name="T20" fmla="*/ 0 w 248"/>
                <a:gd name="T21" fmla="*/ 0 h 91"/>
                <a:gd name="T22" fmla="*/ 0 w 248"/>
                <a:gd name="T23" fmla="*/ 0 h 91"/>
                <a:gd name="T24" fmla="*/ 0 w 248"/>
                <a:gd name="T25" fmla="*/ 0 h 91"/>
                <a:gd name="T26" fmla="*/ 0 w 248"/>
                <a:gd name="T27" fmla="*/ 0 h 91"/>
                <a:gd name="T28" fmla="*/ 0 w 248"/>
                <a:gd name="T29" fmla="*/ 0 h 91"/>
                <a:gd name="T30" fmla="*/ 0 w 248"/>
                <a:gd name="T31" fmla="*/ 0 h 91"/>
                <a:gd name="T32" fmla="*/ 0 w 248"/>
                <a:gd name="T33" fmla="*/ 0 h 91"/>
                <a:gd name="T34" fmla="*/ 0 w 248"/>
                <a:gd name="T35" fmla="*/ 0 h 91"/>
                <a:gd name="T36" fmla="*/ 0 w 248"/>
                <a:gd name="T37" fmla="*/ 0 h 91"/>
                <a:gd name="T38" fmla="*/ 0 w 248"/>
                <a:gd name="T39" fmla="*/ 0 h 91"/>
                <a:gd name="T40" fmla="*/ 0 w 248"/>
                <a:gd name="T41" fmla="*/ 0 h 91"/>
                <a:gd name="T42" fmla="*/ 0 w 248"/>
                <a:gd name="T43" fmla="*/ 0 h 91"/>
                <a:gd name="T44" fmla="*/ 0 w 248"/>
                <a:gd name="T45" fmla="*/ 0 h 91"/>
                <a:gd name="T46" fmla="*/ 0 w 248"/>
                <a:gd name="T47" fmla="*/ 0 h 91"/>
                <a:gd name="T48" fmla="*/ 0 w 248"/>
                <a:gd name="T49" fmla="*/ 0 h 91"/>
                <a:gd name="T50" fmla="*/ 0 w 248"/>
                <a:gd name="T51" fmla="*/ 0 h 91"/>
                <a:gd name="T52" fmla="*/ 0 w 248"/>
                <a:gd name="T53" fmla="*/ 0 h 91"/>
                <a:gd name="T54" fmla="*/ 0 w 248"/>
                <a:gd name="T55" fmla="*/ 0 h 91"/>
                <a:gd name="T56" fmla="*/ 0 w 248"/>
                <a:gd name="T57" fmla="*/ 0 h 91"/>
                <a:gd name="T58" fmla="*/ 0 w 248"/>
                <a:gd name="T59" fmla="*/ 0 h 91"/>
                <a:gd name="T60" fmla="*/ 0 w 248"/>
                <a:gd name="T61" fmla="*/ 0 h 91"/>
                <a:gd name="T62" fmla="*/ 0 w 248"/>
                <a:gd name="T63" fmla="*/ 0 h 91"/>
                <a:gd name="T64" fmla="*/ 0 w 248"/>
                <a:gd name="T65" fmla="*/ 0 h 91"/>
                <a:gd name="T66" fmla="*/ 0 w 248"/>
                <a:gd name="T67" fmla="*/ 0 h 91"/>
                <a:gd name="T68" fmla="*/ 0 w 248"/>
                <a:gd name="T69" fmla="*/ 0 h 91"/>
                <a:gd name="T70" fmla="*/ 0 w 248"/>
                <a:gd name="T71" fmla="*/ 0 h 91"/>
                <a:gd name="T72" fmla="*/ 0 w 248"/>
                <a:gd name="T73" fmla="*/ 0 h 91"/>
                <a:gd name="T74" fmla="*/ 0 w 248"/>
                <a:gd name="T75" fmla="*/ 0 h 91"/>
                <a:gd name="T76" fmla="*/ 0 w 248"/>
                <a:gd name="T77" fmla="*/ 0 h 91"/>
                <a:gd name="T78" fmla="*/ 0 w 248"/>
                <a:gd name="T79" fmla="*/ 0 h 91"/>
                <a:gd name="T80" fmla="*/ 0 w 248"/>
                <a:gd name="T81" fmla="*/ 0 h 91"/>
                <a:gd name="T82" fmla="*/ 0 w 248"/>
                <a:gd name="T83" fmla="*/ 0 h 91"/>
                <a:gd name="T84" fmla="*/ 0 w 248"/>
                <a:gd name="T85" fmla="*/ 0 h 91"/>
                <a:gd name="T86" fmla="*/ 0 w 248"/>
                <a:gd name="T87" fmla="*/ 0 h 91"/>
                <a:gd name="T88" fmla="*/ 0 w 248"/>
                <a:gd name="T89" fmla="*/ 0 h 91"/>
                <a:gd name="T90" fmla="*/ 0 w 248"/>
                <a:gd name="T91" fmla="*/ 0 h 91"/>
                <a:gd name="T92" fmla="*/ 0 w 248"/>
                <a:gd name="T93" fmla="*/ 0 h 91"/>
                <a:gd name="T94" fmla="*/ 0 w 248"/>
                <a:gd name="T95" fmla="*/ 0 h 91"/>
                <a:gd name="T96" fmla="*/ 0 w 248"/>
                <a:gd name="T97" fmla="*/ 0 h 91"/>
                <a:gd name="T98" fmla="*/ 0 w 248"/>
                <a:gd name="T99" fmla="*/ 0 h 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8"/>
                <a:gd name="T151" fmla="*/ 0 h 91"/>
                <a:gd name="T152" fmla="*/ 248 w 248"/>
                <a:gd name="T153" fmla="*/ 91 h 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8" h="91">
                  <a:moveTo>
                    <a:pt x="10" y="0"/>
                  </a:moveTo>
                  <a:lnTo>
                    <a:pt x="16" y="0"/>
                  </a:lnTo>
                  <a:lnTo>
                    <a:pt x="25" y="0"/>
                  </a:lnTo>
                  <a:lnTo>
                    <a:pt x="31" y="2"/>
                  </a:lnTo>
                  <a:lnTo>
                    <a:pt x="40" y="4"/>
                  </a:lnTo>
                  <a:lnTo>
                    <a:pt x="44" y="8"/>
                  </a:lnTo>
                  <a:lnTo>
                    <a:pt x="50" y="8"/>
                  </a:lnTo>
                  <a:lnTo>
                    <a:pt x="56" y="10"/>
                  </a:lnTo>
                  <a:lnTo>
                    <a:pt x="59" y="13"/>
                  </a:lnTo>
                  <a:lnTo>
                    <a:pt x="63" y="15"/>
                  </a:lnTo>
                  <a:lnTo>
                    <a:pt x="67" y="17"/>
                  </a:lnTo>
                  <a:lnTo>
                    <a:pt x="73" y="21"/>
                  </a:lnTo>
                  <a:lnTo>
                    <a:pt x="76" y="23"/>
                  </a:lnTo>
                  <a:lnTo>
                    <a:pt x="82" y="25"/>
                  </a:lnTo>
                  <a:lnTo>
                    <a:pt x="86" y="27"/>
                  </a:lnTo>
                  <a:lnTo>
                    <a:pt x="92" y="29"/>
                  </a:lnTo>
                  <a:lnTo>
                    <a:pt x="97" y="31"/>
                  </a:lnTo>
                  <a:lnTo>
                    <a:pt x="101" y="31"/>
                  </a:lnTo>
                  <a:lnTo>
                    <a:pt x="109" y="32"/>
                  </a:lnTo>
                  <a:lnTo>
                    <a:pt x="113" y="32"/>
                  </a:lnTo>
                  <a:lnTo>
                    <a:pt x="120" y="34"/>
                  </a:lnTo>
                  <a:lnTo>
                    <a:pt x="126" y="34"/>
                  </a:lnTo>
                  <a:lnTo>
                    <a:pt x="132" y="34"/>
                  </a:lnTo>
                  <a:lnTo>
                    <a:pt x="137" y="36"/>
                  </a:lnTo>
                  <a:lnTo>
                    <a:pt x="143" y="36"/>
                  </a:lnTo>
                  <a:lnTo>
                    <a:pt x="149" y="36"/>
                  </a:lnTo>
                  <a:lnTo>
                    <a:pt x="154" y="38"/>
                  </a:lnTo>
                  <a:lnTo>
                    <a:pt x="160" y="38"/>
                  </a:lnTo>
                  <a:lnTo>
                    <a:pt x="166" y="36"/>
                  </a:lnTo>
                  <a:lnTo>
                    <a:pt x="170" y="34"/>
                  </a:lnTo>
                  <a:lnTo>
                    <a:pt x="173" y="34"/>
                  </a:lnTo>
                  <a:lnTo>
                    <a:pt x="179" y="32"/>
                  </a:lnTo>
                  <a:lnTo>
                    <a:pt x="183" y="32"/>
                  </a:lnTo>
                  <a:lnTo>
                    <a:pt x="187" y="31"/>
                  </a:lnTo>
                  <a:lnTo>
                    <a:pt x="190" y="31"/>
                  </a:lnTo>
                  <a:lnTo>
                    <a:pt x="196" y="29"/>
                  </a:lnTo>
                  <a:lnTo>
                    <a:pt x="200" y="31"/>
                  </a:lnTo>
                  <a:lnTo>
                    <a:pt x="204" y="27"/>
                  </a:lnTo>
                  <a:lnTo>
                    <a:pt x="208" y="27"/>
                  </a:lnTo>
                  <a:lnTo>
                    <a:pt x="213" y="27"/>
                  </a:lnTo>
                  <a:lnTo>
                    <a:pt x="219" y="27"/>
                  </a:lnTo>
                  <a:lnTo>
                    <a:pt x="223" y="27"/>
                  </a:lnTo>
                  <a:lnTo>
                    <a:pt x="227" y="27"/>
                  </a:lnTo>
                  <a:lnTo>
                    <a:pt x="230" y="25"/>
                  </a:lnTo>
                  <a:lnTo>
                    <a:pt x="236" y="27"/>
                  </a:lnTo>
                  <a:lnTo>
                    <a:pt x="242" y="27"/>
                  </a:lnTo>
                  <a:lnTo>
                    <a:pt x="246" y="27"/>
                  </a:lnTo>
                  <a:lnTo>
                    <a:pt x="248" y="91"/>
                  </a:lnTo>
                  <a:lnTo>
                    <a:pt x="242" y="89"/>
                  </a:lnTo>
                  <a:lnTo>
                    <a:pt x="238" y="89"/>
                  </a:lnTo>
                  <a:lnTo>
                    <a:pt x="234" y="88"/>
                  </a:lnTo>
                  <a:lnTo>
                    <a:pt x="230" y="88"/>
                  </a:lnTo>
                  <a:lnTo>
                    <a:pt x="223" y="86"/>
                  </a:lnTo>
                  <a:lnTo>
                    <a:pt x="215" y="84"/>
                  </a:lnTo>
                  <a:lnTo>
                    <a:pt x="209" y="82"/>
                  </a:lnTo>
                  <a:lnTo>
                    <a:pt x="204" y="80"/>
                  </a:lnTo>
                  <a:lnTo>
                    <a:pt x="196" y="76"/>
                  </a:lnTo>
                  <a:lnTo>
                    <a:pt x="190" y="74"/>
                  </a:lnTo>
                  <a:lnTo>
                    <a:pt x="185" y="70"/>
                  </a:lnTo>
                  <a:lnTo>
                    <a:pt x="179" y="69"/>
                  </a:lnTo>
                  <a:lnTo>
                    <a:pt x="173" y="65"/>
                  </a:lnTo>
                  <a:lnTo>
                    <a:pt x="168" y="63"/>
                  </a:lnTo>
                  <a:lnTo>
                    <a:pt x="160" y="61"/>
                  </a:lnTo>
                  <a:lnTo>
                    <a:pt x="152" y="61"/>
                  </a:lnTo>
                  <a:lnTo>
                    <a:pt x="147" y="57"/>
                  </a:lnTo>
                  <a:lnTo>
                    <a:pt x="143" y="57"/>
                  </a:lnTo>
                  <a:lnTo>
                    <a:pt x="139" y="57"/>
                  </a:lnTo>
                  <a:lnTo>
                    <a:pt x="133" y="55"/>
                  </a:lnTo>
                  <a:lnTo>
                    <a:pt x="128" y="55"/>
                  </a:lnTo>
                  <a:lnTo>
                    <a:pt x="124" y="55"/>
                  </a:lnTo>
                  <a:lnTo>
                    <a:pt x="118" y="53"/>
                  </a:lnTo>
                  <a:lnTo>
                    <a:pt x="114" y="53"/>
                  </a:lnTo>
                  <a:lnTo>
                    <a:pt x="111" y="53"/>
                  </a:lnTo>
                  <a:lnTo>
                    <a:pt x="105" y="55"/>
                  </a:lnTo>
                  <a:lnTo>
                    <a:pt x="101" y="53"/>
                  </a:lnTo>
                  <a:lnTo>
                    <a:pt x="97" y="53"/>
                  </a:lnTo>
                  <a:lnTo>
                    <a:pt x="92" y="53"/>
                  </a:lnTo>
                  <a:lnTo>
                    <a:pt x="86" y="53"/>
                  </a:lnTo>
                  <a:lnTo>
                    <a:pt x="82" y="53"/>
                  </a:lnTo>
                  <a:lnTo>
                    <a:pt x="80" y="55"/>
                  </a:lnTo>
                  <a:lnTo>
                    <a:pt x="75" y="55"/>
                  </a:lnTo>
                  <a:lnTo>
                    <a:pt x="73" y="57"/>
                  </a:lnTo>
                  <a:lnTo>
                    <a:pt x="69" y="57"/>
                  </a:lnTo>
                  <a:lnTo>
                    <a:pt x="67" y="57"/>
                  </a:lnTo>
                  <a:lnTo>
                    <a:pt x="63" y="59"/>
                  </a:lnTo>
                  <a:lnTo>
                    <a:pt x="59" y="59"/>
                  </a:lnTo>
                  <a:lnTo>
                    <a:pt x="56" y="59"/>
                  </a:lnTo>
                  <a:lnTo>
                    <a:pt x="52" y="61"/>
                  </a:lnTo>
                  <a:lnTo>
                    <a:pt x="48" y="61"/>
                  </a:lnTo>
                  <a:lnTo>
                    <a:pt x="42" y="61"/>
                  </a:lnTo>
                  <a:lnTo>
                    <a:pt x="38" y="61"/>
                  </a:lnTo>
                  <a:lnTo>
                    <a:pt x="33" y="63"/>
                  </a:lnTo>
                  <a:lnTo>
                    <a:pt x="25" y="63"/>
                  </a:lnTo>
                  <a:lnTo>
                    <a:pt x="18" y="63"/>
                  </a:lnTo>
                  <a:lnTo>
                    <a:pt x="12" y="61"/>
                  </a:lnTo>
                  <a:lnTo>
                    <a:pt x="8" y="61"/>
                  </a:lnTo>
                  <a:lnTo>
                    <a:pt x="4" y="61"/>
                  </a:lnTo>
                  <a:lnTo>
                    <a:pt x="0" y="6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sp>
        <p:nvSpPr>
          <p:cNvPr id="39" name="Rectangle 246"/>
          <p:cNvSpPr>
            <a:spLocks noChangeArrowheads="1"/>
          </p:cNvSpPr>
          <p:nvPr/>
        </p:nvSpPr>
        <p:spPr bwMode="auto">
          <a:xfrm>
            <a:off x="6300788" y="5766345"/>
            <a:ext cx="935037" cy="288925"/>
          </a:xfrm>
          <a:prstGeom prst="rect">
            <a:avLst/>
          </a:prstGeom>
          <a:solidFill>
            <a:schemeClr val="accent1"/>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e04d</a:t>
            </a:r>
          </a:p>
        </p:txBody>
      </p:sp>
      <p:sp>
        <p:nvSpPr>
          <p:cNvPr id="40" name="AutoShape 247"/>
          <p:cNvSpPr>
            <a:spLocks noChangeAspect="1" noChangeArrowheads="1"/>
          </p:cNvSpPr>
          <p:nvPr/>
        </p:nvSpPr>
        <p:spPr bwMode="auto">
          <a:xfrm rot="4607550" flipH="1" flipV="1">
            <a:off x="5549900" y="5520283"/>
            <a:ext cx="244475" cy="536575"/>
          </a:xfrm>
          <a:prstGeom prst="lightningBolt">
            <a:avLst/>
          </a:prstGeom>
          <a:solidFill>
            <a:srgbClr val="FF9966"/>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41" name="AutoShape 248"/>
          <p:cNvSpPr>
            <a:spLocks noChangeAspect="1" noChangeArrowheads="1"/>
          </p:cNvSpPr>
          <p:nvPr/>
        </p:nvSpPr>
        <p:spPr bwMode="auto">
          <a:xfrm rot="16992450" flipH="1">
            <a:off x="5549900" y="5980658"/>
            <a:ext cx="244475" cy="536575"/>
          </a:xfrm>
          <a:prstGeom prst="lightningBolt">
            <a:avLst/>
          </a:prstGeom>
          <a:solidFill>
            <a:srgbClr val="FF9966"/>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Tree>
    <p:extLst>
      <p:ext uri="{BB962C8B-B14F-4D97-AF65-F5344CB8AC3E}">
        <p14:creationId xmlns:p14="http://schemas.microsoft.com/office/powerpoint/2010/main" val="455718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dissolve">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0"/>
                                          </p:stCondLst>
                                        </p:cTn>
                                        <p:tgtEl>
                                          <p:spTgt spid="5"/>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par>
                          <p:cTn id="17" fill="hold">
                            <p:stCondLst>
                              <p:cond delay="0"/>
                            </p:stCondLst>
                            <p:childTnLst>
                              <p:par>
                                <p:cTn id="18" presetID="9"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dissolve">
                                      <p:cBhvr>
                                        <p:cTn id="20" dur="500"/>
                                        <p:tgtEl>
                                          <p:spTgt spid="40"/>
                                        </p:tgtEl>
                                      </p:cBhvr>
                                    </p:animEffec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dissolve">
                                      <p:cBhvr>
                                        <p:cTn id="24" dur="500"/>
                                        <p:tgtEl>
                                          <p:spTgt spid="39"/>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1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40"/>
                                        </p:tgtEl>
                                        <p:attrNameLst>
                                          <p:attrName>style.visibility</p:attrName>
                                        </p:attrNameLst>
                                      </p:cBhvr>
                                      <p:to>
                                        <p:strVal val="hidden"/>
                                      </p:to>
                                    </p:set>
                                  </p:childTnLst>
                                </p:cTn>
                              </p:par>
                            </p:childTnLst>
                          </p:cTn>
                        </p:par>
                        <p:par>
                          <p:cTn id="33" fill="hold">
                            <p:stCondLst>
                              <p:cond delay="0"/>
                            </p:stCondLst>
                            <p:childTnLst>
                              <p:par>
                                <p:cTn id="34" presetID="9" presetClass="entr" presetSubtype="0" fill="hold" grpId="0" nodeType="afterEffect">
                                  <p:stCondLst>
                                    <p:cond delay="0"/>
                                  </p:stCondLst>
                                  <p:childTnLst>
                                    <p:set>
                                      <p:cBhvr>
                                        <p:cTn id="35" dur="1" fill="hold">
                                          <p:stCondLst>
                                            <p:cond delay="0"/>
                                          </p:stCondLst>
                                        </p:cTn>
                                        <p:tgtEl>
                                          <p:spTgt spid="41"/>
                                        </p:tgtEl>
                                        <p:attrNameLst>
                                          <p:attrName>style.visibility</p:attrName>
                                        </p:attrNameLst>
                                      </p:cBhvr>
                                      <p:to>
                                        <p:strVal val="visible"/>
                                      </p:to>
                                    </p:set>
                                    <p:animEffect transition="in" filter="dissolve">
                                      <p:cBhvr>
                                        <p:cTn id="36" dur="500"/>
                                        <p:tgtEl>
                                          <p:spTgt spid="41"/>
                                        </p:tgtEl>
                                      </p:cBhvr>
                                    </p:animEffect>
                                  </p:childTnLst>
                                </p:cTn>
                              </p:par>
                            </p:childTnLst>
                          </p:cTn>
                        </p:par>
                        <p:par>
                          <p:cTn id="37" fill="hold">
                            <p:stCondLst>
                              <p:cond delay="500"/>
                            </p:stCondLst>
                            <p:childTnLst>
                              <p:par>
                                <p:cTn id="38" presetID="9" presetClass="entr" presetSubtype="0" fill="hold" grpId="1" nodeType="after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dissolve">
                                      <p:cBhvr>
                                        <p:cTn id="4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40" grpId="0" animBg="1"/>
      <p:bldP spid="40" grpId="1" animBg="1"/>
      <p:bldP spid="4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Ratón</a:t>
            </a:r>
            <a:endParaRPr lang="en-GB" dirty="0"/>
          </a:p>
        </p:txBody>
      </p:sp>
      <p:sp>
        <p:nvSpPr>
          <p:cNvPr id="3" name="Marcador de número de diapositiva 2"/>
          <p:cNvSpPr>
            <a:spLocks noGrp="1"/>
          </p:cNvSpPr>
          <p:nvPr>
            <p:ph type="sldNum" sz="quarter" idx="12"/>
          </p:nvPr>
        </p:nvSpPr>
        <p:spPr>
          <a:xfrm>
            <a:off x="6660232" y="6381328"/>
            <a:ext cx="2133600" cy="365125"/>
          </a:xfrm>
        </p:spPr>
        <p:txBody>
          <a:bodyPr/>
          <a:lstStyle/>
          <a:p>
            <a:fld id="{132FADFE-3B8F-471C-ABF0-DBC7717ECBBC}" type="slidenum">
              <a:rPr lang="es-ES" smtClean="0"/>
              <a:pPr/>
              <a:t>56</a:t>
            </a:fld>
            <a:endParaRPr lang="es-ES" dirty="0"/>
          </a:p>
        </p:txBody>
      </p:sp>
      <p:sp>
        <p:nvSpPr>
          <p:cNvPr id="4" name="Rectangle 8"/>
          <p:cNvSpPr>
            <a:spLocks noChangeArrowheads="1"/>
          </p:cNvSpPr>
          <p:nvPr/>
        </p:nvSpPr>
        <p:spPr bwMode="auto">
          <a:xfrm>
            <a:off x="611188" y="1151334"/>
            <a:ext cx="8208962"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algn="just" eaLnBrk="1" hangingPunct="1"/>
            <a:r>
              <a:rPr lang="es-ES_tradnl" altLang="es-ES" sz="2400" dirty="0" smtClean="0">
                <a:solidFill>
                  <a:srgbClr val="993300"/>
                </a:solidFill>
              </a:rPr>
              <a:t>Su controlador genera un </a:t>
            </a:r>
            <a:r>
              <a:rPr lang="es-ES_tradnl" altLang="es-ES" sz="2400" i="1" dirty="0" smtClean="0">
                <a:solidFill>
                  <a:srgbClr val="993300"/>
                </a:solidFill>
              </a:rPr>
              <a:t>evento</a:t>
            </a:r>
            <a:r>
              <a:rPr lang="es-ES_tradnl" altLang="es-ES" sz="2400" dirty="0" smtClean="0">
                <a:solidFill>
                  <a:srgbClr val="993300"/>
                </a:solidFill>
              </a:rPr>
              <a:t> por cada cambio de estado:</a:t>
            </a:r>
            <a:endParaRPr lang="es-ES_tradnl" altLang="es-ES" sz="2400" dirty="0">
              <a:solidFill>
                <a:srgbClr val="993300"/>
              </a:solidFill>
            </a:endParaRPr>
          </a:p>
          <a:p>
            <a:pPr lvl="1" algn="just" eaLnBrk="1" hangingPunct="1"/>
            <a:r>
              <a:rPr lang="es-ES_tradnl" altLang="es-ES" sz="2000" dirty="0">
                <a:solidFill>
                  <a:srgbClr val="993300"/>
                </a:solidFill>
              </a:rPr>
              <a:t>Pulsación de una tecla</a:t>
            </a:r>
          </a:p>
          <a:p>
            <a:pPr lvl="1" algn="just" eaLnBrk="1" hangingPunct="1"/>
            <a:r>
              <a:rPr lang="es-ES_tradnl" altLang="es-ES" sz="2000" dirty="0">
                <a:solidFill>
                  <a:srgbClr val="993300"/>
                </a:solidFill>
              </a:rPr>
              <a:t>Liberación de tecla</a:t>
            </a:r>
          </a:p>
          <a:p>
            <a:pPr lvl="1" algn="just" eaLnBrk="1" hangingPunct="1"/>
            <a:r>
              <a:rPr lang="es-ES_tradnl" altLang="es-ES" sz="2000" dirty="0">
                <a:solidFill>
                  <a:srgbClr val="993300"/>
                </a:solidFill>
              </a:rPr>
              <a:t>Desplazamiento</a:t>
            </a:r>
          </a:p>
          <a:p>
            <a:pPr algn="just" eaLnBrk="1" hangingPunct="1"/>
            <a:r>
              <a:rPr lang="es-ES_tradnl" altLang="es-ES" sz="2400" dirty="0">
                <a:solidFill>
                  <a:srgbClr val="993300"/>
                </a:solidFill>
              </a:rPr>
              <a:t>Por cada </a:t>
            </a:r>
            <a:r>
              <a:rPr lang="es-ES_tradnl" altLang="es-ES" sz="2400" dirty="0" smtClean="0">
                <a:solidFill>
                  <a:srgbClr val="993300"/>
                </a:solidFill>
              </a:rPr>
              <a:t>evento, proporciona:</a:t>
            </a:r>
            <a:endParaRPr lang="es-ES_tradnl" altLang="es-ES" sz="2400" dirty="0">
              <a:solidFill>
                <a:srgbClr val="993300"/>
              </a:solidFill>
            </a:endParaRPr>
          </a:p>
          <a:p>
            <a:pPr lvl="1" algn="just" eaLnBrk="1" hangingPunct="1"/>
            <a:r>
              <a:rPr lang="es-ES_tradnl" altLang="es-ES" sz="2000" dirty="0">
                <a:solidFill>
                  <a:srgbClr val="993300"/>
                </a:solidFill>
              </a:rPr>
              <a:t>Vector de desplazamiento</a:t>
            </a:r>
          </a:p>
          <a:p>
            <a:pPr lvl="1" algn="just" eaLnBrk="1" hangingPunct="1"/>
            <a:r>
              <a:rPr lang="es-ES_tradnl" altLang="es-ES" sz="2000" dirty="0">
                <a:solidFill>
                  <a:srgbClr val="993300"/>
                </a:solidFill>
              </a:rPr>
              <a:t>Estado de teclas</a:t>
            </a:r>
          </a:p>
          <a:p>
            <a:pPr algn="just" eaLnBrk="1" hangingPunct="1"/>
            <a:r>
              <a:rPr lang="es-ES_tradnl" altLang="es-ES" sz="2400" dirty="0">
                <a:solidFill>
                  <a:srgbClr val="993300"/>
                </a:solidFill>
              </a:rPr>
              <a:t>Gestor de ratón: </a:t>
            </a:r>
          </a:p>
          <a:p>
            <a:pPr lvl="1" algn="just" eaLnBrk="1" hangingPunct="1"/>
            <a:r>
              <a:rPr lang="es-ES_tradnl" altLang="es-ES" sz="2000" dirty="0">
                <a:solidFill>
                  <a:srgbClr val="993300"/>
                </a:solidFill>
              </a:rPr>
              <a:t>Mueve un cursor por  la pantalla</a:t>
            </a:r>
          </a:p>
          <a:p>
            <a:pPr lvl="1" algn="just" eaLnBrk="1" hangingPunct="1"/>
            <a:r>
              <a:rPr lang="es-ES_tradnl" altLang="es-ES" sz="2000" dirty="0">
                <a:solidFill>
                  <a:srgbClr val="993300"/>
                </a:solidFill>
              </a:rPr>
              <a:t>Los adaptadores de video suelen disponer de cursores </a:t>
            </a:r>
            <a:r>
              <a:rPr lang="es-ES_tradnl" altLang="es-ES" sz="2000" i="1" dirty="0">
                <a:solidFill>
                  <a:srgbClr val="993300"/>
                </a:solidFill>
              </a:rPr>
              <a:t>hardware</a:t>
            </a:r>
            <a:r>
              <a:rPr lang="es-ES_tradnl" altLang="es-ES" sz="2000" dirty="0">
                <a:solidFill>
                  <a:srgbClr val="993300"/>
                </a:solidFill>
              </a:rPr>
              <a:t> de ratón</a:t>
            </a:r>
          </a:p>
          <a:p>
            <a:pPr lvl="1" algn="just" eaLnBrk="1" hangingPunct="1"/>
            <a:r>
              <a:rPr lang="es-ES_tradnl" altLang="es-ES" sz="2000" dirty="0">
                <a:solidFill>
                  <a:srgbClr val="993300"/>
                </a:solidFill>
              </a:rPr>
              <a:t>Procesa los </a:t>
            </a:r>
            <a:r>
              <a:rPr lang="es-ES_tradnl" altLang="es-ES" sz="2000" i="1" dirty="0" err="1">
                <a:solidFill>
                  <a:srgbClr val="993300"/>
                </a:solidFill>
              </a:rPr>
              <a:t>clicks</a:t>
            </a:r>
            <a:endParaRPr lang="es-ES_tradnl" altLang="es-ES" sz="2000" i="1" dirty="0">
              <a:solidFill>
                <a:srgbClr val="993300"/>
              </a:solidFill>
            </a:endParaRPr>
          </a:p>
        </p:txBody>
      </p:sp>
    </p:spTree>
    <p:extLst>
      <p:ext uri="{BB962C8B-B14F-4D97-AF65-F5344CB8AC3E}">
        <p14:creationId xmlns:p14="http://schemas.microsoft.com/office/powerpoint/2010/main" val="70436022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5"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chemeClr val="tx1"/>
                </a:solidFill>
              </a:rPr>
              <a:t>Organización</a:t>
            </a:r>
            <a:r>
              <a:rPr lang="en-GB" dirty="0" smtClean="0">
                <a:solidFill>
                  <a:schemeClr val="tx1"/>
                </a:solidFill>
              </a:rPr>
              <a:t> </a:t>
            </a:r>
            <a:r>
              <a:rPr lang="en-GB" dirty="0" err="1" smtClean="0">
                <a:solidFill>
                  <a:schemeClr val="tx1"/>
                </a:solidFill>
              </a:rPr>
              <a:t>básica</a:t>
            </a:r>
            <a:r>
              <a:rPr lang="en-GB" dirty="0" smtClean="0">
                <a:solidFill>
                  <a:schemeClr val="tx1"/>
                </a:solidFill>
              </a:rPr>
              <a:t> de un </a:t>
            </a:r>
            <a:r>
              <a:rPr lang="en-GB" dirty="0" err="1" smtClean="0">
                <a:solidFill>
                  <a:schemeClr val="tx1"/>
                </a:solidFill>
              </a:rPr>
              <a:t>ordenador</a:t>
            </a:r>
            <a:endParaRPr lang="en-GB" dirty="0" smtClean="0">
              <a:solidFill>
                <a:schemeClr val="tx1"/>
              </a:solidFill>
            </a:endParaRPr>
          </a:p>
          <a:p>
            <a:pPr marL="514350" indent="-514350" algn="l">
              <a:buFont typeface="+mj-lt"/>
              <a:buAutoNum type="arabicPeriod"/>
            </a:pPr>
            <a:r>
              <a:rPr lang="en-GB" dirty="0" smtClean="0">
                <a:solidFill>
                  <a:schemeClr val="tx1"/>
                </a:solidFill>
              </a:rPr>
              <a:t>El </a:t>
            </a:r>
            <a:r>
              <a:rPr lang="en-GB" dirty="0" err="1" smtClean="0">
                <a:solidFill>
                  <a:schemeClr val="tx1"/>
                </a:solidFill>
              </a:rPr>
              <a:t>procesador</a:t>
            </a:r>
            <a:r>
              <a:rPr lang="en-GB" dirty="0" smtClean="0">
                <a:solidFill>
                  <a:schemeClr val="tx1"/>
                </a:solidFill>
              </a:rPr>
              <a:t>. </a:t>
            </a:r>
            <a:r>
              <a:rPr lang="en-GB" dirty="0" err="1" smtClean="0">
                <a:solidFill>
                  <a:schemeClr val="tx1"/>
                </a:solidFill>
              </a:rPr>
              <a:t>Modos</a:t>
            </a:r>
            <a:r>
              <a:rPr lang="en-GB" dirty="0" smtClean="0">
                <a:solidFill>
                  <a:schemeClr val="tx1"/>
                </a:solidFill>
              </a:rPr>
              <a:t> de </a:t>
            </a:r>
            <a:r>
              <a:rPr lang="en-GB" dirty="0" err="1" smtClean="0">
                <a:solidFill>
                  <a:schemeClr val="tx1"/>
                </a:solidFill>
              </a:rPr>
              <a:t>ejecución</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Interrupciones</a:t>
            </a:r>
            <a:r>
              <a:rPr lang="en-GB" dirty="0" smtClean="0">
                <a:solidFill>
                  <a:schemeClr val="tx1"/>
                </a:solidFill>
              </a:rPr>
              <a:t> y </a:t>
            </a:r>
            <a:r>
              <a:rPr lang="en-GB" dirty="0" err="1" smtClean="0">
                <a:solidFill>
                  <a:schemeClr val="tx1"/>
                </a:solidFill>
              </a:rPr>
              <a:t>Excepciones</a:t>
            </a:r>
            <a:endParaRPr lang="en-GB" dirty="0" smtClean="0">
              <a:solidFill>
                <a:schemeClr val="tx1"/>
              </a:solidFill>
            </a:endParaRPr>
          </a:p>
          <a:p>
            <a:pPr marL="514350" indent="-514350" algn="l">
              <a:buFont typeface="+mj-lt"/>
              <a:buAutoNum type="arabicPeriod"/>
            </a:pPr>
            <a:r>
              <a:rPr lang="en-GB" smtClean="0">
                <a:solidFill>
                  <a:schemeClr val="tx1"/>
                </a:solidFill>
              </a:rPr>
              <a:t>Memoria</a:t>
            </a:r>
          </a:p>
          <a:p>
            <a:pPr marL="514350" indent="-514350" algn="l">
              <a:buFont typeface="+mj-lt"/>
              <a:buAutoNum type="arabicPeriod"/>
            </a:pPr>
            <a:r>
              <a:rPr lang="en-GB" smtClean="0">
                <a:solidFill>
                  <a:schemeClr val="tx1"/>
                </a:solidFill>
              </a:rPr>
              <a:t>Acceso a dispositivos</a:t>
            </a:r>
            <a:endParaRPr lang="en-GB" dirty="0" smtClean="0">
              <a:solidFill>
                <a:schemeClr val="tx1"/>
              </a:solidFill>
            </a:endParaRPr>
          </a:p>
          <a:p>
            <a:pPr marL="514350" indent="-514350" algn="l">
              <a:buFont typeface="+mj-lt"/>
              <a:buAutoNum type="arabicPeriod"/>
            </a:pPr>
            <a:r>
              <a:rPr lang="en-GB" dirty="0" err="1" smtClean="0">
                <a:solidFill>
                  <a:schemeClr val="tx1"/>
                </a:solidFill>
              </a:rPr>
              <a:t>Unidades</a:t>
            </a:r>
            <a:r>
              <a:rPr lang="en-GB" dirty="0" smtClean="0">
                <a:solidFill>
                  <a:schemeClr val="tx1"/>
                </a:solidFill>
              </a:rPr>
              <a:t> de </a:t>
            </a:r>
            <a:r>
              <a:rPr lang="en-GB" dirty="0" err="1" smtClean="0">
                <a:solidFill>
                  <a:schemeClr val="tx1"/>
                </a:solidFill>
              </a:rPr>
              <a:t>almacenamiento</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Interfaz</a:t>
            </a:r>
            <a:r>
              <a:rPr lang="en-GB" dirty="0" smtClean="0">
                <a:solidFill>
                  <a:schemeClr val="tx1"/>
                </a:solidFill>
              </a:rPr>
              <a:t> de </a:t>
            </a:r>
            <a:r>
              <a:rPr lang="en-GB" dirty="0" err="1" smtClean="0">
                <a:solidFill>
                  <a:schemeClr val="tx1"/>
                </a:solidFill>
              </a:rPr>
              <a:t>usuario</a:t>
            </a:r>
            <a:endParaRPr lang="en-GB" dirty="0" smtClean="0">
              <a:solidFill>
                <a:schemeClr val="tx1"/>
              </a:solidFill>
            </a:endParaRPr>
          </a:p>
          <a:p>
            <a:pPr marL="514350" indent="-514350" algn="l">
              <a:buFont typeface="+mj-lt"/>
              <a:buAutoNum type="arabicPeriod"/>
            </a:pPr>
            <a:r>
              <a:rPr lang="en-GB" dirty="0" err="1" smtClean="0">
                <a:solidFill>
                  <a:schemeClr val="tx1"/>
                </a:solidFill>
              </a:rPr>
              <a:t>Arranque</a:t>
            </a:r>
            <a:r>
              <a:rPr lang="en-GB" dirty="0" smtClean="0">
                <a:solidFill>
                  <a:schemeClr val="tx1"/>
                </a:solidFill>
              </a:rPr>
              <a:t> del Sistema</a:t>
            </a:r>
          </a:p>
          <a:p>
            <a:pPr marL="514350" indent="-514350" algn="l">
              <a:buFont typeface="+mj-lt"/>
              <a:buAutoNum type="arabicPeriod"/>
            </a:pPr>
            <a:r>
              <a:rPr lang="en-GB" dirty="0" err="1" smtClean="0"/>
              <a:t>Terminología</a:t>
            </a:r>
            <a:r>
              <a:rPr lang="en-GB" dirty="0" smtClean="0"/>
              <a:t> de </a:t>
            </a:r>
            <a:r>
              <a:rPr lang="en-GB" dirty="0" err="1" smtClean="0"/>
              <a:t>redes</a:t>
            </a:r>
            <a:endParaRPr lang="en-GB" dirty="0"/>
          </a:p>
        </p:txBody>
      </p:sp>
    </p:spTree>
    <p:extLst>
      <p:ext uri="{BB962C8B-B14F-4D97-AF65-F5344CB8AC3E}">
        <p14:creationId xmlns:p14="http://schemas.microsoft.com/office/powerpoint/2010/main" val="295458718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Arranque</a:t>
            </a:r>
            <a:r>
              <a:rPr lang="en-GB" dirty="0" smtClean="0"/>
              <a:t> del </a:t>
            </a:r>
            <a:r>
              <a:rPr lang="en-GB" dirty="0" err="1" smtClean="0"/>
              <a:t>sistema</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58</a:t>
            </a:fld>
            <a:endParaRPr lang="es-ES" dirty="0"/>
          </a:p>
        </p:txBody>
      </p:sp>
      <p:sp>
        <p:nvSpPr>
          <p:cNvPr id="8" name="Rectangle 4"/>
          <p:cNvSpPr>
            <a:spLocks noChangeArrowheads="1"/>
          </p:cNvSpPr>
          <p:nvPr/>
        </p:nvSpPr>
        <p:spPr bwMode="auto">
          <a:xfrm>
            <a:off x="611188" y="1341438"/>
            <a:ext cx="8064500"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5125" indent="-365125">
              <a:spcBef>
                <a:spcPct val="20000"/>
              </a:spcBef>
              <a:buFont typeface="Wingdings" panose="05000000000000000000" pitchFamily="2" charset="2"/>
              <a:buChar char="v"/>
              <a:tabLst>
                <a:tab pos="182563" algn="l"/>
                <a:tab pos="4127500" algn="l"/>
              </a:tabLst>
              <a:defRPr sz="3200">
                <a:solidFill>
                  <a:srgbClr val="000099"/>
                </a:solidFill>
                <a:latin typeface="Arial" panose="020B0604020202020204" pitchFamily="34" charset="0"/>
              </a:defRPr>
            </a:lvl1pPr>
            <a:lvl2pPr marL="544513" indent="295275">
              <a:spcBef>
                <a:spcPct val="20000"/>
              </a:spcBef>
              <a:buFont typeface="Wingdings" panose="05000000000000000000" pitchFamily="2" charset="2"/>
              <a:buChar char="Ø"/>
              <a:tabLst>
                <a:tab pos="182563" algn="l"/>
                <a:tab pos="4127500" algn="l"/>
              </a:tabLst>
              <a:defRPr sz="2800">
                <a:solidFill>
                  <a:srgbClr val="000099"/>
                </a:solidFill>
                <a:latin typeface="Arial" panose="020B0604020202020204" pitchFamily="34" charset="0"/>
              </a:defRPr>
            </a:lvl2pPr>
            <a:lvl3pPr marL="1431925" indent="-349250">
              <a:spcBef>
                <a:spcPct val="20000"/>
              </a:spcBef>
              <a:buChar char="•"/>
              <a:tabLst>
                <a:tab pos="182563" algn="l"/>
                <a:tab pos="4127500" algn="l"/>
              </a:tabLst>
              <a:defRPr sz="2400">
                <a:solidFill>
                  <a:srgbClr val="000099"/>
                </a:solidFill>
                <a:latin typeface="Arial" panose="020B0604020202020204" pitchFamily="34" charset="0"/>
              </a:defRPr>
            </a:lvl3pPr>
            <a:lvl4pPr marL="1600200" indent="-228600">
              <a:spcBef>
                <a:spcPct val="20000"/>
              </a:spcBef>
              <a:buChar char="–"/>
              <a:tabLst>
                <a:tab pos="182563" algn="l"/>
                <a:tab pos="4127500" algn="l"/>
              </a:tabLst>
              <a:defRPr sz="2000">
                <a:solidFill>
                  <a:srgbClr val="000099"/>
                </a:solidFill>
                <a:latin typeface="Arial" panose="020B0604020202020204" pitchFamily="34" charset="0"/>
              </a:defRPr>
            </a:lvl4pPr>
            <a:lvl5pPr marL="2057400" indent="-228600">
              <a:spcBef>
                <a:spcPct val="20000"/>
              </a:spcBef>
              <a:buChar char="»"/>
              <a:tabLst>
                <a:tab pos="1825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Arranque del sistema = secuencia de operaciones que tras el encendido llevan la máquina a un estado usable</a:t>
            </a:r>
          </a:p>
          <a:p>
            <a:pPr eaLnBrk="1" hangingPunct="1"/>
            <a:r>
              <a:rPr lang="es-ES" altLang="es-ES" sz="2400" dirty="0">
                <a:solidFill>
                  <a:srgbClr val="993300"/>
                </a:solidFill>
              </a:rPr>
              <a:t>Pasos:</a:t>
            </a:r>
          </a:p>
          <a:p>
            <a:pPr lvl="1" eaLnBrk="1" hangingPunct="1">
              <a:buFont typeface="Wingdings" panose="05000000000000000000" pitchFamily="2" charset="2"/>
              <a:buAutoNum type="arabicPeriod"/>
            </a:pPr>
            <a:r>
              <a:rPr lang="es-ES" altLang="es-ES" sz="2000" dirty="0">
                <a:solidFill>
                  <a:srgbClr val="993300"/>
                </a:solidFill>
              </a:rPr>
              <a:t>Procesador realiza inicialización interna que termina transfiriendo control a una dirección determinada</a:t>
            </a:r>
          </a:p>
          <a:p>
            <a:pPr lvl="1" eaLnBrk="1" hangingPunct="1">
              <a:buFont typeface="Wingdings" panose="05000000000000000000" pitchFamily="2" charset="2"/>
              <a:buAutoNum type="arabicPeriod"/>
            </a:pPr>
            <a:r>
              <a:rPr lang="es-ES" altLang="es-ES" sz="2000" dirty="0">
                <a:solidFill>
                  <a:srgbClr val="993300"/>
                </a:solidFill>
              </a:rPr>
              <a:t>En dicha dirección puede haber…</a:t>
            </a:r>
          </a:p>
          <a:p>
            <a:pPr lvl="2" eaLnBrk="1" hangingPunct="1">
              <a:buFont typeface="Wingdings" panose="05000000000000000000" pitchFamily="2" charset="2"/>
              <a:buChar char="Ø"/>
            </a:pPr>
            <a:r>
              <a:rPr lang="es-ES" altLang="es-ES" sz="1800" dirty="0">
                <a:solidFill>
                  <a:srgbClr val="993300"/>
                </a:solidFill>
              </a:rPr>
              <a:t>Si sistema operativo en ROM: el sistema operativo (ir a paso 5)</a:t>
            </a:r>
          </a:p>
          <a:p>
            <a:pPr lvl="2" eaLnBrk="1" hangingPunct="1">
              <a:buFont typeface="Wingdings" panose="05000000000000000000" pitchFamily="2" charset="2"/>
              <a:buChar char="Ø"/>
            </a:pPr>
            <a:r>
              <a:rPr lang="es-ES" altLang="es-ES" sz="1800" dirty="0">
                <a:solidFill>
                  <a:srgbClr val="993300"/>
                </a:solidFill>
              </a:rPr>
              <a:t>Si sistema operativo no en ROM: el </a:t>
            </a:r>
            <a:r>
              <a:rPr lang="es-ES" altLang="es-ES" sz="1800" i="1" dirty="0">
                <a:solidFill>
                  <a:srgbClr val="993300"/>
                </a:solidFill>
              </a:rPr>
              <a:t>cargador hardware</a:t>
            </a:r>
          </a:p>
          <a:p>
            <a:pPr lvl="1" eaLnBrk="1" hangingPunct="1">
              <a:buFont typeface="Wingdings" panose="05000000000000000000" pitchFamily="2" charset="2"/>
              <a:buAutoNum type="arabicPeriod"/>
            </a:pPr>
            <a:r>
              <a:rPr lang="es-ES" altLang="es-ES" sz="2000" dirty="0">
                <a:solidFill>
                  <a:srgbClr val="993300"/>
                </a:solidFill>
              </a:rPr>
              <a:t>Cargador hardware: realiza…</a:t>
            </a:r>
          </a:p>
          <a:p>
            <a:pPr lvl="2" eaLnBrk="1" hangingPunct="1">
              <a:buFont typeface="Wingdings" panose="05000000000000000000" pitchFamily="2" charset="2"/>
              <a:buChar char="Ø"/>
            </a:pPr>
            <a:r>
              <a:rPr lang="es-ES" altLang="es-ES" sz="1800" dirty="0">
                <a:solidFill>
                  <a:srgbClr val="993300"/>
                </a:solidFill>
              </a:rPr>
              <a:t>Inicialización mínima: determina características y correcto funcionamiento del sistema</a:t>
            </a:r>
          </a:p>
          <a:p>
            <a:pPr lvl="2" eaLnBrk="1" hangingPunct="1">
              <a:buFont typeface="Wingdings" panose="05000000000000000000" pitchFamily="2" charset="2"/>
              <a:buChar char="Ø"/>
            </a:pPr>
            <a:r>
              <a:rPr lang="es-ES" altLang="es-ES" sz="1800" dirty="0">
                <a:solidFill>
                  <a:srgbClr val="993300"/>
                </a:solidFill>
              </a:rPr>
              <a:t>Determina dispositivo de carga del sistema operativo</a:t>
            </a:r>
          </a:p>
          <a:p>
            <a:pPr lvl="2" eaLnBrk="1" hangingPunct="1">
              <a:buFont typeface="Wingdings" panose="05000000000000000000" pitchFamily="2" charset="2"/>
              <a:buChar char="Ø"/>
            </a:pPr>
            <a:r>
              <a:rPr lang="es-ES" altLang="es-ES" sz="1800" dirty="0">
                <a:solidFill>
                  <a:srgbClr val="993300"/>
                </a:solidFill>
              </a:rPr>
              <a:t>Lee de dicho dispositivo el </a:t>
            </a:r>
            <a:r>
              <a:rPr lang="es-ES" altLang="es-ES" sz="1800" i="1" dirty="0">
                <a:solidFill>
                  <a:srgbClr val="993300"/>
                </a:solidFill>
              </a:rPr>
              <a:t>cargador software</a:t>
            </a:r>
          </a:p>
          <a:p>
            <a:pPr lvl="1" algn="r" eaLnBrk="1" hangingPunct="1">
              <a:buFont typeface="Wingdings" panose="05000000000000000000" pitchFamily="2" charset="2"/>
              <a:buNone/>
            </a:pPr>
            <a:r>
              <a:rPr lang="es-ES" altLang="es-ES" sz="3200" dirty="0">
                <a:solidFill>
                  <a:srgbClr val="993300"/>
                </a:solidFill>
                <a:cs typeface="Arial" panose="020B0604020202020204" pitchFamily="34" charset="0"/>
              </a:rPr>
              <a:t>→</a:t>
            </a:r>
            <a:r>
              <a:rPr lang="es-ES" altLang="es-ES" sz="2000" dirty="0">
                <a:solidFill>
                  <a:srgbClr val="993300"/>
                </a:solidFill>
                <a:cs typeface="Arial" panose="020B0604020202020204" pitchFamily="34" charset="0"/>
              </a:rPr>
              <a:t> </a:t>
            </a:r>
          </a:p>
        </p:txBody>
      </p:sp>
      <p:pic>
        <p:nvPicPr>
          <p:cNvPr id="9" name="Picture 7" descr="http://www.sizzledcore.com/wp-content/uploads/2008/08/ubuntu-customization-pack-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80288" y="188913"/>
            <a:ext cx="1593850" cy="119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38175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Arranque</a:t>
            </a:r>
            <a:r>
              <a:rPr lang="en-GB" dirty="0" smtClean="0"/>
              <a:t> del </a:t>
            </a:r>
            <a:r>
              <a:rPr lang="en-GB" dirty="0" err="1" smtClean="0"/>
              <a:t>sistema</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59</a:t>
            </a:fld>
            <a:endParaRPr lang="es-ES" dirty="0"/>
          </a:p>
        </p:txBody>
      </p:sp>
      <p:sp>
        <p:nvSpPr>
          <p:cNvPr id="10" name="Rectangle 4"/>
          <p:cNvSpPr>
            <a:spLocks noChangeArrowheads="1"/>
          </p:cNvSpPr>
          <p:nvPr/>
        </p:nvSpPr>
        <p:spPr bwMode="auto">
          <a:xfrm>
            <a:off x="611188" y="1341438"/>
            <a:ext cx="8064500"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Wingdings" panose="05000000000000000000" pitchFamily="2" charset="2"/>
              <a:buChar char="v"/>
              <a:tabLst>
                <a:tab pos="182563" algn="l"/>
                <a:tab pos="4127500" algn="l"/>
              </a:tabLst>
              <a:defRPr sz="3200">
                <a:solidFill>
                  <a:srgbClr val="000099"/>
                </a:solidFill>
                <a:latin typeface="Arial" panose="020B0604020202020204" pitchFamily="34" charset="0"/>
              </a:defRPr>
            </a:lvl1pPr>
            <a:lvl2pPr marL="544513" indent="295275">
              <a:spcBef>
                <a:spcPct val="20000"/>
              </a:spcBef>
              <a:buFont typeface="Wingdings" panose="05000000000000000000" pitchFamily="2" charset="2"/>
              <a:buChar char="Ø"/>
              <a:tabLst>
                <a:tab pos="182563" algn="l"/>
                <a:tab pos="4127500" algn="l"/>
              </a:tabLst>
              <a:defRPr sz="2800">
                <a:solidFill>
                  <a:srgbClr val="000099"/>
                </a:solidFill>
                <a:latin typeface="Arial" panose="020B0604020202020204" pitchFamily="34" charset="0"/>
              </a:defRPr>
            </a:lvl2pPr>
            <a:lvl3pPr marL="1341438" indent="-322263">
              <a:spcBef>
                <a:spcPct val="20000"/>
              </a:spcBef>
              <a:buChar char="•"/>
              <a:tabLst>
                <a:tab pos="182563" algn="l"/>
                <a:tab pos="4127500" algn="l"/>
              </a:tabLst>
              <a:defRPr sz="2400">
                <a:solidFill>
                  <a:srgbClr val="000099"/>
                </a:solidFill>
                <a:latin typeface="Arial" panose="020B0604020202020204" pitchFamily="34" charset="0"/>
              </a:defRPr>
            </a:lvl3pPr>
            <a:lvl4pPr marL="1600200" indent="-228600">
              <a:spcBef>
                <a:spcPct val="20000"/>
              </a:spcBef>
              <a:buChar char="–"/>
              <a:tabLst>
                <a:tab pos="182563" algn="l"/>
                <a:tab pos="4127500" algn="l"/>
              </a:tabLst>
              <a:defRPr sz="2000">
                <a:solidFill>
                  <a:srgbClr val="000099"/>
                </a:solidFill>
                <a:latin typeface="Arial" panose="020B0604020202020204" pitchFamily="34" charset="0"/>
              </a:defRPr>
            </a:lvl4pPr>
            <a:lvl5pPr marL="2057400" indent="-228600">
              <a:spcBef>
                <a:spcPct val="20000"/>
              </a:spcBef>
              <a:buChar char="»"/>
              <a:tabLst>
                <a:tab pos="1825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9pPr>
          </a:lstStyle>
          <a:p>
            <a:pPr lvl="1" eaLnBrk="1" hangingPunct="1">
              <a:buFont typeface="Wingdings" panose="05000000000000000000" pitchFamily="2" charset="2"/>
              <a:buAutoNum type="arabicPeriod" startAt="4"/>
            </a:pPr>
            <a:r>
              <a:rPr lang="es-ES" altLang="es-ES" sz="2000" dirty="0">
                <a:solidFill>
                  <a:srgbClr val="993300"/>
                </a:solidFill>
              </a:rPr>
              <a:t>Cargador software (pertenece a SO): carga el sistema operativo y le transfiere el control una vez cargado</a:t>
            </a:r>
          </a:p>
          <a:p>
            <a:pPr lvl="1" eaLnBrk="1" hangingPunct="1">
              <a:buFont typeface="Wingdings" panose="05000000000000000000" pitchFamily="2" charset="2"/>
              <a:buAutoNum type="arabicPeriod" startAt="4"/>
            </a:pPr>
            <a:r>
              <a:rPr lang="es-ES" altLang="es-ES" sz="2000" dirty="0">
                <a:solidFill>
                  <a:srgbClr val="993300"/>
                </a:solidFill>
              </a:rPr>
              <a:t>Inicialización del sistema operativo:</a:t>
            </a:r>
          </a:p>
          <a:p>
            <a:pPr lvl="2" eaLnBrk="1" hangingPunct="1">
              <a:buFont typeface="Wingdings" panose="05000000000000000000" pitchFamily="2" charset="2"/>
              <a:buChar char="Ø"/>
            </a:pPr>
            <a:r>
              <a:rPr lang="es-ES" altLang="es-ES" sz="1800" dirty="0">
                <a:solidFill>
                  <a:srgbClr val="993300"/>
                </a:solidFill>
              </a:rPr>
              <a:t>Se crean estructuras de datos del sistema operativo</a:t>
            </a:r>
          </a:p>
          <a:p>
            <a:pPr lvl="2" eaLnBrk="1" hangingPunct="1">
              <a:buFont typeface="Wingdings" panose="05000000000000000000" pitchFamily="2" charset="2"/>
              <a:buChar char="Ø"/>
            </a:pPr>
            <a:r>
              <a:rPr lang="es-ES" altLang="es-ES" sz="1800" dirty="0">
                <a:solidFill>
                  <a:srgbClr val="993300"/>
                </a:solidFill>
              </a:rPr>
              <a:t>Comprobación detallada del sistema: detección de nuevos dispositivos, comprobación del sistema de archivos, etc.</a:t>
            </a:r>
          </a:p>
          <a:p>
            <a:pPr lvl="2" eaLnBrk="1" hangingPunct="1">
              <a:buFont typeface="Wingdings" panose="05000000000000000000" pitchFamily="2" charset="2"/>
              <a:buChar char="Ø"/>
            </a:pPr>
            <a:r>
              <a:rPr lang="es-ES" altLang="es-ES" sz="1800" dirty="0">
                <a:solidFill>
                  <a:srgbClr val="993300"/>
                </a:solidFill>
              </a:rPr>
              <a:t>Se cargan los componentes opcionales que procedan del SO</a:t>
            </a:r>
          </a:p>
          <a:p>
            <a:pPr lvl="2" eaLnBrk="1" hangingPunct="1">
              <a:buFont typeface="Wingdings" panose="05000000000000000000" pitchFamily="2" charset="2"/>
              <a:buChar char="Ø"/>
            </a:pPr>
            <a:r>
              <a:rPr lang="es-ES" altLang="es-ES" sz="1800" dirty="0">
                <a:solidFill>
                  <a:srgbClr val="993300"/>
                </a:solidFill>
              </a:rPr>
              <a:t>Se crea uno o más procesos de inicio de sesión</a:t>
            </a:r>
          </a:p>
          <a:p>
            <a:pPr lvl="2" eaLnBrk="1" hangingPunct="1">
              <a:buFont typeface="Wingdings" panose="05000000000000000000" pitchFamily="2" charset="2"/>
              <a:buChar char="Ø"/>
            </a:pPr>
            <a:r>
              <a:rPr lang="es-ES" altLang="es-ES" sz="1800" dirty="0">
                <a:solidFill>
                  <a:srgbClr val="993300"/>
                </a:solidFill>
              </a:rPr>
              <a:t>Tras iniciar sesión, se crea un proceso intérprete de comandos (texto o gráfico)</a:t>
            </a:r>
            <a:endParaRPr lang="es-ES" altLang="es-ES" sz="1800" dirty="0">
              <a:solidFill>
                <a:srgbClr val="993300"/>
              </a:solidFill>
              <a:cs typeface="Arial" panose="020B0604020202020204" pitchFamily="34" charset="0"/>
            </a:endParaRPr>
          </a:p>
        </p:txBody>
      </p:sp>
      <p:pic>
        <p:nvPicPr>
          <p:cNvPr id="11" name="Imagen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99793" y="4871810"/>
            <a:ext cx="2694034" cy="1595467"/>
          </a:xfrm>
          <a:prstGeom prst="rect">
            <a:avLst/>
          </a:prstGeom>
        </p:spPr>
      </p:pic>
      <p:pic>
        <p:nvPicPr>
          <p:cNvPr id="12" name="Imagen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91551" y="4874122"/>
            <a:ext cx="2823313" cy="1593155"/>
          </a:xfrm>
          <a:prstGeom prst="rect">
            <a:avLst/>
          </a:prstGeom>
        </p:spPr>
      </p:pic>
    </p:spTree>
    <p:extLst>
      <p:ext uri="{BB962C8B-B14F-4D97-AF65-F5344CB8AC3E}">
        <p14:creationId xmlns:p14="http://schemas.microsoft.com/office/powerpoint/2010/main" val="738830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Proceso</a:t>
            </a:r>
            <a:endParaRPr lang="en-GB" dirty="0"/>
          </a:p>
        </p:txBody>
      </p:sp>
      <p:sp>
        <p:nvSpPr>
          <p:cNvPr id="30" name="Rectangle 7"/>
          <p:cNvSpPr>
            <a:spLocks noChangeArrowheads="1"/>
          </p:cNvSpPr>
          <p:nvPr/>
        </p:nvSpPr>
        <p:spPr bwMode="auto">
          <a:xfrm>
            <a:off x="611188" y="1196752"/>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Proceso = programa en ejecución</a:t>
            </a:r>
          </a:p>
          <a:p>
            <a:pPr lvl="1" eaLnBrk="1" hangingPunct="1"/>
            <a:r>
              <a:rPr lang="es-ES" altLang="es-ES" sz="2000" dirty="0">
                <a:solidFill>
                  <a:srgbClr val="993300"/>
                </a:solidFill>
              </a:rPr>
              <a:t>Si se ejecuta dos o más veces un mismo programa: procesos distintos</a:t>
            </a:r>
          </a:p>
          <a:p>
            <a:pPr lvl="1" eaLnBrk="1" hangingPunct="1"/>
            <a:r>
              <a:rPr lang="es-ES" altLang="es-ES" sz="2000" dirty="0">
                <a:solidFill>
                  <a:srgbClr val="993300"/>
                </a:solidFill>
              </a:rPr>
              <a:t>Un proceso puede </a:t>
            </a:r>
            <a:r>
              <a:rPr lang="es-ES" altLang="es-ES" sz="2000" dirty="0" smtClean="0">
                <a:solidFill>
                  <a:srgbClr val="993300"/>
                </a:solidFill>
              </a:rPr>
              <a:t>pasar a ejecutar otro programa </a:t>
            </a:r>
            <a:r>
              <a:rPr lang="es-ES" altLang="es-ES" sz="2000" dirty="0">
                <a:solidFill>
                  <a:srgbClr val="993300"/>
                </a:solidFill>
              </a:rPr>
              <a:t>y sigue siendo el mismo </a:t>
            </a:r>
            <a:r>
              <a:rPr lang="es-ES" altLang="es-ES" sz="2000" dirty="0" smtClean="0">
                <a:solidFill>
                  <a:srgbClr val="993300"/>
                </a:solidFill>
              </a:rPr>
              <a:t>proceso</a:t>
            </a:r>
          </a:p>
          <a:p>
            <a:r>
              <a:rPr lang="es-ES" altLang="es-ES" sz="2400" dirty="0" smtClean="0">
                <a:solidFill>
                  <a:srgbClr val="993300"/>
                </a:solidFill>
              </a:rPr>
              <a:t>Abstracciones proporcionadas por núcleo:</a:t>
            </a:r>
            <a:endParaRPr lang="es-ES" altLang="es-ES" sz="2400" dirty="0">
              <a:solidFill>
                <a:srgbClr val="993300"/>
              </a:solidFill>
            </a:endParaRPr>
          </a:p>
          <a:p>
            <a:pPr lvl="1"/>
            <a:r>
              <a:rPr lang="es-ES" altLang="es-ES" sz="2000" dirty="0" smtClean="0">
                <a:solidFill>
                  <a:srgbClr val="993300"/>
                </a:solidFill>
              </a:rPr>
              <a:t>Cada </a:t>
            </a:r>
            <a:r>
              <a:rPr lang="es-ES" altLang="es-ES" sz="2000" dirty="0">
                <a:solidFill>
                  <a:srgbClr val="993300"/>
                </a:solidFill>
              </a:rPr>
              <a:t>proceso tiene su propio </a:t>
            </a:r>
            <a:r>
              <a:rPr lang="es-ES" altLang="es-ES" sz="2000" i="1" dirty="0">
                <a:solidFill>
                  <a:srgbClr val="993300"/>
                </a:solidFill>
              </a:rPr>
              <a:t>espacio de memoria</a:t>
            </a:r>
          </a:p>
          <a:p>
            <a:pPr lvl="1" eaLnBrk="1" hangingPunct="1"/>
            <a:r>
              <a:rPr lang="es-ES" altLang="es-ES" sz="2000" smtClean="0">
                <a:solidFill>
                  <a:srgbClr val="993300"/>
                </a:solidFill>
              </a:rPr>
              <a:t>El </a:t>
            </a:r>
            <a:r>
              <a:rPr lang="es-ES" altLang="es-ES" sz="2000" dirty="0" smtClean="0">
                <a:solidFill>
                  <a:srgbClr val="993300"/>
                </a:solidFill>
              </a:rPr>
              <a:t>núcleo proporciona </a:t>
            </a:r>
            <a:r>
              <a:rPr lang="es-ES" altLang="es-ES" sz="2000" dirty="0">
                <a:solidFill>
                  <a:srgbClr val="993300"/>
                </a:solidFill>
              </a:rPr>
              <a:t>mecanismos de comunicación y </a:t>
            </a:r>
            <a:r>
              <a:rPr lang="es-ES" altLang="es-ES" sz="2000" dirty="0" smtClean="0">
                <a:solidFill>
                  <a:srgbClr val="993300"/>
                </a:solidFill>
              </a:rPr>
              <a:t>sincronización e identificación</a:t>
            </a:r>
            <a:endParaRPr lang="es-ES" altLang="es-ES" sz="2000" dirty="0">
              <a:solidFill>
                <a:srgbClr val="993300"/>
              </a:solidFill>
            </a:endParaRPr>
          </a:p>
          <a:p>
            <a:pPr lvl="1" eaLnBrk="1" hangingPunct="1"/>
            <a:r>
              <a:rPr lang="es-ES" altLang="es-ES" sz="2000" dirty="0" smtClean="0">
                <a:solidFill>
                  <a:srgbClr val="993300"/>
                </a:solidFill>
              </a:rPr>
              <a:t>Un proceso puede crear otros procesos</a:t>
            </a:r>
          </a:p>
          <a:p>
            <a:pPr lvl="1" eaLnBrk="1" hangingPunct="1"/>
            <a:r>
              <a:rPr lang="es-ES" altLang="es-ES" sz="2000" dirty="0" smtClean="0">
                <a:solidFill>
                  <a:srgbClr val="993300"/>
                </a:solidFill>
              </a:rPr>
              <a:t>Un proceso puede solicitar asignación de recursos del sistema</a:t>
            </a:r>
            <a:endParaRPr lang="es-ES" altLang="es-ES" sz="2000" dirty="0">
              <a:solidFill>
                <a:srgbClr val="993300"/>
              </a:solidFill>
            </a:endParaRPr>
          </a:p>
        </p:txBody>
      </p:sp>
      <p:sp>
        <p:nvSpPr>
          <p:cNvPr id="5" name="Marcador de número de diapositiva 4"/>
          <p:cNvSpPr>
            <a:spLocks noGrp="1"/>
          </p:cNvSpPr>
          <p:nvPr>
            <p:ph type="sldNum" sz="quarter" idx="12"/>
          </p:nvPr>
        </p:nvSpPr>
        <p:spPr/>
        <p:txBody>
          <a:bodyPr/>
          <a:lstStyle/>
          <a:p>
            <a:fld id="{132FADFE-3B8F-471C-ABF0-DBC7717ECBBC}" type="slidenum">
              <a:rPr lang="es-ES" smtClean="0"/>
              <a:pPr/>
              <a:t>6</a:t>
            </a:fld>
            <a:endParaRPr lang="es-ES" dirty="0"/>
          </a:p>
        </p:txBody>
      </p:sp>
    </p:spTree>
    <p:extLst>
      <p:ext uri="{BB962C8B-B14F-4D97-AF65-F5344CB8AC3E}">
        <p14:creationId xmlns:p14="http://schemas.microsoft.com/office/powerpoint/2010/main" val="3021568378"/>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hardware</a:t>
            </a:r>
            <a:endParaRPr lang="en-GB" dirty="0"/>
          </a:p>
        </p:txBody>
      </p:sp>
      <p:sp>
        <p:nvSpPr>
          <p:cNvPr id="5" name="4 Subtítulo"/>
          <p:cNvSpPr>
            <a:spLocks noGrp="1"/>
          </p:cNvSpPr>
          <p:nvPr>
            <p:ph type="subTitle" idx="1"/>
          </p:nvPr>
        </p:nvSpPr>
        <p:spPr>
          <a:xfrm>
            <a:off x="2195736" y="2852936"/>
            <a:ext cx="6768752" cy="3552800"/>
          </a:xfrm>
        </p:spPr>
        <p:txBody>
          <a:bodyPr>
            <a:normAutofit fontScale="77500" lnSpcReduction="20000"/>
          </a:bodyPr>
          <a:lstStyle/>
          <a:p>
            <a:pPr marL="514350" indent="-514350" algn="l">
              <a:buFont typeface="+mj-lt"/>
              <a:buAutoNum type="arabicPeriod"/>
            </a:pPr>
            <a:r>
              <a:rPr lang="en-GB" dirty="0" err="1" smtClean="0">
                <a:solidFill>
                  <a:schemeClr val="tx1"/>
                </a:solidFill>
              </a:rPr>
              <a:t>Organización</a:t>
            </a:r>
            <a:r>
              <a:rPr lang="en-GB" dirty="0" smtClean="0">
                <a:solidFill>
                  <a:schemeClr val="tx1"/>
                </a:solidFill>
              </a:rPr>
              <a:t> </a:t>
            </a:r>
            <a:r>
              <a:rPr lang="en-GB" dirty="0" err="1" smtClean="0">
                <a:solidFill>
                  <a:schemeClr val="tx1"/>
                </a:solidFill>
              </a:rPr>
              <a:t>básica</a:t>
            </a:r>
            <a:r>
              <a:rPr lang="en-GB" dirty="0" smtClean="0">
                <a:solidFill>
                  <a:schemeClr val="tx1"/>
                </a:solidFill>
              </a:rPr>
              <a:t> de un </a:t>
            </a:r>
            <a:r>
              <a:rPr lang="en-GB" dirty="0" err="1" smtClean="0">
                <a:solidFill>
                  <a:schemeClr val="tx1"/>
                </a:solidFill>
              </a:rPr>
              <a:t>ordenador</a:t>
            </a:r>
            <a:endParaRPr lang="en-GB" dirty="0" smtClean="0">
              <a:solidFill>
                <a:schemeClr val="tx1"/>
              </a:solidFill>
            </a:endParaRPr>
          </a:p>
          <a:p>
            <a:pPr marL="514350" indent="-514350" algn="l">
              <a:buFont typeface="+mj-lt"/>
              <a:buAutoNum type="arabicPeriod"/>
            </a:pPr>
            <a:r>
              <a:rPr lang="en-GB" dirty="0" smtClean="0">
                <a:solidFill>
                  <a:schemeClr val="tx1"/>
                </a:solidFill>
              </a:rPr>
              <a:t>El </a:t>
            </a:r>
            <a:r>
              <a:rPr lang="en-GB" dirty="0" err="1" smtClean="0">
                <a:solidFill>
                  <a:schemeClr val="tx1"/>
                </a:solidFill>
              </a:rPr>
              <a:t>procesador</a:t>
            </a:r>
            <a:r>
              <a:rPr lang="en-GB" dirty="0" smtClean="0">
                <a:solidFill>
                  <a:schemeClr val="tx1"/>
                </a:solidFill>
              </a:rPr>
              <a:t>. </a:t>
            </a:r>
            <a:r>
              <a:rPr lang="en-GB" dirty="0" err="1" smtClean="0">
                <a:solidFill>
                  <a:schemeClr val="tx1"/>
                </a:solidFill>
              </a:rPr>
              <a:t>Modos</a:t>
            </a:r>
            <a:r>
              <a:rPr lang="en-GB" dirty="0" smtClean="0">
                <a:solidFill>
                  <a:schemeClr val="tx1"/>
                </a:solidFill>
              </a:rPr>
              <a:t> de </a:t>
            </a:r>
            <a:r>
              <a:rPr lang="en-GB" dirty="0" err="1" smtClean="0">
                <a:solidFill>
                  <a:schemeClr val="tx1"/>
                </a:solidFill>
              </a:rPr>
              <a:t>ejecución</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Interrupciones</a:t>
            </a:r>
            <a:r>
              <a:rPr lang="en-GB" dirty="0" smtClean="0">
                <a:solidFill>
                  <a:schemeClr val="tx1"/>
                </a:solidFill>
              </a:rPr>
              <a:t> y </a:t>
            </a:r>
            <a:r>
              <a:rPr lang="en-GB" dirty="0" err="1" smtClean="0">
                <a:solidFill>
                  <a:schemeClr val="tx1"/>
                </a:solidFill>
              </a:rPr>
              <a:t>Excepciones</a:t>
            </a:r>
            <a:endParaRPr lang="en-GB" dirty="0" smtClean="0">
              <a:solidFill>
                <a:schemeClr val="tx1"/>
              </a:solidFill>
            </a:endParaRPr>
          </a:p>
          <a:p>
            <a:pPr marL="514350" indent="-514350" algn="l">
              <a:buFont typeface="+mj-lt"/>
              <a:buAutoNum type="arabicPeriod"/>
            </a:pPr>
            <a:r>
              <a:rPr lang="en-GB" smtClean="0">
                <a:solidFill>
                  <a:schemeClr val="tx1"/>
                </a:solidFill>
              </a:rPr>
              <a:t>Memoria</a:t>
            </a:r>
          </a:p>
          <a:p>
            <a:pPr marL="514350" indent="-514350" algn="l">
              <a:buFont typeface="+mj-lt"/>
              <a:buAutoNum type="arabicPeriod"/>
            </a:pPr>
            <a:r>
              <a:rPr lang="en-GB" smtClean="0">
                <a:solidFill>
                  <a:schemeClr val="tx1"/>
                </a:solidFill>
              </a:rPr>
              <a:t>Acceso a dispositivos</a:t>
            </a:r>
            <a:endParaRPr lang="en-GB" dirty="0" smtClean="0">
              <a:solidFill>
                <a:schemeClr val="tx1"/>
              </a:solidFill>
            </a:endParaRPr>
          </a:p>
          <a:p>
            <a:pPr marL="514350" indent="-514350" algn="l">
              <a:buFont typeface="+mj-lt"/>
              <a:buAutoNum type="arabicPeriod"/>
            </a:pPr>
            <a:r>
              <a:rPr lang="en-GB" dirty="0" err="1" smtClean="0">
                <a:solidFill>
                  <a:schemeClr val="tx1"/>
                </a:solidFill>
              </a:rPr>
              <a:t>Unidades</a:t>
            </a:r>
            <a:r>
              <a:rPr lang="en-GB" dirty="0" smtClean="0">
                <a:solidFill>
                  <a:schemeClr val="tx1"/>
                </a:solidFill>
              </a:rPr>
              <a:t> de </a:t>
            </a:r>
            <a:r>
              <a:rPr lang="en-GB" dirty="0" err="1" smtClean="0">
                <a:solidFill>
                  <a:schemeClr val="tx1"/>
                </a:solidFill>
              </a:rPr>
              <a:t>almacenamiento</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Interfaz</a:t>
            </a:r>
            <a:r>
              <a:rPr lang="en-GB" dirty="0" smtClean="0">
                <a:solidFill>
                  <a:schemeClr val="tx1"/>
                </a:solidFill>
              </a:rPr>
              <a:t> de </a:t>
            </a:r>
            <a:r>
              <a:rPr lang="en-GB" dirty="0" err="1" smtClean="0">
                <a:solidFill>
                  <a:schemeClr val="tx1"/>
                </a:solidFill>
              </a:rPr>
              <a:t>usuario</a:t>
            </a:r>
            <a:endParaRPr lang="en-GB" dirty="0" smtClean="0">
              <a:solidFill>
                <a:schemeClr val="tx1"/>
              </a:solidFill>
            </a:endParaRPr>
          </a:p>
          <a:p>
            <a:pPr marL="514350" indent="-514350" algn="l">
              <a:buFont typeface="+mj-lt"/>
              <a:buAutoNum type="arabicPeriod"/>
            </a:pPr>
            <a:r>
              <a:rPr lang="en-GB" dirty="0" err="1" smtClean="0">
                <a:solidFill>
                  <a:schemeClr val="tx1"/>
                </a:solidFill>
              </a:rPr>
              <a:t>Arranque</a:t>
            </a:r>
            <a:r>
              <a:rPr lang="en-GB" dirty="0" smtClean="0">
                <a:solidFill>
                  <a:schemeClr val="tx1"/>
                </a:solidFill>
              </a:rPr>
              <a:t> del Sistema</a:t>
            </a:r>
          </a:p>
          <a:p>
            <a:pPr marL="514350" indent="-514350" algn="l">
              <a:buFont typeface="+mj-lt"/>
              <a:buAutoNum type="arabicPeriod"/>
            </a:pPr>
            <a:r>
              <a:rPr lang="en-GB" dirty="0" err="1" smtClean="0">
                <a:solidFill>
                  <a:schemeClr val="tx1"/>
                </a:solidFill>
              </a:rPr>
              <a:t>Terminología</a:t>
            </a:r>
            <a:r>
              <a:rPr lang="en-GB" dirty="0" smtClean="0">
                <a:solidFill>
                  <a:schemeClr val="tx1"/>
                </a:solidFill>
              </a:rPr>
              <a:t> de </a:t>
            </a:r>
            <a:r>
              <a:rPr lang="en-GB" dirty="0" err="1" smtClean="0">
                <a:solidFill>
                  <a:schemeClr val="tx1"/>
                </a:solidFill>
              </a:rPr>
              <a:t>redes</a:t>
            </a:r>
            <a:endParaRPr lang="en-GB" dirty="0">
              <a:solidFill>
                <a:schemeClr val="tx1"/>
              </a:solidFill>
            </a:endParaRPr>
          </a:p>
        </p:txBody>
      </p:sp>
    </p:spTree>
    <p:extLst>
      <p:ext uri="{BB962C8B-B14F-4D97-AF65-F5344CB8AC3E}">
        <p14:creationId xmlns:p14="http://schemas.microsoft.com/office/powerpoint/2010/main" val="2727872851"/>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Terminología</a:t>
            </a:r>
            <a:r>
              <a:rPr lang="en-GB" dirty="0" smtClean="0"/>
              <a:t> de </a:t>
            </a:r>
            <a:r>
              <a:rPr lang="en-GB" dirty="0" err="1" smtClean="0"/>
              <a:t>redes</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61</a:t>
            </a:fld>
            <a:endParaRPr lang="es-ES" dirty="0"/>
          </a:p>
        </p:txBody>
      </p:sp>
      <p:sp>
        <p:nvSpPr>
          <p:cNvPr id="8" name="Rectangle 4"/>
          <p:cNvSpPr>
            <a:spLocks noChangeArrowheads="1"/>
          </p:cNvSpPr>
          <p:nvPr/>
        </p:nvSpPr>
        <p:spPr bwMode="auto">
          <a:xfrm>
            <a:off x="457200" y="1341438"/>
            <a:ext cx="8218488"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5125" indent="-365125">
              <a:spcBef>
                <a:spcPct val="20000"/>
              </a:spcBef>
              <a:buFont typeface="Wingdings" panose="05000000000000000000" pitchFamily="2" charset="2"/>
              <a:buChar char="v"/>
              <a:tabLst>
                <a:tab pos="182563" algn="l"/>
                <a:tab pos="4127500" algn="l"/>
              </a:tabLst>
              <a:defRPr sz="3200">
                <a:solidFill>
                  <a:srgbClr val="000099"/>
                </a:solidFill>
                <a:latin typeface="Arial" panose="020B0604020202020204" pitchFamily="34" charset="0"/>
              </a:defRPr>
            </a:lvl1pPr>
            <a:lvl2pPr marL="544513" indent="295275">
              <a:spcBef>
                <a:spcPct val="20000"/>
              </a:spcBef>
              <a:buFont typeface="Wingdings" panose="05000000000000000000" pitchFamily="2" charset="2"/>
              <a:buChar char="Ø"/>
              <a:tabLst>
                <a:tab pos="182563" algn="l"/>
                <a:tab pos="4127500" algn="l"/>
              </a:tabLst>
              <a:defRPr sz="2800">
                <a:solidFill>
                  <a:srgbClr val="000099"/>
                </a:solidFill>
                <a:latin typeface="Arial" panose="020B0604020202020204" pitchFamily="34" charset="0"/>
              </a:defRPr>
            </a:lvl2pPr>
            <a:lvl3pPr marL="1431925" indent="-349250">
              <a:spcBef>
                <a:spcPct val="20000"/>
              </a:spcBef>
              <a:buChar char="•"/>
              <a:tabLst>
                <a:tab pos="182563" algn="l"/>
                <a:tab pos="4127500" algn="l"/>
              </a:tabLst>
              <a:defRPr sz="2400">
                <a:solidFill>
                  <a:srgbClr val="000099"/>
                </a:solidFill>
                <a:latin typeface="Arial" panose="020B0604020202020204" pitchFamily="34" charset="0"/>
              </a:defRPr>
            </a:lvl3pPr>
            <a:lvl4pPr marL="1600200" indent="-228600">
              <a:spcBef>
                <a:spcPct val="20000"/>
              </a:spcBef>
              <a:buChar char="–"/>
              <a:tabLst>
                <a:tab pos="182563" algn="l"/>
                <a:tab pos="4127500" algn="l"/>
              </a:tabLst>
              <a:defRPr sz="2000">
                <a:solidFill>
                  <a:srgbClr val="000099"/>
                </a:solidFill>
                <a:latin typeface="Arial" panose="020B0604020202020204" pitchFamily="34" charset="0"/>
              </a:defRPr>
            </a:lvl4pPr>
            <a:lvl5pPr marL="2057400" indent="-228600">
              <a:spcBef>
                <a:spcPct val="20000"/>
              </a:spcBef>
              <a:buChar char="»"/>
              <a:tabLst>
                <a:tab pos="1825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9pPr>
          </a:lstStyle>
          <a:p>
            <a:pPr eaLnBrk="1" hangingPunct="1"/>
            <a:r>
              <a:rPr lang="es-ES" altLang="es-ES" sz="2400" b="1" dirty="0" smtClean="0">
                <a:solidFill>
                  <a:srgbClr val="993300"/>
                </a:solidFill>
              </a:rPr>
              <a:t>Dirección IP</a:t>
            </a:r>
            <a:r>
              <a:rPr lang="es-ES" altLang="es-ES" sz="2400" dirty="0" smtClean="0">
                <a:solidFill>
                  <a:srgbClr val="993300"/>
                </a:solidFill>
              </a:rPr>
              <a:t>: Dirección que identifica a cada ordenador o dispositivo en internet o en una red privada</a:t>
            </a:r>
          </a:p>
          <a:p>
            <a:pPr lvl="1"/>
            <a:r>
              <a:rPr lang="es-ES" altLang="es-ES" sz="2000" dirty="0" smtClean="0">
                <a:solidFill>
                  <a:srgbClr val="993300"/>
                </a:solidFill>
              </a:rPr>
              <a:t>Dos tipos de direcciones: </a:t>
            </a:r>
          </a:p>
          <a:p>
            <a:pPr lvl="2"/>
            <a:r>
              <a:rPr lang="es-ES" altLang="es-ES" sz="1600" dirty="0" smtClean="0">
                <a:solidFill>
                  <a:srgbClr val="993300"/>
                </a:solidFill>
              </a:rPr>
              <a:t>IPv4 (direcciones de 32 bits)</a:t>
            </a:r>
          </a:p>
          <a:p>
            <a:pPr lvl="2"/>
            <a:r>
              <a:rPr lang="es-ES" altLang="es-ES" sz="1600" dirty="0" smtClean="0">
                <a:solidFill>
                  <a:srgbClr val="993300"/>
                </a:solidFill>
              </a:rPr>
              <a:t>IPv6 (direcciones de 128 bits)</a:t>
            </a:r>
          </a:p>
          <a:p>
            <a:pPr lvl="1"/>
            <a:r>
              <a:rPr lang="es-ES" altLang="es-ES" sz="2000" dirty="0">
                <a:solidFill>
                  <a:srgbClr val="993300"/>
                </a:solidFill>
              </a:rPr>
              <a:t>Rangos </a:t>
            </a:r>
            <a:r>
              <a:rPr lang="es-ES" altLang="es-ES" sz="2000" dirty="0" smtClean="0">
                <a:solidFill>
                  <a:srgbClr val="993300"/>
                </a:solidFill>
              </a:rPr>
              <a:t>de direcciones IPv4 en </a:t>
            </a:r>
            <a:r>
              <a:rPr lang="es-ES" altLang="es-ES" sz="2000" dirty="0">
                <a:solidFill>
                  <a:srgbClr val="993300"/>
                </a:solidFill>
              </a:rPr>
              <a:t>notación CIDR</a:t>
            </a:r>
            <a:r>
              <a:rPr lang="es-ES" altLang="es-ES" sz="2000" dirty="0" smtClean="0">
                <a:solidFill>
                  <a:srgbClr val="993300"/>
                </a:solidFill>
              </a:rPr>
              <a:t>:</a:t>
            </a:r>
          </a:p>
          <a:p>
            <a:pPr lvl="2"/>
            <a:r>
              <a:rPr lang="es-ES" altLang="es-ES" sz="1600" dirty="0" smtClean="0">
                <a:solidFill>
                  <a:srgbClr val="993300"/>
                </a:solidFill>
              </a:rPr>
              <a:t>Formato: </a:t>
            </a:r>
            <a:r>
              <a:rPr lang="es-ES" altLang="es-ES" sz="1600" dirty="0" err="1">
                <a:solidFill>
                  <a:srgbClr val="993300"/>
                </a:solidFill>
              </a:rPr>
              <a:t>xxx.xxxx.xxxx.xxxx</a:t>
            </a:r>
            <a:r>
              <a:rPr lang="es-ES" altLang="es-ES" sz="1600" dirty="0">
                <a:solidFill>
                  <a:srgbClr val="993300"/>
                </a:solidFill>
              </a:rPr>
              <a:t>/n</a:t>
            </a:r>
          </a:p>
          <a:p>
            <a:pPr lvl="2"/>
            <a:r>
              <a:rPr lang="es-ES" altLang="es-ES" sz="1600" dirty="0" smtClean="0">
                <a:solidFill>
                  <a:srgbClr val="993300"/>
                </a:solidFill>
              </a:rPr>
              <a:t>n </a:t>
            </a:r>
            <a:r>
              <a:rPr lang="es-ES" altLang="es-ES" sz="1600" dirty="0">
                <a:solidFill>
                  <a:srgbClr val="993300"/>
                </a:solidFill>
              </a:rPr>
              <a:t>= Número de bits que se usan para la máscara de red </a:t>
            </a:r>
          </a:p>
          <a:p>
            <a:pPr lvl="2"/>
            <a:r>
              <a:rPr lang="es-ES" altLang="es-ES" sz="1600" dirty="0">
                <a:solidFill>
                  <a:srgbClr val="993300"/>
                </a:solidFill>
              </a:rPr>
              <a:t>Hay disponibles por tanto 32-n bits para hosts</a:t>
            </a:r>
          </a:p>
          <a:p>
            <a:pPr lvl="1"/>
            <a:r>
              <a:rPr lang="es-ES" altLang="es-ES" sz="2000" dirty="0" smtClean="0">
                <a:solidFill>
                  <a:srgbClr val="993300"/>
                </a:solidFill>
              </a:rPr>
              <a:t>En IPv4, los siguientes rangos de direcciones se usan para redes privadas:</a:t>
            </a:r>
          </a:p>
          <a:p>
            <a:pPr lvl="2"/>
            <a:r>
              <a:rPr lang="es-ES" altLang="es-ES" sz="1600" dirty="0" smtClean="0">
                <a:solidFill>
                  <a:srgbClr val="993300"/>
                </a:solidFill>
              </a:rPr>
              <a:t>10.0.0.0 a 10.255.255.255 (Clase A, 24 bits para hosts)</a:t>
            </a:r>
          </a:p>
          <a:p>
            <a:pPr lvl="2"/>
            <a:r>
              <a:rPr lang="es-ES" altLang="es-ES" sz="1600" dirty="0" smtClean="0">
                <a:solidFill>
                  <a:srgbClr val="993300"/>
                </a:solidFill>
              </a:rPr>
              <a:t>172.16.0.0 a 172.31.255.255 (Clase B, 20 bits para hosts)</a:t>
            </a:r>
          </a:p>
          <a:p>
            <a:pPr lvl="2"/>
            <a:r>
              <a:rPr lang="es-ES" altLang="es-ES" sz="1600" dirty="0" smtClean="0">
                <a:solidFill>
                  <a:srgbClr val="993300"/>
                </a:solidFill>
              </a:rPr>
              <a:t>192.168.0.0 a 192.168.255.255 (Clase C, 16 bits para hosts)</a:t>
            </a:r>
          </a:p>
          <a:p>
            <a:pPr lvl="1"/>
            <a:r>
              <a:rPr lang="es-ES" altLang="es-ES" sz="2000" dirty="0" smtClean="0">
                <a:solidFill>
                  <a:srgbClr val="993300"/>
                </a:solidFill>
              </a:rPr>
              <a:t>En IPv6, las direcciones privadas comienzan por FD</a:t>
            </a:r>
            <a:endParaRPr lang="es-ES" altLang="es-ES" sz="2000" dirty="0">
              <a:solidFill>
                <a:srgbClr val="993300"/>
              </a:solidFill>
              <a:cs typeface="Arial" panose="020B0604020202020204" pitchFamily="34" charset="0"/>
            </a:endParaRPr>
          </a:p>
        </p:txBody>
      </p:sp>
    </p:spTree>
    <p:extLst>
      <p:ext uri="{BB962C8B-B14F-4D97-AF65-F5344CB8AC3E}">
        <p14:creationId xmlns:p14="http://schemas.microsoft.com/office/powerpoint/2010/main" val="1792661934"/>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Terminología</a:t>
            </a:r>
            <a:r>
              <a:rPr lang="en-GB" dirty="0" smtClean="0"/>
              <a:t> de </a:t>
            </a:r>
            <a:r>
              <a:rPr lang="en-GB" dirty="0" err="1" smtClean="0"/>
              <a:t>redes</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62</a:t>
            </a:fld>
            <a:endParaRPr lang="es-ES" dirty="0"/>
          </a:p>
        </p:txBody>
      </p:sp>
      <p:sp>
        <p:nvSpPr>
          <p:cNvPr id="8" name="Rectangle 4"/>
          <p:cNvSpPr>
            <a:spLocks noChangeArrowheads="1"/>
          </p:cNvSpPr>
          <p:nvPr/>
        </p:nvSpPr>
        <p:spPr bwMode="auto">
          <a:xfrm>
            <a:off x="457200" y="1341438"/>
            <a:ext cx="8218488"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5125" indent="-365125">
              <a:spcBef>
                <a:spcPct val="20000"/>
              </a:spcBef>
              <a:buFont typeface="Wingdings" panose="05000000000000000000" pitchFamily="2" charset="2"/>
              <a:buChar char="v"/>
              <a:tabLst>
                <a:tab pos="182563" algn="l"/>
                <a:tab pos="4127500" algn="l"/>
              </a:tabLst>
              <a:defRPr sz="3200">
                <a:solidFill>
                  <a:srgbClr val="000099"/>
                </a:solidFill>
                <a:latin typeface="Arial" panose="020B0604020202020204" pitchFamily="34" charset="0"/>
              </a:defRPr>
            </a:lvl1pPr>
            <a:lvl2pPr marL="544513" indent="295275">
              <a:spcBef>
                <a:spcPct val="20000"/>
              </a:spcBef>
              <a:buFont typeface="Wingdings" panose="05000000000000000000" pitchFamily="2" charset="2"/>
              <a:buChar char="Ø"/>
              <a:tabLst>
                <a:tab pos="182563" algn="l"/>
                <a:tab pos="4127500" algn="l"/>
              </a:tabLst>
              <a:defRPr sz="2800">
                <a:solidFill>
                  <a:srgbClr val="000099"/>
                </a:solidFill>
                <a:latin typeface="Arial" panose="020B0604020202020204" pitchFamily="34" charset="0"/>
              </a:defRPr>
            </a:lvl2pPr>
            <a:lvl3pPr marL="1431925" indent="-349250">
              <a:spcBef>
                <a:spcPct val="20000"/>
              </a:spcBef>
              <a:buChar char="•"/>
              <a:tabLst>
                <a:tab pos="182563" algn="l"/>
                <a:tab pos="4127500" algn="l"/>
              </a:tabLst>
              <a:defRPr sz="2400">
                <a:solidFill>
                  <a:srgbClr val="000099"/>
                </a:solidFill>
                <a:latin typeface="Arial" panose="020B0604020202020204" pitchFamily="34" charset="0"/>
              </a:defRPr>
            </a:lvl3pPr>
            <a:lvl4pPr marL="1600200" indent="-228600">
              <a:spcBef>
                <a:spcPct val="20000"/>
              </a:spcBef>
              <a:buChar char="–"/>
              <a:tabLst>
                <a:tab pos="182563" algn="l"/>
                <a:tab pos="4127500" algn="l"/>
              </a:tabLst>
              <a:defRPr sz="2000">
                <a:solidFill>
                  <a:srgbClr val="000099"/>
                </a:solidFill>
                <a:latin typeface="Arial" panose="020B0604020202020204" pitchFamily="34" charset="0"/>
              </a:defRPr>
            </a:lvl4pPr>
            <a:lvl5pPr marL="2057400" indent="-228600">
              <a:spcBef>
                <a:spcPct val="20000"/>
              </a:spcBef>
              <a:buChar char="»"/>
              <a:tabLst>
                <a:tab pos="1825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9pPr>
          </a:lstStyle>
          <a:p>
            <a:pPr eaLnBrk="1" hangingPunct="1"/>
            <a:r>
              <a:rPr lang="es-ES" altLang="es-ES" sz="2400" b="1" dirty="0" smtClean="0">
                <a:solidFill>
                  <a:srgbClr val="993300"/>
                </a:solidFill>
              </a:rPr>
              <a:t>Adaptador de red</a:t>
            </a:r>
            <a:r>
              <a:rPr lang="es-ES" altLang="es-ES" sz="2400" dirty="0" smtClean="0">
                <a:solidFill>
                  <a:srgbClr val="993300"/>
                </a:solidFill>
              </a:rPr>
              <a:t>: Dispositivo que permite conectar un ordenador a una red</a:t>
            </a:r>
          </a:p>
          <a:p>
            <a:pPr lvl="1"/>
            <a:r>
              <a:rPr lang="es-ES" altLang="es-ES" sz="2000" dirty="0" smtClean="0">
                <a:solidFill>
                  <a:srgbClr val="993300"/>
                </a:solidFill>
              </a:rPr>
              <a:t>Si un sistema está conectado a más de una red, necesita un adaptador por red</a:t>
            </a:r>
          </a:p>
          <a:p>
            <a:pPr lvl="1"/>
            <a:endParaRPr lang="es-ES" altLang="es-ES" sz="2000" dirty="0">
              <a:solidFill>
                <a:srgbClr val="993300"/>
              </a:solidFill>
            </a:endParaRPr>
          </a:p>
          <a:p>
            <a:r>
              <a:rPr lang="es-ES" altLang="es-ES" sz="2400" b="1" dirty="0">
                <a:solidFill>
                  <a:srgbClr val="993300"/>
                </a:solidFill>
                <a:cs typeface="Arial" panose="020B0604020202020204" pitchFamily="34" charset="0"/>
              </a:rPr>
              <a:t>Dirección MAC</a:t>
            </a:r>
            <a:r>
              <a:rPr lang="es-ES" altLang="es-ES" sz="2400" dirty="0">
                <a:solidFill>
                  <a:srgbClr val="993300"/>
                </a:solidFill>
                <a:cs typeface="Arial" panose="020B0604020202020204" pitchFamily="34" charset="0"/>
              </a:rPr>
              <a:t>: Dirección que identifica a un adaptador de red dentro de una red local</a:t>
            </a:r>
          </a:p>
          <a:p>
            <a:pPr lvl="1"/>
            <a:r>
              <a:rPr lang="es-ES" altLang="es-ES" sz="2000" dirty="0">
                <a:solidFill>
                  <a:srgbClr val="993300"/>
                </a:solidFill>
                <a:cs typeface="Arial" panose="020B0604020202020204" pitchFamily="34" charset="0"/>
              </a:rPr>
              <a:t>Se usan 48 bits (6 bloques de dos caracteres hexadecimales)</a:t>
            </a:r>
          </a:p>
          <a:p>
            <a:pPr marL="0" indent="0">
              <a:buNone/>
            </a:pPr>
            <a:endParaRPr lang="es-ES" altLang="es-ES" sz="2400" dirty="0" smtClean="0">
              <a:solidFill>
                <a:srgbClr val="993300"/>
              </a:solidFill>
            </a:endParaRPr>
          </a:p>
        </p:txBody>
      </p:sp>
      <p:pic>
        <p:nvPicPr>
          <p:cNvPr id="5" name="Imagen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63888" y="4581128"/>
            <a:ext cx="1973629" cy="1198980"/>
          </a:xfrm>
          <a:prstGeom prst="rect">
            <a:avLst/>
          </a:prstGeom>
        </p:spPr>
      </p:pic>
    </p:spTree>
    <p:extLst>
      <p:ext uri="{BB962C8B-B14F-4D97-AF65-F5344CB8AC3E}">
        <p14:creationId xmlns:p14="http://schemas.microsoft.com/office/powerpoint/2010/main" val="2238355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Terminología</a:t>
            </a:r>
            <a:r>
              <a:rPr lang="en-GB" dirty="0" smtClean="0"/>
              <a:t> de </a:t>
            </a:r>
            <a:r>
              <a:rPr lang="en-GB" dirty="0" err="1" smtClean="0"/>
              <a:t>redes</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63</a:t>
            </a:fld>
            <a:endParaRPr lang="es-ES" dirty="0"/>
          </a:p>
        </p:txBody>
      </p:sp>
      <p:sp>
        <p:nvSpPr>
          <p:cNvPr id="8" name="Rectangle 4"/>
          <p:cNvSpPr>
            <a:spLocks noChangeArrowheads="1"/>
          </p:cNvSpPr>
          <p:nvPr/>
        </p:nvSpPr>
        <p:spPr bwMode="auto">
          <a:xfrm>
            <a:off x="457200" y="1341438"/>
            <a:ext cx="8218488"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5125" indent="-365125">
              <a:spcBef>
                <a:spcPct val="20000"/>
              </a:spcBef>
              <a:buFont typeface="Wingdings" panose="05000000000000000000" pitchFamily="2" charset="2"/>
              <a:buChar char="v"/>
              <a:tabLst>
                <a:tab pos="182563" algn="l"/>
                <a:tab pos="4127500" algn="l"/>
              </a:tabLst>
              <a:defRPr sz="3200">
                <a:solidFill>
                  <a:srgbClr val="000099"/>
                </a:solidFill>
                <a:latin typeface="Arial" panose="020B0604020202020204" pitchFamily="34" charset="0"/>
              </a:defRPr>
            </a:lvl1pPr>
            <a:lvl2pPr marL="544513" indent="295275">
              <a:spcBef>
                <a:spcPct val="20000"/>
              </a:spcBef>
              <a:buFont typeface="Wingdings" panose="05000000000000000000" pitchFamily="2" charset="2"/>
              <a:buChar char="Ø"/>
              <a:tabLst>
                <a:tab pos="182563" algn="l"/>
                <a:tab pos="4127500" algn="l"/>
              </a:tabLst>
              <a:defRPr sz="2800">
                <a:solidFill>
                  <a:srgbClr val="000099"/>
                </a:solidFill>
                <a:latin typeface="Arial" panose="020B0604020202020204" pitchFamily="34" charset="0"/>
              </a:defRPr>
            </a:lvl2pPr>
            <a:lvl3pPr marL="1431925" indent="-349250">
              <a:spcBef>
                <a:spcPct val="20000"/>
              </a:spcBef>
              <a:buChar char="•"/>
              <a:tabLst>
                <a:tab pos="182563" algn="l"/>
                <a:tab pos="4127500" algn="l"/>
              </a:tabLst>
              <a:defRPr sz="2400">
                <a:solidFill>
                  <a:srgbClr val="000099"/>
                </a:solidFill>
                <a:latin typeface="Arial" panose="020B0604020202020204" pitchFamily="34" charset="0"/>
              </a:defRPr>
            </a:lvl3pPr>
            <a:lvl4pPr marL="1600200" indent="-228600">
              <a:spcBef>
                <a:spcPct val="20000"/>
              </a:spcBef>
              <a:buChar char="–"/>
              <a:tabLst>
                <a:tab pos="182563" algn="l"/>
                <a:tab pos="4127500" algn="l"/>
              </a:tabLst>
              <a:defRPr sz="2000">
                <a:solidFill>
                  <a:srgbClr val="000099"/>
                </a:solidFill>
                <a:latin typeface="Arial" panose="020B0604020202020204" pitchFamily="34" charset="0"/>
              </a:defRPr>
            </a:lvl4pPr>
            <a:lvl5pPr marL="2057400" indent="-228600">
              <a:spcBef>
                <a:spcPct val="20000"/>
              </a:spcBef>
              <a:buChar char="»"/>
              <a:tabLst>
                <a:tab pos="1825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9pPr>
          </a:lstStyle>
          <a:p>
            <a:pPr eaLnBrk="1" hangingPunct="1"/>
            <a:r>
              <a:rPr lang="es-ES" altLang="es-ES" sz="2400" b="1" dirty="0" err="1" smtClean="0">
                <a:solidFill>
                  <a:srgbClr val="993300"/>
                </a:solidFill>
              </a:rPr>
              <a:t>Switch</a:t>
            </a:r>
            <a:r>
              <a:rPr lang="es-ES" altLang="es-ES" sz="2400" b="1" dirty="0" smtClean="0">
                <a:solidFill>
                  <a:srgbClr val="993300"/>
                </a:solidFill>
              </a:rPr>
              <a:t> (conmutador de red)</a:t>
            </a:r>
            <a:r>
              <a:rPr lang="es-ES" altLang="es-ES" sz="2400" dirty="0" smtClean="0">
                <a:solidFill>
                  <a:srgbClr val="993300"/>
                </a:solidFill>
              </a:rPr>
              <a:t>: Dispositivo que conecta múltiples segmentos de red, pasando selectivamente información de un segmento a otro</a:t>
            </a:r>
            <a:endParaRPr lang="es-ES" altLang="es-ES" sz="2000" dirty="0">
              <a:solidFill>
                <a:srgbClr val="993300"/>
              </a:solidFill>
              <a:cs typeface="Arial" panose="020B0604020202020204" pitchFamily="34" charset="0"/>
            </a:endParaRPr>
          </a:p>
        </p:txBody>
      </p:sp>
      <p:pic>
        <p:nvPicPr>
          <p:cNvPr id="7" name="Imagen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13889" y="2492896"/>
            <a:ext cx="1930558" cy="1124148"/>
          </a:xfrm>
          <a:prstGeom prst="rect">
            <a:avLst/>
          </a:prstGeom>
          <a:scene3d>
            <a:camera prst="orthographicFront">
              <a:rot lat="0" lon="10800000" rev="0"/>
            </a:camera>
            <a:lightRig rig="threePt" dir="t"/>
          </a:scene3d>
        </p:spPr>
      </p:pic>
      <p:pic>
        <p:nvPicPr>
          <p:cNvPr id="9" name="Imagen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14078" y="3873636"/>
            <a:ext cx="1930558" cy="1124148"/>
          </a:xfrm>
          <a:prstGeom prst="rect">
            <a:avLst/>
          </a:prstGeom>
          <a:scene3d>
            <a:camera prst="orthographicFront">
              <a:rot lat="0" lon="10800000" rev="0"/>
            </a:camera>
            <a:lightRig rig="threePt" dir="t"/>
          </a:scene3d>
        </p:spPr>
      </p:pic>
      <p:pic>
        <p:nvPicPr>
          <p:cNvPr id="10" name="Imagen 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56342" y="4217645"/>
            <a:ext cx="1839962" cy="689986"/>
          </a:xfrm>
          <a:prstGeom prst="rect">
            <a:avLst/>
          </a:prstGeom>
        </p:spPr>
      </p:pic>
      <p:pic>
        <p:nvPicPr>
          <p:cNvPr id="17" name="Imagen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88590" y="5450764"/>
            <a:ext cx="1930558" cy="1124148"/>
          </a:xfrm>
          <a:prstGeom prst="rect">
            <a:avLst/>
          </a:prstGeom>
          <a:scene3d>
            <a:camera prst="orthographicFront">
              <a:rot lat="0" lon="10800000" rev="0"/>
            </a:camera>
            <a:lightRig rig="threePt" dir="t"/>
          </a:scene3d>
        </p:spPr>
      </p:pic>
      <p:sp>
        <p:nvSpPr>
          <p:cNvPr id="3" name="Flecha izquierda y arriba 2"/>
          <p:cNvSpPr/>
          <p:nvPr/>
        </p:nvSpPr>
        <p:spPr>
          <a:xfrm rot="10800000">
            <a:off x="4832197" y="2792606"/>
            <a:ext cx="1224136" cy="1370554"/>
          </a:xfrm>
          <a:prstGeom prst="leftUpArrow">
            <a:avLst>
              <a:gd name="adj1" fmla="val 19727"/>
              <a:gd name="adj2" fmla="val 25000"/>
              <a:gd name="adj3" fmla="val 25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8" name="Flecha izquierda y arriba 17"/>
          <p:cNvSpPr/>
          <p:nvPr/>
        </p:nvSpPr>
        <p:spPr>
          <a:xfrm rot="5400000">
            <a:off x="4832196" y="4936276"/>
            <a:ext cx="1224136" cy="1370554"/>
          </a:xfrm>
          <a:prstGeom prst="leftUpArrow">
            <a:avLst>
              <a:gd name="adj1" fmla="val 19727"/>
              <a:gd name="adj2" fmla="val 25000"/>
              <a:gd name="adj3" fmla="val 25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9" name="Flecha izquierda y derecha 18"/>
          <p:cNvSpPr/>
          <p:nvPr/>
        </p:nvSpPr>
        <p:spPr>
          <a:xfrm>
            <a:off x="5249997" y="4265014"/>
            <a:ext cx="727783" cy="471921"/>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0" name="Flecha izquierda y derecha 19"/>
          <p:cNvSpPr/>
          <p:nvPr/>
        </p:nvSpPr>
        <p:spPr>
          <a:xfrm>
            <a:off x="2774676" y="4326677"/>
            <a:ext cx="727783" cy="471921"/>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21" name="Picture 3" descr="C:\Users\jperez\AppData\Local\Microsoft\Windows\Temporary Internet Files\Content.IE5\0X74NRBI\MC900434845[1].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75656" y="3827099"/>
            <a:ext cx="1623665" cy="1623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13645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p:cTn id="28" dur="500" fill="hold"/>
                                        <p:tgtEl>
                                          <p:spTgt spid="3"/>
                                        </p:tgtEl>
                                        <p:attrNameLst>
                                          <p:attrName>ppt_w</p:attrName>
                                        </p:attrNameLst>
                                      </p:cBhvr>
                                      <p:tavLst>
                                        <p:tav tm="0">
                                          <p:val>
                                            <p:fltVal val="0"/>
                                          </p:val>
                                        </p:tav>
                                        <p:tav tm="100000">
                                          <p:val>
                                            <p:strVal val="#ppt_w"/>
                                          </p:val>
                                        </p:tav>
                                      </p:tavLst>
                                    </p:anim>
                                    <p:anim calcmode="lin" valueType="num">
                                      <p:cBhvr>
                                        <p:cTn id="29" dur="500" fill="hold"/>
                                        <p:tgtEl>
                                          <p:spTgt spid="3"/>
                                        </p:tgtEl>
                                        <p:attrNameLst>
                                          <p:attrName>ppt_h</p:attrName>
                                        </p:attrNameLst>
                                      </p:cBhvr>
                                      <p:tavLst>
                                        <p:tav tm="0">
                                          <p:val>
                                            <p:fltVal val="0"/>
                                          </p:val>
                                        </p:tav>
                                        <p:tav tm="100000">
                                          <p:val>
                                            <p:strVal val="#ppt_h"/>
                                          </p:val>
                                        </p:tav>
                                      </p:tavLst>
                                    </p:anim>
                                    <p:animEffect transition="in" filter="fade">
                                      <p:cBhvr>
                                        <p:cTn id="30" dur="500"/>
                                        <p:tgtEl>
                                          <p:spTgt spid="3"/>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500" fill="hold"/>
                                        <p:tgtEl>
                                          <p:spTgt spid="18"/>
                                        </p:tgtEl>
                                        <p:attrNameLst>
                                          <p:attrName>ppt_w</p:attrName>
                                        </p:attrNameLst>
                                      </p:cBhvr>
                                      <p:tavLst>
                                        <p:tav tm="0">
                                          <p:val>
                                            <p:fltVal val="0"/>
                                          </p:val>
                                        </p:tav>
                                        <p:tav tm="100000">
                                          <p:val>
                                            <p:strVal val="#ppt_w"/>
                                          </p:val>
                                        </p:tav>
                                      </p:tavLst>
                                    </p:anim>
                                    <p:anim calcmode="lin" valueType="num">
                                      <p:cBhvr>
                                        <p:cTn id="39" dur="500" fill="hold"/>
                                        <p:tgtEl>
                                          <p:spTgt spid="18"/>
                                        </p:tgtEl>
                                        <p:attrNameLst>
                                          <p:attrName>ppt_h</p:attrName>
                                        </p:attrNameLst>
                                      </p:cBhvr>
                                      <p:tavLst>
                                        <p:tav tm="0">
                                          <p:val>
                                            <p:fltVal val="0"/>
                                          </p:val>
                                        </p:tav>
                                        <p:tav tm="100000">
                                          <p:val>
                                            <p:strVal val="#ppt_h"/>
                                          </p:val>
                                        </p:tav>
                                      </p:tavLst>
                                    </p:anim>
                                    <p:animEffect transition="in" filter="fade">
                                      <p:cBhvr>
                                        <p:cTn id="40" dur="500"/>
                                        <p:tgtEl>
                                          <p:spTgt spid="18"/>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8" grpId="0" animBg="1"/>
      <p:bldP spid="19" grpId="0" animBg="1"/>
      <p:bldP spid="2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redondeado 5"/>
          <p:cNvSpPr/>
          <p:nvPr/>
        </p:nvSpPr>
        <p:spPr>
          <a:xfrm>
            <a:off x="5344654" y="4149080"/>
            <a:ext cx="3456384" cy="230425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 name="1 Título"/>
          <p:cNvSpPr>
            <a:spLocks noGrp="1"/>
          </p:cNvSpPr>
          <p:nvPr>
            <p:ph type="title"/>
          </p:nvPr>
        </p:nvSpPr>
        <p:spPr/>
        <p:txBody>
          <a:bodyPr>
            <a:normAutofit fontScale="90000"/>
          </a:bodyPr>
          <a:lstStyle/>
          <a:p>
            <a:r>
              <a:rPr lang="en-GB" dirty="0" err="1" smtClean="0"/>
              <a:t>Terminología</a:t>
            </a:r>
            <a:r>
              <a:rPr lang="en-GB" dirty="0" smtClean="0"/>
              <a:t> de </a:t>
            </a:r>
            <a:r>
              <a:rPr lang="en-GB" dirty="0" err="1" smtClean="0"/>
              <a:t>redes</a:t>
            </a:r>
            <a:endParaRPr lang="en-GB" dirty="0"/>
          </a:p>
        </p:txBody>
      </p:sp>
      <p:sp>
        <p:nvSpPr>
          <p:cNvPr id="8" name="Rectangle 4"/>
          <p:cNvSpPr>
            <a:spLocks noChangeArrowheads="1"/>
          </p:cNvSpPr>
          <p:nvPr/>
        </p:nvSpPr>
        <p:spPr bwMode="auto">
          <a:xfrm>
            <a:off x="457200" y="1341438"/>
            <a:ext cx="8218488"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5125" indent="-365125">
              <a:spcBef>
                <a:spcPct val="20000"/>
              </a:spcBef>
              <a:buFont typeface="Wingdings" panose="05000000000000000000" pitchFamily="2" charset="2"/>
              <a:buChar char="v"/>
              <a:tabLst>
                <a:tab pos="182563" algn="l"/>
                <a:tab pos="4127500" algn="l"/>
              </a:tabLst>
              <a:defRPr sz="3200">
                <a:solidFill>
                  <a:srgbClr val="000099"/>
                </a:solidFill>
                <a:latin typeface="Arial" panose="020B0604020202020204" pitchFamily="34" charset="0"/>
              </a:defRPr>
            </a:lvl1pPr>
            <a:lvl2pPr marL="544513" indent="295275">
              <a:spcBef>
                <a:spcPct val="20000"/>
              </a:spcBef>
              <a:buFont typeface="Wingdings" panose="05000000000000000000" pitchFamily="2" charset="2"/>
              <a:buChar char="Ø"/>
              <a:tabLst>
                <a:tab pos="182563" algn="l"/>
                <a:tab pos="4127500" algn="l"/>
              </a:tabLst>
              <a:defRPr sz="2800">
                <a:solidFill>
                  <a:srgbClr val="000099"/>
                </a:solidFill>
                <a:latin typeface="Arial" panose="020B0604020202020204" pitchFamily="34" charset="0"/>
              </a:defRPr>
            </a:lvl2pPr>
            <a:lvl3pPr marL="1431925" indent="-349250">
              <a:spcBef>
                <a:spcPct val="20000"/>
              </a:spcBef>
              <a:buChar char="•"/>
              <a:tabLst>
                <a:tab pos="182563" algn="l"/>
                <a:tab pos="4127500" algn="l"/>
              </a:tabLst>
              <a:defRPr sz="2400">
                <a:solidFill>
                  <a:srgbClr val="000099"/>
                </a:solidFill>
                <a:latin typeface="Arial" panose="020B0604020202020204" pitchFamily="34" charset="0"/>
              </a:defRPr>
            </a:lvl3pPr>
            <a:lvl4pPr marL="1600200" indent="-228600">
              <a:spcBef>
                <a:spcPct val="20000"/>
              </a:spcBef>
              <a:buChar char="–"/>
              <a:tabLst>
                <a:tab pos="182563" algn="l"/>
                <a:tab pos="4127500" algn="l"/>
              </a:tabLst>
              <a:defRPr sz="2000">
                <a:solidFill>
                  <a:srgbClr val="000099"/>
                </a:solidFill>
                <a:latin typeface="Arial" panose="020B0604020202020204" pitchFamily="34" charset="0"/>
              </a:defRPr>
            </a:lvl4pPr>
            <a:lvl5pPr marL="2057400" indent="-228600">
              <a:spcBef>
                <a:spcPct val="20000"/>
              </a:spcBef>
              <a:buChar char="»"/>
              <a:tabLst>
                <a:tab pos="1825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182563" algn="l"/>
                <a:tab pos="4127500" algn="l"/>
              </a:tabLst>
              <a:defRPr sz="2000">
                <a:solidFill>
                  <a:srgbClr val="000099"/>
                </a:solidFill>
                <a:latin typeface="Arial" panose="020B0604020202020204" pitchFamily="34" charset="0"/>
              </a:defRPr>
            </a:lvl9pPr>
          </a:lstStyle>
          <a:p>
            <a:pPr eaLnBrk="1" hangingPunct="1"/>
            <a:r>
              <a:rPr lang="es-ES" altLang="es-ES" sz="2400" b="1" dirty="0" err="1" smtClean="0">
                <a:solidFill>
                  <a:srgbClr val="993300"/>
                </a:solidFill>
              </a:rPr>
              <a:t>Router</a:t>
            </a:r>
            <a:r>
              <a:rPr lang="es-ES" altLang="es-ES" sz="2400" b="1" dirty="0" smtClean="0">
                <a:solidFill>
                  <a:srgbClr val="993300"/>
                </a:solidFill>
              </a:rPr>
              <a:t> (enrutador)</a:t>
            </a:r>
            <a:r>
              <a:rPr lang="es-ES" altLang="es-ES" sz="2400" dirty="0" smtClean="0">
                <a:solidFill>
                  <a:srgbClr val="993300"/>
                </a:solidFill>
              </a:rPr>
              <a:t>: Dispositivo o sistema que conecta varias redes. Típicamente, conecta una red privada con el exterior</a:t>
            </a:r>
          </a:p>
          <a:p>
            <a:pPr eaLnBrk="1" hangingPunct="1"/>
            <a:r>
              <a:rPr lang="es-ES" altLang="es-ES" sz="2400" b="1" dirty="0" smtClean="0">
                <a:solidFill>
                  <a:srgbClr val="993300"/>
                </a:solidFill>
                <a:cs typeface="Arial" panose="020B0604020202020204" pitchFamily="34" charset="0"/>
              </a:rPr>
              <a:t>Gateway (pasarela)</a:t>
            </a:r>
            <a:r>
              <a:rPr lang="es-ES" altLang="es-ES" sz="2400" dirty="0" smtClean="0">
                <a:solidFill>
                  <a:srgbClr val="993300"/>
                </a:solidFill>
                <a:cs typeface="Arial" panose="020B0604020202020204" pitchFamily="34" charset="0"/>
              </a:rPr>
              <a:t>: </a:t>
            </a:r>
            <a:r>
              <a:rPr lang="es-ES" altLang="es-ES" sz="2400" i="1" dirty="0" err="1" smtClean="0">
                <a:solidFill>
                  <a:srgbClr val="993300"/>
                </a:solidFill>
                <a:cs typeface="Arial" panose="020B0604020202020204" pitchFamily="34" charset="0"/>
              </a:rPr>
              <a:t>Router</a:t>
            </a:r>
            <a:r>
              <a:rPr lang="es-ES" altLang="es-ES" sz="2400" dirty="0" smtClean="0">
                <a:solidFill>
                  <a:srgbClr val="993300"/>
                </a:solidFill>
                <a:cs typeface="Arial" panose="020B0604020202020204" pitchFamily="34" charset="0"/>
              </a:rPr>
              <a:t> con capacidad de conectar redes que usan distintos protocolos. Frecuentemente se usa este término como sinónimo de </a:t>
            </a:r>
            <a:r>
              <a:rPr lang="es-ES" altLang="es-ES" sz="2400" i="1" dirty="0" err="1" smtClean="0">
                <a:solidFill>
                  <a:srgbClr val="993300"/>
                </a:solidFill>
                <a:cs typeface="Arial" panose="020B0604020202020204" pitchFamily="34" charset="0"/>
              </a:rPr>
              <a:t>router</a:t>
            </a:r>
            <a:r>
              <a:rPr lang="es-ES" altLang="es-ES" sz="2400" dirty="0" smtClean="0">
                <a:solidFill>
                  <a:srgbClr val="993300"/>
                </a:solidFill>
                <a:cs typeface="Arial" panose="020B0604020202020204" pitchFamily="34" charset="0"/>
              </a:rPr>
              <a:t>.</a:t>
            </a:r>
            <a:endParaRPr lang="es-ES" altLang="es-ES" sz="2000" dirty="0">
              <a:solidFill>
                <a:srgbClr val="993300"/>
              </a:solidFill>
              <a:cs typeface="Arial" panose="020B0604020202020204" pitchFamily="34" charset="0"/>
            </a:endParaRPr>
          </a:p>
        </p:txBody>
      </p:sp>
      <p:pic>
        <p:nvPicPr>
          <p:cNvPr id="15" name="Imagen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48710" y="4365104"/>
            <a:ext cx="693927" cy="404068"/>
          </a:xfrm>
          <a:prstGeom prst="rect">
            <a:avLst/>
          </a:prstGeom>
          <a:scene3d>
            <a:camera prst="orthographicFront">
              <a:rot lat="0" lon="10800000" rev="0"/>
            </a:camera>
            <a:lightRig rig="threePt" dir="t"/>
          </a:scene3d>
        </p:spPr>
      </p:pic>
      <p:pic>
        <p:nvPicPr>
          <p:cNvPr id="22" name="Imagen 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90142" y="4783162"/>
            <a:ext cx="693927" cy="404068"/>
          </a:xfrm>
          <a:prstGeom prst="rect">
            <a:avLst/>
          </a:prstGeom>
          <a:scene3d>
            <a:camera prst="orthographicFront">
              <a:rot lat="0" lon="10800000" rev="0"/>
            </a:camera>
            <a:lightRig rig="threePt" dir="t"/>
          </a:scene3d>
        </p:spPr>
      </p:pic>
      <p:pic>
        <p:nvPicPr>
          <p:cNvPr id="23" name="Imagen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04694" y="5201220"/>
            <a:ext cx="693927" cy="404068"/>
          </a:xfrm>
          <a:prstGeom prst="rect">
            <a:avLst/>
          </a:prstGeom>
          <a:scene3d>
            <a:camera prst="orthographicFront">
              <a:rot lat="0" lon="10800000" rev="0"/>
            </a:camera>
            <a:lightRig rig="threePt" dir="t"/>
          </a:scene3d>
        </p:spPr>
      </p:pic>
      <p:pic>
        <p:nvPicPr>
          <p:cNvPr id="24" name="Imagen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01663" y="4551455"/>
            <a:ext cx="693927" cy="404068"/>
          </a:xfrm>
          <a:prstGeom prst="rect">
            <a:avLst/>
          </a:prstGeom>
          <a:scene3d>
            <a:camera prst="orthographicFront">
              <a:rot lat="0" lon="10800000" rev="0"/>
            </a:camera>
            <a:lightRig rig="threePt" dir="t"/>
          </a:scene3d>
        </p:spPr>
      </p:pic>
      <p:pic>
        <p:nvPicPr>
          <p:cNvPr id="25" name="Imagen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59221" y="5416215"/>
            <a:ext cx="693927" cy="404068"/>
          </a:xfrm>
          <a:prstGeom prst="rect">
            <a:avLst/>
          </a:prstGeom>
          <a:scene3d>
            <a:camera prst="orthographicFront">
              <a:rot lat="0" lon="10800000" rev="0"/>
            </a:camera>
            <a:lightRig rig="threePt" dir="t"/>
          </a:scene3d>
        </p:spPr>
      </p:pic>
      <p:pic>
        <p:nvPicPr>
          <p:cNvPr id="26" name="Imagen 2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6813" y="5099174"/>
            <a:ext cx="693927" cy="404068"/>
          </a:xfrm>
          <a:prstGeom prst="rect">
            <a:avLst/>
          </a:prstGeom>
          <a:scene3d>
            <a:camera prst="orthographicFront">
              <a:rot lat="0" lon="10800000" rev="0"/>
            </a:camera>
            <a:lightRig rig="threePt" dir="t"/>
          </a:scene3d>
        </p:spPr>
      </p:pic>
      <p:pic>
        <p:nvPicPr>
          <p:cNvPr id="27" name="Imagen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47151" y="4381227"/>
            <a:ext cx="693927" cy="404068"/>
          </a:xfrm>
          <a:prstGeom prst="rect">
            <a:avLst/>
          </a:prstGeom>
          <a:scene3d>
            <a:camera prst="orthographicFront">
              <a:rot lat="0" lon="10800000" rev="0"/>
            </a:camera>
            <a:lightRig rig="threePt" dir="t"/>
          </a:scene3d>
        </p:spPr>
      </p:pic>
      <p:pic>
        <p:nvPicPr>
          <p:cNvPr id="28" name="Imagen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4816" y="5835302"/>
            <a:ext cx="693927" cy="404068"/>
          </a:xfrm>
          <a:prstGeom prst="rect">
            <a:avLst/>
          </a:prstGeom>
          <a:scene3d>
            <a:camera prst="orthographicFront">
              <a:rot lat="0" lon="10800000" rev="0"/>
            </a:camera>
            <a:lightRig rig="threePt" dir="t"/>
          </a:scene3d>
        </p:spPr>
      </p:pic>
      <p:pic>
        <p:nvPicPr>
          <p:cNvPr id="29" name="Imagen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33165" y="5813830"/>
            <a:ext cx="693927" cy="404068"/>
          </a:xfrm>
          <a:prstGeom prst="rect">
            <a:avLst/>
          </a:prstGeom>
          <a:scene3d>
            <a:camera prst="orthographicFront">
              <a:rot lat="0" lon="10800000" rev="0"/>
            </a:camera>
            <a:lightRig rig="threePt" dir="t"/>
          </a:scene3d>
        </p:spPr>
      </p:pic>
      <p:pic>
        <p:nvPicPr>
          <p:cNvPr id="30" name="Imagen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38592" y="5245909"/>
            <a:ext cx="693927" cy="404068"/>
          </a:xfrm>
          <a:prstGeom prst="rect">
            <a:avLst/>
          </a:prstGeom>
          <a:scene3d>
            <a:camera prst="orthographicFront">
              <a:rot lat="0" lon="10800000" rev="0"/>
            </a:camera>
            <a:lightRig rig="threePt" dir="t"/>
          </a:scene3d>
        </p:spPr>
      </p:pic>
      <p:pic>
        <p:nvPicPr>
          <p:cNvPr id="31" name="Imagen 3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35630" y="5058308"/>
            <a:ext cx="693927" cy="404068"/>
          </a:xfrm>
          <a:prstGeom prst="rect">
            <a:avLst/>
          </a:prstGeom>
          <a:scene3d>
            <a:camera prst="orthographicFront">
              <a:rot lat="0" lon="10800000" rev="0"/>
            </a:camera>
            <a:lightRig rig="threePt" dir="t"/>
          </a:scene3d>
        </p:spPr>
      </p:pic>
      <p:sp>
        <p:nvSpPr>
          <p:cNvPr id="32" name="Flecha izquierda y derecha 31"/>
          <p:cNvSpPr/>
          <p:nvPr/>
        </p:nvSpPr>
        <p:spPr>
          <a:xfrm>
            <a:off x="4471196" y="5078128"/>
            <a:ext cx="727783" cy="471921"/>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33" name="Picture 3" descr="C:\Users\jperez\AppData\Local\Microsoft\Windows\Temporary Internet Files\Content.IE5\0X74NRBI\MC900434845[1].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72176" y="4578550"/>
            <a:ext cx="1623665" cy="1623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Flecha izquierda y derecha 33"/>
          <p:cNvSpPr/>
          <p:nvPr/>
        </p:nvSpPr>
        <p:spPr>
          <a:xfrm>
            <a:off x="2505630" y="5078128"/>
            <a:ext cx="727783" cy="471921"/>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12" name="Imagen 1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0846" y="4264083"/>
            <a:ext cx="1992517" cy="1992517"/>
          </a:xfrm>
          <a:prstGeom prst="rect">
            <a:avLst/>
          </a:prstGeom>
        </p:spPr>
      </p:pic>
    </p:spTree>
    <p:extLst>
      <p:ext uri="{BB962C8B-B14F-4D97-AF65-F5344CB8AC3E}">
        <p14:creationId xmlns:p14="http://schemas.microsoft.com/office/powerpoint/2010/main" val="2603040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par>
                                <p:cTn id="12" presetID="10" presetClass="entr" presetSubtype="0" fill="hold" nodeType="with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par>
                                <p:cTn id="15" presetID="10"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par>
                                <p:cTn id="18" presetID="10"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500"/>
                                        <p:tgtEl>
                                          <p:spTgt spid="24"/>
                                        </p:tgtEl>
                                      </p:cBhvr>
                                    </p:animEffect>
                                  </p:childTnLst>
                                </p:cTn>
                              </p:par>
                              <p:par>
                                <p:cTn id="21" presetID="10" presetClass="entr" presetSubtype="0" fill="hold" nodeType="with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par>
                                <p:cTn id="24" presetID="10"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par>
                                <p:cTn id="27" presetID="10" presetClass="entr" presetSubtype="0"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par>
                                <p:cTn id="30" presetID="10" presetClass="entr" presetSubtype="0"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fade">
                                      <p:cBhvr>
                                        <p:cTn id="32" dur="500"/>
                                        <p:tgtEl>
                                          <p:spTgt spid="28"/>
                                        </p:tgtEl>
                                      </p:cBhvr>
                                    </p:animEffect>
                                  </p:childTnLst>
                                </p:cTn>
                              </p:par>
                              <p:par>
                                <p:cTn id="33" presetID="10" presetClass="entr" presetSubtype="0" fill="hold"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par>
                                <p:cTn id="36" presetID="10" presetClass="entr" presetSubtype="0" fill="hold" nodeType="with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500"/>
                                        <p:tgtEl>
                                          <p:spTgt spid="30"/>
                                        </p:tgtEl>
                                      </p:cBhvr>
                                    </p:animEffect>
                                  </p:childTnLst>
                                </p:cTn>
                              </p:par>
                              <p:par>
                                <p:cTn id="39" presetID="10" presetClass="entr" presetSubtype="0" fill="hold"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fade">
                                      <p:cBhvr>
                                        <p:cTn id="41" dur="500"/>
                                        <p:tgtEl>
                                          <p:spTgt spid="31"/>
                                        </p:tgtEl>
                                      </p:cBhvr>
                                    </p:animEffect>
                                  </p:childTnLst>
                                </p:cTn>
                              </p:par>
                            </p:childTnLst>
                          </p:cTn>
                        </p:par>
                        <p:par>
                          <p:cTn id="42" fill="hold">
                            <p:stCondLst>
                              <p:cond delay="1000"/>
                            </p:stCondLst>
                            <p:childTnLst>
                              <p:par>
                                <p:cTn id="43" presetID="53" presetClass="entr" presetSubtype="16"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par>
                          <p:cTn id="48" fill="hold">
                            <p:stCondLst>
                              <p:cond delay="1500"/>
                            </p:stCondLst>
                            <p:childTnLst>
                              <p:par>
                                <p:cTn id="49" presetID="53" presetClass="entr" presetSubtype="16" fill="hold" grpId="0" nodeType="afterEffect">
                                  <p:stCondLst>
                                    <p:cond delay="0"/>
                                  </p:stCondLst>
                                  <p:childTnLst>
                                    <p:set>
                                      <p:cBhvr>
                                        <p:cTn id="50" dur="1" fill="hold">
                                          <p:stCondLst>
                                            <p:cond delay="0"/>
                                          </p:stCondLst>
                                        </p:cTn>
                                        <p:tgtEl>
                                          <p:spTgt spid="32"/>
                                        </p:tgtEl>
                                        <p:attrNameLst>
                                          <p:attrName>style.visibility</p:attrName>
                                        </p:attrNameLst>
                                      </p:cBhvr>
                                      <p:to>
                                        <p:strVal val="visible"/>
                                      </p:to>
                                    </p:set>
                                    <p:anim calcmode="lin" valueType="num">
                                      <p:cBhvr>
                                        <p:cTn id="51" dur="500" fill="hold"/>
                                        <p:tgtEl>
                                          <p:spTgt spid="32"/>
                                        </p:tgtEl>
                                        <p:attrNameLst>
                                          <p:attrName>ppt_w</p:attrName>
                                        </p:attrNameLst>
                                      </p:cBhvr>
                                      <p:tavLst>
                                        <p:tav tm="0">
                                          <p:val>
                                            <p:fltVal val="0"/>
                                          </p:val>
                                        </p:tav>
                                        <p:tav tm="100000">
                                          <p:val>
                                            <p:strVal val="#ppt_w"/>
                                          </p:val>
                                        </p:tav>
                                      </p:tavLst>
                                    </p:anim>
                                    <p:anim calcmode="lin" valueType="num">
                                      <p:cBhvr>
                                        <p:cTn id="52" dur="500" fill="hold"/>
                                        <p:tgtEl>
                                          <p:spTgt spid="32"/>
                                        </p:tgtEl>
                                        <p:attrNameLst>
                                          <p:attrName>ppt_h</p:attrName>
                                        </p:attrNameLst>
                                      </p:cBhvr>
                                      <p:tavLst>
                                        <p:tav tm="0">
                                          <p:val>
                                            <p:fltVal val="0"/>
                                          </p:val>
                                        </p:tav>
                                        <p:tav tm="100000">
                                          <p:val>
                                            <p:strVal val="#ppt_h"/>
                                          </p:val>
                                        </p:tav>
                                      </p:tavLst>
                                    </p:anim>
                                    <p:animEffect transition="in" filter="fade">
                                      <p:cBhvr>
                                        <p:cTn id="53" dur="500"/>
                                        <p:tgtEl>
                                          <p:spTgt spid="32"/>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4"/>
                                        </p:tgtEl>
                                        <p:attrNameLst>
                                          <p:attrName>style.visibility</p:attrName>
                                        </p:attrNameLst>
                                      </p:cBhvr>
                                      <p:to>
                                        <p:strVal val="visible"/>
                                      </p:to>
                                    </p:set>
                                    <p:anim calcmode="lin" valueType="num">
                                      <p:cBhvr>
                                        <p:cTn id="56" dur="500" fill="hold"/>
                                        <p:tgtEl>
                                          <p:spTgt spid="34"/>
                                        </p:tgtEl>
                                        <p:attrNameLst>
                                          <p:attrName>ppt_w</p:attrName>
                                        </p:attrNameLst>
                                      </p:cBhvr>
                                      <p:tavLst>
                                        <p:tav tm="0">
                                          <p:val>
                                            <p:fltVal val="0"/>
                                          </p:val>
                                        </p:tav>
                                        <p:tav tm="100000">
                                          <p:val>
                                            <p:strVal val="#ppt_w"/>
                                          </p:val>
                                        </p:tav>
                                      </p:tavLst>
                                    </p:anim>
                                    <p:anim calcmode="lin" valueType="num">
                                      <p:cBhvr>
                                        <p:cTn id="57" dur="500" fill="hold"/>
                                        <p:tgtEl>
                                          <p:spTgt spid="34"/>
                                        </p:tgtEl>
                                        <p:attrNameLst>
                                          <p:attrName>ppt_h</p:attrName>
                                        </p:attrNameLst>
                                      </p:cBhvr>
                                      <p:tavLst>
                                        <p:tav tm="0">
                                          <p:val>
                                            <p:fltVal val="0"/>
                                          </p:val>
                                        </p:tav>
                                        <p:tav tm="100000">
                                          <p:val>
                                            <p:strVal val="#ppt_h"/>
                                          </p:val>
                                        </p:tav>
                                      </p:tavLst>
                                    </p:anim>
                                    <p:animEffect transition="in" filter="fade">
                                      <p:cBhvr>
                                        <p:cTn id="58" dur="500"/>
                                        <p:tgtEl>
                                          <p:spTgt spid="34"/>
                                        </p:tgtEl>
                                      </p:cBhvr>
                                    </p:animEffect>
                                  </p:childTnLst>
                                </p:cTn>
                              </p:par>
                              <p:par>
                                <p:cTn id="59" presetID="10" presetClass="entr" presetSubtype="0" fill="hold"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2" grpId="0" animBg="1"/>
      <p:bldP spid="34"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987824" y="0"/>
            <a:ext cx="6183401" cy="1874639"/>
          </a:xfrm>
        </p:spPr>
        <p:txBody>
          <a:bodyPr/>
          <a:lstStyle/>
          <a:p>
            <a:r>
              <a:rPr lang="en-GB" dirty="0" err="1" smtClean="0"/>
              <a:t>Tema</a:t>
            </a:r>
            <a:r>
              <a:rPr lang="en-GB" dirty="0" smtClean="0"/>
              <a:t> 1: </a:t>
            </a:r>
            <a:r>
              <a:rPr lang="en-GB" dirty="0" err="1" smtClean="0"/>
              <a:t>Fundamentos</a:t>
            </a:r>
            <a:endParaRPr lang="en-GB" dirty="0"/>
          </a:p>
        </p:txBody>
      </p:sp>
      <p:sp>
        <p:nvSpPr>
          <p:cNvPr id="4" name="Subtítulo 3"/>
          <p:cNvSpPr>
            <a:spLocks noGrp="1"/>
          </p:cNvSpPr>
          <p:nvPr>
            <p:ph type="subTitle" idx="1"/>
          </p:nvPr>
        </p:nvSpPr>
        <p:spPr>
          <a:xfrm>
            <a:off x="3347864" y="2276872"/>
            <a:ext cx="5823361" cy="3913755"/>
          </a:xfrm>
        </p:spPr>
        <p:txBody>
          <a:bodyPr wrap="square" anchor="t" anchorCtr="0">
            <a:spAutoFit/>
          </a:bodyPr>
          <a:lstStyle/>
          <a:p>
            <a:pPr marL="514350" indent="-514350" algn="l">
              <a:buFont typeface="+mj-lt"/>
              <a:buAutoNum type="arabicPeriod"/>
            </a:pPr>
            <a:r>
              <a:rPr lang="es-ES" dirty="0" smtClean="0">
                <a:solidFill>
                  <a:schemeClr val="tx1"/>
                </a:solidFill>
              </a:rPr>
              <a:t>Sistema Operativo</a:t>
            </a:r>
          </a:p>
          <a:p>
            <a:pPr marL="514350" indent="-514350" algn="l">
              <a:buFont typeface="+mj-lt"/>
              <a:buAutoNum type="arabicPeriod"/>
            </a:pPr>
            <a:r>
              <a:rPr lang="es-ES" dirty="0" smtClean="0">
                <a:solidFill>
                  <a:schemeClr val="tx1"/>
                </a:solidFill>
              </a:rPr>
              <a:t>Procesos e Hilos</a:t>
            </a:r>
          </a:p>
          <a:p>
            <a:pPr marL="514350" indent="-514350" algn="l">
              <a:buFont typeface="+mj-lt"/>
              <a:buAutoNum type="arabicPeriod"/>
            </a:pPr>
            <a:r>
              <a:rPr lang="es-ES" dirty="0" smtClean="0">
                <a:solidFill>
                  <a:schemeClr val="tx1"/>
                </a:solidFill>
              </a:rPr>
              <a:t>Conceptos básicos sobre hardware</a:t>
            </a:r>
          </a:p>
          <a:p>
            <a:pPr marL="514350" indent="-514350" algn="l">
              <a:buFont typeface="+mj-lt"/>
              <a:buAutoNum type="arabicPeriod"/>
            </a:pPr>
            <a:r>
              <a:rPr lang="es-ES" dirty="0">
                <a:solidFill>
                  <a:schemeClr val="tx1"/>
                </a:solidFill>
              </a:rPr>
              <a:t>Conceptos básicos sobre Sistemas Operativos </a:t>
            </a:r>
            <a:endParaRPr lang="es-ES" dirty="0" smtClean="0">
              <a:solidFill>
                <a:schemeClr val="tx1"/>
              </a:solidFill>
            </a:endParaRPr>
          </a:p>
          <a:p>
            <a:pPr marL="514350" indent="-514350" algn="l">
              <a:buFont typeface="+mj-lt"/>
              <a:buAutoNum type="arabicPeriod"/>
            </a:pPr>
            <a:r>
              <a:rPr lang="es-ES" dirty="0"/>
              <a:t>Modelos de Diseño</a:t>
            </a:r>
          </a:p>
        </p:txBody>
      </p:sp>
    </p:spTree>
    <p:extLst>
      <p:ext uri="{BB962C8B-B14F-4D97-AF65-F5344CB8AC3E}">
        <p14:creationId xmlns:p14="http://schemas.microsoft.com/office/powerpoint/2010/main" val="15124405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Sistemas </a:t>
            </a:r>
            <a:r>
              <a:rPr lang="en-GB" dirty="0" err="1" smtClean="0"/>
              <a:t>Operativos</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t>Llamadas</a:t>
            </a:r>
            <a:r>
              <a:rPr lang="en-GB" dirty="0" smtClean="0"/>
              <a:t> al </a:t>
            </a:r>
            <a:r>
              <a:rPr lang="en-GB" dirty="0" err="1" smtClean="0"/>
              <a:t>sistema</a:t>
            </a:r>
            <a:endParaRPr lang="en-GB" dirty="0" smtClean="0"/>
          </a:p>
          <a:p>
            <a:pPr marL="514350" indent="-514350" algn="l">
              <a:buFont typeface="+mj-lt"/>
              <a:buAutoNum type="arabicPeriod"/>
            </a:pPr>
            <a:r>
              <a:rPr lang="en-GB" dirty="0" err="1" smtClean="0"/>
              <a:t>Usuarios</a:t>
            </a:r>
            <a:endParaRPr lang="en-GB" dirty="0" smtClean="0"/>
          </a:p>
          <a:p>
            <a:pPr marL="514350" indent="-514350" algn="l">
              <a:buFont typeface="+mj-lt"/>
              <a:buAutoNum type="arabicPeriod"/>
            </a:pPr>
            <a:r>
              <a:rPr lang="en-GB" dirty="0" err="1" smtClean="0"/>
              <a:t>Archivos</a:t>
            </a:r>
            <a:endParaRPr lang="en-GB" dirty="0" smtClean="0"/>
          </a:p>
          <a:p>
            <a:pPr marL="514350" indent="-514350" algn="l">
              <a:buFont typeface="+mj-lt"/>
              <a:buAutoNum type="arabicPeriod"/>
            </a:pPr>
            <a:r>
              <a:rPr lang="en-GB" dirty="0" err="1" smtClean="0"/>
              <a:t>Intérprete</a:t>
            </a:r>
            <a:r>
              <a:rPr lang="en-GB" dirty="0" smtClean="0"/>
              <a:t> de commandos</a:t>
            </a:r>
          </a:p>
          <a:p>
            <a:pPr marL="514350" indent="-514350" algn="l">
              <a:buFont typeface="+mj-lt"/>
              <a:buAutoNum type="arabicPeriod"/>
            </a:pPr>
            <a:r>
              <a:rPr lang="en-GB" dirty="0" smtClean="0"/>
              <a:t>Interfaces </a:t>
            </a:r>
            <a:r>
              <a:rPr lang="en-GB" dirty="0" err="1" smtClean="0"/>
              <a:t>gráficas</a:t>
            </a:r>
            <a:r>
              <a:rPr lang="en-GB" dirty="0" smtClean="0"/>
              <a:t> de </a:t>
            </a:r>
            <a:r>
              <a:rPr lang="en-GB" dirty="0" err="1" smtClean="0"/>
              <a:t>usuario</a:t>
            </a:r>
            <a:endParaRPr lang="en-GB" dirty="0"/>
          </a:p>
        </p:txBody>
      </p:sp>
    </p:spTree>
    <p:extLst>
      <p:ext uri="{BB962C8B-B14F-4D97-AF65-F5344CB8AC3E}">
        <p14:creationId xmlns:p14="http://schemas.microsoft.com/office/powerpoint/2010/main" val="323864395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Sistemas </a:t>
            </a:r>
            <a:r>
              <a:rPr lang="en-GB" dirty="0" err="1" smtClean="0"/>
              <a:t>Operativos</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solidFill>
                  <a:schemeClr val="tx1"/>
                </a:solidFill>
              </a:rPr>
              <a:t>Llamadas</a:t>
            </a:r>
            <a:r>
              <a:rPr lang="en-GB" dirty="0" smtClean="0">
                <a:solidFill>
                  <a:schemeClr val="tx1"/>
                </a:solidFill>
              </a:rPr>
              <a:t> al </a:t>
            </a:r>
            <a:r>
              <a:rPr lang="en-GB" dirty="0" err="1" smtClean="0">
                <a:solidFill>
                  <a:schemeClr val="tx1"/>
                </a:solidFill>
              </a:rPr>
              <a:t>sistema</a:t>
            </a:r>
            <a:endParaRPr lang="en-GB" dirty="0" smtClean="0">
              <a:solidFill>
                <a:schemeClr val="tx1"/>
              </a:solidFill>
            </a:endParaRPr>
          </a:p>
          <a:p>
            <a:pPr marL="514350" indent="-514350" algn="l">
              <a:buFont typeface="+mj-lt"/>
              <a:buAutoNum type="arabicPeriod"/>
            </a:pPr>
            <a:r>
              <a:rPr lang="en-GB" dirty="0" err="1" smtClean="0"/>
              <a:t>Usuarios</a:t>
            </a:r>
            <a:endParaRPr lang="en-GB" dirty="0" smtClean="0"/>
          </a:p>
          <a:p>
            <a:pPr marL="514350" indent="-514350" algn="l">
              <a:buFont typeface="+mj-lt"/>
              <a:buAutoNum type="arabicPeriod"/>
            </a:pPr>
            <a:r>
              <a:rPr lang="en-GB" dirty="0" err="1" smtClean="0"/>
              <a:t>Archivos</a:t>
            </a:r>
            <a:endParaRPr lang="en-GB" dirty="0" smtClean="0"/>
          </a:p>
          <a:p>
            <a:pPr marL="514350" indent="-514350" algn="l">
              <a:buFont typeface="+mj-lt"/>
              <a:buAutoNum type="arabicPeriod"/>
            </a:pPr>
            <a:r>
              <a:rPr lang="en-GB" dirty="0" err="1" smtClean="0"/>
              <a:t>Intérprete</a:t>
            </a:r>
            <a:r>
              <a:rPr lang="en-GB" dirty="0" smtClean="0"/>
              <a:t> de commandos</a:t>
            </a:r>
          </a:p>
          <a:p>
            <a:pPr marL="514350" indent="-514350" algn="l">
              <a:buFont typeface="+mj-lt"/>
              <a:buAutoNum type="arabicPeriod"/>
            </a:pPr>
            <a:r>
              <a:rPr lang="en-GB" dirty="0" smtClean="0"/>
              <a:t>Interfaces </a:t>
            </a:r>
            <a:r>
              <a:rPr lang="en-GB" dirty="0" err="1" smtClean="0"/>
              <a:t>gráficas</a:t>
            </a:r>
            <a:r>
              <a:rPr lang="en-GB" dirty="0" smtClean="0"/>
              <a:t> de </a:t>
            </a:r>
            <a:r>
              <a:rPr lang="en-GB" dirty="0" err="1" smtClean="0"/>
              <a:t>usuario</a:t>
            </a:r>
            <a:endParaRPr lang="en-GB" dirty="0"/>
          </a:p>
        </p:txBody>
      </p:sp>
    </p:spTree>
    <p:extLst>
      <p:ext uri="{BB962C8B-B14F-4D97-AF65-F5344CB8AC3E}">
        <p14:creationId xmlns:p14="http://schemas.microsoft.com/office/powerpoint/2010/main" val="224224541"/>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Llamadas</a:t>
            </a:r>
            <a:r>
              <a:rPr lang="en-GB" dirty="0" smtClean="0"/>
              <a:t> al </a:t>
            </a:r>
            <a:r>
              <a:rPr lang="en-GB" dirty="0" err="1" smtClean="0"/>
              <a:t>sistema</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68</a:t>
            </a:fld>
            <a:endParaRPr lang="es-ES" dirty="0"/>
          </a:p>
        </p:txBody>
      </p:sp>
      <p:sp>
        <p:nvSpPr>
          <p:cNvPr id="10"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Llamada al sistema: petición que hace un proceso al sistema operativo para obtener algún tipo de servicio</a:t>
            </a:r>
          </a:p>
          <a:p>
            <a:pPr eaLnBrk="1" hangingPunct="1"/>
            <a:r>
              <a:rPr lang="es-ES" altLang="es-ES" sz="2400" dirty="0">
                <a:solidFill>
                  <a:srgbClr val="993300"/>
                </a:solidFill>
              </a:rPr>
              <a:t>API (</a:t>
            </a:r>
            <a:r>
              <a:rPr lang="es-ES" altLang="es-ES" sz="2400" i="1" dirty="0" err="1">
                <a:solidFill>
                  <a:srgbClr val="993300"/>
                </a:solidFill>
              </a:rPr>
              <a:t>Aplication</a:t>
            </a:r>
            <a:r>
              <a:rPr lang="es-ES" altLang="es-ES" sz="2400" i="1" dirty="0">
                <a:solidFill>
                  <a:srgbClr val="993300"/>
                </a:solidFill>
              </a:rPr>
              <a:t> </a:t>
            </a:r>
            <a:r>
              <a:rPr lang="es-ES" altLang="es-ES" sz="2400" i="1" dirty="0" err="1">
                <a:solidFill>
                  <a:srgbClr val="993300"/>
                </a:solidFill>
              </a:rPr>
              <a:t>Programming</a:t>
            </a:r>
            <a:r>
              <a:rPr lang="es-ES" altLang="es-ES" sz="2400" i="1" dirty="0">
                <a:solidFill>
                  <a:srgbClr val="993300"/>
                </a:solidFill>
              </a:rPr>
              <a:t> Interface</a:t>
            </a:r>
            <a:r>
              <a:rPr lang="es-ES" altLang="es-ES" sz="2400" dirty="0">
                <a:solidFill>
                  <a:srgbClr val="993300"/>
                </a:solidFill>
              </a:rPr>
              <a:t>): </a:t>
            </a:r>
          </a:p>
          <a:p>
            <a:pPr lvl="1" eaLnBrk="1" hangingPunct="1"/>
            <a:r>
              <a:rPr lang="es-ES" altLang="es-ES" sz="2000" dirty="0">
                <a:solidFill>
                  <a:srgbClr val="993300"/>
                </a:solidFill>
              </a:rPr>
              <a:t>Interfaz que el sistema operativo presenta a los programas</a:t>
            </a:r>
          </a:p>
          <a:p>
            <a:pPr lvl="1" eaLnBrk="1" hangingPunct="1"/>
            <a:r>
              <a:rPr lang="es-ES" altLang="es-ES" sz="2000" dirty="0">
                <a:solidFill>
                  <a:srgbClr val="993300"/>
                </a:solidFill>
              </a:rPr>
              <a:t>Compuesta por el conjunto de todas las llamadas al sistema soportadas</a:t>
            </a:r>
          </a:p>
          <a:p>
            <a:pPr lvl="1" eaLnBrk="1" hangingPunct="1"/>
            <a:r>
              <a:rPr lang="es-ES" altLang="es-ES" sz="2000" dirty="0" err="1">
                <a:solidFill>
                  <a:srgbClr val="993300"/>
                </a:solidFill>
              </a:rPr>
              <a:t>API’s</a:t>
            </a:r>
            <a:r>
              <a:rPr lang="es-ES" altLang="es-ES" sz="2000" dirty="0">
                <a:solidFill>
                  <a:srgbClr val="993300"/>
                </a:solidFill>
              </a:rPr>
              <a:t> estandarizadas: POSIX (</a:t>
            </a:r>
            <a:r>
              <a:rPr lang="es-ES" altLang="es-ES" sz="2000" i="1" dirty="0">
                <a:solidFill>
                  <a:srgbClr val="993300"/>
                </a:solidFill>
              </a:rPr>
              <a:t>Portable </a:t>
            </a:r>
            <a:r>
              <a:rPr lang="es-ES" altLang="es-ES" sz="2000" i="1" dirty="0" err="1">
                <a:solidFill>
                  <a:srgbClr val="993300"/>
                </a:solidFill>
              </a:rPr>
              <a:t>Operating</a:t>
            </a:r>
            <a:r>
              <a:rPr lang="es-ES" altLang="es-ES" sz="2000" i="1" dirty="0">
                <a:solidFill>
                  <a:srgbClr val="993300"/>
                </a:solidFill>
              </a:rPr>
              <a:t> </a:t>
            </a:r>
            <a:r>
              <a:rPr lang="es-ES" altLang="es-ES" sz="2000" i="1" dirty="0" err="1">
                <a:solidFill>
                  <a:srgbClr val="993300"/>
                </a:solidFill>
              </a:rPr>
              <a:t>System</a:t>
            </a:r>
            <a:r>
              <a:rPr lang="es-ES" altLang="es-ES" sz="2000" i="1" dirty="0">
                <a:solidFill>
                  <a:srgbClr val="993300"/>
                </a:solidFill>
              </a:rPr>
              <a:t> Interface</a:t>
            </a:r>
            <a:r>
              <a:rPr lang="es-ES" altLang="es-ES" sz="2000" dirty="0">
                <a:solidFill>
                  <a:srgbClr val="993300"/>
                </a:solidFill>
              </a:rPr>
              <a:t>)</a:t>
            </a:r>
          </a:p>
          <a:p>
            <a:pPr lvl="1" eaLnBrk="1" hangingPunct="1"/>
            <a:r>
              <a:rPr lang="es-ES" altLang="es-ES" sz="2000" dirty="0" err="1">
                <a:solidFill>
                  <a:srgbClr val="993300"/>
                </a:solidFill>
              </a:rPr>
              <a:t>API’s</a:t>
            </a:r>
            <a:r>
              <a:rPr lang="es-ES" altLang="es-ES" sz="2000" dirty="0">
                <a:solidFill>
                  <a:srgbClr val="993300"/>
                </a:solidFill>
              </a:rPr>
              <a:t> propietarias: WIN32, </a:t>
            </a:r>
            <a:r>
              <a:rPr lang="es-ES" altLang="es-ES" sz="2000" dirty="0" err="1" smtClean="0">
                <a:solidFill>
                  <a:srgbClr val="993300"/>
                </a:solidFill>
              </a:rPr>
              <a:t>WinFX</a:t>
            </a:r>
            <a:endParaRPr lang="es-ES" altLang="es-ES" sz="2000" dirty="0">
              <a:solidFill>
                <a:srgbClr val="993300"/>
              </a:solidFill>
            </a:endParaRPr>
          </a:p>
          <a:p>
            <a:pPr eaLnBrk="1" hangingPunct="1"/>
            <a:r>
              <a:rPr lang="es-ES" altLang="es-ES" sz="2400" dirty="0">
                <a:solidFill>
                  <a:srgbClr val="993300"/>
                </a:solidFill>
              </a:rPr>
              <a:t>Formas de implementación:</a:t>
            </a:r>
          </a:p>
          <a:p>
            <a:pPr lvl="1" eaLnBrk="1" hangingPunct="1"/>
            <a:r>
              <a:rPr lang="es-ES" altLang="es-ES" sz="2000" dirty="0">
                <a:solidFill>
                  <a:srgbClr val="993300"/>
                </a:solidFill>
              </a:rPr>
              <a:t>Mediante rutinas</a:t>
            </a:r>
          </a:p>
          <a:p>
            <a:pPr lvl="1" eaLnBrk="1" hangingPunct="1"/>
            <a:r>
              <a:rPr lang="es-ES" altLang="es-ES" sz="2000" dirty="0">
                <a:solidFill>
                  <a:srgbClr val="993300"/>
                </a:solidFill>
              </a:rPr>
              <a:t>Mediante interrupciones</a:t>
            </a:r>
          </a:p>
          <a:p>
            <a:pPr lvl="1" eaLnBrk="1" hangingPunct="1"/>
            <a:r>
              <a:rPr lang="es-ES_tradnl" altLang="es-ES" sz="2000" dirty="0">
                <a:solidFill>
                  <a:srgbClr val="993300"/>
                </a:solidFill>
              </a:rPr>
              <a:t>Mediante instrucciones específicas</a:t>
            </a:r>
            <a:endParaRPr lang="es-ES" altLang="es-ES" sz="2000" dirty="0">
              <a:solidFill>
                <a:srgbClr val="993300"/>
              </a:solidFill>
            </a:endParaRPr>
          </a:p>
        </p:txBody>
      </p:sp>
    </p:spTree>
    <p:extLst>
      <p:ext uri="{BB962C8B-B14F-4D97-AF65-F5344CB8AC3E}">
        <p14:creationId xmlns:p14="http://schemas.microsoft.com/office/powerpoint/2010/main" val="1847740943"/>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Llamadas</a:t>
            </a:r>
            <a:r>
              <a:rPr lang="en-GB" dirty="0" smtClean="0"/>
              <a:t> al </a:t>
            </a:r>
            <a:r>
              <a:rPr lang="en-GB" dirty="0" err="1" smtClean="0"/>
              <a:t>sistema</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69</a:t>
            </a:fld>
            <a:endParaRPr lang="es-ES" dirty="0"/>
          </a:p>
        </p:txBody>
      </p:sp>
      <p:sp>
        <p:nvSpPr>
          <p:cNvPr id="6"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buFont typeface="Wingdings" panose="05000000000000000000" pitchFamily="2" charset="2"/>
              <a:buNone/>
            </a:pPr>
            <a:r>
              <a:rPr lang="es-ES" altLang="es-ES" sz="2400" b="1" dirty="0">
                <a:solidFill>
                  <a:srgbClr val="993300"/>
                </a:solidFill>
              </a:rPr>
              <a:t>Implementación mediante rutinas</a:t>
            </a:r>
          </a:p>
          <a:p>
            <a:pPr eaLnBrk="1" hangingPunct="1"/>
            <a:r>
              <a:rPr lang="es-ES" altLang="es-ES" sz="2400" dirty="0">
                <a:solidFill>
                  <a:srgbClr val="993300"/>
                </a:solidFill>
              </a:rPr>
              <a:t>Por cada llamada al sistema, una rutina que la implementa</a:t>
            </a:r>
          </a:p>
        </p:txBody>
      </p:sp>
      <p:sp>
        <p:nvSpPr>
          <p:cNvPr id="23" name="Rectangle 19"/>
          <p:cNvSpPr>
            <a:spLocks noChangeArrowheads="1"/>
          </p:cNvSpPr>
          <p:nvPr/>
        </p:nvSpPr>
        <p:spPr bwMode="auto">
          <a:xfrm>
            <a:off x="611188" y="2590800"/>
            <a:ext cx="8208962"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a:solidFill>
                  <a:srgbClr val="993300"/>
                </a:solidFill>
              </a:rPr>
              <a:t>Primera dificultad: ¿en qué direcciones están?</a:t>
            </a:r>
          </a:p>
        </p:txBody>
      </p:sp>
      <p:sp>
        <p:nvSpPr>
          <p:cNvPr id="44" name="Rectangle 40"/>
          <p:cNvSpPr>
            <a:spLocks noChangeArrowheads="1"/>
          </p:cNvSpPr>
          <p:nvPr/>
        </p:nvSpPr>
        <p:spPr bwMode="auto">
          <a:xfrm>
            <a:off x="611188" y="3068638"/>
            <a:ext cx="8208962"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6205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a:solidFill>
                  <a:srgbClr val="993300"/>
                </a:solidFill>
              </a:rPr>
              <a:t>Soluciones: </a:t>
            </a:r>
            <a:r>
              <a:rPr lang="es-ES" altLang="es-ES" sz="2000">
                <a:solidFill>
                  <a:srgbClr val="993300"/>
                </a:solidFill>
              </a:rPr>
              <a:t>(Para simplificar: un único punto de entrada)</a:t>
            </a:r>
          </a:p>
          <a:p>
            <a:pPr lvl="1" eaLnBrk="1" hangingPunct="1"/>
            <a:r>
              <a:rPr lang="es-ES" altLang="es-ES" sz="2000">
                <a:solidFill>
                  <a:srgbClr val="993300"/>
                </a:solidFill>
              </a:rPr>
              <a:t>Punto de entrada en dirección fija</a:t>
            </a:r>
          </a:p>
          <a:p>
            <a:pPr lvl="2" eaLnBrk="1" hangingPunct="1"/>
            <a:r>
              <a:rPr lang="es-ES" altLang="es-ES" sz="1800">
                <a:solidFill>
                  <a:srgbClr val="993300"/>
                </a:solidFill>
              </a:rPr>
              <a:t> ¡Los programas dependen de esta dirección!</a:t>
            </a:r>
          </a:p>
          <a:p>
            <a:pPr lvl="1" eaLnBrk="1" hangingPunct="1"/>
            <a:r>
              <a:rPr lang="es-ES" altLang="es-ES" sz="2000">
                <a:solidFill>
                  <a:srgbClr val="993300"/>
                </a:solidFill>
              </a:rPr>
              <a:t>Punto de entrada en dirección apuntada por una variable</a:t>
            </a:r>
          </a:p>
          <a:p>
            <a:pPr lvl="2" eaLnBrk="1" hangingPunct="1"/>
            <a:r>
              <a:rPr lang="es-ES" altLang="es-ES" sz="1800">
                <a:solidFill>
                  <a:srgbClr val="993300"/>
                </a:solidFill>
              </a:rPr>
              <a:t> ¡Los programas dependen de la dirección de dicha variable!</a:t>
            </a:r>
          </a:p>
          <a:p>
            <a:pPr lvl="1" eaLnBrk="1" hangingPunct="1"/>
            <a:r>
              <a:rPr lang="es-ES" altLang="es-ES" sz="2000">
                <a:solidFill>
                  <a:srgbClr val="993300"/>
                </a:solidFill>
              </a:rPr>
              <a:t>Programas hacen referencia a punto de entrada mediante una variable conocida por montador de enlaces (Ej: CALL SYS)</a:t>
            </a:r>
          </a:p>
          <a:p>
            <a:pPr lvl="2" eaLnBrk="1" hangingPunct="1"/>
            <a:r>
              <a:rPr lang="es-ES" altLang="es-ES" sz="1800">
                <a:solidFill>
                  <a:srgbClr val="993300"/>
                </a:solidFill>
              </a:rPr>
              <a:t> ¡Si cambia de versión de SO, hay que reenlazar los programas!</a:t>
            </a:r>
          </a:p>
          <a:p>
            <a:pPr lvl="1" eaLnBrk="1" hangingPunct="1"/>
            <a:endParaRPr lang="es-ES" altLang="es-ES" sz="2000">
              <a:solidFill>
                <a:srgbClr val="993300"/>
              </a:solidFill>
            </a:endParaRPr>
          </a:p>
        </p:txBody>
      </p:sp>
      <p:sp>
        <p:nvSpPr>
          <p:cNvPr id="45" name="Rectangle 41"/>
          <p:cNvSpPr>
            <a:spLocks noChangeArrowheads="1"/>
          </p:cNvSpPr>
          <p:nvPr/>
        </p:nvSpPr>
        <p:spPr bwMode="auto">
          <a:xfrm>
            <a:off x="611188" y="6046788"/>
            <a:ext cx="8208962"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a:solidFill>
                  <a:srgbClr val="993300"/>
                </a:solidFill>
              </a:rPr>
              <a:t>Segunda dificultad: ¿paso a modo supervisor?</a:t>
            </a:r>
          </a:p>
        </p:txBody>
      </p:sp>
    </p:spTree>
    <p:extLst>
      <p:ext uri="{BB962C8B-B14F-4D97-AF65-F5344CB8AC3E}">
        <p14:creationId xmlns:p14="http://schemas.microsoft.com/office/powerpoint/2010/main" val="71689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5"/>
                                        </p:tgtEl>
                                        <p:attrNameLst>
                                          <p:attrName>style.visibility</p:attrName>
                                        </p:attrNameLst>
                                      </p:cBhvr>
                                      <p:to>
                                        <p:strVal val="visible"/>
                                      </p:to>
                                    </p:set>
                                    <p:animEffect transition="in" filter="dissolve">
                                      <p:cBhvr>
                                        <p:cTn id="1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44" grpId="0"/>
      <p:bldP spid="4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Proceso</a:t>
            </a:r>
            <a:endParaRPr lang="en-GB" dirty="0"/>
          </a:p>
        </p:txBody>
      </p:sp>
      <p:sp>
        <p:nvSpPr>
          <p:cNvPr id="30" name="Rectangle 7"/>
          <p:cNvSpPr>
            <a:spLocks noChangeArrowheads="1"/>
          </p:cNvSpPr>
          <p:nvPr/>
        </p:nvSpPr>
        <p:spPr bwMode="auto">
          <a:xfrm>
            <a:off x="611188" y="1196752"/>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smtClean="0">
                <a:solidFill>
                  <a:srgbClr val="993300"/>
                </a:solidFill>
              </a:rPr>
              <a:t>Objetivo </a:t>
            </a:r>
            <a:r>
              <a:rPr lang="es-ES" altLang="es-ES" sz="2400" dirty="0" err="1" smtClean="0">
                <a:solidFill>
                  <a:srgbClr val="993300"/>
                </a:solidFill>
              </a:rPr>
              <a:t>multiprogración</a:t>
            </a:r>
            <a:r>
              <a:rPr lang="es-ES" altLang="es-ES" sz="2400" dirty="0" smtClean="0">
                <a:solidFill>
                  <a:srgbClr val="993300"/>
                </a:solidFill>
              </a:rPr>
              <a:t>: </a:t>
            </a:r>
            <a:r>
              <a:rPr lang="es-ES" altLang="es-ES" sz="2400" b="1" dirty="0" smtClean="0">
                <a:solidFill>
                  <a:srgbClr val="993300"/>
                </a:solidFill>
              </a:rPr>
              <a:t>aprovechamiento de los procesadores</a:t>
            </a:r>
            <a:endParaRPr lang="es-ES" altLang="es-ES" sz="2000" b="1" dirty="0">
              <a:solidFill>
                <a:srgbClr val="993300"/>
              </a:solidFill>
            </a:endParaRPr>
          </a:p>
          <a:p>
            <a:pPr lvl="1" eaLnBrk="1" hangingPunct="1"/>
            <a:r>
              <a:rPr lang="es-ES" altLang="es-ES" sz="2000" dirty="0" smtClean="0">
                <a:solidFill>
                  <a:srgbClr val="993300"/>
                </a:solidFill>
              </a:rPr>
              <a:t>Intel Core i7 6950X: Ejecuta 317.900 MIPS (una instrucción se ejecuta aproximadamente en 3,14x10</a:t>
            </a:r>
            <a:r>
              <a:rPr lang="es-ES" altLang="es-ES" sz="2000" baseline="30000" dirty="0" smtClean="0">
                <a:solidFill>
                  <a:srgbClr val="993300"/>
                </a:solidFill>
              </a:rPr>
              <a:t>-12 </a:t>
            </a:r>
            <a:r>
              <a:rPr lang="es-ES" altLang="es-ES" sz="2000" dirty="0" smtClean="0">
                <a:solidFill>
                  <a:srgbClr val="993300"/>
                </a:solidFill>
              </a:rPr>
              <a:t>segundos)</a:t>
            </a:r>
          </a:p>
          <a:p>
            <a:pPr lvl="1" eaLnBrk="1" hangingPunct="1"/>
            <a:r>
              <a:rPr lang="es-ES" altLang="es-ES" sz="2000" dirty="0" smtClean="0">
                <a:solidFill>
                  <a:srgbClr val="993300"/>
                </a:solidFill>
              </a:rPr>
              <a:t>Tiempo de transferencia típico unidad SSD: 0,2ms (2,0x10</a:t>
            </a:r>
            <a:r>
              <a:rPr lang="es-ES" altLang="es-ES" sz="2000" baseline="30000" dirty="0" smtClean="0">
                <a:solidFill>
                  <a:srgbClr val="993300"/>
                </a:solidFill>
              </a:rPr>
              <a:t>-4</a:t>
            </a:r>
            <a:r>
              <a:rPr lang="es-ES" altLang="es-ES" sz="2000" dirty="0" smtClean="0">
                <a:solidFill>
                  <a:srgbClr val="993300"/>
                </a:solidFill>
              </a:rPr>
              <a:t>s)</a:t>
            </a:r>
            <a:endParaRPr lang="es-ES" altLang="es-ES" sz="2000" dirty="0">
              <a:solidFill>
                <a:srgbClr val="993300"/>
              </a:solidFill>
            </a:endParaRPr>
          </a:p>
        </p:txBody>
      </p:sp>
      <p:sp>
        <p:nvSpPr>
          <p:cNvPr id="4" name="Rectangle 7"/>
          <p:cNvSpPr>
            <a:spLocks noChangeArrowheads="1"/>
          </p:cNvSpPr>
          <p:nvPr/>
        </p:nvSpPr>
        <p:spPr bwMode="auto">
          <a:xfrm>
            <a:off x="611510" y="5327799"/>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marL="0" indent="0" algn="ctr" eaLnBrk="1" hangingPunct="1">
              <a:buNone/>
            </a:pPr>
            <a:r>
              <a:rPr lang="es-ES" altLang="es-ES" sz="2400" b="1" dirty="0" smtClean="0">
                <a:solidFill>
                  <a:srgbClr val="993300"/>
                </a:solidFill>
              </a:rPr>
              <a:t>¡Mientras el dispositivo transfiere, el procesador puede ejecutar 635,8 millones de instrucciones! </a:t>
            </a:r>
            <a:endParaRPr lang="es-ES" altLang="es-ES" sz="2000" b="1" dirty="0">
              <a:solidFill>
                <a:srgbClr val="993300"/>
              </a:solidFill>
            </a:endParaRPr>
          </a:p>
        </p:txBody>
      </p:sp>
      <p:pic>
        <p:nvPicPr>
          <p:cNvPr id="3" name="Imagen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31640" y="3019941"/>
            <a:ext cx="2925057" cy="1918350"/>
          </a:xfrm>
          <a:prstGeom prst="rect">
            <a:avLst/>
          </a:prstGeom>
        </p:spPr>
      </p:pic>
      <p:pic>
        <p:nvPicPr>
          <p:cNvPr id="7" name="Imagen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60032" y="3020209"/>
            <a:ext cx="2487737" cy="2139454"/>
          </a:xfrm>
          <a:prstGeom prst="rect">
            <a:avLst/>
          </a:prstGeom>
        </p:spPr>
      </p:pic>
      <p:pic>
        <p:nvPicPr>
          <p:cNvPr id="8" name="Imagen 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30940" y="3054149"/>
            <a:ext cx="2880320" cy="2156640"/>
          </a:xfrm>
          <a:prstGeom prst="rect">
            <a:avLst/>
          </a:prstGeom>
        </p:spPr>
      </p:pic>
      <p:pic>
        <p:nvPicPr>
          <p:cNvPr id="9" name="Imagen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25198" y="3019941"/>
            <a:ext cx="2437311" cy="2390530"/>
          </a:xfrm>
          <a:prstGeom prst="rect">
            <a:avLst/>
          </a:prstGeom>
        </p:spPr>
      </p:pic>
      <p:sp>
        <p:nvSpPr>
          <p:cNvPr id="10" name="Marcador de número de diapositiva 9"/>
          <p:cNvSpPr>
            <a:spLocks noGrp="1"/>
          </p:cNvSpPr>
          <p:nvPr>
            <p:ph type="sldNum" sz="quarter" idx="12"/>
          </p:nvPr>
        </p:nvSpPr>
        <p:spPr/>
        <p:txBody>
          <a:bodyPr/>
          <a:lstStyle/>
          <a:p>
            <a:fld id="{132FADFE-3B8F-471C-ABF0-DBC7717ECBBC}" type="slidenum">
              <a:rPr lang="es-ES" smtClean="0"/>
              <a:pPr/>
              <a:t>7</a:t>
            </a:fld>
            <a:endParaRPr lang="es-ES" dirty="0"/>
          </a:p>
        </p:txBody>
      </p:sp>
    </p:spTree>
    <p:extLst>
      <p:ext uri="{BB962C8B-B14F-4D97-AF65-F5344CB8AC3E}">
        <p14:creationId xmlns:p14="http://schemas.microsoft.com/office/powerpoint/2010/main" val="2079682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par>
                          <p:cTn id="16" fill="hold">
                            <p:stCondLst>
                              <p:cond delay="500"/>
                            </p:stCondLst>
                            <p:childTnLst>
                              <p:par>
                                <p:cTn id="17" presetID="9" presetClass="exit" presetSubtype="0" fill="hold" nodeType="afterEffect">
                                  <p:stCondLst>
                                    <p:cond delay="0"/>
                                  </p:stCondLst>
                                  <p:childTnLst>
                                    <p:animEffect transition="out" filter="dissolve">
                                      <p:cBhvr>
                                        <p:cTn id="18" dur="500"/>
                                        <p:tgtEl>
                                          <p:spTgt spid="7"/>
                                        </p:tgtEl>
                                      </p:cBhvr>
                                    </p:animEffect>
                                    <p:set>
                                      <p:cBhvr>
                                        <p:cTn id="19" dur="1" fill="hold">
                                          <p:stCondLst>
                                            <p:cond delay="499"/>
                                          </p:stCondLst>
                                        </p:cTn>
                                        <p:tgtEl>
                                          <p:spTgt spid="7"/>
                                        </p:tgtEl>
                                        <p:attrNameLst>
                                          <p:attrName>style.visibility</p:attrName>
                                        </p:attrNameLst>
                                      </p:cBhvr>
                                      <p:to>
                                        <p:strVal val="hidden"/>
                                      </p:to>
                                    </p:set>
                                  </p:childTnLst>
                                </p:cTn>
                              </p:par>
                              <p:par>
                                <p:cTn id="20" presetID="9" presetClass="exit" presetSubtype="0" fill="hold" nodeType="withEffect">
                                  <p:stCondLst>
                                    <p:cond delay="0"/>
                                  </p:stCondLst>
                                  <p:childTnLst>
                                    <p:animEffect transition="out" filter="dissolve">
                                      <p:cBhvr>
                                        <p:cTn id="21" dur="500"/>
                                        <p:tgtEl>
                                          <p:spTgt spid="3"/>
                                        </p:tgtEl>
                                      </p:cBhvr>
                                    </p:animEffect>
                                    <p:set>
                                      <p:cBhvr>
                                        <p:cTn id="22" dur="1" fill="hold">
                                          <p:stCondLst>
                                            <p:cond delay="499"/>
                                          </p:stCondLst>
                                        </p:cTn>
                                        <p:tgtEl>
                                          <p:spTgt spid="3"/>
                                        </p:tgtEl>
                                        <p:attrNameLst>
                                          <p:attrName>style.visibility</p:attrName>
                                        </p:attrNameLst>
                                      </p:cBhvr>
                                      <p:to>
                                        <p:strVal val="hidden"/>
                                      </p:to>
                                    </p:set>
                                  </p:childTnLst>
                                </p:cTn>
                              </p:par>
                              <p:par>
                                <p:cTn id="23" presetID="9"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dissolve">
                                      <p:cBhvr>
                                        <p:cTn id="25" dur="500"/>
                                        <p:tgtEl>
                                          <p:spTgt spid="8"/>
                                        </p:tgtEl>
                                      </p:cBhvr>
                                    </p:animEffect>
                                  </p:childTnLst>
                                </p:cTn>
                              </p:par>
                              <p:par>
                                <p:cTn id="26" presetID="9" presetClass="entr" presetSubtype="0" fill="hold"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Llamadas</a:t>
            </a:r>
            <a:r>
              <a:rPr lang="en-GB" dirty="0" smtClean="0"/>
              <a:t> al </a:t>
            </a:r>
            <a:r>
              <a:rPr lang="en-GB" dirty="0" err="1" smtClean="0"/>
              <a:t>sistema</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70</a:t>
            </a:fld>
            <a:endParaRPr lang="es-ES" dirty="0"/>
          </a:p>
        </p:txBody>
      </p:sp>
      <p:sp>
        <p:nvSpPr>
          <p:cNvPr id="47"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buFont typeface="Wingdings" panose="05000000000000000000" pitchFamily="2" charset="2"/>
              <a:buNone/>
            </a:pPr>
            <a:r>
              <a:rPr lang="es-ES" altLang="es-ES" sz="2400" b="1" dirty="0">
                <a:solidFill>
                  <a:srgbClr val="993300"/>
                </a:solidFill>
              </a:rPr>
              <a:t>Implementación mediante interrupciones</a:t>
            </a:r>
          </a:p>
          <a:p>
            <a:pPr eaLnBrk="1" hangingPunct="1"/>
            <a:r>
              <a:rPr lang="es-ES" altLang="es-ES" sz="2400" dirty="0">
                <a:solidFill>
                  <a:srgbClr val="993300"/>
                </a:solidFill>
              </a:rPr>
              <a:t>Punto de entrada único al que se accede mediante una interrupción</a:t>
            </a:r>
          </a:p>
          <a:p>
            <a:pPr lvl="1" eaLnBrk="1" hangingPunct="1"/>
            <a:r>
              <a:rPr lang="es-ES" altLang="es-ES" sz="2000" dirty="0">
                <a:solidFill>
                  <a:srgbClr val="993300"/>
                </a:solidFill>
              </a:rPr>
              <a:t>Punto de entrada se coloca en cualquier dirección de memoria</a:t>
            </a:r>
          </a:p>
          <a:p>
            <a:pPr lvl="1" eaLnBrk="1" hangingPunct="1"/>
            <a:r>
              <a:rPr lang="es-ES" altLang="es-ES" sz="2000" dirty="0">
                <a:solidFill>
                  <a:srgbClr val="993300"/>
                </a:solidFill>
              </a:rPr>
              <a:t>Para efectuar llamada al sistema, se usa instrucción </a:t>
            </a:r>
            <a:r>
              <a:rPr lang="es-ES" altLang="es-ES" sz="2000" b="1" dirty="0">
                <a:solidFill>
                  <a:srgbClr val="993300"/>
                </a:solidFill>
              </a:rPr>
              <a:t>INT n</a:t>
            </a:r>
          </a:p>
          <a:p>
            <a:pPr lvl="1" eaLnBrk="1" hangingPunct="1"/>
            <a:r>
              <a:rPr lang="es-ES" altLang="es-ES" sz="2000" dirty="0">
                <a:solidFill>
                  <a:srgbClr val="993300"/>
                </a:solidFill>
              </a:rPr>
              <a:t>En el vector n de interrupción: dirección punto de entrada</a:t>
            </a:r>
          </a:p>
          <a:p>
            <a:pPr lvl="1" eaLnBrk="1" hangingPunct="1"/>
            <a:endParaRPr lang="es-ES" altLang="es-ES" sz="2000" dirty="0">
              <a:solidFill>
                <a:srgbClr val="993300"/>
              </a:solidFill>
            </a:endParaRPr>
          </a:p>
          <a:p>
            <a:pPr eaLnBrk="1" hangingPunct="1"/>
            <a:r>
              <a:rPr lang="es-ES" altLang="es-ES" sz="2400" dirty="0">
                <a:solidFill>
                  <a:srgbClr val="993300"/>
                </a:solidFill>
              </a:rPr>
              <a:t>Al realizar una llamada:</a:t>
            </a:r>
          </a:p>
          <a:p>
            <a:pPr lvl="1" eaLnBrk="1" hangingPunct="1"/>
            <a:r>
              <a:rPr lang="es-ES" altLang="es-ES" sz="2000" dirty="0">
                <a:solidFill>
                  <a:srgbClr val="993300"/>
                </a:solidFill>
              </a:rPr>
              <a:t>Se pasa a modo supervisor</a:t>
            </a:r>
          </a:p>
          <a:p>
            <a:pPr lvl="1" eaLnBrk="1" hangingPunct="1"/>
            <a:r>
              <a:rPr lang="es-ES" altLang="es-ES" sz="2000" dirty="0">
                <a:solidFill>
                  <a:srgbClr val="993300"/>
                </a:solidFill>
              </a:rPr>
              <a:t>Hardware determina dirección de punto de entrada</a:t>
            </a:r>
          </a:p>
          <a:p>
            <a:pPr lvl="1" eaLnBrk="1" hangingPunct="1"/>
            <a:r>
              <a:rPr lang="es-ES" altLang="es-ES" sz="2000" dirty="0">
                <a:solidFill>
                  <a:srgbClr val="993300"/>
                </a:solidFill>
              </a:rPr>
              <a:t>Código del SO se ejecuta en modo supervisor</a:t>
            </a:r>
          </a:p>
          <a:p>
            <a:pPr lvl="1" eaLnBrk="1" hangingPunct="1"/>
            <a:r>
              <a:rPr lang="es-ES" altLang="es-ES" sz="2000" dirty="0">
                <a:solidFill>
                  <a:srgbClr val="993300"/>
                </a:solidFill>
              </a:rPr>
              <a:t>Al retornar, se restaura modo de ejecución previo a llamada</a:t>
            </a:r>
          </a:p>
        </p:txBody>
      </p:sp>
    </p:spTree>
    <p:extLst>
      <p:ext uri="{BB962C8B-B14F-4D97-AF65-F5344CB8AC3E}">
        <p14:creationId xmlns:p14="http://schemas.microsoft.com/office/powerpoint/2010/main" val="3557069064"/>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Llamadas</a:t>
            </a:r>
            <a:r>
              <a:rPr lang="en-GB" dirty="0" smtClean="0"/>
              <a:t> al </a:t>
            </a:r>
            <a:r>
              <a:rPr lang="en-GB" dirty="0" err="1" smtClean="0"/>
              <a:t>sistema</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71</a:t>
            </a:fld>
            <a:endParaRPr lang="es-ES" dirty="0"/>
          </a:p>
        </p:txBody>
      </p:sp>
      <p:sp>
        <p:nvSpPr>
          <p:cNvPr id="94"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buFont typeface="Wingdings" panose="05000000000000000000" pitchFamily="2" charset="2"/>
              <a:buNone/>
            </a:pPr>
            <a:r>
              <a:rPr lang="es-ES" altLang="es-ES" sz="2400" b="1" dirty="0">
                <a:solidFill>
                  <a:srgbClr val="993300"/>
                </a:solidFill>
              </a:rPr>
              <a:t>Implementación mediante interrupciones </a:t>
            </a:r>
            <a:r>
              <a:rPr lang="es-ES" altLang="es-ES" sz="2400" dirty="0">
                <a:solidFill>
                  <a:srgbClr val="993300"/>
                </a:solidFill>
              </a:rPr>
              <a:t>(cont.)</a:t>
            </a:r>
            <a:endParaRPr lang="es-ES" altLang="es-ES" sz="2400" b="1" dirty="0">
              <a:solidFill>
                <a:srgbClr val="993300"/>
              </a:solidFill>
            </a:endParaRPr>
          </a:p>
          <a:p>
            <a:pPr eaLnBrk="1" hangingPunct="1"/>
            <a:r>
              <a:rPr lang="es-ES" altLang="es-ES" sz="2400" dirty="0">
                <a:solidFill>
                  <a:srgbClr val="993300"/>
                </a:solidFill>
              </a:rPr>
              <a:t>Ventajas:</a:t>
            </a:r>
          </a:p>
          <a:p>
            <a:pPr lvl="1" eaLnBrk="1" hangingPunct="1"/>
            <a:r>
              <a:rPr lang="es-ES" altLang="es-ES" sz="2000" dirty="0">
                <a:solidFill>
                  <a:srgbClr val="993300"/>
                </a:solidFill>
              </a:rPr>
              <a:t>Independencia de los programas respecto a ubicación de punto de entrada en memoria</a:t>
            </a:r>
          </a:p>
          <a:p>
            <a:pPr lvl="1" eaLnBrk="1" hangingPunct="1"/>
            <a:r>
              <a:rPr lang="es-ES" altLang="es-ES" sz="2000" dirty="0">
                <a:solidFill>
                  <a:srgbClr val="993300"/>
                </a:solidFill>
              </a:rPr>
              <a:t>Conmutación implícita a modo </a:t>
            </a:r>
            <a:r>
              <a:rPr lang="es-ES" altLang="es-ES" sz="2000" dirty="0" smtClean="0">
                <a:solidFill>
                  <a:srgbClr val="993300"/>
                </a:solidFill>
              </a:rPr>
              <a:t>supervisor</a:t>
            </a:r>
            <a:endParaRPr lang="es-ES" altLang="es-ES" sz="2000" dirty="0">
              <a:solidFill>
                <a:srgbClr val="993300"/>
              </a:solidFill>
            </a:endParaRPr>
          </a:p>
        </p:txBody>
      </p:sp>
      <p:sp>
        <p:nvSpPr>
          <p:cNvPr id="108" name="Rectangle 32"/>
          <p:cNvSpPr>
            <a:spLocks noChangeArrowheads="1"/>
          </p:cNvSpPr>
          <p:nvPr/>
        </p:nvSpPr>
        <p:spPr bwMode="auto">
          <a:xfrm>
            <a:off x="611188" y="3743325"/>
            <a:ext cx="8208962" cy="112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_tradnl" altLang="es-ES" sz="2400">
                <a:solidFill>
                  <a:srgbClr val="993300"/>
                </a:solidFill>
              </a:rPr>
              <a:t>Inconvenientes:</a:t>
            </a:r>
          </a:p>
          <a:p>
            <a:pPr lvl="1" eaLnBrk="1" hangingPunct="1"/>
            <a:r>
              <a:rPr lang="es-ES_tradnl" altLang="es-ES" sz="2000">
                <a:solidFill>
                  <a:srgbClr val="993300"/>
                </a:solidFill>
              </a:rPr>
              <a:t>Para cada llamada al sistema el hardware realiza todas las comprobaciones y acciones que se llevaría a cabo para una interrupción: ¡muchas se podrían simplificar!</a:t>
            </a:r>
            <a:endParaRPr lang="es-ES" altLang="es-ES" sz="2000">
              <a:solidFill>
                <a:srgbClr val="993300"/>
              </a:solidFill>
            </a:endParaRPr>
          </a:p>
          <a:p>
            <a:pPr lvl="1" eaLnBrk="1" hangingPunct="1"/>
            <a:endParaRPr lang="es-ES" altLang="es-ES" sz="2000">
              <a:solidFill>
                <a:srgbClr val="993300"/>
              </a:solidFill>
            </a:endParaRPr>
          </a:p>
        </p:txBody>
      </p:sp>
    </p:spTree>
    <p:extLst>
      <p:ext uri="{BB962C8B-B14F-4D97-AF65-F5344CB8AC3E}">
        <p14:creationId xmlns:p14="http://schemas.microsoft.com/office/powerpoint/2010/main" val="2449342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dissolve">
                                      <p:cBhvr>
                                        <p:cTn id="7"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Llamadas</a:t>
            </a:r>
            <a:r>
              <a:rPr lang="en-GB" dirty="0" smtClean="0"/>
              <a:t> al </a:t>
            </a:r>
            <a:r>
              <a:rPr lang="en-GB" dirty="0" err="1" smtClean="0"/>
              <a:t>sistema</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72</a:t>
            </a:fld>
            <a:endParaRPr lang="es-ES" dirty="0"/>
          </a:p>
        </p:txBody>
      </p:sp>
      <p:sp>
        <p:nvSpPr>
          <p:cNvPr id="38"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buFont typeface="Wingdings" panose="05000000000000000000" pitchFamily="2" charset="2"/>
              <a:buNone/>
            </a:pPr>
            <a:r>
              <a:rPr lang="es-ES" altLang="es-ES" sz="2400" b="1">
                <a:solidFill>
                  <a:srgbClr val="993300"/>
                </a:solidFill>
              </a:rPr>
              <a:t>Implementación mediante instrucciones específicas</a:t>
            </a:r>
          </a:p>
          <a:p>
            <a:pPr eaLnBrk="1" hangingPunct="1"/>
            <a:r>
              <a:rPr lang="es-ES" altLang="es-ES" sz="2400">
                <a:solidFill>
                  <a:srgbClr val="993300"/>
                </a:solidFill>
              </a:rPr>
              <a:t>Algunos procesadores disponen de instrucciones específicas para la construcción de llamadas</a:t>
            </a:r>
          </a:p>
          <a:p>
            <a:pPr lvl="1" eaLnBrk="1" hangingPunct="1"/>
            <a:r>
              <a:rPr lang="es-ES" altLang="es-ES" sz="2000">
                <a:solidFill>
                  <a:srgbClr val="993300"/>
                </a:solidFill>
              </a:rPr>
              <a:t>¡Simplificación de la implementación por interrupciones!</a:t>
            </a:r>
          </a:p>
          <a:p>
            <a:pPr lvl="1" eaLnBrk="1" hangingPunct="1"/>
            <a:endParaRPr lang="es-ES" altLang="es-ES" sz="2000">
              <a:solidFill>
                <a:srgbClr val="993300"/>
              </a:solidFill>
            </a:endParaRPr>
          </a:p>
          <a:p>
            <a:pPr eaLnBrk="1" hangingPunct="1"/>
            <a:r>
              <a:rPr lang="es-ES" altLang="es-ES" sz="2400">
                <a:solidFill>
                  <a:srgbClr val="993300"/>
                </a:solidFill>
              </a:rPr>
              <a:t>Ejemplo: en arquitectura IA32:</a:t>
            </a:r>
          </a:p>
          <a:p>
            <a:pPr lvl="1" eaLnBrk="1" hangingPunct="1"/>
            <a:r>
              <a:rPr lang="es-ES" altLang="es-ES" sz="2000">
                <a:solidFill>
                  <a:srgbClr val="993300"/>
                </a:solidFill>
              </a:rPr>
              <a:t>Instrucciones SYSCALL y SYSRET</a:t>
            </a:r>
          </a:p>
          <a:p>
            <a:pPr lvl="1" eaLnBrk="1" hangingPunct="1"/>
            <a:r>
              <a:rPr lang="es-ES" altLang="es-ES" sz="2000">
                <a:solidFill>
                  <a:srgbClr val="993300"/>
                </a:solidFill>
              </a:rPr>
              <a:t>Información sobre el punto de entrada en registro STAR </a:t>
            </a:r>
            <a:br>
              <a:rPr lang="es-ES" altLang="es-ES" sz="2000">
                <a:solidFill>
                  <a:srgbClr val="993300"/>
                </a:solidFill>
              </a:rPr>
            </a:br>
            <a:r>
              <a:rPr lang="es-ES" altLang="es-ES" sz="2000">
                <a:solidFill>
                  <a:srgbClr val="993300"/>
                </a:solidFill>
              </a:rPr>
              <a:t>(SYSCALL/SYSRET Target Address Register)</a:t>
            </a:r>
          </a:p>
          <a:p>
            <a:pPr lvl="1" eaLnBrk="1" hangingPunct="1"/>
            <a:r>
              <a:rPr lang="es-ES_tradnl" altLang="es-ES" sz="2000">
                <a:solidFill>
                  <a:srgbClr val="993300"/>
                </a:solidFill>
              </a:rPr>
              <a:t>Reduce a la cuarta parte la cantidad de trabajo necesario por parte del procesador para efectuar llamada/retorno</a:t>
            </a:r>
            <a:endParaRPr lang="es-ES" altLang="es-ES" sz="2000">
              <a:solidFill>
                <a:srgbClr val="993300"/>
              </a:solidFill>
            </a:endParaRPr>
          </a:p>
        </p:txBody>
      </p:sp>
    </p:spTree>
    <p:extLst>
      <p:ext uri="{BB962C8B-B14F-4D97-AF65-F5344CB8AC3E}">
        <p14:creationId xmlns:p14="http://schemas.microsoft.com/office/powerpoint/2010/main" val="46428498"/>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Sistemas </a:t>
            </a:r>
            <a:r>
              <a:rPr lang="en-GB" dirty="0" err="1" smtClean="0"/>
              <a:t>Operativos</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solidFill>
                  <a:schemeClr val="tx1"/>
                </a:solidFill>
              </a:rPr>
              <a:t>Llamadas</a:t>
            </a:r>
            <a:r>
              <a:rPr lang="en-GB" dirty="0" smtClean="0">
                <a:solidFill>
                  <a:schemeClr val="tx1"/>
                </a:solidFill>
              </a:rPr>
              <a:t> al </a:t>
            </a:r>
            <a:r>
              <a:rPr lang="en-GB" dirty="0" err="1" smtClean="0">
                <a:solidFill>
                  <a:schemeClr val="tx1"/>
                </a:solidFill>
              </a:rPr>
              <a:t>sistema</a:t>
            </a:r>
            <a:endParaRPr lang="en-GB" dirty="0" smtClean="0">
              <a:solidFill>
                <a:schemeClr val="tx1"/>
              </a:solidFill>
            </a:endParaRPr>
          </a:p>
          <a:p>
            <a:pPr marL="514350" indent="-514350" algn="l">
              <a:buFont typeface="+mj-lt"/>
              <a:buAutoNum type="arabicPeriod"/>
            </a:pPr>
            <a:r>
              <a:rPr lang="en-GB" dirty="0" err="1" smtClean="0">
                <a:solidFill>
                  <a:schemeClr val="tx1"/>
                </a:solidFill>
              </a:rPr>
              <a:t>Usuarios</a:t>
            </a:r>
            <a:endParaRPr lang="en-GB" dirty="0" smtClean="0">
              <a:solidFill>
                <a:schemeClr val="tx1"/>
              </a:solidFill>
            </a:endParaRPr>
          </a:p>
          <a:p>
            <a:pPr marL="514350" indent="-514350" algn="l">
              <a:buFont typeface="+mj-lt"/>
              <a:buAutoNum type="arabicPeriod"/>
            </a:pPr>
            <a:r>
              <a:rPr lang="en-GB" dirty="0" err="1" smtClean="0"/>
              <a:t>Archivos</a:t>
            </a:r>
            <a:endParaRPr lang="en-GB" dirty="0" smtClean="0"/>
          </a:p>
          <a:p>
            <a:pPr marL="514350" indent="-514350" algn="l">
              <a:buFont typeface="+mj-lt"/>
              <a:buAutoNum type="arabicPeriod"/>
            </a:pPr>
            <a:r>
              <a:rPr lang="en-GB" dirty="0" err="1" smtClean="0"/>
              <a:t>Intérprete</a:t>
            </a:r>
            <a:r>
              <a:rPr lang="en-GB" dirty="0" smtClean="0"/>
              <a:t> de commandos</a:t>
            </a:r>
          </a:p>
          <a:p>
            <a:pPr marL="514350" indent="-514350" algn="l">
              <a:buFont typeface="+mj-lt"/>
              <a:buAutoNum type="arabicPeriod"/>
            </a:pPr>
            <a:r>
              <a:rPr lang="en-GB" dirty="0" smtClean="0"/>
              <a:t>Interfaces </a:t>
            </a:r>
            <a:r>
              <a:rPr lang="en-GB" dirty="0" err="1" smtClean="0"/>
              <a:t>gráficas</a:t>
            </a:r>
            <a:r>
              <a:rPr lang="en-GB" dirty="0" smtClean="0"/>
              <a:t> de </a:t>
            </a:r>
            <a:r>
              <a:rPr lang="en-GB" dirty="0" err="1" smtClean="0"/>
              <a:t>usuario</a:t>
            </a:r>
            <a:endParaRPr lang="en-GB" dirty="0"/>
          </a:p>
        </p:txBody>
      </p:sp>
    </p:spTree>
    <p:extLst>
      <p:ext uri="{BB962C8B-B14F-4D97-AF65-F5344CB8AC3E}">
        <p14:creationId xmlns:p14="http://schemas.microsoft.com/office/powerpoint/2010/main" val="3831787816"/>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Usuarios</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74</a:t>
            </a:fld>
            <a:endParaRPr lang="es-ES" dirty="0"/>
          </a:p>
        </p:txBody>
      </p:sp>
      <p:sp>
        <p:nvSpPr>
          <p:cNvPr id="19"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smtClean="0">
                <a:solidFill>
                  <a:srgbClr val="993300"/>
                </a:solidFill>
              </a:rPr>
              <a:t>Usuarios </a:t>
            </a:r>
            <a:r>
              <a:rPr lang="es-ES" altLang="es-ES" sz="2400" dirty="0">
                <a:solidFill>
                  <a:srgbClr val="993300"/>
                </a:solidFill>
              </a:rPr>
              <a:t>= personas autorizadas a usar el sistema</a:t>
            </a:r>
          </a:p>
          <a:p>
            <a:pPr eaLnBrk="1" hangingPunct="1"/>
            <a:endParaRPr lang="es-ES" altLang="es-ES" sz="2400" dirty="0">
              <a:solidFill>
                <a:srgbClr val="993300"/>
              </a:solidFill>
            </a:endParaRPr>
          </a:p>
          <a:p>
            <a:pPr eaLnBrk="1" hangingPunct="1"/>
            <a:r>
              <a:rPr lang="es-ES" altLang="es-ES" sz="2400" dirty="0" smtClean="0">
                <a:solidFill>
                  <a:srgbClr val="993300"/>
                </a:solidFill>
              </a:rPr>
              <a:t>Se mantiene asociación </a:t>
            </a:r>
            <a:r>
              <a:rPr lang="es-ES" altLang="es-ES" sz="2400" dirty="0">
                <a:solidFill>
                  <a:srgbClr val="993300"/>
                </a:solidFill>
              </a:rPr>
              <a:t>entre cada proceso y su usuario propietario</a:t>
            </a:r>
          </a:p>
          <a:p>
            <a:pPr lvl="1" eaLnBrk="1" hangingPunct="1"/>
            <a:r>
              <a:rPr lang="es-ES" altLang="es-ES" sz="2000" dirty="0">
                <a:solidFill>
                  <a:srgbClr val="993300"/>
                </a:solidFill>
              </a:rPr>
              <a:t>Es el usuario quien determina los derechos del proceso a acceder a recursos del sistema</a:t>
            </a:r>
          </a:p>
          <a:p>
            <a:pPr lvl="1" eaLnBrk="1" hangingPunct="1"/>
            <a:endParaRPr lang="es-ES" altLang="es-ES" sz="2000" dirty="0">
              <a:solidFill>
                <a:srgbClr val="993300"/>
              </a:solidFill>
            </a:endParaRPr>
          </a:p>
          <a:p>
            <a:pPr eaLnBrk="1" hangingPunct="1"/>
            <a:r>
              <a:rPr lang="es-ES" altLang="es-ES" sz="2400" dirty="0">
                <a:solidFill>
                  <a:srgbClr val="993300"/>
                </a:solidFill>
              </a:rPr>
              <a:t>Identificación de usuario: UID (normalmente numérico)</a:t>
            </a:r>
          </a:p>
          <a:p>
            <a:pPr eaLnBrk="1" hangingPunct="1"/>
            <a:endParaRPr lang="es-ES" altLang="es-ES" sz="2400" dirty="0">
              <a:solidFill>
                <a:srgbClr val="993300"/>
              </a:solidFill>
            </a:endParaRPr>
          </a:p>
          <a:p>
            <a:pPr eaLnBrk="1" hangingPunct="1"/>
            <a:r>
              <a:rPr lang="es-ES" altLang="es-ES" sz="2400" dirty="0">
                <a:solidFill>
                  <a:srgbClr val="993300"/>
                </a:solidFill>
              </a:rPr>
              <a:t>Posibilidad de definir grupos de usuario</a:t>
            </a:r>
          </a:p>
          <a:p>
            <a:pPr lvl="1" eaLnBrk="1" hangingPunct="1"/>
            <a:r>
              <a:rPr lang="es-ES" altLang="es-ES" sz="2000" dirty="0">
                <a:solidFill>
                  <a:srgbClr val="993300"/>
                </a:solidFill>
              </a:rPr>
              <a:t>Grupos identificados por GID (normalmente numérico)</a:t>
            </a:r>
          </a:p>
          <a:p>
            <a:pPr lvl="1" eaLnBrk="1" hangingPunct="1"/>
            <a:r>
              <a:rPr lang="es-ES" altLang="es-ES" sz="2000" dirty="0">
                <a:solidFill>
                  <a:srgbClr val="993300"/>
                </a:solidFill>
              </a:rPr>
              <a:t>Derechos del proceso: determinados por [UID, GID]</a:t>
            </a:r>
          </a:p>
        </p:txBody>
      </p:sp>
    </p:spTree>
    <p:extLst>
      <p:ext uri="{BB962C8B-B14F-4D97-AF65-F5344CB8AC3E}">
        <p14:creationId xmlns:p14="http://schemas.microsoft.com/office/powerpoint/2010/main" val="1736517628"/>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Sistemas </a:t>
            </a:r>
            <a:r>
              <a:rPr lang="en-GB" dirty="0" err="1" smtClean="0"/>
              <a:t>Operativos</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solidFill>
                  <a:schemeClr val="tx1"/>
                </a:solidFill>
              </a:rPr>
              <a:t>Llamadas</a:t>
            </a:r>
            <a:r>
              <a:rPr lang="en-GB" dirty="0" smtClean="0">
                <a:solidFill>
                  <a:schemeClr val="tx1"/>
                </a:solidFill>
              </a:rPr>
              <a:t> al </a:t>
            </a:r>
            <a:r>
              <a:rPr lang="en-GB" dirty="0" err="1" smtClean="0">
                <a:solidFill>
                  <a:schemeClr val="tx1"/>
                </a:solidFill>
              </a:rPr>
              <a:t>sistema</a:t>
            </a:r>
            <a:endParaRPr lang="en-GB" dirty="0" smtClean="0">
              <a:solidFill>
                <a:schemeClr val="tx1"/>
              </a:solidFill>
            </a:endParaRPr>
          </a:p>
          <a:p>
            <a:pPr marL="514350" indent="-514350" algn="l">
              <a:buFont typeface="+mj-lt"/>
              <a:buAutoNum type="arabicPeriod"/>
            </a:pPr>
            <a:r>
              <a:rPr lang="en-GB" dirty="0" err="1" smtClean="0">
                <a:solidFill>
                  <a:schemeClr val="tx1"/>
                </a:solidFill>
              </a:rPr>
              <a:t>Usuarios</a:t>
            </a:r>
            <a:endParaRPr lang="en-GB" dirty="0" smtClean="0">
              <a:solidFill>
                <a:schemeClr val="tx1"/>
              </a:solidFill>
            </a:endParaRPr>
          </a:p>
          <a:p>
            <a:pPr marL="514350" indent="-514350" algn="l">
              <a:buFont typeface="+mj-lt"/>
              <a:buAutoNum type="arabicPeriod"/>
            </a:pPr>
            <a:r>
              <a:rPr lang="en-GB" dirty="0" err="1" smtClean="0">
                <a:solidFill>
                  <a:schemeClr val="tx1"/>
                </a:solidFill>
              </a:rPr>
              <a:t>Archivos</a:t>
            </a:r>
            <a:endParaRPr lang="en-GB" dirty="0" smtClean="0">
              <a:solidFill>
                <a:schemeClr val="tx1"/>
              </a:solidFill>
            </a:endParaRPr>
          </a:p>
          <a:p>
            <a:pPr marL="514350" indent="-514350" algn="l">
              <a:buFont typeface="+mj-lt"/>
              <a:buAutoNum type="arabicPeriod"/>
            </a:pPr>
            <a:r>
              <a:rPr lang="en-GB" dirty="0" err="1" smtClean="0"/>
              <a:t>Intérprete</a:t>
            </a:r>
            <a:r>
              <a:rPr lang="en-GB" dirty="0" smtClean="0"/>
              <a:t> de commandos</a:t>
            </a:r>
          </a:p>
          <a:p>
            <a:pPr marL="514350" indent="-514350" algn="l">
              <a:buFont typeface="+mj-lt"/>
              <a:buAutoNum type="arabicPeriod"/>
            </a:pPr>
            <a:r>
              <a:rPr lang="en-GB" dirty="0" smtClean="0"/>
              <a:t>Interfaces </a:t>
            </a:r>
            <a:r>
              <a:rPr lang="en-GB" dirty="0" err="1" smtClean="0"/>
              <a:t>gráficas</a:t>
            </a:r>
            <a:r>
              <a:rPr lang="en-GB" dirty="0" smtClean="0"/>
              <a:t> de </a:t>
            </a:r>
            <a:r>
              <a:rPr lang="en-GB" dirty="0" err="1" smtClean="0"/>
              <a:t>usuario</a:t>
            </a:r>
            <a:endParaRPr lang="en-GB" dirty="0"/>
          </a:p>
        </p:txBody>
      </p:sp>
    </p:spTree>
    <p:extLst>
      <p:ext uri="{BB962C8B-B14F-4D97-AF65-F5344CB8AC3E}">
        <p14:creationId xmlns:p14="http://schemas.microsoft.com/office/powerpoint/2010/main" val="3619218784"/>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Archivos</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76</a:t>
            </a:fld>
            <a:endParaRPr lang="es-ES" dirty="0"/>
          </a:p>
        </p:txBody>
      </p:sp>
      <p:sp>
        <p:nvSpPr>
          <p:cNvPr id="5"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Archivo = conjunto de información</a:t>
            </a:r>
          </a:p>
          <a:p>
            <a:pPr eaLnBrk="1" hangingPunct="1"/>
            <a:r>
              <a:rPr lang="es-ES" altLang="es-ES" sz="2400" dirty="0" smtClean="0">
                <a:solidFill>
                  <a:srgbClr val="993300"/>
                </a:solidFill>
              </a:rPr>
              <a:t>Organización </a:t>
            </a:r>
            <a:r>
              <a:rPr lang="es-ES" altLang="es-ES" sz="2400" dirty="0">
                <a:solidFill>
                  <a:srgbClr val="993300"/>
                </a:solidFill>
              </a:rPr>
              <a:t>jerárquica basada en directorios y subdirectorios</a:t>
            </a:r>
          </a:p>
          <a:p>
            <a:pPr eaLnBrk="1" hangingPunct="1"/>
            <a:r>
              <a:rPr lang="es-ES" altLang="es-ES" sz="2400" dirty="0" smtClean="0">
                <a:solidFill>
                  <a:srgbClr val="993300"/>
                </a:solidFill>
              </a:rPr>
              <a:t>Archivos </a:t>
            </a:r>
            <a:r>
              <a:rPr lang="es-ES" altLang="es-ES" sz="2400" dirty="0">
                <a:solidFill>
                  <a:srgbClr val="993300"/>
                </a:solidFill>
              </a:rPr>
              <a:t>frecuentemente residen en dispositivos</a:t>
            </a:r>
          </a:p>
          <a:p>
            <a:pPr eaLnBrk="1" hangingPunct="1"/>
            <a:r>
              <a:rPr lang="es-ES" altLang="es-ES" sz="2400" dirty="0" smtClean="0">
                <a:solidFill>
                  <a:srgbClr val="993300"/>
                </a:solidFill>
              </a:rPr>
              <a:t>Identificación </a:t>
            </a:r>
            <a:r>
              <a:rPr lang="es-ES" altLang="es-ES" sz="2400" dirty="0">
                <a:solidFill>
                  <a:srgbClr val="993300"/>
                </a:solidFill>
              </a:rPr>
              <a:t>de dispositivos: dependen de sistema</a:t>
            </a:r>
          </a:p>
          <a:p>
            <a:pPr lvl="1" eaLnBrk="1" hangingPunct="1"/>
            <a:r>
              <a:rPr lang="es-ES" altLang="es-ES" sz="2000" dirty="0">
                <a:solidFill>
                  <a:srgbClr val="993300"/>
                </a:solidFill>
              </a:rPr>
              <a:t>Letras de unidad: C:, D:, etc.</a:t>
            </a:r>
          </a:p>
          <a:p>
            <a:pPr lvl="1" eaLnBrk="1" hangingPunct="1"/>
            <a:r>
              <a:rPr lang="es-ES" altLang="es-ES" sz="2000" dirty="0">
                <a:solidFill>
                  <a:srgbClr val="993300"/>
                </a:solidFill>
              </a:rPr>
              <a:t>Archivo especial: /</a:t>
            </a:r>
            <a:r>
              <a:rPr lang="es-ES" altLang="es-ES" sz="2000" dirty="0" err="1">
                <a:solidFill>
                  <a:srgbClr val="993300"/>
                </a:solidFill>
              </a:rPr>
              <a:t>dev</a:t>
            </a:r>
            <a:r>
              <a:rPr lang="es-ES" altLang="es-ES" sz="2000" dirty="0">
                <a:solidFill>
                  <a:srgbClr val="993300"/>
                </a:solidFill>
              </a:rPr>
              <a:t>/fd0, /</a:t>
            </a:r>
            <a:r>
              <a:rPr lang="es-ES" altLang="es-ES" sz="2000" dirty="0" err="1">
                <a:solidFill>
                  <a:srgbClr val="993300"/>
                </a:solidFill>
              </a:rPr>
              <a:t>dev</a:t>
            </a:r>
            <a:r>
              <a:rPr lang="es-ES" altLang="es-ES" sz="2000" dirty="0">
                <a:solidFill>
                  <a:srgbClr val="993300"/>
                </a:solidFill>
              </a:rPr>
              <a:t>/</a:t>
            </a:r>
            <a:r>
              <a:rPr lang="es-ES" altLang="es-ES" sz="2000" dirty="0" err="1">
                <a:solidFill>
                  <a:srgbClr val="993300"/>
                </a:solidFill>
              </a:rPr>
              <a:t>hda</a:t>
            </a:r>
            <a:r>
              <a:rPr lang="es-ES" altLang="es-ES" sz="2000" dirty="0">
                <a:solidFill>
                  <a:srgbClr val="993300"/>
                </a:solidFill>
              </a:rPr>
              <a:t>, etc.</a:t>
            </a:r>
          </a:p>
          <a:p>
            <a:pPr lvl="1" eaLnBrk="1" hangingPunct="1"/>
            <a:endParaRPr lang="es-ES" altLang="es-ES" sz="2000" dirty="0">
              <a:solidFill>
                <a:srgbClr val="993300"/>
              </a:solidFill>
            </a:endParaRPr>
          </a:p>
          <a:p>
            <a:pPr eaLnBrk="1" hangingPunct="1"/>
            <a:r>
              <a:rPr lang="es-ES" altLang="es-ES" sz="2400" dirty="0" smtClean="0">
                <a:solidFill>
                  <a:srgbClr val="993300"/>
                </a:solidFill>
              </a:rPr>
              <a:t>Se </a:t>
            </a:r>
            <a:r>
              <a:rPr lang="es-ES" altLang="es-ES" sz="2400" dirty="0">
                <a:solidFill>
                  <a:srgbClr val="993300"/>
                </a:solidFill>
              </a:rPr>
              <a:t>proporcionan mecanismos de protección del sistema de archivos</a:t>
            </a:r>
          </a:p>
        </p:txBody>
      </p:sp>
    </p:spTree>
    <p:extLst>
      <p:ext uri="{BB962C8B-B14F-4D97-AF65-F5344CB8AC3E}">
        <p14:creationId xmlns:p14="http://schemas.microsoft.com/office/powerpoint/2010/main" val="3303361008"/>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Sistemas </a:t>
            </a:r>
            <a:r>
              <a:rPr lang="en-GB" dirty="0" err="1" smtClean="0"/>
              <a:t>Operativos</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solidFill>
                  <a:schemeClr val="tx1"/>
                </a:solidFill>
              </a:rPr>
              <a:t>Llamadas</a:t>
            </a:r>
            <a:r>
              <a:rPr lang="en-GB" dirty="0" smtClean="0">
                <a:solidFill>
                  <a:schemeClr val="tx1"/>
                </a:solidFill>
              </a:rPr>
              <a:t> al </a:t>
            </a:r>
            <a:r>
              <a:rPr lang="en-GB" dirty="0" err="1" smtClean="0">
                <a:solidFill>
                  <a:schemeClr val="tx1"/>
                </a:solidFill>
              </a:rPr>
              <a:t>sistema</a:t>
            </a:r>
            <a:endParaRPr lang="en-GB" dirty="0" smtClean="0">
              <a:solidFill>
                <a:schemeClr val="tx1"/>
              </a:solidFill>
            </a:endParaRPr>
          </a:p>
          <a:p>
            <a:pPr marL="514350" indent="-514350" algn="l">
              <a:buFont typeface="+mj-lt"/>
              <a:buAutoNum type="arabicPeriod"/>
            </a:pPr>
            <a:r>
              <a:rPr lang="en-GB" dirty="0" err="1" smtClean="0">
                <a:solidFill>
                  <a:schemeClr val="tx1"/>
                </a:solidFill>
              </a:rPr>
              <a:t>Usuarios</a:t>
            </a:r>
            <a:endParaRPr lang="en-GB" dirty="0" smtClean="0">
              <a:solidFill>
                <a:schemeClr val="tx1"/>
              </a:solidFill>
            </a:endParaRPr>
          </a:p>
          <a:p>
            <a:pPr marL="514350" indent="-514350" algn="l">
              <a:buFont typeface="+mj-lt"/>
              <a:buAutoNum type="arabicPeriod"/>
            </a:pPr>
            <a:r>
              <a:rPr lang="en-GB" dirty="0" err="1" smtClean="0">
                <a:solidFill>
                  <a:schemeClr val="tx1"/>
                </a:solidFill>
              </a:rPr>
              <a:t>Archivos</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Intérprete</a:t>
            </a:r>
            <a:r>
              <a:rPr lang="en-GB" dirty="0" smtClean="0">
                <a:solidFill>
                  <a:schemeClr val="tx1"/>
                </a:solidFill>
              </a:rPr>
              <a:t> de commandos</a:t>
            </a:r>
          </a:p>
          <a:p>
            <a:pPr marL="514350" indent="-514350" algn="l">
              <a:buFont typeface="+mj-lt"/>
              <a:buAutoNum type="arabicPeriod"/>
            </a:pPr>
            <a:r>
              <a:rPr lang="en-GB" dirty="0" smtClean="0"/>
              <a:t>Interfaces </a:t>
            </a:r>
            <a:r>
              <a:rPr lang="en-GB" dirty="0" err="1" smtClean="0"/>
              <a:t>gráficas</a:t>
            </a:r>
            <a:r>
              <a:rPr lang="en-GB" dirty="0" smtClean="0"/>
              <a:t> de </a:t>
            </a:r>
            <a:r>
              <a:rPr lang="en-GB" dirty="0" err="1" smtClean="0"/>
              <a:t>usuario</a:t>
            </a:r>
            <a:endParaRPr lang="en-GB" dirty="0"/>
          </a:p>
        </p:txBody>
      </p:sp>
    </p:spTree>
    <p:extLst>
      <p:ext uri="{BB962C8B-B14F-4D97-AF65-F5344CB8AC3E}">
        <p14:creationId xmlns:p14="http://schemas.microsoft.com/office/powerpoint/2010/main" val="3826073144"/>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Intérprete</a:t>
            </a:r>
            <a:r>
              <a:rPr lang="en-GB" dirty="0" smtClean="0"/>
              <a:t> de </a:t>
            </a:r>
            <a:r>
              <a:rPr lang="en-GB" dirty="0" err="1" smtClean="0"/>
              <a:t>comandos</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78</a:t>
            </a:fld>
            <a:endParaRPr lang="es-ES" dirty="0"/>
          </a:p>
        </p:txBody>
      </p:sp>
      <p:sp>
        <p:nvSpPr>
          <p:cNvPr id="6"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Intérprete de órdenes = programa interactivo </a:t>
            </a:r>
            <a:br>
              <a:rPr lang="es-ES" altLang="es-ES" sz="2400" dirty="0">
                <a:solidFill>
                  <a:srgbClr val="993300"/>
                </a:solidFill>
              </a:rPr>
            </a:br>
            <a:r>
              <a:rPr lang="es-ES" altLang="es-ES" sz="2400" dirty="0">
                <a:solidFill>
                  <a:srgbClr val="993300"/>
                </a:solidFill>
              </a:rPr>
              <a:t>que lee </a:t>
            </a:r>
            <a:r>
              <a:rPr lang="es-ES" altLang="es-ES" sz="2400" dirty="0" smtClean="0">
                <a:solidFill>
                  <a:srgbClr val="993300"/>
                </a:solidFill>
              </a:rPr>
              <a:t>comandos del usuario y los traduce a llamadas al sistema</a:t>
            </a:r>
          </a:p>
          <a:p>
            <a:pPr eaLnBrk="1" hangingPunct="1"/>
            <a:r>
              <a:rPr lang="es-ES" altLang="es-ES" sz="2400" dirty="0" smtClean="0">
                <a:solidFill>
                  <a:srgbClr val="993300"/>
                </a:solidFill>
              </a:rPr>
              <a:t>Algunos </a:t>
            </a:r>
            <a:r>
              <a:rPr lang="es-ES" altLang="es-ES" sz="2400" dirty="0">
                <a:solidFill>
                  <a:srgbClr val="993300"/>
                </a:solidFill>
              </a:rPr>
              <a:t>sistemas permiten usar distintos intérpretes de comandos </a:t>
            </a:r>
          </a:p>
          <a:p>
            <a:pPr lvl="1" eaLnBrk="1" hangingPunct="1"/>
            <a:r>
              <a:rPr lang="es-ES" altLang="es-ES" sz="2000" dirty="0">
                <a:solidFill>
                  <a:srgbClr val="993300"/>
                </a:solidFill>
              </a:rPr>
              <a:t>Ejemplo: </a:t>
            </a:r>
            <a:r>
              <a:rPr lang="es-ES" altLang="es-ES" sz="2000" dirty="0" smtClean="0">
                <a:solidFill>
                  <a:srgbClr val="993300"/>
                </a:solidFill>
              </a:rPr>
              <a:t>UNIX</a:t>
            </a:r>
          </a:p>
          <a:p>
            <a:pPr eaLnBrk="1" hangingPunct="1"/>
            <a:r>
              <a:rPr lang="es-ES" altLang="es-ES" sz="2400" dirty="0" smtClean="0">
                <a:solidFill>
                  <a:srgbClr val="993300"/>
                </a:solidFill>
              </a:rPr>
              <a:t>Funciones soportadas más frecuentemente:</a:t>
            </a:r>
          </a:p>
          <a:p>
            <a:pPr lvl="1" eaLnBrk="1" hangingPunct="1"/>
            <a:r>
              <a:rPr lang="es-ES" altLang="es-ES" sz="2000" dirty="0" smtClean="0">
                <a:solidFill>
                  <a:srgbClr val="993300"/>
                </a:solidFill>
              </a:rPr>
              <a:t>Ejecución </a:t>
            </a:r>
            <a:r>
              <a:rPr lang="es-ES" altLang="es-ES" sz="2000" dirty="0">
                <a:solidFill>
                  <a:srgbClr val="993300"/>
                </a:solidFill>
              </a:rPr>
              <a:t>de programas con redirección de entrada y/o salida</a:t>
            </a:r>
          </a:p>
          <a:p>
            <a:pPr lvl="1" eaLnBrk="1" hangingPunct="1"/>
            <a:r>
              <a:rPr lang="es-ES" altLang="es-ES" sz="2000" dirty="0">
                <a:solidFill>
                  <a:srgbClr val="993300"/>
                </a:solidFill>
              </a:rPr>
              <a:t>Ejecución en paralelo de procesos unidos por una </a:t>
            </a:r>
            <a:r>
              <a:rPr lang="es-ES" altLang="es-ES" sz="2000" i="1" dirty="0">
                <a:solidFill>
                  <a:srgbClr val="993300"/>
                </a:solidFill>
              </a:rPr>
              <a:t>tubería</a:t>
            </a:r>
          </a:p>
          <a:p>
            <a:pPr lvl="1" eaLnBrk="1" hangingPunct="1"/>
            <a:r>
              <a:rPr lang="es-ES" altLang="es-ES" sz="2000" dirty="0">
                <a:solidFill>
                  <a:srgbClr val="993300"/>
                </a:solidFill>
              </a:rPr>
              <a:t>Ejecución de secuencias de comandos (</a:t>
            </a:r>
            <a:r>
              <a:rPr lang="es-ES" altLang="es-ES" sz="2000" i="1" dirty="0">
                <a:solidFill>
                  <a:srgbClr val="993300"/>
                </a:solidFill>
              </a:rPr>
              <a:t>scripts</a:t>
            </a:r>
            <a:r>
              <a:rPr lang="es-ES" altLang="es-ES" sz="2000" dirty="0">
                <a:solidFill>
                  <a:srgbClr val="993300"/>
                </a:solidFill>
              </a:rPr>
              <a:t>)</a:t>
            </a:r>
          </a:p>
          <a:p>
            <a:pPr lvl="1" eaLnBrk="1" hangingPunct="1"/>
            <a:r>
              <a:rPr lang="es-ES" altLang="es-ES" sz="2000" dirty="0">
                <a:solidFill>
                  <a:srgbClr val="993300"/>
                </a:solidFill>
              </a:rPr>
              <a:t>…</a:t>
            </a:r>
          </a:p>
          <a:p>
            <a:pPr lvl="1" eaLnBrk="1" hangingPunct="1"/>
            <a:endParaRPr lang="es-ES" altLang="es-ES" sz="2000" dirty="0">
              <a:solidFill>
                <a:srgbClr val="993300"/>
              </a:solidFill>
            </a:endParaRPr>
          </a:p>
        </p:txBody>
      </p:sp>
      <p:graphicFrame>
        <p:nvGraphicFramePr>
          <p:cNvPr id="7" name="Object 8"/>
          <p:cNvGraphicFramePr>
            <a:graphicFrameLocks noChangeAspect="1"/>
          </p:cNvGraphicFramePr>
          <p:nvPr>
            <p:extLst>
              <p:ext uri="{D42A27DB-BD31-4B8C-83A1-F6EECF244321}">
                <p14:modId xmlns:p14="http://schemas.microsoft.com/office/powerpoint/2010/main" val="3639713705"/>
              </p:ext>
            </p:extLst>
          </p:nvPr>
        </p:nvGraphicFramePr>
        <p:xfrm>
          <a:off x="7308304" y="692696"/>
          <a:ext cx="1609725" cy="962025"/>
        </p:xfrm>
        <a:graphic>
          <a:graphicData uri="http://schemas.openxmlformats.org/presentationml/2006/ole">
            <mc:AlternateContent xmlns:mc="http://schemas.openxmlformats.org/markup-compatibility/2006">
              <mc:Choice xmlns:v="urn:schemas-microsoft-com:vml" Requires="v">
                <p:oleObj spid="_x0000_s4132" name="Fotografía de Photo Editor" r:id="rId4" imgW="1609524" imgH="961905" progId="MSPhotoEd.3">
                  <p:embed/>
                </p:oleObj>
              </mc:Choice>
              <mc:Fallback>
                <p:oleObj name="Fotografía de Photo Editor" r:id="rId4" imgW="1609524" imgH="961905" progId="MSPhotoEd.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08304" y="692696"/>
                        <a:ext cx="1609725" cy="962025"/>
                      </a:xfrm>
                      <a:prstGeom prst="rect">
                        <a:avLst/>
                      </a:prstGeom>
                      <a:noFill/>
                      <a:ln>
                        <a:noFill/>
                      </a:ln>
                      <a:effectLst/>
                      <a:extLst>
                        <a:ext uri="{909E8E84-426E-40DD-AFC4-6F175D3DCCD1}">
                          <a14:hiddenFill xmlns:a14="http://schemas.microsoft.com/office/drawing/2010/main">
                            <a:solidFill>
                              <a:srgbClr val="FFEABF"/>
                            </a:solidFill>
                          </a14:hiddenFill>
                        </a:ext>
                        <a:ext uri="{91240B29-F687-4F45-9708-019B960494DF}">
                          <a14:hiddenLine xmlns:a14="http://schemas.microsoft.com/office/drawing/2010/main" w="127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66049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Conceptos</a:t>
            </a:r>
            <a:r>
              <a:rPr lang="en-GB" dirty="0" smtClean="0"/>
              <a:t> </a:t>
            </a:r>
            <a:r>
              <a:rPr lang="en-GB" dirty="0" err="1" smtClean="0"/>
              <a:t>básicos</a:t>
            </a:r>
            <a:r>
              <a:rPr lang="en-GB" dirty="0" smtClean="0"/>
              <a:t> </a:t>
            </a:r>
            <a:r>
              <a:rPr lang="en-GB" dirty="0" err="1" smtClean="0"/>
              <a:t>sobre</a:t>
            </a:r>
            <a:r>
              <a:rPr lang="en-GB" dirty="0" smtClean="0"/>
              <a:t> Sistemas </a:t>
            </a:r>
            <a:r>
              <a:rPr lang="en-GB" dirty="0" err="1" smtClean="0"/>
              <a:t>Operativos</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solidFill>
                  <a:schemeClr val="tx1"/>
                </a:solidFill>
              </a:rPr>
              <a:t>Llamadas</a:t>
            </a:r>
            <a:r>
              <a:rPr lang="en-GB" dirty="0" smtClean="0">
                <a:solidFill>
                  <a:schemeClr val="tx1"/>
                </a:solidFill>
              </a:rPr>
              <a:t> al </a:t>
            </a:r>
            <a:r>
              <a:rPr lang="en-GB" dirty="0" err="1" smtClean="0">
                <a:solidFill>
                  <a:schemeClr val="tx1"/>
                </a:solidFill>
              </a:rPr>
              <a:t>sistema</a:t>
            </a:r>
            <a:endParaRPr lang="en-GB" dirty="0" smtClean="0">
              <a:solidFill>
                <a:schemeClr val="tx1"/>
              </a:solidFill>
            </a:endParaRPr>
          </a:p>
          <a:p>
            <a:pPr marL="514350" indent="-514350" algn="l">
              <a:buFont typeface="+mj-lt"/>
              <a:buAutoNum type="arabicPeriod"/>
            </a:pPr>
            <a:r>
              <a:rPr lang="en-GB" dirty="0" err="1" smtClean="0">
                <a:solidFill>
                  <a:schemeClr val="tx1"/>
                </a:solidFill>
              </a:rPr>
              <a:t>Usuarios</a:t>
            </a:r>
            <a:endParaRPr lang="en-GB" dirty="0" smtClean="0">
              <a:solidFill>
                <a:schemeClr val="tx1"/>
              </a:solidFill>
            </a:endParaRPr>
          </a:p>
          <a:p>
            <a:pPr marL="514350" indent="-514350" algn="l">
              <a:buFont typeface="+mj-lt"/>
              <a:buAutoNum type="arabicPeriod"/>
            </a:pPr>
            <a:r>
              <a:rPr lang="en-GB" dirty="0" err="1" smtClean="0">
                <a:solidFill>
                  <a:schemeClr val="tx1"/>
                </a:solidFill>
              </a:rPr>
              <a:t>Archivos</a:t>
            </a:r>
            <a:endParaRPr lang="en-GB" dirty="0" smtClean="0">
              <a:solidFill>
                <a:schemeClr val="tx1"/>
              </a:solidFill>
            </a:endParaRPr>
          </a:p>
          <a:p>
            <a:pPr marL="514350" indent="-514350" algn="l">
              <a:buFont typeface="+mj-lt"/>
              <a:buAutoNum type="arabicPeriod"/>
            </a:pPr>
            <a:r>
              <a:rPr lang="en-GB" dirty="0" err="1" smtClean="0">
                <a:solidFill>
                  <a:schemeClr val="tx1"/>
                </a:solidFill>
              </a:rPr>
              <a:t>Intérprete</a:t>
            </a:r>
            <a:r>
              <a:rPr lang="en-GB" dirty="0" smtClean="0">
                <a:solidFill>
                  <a:schemeClr val="tx1"/>
                </a:solidFill>
              </a:rPr>
              <a:t> de commandos</a:t>
            </a:r>
          </a:p>
          <a:p>
            <a:pPr marL="514350" indent="-514350" algn="l">
              <a:buFont typeface="+mj-lt"/>
              <a:buAutoNum type="arabicPeriod"/>
            </a:pPr>
            <a:r>
              <a:rPr lang="en-GB" dirty="0" smtClean="0">
                <a:solidFill>
                  <a:schemeClr val="tx1"/>
                </a:solidFill>
              </a:rPr>
              <a:t>Interfaces </a:t>
            </a:r>
            <a:r>
              <a:rPr lang="en-GB" dirty="0" err="1" smtClean="0">
                <a:solidFill>
                  <a:schemeClr val="tx1"/>
                </a:solidFill>
              </a:rPr>
              <a:t>gráficas</a:t>
            </a:r>
            <a:r>
              <a:rPr lang="en-GB" dirty="0" smtClean="0">
                <a:solidFill>
                  <a:schemeClr val="tx1"/>
                </a:solidFill>
              </a:rPr>
              <a:t> de </a:t>
            </a:r>
            <a:r>
              <a:rPr lang="en-GB" dirty="0" err="1" smtClean="0">
                <a:solidFill>
                  <a:schemeClr val="tx1"/>
                </a:solidFill>
              </a:rPr>
              <a:t>usuario</a:t>
            </a:r>
            <a:endParaRPr lang="en-GB" dirty="0">
              <a:solidFill>
                <a:schemeClr val="tx1"/>
              </a:solidFill>
            </a:endParaRPr>
          </a:p>
        </p:txBody>
      </p:sp>
    </p:spTree>
    <p:extLst>
      <p:ext uri="{BB962C8B-B14F-4D97-AF65-F5344CB8AC3E}">
        <p14:creationId xmlns:p14="http://schemas.microsoft.com/office/powerpoint/2010/main" val="155257722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Proceso</a:t>
            </a:r>
            <a:endParaRPr lang="en-GB" dirty="0"/>
          </a:p>
        </p:txBody>
      </p:sp>
      <p:sp>
        <p:nvSpPr>
          <p:cNvPr id="6" name="Rectangle 3"/>
          <p:cNvSpPr>
            <a:spLocks noChangeArrowheads="1"/>
          </p:cNvSpPr>
          <p:nvPr/>
        </p:nvSpPr>
        <p:spPr bwMode="auto">
          <a:xfrm>
            <a:off x="611188" y="1341438"/>
            <a:ext cx="8064500"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sz="2800">
                <a:solidFill>
                  <a:schemeClr val="tx1"/>
                </a:solidFill>
                <a:latin typeface="Arial" panose="020B0604020202020204" pitchFamily="34" charset="0"/>
              </a:defRPr>
            </a:lvl1pPr>
            <a:lvl2pPr marL="627063" indent="273050" eaLnBrk="0" hangingPunct="0">
              <a:tabLst>
                <a:tab pos="444500" algn="l"/>
                <a:tab pos="627063" algn="l"/>
                <a:tab pos="4127500" algn="l"/>
              </a:tabLst>
              <a:defRPr sz="2800">
                <a:solidFill>
                  <a:schemeClr val="tx1"/>
                </a:solidFill>
                <a:latin typeface="Arial" panose="020B0604020202020204" pitchFamily="34" charset="0"/>
              </a:defRPr>
            </a:lvl2pPr>
            <a:lvl3pPr marL="1143000" indent="-228600" eaLnBrk="0" hangingPunct="0">
              <a:tabLst>
                <a:tab pos="444500" algn="l"/>
                <a:tab pos="627063" algn="l"/>
                <a:tab pos="4127500" algn="l"/>
              </a:tabLst>
              <a:defRPr sz="2800">
                <a:solidFill>
                  <a:schemeClr val="tx1"/>
                </a:solidFill>
                <a:latin typeface="Arial" panose="020B0604020202020204" pitchFamily="34" charset="0"/>
              </a:defRPr>
            </a:lvl3pPr>
            <a:lvl4pPr marL="1600200" indent="-228600" eaLnBrk="0" hangingPunct="0">
              <a:tabLst>
                <a:tab pos="444500" algn="l"/>
                <a:tab pos="627063" algn="l"/>
                <a:tab pos="4127500" algn="l"/>
              </a:tabLst>
              <a:defRPr sz="2800">
                <a:solidFill>
                  <a:schemeClr val="tx1"/>
                </a:solidFill>
                <a:latin typeface="Arial" panose="020B0604020202020204" pitchFamily="34" charset="0"/>
              </a:defRPr>
            </a:lvl4pPr>
            <a:lvl5pPr marL="2057400" indent="-228600" eaLnBrk="0" hangingPunct="0">
              <a:tabLst>
                <a:tab pos="444500" algn="l"/>
                <a:tab pos="6270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b="1" dirty="0" smtClean="0">
                <a:solidFill>
                  <a:srgbClr val="993300"/>
                </a:solidFill>
              </a:rPr>
              <a:t>Abstracción</a:t>
            </a:r>
            <a:r>
              <a:rPr lang="es-ES" altLang="es-ES" sz="2400" dirty="0">
                <a:solidFill>
                  <a:srgbClr val="993300"/>
                </a:solidFill>
              </a:rPr>
              <a:t>: </a:t>
            </a:r>
            <a:r>
              <a:rPr lang="es-ES" altLang="es-ES" sz="2400" dirty="0" smtClean="0">
                <a:solidFill>
                  <a:srgbClr val="993300"/>
                </a:solidFill>
              </a:rPr>
              <a:t>se supone que cada </a:t>
            </a:r>
            <a:r>
              <a:rPr lang="es-ES" altLang="es-ES" sz="2400" dirty="0">
                <a:solidFill>
                  <a:srgbClr val="993300"/>
                </a:solidFill>
              </a:rPr>
              <a:t>proceso </a:t>
            </a:r>
            <a:r>
              <a:rPr lang="es-ES" altLang="es-ES" sz="2400" dirty="0" smtClean="0">
                <a:solidFill>
                  <a:srgbClr val="993300"/>
                </a:solidFill>
              </a:rPr>
              <a:t>tuviera un </a:t>
            </a:r>
            <a:r>
              <a:rPr lang="es-ES" altLang="es-ES" sz="2400" dirty="0">
                <a:solidFill>
                  <a:srgbClr val="993300"/>
                </a:solidFill>
              </a:rPr>
              <a:t>procesador virtual que ejecuta instrucciones a velocidad uniforme</a:t>
            </a:r>
          </a:p>
        </p:txBody>
      </p:sp>
      <p:sp>
        <p:nvSpPr>
          <p:cNvPr id="7" name="Line 378"/>
          <p:cNvSpPr>
            <a:spLocks noChangeShapeType="1"/>
          </p:cNvSpPr>
          <p:nvPr/>
        </p:nvSpPr>
        <p:spPr bwMode="auto">
          <a:xfrm>
            <a:off x="827088" y="5661372"/>
            <a:ext cx="7848600" cy="0"/>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8" name="Text Box 381"/>
          <p:cNvSpPr txBox="1">
            <a:spLocks noChangeArrowheads="1"/>
          </p:cNvSpPr>
          <p:nvPr/>
        </p:nvSpPr>
        <p:spPr bwMode="auto">
          <a:xfrm>
            <a:off x="1006475" y="5078759"/>
            <a:ext cx="552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a:t>P</a:t>
            </a:r>
            <a:r>
              <a:rPr lang="es-ES" altLang="es-ES" baseline="-25000"/>
              <a:t>1</a:t>
            </a:r>
          </a:p>
        </p:txBody>
      </p:sp>
      <p:sp>
        <p:nvSpPr>
          <p:cNvPr id="9" name="Text Box 382"/>
          <p:cNvSpPr txBox="1">
            <a:spLocks noChangeArrowheads="1"/>
          </p:cNvSpPr>
          <p:nvPr/>
        </p:nvSpPr>
        <p:spPr bwMode="auto">
          <a:xfrm>
            <a:off x="1006475" y="4358034"/>
            <a:ext cx="552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a:t>P</a:t>
            </a:r>
            <a:r>
              <a:rPr lang="es-ES" altLang="es-ES" baseline="-25000"/>
              <a:t>2</a:t>
            </a:r>
          </a:p>
        </p:txBody>
      </p:sp>
      <p:sp>
        <p:nvSpPr>
          <p:cNvPr id="10" name="Text Box 383"/>
          <p:cNvSpPr txBox="1">
            <a:spLocks noChangeArrowheads="1"/>
          </p:cNvSpPr>
          <p:nvPr/>
        </p:nvSpPr>
        <p:spPr bwMode="auto">
          <a:xfrm>
            <a:off x="1006475" y="3637309"/>
            <a:ext cx="552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a:t>P</a:t>
            </a:r>
            <a:r>
              <a:rPr lang="es-ES" altLang="es-ES" baseline="-25000"/>
              <a:t>3</a:t>
            </a:r>
          </a:p>
        </p:txBody>
      </p:sp>
      <p:sp>
        <p:nvSpPr>
          <p:cNvPr id="11" name="Text Box 384"/>
          <p:cNvSpPr txBox="1">
            <a:spLocks noChangeArrowheads="1"/>
          </p:cNvSpPr>
          <p:nvPr/>
        </p:nvSpPr>
        <p:spPr bwMode="auto">
          <a:xfrm>
            <a:off x="1008063" y="2918172"/>
            <a:ext cx="5524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a:t>P</a:t>
            </a:r>
            <a:r>
              <a:rPr lang="es-ES" altLang="es-ES" baseline="-25000"/>
              <a:t>4</a:t>
            </a:r>
          </a:p>
        </p:txBody>
      </p:sp>
      <p:sp>
        <p:nvSpPr>
          <p:cNvPr id="12" name="Rectangle 1075"/>
          <p:cNvSpPr>
            <a:spLocks noChangeArrowheads="1"/>
          </p:cNvSpPr>
          <p:nvPr/>
        </p:nvSpPr>
        <p:spPr bwMode="auto">
          <a:xfrm>
            <a:off x="1555750" y="2853084"/>
            <a:ext cx="6840538" cy="647700"/>
          </a:xfrm>
          <a:prstGeom prst="rect">
            <a:avLst/>
          </a:prstGeom>
          <a:solidFill>
            <a:srgbClr val="FFCC99">
              <a:alpha val="89803"/>
            </a:srgbClr>
          </a:solidFill>
          <a:ln>
            <a:noFill/>
          </a:ln>
          <a:extLs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13" name="Group 799"/>
          <p:cNvGrpSpPr>
            <a:grpSpLocks/>
          </p:cNvGrpSpPr>
          <p:nvPr/>
        </p:nvGrpSpPr>
        <p:grpSpPr bwMode="auto">
          <a:xfrm>
            <a:off x="1628775" y="2941984"/>
            <a:ext cx="504825" cy="469900"/>
            <a:chOff x="2517" y="2976"/>
            <a:chExt cx="997" cy="908"/>
          </a:xfrm>
        </p:grpSpPr>
        <p:grpSp>
          <p:nvGrpSpPr>
            <p:cNvPr id="14" name="Group 800"/>
            <p:cNvGrpSpPr>
              <a:grpSpLocks/>
            </p:cNvGrpSpPr>
            <p:nvPr/>
          </p:nvGrpSpPr>
          <p:grpSpPr bwMode="auto">
            <a:xfrm>
              <a:off x="2517" y="2976"/>
              <a:ext cx="997" cy="908"/>
              <a:chOff x="884" y="980"/>
              <a:chExt cx="3401" cy="2950"/>
            </a:xfrm>
          </p:grpSpPr>
          <p:grpSp>
            <p:nvGrpSpPr>
              <p:cNvPr id="16" name="Group 801"/>
              <p:cNvGrpSpPr>
                <a:grpSpLocks/>
              </p:cNvGrpSpPr>
              <p:nvPr/>
            </p:nvGrpSpPr>
            <p:grpSpPr bwMode="auto">
              <a:xfrm>
                <a:off x="975" y="3838"/>
                <a:ext cx="3128" cy="92"/>
                <a:chOff x="1021" y="980"/>
                <a:chExt cx="3128" cy="92"/>
              </a:xfrm>
            </p:grpSpPr>
            <p:sp>
              <p:nvSpPr>
                <p:cNvPr id="117" name="Rectangle 802"/>
                <p:cNvSpPr>
                  <a:spLocks noChangeArrowheads="1"/>
                </p:cNvSpPr>
                <p:nvPr/>
              </p:nvSpPr>
              <p:spPr bwMode="auto">
                <a:xfrm rot="-5400000">
                  <a:off x="999"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 name="Rectangle 803"/>
                <p:cNvSpPr>
                  <a:spLocks noChangeArrowheads="1"/>
                </p:cNvSpPr>
                <p:nvPr/>
              </p:nvSpPr>
              <p:spPr bwMode="auto">
                <a:xfrm rot="-5400000">
                  <a:off x="1090"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 name="Rectangle 804"/>
                <p:cNvSpPr>
                  <a:spLocks noChangeArrowheads="1"/>
                </p:cNvSpPr>
                <p:nvPr/>
              </p:nvSpPr>
              <p:spPr bwMode="auto">
                <a:xfrm rot="-5400000">
                  <a:off x="118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 name="Rectangle 805"/>
                <p:cNvSpPr>
                  <a:spLocks noChangeArrowheads="1"/>
                </p:cNvSpPr>
                <p:nvPr/>
              </p:nvSpPr>
              <p:spPr bwMode="auto">
                <a:xfrm rot="-5400000">
                  <a:off x="127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 name="Rectangle 806"/>
                <p:cNvSpPr>
                  <a:spLocks noChangeArrowheads="1"/>
                </p:cNvSpPr>
                <p:nvPr/>
              </p:nvSpPr>
              <p:spPr bwMode="auto">
                <a:xfrm rot="-5400000">
                  <a:off x="136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 name="Rectangle 807"/>
                <p:cNvSpPr>
                  <a:spLocks noChangeArrowheads="1"/>
                </p:cNvSpPr>
                <p:nvPr/>
              </p:nvSpPr>
              <p:spPr bwMode="auto">
                <a:xfrm rot="-5400000">
                  <a:off x="145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 name="Rectangle 808"/>
                <p:cNvSpPr>
                  <a:spLocks noChangeArrowheads="1"/>
                </p:cNvSpPr>
                <p:nvPr/>
              </p:nvSpPr>
              <p:spPr bwMode="auto">
                <a:xfrm rot="-5400000">
                  <a:off x="154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 name="Rectangle 809"/>
                <p:cNvSpPr>
                  <a:spLocks noChangeArrowheads="1"/>
                </p:cNvSpPr>
                <p:nvPr/>
              </p:nvSpPr>
              <p:spPr bwMode="auto">
                <a:xfrm rot="-5400000">
                  <a:off x="163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 name="Rectangle 810"/>
                <p:cNvSpPr>
                  <a:spLocks noChangeArrowheads="1"/>
                </p:cNvSpPr>
                <p:nvPr/>
              </p:nvSpPr>
              <p:spPr bwMode="auto">
                <a:xfrm rot="-5400000">
                  <a:off x="172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 name="Rectangle 811"/>
                <p:cNvSpPr>
                  <a:spLocks noChangeArrowheads="1"/>
                </p:cNvSpPr>
                <p:nvPr/>
              </p:nvSpPr>
              <p:spPr bwMode="auto">
                <a:xfrm rot="-5400000">
                  <a:off x="181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7" name="Rectangle 812"/>
                <p:cNvSpPr>
                  <a:spLocks noChangeArrowheads="1"/>
                </p:cNvSpPr>
                <p:nvPr/>
              </p:nvSpPr>
              <p:spPr bwMode="auto">
                <a:xfrm rot="-5400000">
                  <a:off x="190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8" name="Rectangle 813"/>
                <p:cNvSpPr>
                  <a:spLocks noChangeArrowheads="1"/>
                </p:cNvSpPr>
                <p:nvPr/>
              </p:nvSpPr>
              <p:spPr bwMode="auto">
                <a:xfrm rot="-5400000">
                  <a:off x="199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9" name="Rectangle 814"/>
                <p:cNvSpPr>
                  <a:spLocks noChangeArrowheads="1"/>
                </p:cNvSpPr>
                <p:nvPr/>
              </p:nvSpPr>
              <p:spPr bwMode="auto">
                <a:xfrm rot="-5400000">
                  <a:off x="208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0" name="Rectangle 815"/>
                <p:cNvSpPr>
                  <a:spLocks noChangeArrowheads="1"/>
                </p:cNvSpPr>
                <p:nvPr/>
              </p:nvSpPr>
              <p:spPr bwMode="auto">
                <a:xfrm rot="-5400000">
                  <a:off x="217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1" name="Rectangle 816"/>
                <p:cNvSpPr>
                  <a:spLocks noChangeArrowheads="1"/>
                </p:cNvSpPr>
                <p:nvPr/>
              </p:nvSpPr>
              <p:spPr bwMode="auto">
                <a:xfrm rot="-5400000">
                  <a:off x="226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2" name="Rectangle 817"/>
                <p:cNvSpPr>
                  <a:spLocks noChangeArrowheads="1"/>
                </p:cNvSpPr>
                <p:nvPr/>
              </p:nvSpPr>
              <p:spPr bwMode="auto">
                <a:xfrm rot="-5400000">
                  <a:off x="235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3" name="Rectangle 818"/>
                <p:cNvSpPr>
                  <a:spLocks noChangeArrowheads="1"/>
                </p:cNvSpPr>
                <p:nvPr/>
              </p:nvSpPr>
              <p:spPr bwMode="auto">
                <a:xfrm rot="-5400000">
                  <a:off x="245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4" name="Rectangle 819"/>
                <p:cNvSpPr>
                  <a:spLocks noChangeArrowheads="1"/>
                </p:cNvSpPr>
                <p:nvPr/>
              </p:nvSpPr>
              <p:spPr bwMode="auto">
                <a:xfrm rot="-5400000">
                  <a:off x="254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5" name="Rectangle 820"/>
                <p:cNvSpPr>
                  <a:spLocks noChangeArrowheads="1"/>
                </p:cNvSpPr>
                <p:nvPr/>
              </p:nvSpPr>
              <p:spPr bwMode="auto">
                <a:xfrm rot="-5400000">
                  <a:off x="263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6" name="Rectangle 821"/>
                <p:cNvSpPr>
                  <a:spLocks noChangeArrowheads="1"/>
                </p:cNvSpPr>
                <p:nvPr/>
              </p:nvSpPr>
              <p:spPr bwMode="auto">
                <a:xfrm rot="-5400000">
                  <a:off x="272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7" name="Rectangle 822"/>
                <p:cNvSpPr>
                  <a:spLocks noChangeArrowheads="1"/>
                </p:cNvSpPr>
                <p:nvPr/>
              </p:nvSpPr>
              <p:spPr bwMode="auto">
                <a:xfrm rot="-5400000">
                  <a:off x="281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8" name="Rectangle 823"/>
                <p:cNvSpPr>
                  <a:spLocks noChangeArrowheads="1"/>
                </p:cNvSpPr>
                <p:nvPr/>
              </p:nvSpPr>
              <p:spPr bwMode="auto">
                <a:xfrm rot="-5400000">
                  <a:off x="290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39" name="Rectangle 824"/>
                <p:cNvSpPr>
                  <a:spLocks noChangeArrowheads="1"/>
                </p:cNvSpPr>
                <p:nvPr/>
              </p:nvSpPr>
              <p:spPr bwMode="auto">
                <a:xfrm rot="-5400000">
                  <a:off x="299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0" name="Rectangle 825"/>
                <p:cNvSpPr>
                  <a:spLocks noChangeArrowheads="1"/>
                </p:cNvSpPr>
                <p:nvPr/>
              </p:nvSpPr>
              <p:spPr bwMode="auto">
                <a:xfrm rot="-5400000">
                  <a:off x="308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1" name="Rectangle 826"/>
                <p:cNvSpPr>
                  <a:spLocks noChangeArrowheads="1"/>
                </p:cNvSpPr>
                <p:nvPr/>
              </p:nvSpPr>
              <p:spPr bwMode="auto">
                <a:xfrm rot="-5400000">
                  <a:off x="317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2" name="Rectangle 827"/>
                <p:cNvSpPr>
                  <a:spLocks noChangeArrowheads="1"/>
                </p:cNvSpPr>
                <p:nvPr/>
              </p:nvSpPr>
              <p:spPr bwMode="auto">
                <a:xfrm rot="-5400000">
                  <a:off x="326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3" name="Rectangle 828"/>
                <p:cNvSpPr>
                  <a:spLocks noChangeArrowheads="1"/>
                </p:cNvSpPr>
                <p:nvPr/>
              </p:nvSpPr>
              <p:spPr bwMode="auto">
                <a:xfrm rot="-5400000">
                  <a:off x="335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4" name="Rectangle 829"/>
                <p:cNvSpPr>
                  <a:spLocks noChangeArrowheads="1"/>
                </p:cNvSpPr>
                <p:nvPr/>
              </p:nvSpPr>
              <p:spPr bwMode="auto">
                <a:xfrm rot="-5400000">
                  <a:off x="344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5" name="Rectangle 830"/>
                <p:cNvSpPr>
                  <a:spLocks noChangeArrowheads="1"/>
                </p:cNvSpPr>
                <p:nvPr/>
              </p:nvSpPr>
              <p:spPr bwMode="auto">
                <a:xfrm rot="-5400000">
                  <a:off x="353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6" name="Rectangle 831"/>
                <p:cNvSpPr>
                  <a:spLocks noChangeArrowheads="1"/>
                </p:cNvSpPr>
                <p:nvPr/>
              </p:nvSpPr>
              <p:spPr bwMode="auto">
                <a:xfrm rot="-5400000">
                  <a:off x="362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7" name="Rectangle 832"/>
                <p:cNvSpPr>
                  <a:spLocks noChangeArrowheads="1"/>
                </p:cNvSpPr>
                <p:nvPr/>
              </p:nvSpPr>
              <p:spPr bwMode="auto">
                <a:xfrm rot="-5400000">
                  <a:off x="371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8" name="Rectangle 833"/>
                <p:cNvSpPr>
                  <a:spLocks noChangeArrowheads="1"/>
                </p:cNvSpPr>
                <p:nvPr/>
              </p:nvSpPr>
              <p:spPr bwMode="auto">
                <a:xfrm rot="-5400000">
                  <a:off x="381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49" name="Rectangle 834"/>
                <p:cNvSpPr>
                  <a:spLocks noChangeArrowheads="1"/>
                </p:cNvSpPr>
                <p:nvPr/>
              </p:nvSpPr>
              <p:spPr bwMode="auto">
                <a:xfrm rot="-5400000">
                  <a:off x="390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0" name="Rectangle 835"/>
                <p:cNvSpPr>
                  <a:spLocks noChangeArrowheads="1"/>
                </p:cNvSpPr>
                <p:nvPr/>
              </p:nvSpPr>
              <p:spPr bwMode="auto">
                <a:xfrm rot="-5400000">
                  <a:off x="399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51" name="Rectangle 836"/>
                <p:cNvSpPr>
                  <a:spLocks noChangeArrowheads="1"/>
                </p:cNvSpPr>
                <p:nvPr/>
              </p:nvSpPr>
              <p:spPr bwMode="auto">
                <a:xfrm rot="-5400000">
                  <a:off x="4081" y="10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17" name="Group 837"/>
              <p:cNvGrpSpPr>
                <a:grpSpLocks/>
              </p:cNvGrpSpPr>
              <p:nvPr/>
            </p:nvGrpSpPr>
            <p:grpSpPr bwMode="auto">
              <a:xfrm>
                <a:off x="884" y="1117"/>
                <a:ext cx="90" cy="2677"/>
                <a:chOff x="4195" y="1117"/>
                <a:chExt cx="90" cy="2677"/>
              </a:xfrm>
            </p:grpSpPr>
            <p:sp>
              <p:nvSpPr>
                <p:cNvPr id="87" name="Rectangle 838"/>
                <p:cNvSpPr>
                  <a:spLocks noChangeArrowheads="1"/>
                </p:cNvSpPr>
                <p:nvPr/>
              </p:nvSpPr>
              <p:spPr bwMode="auto">
                <a:xfrm>
                  <a:off x="4195" y="111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 name="Rectangle 839"/>
                <p:cNvSpPr>
                  <a:spLocks noChangeArrowheads="1"/>
                </p:cNvSpPr>
                <p:nvPr/>
              </p:nvSpPr>
              <p:spPr bwMode="auto">
                <a:xfrm>
                  <a:off x="4195" y="120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 name="Rectangle 840"/>
                <p:cNvSpPr>
                  <a:spLocks noChangeArrowheads="1"/>
                </p:cNvSpPr>
                <p:nvPr/>
              </p:nvSpPr>
              <p:spPr bwMode="auto">
                <a:xfrm>
                  <a:off x="4195" y="129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 name="Rectangle 841"/>
                <p:cNvSpPr>
                  <a:spLocks noChangeArrowheads="1"/>
                </p:cNvSpPr>
                <p:nvPr/>
              </p:nvSpPr>
              <p:spPr bwMode="auto">
                <a:xfrm>
                  <a:off x="4195" y="138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 name="Rectangle 842"/>
                <p:cNvSpPr>
                  <a:spLocks noChangeArrowheads="1"/>
                </p:cNvSpPr>
                <p:nvPr/>
              </p:nvSpPr>
              <p:spPr bwMode="auto">
                <a:xfrm>
                  <a:off x="4195" y="148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 name="Rectangle 843"/>
                <p:cNvSpPr>
                  <a:spLocks noChangeArrowheads="1"/>
                </p:cNvSpPr>
                <p:nvPr/>
              </p:nvSpPr>
              <p:spPr bwMode="auto">
                <a:xfrm>
                  <a:off x="4195" y="157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 name="Rectangle 844"/>
                <p:cNvSpPr>
                  <a:spLocks noChangeArrowheads="1"/>
                </p:cNvSpPr>
                <p:nvPr/>
              </p:nvSpPr>
              <p:spPr bwMode="auto">
                <a:xfrm>
                  <a:off x="4195" y="166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 name="Rectangle 845"/>
                <p:cNvSpPr>
                  <a:spLocks noChangeArrowheads="1"/>
                </p:cNvSpPr>
                <p:nvPr/>
              </p:nvSpPr>
              <p:spPr bwMode="auto">
                <a:xfrm>
                  <a:off x="4195" y="175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 name="Rectangle 846"/>
                <p:cNvSpPr>
                  <a:spLocks noChangeArrowheads="1"/>
                </p:cNvSpPr>
                <p:nvPr/>
              </p:nvSpPr>
              <p:spPr bwMode="auto">
                <a:xfrm>
                  <a:off x="4195" y="184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 name="Rectangle 847"/>
                <p:cNvSpPr>
                  <a:spLocks noChangeArrowheads="1"/>
                </p:cNvSpPr>
                <p:nvPr/>
              </p:nvSpPr>
              <p:spPr bwMode="auto">
                <a:xfrm>
                  <a:off x="4195" y="193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 name="Rectangle 848"/>
                <p:cNvSpPr>
                  <a:spLocks noChangeArrowheads="1"/>
                </p:cNvSpPr>
                <p:nvPr/>
              </p:nvSpPr>
              <p:spPr bwMode="auto">
                <a:xfrm>
                  <a:off x="4195" y="202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 name="Rectangle 849"/>
                <p:cNvSpPr>
                  <a:spLocks noChangeArrowheads="1"/>
                </p:cNvSpPr>
                <p:nvPr/>
              </p:nvSpPr>
              <p:spPr bwMode="auto">
                <a:xfrm>
                  <a:off x="4195" y="211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9" name="Rectangle 850"/>
                <p:cNvSpPr>
                  <a:spLocks noChangeArrowheads="1"/>
                </p:cNvSpPr>
                <p:nvPr/>
              </p:nvSpPr>
              <p:spPr bwMode="auto">
                <a:xfrm>
                  <a:off x="4195" y="220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0" name="Rectangle 851"/>
                <p:cNvSpPr>
                  <a:spLocks noChangeArrowheads="1"/>
                </p:cNvSpPr>
                <p:nvPr/>
              </p:nvSpPr>
              <p:spPr bwMode="auto">
                <a:xfrm>
                  <a:off x="4195" y="229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 name="Rectangle 852"/>
                <p:cNvSpPr>
                  <a:spLocks noChangeArrowheads="1"/>
                </p:cNvSpPr>
                <p:nvPr/>
              </p:nvSpPr>
              <p:spPr bwMode="auto">
                <a:xfrm>
                  <a:off x="4195" y="238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 name="Rectangle 853"/>
                <p:cNvSpPr>
                  <a:spLocks noChangeArrowheads="1"/>
                </p:cNvSpPr>
                <p:nvPr/>
              </p:nvSpPr>
              <p:spPr bwMode="auto">
                <a:xfrm>
                  <a:off x="4195" y="247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 name="Rectangle 854"/>
                <p:cNvSpPr>
                  <a:spLocks noChangeArrowheads="1"/>
                </p:cNvSpPr>
                <p:nvPr/>
              </p:nvSpPr>
              <p:spPr bwMode="auto">
                <a:xfrm>
                  <a:off x="4195" y="256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 name="Rectangle 855"/>
                <p:cNvSpPr>
                  <a:spLocks noChangeArrowheads="1"/>
                </p:cNvSpPr>
                <p:nvPr/>
              </p:nvSpPr>
              <p:spPr bwMode="auto">
                <a:xfrm>
                  <a:off x="4195" y="266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 name="Rectangle 856"/>
                <p:cNvSpPr>
                  <a:spLocks noChangeArrowheads="1"/>
                </p:cNvSpPr>
                <p:nvPr/>
              </p:nvSpPr>
              <p:spPr bwMode="auto">
                <a:xfrm>
                  <a:off x="4195" y="275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 name="Rectangle 857"/>
                <p:cNvSpPr>
                  <a:spLocks noChangeArrowheads="1"/>
                </p:cNvSpPr>
                <p:nvPr/>
              </p:nvSpPr>
              <p:spPr bwMode="auto">
                <a:xfrm>
                  <a:off x="4195" y="284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 name="Rectangle 858"/>
                <p:cNvSpPr>
                  <a:spLocks noChangeArrowheads="1"/>
                </p:cNvSpPr>
                <p:nvPr/>
              </p:nvSpPr>
              <p:spPr bwMode="auto">
                <a:xfrm>
                  <a:off x="4195" y="293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 name="Rectangle 859"/>
                <p:cNvSpPr>
                  <a:spLocks noChangeArrowheads="1"/>
                </p:cNvSpPr>
                <p:nvPr/>
              </p:nvSpPr>
              <p:spPr bwMode="auto">
                <a:xfrm>
                  <a:off x="4195" y="302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 name="Rectangle 860"/>
                <p:cNvSpPr>
                  <a:spLocks noChangeArrowheads="1"/>
                </p:cNvSpPr>
                <p:nvPr/>
              </p:nvSpPr>
              <p:spPr bwMode="auto">
                <a:xfrm>
                  <a:off x="4195" y="311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 name="Rectangle 861"/>
                <p:cNvSpPr>
                  <a:spLocks noChangeArrowheads="1"/>
                </p:cNvSpPr>
                <p:nvPr/>
              </p:nvSpPr>
              <p:spPr bwMode="auto">
                <a:xfrm>
                  <a:off x="4195" y="32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 name="Rectangle 862"/>
                <p:cNvSpPr>
                  <a:spLocks noChangeArrowheads="1"/>
                </p:cNvSpPr>
                <p:nvPr/>
              </p:nvSpPr>
              <p:spPr bwMode="auto">
                <a:xfrm>
                  <a:off x="4195" y="329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 name="Rectangle 863"/>
                <p:cNvSpPr>
                  <a:spLocks noChangeArrowheads="1"/>
                </p:cNvSpPr>
                <p:nvPr/>
              </p:nvSpPr>
              <p:spPr bwMode="auto">
                <a:xfrm>
                  <a:off x="4195" y="338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3" name="Rectangle 864"/>
                <p:cNvSpPr>
                  <a:spLocks noChangeArrowheads="1"/>
                </p:cNvSpPr>
                <p:nvPr/>
              </p:nvSpPr>
              <p:spPr bwMode="auto">
                <a:xfrm>
                  <a:off x="4195" y="347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4" name="Rectangle 865"/>
                <p:cNvSpPr>
                  <a:spLocks noChangeArrowheads="1"/>
                </p:cNvSpPr>
                <p:nvPr/>
              </p:nvSpPr>
              <p:spPr bwMode="auto">
                <a:xfrm>
                  <a:off x="4195" y="356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 name="Rectangle 866"/>
                <p:cNvSpPr>
                  <a:spLocks noChangeArrowheads="1"/>
                </p:cNvSpPr>
                <p:nvPr/>
              </p:nvSpPr>
              <p:spPr bwMode="auto">
                <a:xfrm>
                  <a:off x="4195" y="365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 name="Rectangle 867"/>
                <p:cNvSpPr>
                  <a:spLocks noChangeArrowheads="1"/>
                </p:cNvSpPr>
                <p:nvPr/>
              </p:nvSpPr>
              <p:spPr bwMode="auto">
                <a:xfrm>
                  <a:off x="4195" y="374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18" name="Rectangle 868"/>
              <p:cNvSpPr>
                <a:spLocks noChangeArrowheads="1"/>
              </p:cNvSpPr>
              <p:nvPr/>
            </p:nvSpPr>
            <p:spPr bwMode="auto">
              <a:xfrm>
                <a:off x="975" y="1071"/>
                <a:ext cx="3220" cy="2767"/>
              </a:xfrm>
              <a:prstGeom prst="rect">
                <a:avLst/>
              </a:prstGeom>
              <a:solidFill>
                <a:srgbClr val="777777">
                  <a:alpha val="89803"/>
                </a:srgb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19" name="Group 869"/>
              <p:cNvGrpSpPr>
                <a:grpSpLocks/>
              </p:cNvGrpSpPr>
              <p:nvPr/>
            </p:nvGrpSpPr>
            <p:grpSpPr bwMode="auto">
              <a:xfrm>
                <a:off x="4195" y="1117"/>
                <a:ext cx="90" cy="2677"/>
                <a:chOff x="4195" y="1117"/>
                <a:chExt cx="90" cy="2677"/>
              </a:xfrm>
            </p:grpSpPr>
            <p:sp>
              <p:nvSpPr>
                <p:cNvPr id="57" name="Rectangle 870"/>
                <p:cNvSpPr>
                  <a:spLocks noChangeArrowheads="1"/>
                </p:cNvSpPr>
                <p:nvPr/>
              </p:nvSpPr>
              <p:spPr bwMode="auto">
                <a:xfrm>
                  <a:off x="4195" y="111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8" name="Rectangle 871"/>
                <p:cNvSpPr>
                  <a:spLocks noChangeArrowheads="1"/>
                </p:cNvSpPr>
                <p:nvPr/>
              </p:nvSpPr>
              <p:spPr bwMode="auto">
                <a:xfrm>
                  <a:off x="4195" y="120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 name="Rectangle 872"/>
                <p:cNvSpPr>
                  <a:spLocks noChangeArrowheads="1"/>
                </p:cNvSpPr>
                <p:nvPr/>
              </p:nvSpPr>
              <p:spPr bwMode="auto">
                <a:xfrm>
                  <a:off x="4195" y="129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 name="Rectangle 873"/>
                <p:cNvSpPr>
                  <a:spLocks noChangeArrowheads="1"/>
                </p:cNvSpPr>
                <p:nvPr/>
              </p:nvSpPr>
              <p:spPr bwMode="auto">
                <a:xfrm>
                  <a:off x="4195" y="138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 name="Rectangle 874"/>
                <p:cNvSpPr>
                  <a:spLocks noChangeArrowheads="1"/>
                </p:cNvSpPr>
                <p:nvPr/>
              </p:nvSpPr>
              <p:spPr bwMode="auto">
                <a:xfrm>
                  <a:off x="4195" y="148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 name="Rectangle 875"/>
                <p:cNvSpPr>
                  <a:spLocks noChangeArrowheads="1"/>
                </p:cNvSpPr>
                <p:nvPr/>
              </p:nvSpPr>
              <p:spPr bwMode="auto">
                <a:xfrm>
                  <a:off x="4195" y="157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 name="Rectangle 876"/>
                <p:cNvSpPr>
                  <a:spLocks noChangeArrowheads="1"/>
                </p:cNvSpPr>
                <p:nvPr/>
              </p:nvSpPr>
              <p:spPr bwMode="auto">
                <a:xfrm>
                  <a:off x="4195" y="166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 name="Rectangle 877"/>
                <p:cNvSpPr>
                  <a:spLocks noChangeArrowheads="1"/>
                </p:cNvSpPr>
                <p:nvPr/>
              </p:nvSpPr>
              <p:spPr bwMode="auto">
                <a:xfrm>
                  <a:off x="4195" y="175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 name="Rectangle 878"/>
                <p:cNvSpPr>
                  <a:spLocks noChangeArrowheads="1"/>
                </p:cNvSpPr>
                <p:nvPr/>
              </p:nvSpPr>
              <p:spPr bwMode="auto">
                <a:xfrm>
                  <a:off x="4195" y="184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 name="Rectangle 879"/>
                <p:cNvSpPr>
                  <a:spLocks noChangeArrowheads="1"/>
                </p:cNvSpPr>
                <p:nvPr/>
              </p:nvSpPr>
              <p:spPr bwMode="auto">
                <a:xfrm>
                  <a:off x="4195" y="193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 name="Rectangle 880"/>
                <p:cNvSpPr>
                  <a:spLocks noChangeArrowheads="1"/>
                </p:cNvSpPr>
                <p:nvPr/>
              </p:nvSpPr>
              <p:spPr bwMode="auto">
                <a:xfrm>
                  <a:off x="4195" y="202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 name="Rectangle 881"/>
                <p:cNvSpPr>
                  <a:spLocks noChangeArrowheads="1"/>
                </p:cNvSpPr>
                <p:nvPr/>
              </p:nvSpPr>
              <p:spPr bwMode="auto">
                <a:xfrm>
                  <a:off x="4195" y="211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 name="Rectangle 882"/>
                <p:cNvSpPr>
                  <a:spLocks noChangeArrowheads="1"/>
                </p:cNvSpPr>
                <p:nvPr/>
              </p:nvSpPr>
              <p:spPr bwMode="auto">
                <a:xfrm>
                  <a:off x="4195" y="220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 name="Rectangle 883"/>
                <p:cNvSpPr>
                  <a:spLocks noChangeArrowheads="1"/>
                </p:cNvSpPr>
                <p:nvPr/>
              </p:nvSpPr>
              <p:spPr bwMode="auto">
                <a:xfrm>
                  <a:off x="4195" y="229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1" name="Rectangle 884"/>
                <p:cNvSpPr>
                  <a:spLocks noChangeArrowheads="1"/>
                </p:cNvSpPr>
                <p:nvPr/>
              </p:nvSpPr>
              <p:spPr bwMode="auto">
                <a:xfrm>
                  <a:off x="4195" y="238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2" name="Rectangle 885"/>
                <p:cNvSpPr>
                  <a:spLocks noChangeArrowheads="1"/>
                </p:cNvSpPr>
                <p:nvPr/>
              </p:nvSpPr>
              <p:spPr bwMode="auto">
                <a:xfrm>
                  <a:off x="4195" y="247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 name="Rectangle 886"/>
                <p:cNvSpPr>
                  <a:spLocks noChangeArrowheads="1"/>
                </p:cNvSpPr>
                <p:nvPr/>
              </p:nvSpPr>
              <p:spPr bwMode="auto">
                <a:xfrm>
                  <a:off x="4195" y="256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 name="Rectangle 887"/>
                <p:cNvSpPr>
                  <a:spLocks noChangeArrowheads="1"/>
                </p:cNvSpPr>
                <p:nvPr/>
              </p:nvSpPr>
              <p:spPr bwMode="auto">
                <a:xfrm>
                  <a:off x="4195" y="266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 name="Rectangle 888"/>
                <p:cNvSpPr>
                  <a:spLocks noChangeArrowheads="1"/>
                </p:cNvSpPr>
                <p:nvPr/>
              </p:nvSpPr>
              <p:spPr bwMode="auto">
                <a:xfrm>
                  <a:off x="4195" y="275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 name="Rectangle 889"/>
                <p:cNvSpPr>
                  <a:spLocks noChangeArrowheads="1"/>
                </p:cNvSpPr>
                <p:nvPr/>
              </p:nvSpPr>
              <p:spPr bwMode="auto">
                <a:xfrm>
                  <a:off x="4195" y="284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 name="Rectangle 890"/>
                <p:cNvSpPr>
                  <a:spLocks noChangeArrowheads="1"/>
                </p:cNvSpPr>
                <p:nvPr/>
              </p:nvSpPr>
              <p:spPr bwMode="auto">
                <a:xfrm>
                  <a:off x="4195" y="293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 name="Rectangle 891"/>
                <p:cNvSpPr>
                  <a:spLocks noChangeArrowheads="1"/>
                </p:cNvSpPr>
                <p:nvPr/>
              </p:nvSpPr>
              <p:spPr bwMode="auto">
                <a:xfrm>
                  <a:off x="4195" y="302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 name="Rectangle 892"/>
                <p:cNvSpPr>
                  <a:spLocks noChangeArrowheads="1"/>
                </p:cNvSpPr>
                <p:nvPr/>
              </p:nvSpPr>
              <p:spPr bwMode="auto">
                <a:xfrm>
                  <a:off x="4195" y="311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 name="Rectangle 893"/>
                <p:cNvSpPr>
                  <a:spLocks noChangeArrowheads="1"/>
                </p:cNvSpPr>
                <p:nvPr/>
              </p:nvSpPr>
              <p:spPr bwMode="auto">
                <a:xfrm>
                  <a:off x="4195" y="32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 name="Rectangle 894"/>
                <p:cNvSpPr>
                  <a:spLocks noChangeArrowheads="1"/>
                </p:cNvSpPr>
                <p:nvPr/>
              </p:nvSpPr>
              <p:spPr bwMode="auto">
                <a:xfrm>
                  <a:off x="4195" y="329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 name="Rectangle 895"/>
                <p:cNvSpPr>
                  <a:spLocks noChangeArrowheads="1"/>
                </p:cNvSpPr>
                <p:nvPr/>
              </p:nvSpPr>
              <p:spPr bwMode="auto">
                <a:xfrm>
                  <a:off x="4195" y="338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 name="Rectangle 896"/>
                <p:cNvSpPr>
                  <a:spLocks noChangeArrowheads="1"/>
                </p:cNvSpPr>
                <p:nvPr/>
              </p:nvSpPr>
              <p:spPr bwMode="auto">
                <a:xfrm>
                  <a:off x="4195" y="347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 name="Rectangle 897"/>
                <p:cNvSpPr>
                  <a:spLocks noChangeArrowheads="1"/>
                </p:cNvSpPr>
                <p:nvPr/>
              </p:nvSpPr>
              <p:spPr bwMode="auto">
                <a:xfrm>
                  <a:off x="4195" y="356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5" name="Rectangle 898"/>
                <p:cNvSpPr>
                  <a:spLocks noChangeArrowheads="1"/>
                </p:cNvSpPr>
                <p:nvPr/>
              </p:nvSpPr>
              <p:spPr bwMode="auto">
                <a:xfrm>
                  <a:off x="4195" y="365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6" name="Rectangle 899"/>
                <p:cNvSpPr>
                  <a:spLocks noChangeArrowheads="1"/>
                </p:cNvSpPr>
                <p:nvPr/>
              </p:nvSpPr>
              <p:spPr bwMode="auto">
                <a:xfrm>
                  <a:off x="4195" y="374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20" name="Group 900"/>
              <p:cNvGrpSpPr>
                <a:grpSpLocks/>
              </p:cNvGrpSpPr>
              <p:nvPr/>
            </p:nvGrpSpPr>
            <p:grpSpPr bwMode="auto">
              <a:xfrm>
                <a:off x="1021" y="980"/>
                <a:ext cx="3128" cy="92"/>
                <a:chOff x="1021" y="980"/>
                <a:chExt cx="3128" cy="92"/>
              </a:xfrm>
            </p:grpSpPr>
            <p:sp>
              <p:nvSpPr>
                <p:cNvPr id="21" name="Rectangle 901"/>
                <p:cNvSpPr>
                  <a:spLocks noChangeArrowheads="1"/>
                </p:cNvSpPr>
                <p:nvPr/>
              </p:nvSpPr>
              <p:spPr bwMode="auto">
                <a:xfrm rot="-5400000">
                  <a:off x="999"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 name="Rectangle 902"/>
                <p:cNvSpPr>
                  <a:spLocks noChangeArrowheads="1"/>
                </p:cNvSpPr>
                <p:nvPr/>
              </p:nvSpPr>
              <p:spPr bwMode="auto">
                <a:xfrm rot="-5400000">
                  <a:off x="1090"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 name="Rectangle 903"/>
                <p:cNvSpPr>
                  <a:spLocks noChangeArrowheads="1"/>
                </p:cNvSpPr>
                <p:nvPr/>
              </p:nvSpPr>
              <p:spPr bwMode="auto">
                <a:xfrm rot="-5400000">
                  <a:off x="118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 name="Rectangle 904"/>
                <p:cNvSpPr>
                  <a:spLocks noChangeArrowheads="1"/>
                </p:cNvSpPr>
                <p:nvPr/>
              </p:nvSpPr>
              <p:spPr bwMode="auto">
                <a:xfrm rot="-5400000">
                  <a:off x="127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 name="Rectangle 905"/>
                <p:cNvSpPr>
                  <a:spLocks noChangeArrowheads="1"/>
                </p:cNvSpPr>
                <p:nvPr/>
              </p:nvSpPr>
              <p:spPr bwMode="auto">
                <a:xfrm rot="-5400000">
                  <a:off x="136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 name="Rectangle 906"/>
                <p:cNvSpPr>
                  <a:spLocks noChangeArrowheads="1"/>
                </p:cNvSpPr>
                <p:nvPr/>
              </p:nvSpPr>
              <p:spPr bwMode="auto">
                <a:xfrm rot="-5400000">
                  <a:off x="145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 name="Rectangle 907"/>
                <p:cNvSpPr>
                  <a:spLocks noChangeArrowheads="1"/>
                </p:cNvSpPr>
                <p:nvPr/>
              </p:nvSpPr>
              <p:spPr bwMode="auto">
                <a:xfrm rot="-5400000">
                  <a:off x="154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 name="Rectangle 908"/>
                <p:cNvSpPr>
                  <a:spLocks noChangeArrowheads="1"/>
                </p:cNvSpPr>
                <p:nvPr/>
              </p:nvSpPr>
              <p:spPr bwMode="auto">
                <a:xfrm rot="-5400000">
                  <a:off x="163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 name="Rectangle 909"/>
                <p:cNvSpPr>
                  <a:spLocks noChangeArrowheads="1"/>
                </p:cNvSpPr>
                <p:nvPr/>
              </p:nvSpPr>
              <p:spPr bwMode="auto">
                <a:xfrm rot="-5400000">
                  <a:off x="172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 name="Rectangle 910"/>
                <p:cNvSpPr>
                  <a:spLocks noChangeArrowheads="1"/>
                </p:cNvSpPr>
                <p:nvPr/>
              </p:nvSpPr>
              <p:spPr bwMode="auto">
                <a:xfrm rot="-5400000">
                  <a:off x="181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 name="Rectangle 911"/>
                <p:cNvSpPr>
                  <a:spLocks noChangeArrowheads="1"/>
                </p:cNvSpPr>
                <p:nvPr/>
              </p:nvSpPr>
              <p:spPr bwMode="auto">
                <a:xfrm rot="-5400000">
                  <a:off x="190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 name="Rectangle 912"/>
                <p:cNvSpPr>
                  <a:spLocks noChangeArrowheads="1"/>
                </p:cNvSpPr>
                <p:nvPr/>
              </p:nvSpPr>
              <p:spPr bwMode="auto">
                <a:xfrm rot="-5400000">
                  <a:off x="199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 name="Rectangle 913"/>
                <p:cNvSpPr>
                  <a:spLocks noChangeArrowheads="1"/>
                </p:cNvSpPr>
                <p:nvPr/>
              </p:nvSpPr>
              <p:spPr bwMode="auto">
                <a:xfrm rot="-5400000">
                  <a:off x="208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 name="Rectangle 914"/>
                <p:cNvSpPr>
                  <a:spLocks noChangeArrowheads="1"/>
                </p:cNvSpPr>
                <p:nvPr/>
              </p:nvSpPr>
              <p:spPr bwMode="auto">
                <a:xfrm rot="-5400000">
                  <a:off x="217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 name="Rectangle 915"/>
                <p:cNvSpPr>
                  <a:spLocks noChangeArrowheads="1"/>
                </p:cNvSpPr>
                <p:nvPr/>
              </p:nvSpPr>
              <p:spPr bwMode="auto">
                <a:xfrm rot="-5400000">
                  <a:off x="226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 name="Rectangle 916"/>
                <p:cNvSpPr>
                  <a:spLocks noChangeArrowheads="1"/>
                </p:cNvSpPr>
                <p:nvPr/>
              </p:nvSpPr>
              <p:spPr bwMode="auto">
                <a:xfrm rot="-5400000">
                  <a:off x="235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 name="Rectangle 917"/>
                <p:cNvSpPr>
                  <a:spLocks noChangeArrowheads="1"/>
                </p:cNvSpPr>
                <p:nvPr/>
              </p:nvSpPr>
              <p:spPr bwMode="auto">
                <a:xfrm rot="-5400000">
                  <a:off x="245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 name="Rectangle 918"/>
                <p:cNvSpPr>
                  <a:spLocks noChangeArrowheads="1"/>
                </p:cNvSpPr>
                <p:nvPr/>
              </p:nvSpPr>
              <p:spPr bwMode="auto">
                <a:xfrm rot="-5400000">
                  <a:off x="254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 name="Rectangle 919"/>
                <p:cNvSpPr>
                  <a:spLocks noChangeArrowheads="1"/>
                </p:cNvSpPr>
                <p:nvPr/>
              </p:nvSpPr>
              <p:spPr bwMode="auto">
                <a:xfrm rot="-5400000">
                  <a:off x="263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 name="Rectangle 920"/>
                <p:cNvSpPr>
                  <a:spLocks noChangeArrowheads="1"/>
                </p:cNvSpPr>
                <p:nvPr/>
              </p:nvSpPr>
              <p:spPr bwMode="auto">
                <a:xfrm rot="-5400000">
                  <a:off x="272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 name="Rectangle 921"/>
                <p:cNvSpPr>
                  <a:spLocks noChangeArrowheads="1"/>
                </p:cNvSpPr>
                <p:nvPr/>
              </p:nvSpPr>
              <p:spPr bwMode="auto">
                <a:xfrm rot="-5400000">
                  <a:off x="281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3" name="Rectangle 922"/>
                <p:cNvSpPr>
                  <a:spLocks noChangeArrowheads="1"/>
                </p:cNvSpPr>
                <p:nvPr/>
              </p:nvSpPr>
              <p:spPr bwMode="auto">
                <a:xfrm rot="-5400000">
                  <a:off x="290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 name="Rectangle 923"/>
                <p:cNvSpPr>
                  <a:spLocks noChangeArrowheads="1"/>
                </p:cNvSpPr>
                <p:nvPr/>
              </p:nvSpPr>
              <p:spPr bwMode="auto">
                <a:xfrm rot="-5400000">
                  <a:off x="299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 name="Rectangle 924"/>
                <p:cNvSpPr>
                  <a:spLocks noChangeArrowheads="1"/>
                </p:cNvSpPr>
                <p:nvPr/>
              </p:nvSpPr>
              <p:spPr bwMode="auto">
                <a:xfrm rot="-5400000">
                  <a:off x="308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 name="Rectangle 925"/>
                <p:cNvSpPr>
                  <a:spLocks noChangeArrowheads="1"/>
                </p:cNvSpPr>
                <p:nvPr/>
              </p:nvSpPr>
              <p:spPr bwMode="auto">
                <a:xfrm rot="-5400000">
                  <a:off x="317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 name="Rectangle 926"/>
                <p:cNvSpPr>
                  <a:spLocks noChangeArrowheads="1"/>
                </p:cNvSpPr>
                <p:nvPr/>
              </p:nvSpPr>
              <p:spPr bwMode="auto">
                <a:xfrm rot="-5400000">
                  <a:off x="326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 name="Rectangle 927"/>
                <p:cNvSpPr>
                  <a:spLocks noChangeArrowheads="1"/>
                </p:cNvSpPr>
                <p:nvPr/>
              </p:nvSpPr>
              <p:spPr bwMode="auto">
                <a:xfrm rot="-5400000">
                  <a:off x="335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 name="Rectangle 928"/>
                <p:cNvSpPr>
                  <a:spLocks noChangeArrowheads="1"/>
                </p:cNvSpPr>
                <p:nvPr/>
              </p:nvSpPr>
              <p:spPr bwMode="auto">
                <a:xfrm rot="-5400000">
                  <a:off x="344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 name="Rectangle 929"/>
                <p:cNvSpPr>
                  <a:spLocks noChangeArrowheads="1"/>
                </p:cNvSpPr>
                <p:nvPr/>
              </p:nvSpPr>
              <p:spPr bwMode="auto">
                <a:xfrm rot="-5400000">
                  <a:off x="353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 name="Rectangle 930"/>
                <p:cNvSpPr>
                  <a:spLocks noChangeArrowheads="1"/>
                </p:cNvSpPr>
                <p:nvPr/>
              </p:nvSpPr>
              <p:spPr bwMode="auto">
                <a:xfrm rot="-5400000">
                  <a:off x="362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 name="Rectangle 931"/>
                <p:cNvSpPr>
                  <a:spLocks noChangeArrowheads="1"/>
                </p:cNvSpPr>
                <p:nvPr/>
              </p:nvSpPr>
              <p:spPr bwMode="auto">
                <a:xfrm rot="-5400000">
                  <a:off x="371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 name="Rectangle 932"/>
                <p:cNvSpPr>
                  <a:spLocks noChangeArrowheads="1"/>
                </p:cNvSpPr>
                <p:nvPr/>
              </p:nvSpPr>
              <p:spPr bwMode="auto">
                <a:xfrm rot="-5400000">
                  <a:off x="381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 name="Rectangle 933"/>
                <p:cNvSpPr>
                  <a:spLocks noChangeArrowheads="1"/>
                </p:cNvSpPr>
                <p:nvPr/>
              </p:nvSpPr>
              <p:spPr bwMode="auto">
                <a:xfrm rot="-5400000">
                  <a:off x="390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 name="Rectangle 934"/>
                <p:cNvSpPr>
                  <a:spLocks noChangeArrowheads="1"/>
                </p:cNvSpPr>
                <p:nvPr/>
              </p:nvSpPr>
              <p:spPr bwMode="auto">
                <a:xfrm rot="-5400000">
                  <a:off x="399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 name="Rectangle 935"/>
                <p:cNvSpPr>
                  <a:spLocks noChangeArrowheads="1"/>
                </p:cNvSpPr>
                <p:nvPr/>
              </p:nvSpPr>
              <p:spPr bwMode="auto">
                <a:xfrm rot="-5400000">
                  <a:off x="4081" y="10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15" name="Picture 936"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2" name="Rectangle 1076"/>
          <p:cNvSpPr>
            <a:spLocks noChangeArrowheads="1"/>
          </p:cNvSpPr>
          <p:nvPr/>
        </p:nvSpPr>
        <p:spPr bwMode="auto">
          <a:xfrm>
            <a:off x="1555750" y="3572222"/>
            <a:ext cx="6840538" cy="647700"/>
          </a:xfrm>
          <a:prstGeom prst="rect">
            <a:avLst/>
          </a:prstGeom>
          <a:solidFill>
            <a:srgbClr val="FFCC99">
              <a:alpha val="89803"/>
            </a:srgbClr>
          </a:solidFill>
          <a:ln>
            <a:noFill/>
          </a:ln>
          <a:extLs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153" name="Group 661"/>
          <p:cNvGrpSpPr>
            <a:grpSpLocks/>
          </p:cNvGrpSpPr>
          <p:nvPr/>
        </p:nvGrpSpPr>
        <p:grpSpPr bwMode="auto">
          <a:xfrm>
            <a:off x="1628775" y="3661122"/>
            <a:ext cx="504825" cy="469900"/>
            <a:chOff x="2517" y="2976"/>
            <a:chExt cx="997" cy="908"/>
          </a:xfrm>
        </p:grpSpPr>
        <p:grpSp>
          <p:nvGrpSpPr>
            <p:cNvPr id="154" name="Group 662"/>
            <p:cNvGrpSpPr>
              <a:grpSpLocks/>
            </p:cNvGrpSpPr>
            <p:nvPr/>
          </p:nvGrpSpPr>
          <p:grpSpPr bwMode="auto">
            <a:xfrm>
              <a:off x="2517" y="2976"/>
              <a:ext cx="997" cy="908"/>
              <a:chOff x="884" y="980"/>
              <a:chExt cx="3401" cy="2950"/>
            </a:xfrm>
          </p:grpSpPr>
          <p:grpSp>
            <p:nvGrpSpPr>
              <p:cNvPr id="156" name="Group 663"/>
              <p:cNvGrpSpPr>
                <a:grpSpLocks/>
              </p:cNvGrpSpPr>
              <p:nvPr/>
            </p:nvGrpSpPr>
            <p:grpSpPr bwMode="auto">
              <a:xfrm>
                <a:off x="975" y="3838"/>
                <a:ext cx="3128" cy="92"/>
                <a:chOff x="1021" y="980"/>
                <a:chExt cx="3128" cy="92"/>
              </a:xfrm>
            </p:grpSpPr>
            <p:sp>
              <p:nvSpPr>
                <p:cNvPr id="256" name="Rectangle 664"/>
                <p:cNvSpPr>
                  <a:spLocks noChangeArrowheads="1"/>
                </p:cNvSpPr>
                <p:nvPr/>
              </p:nvSpPr>
              <p:spPr bwMode="auto">
                <a:xfrm rot="-5400000">
                  <a:off x="999"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7" name="Rectangle 665"/>
                <p:cNvSpPr>
                  <a:spLocks noChangeArrowheads="1"/>
                </p:cNvSpPr>
                <p:nvPr/>
              </p:nvSpPr>
              <p:spPr bwMode="auto">
                <a:xfrm rot="-5400000">
                  <a:off x="1090"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8" name="Rectangle 666"/>
                <p:cNvSpPr>
                  <a:spLocks noChangeArrowheads="1"/>
                </p:cNvSpPr>
                <p:nvPr/>
              </p:nvSpPr>
              <p:spPr bwMode="auto">
                <a:xfrm rot="-5400000">
                  <a:off x="118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9" name="Rectangle 667"/>
                <p:cNvSpPr>
                  <a:spLocks noChangeArrowheads="1"/>
                </p:cNvSpPr>
                <p:nvPr/>
              </p:nvSpPr>
              <p:spPr bwMode="auto">
                <a:xfrm rot="-5400000">
                  <a:off x="127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0" name="Rectangle 668"/>
                <p:cNvSpPr>
                  <a:spLocks noChangeArrowheads="1"/>
                </p:cNvSpPr>
                <p:nvPr/>
              </p:nvSpPr>
              <p:spPr bwMode="auto">
                <a:xfrm rot="-5400000">
                  <a:off x="136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1" name="Rectangle 669"/>
                <p:cNvSpPr>
                  <a:spLocks noChangeArrowheads="1"/>
                </p:cNvSpPr>
                <p:nvPr/>
              </p:nvSpPr>
              <p:spPr bwMode="auto">
                <a:xfrm rot="-5400000">
                  <a:off x="145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2" name="Rectangle 670"/>
                <p:cNvSpPr>
                  <a:spLocks noChangeArrowheads="1"/>
                </p:cNvSpPr>
                <p:nvPr/>
              </p:nvSpPr>
              <p:spPr bwMode="auto">
                <a:xfrm rot="-5400000">
                  <a:off x="154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3" name="Rectangle 671"/>
                <p:cNvSpPr>
                  <a:spLocks noChangeArrowheads="1"/>
                </p:cNvSpPr>
                <p:nvPr/>
              </p:nvSpPr>
              <p:spPr bwMode="auto">
                <a:xfrm rot="-5400000">
                  <a:off x="163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4" name="Rectangle 672"/>
                <p:cNvSpPr>
                  <a:spLocks noChangeArrowheads="1"/>
                </p:cNvSpPr>
                <p:nvPr/>
              </p:nvSpPr>
              <p:spPr bwMode="auto">
                <a:xfrm rot="-5400000">
                  <a:off x="172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5" name="Rectangle 673"/>
                <p:cNvSpPr>
                  <a:spLocks noChangeArrowheads="1"/>
                </p:cNvSpPr>
                <p:nvPr/>
              </p:nvSpPr>
              <p:spPr bwMode="auto">
                <a:xfrm rot="-5400000">
                  <a:off x="181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6" name="Rectangle 674"/>
                <p:cNvSpPr>
                  <a:spLocks noChangeArrowheads="1"/>
                </p:cNvSpPr>
                <p:nvPr/>
              </p:nvSpPr>
              <p:spPr bwMode="auto">
                <a:xfrm rot="-5400000">
                  <a:off x="190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7" name="Rectangle 675"/>
                <p:cNvSpPr>
                  <a:spLocks noChangeArrowheads="1"/>
                </p:cNvSpPr>
                <p:nvPr/>
              </p:nvSpPr>
              <p:spPr bwMode="auto">
                <a:xfrm rot="-5400000">
                  <a:off x="199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8" name="Rectangle 676"/>
                <p:cNvSpPr>
                  <a:spLocks noChangeArrowheads="1"/>
                </p:cNvSpPr>
                <p:nvPr/>
              </p:nvSpPr>
              <p:spPr bwMode="auto">
                <a:xfrm rot="-5400000">
                  <a:off x="208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69" name="Rectangle 677"/>
                <p:cNvSpPr>
                  <a:spLocks noChangeArrowheads="1"/>
                </p:cNvSpPr>
                <p:nvPr/>
              </p:nvSpPr>
              <p:spPr bwMode="auto">
                <a:xfrm rot="-5400000">
                  <a:off x="217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0" name="Rectangle 678"/>
                <p:cNvSpPr>
                  <a:spLocks noChangeArrowheads="1"/>
                </p:cNvSpPr>
                <p:nvPr/>
              </p:nvSpPr>
              <p:spPr bwMode="auto">
                <a:xfrm rot="-5400000">
                  <a:off x="226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1" name="Rectangle 679"/>
                <p:cNvSpPr>
                  <a:spLocks noChangeArrowheads="1"/>
                </p:cNvSpPr>
                <p:nvPr/>
              </p:nvSpPr>
              <p:spPr bwMode="auto">
                <a:xfrm rot="-5400000">
                  <a:off x="235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2" name="Rectangle 680"/>
                <p:cNvSpPr>
                  <a:spLocks noChangeArrowheads="1"/>
                </p:cNvSpPr>
                <p:nvPr/>
              </p:nvSpPr>
              <p:spPr bwMode="auto">
                <a:xfrm rot="-5400000">
                  <a:off x="245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3" name="Rectangle 681"/>
                <p:cNvSpPr>
                  <a:spLocks noChangeArrowheads="1"/>
                </p:cNvSpPr>
                <p:nvPr/>
              </p:nvSpPr>
              <p:spPr bwMode="auto">
                <a:xfrm rot="-5400000">
                  <a:off x="254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4" name="Rectangle 682"/>
                <p:cNvSpPr>
                  <a:spLocks noChangeArrowheads="1"/>
                </p:cNvSpPr>
                <p:nvPr/>
              </p:nvSpPr>
              <p:spPr bwMode="auto">
                <a:xfrm rot="-5400000">
                  <a:off x="263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5" name="Rectangle 683"/>
                <p:cNvSpPr>
                  <a:spLocks noChangeArrowheads="1"/>
                </p:cNvSpPr>
                <p:nvPr/>
              </p:nvSpPr>
              <p:spPr bwMode="auto">
                <a:xfrm rot="-5400000">
                  <a:off x="272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6" name="Rectangle 684"/>
                <p:cNvSpPr>
                  <a:spLocks noChangeArrowheads="1"/>
                </p:cNvSpPr>
                <p:nvPr/>
              </p:nvSpPr>
              <p:spPr bwMode="auto">
                <a:xfrm rot="-5400000">
                  <a:off x="281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7" name="Rectangle 685"/>
                <p:cNvSpPr>
                  <a:spLocks noChangeArrowheads="1"/>
                </p:cNvSpPr>
                <p:nvPr/>
              </p:nvSpPr>
              <p:spPr bwMode="auto">
                <a:xfrm rot="-5400000">
                  <a:off x="290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8" name="Rectangle 686"/>
                <p:cNvSpPr>
                  <a:spLocks noChangeArrowheads="1"/>
                </p:cNvSpPr>
                <p:nvPr/>
              </p:nvSpPr>
              <p:spPr bwMode="auto">
                <a:xfrm rot="-5400000">
                  <a:off x="299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79" name="Rectangle 687"/>
                <p:cNvSpPr>
                  <a:spLocks noChangeArrowheads="1"/>
                </p:cNvSpPr>
                <p:nvPr/>
              </p:nvSpPr>
              <p:spPr bwMode="auto">
                <a:xfrm rot="-5400000">
                  <a:off x="308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0" name="Rectangle 688"/>
                <p:cNvSpPr>
                  <a:spLocks noChangeArrowheads="1"/>
                </p:cNvSpPr>
                <p:nvPr/>
              </p:nvSpPr>
              <p:spPr bwMode="auto">
                <a:xfrm rot="-5400000">
                  <a:off x="317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1" name="Rectangle 689"/>
                <p:cNvSpPr>
                  <a:spLocks noChangeArrowheads="1"/>
                </p:cNvSpPr>
                <p:nvPr/>
              </p:nvSpPr>
              <p:spPr bwMode="auto">
                <a:xfrm rot="-5400000">
                  <a:off x="326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2" name="Rectangle 690"/>
                <p:cNvSpPr>
                  <a:spLocks noChangeArrowheads="1"/>
                </p:cNvSpPr>
                <p:nvPr/>
              </p:nvSpPr>
              <p:spPr bwMode="auto">
                <a:xfrm rot="-5400000">
                  <a:off x="335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3" name="Rectangle 691"/>
                <p:cNvSpPr>
                  <a:spLocks noChangeArrowheads="1"/>
                </p:cNvSpPr>
                <p:nvPr/>
              </p:nvSpPr>
              <p:spPr bwMode="auto">
                <a:xfrm rot="-5400000">
                  <a:off x="344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4" name="Rectangle 692"/>
                <p:cNvSpPr>
                  <a:spLocks noChangeArrowheads="1"/>
                </p:cNvSpPr>
                <p:nvPr/>
              </p:nvSpPr>
              <p:spPr bwMode="auto">
                <a:xfrm rot="-5400000">
                  <a:off x="353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5" name="Rectangle 693"/>
                <p:cNvSpPr>
                  <a:spLocks noChangeArrowheads="1"/>
                </p:cNvSpPr>
                <p:nvPr/>
              </p:nvSpPr>
              <p:spPr bwMode="auto">
                <a:xfrm rot="-5400000">
                  <a:off x="362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6" name="Rectangle 694"/>
                <p:cNvSpPr>
                  <a:spLocks noChangeArrowheads="1"/>
                </p:cNvSpPr>
                <p:nvPr/>
              </p:nvSpPr>
              <p:spPr bwMode="auto">
                <a:xfrm rot="-5400000">
                  <a:off x="371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7" name="Rectangle 695"/>
                <p:cNvSpPr>
                  <a:spLocks noChangeArrowheads="1"/>
                </p:cNvSpPr>
                <p:nvPr/>
              </p:nvSpPr>
              <p:spPr bwMode="auto">
                <a:xfrm rot="-5400000">
                  <a:off x="381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8" name="Rectangle 696"/>
                <p:cNvSpPr>
                  <a:spLocks noChangeArrowheads="1"/>
                </p:cNvSpPr>
                <p:nvPr/>
              </p:nvSpPr>
              <p:spPr bwMode="auto">
                <a:xfrm rot="-5400000">
                  <a:off x="390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89" name="Rectangle 697"/>
                <p:cNvSpPr>
                  <a:spLocks noChangeArrowheads="1"/>
                </p:cNvSpPr>
                <p:nvPr/>
              </p:nvSpPr>
              <p:spPr bwMode="auto">
                <a:xfrm rot="-5400000">
                  <a:off x="399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90" name="Rectangle 698"/>
                <p:cNvSpPr>
                  <a:spLocks noChangeArrowheads="1"/>
                </p:cNvSpPr>
                <p:nvPr/>
              </p:nvSpPr>
              <p:spPr bwMode="auto">
                <a:xfrm rot="-5400000">
                  <a:off x="4081" y="10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157" name="Group 699"/>
              <p:cNvGrpSpPr>
                <a:grpSpLocks/>
              </p:cNvGrpSpPr>
              <p:nvPr/>
            </p:nvGrpSpPr>
            <p:grpSpPr bwMode="auto">
              <a:xfrm>
                <a:off x="884" y="1117"/>
                <a:ext cx="90" cy="2677"/>
                <a:chOff x="4195" y="1117"/>
                <a:chExt cx="90" cy="2677"/>
              </a:xfrm>
            </p:grpSpPr>
            <p:sp>
              <p:nvSpPr>
                <p:cNvPr id="226" name="Rectangle 700"/>
                <p:cNvSpPr>
                  <a:spLocks noChangeArrowheads="1"/>
                </p:cNvSpPr>
                <p:nvPr/>
              </p:nvSpPr>
              <p:spPr bwMode="auto">
                <a:xfrm>
                  <a:off x="4195" y="111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7" name="Rectangle 701"/>
                <p:cNvSpPr>
                  <a:spLocks noChangeArrowheads="1"/>
                </p:cNvSpPr>
                <p:nvPr/>
              </p:nvSpPr>
              <p:spPr bwMode="auto">
                <a:xfrm>
                  <a:off x="4195" y="120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8" name="Rectangle 702"/>
                <p:cNvSpPr>
                  <a:spLocks noChangeArrowheads="1"/>
                </p:cNvSpPr>
                <p:nvPr/>
              </p:nvSpPr>
              <p:spPr bwMode="auto">
                <a:xfrm>
                  <a:off x="4195" y="129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9" name="Rectangle 703"/>
                <p:cNvSpPr>
                  <a:spLocks noChangeArrowheads="1"/>
                </p:cNvSpPr>
                <p:nvPr/>
              </p:nvSpPr>
              <p:spPr bwMode="auto">
                <a:xfrm>
                  <a:off x="4195" y="138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0" name="Rectangle 704"/>
                <p:cNvSpPr>
                  <a:spLocks noChangeArrowheads="1"/>
                </p:cNvSpPr>
                <p:nvPr/>
              </p:nvSpPr>
              <p:spPr bwMode="auto">
                <a:xfrm>
                  <a:off x="4195" y="148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1" name="Rectangle 705"/>
                <p:cNvSpPr>
                  <a:spLocks noChangeArrowheads="1"/>
                </p:cNvSpPr>
                <p:nvPr/>
              </p:nvSpPr>
              <p:spPr bwMode="auto">
                <a:xfrm>
                  <a:off x="4195" y="157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2" name="Rectangle 706"/>
                <p:cNvSpPr>
                  <a:spLocks noChangeArrowheads="1"/>
                </p:cNvSpPr>
                <p:nvPr/>
              </p:nvSpPr>
              <p:spPr bwMode="auto">
                <a:xfrm>
                  <a:off x="4195" y="166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3" name="Rectangle 707"/>
                <p:cNvSpPr>
                  <a:spLocks noChangeArrowheads="1"/>
                </p:cNvSpPr>
                <p:nvPr/>
              </p:nvSpPr>
              <p:spPr bwMode="auto">
                <a:xfrm>
                  <a:off x="4195" y="175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4" name="Rectangle 708"/>
                <p:cNvSpPr>
                  <a:spLocks noChangeArrowheads="1"/>
                </p:cNvSpPr>
                <p:nvPr/>
              </p:nvSpPr>
              <p:spPr bwMode="auto">
                <a:xfrm>
                  <a:off x="4195" y="184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5" name="Rectangle 709"/>
                <p:cNvSpPr>
                  <a:spLocks noChangeArrowheads="1"/>
                </p:cNvSpPr>
                <p:nvPr/>
              </p:nvSpPr>
              <p:spPr bwMode="auto">
                <a:xfrm>
                  <a:off x="4195" y="193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6" name="Rectangle 710"/>
                <p:cNvSpPr>
                  <a:spLocks noChangeArrowheads="1"/>
                </p:cNvSpPr>
                <p:nvPr/>
              </p:nvSpPr>
              <p:spPr bwMode="auto">
                <a:xfrm>
                  <a:off x="4195" y="202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7" name="Rectangle 711"/>
                <p:cNvSpPr>
                  <a:spLocks noChangeArrowheads="1"/>
                </p:cNvSpPr>
                <p:nvPr/>
              </p:nvSpPr>
              <p:spPr bwMode="auto">
                <a:xfrm>
                  <a:off x="4195" y="211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8" name="Rectangle 712"/>
                <p:cNvSpPr>
                  <a:spLocks noChangeArrowheads="1"/>
                </p:cNvSpPr>
                <p:nvPr/>
              </p:nvSpPr>
              <p:spPr bwMode="auto">
                <a:xfrm>
                  <a:off x="4195" y="220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39" name="Rectangle 713"/>
                <p:cNvSpPr>
                  <a:spLocks noChangeArrowheads="1"/>
                </p:cNvSpPr>
                <p:nvPr/>
              </p:nvSpPr>
              <p:spPr bwMode="auto">
                <a:xfrm>
                  <a:off x="4195" y="229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0" name="Rectangle 714"/>
                <p:cNvSpPr>
                  <a:spLocks noChangeArrowheads="1"/>
                </p:cNvSpPr>
                <p:nvPr/>
              </p:nvSpPr>
              <p:spPr bwMode="auto">
                <a:xfrm>
                  <a:off x="4195" y="238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1" name="Rectangle 715"/>
                <p:cNvSpPr>
                  <a:spLocks noChangeArrowheads="1"/>
                </p:cNvSpPr>
                <p:nvPr/>
              </p:nvSpPr>
              <p:spPr bwMode="auto">
                <a:xfrm>
                  <a:off x="4195" y="247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2" name="Rectangle 716"/>
                <p:cNvSpPr>
                  <a:spLocks noChangeArrowheads="1"/>
                </p:cNvSpPr>
                <p:nvPr/>
              </p:nvSpPr>
              <p:spPr bwMode="auto">
                <a:xfrm>
                  <a:off x="4195" y="256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3" name="Rectangle 717"/>
                <p:cNvSpPr>
                  <a:spLocks noChangeArrowheads="1"/>
                </p:cNvSpPr>
                <p:nvPr/>
              </p:nvSpPr>
              <p:spPr bwMode="auto">
                <a:xfrm>
                  <a:off x="4195" y="266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4" name="Rectangle 718"/>
                <p:cNvSpPr>
                  <a:spLocks noChangeArrowheads="1"/>
                </p:cNvSpPr>
                <p:nvPr/>
              </p:nvSpPr>
              <p:spPr bwMode="auto">
                <a:xfrm>
                  <a:off x="4195" y="275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5" name="Rectangle 719"/>
                <p:cNvSpPr>
                  <a:spLocks noChangeArrowheads="1"/>
                </p:cNvSpPr>
                <p:nvPr/>
              </p:nvSpPr>
              <p:spPr bwMode="auto">
                <a:xfrm>
                  <a:off x="4195" y="284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6" name="Rectangle 720"/>
                <p:cNvSpPr>
                  <a:spLocks noChangeArrowheads="1"/>
                </p:cNvSpPr>
                <p:nvPr/>
              </p:nvSpPr>
              <p:spPr bwMode="auto">
                <a:xfrm>
                  <a:off x="4195" y="293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7" name="Rectangle 721"/>
                <p:cNvSpPr>
                  <a:spLocks noChangeArrowheads="1"/>
                </p:cNvSpPr>
                <p:nvPr/>
              </p:nvSpPr>
              <p:spPr bwMode="auto">
                <a:xfrm>
                  <a:off x="4195" y="302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8" name="Rectangle 722"/>
                <p:cNvSpPr>
                  <a:spLocks noChangeArrowheads="1"/>
                </p:cNvSpPr>
                <p:nvPr/>
              </p:nvSpPr>
              <p:spPr bwMode="auto">
                <a:xfrm>
                  <a:off x="4195" y="311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49" name="Rectangle 723"/>
                <p:cNvSpPr>
                  <a:spLocks noChangeArrowheads="1"/>
                </p:cNvSpPr>
                <p:nvPr/>
              </p:nvSpPr>
              <p:spPr bwMode="auto">
                <a:xfrm>
                  <a:off x="4195" y="32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0" name="Rectangle 724"/>
                <p:cNvSpPr>
                  <a:spLocks noChangeArrowheads="1"/>
                </p:cNvSpPr>
                <p:nvPr/>
              </p:nvSpPr>
              <p:spPr bwMode="auto">
                <a:xfrm>
                  <a:off x="4195" y="329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1" name="Rectangle 725"/>
                <p:cNvSpPr>
                  <a:spLocks noChangeArrowheads="1"/>
                </p:cNvSpPr>
                <p:nvPr/>
              </p:nvSpPr>
              <p:spPr bwMode="auto">
                <a:xfrm>
                  <a:off x="4195" y="338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2" name="Rectangle 726"/>
                <p:cNvSpPr>
                  <a:spLocks noChangeArrowheads="1"/>
                </p:cNvSpPr>
                <p:nvPr/>
              </p:nvSpPr>
              <p:spPr bwMode="auto">
                <a:xfrm>
                  <a:off x="4195" y="347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3" name="Rectangle 727"/>
                <p:cNvSpPr>
                  <a:spLocks noChangeArrowheads="1"/>
                </p:cNvSpPr>
                <p:nvPr/>
              </p:nvSpPr>
              <p:spPr bwMode="auto">
                <a:xfrm>
                  <a:off x="4195" y="356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4" name="Rectangle 728"/>
                <p:cNvSpPr>
                  <a:spLocks noChangeArrowheads="1"/>
                </p:cNvSpPr>
                <p:nvPr/>
              </p:nvSpPr>
              <p:spPr bwMode="auto">
                <a:xfrm>
                  <a:off x="4195" y="365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55" name="Rectangle 729"/>
                <p:cNvSpPr>
                  <a:spLocks noChangeArrowheads="1"/>
                </p:cNvSpPr>
                <p:nvPr/>
              </p:nvSpPr>
              <p:spPr bwMode="auto">
                <a:xfrm>
                  <a:off x="4195" y="374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158" name="Rectangle 730"/>
              <p:cNvSpPr>
                <a:spLocks noChangeArrowheads="1"/>
              </p:cNvSpPr>
              <p:nvPr/>
            </p:nvSpPr>
            <p:spPr bwMode="auto">
              <a:xfrm>
                <a:off x="975" y="1071"/>
                <a:ext cx="3220" cy="2767"/>
              </a:xfrm>
              <a:prstGeom prst="rect">
                <a:avLst/>
              </a:prstGeom>
              <a:solidFill>
                <a:srgbClr val="777777">
                  <a:alpha val="89803"/>
                </a:srgb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159" name="Group 731"/>
              <p:cNvGrpSpPr>
                <a:grpSpLocks/>
              </p:cNvGrpSpPr>
              <p:nvPr/>
            </p:nvGrpSpPr>
            <p:grpSpPr bwMode="auto">
              <a:xfrm>
                <a:off x="4195" y="1117"/>
                <a:ext cx="90" cy="2677"/>
                <a:chOff x="4195" y="1117"/>
                <a:chExt cx="90" cy="2677"/>
              </a:xfrm>
            </p:grpSpPr>
            <p:sp>
              <p:nvSpPr>
                <p:cNvPr id="196" name="Rectangle 732"/>
                <p:cNvSpPr>
                  <a:spLocks noChangeArrowheads="1"/>
                </p:cNvSpPr>
                <p:nvPr/>
              </p:nvSpPr>
              <p:spPr bwMode="auto">
                <a:xfrm>
                  <a:off x="4195" y="111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7" name="Rectangle 733"/>
                <p:cNvSpPr>
                  <a:spLocks noChangeArrowheads="1"/>
                </p:cNvSpPr>
                <p:nvPr/>
              </p:nvSpPr>
              <p:spPr bwMode="auto">
                <a:xfrm>
                  <a:off x="4195" y="120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8" name="Rectangle 734"/>
                <p:cNvSpPr>
                  <a:spLocks noChangeArrowheads="1"/>
                </p:cNvSpPr>
                <p:nvPr/>
              </p:nvSpPr>
              <p:spPr bwMode="auto">
                <a:xfrm>
                  <a:off x="4195" y="129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9" name="Rectangle 735"/>
                <p:cNvSpPr>
                  <a:spLocks noChangeArrowheads="1"/>
                </p:cNvSpPr>
                <p:nvPr/>
              </p:nvSpPr>
              <p:spPr bwMode="auto">
                <a:xfrm>
                  <a:off x="4195" y="138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0" name="Rectangle 736"/>
                <p:cNvSpPr>
                  <a:spLocks noChangeArrowheads="1"/>
                </p:cNvSpPr>
                <p:nvPr/>
              </p:nvSpPr>
              <p:spPr bwMode="auto">
                <a:xfrm>
                  <a:off x="4195" y="148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1" name="Rectangle 737"/>
                <p:cNvSpPr>
                  <a:spLocks noChangeArrowheads="1"/>
                </p:cNvSpPr>
                <p:nvPr/>
              </p:nvSpPr>
              <p:spPr bwMode="auto">
                <a:xfrm>
                  <a:off x="4195" y="157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2" name="Rectangle 738"/>
                <p:cNvSpPr>
                  <a:spLocks noChangeArrowheads="1"/>
                </p:cNvSpPr>
                <p:nvPr/>
              </p:nvSpPr>
              <p:spPr bwMode="auto">
                <a:xfrm>
                  <a:off x="4195" y="166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3" name="Rectangle 739"/>
                <p:cNvSpPr>
                  <a:spLocks noChangeArrowheads="1"/>
                </p:cNvSpPr>
                <p:nvPr/>
              </p:nvSpPr>
              <p:spPr bwMode="auto">
                <a:xfrm>
                  <a:off x="4195" y="175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4" name="Rectangle 740"/>
                <p:cNvSpPr>
                  <a:spLocks noChangeArrowheads="1"/>
                </p:cNvSpPr>
                <p:nvPr/>
              </p:nvSpPr>
              <p:spPr bwMode="auto">
                <a:xfrm>
                  <a:off x="4195" y="184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5" name="Rectangle 741"/>
                <p:cNvSpPr>
                  <a:spLocks noChangeArrowheads="1"/>
                </p:cNvSpPr>
                <p:nvPr/>
              </p:nvSpPr>
              <p:spPr bwMode="auto">
                <a:xfrm>
                  <a:off x="4195" y="193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6" name="Rectangle 742"/>
                <p:cNvSpPr>
                  <a:spLocks noChangeArrowheads="1"/>
                </p:cNvSpPr>
                <p:nvPr/>
              </p:nvSpPr>
              <p:spPr bwMode="auto">
                <a:xfrm>
                  <a:off x="4195" y="202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7" name="Rectangle 743"/>
                <p:cNvSpPr>
                  <a:spLocks noChangeArrowheads="1"/>
                </p:cNvSpPr>
                <p:nvPr/>
              </p:nvSpPr>
              <p:spPr bwMode="auto">
                <a:xfrm>
                  <a:off x="4195" y="211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8" name="Rectangle 744"/>
                <p:cNvSpPr>
                  <a:spLocks noChangeArrowheads="1"/>
                </p:cNvSpPr>
                <p:nvPr/>
              </p:nvSpPr>
              <p:spPr bwMode="auto">
                <a:xfrm>
                  <a:off x="4195" y="220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09" name="Rectangle 745"/>
                <p:cNvSpPr>
                  <a:spLocks noChangeArrowheads="1"/>
                </p:cNvSpPr>
                <p:nvPr/>
              </p:nvSpPr>
              <p:spPr bwMode="auto">
                <a:xfrm>
                  <a:off x="4195" y="229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0" name="Rectangle 746"/>
                <p:cNvSpPr>
                  <a:spLocks noChangeArrowheads="1"/>
                </p:cNvSpPr>
                <p:nvPr/>
              </p:nvSpPr>
              <p:spPr bwMode="auto">
                <a:xfrm>
                  <a:off x="4195" y="238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1" name="Rectangle 747"/>
                <p:cNvSpPr>
                  <a:spLocks noChangeArrowheads="1"/>
                </p:cNvSpPr>
                <p:nvPr/>
              </p:nvSpPr>
              <p:spPr bwMode="auto">
                <a:xfrm>
                  <a:off x="4195" y="247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2" name="Rectangle 748"/>
                <p:cNvSpPr>
                  <a:spLocks noChangeArrowheads="1"/>
                </p:cNvSpPr>
                <p:nvPr/>
              </p:nvSpPr>
              <p:spPr bwMode="auto">
                <a:xfrm>
                  <a:off x="4195" y="256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3" name="Rectangle 749"/>
                <p:cNvSpPr>
                  <a:spLocks noChangeArrowheads="1"/>
                </p:cNvSpPr>
                <p:nvPr/>
              </p:nvSpPr>
              <p:spPr bwMode="auto">
                <a:xfrm>
                  <a:off x="4195" y="266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4" name="Rectangle 750"/>
                <p:cNvSpPr>
                  <a:spLocks noChangeArrowheads="1"/>
                </p:cNvSpPr>
                <p:nvPr/>
              </p:nvSpPr>
              <p:spPr bwMode="auto">
                <a:xfrm>
                  <a:off x="4195" y="275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5" name="Rectangle 751"/>
                <p:cNvSpPr>
                  <a:spLocks noChangeArrowheads="1"/>
                </p:cNvSpPr>
                <p:nvPr/>
              </p:nvSpPr>
              <p:spPr bwMode="auto">
                <a:xfrm>
                  <a:off x="4195" y="284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6" name="Rectangle 752"/>
                <p:cNvSpPr>
                  <a:spLocks noChangeArrowheads="1"/>
                </p:cNvSpPr>
                <p:nvPr/>
              </p:nvSpPr>
              <p:spPr bwMode="auto">
                <a:xfrm>
                  <a:off x="4195" y="293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7" name="Rectangle 753"/>
                <p:cNvSpPr>
                  <a:spLocks noChangeArrowheads="1"/>
                </p:cNvSpPr>
                <p:nvPr/>
              </p:nvSpPr>
              <p:spPr bwMode="auto">
                <a:xfrm>
                  <a:off x="4195" y="302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8" name="Rectangle 754"/>
                <p:cNvSpPr>
                  <a:spLocks noChangeArrowheads="1"/>
                </p:cNvSpPr>
                <p:nvPr/>
              </p:nvSpPr>
              <p:spPr bwMode="auto">
                <a:xfrm>
                  <a:off x="4195" y="311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19" name="Rectangle 755"/>
                <p:cNvSpPr>
                  <a:spLocks noChangeArrowheads="1"/>
                </p:cNvSpPr>
                <p:nvPr/>
              </p:nvSpPr>
              <p:spPr bwMode="auto">
                <a:xfrm>
                  <a:off x="4195" y="32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0" name="Rectangle 756"/>
                <p:cNvSpPr>
                  <a:spLocks noChangeArrowheads="1"/>
                </p:cNvSpPr>
                <p:nvPr/>
              </p:nvSpPr>
              <p:spPr bwMode="auto">
                <a:xfrm>
                  <a:off x="4195" y="329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1" name="Rectangle 757"/>
                <p:cNvSpPr>
                  <a:spLocks noChangeArrowheads="1"/>
                </p:cNvSpPr>
                <p:nvPr/>
              </p:nvSpPr>
              <p:spPr bwMode="auto">
                <a:xfrm>
                  <a:off x="4195" y="338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2" name="Rectangle 758"/>
                <p:cNvSpPr>
                  <a:spLocks noChangeArrowheads="1"/>
                </p:cNvSpPr>
                <p:nvPr/>
              </p:nvSpPr>
              <p:spPr bwMode="auto">
                <a:xfrm>
                  <a:off x="4195" y="347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3" name="Rectangle 759"/>
                <p:cNvSpPr>
                  <a:spLocks noChangeArrowheads="1"/>
                </p:cNvSpPr>
                <p:nvPr/>
              </p:nvSpPr>
              <p:spPr bwMode="auto">
                <a:xfrm>
                  <a:off x="4195" y="356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4" name="Rectangle 760"/>
                <p:cNvSpPr>
                  <a:spLocks noChangeArrowheads="1"/>
                </p:cNvSpPr>
                <p:nvPr/>
              </p:nvSpPr>
              <p:spPr bwMode="auto">
                <a:xfrm>
                  <a:off x="4195" y="365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225" name="Rectangle 761"/>
                <p:cNvSpPr>
                  <a:spLocks noChangeArrowheads="1"/>
                </p:cNvSpPr>
                <p:nvPr/>
              </p:nvSpPr>
              <p:spPr bwMode="auto">
                <a:xfrm>
                  <a:off x="4195" y="374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160" name="Group 762"/>
              <p:cNvGrpSpPr>
                <a:grpSpLocks/>
              </p:cNvGrpSpPr>
              <p:nvPr/>
            </p:nvGrpSpPr>
            <p:grpSpPr bwMode="auto">
              <a:xfrm>
                <a:off x="1021" y="980"/>
                <a:ext cx="3128" cy="92"/>
                <a:chOff x="1021" y="980"/>
                <a:chExt cx="3128" cy="92"/>
              </a:xfrm>
            </p:grpSpPr>
            <p:sp>
              <p:nvSpPr>
                <p:cNvPr id="161" name="Rectangle 763"/>
                <p:cNvSpPr>
                  <a:spLocks noChangeArrowheads="1"/>
                </p:cNvSpPr>
                <p:nvPr/>
              </p:nvSpPr>
              <p:spPr bwMode="auto">
                <a:xfrm rot="-5400000">
                  <a:off x="999"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2" name="Rectangle 764"/>
                <p:cNvSpPr>
                  <a:spLocks noChangeArrowheads="1"/>
                </p:cNvSpPr>
                <p:nvPr/>
              </p:nvSpPr>
              <p:spPr bwMode="auto">
                <a:xfrm rot="-5400000">
                  <a:off x="1090"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3" name="Rectangle 765"/>
                <p:cNvSpPr>
                  <a:spLocks noChangeArrowheads="1"/>
                </p:cNvSpPr>
                <p:nvPr/>
              </p:nvSpPr>
              <p:spPr bwMode="auto">
                <a:xfrm rot="-5400000">
                  <a:off x="118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4" name="Rectangle 766"/>
                <p:cNvSpPr>
                  <a:spLocks noChangeArrowheads="1"/>
                </p:cNvSpPr>
                <p:nvPr/>
              </p:nvSpPr>
              <p:spPr bwMode="auto">
                <a:xfrm rot="-5400000">
                  <a:off x="127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5" name="Rectangle 767"/>
                <p:cNvSpPr>
                  <a:spLocks noChangeArrowheads="1"/>
                </p:cNvSpPr>
                <p:nvPr/>
              </p:nvSpPr>
              <p:spPr bwMode="auto">
                <a:xfrm rot="-5400000">
                  <a:off x="136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6" name="Rectangle 768"/>
                <p:cNvSpPr>
                  <a:spLocks noChangeArrowheads="1"/>
                </p:cNvSpPr>
                <p:nvPr/>
              </p:nvSpPr>
              <p:spPr bwMode="auto">
                <a:xfrm rot="-5400000">
                  <a:off x="145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7" name="Rectangle 769"/>
                <p:cNvSpPr>
                  <a:spLocks noChangeArrowheads="1"/>
                </p:cNvSpPr>
                <p:nvPr/>
              </p:nvSpPr>
              <p:spPr bwMode="auto">
                <a:xfrm rot="-5400000">
                  <a:off x="154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8" name="Rectangle 770"/>
                <p:cNvSpPr>
                  <a:spLocks noChangeArrowheads="1"/>
                </p:cNvSpPr>
                <p:nvPr/>
              </p:nvSpPr>
              <p:spPr bwMode="auto">
                <a:xfrm rot="-5400000">
                  <a:off x="163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69" name="Rectangle 771"/>
                <p:cNvSpPr>
                  <a:spLocks noChangeArrowheads="1"/>
                </p:cNvSpPr>
                <p:nvPr/>
              </p:nvSpPr>
              <p:spPr bwMode="auto">
                <a:xfrm rot="-5400000">
                  <a:off x="172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0" name="Rectangle 772"/>
                <p:cNvSpPr>
                  <a:spLocks noChangeArrowheads="1"/>
                </p:cNvSpPr>
                <p:nvPr/>
              </p:nvSpPr>
              <p:spPr bwMode="auto">
                <a:xfrm rot="-5400000">
                  <a:off x="181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1" name="Rectangle 773"/>
                <p:cNvSpPr>
                  <a:spLocks noChangeArrowheads="1"/>
                </p:cNvSpPr>
                <p:nvPr/>
              </p:nvSpPr>
              <p:spPr bwMode="auto">
                <a:xfrm rot="-5400000">
                  <a:off x="190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2" name="Rectangle 774"/>
                <p:cNvSpPr>
                  <a:spLocks noChangeArrowheads="1"/>
                </p:cNvSpPr>
                <p:nvPr/>
              </p:nvSpPr>
              <p:spPr bwMode="auto">
                <a:xfrm rot="-5400000">
                  <a:off x="199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3" name="Rectangle 775"/>
                <p:cNvSpPr>
                  <a:spLocks noChangeArrowheads="1"/>
                </p:cNvSpPr>
                <p:nvPr/>
              </p:nvSpPr>
              <p:spPr bwMode="auto">
                <a:xfrm rot="-5400000">
                  <a:off x="208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4" name="Rectangle 776"/>
                <p:cNvSpPr>
                  <a:spLocks noChangeArrowheads="1"/>
                </p:cNvSpPr>
                <p:nvPr/>
              </p:nvSpPr>
              <p:spPr bwMode="auto">
                <a:xfrm rot="-5400000">
                  <a:off x="217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5" name="Rectangle 777"/>
                <p:cNvSpPr>
                  <a:spLocks noChangeArrowheads="1"/>
                </p:cNvSpPr>
                <p:nvPr/>
              </p:nvSpPr>
              <p:spPr bwMode="auto">
                <a:xfrm rot="-5400000">
                  <a:off x="226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6" name="Rectangle 778"/>
                <p:cNvSpPr>
                  <a:spLocks noChangeArrowheads="1"/>
                </p:cNvSpPr>
                <p:nvPr/>
              </p:nvSpPr>
              <p:spPr bwMode="auto">
                <a:xfrm rot="-5400000">
                  <a:off x="235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7" name="Rectangle 779"/>
                <p:cNvSpPr>
                  <a:spLocks noChangeArrowheads="1"/>
                </p:cNvSpPr>
                <p:nvPr/>
              </p:nvSpPr>
              <p:spPr bwMode="auto">
                <a:xfrm rot="-5400000">
                  <a:off x="245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8" name="Rectangle 780"/>
                <p:cNvSpPr>
                  <a:spLocks noChangeArrowheads="1"/>
                </p:cNvSpPr>
                <p:nvPr/>
              </p:nvSpPr>
              <p:spPr bwMode="auto">
                <a:xfrm rot="-5400000">
                  <a:off x="254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79" name="Rectangle 781"/>
                <p:cNvSpPr>
                  <a:spLocks noChangeArrowheads="1"/>
                </p:cNvSpPr>
                <p:nvPr/>
              </p:nvSpPr>
              <p:spPr bwMode="auto">
                <a:xfrm rot="-5400000">
                  <a:off x="263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0" name="Rectangle 782"/>
                <p:cNvSpPr>
                  <a:spLocks noChangeArrowheads="1"/>
                </p:cNvSpPr>
                <p:nvPr/>
              </p:nvSpPr>
              <p:spPr bwMode="auto">
                <a:xfrm rot="-5400000">
                  <a:off x="272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1" name="Rectangle 783"/>
                <p:cNvSpPr>
                  <a:spLocks noChangeArrowheads="1"/>
                </p:cNvSpPr>
                <p:nvPr/>
              </p:nvSpPr>
              <p:spPr bwMode="auto">
                <a:xfrm rot="-5400000">
                  <a:off x="281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2" name="Rectangle 784"/>
                <p:cNvSpPr>
                  <a:spLocks noChangeArrowheads="1"/>
                </p:cNvSpPr>
                <p:nvPr/>
              </p:nvSpPr>
              <p:spPr bwMode="auto">
                <a:xfrm rot="-5400000">
                  <a:off x="290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3" name="Rectangle 785"/>
                <p:cNvSpPr>
                  <a:spLocks noChangeArrowheads="1"/>
                </p:cNvSpPr>
                <p:nvPr/>
              </p:nvSpPr>
              <p:spPr bwMode="auto">
                <a:xfrm rot="-5400000">
                  <a:off x="299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4" name="Rectangle 786"/>
                <p:cNvSpPr>
                  <a:spLocks noChangeArrowheads="1"/>
                </p:cNvSpPr>
                <p:nvPr/>
              </p:nvSpPr>
              <p:spPr bwMode="auto">
                <a:xfrm rot="-5400000">
                  <a:off x="308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5" name="Rectangle 787"/>
                <p:cNvSpPr>
                  <a:spLocks noChangeArrowheads="1"/>
                </p:cNvSpPr>
                <p:nvPr/>
              </p:nvSpPr>
              <p:spPr bwMode="auto">
                <a:xfrm rot="-5400000">
                  <a:off x="317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6" name="Rectangle 788"/>
                <p:cNvSpPr>
                  <a:spLocks noChangeArrowheads="1"/>
                </p:cNvSpPr>
                <p:nvPr/>
              </p:nvSpPr>
              <p:spPr bwMode="auto">
                <a:xfrm rot="-5400000">
                  <a:off x="326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7" name="Rectangle 789"/>
                <p:cNvSpPr>
                  <a:spLocks noChangeArrowheads="1"/>
                </p:cNvSpPr>
                <p:nvPr/>
              </p:nvSpPr>
              <p:spPr bwMode="auto">
                <a:xfrm rot="-5400000">
                  <a:off x="335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8" name="Rectangle 790"/>
                <p:cNvSpPr>
                  <a:spLocks noChangeArrowheads="1"/>
                </p:cNvSpPr>
                <p:nvPr/>
              </p:nvSpPr>
              <p:spPr bwMode="auto">
                <a:xfrm rot="-5400000">
                  <a:off x="344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89" name="Rectangle 791"/>
                <p:cNvSpPr>
                  <a:spLocks noChangeArrowheads="1"/>
                </p:cNvSpPr>
                <p:nvPr/>
              </p:nvSpPr>
              <p:spPr bwMode="auto">
                <a:xfrm rot="-5400000">
                  <a:off x="353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0" name="Rectangle 792"/>
                <p:cNvSpPr>
                  <a:spLocks noChangeArrowheads="1"/>
                </p:cNvSpPr>
                <p:nvPr/>
              </p:nvSpPr>
              <p:spPr bwMode="auto">
                <a:xfrm rot="-5400000">
                  <a:off x="362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1" name="Rectangle 793"/>
                <p:cNvSpPr>
                  <a:spLocks noChangeArrowheads="1"/>
                </p:cNvSpPr>
                <p:nvPr/>
              </p:nvSpPr>
              <p:spPr bwMode="auto">
                <a:xfrm rot="-5400000">
                  <a:off x="371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2" name="Rectangle 794"/>
                <p:cNvSpPr>
                  <a:spLocks noChangeArrowheads="1"/>
                </p:cNvSpPr>
                <p:nvPr/>
              </p:nvSpPr>
              <p:spPr bwMode="auto">
                <a:xfrm rot="-5400000">
                  <a:off x="381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3" name="Rectangle 795"/>
                <p:cNvSpPr>
                  <a:spLocks noChangeArrowheads="1"/>
                </p:cNvSpPr>
                <p:nvPr/>
              </p:nvSpPr>
              <p:spPr bwMode="auto">
                <a:xfrm rot="-5400000">
                  <a:off x="390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4" name="Rectangle 796"/>
                <p:cNvSpPr>
                  <a:spLocks noChangeArrowheads="1"/>
                </p:cNvSpPr>
                <p:nvPr/>
              </p:nvSpPr>
              <p:spPr bwMode="auto">
                <a:xfrm rot="-5400000">
                  <a:off x="399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95" name="Rectangle 797"/>
                <p:cNvSpPr>
                  <a:spLocks noChangeArrowheads="1"/>
                </p:cNvSpPr>
                <p:nvPr/>
              </p:nvSpPr>
              <p:spPr bwMode="auto">
                <a:xfrm rot="-5400000">
                  <a:off x="4081" y="10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155" name="Picture 798"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1" name="Rectangle 1077"/>
          <p:cNvSpPr>
            <a:spLocks noChangeArrowheads="1"/>
          </p:cNvSpPr>
          <p:nvPr/>
        </p:nvSpPr>
        <p:spPr bwMode="auto">
          <a:xfrm>
            <a:off x="1555750" y="4292947"/>
            <a:ext cx="6840538" cy="647700"/>
          </a:xfrm>
          <a:prstGeom prst="rect">
            <a:avLst/>
          </a:prstGeom>
          <a:solidFill>
            <a:srgbClr val="FFCC99">
              <a:alpha val="89803"/>
            </a:srgbClr>
          </a:solidFill>
          <a:ln>
            <a:noFill/>
          </a:ln>
          <a:extLs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292" name="Group 523"/>
          <p:cNvGrpSpPr>
            <a:grpSpLocks/>
          </p:cNvGrpSpPr>
          <p:nvPr/>
        </p:nvGrpSpPr>
        <p:grpSpPr bwMode="auto">
          <a:xfrm>
            <a:off x="1628775" y="4381847"/>
            <a:ext cx="504825" cy="469900"/>
            <a:chOff x="2517" y="2976"/>
            <a:chExt cx="997" cy="908"/>
          </a:xfrm>
        </p:grpSpPr>
        <p:grpSp>
          <p:nvGrpSpPr>
            <p:cNvPr id="293" name="Group 524"/>
            <p:cNvGrpSpPr>
              <a:grpSpLocks/>
            </p:cNvGrpSpPr>
            <p:nvPr/>
          </p:nvGrpSpPr>
          <p:grpSpPr bwMode="auto">
            <a:xfrm>
              <a:off x="2517" y="2976"/>
              <a:ext cx="997" cy="908"/>
              <a:chOff x="884" y="980"/>
              <a:chExt cx="3401" cy="2950"/>
            </a:xfrm>
          </p:grpSpPr>
          <p:grpSp>
            <p:nvGrpSpPr>
              <p:cNvPr id="295" name="Group 525"/>
              <p:cNvGrpSpPr>
                <a:grpSpLocks/>
              </p:cNvGrpSpPr>
              <p:nvPr/>
            </p:nvGrpSpPr>
            <p:grpSpPr bwMode="auto">
              <a:xfrm>
                <a:off x="975" y="3838"/>
                <a:ext cx="3128" cy="92"/>
                <a:chOff x="1021" y="980"/>
                <a:chExt cx="3128" cy="92"/>
              </a:xfrm>
            </p:grpSpPr>
            <p:sp>
              <p:nvSpPr>
                <p:cNvPr id="395" name="Rectangle 526"/>
                <p:cNvSpPr>
                  <a:spLocks noChangeArrowheads="1"/>
                </p:cNvSpPr>
                <p:nvPr/>
              </p:nvSpPr>
              <p:spPr bwMode="auto">
                <a:xfrm rot="-5400000">
                  <a:off x="999"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6" name="Rectangle 527"/>
                <p:cNvSpPr>
                  <a:spLocks noChangeArrowheads="1"/>
                </p:cNvSpPr>
                <p:nvPr/>
              </p:nvSpPr>
              <p:spPr bwMode="auto">
                <a:xfrm rot="-5400000">
                  <a:off x="1090"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7" name="Rectangle 528"/>
                <p:cNvSpPr>
                  <a:spLocks noChangeArrowheads="1"/>
                </p:cNvSpPr>
                <p:nvPr/>
              </p:nvSpPr>
              <p:spPr bwMode="auto">
                <a:xfrm rot="-5400000">
                  <a:off x="118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8" name="Rectangle 529"/>
                <p:cNvSpPr>
                  <a:spLocks noChangeArrowheads="1"/>
                </p:cNvSpPr>
                <p:nvPr/>
              </p:nvSpPr>
              <p:spPr bwMode="auto">
                <a:xfrm rot="-5400000">
                  <a:off x="127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9" name="Rectangle 530"/>
                <p:cNvSpPr>
                  <a:spLocks noChangeArrowheads="1"/>
                </p:cNvSpPr>
                <p:nvPr/>
              </p:nvSpPr>
              <p:spPr bwMode="auto">
                <a:xfrm rot="-5400000">
                  <a:off x="136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0" name="Rectangle 531"/>
                <p:cNvSpPr>
                  <a:spLocks noChangeArrowheads="1"/>
                </p:cNvSpPr>
                <p:nvPr/>
              </p:nvSpPr>
              <p:spPr bwMode="auto">
                <a:xfrm rot="-5400000">
                  <a:off x="145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1" name="Rectangle 532"/>
                <p:cNvSpPr>
                  <a:spLocks noChangeArrowheads="1"/>
                </p:cNvSpPr>
                <p:nvPr/>
              </p:nvSpPr>
              <p:spPr bwMode="auto">
                <a:xfrm rot="-5400000">
                  <a:off x="154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2" name="Rectangle 533"/>
                <p:cNvSpPr>
                  <a:spLocks noChangeArrowheads="1"/>
                </p:cNvSpPr>
                <p:nvPr/>
              </p:nvSpPr>
              <p:spPr bwMode="auto">
                <a:xfrm rot="-5400000">
                  <a:off x="163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3" name="Rectangle 534"/>
                <p:cNvSpPr>
                  <a:spLocks noChangeArrowheads="1"/>
                </p:cNvSpPr>
                <p:nvPr/>
              </p:nvSpPr>
              <p:spPr bwMode="auto">
                <a:xfrm rot="-5400000">
                  <a:off x="172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4" name="Rectangle 535"/>
                <p:cNvSpPr>
                  <a:spLocks noChangeArrowheads="1"/>
                </p:cNvSpPr>
                <p:nvPr/>
              </p:nvSpPr>
              <p:spPr bwMode="auto">
                <a:xfrm rot="-5400000">
                  <a:off x="181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5" name="Rectangle 536"/>
                <p:cNvSpPr>
                  <a:spLocks noChangeArrowheads="1"/>
                </p:cNvSpPr>
                <p:nvPr/>
              </p:nvSpPr>
              <p:spPr bwMode="auto">
                <a:xfrm rot="-5400000">
                  <a:off x="190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6" name="Rectangle 537"/>
                <p:cNvSpPr>
                  <a:spLocks noChangeArrowheads="1"/>
                </p:cNvSpPr>
                <p:nvPr/>
              </p:nvSpPr>
              <p:spPr bwMode="auto">
                <a:xfrm rot="-5400000">
                  <a:off x="199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7" name="Rectangle 538"/>
                <p:cNvSpPr>
                  <a:spLocks noChangeArrowheads="1"/>
                </p:cNvSpPr>
                <p:nvPr/>
              </p:nvSpPr>
              <p:spPr bwMode="auto">
                <a:xfrm rot="-5400000">
                  <a:off x="208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8" name="Rectangle 539"/>
                <p:cNvSpPr>
                  <a:spLocks noChangeArrowheads="1"/>
                </p:cNvSpPr>
                <p:nvPr/>
              </p:nvSpPr>
              <p:spPr bwMode="auto">
                <a:xfrm rot="-5400000">
                  <a:off x="217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09" name="Rectangle 540"/>
                <p:cNvSpPr>
                  <a:spLocks noChangeArrowheads="1"/>
                </p:cNvSpPr>
                <p:nvPr/>
              </p:nvSpPr>
              <p:spPr bwMode="auto">
                <a:xfrm rot="-5400000">
                  <a:off x="226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0" name="Rectangle 541"/>
                <p:cNvSpPr>
                  <a:spLocks noChangeArrowheads="1"/>
                </p:cNvSpPr>
                <p:nvPr/>
              </p:nvSpPr>
              <p:spPr bwMode="auto">
                <a:xfrm rot="-5400000">
                  <a:off x="235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1" name="Rectangle 542"/>
                <p:cNvSpPr>
                  <a:spLocks noChangeArrowheads="1"/>
                </p:cNvSpPr>
                <p:nvPr/>
              </p:nvSpPr>
              <p:spPr bwMode="auto">
                <a:xfrm rot="-5400000">
                  <a:off x="245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2" name="Rectangle 543"/>
                <p:cNvSpPr>
                  <a:spLocks noChangeArrowheads="1"/>
                </p:cNvSpPr>
                <p:nvPr/>
              </p:nvSpPr>
              <p:spPr bwMode="auto">
                <a:xfrm rot="-5400000">
                  <a:off x="254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3" name="Rectangle 544"/>
                <p:cNvSpPr>
                  <a:spLocks noChangeArrowheads="1"/>
                </p:cNvSpPr>
                <p:nvPr/>
              </p:nvSpPr>
              <p:spPr bwMode="auto">
                <a:xfrm rot="-5400000">
                  <a:off x="263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4" name="Rectangle 545"/>
                <p:cNvSpPr>
                  <a:spLocks noChangeArrowheads="1"/>
                </p:cNvSpPr>
                <p:nvPr/>
              </p:nvSpPr>
              <p:spPr bwMode="auto">
                <a:xfrm rot="-5400000">
                  <a:off x="272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5" name="Rectangle 546"/>
                <p:cNvSpPr>
                  <a:spLocks noChangeArrowheads="1"/>
                </p:cNvSpPr>
                <p:nvPr/>
              </p:nvSpPr>
              <p:spPr bwMode="auto">
                <a:xfrm rot="-5400000">
                  <a:off x="281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6" name="Rectangle 547"/>
                <p:cNvSpPr>
                  <a:spLocks noChangeArrowheads="1"/>
                </p:cNvSpPr>
                <p:nvPr/>
              </p:nvSpPr>
              <p:spPr bwMode="auto">
                <a:xfrm rot="-5400000">
                  <a:off x="290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7" name="Rectangle 548"/>
                <p:cNvSpPr>
                  <a:spLocks noChangeArrowheads="1"/>
                </p:cNvSpPr>
                <p:nvPr/>
              </p:nvSpPr>
              <p:spPr bwMode="auto">
                <a:xfrm rot="-5400000">
                  <a:off x="299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8" name="Rectangle 549"/>
                <p:cNvSpPr>
                  <a:spLocks noChangeArrowheads="1"/>
                </p:cNvSpPr>
                <p:nvPr/>
              </p:nvSpPr>
              <p:spPr bwMode="auto">
                <a:xfrm rot="-5400000">
                  <a:off x="308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19" name="Rectangle 550"/>
                <p:cNvSpPr>
                  <a:spLocks noChangeArrowheads="1"/>
                </p:cNvSpPr>
                <p:nvPr/>
              </p:nvSpPr>
              <p:spPr bwMode="auto">
                <a:xfrm rot="-5400000">
                  <a:off x="317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0" name="Rectangle 551"/>
                <p:cNvSpPr>
                  <a:spLocks noChangeArrowheads="1"/>
                </p:cNvSpPr>
                <p:nvPr/>
              </p:nvSpPr>
              <p:spPr bwMode="auto">
                <a:xfrm rot="-5400000">
                  <a:off x="326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1" name="Rectangle 552"/>
                <p:cNvSpPr>
                  <a:spLocks noChangeArrowheads="1"/>
                </p:cNvSpPr>
                <p:nvPr/>
              </p:nvSpPr>
              <p:spPr bwMode="auto">
                <a:xfrm rot="-5400000">
                  <a:off x="335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2" name="Rectangle 553"/>
                <p:cNvSpPr>
                  <a:spLocks noChangeArrowheads="1"/>
                </p:cNvSpPr>
                <p:nvPr/>
              </p:nvSpPr>
              <p:spPr bwMode="auto">
                <a:xfrm rot="-5400000">
                  <a:off x="344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3" name="Rectangle 554"/>
                <p:cNvSpPr>
                  <a:spLocks noChangeArrowheads="1"/>
                </p:cNvSpPr>
                <p:nvPr/>
              </p:nvSpPr>
              <p:spPr bwMode="auto">
                <a:xfrm rot="-5400000">
                  <a:off x="353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4" name="Rectangle 555"/>
                <p:cNvSpPr>
                  <a:spLocks noChangeArrowheads="1"/>
                </p:cNvSpPr>
                <p:nvPr/>
              </p:nvSpPr>
              <p:spPr bwMode="auto">
                <a:xfrm rot="-5400000">
                  <a:off x="362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5" name="Rectangle 556"/>
                <p:cNvSpPr>
                  <a:spLocks noChangeArrowheads="1"/>
                </p:cNvSpPr>
                <p:nvPr/>
              </p:nvSpPr>
              <p:spPr bwMode="auto">
                <a:xfrm rot="-5400000">
                  <a:off x="371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6" name="Rectangle 557"/>
                <p:cNvSpPr>
                  <a:spLocks noChangeArrowheads="1"/>
                </p:cNvSpPr>
                <p:nvPr/>
              </p:nvSpPr>
              <p:spPr bwMode="auto">
                <a:xfrm rot="-5400000">
                  <a:off x="381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7" name="Rectangle 558"/>
                <p:cNvSpPr>
                  <a:spLocks noChangeArrowheads="1"/>
                </p:cNvSpPr>
                <p:nvPr/>
              </p:nvSpPr>
              <p:spPr bwMode="auto">
                <a:xfrm rot="-5400000">
                  <a:off x="390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8" name="Rectangle 559"/>
                <p:cNvSpPr>
                  <a:spLocks noChangeArrowheads="1"/>
                </p:cNvSpPr>
                <p:nvPr/>
              </p:nvSpPr>
              <p:spPr bwMode="auto">
                <a:xfrm rot="-5400000">
                  <a:off x="399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29" name="Rectangle 560"/>
                <p:cNvSpPr>
                  <a:spLocks noChangeArrowheads="1"/>
                </p:cNvSpPr>
                <p:nvPr/>
              </p:nvSpPr>
              <p:spPr bwMode="auto">
                <a:xfrm rot="-5400000">
                  <a:off x="4081" y="10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296" name="Group 561"/>
              <p:cNvGrpSpPr>
                <a:grpSpLocks/>
              </p:cNvGrpSpPr>
              <p:nvPr/>
            </p:nvGrpSpPr>
            <p:grpSpPr bwMode="auto">
              <a:xfrm>
                <a:off x="884" y="1117"/>
                <a:ext cx="90" cy="2677"/>
                <a:chOff x="4195" y="1117"/>
                <a:chExt cx="90" cy="2677"/>
              </a:xfrm>
            </p:grpSpPr>
            <p:sp>
              <p:nvSpPr>
                <p:cNvPr id="365" name="Rectangle 562"/>
                <p:cNvSpPr>
                  <a:spLocks noChangeArrowheads="1"/>
                </p:cNvSpPr>
                <p:nvPr/>
              </p:nvSpPr>
              <p:spPr bwMode="auto">
                <a:xfrm>
                  <a:off x="4195" y="111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6" name="Rectangle 563"/>
                <p:cNvSpPr>
                  <a:spLocks noChangeArrowheads="1"/>
                </p:cNvSpPr>
                <p:nvPr/>
              </p:nvSpPr>
              <p:spPr bwMode="auto">
                <a:xfrm>
                  <a:off x="4195" y="120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7" name="Rectangle 564"/>
                <p:cNvSpPr>
                  <a:spLocks noChangeArrowheads="1"/>
                </p:cNvSpPr>
                <p:nvPr/>
              </p:nvSpPr>
              <p:spPr bwMode="auto">
                <a:xfrm>
                  <a:off x="4195" y="129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8" name="Rectangle 565"/>
                <p:cNvSpPr>
                  <a:spLocks noChangeArrowheads="1"/>
                </p:cNvSpPr>
                <p:nvPr/>
              </p:nvSpPr>
              <p:spPr bwMode="auto">
                <a:xfrm>
                  <a:off x="4195" y="138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9" name="Rectangle 566"/>
                <p:cNvSpPr>
                  <a:spLocks noChangeArrowheads="1"/>
                </p:cNvSpPr>
                <p:nvPr/>
              </p:nvSpPr>
              <p:spPr bwMode="auto">
                <a:xfrm>
                  <a:off x="4195" y="148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0" name="Rectangle 567"/>
                <p:cNvSpPr>
                  <a:spLocks noChangeArrowheads="1"/>
                </p:cNvSpPr>
                <p:nvPr/>
              </p:nvSpPr>
              <p:spPr bwMode="auto">
                <a:xfrm>
                  <a:off x="4195" y="157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1" name="Rectangle 568"/>
                <p:cNvSpPr>
                  <a:spLocks noChangeArrowheads="1"/>
                </p:cNvSpPr>
                <p:nvPr/>
              </p:nvSpPr>
              <p:spPr bwMode="auto">
                <a:xfrm>
                  <a:off x="4195" y="166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2" name="Rectangle 569"/>
                <p:cNvSpPr>
                  <a:spLocks noChangeArrowheads="1"/>
                </p:cNvSpPr>
                <p:nvPr/>
              </p:nvSpPr>
              <p:spPr bwMode="auto">
                <a:xfrm>
                  <a:off x="4195" y="175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3" name="Rectangle 570"/>
                <p:cNvSpPr>
                  <a:spLocks noChangeArrowheads="1"/>
                </p:cNvSpPr>
                <p:nvPr/>
              </p:nvSpPr>
              <p:spPr bwMode="auto">
                <a:xfrm>
                  <a:off x="4195" y="184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4" name="Rectangle 571"/>
                <p:cNvSpPr>
                  <a:spLocks noChangeArrowheads="1"/>
                </p:cNvSpPr>
                <p:nvPr/>
              </p:nvSpPr>
              <p:spPr bwMode="auto">
                <a:xfrm>
                  <a:off x="4195" y="193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5" name="Rectangle 572"/>
                <p:cNvSpPr>
                  <a:spLocks noChangeArrowheads="1"/>
                </p:cNvSpPr>
                <p:nvPr/>
              </p:nvSpPr>
              <p:spPr bwMode="auto">
                <a:xfrm>
                  <a:off x="4195" y="202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6" name="Rectangle 573"/>
                <p:cNvSpPr>
                  <a:spLocks noChangeArrowheads="1"/>
                </p:cNvSpPr>
                <p:nvPr/>
              </p:nvSpPr>
              <p:spPr bwMode="auto">
                <a:xfrm>
                  <a:off x="4195" y="211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7" name="Rectangle 574"/>
                <p:cNvSpPr>
                  <a:spLocks noChangeArrowheads="1"/>
                </p:cNvSpPr>
                <p:nvPr/>
              </p:nvSpPr>
              <p:spPr bwMode="auto">
                <a:xfrm>
                  <a:off x="4195" y="220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8" name="Rectangle 575"/>
                <p:cNvSpPr>
                  <a:spLocks noChangeArrowheads="1"/>
                </p:cNvSpPr>
                <p:nvPr/>
              </p:nvSpPr>
              <p:spPr bwMode="auto">
                <a:xfrm>
                  <a:off x="4195" y="229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79" name="Rectangle 576"/>
                <p:cNvSpPr>
                  <a:spLocks noChangeArrowheads="1"/>
                </p:cNvSpPr>
                <p:nvPr/>
              </p:nvSpPr>
              <p:spPr bwMode="auto">
                <a:xfrm>
                  <a:off x="4195" y="238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0" name="Rectangle 577"/>
                <p:cNvSpPr>
                  <a:spLocks noChangeArrowheads="1"/>
                </p:cNvSpPr>
                <p:nvPr/>
              </p:nvSpPr>
              <p:spPr bwMode="auto">
                <a:xfrm>
                  <a:off x="4195" y="247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1" name="Rectangle 578"/>
                <p:cNvSpPr>
                  <a:spLocks noChangeArrowheads="1"/>
                </p:cNvSpPr>
                <p:nvPr/>
              </p:nvSpPr>
              <p:spPr bwMode="auto">
                <a:xfrm>
                  <a:off x="4195" y="256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2" name="Rectangle 579"/>
                <p:cNvSpPr>
                  <a:spLocks noChangeArrowheads="1"/>
                </p:cNvSpPr>
                <p:nvPr/>
              </p:nvSpPr>
              <p:spPr bwMode="auto">
                <a:xfrm>
                  <a:off x="4195" y="266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3" name="Rectangle 580"/>
                <p:cNvSpPr>
                  <a:spLocks noChangeArrowheads="1"/>
                </p:cNvSpPr>
                <p:nvPr/>
              </p:nvSpPr>
              <p:spPr bwMode="auto">
                <a:xfrm>
                  <a:off x="4195" y="275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4" name="Rectangle 581"/>
                <p:cNvSpPr>
                  <a:spLocks noChangeArrowheads="1"/>
                </p:cNvSpPr>
                <p:nvPr/>
              </p:nvSpPr>
              <p:spPr bwMode="auto">
                <a:xfrm>
                  <a:off x="4195" y="284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5" name="Rectangle 582"/>
                <p:cNvSpPr>
                  <a:spLocks noChangeArrowheads="1"/>
                </p:cNvSpPr>
                <p:nvPr/>
              </p:nvSpPr>
              <p:spPr bwMode="auto">
                <a:xfrm>
                  <a:off x="4195" y="293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6" name="Rectangle 583"/>
                <p:cNvSpPr>
                  <a:spLocks noChangeArrowheads="1"/>
                </p:cNvSpPr>
                <p:nvPr/>
              </p:nvSpPr>
              <p:spPr bwMode="auto">
                <a:xfrm>
                  <a:off x="4195" y="302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7" name="Rectangle 584"/>
                <p:cNvSpPr>
                  <a:spLocks noChangeArrowheads="1"/>
                </p:cNvSpPr>
                <p:nvPr/>
              </p:nvSpPr>
              <p:spPr bwMode="auto">
                <a:xfrm>
                  <a:off x="4195" y="311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8" name="Rectangle 585"/>
                <p:cNvSpPr>
                  <a:spLocks noChangeArrowheads="1"/>
                </p:cNvSpPr>
                <p:nvPr/>
              </p:nvSpPr>
              <p:spPr bwMode="auto">
                <a:xfrm>
                  <a:off x="4195" y="32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89" name="Rectangle 586"/>
                <p:cNvSpPr>
                  <a:spLocks noChangeArrowheads="1"/>
                </p:cNvSpPr>
                <p:nvPr/>
              </p:nvSpPr>
              <p:spPr bwMode="auto">
                <a:xfrm>
                  <a:off x="4195" y="329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0" name="Rectangle 587"/>
                <p:cNvSpPr>
                  <a:spLocks noChangeArrowheads="1"/>
                </p:cNvSpPr>
                <p:nvPr/>
              </p:nvSpPr>
              <p:spPr bwMode="auto">
                <a:xfrm>
                  <a:off x="4195" y="338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1" name="Rectangle 588"/>
                <p:cNvSpPr>
                  <a:spLocks noChangeArrowheads="1"/>
                </p:cNvSpPr>
                <p:nvPr/>
              </p:nvSpPr>
              <p:spPr bwMode="auto">
                <a:xfrm>
                  <a:off x="4195" y="347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2" name="Rectangle 589"/>
                <p:cNvSpPr>
                  <a:spLocks noChangeArrowheads="1"/>
                </p:cNvSpPr>
                <p:nvPr/>
              </p:nvSpPr>
              <p:spPr bwMode="auto">
                <a:xfrm>
                  <a:off x="4195" y="356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3" name="Rectangle 590"/>
                <p:cNvSpPr>
                  <a:spLocks noChangeArrowheads="1"/>
                </p:cNvSpPr>
                <p:nvPr/>
              </p:nvSpPr>
              <p:spPr bwMode="auto">
                <a:xfrm>
                  <a:off x="4195" y="365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94" name="Rectangle 591"/>
                <p:cNvSpPr>
                  <a:spLocks noChangeArrowheads="1"/>
                </p:cNvSpPr>
                <p:nvPr/>
              </p:nvSpPr>
              <p:spPr bwMode="auto">
                <a:xfrm>
                  <a:off x="4195" y="374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297" name="Rectangle 592"/>
              <p:cNvSpPr>
                <a:spLocks noChangeArrowheads="1"/>
              </p:cNvSpPr>
              <p:nvPr/>
            </p:nvSpPr>
            <p:spPr bwMode="auto">
              <a:xfrm>
                <a:off x="975" y="1071"/>
                <a:ext cx="3220" cy="2767"/>
              </a:xfrm>
              <a:prstGeom prst="rect">
                <a:avLst/>
              </a:prstGeom>
              <a:solidFill>
                <a:srgbClr val="777777">
                  <a:alpha val="89803"/>
                </a:srgb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298" name="Group 593"/>
              <p:cNvGrpSpPr>
                <a:grpSpLocks/>
              </p:cNvGrpSpPr>
              <p:nvPr/>
            </p:nvGrpSpPr>
            <p:grpSpPr bwMode="auto">
              <a:xfrm>
                <a:off x="4195" y="1117"/>
                <a:ext cx="90" cy="2677"/>
                <a:chOff x="4195" y="1117"/>
                <a:chExt cx="90" cy="2677"/>
              </a:xfrm>
            </p:grpSpPr>
            <p:sp>
              <p:nvSpPr>
                <p:cNvPr id="335" name="Rectangle 594"/>
                <p:cNvSpPr>
                  <a:spLocks noChangeArrowheads="1"/>
                </p:cNvSpPr>
                <p:nvPr/>
              </p:nvSpPr>
              <p:spPr bwMode="auto">
                <a:xfrm>
                  <a:off x="4195" y="111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6" name="Rectangle 595"/>
                <p:cNvSpPr>
                  <a:spLocks noChangeArrowheads="1"/>
                </p:cNvSpPr>
                <p:nvPr/>
              </p:nvSpPr>
              <p:spPr bwMode="auto">
                <a:xfrm>
                  <a:off x="4195" y="120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7" name="Rectangle 596"/>
                <p:cNvSpPr>
                  <a:spLocks noChangeArrowheads="1"/>
                </p:cNvSpPr>
                <p:nvPr/>
              </p:nvSpPr>
              <p:spPr bwMode="auto">
                <a:xfrm>
                  <a:off x="4195" y="129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8" name="Rectangle 597"/>
                <p:cNvSpPr>
                  <a:spLocks noChangeArrowheads="1"/>
                </p:cNvSpPr>
                <p:nvPr/>
              </p:nvSpPr>
              <p:spPr bwMode="auto">
                <a:xfrm>
                  <a:off x="4195" y="138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9" name="Rectangle 598"/>
                <p:cNvSpPr>
                  <a:spLocks noChangeArrowheads="1"/>
                </p:cNvSpPr>
                <p:nvPr/>
              </p:nvSpPr>
              <p:spPr bwMode="auto">
                <a:xfrm>
                  <a:off x="4195" y="148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0" name="Rectangle 599"/>
                <p:cNvSpPr>
                  <a:spLocks noChangeArrowheads="1"/>
                </p:cNvSpPr>
                <p:nvPr/>
              </p:nvSpPr>
              <p:spPr bwMode="auto">
                <a:xfrm>
                  <a:off x="4195" y="157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1" name="Rectangle 600"/>
                <p:cNvSpPr>
                  <a:spLocks noChangeArrowheads="1"/>
                </p:cNvSpPr>
                <p:nvPr/>
              </p:nvSpPr>
              <p:spPr bwMode="auto">
                <a:xfrm>
                  <a:off x="4195" y="166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2" name="Rectangle 601"/>
                <p:cNvSpPr>
                  <a:spLocks noChangeArrowheads="1"/>
                </p:cNvSpPr>
                <p:nvPr/>
              </p:nvSpPr>
              <p:spPr bwMode="auto">
                <a:xfrm>
                  <a:off x="4195" y="175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3" name="Rectangle 602"/>
                <p:cNvSpPr>
                  <a:spLocks noChangeArrowheads="1"/>
                </p:cNvSpPr>
                <p:nvPr/>
              </p:nvSpPr>
              <p:spPr bwMode="auto">
                <a:xfrm>
                  <a:off x="4195" y="184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4" name="Rectangle 603"/>
                <p:cNvSpPr>
                  <a:spLocks noChangeArrowheads="1"/>
                </p:cNvSpPr>
                <p:nvPr/>
              </p:nvSpPr>
              <p:spPr bwMode="auto">
                <a:xfrm>
                  <a:off x="4195" y="193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5" name="Rectangle 604"/>
                <p:cNvSpPr>
                  <a:spLocks noChangeArrowheads="1"/>
                </p:cNvSpPr>
                <p:nvPr/>
              </p:nvSpPr>
              <p:spPr bwMode="auto">
                <a:xfrm>
                  <a:off x="4195" y="202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6" name="Rectangle 605"/>
                <p:cNvSpPr>
                  <a:spLocks noChangeArrowheads="1"/>
                </p:cNvSpPr>
                <p:nvPr/>
              </p:nvSpPr>
              <p:spPr bwMode="auto">
                <a:xfrm>
                  <a:off x="4195" y="211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7" name="Rectangle 606"/>
                <p:cNvSpPr>
                  <a:spLocks noChangeArrowheads="1"/>
                </p:cNvSpPr>
                <p:nvPr/>
              </p:nvSpPr>
              <p:spPr bwMode="auto">
                <a:xfrm>
                  <a:off x="4195" y="220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8" name="Rectangle 607"/>
                <p:cNvSpPr>
                  <a:spLocks noChangeArrowheads="1"/>
                </p:cNvSpPr>
                <p:nvPr/>
              </p:nvSpPr>
              <p:spPr bwMode="auto">
                <a:xfrm>
                  <a:off x="4195" y="229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49" name="Rectangle 608"/>
                <p:cNvSpPr>
                  <a:spLocks noChangeArrowheads="1"/>
                </p:cNvSpPr>
                <p:nvPr/>
              </p:nvSpPr>
              <p:spPr bwMode="auto">
                <a:xfrm>
                  <a:off x="4195" y="238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0" name="Rectangle 609"/>
                <p:cNvSpPr>
                  <a:spLocks noChangeArrowheads="1"/>
                </p:cNvSpPr>
                <p:nvPr/>
              </p:nvSpPr>
              <p:spPr bwMode="auto">
                <a:xfrm>
                  <a:off x="4195" y="247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1" name="Rectangle 610"/>
                <p:cNvSpPr>
                  <a:spLocks noChangeArrowheads="1"/>
                </p:cNvSpPr>
                <p:nvPr/>
              </p:nvSpPr>
              <p:spPr bwMode="auto">
                <a:xfrm>
                  <a:off x="4195" y="256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2" name="Rectangle 611"/>
                <p:cNvSpPr>
                  <a:spLocks noChangeArrowheads="1"/>
                </p:cNvSpPr>
                <p:nvPr/>
              </p:nvSpPr>
              <p:spPr bwMode="auto">
                <a:xfrm>
                  <a:off x="4195" y="266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3" name="Rectangle 612"/>
                <p:cNvSpPr>
                  <a:spLocks noChangeArrowheads="1"/>
                </p:cNvSpPr>
                <p:nvPr/>
              </p:nvSpPr>
              <p:spPr bwMode="auto">
                <a:xfrm>
                  <a:off x="4195" y="275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4" name="Rectangle 613"/>
                <p:cNvSpPr>
                  <a:spLocks noChangeArrowheads="1"/>
                </p:cNvSpPr>
                <p:nvPr/>
              </p:nvSpPr>
              <p:spPr bwMode="auto">
                <a:xfrm>
                  <a:off x="4195" y="284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5" name="Rectangle 614"/>
                <p:cNvSpPr>
                  <a:spLocks noChangeArrowheads="1"/>
                </p:cNvSpPr>
                <p:nvPr/>
              </p:nvSpPr>
              <p:spPr bwMode="auto">
                <a:xfrm>
                  <a:off x="4195" y="293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6" name="Rectangle 615"/>
                <p:cNvSpPr>
                  <a:spLocks noChangeArrowheads="1"/>
                </p:cNvSpPr>
                <p:nvPr/>
              </p:nvSpPr>
              <p:spPr bwMode="auto">
                <a:xfrm>
                  <a:off x="4195" y="302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7" name="Rectangle 616"/>
                <p:cNvSpPr>
                  <a:spLocks noChangeArrowheads="1"/>
                </p:cNvSpPr>
                <p:nvPr/>
              </p:nvSpPr>
              <p:spPr bwMode="auto">
                <a:xfrm>
                  <a:off x="4195" y="311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8" name="Rectangle 617"/>
                <p:cNvSpPr>
                  <a:spLocks noChangeArrowheads="1"/>
                </p:cNvSpPr>
                <p:nvPr/>
              </p:nvSpPr>
              <p:spPr bwMode="auto">
                <a:xfrm>
                  <a:off x="4195" y="32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59" name="Rectangle 618"/>
                <p:cNvSpPr>
                  <a:spLocks noChangeArrowheads="1"/>
                </p:cNvSpPr>
                <p:nvPr/>
              </p:nvSpPr>
              <p:spPr bwMode="auto">
                <a:xfrm>
                  <a:off x="4195" y="329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0" name="Rectangle 619"/>
                <p:cNvSpPr>
                  <a:spLocks noChangeArrowheads="1"/>
                </p:cNvSpPr>
                <p:nvPr/>
              </p:nvSpPr>
              <p:spPr bwMode="auto">
                <a:xfrm>
                  <a:off x="4195" y="338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1" name="Rectangle 620"/>
                <p:cNvSpPr>
                  <a:spLocks noChangeArrowheads="1"/>
                </p:cNvSpPr>
                <p:nvPr/>
              </p:nvSpPr>
              <p:spPr bwMode="auto">
                <a:xfrm>
                  <a:off x="4195" y="347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2" name="Rectangle 621"/>
                <p:cNvSpPr>
                  <a:spLocks noChangeArrowheads="1"/>
                </p:cNvSpPr>
                <p:nvPr/>
              </p:nvSpPr>
              <p:spPr bwMode="auto">
                <a:xfrm>
                  <a:off x="4195" y="356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3" name="Rectangle 622"/>
                <p:cNvSpPr>
                  <a:spLocks noChangeArrowheads="1"/>
                </p:cNvSpPr>
                <p:nvPr/>
              </p:nvSpPr>
              <p:spPr bwMode="auto">
                <a:xfrm>
                  <a:off x="4195" y="365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64" name="Rectangle 623"/>
                <p:cNvSpPr>
                  <a:spLocks noChangeArrowheads="1"/>
                </p:cNvSpPr>
                <p:nvPr/>
              </p:nvSpPr>
              <p:spPr bwMode="auto">
                <a:xfrm>
                  <a:off x="4195" y="374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299" name="Group 624"/>
              <p:cNvGrpSpPr>
                <a:grpSpLocks/>
              </p:cNvGrpSpPr>
              <p:nvPr/>
            </p:nvGrpSpPr>
            <p:grpSpPr bwMode="auto">
              <a:xfrm>
                <a:off x="1021" y="980"/>
                <a:ext cx="3128" cy="92"/>
                <a:chOff x="1021" y="980"/>
                <a:chExt cx="3128" cy="92"/>
              </a:xfrm>
            </p:grpSpPr>
            <p:sp>
              <p:nvSpPr>
                <p:cNvPr id="300" name="Rectangle 625"/>
                <p:cNvSpPr>
                  <a:spLocks noChangeArrowheads="1"/>
                </p:cNvSpPr>
                <p:nvPr/>
              </p:nvSpPr>
              <p:spPr bwMode="auto">
                <a:xfrm rot="-5400000">
                  <a:off x="999"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1" name="Rectangle 626"/>
                <p:cNvSpPr>
                  <a:spLocks noChangeArrowheads="1"/>
                </p:cNvSpPr>
                <p:nvPr/>
              </p:nvSpPr>
              <p:spPr bwMode="auto">
                <a:xfrm rot="-5400000">
                  <a:off x="1090"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2" name="Rectangle 627"/>
                <p:cNvSpPr>
                  <a:spLocks noChangeArrowheads="1"/>
                </p:cNvSpPr>
                <p:nvPr/>
              </p:nvSpPr>
              <p:spPr bwMode="auto">
                <a:xfrm rot="-5400000">
                  <a:off x="118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3" name="Rectangle 628"/>
                <p:cNvSpPr>
                  <a:spLocks noChangeArrowheads="1"/>
                </p:cNvSpPr>
                <p:nvPr/>
              </p:nvSpPr>
              <p:spPr bwMode="auto">
                <a:xfrm rot="-5400000">
                  <a:off x="127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4" name="Rectangle 629"/>
                <p:cNvSpPr>
                  <a:spLocks noChangeArrowheads="1"/>
                </p:cNvSpPr>
                <p:nvPr/>
              </p:nvSpPr>
              <p:spPr bwMode="auto">
                <a:xfrm rot="-5400000">
                  <a:off x="136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5" name="Rectangle 630"/>
                <p:cNvSpPr>
                  <a:spLocks noChangeArrowheads="1"/>
                </p:cNvSpPr>
                <p:nvPr/>
              </p:nvSpPr>
              <p:spPr bwMode="auto">
                <a:xfrm rot="-5400000">
                  <a:off x="145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6" name="Rectangle 631"/>
                <p:cNvSpPr>
                  <a:spLocks noChangeArrowheads="1"/>
                </p:cNvSpPr>
                <p:nvPr/>
              </p:nvSpPr>
              <p:spPr bwMode="auto">
                <a:xfrm rot="-5400000">
                  <a:off x="154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7" name="Rectangle 632"/>
                <p:cNvSpPr>
                  <a:spLocks noChangeArrowheads="1"/>
                </p:cNvSpPr>
                <p:nvPr/>
              </p:nvSpPr>
              <p:spPr bwMode="auto">
                <a:xfrm rot="-5400000">
                  <a:off x="163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8" name="Rectangle 633"/>
                <p:cNvSpPr>
                  <a:spLocks noChangeArrowheads="1"/>
                </p:cNvSpPr>
                <p:nvPr/>
              </p:nvSpPr>
              <p:spPr bwMode="auto">
                <a:xfrm rot="-5400000">
                  <a:off x="172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09" name="Rectangle 634"/>
                <p:cNvSpPr>
                  <a:spLocks noChangeArrowheads="1"/>
                </p:cNvSpPr>
                <p:nvPr/>
              </p:nvSpPr>
              <p:spPr bwMode="auto">
                <a:xfrm rot="-5400000">
                  <a:off x="181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0" name="Rectangle 635"/>
                <p:cNvSpPr>
                  <a:spLocks noChangeArrowheads="1"/>
                </p:cNvSpPr>
                <p:nvPr/>
              </p:nvSpPr>
              <p:spPr bwMode="auto">
                <a:xfrm rot="-5400000">
                  <a:off x="190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1" name="Rectangle 636"/>
                <p:cNvSpPr>
                  <a:spLocks noChangeArrowheads="1"/>
                </p:cNvSpPr>
                <p:nvPr/>
              </p:nvSpPr>
              <p:spPr bwMode="auto">
                <a:xfrm rot="-5400000">
                  <a:off x="199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2" name="Rectangle 637"/>
                <p:cNvSpPr>
                  <a:spLocks noChangeArrowheads="1"/>
                </p:cNvSpPr>
                <p:nvPr/>
              </p:nvSpPr>
              <p:spPr bwMode="auto">
                <a:xfrm rot="-5400000">
                  <a:off x="208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3" name="Rectangle 638"/>
                <p:cNvSpPr>
                  <a:spLocks noChangeArrowheads="1"/>
                </p:cNvSpPr>
                <p:nvPr/>
              </p:nvSpPr>
              <p:spPr bwMode="auto">
                <a:xfrm rot="-5400000">
                  <a:off x="217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4" name="Rectangle 639"/>
                <p:cNvSpPr>
                  <a:spLocks noChangeArrowheads="1"/>
                </p:cNvSpPr>
                <p:nvPr/>
              </p:nvSpPr>
              <p:spPr bwMode="auto">
                <a:xfrm rot="-5400000">
                  <a:off x="226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5" name="Rectangle 640"/>
                <p:cNvSpPr>
                  <a:spLocks noChangeArrowheads="1"/>
                </p:cNvSpPr>
                <p:nvPr/>
              </p:nvSpPr>
              <p:spPr bwMode="auto">
                <a:xfrm rot="-5400000">
                  <a:off x="235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6" name="Rectangle 641"/>
                <p:cNvSpPr>
                  <a:spLocks noChangeArrowheads="1"/>
                </p:cNvSpPr>
                <p:nvPr/>
              </p:nvSpPr>
              <p:spPr bwMode="auto">
                <a:xfrm rot="-5400000">
                  <a:off x="245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7" name="Rectangle 642"/>
                <p:cNvSpPr>
                  <a:spLocks noChangeArrowheads="1"/>
                </p:cNvSpPr>
                <p:nvPr/>
              </p:nvSpPr>
              <p:spPr bwMode="auto">
                <a:xfrm rot="-5400000">
                  <a:off x="254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8" name="Rectangle 643"/>
                <p:cNvSpPr>
                  <a:spLocks noChangeArrowheads="1"/>
                </p:cNvSpPr>
                <p:nvPr/>
              </p:nvSpPr>
              <p:spPr bwMode="auto">
                <a:xfrm rot="-5400000">
                  <a:off x="263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19" name="Rectangle 644"/>
                <p:cNvSpPr>
                  <a:spLocks noChangeArrowheads="1"/>
                </p:cNvSpPr>
                <p:nvPr/>
              </p:nvSpPr>
              <p:spPr bwMode="auto">
                <a:xfrm rot="-5400000">
                  <a:off x="272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0" name="Rectangle 645"/>
                <p:cNvSpPr>
                  <a:spLocks noChangeArrowheads="1"/>
                </p:cNvSpPr>
                <p:nvPr/>
              </p:nvSpPr>
              <p:spPr bwMode="auto">
                <a:xfrm rot="-5400000">
                  <a:off x="281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1" name="Rectangle 646"/>
                <p:cNvSpPr>
                  <a:spLocks noChangeArrowheads="1"/>
                </p:cNvSpPr>
                <p:nvPr/>
              </p:nvSpPr>
              <p:spPr bwMode="auto">
                <a:xfrm rot="-5400000">
                  <a:off x="290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2" name="Rectangle 647"/>
                <p:cNvSpPr>
                  <a:spLocks noChangeArrowheads="1"/>
                </p:cNvSpPr>
                <p:nvPr/>
              </p:nvSpPr>
              <p:spPr bwMode="auto">
                <a:xfrm rot="-5400000">
                  <a:off x="299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3" name="Rectangle 648"/>
                <p:cNvSpPr>
                  <a:spLocks noChangeArrowheads="1"/>
                </p:cNvSpPr>
                <p:nvPr/>
              </p:nvSpPr>
              <p:spPr bwMode="auto">
                <a:xfrm rot="-5400000">
                  <a:off x="308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4" name="Rectangle 649"/>
                <p:cNvSpPr>
                  <a:spLocks noChangeArrowheads="1"/>
                </p:cNvSpPr>
                <p:nvPr/>
              </p:nvSpPr>
              <p:spPr bwMode="auto">
                <a:xfrm rot="-5400000">
                  <a:off x="317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5" name="Rectangle 650"/>
                <p:cNvSpPr>
                  <a:spLocks noChangeArrowheads="1"/>
                </p:cNvSpPr>
                <p:nvPr/>
              </p:nvSpPr>
              <p:spPr bwMode="auto">
                <a:xfrm rot="-5400000">
                  <a:off x="326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6" name="Rectangle 651"/>
                <p:cNvSpPr>
                  <a:spLocks noChangeArrowheads="1"/>
                </p:cNvSpPr>
                <p:nvPr/>
              </p:nvSpPr>
              <p:spPr bwMode="auto">
                <a:xfrm rot="-5400000">
                  <a:off x="335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7" name="Rectangle 652"/>
                <p:cNvSpPr>
                  <a:spLocks noChangeArrowheads="1"/>
                </p:cNvSpPr>
                <p:nvPr/>
              </p:nvSpPr>
              <p:spPr bwMode="auto">
                <a:xfrm rot="-5400000">
                  <a:off x="344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8" name="Rectangle 653"/>
                <p:cNvSpPr>
                  <a:spLocks noChangeArrowheads="1"/>
                </p:cNvSpPr>
                <p:nvPr/>
              </p:nvSpPr>
              <p:spPr bwMode="auto">
                <a:xfrm rot="-5400000">
                  <a:off x="353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29" name="Rectangle 654"/>
                <p:cNvSpPr>
                  <a:spLocks noChangeArrowheads="1"/>
                </p:cNvSpPr>
                <p:nvPr/>
              </p:nvSpPr>
              <p:spPr bwMode="auto">
                <a:xfrm rot="-5400000">
                  <a:off x="362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0" name="Rectangle 655"/>
                <p:cNvSpPr>
                  <a:spLocks noChangeArrowheads="1"/>
                </p:cNvSpPr>
                <p:nvPr/>
              </p:nvSpPr>
              <p:spPr bwMode="auto">
                <a:xfrm rot="-5400000">
                  <a:off x="371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1" name="Rectangle 656"/>
                <p:cNvSpPr>
                  <a:spLocks noChangeArrowheads="1"/>
                </p:cNvSpPr>
                <p:nvPr/>
              </p:nvSpPr>
              <p:spPr bwMode="auto">
                <a:xfrm rot="-5400000">
                  <a:off x="381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2" name="Rectangle 657"/>
                <p:cNvSpPr>
                  <a:spLocks noChangeArrowheads="1"/>
                </p:cNvSpPr>
                <p:nvPr/>
              </p:nvSpPr>
              <p:spPr bwMode="auto">
                <a:xfrm rot="-5400000">
                  <a:off x="390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3" name="Rectangle 658"/>
                <p:cNvSpPr>
                  <a:spLocks noChangeArrowheads="1"/>
                </p:cNvSpPr>
                <p:nvPr/>
              </p:nvSpPr>
              <p:spPr bwMode="auto">
                <a:xfrm rot="-5400000">
                  <a:off x="399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334" name="Rectangle 659"/>
                <p:cNvSpPr>
                  <a:spLocks noChangeArrowheads="1"/>
                </p:cNvSpPr>
                <p:nvPr/>
              </p:nvSpPr>
              <p:spPr bwMode="auto">
                <a:xfrm rot="-5400000">
                  <a:off x="4081" y="10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294" name="Picture 660"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30" name="Rectangle 1078"/>
          <p:cNvSpPr>
            <a:spLocks noChangeArrowheads="1"/>
          </p:cNvSpPr>
          <p:nvPr/>
        </p:nvSpPr>
        <p:spPr bwMode="auto">
          <a:xfrm>
            <a:off x="1555750" y="5013672"/>
            <a:ext cx="6840538" cy="647700"/>
          </a:xfrm>
          <a:prstGeom prst="rect">
            <a:avLst/>
          </a:prstGeom>
          <a:solidFill>
            <a:srgbClr val="FFCC99">
              <a:alpha val="89803"/>
            </a:srgbClr>
          </a:solidFill>
          <a:ln>
            <a:noFill/>
          </a:ln>
          <a:extLs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431" name="Group 385"/>
          <p:cNvGrpSpPr>
            <a:grpSpLocks/>
          </p:cNvGrpSpPr>
          <p:nvPr/>
        </p:nvGrpSpPr>
        <p:grpSpPr bwMode="auto">
          <a:xfrm>
            <a:off x="1628775" y="5102572"/>
            <a:ext cx="504825" cy="469900"/>
            <a:chOff x="2517" y="2976"/>
            <a:chExt cx="997" cy="908"/>
          </a:xfrm>
        </p:grpSpPr>
        <p:grpSp>
          <p:nvGrpSpPr>
            <p:cNvPr id="432" name="Group 386"/>
            <p:cNvGrpSpPr>
              <a:grpSpLocks/>
            </p:cNvGrpSpPr>
            <p:nvPr/>
          </p:nvGrpSpPr>
          <p:grpSpPr bwMode="auto">
            <a:xfrm>
              <a:off x="2517" y="2976"/>
              <a:ext cx="997" cy="908"/>
              <a:chOff x="884" y="980"/>
              <a:chExt cx="3401" cy="2950"/>
            </a:xfrm>
          </p:grpSpPr>
          <p:grpSp>
            <p:nvGrpSpPr>
              <p:cNvPr id="434" name="Group 387"/>
              <p:cNvGrpSpPr>
                <a:grpSpLocks/>
              </p:cNvGrpSpPr>
              <p:nvPr/>
            </p:nvGrpSpPr>
            <p:grpSpPr bwMode="auto">
              <a:xfrm>
                <a:off x="975" y="3838"/>
                <a:ext cx="3128" cy="92"/>
                <a:chOff x="1021" y="980"/>
                <a:chExt cx="3128" cy="92"/>
              </a:xfrm>
            </p:grpSpPr>
            <p:sp>
              <p:nvSpPr>
                <p:cNvPr id="534" name="Rectangle 388"/>
                <p:cNvSpPr>
                  <a:spLocks noChangeArrowheads="1"/>
                </p:cNvSpPr>
                <p:nvPr/>
              </p:nvSpPr>
              <p:spPr bwMode="auto">
                <a:xfrm rot="-5400000">
                  <a:off x="999"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5" name="Rectangle 389"/>
                <p:cNvSpPr>
                  <a:spLocks noChangeArrowheads="1"/>
                </p:cNvSpPr>
                <p:nvPr/>
              </p:nvSpPr>
              <p:spPr bwMode="auto">
                <a:xfrm rot="-5400000">
                  <a:off x="1090"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6" name="Rectangle 390"/>
                <p:cNvSpPr>
                  <a:spLocks noChangeArrowheads="1"/>
                </p:cNvSpPr>
                <p:nvPr/>
              </p:nvSpPr>
              <p:spPr bwMode="auto">
                <a:xfrm rot="-5400000">
                  <a:off x="118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7" name="Rectangle 391"/>
                <p:cNvSpPr>
                  <a:spLocks noChangeArrowheads="1"/>
                </p:cNvSpPr>
                <p:nvPr/>
              </p:nvSpPr>
              <p:spPr bwMode="auto">
                <a:xfrm rot="-5400000">
                  <a:off x="127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8" name="Rectangle 392"/>
                <p:cNvSpPr>
                  <a:spLocks noChangeArrowheads="1"/>
                </p:cNvSpPr>
                <p:nvPr/>
              </p:nvSpPr>
              <p:spPr bwMode="auto">
                <a:xfrm rot="-5400000">
                  <a:off x="136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9" name="Rectangle 393"/>
                <p:cNvSpPr>
                  <a:spLocks noChangeArrowheads="1"/>
                </p:cNvSpPr>
                <p:nvPr/>
              </p:nvSpPr>
              <p:spPr bwMode="auto">
                <a:xfrm rot="-5400000">
                  <a:off x="145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0" name="Rectangle 394"/>
                <p:cNvSpPr>
                  <a:spLocks noChangeArrowheads="1"/>
                </p:cNvSpPr>
                <p:nvPr/>
              </p:nvSpPr>
              <p:spPr bwMode="auto">
                <a:xfrm rot="-5400000">
                  <a:off x="154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1" name="Rectangle 395"/>
                <p:cNvSpPr>
                  <a:spLocks noChangeArrowheads="1"/>
                </p:cNvSpPr>
                <p:nvPr/>
              </p:nvSpPr>
              <p:spPr bwMode="auto">
                <a:xfrm rot="-5400000">
                  <a:off x="163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2" name="Rectangle 396"/>
                <p:cNvSpPr>
                  <a:spLocks noChangeArrowheads="1"/>
                </p:cNvSpPr>
                <p:nvPr/>
              </p:nvSpPr>
              <p:spPr bwMode="auto">
                <a:xfrm rot="-5400000">
                  <a:off x="172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3" name="Rectangle 397"/>
                <p:cNvSpPr>
                  <a:spLocks noChangeArrowheads="1"/>
                </p:cNvSpPr>
                <p:nvPr/>
              </p:nvSpPr>
              <p:spPr bwMode="auto">
                <a:xfrm rot="-5400000">
                  <a:off x="181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4" name="Rectangle 398"/>
                <p:cNvSpPr>
                  <a:spLocks noChangeArrowheads="1"/>
                </p:cNvSpPr>
                <p:nvPr/>
              </p:nvSpPr>
              <p:spPr bwMode="auto">
                <a:xfrm rot="-5400000">
                  <a:off x="190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5" name="Rectangle 399"/>
                <p:cNvSpPr>
                  <a:spLocks noChangeArrowheads="1"/>
                </p:cNvSpPr>
                <p:nvPr/>
              </p:nvSpPr>
              <p:spPr bwMode="auto">
                <a:xfrm rot="-5400000">
                  <a:off x="199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6" name="Rectangle 400"/>
                <p:cNvSpPr>
                  <a:spLocks noChangeArrowheads="1"/>
                </p:cNvSpPr>
                <p:nvPr/>
              </p:nvSpPr>
              <p:spPr bwMode="auto">
                <a:xfrm rot="-5400000">
                  <a:off x="208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7" name="Rectangle 401"/>
                <p:cNvSpPr>
                  <a:spLocks noChangeArrowheads="1"/>
                </p:cNvSpPr>
                <p:nvPr/>
              </p:nvSpPr>
              <p:spPr bwMode="auto">
                <a:xfrm rot="-5400000">
                  <a:off x="217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8" name="Rectangle 402"/>
                <p:cNvSpPr>
                  <a:spLocks noChangeArrowheads="1"/>
                </p:cNvSpPr>
                <p:nvPr/>
              </p:nvSpPr>
              <p:spPr bwMode="auto">
                <a:xfrm rot="-5400000">
                  <a:off x="226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49" name="Rectangle 403"/>
                <p:cNvSpPr>
                  <a:spLocks noChangeArrowheads="1"/>
                </p:cNvSpPr>
                <p:nvPr/>
              </p:nvSpPr>
              <p:spPr bwMode="auto">
                <a:xfrm rot="-5400000">
                  <a:off x="235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0" name="Rectangle 404"/>
                <p:cNvSpPr>
                  <a:spLocks noChangeArrowheads="1"/>
                </p:cNvSpPr>
                <p:nvPr/>
              </p:nvSpPr>
              <p:spPr bwMode="auto">
                <a:xfrm rot="-5400000">
                  <a:off x="245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1" name="Rectangle 405"/>
                <p:cNvSpPr>
                  <a:spLocks noChangeArrowheads="1"/>
                </p:cNvSpPr>
                <p:nvPr/>
              </p:nvSpPr>
              <p:spPr bwMode="auto">
                <a:xfrm rot="-5400000">
                  <a:off x="254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2" name="Rectangle 406"/>
                <p:cNvSpPr>
                  <a:spLocks noChangeArrowheads="1"/>
                </p:cNvSpPr>
                <p:nvPr/>
              </p:nvSpPr>
              <p:spPr bwMode="auto">
                <a:xfrm rot="-5400000">
                  <a:off x="263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3" name="Rectangle 407"/>
                <p:cNvSpPr>
                  <a:spLocks noChangeArrowheads="1"/>
                </p:cNvSpPr>
                <p:nvPr/>
              </p:nvSpPr>
              <p:spPr bwMode="auto">
                <a:xfrm rot="-5400000">
                  <a:off x="272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4" name="Rectangle 408"/>
                <p:cNvSpPr>
                  <a:spLocks noChangeArrowheads="1"/>
                </p:cNvSpPr>
                <p:nvPr/>
              </p:nvSpPr>
              <p:spPr bwMode="auto">
                <a:xfrm rot="-5400000">
                  <a:off x="281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5" name="Rectangle 409"/>
                <p:cNvSpPr>
                  <a:spLocks noChangeArrowheads="1"/>
                </p:cNvSpPr>
                <p:nvPr/>
              </p:nvSpPr>
              <p:spPr bwMode="auto">
                <a:xfrm rot="-5400000">
                  <a:off x="290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6" name="Rectangle 410"/>
                <p:cNvSpPr>
                  <a:spLocks noChangeArrowheads="1"/>
                </p:cNvSpPr>
                <p:nvPr/>
              </p:nvSpPr>
              <p:spPr bwMode="auto">
                <a:xfrm rot="-5400000">
                  <a:off x="299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7" name="Rectangle 411"/>
                <p:cNvSpPr>
                  <a:spLocks noChangeArrowheads="1"/>
                </p:cNvSpPr>
                <p:nvPr/>
              </p:nvSpPr>
              <p:spPr bwMode="auto">
                <a:xfrm rot="-5400000">
                  <a:off x="308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8" name="Rectangle 412"/>
                <p:cNvSpPr>
                  <a:spLocks noChangeArrowheads="1"/>
                </p:cNvSpPr>
                <p:nvPr/>
              </p:nvSpPr>
              <p:spPr bwMode="auto">
                <a:xfrm rot="-5400000">
                  <a:off x="317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59" name="Rectangle 413"/>
                <p:cNvSpPr>
                  <a:spLocks noChangeArrowheads="1"/>
                </p:cNvSpPr>
                <p:nvPr/>
              </p:nvSpPr>
              <p:spPr bwMode="auto">
                <a:xfrm rot="-5400000">
                  <a:off x="326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0" name="Rectangle 414"/>
                <p:cNvSpPr>
                  <a:spLocks noChangeArrowheads="1"/>
                </p:cNvSpPr>
                <p:nvPr/>
              </p:nvSpPr>
              <p:spPr bwMode="auto">
                <a:xfrm rot="-5400000">
                  <a:off x="335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1" name="Rectangle 415"/>
                <p:cNvSpPr>
                  <a:spLocks noChangeArrowheads="1"/>
                </p:cNvSpPr>
                <p:nvPr/>
              </p:nvSpPr>
              <p:spPr bwMode="auto">
                <a:xfrm rot="-5400000">
                  <a:off x="344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2" name="Rectangle 416"/>
                <p:cNvSpPr>
                  <a:spLocks noChangeArrowheads="1"/>
                </p:cNvSpPr>
                <p:nvPr/>
              </p:nvSpPr>
              <p:spPr bwMode="auto">
                <a:xfrm rot="-5400000">
                  <a:off x="353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3" name="Rectangle 417"/>
                <p:cNvSpPr>
                  <a:spLocks noChangeArrowheads="1"/>
                </p:cNvSpPr>
                <p:nvPr/>
              </p:nvSpPr>
              <p:spPr bwMode="auto">
                <a:xfrm rot="-5400000">
                  <a:off x="362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4" name="Rectangle 418"/>
                <p:cNvSpPr>
                  <a:spLocks noChangeArrowheads="1"/>
                </p:cNvSpPr>
                <p:nvPr/>
              </p:nvSpPr>
              <p:spPr bwMode="auto">
                <a:xfrm rot="-5400000">
                  <a:off x="371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5" name="Rectangle 419"/>
                <p:cNvSpPr>
                  <a:spLocks noChangeArrowheads="1"/>
                </p:cNvSpPr>
                <p:nvPr/>
              </p:nvSpPr>
              <p:spPr bwMode="auto">
                <a:xfrm rot="-5400000">
                  <a:off x="381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6" name="Rectangle 420"/>
                <p:cNvSpPr>
                  <a:spLocks noChangeArrowheads="1"/>
                </p:cNvSpPr>
                <p:nvPr/>
              </p:nvSpPr>
              <p:spPr bwMode="auto">
                <a:xfrm rot="-5400000">
                  <a:off x="390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7" name="Rectangle 421"/>
                <p:cNvSpPr>
                  <a:spLocks noChangeArrowheads="1"/>
                </p:cNvSpPr>
                <p:nvPr/>
              </p:nvSpPr>
              <p:spPr bwMode="auto">
                <a:xfrm rot="-5400000">
                  <a:off x="399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68" name="Rectangle 422"/>
                <p:cNvSpPr>
                  <a:spLocks noChangeArrowheads="1"/>
                </p:cNvSpPr>
                <p:nvPr/>
              </p:nvSpPr>
              <p:spPr bwMode="auto">
                <a:xfrm rot="-5400000">
                  <a:off x="4081" y="10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435" name="Group 423"/>
              <p:cNvGrpSpPr>
                <a:grpSpLocks/>
              </p:cNvGrpSpPr>
              <p:nvPr/>
            </p:nvGrpSpPr>
            <p:grpSpPr bwMode="auto">
              <a:xfrm>
                <a:off x="884" y="1117"/>
                <a:ext cx="90" cy="2677"/>
                <a:chOff x="4195" y="1117"/>
                <a:chExt cx="90" cy="2677"/>
              </a:xfrm>
            </p:grpSpPr>
            <p:sp>
              <p:nvSpPr>
                <p:cNvPr id="504" name="Rectangle 424"/>
                <p:cNvSpPr>
                  <a:spLocks noChangeArrowheads="1"/>
                </p:cNvSpPr>
                <p:nvPr/>
              </p:nvSpPr>
              <p:spPr bwMode="auto">
                <a:xfrm>
                  <a:off x="4195" y="111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5" name="Rectangle 425"/>
                <p:cNvSpPr>
                  <a:spLocks noChangeArrowheads="1"/>
                </p:cNvSpPr>
                <p:nvPr/>
              </p:nvSpPr>
              <p:spPr bwMode="auto">
                <a:xfrm>
                  <a:off x="4195" y="120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6" name="Rectangle 426"/>
                <p:cNvSpPr>
                  <a:spLocks noChangeArrowheads="1"/>
                </p:cNvSpPr>
                <p:nvPr/>
              </p:nvSpPr>
              <p:spPr bwMode="auto">
                <a:xfrm>
                  <a:off x="4195" y="129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7" name="Rectangle 427"/>
                <p:cNvSpPr>
                  <a:spLocks noChangeArrowheads="1"/>
                </p:cNvSpPr>
                <p:nvPr/>
              </p:nvSpPr>
              <p:spPr bwMode="auto">
                <a:xfrm>
                  <a:off x="4195" y="138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8" name="Rectangle 428"/>
                <p:cNvSpPr>
                  <a:spLocks noChangeArrowheads="1"/>
                </p:cNvSpPr>
                <p:nvPr/>
              </p:nvSpPr>
              <p:spPr bwMode="auto">
                <a:xfrm>
                  <a:off x="4195" y="148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9" name="Rectangle 429"/>
                <p:cNvSpPr>
                  <a:spLocks noChangeArrowheads="1"/>
                </p:cNvSpPr>
                <p:nvPr/>
              </p:nvSpPr>
              <p:spPr bwMode="auto">
                <a:xfrm>
                  <a:off x="4195" y="157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0" name="Rectangle 430"/>
                <p:cNvSpPr>
                  <a:spLocks noChangeArrowheads="1"/>
                </p:cNvSpPr>
                <p:nvPr/>
              </p:nvSpPr>
              <p:spPr bwMode="auto">
                <a:xfrm>
                  <a:off x="4195" y="166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1" name="Rectangle 431"/>
                <p:cNvSpPr>
                  <a:spLocks noChangeArrowheads="1"/>
                </p:cNvSpPr>
                <p:nvPr/>
              </p:nvSpPr>
              <p:spPr bwMode="auto">
                <a:xfrm>
                  <a:off x="4195" y="175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2" name="Rectangle 432"/>
                <p:cNvSpPr>
                  <a:spLocks noChangeArrowheads="1"/>
                </p:cNvSpPr>
                <p:nvPr/>
              </p:nvSpPr>
              <p:spPr bwMode="auto">
                <a:xfrm>
                  <a:off x="4195" y="184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3" name="Rectangle 433"/>
                <p:cNvSpPr>
                  <a:spLocks noChangeArrowheads="1"/>
                </p:cNvSpPr>
                <p:nvPr/>
              </p:nvSpPr>
              <p:spPr bwMode="auto">
                <a:xfrm>
                  <a:off x="4195" y="193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4" name="Rectangle 434"/>
                <p:cNvSpPr>
                  <a:spLocks noChangeArrowheads="1"/>
                </p:cNvSpPr>
                <p:nvPr/>
              </p:nvSpPr>
              <p:spPr bwMode="auto">
                <a:xfrm>
                  <a:off x="4195" y="202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5" name="Rectangle 435"/>
                <p:cNvSpPr>
                  <a:spLocks noChangeArrowheads="1"/>
                </p:cNvSpPr>
                <p:nvPr/>
              </p:nvSpPr>
              <p:spPr bwMode="auto">
                <a:xfrm>
                  <a:off x="4195" y="211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6" name="Rectangle 436"/>
                <p:cNvSpPr>
                  <a:spLocks noChangeArrowheads="1"/>
                </p:cNvSpPr>
                <p:nvPr/>
              </p:nvSpPr>
              <p:spPr bwMode="auto">
                <a:xfrm>
                  <a:off x="4195" y="220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7" name="Rectangle 437"/>
                <p:cNvSpPr>
                  <a:spLocks noChangeArrowheads="1"/>
                </p:cNvSpPr>
                <p:nvPr/>
              </p:nvSpPr>
              <p:spPr bwMode="auto">
                <a:xfrm>
                  <a:off x="4195" y="229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8" name="Rectangle 438"/>
                <p:cNvSpPr>
                  <a:spLocks noChangeArrowheads="1"/>
                </p:cNvSpPr>
                <p:nvPr/>
              </p:nvSpPr>
              <p:spPr bwMode="auto">
                <a:xfrm>
                  <a:off x="4195" y="238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19" name="Rectangle 439"/>
                <p:cNvSpPr>
                  <a:spLocks noChangeArrowheads="1"/>
                </p:cNvSpPr>
                <p:nvPr/>
              </p:nvSpPr>
              <p:spPr bwMode="auto">
                <a:xfrm>
                  <a:off x="4195" y="247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0" name="Rectangle 440"/>
                <p:cNvSpPr>
                  <a:spLocks noChangeArrowheads="1"/>
                </p:cNvSpPr>
                <p:nvPr/>
              </p:nvSpPr>
              <p:spPr bwMode="auto">
                <a:xfrm>
                  <a:off x="4195" y="256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1" name="Rectangle 441"/>
                <p:cNvSpPr>
                  <a:spLocks noChangeArrowheads="1"/>
                </p:cNvSpPr>
                <p:nvPr/>
              </p:nvSpPr>
              <p:spPr bwMode="auto">
                <a:xfrm>
                  <a:off x="4195" y="266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2" name="Rectangle 442"/>
                <p:cNvSpPr>
                  <a:spLocks noChangeArrowheads="1"/>
                </p:cNvSpPr>
                <p:nvPr/>
              </p:nvSpPr>
              <p:spPr bwMode="auto">
                <a:xfrm>
                  <a:off x="4195" y="275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3" name="Rectangle 443"/>
                <p:cNvSpPr>
                  <a:spLocks noChangeArrowheads="1"/>
                </p:cNvSpPr>
                <p:nvPr/>
              </p:nvSpPr>
              <p:spPr bwMode="auto">
                <a:xfrm>
                  <a:off x="4195" y="284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4" name="Rectangle 444"/>
                <p:cNvSpPr>
                  <a:spLocks noChangeArrowheads="1"/>
                </p:cNvSpPr>
                <p:nvPr/>
              </p:nvSpPr>
              <p:spPr bwMode="auto">
                <a:xfrm>
                  <a:off x="4195" y="293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5" name="Rectangle 445"/>
                <p:cNvSpPr>
                  <a:spLocks noChangeArrowheads="1"/>
                </p:cNvSpPr>
                <p:nvPr/>
              </p:nvSpPr>
              <p:spPr bwMode="auto">
                <a:xfrm>
                  <a:off x="4195" y="302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6" name="Rectangle 446"/>
                <p:cNvSpPr>
                  <a:spLocks noChangeArrowheads="1"/>
                </p:cNvSpPr>
                <p:nvPr/>
              </p:nvSpPr>
              <p:spPr bwMode="auto">
                <a:xfrm>
                  <a:off x="4195" y="311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7" name="Rectangle 447"/>
                <p:cNvSpPr>
                  <a:spLocks noChangeArrowheads="1"/>
                </p:cNvSpPr>
                <p:nvPr/>
              </p:nvSpPr>
              <p:spPr bwMode="auto">
                <a:xfrm>
                  <a:off x="4195" y="32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8" name="Rectangle 448"/>
                <p:cNvSpPr>
                  <a:spLocks noChangeArrowheads="1"/>
                </p:cNvSpPr>
                <p:nvPr/>
              </p:nvSpPr>
              <p:spPr bwMode="auto">
                <a:xfrm>
                  <a:off x="4195" y="329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29" name="Rectangle 449"/>
                <p:cNvSpPr>
                  <a:spLocks noChangeArrowheads="1"/>
                </p:cNvSpPr>
                <p:nvPr/>
              </p:nvSpPr>
              <p:spPr bwMode="auto">
                <a:xfrm>
                  <a:off x="4195" y="338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0" name="Rectangle 450"/>
                <p:cNvSpPr>
                  <a:spLocks noChangeArrowheads="1"/>
                </p:cNvSpPr>
                <p:nvPr/>
              </p:nvSpPr>
              <p:spPr bwMode="auto">
                <a:xfrm>
                  <a:off x="4195" y="347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1" name="Rectangle 451"/>
                <p:cNvSpPr>
                  <a:spLocks noChangeArrowheads="1"/>
                </p:cNvSpPr>
                <p:nvPr/>
              </p:nvSpPr>
              <p:spPr bwMode="auto">
                <a:xfrm>
                  <a:off x="4195" y="356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2" name="Rectangle 452"/>
                <p:cNvSpPr>
                  <a:spLocks noChangeArrowheads="1"/>
                </p:cNvSpPr>
                <p:nvPr/>
              </p:nvSpPr>
              <p:spPr bwMode="auto">
                <a:xfrm>
                  <a:off x="4195" y="365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33" name="Rectangle 453"/>
                <p:cNvSpPr>
                  <a:spLocks noChangeArrowheads="1"/>
                </p:cNvSpPr>
                <p:nvPr/>
              </p:nvSpPr>
              <p:spPr bwMode="auto">
                <a:xfrm>
                  <a:off x="4195" y="374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436" name="Rectangle 454"/>
              <p:cNvSpPr>
                <a:spLocks noChangeArrowheads="1"/>
              </p:cNvSpPr>
              <p:nvPr/>
            </p:nvSpPr>
            <p:spPr bwMode="auto">
              <a:xfrm>
                <a:off x="975" y="1071"/>
                <a:ext cx="3220" cy="2767"/>
              </a:xfrm>
              <a:prstGeom prst="rect">
                <a:avLst/>
              </a:prstGeom>
              <a:solidFill>
                <a:srgbClr val="777777">
                  <a:alpha val="89803"/>
                </a:srgb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437" name="Group 455"/>
              <p:cNvGrpSpPr>
                <a:grpSpLocks/>
              </p:cNvGrpSpPr>
              <p:nvPr/>
            </p:nvGrpSpPr>
            <p:grpSpPr bwMode="auto">
              <a:xfrm>
                <a:off x="4195" y="1117"/>
                <a:ext cx="90" cy="2677"/>
                <a:chOff x="4195" y="1117"/>
                <a:chExt cx="90" cy="2677"/>
              </a:xfrm>
            </p:grpSpPr>
            <p:sp>
              <p:nvSpPr>
                <p:cNvPr id="474" name="Rectangle 456"/>
                <p:cNvSpPr>
                  <a:spLocks noChangeArrowheads="1"/>
                </p:cNvSpPr>
                <p:nvPr/>
              </p:nvSpPr>
              <p:spPr bwMode="auto">
                <a:xfrm>
                  <a:off x="4195" y="111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5" name="Rectangle 457"/>
                <p:cNvSpPr>
                  <a:spLocks noChangeArrowheads="1"/>
                </p:cNvSpPr>
                <p:nvPr/>
              </p:nvSpPr>
              <p:spPr bwMode="auto">
                <a:xfrm>
                  <a:off x="4195" y="120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6" name="Rectangle 458"/>
                <p:cNvSpPr>
                  <a:spLocks noChangeArrowheads="1"/>
                </p:cNvSpPr>
                <p:nvPr/>
              </p:nvSpPr>
              <p:spPr bwMode="auto">
                <a:xfrm>
                  <a:off x="4195" y="129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7" name="Rectangle 459"/>
                <p:cNvSpPr>
                  <a:spLocks noChangeArrowheads="1"/>
                </p:cNvSpPr>
                <p:nvPr/>
              </p:nvSpPr>
              <p:spPr bwMode="auto">
                <a:xfrm>
                  <a:off x="4195" y="138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8" name="Rectangle 460"/>
                <p:cNvSpPr>
                  <a:spLocks noChangeArrowheads="1"/>
                </p:cNvSpPr>
                <p:nvPr/>
              </p:nvSpPr>
              <p:spPr bwMode="auto">
                <a:xfrm>
                  <a:off x="4195" y="148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9" name="Rectangle 461"/>
                <p:cNvSpPr>
                  <a:spLocks noChangeArrowheads="1"/>
                </p:cNvSpPr>
                <p:nvPr/>
              </p:nvSpPr>
              <p:spPr bwMode="auto">
                <a:xfrm>
                  <a:off x="4195" y="157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0" name="Rectangle 462"/>
                <p:cNvSpPr>
                  <a:spLocks noChangeArrowheads="1"/>
                </p:cNvSpPr>
                <p:nvPr/>
              </p:nvSpPr>
              <p:spPr bwMode="auto">
                <a:xfrm>
                  <a:off x="4195" y="166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1" name="Rectangle 463"/>
                <p:cNvSpPr>
                  <a:spLocks noChangeArrowheads="1"/>
                </p:cNvSpPr>
                <p:nvPr/>
              </p:nvSpPr>
              <p:spPr bwMode="auto">
                <a:xfrm>
                  <a:off x="4195" y="175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2" name="Rectangle 464"/>
                <p:cNvSpPr>
                  <a:spLocks noChangeArrowheads="1"/>
                </p:cNvSpPr>
                <p:nvPr/>
              </p:nvSpPr>
              <p:spPr bwMode="auto">
                <a:xfrm>
                  <a:off x="4195" y="184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3" name="Rectangle 465"/>
                <p:cNvSpPr>
                  <a:spLocks noChangeArrowheads="1"/>
                </p:cNvSpPr>
                <p:nvPr/>
              </p:nvSpPr>
              <p:spPr bwMode="auto">
                <a:xfrm>
                  <a:off x="4195" y="193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4" name="Rectangle 466"/>
                <p:cNvSpPr>
                  <a:spLocks noChangeArrowheads="1"/>
                </p:cNvSpPr>
                <p:nvPr/>
              </p:nvSpPr>
              <p:spPr bwMode="auto">
                <a:xfrm>
                  <a:off x="4195" y="202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5" name="Rectangle 467"/>
                <p:cNvSpPr>
                  <a:spLocks noChangeArrowheads="1"/>
                </p:cNvSpPr>
                <p:nvPr/>
              </p:nvSpPr>
              <p:spPr bwMode="auto">
                <a:xfrm>
                  <a:off x="4195" y="211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6" name="Rectangle 468"/>
                <p:cNvSpPr>
                  <a:spLocks noChangeArrowheads="1"/>
                </p:cNvSpPr>
                <p:nvPr/>
              </p:nvSpPr>
              <p:spPr bwMode="auto">
                <a:xfrm>
                  <a:off x="4195" y="220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7" name="Rectangle 469"/>
                <p:cNvSpPr>
                  <a:spLocks noChangeArrowheads="1"/>
                </p:cNvSpPr>
                <p:nvPr/>
              </p:nvSpPr>
              <p:spPr bwMode="auto">
                <a:xfrm>
                  <a:off x="4195" y="229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8" name="Rectangle 470"/>
                <p:cNvSpPr>
                  <a:spLocks noChangeArrowheads="1"/>
                </p:cNvSpPr>
                <p:nvPr/>
              </p:nvSpPr>
              <p:spPr bwMode="auto">
                <a:xfrm>
                  <a:off x="4195" y="238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89" name="Rectangle 471"/>
                <p:cNvSpPr>
                  <a:spLocks noChangeArrowheads="1"/>
                </p:cNvSpPr>
                <p:nvPr/>
              </p:nvSpPr>
              <p:spPr bwMode="auto">
                <a:xfrm>
                  <a:off x="4195" y="247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0" name="Rectangle 472"/>
                <p:cNvSpPr>
                  <a:spLocks noChangeArrowheads="1"/>
                </p:cNvSpPr>
                <p:nvPr/>
              </p:nvSpPr>
              <p:spPr bwMode="auto">
                <a:xfrm>
                  <a:off x="4195" y="2569"/>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1" name="Rectangle 473"/>
                <p:cNvSpPr>
                  <a:spLocks noChangeArrowheads="1"/>
                </p:cNvSpPr>
                <p:nvPr/>
              </p:nvSpPr>
              <p:spPr bwMode="auto">
                <a:xfrm>
                  <a:off x="4195" y="2660"/>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2" name="Rectangle 474"/>
                <p:cNvSpPr>
                  <a:spLocks noChangeArrowheads="1"/>
                </p:cNvSpPr>
                <p:nvPr/>
              </p:nvSpPr>
              <p:spPr bwMode="auto">
                <a:xfrm>
                  <a:off x="4195" y="275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3" name="Rectangle 475"/>
                <p:cNvSpPr>
                  <a:spLocks noChangeArrowheads="1"/>
                </p:cNvSpPr>
                <p:nvPr/>
              </p:nvSpPr>
              <p:spPr bwMode="auto">
                <a:xfrm>
                  <a:off x="4195" y="2841"/>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4" name="Rectangle 476"/>
                <p:cNvSpPr>
                  <a:spLocks noChangeArrowheads="1"/>
                </p:cNvSpPr>
                <p:nvPr/>
              </p:nvSpPr>
              <p:spPr bwMode="auto">
                <a:xfrm>
                  <a:off x="4195" y="293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5" name="Rectangle 477"/>
                <p:cNvSpPr>
                  <a:spLocks noChangeArrowheads="1"/>
                </p:cNvSpPr>
                <p:nvPr/>
              </p:nvSpPr>
              <p:spPr bwMode="auto">
                <a:xfrm>
                  <a:off x="4195" y="302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6" name="Rectangle 478"/>
                <p:cNvSpPr>
                  <a:spLocks noChangeArrowheads="1"/>
                </p:cNvSpPr>
                <p:nvPr/>
              </p:nvSpPr>
              <p:spPr bwMode="auto">
                <a:xfrm>
                  <a:off x="4195" y="311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7" name="Rectangle 479"/>
                <p:cNvSpPr>
                  <a:spLocks noChangeArrowheads="1"/>
                </p:cNvSpPr>
                <p:nvPr/>
              </p:nvSpPr>
              <p:spPr bwMode="auto">
                <a:xfrm>
                  <a:off x="4195" y="32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8" name="Rectangle 480"/>
                <p:cNvSpPr>
                  <a:spLocks noChangeArrowheads="1"/>
                </p:cNvSpPr>
                <p:nvPr/>
              </p:nvSpPr>
              <p:spPr bwMode="auto">
                <a:xfrm>
                  <a:off x="4195" y="3295"/>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99" name="Rectangle 481"/>
                <p:cNvSpPr>
                  <a:spLocks noChangeArrowheads="1"/>
                </p:cNvSpPr>
                <p:nvPr/>
              </p:nvSpPr>
              <p:spPr bwMode="auto">
                <a:xfrm>
                  <a:off x="4195" y="3386"/>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0" name="Rectangle 482"/>
                <p:cNvSpPr>
                  <a:spLocks noChangeArrowheads="1"/>
                </p:cNvSpPr>
                <p:nvPr/>
              </p:nvSpPr>
              <p:spPr bwMode="auto">
                <a:xfrm>
                  <a:off x="4195" y="347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1" name="Rectangle 483"/>
                <p:cNvSpPr>
                  <a:spLocks noChangeArrowheads="1"/>
                </p:cNvSpPr>
                <p:nvPr/>
              </p:nvSpPr>
              <p:spPr bwMode="auto">
                <a:xfrm>
                  <a:off x="4195" y="3567"/>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2" name="Rectangle 484"/>
                <p:cNvSpPr>
                  <a:spLocks noChangeArrowheads="1"/>
                </p:cNvSpPr>
                <p:nvPr/>
              </p:nvSpPr>
              <p:spPr bwMode="auto">
                <a:xfrm>
                  <a:off x="4195" y="365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03" name="Rectangle 485"/>
                <p:cNvSpPr>
                  <a:spLocks noChangeArrowheads="1"/>
                </p:cNvSpPr>
                <p:nvPr/>
              </p:nvSpPr>
              <p:spPr bwMode="auto">
                <a:xfrm>
                  <a:off x="4195" y="3748"/>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438" name="Group 486"/>
              <p:cNvGrpSpPr>
                <a:grpSpLocks/>
              </p:cNvGrpSpPr>
              <p:nvPr/>
            </p:nvGrpSpPr>
            <p:grpSpPr bwMode="auto">
              <a:xfrm>
                <a:off x="1021" y="980"/>
                <a:ext cx="3128" cy="92"/>
                <a:chOff x="1021" y="980"/>
                <a:chExt cx="3128" cy="92"/>
              </a:xfrm>
            </p:grpSpPr>
            <p:sp>
              <p:nvSpPr>
                <p:cNvPr id="439" name="Rectangle 487"/>
                <p:cNvSpPr>
                  <a:spLocks noChangeArrowheads="1"/>
                </p:cNvSpPr>
                <p:nvPr/>
              </p:nvSpPr>
              <p:spPr bwMode="auto">
                <a:xfrm rot="-5400000">
                  <a:off x="999"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0" name="Rectangle 488"/>
                <p:cNvSpPr>
                  <a:spLocks noChangeArrowheads="1"/>
                </p:cNvSpPr>
                <p:nvPr/>
              </p:nvSpPr>
              <p:spPr bwMode="auto">
                <a:xfrm rot="-5400000">
                  <a:off x="1090"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1" name="Rectangle 489"/>
                <p:cNvSpPr>
                  <a:spLocks noChangeArrowheads="1"/>
                </p:cNvSpPr>
                <p:nvPr/>
              </p:nvSpPr>
              <p:spPr bwMode="auto">
                <a:xfrm rot="-5400000">
                  <a:off x="118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2" name="Rectangle 490"/>
                <p:cNvSpPr>
                  <a:spLocks noChangeArrowheads="1"/>
                </p:cNvSpPr>
                <p:nvPr/>
              </p:nvSpPr>
              <p:spPr bwMode="auto">
                <a:xfrm rot="-5400000">
                  <a:off x="1271" y="1002"/>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3" name="Rectangle 491"/>
                <p:cNvSpPr>
                  <a:spLocks noChangeArrowheads="1"/>
                </p:cNvSpPr>
                <p:nvPr/>
              </p:nvSpPr>
              <p:spPr bwMode="auto">
                <a:xfrm rot="-5400000">
                  <a:off x="136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4" name="Rectangle 492"/>
                <p:cNvSpPr>
                  <a:spLocks noChangeArrowheads="1"/>
                </p:cNvSpPr>
                <p:nvPr/>
              </p:nvSpPr>
              <p:spPr bwMode="auto">
                <a:xfrm rot="-5400000">
                  <a:off x="145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5" name="Rectangle 493"/>
                <p:cNvSpPr>
                  <a:spLocks noChangeArrowheads="1"/>
                </p:cNvSpPr>
                <p:nvPr/>
              </p:nvSpPr>
              <p:spPr bwMode="auto">
                <a:xfrm rot="-5400000">
                  <a:off x="154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6" name="Rectangle 494"/>
                <p:cNvSpPr>
                  <a:spLocks noChangeArrowheads="1"/>
                </p:cNvSpPr>
                <p:nvPr/>
              </p:nvSpPr>
              <p:spPr bwMode="auto">
                <a:xfrm rot="-5400000">
                  <a:off x="163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7" name="Rectangle 495"/>
                <p:cNvSpPr>
                  <a:spLocks noChangeArrowheads="1"/>
                </p:cNvSpPr>
                <p:nvPr/>
              </p:nvSpPr>
              <p:spPr bwMode="auto">
                <a:xfrm rot="-5400000">
                  <a:off x="172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8" name="Rectangle 496"/>
                <p:cNvSpPr>
                  <a:spLocks noChangeArrowheads="1"/>
                </p:cNvSpPr>
                <p:nvPr/>
              </p:nvSpPr>
              <p:spPr bwMode="auto">
                <a:xfrm rot="-5400000">
                  <a:off x="181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49" name="Rectangle 497"/>
                <p:cNvSpPr>
                  <a:spLocks noChangeArrowheads="1"/>
                </p:cNvSpPr>
                <p:nvPr/>
              </p:nvSpPr>
              <p:spPr bwMode="auto">
                <a:xfrm rot="-5400000">
                  <a:off x="190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0" name="Rectangle 498"/>
                <p:cNvSpPr>
                  <a:spLocks noChangeArrowheads="1"/>
                </p:cNvSpPr>
                <p:nvPr/>
              </p:nvSpPr>
              <p:spPr bwMode="auto">
                <a:xfrm rot="-5400000">
                  <a:off x="199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1" name="Rectangle 499"/>
                <p:cNvSpPr>
                  <a:spLocks noChangeArrowheads="1"/>
                </p:cNvSpPr>
                <p:nvPr/>
              </p:nvSpPr>
              <p:spPr bwMode="auto">
                <a:xfrm rot="-5400000">
                  <a:off x="208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2" name="Rectangle 500"/>
                <p:cNvSpPr>
                  <a:spLocks noChangeArrowheads="1"/>
                </p:cNvSpPr>
                <p:nvPr/>
              </p:nvSpPr>
              <p:spPr bwMode="auto">
                <a:xfrm rot="-5400000">
                  <a:off x="217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3" name="Rectangle 501"/>
                <p:cNvSpPr>
                  <a:spLocks noChangeArrowheads="1"/>
                </p:cNvSpPr>
                <p:nvPr/>
              </p:nvSpPr>
              <p:spPr bwMode="auto">
                <a:xfrm rot="-5400000">
                  <a:off x="226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4" name="Rectangle 502"/>
                <p:cNvSpPr>
                  <a:spLocks noChangeArrowheads="1"/>
                </p:cNvSpPr>
                <p:nvPr/>
              </p:nvSpPr>
              <p:spPr bwMode="auto">
                <a:xfrm rot="-5400000">
                  <a:off x="235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5" name="Rectangle 503"/>
                <p:cNvSpPr>
                  <a:spLocks noChangeArrowheads="1"/>
                </p:cNvSpPr>
                <p:nvPr/>
              </p:nvSpPr>
              <p:spPr bwMode="auto">
                <a:xfrm rot="-5400000">
                  <a:off x="245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6" name="Rectangle 504"/>
                <p:cNvSpPr>
                  <a:spLocks noChangeArrowheads="1"/>
                </p:cNvSpPr>
                <p:nvPr/>
              </p:nvSpPr>
              <p:spPr bwMode="auto">
                <a:xfrm rot="-5400000">
                  <a:off x="254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7" name="Rectangle 505"/>
                <p:cNvSpPr>
                  <a:spLocks noChangeArrowheads="1"/>
                </p:cNvSpPr>
                <p:nvPr/>
              </p:nvSpPr>
              <p:spPr bwMode="auto">
                <a:xfrm rot="-5400000">
                  <a:off x="263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8" name="Rectangle 506"/>
                <p:cNvSpPr>
                  <a:spLocks noChangeArrowheads="1"/>
                </p:cNvSpPr>
                <p:nvPr/>
              </p:nvSpPr>
              <p:spPr bwMode="auto">
                <a:xfrm rot="-5400000">
                  <a:off x="2722"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59" name="Rectangle 507"/>
                <p:cNvSpPr>
                  <a:spLocks noChangeArrowheads="1"/>
                </p:cNvSpPr>
                <p:nvPr/>
              </p:nvSpPr>
              <p:spPr bwMode="auto">
                <a:xfrm rot="-5400000">
                  <a:off x="2813"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0" name="Rectangle 508"/>
                <p:cNvSpPr>
                  <a:spLocks noChangeArrowheads="1"/>
                </p:cNvSpPr>
                <p:nvPr/>
              </p:nvSpPr>
              <p:spPr bwMode="auto">
                <a:xfrm rot="-5400000">
                  <a:off x="2904"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1" name="Rectangle 509"/>
                <p:cNvSpPr>
                  <a:spLocks noChangeArrowheads="1"/>
                </p:cNvSpPr>
                <p:nvPr/>
              </p:nvSpPr>
              <p:spPr bwMode="auto">
                <a:xfrm rot="-5400000">
                  <a:off x="299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2" name="Rectangle 510"/>
                <p:cNvSpPr>
                  <a:spLocks noChangeArrowheads="1"/>
                </p:cNvSpPr>
                <p:nvPr/>
              </p:nvSpPr>
              <p:spPr bwMode="auto">
                <a:xfrm rot="-5400000">
                  <a:off x="3085"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3" name="Rectangle 511"/>
                <p:cNvSpPr>
                  <a:spLocks noChangeArrowheads="1"/>
                </p:cNvSpPr>
                <p:nvPr/>
              </p:nvSpPr>
              <p:spPr bwMode="auto">
                <a:xfrm rot="-5400000">
                  <a:off x="3176"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4" name="Rectangle 512"/>
                <p:cNvSpPr>
                  <a:spLocks noChangeArrowheads="1"/>
                </p:cNvSpPr>
                <p:nvPr/>
              </p:nvSpPr>
              <p:spPr bwMode="auto">
                <a:xfrm rot="-5400000">
                  <a:off x="3267"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5" name="Rectangle 513"/>
                <p:cNvSpPr>
                  <a:spLocks noChangeArrowheads="1"/>
                </p:cNvSpPr>
                <p:nvPr/>
              </p:nvSpPr>
              <p:spPr bwMode="auto">
                <a:xfrm rot="-5400000">
                  <a:off x="335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6" name="Rectangle 514"/>
                <p:cNvSpPr>
                  <a:spLocks noChangeArrowheads="1"/>
                </p:cNvSpPr>
                <p:nvPr/>
              </p:nvSpPr>
              <p:spPr bwMode="auto">
                <a:xfrm rot="-5400000">
                  <a:off x="3448"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7" name="Rectangle 515"/>
                <p:cNvSpPr>
                  <a:spLocks noChangeArrowheads="1"/>
                </p:cNvSpPr>
                <p:nvPr/>
              </p:nvSpPr>
              <p:spPr bwMode="auto">
                <a:xfrm rot="-5400000">
                  <a:off x="353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8" name="Rectangle 516"/>
                <p:cNvSpPr>
                  <a:spLocks noChangeArrowheads="1"/>
                </p:cNvSpPr>
                <p:nvPr/>
              </p:nvSpPr>
              <p:spPr bwMode="auto">
                <a:xfrm rot="-5400000">
                  <a:off x="362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69" name="Rectangle 517"/>
                <p:cNvSpPr>
                  <a:spLocks noChangeArrowheads="1"/>
                </p:cNvSpPr>
                <p:nvPr/>
              </p:nvSpPr>
              <p:spPr bwMode="auto">
                <a:xfrm rot="-5400000">
                  <a:off x="3719"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0" name="Rectangle 518"/>
                <p:cNvSpPr>
                  <a:spLocks noChangeArrowheads="1"/>
                </p:cNvSpPr>
                <p:nvPr/>
              </p:nvSpPr>
              <p:spPr bwMode="auto">
                <a:xfrm rot="-5400000">
                  <a:off x="3810"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1" name="Rectangle 519"/>
                <p:cNvSpPr>
                  <a:spLocks noChangeArrowheads="1"/>
                </p:cNvSpPr>
                <p:nvPr/>
              </p:nvSpPr>
              <p:spPr bwMode="auto">
                <a:xfrm rot="-5400000">
                  <a:off x="390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2" name="Rectangle 520"/>
                <p:cNvSpPr>
                  <a:spLocks noChangeArrowheads="1"/>
                </p:cNvSpPr>
                <p:nvPr/>
              </p:nvSpPr>
              <p:spPr bwMode="auto">
                <a:xfrm rot="-5400000">
                  <a:off x="3991" y="1003"/>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473" name="Rectangle 521"/>
                <p:cNvSpPr>
                  <a:spLocks noChangeArrowheads="1"/>
                </p:cNvSpPr>
                <p:nvPr/>
              </p:nvSpPr>
              <p:spPr bwMode="auto">
                <a:xfrm rot="-5400000">
                  <a:off x="4081" y="1004"/>
                  <a:ext cx="90" cy="46"/>
                </a:xfrm>
                <a:prstGeom prst="rect">
                  <a:avLst/>
                </a:prstGeom>
                <a:solidFill>
                  <a:schemeClr val="tx1">
                    <a:alpha val="89803"/>
                  </a:schemeClr>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433" name="Picture 522"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69" name="Line 380"/>
          <p:cNvSpPr>
            <a:spLocks noChangeShapeType="1"/>
          </p:cNvSpPr>
          <p:nvPr/>
        </p:nvSpPr>
        <p:spPr bwMode="auto">
          <a:xfrm>
            <a:off x="1547813" y="2708622"/>
            <a:ext cx="0" cy="3168650"/>
          </a:xfrm>
          <a:prstGeom prst="line">
            <a:avLst/>
          </a:prstGeom>
          <a:noFill/>
          <a:ln w="12700">
            <a:solidFill>
              <a:srgbClr val="000000"/>
            </a:solidFill>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4" name="Marcador de número de diapositiva 3"/>
          <p:cNvSpPr>
            <a:spLocks noGrp="1"/>
          </p:cNvSpPr>
          <p:nvPr>
            <p:ph type="sldNum" sz="quarter" idx="12"/>
          </p:nvPr>
        </p:nvSpPr>
        <p:spPr/>
        <p:txBody>
          <a:bodyPr/>
          <a:lstStyle/>
          <a:p>
            <a:fld id="{132FADFE-3B8F-471C-ABF0-DBC7717ECBBC}" type="slidenum">
              <a:rPr lang="es-ES" smtClean="0"/>
              <a:pPr/>
              <a:t>8</a:t>
            </a:fld>
            <a:endParaRPr lang="es-ES" dirty="0"/>
          </a:p>
        </p:txBody>
      </p:sp>
    </p:spTree>
    <p:extLst>
      <p:ext uri="{BB962C8B-B14F-4D97-AF65-F5344CB8AC3E}">
        <p14:creationId xmlns:p14="http://schemas.microsoft.com/office/powerpoint/2010/main" val="388397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ppt_x</p:attrName>
                                        </p:attrNameLst>
                                      </p:cBhvr>
                                      <p:tavLst>
                                        <p:tav tm="0">
                                          <p:val>
                                            <p:strVal val="#ppt_x-#ppt_w/2"/>
                                          </p:val>
                                        </p:tav>
                                        <p:tav tm="100000">
                                          <p:val>
                                            <p:strVal val="#ppt_x"/>
                                          </p:val>
                                        </p:tav>
                                      </p:tavLst>
                                    </p:anim>
                                    <p:anim calcmode="lin" valueType="num">
                                      <p:cBhvr>
                                        <p:cTn id="8" dur="500" fill="hold"/>
                                        <p:tgtEl>
                                          <p:spTgt spid="7"/>
                                        </p:tgtEl>
                                        <p:attrNameLst>
                                          <p:attrName>ppt_y</p:attrName>
                                        </p:attrNameLst>
                                      </p:cBhvr>
                                      <p:tavLst>
                                        <p:tav tm="0">
                                          <p:val>
                                            <p:strVal val="#ppt_y"/>
                                          </p:val>
                                        </p:tav>
                                        <p:tav tm="100000">
                                          <p:val>
                                            <p:strVal val="#ppt_y"/>
                                          </p:val>
                                        </p:tav>
                                      </p:tavLst>
                                    </p:anim>
                                    <p:anim calcmode="lin" valueType="num">
                                      <p:cBhvr>
                                        <p:cTn id="9" dur="500" fill="hold"/>
                                        <p:tgtEl>
                                          <p:spTgt spid="7"/>
                                        </p:tgtEl>
                                        <p:attrNameLst>
                                          <p:attrName>ppt_w</p:attrName>
                                        </p:attrNameLst>
                                      </p:cBhvr>
                                      <p:tavLst>
                                        <p:tav tm="0">
                                          <p:val>
                                            <p:fltVal val="0"/>
                                          </p:val>
                                        </p:tav>
                                        <p:tav tm="100000">
                                          <p:val>
                                            <p:strVal val="#ppt_w"/>
                                          </p:val>
                                        </p:tav>
                                      </p:tavLst>
                                    </p:anim>
                                    <p:anim calcmode="lin" valueType="num">
                                      <p:cBhvr>
                                        <p:cTn id="10" dur="500" fill="hold"/>
                                        <p:tgtEl>
                                          <p:spTgt spid="7"/>
                                        </p:tgtEl>
                                        <p:attrNameLst>
                                          <p:attrName>ppt_h</p:attrName>
                                        </p:attrNameLst>
                                      </p:cBhvr>
                                      <p:tavLst>
                                        <p:tav tm="0">
                                          <p:val>
                                            <p:strVal val="#ppt_h"/>
                                          </p:val>
                                        </p:tav>
                                        <p:tav tm="100000">
                                          <p:val>
                                            <p:strVal val="#ppt_h"/>
                                          </p:val>
                                        </p:tav>
                                      </p:tavLst>
                                    </p:anim>
                                  </p:childTnLst>
                                </p:cTn>
                              </p:par>
                              <p:par>
                                <p:cTn id="11" presetID="17" presetClass="entr" presetSubtype="4" fill="hold" grpId="0" nodeType="withEffect">
                                  <p:stCondLst>
                                    <p:cond delay="0"/>
                                  </p:stCondLst>
                                  <p:childTnLst>
                                    <p:set>
                                      <p:cBhvr>
                                        <p:cTn id="12" dur="1" fill="hold">
                                          <p:stCondLst>
                                            <p:cond delay="0"/>
                                          </p:stCondLst>
                                        </p:cTn>
                                        <p:tgtEl>
                                          <p:spTgt spid="569"/>
                                        </p:tgtEl>
                                        <p:attrNameLst>
                                          <p:attrName>style.visibility</p:attrName>
                                        </p:attrNameLst>
                                      </p:cBhvr>
                                      <p:to>
                                        <p:strVal val="visible"/>
                                      </p:to>
                                    </p:set>
                                    <p:anim calcmode="lin" valueType="num">
                                      <p:cBhvr>
                                        <p:cTn id="13" dur="500" fill="hold"/>
                                        <p:tgtEl>
                                          <p:spTgt spid="569"/>
                                        </p:tgtEl>
                                        <p:attrNameLst>
                                          <p:attrName>ppt_x</p:attrName>
                                        </p:attrNameLst>
                                      </p:cBhvr>
                                      <p:tavLst>
                                        <p:tav tm="0">
                                          <p:val>
                                            <p:strVal val="#ppt_x"/>
                                          </p:val>
                                        </p:tav>
                                        <p:tav tm="100000">
                                          <p:val>
                                            <p:strVal val="#ppt_x"/>
                                          </p:val>
                                        </p:tav>
                                      </p:tavLst>
                                    </p:anim>
                                    <p:anim calcmode="lin" valueType="num">
                                      <p:cBhvr>
                                        <p:cTn id="14" dur="500" fill="hold"/>
                                        <p:tgtEl>
                                          <p:spTgt spid="569"/>
                                        </p:tgtEl>
                                        <p:attrNameLst>
                                          <p:attrName>ppt_y</p:attrName>
                                        </p:attrNameLst>
                                      </p:cBhvr>
                                      <p:tavLst>
                                        <p:tav tm="0">
                                          <p:val>
                                            <p:strVal val="#ppt_y+#ppt_h/2"/>
                                          </p:val>
                                        </p:tav>
                                        <p:tav tm="100000">
                                          <p:val>
                                            <p:strVal val="#ppt_y"/>
                                          </p:val>
                                        </p:tav>
                                      </p:tavLst>
                                    </p:anim>
                                    <p:anim calcmode="lin" valueType="num">
                                      <p:cBhvr>
                                        <p:cTn id="15" dur="500" fill="hold"/>
                                        <p:tgtEl>
                                          <p:spTgt spid="569"/>
                                        </p:tgtEl>
                                        <p:attrNameLst>
                                          <p:attrName>ppt_w</p:attrName>
                                        </p:attrNameLst>
                                      </p:cBhvr>
                                      <p:tavLst>
                                        <p:tav tm="0">
                                          <p:val>
                                            <p:strVal val="#ppt_w"/>
                                          </p:val>
                                        </p:tav>
                                        <p:tav tm="100000">
                                          <p:val>
                                            <p:strVal val="#ppt_w"/>
                                          </p:val>
                                        </p:tav>
                                      </p:tavLst>
                                    </p:anim>
                                    <p:anim calcmode="lin" valueType="num">
                                      <p:cBhvr>
                                        <p:cTn id="16" dur="500" fill="hold"/>
                                        <p:tgtEl>
                                          <p:spTgt spid="569"/>
                                        </p:tgtEl>
                                        <p:attrNameLst>
                                          <p:attrName>ppt_h</p:attrName>
                                        </p:attrNameLst>
                                      </p:cBhvr>
                                      <p:tavLst>
                                        <p:tav tm="0">
                                          <p:val>
                                            <p:fltVal val="0"/>
                                          </p:val>
                                        </p:tav>
                                        <p:tav tm="100000">
                                          <p:val>
                                            <p:strVal val="#ppt_h"/>
                                          </p:val>
                                        </p:tav>
                                      </p:tavLst>
                                    </p:anim>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dissolve">
                                      <p:cBhvr>
                                        <p:cTn id="20" dur="500"/>
                                        <p:tgtEl>
                                          <p:spTgt spid="8"/>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dissolve">
                                      <p:cBhvr>
                                        <p:cTn id="23" dur="500"/>
                                        <p:tgtEl>
                                          <p:spTgt spid="9"/>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dissolve">
                                      <p:cBhvr>
                                        <p:cTn id="29" dur="500"/>
                                        <p:tgtEl>
                                          <p:spTgt spid="11"/>
                                        </p:tgtEl>
                                      </p:cBhvr>
                                    </p:animEffect>
                                  </p:childTnLst>
                                </p:cTn>
                              </p:par>
                            </p:childTnLst>
                          </p:cTn>
                        </p:par>
                        <p:par>
                          <p:cTn id="30" fill="hold">
                            <p:stCondLst>
                              <p:cond delay="1000"/>
                            </p:stCondLst>
                            <p:childTnLst>
                              <p:par>
                                <p:cTn id="31" presetID="23" presetClass="entr" presetSubtype="16"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childTnLst>
                                </p:cTn>
                              </p:par>
                              <p:par>
                                <p:cTn id="35" presetID="23" presetClass="entr" presetSubtype="16" fill="hold" nodeType="withEffect">
                                  <p:stCondLst>
                                    <p:cond delay="0"/>
                                  </p:stCondLst>
                                  <p:childTnLst>
                                    <p:set>
                                      <p:cBhvr>
                                        <p:cTn id="36" dur="1" fill="hold">
                                          <p:stCondLst>
                                            <p:cond delay="0"/>
                                          </p:stCondLst>
                                        </p:cTn>
                                        <p:tgtEl>
                                          <p:spTgt spid="153"/>
                                        </p:tgtEl>
                                        <p:attrNameLst>
                                          <p:attrName>style.visibility</p:attrName>
                                        </p:attrNameLst>
                                      </p:cBhvr>
                                      <p:to>
                                        <p:strVal val="visible"/>
                                      </p:to>
                                    </p:set>
                                    <p:anim calcmode="lin" valueType="num">
                                      <p:cBhvr>
                                        <p:cTn id="37" dur="500" fill="hold"/>
                                        <p:tgtEl>
                                          <p:spTgt spid="153"/>
                                        </p:tgtEl>
                                        <p:attrNameLst>
                                          <p:attrName>ppt_w</p:attrName>
                                        </p:attrNameLst>
                                      </p:cBhvr>
                                      <p:tavLst>
                                        <p:tav tm="0">
                                          <p:val>
                                            <p:fltVal val="0"/>
                                          </p:val>
                                        </p:tav>
                                        <p:tav tm="100000">
                                          <p:val>
                                            <p:strVal val="#ppt_w"/>
                                          </p:val>
                                        </p:tav>
                                      </p:tavLst>
                                    </p:anim>
                                    <p:anim calcmode="lin" valueType="num">
                                      <p:cBhvr>
                                        <p:cTn id="38" dur="500" fill="hold"/>
                                        <p:tgtEl>
                                          <p:spTgt spid="153"/>
                                        </p:tgtEl>
                                        <p:attrNameLst>
                                          <p:attrName>ppt_h</p:attrName>
                                        </p:attrNameLst>
                                      </p:cBhvr>
                                      <p:tavLst>
                                        <p:tav tm="0">
                                          <p:val>
                                            <p:fltVal val="0"/>
                                          </p:val>
                                        </p:tav>
                                        <p:tav tm="100000">
                                          <p:val>
                                            <p:strVal val="#ppt_h"/>
                                          </p:val>
                                        </p:tav>
                                      </p:tavLst>
                                    </p:anim>
                                  </p:childTnLst>
                                </p:cTn>
                              </p:par>
                              <p:par>
                                <p:cTn id="39" presetID="23" presetClass="entr" presetSubtype="16" fill="hold" nodeType="withEffect">
                                  <p:stCondLst>
                                    <p:cond delay="0"/>
                                  </p:stCondLst>
                                  <p:childTnLst>
                                    <p:set>
                                      <p:cBhvr>
                                        <p:cTn id="40" dur="1" fill="hold">
                                          <p:stCondLst>
                                            <p:cond delay="0"/>
                                          </p:stCondLst>
                                        </p:cTn>
                                        <p:tgtEl>
                                          <p:spTgt spid="292"/>
                                        </p:tgtEl>
                                        <p:attrNameLst>
                                          <p:attrName>style.visibility</p:attrName>
                                        </p:attrNameLst>
                                      </p:cBhvr>
                                      <p:to>
                                        <p:strVal val="visible"/>
                                      </p:to>
                                    </p:set>
                                    <p:anim calcmode="lin" valueType="num">
                                      <p:cBhvr>
                                        <p:cTn id="41" dur="500" fill="hold"/>
                                        <p:tgtEl>
                                          <p:spTgt spid="292"/>
                                        </p:tgtEl>
                                        <p:attrNameLst>
                                          <p:attrName>ppt_w</p:attrName>
                                        </p:attrNameLst>
                                      </p:cBhvr>
                                      <p:tavLst>
                                        <p:tav tm="0">
                                          <p:val>
                                            <p:fltVal val="0"/>
                                          </p:val>
                                        </p:tav>
                                        <p:tav tm="100000">
                                          <p:val>
                                            <p:strVal val="#ppt_w"/>
                                          </p:val>
                                        </p:tav>
                                      </p:tavLst>
                                    </p:anim>
                                    <p:anim calcmode="lin" valueType="num">
                                      <p:cBhvr>
                                        <p:cTn id="42" dur="500" fill="hold"/>
                                        <p:tgtEl>
                                          <p:spTgt spid="292"/>
                                        </p:tgtEl>
                                        <p:attrNameLst>
                                          <p:attrName>ppt_h</p:attrName>
                                        </p:attrNameLst>
                                      </p:cBhvr>
                                      <p:tavLst>
                                        <p:tav tm="0">
                                          <p:val>
                                            <p:fltVal val="0"/>
                                          </p:val>
                                        </p:tav>
                                        <p:tav tm="100000">
                                          <p:val>
                                            <p:strVal val="#ppt_h"/>
                                          </p:val>
                                        </p:tav>
                                      </p:tavLst>
                                    </p:anim>
                                  </p:childTnLst>
                                </p:cTn>
                              </p:par>
                              <p:par>
                                <p:cTn id="43" presetID="23" presetClass="entr" presetSubtype="16" fill="hold" nodeType="withEffect">
                                  <p:stCondLst>
                                    <p:cond delay="0"/>
                                  </p:stCondLst>
                                  <p:childTnLst>
                                    <p:set>
                                      <p:cBhvr>
                                        <p:cTn id="44" dur="1" fill="hold">
                                          <p:stCondLst>
                                            <p:cond delay="0"/>
                                          </p:stCondLst>
                                        </p:cTn>
                                        <p:tgtEl>
                                          <p:spTgt spid="431"/>
                                        </p:tgtEl>
                                        <p:attrNameLst>
                                          <p:attrName>style.visibility</p:attrName>
                                        </p:attrNameLst>
                                      </p:cBhvr>
                                      <p:to>
                                        <p:strVal val="visible"/>
                                      </p:to>
                                    </p:set>
                                    <p:anim calcmode="lin" valueType="num">
                                      <p:cBhvr>
                                        <p:cTn id="45" dur="500" fill="hold"/>
                                        <p:tgtEl>
                                          <p:spTgt spid="431"/>
                                        </p:tgtEl>
                                        <p:attrNameLst>
                                          <p:attrName>ppt_w</p:attrName>
                                        </p:attrNameLst>
                                      </p:cBhvr>
                                      <p:tavLst>
                                        <p:tav tm="0">
                                          <p:val>
                                            <p:fltVal val="0"/>
                                          </p:val>
                                        </p:tav>
                                        <p:tav tm="100000">
                                          <p:val>
                                            <p:strVal val="#ppt_w"/>
                                          </p:val>
                                        </p:tav>
                                      </p:tavLst>
                                    </p:anim>
                                    <p:anim calcmode="lin" valueType="num">
                                      <p:cBhvr>
                                        <p:cTn id="46" dur="500" fill="hold"/>
                                        <p:tgtEl>
                                          <p:spTgt spid="431"/>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wipe(left)">
                                      <p:cBhvr>
                                        <p:cTn id="51" dur="5000"/>
                                        <p:tgtEl>
                                          <p:spTgt spid="12"/>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52"/>
                                        </p:tgtEl>
                                        <p:attrNameLst>
                                          <p:attrName>style.visibility</p:attrName>
                                        </p:attrNameLst>
                                      </p:cBhvr>
                                      <p:to>
                                        <p:strVal val="visible"/>
                                      </p:to>
                                    </p:set>
                                    <p:animEffect transition="in" filter="wipe(left)">
                                      <p:cBhvr>
                                        <p:cTn id="54" dur="5000"/>
                                        <p:tgtEl>
                                          <p:spTgt spid="15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291"/>
                                        </p:tgtEl>
                                        <p:attrNameLst>
                                          <p:attrName>style.visibility</p:attrName>
                                        </p:attrNameLst>
                                      </p:cBhvr>
                                      <p:to>
                                        <p:strVal val="visible"/>
                                      </p:to>
                                    </p:set>
                                    <p:animEffect transition="in" filter="wipe(left)">
                                      <p:cBhvr>
                                        <p:cTn id="57" dur="5000"/>
                                        <p:tgtEl>
                                          <p:spTgt spid="291"/>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430"/>
                                        </p:tgtEl>
                                        <p:attrNameLst>
                                          <p:attrName>style.visibility</p:attrName>
                                        </p:attrNameLst>
                                      </p:cBhvr>
                                      <p:to>
                                        <p:strVal val="visible"/>
                                      </p:to>
                                    </p:set>
                                    <p:animEffect transition="in" filter="wipe(left)">
                                      <p:cBhvr>
                                        <p:cTn id="60" dur="5000"/>
                                        <p:tgtEl>
                                          <p:spTgt spid="4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p:bldP spid="10" grpId="0"/>
      <p:bldP spid="11" grpId="0"/>
      <p:bldP spid="12" grpId="0" animBg="1"/>
      <p:bldP spid="152" grpId="0" animBg="1"/>
      <p:bldP spid="291" grpId="0" animBg="1"/>
      <p:bldP spid="430" grpId="0" animBg="1"/>
      <p:bldP spid="56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smtClean="0"/>
              <a:t>Interfaces </a:t>
            </a:r>
            <a:r>
              <a:rPr lang="en-GB" dirty="0" err="1" smtClean="0"/>
              <a:t>gráficas</a:t>
            </a:r>
            <a:r>
              <a:rPr lang="en-GB" dirty="0" smtClean="0"/>
              <a:t> de </a:t>
            </a:r>
            <a:r>
              <a:rPr lang="en-GB" dirty="0" err="1" smtClean="0"/>
              <a:t>usuario</a:t>
            </a:r>
            <a:endParaRPr lang="en-GB" dirty="0"/>
          </a:p>
        </p:txBody>
      </p:sp>
      <p:sp>
        <p:nvSpPr>
          <p:cNvPr id="4" name="3 Marcador de número de diapositiva"/>
          <p:cNvSpPr>
            <a:spLocks noGrp="1"/>
          </p:cNvSpPr>
          <p:nvPr>
            <p:ph type="sldNum" sz="quarter" idx="12"/>
          </p:nvPr>
        </p:nvSpPr>
        <p:spPr/>
        <p:txBody>
          <a:bodyPr/>
          <a:lstStyle/>
          <a:p>
            <a:fld id="{132FADFE-3B8F-471C-ABF0-DBC7717ECBBC}" type="slidenum">
              <a:rPr lang="es-ES" smtClean="0"/>
              <a:pPr/>
              <a:t>80</a:t>
            </a:fld>
            <a:endParaRPr lang="es-ES" dirty="0"/>
          </a:p>
        </p:txBody>
      </p:sp>
      <p:sp>
        <p:nvSpPr>
          <p:cNvPr id="8" name="Text Box 12"/>
          <p:cNvSpPr txBox="1">
            <a:spLocks noChangeArrowheads="1"/>
          </p:cNvSpPr>
          <p:nvPr/>
        </p:nvSpPr>
        <p:spPr bwMode="auto">
          <a:xfrm>
            <a:off x="2598738" y="6416675"/>
            <a:ext cx="1139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accent2"/>
                </a:solidFill>
              </a:rPr>
              <a:t>GNOME</a:t>
            </a:r>
            <a:endParaRPr lang="es-ES" altLang="es-ES" sz="1400" b="1">
              <a:solidFill>
                <a:schemeClr val="accent2"/>
              </a:solidFill>
            </a:endParaRPr>
          </a:p>
        </p:txBody>
      </p:sp>
      <p:sp>
        <p:nvSpPr>
          <p:cNvPr id="9" name="Text Box 11"/>
          <p:cNvSpPr txBox="1">
            <a:spLocks noChangeArrowheads="1"/>
          </p:cNvSpPr>
          <p:nvPr/>
        </p:nvSpPr>
        <p:spPr bwMode="auto">
          <a:xfrm>
            <a:off x="611188" y="5840413"/>
            <a:ext cx="2806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accent2"/>
                </a:solidFill>
              </a:rPr>
              <a:t>Explorer (Windows XP)</a:t>
            </a:r>
            <a:endParaRPr lang="es-ES" altLang="es-ES" sz="1400" b="1">
              <a:solidFill>
                <a:schemeClr val="accent2"/>
              </a:solidFill>
            </a:endParaRPr>
          </a:p>
        </p:txBody>
      </p:sp>
      <p:pic>
        <p:nvPicPr>
          <p:cNvPr id="10"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5288" y="3068638"/>
            <a:ext cx="3744912" cy="280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pic>
      <p:pic>
        <p:nvPicPr>
          <p:cNvPr id="11" name="Picture 7" descr="20060515-Gno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3350" y="3824288"/>
            <a:ext cx="3527425" cy="264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Interfaz gráfica de usuario (GUI) = intérprete de órdenes en modo gráfico</a:t>
            </a:r>
          </a:p>
          <a:p>
            <a:pPr eaLnBrk="1" hangingPunct="1"/>
            <a:r>
              <a:rPr lang="es-ES" altLang="es-ES" sz="2400" dirty="0">
                <a:solidFill>
                  <a:srgbClr val="993300"/>
                </a:solidFill>
              </a:rPr>
              <a:t>Suelen ofrecer API que permite su uso por parte de programas de usuario</a:t>
            </a:r>
          </a:p>
          <a:p>
            <a:pPr eaLnBrk="1" hangingPunct="1"/>
            <a:endParaRPr lang="es-ES" altLang="es-ES" sz="2400" dirty="0">
              <a:solidFill>
                <a:srgbClr val="993300"/>
              </a:solidFill>
            </a:endParaRPr>
          </a:p>
        </p:txBody>
      </p:sp>
      <p:pic>
        <p:nvPicPr>
          <p:cNvPr id="13" name="Picture 8" descr="beryl-3d-desktop"/>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43213" y="3789363"/>
            <a:ext cx="3598862"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9" descr="Windows"/>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8888" y="3429000"/>
            <a:ext cx="3751262"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13"/>
          <p:cNvSpPr txBox="1">
            <a:spLocks noChangeArrowheads="1"/>
          </p:cNvSpPr>
          <p:nvPr/>
        </p:nvSpPr>
        <p:spPr bwMode="auto">
          <a:xfrm>
            <a:off x="4343400" y="3392488"/>
            <a:ext cx="7604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accent2"/>
                </a:solidFill>
              </a:rPr>
              <a:t>Beryl</a:t>
            </a:r>
            <a:endParaRPr lang="es-ES" altLang="es-ES" sz="1400" b="1">
              <a:solidFill>
                <a:schemeClr val="accent2"/>
              </a:solidFill>
            </a:endParaRPr>
          </a:p>
        </p:txBody>
      </p:sp>
      <p:sp>
        <p:nvSpPr>
          <p:cNvPr id="16" name="Text Box 14"/>
          <p:cNvSpPr txBox="1">
            <a:spLocks noChangeArrowheads="1"/>
          </p:cNvSpPr>
          <p:nvPr/>
        </p:nvSpPr>
        <p:spPr bwMode="auto">
          <a:xfrm>
            <a:off x="5478463" y="3032125"/>
            <a:ext cx="2854325"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accent2"/>
                </a:solidFill>
              </a:rPr>
              <a:t>Aero (Windows Vista/7)</a:t>
            </a:r>
            <a:endParaRPr lang="es-ES" altLang="es-ES" sz="1400" b="1">
              <a:solidFill>
                <a:schemeClr val="accent2"/>
              </a:solidFill>
            </a:endParaRPr>
          </a:p>
        </p:txBody>
      </p:sp>
    </p:spTree>
    <p:extLst>
      <p:ext uri="{BB962C8B-B14F-4D97-AF65-F5344CB8AC3E}">
        <p14:creationId xmlns:p14="http://schemas.microsoft.com/office/powerpoint/2010/main" val="3476493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dissolve">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dissolve">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dissolve">
                                      <p:cBhvr>
                                        <p:cTn id="26" dur="500"/>
                                        <p:tgtEl>
                                          <p:spTgt spid="15"/>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dissolve">
                                      <p:cBhvr>
                                        <p:cTn id="31" dur="500"/>
                                        <p:tgtEl>
                                          <p:spTgt spid="14"/>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dissolve">
                                      <p:cBhvr>
                                        <p:cTn id="3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5" grpId="0"/>
      <p:bldP spid="1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2987824" y="0"/>
            <a:ext cx="6183401" cy="1874639"/>
          </a:xfrm>
        </p:spPr>
        <p:txBody>
          <a:bodyPr/>
          <a:lstStyle/>
          <a:p>
            <a:r>
              <a:rPr lang="en-GB" dirty="0" err="1" smtClean="0"/>
              <a:t>Tema</a:t>
            </a:r>
            <a:r>
              <a:rPr lang="en-GB" dirty="0" smtClean="0"/>
              <a:t> 1: </a:t>
            </a:r>
            <a:r>
              <a:rPr lang="en-GB" dirty="0" err="1" smtClean="0"/>
              <a:t>Fundamentos</a:t>
            </a:r>
            <a:endParaRPr lang="en-GB" dirty="0"/>
          </a:p>
        </p:txBody>
      </p:sp>
      <p:sp>
        <p:nvSpPr>
          <p:cNvPr id="4" name="Subtítulo 3"/>
          <p:cNvSpPr>
            <a:spLocks noGrp="1"/>
          </p:cNvSpPr>
          <p:nvPr>
            <p:ph type="subTitle" idx="1"/>
          </p:nvPr>
        </p:nvSpPr>
        <p:spPr>
          <a:xfrm>
            <a:off x="3347864" y="2276872"/>
            <a:ext cx="5823361" cy="3913755"/>
          </a:xfrm>
        </p:spPr>
        <p:txBody>
          <a:bodyPr wrap="square" anchor="t" anchorCtr="0">
            <a:spAutoFit/>
          </a:bodyPr>
          <a:lstStyle/>
          <a:p>
            <a:pPr marL="514350" indent="-514350" algn="l">
              <a:buFont typeface="+mj-lt"/>
              <a:buAutoNum type="arabicPeriod"/>
            </a:pPr>
            <a:r>
              <a:rPr lang="es-ES" dirty="0" smtClean="0">
                <a:solidFill>
                  <a:schemeClr val="tx1"/>
                </a:solidFill>
              </a:rPr>
              <a:t>Sistema Operativo</a:t>
            </a:r>
          </a:p>
          <a:p>
            <a:pPr marL="514350" indent="-514350" algn="l">
              <a:buFont typeface="+mj-lt"/>
              <a:buAutoNum type="arabicPeriod"/>
            </a:pPr>
            <a:r>
              <a:rPr lang="es-ES" dirty="0" smtClean="0">
                <a:solidFill>
                  <a:schemeClr val="tx1"/>
                </a:solidFill>
              </a:rPr>
              <a:t>Procesos e Hilos</a:t>
            </a:r>
          </a:p>
          <a:p>
            <a:pPr marL="514350" indent="-514350" algn="l">
              <a:buFont typeface="+mj-lt"/>
              <a:buAutoNum type="arabicPeriod"/>
            </a:pPr>
            <a:r>
              <a:rPr lang="es-ES" dirty="0" smtClean="0">
                <a:solidFill>
                  <a:schemeClr val="tx1"/>
                </a:solidFill>
              </a:rPr>
              <a:t>Conceptos básicos sobre hardware</a:t>
            </a:r>
          </a:p>
          <a:p>
            <a:pPr marL="514350" indent="-514350" algn="l">
              <a:buFont typeface="+mj-lt"/>
              <a:buAutoNum type="arabicPeriod"/>
            </a:pPr>
            <a:r>
              <a:rPr lang="es-ES" dirty="0">
                <a:solidFill>
                  <a:schemeClr val="tx1"/>
                </a:solidFill>
              </a:rPr>
              <a:t>Conceptos básicos sobre Sistemas Operativos </a:t>
            </a:r>
            <a:endParaRPr lang="es-ES" dirty="0" smtClean="0">
              <a:solidFill>
                <a:schemeClr val="tx1"/>
              </a:solidFill>
            </a:endParaRPr>
          </a:p>
          <a:p>
            <a:pPr marL="514350" indent="-514350" algn="l">
              <a:buFont typeface="+mj-lt"/>
              <a:buAutoNum type="arabicPeriod"/>
            </a:pPr>
            <a:r>
              <a:rPr lang="es-ES" dirty="0">
                <a:solidFill>
                  <a:schemeClr val="tx1"/>
                </a:solidFill>
              </a:rPr>
              <a:t>Modelos de Diseño</a:t>
            </a:r>
          </a:p>
        </p:txBody>
      </p:sp>
    </p:spTree>
    <p:extLst>
      <p:ext uri="{BB962C8B-B14F-4D97-AF65-F5344CB8AC3E}">
        <p14:creationId xmlns:p14="http://schemas.microsoft.com/office/powerpoint/2010/main" val="321564551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Modelos</a:t>
            </a:r>
            <a:r>
              <a:rPr lang="en-GB" dirty="0" smtClean="0"/>
              <a:t> de </a:t>
            </a:r>
            <a:r>
              <a:rPr lang="en-GB" dirty="0" err="1" smtClean="0"/>
              <a:t>Diseño</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t>Modelo</a:t>
            </a:r>
            <a:r>
              <a:rPr lang="en-GB" dirty="0" smtClean="0"/>
              <a:t> </a:t>
            </a:r>
            <a:r>
              <a:rPr lang="en-GB" dirty="0" err="1" smtClean="0"/>
              <a:t>monolítico</a:t>
            </a:r>
            <a:endParaRPr lang="en-GB" dirty="0" smtClean="0"/>
          </a:p>
          <a:p>
            <a:pPr marL="514350" indent="-514350" algn="l">
              <a:buFont typeface="+mj-lt"/>
              <a:buAutoNum type="arabicPeriod"/>
            </a:pPr>
            <a:r>
              <a:rPr lang="en-GB" dirty="0" err="1" smtClean="0"/>
              <a:t>Modelo</a:t>
            </a:r>
            <a:r>
              <a:rPr lang="en-GB" dirty="0" smtClean="0"/>
              <a:t> </a:t>
            </a:r>
            <a:r>
              <a:rPr lang="en-GB" dirty="0" err="1" smtClean="0"/>
              <a:t>en</a:t>
            </a:r>
            <a:r>
              <a:rPr lang="en-GB" dirty="0" smtClean="0"/>
              <a:t> </a:t>
            </a:r>
            <a:r>
              <a:rPr lang="en-GB" dirty="0" err="1" smtClean="0"/>
              <a:t>estratos</a:t>
            </a:r>
            <a:endParaRPr lang="en-GB" dirty="0" smtClean="0"/>
          </a:p>
          <a:p>
            <a:pPr marL="514350" indent="-514350" algn="l">
              <a:buFont typeface="+mj-lt"/>
              <a:buAutoNum type="arabicPeriod"/>
            </a:pPr>
            <a:r>
              <a:rPr lang="en-GB" dirty="0" err="1" smtClean="0"/>
              <a:t>Modelo</a:t>
            </a:r>
            <a:r>
              <a:rPr lang="en-GB" dirty="0" smtClean="0"/>
              <a:t> </a:t>
            </a:r>
            <a:r>
              <a:rPr lang="en-GB" dirty="0" err="1" smtClean="0"/>
              <a:t>micronúcleo</a:t>
            </a:r>
            <a:endParaRPr lang="en-GB" dirty="0"/>
          </a:p>
          <a:p>
            <a:pPr marL="514350" indent="-514350" algn="l">
              <a:buFont typeface="+mj-lt"/>
              <a:buAutoNum type="arabicPeriod"/>
            </a:pPr>
            <a:r>
              <a:rPr lang="en-GB" dirty="0" err="1" smtClean="0"/>
              <a:t>Ejemplos</a:t>
            </a:r>
            <a:r>
              <a:rPr lang="en-GB" dirty="0" smtClean="0"/>
              <a:t> de </a:t>
            </a:r>
            <a:r>
              <a:rPr lang="en-GB" dirty="0" err="1" smtClean="0"/>
              <a:t>diseño</a:t>
            </a:r>
            <a:endParaRPr lang="en-GB" dirty="0" smtClean="0"/>
          </a:p>
        </p:txBody>
      </p:sp>
    </p:spTree>
    <p:extLst>
      <p:ext uri="{BB962C8B-B14F-4D97-AF65-F5344CB8AC3E}">
        <p14:creationId xmlns:p14="http://schemas.microsoft.com/office/powerpoint/2010/main" val="162848717"/>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Modelos</a:t>
            </a:r>
            <a:r>
              <a:rPr lang="en-GB" dirty="0" smtClean="0"/>
              <a:t> de </a:t>
            </a:r>
            <a:r>
              <a:rPr lang="en-GB" dirty="0" err="1" smtClean="0"/>
              <a:t>Diseño</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solidFill>
                  <a:schemeClr val="tx1"/>
                </a:solidFill>
              </a:rPr>
              <a:t>Modelo</a:t>
            </a:r>
            <a:r>
              <a:rPr lang="en-GB" dirty="0" smtClean="0">
                <a:solidFill>
                  <a:schemeClr val="tx1"/>
                </a:solidFill>
              </a:rPr>
              <a:t> </a:t>
            </a:r>
            <a:r>
              <a:rPr lang="en-GB" dirty="0" err="1" smtClean="0">
                <a:solidFill>
                  <a:schemeClr val="tx1"/>
                </a:solidFill>
              </a:rPr>
              <a:t>monolítico</a:t>
            </a:r>
            <a:endParaRPr lang="en-GB" dirty="0" smtClean="0">
              <a:solidFill>
                <a:schemeClr val="tx1"/>
              </a:solidFill>
            </a:endParaRPr>
          </a:p>
          <a:p>
            <a:pPr marL="514350" indent="-514350" algn="l">
              <a:buFont typeface="+mj-lt"/>
              <a:buAutoNum type="arabicPeriod"/>
            </a:pPr>
            <a:r>
              <a:rPr lang="en-GB" dirty="0" err="1" smtClean="0"/>
              <a:t>Modelo</a:t>
            </a:r>
            <a:r>
              <a:rPr lang="en-GB" dirty="0" smtClean="0"/>
              <a:t> </a:t>
            </a:r>
            <a:r>
              <a:rPr lang="en-GB" dirty="0" err="1" smtClean="0"/>
              <a:t>en</a:t>
            </a:r>
            <a:r>
              <a:rPr lang="en-GB" dirty="0" smtClean="0"/>
              <a:t> </a:t>
            </a:r>
            <a:r>
              <a:rPr lang="en-GB" dirty="0" err="1" smtClean="0"/>
              <a:t>estratos</a:t>
            </a:r>
            <a:endParaRPr lang="en-GB" dirty="0" smtClean="0"/>
          </a:p>
          <a:p>
            <a:pPr marL="514350" indent="-514350" algn="l">
              <a:buFont typeface="+mj-lt"/>
              <a:buAutoNum type="arabicPeriod"/>
            </a:pPr>
            <a:r>
              <a:rPr lang="en-GB" dirty="0" err="1" smtClean="0"/>
              <a:t>Modelo</a:t>
            </a:r>
            <a:r>
              <a:rPr lang="en-GB" dirty="0" smtClean="0"/>
              <a:t> </a:t>
            </a:r>
            <a:r>
              <a:rPr lang="en-GB" dirty="0" err="1" smtClean="0"/>
              <a:t>micronúcleo</a:t>
            </a:r>
            <a:endParaRPr lang="en-GB" dirty="0"/>
          </a:p>
          <a:p>
            <a:pPr marL="514350" indent="-514350" algn="l">
              <a:buFont typeface="+mj-lt"/>
              <a:buAutoNum type="arabicPeriod"/>
            </a:pPr>
            <a:r>
              <a:rPr lang="en-GB" dirty="0" err="1" smtClean="0"/>
              <a:t>Ejemplos</a:t>
            </a:r>
            <a:r>
              <a:rPr lang="en-GB" dirty="0" smtClean="0"/>
              <a:t> de </a:t>
            </a:r>
            <a:r>
              <a:rPr lang="en-GB" dirty="0" err="1" smtClean="0"/>
              <a:t>diseño</a:t>
            </a:r>
            <a:endParaRPr lang="en-GB" dirty="0" smtClean="0"/>
          </a:p>
        </p:txBody>
      </p:sp>
    </p:spTree>
    <p:extLst>
      <p:ext uri="{BB962C8B-B14F-4D97-AF65-F5344CB8AC3E}">
        <p14:creationId xmlns:p14="http://schemas.microsoft.com/office/powerpoint/2010/main" val="4075688294"/>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Todo el sistema operativo se encuentra en un único espacio de memoria</a:t>
            </a:r>
          </a:p>
          <a:p>
            <a:pPr lvl="1" eaLnBrk="1" hangingPunct="1"/>
            <a:endParaRPr lang="es-ES" altLang="es-ES" sz="2000" dirty="0">
              <a:solidFill>
                <a:srgbClr val="993300"/>
              </a:solidFill>
            </a:endParaRPr>
          </a:p>
        </p:txBody>
      </p:sp>
      <p:sp>
        <p:nvSpPr>
          <p:cNvPr id="1704966" name="Rectangle 6"/>
          <p:cNvSpPr>
            <a:spLocks noChangeArrowheads="1"/>
          </p:cNvSpPr>
          <p:nvPr/>
        </p:nvSpPr>
        <p:spPr bwMode="auto">
          <a:xfrm>
            <a:off x="971550" y="2420938"/>
            <a:ext cx="7489825" cy="3960812"/>
          </a:xfrm>
          <a:prstGeom prst="rect">
            <a:avLst/>
          </a:prstGeom>
          <a:solidFill>
            <a:srgbClr val="FFEABF"/>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EABF"/>
            </a:extrusionClr>
            <a:contourClr>
              <a:srgbClr val="FFEAB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04967" name="Rectangle 7"/>
          <p:cNvSpPr>
            <a:spLocks noChangeArrowheads="1"/>
          </p:cNvSpPr>
          <p:nvPr/>
        </p:nvSpPr>
        <p:spPr bwMode="auto">
          <a:xfrm>
            <a:off x="1187450" y="2636838"/>
            <a:ext cx="1800225" cy="1295400"/>
          </a:xfrm>
          <a:prstGeom prst="rect">
            <a:avLst/>
          </a:prstGeom>
          <a:solidFill>
            <a:srgbClr val="FFEABF"/>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Administración</a:t>
            </a:r>
            <a:br>
              <a:rPr lang="es-ES" altLang="es-ES" sz="1800">
                <a:solidFill>
                  <a:schemeClr val="tx1"/>
                </a:solidFill>
              </a:rPr>
            </a:br>
            <a:r>
              <a:rPr lang="es-ES" altLang="es-ES" sz="1800">
                <a:solidFill>
                  <a:schemeClr val="tx1"/>
                </a:solidFill>
              </a:rPr>
              <a:t>de </a:t>
            </a:r>
            <a:br>
              <a:rPr lang="es-ES" altLang="es-ES" sz="1800">
                <a:solidFill>
                  <a:schemeClr val="tx1"/>
                </a:solidFill>
              </a:rPr>
            </a:br>
            <a:r>
              <a:rPr lang="es-ES" altLang="es-ES" sz="1800">
                <a:solidFill>
                  <a:schemeClr val="tx1"/>
                </a:solidFill>
              </a:rPr>
              <a:t>Memoria</a:t>
            </a:r>
          </a:p>
        </p:txBody>
      </p:sp>
      <p:sp>
        <p:nvSpPr>
          <p:cNvPr id="1704968" name="Rectangle 8"/>
          <p:cNvSpPr>
            <a:spLocks noChangeArrowheads="1"/>
          </p:cNvSpPr>
          <p:nvPr/>
        </p:nvSpPr>
        <p:spPr bwMode="auto">
          <a:xfrm>
            <a:off x="3348038" y="2636838"/>
            <a:ext cx="1800225" cy="1295400"/>
          </a:xfrm>
          <a:prstGeom prst="rect">
            <a:avLst/>
          </a:prstGeom>
          <a:solidFill>
            <a:srgbClr val="FFEABF"/>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Gestor de Disco</a:t>
            </a:r>
          </a:p>
        </p:txBody>
      </p:sp>
      <p:sp>
        <p:nvSpPr>
          <p:cNvPr id="1704969" name="Text Box 9"/>
          <p:cNvSpPr txBox="1">
            <a:spLocks noChangeArrowheads="1"/>
          </p:cNvSpPr>
          <p:nvPr/>
        </p:nvSpPr>
        <p:spPr bwMode="auto">
          <a:xfrm>
            <a:off x="2339975" y="3716338"/>
            <a:ext cx="2951163" cy="1295400"/>
          </a:xfrm>
          <a:prstGeom prst="rect">
            <a:avLst/>
          </a:prstGeom>
          <a:solidFill>
            <a:srgbClr val="FFEABF"/>
          </a:solidFill>
          <a:ln w="12700" cap="sq">
            <a:solidFill>
              <a:srgbClr val="000000"/>
            </a:solidFill>
            <a:miter lim="800000"/>
            <a:headEnd type="none" w="sm" len="sm"/>
            <a:tailEnd type="none" w="sm" len="sm"/>
          </a:ln>
        </p:spPr>
        <p:txBody>
          <a:bodyPr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eaLnBrk="1" hangingPunct="1">
              <a:spcBef>
                <a:spcPct val="0"/>
              </a:spcBef>
              <a:buFontTx/>
              <a:buNone/>
            </a:pPr>
            <a:r>
              <a:rPr lang="es-ES_tradnl" altLang="es-ES" sz="1600">
                <a:solidFill>
                  <a:srgbClr val="000000"/>
                </a:solidFill>
              </a:rPr>
              <a:t>rutina_auxiliar ()</a:t>
            </a:r>
            <a:br>
              <a:rPr lang="es-ES_tradnl" altLang="es-ES" sz="1600">
                <a:solidFill>
                  <a:srgbClr val="000000"/>
                </a:solidFill>
              </a:rPr>
            </a:br>
            <a:r>
              <a:rPr lang="es-ES_tradnl" altLang="es-ES" sz="1600">
                <a:solidFill>
                  <a:srgbClr val="000000"/>
                </a:solidFill>
              </a:rPr>
              <a:t>{</a:t>
            </a:r>
          </a:p>
          <a:p>
            <a:pPr eaLnBrk="1" hangingPunct="1">
              <a:spcBef>
                <a:spcPct val="0"/>
              </a:spcBef>
              <a:buFontTx/>
              <a:buNone/>
            </a:pPr>
            <a:r>
              <a:rPr lang="es-ES_tradnl" altLang="es-ES" sz="1600">
                <a:solidFill>
                  <a:srgbClr val="000000"/>
                </a:solidFill>
              </a:rPr>
              <a:t>…</a:t>
            </a:r>
          </a:p>
          <a:p>
            <a:pPr eaLnBrk="1" hangingPunct="1">
              <a:spcBef>
                <a:spcPct val="0"/>
              </a:spcBef>
              <a:buFontTx/>
              <a:buNone/>
            </a:pPr>
            <a:r>
              <a:rPr lang="es-ES_tradnl" altLang="es-ES" sz="1600">
                <a:solidFill>
                  <a:srgbClr val="000000"/>
                </a:solidFill>
              </a:rPr>
              <a:t>}</a:t>
            </a:r>
          </a:p>
        </p:txBody>
      </p:sp>
      <p:sp>
        <p:nvSpPr>
          <p:cNvPr id="1704970" name="Text Box 10"/>
          <p:cNvSpPr txBox="1">
            <a:spLocks noChangeArrowheads="1"/>
          </p:cNvSpPr>
          <p:nvPr/>
        </p:nvSpPr>
        <p:spPr bwMode="auto">
          <a:xfrm>
            <a:off x="5221288" y="3789363"/>
            <a:ext cx="2951162" cy="2447925"/>
          </a:xfrm>
          <a:prstGeom prst="rect">
            <a:avLst/>
          </a:prstGeom>
          <a:solidFill>
            <a:srgbClr val="FFEABF"/>
          </a:solidFill>
          <a:ln w="12700" cap="sq">
            <a:solidFill>
              <a:srgbClr val="000000"/>
            </a:solidFill>
            <a:miter lim="800000"/>
            <a:headEnd type="none" w="sm" len="sm"/>
            <a:tailEnd type="none" w="sm" len="sm"/>
          </a:ln>
        </p:spPr>
        <p:txBody>
          <a:bodyPr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eaLnBrk="1" hangingPunct="1">
              <a:spcBef>
                <a:spcPct val="0"/>
              </a:spcBef>
              <a:buFontTx/>
              <a:buNone/>
            </a:pPr>
            <a:r>
              <a:rPr lang="es-ES_tradnl" altLang="es-ES" sz="1600">
                <a:solidFill>
                  <a:srgbClr val="000000"/>
                </a:solidFill>
              </a:rPr>
              <a:t>planificador ()</a:t>
            </a:r>
            <a:br>
              <a:rPr lang="es-ES_tradnl" altLang="es-ES" sz="1600">
                <a:solidFill>
                  <a:srgbClr val="000000"/>
                </a:solidFill>
              </a:rPr>
            </a:br>
            <a:r>
              <a:rPr lang="es-ES_tradnl" altLang="es-ES" sz="1600">
                <a:solidFill>
                  <a:srgbClr val="000000"/>
                </a:solidFill>
              </a:rPr>
              <a:t>{</a:t>
            </a:r>
          </a:p>
          <a:p>
            <a:pPr eaLnBrk="1" hangingPunct="1">
              <a:spcBef>
                <a:spcPct val="0"/>
              </a:spcBef>
              <a:buFontTx/>
              <a:buNone/>
            </a:pPr>
            <a:r>
              <a:rPr lang="es-ES_tradnl" altLang="es-ES" sz="1600">
                <a:solidFill>
                  <a:srgbClr val="000000"/>
                </a:solidFill>
              </a:rPr>
              <a:t>…</a:t>
            </a:r>
          </a:p>
          <a:p>
            <a:pPr eaLnBrk="1" hangingPunct="1">
              <a:spcBef>
                <a:spcPct val="0"/>
              </a:spcBef>
              <a:buFontTx/>
              <a:buNone/>
            </a:pPr>
            <a:r>
              <a:rPr lang="es-ES_tradnl" altLang="es-ES" sz="1600">
                <a:solidFill>
                  <a:srgbClr val="000000"/>
                </a:solidFill>
              </a:rPr>
              <a:t>}</a:t>
            </a:r>
          </a:p>
          <a:p>
            <a:pPr eaLnBrk="1" hangingPunct="1">
              <a:spcBef>
                <a:spcPct val="0"/>
              </a:spcBef>
              <a:buFontTx/>
              <a:buNone/>
            </a:pPr>
            <a:endParaRPr lang="es-ES_tradnl" altLang="es-ES" sz="1600">
              <a:solidFill>
                <a:srgbClr val="000000"/>
              </a:solidFill>
            </a:endParaRPr>
          </a:p>
          <a:p>
            <a:pPr eaLnBrk="1" hangingPunct="1">
              <a:spcBef>
                <a:spcPct val="0"/>
              </a:spcBef>
              <a:buFontTx/>
              <a:buNone/>
            </a:pPr>
            <a:endParaRPr lang="es-ES_tradnl" altLang="es-ES" sz="1600">
              <a:solidFill>
                <a:srgbClr val="000000"/>
              </a:solidFill>
            </a:endParaRPr>
          </a:p>
          <a:p>
            <a:pPr eaLnBrk="1" hangingPunct="1">
              <a:spcBef>
                <a:spcPct val="0"/>
              </a:spcBef>
              <a:buFontTx/>
              <a:buNone/>
            </a:pPr>
            <a:endParaRPr lang="es-ES_tradnl" altLang="es-ES" sz="1600">
              <a:solidFill>
                <a:srgbClr val="000000"/>
              </a:solidFill>
            </a:endParaRPr>
          </a:p>
          <a:p>
            <a:pPr eaLnBrk="1" hangingPunct="1">
              <a:spcBef>
                <a:spcPct val="0"/>
              </a:spcBef>
              <a:buFontTx/>
              <a:buNone/>
            </a:pPr>
            <a:endParaRPr lang="es-ES_tradnl" altLang="es-ES" sz="1600">
              <a:solidFill>
                <a:srgbClr val="000000"/>
              </a:solidFill>
            </a:endParaRPr>
          </a:p>
          <a:p>
            <a:pPr eaLnBrk="1" hangingPunct="1">
              <a:spcBef>
                <a:spcPct val="0"/>
              </a:spcBef>
              <a:buFontTx/>
              <a:buNone/>
            </a:pPr>
            <a:endParaRPr lang="es-ES_tradnl" altLang="es-ES" sz="1600">
              <a:solidFill>
                <a:srgbClr val="000000"/>
              </a:solidFill>
            </a:endParaRPr>
          </a:p>
        </p:txBody>
      </p:sp>
      <p:sp>
        <p:nvSpPr>
          <p:cNvPr id="1704971" name="Text Box 11"/>
          <p:cNvSpPr txBox="1">
            <a:spLocks noChangeArrowheads="1"/>
          </p:cNvSpPr>
          <p:nvPr/>
        </p:nvSpPr>
        <p:spPr bwMode="auto">
          <a:xfrm>
            <a:off x="5435600" y="2565400"/>
            <a:ext cx="2951163" cy="1295400"/>
          </a:xfrm>
          <a:prstGeom prst="rect">
            <a:avLst/>
          </a:prstGeom>
          <a:solidFill>
            <a:srgbClr val="FFEABF"/>
          </a:solidFill>
          <a:ln w="12700" cap="sq">
            <a:solidFill>
              <a:srgbClr val="000000"/>
            </a:solidFill>
            <a:miter lim="800000"/>
            <a:headEnd type="none" w="sm" len="sm"/>
            <a:tailEnd type="none" w="sm" len="sm"/>
          </a:ln>
        </p:spPr>
        <p:txBody>
          <a:bodyPr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eaLnBrk="1" hangingPunct="1">
              <a:spcBef>
                <a:spcPct val="0"/>
              </a:spcBef>
              <a:buFontTx/>
              <a:buNone/>
            </a:pPr>
            <a:r>
              <a:rPr lang="es-ES_tradnl" altLang="es-ES" sz="1600">
                <a:solidFill>
                  <a:srgbClr val="000000"/>
                </a:solidFill>
              </a:rPr>
              <a:t>rutina_servicio_interrupcion()</a:t>
            </a:r>
            <a:br>
              <a:rPr lang="es-ES_tradnl" altLang="es-ES" sz="1600">
                <a:solidFill>
                  <a:srgbClr val="000000"/>
                </a:solidFill>
              </a:rPr>
            </a:br>
            <a:r>
              <a:rPr lang="es-ES_tradnl" altLang="es-ES" sz="1600">
                <a:solidFill>
                  <a:srgbClr val="000000"/>
                </a:solidFill>
              </a:rPr>
              <a:t>{</a:t>
            </a:r>
          </a:p>
          <a:p>
            <a:pPr eaLnBrk="1" hangingPunct="1">
              <a:spcBef>
                <a:spcPct val="0"/>
              </a:spcBef>
              <a:buFontTx/>
              <a:buNone/>
            </a:pPr>
            <a:r>
              <a:rPr lang="es-ES_tradnl" altLang="es-ES" sz="1600">
                <a:solidFill>
                  <a:srgbClr val="000000"/>
                </a:solidFill>
              </a:rPr>
              <a:t>…</a:t>
            </a:r>
          </a:p>
          <a:p>
            <a:pPr eaLnBrk="1" hangingPunct="1">
              <a:spcBef>
                <a:spcPct val="0"/>
              </a:spcBef>
              <a:buFontTx/>
              <a:buNone/>
            </a:pPr>
            <a:r>
              <a:rPr lang="es-ES_tradnl" altLang="es-ES" sz="1600">
                <a:solidFill>
                  <a:srgbClr val="000000"/>
                </a:solidFill>
              </a:rPr>
              <a:t>}</a:t>
            </a:r>
          </a:p>
        </p:txBody>
      </p:sp>
      <p:graphicFrame>
        <p:nvGraphicFramePr>
          <p:cNvPr id="1704997" name="Group 37"/>
          <p:cNvGraphicFramePr>
            <a:graphicFrameLocks noGrp="1"/>
          </p:cNvGraphicFramePr>
          <p:nvPr/>
        </p:nvGraphicFramePr>
        <p:xfrm>
          <a:off x="5868988" y="4679950"/>
          <a:ext cx="2160587" cy="1471624"/>
        </p:xfrm>
        <a:graphic>
          <a:graphicData uri="http://schemas.openxmlformats.org/drawingml/2006/table">
            <a:tbl>
              <a:tblPr/>
              <a:tblGrid>
                <a:gridCol w="704850"/>
                <a:gridCol w="703262"/>
                <a:gridCol w="752475"/>
              </a:tblGrid>
              <a:tr h="36790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1" i="0" u="none" strike="noStrike" cap="none" normalizeH="0" baseline="-25000" smtClean="0">
                        <a:ln>
                          <a:noFill/>
                        </a:ln>
                        <a:solidFill>
                          <a:srgbClr val="000099"/>
                        </a:solidFill>
                        <a:effectLst/>
                        <a:latin typeface="Arial" charset="0"/>
                      </a:endParaRP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1" i="0" u="none" strike="noStrike" cap="none" normalizeH="0" baseline="0" smtClean="0">
                        <a:ln>
                          <a:noFill/>
                        </a:ln>
                        <a:solidFill>
                          <a:srgbClr val="000099"/>
                        </a:solidFill>
                        <a:effectLst/>
                        <a:latin typeface="Arial" charset="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1" i="0" u="none" strike="noStrike" cap="none" normalizeH="0" baseline="0" smtClean="0">
                        <a:ln>
                          <a:noFill/>
                        </a:ln>
                        <a:solidFill>
                          <a:srgbClr val="000099"/>
                        </a:solidFill>
                        <a:effectLst/>
                        <a:latin typeface="Arial" charset="0"/>
                      </a:endParaRP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r>
              <a:tr h="36790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6790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6790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r>
            </a:tbl>
          </a:graphicData>
        </a:graphic>
      </p:graphicFrame>
      <p:sp>
        <p:nvSpPr>
          <p:cNvPr id="1704999" name="Text Box 39"/>
          <p:cNvSpPr txBox="1">
            <a:spLocks noChangeArrowheads="1"/>
          </p:cNvSpPr>
          <p:nvPr/>
        </p:nvSpPr>
        <p:spPr bwMode="auto">
          <a:xfrm rot="2034197">
            <a:off x="5895975" y="5202238"/>
            <a:ext cx="21875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b="1">
                <a:solidFill>
                  <a:schemeClr val="tx1"/>
                </a:solidFill>
              </a:rPr>
              <a:t>Tabla de procesos</a:t>
            </a:r>
          </a:p>
        </p:txBody>
      </p:sp>
      <p:sp>
        <p:nvSpPr>
          <p:cNvPr id="1705000" name="Rectangle 40"/>
          <p:cNvSpPr>
            <a:spLocks noChangeArrowheads="1"/>
          </p:cNvSpPr>
          <p:nvPr/>
        </p:nvSpPr>
        <p:spPr bwMode="auto">
          <a:xfrm>
            <a:off x="1187450" y="4438650"/>
            <a:ext cx="4176713" cy="1798638"/>
          </a:xfrm>
          <a:prstGeom prst="rect">
            <a:avLst/>
          </a:prstGeom>
          <a:solidFill>
            <a:srgbClr val="FFEABF"/>
          </a:solidFill>
          <a:ln w="12700" algn="ctr">
            <a:solidFill>
              <a:srgbClr val="000000"/>
            </a:solidFill>
            <a:miter lim="800000"/>
            <a:headEnd/>
            <a:tailEnd/>
          </a:ln>
        </p:spPr>
        <p:txBody>
          <a:bodyPr wrap="none" lIns="90000" tIns="46800" rIns="90000" bIns="46800"/>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eaLnBrk="1" hangingPunct="1">
              <a:spcBef>
                <a:spcPct val="0"/>
              </a:spcBef>
              <a:buFontTx/>
              <a:buNone/>
            </a:pPr>
            <a:r>
              <a:rPr lang="es-ES" altLang="es-ES" sz="1800">
                <a:solidFill>
                  <a:schemeClr val="tx1"/>
                </a:solidFill>
              </a:rPr>
              <a:t>Administración de archivos</a:t>
            </a:r>
            <a:br>
              <a:rPr lang="es-ES" altLang="es-ES" sz="1800">
                <a:solidFill>
                  <a:schemeClr val="tx1"/>
                </a:solidFill>
              </a:rPr>
            </a:br>
            <a:endParaRPr lang="es-ES" altLang="es-ES" sz="1800">
              <a:solidFill>
                <a:schemeClr val="tx1"/>
              </a:solidFill>
            </a:endParaRPr>
          </a:p>
        </p:txBody>
      </p:sp>
      <p:graphicFrame>
        <p:nvGraphicFramePr>
          <p:cNvPr id="1705025" name="Group 65"/>
          <p:cNvGraphicFramePr>
            <a:graphicFrameLocks noGrp="1"/>
          </p:cNvGraphicFramePr>
          <p:nvPr/>
        </p:nvGraphicFramePr>
        <p:xfrm>
          <a:off x="1692275" y="4868863"/>
          <a:ext cx="2160588" cy="1103370"/>
        </p:xfrm>
        <a:graphic>
          <a:graphicData uri="http://schemas.openxmlformats.org/drawingml/2006/table">
            <a:tbl>
              <a:tblPr/>
              <a:tblGrid>
                <a:gridCol w="704850"/>
                <a:gridCol w="703263"/>
                <a:gridCol w="752475"/>
              </a:tblGrid>
              <a:tr h="367771">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1" i="0" u="none" strike="noStrike" cap="none" normalizeH="0" baseline="-25000" smtClean="0">
                        <a:ln>
                          <a:noFill/>
                        </a:ln>
                        <a:solidFill>
                          <a:srgbClr val="000099"/>
                        </a:solidFill>
                        <a:effectLst/>
                        <a:latin typeface="Arial" charset="0"/>
                      </a:endParaRPr>
                    </a:p>
                  </a:txBody>
                  <a:tcPr marL="90000" marR="90000" marT="46735" marB="4673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1" i="0" u="none" strike="noStrike" cap="none" normalizeH="0" baseline="0" smtClean="0">
                        <a:ln>
                          <a:noFill/>
                        </a:ln>
                        <a:solidFill>
                          <a:srgbClr val="000099"/>
                        </a:solidFill>
                        <a:effectLst/>
                        <a:latin typeface="Arial" charset="0"/>
                      </a:endParaRPr>
                    </a:p>
                  </a:txBody>
                  <a:tcPr marL="90000" marR="90000" marT="46735" marB="467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1" i="0" u="none" strike="noStrike" cap="none" normalizeH="0" baseline="0" smtClean="0">
                        <a:ln>
                          <a:noFill/>
                        </a:ln>
                        <a:solidFill>
                          <a:srgbClr val="000099"/>
                        </a:solidFill>
                        <a:effectLst/>
                        <a:latin typeface="Arial" charset="0"/>
                      </a:endParaRPr>
                    </a:p>
                  </a:txBody>
                  <a:tcPr marL="90000" marR="90000" marT="46735" marB="4673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33"/>
                    </a:solidFill>
                  </a:tcPr>
                </a:tc>
              </a:tr>
              <a:tr h="367771">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35" marB="4673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35" marB="467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35" marB="4673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67771">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35" marB="4673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35" marB="467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s-ES" sz="1800" b="0" i="0" u="none" strike="noStrike" cap="none" normalizeH="0" baseline="0" smtClean="0">
                        <a:ln>
                          <a:noFill/>
                        </a:ln>
                        <a:solidFill>
                          <a:srgbClr val="000099"/>
                        </a:solidFill>
                        <a:effectLst/>
                        <a:latin typeface="Arial" charset="0"/>
                      </a:endParaRPr>
                    </a:p>
                  </a:txBody>
                  <a:tcPr marL="90000" marR="90000" marT="46735" marB="4673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r>
            </a:tbl>
          </a:graphicData>
        </a:graphic>
      </p:graphicFrame>
      <p:sp>
        <p:nvSpPr>
          <p:cNvPr id="1705026" name="Text Box 66"/>
          <p:cNvSpPr txBox="1">
            <a:spLocks noChangeArrowheads="1"/>
          </p:cNvSpPr>
          <p:nvPr/>
        </p:nvSpPr>
        <p:spPr bwMode="auto">
          <a:xfrm rot="995045">
            <a:off x="1763713" y="5300663"/>
            <a:ext cx="21113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b="1">
                <a:solidFill>
                  <a:schemeClr val="tx1"/>
                </a:solidFill>
              </a:rPr>
              <a:t>Tabla de archivos</a:t>
            </a:r>
          </a:p>
        </p:txBody>
      </p:sp>
      <p:sp>
        <p:nvSpPr>
          <p:cNvPr id="1705027" name="AutoShape 67"/>
          <p:cNvSpPr>
            <a:spLocks noChangeArrowheads="1"/>
          </p:cNvSpPr>
          <p:nvPr/>
        </p:nvSpPr>
        <p:spPr bwMode="auto">
          <a:xfrm>
            <a:off x="1979613" y="3357563"/>
            <a:ext cx="431800" cy="792162"/>
          </a:xfrm>
          <a:prstGeom prst="curvedRightArrow">
            <a:avLst>
              <a:gd name="adj1" fmla="val 36691"/>
              <a:gd name="adj2" fmla="val 73382"/>
              <a:gd name="adj3" fmla="val 33333"/>
            </a:avLst>
          </a:prstGeom>
          <a:solidFill>
            <a:schemeClr val="accent1"/>
          </a:solidFill>
          <a:ln w="12700">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sp>
        <p:nvSpPr>
          <p:cNvPr id="1705028" name="AutoShape 68"/>
          <p:cNvSpPr>
            <a:spLocks noChangeArrowheads="1"/>
          </p:cNvSpPr>
          <p:nvPr/>
        </p:nvSpPr>
        <p:spPr bwMode="auto">
          <a:xfrm rot="191613">
            <a:off x="3924300" y="3860800"/>
            <a:ext cx="1368425" cy="287338"/>
          </a:xfrm>
          <a:prstGeom prst="rightArrow">
            <a:avLst>
              <a:gd name="adj1" fmla="val 50000"/>
              <a:gd name="adj2" fmla="val 119061"/>
            </a:avLst>
          </a:prstGeom>
          <a:solidFill>
            <a:schemeClr val="accent1"/>
          </a:solidFill>
          <a:ln w="12700" algn="ctr">
            <a:solidFill>
              <a:srgbClr val="000000"/>
            </a:solidFill>
            <a:miter lim="800000"/>
            <a:headEnd/>
            <a:tailEnd/>
          </a:ln>
        </p:spPr>
        <p:txBody>
          <a:bodyPr wrap="none" lIns="90000" tIns="46800" rIns="90000" bIns="46800" anchor="ct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2800">
              <a:solidFill>
                <a:schemeClr val="tx1"/>
              </a:solidFill>
            </a:endParaRPr>
          </a:p>
        </p:txBody>
      </p:sp>
      <p:cxnSp>
        <p:nvCxnSpPr>
          <p:cNvPr id="1705029" name="AutoShape 69"/>
          <p:cNvCxnSpPr>
            <a:cxnSpLocks noChangeShapeType="1"/>
            <a:stCxn id="1704969" idx="1"/>
            <a:endCxn id="1705026" idx="1"/>
          </p:cNvCxnSpPr>
          <p:nvPr/>
        </p:nvCxnSpPr>
        <p:spPr bwMode="auto">
          <a:xfrm rot="10800000" flipV="1">
            <a:off x="1806575" y="4364038"/>
            <a:ext cx="533400" cy="817562"/>
          </a:xfrm>
          <a:prstGeom prst="curvedConnector3">
            <a:avLst>
              <a:gd name="adj1" fmla="val 15268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705030" name="AutoShape 70"/>
          <p:cNvCxnSpPr>
            <a:cxnSpLocks noChangeShapeType="1"/>
            <a:stCxn id="1705028" idx="1"/>
            <a:endCxn id="1704999" idx="2"/>
          </p:cNvCxnSpPr>
          <p:nvPr/>
        </p:nvCxnSpPr>
        <p:spPr bwMode="auto">
          <a:xfrm rot="10800000" flipH="1" flipV="1">
            <a:off x="3924300" y="3965575"/>
            <a:ext cx="2962275" cy="1571625"/>
          </a:xfrm>
          <a:prstGeom prst="curvedConnector4">
            <a:avLst>
              <a:gd name="adj1" fmla="val 12968"/>
              <a:gd name="adj2" fmla="val 100704"/>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1" name="1 Título"/>
          <p:cNvSpPr>
            <a:spLocks noGrp="1"/>
          </p:cNvSpPr>
          <p:nvPr>
            <p:ph type="title"/>
          </p:nvPr>
        </p:nvSpPr>
        <p:spPr/>
        <p:txBody>
          <a:bodyPr>
            <a:normAutofit fontScale="90000"/>
          </a:bodyPr>
          <a:lstStyle/>
          <a:p>
            <a:r>
              <a:rPr lang="en-GB" dirty="0" err="1" smtClean="0"/>
              <a:t>Modelo</a:t>
            </a:r>
            <a:r>
              <a:rPr lang="en-GB" dirty="0" smtClean="0"/>
              <a:t> </a:t>
            </a:r>
            <a:r>
              <a:rPr lang="en-GB" dirty="0" err="1" smtClean="0"/>
              <a:t>monolítico</a:t>
            </a:r>
            <a:endParaRPr lang="en-GB" dirty="0"/>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84</a:t>
            </a:fld>
            <a:endParaRPr lang="es-ES" dirty="0"/>
          </a:p>
        </p:txBody>
      </p:sp>
    </p:spTree>
    <p:extLst>
      <p:ext uri="{BB962C8B-B14F-4D97-AF65-F5344CB8AC3E}">
        <p14:creationId xmlns:p14="http://schemas.microsoft.com/office/powerpoint/2010/main" val="18326153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04966"/>
                                        </p:tgtEl>
                                        <p:attrNameLst>
                                          <p:attrName>style.visibility</p:attrName>
                                        </p:attrNameLst>
                                      </p:cBhvr>
                                      <p:to>
                                        <p:strVal val="visible"/>
                                      </p:to>
                                    </p:set>
                                    <p:animEffect transition="in" filter="dissolve">
                                      <p:cBhvr>
                                        <p:cTn id="7" dur="500"/>
                                        <p:tgtEl>
                                          <p:spTgt spid="1704966"/>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704967"/>
                                        </p:tgtEl>
                                        <p:attrNameLst>
                                          <p:attrName>style.visibility</p:attrName>
                                        </p:attrNameLst>
                                      </p:cBhvr>
                                      <p:to>
                                        <p:strVal val="visible"/>
                                      </p:to>
                                    </p:set>
                                    <p:anim calcmode="lin" valueType="num">
                                      <p:cBhvr>
                                        <p:cTn id="11" dur="500" fill="hold"/>
                                        <p:tgtEl>
                                          <p:spTgt spid="1704967"/>
                                        </p:tgtEl>
                                        <p:attrNameLst>
                                          <p:attrName>ppt_w</p:attrName>
                                        </p:attrNameLst>
                                      </p:cBhvr>
                                      <p:tavLst>
                                        <p:tav tm="0">
                                          <p:val>
                                            <p:fltVal val="0"/>
                                          </p:val>
                                        </p:tav>
                                        <p:tav tm="100000">
                                          <p:val>
                                            <p:strVal val="#ppt_w"/>
                                          </p:val>
                                        </p:tav>
                                      </p:tavLst>
                                    </p:anim>
                                    <p:anim calcmode="lin" valueType="num">
                                      <p:cBhvr>
                                        <p:cTn id="12" dur="500" fill="hold"/>
                                        <p:tgtEl>
                                          <p:spTgt spid="1704967"/>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704968"/>
                                        </p:tgtEl>
                                        <p:attrNameLst>
                                          <p:attrName>style.visibility</p:attrName>
                                        </p:attrNameLst>
                                      </p:cBhvr>
                                      <p:to>
                                        <p:strVal val="visible"/>
                                      </p:to>
                                    </p:set>
                                    <p:anim calcmode="lin" valueType="num">
                                      <p:cBhvr>
                                        <p:cTn id="16" dur="500" fill="hold"/>
                                        <p:tgtEl>
                                          <p:spTgt spid="1704968"/>
                                        </p:tgtEl>
                                        <p:attrNameLst>
                                          <p:attrName>ppt_w</p:attrName>
                                        </p:attrNameLst>
                                      </p:cBhvr>
                                      <p:tavLst>
                                        <p:tav tm="0">
                                          <p:val>
                                            <p:fltVal val="0"/>
                                          </p:val>
                                        </p:tav>
                                        <p:tav tm="100000">
                                          <p:val>
                                            <p:strVal val="#ppt_w"/>
                                          </p:val>
                                        </p:tav>
                                      </p:tavLst>
                                    </p:anim>
                                    <p:anim calcmode="lin" valueType="num">
                                      <p:cBhvr>
                                        <p:cTn id="17" dur="500" fill="hold"/>
                                        <p:tgtEl>
                                          <p:spTgt spid="1704968"/>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704969"/>
                                        </p:tgtEl>
                                        <p:attrNameLst>
                                          <p:attrName>style.visibility</p:attrName>
                                        </p:attrNameLst>
                                      </p:cBhvr>
                                      <p:to>
                                        <p:strVal val="visible"/>
                                      </p:to>
                                    </p:set>
                                    <p:anim calcmode="lin" valueType="num">
                                      <p:cBhvr>
                                        <p:cTn id="21" dur="500" fill="hold"/>
                                        <p:tgtEl>
                                          <p:spTgt spid="1704969"/>
                                        </p:tgtEl>
                                        <p:attrNameLst>
                                          <p:attrName>ppt_w</p:attrName>
                                        </p:attrNameLst>
                                      </p:cBhvr>
                                      <p:tavLst>
                                        <p:tav tm="0">
                                          <p:val>
                                            <p:fltVal val="0"/>
                                          </p:val>
                                        </p:tav>
                                        <p:tav tm="100000">
                                          <p:val>
                                            <p:strVal val="#ppt_w"/>
                                          </p:val>
                                        </p:tav>
                                      </p:tavLst>
                                    </p:anim>
                                    <p:anim calcmode="lin" valueType="num">
                                      <p:cBhvr>
                                        <p:cTn id="22" dur="500" fill="hold"/>
                                        <p:tgtEl>
                                          <p:spTgt spid="1704969"/>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1704971"/>
                                        </p:tgtEl>
                                        <p:attrNameLst>
                                          <p:attrName>style.visibility</p:attrName>
                                        </p:attrNameLst>
                                      </p:cBhvr>
                                      <p:to>
                                        <p:strVal val="visible"/>
                                      </p:to>
                                    </p:set>
                                    <p:anim calcmode="lin" valueType="num">
                                      <p:cBhvr>
                                        <p:cTn id="26" dur="500" fill="hold"/>
                                        <p:tgtEl>
                                          <p:spTgt spid="1704971"/>
                                        </p:tgtEl>
                                        <p:attrNameLst>
                                          <p:attrName>ppt_w</p:attrName>
                                        </p:attrNameLst>
                                      </p:cBhvr>
                                      <p:tavLst>
                                        <p:tav tm="0">
                                          <p:val>
                                            <p:fltVal val="0"/>
                                          </p:val>
                                        </p:tav>
                                        <p:tav tm="100000">
                                          <p:val>
                                            <p:strVal val="#ppt_w"/>
                                          </p:val>
                                        </p:tav>
                                      </p:tavLst>
                                    </p:anim>
                                    <p:anim calcmode="lin" valueType="num">
                                      <p:cBhvr>
                                        <p:cTn id="27" dur="500" fill="hold"/>
                                        <p:tgtEl>
                                          <p:spTgt spid="1704971"/>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1704970"/>
                                        </p:tgtEl>
                                        <p:attrNameLst>
                                          <p:attrName>style.visibility</p:attrName>
                                        </p:attrNameLst>
                                      </p:cBhvr>
                                      <p:to>
                                        <p:strVal val="visible"/>
                                      </p:to>
                                    </p:set>
                                    <p:anim calcmode="lin" valueType="num">
                                      <p:cBhvr>
                                        <p:cTn id="31" dur="500" fill="hold"/>
                                        <p:tgtEl>
                                          <p:spTgt spid="1704970"/>
                                        </p:tgtEl>
                                        <p:attrNameLst>
                                          <p:attrName>ppt_w</p:attrName>
                                        </p:attrNameLst>
                                      </p:cBhvr>
                                      <p:tavLst>
                                        <p:tav tm="0">
                                          <p:val>
                                            <p:fltVal val="0"/>
                                          </p:val>
                                        </p:tav>
                                        <p:tav tm="100000">
                                          <p:val>
                                            <p:strVal val="#ppt_w"/>
                                          </p:val>
                                        </p:tav>
                                      </p:tavLst>
                                    </p:anim>
                                    <p:anim calcmode="lin" valueType="num">
                                      <p:cBhvr>
                                        <p:cTn id="32" dur="500" fill="hold"/>
                                        <p:tgtEl>
                                          <p:spTgt spid="1704970"/>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704999"/>
                                        </p:tgtEl>
                                        <p:attrNameLst>
                                          <p:attrName>style.visibility</p:attrName>
                                        </p:attrNameLst>
                                      </p:cBhvr>
                                      <p:to>
                                        <p:strVal val="visible"/>
                                      </p:to>
                                    </p:set>
                                    <p:anim calcmode="lin" valueType="num">
                                      <p:cBhvr>
                                        <p:cTn id="35" dur="500" fill="hold"/>
                                        <p:tgtEl>
                                          <p:spTgt spid="1704999"/>
                                        </p:tgtEl>
                                        <p:attrNameLst>
                                          <p:attrName>ppt_w</p:attrName>
                                        </p:attrNameLst>
                                      </p:cBhvr>
                                      <p:tavLst>
                                        <p:tav tm="0">
                                          <p:val>
                                            <p:fltVal val="0"/>
                                          </p:val>
                                        </p:tav>
                                        <p:tav tm="100000">
                                          <p:val>
                                            <p:strVal val="#ppt_w"/>
                                          </p:val>
                                        </p:tav>
                                      </p:tavLst>
                                    </p:anim>
                                    <p:anim calcmode="lin" valueType="num">
                                      <p:cBhvr>
                                        <p:cTn id="36" dur="500" fill="hold"/>
                                        <p:tgtEl>
                                          <p:spTgt spid="1704999"/>
                                        </p:tgtEl>
                                        <p:attrNameLst>
                                          <p:attrName>ppt_h</p:attrName>
                                        </p:attrNameLst>
                                      </p:cBhvr>
                                      <p:tavLst>
                                        <p:tav tm="0">
                                          <p:val>
                                            <p:flt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1704997"/>
                                        </p:tgtEl>
                                        <p:attrNameLst>
                                          <p:attrName>style.visibility</p:attrName>
                                        </p:attrNameLst>
                                      </p:cBhvr>
                                      <p:to>
                                        <p:strVal val="visible"/>
                                      </p:to>
                                    </p:set>
                                    <p:anim calcmode="lin" valueType="num">
                                      <p:cBhvr>
                                        <p:cTn id="39" dur="500" fill="hold"/>
                                        <p:tgtEl>
                                          <p:spTgt spid="1704997"/>
                                        </p:tgtEl>
                                        <p:attrNameLst>
                                          <p:attrName>ppt_w</p:attrName>
                                        </p:attrNameLst>
                                      </p:cBhvr>
                                      <p:tavLst>
                                        <p:tav tm="0">
                                          <p:val>
                                            <p:fltVal val="0"/>
                                          </p:val>
                                        </p:tav>
                                        <p:tav tm="100000">
                                          <p:val>
                                            <p:strVal val="#ppt_w"/>
                                          </p:val>
                                        </p:tav>
                                      </p:tavLst>
                                    </p:anim>
                                    <p:anim calcmode="lin" valueType="num">
                                      <p:cBhvr>
                                        <p:cTn id="40" dur="500" fill="hold"/>
                                        <p:tgtEl>
                                          <p:spTgt spid="1704997"/>
                                        </p:tgtEl>
                                        <p:attrNameLst>
                                          <p:attrName>ppt_h</p:attrName>
                                        </p:attrNameLst>
                                      </p:cBhvr>
                                      <p:tavLst>
                                        <p:tav tm="0">
                                          <p:val>
                                            <p:fltVal val="0"/>
                                          </p:val>
                                        </p:tav>
                                        <p:tav tm="100000">
                                          <p:val>
                                            <p:strVal val="#ppt_h"/>
                                          </p:val>
                                        </p:tav>
                                      </p:tavLst>
                                    </p:anim>
                                  </p:childTnLst>
                                </p:cTn>
                              </p:par>
                            </p:childTnLst>
                          </p:cTn>
                        </p:par>
                        <p:par>
                          <p:cTn id="41" fill="hold" nodeType="afterGroup">
                            <p:stCondLst>
                              <p:cond delay="3000"/>
                            </p:stCondLst>
                            <p:childTnLst>
                              <p:par>
                                <p:cTn id="42" presetID="23" presetClass="entr" presetSubtype="16" fill="hold" grpId="0" nodeType="afterEffect">
                                  <p:stCondLst>
                                    <p:cond delay="0"/>
                                  </p:stCondLst>
                                  <p:childTnLst>
                                    <p:set>
                                      <p:cBhvr>
                                        <p:cTn id="43" dur="1" fill="hold">
                                          <p:stCondLst>
                                            <p:cond delay="0"/>
                                          </p:stCondLst>
                                        </p:cTn>
                                        <p:tgtEl>
                                          <p:spTgt spid="1705000"/>
                                        </p:tgtEl>
                                        <p:attrNameLst>
                                          <p:attrName>style.visibility</p:attrName>
                                        </p:attrNameLst>
                                      </p:cBhvr>
                                      <p:to>
                                        <p:strVal val="visible"/>
                                      </p:to>
                                    </p:set>
                                    <p:anim calcmode="lin" valueType="num">
                                      <p:cBhvr>
                                        <p:cTn id="44" dur="500" fill="hold"/>
                                        <p:tgtEl>
                                          <p:spTgt spid="1705000"/>
                                        </p:tgtEl>
                                        <p:attrNameLst>
                                          <p:attrName>ppt_w</p:attrName>
                                        </p:attrNameLst>
                                      </p:cBhvr>
                                      <p:tavLst>
                                        <p:tav tm="0">
                                          <p:val>
                                            <p:fltVal val="0"/>
                                          </p:val>
                                        </p:tav>
                                        <p:tav tm="100000">
                                          <p:val>
                                            <p:strVal val="#ppt_w"/>
                                          </p:val>
                                        </p:tav>
                                      </p:tavLst>
                                    </p:anim>
                                    <p:anim calcmode="lin" valueType="num">
                                      <p:cBhvr>
                                        <p:cTn id="45" dur="500" fill="hold"/>
                                        <p:tgtEl>
                                          <p:spTgt spid="1705000"/>
                                        </p:tgtEl>
                                        <p:attrNameLst>
                                          <p:attrName>ppt_h</p:attrName>
                                        </p:attrNameLst>
                                      </p:cBhvr>
                                      <p:tavLst>
                                        <p:tav tm="0">
                                          <p:val>
                                            <p:fltVal val="0"/>
                                          </p:val>
                                        </p:tav>
                                        <p:tav tm="100000">
                                          <p:val>
                                            <p:strVal val="#ppt_h"/>
                                          </p:val>
                                        </p:tav>
                                      </p:tavLst>
                                    </p:anim>
                                  </p:childTnLst>
                                </p:cTn>
                              </p:par>
                              <p:par>
                                <p:cTn id="46" presetID="23" presetClass="entr" presetSubtype="16" fill="hold" nodeType="withEffect">
                                  <p:stCondLst>
                                    <p:cond delay="0"/>
                                  </p:stCondLst>
                                  <p:childTnLst>
                                    <p:set>
                                      <p:cBhvr>
                                        <p:cTn id="47" dur="1" fill="hold">
                                          <p:stCondLst>
                                            <p:cond delay="0"/>
                                          </p:stCondLst>
                                        </p:cTn>
                                        <p:tgtEl>
                                          <p:spTgt spid="1705025"/>
                                        </p:tgtEl>
                                        <p:attrNameLst>
                                          <p:attrName>style.visibility</p:attrName>
                                        </p:attrNameLst>
                                      </p:cBhvr>
                                      <p:to>
                                        <p:strVal val="visible"/>
                                      </p:to>
                                    </p:set>
                                    <p:anim calcmode="lin" valueType="num">
                                      <p:cBhvr>
                                        <p:cTn id="48" dur="500" fill="hold"/>
                                        <p:tgtEl>
                                          <p:spTgt spid="1705025"/>
                                        </p:tgtEl>
                                        <p:attrNameLst>
                                          <p:attrName>ppt_w</p:attrName>
                                        </p:attrNameLst>
                                      </p:cBhvr>
                                      <p:tavLst>
                                        <p:tav tm="0">
                                          <p:val>
                                            <p:fltVal val="0"/>
                                          </p:val>
                                        </p:tav>
                                        <p:tav tm="100000">
                                          <p:val>
                                            <p:strVal val="#ppt_w"/>
                                          </p:val>
                                        </p:tav>
                                      </p:tavLst>
                                    </p:anim>
                                    <p:anim calcmode="lin" valueType="num">
                                      <p:cBhvr>
                                        <p:cTn id="49" dur="500" fill="hold"/>
                                        <p:tgtEl>
                                          <p:spTgt spid="1705025"/>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0"/>
                                  </p:stCondLst>
                                  <p:childTnLst>
                                    <p:set>
                                      <p:cBhvr>
                                        <p:cTn id="51" dur="1" fill="hold">
                                          <p:stCondLst>
                                            <p:cond delay="0"/>
                                          </p:stCondLst>
                                        </p:cTn>
                                        <p:tgtEl>
                                          <p:spTgt spid="1705026"/>
                                        </p:tgtEl>
                                        <p:attrNameLst>
                                          <p:attrName>style.visibility</p:attrName>
                                        </p:attrNameLst>
                                      </p:cBhvr>
                                      <p:to>
                                        <p:strVal val="visible"/>
                                      </p:to>
                                    </p:set>
                                    <p:anim calcmode="lin" valueType="num">
                                      <p:cBhvr>
                                        <p:cTn id="52" dur="500" fill="hold"/>
                                        <p:tgtEl>
                                          <p:spTgt spid="1705026"/>
                                        </p:tgtEl>
                                        <p:attrNameLst>
                                          <p:attrName>ppt_w</p:attrName>
                                        </p:attrNameLst>
                                      </p:cBhvr>
                                      <p:tavLst>
                                        <p:tav tm="0">
                                          <p:val>
                                            <p:fltVal val="0"/>
                                          </p:val>
                                        </p:tav>
                                        <p:tav tm="100000">
                                          <p:val>
                                            <p:strVal val="#ppt_w"/>
                                          </p:val>
                                        </p:tav>
                                      </p:tavLst>
                                    </p:anim>
                                    <p:anim calcmode="lin" valueType="num">
                                      <p:cBhvr>
                                        <p:cTn id="53" dur="500" fill="hold"/>
                                        <p:tgtEl>
                                          <p:spTgt spid="1705026"/>
                                        </p:tgtEl>
                                        <p:attrNameLst>
                                          <p:attrName>ppt_h</p:attrName>
                                        </p:attrNameLst>
                                      </p:cBhvr>
                                      <p:tavLst>
                                        <p:tav tm="0">
                                          <p:val>
                                            <p:fltVal val="0"/>
                                          </p:val>
                                        </p:tav>
                                        <p:tav tm="100000">
                                          <p:val>
                                            <p:strVal val="#ppt_h"/>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705027"/>
                                        </p:tgtEl>
                                        <p:attrNameLst>
                                          <p:attrName>style.visibility</p:attrName>
                                        </p:attrNameLst>
                                      </p:cBhvr>
                                      <p:to>
                                        <p:strVal val="visible"/>
                                      </p:to>
                                    </p:set>
                                    <p:animEffect transition="in" filter="wipe(up)">
                                      <p:cBhvr>
                                        <p:cTn id="58" dur="500"/>
                                        <p:tgtEl>
                                          <p:spTgt spid="1705027"/>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7" presetClass="entr" presetSubtype="8" fill="hold" grpId="0" nodeType="clickEffect">
                                  <p:stCondLst>
                                    <p:cond delay="0"/>
                                  </p:stCondLst>
                                  <p:childTnLst>
                                    <p:set>
                                      <p:cBhvr>
                                        <p:cTn id="62" dur="1" fill="hold">
                                          <p:stCondLst>
                                            <p:cond delay="0"/>
                                          </p:stCondLst>
                                        </p:cTn>
                                        <p:tgtEl>
                                          <p:spTgt spid="1705028"/>
                                        </p:tgtEl>
                                        <p:attrNameLst>
                                          <p:attrName>style.visibility</p:attrName>
                                        </p:attrNameLst>
                                      </p:cBhvr>
                                      <p:to>
                                        <p:strVal val="visible"/>
                                      </p:to>
                                    </p:set>
                                    <p:anim calcmode="lin" valueType="num">
                                      <p:cBhvr>
                                        <p:cTn id="63" dur="500" fill="hold"/>
                                        <p:tgtEl>
                                          <p:spTgt spid="1705028"/>
                                        </p:tgtEl>
                                        <p:attrNameLst>
                                          <p:attrName>ppt_x</p:attrName>
                                        </p:attrNameLst>
                                      </p:cBhvr>
                                      <p:tavLst>
                                        <p:tav tm="0">
                                          <p:val>
                                            <p:strVal val="#ppt_x-#ppt_w/2"/>
                                          </p:val>
                                        </p:tav>
                                        <p:tav tm="100000">
                                          <p:val>
                                            <p:strVal val="#ppt_x"/>
                                          </p:val>
                                        </p:tav>
                                      </p:tavLst>
                                    </p:anim>
                                    <p:anim calcmode="lin" valueType="num">
                                      <p:cBhvr>
                                        <p:cTn id="64" dur="500" fill="hold"/>
                                        <p:tgtEl>
                                          <p:spTgt spid="1705028"/>
                                        </p:tgtEl>
                                        <p:attrNameLst>
                                          <p:attrName>ppt_y</p:attrName>
                                        </p:attrNameLst>
                                      </p:cBhvr>
                                      <p:tavLst>
                                        <p:tav tm="0">
                                          <p:val>
                                            <p:strVal val="#ppt_y"/>
                                          </p:val>
                                        </p:tav>
                                        <p:tav tm="100000">
                                          <p:val>
                                            <p:strVal val="#ppt_y"/>
                                          </p:val>
                                        </p:tav>
                                      </p:tavLst>
                                    </p:anim>
                                    <p:anim calcmode="lin" valueType="num">
                                      <p:cBhvr>
                                        <p:cTn id="65" dur="500" fill="hold"/>
                                        <p:tgtEl>
                                          <p:spTgt spid="1705028"/>
                                        </p:tgtEl>
                                        <p:attrNameLst>
                                          <p:attrName>ppt_w</p:attrName>
                                        </p:attrNameLst>
                                      </p:cBhvr>
                                      <p:tavLst>
                                        <p:tav tm="0">
                                          <p:val>
                                            <p:fltVal val="0"/>
                                          </p:val>
                                        </p:tav>
                                        <p:tav tm="100000">
                                          <p:val>
                                            <p:strVal val="#ppt_w"/>
                                          </p:val>
                                        </p:tav>
                                      </p:tavLst>
                                    </p:anim>
                                    <p:anim calcmode="lin" valueType="num">
                                      <p:cBhvr>
                                        <p:cTn id="66" dur="500" fill="hold"/>
                                        <p:tgtEl>
                                          <p:spTgt spid="1705028"/>
                                        </p:tgtEl>
                                        <p:attrNameLst>
                                          <p:attrName>ppt_h</p:attrName>
                                        </p:attrNameLst>
                                      </p:cBhvr>
                                      <p:tavLst>
                                        <p:tav tm="0">
                                          <p:val>
                                            <p:strVal val="#ppt_h"/>
                                          </p:val>
                                        </p:tav>
                                        <p:tav tm="100000">
                                          <p:val>
                                            <p:strVal val="#ppt_h"/>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2" presetClass="entr" presetSubtype="1" fill="hold" nodeType="clickEffect">
                                  <p:stCondLst>
                                    <p:cond delay="0"/>
                                  </p:stCondLst>
                                  <p:childTnLst>
                                    <p:set>
                                      <p:cBhvr>
                                        <p:cTn id="70" dur="1" fill="hold">
                                          <p:stCondLst>
                                            <p:cond delay="0"/>
                                          </p:stCondLst>
                                        </p:cTn>
                                        <p:tgtEl>
                                          <p:spTgt spid="1705029"/>
                                        </p:tgtEl>
                                        <p:attrNameLst>
                                          <p:attrName>style.visibility</p:attrName>
                                        </p:attrNameLst>
                                      </p:cBhvr>
                                      <p:to>
                                        <p:strVal val="visible"/>
                                      </p:to>
                                    </p:set>
                                    <p:animEffect transition="in" filter="wipe(up)">
                                      <p:cBhvr>
                                        <p:cTn id="71" dur="500"/>
                                        <p:tgtEl>
                                          <p:spTgt spid="1705029"/>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22" presetClass="entr" presetSubtype="8" fill="hold" nodeType="clickEffect">
                                  <p:stCondLst>
                                    <p:cond delay="0"/>
                                  </p:stCondLst>
                                  <p:childTnLst>
                                    <p:set>
                                      <p:cBhvr>
                                        <p:cTn id="75" dur="1" fill="hold">
                                          <p:stCondLst>
                                            <p:cond delay="0"/>
                                          </p:stCondLst>
                                        </p:cTn>
                                        <p:tgtEl>
                                          <p:spTgt spid="1705030"/>
                                        </p:tgtEl>
                                        <p:attrNameLst>
                                          <p:attrName>style.visibility</p:attrName>
                                        </p:attrNameLst>
                                      </p:cBhvr>
                                      <p:to>
                                        <p:strVal val="visible"/>
                                      </p:to>
                                    </p:set>
                                    <p:animEffect transition="in" filter="wipe(left)">
                                      <p:cBhvr>
                                        <p:cTn id="76" dur="500"/>
                                        <p:tgtEl>
                                          <p:spTgt spid="1705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4966" grpId="0" animBg="1"/>
      <p:bldP spid="1704967" grpId="0" animBg="1"/>
      <p:bldP spid="1704968" grpId="0" animBg="1"/>
      <p:bldP spid="1704969" grpId="0" animBg="1"/>
      <p:bldP spid="1704970" grpId="0" animBg="1"/>
      <p:bldP spid="1704971" grpId="0" animBg="1"/>
      <p:bldP spid="1704999" grpId="0"/>
      <p:bldP spid="1705000" grpId="0" animBg="1"/>
      <p:bldP spid="1705026" grpId="0"/>
      <p:bldP spid="1705027" grpId="0" animBg="1"/>
      <p:bldP spid="1705028"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6" name="Rectangle 4"/>
          <p:cNvSpPr>
            <a:spLocks noChangeArrowheads="1"/>
          </p:cNvSpPr>
          <p:nvPr/>
        </p:nvSpPr>
        <p:spPr bwMode="auto">
          <a:xfrm>
            <a:off x="611188" y="1341438"/>
            <a:ext cx="604837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buFont typeface="Wingdings" panose="05000000000000000000" pitchFamily="2" charset="2"/>
              <a:buNone/>
            </a:pPr>
            <a:r>
              <a:rPr lang="es-ES" altLang="es-ES" sz="2400" b="1" dirty="0">
                <a:solidFill>
                  <a:srgbClr val="993300"/>
                </a:solidFill>
              </a:rPr>
              <a:t>Estructura de un sistema monolítico</a:t>
            </a:r>
          </a:p>
          <a:p>
            <a:pPr eaLnBrk="1" hangingPunct="1"/>
            <a:endParaRPr lang="es-ES" altLang="es-ES" sz="2400" b="1" dirty="0"/>
          </a:p>
          <a:p>
            <a:pPr lvl="1" eaLnBrk="1" hangingPunct="1"/>
            <a:endParaRPr lang="es-ES" altLang="es-ES" sz="2000" b="1" dirty="0"/>
          </a:p>
        </p:txBody>
      </p:sp>
      <p:sp>
        <p:nvSpPr>
          <p:cNvPr id="1709064" name="Rectangle 8"/>
          <p:cNvSpPr>
            <a:spLocks noChangeArrowheads="1"/>
          </p:cNvSpPr>
          <p:nvPr/>
        </p:nvSpPr>
        <p:spPr bwMode="auto">
          <a:xfrm>
            <a:off x="900113" y="2060575"/>
            <a:ext cx="7489825" cy="4392613"/>
          </a:xfrm>
          <a:prstGeom prst="rect">
            <a:avLst/>
          </a:prstGeom>
          <a:solidFill>
            <a:srgbClr val="FFEABF"/>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EABF"/>
            </a:extrusionClr>
            <a:contourClr>
              <a:srgbClr val="FFEAB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endParaRPr lang="es-ES" altLang="es-ES" sz="1600">
              <a:solidFill>
                <a:schemeClr val="tx1"/>
              </a:solidFill>
            </a:endParaRPr>
          </a:p>
        </p:txBody>
      </p:sp>
      <p:sp>
        <p:nvSpPr>
          <p:cNvPr id="1709065" name="Rectangle 9"/>
          <p:cNvSpPr>
            <a:spLocks noChangeArrowheads="1"/>
          </p:cNvSpPr>
          <p:nvPr/>
        </p:nvSpPr>
        <p:spPr bwMode="auto">
          <a:xfrm>
            <a:off x="3492500" y="2276475"/>
            <a:ext cx="2303463" cy="503238"/>
          </a:xfrm>
          <a:prstGeom prst="rect">
            <a:avLst/>
          </a:prstGeom>
          <a:solidFill>
            <a:schemeClr val="accent1"/>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Despachador</a:t>
            </a:r>
          </a:p>
        </p:txBody>
      </p:sp>
      <p:sp>
        <p:nvSpPr>
          <p:cNvPr id="1709066" name="Rectangle 10"/>
          <p:cNvSpPr>
            <a:spLocks noChangeArrowheads="1"/>
          </p:cNvSpPr>
          <p:nvPr/>
        </p:nvSpPr>
        <p:spPr bwMode="auto">
          <a:xfrm>
            <a:off x="1187450" y="3429000"/>
            <a:ext cx="1223963" cy="576263"/>
          </a:xfrm>
          <a:prstGeom prst="rect">
            <a:avLst/>
          </a:prstGeom>
          <a:solidFill>
            <a:srgbClr val="CCFFCC"/>
          </a:solidFill>
          <a:ln w="9525">
            <a:miter lim="800000"/>
            <a:headEnd/>
            <a:tailEnd/>
          </a:ln>
          <a:scene3d>
            <a:camera prst="legacyObliqueTopRight"/>
            <a:lightRig rig="legacyFlat3" dir="b"/>
          </a:scene3d>
          <a:sp3d extrusionH="873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Servicio 1</a:t>
            </a:r>
          </a:p>
        </p:txBody>
      </p:sp>
      <p:sp>
        <p:nvSpPr>
          <p:cNvPr id="1709067" name="Rectangle 11"/>
          <p:cNvSpPr>
            <a:spLocks noChangeArrowheads="1"/>
          </p:cNvSpPr>
          <p:nvPr/>
        </p:nvSpPr>
        <p:spPr bwMode="auto">
          <a:xfrm>
            <a:off x="2771775" y="3429000"/>
            <a:ext cx="1223963" cy="576263"/>
          </a:xfrm>
          <a:prstGeom prst="rect">
            <a:avLst/>
          </a:prstGeom>
          <a:solidFill>
            <a:srgbClr val="CCFFCC"/>
          </a:solidFill>
          <a:ln w="9525">
            <a:miter lim="800000"/>
            <a:headEnd/>
            <a:tailEnd/>
          </a:ln>
          <a:scene3d>
            <a:camera prst="legacyObliqueTopRight"/>
            <a:lightRig rig="legacyFlat3" dir="b"/>
          </a:scene3d>
          <a:sp3d extrusionH="873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Servicio 2</a:t>
            </a:r>
          </a:p>
        </p:txBody>
      </p:sp>
      <p:sp>
        <p:nvSpPr>
          <p:cNvPr id="1709068" name="Rectangle 12"/>
          <p:cNvSpPr>
            <a:spLocks noChangeArrowheads="1"/>
          </p:cNvSpPr>
          <p:nvPr/>
        </p:nvSpPr>
        <p:spPr bwMode="auto">
          <a:xfrm>
            <a:off x="4356100" y="3429000"/>
            <a:ext cx="1223963" cy="576263"/>
          </a:xfrm>
          <a:prstGeom prst="rect">
            <a:avLst/>
          </a:prstGeom>
          <a:solidFill>
            <a:srgbClr val="CCFFCC"/>
          </a:solidFill>
          <a:ln w="9525">
            <a:miter lim="800000"/>
            <a:headEnd/>
            <a:tailEnd/>
          </a:ln>
          <a:scene3d>
            <a:camera prst="legacyObliqueTopRight"/>
            <a:lightRig rig="legacyFlat3" dir="b"/>
          </a:scene3d>
          <a:sp3d extrusionH="873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Servicio 3</a:t>
            </a:r>
          </a:p>
        </p:txBody>
      </p:sp>
      <p:sp>
        <p:nvSpPr>
          <p:cNvPr id="1709069" name="Rectangle 13"/>
          <p:cNvSpPr>
            <a:spLocks noChangeArrowheads="1"/>
          </p:cNvSpPr>
          <p:nvPr/>
        </p:nvSpPr>
        <p:spPr bwMode="auto">
          <a:xfrm>
            <a:off x="6877050" y="3429000"/>
            <a:ext cx="1223963" cy="576263"/>
          </a:xfrm>
          <a:prstGeom prst="rect">
            <a:avLst/>
          </a:prstGeom>
          <a:solidFill>
            <a:srgbClr val="CCFFCC"/>
          </a:solidFill>
          <a:ln w="9525">
            <a:miter lim="800000"/>
            <a:headEnd/>
            <a:tailEnd/>
          </a:ln>
          <a:scene3d>
            <a:camera prst="legacyObliqueTopRight"/>
            <a:lightRig rig="legacyFlat3" dir="b"/>
          </a:scene3d>
          <a:sp3d extrusionH="873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Servicio N</a:t>
            </a:r>
          </a:p>
        </p:txBody>
      </p:sp>
      <p:sp>
        <p:nvSpPr>
          <p:cNvPr id="1709070" name="Rectangle 14"/>
          <p:cNvSpPr>
            <a:spLocks noChangeArrowheads="1"/>
          </p:cNvSpPr>
          <p:nvPr/>
        </p:nvSpPr>
        <p:spPr bwMode="auto">
          <a:xfrm>
            <a:off x="1258888" y="4581525"/>
            <a:ext cx="1439862" cy="647700"/>
          </a:xfrm>
          <a:prstGeom prst="rect">
            <a:avLst/>
          </a:prstGeom>
          <a:solidFill>
            <a:srgbClr val="FFFF99"/>
          </a:solidFill>
          <a:ln w="9525">
            <a:miter lim="800000"/>
            <a:headEnd/>
            <a:tailEnd/>
          </a:ln>
          <a:scene3d>
            <a:camera prst="legacyObliqueTopRight"/>
            <a:lightRig rig="legacyFlat3" dir="b"/>
          </a:scene3d>
          <a:sp3d extrusionH="873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Rutina Aux. 1</a:t>
            </a:r>
          </a:p>
        </p:txBody>
      </p:sp>
      <p:sp>
        <p:nvSpPr>
          <p:cNvPr id="1709071" name="Rectangle 15"/>
          <p:cNvSpPr>
            <a:spLocks noChangeArrowheads="1"/>
          </p:cNvSpPr>
          <p:nvPr/>
        </p:nvSpPr>
        <p:spPr bwMode="auto">
          <a:xfrm>
            <a:off x="3060700" y="4581525"/>
            <a:ext cx="1439863" cy="647700"/>
          </a:xfrm>
          <a:prstGeom prst="rect">
            <a:avLst/>
          </a:prstGeom>
          <a:solidFill>
            <a:srgbClr val="FFFF99"/>
          </a:solidFill>
          <a:ln w="9525">
            <a:miter lim="800000"/>
            <a:headEnd/>
            <a:tailEnd/>
          </a:ln>
          <a:scene3d>
            <a:camera prst="legacyObliqueTopRight"/>
            <a:lightRig rig="legacyFlat3" dir="b"/>
          </a:scene3d>
          <a:sp3d extrusionH="873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Rutina Aux. 2</a:t>
            </a:r>
          </a:p>
        </p:txBody>
      </p:sp>
      <p:sp>
        <p:nvSpPr>
          <p:cNvPr id="1709072" name="Rectangle 16"/>
          <p:cNvSpPr>
            <a:spLocks noChangeArrowheads="1"/>
          </p:cNvSpPr>
          <p:nvPr/>
        </p:nvSpPr>
        <p:spPr bwMode="auto">
          <a:xfrm>
            <a:off x="4860925" y="4581525"/>
            <a:ext cx="1439863" cy="647700"/>
          </a:xfrm>
          <a:prstGeom prst="rect">
            <a:avLst/>
          </a:prstGeom>
          <a:solidFill>
            <a:srgbClr val="FFFF99"/>
          </a:solidFill>
          <a:ln w="9525">
            <a:miter lim="800000"/>
            <a:headEnd/>
            <a:tailEnd/>
          </a:ln>
          <a:scene3d>
            <a:camera prst="legacyObliqueTopRight"/>
            <a:lightRig rig="legacyFlat3" dir="b"/>
          </a:scene3d>
          <a:sp3d extrusionH="873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Rutina Aux. 3</a:t>
            </a:r>
          </a:p>
        </p:txBody>
      </p:sp>
      <p:sp>
        <p:nvSpPr>
          <p:cNvPr id="1709073" name="Rectangle 17"/>
          <p:cNvSpPr>
            <a:spLocks noChangeArrowheads="1"/>
          </p:cNvSpPr>
          <p:nvPr/>
        </p:nvSpPr>
        <p:spPr bwMode="auto">
          <a:xfrm>
            <a:off x="4932363" y="5805488"/>
            <a:ext cx="1223962" cy="503237"/>
          </a:xfrm>
          <a:prstGeom prst="rect">
            <a:avLst/>
          </a:prstGeom>
          <a:solidFill>
            <a:schemeClr val="bg1"/>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bg1"/>
            </a:extrusionClr>
            <a:contourClr>
              <a:schemeClr val="bg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SSI Int.1</a:t>
            </a:r>
          </a:p>
        </p:txBody>
      </p:sp>
      <p:sp>
        <p:nvSpPr>
          <p:cNvPr id="1709074" name="Rectangle 18"/>
          <p:cNvSpPr>
            <a:spLocks noChangeArrowheads="1"/>
          </p:cNvSpPr>
          <p:nvPr/>
        </p:nvSpPr>
        <p:spPr bwMode="auto">
          <a:xfrm>
            <a:off x="6443663" y="5805488"/>
            <a:ext cx="1223962" cy="503237"/>
          </a:xfrm>
          <a:prstGeom prst="rect">
            <a:avLst/>
          </a:prstGeom>
          <a:solidFill>
            <a:schemeClr val="bg1"/>
          </a:solidFill>
          <a:ln w="9525">
            <a:miter lim="800000"/>
            <a:headEnd/>
            <a:tailEnd/>
          </a:ln>
          <a:scene3d>
            <a:camera prst="legacyObliqueTopRight"/>
            <a:lightRig rig="legacyFlat3" dir="b"/>
          </a:scene3d>
          <a:sp3d extrusionH="87300" prstMaterial="legacyMatte">
            <a:bevelT w="13500" h="13500" prst="angle"/>
            <a:bevelB w="13500" h="13500" prst="angle"/>
            <a:extrusionClr>
              <a:schemeClr val="bg1"/>
            </a:extrusionClr>
            <a:contourClr>
              <a:schemeClr val="bg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SSI Int.2</a:t>
            </a:r>
          </a:p>
        </p:txBody>
      </p:sp>
      <p:sp>
        <p:nvSpPr>
          <p:cNvPr id="1709075" name="Text Box 19"/>
          <p:cNvSpPr txBox="1">
            <a:spLocks noChangeArrowheads="1"/>
          </p:cNvSpPr>
          <p:nvPr/>
        </p:nvSpPr>
        <p:spPr bwMode="auto">
          <a:xfrm>
            <a:off x="5910263" y="3419475"/>
            <a:ext cx="5873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a:solidFill>
                  <a:schemeClr val="tx1"/>
                </a:solidFill>
              </a:rPr>
              <a:t>…</a:t>
            </a:r>
          </a:p>
        </p:txBody>
      </p:sp>
      <p:sp>
        <p:nvSpPr>
          <p:cNvPr id="1709076" name="Text Box 20"/>
          <p:cNvSpPr txBox="1">
            <a:spLocks noChangeArrowheads="1"/>
          </p:cNvSpPr>
          <p:nvPr/>
        </p:nvSpPr>
        <p:spPr bwMode="auto">
          <a:xfrm>
            <a:off x="6505575" y="4578350"/>
            <a:ext cx="5873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a:solidFill>
                  <a:schemeClr val="tx1"/>
                </a:solidFill>
              </a:rPr>
              <a:t>…</a:t>
            </a:r>
          </a:p>
        </p:txBody>
      </p:sp>
      <p:sp>
        <p:nvSpPr>
          <p:cNvPr id="1709077" name="Text Box 21"/>
          <p:cNvSpPr txBox="1">
            <a:spLocks noChangeArrowheads="1"/>
          </p:cNvSpPr>
          <p:nvPr/>
        </p:nvSpPr>
        <p:spPr bwMode="auto">
          <a:xfrm>
            <a:off x="7729538" y="5729288"/>
            <a:ext cx="5873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a:solidFill>
                  <a:schemeClr val="tx1"/>
                </a:solidFill>
              </a:rPr>
              <a:t>…</a:t>
            </a:r>
          </a:p>
        </p:txBody>
      </p:sp>
      <p:cxnSp>
        <p:nvCxnSpPr>
          <p:cNvPr id="1709078" name="AutoShape 22"/>
          <p:cNvCxnSpPr>
            <a:cxnSpLocks noChangeShapeType="1"/>
            <a:stCxn id="1709065" idx="2"/>
            <a:endCxn id="1709066" idx="0"/>
          </p:cNvCxnSpPr>
          <p:nvPr/>
        </p:nvCxnSpPr>
        <p:spPr bwMode="auto">
          <a:xfrm flipH="1">
            <a:off x="1800225" y="2779713"/>
            <a:ext cx="2844800" cy="649287"/>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79" name="AutoShape 23"/>
          <p:cNvCxnSpPr>
            <a:cxnSpLocks noChangeShapeType="1"/>
            <a:stCxn id="1709065" idx="2"/>
            <a:endCxn id="1709067" idx="0"/>
          </p:cNvCxnSpPr>
          <p:nvPr/>
        </p:nvCxnSpPr>
        <p:spPr bwMode="auto">
          <a:xfrm flipH="1">
            <a:off x="3384550" y="2779713"/>
            <a:ext cx="1260475" cy="649287"/>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80" name="AutoShape 24"/>
          <p:cNvCxnSpPr>
            <a:cxnSpLocks noChangeShapeType="1"/>
            <a:stCxn id="1709065" idx="2"/>
            <a:endCxn id="1709068" idx="0"/>
          </p:cNvCxnSpPr>
          <p:nvPr/>
        </p:nvCxnSpPr>
        <p:spPr bwMode="auto">
          <a:xfrm>
            <a:off x="4645025" y="2779713"/>
            <a:ext cx="323850" cy="649287"/>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81" name="AutoShape 25"/>
          <p:cNvCxnSpPr>
            <a:cxnSpLocks noChangeShapeType="1"/>
            <a:stCxn id="1709065" idx="2"/>
            <a:endCxn id="1709069" idx="0"/>
          </p:cNvCxnSpPr>
          <p:nvPr/>
        </p:nvCxnSpPr>
        <p:spPr bwMode="auto">
          <a:xfrm>
            <a:off x="4645025" y="2779713"/>
            <a:ext cx="2844800" cy="649287"/>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82" name="AutoShape 26"/>
          <p:cNvCxnSpPr>
            <a:cxnSpLocks noChangeShapeType="1"/>
            <a:stCxn id="1709066" idx="2"/>
            <a:endCxn id="1709070" idx="0"/>
          </p:cNvCxnSpPr>
          <p:nvPr/>
        </p:nvCxnSpPr>
        <p:spPr bwMode="auto">
          <a:xfrm>
            <a:off x="1800225" y="4005263"/>
            <a:ext cx="179388" cy="576262"/>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83" name="AutoShape 27"/>
          <p:cNvCxnSpPr>
            <a:cxnSpLocks noChangeShapeType="1"/>
            <a:stCxn id="1709066" idx="2"/>
            <a:endCxn id="1709072" idx="0"/>
          </p:cNvCxnSpPr>
          <p:nvPr/>
        </p:nvCxnSpPr>
        <p:spPr bwMode="auto">
          <a:xfrm>
            <a:off x="1800225" y="4005263"/>
            <a:ext cx="3781425" cy="576262"/>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84" name="AutoShape 28"/>
          <p:cNvCxnSpPr>
            <a:cxnSpLocks noChangeShapeType="1"/>
            <a:stCxn id="1709069" idx="2"/>
            <a:endCxn id="1709070" idx="0"/>
          </p:cNvCxnSpPr>
          <p:nvPr/>
        </p:nvCxnSpPr>
        <p:spPr bwMode="auto">
          <a:xfrm flipH="1">
            <a:off x="1979613" y="4005263"/>
            <a:ext cx="5510212" cy="576262"/>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85" name="AutoShape 29"/>
          <p:cNvCxnSpPr>
            <a:cxnSpLocks noChangeShapeType="1"/>
            <a:stCxn id="1709069" idx="2"/>
            <a:endCxn id="1709071" idx="0"/>
          </p:cNvCxnSpPr>
          <p:nvPr/>
        </p:nvCxnSpPr>
        <p:spPr bwMode="auto">
          <a:xfrm flipH="1">
            <a:off x="3781425" y="4005263"/>
            <a:ext cx="3708400" cy="576262"/>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86" name="AutoShape 30"/>
          <p:cNvCxnSpPr>
            <a:cxnSpLocks noChangeShapeType="1"/>
            <a:stCxn id="1709068" idx="2"/>
            <a:endCxn id="1709072" idx="0"/>
          </p:cNvCxnSpPr>
          <p:nvPr/>
        </p:nvCxnSpPr>
        <p:spPr bwMode="auto">
          <a:xfrm>
            <a:off x="4968875" y="4005263"/>
            <a:ext cx="612775" cy="576262"/>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87" name="AutoShape 31"/>
          <p:cNvCxnSpPr>
            <a:cxnSpLocks noChangeShapeType="1"/>
            <a:stCxn id="1709070" idx="3"/>
            <a:endCxn id="1709071" idx="1"/>
          </p:cNvCxnSpPr>
          <p:nvPr/>
        </p:nvCxnSpPr>
        <p:spPr bwMode="auto">
          <a:xfrm>
            <a:off x="2698750" y="4905375"/>
            <a:ext cx="361950" cy="0"/>
          </a:xfrm>
          <a:prstGeom prst="straightConnector1">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09088" name="AutoShape 32"/>
          <p:cNvCxnSpPr>
            <a:cxnSpLocks noChangeShapeType="1"/>
            <a:stCxn id="1709072" idx="2"/>
            <a:endCxn id="1709070" idx="2"/>
          </p:cNvCxnSpPr>
          <p:nvPr/>
        </p:nvCxnSpPr>
        <p:spPr bwMode="auto">
          <a:xfrm rot="5400000">
            <a:off x="3779838" y="3429000"/>
            <a:ext cx="1588" cy="3602037"/>
          </a:xfrm>
          <a:prstGeom prst="curvedConnector3">
            <a:avLst>
              <a:gd name="adj1" fmla="val 14400005"/>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32" name="1 Título"/>
          <p:cNvSpPr>
            <a:spLocks noGrp="1"/>
          </p:cNvSpPr>
          <p:nvPr>
            <p:ph type="title"/>
          </p:nvPr>
        </p:nvSpPr>
        <p:spPr>
          <a:xfrm>
            <a:off x="457200" y="274638"/>
            <a:ext cx="8229600" cy="634082"/>
          </a:xfrm>
        </p:spPr>
        <p:txBody>
          <a:bodyPr>
            <a:normAutofit fontScale="90000"/>
          </a:bodyPr>
          <a:lstStyle/>
          <a:p>
            <a:r>
              <a:rPr lang="en-GB" dirty="0" err="1" smtClean="0"/>
              <a:t>Modelo</a:t>
            </a:r>
            <a:r>
              <a:rPr lang="en-GB" dirty="0" smtClean="0"/>
              <a:t> </a:t>
            </a:r>
            <a:r>
              <a:rPr lang="en-GB" dirty="0" err="1" smtClean="0"/>
              <a:t>monolítico</a:t>
            </a:r>
            <a:endParaRPr lang="en-GB" dirty="0"/>
          </a:p>
        </p:txBody>
      </p:sp>
      <p:sp>
        <p:nvSpPr>
          <p:cNvPr id="4" name="Marcador de número de diapositiva 3"/>
          <p:cNvSpPr>
            <a:spLocks noGrp="1"/>
          </p:cNvSpPr>
          <p:nvPr>
            <p:ph type="sldNum" sz="quarter" idx="12"/>
          </p:nvPr>
        </p:nvSpPr>
        <p:spPr/>
        <p:txBody>
          <a:bodyPr/>
          <a:lstStyle/>
          <a:p>
            <a:fld id="{132FADFE-3B8F-471C-ABF0-DBC7717ECBBC}" type="slidenum">
              <a:rPr lang="es-ES" smtClean="0"/>
              <a:pPr/>
              <a:t>85</a:t>
            </a:fld>
            <a:endParaRPr lang="es-ES" dirty="0"/>
          </a:p>
        </p:txBody>
      </p:sp>
    </p:spTree>
    <p:extLst>
      <p:ext uri="{BB962C8B-B14F-4D97-AF65-F5344CB8AC3E}">
        <p14:creationId xmlns:p14="http://schemas.microsoft.com/office/powerpoint/2010/main" val="8511011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09064"/>
                                        </p:tgtEl>
                                        <p:attrNameLst>
                                          <p:attrName>style.visibility</p:attrName>
                                        </p:attrNameLst>
                                      </p:cBhvr>
                                      <p:to>
                                        <p:strVal val="visible"/>
                                      </p:to>
                                    </p:set>
                                    <p:animEffect transition="in" filter="dissolve">
                                      <p:cBhvr>
                                        <p:cTn id="7" dur="500"/>
                                        <p:tgtEl>
                                          <p:spTgt spid="1709064"/>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09065"/>
                                        </p:tgtEl>
                                        <p:attrNameLst>
                                          <p:attrName>style.visibility</p:attrName>
                                        </p:attrNameLst>
                                      </p:cBhvr>
                                      <p:to>
                                        <p:strVal val="visible"/>
                                      </p:to>
                                    </p:set>
                                    <p:animEffect transition="in" filter="dissolve">
                                      <p:cBhvr>
                                        <p:cTn id="11" dur="500"/>
                                        <p:tgtEl>
                                          <p:spTgt spid="1709065"/>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709066"/>
                                        </p:tgtEl>
                                        <p:attrNameLst>
                                          <p:attrName>style.visibility</p:attrName>
                                        </p:attrNameLst>
                                      </p:cBhvr>
                                      <p:to>
                                        <p:strVal val="visible"/>
                                      </p:to>
                                    </p:set>
                                    <p:animEffect transition="in" filter="dissolve">
                                      <p:cBhvr>
                                        <p:cTn id="15" dur="500"/>
                                        <p:tgtEl>
                                          <p:spTgt spid="1709066"/>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709067"/>
                                        </p:tgtEl>
                                        <p:attrNameLst>
                                          <p:attrName>style.visibility</p:attrName>
                                        </p:attrNameLst>
                                      </p:cBhvr>
                                      <p:to>
                                        <p:strVal val="visible"/>
                                      </p:to>
                                    </p:set>
                                    <p:animEffect transition="in" filter="dissolve">
                                      <p:cBhvr>
                                        <p:cTn id="19" dur="500"/>
                                        <p:tgtEl>
                                          <p:spTgt spid="1709067"/>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709068"/>
                                        </p:tgtEl>
                                        <p:attrNameLst>
                                          <p:attrName>style.visibility</p:attrName>
                                        </p:attrNameLst>
                                      </p:cBhvr>
                                      <p:to>
                                        <p:strVal val="visible"/>
                                      </p:to>
                                    </p:set>
                                    <p:animEffect transition="in" filter="dissolve">
                                      <p:cBhvr>
                                        <p:cTn id="23" dur="500"/>
                                        <p:tgtEl>
                                          <p:spTgt spid="1709068"/>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709075"/>
                                        </p:tgtEl>
                                        <p:attrNameLst>
                                          <p:attrName>style.visibility</p:attrName>
                                        </p:attrNameLst>
                                      </p:cBhvr>
                                      <p:to>
                                        <p:strVal val="visible"/>
                                      </p:to>
                                    </p:set>
                                    <p:animEffect transition="in" filter="wipe(left)">
                                      <p:cBhvr>
                                        <p:cTn id="27" dur="500"/>
                                        <p:tgtEl>
                                          <p:spTgt spid="1709075"/>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1709069"/>
                                        </p:tgtEl>
                                        <p:attrNameLst>
                                          <p:attrName>style.visibility</p:attrName>
                                        </p:attrNameLst>
                                      </p:cBhvr>
                                      <p:to>
                                        <p:strVal val="visible"/>
                                      </p:to>
                                    </p:set>
                                    <p:animEffect transition="in" filter="dissolve">
                                      <p:cBhvr>
                                        <p:cTn id="31" dur="500"/>
                                        <p:tgtEl>
                                          <p:spTgt spid="1709069"/>
                                        </p:tgtEl>
                                      </p:cBhvr>
                                    </p:animEffect>
                                  </p:childTnLst>
                                </p:cTn>
                              </p:par>
                            </p:childTnLst>
                          </p:cTn>
                        </p:par>
                        <p:par>
                          <p:cTn id="32" fill="hold" nodeType="afterGroup">
                            <p:stCondLst>
                              <p:cond delay="3500"/>
                            </p:stCondLst>
                            <p:childTnLst>
                              <p:par>
                                <p:cTn id="33" presetID="9" presetClass="entr" presetSubtype="0" fill="hold" grpId="0" nodeType="afterEffect">
                                  <p:stCondLst>
                                    <p:cond delay="0"/>
                                  </p:stCondLst>
                                  <p:childTnLst>
                                    <p:set>
                                      <p:cBhvr>
                                        <p:cTn id="34" dur="1" fill="hold">
                                          <p:stCondLst>
                                            <p:cond delay="0"/>
                                          </p:stCondLst>
                                        </p:cTn>
                                        <p:tgtEl>
                                          <p:spTgt spid="1709070"/>
                                        </p:tgtEl>
                                        <p:attrNameLst>
                                          <p:attrName>style.visibility</p:attrName>
                                        </p:attrNameLst>
                                      </p:cBhvr>
                                      <p:to>
                                        <p:strVal val="visible"/>
                                      </p:to>
                                    </p:set>
                                    <p:animEffect transition="in" filter="dissolve">
                                      <p:cBhvr>
                                        <p:cTn id="35" dur="500"/>
                                        <p:tgtEl>
                                          <p:spTgt spid="1709070"/>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709071"/>
                                        </p:tgtEl>
                                        <p:attrNameLst>
                                          <p:attrName>style.visibility</p:attrName>
                                        </p:attrNameLst>
                                      </p:cBhvr>
                                      <p:to>
                                        <p:strVal val="visible"/>
                                      </p:to>
                                    </p:set>
                                    <p:animEffect transition="in" filter="dissolve">
                                      <p:cBhvr>
                                        <p:cTn id="39" dur="500"/>
                                        <p:tgtEl>
                                          <p:spTgt spid="1709071"/>
                                        </p:tgtEl>
                                      </p:cBhvr>
                                    </p:animEffect>
                                  </p:childTnLst>
                                </p:cTn>
                              </p:par>
                            </p:childTnLst>
                          </p:cTn>
                        </p:par>
                        <p:par>
                          <p:cTn id="40" fill="hold" nodeType="afterGroup">
                            <p:stCondLst>
                              <p:cond delay="4500"/>
                            </p:stCondLst>
                            <p:childTnLst>
                              <p:par>
                                <p:cTn id="41" presetID="9" presetClass="entr" presetSubtype="0" fill="hold" grpId="0" nodeType="afterEffect">
                                  <p:stCondLst>
                                    <p:cond delay="0"/>
                                  </p:stCondLst>
                                  <p:childTnLst>
                                    <p:set>
                                      <p:cBhvr>
                                        <p:cTn id="42" dur="1" fill="hold">
                                          <p:stCondLst>
                                            <p:cond delay="0"/>
                                          </p:stCondLst>
                                        </p:cTn>
                                        <p:tgtEl>
                                          <p:spTgt spid="1709072"/>
                                        </p:tgtEl>
                                        <p:attrNameLst>
                                          <p:attrName>style.visibility</p:attrName>
                                        </p:attrNameLst>
                                      </p:cBhvr>
                                      <p:to>
                                        <p:strVal val="visible"/>
                                      </p:to>
                                    </p:set>
                                    <p:animEffect transition="in" filter="dissolve">
                                      <p:cBhvr>
                                        <p:cTn id="43" dur="500"/>
                                        <p:tgtEl>
                                          <p:spTgt spid="1709072"/>
                                        </p:tgtEl>
                                      </p:cBhvr>
                                    </p:animEffect>
                                  </p:childTnLst>
                                </p:cTn>
                              </p:par>
                            </p:childTnLst>
                          </p:cTn>
                        </p:par>
                        <p:par>
                          <p:cTn id="44" fill="hold" nodeType="afterGroup">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1709076"/>
                                        </p:tgtEl>
                                        <p:attrNameLst>
                                          <p:attrName>style.visibility</p:attrName>
                                        </p:attrNameLst>
                                      </p:cBhvr>
                                      <p:to>
                                        <p:strVal val="visible"/>
                                      </p:to>
                                    </p:set>
                                    <p:animEffect transition="in" filter="wipe(left)">
                                      <p:cBhvr>
                                        <p:cTn id="47" dur="500"/>
                                        <p:tgtEl>
                                          <p:spTgt spid="17090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1" fill="hold" nodeType="clickEffect">
                                  <p:stCondLst>
                                    <p:cond delay="0"/>
                                  </p:stCondLst>
                                  <p:childTnLst>
                                    <p:set>
                                      <p:cBhvr>
                                        <p:cTn id="51" dur="1" fill="hold">
                                          <p:stCondLst>
                                            <p:cond delay="0"/>
                                          </p:stCondLst>
                                        </p:cTn>
                                        <p:tgtEl>
                                          <p:spTgt spid="1709078"/>
                                        </p:tgtEl>
                                        <p:attrNameLst>
                                          <p:attrName>style.visibility</p:attrName>
                                        </p:attrNameLst>
                                      </p:cBhvr>
                                      <p:to>
                                        <p:strVal val="visible"/>
                                      </p:to>
                                    </p:set>
                                    <p:animEffect transition="in" filter="wipe(up)">
                                      <p:cBhvr>
                                        <p:cTn id="52" dur="500"/>
                                        <p:tgtEl>
                                          <p:spTgt spid="1709078"/>
                                        </p:tgtEl>
                                      </p:cBhvr>
                                    </p:animEffect>
                                  </p:childTnLst>
                                </p:cTn>
                              </p:par>
                              <p:par>
                                <p:cTn id="53" presetID="22" presetClass="entr" presetSubtype="1" fill="hold" nodeType="withEffect">
                                  <p:stCondLst>
                                    <p:cond delay="0"/>
                                  </p:stCondLst>
                                  <p:childTnLst>
                                    <p:set>
                                      <p:cBhvr>
                                        <p:cTn id="54" dur="1" fill="hold">
                                          <p:stCondLst>
                                            <p:cond delay="0"/>
                                          </p:stCondLst>
                                        </p:cTn>
                                        <p:tgtEl>
                                          <p:spTgt spid="1709079"/>
                                        </p:tgtEl>
                                        <p:attrNameLst>
                                          <p:attrName>style.visibility</p:attrName>
                                        </p:attrNameLst>
                                      </p:cBhvr>
                                      <p:to>
                                        <p:strVal val="visible"/>
                                      </p:to>
                                    </p:set>
                                    <p:animEffect transition="in" filter="wipe(up)">
                                      <p:cBhvr>
                                        <p:cTn id="55" dur="500"/>
                                        <p:tgtEl>
                                          <p:spTgt spid="1709079"/>
                                        </p:tgtEl>
                                      </p:cBhvr>
                                    </p:animEffect>
                                  </p:childTnLst>
                                </p:cTn>
                              </p:par>
                              <p:par>
                                <p:cTn id="56" presetID="22" presetClass="entr" presetSubtype="1" fill="hold" nodeType="withEffect">
                                  <p:stCondLst>
                                    <p:cond delay="0"/>
                                  </p:stCondLst>
                                  <p:childTnLst>
                                    <p:set>
                                      <p:cBhvr>
                                        <p:cTn id="57" dur="1" fill="hold">
                                          <p:stCondLst>
                                            <p:cond delay="0"/>
                                          </p:stCondLst>
                                        </p:cTn>
                                        <p:tgtEl>
                                          <p:spTgt spid="1709080"/>
                                        </p:tgtEl>
                                        <p:attrNameLst>
                                          <p:attrName>style.visibility</p:attrName>
                                        </p:attrNameLst>
                                      </p:cBhvr>
                                      <p:to>
                                        <p:strVal val="visible"/>
                                      </p:to>
                                    </p:set>
                                    <p:animEffect transition="in" filter="wipe(up)">
                                      <p:cBhvr>
                                        <p:cTn id="58" dur="500"/>
                                        <p:tgtEl>
                                          <p:spTgt spid="1709080"/>
                                        </p:tgtEl>
                                      </p:cBhvr>
                                    </p:animEffect>
                                  </p:childTnLst>
                                </p:cTn>
                              </p:par>
                              <p:par>
                                <p:cTn id="59" presetID="22" presetClass="entr" presetSubtype="1" fill="hold" nodeType="withEffect">
                                  <p:stCondLst>
                                    <p:cond delay="0"/>
                                  </p:stCondLst>
                                  <p:childTnLst>
                                    <p:set>
                                      <p:cBhvr>
                                        <p:cTn id="60" dur="1" fill="hold">
                                          <p:stCondLst>
                                            <p:cond delay="0"/>
                                          </p:stCondLst>
                                        </p:cTn>
                                        <p:tgtEl>
                                          <p:spTgt spid="1709081"/>
                                        </p:tgtEl>
                                        <p:attrNameLst>
                                          <p:attrName>style.visibility</p:attrName>
                                        </p:attrNameLst>
                                      </p:cBhvr>
                                      <p:to>
                                        <p:strVal val="visible"/>
                                      </p:to>
                                    </p:set>
                                    <p:animEffect transition="in" filter="wipe(up)">
                                      <p:cBhvr>
                                        <p:cTn id="61" dur="500"/>
                                        <p:tgtEl>
                                          <p:spTgt spid="1709081"/>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2" presetClass="entr" presetSubtype="1" fill="hold" nodeType="clickEffect">
                                  <p:stCondLst>
                                    <p:cond delay="0"/>
                                  </p:stCondLst>
                                  <p:childTnLst>
                                    <p:set>
                                      <p:cBhvr>
                                        <p:cTn id="65" dur="1" fill="hold">
                                          <p:stCondLst>
                                            <p:cond delay="0"/>
                                          </p:stCondLst>
                                        </p:cTn>
                                        <p:tgtEl>
                                          <p:spTgt spid="1709082"/>
                                        </p:tgtEl>
                                        <p:attrNameLst>
                                          <p:attrName>style.visibility</p:attrName>
                                        </p:attrNameLst>
                                      </p:cBhvr>
                                      <p:to>
                                        <p:strVal val="visible"/>
                                      </p:to>
                                    </p:set>
                                    <p:animEffect transition="in" filter="wipe(up)">
                                      <p:cBhvr>
                                        <p:cTn id="66" dur="500"/>
                                        <p:tgtEl>
                                          <p:spTgt spid="1709082"/>
                                        </p:tgtEl>
                                      </p:cBhvr>
                                    </p:animEffect>
                                  </p:childTnLst>
                                </p:cTn>
                              </p:par>
                              <p:par>
                                <p:cTn id="67" presetID="22" presetClass="entr" presetSubtype="1" fill="hold" nodeType="withEffect">
                                  <p:stCondLst>
                                    <p:cond delay="0"/>
                                  </p:stCondLst>
                                  <p:childTnLst>
                                    <p:set>
                                      <p:cBhvr>
                                        <p:cTn id="68" dur="1" fill="hold">
                                          <p:stCondLst>
                                            <p:cond delay="0"/>
                                          </p:stCondLst>
                                        </p:cTn>
                                        <p:tgtEl>
                                          <p:spTgt spid="1709083"/>
                                        </p:tgtEl>
                                        <p:attrNameLst>
                                          <p:attrName>style.visibility</p:attrName>
                                        </p:attrNameLst>
                                      </p:cBhvr>
                                      <p:to>
                                        <p:strVal val="visible"/>
                                      </p:to>
                                    </p:set>
                                    <p:animEffect transition="in" filter="wipe(up)">
                                      <p:cBhvr>
                                        <p:cTn id="69" dur="500"/>
                                        <p:tgtEl>
                                          <p:spTgt spid="1709083"/>
                                        </p:tgtEl>
                                      </p:cBhvr>
                                    </p:animEffect>
                                  </p:childTnLst>
                                </p:cTn>
                              </p:par>
                              <p:par>
                                <p:cTn id="70" presetID="22" presetClass="entr" presetSubtype="1" fill="hold" nodeType="withEffect">
                                  <p:stCondLst>
                                    <p:cond delay="0"/>
                                  </p:stCondLst>
                                  <p:childTnLst>
                                    <p:set>
                                      <p:cBhvr>
                                        <p:cTn id="71" dur="1" fill="hold">
                                          <p:stCondLst>
                                            <p:cond delay="0"/>
                                          </p:stCondLst>
                                        </p:cTn>
                                        <p:tgtEl>
                                          <p:spTgt spid="1709084"/>
                                        </p:tgtEl>
                                        <p:attrNameLst>
                                          <p:attrName>style.visibility</p:attrName>
                                        </p:attrNameLst>
                                      </p:cBhvr>
                                      <p:to>
                                        <p:strVal val="visible"/>
                                      </p:to>
                                    </p:set>
                                    <p:animEffect transition="in" filter="wipe(up)">
                                      <p:cBhvr>
                                        <p:cTn id="72" dur="500"/>
                                        <p:tgtEl>
                                          <p:spTgt spid="1709084"/>
                                        </p:tgtEl>
                                      </p:cBhvr>
                                    </p:animEffect>
                                  </p:childTnLst>
                                </p:cTn>
                              </p:par>
                              <p:par>
                                <p:cTn id="73" presetID="22" presetClass="entr" presetSubtype="1" fill="hold" nodeType="withEffect">
                                  <p:stCondLst>
                                    <p:cond delay="0"/>
                                  </p:stCondLst>
                                  <p:childTnLst>
                                    <p:set>
                                      <p:cBhvr>
                                        <p:cTn id="74" dur="1" fill="hold">
                                          <p:stCondLst>
                                            <p:cond delay="0"/>
                                          </p:stCondLst>
                                        </p:cTn>
                                        <p:tgtEl>
                                          <p:spTgt spid="1709085"/>
                                        </p:tgtEl>
                                        <p:attrNameLst>
                                          <p:attrName>style.visibility</p:attrName>
                                        </p:attrNameLst>
                                      </p:cBhvr>
                                      <p:to>
                                        <p:strVal val="visible"/>
                                      </p:to>
                                    </p:set>
                                    <p:animEffect transition="in" filter="wipe(up)">
                                      <p:cBhvr>
                                        <p:cTn id="75" dur="500"/>
                                        <p:tgtEl>
                                          <p:spTgt spid="1709085"/>
                                        </p:tgtEl>
                                      </p:cBhvr>
                                    </p:animEffect>
                                  </p:childTnLst>
                                </p:cTn>
                              </p:par>
                              <p:par>
                                <p:cTn id="76" presetID="22" presetClass="entr" presetSubtype="1" fill="hold" nodeType="withEffect">
                                  <p:stCondLst>
                                    <p:cond delay="0"/>
                                  </p:stCondLst>
                                  <p:childTnLst>
                                    <p:set>
                                      <p:cBhvr>
                                        <p:cTn id="77" dur="1" fill="hold">
                                          <p:stCondLst>
                                            <p:cond delay="0"/>
                                          </p:stCondLst>
                                        </p:cTn>
                                        <p:tgtEl>
                                          <p:spTgt spid="1709086"/>
                                        </p:tgtEl>
                                        <p:attrNameLst>
                                          <p:attrName>style.visibility</p:attrName>
                                        </p:attrNameLst>
                                      </p:cBhvr>
                                      <p:to>
                                        <p:strVal val="visible"/>
                                      </p:to>
                                    </p:set>
                                    <p:animEffect transition="in" filter="wipe(up)">
                                      <p:cBhvr>
                                        <p:cTn id="78" dur="500"/>
                                        <p:tgtEl>
                                          <p:spTgt spid="1709086"/>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8" fill="hold" nodeType="clickEffect">
                                  <p:stCondLst>
                                    <p:cond delay="0"/>
                                  </p:stCondLst>
                                  <p:childTnLst>
                                    <p:set>
                                      <p:cBhvr>
                                        <p:cTn id="82" dur="1" fill="hold">
                                          <p:stCondLst>
                                            <p:cond delay="0"/>
                                          </p:stCondLst>
                                        </p:cTn>
                                        <p:tgtEl>
                                          <p:spTgt spid="1709087"/>
                                        </p:tgtEl>
                                        <p:attrNameLst>
                                          <p:attrName>style.visibility</p:attrName>
                                        </p:attrNameLst>
                                      </p:cBhvr>
                                      <p:to>
                                        <p:strVal val="visible"/>
                                      </p:to>
                                    </p:set>
                                    <p:animEffect transition="in" filter="wipe(left)">
                                      <p:cBhvr>
                                        <p:cTn id="83" dur="500"/>
                                        <p:tgtEl>
                                          <p:spTgt spid="1709087"/>
                                        </p:tgtEl>
                                      </p:cBhvr>
                                    </p:animEffect>
                                  </p:childTnLst>
                                </p:cTn>
                              </p:par>
                              <p:par>
                                <p:cTn id="84" presetID="22" presetClass="entr" presetSubtype="2" fill="hold" nodeType="withEffect">
                                  <p:stCondLst>
                                    <p:cond delay="0"/>
                                  </p:stCondLst>
                                  <p:childTnLst>
                                    <p:set>
                                      <p:cBhvr>
                                        <p:cTn id="85" dur="1" fill="hold">
                                          <p:stCondLst>
                                            <p:cond delay="0"/>
                                          </p:stCondLst>
                                        </p:cTn>
                                        <p:tgtEl>
                                          <p:spTgt spid="1709088"/>
                                        </p:tgtEl>
                                        <p:attrNameLst>
                                          <p:attrName>style.visibility</p:attrName>
                                        </p:attrNameLst>
                                      </p:cBhvr>
                                      <p:to>
                                        <p:strVal val="visible"/>
                                      </p:to>
                                    </p:set>
                                    <p:animEffect transition="in" filter="wipe(right)">
                                      <p:cBhvr>
                                        <p:cTn id="86" dur="500"/>
                                        <p:tgtEl>
                                          <p:spTgt spid="1709088"/>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1709073"/>
                                        </p:tgtEl>
                                        <p:attrNameLst>
                                          <p:attrName>style.visibility</p:attrName>
                                        </p:attrNameLst>
                                      </p:cBhvr>
                                      <p:to>
                                        <p:strVal val="visible"/>
                                      </p:to>
                                    </p:set>
                                    <p:animEffect transition="in" filter="dissolve">
                                      <p:cBhvr>
                                        <p:cTn id="91" dur="500"/>
                                        <p:tgtEl>
                                          <p:spTgt spid="1709073"/>
                                        </p:tgtEl>
                                      </p:cBhvr>
                                    </p:animEffect>
                                  </p:childTnLst>
                                </p:cTn>
                              </p:par>
                            </p:childTnLst>
                          </p:cTn>
                        </p:par>
                        <p:par>
                          <p:cTn id="92" fill="hold" nodeType="afterGroup">
                            <p:stCondLst>
                              <p:cond delay="500"/>
                            </p:stCondLst>
                            <p:childTnLst>
                              <p:par>
                                <p:cTn id="93" presetID="9" presetClass="entr" presetSubtype="0" fill="hold" grpId="0" nodeType="afterEffect">
                                  <p:stCondLst>
                                    <p:cond delay="0"/>
                                  </p:stCondLst>
                                  <p:childTnLst>
                                    <p:set>
                                      <p:cBhvr>
                                        <p:cTn id="94" dur="1" fill="hold">
                                          <p:stCondLst>
                                            <p:cond delay="0"/>
                                          </p:stCondLst>
                                        </p:cTn>
                                        <p:tgtEl>
                                          <p:spTgt spid="1709074"/>
                                        </p:tgtEl>
                                        <p:attrNameLst>
                                          <p:attrName>style.visibility</p:attrName>
                                        </p:attrNameLst>
                                      </p:cBhvr>
                                      <p:to>
                                        <p:strVal val="visible"/>
                                      </p:to>
                                    </p:set>
                                    <p:animEffect transition="in" filter="dissolve">
                                      <p:cBhvr>
                                        <p:cTn id="95" dur="500"/>
                                        <p:tgtEl>
                                          <p:spTgt spid="1709074"/>
                                        </p:tgtEl>
                                      </p:cBhvr>
                                    </p:animEffect>
                                  </p:childTnLst>
                                </p:cTn>
                              </p:par>
                            </p:childTnLst>
                          </p:cTn>
                        </p:par>
                        <p:par>
                          <p:cTn id="96" fill="hold" nodeType="afterGroup">
                            <p:stCondLst>
                              <p:cond delay="1000"/>
                            </p:stCondLst>
                            <p:childTnLst>
                              <p:par>
                                <p:cTn id="97" presetID="22" presetClass="entr" presetSubtype="8" fill="hold" grpId="0" nodeType="afterEffect">
                                  <p:stCondLst>
                                    <p:cond delay="0"/>
                                  </p:stCondLst>
                                  <p:childTnLst>
                                    <p:set>
                                      <p:cBhvr>
                                        <p:cTn id="98" dur="1" fill="hold">
                                          <p:stCondLst>
                                            <p:cond delay="0"/>
                                          </p:stCondLst>
                                        </p:cTn>
                                        <p:tgtEl>
                                          <p:spTgt spid="1709077"/>
                                        </p:tgtEl>
                                        <p:attrNameLst>
                                          <p:attrName>style.visibility</p:attrName>
                                        </p:attrNameLst>
                                      </p:cBhvr>
                                      <p:to>
                                        <p:strVal val="visible"/>
                                      </p:to>
                                    </p:set>
                                    <p:animEffect transition="in" filter="wipe(left)">
                                      <p:cBhvr>
                                        <p:cTn id="99" dur="500"/>
                                        <p:tgtEl>
                                          <p:spTgt spid="17090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9064" grpId="0" animBg="1"/>
      <p:bldP spid="1709065" grpId="0" animBg="1"/>
      <p:bldP spid="1709066" grpId="0" animBg="1"/>
      <p:bldP spid="1709067" grpId="0" animBg="1"/>
      <p:bldP spid="1709068" grpId="0" animBg="1"/>
      <p:bldP spid="1709069" grpId="0" animBg="1"/>
      <p:bldP spid="1709070" grpId="0" animBg="1"/>
      <p:bldP spid="1709071" grpId="0" animBg="1"/>
      <p:bldP spid="1709072" grpId="0" animBg="1"/>
      <p:bldP spid="1709073" grpId="0" animBg="1"/>
      <p:bldP spid="1709074" grpId="0" animBg="1"/>
      <p:bldP spid="1709075" grpId="0"/>
      <p:bldP spid="1709076" grpId="0"/>
      <p:bldP spid="1709077"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2" name="Rectangle 4"/>
          <p:cNvSpPr>
            <a:spLocks noChangeArrowheads="1"/>
          </p:cNvSpPr>
          <p:nvPr/>
        </p:nvSpPr>
        <p:spPr bwMode="auto">
          <a:xfrm>
            <a:off x="611188" y="1341438"/>
            <a:ext cx="597693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Ventajas:</a:t>
            </a:r>
          </a:p>
          <a:p>
            <a:pPr lvl="1" eaLnBrk="1" hangingPunct="1"/>
            <a:r>
              <a:rPr lang="es-ES" altLang="es-ES" sz="2000" dirty="0">
                <a:solidFill>
                  <a:srgbClr val="993300"/>
                </a:solidFill>
              </a:rPr>
              <a:t>Eficiencia en tiempo de ejecución</a:t>
            </a:r>
          </a:p>
          <a:p>
            <a:pPr lvl="1" eaLnBrk="1" hangingPunct="1"/>
            <a:r>
              <a:rPr lang="es-ES" altLang="es-ES" sz="2000" dirty="0">
                <a:solidFill>
                  <a:srgbClr val="993300"/>
                </a:solidFill>
              </a:rPr>
              <a:t>Eficiencia en ocupación de memoria</a:t>
            </a:r>
          </a:p>
        </p:txBody>
      </p:sp>
      <p:sp>
        <p:nvSpPr>
          <p:cNvPr id="1707072" name="Rectangle 64"/>
          <p:cNvSpPr>
            <a:spLocks noChangeArrowheads="1"/>
          </p:cNvSpPr>
          <p:nvPr/>
        </p:nvSpPr>
        <p:spPr bwMode="auto">
          <a:xfrm>
            <a:off x="684213" y="2781300"/>
            <a:ext cx="56165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Inconvenientes:</a:t>
            </a:r>
          </a:p>
          <a:p>
            <a:pPr lvl="1" eaLnBrk="1" hangingPunct="1"/>
            <a:r>
              <a:rPr lang="es-ES" altLang="es-ES" sz="2000" dirty="0">
                <a:solidFill>
                  <a:srgbClr val="993300"/>
                </a:solidFill>
              </a:rPr>
              <a:t>Dificultad de depuración</a:t>
            </a:r>
          </a:p>
          <a:p>
            <a:pPr lvl="1" eaLnBrk="1" hangingPunct="1"/>
            <a:r>
              <a:rPr lang="es-ES" altLang="es-ES" sz="2000" dirty="0">
                <a:solidFill>
                  <a:srgbClr val="993300"/>
                </a:solidFill>
              </a:rPr>
              <a:t>Complejidad y dificultad mantenimiento</a:t>
            </a:r>
          </a:p>
          <a:p>
            <a:pPr lvl="1" eaLnBrk="1" hangingPunct="1"/>
            <a:endParaRPr lang="es-ES" altLang="es-ES" sz="2000" dirty="0">
              <a:solidFill>
                <a:srgbClr val="993300"/>
              </a:solidFill>
            </a:endParaRPr>
          </a:p>
        </p:txBody>
      </p:sp>
      <p:sp>
        <p:nvSpPr>
          <p:cNvPr id="11272" name="7 Rectángulo"/>
          <p:cNvSpPr>
            <a:spLocks noChangeArrowheads="1"/>
          </p:cNvSpPr>
          <p:nvPr/>
        </p:nvSpPr>
        <p:spPr bwMode="auto">
          <a:xfrm>
            <a:off x="611188" y="4514850"/>
            <a:ext cx="81375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65125" indent="-365125">
              <a:spcBef>
                <a:spcPct val="20000"/>
              </a:spcBef>
              <a:buFont typeface="Wingdings" panose="05000000000000000000" pitchFamily="2" charset="2"/>
              <a:buChar char="v"/>
              <a:tabLst>
                <a:tab pos="365125" algn="l"/>
                <a:tab pos="444500" algn="l"/>
                <a:tab pos="4127500" algn="l"/>
              </a:tabLst>
              <a:defRPr sz="3200">
                <a:solidFill>
                  <a:srgbClr val="000099"/>
                </a:solidFill>
                <a:latin typeface="Arial" panose="020B0604020202020204" pitchFamily="34" charset="0"/>
              </a:defRPr>
            </a:lvl1pPr>
            <a:lvl2pPr marL="625475" indent="274638">
              <a:spcBef>
                <a:spcPct val="20000"/>
              </a:spcBef>
              <a:buFont typeface="Wingdings" panose="05000000000000000000" pitchFamily="2" charset="2"/>
              <a:buChar char="Ø"/>
              <a:tabLst>
                <a:tab pos="365125" algn="l"/>
                <a:tab pos="444500" algn="l"/>
                <a:tab pos="4127500" algn="l"/>
              </a:tabLst>
              <a:defRPr sz="2800">
                <a:solidFill>
                  <a:srgbClr val="000099"/>
                </a:solidFill>
                <a:latin typeface="Arial" panose="020B0604020202020204" pitchFamily="34" charset="0"/>
              </a:defRPr>
            </a:lvl2pPr>
            <a:lvl3pPr marL="1143000" indent="-228600">
              <a:spcBef>
                <a:spcPct val="20000"/>
              </a:spcBef>
              <a:buChar char="•"/>
              <a:tabLst>
                <a:tab pos="365125" algn="l"/>
                <a:tab pos="444500" algn="l"/>
                <a:tab pos="4127500" algn="l"/>
              </a:tabLst>
              <a:defRPr sz="2400">
                <a:solidFill>
                  <a:srgbClr val="000099"/>
                </a:solidFill>
                <a:latin typeface="Arial" panose="020B0604020202020204" pitchFamily="34" charset="0"/>
              </a:defRPr>
            </a:lvl3pPr>
            <a:lvl4pPr marL="1600200" indent="-228600">
              <a:spcBef>
                <a:spcPct val="20000"/>
              </a:spcBef>
              <a:buChar char="–"/>
              <a:tabLst>
                <a:tab pos="365125" algn="l"/>
                <a:tab pos="444500" algn="l"/>
                <a:tab pos="4127500" algn="l"/>
              </a:tabLst>
              <a:defRPr sz="2000">
                <a:solidFill>
                  <a:srgbClr val="000099"/>
                </a:solidFill>
                <a:latin typeface="Arial" panose="020B0604020202020204" pitchFamily="34" charset="0"/>
              </a:defRPr>
            </a:lvl4pPr>
            <a:lvl5pPr marL="2057400" indent="-228600">
              <a:spcBef>
                <a:spcPct val="20000"/>
              </a:spcBef>
              <a:buChar char="»"/>
              <a:tabLst>
                <a:tab pos="365125" algn="l"/>
                <a:tab pos="444500"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365125" algn="l"/>
                <a:tab pos="444500"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365125" algn="l"/>
                <a:tab pos="444500"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365125" algn="l"/>
                <a:tab pos="444500"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365125" algn="l"/>
                <a:tab pos="444500"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Ejemplos de sistemas monolíticos:</a:t>
            </a:r>
          </a:p>
          <a:p>
            <a:pPr lvl="1" eaLnBrk="1" hangingPunct="1"/>
            <a:r>
              <a:rPr lang="es-ES" altLang="es-ES" sz="2000" dirty="0">
                <a:solidFill>
                  <a:srgbClr val="993300"/>
                </a:solidFill>
              </a:rPr>
              <a:t>Linux y la mayoría de Unix, a excepción al menos de Solaris</a:t>
            </a:r>
          </a:p>
          <a:p>
            <a:pPr lvl="1" eaLnBrk="1" hangingPunct="1"/>
            <a:r>
              <a:rPr lang="es-ES" altLang="es-ES" sz="2000" dirty="0">
                <a:solidFill>
                  <a:srgbClr val="993300"/>
                </a:solidFill>
              </a:rPr>
              <a:t>Versiones de Windows anteriores a Windows NT</a:t>
            </a:r>
          </a:p>
        </p:txBody>
      </p:sp>
      <p:sp>
        <p:nvSpPr>
          <p:cNvPr id="10" name="1 Título"/>
          <p:cNvSpPr>
            <a:spLocks noGrp="1"/>
          </p:cNvSpPr>
          <p:nvPr>
            <p:ph type="title"/>
          </p:nvPr>
        </p:nvSpPr>
        <p:spPr>
          <a:xfrm>
            <a:off x="457200" y="274638"/>
            <a:ext cx="8229600" cy="634082"/>
          </a:xfrm>
        </p:spPr>
        <p:txBody>
          <a:bodyPr>
            <a:normAutofit fontScale="90000"/>
          </a:bodyPr>
          <a:lstStyle/>
          <a:p>
            <a:r>
              <a:rPr lang="en-GB" dirty="0" err="1" smtClean="0"/>
              <a:t>Modelo</a:t>
            </a:r>
            <a:r>
              <a:rPr lang="en-GB" dirty="0" smtClean="0"/>
              <a:t> </a:t>
            </a:r>
            <a:r>
              <a:rPr lang="en-GB" dirty="0" err="1" smtClean="0"/>
              <a:t>monolítico</a:t>
            </a:r>
            <a:endParaRPr lang="en-GB" dirty="0"/>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86</a:t>
            </a:fld>
            <a:endParaRPr lang="es-ES" dirty="0"/>
          </a:p>
        </p:txBody>
      </p:sp>
    </p:spTree>
    <p:extLst>
      <p:ext uri="{BB962C8B-B14F-4D97-AF65-F5344CB8AC3E}">
        <p14:creationId xmlns:p14="http://schemas.microsoft.com/office/powerpoint/2010/main" val="9055995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07072"/>
                                        </p:tgtEl>
                                        <p:attrNameLst>
                                          <p:attrName>style.visibility</p:attrName>
                                        </p:attrNameLst>
                                      </p:cBhvr>
                                      <p:to>
                                        <p:strVal val="visible"/>
                                      </p:to>
                                    </p:set>
                                    <p:animEffect transition="in" filter="dissolve">
                                      <p:cBhvr>
                                        <p:cTn id="7" dur="500"/>
                                        <p:tgtEl>
                                          <p:spTgt spid="17070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272"/>
                                        </p:tgtEl>
                                        <p:attrNameLst>
                                          <p:attrName>style.visibility</p:attrName>
                                        </p:attrNameLst>
                                      </p:cBhvr>
                                      <p:to>
                                        <p:strVal val="visible"/>
                                      </p:to>
                                    </p:set>
                                    <p:animEffect transition="in" filter="dissolve">
                                      <p:cBhvr>
                                        <p:cTn id="12" dur="500"/>
                                        <p:tgtEl>
                                          <p:spTgt spid="112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7072" grpId="0"/>
      <p:bldP spid="11272"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Modelos</a:t>
            </a:r>
            <a:r>
              <a:rPr lang="en-GB" dirty="0" smtClean="0"/>
              <a:t> de </a:t>
            </a:r>
            <a:r>
              <a:rPr lang="en-GB" dirty="0" err="1" smtClean="0"/>
              <a:t>Diseño</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solidFill>
                  <a:schemeClr val="tx1"/>
                </a:solidFill>
              </a:rPr>
              <a:t>Modelo</a:t>
            </a:r>
            <a:r>
              <a:rPr lang="en-GB" dirty="0" smtClean="0">
                <a:solidFill>
                  <a:schemeClr val="tx1"/>
                </a:solidFill>
              </a:rPr>
              <a:t> </a:t>
            </a:r>
            <a:r>
              <a:rPr lang="en-GB" dirty="0" err="1" smtClean="0">
                <a:solidFill>
                  <a:schemeClr val="tx1"/>
                </a:solidFill>
              </a:rPr>
              <a:t>monolítico</a:t>
            </a:r>
            <a:endParaRPr lang="en-GB" dirty="0" smtClean="0">
              <a:solidFill>
                <a:schemeClr val="tx1"/>
              </a:solidFill>
            </a:endParaRPr>
          </a:p>
          <a:p>
            <a:pPr marL="514350" indent="-514350" algn="l">
              <a:buFont typeface="+mj-lt"/>
              <a:buAutoNum type="arabicPeriod"/>
            </a:pPr>
            <a:r>
              <a:rPr lang="en-GB" dirty="0" err="1" smtClean="0">
                <a:solidFill>
                  <a:schemeClr val="tx1"/>
                </a:solidFill>
              </a:rPr>
              <a:t>Modelo</a:t>
            </a:r>
            <a:r>
              <a:rPr lang="en-GB" dirty="0" smtClean="0">
                <a:solidFill>
                  <a:schemeClr val="tx1"/>
                </a:solidFill>
              </a:rPr>
              <a:t> </a:t>
            </a:r>
            <a:r>
              <a:rPr lang="en-GB" dirty="0" err="1" smtClean="0">
                <a:solidFill>
                  <a:schemeClr val="tx1"/>
                </a:solidFill>
              </a:rPr>
              <a:t>en</a:t>
            </a:r>
            <a:r>
              <a:rPr lang="en-GB" dirty="0" smtClean="0">
                <a:solidFill>
                  <a:schemeClr val="tx1"/>
                </a:solidFill>
              </a:rPr>
              <a:t> </a:t>
            </a:r>
            <a:r>
              <a:rPr lang="en-GB" dirty="0" err="1" smtClean="0">
                <a:solidFill>
                  <a:schemeClr val="tx1"/>
                </a:solidFill>
              </a:rPr>
              <a:t>estratos</a:t>
            </a:r>
            <a:endParaRPr lang="en-GB" dirty="0" smtClean="0">
              <a:solidFill>
                <a:schemeClr val="tx1"/>
              </a:solidFill>
            </a:endParaRPr>
          </a:p>
          <a:p>
            <a:pPr marL="514350" indent="-514350" algn="l">
              <a:buFont typeface="+mj-lt"/>
              <a:buAutoNum type="arabicPeriod"/>
            </a:pPr>
            <a:r>
              <a:rPr lang="en-GB" dirty="0" err="1" smtClean="0"/>
              <a:t>Modelo</a:t>
            </a:r>
            <a:r>
              <a:rPr lang="en-GB" dirty="0" smtClean="0"/>
              <a:t> </a:t>
            </a:r>
            <a:r>
              <a:rPr lang="en-GB" dirty="0" err="1" smtClean="0"/>
              <a:t>micronúcleo</a:t>
            </a:r>
            <a:endParaRPr lang="en-GB" dirty="0"/>
          </a:p>
          <a:p>
            <a:pPr marL="514350" indent="-514350" algn="l">
              <a:buFont typeface="+mj-lt"/>
              <a:buAutoNum type="arabicPeriod"/>
            </a:pPr>
            <a:r>
              <a:rPr lang="en-GB" dirty="0" err="1" smtClean="0"/>
              <a:t>Ejemplos</a:t>
            </a:r>
            <a:r>
              <a:rPr lang="en-GB" dirty="0" smtClean="0"/>
              <a:t> de </a:t>
            </a:r>
            <a:r>
              <a:rPr lang="en-GB" dirty="0" err="1" smtClean="0"/>
              <a:t>diseño</a:t>
            </a:r>
            <a:endParaRPr lang="en-GB" dirty="0" smtClean="0"/>
          </a:p>
        </p:txBody>
      </p:sp>
    </p:spTree>
    <p:extLst>
      <p:ext uri="{BB962C8B-B14F-4D97-AF65-F5344CB8AC3E}">
        <p14:creationId xmlns:p14="http://schemas.microsoft.com/office/powerpoint/2010/main" val="2243952919"/>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b="1" dirty="0">
                <a:solidFill>
                  <a:srgbClr val="993300"/>
                </a:solidFill>
              </a:rPr>
              <a:t>Idea</a:t>
            </a:r>
            <a:r>
              <a:rPr lang="es-ES" altLang="es-ES" sz="2400" dirty="0">
                <a:solidFill>
                  <a:srgbClr val="993300"/>
                </a:solidFill>
              </a:rPr>
              <a:t>: colocando una capa de software sobre el hardware conseguimos una máquina ampliada</a:t>
            </a:r>
          </a:p>
          <a:p>
            <a:pPr eaLnBrk="1" hangingPunct="1"/>
            <a:r>
              <a:rPr lang="es-ES" altLang="es-ES" sz="2400" dirty="0">
                <a:solidFill>
                  <a:srgbClr val="993300"/>
                </a:solidFill>
              </a:rPr>
              <a:t>Podemos construir un sistema colocando sucesivas capas una encima de otra</a:t>
            </a:r>
          </a:p>
          <a:p>
            <a:pPr lvl="1" eaLnBrk="1" hangingPunct="1"/>
            <a:endParaRPr lang="es-ES" altLang="es-ES" sz="2000" dirty="0">
              <a:solidFill>
                <a:srgbClr val="993300"/>
              </a:solidFill>
            </a:endParaRPr>
          </a:p>
        </p:txBody>
      </p:sp>
      <p:sp>
        <p:nvSpPr>
          <p:cNvPr id="1717324" name="Rectangle 76"/>
          <p:cNvSpPr>
            <a:spLocks noChangeArrowheads="1"/>
          </p:cNvSpPr>
          <p:nvPr/>
        </p:nvSpPr>
        <p:spPr bwMode="auto">
          <a:xfrm>
            <a:off x="1258888" y="5876925"/>
            <a:ext cx="6842125" cy="504825"/>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Hardware</a:t>
            </a:r>
          </a:p>
        </p:txBody>
      </p:sp>
      <p:sp>
        <p:nvSpPr>
          <p:cNvPr id="1717325" name="Rectangle 77"/>
          <p:cNvSpPr>
            <a:spLocks noChangeArrowheads="1"/>
          </p:cNvSpPr>
          <p:nvPr/>
        </p:nvSpPr>
        <p:spPr bwMode="auto">
          <a:xfrm>
            <a:off x="1258888" y="5372100"/>
            <a:ext cx="6842125" cy="504825"/>
          </a:xfrm>
          <a:prstGeom prst="rect">
            <a:avLst/>
          </a:prstGeom>
          <a:solidFill>
            <a:srgbClr val="CCFFFF"/>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FF"/>
            </a:extrusionClr>
            <a:contourClr>
              <a:srgbClr val="CCFFF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Capa 0: Planificación</a:t>
            </a:r>
          </a:p>
        </p:txBody>
      </p:sp>
      <p:sp>
        <p:nvSpPr>
          <p:cNvPr id="1717326" name="Rectangle 78"/>
          <p:cNvSpPr>
            <a:spLocks noChangeArrowheads="1"/>
          </p:cNvSpPr>
          <p:nvPr/>
        </p:nvSpPr>
        <p:spPr bwMode="auto">
          <a:xfrm>
            <a:off x="1258888" y="4868863"/>
            <a:ext cx="6842125" cy="504825"/>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Capa 1: Gestión de la memoria</a:t>
            </a:r>
          </a:p>
        </p:txBody>
      </p:sp>
      <p:sp>
        <p:nvSpPr>
          <p:cNvPr id="1717327" name="Rectangle 79"/>
          <p:cNvSpPr>
            <a:spLocks noChangeArrowheads="1"/>
          </p:cNvSpPr>
          <p:nvPr/>
        </p:nvSpPr>
        <p:spPr bwMode="auto">
          <a:xfrm>
            <a:off x="1258888" y="4365625"/>
            <a:ext cx="6842125" cy="504825"/>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Capa 2: Comunicación proceso-consola</a:t>
            </a:r>
          </a:p>
        </p:txBody>
      </p:sp>
      <p:sp>
        <p:nvSpPr>
          <p:cNvPr id="1717328" name="Rectangle 80"/>
          <p:cNvSpPr>
            <a:spLocks noChangeArrowheads="1"/>
          </p:cNvSpPr>
          <p:nvPr/>
        </p:nvSpPr>
        <p:spPr bwMode="auto">
          <a:xfrm>
            <a:off x="1258888" y="3860800"/>
            <a:ext cx="6842125"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Capa 3: Gestión de entrada-salida</a:t>
            </a:r>
          </a:p>
        </p:txBody>
      </p:sp>
      <p:sp>
        <p:nvSpPr>
          <p:cNvPr id="1717329" name="Rectangle 81"/>
          <p:cNvSpPr>
            <a:spLocks noChangeArrowheads="1"/>
          </p:cNvSpPr>
          <p:nvPr/>
        </p:nvSpPr>
        <p:spPr bwMode="auto">
          <a:xfrm>
            <a:off x="1258888" y="3141663"/>
            <a:ext cx="6842125" cy="720725"/>
          </a:xfrm>
          <a:prstGeom prst="rect">
            <a:avLst/>
          </a:prstGeom>
          <a:solidFill>
            <a:srgbClr val="FFFFFF"/>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FF"/>
            </a:extrusionClr>
            <a:contourClr>
              <a:srgbClr val="FFFFF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Proceso de usuario</a:t>
            </a:r>
          </a:p>
        </p:txBody>
      </p:sp>
      <p:sp>
        <p:nvSpPr>
          <p:cNvPr id="26" name="1 Título"/>
          <p:cNvSpPr>
            <a:spLocks noGrp="1"/>
          </p:cNvSpPr>
          <p:nvPr>
            <p:ph type="title"/>
          </p:nvPr>
        </p:nvSpPr>
        <p:spPr>
          <a:xfrm>
            <a:off x="457200" y="274638"/>
            <a:ext cx="8229600" cy="634082"/>
          </a:xfrm>
        </p:spPr>
        <p:txBody>
          <a:bodyPr>
            <a:normAutofit fontScale="90000"/>
          </a:bodyPr>
          <a:lstStyle/>
          <a:p>
            <a:r>
              <a:rPr lang="en-GB" dirty="0" err="1" smtClean="0"/>
              <a:t>Modelo</a:t>
            </a:r>
            <a:r>
              <a:rPr lang="en-GB" dirty="0" smtClean="0"/>
              <a:t> </a:t>
            </a:r>
            <a:r>
              <a:rPr lang="en-GB" dirty="0" err="1" smtClean="0"/>
              <a:t>en</a:t>
            </a:r>
            <a:r>
              <a:rPr lang="en-GB" dirty="0" smtClean="0"/>
              <a:t> </a:t>
            </a:r>
            <a:r>
              <a:rPr lang="en-GB" dirty="0" err="1" smtClean="0"/>
              <a:t>estratos</a:t>
            </a:r>
            <a:endParaRPr lang="en-GB" dirty="0"/>
          </a:p>
        </p:txBody>
      </p:sp>
      <p:sp>
        <p:nvSpPr>
          <p:cNvPr id="4" name="Marcador de número de diapositiva 3"/>
          <p:cNvSpPr>
            <a:spLocks noGrp="1"/>
          </p:cNvSpPr>
          <p:nvPr>
            <p:ph type="sldNum" sz="quarter" idx="12"/>
          </p:nvPr>
        </p:nvSpPr>
        <p:spPr/>
        <p:txBody>
          <a:bodyPr/>
          <a:lstStyle/>
          <a:p>
            <a:fld id="{132FADFE-3B8F-471C-ABF0-DBC7717ECBBC}" type="slidenum">
              <a:rPr lang="es-ES" smtClean="0"/>
              <a:pPr/>
              <a:t>88</a:t>
            </a:fld>
            <a:endParaRPr lang="es-ES" dirty="0"/>
          </a:p>
        </p:txBody>
      </p:sp>
    </p:spTree>
    <p:extLst>
      <p:ext uri="{BB962C8B-B14F-4D97-AF65-F5344CB8AC3E}">
        <p14:creationId xmlns:p14="http://schemas.microsoft.com/office/powerpoint/2010/main" val="4439792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717324"/>
                                        </p:tgtEl>
                                        <p:attrNameLst>
                                          <p:attrName>style.visibility</p:attrName>
                                        </p:attrNameLst>
                                      </p:cBhvr>
                                      <p:to>
                                        <p:strVal val="visible"/>
                                      </p:to>
                                    </p:set>
                                    <p:anim calcmode="lin" valueType="num">
                                      <p:cBhvr>
                                        <p:cTn id="7" dur="500" fill="hold"/>
                                        <p:tgtEl>
                                          <p:spTgt spid="1717324"/>
                                        </p:tgtEl>
                                        <p:attrNameLst>
                                          <p:attrName>ppt_w</p:attrName>
                                        </p:attrNameLst>
                                      </p:cBhvr>
                                      <p:tavLst>
                                        <p:tav tm="0">
                                          <p:val>
                                            <p:fltVal val="0"/>
                                          </p:val>
                                        </p:tav>
                                        <p:tav tm="100000">
                                          <p:val>
                                            <p:strVal val="#ppt_w"/>
                                          </p:val>
                                        </p:tav>
                                      </p:tavLst>
                                    </p:anim>
                                    <p:anim calcmode="lin" valueType="num">
                                      <p:cBhvr>
                                        <p:cTn id="8" dur="500" fill="hold"/>
                                        <p:tgtEl>
                                          <p:spTgt spid="171732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717325"/>
                                        </p:tgtEl>
                                        <p:attrNameLst>
                                          <p:attrName>style.visibility</p:attrName>
                                        </p:attrNameLst>
                                      </p:cBhvr>
                                      <p:to>
                                        <p:strVal val="visible"/>
                                      </p:to>
                                    </p:set>
                                    <p:animEffect transition="in" filter="wipe(left)">
                                      <p:cBhvr>
                                        <p:cTn id="12" dur="2000"/>
                                        <p:tgtEl>
                                          <p:spTgt spid="17173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717326"/>
                                        </p:tgtEl>
                                        <p:attrNameLst>
                                          <p:attrName>style.visibility</p:attrName>
                                        </p:attrNameLst>
                                      </p:cBhvr>
                                      <p:to>
                                        <p:strVal val="visible"/>
                                      </p:to>
                                    </p:set>
                                    <p:animEffect transition="in" filter="wipe(left)">
                                      <p:cBhvr>
                                        <p:cTn id="17" dur="2000"/>
                                        <p:tgtEl>
                                          <p:spTgt spid="17173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717327"/>
                                        </p:tgtEl>
                                        <p:attrNameLst>
                                          <p:attrName>style.visibility</p:attrName>
                                        </p:attrNameLst>
                                      </p:cBhvr>
                                      <p:to>
                                        <p:strVal val="visible"/>
                                      </p:to>
                                    </p:set>
                                    <p:animEffect transition="in" filter="wipe(left)">
                                      <p:cBhvr>
                                        <p:cTn id="22" dur="2000"/>
                                        <p:tgtEl>
                                          <p:spTgt spid="171732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717328"/>
                                        </p:tgtEl>
                                        <p:attrNameLst>
                                          <p:attrName>style.visibility</p:attrName>
                                        </p:attrNameLst>
                                      </p:cBhvr>
                                      <p:to>
                                        <p:strVal val="visible"/>
                                      </p:to>
                                    </p:set>
                                    <p:animEffect transition="in" filter="wipe(left)">
                                      <p:cBhvr>
                                        <p:cTn id="27" dur="2000"/>
                                        <p:tgtEl>
                                          <p:spTgt spid="17173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3" presetClass="entr" presetSubtype="16" fill="hold" grpId="0" nodeType="clickEffect">
                                  <p:stCondLst>
                                    <p:cond delay="0"/>
                                  </p:stCondLst>
                                  <p:childTnLst>
                                    <p:set>
                                      <p:cBhvr>
                                        <p:cTn id="31" dur="1" fill="hold">
                                          <p:stCondLst>
                                            <p:cond delay="0"/>
                                          </p:stCondLst>
                                        </p:cTn>
                                        <p:tgtEl>
                                          <p:spTgt spid="1717329"/>
                                        </p:tgtEl>
                                        <p:attrNameLst>
                                          <p:attrName>style.visibility</p:attrName>
                                        </p:attrNameLst>
                                      </p:cBhvr>
                                      <p:to>
                                        <p:strVal val="visible"/>
                                      </p:to>
                                    </p:set>
                                    <p:anim calcmode="lin" valueType="num">
                                      <p:cBhvr>
                                        <p:cTn id="32" dur="500" fill="hold"/>
                                        <p:tgtEl>
                                          <p:spTgt spid="1717329"/>
                                        </p:tgtEl>
                                        <p:attrNameLst>
                                          <p:attrName>ppt_w</p:attrName>
                                        </p:attrNameLst>
                                      </p:cBhvr>
                                      <p:tavLst>
                                        <p:tav tm="0">
                                          <p:val>
                                            <p:fltVal val="0"/>
                                          </p:val>
                                        </p:tav>
                                        <p:tav tm="100000">
                                          <p:val>
                                            <p:strVal val="#ppt_w"/>
                                          </p:val>
                                        </p:tav>
                                      </p:tavLst>
                                    </p:anim>
                                    <p:anim calcmode="lin" valueType="num">
                                      <p:cBhvr>
                                        <p:cTn id="33" dur="500" fill="hold"/>
                                        <p:tgtEl>
                                          <p:spTgt spid="17173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7324" grpId="0" animBg="1"/>
      <p:bldP spid="1717325" grpId="0" animBg="1"/>
      <p:bldP spid="1717326" grpId="0" animBg="1"/>
      <p:bldP spid="1717327" grpId="0" animBg="1"/>
      <p:bldP spid="1717328" grpId="0" animBg="1"/>
      <p:bldP spid="1717329"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6" name="Rectangle 4"/>
          <p:cNvSpPr>
            <a:spLocks noChangeArrowheads="1"/>
          </p:cNvSpPr>
          <p:nvPr/>
        </p:nvSpPr>
        <p:spPr bwMode="auto">
          <a:xfrm>
            <a:off x="611188" y="1341438"/>
            <a:ext cx="80645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Ventajas:</a:t>
            </a:r>
          </a:p>
          <a:p>
            <a:pPr lvl="1" eaLnBrk="1" hangingPunct="1"/>
            <a:r>
              <a:rPr lang="es-ES" altLang="es-ES" sz="2000" dirty="0">
                <a:solidFill>
                  <a:srgbClr val="993300"/>
                </a:solidFill>
              </a:rPr>
              <a:t>Gracias a la modularidad, sistema más fácil de depurar y mantener</a:t>
            </a:r>
          </a:p>
          <a:p>
            <a:pPr eaLnBrk="1" hangingPunct="1"/>
            <a:endParaRPr lang="es-ES" altLang="es-ES" sz="2400" dirty="0">
              <a:solidFill>
                <a:srgbClr val="993300"/>
              </a:solidFill>
            </a:endParaRPr>
          </a:p>
          <a:p>
            <a:pPr lvl="1" eaLnBrk="1" hangingPunct="1"/>
            <a:endParaRPr lang="es-ES" altLang="es-ES" sz="2000" dirty="0">
              <a:solidFill>
                <a:srgbClr val="993300"/>
              </a:solidFill>
            </a:endParaRPr>
          </a:p>
        </p:txBody>
      </p:sp>
      <p:sp>
        <p:nvSpPr>
          <p:cNvPr id="1719302" name="Rectangle 6"/>
          <p:cNvSpPr>
            <a:spLocks noChangeArrowheads="1"/>
          </p:cNvSpPr>
          <p:nvPr/>
        </p:nvSpPr>
        <p:spPr bwMode="auto">
          <a:xfrm>
            <a:off x="611188" y="2493963"/>
            <a:ext cx="7848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a:solidFill>
                  <a:srgbClr val="993300"/>
                </a:solidFill>
              </a:rPr>
              <a:t>Inconvenientes:</a:t>
            </a:r>
          </a:p>
          <a:p>
            <a:pPr lvl="1" eaLnBrk="1" hangingPunct="1"/>
            <a:r>
              <a:rPr lang="es-ES" altLang="es-ES" sz="2000">
                <a:solidFill>
                  <a:srgbClr val="993300"/>
                </a:solidFill>
              </a:rPr>
              <a:t>Al ser las capas cajas negras, se pierde la posibilidad de compartir código y datos entre distintas capas</a:t>
            </a:r>
          </a:p>
          <a:p>
            <a:pPr lvl="1" eaLnBrk="1" hangingPunct="1"/>
            <a:endParaRPr lang="es-ES" altLang="es-ES" sz="2000">
              <a:solidFill>
                <a:srgbClr val="993300"/>
              </a:solidFill>
            </a:endParaRPr>
          </a:p>
        </p:txBody>
      </p:sp>
      <p:sp>
        <p:nvSpPr>
          <p:cNvPr id="1719338" name="Rectangle 42"/>
          <p:cNvSpPr>
            <a:spLocks noChangeArrowheads="1"/>
          </p:cNvSpPr>
          <p:nvPr/>
        </p:nvSpPr>
        <p:spPr bwMode="auto">
          <a:xfrm>
            <a:off x="611188" y="3789363"/>
            <a:ext cx="7848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 altLang="es-ES" sz="2400" dirty="0">
                <a:solidFill>
                  <a:srgbClr val="993300"/>
                </a:solidFill>
              </a:rPr>
              <a:t>Ejemplo de sistemas en estratos:</a:t>
            </a:r>
          </a:p>
          <a:p>
            <a:pPr lvl="1" eaLnBrk="1" hangingPunct="1"/>
            <a:r>
              <a:rPr lang="es-ES" altLang="es-ES" sz="2000" dirty="0" err="1">
                <a:solidFill>
                  <a:srgbClr val="993300"/>
                </a:solidFill>
              </a:rPr>
              <a:t>Multics</a:t>
            </a:r>
            <a:endParaRPr lang="es-ES" altLang="es-ES" sz="2000" dirty="0">
              <a:solidFill>
                <a:srgbClr val="993300"/>
              </a:solidFill>
            </a:endParaRPr>
          </a:p>
          <a:p>
            <a:pPr lvl="1" eaLnBrk="1" hangingPunct="1"/>
            <a:r>
              <a:rPr lang="es-ES" altLang="es-ES" sz="2000" dirty="0">
                <a:solidFill>
                  <a:srgbClr val="993300"/>
                </a:solidFill>
              </a:rPr>
              <a:t>OS/2</a:t>
            </a:r>
          </a:p>
          <a:p>
            <a:pPr lvl="1" eaLnBrk="1" hangingPunct="1"/>
            <a:endParaRPr lang="es-ES" altLang="es-ES" sz="2000" dirty="0">
              <a:solidFill>
                <a:srgbClr val="993300"/>
              </a:solidFill>
            </a:endParaRPr>
          </a:p>
        </p:txBody>
      </p:sp>
      <p:sp>
        <p:nvSpPr>
          <p:cNvPr id="43" name="1 Título"/>
          <p:cNvSpPr>
            <a:spLocks noGrp="1"/>
          </p:cNvSpPr>
          <p:nvPr>
            <p:ph type="title"/>
          </p:nvPr>
        </p:nvSpPr>
        <p:spPr>
          <a:xfrm>
            <a:off x="457200" y="274638"/>
            <a:ext cx="8229600" cy="634082"/>
          </a:xfrm>
        </p:spPr>
        <p:txBody>
          <a:bodyPr>
            <a:normAutofit fontScale="90000"/>
          </a:bodyPr>
          <a:lstStyle/>
          <a:p>
            <a:r>
              <a:rPr lang="en-GB" dirty="0" err="1" smtClean="0"/>
              <a:t>Modelo</a:t>
            </a:r>
            <a:r>
              <a:rPr lang="en-GB" dirty="0" smtClean="0"/>
              <a:t> </a:t>
            </a:r>
            <a:r>
              <a:rPr lang="en-GB" dirty="0" err="1" smtClean="0"/>
              <a:t>en</a:t>
            </a:r>
            <a:r>
              <a:rPr lang="en-GB" dirty="0" smtClean="0"/>
              <a:t> </a:t>
            </a:r>
            <a:r>
              <a:rPr lang="en-GB" dirty="0" err="1" smtClean="0"/>
              <a:t>estratos</a:t>
            </a:r>
            <a:endParaRPr lang="en-GB" dirty="0"/>
          </a:p>
        </p:txBody>
      </p:sp>
      <p:sp>
        <p:nvSpPr>
          <p:cNvPr id="6" name="Marcador de número de diapositiva 5"/>
          <p:cNvSpPr>
            <a:spLocks noGrp="1"/>
          </p:cNvSpPr>
          <p:nvPr>
            <p:ph type="sldNum" sz="quarter" idx="12"/>
          </p:nvPr>
        </p:nvSpPr>
        <p:spPr/>
        <p:txBody>
          <a:bodyPr/>
          <a:lstStyle/>
          <a:p>
            <a:fld id="{132FADFE-3B8F-471C-ABF0-DBC7717ECBBC}" type="slidenum">
              <a:rPr lang="es-ES" smtClean="0"/>
              <a:pPr/>
              <a:t>89</a:t>
            </a:fld>
            <a:endParaRPr lang="es-ES" dirty="0"/>
          </a:p>
        </p:txBody>
      </p:sp>
    </p:spTree>
    <p:extLst>
      <p:ext uri="{BB962C8B-B14F-4D97-AF65-F5344CB8AC3E}">
        <p14:creationId xmlns:p14="http://schemas.microsoft.com/office/powerpoint/2010/main" val="26393930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19302"/>
                                        </p:tgtEl>
                                        <p:attrNameLst>
                                          <p:attrName>style.visibility</p:attrName>
                                        </p:attrNameLst>
                                      </p:cBhvr>
                                      <p:to>
                                        <p:strVal val="visible"/>
                                      </p:to>
                                    </p:set>
                                    <p:animEffect transition="in" filter="dissolve">
                                      <p:cBhvr>
                                        <p:cTn id="7" dur="500"/>
                                        <p:tgtEl>
                                          <p:spTgt spid="17193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19338"/>
                                        </p:tgtEl>
                                        <p:attrNameLst>
                                          <p:attrName>style.visibility</p:attrName>
                                        </p:attrNameLst>
                                      </p:cBhvr>
                                      <p:to>
                                        <p:strVal val="visible"/>
                                      </p:to>
                                    </p:set>
                                    <p:animEffect transition="in" filter="dissolve">
                                      <p:cBhvr>
                                        <p:cTn id="12" dur="500"/>
                                        <p:tgtEl>
                                          <p:spTgt spid="1719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9302" grpId="0"/>
      <p:bldP spid="171933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r>
              <a:rPr lang="en-GB" dirty="0" err="1" smtClean="0"/>
              <a:t>Proceso</a:t>
            </a:r>
            <a:endParaRPr lang="en-GB" dirty="0"/>
          </a:p>
        </p:txBody>
      </p:sp>
      <p:sp>
        <p:nvSpPr>
          <p:cNvPr id="570" name="Rectangle 3"/>
          <p:cNvSpPr>
            <a:spLocks noChangeArrowheads="1"/>
          </p:cNvSpPr>
          <p:nvPr/>
        </p:nvSpPr>
        <p:spPr bwMode="auto">
          <a:xfrm>
            <a:off x="611188" y="1341438"/>
            <a:ext cx="8064500"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eaLnBrk="0" hangingPunct="0">
              <a:tabLst>
                <a:tab pos="444500" algn="l"/>
                <a:tab pos="627063" algn="l"/>
                <a:tab pos="4127500" algn="l"/>
              </a:tabLst>
              <a:defRPr sz="2800">
                <a:solidFill>
                  <a:schemeClr val="tx1"/>
                </a:solidFill>
                <a:latin typeface="Arial" panose="020B0604020202020204" pitchFamily="34" charset="0"/>
              </a:defRPr>
            </a:lvl1pPr>
            <a:lvl2pPr marL="627063" indent="273050" eaLnBrk="0" hangingPunct="0">
              <a:tabLst>
                <a:tab pos="444500" algn="l"/>
                <a:tab pos="627063" algn="l"/>
                <a:tab pos="4127500" algn="l"/>
              </a:tabLst>
              <a:defRPr sz="2800">
                <a:solidFill>
                  <a:schemeClr val="tx1"/>
                </a:solidFill>
                <a:latin typeface="Arial" panose="020B0604020202020204" pitchFamily="34" charset="0"/>
              </a:defRPr>
            </a:lvl2pPr>
            <a:lvl3pPr marL="1143000" indent="-228600" eaLnBrk="0" hangingPunct="0">
              <a:tabLst>
                <a:tab pos="444500" algn="l"/>
                <a:tab pos="627063" algn="l"/>
                <a:tab pos="4127500" algn="l"/>
              </a:tabLst>
              <a:defRPr sz="2800">
                <a:solidFill>
                  <a:schemeClr val="tx1"/>
                </a:solidFill>
                <a:latin typeface="Arial" panose="020B0604020202020204" pitchFamily="34" charset="0"/>
              </a:defRPr>
            </a:lvl3pPr>
            <a:lvl4pPr marL="1600200" indent="-228600" eaLnBrk="0" hangingPunct="0">
              <a:tabLst>
                <a:tab pos="444500" algn="l"/>
                <a:tab pos="627063" algn="l"/>
                <a:tab pos="4127500" algn="l"/>
              </a:tabLst>
              <a:defRPr sz="2800">
                <a:solidFill>
                  <a:schemeClr val="tx1"/>
                </a:solidFill>
                <a:latin typeface="Arial" panose="020B0604020202020204" pitchFamily="34" charset="0"/>
              </a:defRPr>
            </a:lvl4pPr>
            <a:lvl5pPr marL="2057400" indent="-228600" eaLnBrk="0" hangingPunct="0">
              <a:tabLst>
                <a:tab pos="444500" algn="l"/>
                <a:tab pos="627063" algn="l"/>
                <a:tab pos="4127500" algn="l"/>
              </a:tabLst>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tabLst>
                <a:tab pos="444500" algn="l"/>
                <a:tab pos="627063" algn="l"/>
                <a:tab pos="4127500" algn="l"/>
              </a:tabLst>
              <a:defRPr sz="2800">
                <a:solidFill>
                  <a:schemeClr val="tx1"/>
                </a:solidFill>
                <a:latin typeface="Arial" panose="020B0604020202020204" pitchFamily="34" charset="0"/>
              </a:defRPr>
            </a:lvl9pPr>
          </a:lstStyle>
          <a:p>
            <a:pPr algn="just" eaLnBrk="1" hangingPunct="1">
              <a:spcBef>
                <a:spcPct val="20000"/>
              </a:spcBef>
              <a:buFont typeface="Wingdings" panose="05000000000000000000" pitchFamily="2" charset="2"/>
              <a:buChar char="v"/>
            </a:pPr>
            <a:r>
              <a:rPr lang="es-ES" altLang="es-ES" sz="2400" b="1" dirty="0">
                <a:solidFill>
                  <a:srgbClr val="993300"/>
                </a:solidFill>
              </a:rPr>
              <a:t>Comportamiento real</a:t>
            </a:r>
            <a:r>
              <a:rPr lang="es-ES" altLang="es-ES" sz="2400" dirty="0">
                <a:solidFill>
                  <a:srgbClr val="993300"/>
                </a:solidFill>
              </a:rPr>
              <a:t>: se reparte </a:t>
            </a:r>
            <a:r>
              <a:rPr lang="es-ES" altLang="es-ES" sz="2400" dirty="0" smtClean="0">
                <a:solidFill>
                  <a:srgbClr val="993300"/>
                </a:solidFill>
              </a:rPr>
              <a:t>entre los procesos el </a:t>
            </a:r>
            <a:r>
              <a:rPr lang="es-ES" altLang="es-ES" sz="2400" smtClean="0">
                <a:solidFill>
                  <a:srgbClr val="993300"/>
                </a:solidFill>
              </a:rPr>
              <a:t>tiempo de cada </a:t>
            </a:r>
            <a:r>
              <a:rPr lang="es-ES" altLang="es-ES" sz="2400" dirty="0">
                <a:solidFill>
                  <a:srgbClr val="993300"/>
                </a:solidFill>
              </a:rPr>
              <a:t>procesador</a:t>
            </a:r>
          </a:p>
          <a:p>
            <a:pPr lvl="1" algn="just" eaLnBrk="1" hangingPunct="1">
              <a:spcBef>
                <a:spcPct val="20000"/>
              </a:spcBef>
              <a:buFont typeface="Wingdings" panose="05000000000000000000" pitchFamily="2" charset="2"/>
              <a:buChar char="Ø"/>
            </a:pPr>
            <a:r>
              <a:rPr lang="es-ES" altLang="es-ES" sz="2000" dirty="0">
                <a:solidFill>
                  <a:srgbClr val="993300"/>
                </a:solidFill>
              </a:rPr>
              <a:t>Los procesos alternan periodos de ejecución con periodos de inactividad</a:t>
            </a:r>
          </a:p>
        </p:txBody>
      </p:sp>
      <p:sp>
        <p:nvSpPr>
          <p:cNvPr id="571" name="Line 5"/>
          <p:cNvSpPr>
            <a:spLocks noChangeShapeType="1"/>
          </p:cNvSpPr>
          <p:nvPr/>
        </p:nvSpPr>
        <p:spPr bwMode="auto">
          <a:xfrm>
            <a:off x="827088" y="6237288"/>
            <a:ext cx="7848600" cy="0"/>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572" name="Text Box 7"/>
          <p:cNvSpPr txBox="1">
            <a:spLocks noChangeArrowheads="1"/>
          </p:cNvSpPr>
          <p:nvPr/>
        </p:nvSpPr>
        <p:spPr bwMode="auto">
          <a:xfrm>
            <a:off x="1006475" y="5654675"/>
            <a:ext cx="552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a:t>P</a:t>
            </a:r>
            <a:r>
              <a:rPr lang="es-ES" altLang="es-ES" baseline="-25000"/>
              <a:t>1</a:t>
            </a:r>
          </a:p>
        </p:txBody>
      </p:sp>
      <p:sp>
        <p:nvSpPr>
          <p:cNvPr id="573" name="Text Box 8"/>
          <p:cNvSpPr txBox="1">
            <a:spLocks noChangeArrowheads="1"/>
          </p:cNvSpPr>
          <p:nvPr/>
        </p:nvSpPr>
        <p:spPr bwMode="auto">
          <a:xfrm>
            <a:off x="1006475" y="4933950"/>
            <a:ext cx="552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a:t>P</a:t>
            </a:r>
            <a:r>
              <a:rPr lang="es-ES" altLang="es-ES" baseline="-25000"/>
              <a:t>2</a:t>
            </a:r>
          </a:p>
        </p:txBody>
      </p:sp>
      <p:sp>
        <p:nvSpPr>
          <p:cNvPr id="574" name="Text Box 9"/>
          <p:cNvSpPr txBox="1">
            <a:spLocks noChangeArrowheads="1"/>
          </p:cNvSpPr>
          <p:nvPr/>
        </p:nvSpPr>
        <p:spPr bwMode="auto">
          <a:xfrm>
            <a:off x="1006475" y="4213225"/>
            <a:ext cx="552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a:t>P</a:t>
            </a:r>
            <a:r>
              <a:rPr lang="es-ES" altLang="es-ES" baseline="-25000"/>
              <a:t>3</a:t>
            </a:r>
          </a:p>
        </p:txBody>
      </p:sp>
      <p:sp>
        <p:nvSpPr>
          <p:cNvPr id="575" name="Text Box 10"/>
          <p:cNvSpPr txBox="1">
            <a:spLocks noChangeArrowheads="1"/>
          </p:cNvSpPr>
          <p:nvPr/>
        </p:nvSpPr>
        <p:spPr bwMode="auto">
          <a:xfrm>
            <a:off x="1008063" y="3494088"/>
            <a:ext cx="5524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spAutoFit/>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r>
              <a:rPr lang="es-ES" altLang="es-ES"/>
              <a:t>P</a:t>
            </a:r>
            <a:r>
              <a:rPr lang="es-ES" altLang="es-ES" baseline="-25000"/>
              <a:t>4</a:t>
            </a:r>
          </a:p>
        </p:txBody>
      </p:sp>
      <p:sp>
        <p:nvSpPr>
          <p:cNvPr id="576" name="Rectangle 11"/>
          <p:cNvSpPr>
            <a:spLocks noChangeArrowheads="1"/>
          </p:cNvSpPr>
          <p:nvPr/>
        </p:nvSpPr>
        <p:spPr bwMode="auto">
          <a:xfrm>
            <a:off x="5659438" y="3429000"/>
            <a:ext cx="1360487" cy="647700"/>
          </a:xfrm>
          <a:prstGeom prst="rect">
            <a:avLst/>
          </a:prstGeom>
          <a:solidFill>
            <a:srgbClr val="FFCC99"/>
          </a:solidFill>
          <a:ln>
            <a:noFill/>
          </a:ln>
          <a:extLs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577" name="Group 12"/>
          <p:cNvGrpSpPr>
            <a:grpSpLocks/>
          </p:cNvGrpSpPr>
          <p:nvPr/>
        </p:nvGrpSpPr>
        <p:grpSpPr bwMode="auto">
          <a:xfrm>
            <a:off x="5732463" y="3517900"/>
            <a:ext cx="504825" cy="469900"/>
            <a:chOff x="2517" y="2976"/>
            <a:chExt cx="997" cy="908"/>
          </a:xfrm>
        </p:grpSpPr>
        <p:grpSp>
          <p:nvGrpSpPr>
            <p:cNvPr id="578" name="Group 13"/>
            <p:cNvGrpSpPr>
              <a:grpSpLocks/>
            </p:cNvGrpSpPr>
            <p:nvPr/>
          </p:nvGrpSpPr>
          <p:grpSpPr bwMode="auto">
            <a:xfrm>
              <a:off x="2517" y="2976"/>
              <a:ext cx="997" cy="908"/>
              <a:chOff x="884" y="980"/>
              <a:chExt cx="3401" cy="2950"/>
            </a:xfrm>
          </p:grpSpPr>
          <p:grpSp>
            <p:nvGrpSpPr>
              <p:cNvPr id="580" name="Group 14"/>
              <p:cNvGrpSpPr>
                <a:grpSpLocks/>
              </p:cNvGrpSpPr>
              <p:nvPr/>
            </p:nvGrpSpPr>
            <p:grpSpPr bwMode="auto">
              <a:xfrm>
                <a:off x="975" y="3838"/>
                <a:ext cx="3128" cy="92"/>
                <a:chOff x="1021" y="980"/>
                <a:chExt cx="3128" cy="92"/>
              </a:xfrm>
            </p:grpSpPr>
            <p:sp>
              <p:nvSpPr>
                <p:cNvPr id="680" name="Rectangle 15"/>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1" name="Rectangle 16"/>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2" name="Rectangle 17"/>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3" name="Rectangle 18"/>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4" name="Rectangle 19"/>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5" name="Rectangle 20"/>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6" name="Rectangle 21"/>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7" name="Rectangle 22"/>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8" name="Rectangle 23"/>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89" name="Rectangle 24"/>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0" name="Rectangle 25"/>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1" name="Rectangle 26"/>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2" name="Rectangle 27"/>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3" name="Rectangle 28"/>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4" name="Rectangle 29"/>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5" name="Rectangle 30"/>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6" name="Rectangle 31"/>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7" name="Rectangle 32"/>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8" name="Rectangle 33"/>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99" name="Rectangle 34"/>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0" name="Rectangle 35"/>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1" name="Rectangle 36"/>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2" name="Rectangle 37"/>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3" name="Rectangle 38"/>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4" name="Rectangle 39"/>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5" name="Rectangle 40"/>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6" name="Rectangle 41"/>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7" name="Rectangle 42"/>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8" name="Rectangle 43"/>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09" name="Rectangle 44"/>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10" name="Rectangle 45"/>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11" name="Rectangle 46"/>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12" name="Rectangle 47"/>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13" name="Rectangle 48"/>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14" name="Rectangle 49"/>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581" name="Group 50"/>
              <p:cNvGrpSpPr>
                <a:grpSpLocks/>
              </p:cNvGrpSpPr>
              <p:nvPr/>
            </p:nvGrpSpPr>
            <p:grpSpPr bwMode="auto">
              <a:xfrm>
                <a:off x="884" y="1117"/>
                <a:ext cx="90" cy="2677"/>
                <a:chOff x="4195" y="1117"/>
                <a:chExt cx="90" cy="2677"/>
              </a:xfrm>
            </p:grpSpPr>
            <p:sp>
              <p:nvSpPr>
                <p:cNvPr id="650" name="Rectangle 51"/>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1" name="Rectangle 52"/>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2" name="Rectangle 53"/>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3" name="Rectangle 54"/>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4" name="Rectangle 55"/>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5" name="Rectangle 56"/>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6" name="Rectangle 57"/>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7" name="Rectangle 58"/>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8" name="Rectangle 59"/>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59" name="Rectangle 60"/>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0" name="Rectangle 61"/>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1" name="Rectangle 62"/>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2" name="Rectangle 63"/>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3" name="Rectangle 64"/>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4" name="Rectangle 65"/>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5" name="Rectangle 66"/>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6" name="Rectangle 67"/>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7" name="Rectangle 68"/>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8" name="Rectangle 69"/>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69" name="Rectangle 70"/>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0" name="Rectangle 71"/>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1" name="Rectangle 72"/>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2" name="Rectangle 73"/>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3" name="Rectangle 74"/>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4" name="Rectangle 75"/>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5" name="Rectangle 76"/>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6" name="Rectangle 77"/>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7" name="Rectangle 78"/>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8" name="Rectangle 79"/>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79" name="Rectangle 80"/>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582" name="Rectangle 81"/>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583" name="Group 82"/>
              <p:cNvGrpSpPr>
                <a:grpSpLocks/>
              </p:cNvGrpSpPr>
              <p:nvPr/>
            </p:nvGrpSpPr>
            <p:grpSpPr bwMode="auto">
              <a:xfrm>
                <a:off x="4195" y="1117"/>
                <a:ext cx="90" cy="2677"/>
                <a:chOff x="4195" y="1117"/>
                <a:chExt cx="90" cy="2677"/>
              </a:xfrm>
            </p:grpSpPr>
            <p:sp>
              <p:nvSpPr>
                <p:cNvPr id="620" name="Rectangle 83"/>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1" name="Rectangle 84"/>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2" name="Rectangle 85"/>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3" name="Rectangle 86"/>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4" name="Rectangle 87"/>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5" name="Rectangle 88"/>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6" name="Rectangle 89"/>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7" name="Rectangle 90"/>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8" name="Rectangle 91"/>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29" name="Rectangle 92"/>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0" name="Rectangle 93"/>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1" name="Rectangle 94"/>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2" name="Rectangle 95"/>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3" name="Rectangle 96"/>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4" name="Rectangle 97"/>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5" name="Rectangle 98"/>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6" name="Rectangle 99"/>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7" name="Rectangle 100"/>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8" name="Rectangle 101"/>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39" name="Rectangle 102"/>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0" name="Rectangle 103"/>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1" name="Rectangle 104"/>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2" name="Rectangle 105"/>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3" name="Rectangle 106"/>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4" name="Rectangle 107"/>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5" name="Rectangle 108"/>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6" name="Rectangle 109"/>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7" name="Rectangle 110"/>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8" name="Rectangle 111"/>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49" name="Rectangle 112"/>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584" name="Group 113"/>
              <p:cNvGrpSpPr>
                <a:grpSpLocks/>
              </p:cNvGrpSpPr>
              <p:nvPr/>
            </p:nvGrpSpPr>
            <p:grpSpPr bwMode="auto">
              <a:xfrm>
                <a:off x="1021" y="980"/>
                <a:ext cx="3128" cy="92"/>
                <a:chOff x="1021" y="980"/>
                <a:chExt cx="3128" cy="92"/>
              </a:xfrm>
            </p:grpSpPr>
            <p:sp>
              <p:nvSpPr>
                <p:cNvPr id="585" name="Rectangle 114"/>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86" name="Rectangle 115"/>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87" name="Rectangle 116"/>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88" name="Rectangle 117"/>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89" name="Rectangle 118"/>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0" name="Rectangle 119"/>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1" name="Rectangle 120"/>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2" name="Rectangle 121"/>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3" name="Rectangle 122"/>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4" name="Rectangle 123"/>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5" name="Rectangle 124"/>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6" name="Rectangle 125"/>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7" name="Rectangle 126"/>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8" name="Rectangle 127"/>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599" name="Rectangle 128"/>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0" name="Rectangle 129"/>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1" name="Rectangle 130"/>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2" name="Rectangle 131"/>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3" name="Rectangle 132"/>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4" name="Rectangle 133"/>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5" name="Rectangle 134"/>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6" name="Rectangle 135"/>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7" name="Rectangle 136"/>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8" name="Rectangle 137"/>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09" name="Rectangle 138"/>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0" name="Rectangle 139"/>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1" name="Rectangle 140"/>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2" name="Rectangle 141"/>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3" name="Rectangle 142"/>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4" name="Rectangle 143"/>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5" name="Rectangle 144"/>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6" name="Rectangle 145"/>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7" name="Rectangle 146"/>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8" name="Rectangle 147"/>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619" name="Rectangle 148"/>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579" name="Picture 149"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15" name="Rectangle 150"/>
          <p:cNvSpPr>
            <a:spLocks noChangeArrowheads="1"/>
          </p:cNvSpPr>
          <p:nvPr/>
        </p:nvSpPr>
        <p:spPr bwMode="auto">
          <a:xfrm>
            <a:off x="4284663" y="4149725"/>
            <a:ext cx="1360487" cy="647700"/>
          </a:xfrm>
          <a:prstGeom prst="rect">
            <a:avLst/>
          </a:prstGeom>
          <a:solidFill>
            <a:srgbClr val="FFCC99"/>
          </a:solidFill>
          <a:ln>
            <a:noFill/>
          </a:ln>
          <a:extLs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716" name="Group 151"/>
          <p:cNvGrpSpPr>
            <a:grpSpLocks/>
          </p:cNvGrpSpPr>
          <p:nvPr/>
        </p:nvGrpSpPr>
        <p:grpSpPr bwMode="auto">
          <a:xfrm>
            <a:off x="4357688" y="4238625"/>
            <a:ext cx="504825" cy="469900"/>
            <a:chOff x="2517" y="2976"/>
            <a:chExt cx="997" cy="908"/>
          </a:xfrm>
        </p:grpSpPr>
        <p:grpSp>
          <p:nvGrpSpPr>
            <p:cNvPr id="717" name="Group 152"/>
            <p:cNvGrpSpPr>
              <a:grpSpLocks/>
            </p:cNvGrpSpPr>
            <p:nvPr/>
          </p:nvGrpSpPr>
          <p:grpSpPr bwMode="auto">
            <a:xfrm>
              <a:off x="2517" y="2976"/>
              <a:ext cx="997" cy="908"/>
              <a:chOff x="884" y="980"/>
              <a:chExt cx="3401" cy="2950"/>
            </a:xfrm>
          </p:grpSpPr>
          <p:grpSp>
            <p:nvGrpSpPr>
              <p:cNvPr id="719" name="Group 153"/>
              <p:cNvGrpSpPr>
                <a:grpSpLocks/>
              </p:cNvGrpSpPr>
              <p:nvPr/>
            </p:nvGrpSpPr>
            <p:grpSpPr bwMode="auto">
              <a:xfrm>
                <a:off x="975" y="3838"/>
                <a:ext cx="3128" cy="92"/>
                <a:chOff x="1021" y="980"/>
                <a:chExt cx="3128" cy="92"/>
              </a:xfrm>
            </p:grpSpPr>
            <p:sp>
              <p:nvSpPr>
                <p:cNvPr id="819" name="Rectangle 154"/>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0" name="Rectangle 155"/>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1" name="Rectangle 156"/>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2" name="Rectangle 157"/>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3" name="Rectangle 158"/>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4" name="Rectangle 159"/>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5" name="Rectangle 160"/>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6" name="Rectangle 161"/>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7" name="Rectangle 162"/>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8" name="Rectangle 163"/>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29" name="Rectangle 164"/>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0" name="Rectangle 165"/>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1" name="Rectangle 166"/>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2" name="Rectangle 167"/>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3" name="Rectangle 168"/>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4" name="Rectangle 169"/>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5" name="Rectangle 170"/>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6" name="Rectangle 171"/>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7" name="Rectangle 172"/>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8" name="Rectangle 173"/>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39" name="Rectangle 174"/>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0" name="Rectangle 175"/>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1" name="Rectangle 176"/>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2" name="Rectangle 177"/>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3" name="Rectangle 178"/>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4" name="Rectangle 179"/>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5" name="Rectangle 180"/>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6" name="Rectangle 181"/>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7" name="Rectangle 182"/>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8" name="Rectangle 183"/>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49" name="Rectangle 184"/>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50" name="Rectangle 185"/>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51" name="Rectangle 186"/>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52" name="Rectangle 187"/>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53" name="Rectangle 188"/>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720" name="Group 189"/>
              <p:cNvGrpSpPr>
                <a:grpSpLocks/>
              </p:cNvGrpSpPr>
              <p:nvPr/>
            </p:nvGrpSpPr>
            <p:grpSpPr bwMode="auto">
              <a:xfrm>
                <a:off x="884" y="1117"/>
                <a:ext cx="90" cy="2677"/>
                <a:chOff x="4195" y="1117"/>
                <a:chExt cx="90" cy="2677"/>
              </a:xfrm>
            </p:grpSpPr>
            <p:sp>
              <p:nvSpPr>
                <p:cNvPr id="789" name="Rectangle 190"/>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0" name="Rectangle 191"/>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1" name="Rectangle 192"/>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2" name="Rectangle 193"/>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3" name="Rectangle 194"/>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4" name="Rectangle 195"/>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5" name="Rectangle 196"/>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6" name="Rectangle 197"/>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7" name="Rectangle 198"/>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8" name="Rectangle 199"/>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99" name="Rectangle 200"/>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0" name="Rectangle 201"/>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1" name="Rectangle 202"/>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2" name="Rectangle 203"/>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3" name="Rectangle 204"/>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4" name="Rectangle 205"/>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5" name="Rectangle 206"/>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6" name="Rectangle 207"/>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7" name="Rectangle 208"/>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8" name="Rectangle 209"/>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09" name="Rectangle 210"/>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0" name="Rectangle 211"/>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1" name="Rectangle 212"/>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2" name="Rectangle 213"/>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3" name="Rectangle 214"/>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4" name="Rectangle 215"/>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5" name="Rectangle 216"/>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6" name="Rectangle 217"/>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7" name="Rectangle 218"/>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18" name="Rectangle 219"/>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721" name="Rectangle 220"/>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722" name="Group 221"/>
              <p:cNvGrpSpPr>
                <a:grpSpLocks/>
              </p:cNvGrpSpPr>
              <p:nvPr/>
            </p:nvGrpSpPr>
            <p:grpSpPr bwMode="auto">
              <a:xfrm>
                <a:off x="4195" y="1117"/>
                <a:ext cx="90" cy="2677"/>
                <a:chOff x="4195" y="1117"/>
                <a:chExt cx="90" cy="2677"/>
              </a:xfrm>
            </p:grpSpPr>
            <p:sp>
              <p:nvSpPr>
                <p:cNvPr id="759" name="Rectangle 222"/>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0" name="Rectangle 223"/>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1" name="Rectangle 224"/>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2" name="Rectangle 225"/>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3" name="Rectangle 226"/>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4" name="Rectangle 227"/>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5" name="Rectangle 228"/>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6" name="Rectangle 229"/>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7" name="Rectangle 230"/>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8" name="Rectangle 231"/>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69" name="Rectangle 232"/>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0" name="Rectangle 233"/>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1" name="Rectangle 234"/>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2" name="Rectangle 235"/>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3" name="Rectangle 236"/>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4" name="Rectangle 237"/>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5" name="Rectangle 238"/>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6" name="Rectangle 239"/>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7" name="Rectangle 240"/>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8" name="Rectangle 241"/>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79" name="Rectangle 242"/>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0" name="Rectangle 243"/>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1" name="Rectangle 244"/>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2" name="Rectangle 245"/>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3" name="Rectangle 246"/>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4" name="Rectangle 247"/>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5" name="Rectangle 248"/>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6" name="Rectangle 249"/>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7" name="Rectangle 250"/>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88" name="Rectangle 251"/>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723" name="Group 252"/>
              <p:cNvGrpSpPr>
                <a:grpSpLocks/>
              </p:cNvGrpSpPr>
              <p:nvPr/>
            </p:nvGrpSpPr>
            <p:grpSpPr bwMode="auto">
              <a:xfrm>
                <a:off x="1021" y="980"/>
                <a:ext cx="3128" cy="92"/>
                <a:chOff x="1021" y="980"/>
                <a:chExt cx="3128" cy="92"/>
              </a:xfrm>
            </p:grpSpPr>
            <p:sp>
              <p:nvSpPr>
                <p:cNvPr id="724" name="Rectangle 253"/>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25" name="Rectangle 254"/>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26" name="Rectangle 255"/>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27" name="Rectangle 256"/>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28" name="Rectangle 257"/>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29" name="Rectangle 258"/>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0" name="Rectangle 259"/>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1" name="Rectangle 260"/>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2" name="Rectangle 261"/>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3" name="Rectangle 262"/>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4" name="Rectangle 263"/>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5" name="Rectangle 264"/>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6" name="Rectangle 265"/>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7" name="Rectangle 266"/>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8" name="Rectangle 267"/>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39" name="Rectangle 268"/>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0" name="Rectangle 269"/>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1" name="Rectangle 270"/>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2" name="Rectangle 271"/>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3" name="Rectangle 272"/>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4" name="Rectangle 273"/>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5" name="Rectangle 274"/>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6" name="Rectangle 275"/>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7" name="Rectangle 276"/>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8" name="Rectangle 277"/>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49" name="Rectangle 278"/>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0" name="Rectangle 279"/>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1" name="Rectangle 280"/>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2" name="Rectangle 281"/>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3" name="Rectangle 282"/>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4" name="Rectangle 283"/>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5" name="Rectangle 284"/>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6" name="Rectangle 285"/>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7" name="Rectangle 286"/>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758" name="Rectangle 287"/>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718" name="Picture 288"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54" name="Rectangle 289"/>
          <p:cNvSpPr>
            <a:spLocks noChangeArrowheads="1"/>
          </p:cNvSpPr>
          <p:nvPr/>
        </p:nvSpPr>
        <p:spPr bwMode="auto">
          <a:xfrm>
            <a:off x="2916238" y="4868863"/>
            <a:ext cx="1360487" cy="647700"/>
          </a:xfrm>
          <a:prstGeom prst="rect">
            <a:avLst/>
          </a:prstGeom>
          <a:solidFill>
            <a:srgbClr val="FFCC99"/>
          </a:solidFill>
          <a:ln>
            <a:noFill/>
          </a:ln>
          <a:extLs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855" name="Group 290"/>
          <p:cNvGrpSpPr>
            <a:grpSpLocks/>
          </p:cNvGrpSpPr>
          <p:nvPr/>
        </p:nvGrpSpPr>
        <p:grpSpPr bwMode="auto">
          <a:xfrm>
            <a:off x="2989263" y="4957763"/>
            <a:ext cx="504825" cy="469900"/>
            <a:chOff x="2517" y="2976"/>
            <a:chExt cx="997" cy="908"/>
          </a:xfrm>
        </p:grpSpPr>
        <p:grpSp>
          <p:nvGrpSpPr>
            <p:cNvPr id="856" name="Group 291"/>
            <p:cNvGrpSpPr>
              <a:grpSpLocks/>
            </p:cNvGrpSpPr>
            <p:nvPr/>
          </p:nvGrpSpPr>
          <p:grpSpPr bwMode="auto">
            <a:xfrm>
              <a:off x="2517" y="2976"/>
              <a:ext cx="997" cy="908"/>
              <a:chOff x="884" y="980"/>
              <a:chExt cx="3401" cy="2950"/>
            </a:xfrm>
          </p:grpSpPr>
          <p:grpSp>
            <p:nvGrpSpPr>
              <p:cNvPr id="858" name="Group 292"/>
              <p:cNvGrpSpPr>
                <a:grpSpLocks/>
              </p:cNvGrpSpPr>
              <p:nvPr/>
            </p:nvGrpSpPr>
            <p:grpSpPr bwMode="auto">
              <a:xfrm>
                <a:off x="975" y="3838"/>
                <a:ext cx="3128" cy="92"/>
                <a:chOff x="1021" y="980"/>
                <a:chExt cx="3128" cy="92"/>
              </a:xfrm>
            </p:grpSpPr>
            <p:sp>
              <p:nvSpPr>
                <p:cNvPr id="958" name="Rectangle 293"/>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9" name="Rectangle 294"/>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0" name="Rectangle 295"/>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1" name="Rectangle 296"/>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2" name="Rectangle 297"/>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3" name="Rectangle 298"/>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4" name="Rectangle 299"/>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5" name="Rectangle 300"/>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6" name="Rectangle 301"/>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7" name="Rectangle 302"/>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8" name="Rectangle 303"/>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69" name="Rectangle 304"/>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0" name="Rectangle 305"/>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1" name="Rectangle 306"/>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2" name="Rectangle 307"/>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3" name="Rectangle 308"/>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4" name="Rectangle 309"/>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5" name="Rectangle 310"/>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6" name="Rectangle 311"/>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7" name="Rectangle 312"/>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8" name="Rectangle 313"/>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79" name="Rectangle 314"/>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0" name="Rectangle 315"/>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1" name="Rectangle 316"/>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2" name="Rectangle 317"/>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3" name="Rectangle 318"/>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4" name="Rectangle 319"/>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5" name="Rectangle 320"/>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6" name="Rectangle 321"/>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7" name="Rectangle 322"/>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8" name="Rectangle 323"/>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89" name="Rectangle 324"/>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90" name="Rectangle 325"/>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91" name="Rectangle 326"/>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92" name="Rectangle 327"/>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859" name="Group 328"/>
              <p:cNvGrpSpPr>
                <a:grpSpLocks/>
              </p:cNvGrpSpPr>
              <p:nvPr/>
            </p:nvGrpSpPr>
            <p:grpSpPr bwMode="auto">
              <a:xfrm>
                <a:off x="884" y="1117"/>
                <a:ext cx="90" cy="2677"/>
                <a:chOff x="4195" y="1117"/>
                <a:chExt cx="90" cy="2677"/>
              </a:xfrm>
            </p:grpSpPr>
            <p:sp>
              <p:nvSpPr>
                <p:cNvPr id="928" name="Rectangle 329"/>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9" name="Rectangle 330"/>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0" name="Rectangle 331"/>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1" name="Rectangle 332"/>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2" name="Rectangle 333"/>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3" name="Rectangle 334"/>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4" name="Rectangle 335"/>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5" name="Rectangle 336"/>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6" name="Rectangle 337"/>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7" name="Rectangle 338"/>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8" name="Rectangle 339"/>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39" name="Rectangle 340"/>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0" name="Rectangle 341"/>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1" name="Rectangle 342"/>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2" name="Rectangle 343"/>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3" name="Rectangle 344"/>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4" name="Rectangle 345"/>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5" name="Rectangle 346"/>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6" name="Rectangle 347"/>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7" name="Rectangle 348"/>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8" name="Rectangle 349"/>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49" name="Rectangle 350"/>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0" name="Rectangle 351"/>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1" name="Rectangle 352"/>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2" name="Rectangle 353"/>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3" name="Rectangle 354"/>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4" name="Rectangle 355"/>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5" name="Rectangle 356"/>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6" name="Rectangle 357"/>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57" name="Rectangle 358"/>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860" name="Rectangle 359"/>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861" name="Group 360"/>
              <p:cNvGrpSpPr>
                <a:grpSpLocks/>
              </p:cNvGrpSpPr>
              <p:nvPr/>
            </p:nvGrpSpPr>
            <p:grpSpPr bwMode="auto">
              <a:xfrm>
                <a:off x="4195" y="1117"/>
                <a:ext cx="90" cy="2677"/>
                <a:chOff x="4195" y="1117"/>
                <a:chExt cx="90" cy="2677"/>
              </a:xfrm>
            </p:grpSpPr>
            <p:sp>
              <p:nvSpPr>
                <p:cNvPr id="898" name="Rectangle 361"/>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9" name="Rectangle 362"/>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0" name="Rectangle 363"/>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1" name="Rectangle 364"/>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2" name="Rectangle 365"/>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3" name="Rectangle 366"/>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4" name="Rectangle 367"/>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5" name="Rectangle 368"/>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6" name="Rectangle 369"/>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7" name="Rectangle 370"/>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8" name="Rectangle 371"/>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09" name="Rectangle 372"/>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0" name="Rectangle 373"/>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1" name="Rectangle 374"/>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2" name="Rectangle 375"/>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3" name="Rectangle 376"/>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4" name="Rectangle 377"/>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5" name="Rectangle 378"/>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6" name="Rectangle 379"/>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7" name="Rectangle 380"/>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8" name="Rectangle 381"/>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19" name="Rectangle 382"/>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0" name="Rectangle 383"/>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1" name="Rectangle 384"/>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2" name="Rectangle 385"/>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3" name="Rectangle 386"/>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4" name="Rectangle 387"/>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5" name="Rectangle 388"/>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6" name="Rectangle 389"/>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927" name="Rectangle 390"/>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862" name="Group 391"/>
              <p:cNvGrpSpPr>
                <a:grpSpLocks/>
              </p:cNvGrpSpPr>
              <p:nvPr/>
            </p:nvGrpSpPr>
            <p:grpSpPr bwMode="auto">
              <a:xfrm>
                <a:off x="1021" y="980"/>
                <a:ext cx="3128" cy="92"/>
                <a:chOff x="1021" y="980"/>
                <a:chExt cx="3128" cy="92"/>
              </a:xfrm>
            </p:grpSpPr>
            <p:sp>
              <p:nvSpPr>
                <p:cNvPr id="863" name="Rectangle 392"/>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64" name="Rectangle 393"/>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65" name="Rectangle 394"/>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66" name="Rectangle 395"/>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67" name="Rectangle 396"/>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68" name="Rectangle 397"/>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69" name="Rectangle 398"/>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0" name="Rectangle 399"/>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1" name="Rectangle 400"/>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2" name="Rectangle 401"/>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3" name="Rectangle 402"/>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4" name="Rectangle 403"/>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5" name="Rectangle 404"/>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6" name="Rectangle 405"/>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7" name="Rectangle 406"/>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8" name="Rectangle 407"/>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79" name="Rectangle 408"/>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0" name="Rectangle 409"/>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1" name="Rectangle 410"/>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2" name="Rectangle 411"/>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3" name="Rectangle 412"/>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4" name="Rectangle 413"/>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5" name="Rectangle 414"/>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6" name="Rectangle 415"/>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7" name="Rectangle 416"/>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8" name="Rectangle 417"/>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89" name="Rectangle 418"/>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0" name="Rectangle 419"/>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1" name="Rectangle 420"/>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2" name="Rectangle 421"/>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3" name="Rectangle 422"/>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4" name="Rectangle 423"/>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5" name="Rectangle 424"/>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6" name="Rectangle 425"/>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897" name="Rectangle 426"/>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857" name="Picture 427"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93" name="Rectangle 428"/>
          <p:cNvSpPr>
            <a:spLocks noChangeArrowheads="1"/>
          </p:cNvSpPr>
          <p:nvPr/>
        </p:nvSpPr>
        <p:spPr bwMode="auto">
          <a:xfrm>
            <a:off x="1547813" y="5589588"/>
            <a:ext cx="1360487" cy="647700"/>
          </a:xfrm>
          <a:prstGeom prst="rect">
            <a:avLst/>
          </a:prstGeom>
          <a:solidFill>
            <a:srgbClr val="FFCC99"/>
          </a:solidFill>
          <a:ln>
            <a:noFill/>
          </a:ln>
          <a:extLs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994" name="Group 429"/>
          <p:cNvGrpSpPr>
            <a:grpSpLocks/>
          </p:cNvGrpSpPr>
          <p:nvPr/>
        </p:nvGrpSpPr>
        <p:grpSpPr bwMode="auto">
          <a:xfrm>
            <a:off x="1620838" y="5678488"/>
            <a:ext cx="504825" cy="469900"/>
            <a:chOff x="2517" y="2976"/>
            <a:chExt cx="997" cy="908"/>
          </a:xfrm>
        </p:grpSpPr>
        <p:grpSp>
          <p:nvGrpSpPr>
            <p:cNvPr id="995" name="Group 430"/>
            <p:cNvGrpSpPr>
              <a:grpSpLocks/>
            </p:cNvGrpSpPr>
            <p:nvPr/>
          </p:nvGrpSpPr>
          <p:grpSpPr bwMode="auto">
            <a:xfrm>
              <a:off x="2517" y="2976"/>
              <a:ext cx="997" cy="908"/>
              <a:chOff x="884" y="980"/>
              <a:chExt cx="3401" cy="2950"/>
            </a:xfrm>
          </p:grpSpPr>
          <p:grpSp>
            <p:nvGrpSpPr>
              <p:cNvPr id="997" name="Group 431"/>
              <p:cNvGrpSpPr>
                <a:grpSpLocks/>
              </p:cNvGrpSpPr>
              <p:nvPr/>
            </p:nvGrpSpPr>
            <p:grpSpPr bwMode="auto">
              <a:xfrm>
                <a:off x="975" y="3838"/>
                <a:ext cx="3128" cy="92"/>
                <a:chOff x="1021" y="980"/>
                <a:chExt cx="3128" cy="92"/>
              </a:xfrm>
            </p:grpSpPr>
            <p:sp>
              <p:nvSpPr>
                <p:cNvPr id="1097" name="Rectangle 432"/>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8" name="Rectangle 433"/>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9" name="Rectangle 434"/>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0" name="Rectangle 435"/>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1" name="Rectangle 436"/>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2" name="Rectangle 437"/>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3" name="Rectangle 438"/>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4" name="Rectangle 439"/>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5" name="Rectangle 440"/>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6" name="Rectangle 441"/>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7" name="Rectangle 442"/>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8" name="Rectangle 443"/>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09" name="Rectangle 444"/>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0" name="Rectangle 445"/>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1" name="Rectangle 446"/>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2" name="Rectangle 447"/>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3" name="Rectangle 448"/>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4" name="Rectangle 449"/>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5" name="Rectangle 450"/>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6" name="Rectangle 451"/>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7" name="Rectangle 452"/>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8" name="Rectangle 453"/>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19" name="Rectangle 454"/>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0" name="Rectangle 455"/>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1" name="Rectangle 456"/>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2" name="Rectangle 457"/>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3" name="Rectangle 458"/>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4" name="Rectangle 459"/>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5" name="Rectangle 460"/>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6" name="Rectangle 461"/>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7" name="Rectangle 462"/>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8" name="Rectangle 463"/>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29" name="Rectangle 464"/>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30" name="Rectangle 465"/>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31" name="Rectangle 466"/>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998" name="Group 467"/>
              <p:cNvGrpSpPr>
                <a:grpSpLocks/>
              </p:cNvGrpSpPr>
              <p:nvPr/>
            </p:nvGrpSpPr>
            <p:grpSpPr bwMode="auto">
              <a:xfrm>
                <a:off x="884" y="1117"/>
                <a:ext cx="90" cy="2677"/>
                <a:chOff x="4195" y="1117"/>
                <a:chExt cx="90" cy="2677"/>
              </a:xfrm>
            </p:grpSpPr>
            <p:sp>
              <p:nvSpPr>
                <p:cNvPr id="1067" name="Rectangle 468"/>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8" name="Rectangle 469"/>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9" name="Rectangle 470"/>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0" name="Rectangle 471"/>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1" name="Rectangle 472"/>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2" name="Rectangle 473"/>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3" name="Rectangle 474"/>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4" name="Rectangle 475"/>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5" name="Rectangle 476"/>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6" name="Rectangle 477"/>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7" name="Rectangle 478"/>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8" name="Rectangle 479"/>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79" name="Rectangle 480"/>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0" name="Rectangle 481"/>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1" name="Rectangle 482"/>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2" name="Rectangle 483"/>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3" name="Rectangle 484"/>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4" name="Rectangle 485"/>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5" name="Rectangle 486"/>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6" name="Rectangle 487"/>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7" name="Rectangle 488"/>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8" name="Rectangle 489"/>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89" name="Rectangle 490"/>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0" name="Rectangle 491"/>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1" name="Rectangle 492"/>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2" name="Rectangle 493"/>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3" name="Rectangle 494"/>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4" name="Rectangle 495"/>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5" name="Rectangle 496"/>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96" name="Rectangle 497"/>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999" name="Rectangle 498"/>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1000" name="Group 499"/>
              <p:cNvGrpSpPr>
                <a:grpSpLocks/>
              </p:cNvGrpSpPr>
              <p:nvPr/>
            </p:nvGrpSpPr>
            <p:grpSpPr bwMode="auto">
              <a:xfrm>
                <a:off x="4195" y="1117"/>
                <a:ext cx="90" cy="2677"/>
                <a:chOff x="4195" y="1117"/>
                <a:chExt cx="90" cy="2677"/>
              </a:xfrm>
            </p:grpSpPr>
            <p:sp>
              <p:nvSpPr>
                <p:cNvPr id="1037" name="Rectangle 500"/>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8" name="Rectangle 501"/>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9" name="Rectangle 502"/>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0" name="Rectangle 503"/>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1" name="Rectangle 504"/>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2" name="Rectangle 505"/>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3" name="Rectangle 506"/>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4" name="Rectangle 507"/>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5" name="Rectangle 508"/>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6" name="Rectangle 509"/>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7" name="Rectangle 510"/>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8" name="Rectangle 511"/>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49" name="Rectangle 512"/>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0" name="Rectangle 513"/>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1" name="Rectangle 514"/>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2" name="Rectangle 515"/>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3" name="Rectangle 516"/>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4" name="Rectangle 517"/>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5" name="Rectangle 518"/>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6" name="Rectangle 519"/>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7" name="Rectangle 520"/>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8" name="Rectangle 521"/>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59" name="Rectangle 522"/>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0" name="Rectangle 523"/>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1" name="Rectangle 524"/>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2" name="Rectangle 525"/>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3" name="Rectangle 526"/>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4" name="Rectangle 527"/>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5" name="Rectangle 528"/>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66" name="Rectangle 529"/>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1001" name="Group 530"/>
              <p:cNvGrpSpPr>
                <a:grpSpLocks/>
              </p:cNvGrpSpPr>
              <p:nvPr/>
            </p:nvGrpSpPr>
            <p:grpSpPr bwMode="auto">
              <a:xfrm>
                <a:off x="1021" y="980"/>
                <a:ext cx="3128" cy="92"/>
                <a:chOff x="1021" y="980"/>
                <a:chExt cx="3128" cy="92"/>
              </a:xfrm>
            </p:grpSpPr>
            <p:sp>
              <p:nvSpPr>
                <p:cNvPr id="1002" name="Rectangle 531"/>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03" name="Rectangle 532"/>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04" name="Rectangle 533"/>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05" name="Rectangle 534"/>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06" name="Rectangle 535"/>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07" name="Rectangle 536"/>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08" name="Rectangle 537"/>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09" name="Rectangle 538"/>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0" name="Rectangle 539"/>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1" name="Rectangle 540"/>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2" name="Rectangle 541"/>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3" name="Rectangle 542"/>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4" name="Rectangle 543"/>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5" name="Rectangle 544"/>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6" name="Rectangle 545"/>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7" name="Rectangle 546"/>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8" name="Rectangle 547"/>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19" name="Rectangle 548"/>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0" name="Rectangle 549"/>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1" name="Rectangle 550"/>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2" name="Rectangle 551"/>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3" name="Rectangle 552"/>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4" name="Rectangle 553"/>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5" name="Rectangle 554"/>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6" name="Rectangle 555"/>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7" name="Rectangle 556"/>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8" name="Rectangle 557"/>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29" name="Rectangle 558"/>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0" name="Rectangle 559"/>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1" name="Rectangle 560"/>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2" name="Rectangle 561"/>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3" name="Rectangle 562"/>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4" name="Rectangle 563"/>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5" name="Rectangle 564"/>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036" name="Rectangle 565"/>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996" name="Picture 566"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32" name="Line 567"/>
          <p:cNvSpPr>
            <a:spLocks noChangeShapeType="1"/>
          </p:cNvSpPr>
          <p:nvPr/>
        </p:nvSpPr>
        <p:spPr bwMode="auto">
          <a:xfrm>
            <a:off x="1547813" y="3284538"/>
            <a:ext cx="0" cy="3168650"/>
          </a:xfrm>
          <a:prstGeom prst="line">
            <a:avLst/>
          </a:prstGeom>
          <a:noFill/>
          <a:ln w="12700">
            <a:solidFill>
              <a:srgbClr val="000000"/>
            </a:solidFill>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133" name="Rectangle 568"/>
          <p:cNvSpPr>
            <a:spLocks noChangeArrowheads="1"/>
          </p:cNvSpPr>
          <p:nvPr/>
        </p:nvSpPr>
        <p:spPr bwMode="auto">
          <a:xfrm>
            <a:off x="7019925" y="5589588"/>
            <a:ext cx="1360488" cy="647700"/>
          </a:xfrm>
          <a:prstGeom prst="rect">
            <a:avLst/>
          </a:prstGeom>
          <a:solidFill>
            <a:srgbClr val="FFCC99"/>
          </a:solidFill>
          <a:ln>
            <a:noFill/>
          </a:ln>
          <a:extLst>
            <a:ext uri="{91240B29-F687-4F45-9708-019B960494DF}">
              <a14:hiddenLine xmlns:a14="http://schemas.microsoft.com/office/drawing/2010/main" w="12700" algn="ctr">
                <a:solidFill>
                  <a:srgbClr val="000000"/>
                </a:solidFill>
                <a:miter lim="800000"/>
                <a:headEnd/>
                <a:tailEnd type="none" w="lg" len="med"/>
              </a14:hiddenLine>
            </a:ext>
          </a:extLst>
        </p:spPr>
        <p:txBody>
          <a:bodyPr wrap="none" lIns="90000" tIns="46800" rIns="90000" bIns="46800" anchor="ct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1134" name="Group 569"/>
          <p:cNvGrpSpPr>
            <a:grpSpLocks/>
          </p:cNvGrpSpPr>
          <p:nvPr/>
        </p:nvGrpSpPr>
        <p:grpSpPr bwMode="auto">
          <a:xfrm>
            <a:off x="7092950" y="5678488"/>
            <a:ext cx="504825" cy="469900"/>
            <a:chOff x="2517" y="2976"/>
            <a:chExt cx="997" cy="908"/>
          </a:xfrm>
        </p:grpSpPr>
        <p:grpSp>
          <p:nvGrpSpPr>
            <p:cNvPr id="1135" name="Group 570"/>
            <p:cNvGrpSpPr>
              <a:grpSpLocks/>
            </p:cNvGrpSpPr>
            <p:nvPr/>
          </p:nvGrpSpPr>
          <p:grpSpPr bwMode="auto">
            <a:xfrm>
              <a:off x="2517" y="2976"/>
              <a:ext cx="997" cy="908"/>
              <a:chOff x="884" y="980"/>
              <a:chExt cx="3401" cy="2950"/>
            </a:xfrm>
          </p:grpSpPr>
          <p:grpSp>
            <p:nvGrpSpPr>
              <p:cNvPr id="1137" name="Group 571"/>
              <p:cNvGrpSpPr>
                <a:grpSpLocks/>
              </p:cNvGrpSpPr>
              <p:nvPr/>
            </p:nvGrpSpPr>
            <p:grpSpPr bwMode="auto">
              <a:xfrm>
                <a:off x="975" y="3838"/>
                <a:ext cx="3128" cy="92"/>
                <a:chOff x="1021" y="980"/>
                <a:chExt cx="3128" cy="92"/>
              </a:xfrm>
            </p:grpSpPr>
            <p:sp>
              <p:nvSpPr>
                <p:cNvPr id="1237" name="Rectangle 572"/>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8" name="Rectangle 573"/>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9" name="Rectangle 574"/>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0" name="Rectangle 575"/>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1" name="Rectangle 576"/>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2" name="Rectangle 577"/>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3" name="Rectangle 578"/>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4" name="Rectangle 579"/>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5" name="Rectangle 580"/>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6" name="Rectangle 581"/>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7" name="Rectangle 582"/>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8" name="Rectangle 583"/>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49" name="Rectangle 584"/>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0" name="Rectangle 585"/>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1" name="Rectangle 586"/>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2" name="Rectangle 587"/>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3" name="Rectangle 588"/>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4" name="Rectangle 589"/>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5" name="Rectangle 590"/>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6" name="Rectangle 591"/>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7" name="Rectangle 592"/>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8" name="Rectangle 593"/>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59" name="Rectangle 594"/>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0" name="Rectangle 595"/>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1" name="Rectangle 596"/>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2" name="Rectangle 597"/>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3" name="Rectangle 598"/>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4" name="Rectangle 599"/>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5" name="Rectangle 600"/>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6" name="Rectangle 601"/>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7" name="Rectangle 602"/>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8" name="Rectangle 603"/>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69" name="Rectangle 604"/>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70" name="Rectangle 605"/>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71" name="Rectangle 606"/>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1138" name="Group 607"/>
              <p:cNvGrpSpPr>
                <a:grpSpLocks/>
              </p:cNvGrpSpPr>
              <p:nvPr/>
            </p:nvGrpSpPr>
            <p:grpSpPr bwMode="auto">
              <a:xfrm>
                <a:off x="884" y="1117"/>
                <a:ext cx="90" cy="2677"/>
                <a:chOff x="4195" y="1117"/>
                <a:chExt cx="90" cy="2677"/>
              </a:xfrm>
            </p:grpSpPr>
            <p:sp>
              <p:nvSpPr>
                <p:cNvPr id="1207" name="Rectangle 608"/>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8" name="Rectangle 609"/>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9" name="Rectangle 610"/>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0" name="Rectangle 611"/>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1" name="Rectangle 612"/>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2" name="Rectangle 613"/>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3" name="Rectangle 614"/>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4" name="Rectangle 615"/>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5" name="Rectangle 616"/>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6" name="Rectangle 617"/>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7" name="Rectangle 618"/>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8" name="Rectangle 619"/>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19" name="Rectangle 620"/>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0" name="Rectangle 621"/>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1" name="Rectangle 622"/>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2" name="Rectangle 623"/>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3" name="Rectangle 624"/>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4" name="Rectangle 625"/>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5" name="Rectangle 626"/>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6" name="Rectangle 627"/>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7" name="Rectangle 628"/>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8" name="Rectangle 629"/>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29" name="Rectangle 630"/>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0" name="Rectangle 631"/>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1" name="Rectangle 632"/>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2" name="Rectangle 633"/>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3" name="Rectangle 634"/>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4" name="Rectangle 635"/>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5" name="Rectangle 636"/>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36" name="Rectangle 637"/>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sp>
            <p:nvSpPr>
              <p:cNvPr id="1139" name="Rectangle 638"/>
              <p:cNvSpPr>
                <a:spLocks noChangeArrowheads="1"/>
              </p:cNvSpPr>
              <p:nvPr/>
            </p:nvSpPr>
            <p:spPr bwMode="auto">
              <a:xfrm>
                <a:off x="975" y="1071"/>
                <a:ext cx="3220" cy="2767"/>
              </a:xfrm>
              <a:prstGeom prst="rect">
                <a:avLst/>
              </a:prstGeom>
              <a:solidFill>
                <a:srgbClr val="777777"/>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292929"/>
                </a:extrusionClr>
                <a:contourClr>
                  <a:srgbClr val="777777"/>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nvGrpSpPr>
              <p:cNvPr id="1140" name="Group 639"/>
              <p:cNvGrpSpPr>
                <a:grpSpLocks/>
              </p:cNvGrpSpPr>
              <p:nvPr/>
            </p:nvGrpSpPr>
            <p:grpSpPr bwMode="auto">
              <a:xfrm>
                <a:off x="4195" y="1117"/>
                <a:ext cx="90" cy="2677"/>
                <a:chOff x="4195" y="1117"/>
                <a:chExt cx="90" cy="2677"/>
              </a:xfrm>
            </p:grpSpPr>
            <p:sp>
              <p:nvSpPr>
                <p:cNvPr id="1177" name="Rectangle 640"/>
                <p:cNvSpPr>
                  <a:spLocks noChangeArrowheads="1"/>
                </p:cNvSpPr>
                <p:nvPr/>
              </p:nvSpPr>
              <p:spPr bwMode="auto">
                <a:xfrm>
                  <a:off x="4195" y="111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8" name="Rectangle 641"/>
                <p:cNvSpPr>
                  <a:spLocks noChangeArrowheads="1"/>
                </p:cNvSpPr>
                <p:nvPr/>
              </p:nvSpPr>
              <p:spPr bwMode="auto">
                <a:xfrm>
                  <a:off x="4195" y="120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9" name="Rectangle 642"/>
                <p:cNvSpPr>
                  <a:spLocks noChangeArrowheads="1"/>
                </p:cNvSpPr>
                <p:nvPr/>
              </p:nvSpPr>
              <p:spPr bwMode="auto">
                <a:xfrm>
                  <a:off x="4195" y="129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0" name="Rectangle 643"/>
                <p:cNvSpPr>
                  <a:spLocks noChangeArrowheads="1"/>
                </p:cNvSpPr>
                <p:nvPr/>
              </p:nvSpPr>
              <p:spPr bwMode="auto">
                <a:xfrm>
                  <a:off x="4195" y="138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1" name="Rectangle 644"/>
                <p:cNvSpPr>
                  <a:spLocks noChangeArrowheads="1"/>
                </p:cNvSpPr>
                <p:nvPr/>
              </p:nvSpPr>
              <p:spPr bwMode="auto">
                <a:xfrm>
                  <a:off x="4195" y="148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2" name="Rectangle 645"/>
                <p:cNvSpPr>
                  <a:spLocks noChangeArrowheads="1"/>
                </p:cNvSpPr>
                <p:nvPr/>
              </p:nvSpPr>
              <p:spPr bwMode="auto">
                <a:xfrm>
                  <a:off x="4195" y="157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3" name="Rectangle 646"/>
                <p:cNvSpPr>
                  <a:spLocks noChangeArrowheads="1"/>
                </p:cNvSpPr>
                <p:nvPr/>
              </p:nvSpPr>
              <p:spPr bwMode="auto">
                <a:xfrm>
                  <a:off x="4195" y="166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4" name="Rectangle 647"/>
                <p:cNvSpPr>
                  <a:spLocks noChangeArrowheads="1"/>
                </p:cNvSpPr>
                <p:nvPr/>
              </p:nvSpPr>
              <p:spPr bwMode="auto">
                <a:xfrm>
                  <a:off x="4195" y="175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5" name="Rectangle 648"/>
                <p:cNvSpPr>
                  <a:spLocks noChangeArrowheads="1"/>
                </p:cNvSpPr>
                <p:nvPr/>
              </p:nvSpPr>
              <p:spPr bwMode="auto">
                <a:xfrm>
                  <a:off x="4195" y="184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6" name="Rectangle 649"/>
                <p:cNvSpPr>
                  <a:spLocks noChangeArrowheads="1"/>
                </p:cNvSpPr>
                <p:nvPr/>
              </p:nvSpPr>
              <p:spPr bwMode="auto">
                <a:xfrm>
                  <a:off x="4195" y="193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7" name="Rectangle 650"/>
                <p:cNvSpPr>
                  <a:spLocks noChangeArrowheads="1"/>
                </p:cNvSpPr>
                <p:nvPr/>
              </p:nvSpPr>
              <p:spPr bwMode="auto">
                <a:xfrm>
                  <a:off x="4195" y="202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8" name="Rectangle 651"/>
                <p:cNvSpPr>
                  <a:spLocks noChangeArrowheads="1"/>
                </p:cNvSpPr>
                <p:nvPr/>
              </p:nvSpPr>
              <p:spPr bwMode="auto">
                <a:xfrm>
                  <a:off x="4195" y="211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89" name="Rectangle 652"/>
                <p:cNvSpPr>
                  <a:spLocks noChangeArrowheads="1"/>
                </p:cNvSpPr>
                <p:nvPr/>
              </p:nvSpPr>
              <p:spPr bwMode="auto">
                <a:xfrm>
                  <a:off x="4195" y="220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0" name="Rectangle 653"/>
                <p:cNvSpPr>
                  <a:spLocks noChangeArrowheads="1"/>
                </p:cNvSpPr>
                <p:nvPr/>
              </p:nvSpPr>
              <p:spPr bwMode="auto">
                <a:xfrm>
                  <a:off x="4195" y="229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1" name="Rectangle 654"/>
                <p:cNvSpPr>
                  <a:spLocks noChangeArrowheads="1"/>
                </p:cNvSpPr>
                <p:nvPr/>
              </p:nvSpPr>
              <p:spPr bwMode="auto">
                <a:xfrm>
                  <a:off x="4195" y="238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2" name="Rectangle 655"/>
                <p:cNvSpPr>
                  <a:spLocks noChangeArrowheads="1"/>
                </p:cNvSpPr>
                <p:nvPr/>
              </p:nvSpPr>
              <p:spPr bwMode="auto">
                <a:xfrm>
                  <a:off x="4195" y="247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3" name="Rectangle 656"/>
                <p:cNvSpPr>
                  <a:spLocks noChangeArrowheads="1"/>
                </p:cNvSpPr>
                <p:nvPr/>
              </p:nvSpPr>
              <p:spPr bwMode="auto">
                <a:xfrm>
                  <a:off x="4195" y="2569"/>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4" name="Rectangle 657"/>
                <p:cNvSpPr>
                  <a:spLocks noChangeArrowheads="1"/>
                </p:cNvSpPr>
                <p:nvPr/>
              </p:nvSpPr>
              <p:spPr bwMode="auto">
                <a:xfrm>
                  <a:off x="4195" y="2660"/>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5" name="Rectangle 658"/>
                <p:cNvSpPr>
                  <a:spLocks noChangeArrowheads="1"/>
                </p:cNvSpPr>
                <p:nvPr/>
              </p:nvSpPr>
              <p:spPr bwMode="auto">
                <a:xfrm>
                  <a:off x="4195" y="275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6" name="Rectangle 659"/>
                <p:cNvSpPr>
                  <a:spLocks noChangeArrowheads="1"/>
                </p:cNvSpPr>
                <p:nvPr/>
              </p:nvSpPr>
              <p:spPr bwMode="auto">
                <a:xfrm>
                  <a:off x="4195" y="2841"/>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7" name="Rectangle 660"/>
                <p:cNvSpPr>
                  <a:spLocks noChangeArrowheads="1"/>
                </p:cNvSpPr>
                <p:nvPr/>
              </p:nvSpPr>
              <p:spPr bwMode="auto">
                <a:xfrm>
                  <a:off x="4195" y="293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8" name="Rectangle 661"/>
                <p:cNvSpPr>
                  <a:spLocks noChangeArrowheads="1"/>
                </p:cNvSpPr>
                <p:nvPr/>
              </p:nvSpPr>
              <p:spPr bwMode="auto">
                <a:xfrm>
                  <a:off x="4195" y="302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99" name="Rectangle 662"/>
                <p:cNvSpPr>
                  <a:spLocks noChangeArrowheads="1"/>
                </p:cNvSpPr>
                <p:nvPr/>
              </p:nvSpPr>
              <p:spPr bwMode="auto">
                <a:xfrm>
                  <a:off x="4195" y="311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0" name="Rectangle 663"/>
                <p:cNvSpPr>
                  <a:spLocks noChangeArrowheads="1"/>
                </p:cNvSpPr>
                <p:nvPr/>
              </p:nvSpPr>
              <p:spPr bwMode="auto">
                <a:xfrm>
                  <a:off x="4195" y="32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1" name="Rectangle 664"/>
                <p:cNvSpPr>
                  <a:spLocks noChangeArrowheads="1"/>
                </p:cNvSpPr>
                <p:nvPr/>
              </p:nvSpPr>
              <p:spPr bwMode="auto">
                <a:xfrm>
                  <a:off x="4195" y="3295"/>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2" name="Rectangle 665"/>
                <p:cNvSpPr>
                  <a:spLocks noChangeArrowheads="1"/>
                </p:cNvSpPr>
                <p:nvPr/>
              </p:nvSpPr>
              <p:spPr bwMode="auto">
                <a:xfrm>
                  <a:off x="4195" y="3386"/>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3" name="Rectangle 666"/>
                <p:cNvSpPr>
                  <a:spLocks noChangeArrowheads="1"/>
                </p:cNvSpPr>
                <p:nvPr/>
              </p:nvSpPr>
              <p:spPr bwMode="auto">
                <a:xfrm>
                  <a:off x="4195" y="347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4" name="Rectangle 667"/>
                <p:cNvSpPr>
                  <a:spLocks noChangeArrowheads="1"/>
                </p:cNvSpPr>
                <p:nvPr/>
              </p:nvSpPr>
              <p:spPr bwMode="auto">
                <a:xfrm>
                  <a:off x="4195" y="3567"/>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5" name="Rectangle 668"/>
                <p:cNvSpPr>
                  <a:spLocks noChangeArrowheads="1"/>
                </p:cNvSpPr>
                <p:nvPr/>
              </p:nvSpPr>
              <p:spPr bwMode="auto">
                <a:xfrm>
                  <a:off x="4195" y="365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206" name="Rectangle 669"/>
                <p:cNvSpPr>
                  <a:spLocks noChangeArrowheads="1"/>
                </p:cNvSpPr>
                <p:nvPr/>
              </p:nvSpPr>
              <p:spPr bwMode="auto">
                <a:xfrm>
                  <a:off x="4195" y="3748"/>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nvGrpSpPr>
              <p:cNvPr id="1141" name="Group 670"/>
              <p:cNvGrpSpPr>
                <a:grpSpLocks/>
              </p:cNvGrpSpPr>
              <p:nvPr/>
            </p:nvGrpSpPr>
            <p:grpSpPr bwMode="auto">
              <a:xfrm>
                <a:off x="1021" y="980"/>
                <a:ext cx="3128" cy="92"/>
                <a:chOff x="1021" y="980"/>
                <a:chExt cx="3128" cy="92"/>
              </a:xfrm>
            </p:grpSpPr>
            <p:sp>
              <p:nvSpPr>
                <p:cNvPr id="1142" name="Rectangle 671"/>
                <p:cNvSpPr>
                  <a:spLocks noChangeArrowheads="1"/>
                </p:cNvSpPr>
                <p:nvPr/>
              </p:nvSpPr>
              <p:spPr bwMode="auto">
                <a:xfrm rot="-5400000">
                  <a:off x="999"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43" name="Rectangle 672"/>
                <p:cNvSpPr>
                  <a:spLocks noChangeArrowheads="1"/>
                </p:cNvSpPr>
                <p:nvPr/>
              </p:nvSpPr>
              <p:spPr bwMode="auto">
                <a:xfrm rot="-5400000">
                  <a:off x="1090"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44" name="Rectangle 673"/>
                <p:cNvSpPr>
                  <a:spLocks noChangeArrowheads="1"/>
                </p:cNvSpPr>
                <p:nvPr/>
              </p:nvSpPr>
              <p:spPr bwMode="auto">
                <a:xfrm rot="-5400000">
                  <a:off x="118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45" name="Rectangle 674"/>
                <p:cNvSpPr>
                  <a:spLocks noChangeArrowheads="1"/>
                </p:cNvSpPr>
                <p:nvPr/>
              </p:nvSpPr>
              <p:spPr bwMode="auto">
                <a:xfrm rot="-5400000">
                  <a:off x="1271" y="1002"/>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46" name="Rectangle 675"/>
                <p:cNvSpPr>
                  <a:spLocks noChangeArrowheads="1"/>
                </p:cNvSpPr>
                <p:nvPr/>
              </p:nvSpPr>
              <p:spPr bwMode="auto">
                <a:xfrm rot="-5400000">
                  <a:off x="136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47" name="Rectangle 676"/>
                <p:cNvSpPr>
                  <a:spLocks noChangeArrowheads="1"/>
                </p:cNvSpPr>
                <p:nvPr/>
              </p:nvSpPr>
              <p:spPr bwMode="auto">
                <a:xfrm rot="-5400000">
                  <a:off x="145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48" name="Rectangle 677"/>
                <p:cNvSpPr>
                  <a:spLocks noChangeArrowheads="1"/>
                </p:cNvSpPr>
                <p:nvPr/>
              </p:nvSpPr>
              <p:spPr bwMode="auto">
                <a:xfrm rot="-5400000">
                  <a:off x="154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49" name="Rectangle 678"/>
                <p:cNvSpPr>
                  <a:spLocks noChangeArrowheads="1"/>
                </p:cNvSpPr>
                <p:nvPr/>
              </p:nvSpPr>
              <p:spPr bwMode="auto">
                <a:xfrm rot="-5400000">
                  <a:off x="163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0" name="Rectangle 679"/>
                <p:cNvSpPr>
                  <a:spLocks noChangeArrowheads="1"/>
                </p:cNvSpPr>
                <p:nvPr/>
              </p:nvSpPr>
              <p:spPr bwMode="auto">
                <a:xfrm rot="-5400000">
                  <a:off x="172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1" name="Rectangle 680"/>
                <p:cNvSpPr>
                  <a:spLocks noChangeArrowheads="1"/>
                </p:cNvSpPr>
                <p:nvPr/>
              </p:nvSpPr>
              <p:spPr bwMode="auto">
                <a:xfrm rot="-5400000">
                  <a:off x="181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2" name="Rectangle 681"/>
                <p:cNvSpPr>
                  <a:spLocks noChangeArrowheads="1"/>
                </p:cNvSpPr>
                <p:nvPr/>
              </p:nvSpPr>
              <p:spPr bwMode="auto">
                <a:xfrm rot="-5400000">
                  <a:off x="190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3" name="Rectangle 682"/>
                <p:cNvSpPr>
                  <a:spLocks noChangeArrowheads="1"/>
                </p:cNvSpPr>
                <p:nvPr/>
              </p:nvSpPr>
              <p:spPr bwMode="auto">
                <a:xfrm rot="-5400000">
                  <a:off x="199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4" name="Rectangle 683"/>
                <p:cNvSpPr>
                  <a:spLocks noChangeArrowheads="1"/>
                </p:cNvSpPr>
                <p:nvPr/>
              </p:nvSpPr>
              <p:spPr bwMode="auto">
                <a:xfrm rot="-5400000">
                  <a:off x="208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5" name="Rectangle 684"/>
                <p:cNvSpPr>
                  <a:spLocks noChangeArrowheads="1"/>
                </p:cNvSpPr>
                <p:nvPr/>
              </p:nvSpPr>
              <p:spPr bwMode="auto">
                <a:xfrm rot="-5400000">
                  <a:off x="217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6" name="Rectangle 685"/>
                <p:cNvSpPr>
                  <a:spLocks noChangeArrowheads="1"/>
                </p:cNvSpPr>
                <p:nvPr/>
              </p:nvSpPr>
              <p:spPr bwMode="auto">
                <a:xfrm rot="-5400000">
                  <a:off x="226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7" name="Rectangle 686"/>
                <p:cNvSpPr>
                  <a:spLocks noChangeArrowheads="1"/>
                </p:cNvSpPr>
                <p:nvPr/>
              </p:nvSpPr>
              <p:spPr bwMode="auto">
                <a:xfrm rot="-5400000">
                  <a:off x="235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8" name="Rectangle 687"/>
                <p:cNvSpPr>
                  <a:spLocks noChangeArrowheads="1"/>
                </p:cNvSpPr>
                <p:nvPr/>
              </p:nvSpPr>
              <p:spPr bwMode="auto">
                <a:xfrm rot="-5400000">
                  <a:off x="245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59" name="Rectangle 688"/>
                <p:cNvSpPr>
                  <a:spLocks noChangeArrowheads="1"/>
                </p:cNvSpPr>
                <p:nvPr/>
              </p:nvSpPr>
              <p:spPr bwMode="auto">
                <a:xfrm rot="-5400000">
                  <a:off x="254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0" name="Rectangle 689"/>
                <p:cNvSpPr>
                  <a:spLocks noChangeArrowheads="1"/>
                </p:cNvSpPr>
                <p:nvPr/>
              </p:nvSpPr>
              <p:spPr bwMode="auto">
                <a:xfrm rot="-5400000">
                  <a:off x="263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1" name="Rectangle 690"/>
                <p:cNvSpPr>
                  <a:spLocks noChangeArrowheads="1"/>
                </p:cNvSpPr>
                <p:nvPr/>
              </p:nvSpPr>
              <p:spPr bwMode="auto">
                <a:xfrm rot="-5400000">
                  <a:off x="2722"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2" name="Rectangle 691"/>
                <p:cNvSpPr>
                  <a:spLocks noChangeArrowheads="1"/>
                </p:cNvSpPr>
                <p:nvPr/>
              </p:nvSpPr>
              <p:spPr bwMode="auto">
                <a:xfrm rot="-5400000">
                  <a:off x="2813"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3" name="Rectangle 692"/>
                <p:cNvSpPr>
                  <a:spLocks noChangeArrowheads="1"/>
                </p:cNvSpPr>
                <p:nvPr/>
              </p:nvSpPr>
              <p:spPr bwMode="auto">
                <a:xfrm rot="-5400000">
                  <a:off x="2904"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4" name="Rectangle 693"/>
                <p:cNvSpPr>
                  <a:spLocks noChangeArrowheads="1"/>
                </p:cNvSpPr>
                <p:nvPr/>
              </p:nvSpPr>
              <p:spPr bwMode="auto">
                <a:xfrm rot="-5400000">
                  <a:off x="299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5" name="Rectangle 694"/>
                <p:cNvSpPr>
                  <a:spLocks noChangeArrowheads="1"/>
                </p:cNvSpPr>
                <p:nvPr/>
              </p:nvSpPr>
              <p:spPr bwMode="auto">
                <a:xfrm rot="-5400000">
                  <a:off x="3085"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6" name="Rectangle 695"/>
                <p:cNvSpPr>
                  <a:spLocks noChangeArrowheads="1"/>
                </p:cNvSpPr>
                <p:nvPr/>
              </p:nvSpPr>
              <p:spPr bwMode="auto">
                <a:xfrm rot="-5400000">
                  <a:off x="3176"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7" name="Rectangle 696"/>
                <p:cNvSpPr>
                  <a:spLocks noChangeArrowheads="1"/>
                </p:cNvSpPr>
                <p:nvPr/>
              </p:nvSpPr>
              <p:spPr bwMode="auto">
                <a:xfrm rot="-5400000">
                  <a:off x="3267"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8" name="Rectangle 697"/>
                <p:cNvSpPr>
                  <a:spLocks noChangeArrowheads="1"/>
                </p:cNvSpPr>
                <p:nvPr/>
              </p:nvSpPr>
              <p:spPr bwMode="auto">
                <a:xfrm rot="-5400000">
                  <a:off x="335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69" name="Rectangle 698"/>
                <p:cNvSpPr>
                  <a:spLocks noChangeArrowheads="1"/>
                </p:cNvSpPr>
                <p:nvPr/>
              </p:nvSpPr>
              <p:spPr bwMode="auto">
                <a:xfrm rot="-5400000">
                  <a:off x="3448"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0" name="Rectangle 699"/>
                <p:cNvSpPr>
                  <a:spLocks noChangeArrowheads="1"/>
                </p:cNvSpPr>
                <p:nvPr/>
              </p:nvSpPr>
              <p:spPr bwMode="auto">
                <a:xfrm rot="-5400000">
                  <a:off x="353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1" name="Rectangle 700"/>
                <p:cNvSpPr>
                  <a:spLocks noChangeArrowheads="1"/>
                </p:cNvSpPr>
                <p:nvPr/>
              </p:nvSpPr>
              <p:spPr bwMode="auto">
                <a:xfrm rot="-5400000">
                  <a:off x="362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2" name="Rectangle 701"/>
                <p:cNvSpPr>
                  <a:spLocks noChangeArrowheads="1"/>
                </p:cNvSpPr>
                <p:nvPr/>
              </p:nvSpPr>
              <p:spPr bwMode="auto">
                <a:xfrm rot="-5400000">
                  <a:off x="3719"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3" name="Rectangle 702"/>
                <p:cNvSpPr>
                  <a:spLocks noChangeArrowheads="1"/>
                </p:cNvSpPr>
                <p:nvPr/>
              </p:nvSpPr>
              <p:spPr bwMode="auto">
                <a:xfrm rot="-5400000">
                  <a:off x="3810"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4" name="Rectangle 703"/>
                <p:cNvSpPr>
                  <a:spLocks noChangeArrowheads="1"/>
                </p:cNvSpPr>
                <p:nvPr/>
              </p:nvSpPr>
              <p:spPr bwMode="auto">
                <a:xfrm rot="-5400000">
                  <a:off x="390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5" name="Rectangle 704"/>
                <p:cNvSpPr>
                  <a:spLocks noChangeArrowheads="1"/>
                </p:cNvSpPr>
                <p:nvPr/>
              </p:nvSpPr>
              <p:spPr bwMode="auto">
                <a:xfrm rot="-5400000">
                  <a:off x="3991" y="1003"/>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sp>
              <p:nvSpPr>
                <p:cNvPr id="1176" name="Rectangle 705"/>
                <p:cNvSpPr>
                  <a:spLocks noChangeArrowheads="1"/>
                </p:cNvSpPr>
                <p:nvPr/>
              </p:nvSpPr>
              <p:spPr bwMode="auto">
                <a:xfrm rot="-5400000">
                  <a:off x="4081" y="1004"/>
                  <a:ext cx="90" cy="46"/>
                </a:xfrm>
                <a:prstGeom prst="rect">
                  <a:avLst/>
                </a:prstGeom>
                <a:solidFill>
                  <a:schemeClr val="tx1"/>
                </a:solidFill>
                <a:ln w="9525">
                  <a:miter lim="800000"/>
                  <a:headEnd/>
                  <a:tailEnd/>
                </a:ln>
                <a:scene3d>
                  <a:camera prst="legacyObliqueTopRight"/>
                  <a:lightRig rig="legacyNormal3" dir="b"/>
                </a:scene3d>
                <a:sp3d extrusionH="49200" prstMaterial="legacyMatte">
                  <a:bevelT w="13500" h="13500" prst="angle"/>
                  <a:bevelB w="13500" h="13500" prst="angle"/>
                  <a:extrusionClr>
                    <a:srgbClr val="EAEAEA"/>
                  </a:extrusionClr>
                  <a:contourClr>
                    <a:schemeClr val="tx1"/>
                  </a:contourClr>
                </a:sp3d>
              </p:spPr>
              <p:txBody>
                <a:bodyPr wrap="none" lIns="90000" tIns="46800" rIns="90000" bIns="46800" anchor="ctr">
                  <a:spAutoFit/>
                  <a:flatTx/>
                </a:bodyPr>
                <a:lstStyle>
                  <a:lvl1pPr eaLnBrk="0" hangingPunct="0">
                    <a:defRPr sz="2800">
                      <a:solidFill>
                        <a:schemeClr val="tx1"/>
                      </a:solidFill>
                      <a:latin typeface="Arial" panose="020B0604020202020204" pitchFamily="34" charset="0"/>
                    </a:defRPr>
                  </a:lvl1pPr>
                  <a:lvl2pPr marL="742950" indent="-285750" eaLnBrk="0" hangingPunct="0">
                    <a:defRPr sz="2800">
                      <a:solidFill>
                        <a:schemeClr val="tx1"/>
                      </a:solidFill>
                      <a:latin typeface="Arial" panose="020B0604020202020204" pitchFamily="34" charset="0"/>
                    </a:defRPr>
                  </a:lvl2pPr>
                  <a:lvl3pPr marL="1143000" indent="-228600" eaLnBrk="0" hangingPunct="0">
                    <a:defRPr sz="2800">
                      <a:solidFill>
                        <a:schemeClr val="tx1"/>
                      </a:solidFill>
                      <a:latin typeface="Arial" panose="020B0604020202020204" pitchFamily="34" charset="0"/>
                    </a:defRPr>
                  </a:lvl3pPr>
                  <a:lvl4pPr marL="1600200" indent="-228600" eaLnBrk="0" hangingPunct="0">
                    <a:defRPr sz="2800">
                      <a:solidFill>
                        <a:schemeClr val="tx1"/>
                      </a:solidFill>
                      <a:latin typeface="Arial" panose="020B0604020202020204" pitchFamily="34" charset="0"/>
                    </a:defRPr>
                  </a:lvl4pPr>
                  <a:lvl5pPr marL="2057400" indent="-228600" eaLnBrk="0" hangingPunct="0">
                    <a:defRPr sz="2800">
                      <a:solidFill>
                        <a:schemeClr val="tx1"/>
                      </a:solidFill>
                      <a:latin typeface="Arial" panose="020B0604020202020204" pitchFamily="34" charset="0"/>
                    </a:defRPr>
                  </a:lvl5pPr>
                  <a:lvl6pPr marL="2514600" indent="-228600" algn="ctr" eaLnBrk="0" fontAlgn="base" hangingPunct="0">
                    <a:spcBef>
                      <a:spcPct val="0"/>
                    </a:spcBef>
                    <a:spcAft>
                      <a:spcPct val="0"/>
                    </a:spcAft>
                    <a:defRPr sz="2800">
                      <a:solidFill>
                        <a:schemeClr val="tx1"/>
                      </a:solidFill>
                      <a:latin typeface="Arial" panose="020B0604020202020204" pitchFamily="34" charset="0"/>
                    </a:defRPr>
                  </a:lvl6pPr>
                  <a:lvl7pPr marL="2971800" indent="-228600" algn="ctr" eaLnBrk="0" fontAlgn="base" hangingPunct="0">
                    <a:spcBef>
                      <a:spcPct val="0"/>
                    </a:spcBef>
                    <a:spcAft>
                      <a:spcPct val="0"/>
                    </a:spcAft>
                    <a:defRPr sz="2800">
                      <a:solidFill>
                        <a:schemeClr val="tx1"/>
                      </a:solidFill>
                      <a:latin typeface="Arial" panose="020B0604020202020204" pitchFamily="34" charset="0"/>
                    </a:defRPr>
                  </a:lvl7pPr>
                  <a:lvl8pPr marL="3429000" indent="-228600" algn="ctr" eaLnBrk="0" fontAlgn="base" hangingPunct="0">
                    <a:spcBef>
                      <a:spcPct val="0"/>
                    </a:spcBef>
                    <a:spcAft>
                      <a:spcPct val="0"/>
                    </a:spcAft>
                    <a:defRPr sz="2800">
                      <a:solidFill>
                        <a:schemeClr val="tx1"/>
                      </a:solidFill>
                      <a:latin typeface="Arial" panose="020B0604020202020204" pitchFamily="34" charset="0"/>
                    </a:defRPr>
                  </a:lvl8pPr>
                  <a:lvl9pPr marL="3886200" indent="-228600" algn="ctr" eaLnBrk="0" fontAlgn="base" hangingPunct="0">
                    <a:spcBef>
                      <a:spcPct val="0"/>
                    </a:spcBef>
                    <a:spcAft>
                      <a:spcPct val="0"/>
                    </a:spcAft>
                    <a:defRPr sz="2800">
                      <a:solidFill>
                        <a:schemeClr val="tx1"/>
                      </a:solidFill>
                      <a:latin typeface="Arial" panose="020B0604020202020204" pitchFamily="34" charset="0"/>
                    </a:defRPr>
                  </a:lvl9pPr>
                </a:lstStyle>
                <a:p>
                  <a:pPr eaLnBrk="1" hangingPunct="1"/>
                  <a:endParaRPr lang="es-ES" altLang="es-ES"/>
                </a:p>
              </p:txBody>
            </p:sp>
          </p:grpSp>
        </p:grpSp>
        <p:pic>
          <p:nvPicPr>
            <p:cNvPr id="1136" name="Picture 706" descr="amd">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9" y="3158"/>
              <a:ext cx="450" cy="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72" name="Line 707"/>
          <p:cNvSpPr>
            <a:spLocks noChangeShapeType="1"/>
          </p:cNvSpPr>
          <p:nvPr/>
        </p:nvSpPr>
        <p:spPr bwMode="auto">
          <a:xfrm flipH="1">
            <a:off x="1547813" y="34290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73" name="Line 708"/>
          <p:cNvSpPr>
            <a:spLocks noChangeShapeType="1"/>
          </p:cNvSpPr>
          <p:nvPr/>
        </p:nvSpPr>
        <p:spPr bwMode="auto">
          <a:xfrm flipH="1">
            <a:off x="1547813" y="40767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74" name="Line 714"/>
          <p:cNvSpPr>
            <a:spLocks noChangeShapeType="1"/>
          </p:cNvSpPr>
          <p:nvPr/>
        </p:nvSpPr>
        <p:spPr bwMode="auto">
          <a:xfrm flipH="1">
            <a:off x="1547813" y="4149725"/>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75" name="Line 715"/>
          <p:cNvSpPr>
            <a:spLocks noChangeShapeType="1"/>
          </p:cNvSpPr>
          <p:nvPr/>
        </p:nvSpPr>
        <p:spPr bwMode="auto">
          <a:xfrm flipH="1">
            <a:off x="1547813" y="4797425"/>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76" name="Line 716"/>
          <p:cNvSpPr>
            <a:spLocks noChangeShapeType="1"/>
          </p:cNvSpPr>
          <p:nvPr/>
        </p:nvSpPr>
        <p:spPr bwMode="auto">
          <a:xfrm flipH="1">
            <a:off x="1547813" y="4868863"/>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77" name="Line 717"/>
          <p:cNvSpPr>
            <a:spLocks noChangeShapeType="1"/>
          </p:cNvSpPr>
          <p:nvPr/>
        </p:nvSpPr>
        <p:spPr bwMode="auto">
          <a:xfrm flipH="1">
            <a:off x="1547813" y="5516563"/>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78" name="Line 718"/>
          <p:cNvSpPr>
            <a:spLocks noChangeShapeType="1"/>
          </p:cNvSpPr>
          <p:nvPr/>
        </p:nvSpPr>
        <p:spPr bwMode="auto">
          <a:xfrm flipH="1">
            <a:off x="2916238" y="34290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79" name="Line 719"/>
          <p:cNvSpPr>
            <a:spLocks noChangeShapeType="1"/>
          </p:cNvSpPr>
          <p:nvPr/>
        </p:nvSpPr>
        <p:spPr bwMode="auto">
          <a:xfrm flipH="1">
            <a:off x="2916238" y="40767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0" name="Line 720"/>
          <p:cNvSpPr>
            <a:spLocks noChangeShapeType="1"/>
          </p:cNvSpPr>
          <p:nvPr/>
        </p:nvSpPr>
        <p:spPr bwMode="auto">
          <a:xfrm flipH="1">
            <a:off x="2916238" y="4149725"/>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1" name="Line 721"/>
          <p:cNvSpPr>
            <a:spLocks noChangeShapeType="1"/>
          </p:cNvSpPr>
          <p:nvPr/>
        </p:nvSpPr>
        <p:spPr bwMode="auto">
          <a:xfrm flipH="1">
            <a:off x="2916238" y="4797425"/>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2" name="Line 722"/>
          <p:cNvSpPr>
            <a:spLocks noChangeShapeType="1"/>
          </p:cNvSpPr>
          <p:nvPr/>
        </p:nvSpPr>
        <p:spPr bwMode="auto">
          <a:xfrm flipH="1">
            <a:off x="2916238" y="5589588"/>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3" name="Line 723"/>
          <p:cNvSpPr>
            <a:spLocks noChangeShapeType="1"/>
          </p:cNvSpPr>
          <p:nvPr/>
        </p:nvSpPr>
        <p:spPr bwMode="auto">
          <a:xfrm flipH="1">
            <a:off x="2916238" y="62230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4" name="Line 724"/>
          <p:cNvSpPr>
            <a:spLocks noChangeShapeType="1"/>
          </p:cNvSpPr>
          <p:nvPr/>
        </p:nvSpPr>
        <p:spPr bwMode="auto">
          <a:xfrm flipH="1">
            <a:off x="4283075" y="4868863"/>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5" name="Line 725"/>
          <p:cNvSpPr>
            <a:spLocks noChangeShapeType="1"/>
          </p:cNvSpPr>
          <p:nvPr/>
        </p:nvSpPr>
        <p:spPr bwMode="auto">
          <a:xfrm flipH="1">
            <a:off x="4283075" y="5516563"/>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6" name="Line 726"/>
          <p:cNvSpPr>
            <a:spLocks noChangeShapeType="1"/>
          </p:cNvSpPr>
          <p:nvPr/>
        </p:nvSpPr>
        <p:spPr bwMode="auto">
          <a:xfrm flipH="1">
            <a:off x="4283075" y="5589588"/>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7" name="Line 727"/>
          <p:cNvSpPr>
            <a:spLocks noChangeShapeType="1"/>
          </p:cNvSpPr>
          <p:nvPr/>
        </p:nvSpPr>
        <p:spPr bwMode="auto">
          <a:xfrm flipH="1">
            <a:off x="4283075" y="62230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8" name="Line 728"/>
          <p:cNvSpPr>
            <a:spLocks noChangeShapeType="1"/>
          </p:cNvSpPr>
          <p:nvPr/>
        </p:nvSpPr>
        <p:spPr bwMode="auto">
          <a:xfrm flipH="1">
            <a:off x="4283075" y="34290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89" name="Line 729"/>
          <p:cNvSpPr>
            <a:spLocks noChangeShapeType="1"/>
          </p:cNvSpPr>
          <p:nvPr/>
        </p:nvSpPr>
        <p:spPr bwMode="auto">
          <a:xfrm flipH="1">
            <a:off x="4283075" y="40767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0" name="Line 730"/>
          <p:cNvSpPr>
            <a:spLocks noChangeShapeType="1"/>
          </p:cNvSpPr>
          <p:nvPr/>
        </p:nvSpPr>
        <p:spPr bwMode="auto">
          <a:xfrm flipH="1">
            <a:off x="7019925" y="34290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1" name="Line 731"/>
          <p:cNvSpPr>
            <a:spLocks noChangeShapeType="1"/>
          </p:cNvSpPr>
          <p:nvPr/>
        </p:nvSpPr>
        <p:spPr bwMode="auto">
          <a:xfrm flipH="1">
            <a:off x="7019925" y="40767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2" name="Line 732"/>
          <p:cNvSpPr>
            <a:spLocks noChangeShapeType="1"/>
          </p:cNvSpPr>
          <p:nvPr/>
        </p:nvSpPr>
        <p:spPr bwMode="auto">
          <a:xfrm flipH="1">
            <a:off x="7019925" y="4149725"/>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3" name="Line 733"/>
          <p:cNvSpPr>
            <a:spLocks noChangeShapeType="1"/>
          </p:cNvSpPr>
          <p:nvPr/>
        </p:nvSpPr>
        <p:spPr bwMode="auto">
          <a:xfrm flipH="1">
            <a:off x="7019925" y="4797425"/>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4" name="Line 734"/>
          <p:cNvSpPr>
            <a:spLocks noChangeShapeType="1"/>
          </p:cNvSpPr>
          <p:nvPr/>
        </p:nvSpPr>
        <p:spPr bwMode="auto">
          <a:xfrm flipH="1">
            <a:off x="7019925" y="4868863"/>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5" name="Line 735"/>
          <p:cNvSpPr>
            <a:spLocks noChangeShapeType="1"/>
          </p:cNvSpPr>
          <p:nvPr/>
        </p:nvSpPr>
        <p:spPr bwMode="auto">
          <a:xfrm flipH="1">
            <a:off x="7019925" y="5516563"/>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6" name="Line 736"/>
          <p:cNvSpPr>
            <a:spLocks noChangeShapeType="1"/>
          </p:cNvSpPr>
          <p:nvPr/>
        </p:nvSpPr>
        <p:spPr bwMode="auto">
          <a:xfrm flipH="1">
            <a:off x="5651500" y="4149725"/>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7" name="Line 737"/>
          <p:cNvSpPr>
            <a:spLocks noChangeShapeType="1"/>
          </p:cNvSpPr>
          <p:nvPr/>
        </p:nvSpPr>
        <p:spPr bwMode="auto">
          <a:xfrm flipH="1">
            <a:off x="5651500" y="4797425"/>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8" name="Line 738"/>
          <p:cNvSpPr>
            <a:spLocks noChangeShapeType="1"/>
          </p:cNvSpPr>
          <p:nvPr/>
        </p:nvSpPr>
        <p:spPr bwMode="auto">
          <a:xfrm flipH="1">
            <a:off x="5651500" y="487045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299" name="Line 739"/>
          <p:cNvSpPr>
            <a:spLocks noChangeShapeType="1"/>
          </p:cNvSpPr>
          <p:nvPr/>
        </p:nvSpPr>
        <p:spPr bwMode="auto">
          <a:xfrm flipH="1">
            <a:off x="5651500" y="551815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300" name="Line 740"/>
          <p:cNvSpPr>
            <a:spLocks noChangeShapeType="1"/>
          </p:cNvSpPr>
          <p:nvPr/>
        </p:nvSpPr>
        <p:spPr bwMode="auto">
          <a:xfrm flipH="1">
            <a:off x="5651500" y="5589588"/>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301" name="Line 741"/>
          <p:cNvSpPr>
            <a:spLocks noChangeShapeType="1"/>
          </p:cNvSpPr>
          <p:nvPr/>
        </p:nvSpPr>
        <p:spPr bwMode="auto">
          <a:xfrm flipH="1">
            <a:off x="5651500" y="6223000"/>
            <a:ext cx="1368425" cy="0"/>
          </a:xfrm>
          <a:prstGeom prst="line">
            <a:avLst/>
          </a:prstGeom>
          <a:noFill/>
          <a:ln w="12700">
            <a:solidFill>
              <a:srgbClr val="FFCC99"/>
            </a:solidFill>
            <a:prstDash val="dash"/>
            <a:round/>
            <a:headEnd/>
            <a:tailEnd type="none"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9</a:t>
            </a:fld>
            <a:endParaRPr lang="es-ES" dirty="0"/>
          </a:p>
        </p:txBody>
      </p:sp>
    </p:spTree>
    <p:extLst>
      <p:ext uri="{BB962C8B-B14F-4D97-AF65-F5344CB8AC3E}">
        <p14:creationId xmlns:p14="http://schemas.microsoft.com/office/powerpoint/2010/main" val="710042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571"/>
                                        </p:tgtEl>
                                        <p:attrNameLst>
                                          <p:attrName>style.visibility</p:attrName>
                                        </p:attrNameLst>
                                      </p:cBhvr>
                                      <p:to>
                                        <p:strVal val="visible"/>
                                      </p:to>
                                    </p:set>
                                    <p:anim calcmode="lin" valueType="num">
                                      <p:cBhvr>
                                        <p:cTn id="7" dur="500" fill="hold"/>
                                        <p:tgtEl>
                                          <p:spTgt spid="571"/>
                                        </p:tgtEl>
                                        <p:attrNameLst>
                                          <p:attrName>ppt_x</p:attrName>
                                        </p:attrNameLst>
                                      </p:cBhvr>
                                      <p:tavLst>
                                        <p:tav tm="0">
                                          <p:val>
                                            <p:strVal val="#ppt_x-#ppt_w/2"/>
                                          </p:val>
                                        </p:tav>
                                        <p:tav tm="100000">
                                          <p:val>
                                            <p:strVal val="#ppt_x"/>
                                          </p:val>
                                        </p:tav>
                                      </p:tavLst>
                                    </p:anim>
                                    <p:anim calcmode="lin" valueType="num">
                                      <p:cBhvr>
                                        <p:cTn id="8" dur="500" fill="hold"/>
                                        <p:tgtEl>
                                          <p:spTgt spid="571"/>
                                        </p:tgtEl>
                                        <p:attrNameLst>
                                          <p:attrName>ppt_y</p:attrName>
                                        </p:attrNameLst>
                                      </p:cBhvr>
                                      <p:tavLst>
                                        <p:tav tm="0">
                                          <p:val>
                                            <p:strVal val="#ppt_y"/>
                                          </p:val>
                                        </p:tav>
                                        <p:tav tm="100000">
                                          <p:val>
                                            <p:strVal val="#ppt_y"/>
                                          </p:val>
                                        </p:tav>
                                      </p:tavLst>
                                    </p:anim>
                                    <p:anim calcmode="lin" valueType="num">
                                      <p:cBhvr>
                                        <p:cTn id="9" dur="500" fill="hold"/>
                                        <p:tgtEl>
                                          <p:spTgt spid="571"/>
                                        </p:tgtEl>
                                        <p:attrNameLst>
                                          <p:attrName>ppt_w</p:attrName>
                                        </p:attrNameLst>
                                      </p:cBhvr>
                                      <p:tavLst>
                                        <p:tav tm="0">
                                          <p:val>
                                            <p:fltVal val="0"/>
                                          </p:val>
                                        </p:tav>
                                        <p:tav tm="100000">
                                          <p:val>
                                            <p:strVal val="#ppt_w"/>
                                          </p:val>
                                        </p:tav>
                                      </p:tavLst>
                                    </p:anim>
                                    <p:anim calcmode="lin" valueType="num">
                                      <p:cBhvr>
                                        <p:cTn id="10" dur="500" fill="hold"/>
                                        <p:tgtEl>
                                          <p:spTgt spid="571"/>
                                        </p:tgtEl>
                                        <p:attrNameLst>
                                          <p:attrName>ppt_h</p:attrName>
                                        </p:attrNameLst>
                                      </p:cBhvr>
                                      <p:tavLst>
                                        <p:tav tm="0">
                                          <p:val>
                                            <p:strVal val="#ppt_h"/>
                                          </p:val>
                                        </p:tav>
                                        <p:tav tm="100000">
                                          <p:val>
                                            <p:strVal val="#ppt_h"/>
                                          </p:val>
                                        </p:tav>
                                      </p:tavLst>
                                    </p:anim>
                                  </p:childTnLst>
                                </p:cTn>
                              </p:par>
                              <p:par>
                                <p:cTn id="11" presetID="17" presetClass="entr" presetSubtype="4" fill="hold" grpId="0" nodeType="withEffect">
                                  <p:stCondLst>
                                    <p:cond delay="0"/>
                                  </p:stCondLst>
                                  <p:childTnLst>
                                    <p:set>
                                      <p:cBhvr>
                                        <p:cTn id="12" dur="1" fill="hold">
                                          <p:stCondLst>
                                            <p:cond delay="0"/>
                                          </p:stCondLst>
                                        </p:cTn>
                                        <p:tgtEl>
                                          <p:spTgt spid="1132"/>
                                        </p:tgtEl>
                                        <p:attrNameLst>
                                          <p:attrName>style.visibility</p:attrName>
                                        </p:attrNameLst>
                                      </p:cBhvr>
                                      <p:to>
                                        <p:strVal val="visible"/>
                                      </p:to>
                                    </p:set>
                                    <p:anim calcmode="lin" valueType="num">
                                      <p:cBhvr>
                                        <p:cTn id="13" dur="500" fill="hold"/>
                                        <p:tgtEl>
                                          <p:spTgt spid="1132"/>
                                        </p:tgtEl>
                                        <p:attrNameLst>
                                          <p:attrName>ppt_x</p:attrName>
                                        </p:attrNameLst>
                                      </p:cBhvr>
                                      <p:tavLst>
                                        <p:tav tm="0">
                                          <p:val>
                                            <p:strVal val="#ppt_x"/>
                                          </p:val>
                                        </p:tav>
                                        <p:tav tm="100000">
                                          <p:val>
                                            <p:strVal val="#ppt_x"/>
                                          </p:val>
                                        </p:tav>
                                      </p:tavLst>
                                    </p:anim>
                                    <p:anim calcmode="lin" valueType="num">
                                      <p:cBhvr>
                                        <p:cTn id="14" dur="500" fill="hold"/>
                                        <p:tgtEl>
                                          <p:spTgt spid="1132"/>
                                        </p:tgtEl>
                                        <p:attrNameLst>
                                          <p:attrName>ppt_y</p:attrName>
                                        </p:attrNameLst>
                                      </p:cBhvr>
                                      <p:tavLst>
                                        <p:tav tm="0">
                                          <p:val>
                                            <p:strVal val="#ppt_y+#ppt_h/2"/>
                                          </p:val>
                                        </p:tav>
                                        <p:tav tm="100000">
                                          <p:val>
                                            <p:strVal val="#ppt_y"/>
                                          </p:val>
                                        </p:tav>
                                      </p:tavLst>
                                    </p:anim>
                                    <p:anim calcmode="lin" valueType="num">
                                      <p:cBhvr>
                                        <p:cTn id="15" dur="500" fill="hold"/>
                                        <p:tgtEl>
                                          <p:spTgt spid="1132"/>
                                        </p:tgtEl>
                                        <p:attrNameLst>
                                          <p:attrName>ppt_w</p:attrName>
                                        </p:attrNameLst>
                                      </p:cBhvr>
                                      <p:tavLst>
                                        <p:tav tm="0">
                                          <p:val>
                                            <p:strVal val="#ppt_w"/>
                                          </p:val>
                                        </p:tav>
                                        <p:tav tm="100000">
                                          <p:val>
                                            <p:strVal val="#ppt_w"/>
                                          </p:val>
                                        </p:tav>
                                      </p:tavLst>
                                    </p:anim>
                                    <p:anim calcmode="lin" valueType="num">
                                      <p:cBhvr>
                                        <p:cTn id="16" dur="500" fill="hold"/>
                                        <p:tgtEl>
                                          <p:spTgt spid="1132"/>
                                        </p:tgtEl>
                                        <p:attrNameLst>
                                          <p:attrName>ppt_h</p:attrName>
                                        </p:attrNameLst>
                                      </p:cBhvr>
                                      <p:tavLst>
                                        <p:tav tm="0">
                                          <p:val>
                                            <p:fltVal val="0"/>
                                          </p:val>
                                        </p:tav>
                                        <p:tav tm="100000">
                                          <p:val>
                                            <p:strVal val="#ppt_h"/>
                                          </p:val>
                                        </p:tav>
                                      </p:tavLst>
                                    </p:anim>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572"/>
                                        </p:tgtEl>
                                        <p:attrNameLst>
                                          <p:attrName>style.visibility</p:attrName>
                                        </p:attrNameLst>
                                      </p:cBhvr>
                                      <p:to>
                                        <p:strVal val="visible"/>
                                      </p:to>
                                    </p:set>
                                    <p:animEffect transition="in" filter="dissolve">
                                      <p:cBhvr>
                                        <p:cTn id="20" dur="500"/>
                                        <p:tgtEl>
                                          <p:spTgt spid="57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73"/>
                                        </p:tgtEl>
                                        <p:attrNameLst>
                                          <p:attrName>style.visibility</p:attrName>
                                        </p:attrNameLst>
                                      </p:cBhvr>
                                      <p:to>
                                        <p:strVal val="visible"/>
                                      </p:to>
                                    </p:set>
                                    <p:animEffect transition="in" filter="dissolve">
                                      <p:cBhvr>
                                        <p:cTn id="23" dur="500"/>
                                        <p:tgtEl>
                                          <p:spTgt spid="573"/>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74"/>
                                        </p:tgtEl>
                                        <p:attrNameLst>
                                          <p:attrName>style.visibility</p:attrName>
                                        </p:attrNameLst>
                                      </p:cBhvr>
                                      <p:to>
                                        <p:strVal val="visible"/>
                                      </p:to>
                                    </p:set>
                                    <p:animEffect transition="in" filter="dissolve">
                                      <p:cBhvr>
                                        <p:cTn id="26" dur="500"/>
                                        <p:tgtEl>
                                          <p:spTgt spid="574"/>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75"/>
                                        </p:tgtEl>
                                        <p:attrNameLst>
                                          <p:attrName>style.visibility</p:attrName>
                                        </p:attrNameLst>
                                      </p:cBhvr>
                                      <p:to>
                                        <p:strVal val="visible"/>
                                      </p:to>
                                    </p:set>
                                    <p:animEffect transition="in" filter="dissolve">
                                      <p:cBhvr>
                                        <p:cTn id="29" dur="500"/>
                                        <p:tgtEl>
                                          <p:spTgt spid="575"/>
                                        </p:tgtEl>
                                      </p:cBhvr>
                                    </p:animEffect>
                                  </p:childTnLst>
                                </p:cTn>
                              </p:par>
                            </p:childTnLst>
                          </p:cTn>
                        </p:par>
                      </p:childTnLst>
                    </p:cTn>
                  </p:par>
                  <p:par>
                    <p:cTn id="30" fill="hold">
                      <p:stCondLst>
                        <p:cond delay="indefinite"/>
                      </p:stCondLst>
                      <p:childTnLst>
                        <p:par>
                          <p:cTn id="31" fill="hold">
                            <p:stCondLst>
                              <p:cond delay="0"/>
                            </p:stCondLst>
                            <p:childTnLst>
                              <p:par>
                                <p:cTn id="32" presetID="23" presetClass="entr" presetSubtype="16" fill="hold" nodeType="clickEffect">
                                  <p:stCondLst>
                                    <p:cond delay="0"/>
                                  </p:stCondLst>
                                  <p:childTnLst>
                                    <p:set>
                                      <p:cBhvr>
                                        <p:cTn id="33" dur="1" fill="hold">
                                          <p:stCondLst>
                                            <p:cond delay="0"/>
                                          </p:stCondLst>
                                        </p:cTn>
                                        <p:tgtEl>
                                          <p:spTgt spid="994"/>
                                        </p:tgtEl>
                                        <p:attrNameLst>
                                          <p:attrName>style.visibility</p:attrName>
                                        </p:attrNameLst>
                                      </p:cBhvr>
                                      <p:to>
                                        <p:strVal val="visible"/>
                                      </p:to>
                                    </p:set>
                                    <p:anim calcmode="lin" valueType="num">
                                      <p:cBhvr>
                                        <p:cTn id="34" dur="500" fill="hold"/>
                                        <p:tgtEl>
                                          <p:spTgt spid="994"/>
                                        </p:tgtEl>
                                        <p:attrNameLst>
                                          <p:attrName>ppt_w</p:attrName>
                                        </p:attrNameLst>
                                      </p:cBhvr>
                                      <p:tavLst>
                                        <p:tav tm="0">
                                          <p:val>
                                            <p:fltVal val="0"/>
                                          </p:val>
                                        </p:tav>
                                        <p:tav tm="100000">
                                          <p:val>
                                            <p:strVal val="#ppt_w"/>
                                          </p:val>
                                        </p:tav>
                                      </p:tavLst>
                                    </p:anim>
                                    <p:anim calcmode="lin" valueType="num">
                                      <p:cBhvr>
                                        <p:cTn id="35" dur="500" fill="hold"/>
                                        <p:tgtEl>
                                          <p:spTgt spid="994"/>
                                        </p:tgtEl>
                                        <p:attrNameLst>
                                          <p:attrName>ppt_h</p:attrName>
                                        </p:attrNameLst>
                                      </p:cBhvr>
                                      <p:tavLst>
                                        <p:tav tm="0">
                                          <p:val>
                                            <p:fltVal val="0"/>
                                          </p:val>
                                        </p:tav>
                                        <p:tav tm="100000">
                                          <p:val>
                                            <p:strVal val="#ppt_h"/>
                                          </p:val>
                                        </p:tav>
                                      </p:tavLst>
                                    </p:anim>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993"/>
                                        </p:tgtEl>
                                        <p:attrNameLst>
                                          <p:attrName>style.visibility</p:attrName>
                                        </p:attrNameLst>
                                      </p:cBhvr>
                                      <p:to>
                                        <p:strVal val="visible"/>
                                      </p:to>
                                    </p:set>
                                    <p:animEffect transition="in" filter="wipe(left)">
                                      <p:cBhvr>
                                        <p:cTn id="39" dur="3000"/>
                                        <p:tgtEl>
                                          <p:spTgt spid="993"/>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272"/>
                                        </p:tgtEl>
                                        <p:attrNameLst>
                                          <p:attrName>style.visibility</p:attrName>
                                        </p:attrNameLst>
                                      </p:cBhvr>
                                      <p:to>
                                        <p:strVal val="visible"/>
                                      </p:to>
                                    </p:set>
                                    <p:animEffect transition="in" filter="wipe(left)">
                                      <p:cBhvr>
                                        <p:cTn id="42" dur="3000"/>
                                        <p:tgtEl>
                                          <p:spTgt spid="1272"/>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273"/>
                                        </p:tgtEl>
                                        <p:attrNameLst>
                                          <p:attrName>style.visibility</p:attrName>
                                        </p:attrNameLst>
                                      </p:cBhvr>
                                      <p:to>
                                        <p:strVal val="visible"/>
                                      </p:to>
                                    </p:set>
                                    <p:animEffect transition="in" filter="wipe(left)">
                                      <p:cBhvr>
                                        <p:cTn id="45" dur="3000"/>
                                        <p:tgtEl>
                                          <p:spTgt spid="1273"/>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274"/>
                                        </p:tgtEl>
                                        <p:attrNameLst>
                                          <p:attrName>style.visibility</p:attrName>
                                        </p:attrNameLst>
                                      </p:cBhvr>
                                      <p:to>
                                        <p:strVal val="visible"/>
                                      </p:to>
                                    </p:set>
                                    <p:animEffect transition="in" filter="wipe(left)">
                                      <p:cBhvr>
                                        <p:cTn id="48" dur="3000"/>
                                        <p:tgtEl>
                                          <p:spTgt spid="127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275"/>
                                        </p:tgtEl>
                                        <p:attrNameLst>
                                          <p:attrName>style.visibility</p:attrName>
                                        </p:attrNameLst>
                                      </p:cBhvr>
                                      <p:to>
                                        <p:strVal val="visible"/>
                                      </p:to>
                                    </p:set>
                                    <p:animEffect transition="in" filter="wipe(left)">
                                      <p:cBhvr>
                                        <p:cTn id="51" dur="3000"/>
                                        <p:tgtEl>
                                          <p:spTgt spid="1275"/>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276"/>
                                        </p:tgtEl>
                                        <p:attrNameLst>
                                          <p:attrName>style.visibility</p:attrName>
                                        </p:attrNameLst>
                                      </p:cBhvr>
                                      <p:to>
                                        <p:strVal val="visible"/>
                                      </p:to>
                                    </p:set>
                                    <p:animEffect transition="in" filter="wipe(left)">
                                      <p:cBhvr>
                                        <p:cTn id="54" dur="3000"/>
                                        <p:tgtEl>
                                          <p:spTgt spid="1276"/>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77"/>
                                        </p:tgtEl>
                                        <p:attrNameLst>
                                          <p:attrName>style.visibility</p:attrName>
                                        </p:attrNameLst>
                                      </p:cBhvr>
                                      <p:to>
                                        <p:strVal val="visible"/>
                                      </p:to>
                                    </p:set>
                                    <p:animEffect transition="in" filter="wipe(left)">
                                      <p:cBhvr>
                                        <p:cTn id="57" dur="3000"/>
                                        <p:tgtEl>
                                          <p:spTgt spid="1277"/>
                                        </p:tgtEl>
                                      </p:cBhvr>
                                    </p:animEffect>
                                  </p:childTnLst>
                                </p:cTn>
                              </p:par>
                            </p:childTnLst>
                          </p:cTn>
                        </p:par>
                        <p:par>
                          <p:cTn id="58" fill="hold">
                            <p:stCondLst>
                              <p:cond delay="3500"/>
                            </p:stCondLst>
                            <p:childTnLst>
                              <p:par>
                                <p:cTn id="59" presetID="23" presetClass="entr" presetSubtype="16" fill="hold" nodeType="afterEffect">
                                  <p:stCondLst>
                                    <p:cond delay="0"/>
                                  </p:stCondLst>
                                  <p:childTnLst>
                                    <p:set>
                                      <p:cBhvr>
                                        <p:cTn id="60" dur="1" fill="hold">
                                          <p:stCondLst>
                                            <p:cond delay="0"/>
                                          </p:stCondLst>
                                        </p:cTn>
                                        <p:tgtEl>
                                          <p:spTgt spid="855"/>
                                        </p:tgtEl>
                                        <p:attrNameLst>
                                          <p:attrName>style.visibility</p:attrName>
                                        </p:attrNameLst>
                                      </p:cBhvr>
                                      <p:to>
                                        <p:strVal val="visible"/>
                                      </p:to>
                                    </p:set>
                                    <p:anim calcmode="lin" valueType="num">
                                      <p:cBhvr>
                                        <p:cTn id="61" dur="500" fill="hold"/>
                                        <p:tgtEl>
                                          <p:spTgt spid="855"/>
                                        </p:tgtEl>
                                        <p:attrNameLst>
                                          <p:attrName>ppt_w</p:attrName>
                                        </p:attrNameLst>
                                      </p:cBhvr>
                                      <p:tavLst>
                                        <p:tav tm="0">
                                          <p:val>
                                            <p:fltVal val="0"/>
                                          </p:val>
                                        </p:tav>
                                        <p:tav tm="100000">
                                          <p:val>
                                            <p:strVal val="#ppt_w"/>
                                          </p:val>
                                        </p:tav>
                                      </p:tavLst>
                                    </p:anim>
                                    <p:anim calcmode="lin" valueType="num">
                                      <p:cBhvr>
                                        <p:cTn id="62" dur="500" fill="hold"/>
                                        <p:tgtEl>
                                          <p:spTgt spid="855"/>
                                        </p:tgtEl>
                                        <p:attrNameLst>
                                          <p:attrName>ppt_h</p:attrName>
                                        </p:attrNameLst>
                                      </p:cBhvr>
                                      <p:tavLst>
                                        <p:tav tm="0">
                                          <p:val>
                                            <p:fltVal val="0"/>
                                          </p:val>
                                        </p:tav>
                                        <p:tav tm="100000">
                                          <p:val>
                                            <p:strVal val="#ppt_h"/>
                                          </p:val>
                                        </p:tav>
                                      </p:tavLst>
                                    </p:anim>
                                  </p:childTnLst>
                                </p:cTn>
                              </p:par>
                              <p:par>
                                <p:cTn id="63" presetID="53" presetClass="exit" presetSubtype="0" fill="hold" nodeType="withEffect">
                                  <p:stCondLst>
                                    <p:cond delay="0"/>
                                  </p:stCondLst>
                                  <p:childTnLst>
                                    <p:anim calcmode="lin" valueType="num">
                                      <p:cBhvr>
                                        <p:cTn id="64" dur="500"/>
                                        <p:tgtEl>
                                          <p:spTgt spid="994"/>
                                        </p:tgtEl>
                                        <p:attrNameLst>
                                          <p:attrName>ppt_w</p:attrName>
                                        </p:attrNameLst>
                                      </p:cBhvr>
                                      <p:tavLst>
                                        <p:tav tm="0">
                                          <p:val>
                                            <p:strVal val="ppt_w"/>
                                          </p:val>
                                        </p:tav>
                                        <p:tav tm="100000">
                                          <p:val>
                                            <p:fltVal val="0"/>
                                          </p:val>
                                        </p:tav>
                                      </p:tavLst>
                                    </p:anim>
                                    <p:anim calcmode="lin" valueType="num">
                                      <p:cBhvr>
                                        <p:cTn id="65" dur="500"/>
                                        <p:tgtEl>
                                          <p:spTgt spid="994"/>
                                        </p:tgtEl>
                                        <p:attrNameLst>
                                          <p:attrName>ppt_h</p:attrName>
                                        </p:attrNameLst>
                                      </p:cBhvr>
                                      <p:tavLst>
                                        <p:tav tm="0">
                                          <p:val>
                                            <p:strVal val="ppt_h"/>
                                          </p:val>
                                        </p:tav>
                                        <p:tav tm="100000">
                                          <p:val>
                                            <p:fltVal val="0"/>
                                          </p:val>
                                        </p:tav>
                                      </p:tavLst>
                                    </p:anim>
                                    <p:animEffect transition="out" filter="fade">
                                      <p:cBhvr>
                                        <p:cTn id="66" dur="500"/>
                                        <p:tgtEl>
                                          <p:spTgt spid="994"/>
                                        </p:tgtEl>
                                      </p:cBhvr>
                                    </p:animEffect>
                                    <p:set>
                                      <p:cBhvr>
                                        <p:cTn id="67" dur="1" fill="hold">
                                          <p:stCondLst>
                                            <p:cond delay="499"/>
                                          </p:stCondLst>
                                        </p:cTn>
                                        <p:tgtEl>
                                          <p:spTgt spid="994"/>
                                        </p:tgtEl>
                                        <p:attrNameLst>
                                          <p:attrName>style.visibility</p:attrName>
                                        </p:attrNameLst>
                                      </p:cBhvr>
                                      <p:to>
                                        <p:strVal val="hidden"/>
                                      </p:to>
                                    </p:set>
                                  </p:childTnLst>
                                </p:cTn>
                              </p:par>
                              <p:par>
                                <p:cTn id="68" presetID="22" presetClass="entr" presetSubtype="8" fill="hold" grpId="0" nodeType="withEffect">
                                  <p:stCondLst>
                                    <p:cond delay="0"/>
                                  </p:stCondLst>
                                  <p:childTnLst>
                                    <p:set>
                                      <p:cBhvr>
                                        <p:cTn id="69" dur="1" fill="hold">
                                          <p:stCondLst>
                                            <p:cond delay="0"/>
                                          </p:stCondLst>
                                        </p:cTn>
                                        <p:tgtEl>
                                          <p:spTgt spid="854"/>
                                        </p:tgtEl>
                                        <p:attrNameLst>
                                          <p:attrName>style.visibility</p:attrName>
                                        </p:attrNameLst>
                                      </p:cBhvr>
                                      <p:to>
                                        <p:strVal val="visible"/>
                                      </p:to>
                                    </p:set>
                                    <p:animEffect transition="in" filter="wipe(left)">
                                      <p:cBhvr>
                                        <p:cTn id="70" dur="3000"/>
                                        <p:tgtEl>
                                          <p:spTgt spid="854"/>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278"/>
                                        </p:tgtEl>
                                        <p:attrNameLst>
                                          <p:attrName>style.visibility</p:attrName>
                                        </p:attrNameLst>
                                      </p:cBhvr>
                                      <p:to>
                                        <p:strVal val="visible"/>
                                      </p:to>
                                    </p:set>
                                    <p:animEffect transition="in" filter="wipe(left)">
                                      <p:cBhvr>
                                        <p:cTn id="73" dur="3000"/>
                                        <p:tgtEl>
                                          <p:spTgt spid="1278"/>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279"/>
                                        </p:tgtEl>
                                        <p:attrNameLst>
                                          <p:attrName>style.visibility</p:attrName>
                                        </p:attrNameLst>
                                      </p:cBhvr>
                                      <p:to>
                                        <p:strVal val="visible"/>
                                      </p:to>
                                    </p:set>
                                    <p:animEffect transition="in" filter="wipe(left)">
                                      <p:cBhvr>
                                        <p:cTn id="76" dur="3000"/>
                                        <p:tgtEl>
                                          <p:spTgt spid="1279"/>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1280"/>
                                        </p:tgtEl>
                                        <p:attrNameLst>
                                          <p:attrName>style.visibility</p:attrName>
                                        </p:attrNameLst>
                                      </p:cBhvr>
                                      <p:to>
                                        <p:strVal val="visible"/>
                                      </p:to>
                                    </p:set>
                                    <p:animEffect transition="in" filter="wipe(left)">
                                      <p:cBhvr>
                                        <p:cTn id="79" dur="3000"/>
                                        <p:tgtEl>
                                          <p:spTgt spid="1280"/>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1281"/>
                                        </p:tgtEl>
                                        <p:attrNameLst>
                                          <p:attrName>style.visibility</p:attrName>
                                        </p:attrNameLst>
                                      </p:cBhvr>
                                      <p:to>
                                        <p:strVal val="visible"/>
                                      </p:to>
                                    </p:set>
                                    <p:animEffect transition="in" filter="wipe(left)">
                                      <p:cBhvr>
                                        <p:cTn id="82" dur="3000"/>
                                        <p:tgtEl>
                                          <p:spTgt spid="1281"/>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1282"/>
                                        </p:tgtEl>
                                        <p:attrNameLst>
                                          <p:attrName>style.visibility</p:attrName>
                                        </p:attrNameLst>
                                      </p:cBhvr>
                                      <p:to>
                                        <p:strVal val="visible"/>
                                      </p:to>
                                    </p:set>
                                    <p:animEffect transition="in" filter="wipe(left)">
                                      <p:cBhvr>
                                        <p:cTn id="85" dur="3000"/>
                                        <p:tgtEl>
                                          <p:spTgt spid="128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1283"/>
                                        </p:tgtEl>
                                        <p:attrNameLst>
                                          <p:attrName>style.visibility</p:attrName>
                                        </p:attrNameLst>
                                      </p:cBhvr>
                                      <p:to>
                                        <p:strVal val="visible"/>
                                      </p:to>
                                    </p:set>
                                    <p:animEffect transition="in" filter="wipe(left)">
                                      <p:cBhvr>
                                        <p:cTn id="88" dur="3000"/>
                                        <p:tgtEl>
                                          <p:spTgt spid="1283"/>
                                        </p:tgtEl>
                                      </p:cBhvr>
                                    </p:animEffect>
                                  </p:childTnLst>
                                </p:cTn>
                              </p:par>
                            </p:childTnLst>
                          </p:cTn>
                        </p:par>
                        <p:par>
                          <p:cTn id="89" fill="hold">
                            <p:stCondLst>
                              <p:cond delay="6500"/>
                            </p:stCondLst>
                            <p:childTnLst>
                              <p:par>
                                <p:cTn id="90" presetID="23" presetClass="entr" presetSubtype="16" fill="hold" nodeType="afterEffect">
                                  <p:stCondLst>
                                    <p:cond delay="0"/>
                                  </p:stCondLst>
                                  <p:childTnLst>
                                    <p:set>
                                      <p:cBhvr>
                                        <p:cTn id="91" dur="1" fill="hold">
                                          <p:stCondLst>
                                            <p:cond delay="0"/>
                                          </p:stCondLst>
                                        </p:cTn>
                                        <p:tgtEl>
                                          <p:spTgt spid="716"/>
                                        </p:tgtEl>
                                        <p:attrNameLst>
                                          <p:attrName>style.visibility</p:attrName>
                                        </p:attrNameLst>
                                      </p:cBhvr>
                                      <p:to>
                                        <p:strVal val="visible"/>
                                      </p:to>
                                    </p:set>
                                    <p:anim calcmode="lin" valueType="num">
                                      <p:cBhvr>
                                        <p:cTn id="92" dur="500" fill="hold"/>
                                        <p:tgtEl>
                                          <p:spTgt spid="716"/>
                                        </p:tgtEl>
                                        <p:attrNameLst>
                                          <p:attrName>ppt_w</p:attrName>
                                        </p:attrNameLst>
                                      </p:cBhvr>
                                      <p:tavLst>
                                        <p:tav tm="0">
                                          <p:val>
                                            <p:fltVal val="0"/>
                                          </p:val>
                                        </p:tav>
                                        <p:tav tm="100000">
                                          <p:val>
                                            <p:strVal val="#ppt_w"/>
                                          </p:val>
                                        </p:tav>
                                      </p:tavLst>
                                    </p:anim>
                                    <p:anim calcmode="lin" valueType="num">
                                      <p:cBhvr>
                                        <p:cTn id="93" dur="500" fill="hold"/>
                                        <p:tgtEl>
                                          <p:spTgt spid="716"/>
                                        </p:tgtEl>
                                        <p:attrNameLst>
                                          <p:attrName>ppt_h</p:attrName>
                                        </p:attrNameLst>
                                      </p:cBhvr>
                                      <p:tavLst>
                                        <p:tav tm="0">
                                          <p:val>
                                            <p:fltVal val="0"/>
                                          </p:val>
                                        </p:tav>
                                        <p:tav tm="100000">
                                          <p:val>
                                            <p:strVal val="#ppt_h"/>
                                          </p:val>
                                        </p:tav>
                                      </p:tavLst>
                                    </p:anim>
                                  </p:childTnLst>
                                </p:cTn>
                              </p:par>
                              <p:par>
                                <p:cTn id="94" presetID="53" presetClass="exit" presetSubtype="0" fill="hold" nodeType="withEffect">
                                  <p:stCondLst>
                                    <p:cond delay="0"/>
                                  </p:stCondLst>
                                  <p:childTnLst>
                                    <p:anim calcmode="lin" valueType="num">
                                      <p:cBhvr>
                                        <p:cTn id="95" dur="500"/>
                                        <p:tgtEl>
                                          <p:spTgt spid="855"/>
                                        </p:tgtEl>
                                        <p:attrNameLst>
                                          <p:attrName>ppt_w</p:attrName>
                                        </p:attrNameLst>
                                      </p:cBhvr>
                                      <p:tavLst>
                                        <p:tav tm="0">
                                          <p:val>
                                            <p:strVal val="ppt_w"/>
                                          </p:val>
                                        </p:tav>
                                        <p:tav tm="100000">
                                          <p:val>
                                            <p:fltVal val="0"/>
                                          </p:val>
                                        </p:tav>
                                      </p:tavLst>
                                    </p:anim>
                                    <p:anim calcmode="lin" valueType="num">
                                      <p:cBhvr>
                                        <p:cTn id="96" dur="500"/>
                                        <p:tgtEl>
                                          <p:spTgt spid="855"/>
                                        </p:tgtEl>
                                        <p:attrNameLst>
                                          <p:attrName>ppt_h</p:attrName>
                                        </p:attrNameLst>
                                      </p:cBhvr>
                                      <p:tavLst>
                                        <p:tav tm="0">
                                          <p:val>
                                            <p:strVal val="ppt_h"/>
                                          </p:val>
                                        </p:tav>
                                        <p:tav tm="100000">
                                          <p:val>
                                            <p:fltVal val="0"/>
                                          </p:val>
                                        </p:tav>
                                      </p:tavLst>
                                    </p:anim>
                                    <p:animEffect transition="out" filter="fade">
                                      <p:cBhvr>
                                        <p:cTn id="97" dur="500"/>
                                        <p:tgtEl>
                                          <p:spTgt spid="855"/>
                                        </p:tgtEl>
                                      </p:cBhvr>
                                    </p:animEffect>
                                    <p:set>
                                      <p:cBhvr>
                                        <p:cTn id="98" dur="1" fill="hold">
                                          <p:stCondLst>
                                            <p:cond delay="499"/>
                                          </p:stCondLst>
                                        </p:cTn>
                                        <p:tgtEl>
                                          <p:spTgt spid="855"/>
                                        </p:tgtEl>
                                        <p:attrNameLst>
                                          <p:attrName>style.visibility</p:attrName>
                                        </p:attrNameLst>
                                      </p:cBhvr>
                                      <p:to>
                                        <p:strVal val="hidden"/>
                                      </p:to>
                                    </p:set>
                                  </p:childTnLst>
                                </p:cTn>
                              </p:par>
                              <p:par>
                                <p:cTn id="99" presetID="22" presetClass="entr" presetSubtype="8" fill="hold" grpId="0" nodeType="withEffect">
                                  <p:stCondLst>
                                    <p:cond delay="0"/>
                                  </p:stCondLst>
                                  <p:childTnLst>
                                    <p:set>
                                      <p:cBhvr>
                                        <p:cTn id="100" dur="1" fill="hold">
                                          <p:stCondLst>
                                            <p:cond delay="0"/>
                                          </p:stCondLst>
                                        </p:cTn>
                                        <p:tgtEl>
                                          <p:spTgt spid="715"/>
                                        </p:tgtEl>
                                        <p:attrNameLst>
                                          <p:attrName>style.visibility</p:attrName>
                                        </p:attrNameLst>
                                      </p:cBhvr>
                                      <p:to>
                                        <p:strVal val="visible"/>
                                      </p:to>
                                    </p:set>
                                    <p:animEffect transition="in" filter="wipe(left)">
                                      <p:cBhvr>
                                        <p:cTn id="101" dur="3000"/>
                                        <p:tgtEl>
                                          <p:spTgt spid="715"/>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284"/>
                                        </p:tgtEl>
                                        <p:attrNameLst>
                                          <p:attrName>style.visibility</p:attrName>
                                        </p:attrNameLst>
                                      </p:cBhvr>
                                      <p:to>
                                        <p:strVal val="visible"/>
                                      </p:to>
                                    </p:set>
                                    <p:animEffect transition="in" filter="wipe(left)">
                                      <p:cBhvr>
                                        <p:cTn id="104" dur="3000"/>
                                        <p:tgtEl>
                                          <p:spTgt spid="1284"/>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1285"/>
                                        </p:tgtEl>
                                        <p:attrNameLst>
                                          <p:attrName>style.visibility</p:attrName>
                                        </p:attrNameLst>
                                      </p:cBhvr>
                                      <p:to>
                                        <p:strVal val="visible"/>
                                      </p:to>
                                    </p:set>
                                    <p:animEffect transition="in" filter="wipe(left)">
                                      <p:cBhvr>
                                        <p:cTn id="107" dur="3000"/>
                                        <p:tgtEl>
                                          <p:spTgt spid="1285"/>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1286"/>
                                        </p:tgtEl>
                                        <p:attrNameLst>
                                          <p:attrName>style.visibility</p:attrName>
                                        </p:attrNameLst>
                                      </p:cBhvr>
                                      <p:to>
                                        <p:strVal val="visible"/>
                                      </p:to>
                                    </p:set>
                                    <p:animEffect transition="in" filter="wipe(left)">
                                      <p:cBhvr>
                                        <p:cTn id="110" dur="3000"/>
                                        <p:tgtEl>
                                          <p:spTgt spid="1286"/>
                                        </p:tgtEl>
                                      </p:cBhvr>
                                    </p:animEffect>
                                  </p:childTnLst>
                                </p:cTn>
                              </p:par>
                              <p:par>
                                <p:cTn id="111" presetID="22" presetClass="entr" presetSubtype="8" fill="hold" grpId="0" nodeType="withEffect">
                                  <p:stCondLst>
                                    <p:cond delay="0"/>
                                  </p:stCondLst>
                                  <p:childTnLst>
                                    <p:set>
                                      <p:cBhvr>
                                        <p:cTn id="112" dur="1" fill="hold">
                                          <p:stCondLst>
                                            <p:cond delay="0"/>
                                          </p:stCondLst>
                                        </p:cTn>
                                        <p:tgtEl>
                                          <p:spTgt spid="1287"/>
                                        </p:tgtEl>
                                        <p:attrNameLst>
                                          <p:attrName>style.visibility</p:attrName>
                                        </p:attrNameLst>
                                      </p:cBhvr>
                                      <p:to>
                                        <p:strVal val="visible"/>
                                      </p:to>
                                    </p:set>
                                    <p:animEffect transition="in" filter="wipe(left)">
                                      <p:cBhvr>
                                        <p:cTn id="113" dur="3000"/>
                                        <p:tgtEl>
                                          <p:spTgt spid="1287"/>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1288"/>
                                        </p:tgtEl>
                                        <p:attrNameLst>
                                          <p:attrName>style.visibility</p:attrName>
                                        </p:attrNameLst>
                                      </p:cBhvr>
                                      <p:to>
                                        <p:strVal val="visible"/>
                                      </p:to>
                                    </p:set>
                                    <p:animEffect transition="in" filter="wipe(left)">
                                      <p:cBhvr>
                                        <p:cTn id="116" dur="3000"/>
                                        <p:tgtEl>
                                          <p:spTgt spid="1288"/>
                                        </p:tgtEl>
                                      </p:cBhvr>
                                    </p:animEffect>
                                  </p:childTnLst>
                                </p:cTn>
                              </p:par>
                              <p:par>
                                <p:cTn id="117" presetID="22" presetClass="entr" presetSubtype="8" fill="hold" grpId="0" nodeType="withEffect">
                                  <p:stCondLst>
                                    <p:cond delay="0"/>
                                  </p:stCondLst>
                                  <p:childTnLst>
                                    <p:set>
                                      <p:cBhvr>
                                        <p:cTn id="118" dur="1" fill="hold">
                                          <p:stCondLst>
                                            <p:cond delay="0"/>
                                          </p:stCondLst>
                                        </p:cTn>
                                        <p:tgtEl>
                                          <p:spTgt spid="1289"/>
                                        </p:tgtEl>
                                        <p:attrNameLst>
                                          <p:attrName>style.visibility</p:attrName>
                                        </p:attrNameLst>
                                      </p:cBhvr>
                                      <p:to>
                                        <p:strVal val="visible"/>
                                      </p:to>
                                    </p:set>
                                    <p:animEffect transition="in" filter="wipe(left)">
                                      <p:cBhvr>
                                        <p:cTn id="119" dur="3000"/>
                                        <p:tgtEl>
                                          <p:spTgt spid="1289"/>
                                        </p:tgtEl>
                                      </p:cBhvr>
                                    </p:animEffect>
                                  </p:childTnLst>
                                </p:cTn>
                              </p:par>
                            </p:childTnLst>
                          </p:cTn>
                        </p:par>
                        <p:par>
                          <p:cTn id="120" fill="hold">
                            <p:stCondLst>
                              <p:cond delay="9500"/>
                            </p:stCondLst>
                            <p:childTnLst>
                              <p:par>
                                <p:cTn id="121" presetID="23" presetClass="entr" presetSubtype="16" fill="hold" nodeType="afterEffect">
                                  <p:stCondLst>
                                    <p:cond delay="0"/>
                                  </p:stCondLst>
                                  <p:childTnLst>
                                    <p:set>
                                      <p:cBhvr>
                                        <p:cTn id="122" dur="1" fill="hold">
                                          <p:stCondLst>
                                            <p:cond delay="0"/>
                                          </p:stCondLst>
                                        </p:cTn>
                                        <p:tgtEl>
                                          <p:spTgt spid="577"/>
                                        </p:tgtEl>
                                        <p:attrNameLst>
                                          <p:attrName>style.visibility</p:attrName>
                                        </p:attrNameLst>
                                      </p:cBhvr>
                                      <p:to>
                                        <p:strVal val="visible"/>
                                      </p:to>
                                    </p:set>
                                    <p:anim calcmode="lin" valueType="num">
                                      <p:cBhvr>
                                        <p:cTn id="123" dur="500" fill="hold"/>
                                        <p:tgtEl>
                                          <p:spTgt spid="577"/>
                                        </p:tgtEl>
                                        <p:attrNameLst>
                                          <p:attrName>ppt_w</p:attrName>
                                        </p:attrNameLst>
                                      </p:cBhvr>
                                      <p:tavLst>
                                        <p:tav tm="0">
                                          <p:val>
                                            <p:fltVal val="0"/>
                                          </p:val>
                                        </p:tav>
                                        <p:tav tm="100000">
                                          <p:val>
                                            <p:strVal val="#ppt_w"/>
                                          </p:val>
                                        </p:tav>
                                      </p:tavLst>
                                    </p:anim>
                                    <p:anim calcmode="lin" valueType="num">
                                      <p:cBhvr>
                                        <p:cTn id="124" dur="500" fill="hold"/>
                                        <p:tgtEl>
                                          <p:spTgt spid="577"/>
                                        </p:tgtEl>
                                        <p:attrNameLst>
                                          <p:attrName>ppt_h</p:attrName>
                                        </p:attrNameLst>
                                      </p:cBhvr>
                                      <p:tavLst>
                                        <p:tav tm="0">
                                          <p:val>
                                            <p:fltVal val="0"/>
                                          </p:val>
                                        </p:tav>
                                        <p:tav tm="100000">
                                          <p:val>
                                            <p:strVal val="#ppt_h"/>
                                          </p:val>
                                        </p:tav>
                                      </p:tavLst>
                                    </p:anim>
                                  </p:childTnLst>
                                </p:cTn>
                              </p:par>
                              <p:par>
                                <p:cTn id="125" presetID="53" presetClass="exit" presetSubtype="0" fill="hold" nodeType="withEffect">
                                  <p:stCondLst>
                                    <p:cond delay="0"/>
                                  </p:stCondLst>
                                  <p:childTnLst>
                                    <p:anim calcmode="lin" valueType="num">
                                      <p:cBhvr>
                                        <p:cTn id="126" dur="500"/>
                                        <p:tgtEl>
                                          <p:spTgt spid="716"/>
                                        </p:tgtEl>
                                        <p:attrNameLst>
                                          <p:attrName>ppt_w</p:attrName>
                                        </p:attrNameLst>
                                      </p:cBhvr>
                                      <p:tavLst>
                                        <p:tav tm="0">
                                          <p:val>
                                            <p:strVal val="ppt_w"/>
                                          </p:val>
                                        </p:tav>
                                        <p:tav tm="100000">
                                          <p:val>
                                            <p:fltVal val="0"/>
                                          </p:val>
                                        </p:tav>
                                      </p:tavLst>
                                    </p:anim>
                                    <p:anim calcmode="lin" valueType="num">
                                      <p:cBhvr>
                                        <p:cTn id="127" dur="500"/>
                                        <p:tgtEl>
                                          <p:spTgt spid="716"/>
                                        </p:tgtEl>
                                        <p:attrNameLst>
                                          <p:attrName>ppt_h</p:attrName>
                                        </p:attrNameLst>
                                      </p:cBhvr>
                                      <p:tavLst>
                                        <p:tav tm="0">
                                          <p:val>
                                            <p:strVal val="ppt_h"/>
                                          </p:val>
                                        </p:tav>
                                        <p:tav tm="100000">
                                          <p:val>
                                            <p:fltVal val="0"/>
                                          </p:val>
                                        </p:tav>
                                      </p:tavLst>
                                    </p:anim>
                                    <p:animEffect transition="out" filter="fade">
                                      <p:cBhvr>
                                        <p:cTn id="128" dur="500"/>
                                        <p:tgtEl>
                                          <p:spTgt spid="716"/>
                                        </p:tgtEl>
                                      </p:cBhvr>
                                    </p:animEffect>
                                    <p:set>
                                      <p:cBhvr>
                                        <p:cTn id="129" dur="1" fill="hold">
                                          <p:stCondLst>
                                            <p:cond delay="499"/>
                                          </p:stCondLst>
                                        </p:cTn>
                                        <p:tgtEl>
                                          <p:spTgt spid="716"/>
                                        </p:tgtEl>
                                        <p:attrNameLst>
                                          <p:attrName>style.visibility</p:attrName>
                                        </p:attrNameLst>
                                      </p:cBhvr>
                                      <p:to>
                                        <p:strVal val="hidden"/>
                                      </p:to>
                                    </p:set>
                                  </p:childTnLst>
                                </p:cTn>
                              </p:par>
                              <p:par>
                                <p:cTn id="130" presetID="22" presetClass="entr" presetSubtype="8" fill="hold" grpId="0" nodeType="withEffect">
                                  <p:stCondLst>
                                    <p:cond delay="0"/>
                                  </p:stCondLst>
                                  <p:childTnLst>
                                    <p:set>
                                      <p:cBhvr>
                                        <p:cTn id="131" dur="1" fill="hold">
                                          <p:stCondLst>
                                            <p:cond delay="0"/>
                                          </p:stCondLst>
                                        </p:cTn>
                                        <p:tgtEl>
                                          <p:spTgt spid="576"/>
                                        </p:tgtEl>
                                        <p:attrNameLst>
                                          <p:attrName>style.visibility</p:attrName>
                                        </p:attrNameLst>
                                      </p:cBhvr>
                                      <p:to>
                                        <p:strVal val="visible"/>
                                      </p:to>
                                    </p:set>
                                    <p:animEffect transition="in" filter="wipe(left)">
                                      <p:cBhvr>
                                        <p:cTn id="132" dur="3000"/>
                                        <p:tgtEl>
                                          <p:spTgt spid="576"/>
                                        </p:tgtEl>
                                      </p:cBhvr>
                                    </p:animEffect>
                                  </p:childTnLst>
                                </p:cTn>
                              </p:par>
                              <p:par>
                                <p:cTn id="133" presetID="22" presetClass="entr" presetSubtype="8" fill="hold" grpId="0" nodeType="withEffect">
                                  <p:stCondLst>
                                    <p:cond delay="0"/>
                                  </p:stCondLst>
                                  <p:childTnLst>
                                    <p:set>
                                      <p:cBhvr>
                                        <p:cTn id="134" dur="1" fill="hold">
                                          <p:stCondLst>
                                            <p:cond delay="0"/>
                                          </p:stCondLst>
                                        </p:cTn>
                                        <p:tgtEl>
                                          <p:spTgt spid="1296"/>
                                        </p:tgtEl>
                                        <p:attrNameLst>
                                          <p:attrName>style.visibility</p:attrName>
                                        </p:attrNameLst>
                                      </p:cBhvr>
                                      <p:to>
                                        <p:strVal val="visible"/>
                                      </p:to>
                                    </p:set>
                                    <p:animEffect transition="in" filter="wipe(left)">
                                      <p:cBhvr>
                                        <p:cTn id="135" dur="3000"/>
                                        <p:tgtEl>
                                          <p:spTgt spid="1296"/>
                                        </p:tgtEl>
                                      </p:cBhvr>
                                    </p:animEffect>
                                  </p:childTnLst>
                                </p:cTn>
                              </p:par>
                              <p:par>
                                <p:cTn id="136" presetID="22" presetClass="entr" presetSubtype="8" fill="hold" grpId="0" nodeType="withEffect">
                                  <p:stCondLst>
                                    <p:cond delay="0"/>
                                  </p:stCondLst>
                                  <p:childTnLst>
                                    <p:set>
                                      <p:cBhvr>
                                        <p:cTn id="137" dur="1" fill="hold">
                                          <p:stCondLst>
                                            <p:cond delay="0"/>
                                          </p:stCondLst>
                                        </p:cTn>
                                        <p:tgtEl>
                                          <p:spTgt spid="1297"/>
                                        </p:tgtEl>
                                        <p:attrNameLst>
                                          <p:attrName>style.visibility</p:attrName>
                                        </p:attrNameLst>
                                      </p:cBhvr>
                                      <p:to>
                                        <p:strVal val="visible"/>
                                      </p:to>
                                    </p:set>
                                    <p:animEffect transition="in" filter="wipe(left)">
                                      <p:cBhvr>
                                        <p:cTn id="138" dur="3000"/>
                                        <p:tgtEl>
                                          <p:spTgt spid="1297"/>
                                        </p:tgtEl>
                                      </p:cBhvr>
                                    </p:animEffect>
                                  </p:childTnLst>
                                </p:cTn>
                              </p:par>
                              <p:par>
                                <p:cTn id="139" presetID="22" presetClass="entr" presetSubtype="8" fill="hold" grpId="0" nodeType="withEffect">
                                  <p:stCondLst>
                                    <p:cond delay="0"/>
                                  </p:stCondLst>
                                  <p:childTnLst>
                                    <p:set>
                                      <p:cBhvr>
                                        <p:cTn id="140" dur="1" fill="hold">
                                          <p:stCondLst>
                                            <p:cond delay="0"/>
                                          </p:stCondLst>
                                        </p:cTn>
                                        <p:tgtEl>
                                          <p:spTgt spid="1298"/>
                                        </p:tgtEl>
                                        <p:attrNameLst>
                                          <p:attrName>style.visibility</p:attrName>
                                        </p:attrNameLst>
                                      </p:cBhvr>
                                      <p:to>
                                        <p:strVal val="visible"/>
                                      </p:to>
                                    </p:set>
                                    <p:animEffect transition="in" filter="wipe(left)">
                                      <p:cBhvr>
                                        <p:cTn id="141" dur="3000"/>
                                        <p:tgtEl>
                                          <p:spTgt spid="1298"/>
                                        </p:tgtEl>
                                      </p:cBhvr>
                                    </p:animEffect>
                                  </p:childTnLst>
                                </p:cTn>
                              </p:par>
                              <p:par>
                                <p:cTn id="142" presetID="22" presetClass="entr" presetSubtype="8" fill="hold" grpId="0" nodeType="withEffect">
                                  <p:stCondLst>
                                    <p:cond delay="0"/>
                                  </p:stCondLst>
                                  <p:childTnLst>
                                    <p:set>
                                      <p:cBhvr>
                                        <p:cTn id="143" dur="1" fill="hold">
                                          <p:stCondLst>
                                            <p:cond delay="0"/>
                                          </p:stCondLst>
                                        </p:cTn>
                                        <p:tgtEl>
                                          <p:spTgt spid="1299"/>
                                        </p:tgtEl>
                                        <p:attrNameLst>
                                          <p:attrName>style.visibility</p:attrName>
                                        </p:attrNameLst>
                                      </p:cBhvr>
                                      <p:to>
                                        <p:strVal val="visible"/>
                                      </p:to>
                                    </p:set>
                                    <p:animEffect transition="in" filter="wipe(left)">
                                      <p:cBhvr>
                                        <p:cTn id="144" dur="3000"/>
                                        <p:tgtEl>
                                          <p:spTgt spid="1299"/>
                                        </p:tgtEl>
                                      </p:cBhvr>
                                    </p:animEffect>
                                  </p:childTnLst>
                                </p:cTn>
                              </p:par>
                              <p:par>
                                <p:cTn id="145" presetID="22" presetClass="entr" presetSubtype="8" fill="hold" grpId="0" nodeType="withEffect">
                                  <p:stCondLst>
                                    <p:cond delay="0"/>
                                  </p:stCondLst>
                                  <p:childTnLst>
                                    <p:set>
                                      <p:cBhvr>
                                        <p:cTn id="146" dur="1" fill="hold">
                                          <p:stCondLst>
                                            <p:cond delay="0"/>
                                          </p:stCondLst>
                                        </p:cTn>
                                        <p:tgtEl>
                                          <p:spTgt spid="1300"/>
                                        </p:tgtEl>
                                        <p:attrNameLst>
                                          <p:attrName>style.visibility</p:attrName>
                                        </p:attrNameLst>
                                      </p:cBhvr>
                                      <p:to>
                                        <p:strVal val="visible"/>
                                      </p:to>
                                    </p:set>
                                    <p:animEffect transition="in" filter="wipe(left)">
                                      <p:cBhvr>
                                        <p:cTn id="147" dur="3000"/>
                                        <p:tgtEl>
                                          <p:spTgt spid="1300"/>
                                        </p:tgtEl>
                                      </p:cBhvr>
                                    </p:animEffect>
                                  </p:childTnLst>
                                </p:cTn>
                              </p:par>
                              <p:par>
                                <p:cTn id="148" presetID="22" presetClass="entr" presetSubtype="8" fill="hold" grpId="0" nodeType="withEffect">
                                  <p:stCondLst>
                                    <p:cond delay="0"/>
                                  </p:stCondLst>
                                  <p:childTnLst>
                                    <p:set>
                                      <p:cBhvr>
                                        <p:cTn id="149" dur="1" fill="hold">
                                          <p:stCondLst>
                                            <p:cond delay="0"/>
                                          </p:stCondLst>
                                        </p:cTn>
                                        <p:tgtEl>
                                          <p:spTgt spid="1301"/>
                                        </p:tgtEl>
                                        <p:attrNameLst>
                                          <p:attrName>style.visibility</p:attrName>
                                        </p:attrNameLst>
                                      </p:cBhvr>
                                      <p:to>
                                        <p:strVal val="visible"/>
                                      </p:to>
                                    </p:set>
                                    <p:animEffect transition="in" filter="wipe(left)">
                                      <p:cBhvr>
                                        <p:cTn id="150" dur="3000"/>
                                        <p:tgtEl>
                                          <p:spTgt spid="1301"/>
                                        </p:tgtEl>
                                      </p:cBhvr>
                                    </p:animEffect>
                                  </p:childTnLst>
                                </p:cTn>
                              </p:par>
                            </p:childTnLst>
                          </p:cTn>
                        </p:par>
                        <p:par>
                          <p:cTn id="151" fill="hold">
                            <p:stCondLst>
                              <p:cond delay="12500"/>
                            </p:stCondLst>
                            <p:childTnLst>
                              <p:par>
                                <p:cTn id="152" presetID="23" presetClass="entr" presetSubtype="16" fill="hold" nodeType="afterEffect">
                                  <p:stCondLst>
                                    <p:cond delay="0"/>
                                  </p:stCondLst>
                                  <p:childTnLst>
                                    <p:set>
                                      <p:cBhvr>
                                        <p:cTn id="153" dur="1" fill="hold">
                                          <p:stCondLst>
                                            <p:cond delay="0"/>
                                          </p:stCondLst>
                                        </p:cTn>
                                        <p:tgtEl>
                                          <p:spTgt spid="1134"/>
                                        </p:tgtEl>
                                        <p:attrNameLst>
                                          <p:attrName>style.visibility</p:attrName>
                                        </p:attrNameLst>
                                      </p:cBhvr>
                                      <p:to>
                                        <p:strVal val="visible"/>
                                      </p:to>
                                    </p:set>
                                    <p:anim calcmode="lin" valueType="num">
                                      <p:cBhvr>
                                        <p:cTn id="154" dur="500" fill="hold"/>
                                        <p:tgtEl>
                                          <p:spTgt spid="1134"/>
                                        </p:tgtEl>
                                        <p:attrNameLst>
                                          <p:attrName>ppt_w</p:attrName>
                                        </p:attrNameLst>
                                      </p:cBhvr>
                                      <p:tavLst>
                                        <p:tav tm="0">
                                          <p:val>
                                            <p:fltVal val="0"/>
                                          </p:val>
                                        </p:tav>
                                        <p:tav tm="100000">
                                          <p:val>
                                            <p:strVal val="#ppt_w"/>
                                          </p:val>
                                        </p:tav>
                                      </p:tavLst>
                                    </p:anim>
                                    <p:anim calcmode="lin" valueType="num">
                                      <p:cBhvr>
                                        <p:cTn id="155" dur="500" fill="hold"/>
                                        <p:tgtEl>
                                          <p:spTgt spid="1134"/>
                                        </p:tgtEl>
                                        <p:attrNameLst>
                                          <p:attrName>ppt_h</p:attrName>
                                        </p:attrNameLst>
                                      </p:cBhvr>
                                      <p:tavLst>
                                        <p:tav tm="0">
                                          <p:val>
                                            <p:fltVal val="0"/>
                                          </p:val>
                                        </p:tav>
                                        <p:tav tm="100000">
                                          <p:val>
                                            <p:strVal val="#ppt_h"/>
                                          </p:val>
                                        </p:tav>
                                      </p:tavLst>
                                    </p:anim>
                                  </p:childTnLst>
                                </p:cTn>
                              </p:par>
                              <p:par>
                                <p:cTn id="156" presetID="53" presetClass="exit" presetSubtype="0" fill="hold" nodeType="withEffect">
                                  <p:stCondLst>
                                    <p:cond delay="0"/>
                                  </p:stCondLst>
                                  <p:childTnLst>
                                    <p:anim calcmode="lin" valueType="num">
                                      <p:cBhvr>
                                        <p:cTn id="157" dur="500"/>
                                        <p:tgtEl>
                                          <p:spTgt spid="577"/>
                                        </p:tgtEl>
                                        <p:attrNameLst>
                                          <p:attrName>ppt_w</p:attrName>
                                        </p:attrNameLst>
                                      </p:cBhvr>
                                      <p:tavLst>
                                        <p:tav tm="0">
                                          <p:val>
                                            <p:strVal val="ppt_w"/>
                                          </p:val>
                                        </p:tav>
                                        <p:tav tm="100000">
                                          <p:val>
                                            <p:fltVal val="0"/>
                                          </p:val>
                                        </p:tav>
                                      </p:tavLst>
                                    </p:anim>
                                    <p:anim calcmode="lin" valueType="num">
                                      <p:cBhvr>
                                        <p:cTn id="158" dur="500"/>
                                        <p:tgtEl>
                                          <p:spTgt spid="577"/>
                                        </p:tgtEl>
                                        <p:attrNameLst>
                                          <p:attrName>ppt_h</p:attrName>
                                        </p:attrNameLst>
                                      </p:cBhvr>
                                      <p:tavLst>
                                        <p:tav tm="0">
                                          <p:val>
                                            <p:strVal val="ppt_h"/>
                                          </p:val>
                                        </p:tav>
                                        <p:tav tm="100000">
                                          <p:val>
                                            <p:fltVal val="0"/>
                                          </p:val>
                                        </p:tav>
                                      </p:tavLst>
                                    </p:anim>
                                    <p:animEffect transition="out" filter="fade">
                                      <p:cBhvr>
                                        <p:cTn id="159" dur="500"/>
                                        <p:tgtEl>
                                          <p:spTgt spid="577"/>
                                        </p:tgtEl>
                                      </p:cBhvr>
                                    </p:animEffect>
                                    <p:set>
                                      <p:cBhvr>
                                        <p:cTn id="160" dur="1" fill="hold">
                                          <p:stCondLst>
                                            <p:cond delay="499"/>
                                          </p:stCondLst>
                                        </p:cTn>
                                        <p:tgtEl>
                                          <p:spTgt spid="577"/>
                                        </p:tgtEl>
                                        <p:attrNameLst>
                                          <p:attrName>style.visibility</p:attrName>
                                        </p:attrNameLst>
                                      </p:cBhvr>
                                      <p:to>
                                        <p:strVal val="hidden"/>
                                      </p:to>
                                    </p:set>
                                  </p:childTnLst>
                                </p:cTn>
                              </p:par>
                              <p:par>
                                <p:cTn id="161" presetID="22" presetClass="entr" presetSubtype="8" fill="hold" grpId="0" nodeType="withEffect">
                                  <p:stCondLst>
                                    <p:cond delay="0"/>
                                  </p:stCondLst>
                                  <p:childTnLst>
                                    <p:set>
                                      <p:cBhvr>
                                        <p:cTn id="162" dur="1" fill="hold">
                                          <p:stCondLst>
                                            <p:cond delay="0"/>
                                          </p:stCondLst>
                                        </p:cTn>
                                        <p:tgtEl>
                                          <p:spTgt spid="1133"/>
                                        </p:tgtEl>
                                        <p:attrNameLst>
                                          <p:attrName>style.visibility</p:attrName>
                                        </p:attrNameLst>
                                      </p:cBhvr>
                                      <p:to>
                                        <p:strVal val="visible"/>
                                      </p:to>
                                    </p:set>
                                    <p:animEffect transition="in" filter="wipe(left)">
                                      <p:cBhvr>
                                        <p:cTn id="163" dur="3000"/>
                                        <p:tgtEl>
                                          <p:spTgt spid="1133"/>
                                        </p:tgtEl>
                                      </p:cBhvr>
                                    </p:animEffect>
                                  </p:childTnLst>
                                </p:cTn>
                              </p:par>
                              <p:par>
                                <p:cTn id="164" presetID="22" presetClass="entr" presetSubtype="8" fill="hold" grpId="0" nodeType="withEffect">
                                  <p:stCondLst>
                                    <p:cond delay="0"/>
                                  </p:stCondLst>
                                  <p:childTnLst>
                                    <p:set>
                                      <p:cBhvr>
                                        <p:cTn id="165" dur="1" fill="hold">
                                          <p:stCondLst>
                                            <p:cond delay="0"/>
                                          </p:stCondLst>
                                        </p:cTn>
                                        <p:tgtEl>
                                          <p:spTgt spid="1290"/>
                                        </p:tgtEl>
                                        <p:attrNameLst>
                                          <p:attrName>style.visibility</p:attrName>
                                        </p:attrNameLst>
                                      </p:cBhvr>
                                      <p:to>
                                        <p:strVal val="visible"/>
                                      </p:to>
                                    </p:set>
                                    <p:animEffect transition="in" filter="wipe(left)">
                                      <p:cBhvr>
                                        <p:cTn id="166" dur="3000"/>
                                        <p:tgtEl>
                                          <p:spTgt spid="1290"/>
                                        </p:tgtEl>
                                      </p:cBhvr>
                                    </p:animEffect>
                                  </p:childTnLst>
                                </p:cTn>
                              </p:par>
                              <p:par>
                                <p:cTn id="167" presetID="22" presetClass="entr" presetSubtype="8" fill="hold" grpId="0" nodeType="withEffect">
                                  <p:stCondLst>
                                    <p:cond delay="0"/>
                                  </p:stCondLst>
                                  <p:childTnLst>
                                    <p:set>
                                      <p:cBhvr>
                                        <p:cTn id="168" dur="1" fill="hold">
                                          <p:stCondLst>
                                            <p:cond delay="0"/>
                                          </p:stCondLst>
                                        </p:cTn>
                                        <p:tgtEl>
                                          <p:spTgt spid="1291"/>
                                        </p:tgtEl>
                                        <p:attrNameLst>
                                          <p:attrName>style.visibility</p:attrName>
                                        </p:attrNameLst>
                                      </p:cBhvr>
                                      <p:to>
                                        <p:strVal val="visible"/>
                                      </p:to>
                                    </p:set>
                                    <p:animEffect transition="in" filter="wipe(left)">
                                      <p:cBhvr>
                                        <p:cTn id="169" dur="3000"/>
                                        <p:tgtEl>
                                          <p:spTgt spid="1291"/>
                                        </p:tgtEl>
                                      </p:cBhvr>
                                    </p:animEffect>
                                  </p:childTnLst>
                                </p:cTn>
                              </p:par>
                              <p:par>
                                <p:cTn id="170" presetID="22" presetClass="entr" presetSubtype="8" fill="hold" grpId="0" nodeType="withEffect">
                                  <p:stCondLst>
                                    <p:cond delay="0"/>
                                  </p:stCondLst>
                                  <p:childTnLst>
                                    <p:set>
                                      <p:cBhvr>
                                        <p:cTn id="171" dur="1" fill="hold">
                                          <p:stCondLst>
                                            <p:cond delay="0"/>
                                          </p:stCondLst>
                                        </p:cTn>
                                        <p:tgtEl>
                                          <p:spTgt spid="1292"/>
                                        </p:tgtEl>
                                        <p:attrNameLst>
                                          <p:attrName>style.visibility</p:attrName>
                                        </p:attrNameLst>
                                      </p:cBhvr>
                                      <p:to>
                                        <p:strVal val="visible"/>
                                      </p:to>
                                    </p:set>
                                    <p:animEffect transition="in" filter="wipe(left)">
                                      <p:cBhvr>
                                        <p:cTn id="172" dur="3000"/>
                                        <p:tgtEl>
                                          <p:spTgt spid="1292"/>
                                        </p:tgtEl>
                                      </p:cBhvr>
                                    </p:animEffect>
                                  </p:childTnLst>
                                </p:cTn>
                              </p:par>
                              <p:par>
                                <p:cTn id="173" presetID="22" presetClass="entr" presetSubtype="8" fill="hold" grpId="0" nodeType="withEffect">
                                  <p:stCondLst>
                                    <p:cond delay="0"/>
                                  </p:stCondLst>
                                  <p:childTnLst>
                                    <p:set>
                                      <p:cBhvr>
                                        <p:cTn id="174" dur="1" fill="hold">
                                          <p:stCondLst>
                                            <p:cond delay="0"/>
                                          </p:stCondLst>
                                        </p:cTn>
                                        <p:tgtEl>
                                          <p:spTgt spid="1293"/>
                                        </p:tgtEl>
                                        <p:attrNameLst>
                                          <p:attrName>style.visibility</p:attrName>
                                        </p:attrNameLst>
                                      </p:cBhvr>
                                      <p:to>
                                        <p:strVal val="visible"/>
                                      </p:to>
                                    </p:set>
                                    <p:animEffect transition="in" filter="wipe(left)">
                                      <p:cBhvr>
                                        <p:cTn id="175" dur="3000"/>
                                        <p:tgtEl>
                                          <p:spTgt spid="1293"/>
                                        </p:tgtEl>
                                      </p:cBhvr>
                                    </p:animEffect>
                                  </p:childTnLst>
                                </p:cTn>
                              </p:par>
                              <p:par>
                                <p:cTn id="176" presetID="22" presetClass="entr" presetSubtype="8" fill="hold" grpId="0" nodeType="withEffect">
                                  <p:stCondLst>
                                    <p:cond delay="0"/>
                                  </p:stCondLst>
                                  <p:childTnLst>
                                    <p:set>
                                      <p:cBhvr>
                                        <p:cTn id="177" dur="1" fill="hold">
                                          <p:stCondLst>
                                            <p:cond delay="0"/>
                                          </p:stCondLst>
                                        </p:cTn>
                                        <p:tgtEl>
                                          <p:spTgt spid="1294"/>
                                        </p:tgtEl>
                                        <p:attrNameLst>
                                          <p:attrName>style.visibility</p:attrName>
                                        </p:attrNameLst>
                                      </p:cBhvr>
                                      <p:to>
                                        <p:strVal val="visible"/>
                                      </p:to>
                                    </p:set>
                                    <p:animEffect transition="in" filter="wipe(left)">
                                      <p:cBhvr>
                                        <p:cTn id="178" dur="3000"/>
                                        <p:tgtEl>
                                          <p:spTgt spid="1294"/>
                                        </p:tgtEl>
                                      </p:cBhvr>
                                    </p:animEffect>
                                  </p:childTnLst>
                                </p:cTn>
                              </p:par>
                              <p:par>
                                <p:cTn id="179" presetID="22" presetClass="entr" presetSubtype="8" fill="hold" grpId="0" nodeType="withEffect">
                                  <p:stCondLst>
                                    <p:cond delay="0"/>
                                  </p:stCondLst>
                                  <p:childTnLst>
                                    <p:set>
                                      <p:cBhvr>
                                        <p:cTn id="180" dur="1" fill="hold">
                                          <p:stCondLst>
                                            <p:cond delay="0"/>
                                          </p:stCondLst>
                                        </p:cTn>
                                        <p:tgtEl>
                                          <p:spTgt spid="1295"/>
                                        </p:tgtEl>
                                        <p:attrNameLst>
                                          <p:attrName>style.visibility</p:attrName>
                                        </p:attrNameLst>
                                      </p:cBhvr>
                                      <p:to>
                                        <p:strVal val="visible"/>
                                      </p:to>
                                    </p:set>
                                    <p:animEffect transition="in" filter="wipe(left)">
                                      <p:cBhvr>
                                        <p:cTn id="181" dur="3000"/>
                                        <p:tgtEl>
                                          <p:spTgt spid="1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 grpId="0" animBg="1"/>
      <p:bldP spid="572" grpId="0"/>
      <p:bldP spid="573" grpId="0"/>
      <p:bldP spid="574" grpId="0"/>
      <p:bldP spid="575" grpId="0"/>
      <p:bldP spid="576" grpId="0" animBg="1"/>
      <p:bldP spid="715" grpId="0" animBg="1"/>
      <p:bldP spid="854" grpId="0" animBg="1"/>
      <p:bldP spid="993" grpId="0" animBg="1"/>
      <p:bldP spid="1132" grpId="0" animBg="1"/>
      <p:bldP spid="1133" grpId="0" animBg="1"/>
      <p:bldP spid="1272" grpId="0" animBg="1"/>
      <p:bldP spid="1273" grpId="0" animBg="1"/>
      <p:bldP spid="1274" grpId="0" animBg="1"/>
      <p:bldP spid="1275" grpId="0" animBg="1"/>
      <p:bldP spid="1276" grpId="0" animBg="1"/>
      <p:bldP spid="1277" grpId="0" animBg="1"/>
      <p:bldP spid="1278" grpId="0" animBg="1"/>
      <p:bldP spid="1279" grpId="0" animBg="1"/>
      <p:bldP spid="1280" grpId="0" animBg="1"/>
      <p:bldP spid="1281" grpId="0" animBg="1"/>
      <p:bldP spid="1282" grpId="0" animBg="1"/>
      <p:bldP spid="1283" grpId="0" animBg="1"/>
      <p:bldP spid="1284" grpId="0" animBg="1"/>
      <p:bldP spid="1285" grpId="0" animBg="1"/>
      <p:bldP spid="1286" grpId="0" animBg="1"/>
      <p:bldP spid="1287" grpId="0" animBg="1"/>
      <p:bldP spid="1288" grpId="0" animBg="1"/>
      <p:bldP spid="1289" grpId="0" animBg="1"/>
      <p:bldP spid="1290" grpId="0" animBg="1"/>
      <p:bldP spid="1291" grpId="0" animBg="1"/>
      <p:bldP spid="1292" grpId="0" animBg="1"/>
      <p:bldP spid="1293" grpId="0" animBg="1"/>
      <p:bldP spid="1294" grpId="0" animBg="1"/>
      <p:bldP spid="1295" grpId="0" animBg="1"/>
      <p:bldP spid="1296" grpId="0" animBg="1"/>
      <p:bldP spid="1297" grpId="0" animBg="1"/>
      <p:bldP spid="1298" grpId="0" animBg="1"/>
      <p:bldP spid="1299" grpId="0" animBg="1"/>
      <p:bldP spid="1300" grpId="0" animBg="1"/>
      <p:bldP spid="1301"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Modelos</a:t>
            </a:r>
            <a:r>
              <a:rPr lang="en-GB" dirty="0" smtClean="0"/>
              <a:t> de </a:t>
            </a:r>
            <a:r>
              <a:rPr lang="en-GB" dirty="0" err="1" smtClean="0"/>
              <a:t>Diseño</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solidFill>
                  <a:schemeClr val="tx1"/>
                </a:solidFill>
              </a:rPr>
              <a:t>Modelo</a:t>
            </a:r>
            <a:r>
              <a:rPr lang="en-GB" dirty="0" smtClean="0">
                <a:solidFill>
                  <a:schemeClr val="tx1"/>
                </a:solidFill>
              </a:rPr>
              <a:t> </a:t>
            </a:r>
            <a:r>
              <a:rPr lang="en-GB" dirty="0" err="1" smtClean="0">
                <a:solidFill>
                  <a:schemeClr val="tx1"/>
                </a:solidFill>
              </a:rPr>
              <a:t>monolítico</a:t>
            </a:r>
            <a:endParaRPr lang="en-GB" dirty="0" smtClean="0">
              <a:solidFill>
                <a:schemeClr val="tx1"/>
              </a:solidFill>
            </a:endParaRPr>
          </a:p>
          <a:p>
            <a:pPr marL="514350" indent="-514350" algn="l">
              <a:buFont typeface="+mj-lt"/>
              <a:buAutoNum type="arabicPeriod"/>
            </a:pPr>
            <a:r>
              <a:rPr lang="en-GB" dirty="0" err="1" smtClean="0">
                <a:solidFill>
                  <a:schemeClr val="tx1"/>
                </a:solidFill>
              </a:rPr>
              <a:t>Modelo</a:t>
            </a:r>
            <a:r>
              <a:rPr lang="en-GB" dirty="0" smtClean="0">
                <a:solidFill>
                  <a:schemeClr val="tx1"/>
                </a:solidFill>
              </a:rPr>
              <a:t> </a:t>
            </a:r>
            <a:r>
              <a:rPr lang="en-GB" dirty="0" err="1" smtClean="0">
                <a:solidFill>
                  <a:schemeClr val="tx1"/>
                </a:solidFill>
              </a:rPr>
              <a:t>en</a:t>
            </a:r>
            <a:r>
              <a:rPr lang="en-GB" dirty="0" smtClean="0">
                <a:solidFill>
                  <a:schemeClr val="tx1"/>
                </a:solidFill>
              </a:rPr>
              <a:t> </a:t>
            </a:r>
            <a:r>
              <a:rPr lang="en-GB" dirty="0" err="1" smtClean="0">
                <a:solidFill>
                  <a:schemeClr val="tx1"/>
                </a:solidFill>
              </a:rPr>
              <a:t>estratos</a:t>
            </a:r>
            <a:endParaRPr lang="en-GB" dirty="0" smtClean="0">
              <a:solidFill>
                <a:schemeClr val="tx1"/>
              </a:solidFill>
            </a:endParaRPr>
          </a:p>
          <a:p>
            <a:pPr marL="514350" indent="-514350" algn="l">
              <a:buFont typeface="+mj-lt"/>
              <a:buAutoNum type="arabicPeriod"/>
            </a:pPr>
            <a:r>
              <a:rPr lang="en-GB" dirty="0" err="1" smtClean="0">
                <a:solidFill>
                  <a:schemeClr val="tx1"/>
                </a:solidFill>
              </a:rPr>
              <a:t>Modelo</a:t>
            </a:r>
            <a:r>
              <a:rPr lang="en-GB" dirty="0" smtClean="0">
                <a:solidFill>
                  <a:schemeClr val="tx1"/>
                </a:solidFill>
              </a:rPr>
              <a:t> </a:t>
            </a:r>
            <a:r>
              <a:rPr lang="en-GB" dirty="0" err="1" smtClean="0">
                <a:solidFill>
                  <a:schemeClr val="tx1"/>
                </a:solidFill>
              </a:rPr>
              <a:t>micronúcleo</a:t>
            </a:r>
            <a:endParaRPr lang="en-GB" dirty="0">
              <a:solidFill>
                <a:schemeClr val="tx1"/>
              </a:solidFill>
            </a:endParaRPr>
          </a:p>
          <a:p>
            <a:pPr marL="514350" indent="-514350" algn="l">
              <a:buFont typeface="+mj-lt"/>
              <a:buAutoNum type="arabicPeriod"/>
            </a:pPr>
            <a:r>
              <a:rPr lang="en-GB" dirty="0" err="1" smtClean="0"/>
              <a:t>Ejemplos</a:t>
            </a:r>
            <a:r>
              <a:rPr lang="en-GB" dirty="0" smtClean="0"/>
              <a:t> de </a:t>
            </a:r>
            <a:r>
              <a:rPr lang="en-GB" dirty="0" err="1" smtClean="0"/>
              <a:t>diseño</a:t>
            </a:r>
            <a:endParaRPr lang="en-GB" dirty="0" smtClean="0"/>
          </a:p>
        </p:txBody>
      </p:sp>
    </p:spTree>
    <p:extLst>
      <p:ext uri="{BB962C8B-B14F-4D97-AF65-F5344CB8AC3E}">
        <p14:creationId xmlns:p14="http://schemas.microsoft.com/office/powerpoint/2010/main" val="1912554287"/>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2" name="Rectangle 4"/>
          <p:cNvSpPr>
            <a:spLocks noChangeArrowheads="1"/>
          </p:cNvSpPr>
          <p:nvPr/>
        </p:nvSpPr>
        <p:spPr bwMode="auto">
          <a:xfrm>
            <a:off x="611188" y="1151335"/>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_tradnl" altLang="es-ES" sz="2400" dirty="0">
                <a:solidFill>
                  <a:srgbClr val="993300"/>
                </a:solidFill>
              </a:rPr>
              <a:t>Parte más compleja de un sistema operativo: </a:t>
            </a:r>
            <a:r>
              <a:rPr lang="es-ES_tradnl" altLang="es-ES" sz="2400" b="1" dirty="0">
                <a:solidFill>
                  <a:srgbClr val="993300"/>
                </a:solidFill>
              </a:rPr>
              <a:t>el núcleo</a:t>
            </a:r>
            <a:endParaRPr lang="es-ES" altLang="es-ES" sz="2400" b="1" dirty="0">
              <a:solidFill>
                <a:srgbClr val="993300"/>
              </a:solidFill>
            </a:endParaRPr>
          </a:p>
          <a:p>
            <a:pPr eaLnBrk="1" hangingPunct="1"/>
            <a:r>
              <a:rPr lang="es-ES" altLang="es-ES" sz="2400" b="1" dirty="0">
                <a:solidFill>
                  <a:srgbClr val="993300"/>
                </a:solidFill>
              </a:rPr>
              <a:t>Idea</a:t>
            </a:r>
            <a:r>
              <a:rPr lang="es-ES" altLang="es-ES" sz="2400" dirty="0">
                <a:solidFill>
                  <a:srgbClr val="993300"/>
                </a:solidFill>
              </a:rPr>
              <a:t>: hagamos un núcleo tan simple como sea posible</a:t>
            </a:r>
          </a:p>
          <a:p>
            <a:pPr lvl="1" eaLnBrk="1" hangingPunct="1"/>
            <a:r>
              <a:rPr lang="es-ES" altLang="es-ES" sz="2000" dirty="0">
                <a:solidFill>
                  <a:srgbClr val="993300"/>
                </a:solidFill>
              </a:rPr>
              <a:t>Saquemos fuera de él toda la funcionalidad posible</a:t>
            </a:r>
          </a:p>
          <a:p>
            <a:pPr lvl="1" eaLnBrk="1" hangingPunct="1"/>
            <a:r>
              <a:rPr lang="es-ES_tradnl" altLang="es-ES" sz="2000" dirty="0">
                <a:solidFill>
                  <a:srgbClr val="993300"/>
                </a:solidFill>
              </a:rPr>
              <a:t>Funcionalidad sacada del núcleo: se implementa mediante procesos externos</a:t>
            </a:r>
            <a:endParaRPr lang="es-ES" altLang="es-ES" sz="2000" dirty="0">
              <a:solidFill>
                <a:srgbClr val="993300"/>
              </a:solidFill>
            </a:endParaRPr>
          </a:p>
          <a:p>
            <a:pPr eaLnBrk="1" hangingPunct="1"/>
            <a:r>
              <a:rPr lang="es-ES" altLang="es-ES" sz="2400" dirty="0">
                <a:solidFill>
                  <a:srgbClr val="993300"/>
                </a:solidFill>
              </a:rPr>
              <a:t>Núcleo mínimo:</a:t>
            </a:r>
          </a:p>
          <a:p>
            <a:pPr lvl="1" eaLnBrk="1" hangingPunct="1"/>
            <a:r>
              <a:rPr lang="es-ES_tradnl" altLang="es-ES" sz="2000" dirty="0">
                <a:solidFill>
                  <a:srgbClr val="993300"/>
                </a:solidFill>
              </a:rPr>
              <a:t>Multiprogramación</a:t>
            </a:r>
          </a:p>
          <a:p>
            <a:pPr lvl="1" eaLnBrk="1" hangingPunct="1"/>
            <a:r>
              <a:rPr lang="es-ES_tradnl" altLang="es-ES" sz="2000" dirty="0">
                <a:solidFill>
                  <a:srgbClr val="993300"/>
                </a:solidFill>
              </a:rPr>
              <a:t>Comunicación entre procesos</a:t>
            </a:r>
          </a:p>
          <a:p>
            <a:pPr lvl="1" eaLnBrk="1" hangingPunct="1"/>
            <a:r>
              <a:rPr lang="es-ES_tradnl" altLang="es-ES" sz="2000" dirty="0">
                <a:solidFill>
                  <a:srgbClr val="993300"/>
                </a:solidFill>
              </a:rPr>
              <a:t>Atención de interrupciones</a:t>
            </a:r>
            <a:endParaRPr lang="es-ES" altLang="es-ES" sz="2000" dirty="0">
              <a:solidFill>
                <a:srgbClr val="993300"/>
              </a:solidFill>
            </a:endParaRPr>
          </a:p>
          <a:p>
            <a:pPr lvl="1" eaLnBrk="1" hangingPunct="1"/>
            <a:endParaRPr lang="es-ES" altLang="es-ES" sz="2000" dirty="0">
              <a:solidFill>
                <a:srgbClr val="993300"/>
              </a:solidFill>
            </a:endParaRPr>
          </a:p>
        </p:txBody>
      </p:sp>
      <p:sp>
        <p:nvSpPr>
          <p:cNvPr id="1723411" name="Rectangle 19"/>
          <p:cNvSpPr>
            <a:spLocks noChangeArrowheads="1"/>
          </p:cNvSpPr>
          <p:nvPr/>
        </p:nvSpPr>
        <p:spPr bwMode="auto">
          <a:xfrm>
            <a:off x="611188" y="6093569"/>
            <a:ext cx="7848600" cy="504825"/>
          </a:xfrm>
          <a:prstGeom prst="rect">
            <a:avLst/>
          </a:prstGeom>
          <a:solidFill>
            <a:schemeClr val="accent1"/>
          </a:solidFill>
          <a:ln w="9525">
            <a:miter lim="800000"/>
            <a:headEnd/>
            <a:tailEnd/>
          </a:ln>
          <a:scene3d>
            <a:camera prst="legacyObliqueTopRight"/>
            <a:lightRig rig="legacyFlat3" dir="b"/>
          </a:scene3d>
          <a:sp3d extrusionH="201600" prstMaterial="legacyMatte">
            <a:bevelT w="13500" h="13500" prst="angle"/>
            <a:bevelB w="13500" h="13500" prst="angle"/>
            <a:extrusionClr>
              <a:schemeClr val="accent1"/>
            </a:extrusionClr>
            <a:contourClr>
              <a:schemeClr val="accent1"/>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Hardware</a:t>
            </a:r>
          </a:p>
        </p:txBody>
      </p:sp>
      <p:sp>
        <p:nvSpPr>
          <p:cNvPr id="1723417" name="Rectangle 25"/>
          <p:cNvSpPr>
            <a:spLocks noChangeArrowheads="1"/>
          </p:cNvSpPr>
          <p:nvPr/>
        </p:nvSpPr>
        <p:spPr bwMode="auto">
          <a:xfrm>
            <a:off x="611188" y="5661769"/>
            <a:ext cx="7848600" cy="433387"/>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Micronúcleo</a:t>
            </a:r>
          </a:p>
        </p:txBody>
      </p:sp>
      <p:sp>
        <p:nvSpPr>
          <p:cNvPr id="1723418" name="Rectangle 26"/>
          <p:cNvSpPr>
            <a:spLocks noChangeArrowheads="1"/>
          </p:cNvSpPr>
          <p:nvPr/>
        </p:nvSpPr>
        <p:spPr bwMode="auto">
          <a:xfrm>
            <a:off x="611188" y="4725144"/>
            <a:ext cx="1800225" cy="936625"/>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Administrador</a:t>
            </a:r>
            <a:br>
              <a:rPr lang="es-ES" altLang="es-ES" sz="2000">
                <a:solidFill>
                  <a:schemeClr val="tx1"/>
                </a:solidFill>
              </a:rPr>
            </a:br>
            <a:r>
              <a:rPr lang="es-ES" altLang="es-ES" sz="2000">
                <a:solidFill>
                  <a:schemeClr val="tx1"/>
                </a:solidFill>
              </a:rPr>
              <a:t> Archivos</a:t>
            </a:r>
          </a:p>
        </p:txBody>
      </p:sp>
      <p:sp>
        <p:nvSpPr>
          <p:cNvPr id="1723419" name="Rectangle 27"/>
          <p:cNvSpPr>
            <a:spLocks noChangeArrowheads="1"/>
          </p:cNvSpPr>
          <p:nvPr/>
        </p:nvSpPr>
        <p:spPr bwMode="auto">
          <a:xfrm>
            <a:off x="2411413" y="4725144"/>
            <a:ext cx="1800225" cy="936625"/>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Administrador</a:t>
            </a:r>
            <a:br>
              <a:rPr lang="es-ES" altLang="es-ES" sz="2000">
                <a:solidFill>
                  <a:schemeClr val="tx1"/>
                </a:solidFill>
              </a:rPr>
            </a:br>
            <a:r>
              <a:rPr lang="es-ES" altLang="es-ES" sz="2000">
                <a:solidFill>
                  <a:schemeClr val="tx1"/>
                </a:solidFill>
              </a:rPr>
              <a:t> Memoria</a:t>
            </a:r>
          </a:p>
        </p:txBody>
      </p:sp>
      <p:sp>
        <p:nvSpPr>
          <p:cNvPr id="1723420" name="Rectangle 28"/>
          <p:cNvSpPr>
            <a:spLocks noChangeArrowheads="1"/>
          </p:cNvSpPr>
          <p:nvPr/>
        </p:nvSpPr>
        <p:spPr bwMode="auto">
          <a:xfrm>
            <a:off x="4211638" y="4725144"/>
            <a:ext cx="1800225" cy="936625"/>
          </a:xfrm>
          <a:prstGeom prst="rect">
            <a:avLst/>
          </a:prstGeom>
          <a:solidFill>
            <a:srgbClr val="FFFF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99"/>
            </a:extrusionClr>
            <a:contourClr>
              <a:srgbClr val="FFFF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Gestor de</a:t>
            </a:r>
            <a:br>
              <a:rPr lang="es-ES" altLang="es-ES" sz="2000">
                <a:solidFill>
                  <a:schemeClr val="tx1"/>
                </a:solidFill>
              </a:rPr>
            </a:br>
            <a:r>
              <a:rPr lang="es-ES" altLang="es-ES" sz="2000">
                <a:solidFill>
                  <a:schemeClr val="tx1"/>
                </a:solidFill>
              </a:rPr>
              <a:t>Disco</a:t>
            </a:r>
          </a:p>
        </p:txBody>
      </p:sp>
      <p:sp>
        <p:nvSpPr>
          <p:cNvPr id="1723421" name="Rectangle 29"/>
          <p:cNvSpPr>
            <a:spLocks noChangeArrowheads="1"/>
          </p:cNvSpPr>
          <p:nvPr/>
        </p:nvSpPr>
        <p:spPr bwMode="auto">
          <a:xfrm>
            <a:off x="6659563" y="4725144"/>
            <a:ext cx="1800225" cy="936625"/>
          </a:xfrm>
          <a:prstGeom prst="rect">
            <a:avLst/>
          </a:prstGeom>
          <a:solidFill>
            <a:srgbClr val="FFFFFF"/>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FF"/>
            </a:extrusionClr>
            <a:contourClr>
              <a:srgbClr val="FFFFF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000">
                <a:solidFill>
                  <a:schemeClr val="tx1"/>
                </a:solidFill>
              </a:rPr>
              <a:t>Proceso de</a:t>
            </a:r>
            <a:br>
              <a:rPr lang="es-ES" altLang="es-ES" sz="2000">
                <a:solidFill>
                  <a:schemeClr val="tx1"/>
                </a:solidFill>
              </a:rPr>
            </a:br>
            <a:r>
              <a:rPr lang="es-ES" altLang="es-ES" sz="2000">
                <a:solidFill>
                  <a:schemeClr val="tx1"/>
                </a:solidFill>
              </a:rPr>
              <a:t>Usuario</a:t>
            </a:r>
          </a:p>
        </p:txBody>
      </p:sp>
      <p:sp>
        <p:nvSpPr>
          <p:cNvPr id="1723422" name="Text Box 30"/>
          <p:cNvSpPr txBox="1">
            <a:spLocks noChangeArrowheads="1"/>
          </p:cNvSpPr>
          <p:nvPr/>
        </p:nvSpPr>
        <p:spPr bwMode="auto">
          <a:xfrm>
            <a:off x="6084888" y="4869606"/>
            <a:ext cx="5032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50000"/>
              </a:spcBef>
              <a:buFontTx/>
              <a:buNone/>
            </a:pPr>
            <a:r>
              <a:rPr lang="es-ES_tradnl" altLang="es-ES" sz="2800" b="1">
                <a:solidFill>
                  <a:schemeClr val="tx1"/>
                </a:solidFill>
              </a:rPr>
              <a:t>…</a:t>
            </a:r>
            <a:endParaRPr lang="es-ES" altLang="es-ES" sz="2800" b="1">
              <a:solidFill>
                <a:schemeClr val="tx1"/>
              </a:solidFill>
            </a:endParaRPr>
          </a:p>
        </p:txBody>
      </p:sp>
      <p:cxnSp>
        <p:nvCxnSpPr>
          <p:cNvPr id="1723423" name="AutoShape 31"/>
          <p:cNvCxnSpPr>
            <a:cxnSpLocks noChangeShapeType="1"/>
            <a:stCxn id="1723421" idx="2"/>
            <a:endCxn id="1723418" idx="2"/>
          </p:cNvCxnSpPr>
          <p:nvPr/>
        </p:nvCxnSpPr>
        <p:spPr bwMode="auto">
          <a:xfrm rot="5400000">
            <a:off x="4534694" y="2638375"/>
            <a:ext cx="1587" cy="6048375"/>
          </a:xfrm>
          <a:prstGeom prst="bentConnector3">
            <a:avLst>
              <a:gd name="adj1" fmla="val 23800009"/>
            </a:avLst>
          </a:prstGeom>
          <a:noFill/>
          <a:ln w="1270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723424" name="AutoShape 32"/>
          <p:cNvCxnSpPr>
            <a:cxnSpLocks noChangeShapeType="1"/>
            <a:stCxn id="1723418" idx="2"/>
            <a:endCxn id="1723420" idx="2"/>
          </p:cNvCxnSpPr>
          <p:nvPr/>
        </p:nvCxnSpPr>
        <p:spPr bwMode="auto">
          <a:xfrm rot="16200000" flipH="1">
            <a:off x="3310731" y="3862338"/>
            <a:ext cx="1587" cy="3600450"/>
          </a:xfrm>
          <a:prstGeom prst="bentConnector3">
            <a:avLst>
              <a:gd name="adj1" fmla="val 24400009"/>
            </a:avLst>
          </a:prstGeom>
          <a:noFill/>
          <a:ln w="1270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723425" name="AutoShape 33"/>
          <p:cNvCxnSpPr>
            <a:cxnSpLocks noChangeShapeType="1"/>
            <a:stCxn id="1723420" idx="2"/>
            <a:endCxn id="1723418" idx="2"/>
          </p:cNvCxnSpPr>
          <p:nvPr/>
        </p:nvCxnSpPr>
        <p:spPr bwMode="auto">
          <a:xfrm rot="5400000">
            <a:off x="3310731" y="3862338"/>
            <a:ext cx="1587" cy="3600450"/>
          </a:xfrm>
          <a:prstGeom prst="bentConnector3">
            <a:avLst>
              <a:gd name="adj1" fmla="val 23100009"/>
            </a:avLst>
          </a:prstGeom>
          <a:noFill/>
          <a:ln w="1270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723426" name="AutoShape 34"/>
          <p:cNvCxnSpPr>
            <a:cxnSpLocks noChangeShapeType="1"/>
            <a:stCxn id="1723418" idx="2"/>
            <a:endCxn id="1723421" idx="2"/>
          </p:cNvCxnSpPr>
          <p:nvPr/>
        </p:nvCxnSpPr>
        <p:spPr bwMode="auto">
          <a:xfrm rot="16200000" flipH="1">
            <a:off x="4534694" y="2638375"/>
            <a:ext cx="1587" cy="6048375"/>
          </a:xfrm>
          <a:prstGeom prst="bentConnector3">
            <a:avLst>
              <a:gd name="adj1" fmla="val 24400009"/>
            </a:avLst>
          </a:prstGeom>
          <a:noFill/>
          <a:ln w="1270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32" name="1 Título"/>
          <p:cNvSpPr>
            <a:spLocks noGrp="1"/>
          </p:cNvSpPr>
          <p:nvPr>
            <p:ph type="title"/>
          </p:nvPr>
        </p:nvSpPr>
        <p:spPr>
          <a:xfrm>
            <a:off x="457200" y="274638"/>
            <a:ext cx="8229600" cy="634082"/>
          </a:xfrm>
        </p:spPr>
        <p:txBody>
          <a:bodyPr>
            <a:normAutofit fontScale="90000"/>
          </a:bodyPr>
          <a:lstStyle/>
          <a:p>
            <a:r>
              <a:rPr lang="en-GB" dirty="0" err="1" smtClean="0"/>
              <a:t>Modelo</a:t>
            </a:r>
            <a:r>
              <a:rPr lang="en-GB" dirty="0" smtClean="0"/>
              <a:t> </a:t>
            </a:r>
            <a:r>
              <a:rPr lang="en-GB" dirty="0" err="1" smtClean="0"/>
              <a:t>Micronúcleo</a:t>
            </a:r>
            <a:endParaRPr lang="en-GB" dirty="0"/>
          </a:p>
        </p:txBody>
      </p:sp>
      <p:sp>
        <p:nvSpPr>
          <p:cNvPr id="4" name="Marcador de número de diapositiva 3"/>
          <p:cNvSpPr>
            <a:spLocks noGrp="1"/>
          </p:cNvSpPr>
          <p:nvPr>
            <p:ph type="sldNum" sz="quarter" idx="12"/>
          </p:nvPr>
        </p:nvSpPr>
        <p:spPr/>
        <p:txBody>
          <a:bodyPr/>
          <a:lstStyle/>
          <a:p>
            <a:fld id="{132FADFE-3B8F-471C-ABF0-DBC7717ECBBC}" type="slidenum">
              <a:rPr lang="es-ES" smtClean="0"/>
              <a:pPr/>
              <a:t>91</a:t>
            </a:fld>
            <a:endParaRPr lang="es-ES" dirty="0"/>
          </a:p>
        </p:txBody>
      </p:sp>
    </p:spTree>
    <p:extLst>
      <p:ext uri="{BB962C8B-B14F-4D97-AF65-F5344CB8AC3E}">
        <p14:creationId xmlns:p14="http://schemas.microsoft.com/office/powerpoint/2010/main" val="2660225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723411"/>
                                        </p:tgtEl>
                                        <p:attrNameLst>
                                          <p:attrName>style.visibility</p:attrName>
                                        </p:attrNameLst>
                                      </p:cBhvr>
                                      <p:to>
                                        <p:strVal val="visible"/>
                                      </p:to>
                                    </p:set>
                                    <p:anim calcmode="lin" valueType="num">
                                      <p:cBhvr>
                                        <p:cTn id="7" dur="500" fill="hold"/>
                                        <p:tgtEl>
                                          <p:spTgt spid="1723411"/>
                                        </p:tgtEl>
                                        <p:attrNameLst>
                                          <p:attrName>ppt_w</p:attrName>
                                        </p:attrNameLst>
                                      </p:cBhvr>
                                      <p:tavLst>
                                        <p:tav tm="0">
                                          <p:val>
                                            <p:fltVal val="0"/>
                                          </p:val>
                                        </p:tav>
                                        <p:tav tm="100000">
                                          <p:val>
                                            <p:strVal val="#ppt_w"/>
                                          </p:val>
                                        </p:tav>
                                      </p:tavLst>
                                    </p:anim>
                                    <p:anim calcmode="lin" valueType="num">
                                      <p:cBhvr>
                                        <p:cTn id="8" dur="500" fill="hold"/>
                                        <p:tgtEl>
                                          <p:spTgt spid="172341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723417"/>
                                        </p:tgtEl>
                                        <p:attrNameLst>
                                          <p:attrName>style.visibility</p:attrName>
                                        </p:attrNameLst>
                                      </p:cBhvr>
                                      <p:to>
                                        <p:strVal val="visible"/>
                                      </p:to>
                                    </p:set>
                                    <p:animEffect transition="in" filter="wipe(left)">
                                      <p:cBhvr>
                                        <p:cTn id="12" dur="2000"/>
                                        <p:tgtEl>
                                          <p:spTgt spid="172341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723418"/>
                                        </p:tgtEl>
                                        <p:attrNameLst>
                                          <p:attrName>style.visibility</p:attrName>
                                        </p:attrNameLst>
                                      </p:cBhvr>
                                      <p:to>
                                        <p:strVal val="visible"/>
                                      </p:to>
                                    </p:set>
                                    <p:animEffect transition="in" filter="dissolve">
                                      <p:cBhvr>
                                        <p:cTn id="17" dur="500"/>
                                        <p:tgtEl>
                                          <p:spTgt spid="1723418"/>
                                        </p:tgtEl>
                                      </p:cBhvr>
                                    </p:animEffect>
                                  </p:childTnLst>
                                </p:cTn>
                              </p:par>
                            </p:childTnLst>
                          </p:cTn>
                        </p:par>
                        <p:par>
                          <p:cTn id="18" fill="hold" nodeType="afterGroup">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1723419"/>
                                        </p:tgtEl>
                                        <p:attrNameLst>
                                          <p:attrName>style.visibility</p:attrName>
                                        </p:attrNameLst>
                                      </p:cBhvr>
                                      <p:to>
                                        <p:strVal val="visible"/>
                                      </p:to>
                                    </p:set>
                                    <p:animEffect transition="in" filter="dissolve">
                                      <p:cBhvr>
                                        <p:cTn id="21" dur="500"/>
                                        <p:tgtEl>
                                          <p:spTgt spid="1723419"/>
                                        </p:tgtEl>
                                      </p:cBhvr>
                                    </p:animEffect>
                                  </p:childTnLst>
                                </p:cTn>
                              </p:par>
                            </p:childTnLst>
                          </p:cTn>
                        </p:par>
                        <p:par>
                          <p:cTn id="22" fill="hold" nodeType="afterGroup">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1723420"/>
                                        </p:tgtEl>
                                        <p:attrNameLst>
                                          <p:attrName>style.visibility</p:attrName>
                                        </p:attrNameLst>
                                      </p:cBhvr>
                                      <p:to>
                                        <p:strVal val="visible"/>
                                      </p:to>
                                    </p:set>
                                    <p:animEffect transition="in" filter="dissolve">
                                      <p:cBhvr>
                                        <p:cTn id="25" dur="500"/>
                                        <p:tgtEl>
                                          <p:spTgt spid="1723420"/>
                                        </p:tgtEl>
                                      </p:cBhvr>
                                    </p:animEffect>
                                  </p:childTnLst>
                                </p:cTn>
                              </p:par>
                            </p:childTnLst>
                          </p:cTn>
                        </p:par>
                        <p:par>
                          <p:cTn id="26" fill="hold" nodeType="afterGroup">
                            <p:stCondLst>
                              <p:cond delay="1500"/>
                            </p:stCondLst>
                            <p:childTnLst>
                              <p:par>
                                <p:cTn id="27" presetID="22" presetClass="entr" presetSubtype="8" fill="hold" grpId="0" nodeType="afterEffect">
                                  <p:stCondLst>
                                    <p:cond delay="0"/>
                                  </p:stCondLst>
                                  <p:childTnLst>
                                    <p:set>
                                      <p:cBhvr>
                                        <p:cTn id="28" dur="1" fill="hold">
                                          <p:stCondLst>
                                            <p:cond delay="0"/>
                                          </p:stCondLst>
                                        </p:cTn>
                                        <p:tgtEl>
                                          <p:spTgt spid="1723422"/>
                                        </p:tgtEl>
                                        <p:attrNameLst>
                                          <p:attrName>style.visibility</p:attrName>
                                        </p:attrNameLst>
                                      </p:cBhvr>
                                      <p:to>
                                        <p:strVal val="visible"/>
                                      </p:to>
                                    </p:set>
                                    <p:animEffect transition="in" filter="wipe(left)">
                                      <p:cBhvr>
                                        <p:cTn id="29" dur="500"/>
                                        <p:tgtEl>
                                          <p:spTgt spid="1723422"/>
                                        </p:tgtEl>
                                      </p:cBhvr>
                                    </p:animEffect>
                                  </p:childTnLst>
                                </p:cTn>
                              </p:par>
                            </p:childTnLst>
                          </p:cTn>
                        </p:par>
                        <p:par>
                          <p:cTn id="30" fill="hold" nodeType="afterGroup">
                            <p:stCondLst>
                              <p:cond delay="2000"/>
                            </p:stCondLst>
                            <p:childTnLst>
                              <p:par>
                                <p:cTn id="31" presetID="9" presetClass="entr" presetSubtype="0" fill="hold" grpId="0" nodeType="afterEffect">
                                  <p:stCondLst>
                                    <p:cond delay="0"/>
                                  </p:stCondLst>
                                  <p:childTnLst>
                                    <p:set>
                                      <p:cBhvr>
                                        <p:cTn id="32" dur="1" fill="hold">
                                          <p:stCondLst>
                                            <p:cond delay="0"/>
                                          </p:stCondLst>
                                        </p:cTn>
                                        <p:tgtEl>
                                          <p:spTgt spid="1723421"/>
                                        </p:tgtEl>
                                        <p:attrNameLst>
                                          <p:attrName>style.visibility</p:attrName>
                                        </p:attrNameLst>
                                      </p:cBhvr>
                                      <p:to>
                                        <p:strVal val="visible"/>
                                      </p:to>
                                    </p:set>
                                    <p:animEffect transition="in" filter="dissolve">
                                      <p:cBhvr>
                                        <p:cTn id="33" dur="500"/>
                                        <p:tgtEl>
                                          <p:spTgt spid="1723421"/>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7" presetClass="entr" presetSubtype="2" fill="hold" nodeType="clickEffect">
                                  <p:stCondLst>
                                    <p:cond delay="0"/>
                                  </p:stCondLst>
                                  <p:childTnLst>
                                    <p:set>
                                      <p:cBhvr>
                                        <p:cTn id="37" dur="1" fill="hold">
                                          <p:stCondLst>
                                            <p:cond delay="0"/>
                                          </p:stCondLst>
                                        </p:cTn>
                                        <p:tgtEl>
                                          <p:spTgt spid="1723423"/>
                                        </p:tgtEl>
                                        <p:attrNameLst>
                                          <p:attrName>style.visibility</p:attrName>
                                        </p:attrNameLst>
                                      </p:cBhvr>
                                      <p:to>
                                        <p:strVal val="visible"/>
                                      </p:to>
                                    </p:set>
                                    <p:anim calcmode="lin" valueType="num">
                                      <p:cBhvr>
                                        <p:cTn id="38" dur="500" fill="hold"/>
                                        <p:tgtEl>
                                          <p:spTgt spid="1723423"/>
                                        </p:tgtEl>
                                        <p:attrNameLst>
                                          <p:attrName>ppt_x</p:attrName>
                                        </p:attrNameLst>
                                      </p:cBhvr>
                                      <p:tavLst>
                                        <p:tav tm="0">
                                          <p:val>
                                            <p:strVal val="#ppt_x+#ppt_w/2"/>
                                          </p:val>
                                        </p:tav>
                                        <p:tav tm="100000">
                                          <p:val>
                                            <p:strVal val="#ppt_x"/>
                                          </p:val>
                                        </p:tav>
                                      </p:tavLst>
                                    </p:anim>
                                    <p:anim calcmode="lin" valueType="num">
                                      <p:cBhvr>
                                        <p:cTn id="39" dur="500" fill="hold"/>
                                        <p:tgtEl>
                                          <p:spTgt spid="1723423"/>
                                        </p:tgtEl>
                                        <p:attrNameLst>
                                          <p:attrName>ppt_y</p:attrName>
                                        </p:attrNameLst>
                                      </p:cBhvr>
                                      <p:tavLst>
                                        <p:tav tm="0">
                                          <p:val>
                                            <p:strVal val="#ppt_y"/>
                                          </p:val>
                                        </p:tav>
                                        <p:tav tm="100000">
                                          <p:val>
                                            <p:strVal val="#ppt_y"/>
                                          </p:val>
                                        </p:tav>
                                      </p:tavLst>
                                    </p:anim>
                                    <p:anim calcmode="lin" valueType="num">
                                      <p:cBhvr>
                                        <p:cTn id="40" dur="500" fill="hold"/>
                                        <p:tgtEl>
                                          <p:spTgt spid="1723423"/>
                                        </p:tgtEl>
                                        <p:attrNameLst>
                                          <p:attrName>ppt_w</p:attrName>
                                        </p:attrNameLst>
                                      </p:cBhvr>
                                      <p:tavLst>
                                        <p:tav tm="0">
                                          <p:val>
                                            <p:fltVal val="0"/>
                                          </p:val>
                                        </p:tav>
                                        <p:tav tm="100000">
                                          <p:val>
                                            <p:strVal val="#ppt_w"/>
                                          </p:val>
                                        </p:tav>
                                      </p:tavLst>
                                    </p:anim>
                                    <p:anim calcmode="lin" valueType="num">
                                      <p:cBhvr>
                                        <p:cTn id="41" dur="500" fill="hold"/>
                                        <p:tgtEl>
                                          <p:spTgt spid="1723423"/>
                                        </p:tgtEl>
                                        <p:attrNameLst>
                                          <p:attrName>ppt_h</p:attrName>
                                        </p:attrNameLst>
                                      </p:cBhvr>
                                      <p:tavLst>
                                        <p:tav tm="0">
                                          <p:val>
                                            <p:strVal val="#ppt_h"/>
                                          </p:val>
                                        </p:tav>
                                        <p:tav tm="100000">
                                          <p:val>
                                            <p:strVal val="#ppt_h"/>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xit" presetSubtype="0" fill="hold" nodeType="clickEffect">
                                  <p:stCondLst>
                                    <p:cond delay="0"/>
                                  </p:stCondLst>
                                  <p:childTnLst>
                                    <p:set>
                                      <p:cBhvr>
                                        <p:cTn id="45" dur="1" fill="hold">
                                          <p:stCondLst>
                                            <p:cond delay="0"/>
                                          </p:stCondLst>
                                        </p:cTn>
                                        <p:tgtEl>
                                          <p:spTgt spid="1723423"/>
                                        </p:tgtEl>
                                        <p:attrNameLst>
                                          <p:attrName>style.visibility</p:attrName>
                                        </p:attrNameLst>
                                      </p:cBhvr>
                                      <p:to>
                                        <p:strVal val="hidden"/>
                                      </p:to>
                                    </p:set>
                                  </p:childTnLst>
                                </p:cTn>
                              </p:par>
                              <p:par>
                                <p:cTn id="46" presetID="17" presetClass="entr" presetSubtype="8" fill="hold" nodeType="withEffect">
                                  <p:stCondLst>
                                    <p:cond delay="0"/>
                                  </p:stCondLst>
                                  <p:childTnLst>
                                    <p:set>
                                      <p:cBhvr>
                                        <p:cTn id="47" dur="1" fill="hold">
                                          <p:stCondLst>
                                            <p:cond delay="0"/>
                                          </p:stCondLst>
                                        </p:cTn>
                                        <p:tgtEl>
                                          <p:spTgt spid="1723424"/>
                                        </p:tgtEl>
                                        <p:attrNameLst>
                                          <p:attrName>style.visibility</p:attrName>
                                        </p:attrNameLst>
                                      </p:cBhvr>
                                      <p:to>
                                        <p:strVal val="visible"/>
                                      </p:to>
                                    </p:set>
                                    <p:anim calcmode="lin" valueType="num">
                                      <p:cBhvr>
                                        <p:cTn id="48" dur="500" fill="hold"/>
                                        <p:tgtEl>
                                          <p:spTgt spid="1723424"/>
                                        </p:tgtEl>
                                        <p:attrNameLst>
                                          <p:attrName>ppt_x</p:attrName>
                                        </p:attrNameLst>
                                      </p:cBhvr>
                                      <p:tavLst>
                                        <p:tav tm="0">
                                          <p:val>
                                            <p:strVal val="#ppt_x-#ppt_w/2"/>
                                          </p:val>
                                        </p:tav>
                                        <p:tav tm="100000">
                                          <p:val>
                                            <p:strVal val="#ppt_x"/>
                                          </p:val>
                                        </p:tav>
                                      </p:tavLst>
                                    </p:anim>
                                    <p:anim calcmode="lin" valueType="num">
                                      <p:cBhvr>
                                        <p:cTn id="49" dur="500" fill="hold"/>
                                        <p:tgtEl>
                                          <p:spTgt spid="1723424"/>
                                        </p:tgtEl>
                                        <p:attrNameLst>
                                          <p:attrName>ppt_y</p:attrName>
                                        </p:attrNameLst>
                                      </p:cBhvr>
                                      <p:tavLst>
                                        <p:tav tm="0">
                                          <p:val>
                                            <p:strVal val="#ppt_y"/>
                                          </p:val>
                                        </p:tav>
                                        <p:tav tm="100000">
                                          <p:val>
                                            <p:strVal val="#ppt_y"/>
                                          </p:val>
                                        </p:tav>
                                      </p:tavLst>
                                    </p:anim>
                                    <p:anim calcmode="lin" valueType="num">
                                      <p:cBhvr>
                                        <p:cTn id="50" dur="500" fill="hold"/>
                                        <p:tgtEl>
                                          <p:spTgt spid="1723424"/>
                                        </p:tgtEl>
                                        <p:attrNameLst>
                                          <p:attrName>ppt_w</p:attrName>
                                        </p:attrNameLst>
                                      </p:cBhvr>
                                      <p:tavLst>
                                        <p:tav tm="0">
                                          <p:val>
                                            <p:fltVal val="0"/>
                                          </p:val>
                                        </p:tav>
                                        <p:tav tm="100000">
                                          <p:val>
                                            <p:strVal val="#ppt_w"/>
                                          </p:val>
                                        </p:tav>
                                      </p:tavLst>
                                    </p:anim>
                                    <p:anim calcmode="lin" valueType="num">
                                      <p:cBhvr>
                                        <p:cTn id="51" dur="500" fill="hold"/>
                                        <p:tgtEl>
                                          <p:spTgt spid="1723424"/>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xit" presetSubtype="0" fill="hold" nodeType="clickEffect">
                                  <p:stCondLst>
                                    <p:cond delay="0"/>
                                  </p:stCondLst>
                                  <p:childTnLst>
                                    <p:set>
                                      <p:cBhvr>
                                        <p:cTn id="55" dur="1" fill="hold">
                                          <p:stCondLst>
                                            <p:cond delay="0"/>
                                          </p:stCondLst>
                                        </p:cTn>
                                        <p:tgtEl>
                                          <p:spTgt spid="1723424"/>
                                        </p:tgtEl>
                                        <p:attrNameLst>
                                          <p:attrName>style.visibility</p:attrName>
                                        </p:attrNameLst>
                                      </p:cBhvr>
                                      <p:to>
                                        <p:strVal val="hidden"/>
                                      </p:to>
                                    </p:set>
                                  </p:childTnLst>
                                </p:cTn>
                              </p:par>
                              <p:par>
                                <p:cTn id="56" presetID="17" presetClass="entr" presetSubtype="2" fill="hold" nodeType="withEffect">
                                  <p:stCondLst>
                                    <p:cond delay="0"/>
                                  </p:stCondLst>
                                  <p:childTnLst>
                                    <p:set>
                                      <p:cBhvr>
                                        <p:cTn id="57" dur="1" fill="hold">
                                          <p:stCondLst>
                                            <p:cond delay="0"/>
                                          </p:stCondLst>
                                        </p:cTn>
                                        <p:tgtEl>
                                          <p:spTgt spid="1723425"/>
                                        </p:tgtEl>
                                        <p:attrNameLst>
                                          <p:attrName>style.visibility</p:attrName>
                                        </p:attrNameLst>
                                      </p:cBhvr>
                                      <p:to>
                                        <p:strVal val="visible"/>
                                      </p:to>
                                    </p:set>
                                    <p:anim calcmode="lin" valueType="num">
                                      <p:cBhvr>
                                        <p:cTn id="58" dur="500" fill="hold"/>
                                        <p:tgtEl>
                                          <p:spTgt spid="1723425"/>
                                        </p:tgtEl>
                                        <p:attrNameLst>
                                          <p:attrName>ppt_x</p:attrName>
                                        </p:attrNameLst>
                                      </p:cBhvr>
                                      <p:tavLst>
                                        <p:tav tm="0">
                                          <p:val>
                                            <p:strVal val="#ppt_x+#ppt_w/2"/>
                                          </p:val>
                                        </p:tav>
                                        <p:tav tm="100000">
                                          <p:val>
                                            <p:strVal val="#ppt_x"/>
                                          </p:val>
                                        </p:tav>
                                      </p:tavLst>
                                    </p:anim>
                                    <p:anim calcmode="lin" valueType="num">
                                      <p:cBhvr>
                                        <p:cTn id="59" dur="500" fill="hold"/>
                                        <p:tgtEl>
                                          <p:spTgt spid="1723425"/>
                                        </p:tgtEl>
                                        <p:attrNameLst>
                                          <p:attrName>ppt_y</p:attrName>
                                        </p:attrNameLst>
                                      </p:cBhvr>
                                      <p:tavLst>
                                        <p:tav tm="0">
                                          <p:val>
                                            <p:strVal val="#ppt_y"/>
                                          </p:val>
                                        </p:tav>
                                        <p:tav tm="100000">
                                          <p:val>
                                            <p:strVal val="#ppt_y"/>
                                          </p:val>
                                        </p:tav>
                                      </p:tavLst>
                                    </p:anim>
                                    <p:anim calcmode="lin" valueType="num">
                                      <p:cBhvr>
                                        <p:cTn id="60" dur="500" fill="hold"/>
                                        <p:tgtEl>
                                          <p:spTgt spid="1723425"/>
                                        </p:tgtEl>
                                        <p:attrNameLst>
                                          <p:attrName>ppt_w</p:attrName>
                                        </p:attrNameLst>
                                      </p:cBhvr>
                                      <p:tavLst>
                                        <p:tav tm="0">
                                          <p:val>
                                            <p:fltVal val="0"/>
                                          </p:val>
                                        </p:tav>
                                        <p:tav tm="100000">
                                          <p:val>
                                            <p:strVal val="#ppt_w"/>
                                          </p:val>
                                        </p:tav>
                                      </p:tavLst>
                                    </p:anim>
                                    <p:anim calcmode="lin" valueType="num">
                                      <p:cBhvr>
                                        <p:cTn id="61" dur="500" fill="hold"/>
                                        <p:tgtEl>
                                          <p:spTgt spid="1723425"/>
                                        </p:tgtEl>
                                        <p:attrNameLst>
                                          <p:attrName>ppt_h</p:attrName>
                                        </p:attrNameLst>
                                      </p:cBhvr>
                                      <p:tavLst>
                                        <p:tav tm="0">
                                          <p:val>
                                            <p:strVal val="#ppt_h"/>
                                          </p:val>
                                        </p:tav>
                                        <p:tav tm="100000">
                                          <p:val>
                                            <p:strVal val="#ppt_h"/>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xit" presetSubtype="0" fill="hold" nodeType="clickEffect">
                                  <p:stCondLst>
                                    <p:cond delay="0"/>
                                  </p:stCondLst>
                                  <p:childTnLst>
                                    <p:set>
                                      <p:cBhvr>
                                        <p:cTn id="65" dur="1" fill="hold">
                                          <p:stCondLst>
                                            <p:cond delay="0"/>
                                          </p:stCondLst>
                                        </p:cTn>
                                        <p:tgtEl>
                                          <p:spTgt spid="1723425"/>
                                        </p:tgtEl>
                                        <p:attrNameLst>
                                          <p:attrName>style.visibility</p:attrName>
                                        </p:attrNameLst>
                                      </p:cBhvr>
                                      <p:to>
                                        <p:strVal val="hidden"/>
                                      </p:to>
                                    </p:set>
                                  </p:childTnLst>
                                </p:cTn>
                              </p:par>
                              <p:par>
                                <p:cTn id="66" presetID="17" presetClass="entr" presetSubtype="8" fill="hold" nodeType="withEffect">
                                  <p:stCondLst>
                                    <p:cond delay="0"/>
                                  </p:stCondLst>
                                  <p:childTnLst>
                                    <p:set>
                                      <p:cBhvr>
                                        <p:cTn id="67" dur="1" fill="hold">
                                          <p:stCondLst>
                                            <p:cond delay="0"/>
                                          </p:stCondLst>
                                        </p:cTn>
                                        <p:tgtEl>
                                          <p:spTgt spid="1723426"/>
                                        </p:tgtEl>
                                        <p:attrNameLst>
                                          <p:attrName>style.visibility</p:attrName>
                                        </p:attrNameLst>
                                      </p:cBhvr>
                                      <p:to>
                                        <p:strVal val="visible"/>
                                      </p:to>
                                    </p:set>
                                    <p:anim calcmode="lin" valueType="num">
                                      <p:cBhvr>
                                        <p:cTn id="68" dur="500" fill="hold"/>
                                        <p:tgtEl>
                                          <p:spTgt spid="1723426"/>
                                        </p:tgtEl>
                                        <p:attrNameLst>
                                          <p:attrName>ppt_x</p:attrName>
                                        </p:attrNameLst>
                                      </p:cBhvr>
                                      <p:tavLst>
                                        <p:tav tm="0">
                                          <p:val>
                                            <p:strVal val="#ppt_x-#ppt_w/2"/>
                                          </p:val>
                                        </p:tav>
                                        <p:tav tm="100000">
                                          <p:val>
                                            <p:strVal val="#ppt_x"/>
                                          </p:val>
                                        </p:tav>
                                      </p:tavLst>
                                    </p:anim>
                                    <p:anim calcmode="lin" valueType="num">
                                      <p:cBhvr>
                                        <p:cTn id="69" dur="500" fill="hold"/>
                                        <p:tgtEl>
                                          <p:spTgt spid="1723426"/>
                                        </p:tgtEl>
                                        <p:attrNameLst>
                                          <p:attrName>ppt_y</p:attrName>
                                        </p:attrNameLst>
                                      </p:cBhvr>
                                      <p:tavLst>
                                        <p:tav tm="0">
                                          <p:val>
                                            <p:strVal val="#ppt_y"/>
                                          </p:val>
                                        </p:tav>
                                        <p:tav tm="100000">
                                          <p:val>
                                            <p:strVal val="#ppt_y"/>
                                          </p:val>
                                        </p:tav>
                                      </p:tavLst>
                                    </p:anim>
                                    <p:anim calcmode="lin" valueType="num">
                                      <p:cBhvr>
                                        <p:cTn id="70" dur="500" fill="hold"/>
                                        <p:tgtEl>
                                          <p:spTgt spid="1723426"/>
                                        </p:tgtEl>
                                        <p:attrNameLst>
                                          <p:attrName>ppt_w</p:attrName>
                                        </p:attrNameLst>
                                      </p:cBhvr>
                                      <p:tavLst>
                                        <p:tav tm="0">
                                          <p:val>
                                            <p:fltVal val="0"/>
                                          </p:val>
                                        </p:tav>
                                        <p:tav tm="100000">
                                          <p:val>
                                            <p:strVal val="#ppt_w"/>
                                          </p:val>
                                        </p:tav>
                                      </p:tavLst>
                                    </p:anim>
                                    <p:anim calcmode="lin" valueType="num">
                                      <p:cBhvr>
                                        <p:cTn id="71" dur="500" fill="hold"/>
                                        <p:tgtEl>
                                          <p:spTgt spid="172342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3411" grpId="0" animBg="1"/>
      <p:bldP spid="1723417" grpId="0" animBg="1"/>
      <p:bldP spid="1723418" grpId="0" animBg="1"/>
      <p:bldP spid="1723419" grpId="0" animBg="1"/>
      <p:bldP spid="1723420" grpId="0" animBg="1"/>
      <p:bldP spid="1723421" grpId="0" animBg="1"/>
      <p:bldP spid="1723422"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0"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_tradnl" altLang="es-ES" sz="2400" dirty="0">
                <a:solidFill>
                  <a:srgbClr val="993300"/>
                </a:solidFill>
              </a:rPr>
              <a:t>Ventajas:</a:t>
            </a:r>
          </a:p>
          <a:p>
            <a:pPr lvl="1" eaLnBrk="1" hangingPunct="1"/>
            <a:r>
              <a:rPr lang="es-ES_tradnl" altLang="es-ES" sz="2000" dirty="0">
                <a:solidFill>
                  <a:srgbClr val="993300"/>
                </a:solidFill>
              </a:rPr>
              <a:t>Facilidad de depuración</a:t>
            </a:r>
          </a:p>
          <a:p>
            <a:pPr lvl="1" eaLnBrk="1" hangingPunct="1"/>
            <a:r>
              <a:rPr lang="es-ES_tradnl" altLang="es-ES" sz="2000" dirty="0">
                <a:solidFill>
                  <a:srgbClr val="993300"/>
                </a:solidFill>
              </a:rPr>
              <a:t>Robustez</a:t>
            </a:r>
          </a:p>
          <a:p>
            <a:pPr lvl="1" eaLnBrk="1" hangingPunct="1"/>
            <a:r>
              <a:rPr lang="es-ES_tradnl" altLang="es-ES" sz="2000" dirty="0">
                <a:solidFill>
                  <a:srgbClr val="993300"/>
                </a:solidFill>
              </a:rPr>
              <a:t>Flexibilidad</a:t>
            </a:r>
          </a:p>
          <a:p>
            <a:pPr lvl="1" eaLnBrk="1" hangingPunct="1"/>
            <a:r>
              <a:rPr lang="es-ES_tradnl" altLang="es-ES" sz="2000" dirty="0">
                <a:solidFill>
                  <a:srgbClr val="993300"/>
                </a:solidFill>
              </a:rPr>
              <a:t>Fácil adaptación a sistemas distribuidos</a:t>
            </a:r>
            <a:endParaRPr lang="es-ES" altLang="es-ES" sz="2000" dirty="0">
              <a:solidFill>
                <a:srgbClr val="993300"/>
              </a:solidFill>
            </a:endParaRPr>
          </a:p>
          <a:p>
            <a:pPr lvl="1" eaLnBrk="1" hangingPunct="1"/>
            <a:endParaRPr lang="es-ES" altLang="es-ES" sz="2000" dirty="0">
              <a:solidFill>
                <a:srgbClr val="993300"/>
              </a:solidFill>
            </a:endParaRPr>
          </a:p>
        </p:txBody>
      </p:sp>
      <p:sp>
        <p:nvSpPr>
          <p:cNvPr id="1725472" name="Rectangle 32"/>
          <p:cNvSpPr>
            <a:spLocks noChangeArrowheads="1"/>
          </p:cNvSpPr>
          <p:nvPr/>
        </p:nvSpPr>
        <p:spPr bwMode="auto">
          <a:xfrm>
            <a:off x="611188" y="345598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_tradnl" altLang="es-ES" sz="2400" dirty="0">
                <a:solidFill>
                  <a:srgbClr val="993300"/>
                </a:solidFill>
              </a:rPr>
              <a:t>Inconvenientes:</a:t>
            </a:r>
          </a:p>
          <a:p>
            <a:pPr lvl="1" eaLnBrk="1" hangingPunct="1"/>
            <a:r>
              <a:rPr lang="es-ES_tradnl" altLang="es-ES" sz="2000" dirty="0">
                <a:solidFill>
                  <a:srgbClr val="993300"/>
                </a:solidFill>
              </a:rPr>
              <a:t>Sistemas más lentos</a:t>
            </a:r>
          </a:p>
          <a:p>
            <a:pPr lvl="1" eaLnBrk="1" hangingPunct="1"/>
            <a:r>
              <a:rPr lang="es-ES_tradnl" altLang="es-ES" sz="2000" dirty="0">
                <a:solidFill>
                  <a:srgbClr val="993300"/>
                </a:solidFill>
              </a:rPr>
              <a:t>Requieren más memoria</a:t>
            </a:r>
            <a:endParaRPr lang="es-ES" altLang="es-ES" sz="2000" dirty="0">
              <a:solidFill>
                <a:srgbClr val="993300"/>
              </a:solidFill>
            </a:endParaRPr>
          </a:p>
          <a:p>
            <a:pPr lvl="1" eaLnBrk="1" hangingPunct="1"/>
            <a:endParaRPr lang="es-ES" altLang="es-ES" sz="2000" dirty="0">
              <a:solidFill>
                <a:srgbClr val="993300"/>
              </a:solidFill>
            </a:endParaRPr>
          </a:p>
        </p:txBody>
      </p:sp>
      <p:sp>
        <p:nvSpPr>
          <p:cNvPr id="27" name="1 Título"/>
          <p:cNvSpPr>
            <a:spLocks noGrp="1"/>
          </p:cNvSpPr>
          <p:nvPr>
            <p:ph type="title"/>
          </p:nvPr>
        </p:nvSpPr>
        <p:spPr>
          <a:xfrm>
            <a:off x="457200" y="274638"/>
            <a:ext cx="8229600" cy="634082"/>
          </a:xfrm>
        </p:spPr>
        <p:txBody>
          <a:bodyPr>
            <a:normAutofit fontScale="90000"/>
          </a:bodyPr>
          <a:lstStyle/>
          <a:p>
            <a:r>
              <a:rPr lang="en-GB" dirty="0" err="1" smtClean="0"/>
              <a:t>Modelo</a:t>
            </a:r>
            <a:r>
              <a:rPr lang="en-GB" dirty="0" smtClean="0"/>
              <a:t> </a:t>
            </a:r>
            <a:r>
              <a:rPr lang="en-GB" dirty="0" err="1" smtClean="0"/>
              <a:t>Micronúcleo</a:t>
            </a:r>
            <a:endParaRPr lang="en-GB" dirty="0"/>
          </a:p>
        </p:txBody>
      </p:sp>
      <p:sp>
        <p:nvSpPr>
          <p:cNvPr id="4" name="Marcador de número de diapositiva 3"/>
          <p:cNvSpPr>
            <a:spLocks noGrp="1"/>
          </p:cNvSpPr>
          <p:nvPr>
            <p:ph type="sldNum" sz="quarter" idx="12"/>
          </p:nvPr>
        </p:nvSpPr>
        <p:spPr/>
        <p:txBody>
          <a:bodyPr/>
          <a:lstStyle/>
          <a:p>
            <a:fld id="{132FADFE-3B8F-471C-ABF0-DBC7717ECBBC}" type="slidenum">
              <a:rPr lang="es-ES" smtClean="0"/>
              <a:pPr/>
              <a:t>92</a:t>
            </a:fld>
            <a:endParaRPr lang="es-ES" dirty="0"/>
          </a:p>
        </p:txBody>
      </p:sp>
    </p:spTree>
    <p:extLst>
      <p:ext uri="{BB962C8B-B14F-4D97-AF65-F5344CB8AC3E}">
        <p14:creationId xmlns:p14="http://schemas.microsoft.com/office/powerpoint/2010/main" val="3320923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25472"/>
                                        </p:tgtEl>
                                        <p:attrNameLst>
                                          <p:attrName>style.visibility</p:attrName>
                                        </p:attrNameLst>
                                      </p:cBhvr>
                                      <p:to>
                                        <p:strVal val="visible"/>
                                      </p:to>
                                    </p:set>
                                    <p:animEffect transition="in" filter="dissolve">
                                      <p:cBhvr>
                                        <p:cTn id="7" dur="500"/>
                                        <p:tgtEl>
                                          <p:spTgt spid="1725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5472"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419872" y="1628800"/>
            <a:ext cx="5400600" cy="578495"/>
          </a:xfrm>
        </p:spPr>
        <p:txBody>
          <a:bodyPr>
            <a:normAutofit fontScale="90000"/>
          </a:bodyPr>
          <a:lstStyle/>
          <a:p>
            <a:r>
              <a:rPr lang="en-GB" dirty="0" err="1" smtClean="0"/>
              <a:t>Modelos</a:t>
            </a:r>
            <a:r>
              <a:rPr lang="en-GB" dirty="0" smtClean="0"/>
              <a:t> de </a:t>
            </a:r>
            <a:r>
              <a:rPr lang="en-GB" dirty="0" err="1" smtClean="0"/>
              <a:t>Diseño</a:t>
            </a:r>
            <a:endParaRPr lang="en-GB" dirty="0"/>
          </a:p>
        </p:txBody>
      </p:sp>
      <p:sp>
        <p:nvSpPr>
          <p:cNvPr id="5" name="4 Subtítulo"/>
          <p:cNvSpPr>
            <a:spLocks noGrp="1"/>
          </p:cNvSpPr>
          <p:nvPr>
            <p:ph type="subTitle" idx="1"/>
          </p:nvPr>
        </p:nvSpPr>
        <p:spPr>
          <a:xfrm>
            <a:off x="2483768" y="3429000"/>
            <a:ext cx="6480720" cy="2976736"/>
          </a:xfrm>
        </p:spPr>
        <p:txBody>
          <a:bodyPr/>
          <a:lstStyle/>
          <a:p>
            <a:pPr marL="514350" indent="-514350" algn="l">
              <a:buFont typeface="+mj-lt"/>
              <a:buAutoNum type="arabicPeriod"/>
            </a:pPr>
            <a:r>
              <a:rPr lang="en-GB" dirty="0" err="1" smtClean="0">
                <a:solidFill>
                  <a:schemeClr val="tx1"/>
                </a:solidFill>
              </a:rPr>
              <a:t>Modelo</a:t>
            </a:r>
            <a:r>
              <a:rPr lang="en-GB" dirty="0" smtClean="0">
                <a:solidFill>
                  <a:schemeClr val="tx1"/>
                </a:solidFill>
              </a:rPr>
              <a:t> </a:t>
            </a:r>
            <a:r>
              <a:rPr lang="en-GB" dirty="0" err="1" smtClean="0">
                <a:solidFill>
                  <a:schemeClr val="tx1"/>
                </a:solidFill>
              </a:rPr>
              <a:t>monolítico</a:t>
            </a:r>
            <a:endParaRPr lang="en-GB" dirty="0" smtClean="0">
              <a:solidFill>
                <a:schemeClr val="tx1"/>
              </a:solidFill>
            </a:endParaRPr>
          </a:p>
          <a:p>
            <a:pPr marL="514350" indent="-514350" algn="l">
              <a:buFont typeface="+mj-lt"/>
              <a:buAutoNum type="arabicPeriod"/>
            </a:pPr>
            <a:r>
              <a:rPr lang="en-GB" dirty="0" err="1" smtClean="0">
                <a:solidFill>
                  <a:schemeClr val="tx1"/>
                </a:solidFill>
              </a:rPr>
              <a:t>Modelo</a:t>
            </a:r>
            <a:r>
              <a:rPr lang="en-GB" dirty="0" smtClean="0">
                <a:solidFill>
                  <a:schemeClr val="tx1"/>
                </a:solidFill>
              </a:rPr>
              <a:t> </a:t>
            </a:r>
            <a:r>
              <a:rPr lang="en-GB" dirty="0" err="1" smtClean="0">
                <a:solidFill>
                  <a:schemeClr val="tx1"/>
                </a:solidFill>
              </a:rPr>
              <a:t>en</a:t>
            </a:r>
            <a:r>
              <a:rPr lang="en-GB" dirty="0" smtClean="0">
                <a:solidFill>
                  <a:schemeClr val="tx1"/>
                </a:solidFill>
              </a:rPr>
              <a:t> </a:t>
            </a:r>
            <a:r>
              <a:rPr lang="en-GB" dirty="0" err="1" smtClean="0">
                <a:solidFill>
                  <a:schemeClr val="tx1"/>
                </a:solidFill>
              </a:rPr>
              <a:t>estratos</a:t>
            </a:r>
            <a:endParaRPr lang="en-GB" dirty="0" smtClean="0">
              <a:solidFill>
                <a:schemeClr val="tx1"/>
              </a:solidFill>
            </a:endParaRPr>
          </a:p>
          <a:p>
            <a:pPr marL="514350" indent="-514350" algn="l">
              <a:buFont typeface="+mj-lt"/>
              <a:buAutoNum type="arabicPeriod"/>
            </a:pPr>
            <a:r>
              <a:rPr lang="en-GB" dirty="0" err="1" smtClean="0">
                <a:solidFill>
                  <a:schemeClr val="tx1"/>
                </a:solidFill>
              </a:rPr>
              <a:t>Modelo</a:t>
            </a:r>
            <a:r>
              <a:rPr lang="en-GB" dirty="0" smtClean="0">
                <a:solidFill>
                  <a:schemeClr val="tx1"/>
                </a:solidFill>
              </a:rPr>
              <a:t> </a:t>
            </a:r>
            <a:r>
              <a:rPr lang="en-GB" dirty="0" err="1" smtClean="0">
                <a:solidFill>
                  <a:schemeClr val="tx1"/>
                </a:solidFill>
              </a:rPr>
              <a:t>micronúcleo</a:t>
            </a:r>
            <a:endParaRPr lang="en-GB" dirty="0">
              <a:solidFill>
                <a:schemeClr val="tx1"/>
              </a:solidFill>
            </a:endParaRPr>
          </a:p>
          <a:p>
            <a:pPr marL="514350" indent="-514350" algn="l">
              <a:buFont typeface="+mj-lt"/>
              <a:buAutoNum type="arabicPeriod"/>
            </a:pPr>
            <a:r>
              <a:rPr lang="en-GB" dirty="0" err="1" smtClean="0">
                <a:solidFill>
                  <a:schemeClr val="tx1"/>
                </a:solidFill>
              </a:rPr>
              <a:t>Ejemplos</a:t>
            </a:r>
            <a:r>
              <a:rPr lang="en-GB" dirty="0" smtClean="0">
                <a:solidFill>
                  <a:schemeClr val="tx1"/>
                </a:solidFill>
              </a:rPr>
              <a:t> de </a:t>
            </a:r>
            <a:r>
              <a:rPr lang="en-GB" dirty="0" err="1" smtClean="0">
                <a:solidFill>
                  <a:schemeClr val="tx1"/>
                </a:solidFill>
              </a:rPr>
              <a:t>diseño</a:t>
            </a:r>
            <a:endParaRPr lang="en-GB" dirty="0" smtClean="0">
              <a:solidFill>
                <a:schemeClr val="tx1"/>
              </a:solidFill>
            </a:endParaRPr>
          </a:p>
        </p:txBody>
      </p:sp>
    </p:spTree>
    <p:extLst>
      <p:ext uri="{BB962C8B-B14F-4D97-AF65-F5344CB8AC3E}">
        <p14:creationId xmlns:p14="http://schemas.microsoft.com/office/powerpoint/2010/main" val="2161160204"/>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6"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_tradnl" altLang="es-ES" sz="2400" dirty="0">
                <a:solidFill>
                  <a:srgbClr val="993300"/>
                </a:solidFill>
              </a:rPr>
              <a:t>Al igual que demás sistemas Unix, consta de:</a:t>
            </a:r>
          </a:p>
          <a:p>
            <a:pPr lvl="1" eaLnBrk="1" hangingPunct="1"/>
            <a:r>
              <a:rPr lang="es-ES_tradnl" altLang="es-ES" sz="2000" dirty="0">
                <a:solidFill>
                  <a:srgbClr val="993300"/>
                </a:solidFill>
              </a:rPr>
              <a:t>Núcleo</a:t>
            </a:r>
          </a:p>
          <a:p>
            <a:pPr lvl="1" eaLnBrk="1" hangingPunct="1"/>
            <a:r>
              <a:rPr lang="es-ES_tradnl" altLang="es-ES" sz="2000" dirty="0">
                <a:solidFill>
                  <a:srgbClr val="993300"/>
                </a:solidFill>
              </a:rPr>
              <a:t>Librerías del sistema</a:t>
            </a:r>
          </a:p>
          <a:p>
            <a:pPr lvl="1" eaLnBrk="1" hangingPunct="1"/>
            <a:r>
              <a:rPr lang="es-ES_tradnl" altLang="es-ES" sz="2000" dirty="0">
                <a:solidFill>
                  <a:srgbClr val="993300"/>
                </a:solidFill>
              </a:rPr>
              <a:t>Utilidades del sistema</a:t>
            </a:r>
          </a:p>
        </p:txBody>
      </p:sp>
      <p:sp>
        <p:nvSpPr>
          <p:cNvPr id="1765381" name="Rectangle 5"/>
          <p:cNvSpPr>
            <a:spLocks noChangeArrowheads="1"/>
          </p:cNvSpPr>
          <p:nvPr/>
        </p:nvSpPr>
        <p:spPr bwMode="auto">
          <a:xfrm>
            <a:off x="1476375" y="5086350"/>
            <a:ext cx="6264275" cy="647700"/>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Núcleo</a:t>
            </a:r>
          </a:p>
        </p:txBody>
      </p:sp>
      <p:sp>
        <p:nvSpPr>
          <p:cNvPr id="1765382" name="Rectangle 6"/>
          <p:cNvSpPr>
            <a:spLocks noChangeArrowheads="1"/>
          </p:cNvSpPr>
          <p:nvPr/>
        </p:nvSpPr>
        <p:spPr bwMode="auto">
          <a:xfrm>
            <a:off x="1476375" y="4581525"/>
            <a:ext cx="6264275" cy="503238"/>
          </a:xfrm>
          <a:prstGeom prst="rect">
            <a:avLst/>
          </a:prstGeom>
          <a:solidFill>
            <a:srgbClr val="00FFFF"/>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00FFFF"/>
            </a:extrusionClr>
            <a:contourClr>
              <a:srgbClr val="00FFF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Bibliotecas del sistema</a:t>
            </a:r>
          </a:p>
        </p:txBody>
      </p:sp>
      <p:sp>
        <p:nvSpPr>
          <p:cNvPr id="1765383" name="Rectangle 7"/>
          <p:cNvSpPr>
            <a:spLocks noChangeArrowheads="1"/>
          </p:cNvSpPr>
          <p:nvPr/>
        </p:nvSpPr>
        <p:spPr bwMode="auto">
          <a:xfrm>
            <a:off x="1476375" y="3500438"/>
            <a:ext cx="3095625" cy="1079500"/>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Utilidades del</a:t>
            </a:r>
            <a:br>
              <a:rPr lang="es-ES" altLang="es-ES" sz="1800">
                <a:solidFill>
                  <a:schemeClr val="tx1"/>
                </a:solidFill>
              </a:rPr>
            </a:br>
            <a:r>
              <a:rPr lang="es-ES" altLang="es-ES" sz="1800">
                <a:solidFill>
                  <a:schemeClr val="tx1"/>
                </a:solidFill>
              </a:rPr>
              <a:t>Sistema</a:t>
            </a:r>
          </a:p>
        </p:txBody>
      </p:sp>
      <p:sp>
        <p:nvSpPr>
          <p:cNvPr id="1765384" name="Rectangle 8"/>
          <p:cNvSpPr>
            <a:spLocks noChangeArrowheads="1"/>
          </p:cNvSpPr>
          <p:nvPr/>
        </p:nvSpPr>
        <p:spPr bwMode="auto">
          <a:xfrm>
            <a:off x="4572000" y="3500438"/>
            <a:ext cx="3168650" cy="1079500"/>
          </a:xfrm>
          <a:prstGeom prst="rect">
            <a:avLst/>
          </a:prstGeom>
          <a:solidFill>
            <a:srgbClr val="FFFFFF"/>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FF"/>
            </a:extrusionClr>
            <a:contourClr>
              <a:srgbClr val="FFFFF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Procesos de usuario</a:t>
            </a:r>
          </a:p>
        </p:txBody>
      </p:sp>
      <p:sp>
        <p:nvSpPr>
          <p:cNvPr id="10" name="1 Título"/>
          <p:cNvSpPr>
            <a:spLocks noGrp="1"/>
          </p:cNvSpPr>
          <p:nvPr>
            <p:ph type="title"/>
          </p:nvPr>
        </p:nvSpPr>
        <p:spPr>
          <a:xfrm>
            <a:off x="457200" y="274638"/>
            <a:ext cx="8229600" cy="634082"/>
          </a:xfrm>
        </p:spPr>
        <p:txBody>
          <a:bodyPr>
            <a:normAutofit fontScale="90000"/>
          </a:bodyPr>
          <a:lstStyle/>
          <a:p>
            <a:r>
              <a:rPr lang="en-GB" dirty="0" err="1" smtClean="0"/>
              <a:t>Ejemplos</a:t>
            </a:r>
            <a:r>
              <a:rPr lang="en-GB" dirty="0" smtClean="0"/>
              <a:t>: LINUX</a:t>
            </a:r>
            <a:endParaRPr lang="en-GB" dirty="0"/>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94</a:t>
            </a:fld>
            <a:endParaRPr lang="es-ES" dirty="0"/>
          </a:p>
        </p:txBody>
      </p:sp>
    </p:spTree>
    <p:extLst>
      <p:ext uri="{BB962C8B-B14F-4D97-AF65-F5344CB8AC3E}">
        <p14:creationId xmlns:p14="http://schemas.microsoft.com/office/powerpoint/2010/main" val="34330313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65381"/>
                                        </p:tgtEl>
                                        <p:attrNameLst>
                                          <p:attrName>style.visibility</p:attrName>
                                        </p:attrNameLst>
                                      </p:cBhvr>
                                      <p:to>
                                        <p:strVal val="visible"/>
                                      </p:to>
                                    </p:set>
                                    <p:animEffect transition="in" filter="dissolve">
                                      <p:cBhvr>
                                        <p:cTn id="7" dur="500"/>
                                        <p:tgtEl>
                                          <p:spTgt spid="1765381"/>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65382"/>
                                        </p:tgtEl>
                                        <p:attrNameLst>
                                          <p:attrName>style.visibility</p:attrName>
                                        </p:attrNameLst>
                                      </p:cBhvr>
                                      <p:to>
                                        <p:strVal val="visible"/>
                                      </p:to>
                                    </p:set>
                                    <p:animEffect transition="in" filter="dissolve">
                                      <p:cBhvr>
                                        <p:cTn id="11" dur="500"/>
                                        <p:tgtEl>
                                          <p:spTgt spid="176538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765383"/>
                                        </p:tgtEl>
                                        <p:attrNameLst>
                                          <p:attrName>style.visibility</p:attrName>
                                        </p:attrNameLst>
                                      </p:cBhvr>
                                      <p:to>
                                        <p:strVal val="visible"/>
                                      </p:to>
                                    </p:set>
                                    <p:animEffect transition="in" filter="dissolve">
                                      <p:cBhvr>
                                        <p:cTn id="15" dur="500"/>
                                        <p:tgtEl>
                                          <p:spTgt spid="1765383"/>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765384"/>
                                        </p:tgtEl>
                                        <p:attrNameLst>
                                          <p:attrName>style.visibility</p:attrName>
                                        </p:attrNameLst>
                                      </p:cBhvr>
                                      <p:to>
                                        <p:strVal val="visible"/>
                                      </p:to>
                                    </p:set>
                                    <p:animEffect transition="in" filter="dissolve">
                                      <p:cBhvr>
                                        <p:cTn id="19" dur="500"/>
                                        <p:tgtEl>
                                          <p:spTgt spid="17653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5381" grpId="0" animBg="1"/>
      <p:bldP spid="1765382" grpId="0" animBg="1"/>
      <p:bldP spid="1765383" grpId="0" animBg="1"/>
      <p:bldP spid="176538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4"/>
          <p:cNvSpPr>
            <a:spLocks noChangeArrowheads="1"/>
          </p:cNvSpPr>
          <p:nvPr/>
        </p:nvSpPr>
        <p:spPr bwMode="auto">
          <a:xfrm>
            <a:off x="611188" y="1341438"/>
            <a:ext cx="83534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_tradnl" altLang="es-ES" sz="2400" dirty="0">
                <a:solidFill>
                  <a:srgbClr val="993300"/>
                </a:solidFill>
              </a:rPr>
              <a:t>Núcleo monolítico</a:t>
            </a:r>
          </a:p>
          <a:p>
            <a:pPr eaLnBrk="1" hangingPunct="1"/>
            <a:r>
              <a:rPr lang="es-ES_tradnl" altLang="es-ES" sz="2400" dirty="0">
                <a:solidFill>
                  <a:srgbClr val="993300"/>
                </a:solidFill>
              </a:rPr>
              <a:t>Problema: dificultad de mantenimiento</a:t>
            </a:r>
          </a:p>
          <a:p>
            <a:pPr lvl="1" eaLnBrk="1" hangingPunct="1"/>
            <a:r>
              <a:rPr lang="es-ES_tradnl" altLang="es-ES" sz="2000" dirty="0">
                <a:solidFill>
                  <a:srgbClr val="993300"/>
                </a:solidFill>
              </a:rPr>
              <a:t>¡Muchas personas trabajan en núcleo de Linux!</a:t>
            </a:r>
          </a:p>
          <a:p>
            <a:pPr eaLnBrk="1" hangingPunct="1"/>
            <a:r>
              <a:rPr lang="es-ES_tradnl" altLang="es-ES" sz="2400" dirty="0">
                <a:solidFill>
                  <a:srgbClr val="993300"/>
                </a:solidFill>
              </a:rPr>
              <a:t>Solución: módulos cargables</a:t>
            </a:r>
          </a:p>
          <a:p>
            <a:pPr lvl="1" eaLnBrk="1" hangingPunct="1"/>
            <a:r>
              <a:rPr lang="es-ES_tradnl" altLang="es-ES" sz="2000" dirty="0">
                <a:solidFill>
                  <a:srgbClr val="993300"/>
                </a:solidFill>
              </a:rPr>
              <a:t>Enlace dinámico</a:t>
            </a:r>
          </a:p>
          <a:p>
            <a:pPr lvl="1" eaLnBrk="1" hangingPunct="1"/>
            <a:r>
              <a:rPr lang="es-ES_tradnl" altLang="es-ES" sz="2000" dirty="0">
                <a:solidFill>
                  <a:srgbClr val="993300"/>
                </a:solidFill>
              </a:rPr>
              <a:t>Módulos apilables</a:t>
            </a:r>
          </a:p>
          <a:p>
            <a:pPr eaLnBrk="1" hangingPunct="1"/>
            <a:r>
              <a:rPr lang="es-ES_tradnl" altLang="es-ES" sz="2400" dirty="0">
                <a:solidFill>
                  <a:srgbClr val="993300"/>
                </a:solidFill>
              </a:rPr>
              <a:t>El núcleo gestiona dependencias entre módulos</a:t>
            </a:r>
          </a:p>
          <a:p>
            <a:pPr lvl="1" eaLnBrk="1" hangingPunct="1"/>
            <a:r>
              <a:rPr lang="es-ES_tradnl" altLang="es-ES" sz="2000" dirty="0">
                <a:solidFill>
                  <a:srgbClr val="993300"/>
                </a:solidFill>
              </a:rPr>
              <a:t>Tiene en cuenta dichas dependencias al cargar/descargar</a:t>
            </a:r>
          </a:p>
          <a:p>
            <a:pPr lvl="1" eaLnBrk="1" hangingPunct="1"/>
            <a:r>
              <a:rPr lang="es-ES_tradnl" altLang="es-ES" sz="2000" dirty="0">
                <a:solidFill>
                  <a:srgbClr val="993300"/>
                </a:solidFill>
              </a:rPr>
              <a:t>Esto facilita compartir código entre componentes de manera ordenada</a:t>
            </a:r>
          </a:p>
        </p:txBody>
      </p:sp>
      <p:sp>
        <p:nvSpPr>
          <p:cNvPr id="1767429" name="Rectangle 5"/>
          <p:cNvSpPr>
            <a:spLocks noChangeArrowheads="1"/>
          </p:cNvSpPr>
          <p:nvPr/>
        </p:nvSpPr>
        <p:spPr bwMode="auto">
          <a:xfrm>
            <a:off x="3059113" y="5013325"/>
            <a:ext cx="574675"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A</a:t>
            </a:r>
          </a:p>
        </p:txBody>
      </p:sp>
      <p:sp>
        <p:nvSpPr>
          <p:cNvPr id="1767430" name="Rectangle 6"/>
          <p:cNvSpPr>
            <a:spLocks noChangeArrowheads="1"/>
          </p:cNvSpPr>
          <p:nvPr/>
        </p:nvSpPr>
        <p:spPr bwMode="auto">
          <a:xfrm>
            <a:off x="2195513" y="5842000"/>
            <a:ext cx="574675"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B</a:t>
            </a:r>
          </a:p>
        </p:txBody>
      </p:sp>
      <p:sp>
        <p:nvSpPr>
          <p:cNvPr id="1767431" name="Rectangle 7"/>
          <p:cNvSpPr>
            <a:spLocks noChangeArrowheads="1"/>
          </p:cNvSpPr>
          <p:nvPr/>
        </p:nvSpPr>
        <p:spPr bwMode="auto">
          <a:xfrm>
            <a:off x="3851275" y="5840413"/>
            <a:ext cx="574675"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C</a:t>
            </a:r>
          </a:p>
        </p:txBody>
      </p:sp>
      <p:cxnSp>
        <p:nvCxnSpPr>
          <p:cNvPr id="1767432" name="AutoShape 8"/>
          <p:cNvCxnSpPr>
            <a:cxnSpLocks noChangeShapeType="1"/>
            <a:stCxn id="1767429" idx="2"/>
            <a:endCxn id="1767430" idx="0"/>
          </p:cNvCxnSpPr>
          <p:nvPr/>
        </p:nvCxnSpPr>
        <p:spPr bwMode="auto">
          <a:xfrm flipH="1">
            <a:off x="2482850" y="5518150"/>
            <a:ext cx="863600" cy="323850"/>
          </a:xfrm>
          <a:prstGeom prst="straightConnector1">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cxnSp>
        <p:nvCxnSpPr>
          <p:cNvPr id="1767433" name="AutoShape 9"/>
          <p:cNvCxnSpPr>
            <a:cxnSpLocks noChangeShapeType="1"/>
            <a:stCxn id="1767429" idx="2"/>
            <a:endCxn id="1767431" idx="0"/>
          </p:cNvCxnSpPr>
          <p:nvPr/>
        </p:nvCxnSpPr>
        <p:spPr bwMode="auto">
          <a:xfrm>
            <a:off x="3346450" y="5518150"/>
            <a:ext cx="792163" cy="322263"/>
          </a:xfrm>
          <a:prstGeom prst="straightConnector1">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sp>
        <p:nvSpPr>
          <p:cNvPr id="1767434" name="Rectangle 10"/>
          <p:cNvSpPr>
            <a:spLocks noChangeArrowheads="1"/>
          </p:cNvSpPr>
          <p:nvPr/>
        </p:nvSpPr>
        <p:spPr bwMode="auto">
          <a:xfrm>
            <a:off x="4716463" y="5013325"/>
            <a:ext cx="574675"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D</a:t>
            </a:r>
          </a:p>
        </p:txBody>
      </p:sp>
      <p:sp>
        <p:nvSpPr>
          <p:cNvPr id="1767435" name="Rectangle 11"/>
          <p:cNvSpPr>
            <a:spLocks noChangeArrowheads="1"/>
          </p:cNvSpPr>
          <p:nvPr/>
        </p:nvSpPr>
        <p:spPr bwMode="auto">
          <a:xfrm>
            <a:off x="5508625" y="5840413"/>
            <a:ext cx="574675" cy="504825"/>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a:solidFill>
                  <a:schemeClr val="tx1"/>
                </a:solidFill>
              </a:rPr>
              <a:t>E</a:t>
            </a:r>
          </a:p>
        </p:txBody>
      </p:sp>
      <p:cxnSp>
        <p:nvCxnSpPr>
          <p:cNvPr id="1767436" name="AutoShape 12"/>
          <p:cNvCxnSpPr>
            <a:cxnSpLocks noChangeShapeType="1"/>
            <a:stCxn id="1767434" idx="2"/>
          </p:cNvCxnSpPr>
          <p:nvPr/>
        </p:nvCxnSpPr>
        <p:spPr bwMode="auto">
          <a:xfrm flipH="1">
            <a:off x="4140200" y="5518150"/>
            <a:ext cx="863600" cy="323850"/>
          </a:xfrm>
          <a:prstGeom prst="straightConnector1">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cxnSp>
        <p:nvCxnSpPr>
          <p:cNvPr id="1767437" name="AutoShape 13"/>
          <p:cNvCxnSpPr>
            <a:cxnSpLocks noChangeShapeType="1"/>
            <a:stCxn id="1767434" idx="2"/>
            <a:endCxn id="1767435" idx="0"/>
          </p:cNvCxnSpPr>
          <p:nvPr/>
        </p:nvCxnSpPr>
        <p:spPr bwMode="auto">
          <a:xfrm>
            <a:off x="5003800" y="5518150"/>
            <a:ext cx="792163" cy="322263"/>
          </a:xfrm>
          <a:prstGeom prst="straightConnector1">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cxnSp>
      <p:sp>
        <p:nvSpPr>
          <p:cNvPr id="15" name="1 Título"/>
          <p:cNvSpPr>
            <a:spLocks noGrp="1"/>
          </p:cNvSpPr>
          <p:nvPr>
            <p:ph type="title"/>
          </p:nvPr>
        </p:nvSpPr>
        <p:spPr>
          <a:xfrm>
            <a:off x="457200" y="274638"/>
            <a:ext cx="8229600" cy="634082"/>
          </a:xfrm>
        </p:spPr>
        <p:txBody>
          <a:bodyPr>
            <a:normAutofit fontScale="90000"/>
          </a:bodyPr>
          <a:lstStyle/>
          <a:p>
            <a:r>
              <a:rPr lang="en-GB" dirty="0" err="1" smtClean="0"/>
              <a:t>Ejemplos</a:t>
            </a:r>
            <a:r>
              <a:rPr lang="en-GB" dirty="0" smtClean="0"/>
              <a:t>: LINUX</a:t>
            </a:r>
            <a:endParaRPr lang="en-GB" dirty="0"/>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95</a:t>
            </a:fld>
            <a:endParaRPr lang="es-ES" dirty="0"/>
          </a:p>
        </p:txBody>
      </p:sp>
    </p:spTree>
    <p:extLst>
      <p:ext uri="{BB962C8B-B14F-4D97-AF65-F5344CB8AC3E}">
        <p14:creationId xmlns:p14="http://schemas.microsoft.com/office/powerpoint/2010/main" val="35369751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67429"/>
                                        </p:tgtEl>
                                        <p:attrNameLst>
                                          <p:attrName>style.visibility</p:attrName>
                                        </p:attrNameLst>
                                      </p:cBhvr>
                                      <p:to>
                                        <p:strVal val="visible"/>
                                      </p:to>
                                    </p:set>
                                    <p:animEffect transition="in" filter="dissolve">
                                      <p:cBhvr>
                                        <p:cTn id="7" dur="500"/>
                                        <p:tgtEl>
                                          <p:spTgt spid="1767429"/>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67430"/>
                                        </p:tgtEl>
                                        <p:attrNameLst>
                                          <p:attrName>style.visibility</p:attrName>
                                        </p:attrNameLst>
                                      </p:cBhvr>
                                      <p:to>
                                        <p:strVal val="visible"/>
                                      </p:to>
                                    </p:set>
                                    <p:animEffect transition="in" filter="dissolve">
                                      <p:cBhvr>
                                        <p:cTn id="11" dur="500"/>
                                        <p:tgtEl>
                                          <p:spTgt spid="1767430"/>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1767431"/>
                                        </p:tgtEl>
                                        <p:attrNameLst>
                                          <p:attrName>style.visibility</p:attrName>
                                        </p:attrNameLst>
                                      </p:cBhvr>
                                      <p:to>
                                        <p:strVal val="visible"/>
                                      </p:to>
                                    </p:set>
                                    <p:animEffect transition="in" filter="dissolve">
                                      <p:cBhvr>
                                        <p:cTn id="14" dur="500"/>
                                        <p:tgtEl>
                                          <p:spTgt spid="1767431"/>
                                        </p:tgtEl>
                                      </p:cBhvr>
                                    </p:animEffect>
                                  </p:childTnLst>
                                </p:cTn>
                              </p:par>
                              <p:par>
                                <p:cTn id="15" presetID="22" presetClass="entr" presetSubtype="1" fill="hold" nodeType="withEffect">
                                  <p:stCondLst>
                                    <p:cond delay="0"/>
                                  </p:stCondLst>
                                  <p:childTnLst>
                                    <p:set>
                                      <p:cBhvr>
                                        <p:cTn id="16" dur="1" fill="hold">
                                          <p:stCondLst>
                                            <p:cond delay="0"/>
                                          </p:stCondLst>
                                        </p:cTn>
                                        <p:tgtEl>
                                          <p:spTgt spid="1767433"/>
                                        </p:tgtEl>
                                        <p:attrNameLst>
                                          <p:attrName>style.visibility</p:attrName>
                                        </p:attrNameLst>
                                      </p:cBhvr>
                                      <p:to>
                                        <p:strVal val="visible"/>
                                      </p:to>
                                    </p:set>
                                    <p:animEffect transition="in" filter="wipe(up)">
                                      <p:cBhvr>
                                        <p:cTn id="17" dur="500"/>
                                        <p:tgtEl>
                                          <p:spTgt spid="1767433"/>
                                        </p:tgtEl>
                                      </p:cBhvr>
                                    </p:animEffect>
                                  </p:childTnLst>
                                </p:cTn>
                              </p:par>
                              <p:par>
                                <p:cTn id="18" presetID="22" presetClass="entr" presetSubtype="1" fill="hold" nodeType="withEffect">
                                  <p:stCondLst>
                                    <p:cond delay="0"/>
                                  </p:stCondLst>
                                  <p:childTnLst>
                                    <p:set>
                                      <p:cBhvr>
                                        <p:cTn id="19" dur="1" fill="hold">
                                          <p:stCondLst>
                                            <p:cond delay="0"/>
                                          </p:stCondLst>
                                        </p:cTn>
                                        <p:tgtEl>
                                          <p:spTgt spid="1767432"/>
                                        </p:tgtEl>
                                        <p:attrNameLst>
                                          <p:attrName>style.visibility</p:attrName>
                                        </p:attrNameLst>
                                      </p:cBhvr>
                                      <p:to>
                                        <p:strVal val="visible"/>
                                      </p:to>
                                    </p:set>
                                    <p:animEffect transition="in" filter="wipe(up)">
                                      <p:cBhvr>
                                        <p:cTn id="20" dur="500"/>
                                        <p:tgtEl>
                                          <p:spTgt spid="1767432"/>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767434"/>
                                        </p:tgtEl>
                                        <p:attrNameLst>
                                          <p:attrName>style.visibility</p:attrName>
                                        </p:attrNameLst>
                                      </p:cBhvr>
                                      <p:to>
                                        <p:strVal val="visible"/>
                                      </p:to>
                                    </p:set>
                                    <p:animEffect transition="in" filter="dissolve">
                                      <p:cBhvr>
                                        <p:cTn id="25" dur="500"/>
                                        <p:tgtEl>
                                          <p:spTgt spid="1767434"/>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767435"/>
                                        </p:tgtEl>
                                        <p:attrNameLst>
                                          <p:attrName>style.visibility</p:attrName>
                                        </p:attrNameLst>
                                      </p:cBhvr>
                                      <p:to>
                                        <p:strVal val="visible"/>
                                      </p:to>
                                    </p:set>
                                    <p:animEffect transition="in" filter="dissolve">
                                      <p:cBhvr>
                                        <p:cTn id="28" dur="500"/>
                                        <p:tgtEl>
                                          <p:spTgt spid="1767435"/>
                                        </p:tgtEl>
                                      </p:cBhvr>
                                    </p:animEffect>
                                  </p:childTnLst>
                                </p:cTn>
                              </p:par>
                              <p:par>
                                <p:cTn id="29" presetID="22" presetClass="entr" presetSubtype="1" fill="hold" nodeType="withEffect">
                                  <p:stCondLst>
                                    <p:cond delay="0"/>
                                  </p:stCondLst>
                                  <p:childTnLst>
                                    <p:set>
                                      <p:cBhvr>
                                        <p:cTn id="30" dur="1" fill="hold">
                                          <p:stCondLst>
                                            <p:cond delay="0"/>
                                          </p:stCondLst>
                                        </p:cTn>
                                        <p:tgtEl>
                                          <p:spTgt spid="1767437"/>
                                        </p:tgtEl>
                                        <p:attrNameLst>
                                          <p:attrName>style.visibility</p:attrName>
                                        </p:attrNameLst>
                                      </p:cBhvr>
                                      <p:to>
                                        <p:strVal val="visible"/>
                                      </p:to>
                                    </p:set>
                                    <p:animEffect transition="in" filter="wipe(up)">
                                      <p:cBhvr>
                                        <p:cTn id="31" dur="500"/>
                                        <p:tgtEl>
                                          <p:spTgt spid="1767437"/>
                                        </p:tgtEl>
                                      </p:cBhvr>
                                    </p:animEffect>
                                  </p:childTnLst>
                                </p:cTn>
                              </p:par>
                              <p:par>
                                <p:cTn id="32" presetID="22" presetClass="entr" presetSubtype="1" fill="hold" nodeType="withEffect">
                                  <p:stCondLst>
                                    <p:cond delay="0"/>
                                  </p:stCondLst>
                                  <p:childTnLst>
                                    <p:set>
                                      <p:cBhvr>
                                        <p:cTn id="33" dur="1" fill="hold">
                                          <p:stCondLst>
                                            <p:cond delay="0"/>
                                          </p:stCondLst>
                                        </p:cTn>
                                        <p:tgtEl>
                                          <p:spTgt spid="1767436"/>
                                        </p:tgtEl>
                                        <p:attrNameLst>
                                          <p:attrName>style.visibility</p:attrName>
                                        </p:attrNameLst>
                                      </p:cBhvr>
                                      <p:to>
                                        <p:strVal val="visible"/>
                                      </p:to>
                                    </p:set>
                                    <p:animEffect transition="in" filter="wipe(up)">
                                      <p:cBhvr>
                                        <p:cTn id="34" dur="500"/>
                                        <p:tgtEl>
                                          <p:spTgt spid="176743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xit" presetSubtype="0" fill="hold" grpId="1" nodeType="clickEffect">
                                  <p:stCondLst>
                                    <p:cond delay="0"/>
                                  </p:stCondLst>
                                  <p:childTnLst>
                                    <p:animEffect transition="out" filter="dissolve">
                                      <p:cBhvr>
                                        <p:cTn id="38" dur="500"/>
                                        <p:tgtEl>
                                          <p:spTgt spid="1767429"/>
                                        </p:tgtEl>
                                      </p:cBhvr>
                                    </p:animEffect>
                                    <p:set>
                                      <p:cBhvr>
                                        <p:cTn id="39" dur="1" fill="hold">
                                          <p:stCondLst>
                                            <p:cond delay="499"/>
                                          </p:stCondLst>
                                        </p:cTn>
                                        <p:tgtEl>
                                          <p:spTgt spid="1767429"/>
                                        </p:tgtEl>
                                        <p:attrNameLst>
                                          <p:attrName>style.visibility</p:attrName>
                                        </p:attrNameLst>
                                      </p:cBhvr>
                                      <p:to>
                                        <p:strVal val="hidden"/>
                                      </p:to>
                                    </p:set>
                                  </p:childTnLst>
                                </p:cTn>
                              </p:par>
                            </p:childTnLst>
                          </p:cTn>
                        </p:par>
                        <p:par>
                          <p:cTn id="40" fill="hold" nodeType="afterGroup">
                            <p:stCondLst>
                              <p:cond delay="500"/>
                            </p:stCondLst>
                            <p:childTnLst>
                              <p:par>
                                <p:cTn id="41" presetID="9" presetClass="exit" presetSubtype="0" fill="hold" nodeType="afterEffect">
                                  <p:stCondLst>
                                    <p:cond delay="0"/>
                                  </p:stCondLst>
                                  <p:childTnLst>
                                    <p:animEffect transition="out" filter="dissolve">
                                      <p:cBhvr>
                                        <p:cTn id="42" dur="500"/>
                                        <p:tgtEl>
                                          <p:spTgt spid="1767432"/>
                                        </p:tgtEl>
                                      </p:cBhvr>
                                    </p:animEffect>
                                    <p:set>
                                      <p:cBhvr>
                                        <p:cTn id="43" dur="1" fill="hold">
                                          <p:stCondLst>
                                            <p:cond delay="499"/>
                                          </p:stCondLst>
                                        </p:cTn>
                                        <p:tgtEl>
                                          <p:spTgt spid="176743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1767433"/>
                                        </p:tgtEl>
                                      </p:cBhvr>
                                    </p:animEffect>
                                    <p:set>
                                      <p:cBhvr>
                                        <p:cTn id="46" dur="1" fill="hold">
                                          <p:stCondLst>
                                            <p:cond delay="499"/>
                                          </p:stCondLst>
                                        </p:cTn>
                                        <p:tgtEl>
                                          <p:spTgt spid="1767433"/>
                                        </p:tgtEl>
                                        <p:attrNameLst>
                                          <p:attrName>style.visibility</p:attrName>
                                        </p:attrNameLst>
                                      </p:cBhvr>
                                      <p:to>
                                        <p:strVal val="hidden"/>
                                      </p:to>
                                    </p:set>
                                  </p:childTnLst>
                                </p:cTn>
                              </p:par>
                              <p:par>
                                <p:cTn id="47" presetID="9" presetClass="exit" presetSubtype="0" fill="hold" grpId="1" nodeType="withEffect">
                                  <p:stCondLst>
                                    <p:cond delay="0"/>
                                  </p:stCondLst>
                                  <p:childTnLst>
                                    <p:animEffect transition="out" filter="dissolve">
                                      <p:cBhvr>
                                        <p:cTn id="48" dur="500"/>
                                        <p:tgtEl>
                                          <p:spTgt spid="1767430"/>
                                        </p:tgtEl>
                                      </p:cBhvr>
                                    </p:animEffect>
                                    <p:set>
                                      <p:cBhvr>
                                        <p:cTn id="49" dur="1" fill="hold">
                                          <p:stCondLst>
                                            <p:cond delay="499"/>
                                          </p:stCondLst>
                                        </p:cTn>
                                        <p:tgtEl>
                                          <p:spTgt spid="1767430"/>
                                        </p:tgtEl>
                                        <p:attrNameLst>
                                          <p:attrName>style.visibility</p:attrName>
                                        </p:attrNameLst>
                                      </p:cBhvr>
                                      <p:to>
                                        <p:strVal val="hidden"/>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xit" presetSubtype="0" fill="hold" grpId="1" nodeType="clickEffect">
                                  <p:stCondLst>
                                    <p:cond delay="0"/>
                                  </p:stCondLst>
                                  <p:childTnLst>
                                    <p:animEffect transition="out" filter="dissolve">
                                      <p:cBhvr>
                                        <p:cTn id="53" dur="500"/>
                                        <p:tgtEl>
                                          <p:spTgt spid="1767434"/>
                                        </p:tgtEl>
                                      </p:cBhvr>
                                    </p:animEffect>
                                    <p:set>
                                      <p:cBhvr>
                                        <p:cTn id="54" dur="1" fill="hold">
                                          <p:stCondLst>
                                            <p:cond delay="499"/>
                                          </p:stCondLst>
                                        </p:cTn>
                                        <p:tgtEl>
                                          <p:spTgt spid="1767434"/>
                                        </p:tgtEl>
                                        <p:attrNameLst>
                                          <p:attrName>style.visibility</p:attrName>
                                        </p:attrNameLst>
                                      </p:cBhvr>
                                      <p:to>
                                        <p:strVal val="hidden"/>
                                      </p:to>
                                    </p:set>
                                  </p:childTnLst>
                                </p:cTn>
                              </p:par>
                            </p:childTnLst>
                          </p:cTn>
                        </p:par>
                        <p:par>
                          <p:cTn id="55" fill="hold" nodeType="afterGroup">
                            <p:stCondLst>
                              <p:cond delay="500"/>
                            </p:stCondLst>
                            <p:childTnLst>
                              <p:par>
                                <p:cTn id="56" presetID="9" presetClass="exit" presetSubtype="0" fill="hold" nodeType="afterEffect">
                                  <p:stCondLst>
                                    <p:cond delay="0"/>
                                  </p:stCondLst>
                                  <p:childTnLst>
                                    <p:animEffect transition="out" filter="dissolve">
                                      <p:cBhvr>
                                        <p:cTn id="57" dur="500"/>
                                        <p:tgtEl>
                                          <p:spTgt spid="1767436"/>
                                        </p:tgtEl>
                                      </p:cBhvr>
                                    </p:animEffect>
                                    <p:set>
                                      <p:cBhvr>
                                        <p:cTn id="58" dur="1" fill="hold">
                                          <p:stCondLst>
                                            <p:cond delay="499"/>
                                          </p:stCondLst>
                                        </p:cTn>
                                        <p:tgtEl>
                                          <p:spTgt spid="1767436"/>
                                        </p:tgtEl>
                                        <p:attrNameLst>
                                          <p:attrName>style.visibility</p:attrName>
                                        </p:attrNameLst>
                                      </p:cBhvr>
                                      <p:to>
                                        <p:strVal val="hidden"/>
                                      </p:to>
                                    </p:set>
                                  </p:childTnLst>
                                </p:cTn>
                              </p:par>
                              <p:par>
                                <p:cTn id="59" presetID="9" presetClass="exit" presetSubtype="0" fill="hold" nodeType="withEffect">
                                  <p:stCondLst>
                                    <p:cond delay="0"/>
                                  </p:stCondLst>
                                  <p:childTnLst>
                                    <p:animEffect transition="out" filter="dissolve">
                                      <p:cBhvr>
                                        <p:cTn id="60" dur="500"/>
                                        <p:tgtEl>
                                          <p:spTgt spid="1767437"/>
                                        </p:tgtEl>
                                      </p:cBhvr>
                                    </p:animEffect>
                                    <p:set>
                                      <p:cBhvr>
                                        <p:cTn id="61" dur="1" fill="hold">
                                          <p:stCondLst>
                                            <p:cond delay="499"/>
                                          </p:stCondLst>
                                        </p:cTn>
                                        <p:tgtEl>
                                          <p:spTgt spid="1767437"/>
                                        </p:tgtEl>
                                        <p:attrNameLst>
                                          <p:attrName>style.visibility</p:attrName>
                                        </p:attrNameLst>
                                      </p:cBhvr>
                                      <p:to>
                                        <p:strVal val="hidden"/>
                                      </p:to>
                                    </p:set>
                                  </p:childTnLst>
                                </p:cTn>
                              </p:par>
                              <p:par>
                                <p:cTn id="62" presetID="9" presetClass="exit" presetSubtype="0" fill="hold" grpId="1" nodeType="withEffect">
                                  <p:stCondLst>
                                    <p:cond delay="0"/>
                                  </p:stCondLst>
                                  <p:childTnLst>
                                    <p:animEffect transition="out" filter="dissolve">
                                      <p:cBhvr>
                                        <p:cTn id="63" dur="500"/>
                                        <p:tgtEl>
                                          <p:spTgt spid="1767435"/>
                                        </p:tgtEl>
                                      </p:cBhvr>
                                    </p:animEffect>
                                    <p:set>
                                      <p:cBhvr>
                                        <p:cTn id="64" dur="1" fill="hold">
                                          <p:stCondLst>
                                            <p:cond delay="499"/>
                                          </p:stCondLst>
                                        </p:cTn>
                                        <p:tgtEl>
                                          <p:spTgt spid="1767435"/>
                                        </p:tgtEl>
                                        <p:attrNameLst>
                                          <p:attrName>style.visibility</p:attrName>
                                        </p:attrNameLst>
                                      </p:cBhvr>
                                      <p:to>
                                        <p:strVal val="hidden"/>
                                      </p:to>
                                    </p:set>
                                  </p:childTnLst>
                                </p:cTn>
                              </p:par>
                            </p:childTnLst>
                          </p:cTn>
                        </p:par>
                        <p:par>
                          <p:cTn id="65" fill="hold" nodeType="afterGroup">
                            <p:stCondLst>
                              <p:cond delay="1000"/>
                            </p:stCondLst>
                            <p:childTnLst>
                              <p:par>
                                <p:cTn id="66" presetID="9" presetClass="exit" presetSubtype="0" fill="hold" grpId="1" nodeType="afterEffect">
                                  <p:stCondLst>
                                    <p:cond delay="0"/>
                                  </p:stCondLst>
                                  <p:childTnLst>
                                    <p:animEffect transition="out" filter="dissolve">
                                      <p:cBhvr>
                                        <p:cTn id="67" dur="500"/>
                                        <p:tgtEl>
                                          <p:spTgt spid="1767431"/>
                                        </p:tgtEl>
                                      </p:cBhvr>
                                    </p:animEffect>
                                    <p:set>
                                      <p:cBhvr>
                                        <p:cTn id="68" dur="1" fill="hold">
                                          <p:stCondLst>
                                            <p:cond delay="499"/>
                                          </p:stCondLst>
                                        </p:cTn>
                                        <p:tgtEl>
                                          <p:spTgt spid="17674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7429" grpId="0" animBg="1"/>
      <p:bldP spid="1767429" grpId="1" animBg="1"/>
      <p:bldP spid="1767430" grpId="0" animBg="1"/>
      <p:bldP spid="1767430" grpId="1" animBg="1"/>
      <p:bldP spid="1767431" grpId="0" animBg="1"/>
      <p:bldP spid="1767431" grpId="1" animBg="1"/>
      <p:bldP spid="1767434" grpId="0" animBg="1"/>
      <p:bldP spid="1767434" grpId="1" animBg="1"/>
      <p:bldP spid="1767435" grpId="0" animBg="1"/>
      <p:bldP spid="1767435" grpId="1"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2" name="Rectangle 4"/>
          <p:cNvSpPr>
            <a:spLocks noChangeArrowheads="1"/>
          </p:cNvSpPr>
          <p:nvPr/>
        </p:nvSpPr>
        <p:spPr bwMode="auto">
          <a:xfrm>
            <a:off x="611188" y="1341438"/>
            <a:ext cx="8353425"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_tradnl" altLang="es-ES" sz="2400" dirty="0">
                <a:solidFill>
                  <a:srgbClr val="993300"/>
                </a:solidFill>
              </a:rPr>
              <a:t>Se suelen cargar como módulos</a:t>
            </a:r>
          </a:p>
          <a:p>
            <a:pPr lvl="1" eaLnBrk="1" hangingPunct="1"/>
            <a:r>
              <a:rPr lang="es-ES_tradnl" altLang="es-ES" sz="2000" dirty="0">
                <a:solidFill>
                  <a:srgbClr val="993300"/>
                </a:solidFill>
              </a:rPr>
              <a:t>Gestores de dispositivos</a:t>
            </a:r>
          </a:p>
          <a:p>
            <a:pPr lvl="1" eaLnBrk="1" hangingPunct="1"/>
            <a:r>
              <a:rPr lang="es-ES_tradnl" altLang="es-ES" sz="2000" dirty="0">
                <a:solidFill>
                  <a:srgbClr val="993300"/>
                </a:solidFill>
              </a:rPr>
              <a:t>Sistemas de archivos</a:t>
            </a:r>
          </a:p>
          <a:p>
            <a:pPr lvl="1" eaLnBrk="1" hangingPunct="1"/>
            <a:r>
              <a:rPr lang="es-ES_tradnl" altLang="es-ES" sz="2000" dirty="0">
                <a:solidFill>
                  <a:srgbClr val="993300"/>
                </a:solidFill>
              </a:rPr>
              <a:t>…</a:t>
            </a:r>
          </a:p>
          <a:p>
            <a:pPr eaLnBrk="1" hangingPunct="1"/>
            <a:r>
              <a:rPr lang="es-ES_tradnl" altLang="es-ES" sz="2400" dirty="0">
                <a:solidFill>
                  <a:srgbClr val="993300"/>
                </a:solidFill>
              </a:rPr>
              <a:t>Procesos de usuario pueden cargar/descargar módulos:</a:t>
            </a:r>
          </a:p>
          <a:p>
            <a:pPr lvl="1" eaLnBrk="1" hangingPunct="1"/>
            <a:r>
              <a:rPr lang="es-ES_tradnl" altLang="es-ES" sz="2000" b="1" dirty="0" err="1">
                <a:solidFill>
                  <a:srgbClr val="993300"/>
                </a:solidFill>
              </a:rPr>
              <a:t>insprobe</a:t>
            </a:r>
            <a:r>
              <a:rPr lang="es-ES_tradnl" altLang="es-ES" sz="2000" dirty="0">
                <a:solidFill>
                  <a:srgbClr val="993300"/>
                </a:solidFill>
              </a:rPr>
              <a:t>: carga un módulo en el núcleo</a:t>
            </a:r>
          </a:p>
          <a:p>
            <a:pPr lvl="1" eaLnBrk="1" hangingPunct="1"/>
            <a:r>
              <a:rPr lang="es-ES_tradnl" altLang="es-ES" sz="2000" b="1" dirty="0" err="1">
                <a:solidFill>
                  <a:srgbClr val="993300"/>
                </a:solidFill>
              </a:rPr>
              <a:t>rmmod</a:t>
            </a:r>
            <a:r>
              <a:rPr lang="es-ES_tradnl" altLang="es-ES" sz="2000" dirty="0">
                <a:solidFill>
                  <a:srgbClr val="993300"/>
                </a:solidFill>
              </a:rPr>
              <a:t>: elimina un módulo del núcleo</a:t>
            </a:r>
          </a:p>
          <a:p>
            <a:pPr lvl="1" eaLnBrk="1" hangingPunct="1"/>
            <a:r>
              <a:rPr lang="es-ES_tradnl" altLang="es-ES" sz="2000" b="1" dirty="0" err="1">
                <a:solidFill>
                  <a:srgbClr val="993300"/>
                </a:solidFill>
              </a:rPr>
              <a:t>modprobe</a:t>
            </a:r>
            <a:r>
              <a:rPr lang="es-ES_tradnl" altLang="es-ES" sz="2000" dirty="0">
                <a:solidFill>
                  <a:srgbClr val="993300"/>
                </a:solidFill>
              </a:rPr>
              <a:t>: gestión de módulos</a:t>
            </a:r>
          </a:p>
        </p:txBody>
      </p:sp>
      <p:sp>
        <p:nvSpPr>
          <p:cNvPr id="1769477" name="Text Box 5"/>
          <p:cNvSpPr txBox="1">
            <a:spLocks noChangeArrowheads="1"/>
          </p:cNvSpPr>
          <p:nvPr/>
        </p:nvSpPr>
        <p:spPr bwMode="auto">
          <a:xfrm>
            <a:off x="1908175" y="4868863"/>
            <a:ext cx="6119813" cy="1187450"/>
          </a:xfrm>
          <a:prstGeom prst="rect">
            <a:avLst/>
          </a:prstGeom>
          <a:solidFill>
            <a:srgbClr val="CCFFFF"/>
          </a:solidFill>
          <a:ln>
            <a:noFill/>
          </a:ln>
          <a:effectLst>
            <a:outerShdw dist="107763" dir="2700000" algn="ctr" rotWithShape="0">
              <a:schemeClr val="bg2">
                <a:alpha val="50000"/>
              </a:schemeClr>
            </a:outerShdw>
          </a:effectLst>
          <a:extLst>
            <a:ext uri="{91240B29-F687-4F45-9708-019B960494DF}">
              <a14:hiddenLine xmlns:a14="http://schemas.microsoft.com/office/drawing/2010/main" w="12700" algn="ctr">
                <a:solidFill>
                  <a:srgbClr val="000000"/>
                </a:solidFill>
                <a:miter lim="800000"/>
                <a:headEnd/>
                <a:tailEnd type="none" w="lg" len="med"/>
              </a14:hiddenLine>
            </a:ext>
          </a:extLst>
        </p:spPr>
        <p:txBody>
          <a:bodyPr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b="1">
                <a:solidFill>
                  <a:schemeClr val="tx1"/>
                </a:solidFill>
              </a:rPr>
              <a:t>Linux Kernel Development, 2ª Edición</a:t>
            </a:r>
          </a:p>
          <a:p>
            <a:pPr algn="ctr" eaLnBrk="1" hangingPunct="1">
              <a:spcBef>
                <a:spcPct val="0"/>
              </a:spcBef>
              <a:buFontTx/>
              <a:buNone/>
            </a:pPr>
            <a:r>
              <a:rPr lang="es-ES" altLang="es-ES" sz="2400">
                <a:solidFill>
                  <a:schemeClr val="tx1"/>
                </a:solidFill>
              </a:rPr>
              <a:t>Robert Love</a:t>
            </a:r>
          </a:p>
          <a:p>
            <a:pPr algn="ctr" eaLnBrk="1" hangingPunct="1">
              <a:spcBef>
                <a:spcPct val="0"/>
              </a:spcBef>
              <a:buFontTx/>
              <a:buNone/>
            </a:pPr>
            <a:r>
              <a:rPr lang="es-ES" altLang="es-ES" sz="2400">
                <a:solidFill>
                  <a:schemeClr val="tx1"/>
                </a:solidFill>
              </a:rPr>
              <a:t>Novel Press</a:t>
            </a:r>
          </a:p>
        </p:txBody>
      </p:sp>
      <p:sp>
        <p:nvSpPr>
          <p:cNvPr id="7" name="1 Título"/>
          <p:cNvSpPr>
            <a:spLocks noGrp="1"/>
          </p:cNvSpPr>
          <p:nvPr>
            <p:ph type="title"/>
          </p:nvPr>
        </p:nvSpPr>
        <p:spPr>
          <a:xfrm>
            <a:off x="457200" y="274638"/>
            <a:ext cx="8229600" cy="634082"/>
          </a:xfrm>
        </p:spPr>
        <p:txBody>
          <a:bodyPr>
            <a:normAutofit fontScale="90000"/>
          </a:bodyPr>
          <a:lstStyle/>
          <a:p>
            <a:r>
              <a:rPr lang="en-GB" dirty="0" err="1" smtClean="0"/>
              <a:t>Ejemplos</a:t>
            </a:r>
            <a:r>
              <a:rPr lang="en-GB" dirty="0" smtClean="0"/>
              <a:t>: LINUX</a:t>
            </a:r>
            <a:endParaRPr lang="en-GB" dirty="0"/>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96</a:t>
            </a:fld>
            <a:endParaRPr lang="es-ES" dirty="0"/>
          </a:p>
        </p:txBody>
      </p:sp>
    </p:spTree>
    <p:extLst>
      <p:ext uri="{BB962C8B-B14F-4D97-AF65-F5344CB8AC3E}">
        <p14:creationId xmlns:p14="http://schemas.microsoft.com/office/powerpoint/2010/main" val="32728127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769477"/>
                                        </p:tgtEl>
                                        <p:attrNameLst>
                                          <p:attrName>style.visibility</p:attrName>
                                        </p:attrNameLst>
                                      </p:cBhvr>
                                      <p:to>
                                        <p:strVal val="visible"/>
                                      </p:to>
                                    </p:set>
                                    <p:anim calcmode="lin" valueType="num">
                                      <p:cBhvr>
                                        <p:cTn id="7" dur="500" fill="hold"/>
                                        <p:tgtEl>
                                          <p:spTgt spid="1769477"/>
                                        </p:tgtEl>
                                        <p:attrNameLst>
                                          <p:attrName>ppt_w</p:attrName>
                                        </p:attrNameLst>
                                      </p:cBhvr>
                                      <p:tavLst>
                                        <p:tav tm="0">
                                          <p:val>
                                            <p:fltVal val="0"/>
                                          </p:val>
                                        </p:tav>
                                        <p:tav tm="100000">
                                          <p:val>
                                            <p:strVal val="#ppt_w"/>
                                          </p:val>
                                        </p:tav>
                                      </p:tavLst>
                                    </p:anim>
                                    <p:anim calcmode="lin" valueType="num">
                                      <p:cBhvr>
                                        <p:cTn id="8" dur="500" fill="hold"/>
                                        <p:tgtEl>
                                          <p:spTgt spid="17694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9477"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0" name="Rectangle 4"/>
          <p:cNvSpPr>
            <a:spLocks noChangeArrowheads="1"/>
          </p:cNvSpPr>
          <p:nvPr/>
        </p:nvSpPr>
        <p:spPr bwMode="auto">
          <a:xfrm>
            <a:off x="611188" y="1341438"/>
            <a:ext cx="8208962"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44500" indent="-444500">
              <a:spcBef>
                <a:spcPct val="20000"/>
              </a:spcBef>
              <a:buFont typeface="Wingdings" panose="05000000000000000000" pitchFamily="2" charset="2"/>
              <a:buChar char="v"/>
              <a:tabLst>
                <a:tab pos="444500" algn="l"/>
                <a:tab pos="627063" algn="l"/>
                <a:tab pos="4127500" algn="l"/>
              </a:tabLst>
              <a:defRPr sz="3200">
                <a:solidFill>
                  <a:srgbClr val="000099"/>
                </a:solidFill>
                <a:latin typeface="Arial" panose="020B0604020202020204" pitchFamily="34" charset="0"/>
              </a:defRPr>
            </a:lvl1pPr>
            <a:lvl2pPr marL="627063" indent="273050">
              <a:spcBef>
                <a:spcPct val="20000"/>
              </a:spcBef>
              <a:buFont typeface="Wingdings" panose="05000000000000000000" pitchFamily="2" charset="2"/>
              <a:buChar char="Ø"/>
              <a:tabLst>
                <a:tab pos="444500" algn="l"/>
                <a:tab pos="627063" algn="l"/>
                <a:tab pos="4127500" algn="l"/>
              </a:tabLst>
              <a:defRPr sz="2800">
                <a:solidFill>
                  <a:srgbClr val="000099"/>
                </a:solidFill>
                <a:latin typeface="Arial" panose="020B0604020202020204" pitchFamily="34" charset="0"/>
              </a:defRPr>
            </a:lvl2pPr>
            <a:lvl3pPr marL="1143000" indent="-228600">
              <a:spcBef>
                <a:spcPct val="20000"/>
              </a:spcBef>
              <a:buChar char="•"/>
              <a:tabLst>
                <a:tab pos="444500" algn="l"/>
                <a:tab pos="627063" algn="l"/>
                <a:tab pos="4127500" algn="l"/>
              </a:tabLst>
              <a:defRPr sz="2400">
                <a:solidFill>
                  <a:srgbClr val="000099"/>
                </a:solidFill>
                <a:latin typeface="Arial" panose="020B0604020202020204" pitchFamily="34" charset="0"/>
              </a:defRPr>
            </a:lvl3pPr>
            <a:lvl4pPr marL="16002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4pPr>
            <a:lvl5pPr marL="2057400" indent="-228600">
              <a:spcBef>
                <a:spcPct val="20000"/>
              </a:spcBef>
              <a:buChar char="»"/>
              <a:tabLst>
                <a:tab pos="444500" algn="l"/>
                <a:tab pos="627063" algn="l"/>
                <a:tab pos="4127500" algn="l"/>
              </a:tabLst>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tabLst>
                <a:tab pos="444500" algn="l"/>
                <a:tab pos="627063" algn="l"/>
                <a:tab pos="4127500" algn="l"/>
              </a:tabLst>
              <a:defRPr sz="2000">
                <a:solidFill>
                  <a:srgbClr val="000099"/>
                </a:solidFill>
                <a:latin typeface="Arial" panose="020B0604020202020204" pitchFamily="34" charset="0"/>
              </a:defRPr>
            </a:lvl9pPr>
          </a:lstStyle>
          <a:p>
            <a:pPr eaLnBrk="1" hangingPunct="1"/>
            <a:r>
              <a:rPr lang="es-ES_tradnl" altLang="es-ES" sz="2400"/>
              <a:t>Combina modelos micronúcleo y monolítico</a:t>
            </a:r>
          </a:p>
          <a:p>
            <a:pPr lvl="1" eaLnBrk="1" hangingPunct="1"/>
            <a:endParaRPr lang="es-ES_tradnl" altLang="es-ES" sz="2000"/>
          </a:p>
          <a:p>
            <a:pPr eaLnBrk="1" hangingPunct="1"/>
            <a:endParaRPr lang="es-ES_tradnl" altLang="es-ES" sz="2400"/>
          </a:p>
        </p:txBody>
      </p:sp>
      <p:sp>
        <p:nvSpPr>
          <p:cNvPr id="1753109" name="Rectangle 21"/>
          <p:cNvSpPr>
            <a:spLocks noChangeArrowheads="1"/>
          </p:cNvSpPr>
          <p:nvPr/>
        </p:nvSpPr>
        <p:spPr bwMode="auto">
          <a:xfrm>
            <a:off x="2989263" y="1989138"/>
            <a:ext cx="1511300" cy="647700"/>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Procesos de</a:t>
            </a:r>
            <a:br>
              <a:rPr lang="es-ES" altLang="es-ES" sz="1800">
                <a:solidFill>
                  <a:schemeClr val="tx1"/>
                </a:solidFill>
              </a:rPr>
            </a:br>
            <a:r>
              <a:rPr lang="es-ES" altLang="es-ES" sz="1800">
                <a:solidFill>
                  <a:schemeClr val="tx1"/>
                </a:solidFill>
              </a:rPr>
              <a:t>Servicios</a:t>
            </a:r>
          </a:p>
        </p:txBody>
      </p:sp>
      <p:sp>
        <p:nvSpPr>
          <p:cNvPr id="1753110" name="Rectangle 22"/>
          <p:cNvSpPr>
            <a:spLocks noChangeArrowheads="1"/>
          </p:cNvSpPr>
          <p:nvPr/>
        </p:nvSpPr>
        <p:spPr bwMode="auto">
          <a:xfrm>
            <a:off x="4860925" y="1989138"/>
            <a:ext cx="1511300" cy="647700"/>
          </a:xfrm>
          <a:prstGeom prst="rect">
            <a:avLst/>
          </a:prstGeom>
          <a:solidFill>
            <a:srgbClr val="FFFFFF"/>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FFFF"/>
            </a:extrusionClr>
            <a:contourClr>
              <a:srgbClr val="FFFFF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Aplicaciones</a:t>
            </a:r>
            <a:br>
              <a:rPr lang="es-ES" altLang="es-ES" sz="1800">
                <a:solidFill>
                  <a:schemeClr val="tx1"/>
                </a:solidFill>
              </a:rPr>
            </a:br>
            <a:r>
              <a:rPr lang="es-ES" altLang="es-ES" sz="1800">
                <a:solidFill>
                  <a:schemeClr val="tx1"/>
                </a:solidFill>
              </a:rPr>
              <a:t>de usuario</a:t>
            </a:r>
          </a:p>
        </p:txBody>
      </p:sp>
      <p:sp>
        <p:nvSpPr>
          <p:cNvPr id="1753111" name="Rectangle 23"/>
          <p:cNvSpPr>
            <a:spLocks noChangeArrowheads="1"/>
          </p:cNvSpPr>
          <p:nvPr/>
        </p:nvSpPr>
        <p:spPr bwMode="auto">
          <a:xfrm>
            <a:off x="3060700" y="3141663"/>
            <a:ext cx="3311525" cy="431800"/>
          </a:xfrm>
          <a:prstGeom prst="rect">
            <a:avLst/>
          </a:prstGeom>
          <a:solidFill>
            <a:srgbClr val="00FFFF"/>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00FFFF"/>
            </a:extrusionClr>
            <a:contourClr>
              <a:srgbClr val="00FFFF"/>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Librerías del sistema (DLL’s)</a:t>
            </a:r>
          </a:p>
        </p:txBody>
      </p:sp>
      <p:sp>
        <p:nvSpPr>
          <p:cNvPr id="1753112" name="Rectangle 24"/>
          <p:cNvSpPr>
            <a:spLocks noChangeArrowheads="1"/>
          </p:cNvSpPr>
          <p:nvPr/>
        </p:nvSpPr>
        <p:spPr bwMode="auto">
          <a:xfrm>
            <a:off x="6805613" y="1989138"/>
            <a:ext cx="1511300" cy="647700"/>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Subsistemas</a:t>
            </a:r>
            <a:br>
              <a:rPr lang="es-ES" altLang="es-ES" sz="1800">
                <a:solidFill>
                  <a:schemeClr val="tx1"/>
                </a:solidFill>
              </a:rPr>
            </a:br>
            <a:r>
              <a:rPr lang="es-ES" altLang="es-ES" sz="1800">
                <a:solidFill>
                  <a:schemeClr val="tx1"/>
                </a:solidFill>
              </a:rPr>
              <a:t>de entorno</a:t>
            </a:r>
          </a:p>
        </p:txBody>
      </p:sp>
      <p:sp>
        <p:nvSpPr>
          <p:cNvPr id="1753113" name="Rectangle 25"/>
          <p:cNvSpPr>
            <a:spLocks noChangeArrowheads="1"/>
          </p:cNvSpPr>
          <p:nvPr/>
        </p:nvSpPr>
        <p:spPr bwMode="auto">
          <a:xfrm>
            <a:off x="323850" y="1989138"/>
            <a:ext cx="2232025" cy="647700"/>
          </a:xfrm>
          <a:prstGeom prst="rect">
            <a:avLst/>
          </a:prstGeom>
          <a:solidFill>
            <a:srgbClr val="CCFFCC"/>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CCFFCC"/>
            </a:extrusionClr>
            <a:contourClr>
              <a:srgbClr val="CCFFCC"/>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Procesos de Soporte </a:t>
            </a:r>
            <a:br>
              <a:rPr lang="es-ES" altLang="es-ES" sz="1800">
                <a:solidFill>
                  <a:schemeClr val="tx1"/>
                </a:solidFill>
              </a:rPr>
            </a:br>
            <a:r>
              <a:rPr lang="es-ES" altLang="es-ES" sz="1800">
                <a:solidFill>
                  <a:schemeClr val="tx1"/>
                </a:solidFill>
              </a:rPr>
              <a:t>del Sistema</a:t>
            </a:r>
          </a:p>
        </p:txBody>
      </p:sp>
      <p:sp>
        <p:nvSpPr>
          <p:cNvPr id="1753114" name="Line 26"/>
          <p:cNvSpPr>
            <a:spLocks noChangeShapeType="1"/>
          </p:cNvSpPr>
          <p:nvPr/>
        </p:nvSpPr>
        <p:spPr bwMode="auto">
          <a:xfrm>
            <a:off x="539750" y="4005263"/>
            <a:ext cx="842486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753115" name="Rectangle 27"/>
          <p:cNvSpPr>
            <a:spLocks noChangeArrowheads="1"/>
          </p:cNvSpPr>
          <p:nvPr/>
        </p:nvSpPr>
        <p:spPr bwMode="auto">
          <a:xfrm>
            <a:off x="755650" y="5805488"/>
            <a:ext cx="3600450" cy="431800"/>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Hardware Abstraction Layer (HAL)</a:t>
            </a:r>
          </a:p>
        </p:txBody>
      </p:sp>
      <p:sp>
        <p:nvSpPr>
          <p:cNvPr id="1753117" name="Rectangle 29"/>
          <p:cNvSpPr>
            <a:spLocks noChangeArrowheads="1"/>
          </p:cNvSpPr>
          <p:nvPr/>
        </p:nvSpPr>
        <p:spPr bwMode="auto">
          <a:xfrm>
            <a:off x="755650" y="5157788"/>
            <a:ext cx="1511300" cy="647700"/>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Kernel</a:t>
            </a:r>
          </a:p>
        </p:txBody>
      </p:sp>
      <p:sp>
        <p:nvSpPr>
          <p:cNvPr id="1753118" name="Rectangle 30"/>
          <p:cNvSpPr>
            <a:spLocks noChangeArrowheads="1"/>
          </p:cNvSpPr>
          <p:nvPr/>
        </p:nvSpPr>
        <p:spPr bwMode="auto">
          <a:xfrm>
            <a:off x="2268538" y="5157788"/>
            <a:ext cx="2087562" cy="647700"/>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Gestores de</a:t>
            </a:r>
            <a:br>
              <a:rPr lang="es-ES" altLang="es-ES" sz="1800">
                <a:solidFill>
                  <a:schemeClr val="tx1"/>
                </a:solidFill>
              </a:rPr>
            </a:br>
            <a:r>
              <a:rPr lang="es-ES" altLang="es-ES" sz="1800">
                <a:solidFill>
                  <a:schemeClr val="tx1"/>
                </a:solidFill>
              </a:rPr>
              <a:t>Dispositivos</a:t>
            </a:r>
          </a:p>
        </p:txBody>
      </p:sp>
      <p:sp>
        <p:nvSpPr>
          <p:cNvPr id="1753119" name="Rectangle 31"/>
          <p:cNvSpPr>
            <a:spLocks noChangeArrowheads="1"/>
          </p:cNvSpPr>
          <p:nvPr/>
        </p:nvSpPr>
        <p:spPr bwMode="auto">
          <a:xfrm>
            <a:off x="755650" y="4724400"/>
            <a:ext cx="3600450" cy="431800"/>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Executive</a:t>
            </a:r>
          </a:p>
        </p:txBody>
      </p:sp>
      <p:sp>
        <p:nvSpPr>
          <p:cNvPr id="1753120" name="Rectangle 32"/>
          <p:cNvSpPr>
            <a:spLocks noChangeArrowheads="1"/>
          </p:cNvSpPr>
          <p:nvPr/>
        </p:nvSpPr>
        <p:spPr bwMode="auto">
          <a:xfrm>
            <a:off x="4932363" y="5157788"/>
            <a:ext cx="3600450" cy="647700"/>
          </a:xfrm>
          <a:prstGeom prst="rect">
            <a:avLst/>
          </a:prstGeom>
          <a:solidFill>
            <a:srgbClr val="FFCC99"/>
          </a:solidFill>
          <a:ln w="9525">
            <a:miter lim="800000"/>
            <a:headEnd/>
            <a:tailEnd/>
          </a:ln>
          <a:scene3d>
            <a:camera prst="legacyObliqueTopRight"/>
            <a:lightRig rig="legacyFlat3" dir="b"/>
          </a:scene3d>
          <a:sp3d extrusionH="201600" prstMaterial="legacyMatte">
            <a:bevelT w="13500" h="13500" prst="angle"/>
            <a:bevelB w="13500" h="13500" prst="angle"/>
            <a:extrusionClr>
              <a:srgbClr val="FFCC99"/>
            </a:extrusionClr>
            <a:contourClr>
              <a:srgbClr val="FFCC99"/>
            </a:contourClr>
          </a:sp3d>
        </p:spPr>
        <p:txBody>
          <a:bodyPr wrap="none" lIns="90000" tIns="46800" rIns="90000" bIns="46800" anchor="ctr">
            <a:flatTx/>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800">
                <a:solidFill>
                  <a:schemeClr val="tx1"/>
                </a:solidFill>
              </a:rPr>
              <a:t>Interfaz Gráfica de Usuario</a:t>
            </a:r>
          </a:p>
        </p:txBody>
      </p:sp>
      <p:sp>
        <p:nvSpPr>
          <p:cNvPr id="1753121" name="Text Box 33"/>
          <p:cNvSpPr txBox="1">
            <a:spLocks noChangeArrowheads="1"/>
          </p:cNvSpPr>
          <p:nvPr/>
        </p:nvSpPr>
        <p:spPr bwMode="auto">
          <a:xfrm>
            <a:off x="7667625" y="3616325"/>
            <a:ext cx="14112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Modo usuario</a:t>
            </a:r>
          </a:p>
        </p:txBody>
      </p:sp>
      <p:sp>
        <p:nvSpPr>
          <p:cNvPr id="1753122" name="Text Box 34"/>
          <p:cNvSpPr txBox="1">
            <a:spLocks noChangeArrowheads="1"/>
          </p:cNvSpPr>
          <p:nvPr/>
        </p:nvSpPr>
        <p:spPr bwMode="auto">
          <a:xfrm>
            <a:off x="7707313" y="4029075"/>
            <a:ext cx="13430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1600">
                <a:solidFill>
                  <a:schemeClr val="tx1"/>
                </a:solidFill>
              </a:rPr>
              <a:t>Modo núcleo</a:t>
            </a:r>
          </a:p>
        </p:txBody>
      </p:sp>
      <p:sp>
        <p:nvSpPr>
          <p:cNvPr id="1753123" name="Line 35"/>
          <p:cNvSpPr>
            <a:spLocks noChangeShapeType="1"/>
          </p:cNvSpPr>
          <p:nvPr/>
        </p:nvSpPr>
        <p:spPr bwMode="auto">
          <a:xfrm>
            <a:off x="1439863" y="2636838"/>
            <a:ext cx="0" cy="1368425"/>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753124" name="Line 36"/>
          <p:cNvSpPr>
            <a:spLocks noChangeShapeType="1"/>
          </p:cNvSpPr>
          <p:nvPr/>
        </p:nvSpPr>
        <p:spPr bwMode="auto">
          <a:xfrm>
            <a:off x="7596188" y="2636838"/>
            <a:ext cx="0" cy="1368425"/>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753125" name="Line 37"/>
          <p:cNvSpPr>
            <a:spLocks noChangeShapeType="1"/>
          </p:cNvSpPr>
          <p:nvPr/>
        </p:nvSpPr>
        <p:spPr bwMode="auto">
          <a:xfrm>
            <a:off x="3706813" y="2636838"/>
            <a:ext cx="0" cy="504825"/>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753126" name="Line 38"/>
          <p:cNvSpPr>
            <a:spLocks noChangeShapeType="1"/>
          </p:cNvSpPr>
          <p:nvPr/>
        </p:nvSpPr>
        <p:spPr bwMode="auto">
          <a:xfrm>
            <a:off x="5580063" y="2636838"/>
            <a:ext cx="0" cy="504825"/>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753127" name="Line 39"/>
          <p:cNvSpPr>
            <a:spLocks noChangeShapeType="1"/>
          </p:cNvSpPr>
          <p:nvPr/>
        </p:nvSpPr>
        <p:spPr bwMode="auto">
          <a:xfrm>
            <a:off x="4714875" y="3573463"/>
            <a:ext cx="0" cy="431800"/>
          </a:xfrm>
          <a:prstGeom prst="line">
            <a:avLst/>
          </a:prstGeom>
          <a:noFill/>
          <a:ln w="12700">
            <a:solidFill>
              <a:srgbClr val="000000"/>
            </a:solidFill>
            <a:round/>
            <a:headEnd/>
            <a:tailEnd type="stealth" w="lg" len="med"/>
          </a:ln>
          <a:extLst>
            <a:ext uri="{909E8E84-426E-40DD-AFC4-6F175D3DCCD1}">
              <a14:hiddenFill xmlns:a14="http://schemas.microsoft.com/office/drawing/2010/main">
                <a:noFill/>
              </a14:hiddenFill>
            </a:ext>
          </a:extLst>
        </p:spPr>
        <p:txBody>
          <a:bodyPr wrap="none" lIns="90000" tIns="46800" rIns="90000" bIns="46800" anchor="ctr"/>
          <a:lstStyle/>
          <a:p>
            <a:endParaRPr lang="es-ES"/>
          </a:p>
        </p:txBody>
      </p:sp>
      <p:sp>
        <p:nvSpPr>
          <p:cNvPr id="1753128" name="Text Box 40"/>
          <p:cNvSpPr txBox="1">
            <a:spLocks noChangeArrowheads="1"/>
          </p:cNvSpPr>
          <p:nvPr/>
        </p:nvSpPr>
        <p:spPr bwMode="auto">
          <a:xfrm>
            <a:off x="1908175" y="5516563"/>
            <a:ext cx="5616575" cy="1201737"/>
          </a:xfrm>
          <a:prstGeom prst="rect">
            <a:avLst/>
          </a:prstGeom>
          <a:solidFill>
            <a:srgbClr val="CCFFFF"/>
          </a:solidFill>
          <a:ln>
            <a:noFill/>
          </a:ln>
          <a:effectLst>
            <a:outerShdw dist="107763" dir="2700000" algn="ctr" rotWithShape="0">
              <a:schemeClr val="bg2">
                <a:alpha val="50000"/>
              </a:schemeClr>
            </a:outerShdw>
          </a:effectLst>
          <a:extLst>
            <a:ext uri="{91240B29-F687-4F45-9708-019B960494DF}">
              <a14:hiddenLine xmlns:a14="http://schemas.microsoft.com/office/drawing/2010/main" w="12700" algn="ctr">
                <a:solidFill>
                  <a:srgbClr val="000000"/>
                </a:solidFill>
                <a:miter lim="800000"/>
                <a:headEnd/>
                <a:tailEnd type="none" w="lg" len="med"/>
              </a14:hiddenLine>
            </a:ext>
          </a:extLst>
        </p:spPr>
        <p:txBody>
          <a:bodyPr lIns="90000" tIns="46800" rIns="90000" bIns="46800">
            <a:spAutoFit/>
          </a:bodyPr>
          <a:lstStyle>
            <a:lvl1pPr>
              <a:spcBef>
                <a:spcPct val="20000"/>
              </a:spcBef>
              <a:buFont typeface="Wingdings" panose="05000000000000000000" pitchFamily="2" charset="2"/>
              <a:buChar char="v"/>
              <a:defRPr sz="3200">
                <a:solidFill>
                  <a:srgbClr val="000099"/>
                </a:solidFill>
                <a:latin typeface="Arial" panose="020B0604020202020204" pitchFamily="34" charset="0"/>
              </a:defRPr>
            </a:lvl1pPr>
            <a:lvl2pPr marL="742950" indent="-285750">
              <a:spcBef>
                <a:spcPct val="20000"/>
              </a:spcBef>
              <a:buFont typeface="Wingdings" panose="05000000000000000000" pitchFamily="2" charset="2"/>
              <a:buChar char="Ø"/>
              <a:defRPr sz="2800">
                <a:solidFill>
                  <a:srgbClr val="000099"/>
                </a:solidFill>
                <a:latin typeface="Arial" panose="020B0604020202020204" pitchFamily="34" charset="0"/>
              </a:defRPr>
            </a:lvl2pPr>
            <a:lvl3pPr marL="1143000" indent="-228600">
              <a:spcBef>
                <a:spcPct val="20000"/>
              </a:spcBef>
              <a:buChar char="•"/>
              <a:defRPr sz="2400">
                <a:solidFill>
                  <a:srgbClr val="000099"/>
                </a:solidFill>
                <a:latin typeface="Arial" panose="020B0604020202020204" pitchFamily="34" charset="0"/>
              </a:defRPr>
            </a:lvl3pPr>
            <a:lvl4pPr marL="1600200" indent="-228600">
              <a:spcBef>
                <a:spcPct val="20000"/>
              </a:spcBef>
              <a:buChar char="–"/>
              <a:defRPr sz="2000">
                <a:solidFill>
                  <a:srgbClr val="000099"/>
                </a:solidFill>
                <a:latin typeface="Arial" panose="020B0604020202020204" pitchFamily="34" charset="0"/>
              </a:defRPr>
            </a:lvl4pPr>
            <a:lvl5pPr marL="2057400" indent="-228600">
              <a:spcBef>
                <a:spcPct val="20000"/>
              </a:spcBef>
              <a:buChar char="»"/>
              <a:defRPr sz="2000">
                <a:solidFill>
                  <a:srgbClr val="000099"/>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99"/>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99"/>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99"/>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99"/>
                </a:solidFill>
                <a:latin typeface="Arial" panose="020B0604020202020204" pitchFamily="34" charset="0"/>
              </a:defRPr>
            </a:lvl9pPr>
          </a:lstStyle>
          <a:p>
            <a:pPr algn="ctr" eaLnBrk="1" hangingPunct="1">
              <a:spcBef>
                <a:spcPct val="0"/>
              </a:spcBef>
              <a:buFontTx/>
              <a:buNone/>
            </a:pPr>
            <a:r>
              <a:rPr lang="es-ES" altLang="es-ES" sz="2400" b="1">
                <a:solidFill>
                  <a:schemeClr val="tx1"/>
                </a:solidFill>
              </a:rPr>
              <a:t>Windows Internals, 6th Edition</a:t>
            </a:r>
          </a:p>
          <a:p>
            <a:pPr algn="ctr" eaLnBrk="1" hangingPunct="1">
              <a:spcBef>
                <a:spcPct val="0"/>
              </a:spcBef>
              <a:buFontTx/>
              <a:buNone/>
            </a:pPr>
            <a:r>
              <a:rPr lang="es-ES" altLang="es-ES" sz="2400">
                <a:solidFill>
                  <a:schemeClr val="tx1"/>
                </a:solidFill>
              </a:rPr>
              <a:t>Mark E. Russinovich, David A. Solomon</a:t>
            </a:r>
          </a:p>
          <a:p>
            <a:pPr algn="ctr" eaLnBrk="1" hangingPunct="1">
              <a:spcBef>
                <a:spcPct val="0"/>
              </a:spcBef>
              <a:buFontTx/>
              <a:buNone/>
            </a:pPr>
            <a:r>
              <a:rPr lang="es-ES" altLang="es-ES" sz="2400">
                <a:solidFill>
                  <a:schemeClr val="tx1"/>
                </a:solidFill>
              </a:rPr>
              <a:t>Microsoft Press</a:t>
            </a:r>
          </a:p>
        </p:txBody>
      </p:sp>
      <p:sp>
        <p:nvSpPr>
          <p:cNvPr id="25" name="1 Título"/>
          <p:cNvSpPr>
            <a:spLocks noGrp="1"/>
          </p:cNvSpPr>
          <p:nvPr>
            <p:ph type="title"/>
          </p:nvPr>
        </p:nvSpPr>
        <p:spPr>
          <a:xfrm>
            <a:off x="457200" y="274638"/>
            <a:ext cx="8229600" cy="634082"/>
          </a:xfrm>
        </p:spPr>
        <p:txBody>
          <a:bodyPr>
            <a:normAutofit fontScale="90000"/>
          </a:bodyPr>
          <a:lstStyle/>
          <a:p>
            <a:r>
              <a:rPr lang="en-GB" dirty="0" err="1" smtClean="0"/>
              <a:t>Ejemplos</a:t>
            </a:r>
            <a:r>
              <a:rPr lang="en-GB" dirty="0" smtClean="0"/>
              <a:t>: Windows</a:t>
            </a:r>
            <a:endParaRPr lang="en-GB" dirty="0"/>
          </a:p>
        </p:txBody>
      </p:sp>
      <p:sp>
        <p:nvSpPr>
          <p:cNvPr id="3" name="Marcador de número de diapositiva 2"/>
          <p:cNvSpPr>
            <a:spLocks noGrp="1"/>
          </p:cNvSpPr>
          <p:nvPr>
            <p:ph type="sldNum" sz="quarter" idx="12"/>
          </p:nvPr>
        </p:nvSpPr>
        <p:spPr/>
        <p:txBody>
          <a:bodyPr/>
          <a:lstStyle/>
          <a:p>
            <a:fld id="{132FADFE-3B8F-471C-ABF0-DBC7717ECBBC}" type="slidenum">
              <a:rPr lang="es-ES" smtClean="0"/>
              <a:pPr/>
              <a:t>97</a:t>
            </a:fld>
            <a:endParaRPr lang="es-ES" dirty="0"/>
          </a:p>
        </p:txBody>
      </p:sp>
    </p:spTree>
    <p:extLst>
      <p:ext uri="{BB962C8B-B14F-4D97-AF65-F5344CB8AC3E}">
        <p14:creationId xmlns:p14="http://schemas.microsoft.com/office/powerpoint/2010/main" val="9351147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53109"/>
                                        </p:tgtEl>
                                        <p:attrNameLst>
                                          <p:attrName>style.visibility</p:attrName>
                                        </p:attrNameLst>
                                      </p:cBhvr>
                                      <p:to>
                                        <p:strVal val="visible"/>
                                      </p:to>
                                    </p:set>
                                    <p:animEffect transition="in" filter="dissolve">
                                      <p:cBhvr>
                                        <p:cTn id="7" dur="500"/>
                                        <p:tgtEl>
                                          <p:spTgt spid="1753109"/>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53110"/>
                                        </p:tgtEl>
                                        <p:attrNameLst>
                                          <p:attrName>style.visibility</p:attrName>
                                        </p:attrNameLst>
                                      </p:cBhvr>
                                      <p:to>
                                        <p:strVal val="visible"/>
                                      </p:to>
                                    </p:set>
                                    <p:animEffect transition="in" filter="dissolve">
                                      <p:cBhvr>
                                        <p:cTn id="10" dur="500"/>
                                        <p:tgtEl>
                                          <p:spTgt spid="1753110"/>
                                        </p:tgtEl>
                                      </p:cBhvr>
                                    </p:animEffect>
                                  </p:childTnLst>
                                </p:cTn>
                              </p:par>
                            </p:childTnLst>
                          </p:cTn>
                        </p:par>
                        <p:par>
                          <p:cTn id="11" fill="hold" nodeType="afterGroup">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1753113"/>
                                        </p:tgtEl>
                                        <p:attrNameLst>
                                          <p:attrName>style.visibility</p:attrName>
                                        </p:attrNameLst>
                                      </p:cBhvr>
                                      <p:to>
                                        <p:strVal val="visible"/>
                                      </p:to>
                                    </p:set>
                                    <p:animEffect transition="in" filter="dissolve">
                                      <p:cBhvr>
                                        <p:cTn id="14" dur="500"/>
                                        <p:tgtEl>
                                          <p:spTgt spid="1753113"/>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753111"/>
                                        </p:tgtEl>
                                        <p:attrNameLst>
                                          <p:attrName>style.visibility</p:attrName>
                                        </p:attrNameLst>
                                      </p:cBhvr>
                                      <p:to>
                                        <p:strVal val="visible"/>
                                      </p:to>
                                    </p:set>
                                    <p:animEffect transition="in" filter="dissolve">
                                      <p:cBhvr>
                                        <p:cTn id="17" dur="500"/>
                                        <p:tgtEl>
                                          <p:spTgt spid="1753111"/>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753112"/>
                                        </p:tgtEl>
                                        <p:attrNameLst>
                                          <p:attrName>style.visibility</p:attrName>
                                        </p:attrNameLst>
                                      </p:cBhvr>
                                      <p:to>
                                        <p:strVal val="visible"/>
                                      </p:to>
                                    </p:set>
                                    <p:animEffect transition="in" filter="dissolve">
                                      <p:cBhvr>
                                        <p:cTn id="20" dur="500"/>
                                        <p:tgtEl>
                                          <p:spTgt spid="1753112"/>
                                        </p:tgtEl>
                                      </p:cBhvr>
                                    </p:animEffect>
                                  </p:childTnLst>
                                </p:cTn>
                              </p:par>
                              <p:par>
                                <p:cTn id="21" presetID="17" presetClass="entr" presetSubtype="1" fill="hold" grpId="0" nodeType="withEffect">
                                  <p:stCondLst>
                                    <p:cond delay="0"/>
                                  </p:stCondLst>
                                  <p:childTnLst>
                                    <p:set>
                                      <p:cBhvr>
                                        <p:cTn id="22" dur="1" fill="hold">
                                          <p:stCondLst>
                                            <p:cond delay="0"/>
                                          </p:stCondLst>
                                        </p:cTn>
                                        <p:tgtEl>
                                          <p:spTgt spid="1753125"/>
                                        </p:tgtEl>
                                        <p:attrNameLst>
                                          <p:attrName>style.visibility</p:attrName>
                                        </p:attrNameLst>
                                      </p:cBhvr>
                                      <p:to>
                                        <p:strVal val="visible"/>
                                      </p:to>
                                    </p:set>
                                    <p:anim calcmode="lin" valueType="num">
                                      <p:cBhvr>
                                        <p:cTn id="23" dur="500" fill="hold"/>
                                        <p:tgtEl>
                                          <p:spTgt spid="1753125"/>
                                        </p:tgtEl>
                                        <p:attrNameLst>
                                          <p:attrName>ppt_x</p:attrName>
                                        </p:attrNameLst>
                                      </p:cBhvr>
                                      <p:tavLst>
                                        <p:tav tm="0">
                                          <p:val>
                                            <p:strVal val="#ppt_x"/>
                                          </p:val>
                                        </p:tav>
                                        <p:tav tm="100000">
                                          <p:val>
                                            <p:strVal val="#ppt_x"/>
                                          </p:val>
                                        </p:tav>
                                      </p:tavLst>
                                    </p:anim>
                                    <p:anim calcmode="lin" valueType="num">
                                      <p:cBhvr>
                                        <p:cTn id="24" dur="500" fill="hold"/>
                                        <p:tgtEl>
                                          <p:spTgt spid="1753125"/>
                                        </p:tgtEl>
                                        <p:attrNameLst>
                                          <p:attrName>ppt_y</p:attrName>
                                        </p:attrNameLst>
                                      </p:cBhvr>
                                      <p:tavLst>
                                        <p:tav tm="0">
                                          <p:val>
                                            <p:strVal val="#ppt_y-#ppt_h/2"/>
                                          </p:val>
                                        </p:tav>
                                        <p:tav tm="100000">
                                          <p:val>
                                            <p:strVal val="#ppt_y"/>
                                          </p:val>
                                        </p:tav>
                                      </p:tavLst>
                                    </p:anim>
                                    <p:anim calcmode="lin" valueType="num">
                                      <p:cBhvr>
                                        <p:cTn id="25" dur="500" fill="hold"/>
                                        <p:tgtEl>
                                          <p:spTgt spid="1753125"/>
                                        </p:tgtEl>
                                        <p:attrNameLst>
                                          <p:attrName>ppt_w</p:attrName>
                                        </p:attrNameLst>
                                      </p:cBhvr>
                                      <p:tavLst>
                                        <p:tav tm="0">
                                          <p:val>
                                            <p:strVal val="#ppt_w"/>
                                          </p:val>
                                        </p:tav>
                                        <p:tav tm="100000">
                                          <p:val>
                                            <p:strVal val="#ppt_w"/>
                                          </p:val>
                                        </p:tav>
                                      </p:tavLst>
                                    </p:anim>
                                    <p:anim calcmode="lin" valueType="num">
                                      <p:cBhvr>
                                        <p:cTn id="26" dur="500" fill="hold"/>
                                        <p:tgtEl>
                                          <p:spTgt spid="1753125"/>
                                        </p:tgtEl>
                                        <p:attrNameLst>
                                          <p:attrName>ppt_h</p:attrName>
                                        </p:attrNameLst>
                                      </p:cBhvr>
                                      <p:tavLst>
                                        <p:tav tm="0">
                                          <p:val>
                                            <p:fltVal val="0"/>
                                          </p:val>
                                        </p:tav>
                                        <p:tav tm="100000">
                                          <p:val>
                                            <p:strVal val="#ppt_h"/>
                                          </p:val>
                                        </p:tav>
                                      </p:tavLst>
                                    </p:anim>
                                  </p:childTnLst>
                                </p:cTn>
                              </p:par>
                              <p:par>
                                <p:cTn id="27" presetID="17" presetClass="entr" presetSubtype="1" fill="hold" grpId="0" nodeType="withEffect">
                                  <p:stCondLst>
                                    <p:cond delay="0"/>
                                  </p:stCondLst>
                                  <p:childTnLst>
                                    <p:set>
                                      <p:cBhvr>
                                        <p:cTn id="28" dur="1" fill="hold">
                                          <p:stCondLst>
                                            <p:cond delay="0"/>
                                          </p:stCondLst>
                                        </p:cTn>
                                        <p:tgtEl>
                                          <p:spTgt spid="1753126"/>
                                        </p:tgtEl>
                                        <p:attrNameLst>
                                          <p:attrName>style.visibility</p:attrName>
                                        </p:attrNameLst>
                                      </p:cBhvr>
                                      <p:to>
                                        <p:strVal val="visible"/>
                                      </p:to>
                                    </p:set>
                                    <p:anim calcmode="lin" valueType="num">
                                      <p:cBhvr>
                                        <p:cTn id="29" dur="500" fill="hold"/>
                                        <p:tgtEl>
                                          <p:spTgt spid="1753126"/>
                                        </p:tgtEl>
                                        <p:attrNameLst>
                                          <p:attrName>ppt_x</p:attrName>
                                        </p:attrNameLst>
                                      </p:cBhvr>
                                      <p:tavLst>
                                        <p:tav tm="0">
                                          <p:val>
                                            <p:strVal val="#ppt_x"/>
                                          </p:val>
                                        </p:tav>
                                        <p:tav tm="100000">
                                          <p:val>
                                            <p:strVal val="#ppt_x"/>
                                          </p:val>
                                        </p:tav>
                                      </p:tavLst>
                                    </p:anim>
                                    <p:anim calcmode="lin" valueType="num">
                                      <p:cBhvr>
                                        <p:cTn id="30" dur="500" fill="hold"/>
                                        <p:tgtEl>
                                          <p:spTgt spid="1753126"/>
                                        </p:tgtEl>
                                        <p:attrNameLst>
                                          <p:attrName>ppt_y</p:attrName>
                                        </p:attrNameLst>
                                      </p:cBhvr>
                                      <p:tavLst>
                                        <p:tav tm="0">
                                          <p:val>
                                            <p:strVal val="#ppt_y-#ppt_h/2"/>
                                          </p:val>
                                        </p:tav>
                                        <p:tav tm="100000">
                                          <p:val>
                                            <p:strVal val="#ppt_y"/>
                                          </p:val>
                                        </p:tav>
                                      </p:tavLst>
                                    </p:anim>
                                    <p:anim calcmode="lin" valueType="num">
                                      <p:cBhvr>
                                        <p:cTn id="31" dur="500" fill="hold"/>
                                        <p:tgtEl>
                                          <p:spTgt spid="1753126"/>
                                        </p:tgtEl>
                                        <p:attrNameLst>
                                          <p:attrName>ppt_w</p:attrName>
                                        </p:attrNameLst>
                                      </p:cBhvr>
                                      <p:tavLst>
                                        <p:tav tm="0">
                                          <p:val>
                                            <p:strVal val="#ppt_w"/>
                                          </p:val>
                                        </p:tav>
                                        <p:tav tm="100000">
                                          <p:val>
                                            <p:strVal val="#ppt_w"/>
                                          </p:val>
                                        </p:tav>
                                      </p:tavLst>
                                    </p:anim>
                                    <p:anim calcmode="lin" valueType="num">
                                      <p:cBhvr>
                                        <p:cTn id="32" dur="500" fill="hold"/>
                                        <p:tgtEl>
                                          <p:spTgt spid="1753126"/>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000"/>
                            </p:stCondLst>
                            <p:childTnLst>
                              <p:par>
                                <p:cTn id="34" presetID="17" presetClass="entr" presetSubtype="8" fill="hold" grpId="0" nodeType="afterEffect">
                                  <p:stCondLst>
                                    <p:cond delay="0"/>
                                  </p:stCondLst>
                                  <p:childTnLst>
                                    <p:set>
                                      <p:cBhvr>
                                        <p:cTn id="35" dur="1" fill="hold">
                                          <p:stCondLst>
                                            <p:cond delay="0"/>
                                          </p:stCondLst>
                                        </p:cTn>
                                        <p:tgtEl>
                                          <p:spTgt spid="1753114"/>
                                        </p:tgtEl>
                                        <p:attrNameLst>
                                          <p:attrName>style.visibility</p:attrName>
                                        </p:attrNameLst>
                                      </p:cBhvr>
                                      <p:to>
                                        <p:strVal val="visible"/>
                                      </p:to>
                                    </p:set>
                                    <p:anim calcmode="lin" valueType="num">
                                      <p:cBhvr>
                                        <p:cTn id="36" dur="500" fill="hold"/>
                                        <p:tgtEl>
                                          <p:spTgt spid="1753114"/>
                                        </p:tgtEl>
                                        <p:attrNameLst>
                                          <p:attrName>ppt_x</p:attrName>
                                        </p:attrNameLst>
                                      </p:cBhvr>
                                      <p:tavLst>
                                        <p:tav tm="0">
                                          <p:val>
                                            <p:strVal val="#ppt_x-#ppt_w/2"/>
                                          </p:val>
                                        </p:tav>
                                        <p:tav tm="100000">
                                          <p:val>
                                            <p:strVal val="#ppt_x"/>
                                          </p:val>
                                        </p:tav>
                                      </p:tavLst>
                                    </p:anim>
                                    <p:anim calcmode="lin" valueType="num">
                                      <p:cBhvr>
                                        <p:cTn id="37" dur="500" fill="hold"/>
                                        <p:tgtEl>
                                          <p:spTgt spid="1753114"/>
                                        </p:tgtEl>
                                        <p:attrNameLst>
                                          <p:attrName>ppt_y</p:attrName>
                                        </p:attrNameLst>
                                      </p:cBhvr>
                                      <p:tavLst>
                                        <p:tav tm="0">
                                          <p:val>
                                            <p:strVal val="#ppt_y"/>
                                          </p:val>
                                        </p:tav>
                                        <p:tav tm="100000">
                                          <p:val>
                                            <p:strVal val="#ppt_y"/>
                                          </p:val>
                                        </p:tav>
                                      </p:tavLst>
                                    </p:anim>
                                    <p:anim calcmode="lin" valueType="num">
                                      <p:cBhvr>
                                        <p:cTn id="38" dur="500" fill="hold"/>
                                        <p:tgtEl>
                                          <p:spTgt spid="1753114"/>
                                        </p:tgtEl>
                                        <p:attrNameLst>
                                          <p:attrName>ppt_w</p:attrName>
                                        </p:attrNameLst>
                                      </p:cBhvr>
                                      <p:tavLst>
                                        <p:tav tm="0">
                                          <p:val>
                                            <p:fltVal val="0"/>
                                          </p:val>
                                        </p:tav>
                                        <p:tav tm="100000">
                                          <p:val>
                                            <p:strVal val="#ppt_w"/>
                                          </p:val>
                                        </p:tav>
                                      </p:tavLst>
                                    </p:anim>
                                    <p:anim calcmode="lin" valueType="num">
                                      <p:cBhvr>
                                        <p:cTn id="39" dur="500" fill="hold"/>
                                        <p:tgtEl>
                                          <p:spTgt spid="1753114"/>
                                        </p:tgtEl>
                                        <p:attrNameLst>
                                          <p:attrName>ppt_h</p:attrName>
                                        </p:attrNameLst>
                                      </p:cBhvr>
                                      <p:tavLst>
                                        <p:tav tm="0">
                                          <p:val>
                                            <p:strVal val="#ppt_h"/>
                                          </p:val>
                                        </p:tav>
                                        <p:tav tm="100000">
                                          <p:val>
                                            <p:strVal val="#ppt_h"/>
                                          </p:val>
                                        </p:tav>
                                      </p:tavLst>
                                    </p:anim>
                                  </p:childTnLst>
                                </p:cTn>
                              </p:par>
                              <p:par>
                                <p:cTn id="40" presetID="17" presetClass="entr" presetSubtype="1" fill="hold" grpId="0" nodeType="withEffect">
                                  <p:stCondLst>
                                    <p:cond delay="0"/>
                                  </p:stCondLst>
                                  <p:childTnLst>
                                    <p:set>
                                      <p:cBhvr>
                                        <p:cTn id="41" dur="1" fill="hold">
                                          <p:stCondLst>
                                            <p:cond delay="0"/>
                                          </p:stCondLst>
                                        </p:cTn>
                                        <p:tgtEl>
                                          <p:spTgt spid="1753123"/>
                                        </p:tgtEl>
                                        <p:attrNameLst>
                                          <p:attrName>style.visibility</p:attrName>
                                        </p:attrNameLst>
                                      </p:cBhvr>
                                      <p:to>
                                        <p:strVal val="visible"/>
                                      </p:to>
                                    </p:set>
                                    <p:anim calcmode="lin" valueType="num">
                                      <p:cBhvr>
                                        <p:cTn id="42" dur="500" fill="hold"/>
                                        <p:tgtEl>
                                          <p:spTgt spid="1753123"/>
                                        </p:tgtEl>
                                        <p:attrNameLst>
                                          <p:attrName>ppt_x</p:attrName>
                                        </p:attrNameLst>
                                      </p:cBhvr>
                                      <p:tavLst>
                                        <p:tav tm="0">
                                          <p:val>
                                            <p:strVal val="#ppt_x"/>
                                          </p:val>
                                        </p:tav>
                                        <p:tav tm="100000">
                                          <p:val>
                                            <p:strVal val="#ppt_x"/>
                                          </p:val>
                                        </p:tav>
                                      </p:tavLst>
                                    </p:anim>
                                    <p:anim calcmode="lin" valueType="num">
                                      <p:cBhvr>
                                        <p:cTn id="43" dur="500" fill="hold"/>
                                        <p:tgtEl>
                                          <p:spTgt spid="1753123"/>
                                        </p:tgtEl>
                                        <p:attrNameLst>
                                          <p:attrName>ppt_y</p:attrName>
                                        </p:attrNameLst>
                                      </p:cBhvr>
                                      <p:tavLst>
                                        <p:tav tm="0">
                                          <p:val>
                                            <p:strVal val="#ppt_y-#ppt_h/2"/>
                                          </p:val>
                                        </p:tav>
                                        <p:tav tm="100000">
                                          <p:val>
                                            <p:strVal val="#ppt_y"/>
                                          </p:val>
                                        </p:tav>
                                      </p:tavLst>
                                    </p:anim>
                                    <p:anim calcmode="lin" valueType="num">
                                      <p:cBhvr>
                                        <p:cTn id="44" dur="500" fill="hold"/>
                                        <p:tgtEl>
                                          <p:spTgt spid="1753123"/>
                                        </p:tgtEl>
                                        <p:attrNameLst>
                                          <p:attrName>ppt_w</p:attrName>
                                        </p:attrNameLst>
                                      </p:cBhvr>
                                      <p:tavLst>
                                        <p:tav tm="0">
                                          <p:val>
                                            <p:strVal val="#ppt_w"/>
                                          </p:val>
                                        </p:tav>
                                        <p:tav tm="100000">
                                          <p:val>
                                            <p:strVal val="#ppt_w"/>
                                          </p:val>
                                        </p:tav>
                                      </p:tavLst>
                                    </p:anim>
                                    <p:anim calcmode="lin" valueType="num">
                                      <p:cBhvr>
                                        <p:cTn id="45" dur="500" fill="hold"/>
                                        <p:tgtEl>
                                          <p:spTgt spid="1753123"/>
                                        </p:tgtEl>
                                        <p:attrNameLst>
                                          <p:attrName>ppt_h</p:attrName>
                                        </p:attrNameLst>
                                      </p:cBhvr>
                                      <p:tavLst>
                                        <p:tav tm="0">
                                          <p:val>
                                            <p:fltVal val="0"/>
                                          </p:val>
                                        </p:tav>
                                        <p:tav tm="100000">
                                          <p:val>
                                            <p:strVal val="#ppt_h"/>
                                          </p:val>
                                        </p:tav>
                                      </p:tavLst>
                                    </p:anim>
                                  </p:childTnLst>
                                </p:cTn>
                              </p:par>
                              <p:par>
                                <p:cTn id="46" presetID="17" presetClass="entr" presetSubtype="1" fill="hold" grpId="0" nodeType="withEffect">
                                  <p:stCondLst>
                                    <p:cond delay="0"/>
                                  </p:stCondLst>
                                  <p:childTnLst>
                                    <p:set>
                                      <p:cBhvr>
                                        <p:cTn id="47" dur="1" fill="hold">
                                          <p:stCondLst>
                                            <p:cond delay="0"/>
                                          </p:stCondLst>
                                        </p:cTn>
                                        <p:tgtEl>
                                          <p:spTgt spid="1753127"/>
                                        </p:tgtEl>
                                        <p:attrNameLst>
                                          <p:attrName>style.visibility</p:attrName>
                                        </p:attrNameLst>
                                      </p:cBhvr>
                                      <p:to>
                                        <p:strVal val="visible"/>
                                      </p:to>
                                    </p:set>
                                    <p:anim calcmode="lin" valueType="num">
                                      <p:cBhvr>
                                        <p:cTn id="48" dur="500" fill="hold"/>
                                        <p:tgtEl>
                                          <p:spTgt spid="1753127"/>
                                        </p:tgtEl>
                                        <p:attrNameLst>
                                          <p:attrName>ppt_x</p:attrName>
                                        </p:attrNameLst>
                                      </p:cBhvr>
                                      <p:tavLst>
                                        <p:tav tm="0">
                                          <p:val>
                                            <p:strVal val="#ppt_x"/>
                                          </p:val>
                                        </p:tav>
                                        <p:tav tm="100000">
                                          <p:val>
                                            <p:strVal val="#ppt_x"/>
                                          </p:val>
                                        </p:tav>
                                      </p:tavLst>
                                    </p:anim>
                                    <p:anim calcmode="lin" valueType="num">
                                      <p:cBhvr>
                                        <p:cTn id="49" dur="500" fill="hold"/>
                                        <p:tgtEl>
                                          <p:spTgt spid="1753127"/>
                                        </p:tgtEl>
                                        <p:attrNameLst>
                                          <p:attrName>ppt_y</p:attrName>
                                        </p:attrNameLst>
                                      </p:cBhvr>
                                      <p:tavLst>
                                        <p:tav tm="0">
                                          <p:val>
                                            <p:strVal val="#ppt_y-#ppt_h/2"/>
                                          </p:val>
                                        </p:tav>
                                        <p:tav tm="100000">
                                          <p:val>
                                            <p:strVal val="#ppt_y"/>
                                          </p:val>
                                        </p:tav>
                                      </p:tavLst>
                                    </p:anim>
                                    <p:anim calcmode="lin" valueType="num">
                                      <p:cBhvr>
                                        <p:cTn id="50" dur="500" fill="hold"/>
                                        <p:tgtEl>
                                          <p:spTgt spid="1753127"/>
                                        </p:tgtEl>
                                        <p:attrNameLst>
                                          <p:attrName>ppt_w</p:attrName>
                                        </p:attrNameLst>
                                      </p:cBhvr>
                                      <p:tavLst>
                                        <p:tav tm="0">
                                          <p:val>
                                            <p:strVal val="#ppt_w"/>
                                          </p:val>
                                        </p:tav>
                                        <p:tav tm="100000">
                                          <p:val>
                                            <p:strVal val="#ppt_w"/>
                                          </p:val>
                                        </p:tav>
                                      </p:tavLst>
                                    </p:anim>
                                    <p:anim calcmode="lin" valueType="num">
                                      <p:cBhvr>
                                        <p:cTn id="51" dur="500" fill="hold"/>
                                        <p:tgtEl>
                                          <p:spTgt spid="1753127"/>
                                        </p:tgtEl>
                                        <p:attrNameLst>
                                          <p:attrName>ppt_h</p:attrName>
                                        </p:attrNameLst>
                                      </p:cBhvr>
                                      <p:tavLst>
                                        <p:tav tm="0">
                                          <p:val>
                                            <p:fltVal val="0"/>
                                          </p:val>
                                        </p:tav>
                                        <p:tav tm="100000">
                                          <p:val>
                                            <p:strVal val="#ppt_h"/>
                                          </p:val>
                                        </p:tav>
                                      </p:tavLst>
                                    </p:anim>
                                  </p:childTnLst>
                                </p:cTn>
                              </p:par>
                              <p:par>
                                <p:cTn id="52" presetID="17" presetClass="entr" presetSubtype="1" fill="hold" grpId="0" nodeType="withEffect">
                                  <p:stCondLst>
                                    <p:cond delay="0"/>
                                  </p:stCondLst>
                                  <p:childTnLst>
                                    <p:set>
                                      <p:cBhvr>
                                        <p:cTn id="53" dur="1" fill="hold">
                                          <p:stCondLst>
                                            <p:cond delay="0"/>
                                          </p:stCondLst>
                                        </p:cTn>
                                        <p:tgtEl>
                                          <p:spTgt spid="1753124"/>
                                        </p:tgtEl>
                                        <p:attrNameLst>
                                          <p:attrName>style.visibility</p:attrName>
                                        </p:attrNameLst>
                                      </p:cBhvr>
                                      <p:to>
                                        <p:strVal val="visible"/>
                                      </p:to>
                                    </p:set>
                                    <p:anim calcmode="lin" valueType="num">
                                      <p:cBhvr>
                                        <p:cTn id="54" dur="500" fill="hold"/>
                                        <p:tgtEl>
                                          <p:spTgt spid="1753124"/>
                                        </p:tgtEl>
                                        <p:attrNameLst>
                                          <p:attrName>ppt_x</p:attrName>
                                        </p:attrNameLst>
                                      </p:cBhvr>
                                      <p:tavLst>
                                        <p:tav tm="0">
                                          <p:val>
                                            <p:strVal val="#ppt_x"/>
                                          </p:val>
                                        </p:tav>
                                        <p:tav tm="100000">
                                          <p:val>
                                            <p:strVal val="#ppt_x"/>
                                          </p:val>
                                        </p:tav>
                                      </p:tavLst>
                                    </p:anim>
                                    <p:anim calcmode="lin" valueType="num">
                                      <p:cBhvr>
                                        <p:cTn id="55" dur="500" fill="hold"/>
                                        <p:tgtEl>
                                          <p:spTgt spid="1753124"/>
                                        </p:tgtEl>
                                        <p:attrNameLst>
                                          <p:attrName>ppt_y</p:attrName>
                                        </p:attrNameLst>
                                      </p:cBhvr>
                                      <p:tavLst>
                                        <p:tav tm="0">
                                          <p:val>
                                            <p:strVal val="#ppt_y-#ppt_h/2"/>
                                          </p:val>
                                        </p:tav>
                                        <p:tav tm="100000">
                                          <p:val>
                                            <p:strVal val="#ppt_y"/>
                                          </p:val>
                                        </p:tav>
                                      </p:tavLst>
                                    </p:anim>
                                    <p:anim calcmode="lin" valueType="num">
                                      <p:cBhvr>
                                        <p:cTn id="56" dur="500" fill="hold"/>
                                        <p:tgtEl>
                                          <p:spTgt spid="1753124"/>
                                        </p:tgtEl>
                                        <p:attrNameLst>
                                          <p:attrName>ppt_w</p:attrName>
                                        </p:attrNameLst>
                                      </p:cBhvr>
                                      <p:tavLst>
                                        <p:tav tm="0">
                                          <p:val>
                                            <p:strVal val="#ppt_w"/>
                                          </p:val>
                                        </p:tav>
                                        <p:tav tm="100000">
                                          <p:val>
                                            <p:strVal val="#ppt_w"/>
                                          </p:val>
                                        </p:tav>
                                      </p:tavLst>
                                    </p:anim>
                                    <p:anim calcmode="lin" valueType="num">
                                      <p:cBhvr>
                                        <p:cTn id="57" dur="500" fill="hold"/>
                                        <p:tgtEl>
                                          <p:spTgt spid="1753124"/>
                                        </p:tgtEl>
                                        <p:attrNameLst>
                                          <p:attrName>ppt_h</p:attrName>
                                        </p:attrNameLst>
                                      </p:cBhvr>
                                      <p:tavLst>
                                        <p:tav tm="0">
                                          <p:val>
                                            <p:fltVal val="0"/>
                                          </p:val>
                                        </p:tav>
                                        <p:tav tm="100000">
                                          <p:val>
                                            <p:strVal val="#ppt_h"/>
                                          </p:val>
                                        </p:tav>
                                      </p:tavLst>
                                    </p:anim>
                                  </p:childTnLst>
                                </p:cTn>
                              </p:par>
                            </p:childTnLst>
                          </p:cTn>
                        </p:par>
                        <p:par>
                          <p:cTn id="58" fill="hold" nodeType="afterGroup">
                            <p:stCondLst>
                              <p:cond delay="1500"/>
                            </p:stCondLst>
                            <p:childTnLst>
                              <p:par>
                                <p:cTn id="59" presetID="9" presetClass="entr" presetSubtype="0" fill="hold" grpId="0" nodeType="afterEffect">
                                  <p:stCondLst>
                                    <p:cond delay="0"/>
                                  </p:stCondLst>
                                  <p:childTnLst>
                                    <p:set>
                                      <p:cBhvr>
                                        <p:cTn id="60" dur="1" fill="hold">
                                          <p:stCondLst>
                                            <p:cond delay="0"/>
                                          </p:stCondLst>
                                        </p:cTn>
                                        <p:tgtEl>
                                          <p:spTgt spid="1753121"/>
                                        </p:tgtEl>
                                        <p:attrNameLst>
                                          <p:attrName>style.visibility</p:attrName>
                                        </p:attrNameLst>
                                      </p:cBhvr>
                                      <p:to>
                                        <p:strVal val="visible"/>
                                      </p:to>
                                    </p:set>
                                    <p:animEffect transition="in" filter="dissolve">
                                      <p:cBhvr>
                                        <p:cTn id="61" dur="500"/>
                                        <p:tgtEl>
                                          <p:spTgt spid="1753121"/>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1753122"/>
                                        </p:tgtEl>
                                        <p:attrNameLst>
                                          <p:attrName>style.visibility</p:attrName>
                                        </p:attrNameLst>
                                      </p:cBhvr>
                                      <p:to>
                                        <p:strVal val="visible"/>
                                      </p:to>
                                    </p:set>
                                    <p:animEffect transition="in" filter="dissolve">
                                      <p:cBhvr>
                                        <p:cTn id="64" dur="500"/>
                                        <p:tgtEl>
                                          <p:spTgt spid="1753122"/>
                                        </p:tgtEl>
                                      </p:cBhvr>
                                    </p:animEffect>
                                  </p:childTnLst>
                                </p:cTn>
                              </p:par>
                            </p:childTnLst>
                          </p:cTn>
                        </p:par>
                        <p:par>
                          <p:cTn id="65" fill="hold" nodeType="afterGroup">
                            <p:stCondLst>
                              <p:cond delay="2000"/>
                            </p:stCondLst>
                            <p:childTnLst>
                              <p:par>
                                <p:cTn id="66" presetID="9" presetClass="entr" presetSubtype="0" fill="hold" grpId="0" nodeType="afterEffect">
                                  <p:stCondLst>
                                    <p:cond delay="0"/>
                                  </p:stCondLst>
                                  <p:childTnLst>
                                    <p:set>
                                      <p:cBhvr>
                                        <p:cTn id="67" dur="1" fill="hold">
                                          <p:stCondLst>
                                            <p:cond delay="0"/>
                                          </p:stCondLst>
                                        </p:cTn>
                                        <p:tgtEl>
                                          <p:spTgt spid="1753115"/>
                                        </p:tgtEl>
                                        <p:attrNameLst>
                                          <p:attrName>style.visibility</p:attrName>
                                        </p:attrNameLst>
                                      </p:cBhvr>
                                      <p:to>
                                        <p:strVal val="visible"/>
                                      </p:to>
                                    </p:set>
                                    <p:animEffect transition="in" filter="dissolve">
                                      <p:cBhvr>
                                        <p:cTn id="68" dur="500"/>
                                        <p:tgtEl>
                                          <p:spTgt spid="1753115"/>
                                        </p:tgtEl>
                                      </p:cBhvr>
                                    </p:animEffect>
                                  </p:childTnLst>
                                </p:cTn>
                              </p:par>
                            </p:childTnLst>
                          </p:cTn>
                        </p:par>
                        <p:par>
                          <p:cTn id="69" fill="hold" nodeType="afterGroup">
                            <p:stCondLst>
                              <p:cond delay="2500"/>
                            </p:stCondLst>
                            <p:childTnLst>
                              <p:par>
                                <p:cTn id="70" presetID="9" presetClass="entr" presetSubtype="0" fill="hold" grpId="0" nodeType="afterEffect">
                                  <p:stCondLst>
                                    <p:cond delay="0"/>
                                  </p:stCondLst>
                                  <p:childTnLst>
                                    <p:set>
                                      <p:cBhvr>
                                        <p:cTn id="71" dur="1" fill="hold">
                                          <p:stCondLst>
                                            <p:cond delay="0"/>
                                          </p:stCondLst>
                                        </p:cTn>
                                        <p:tgtEl>
                                          <p:spTgt spid="1753117"/>
                                        </p:tgtEl>
                                        <p:attrNameLst>
                                          <p:attrName>style.visibility</p:attrName>
                                        </p:attrNameLst>
                                      </p:cBhvr>
                                      <p:to>
                                        <p:strVal val="visible"/>
                                      </p:to>
                                    </p:set>
                                    <p:animEffect transition="in" filter="dissolve">
                                      <p:cBhvr>
                                        <p:cTn id="72" dur="500"/>
                                        <p:tgtEl>
                                          <p:spTgt spid="1753117"/>
                                        </p:tgtEl>
                                      </p:cBhvr>
                                    </p:animEffect>
                                  </p:childTnLst>
                                </p:cTn>
                              </p:par>
                            </p:childTnLst>
                          </p:cTn>
                        </p:par>
                        <p:par>
                          <p:cTn id="73" fill="hold" nodeType="afterGroup">
                            <p:stCondLst>
                              <p:cond delay="3000"/>
                            </p:stCondLst>
                            <p:childTnLst>
                              <p:par>
                                <p:cTn id="74" presetID="9" presetClass="entr" presetSubtype="0" fill="hold" grpId="0" nodeType="afterEffect">
                                  <p:stCondLst>
                                    <p:cond delay="0"/>
                                  </p:stCondLst>
                                  <p:childTnLst>
                                    <p:set>
                                      <p:cBhvr>
                                        <p:cTn id="75" dur="1" fill="hold">
                                          <p:stCondLst>
                                            <p:cond delay="0"/>
                                          </p:stCondLst>
                                        </p:cTn>
                                        <p:tgtEl>
                                          <p:spTgt spid="1753118"/>
                                        </p:tgtEl>
                                        <p:attrNameLst>
                                          <p:attrName>style.visibility</p:attrName>
                                        </p:attrNameLst>
                                      </p:cBhvr>
                                      <p:to>
                                        <p:strVal val="visible"/>
                                      </p:to>
                                    </p:set>
                                    <p:animEffect transition="in" filter="dissolve">
                                      <p:cBhvr>
                                        <p:cTn id="76" dur="500"/>
                                        <p:tgtEl>
                                          <p:spTgt spid="1753118"/>
                                        </p:tgtEl>
                                      </p:cBhvr>
                                    </p:animEffect>
                                  </p:childTnLst>
                                </p:cTn>
                              </p:par>
                            </p:childTnLst>
                          </p:cTn>
                        </p:par>
                        <p:par>
                          <p:cTn id="77" fill="hold" nodeType="afterGroup">
                            <p:stCondLst>
                              <p:cond delay="3500"/>
                            </p:stCondLst>
                            <p:childTnLst>
                              <p:par>
                                <p:cTn id="78" presetID="9" presetClass="entr" presetSubtype="0" fill="hold" grpId="0" nodeType="afterEffect">
                                  <p:stCondLst>
                                    <p:cond delay="0"/>
                                  </p:stCondLst>
                                  <p:childTnLst>
                                    <p:set>
                                      <p:cBhvr>
                                        <p:cTn id="79" dur="1" fill="hold">
                                          <p:stCondLst>
                                            <p:cond delay="0"/>
                                          </p:stCondLst>
                                        </p:cTn>
                                        <p:tgtEl>
                                          <p:spTgt spid="1753119"/>
                                        </p:tgtEl>
                                        <p:attrNameLst>
                                          <p:attrName>style.visibility</p:attrName>
                                        </p:attrNameLst>
                                      </p:cBhvr>
                                      <p:to>
                                        <p:strVal val="visible"/>
                                      </p:to>
                                    </p:set>
                                    <p:animEffect transition="in" filter="dissolve">
                                      <p:cBhvr>
                                        <p:cTn id="80" dur="500"/>
                                        <p:tgtEl>
                                          <p:spTgt spid="1753119"/>
                                        </p:tgtEl>
                                      </p:cBhvr>
                                    </p:animEffect>
                                  </p:childTnLst>
                                </p:cTn>
                              </p:par>
                              <p:par>
                                <p:cTn id="81" presetID="9" presetClass="entr" presetSubtype="0" fill="hold" grpId="0" nodeType="withEffect">
                                  <p:stCondLst>
                                    <p:cond delay="0"/>
                                  </p:stCondLst>
                                  <p:childTnLst>
                                    <p:set>
                                      <p:cBhvr>
                                        <p:cTn id="82" dur="1" fill="hold">
                                          <p:stCondLst>
                                            <p:cond delay="0"/>
                                          </p:stCondLst>
                                        </p:cTn>
                                        <p:tgtEl>
                                          <p:spTgt spid="1753120"/>
                                        </p:tgtEl>
                                        <p:attrNameLst>
                                          <p:attrName>style.visibility</p:attrName>
                                        </p:attrNameLst>
                                      </p:cBhvr>
                                      <p:to>
                                        <p:strVal val="visible"/>
                                      </p:to>
                                    </p:set>
                                    <p:animEffect transition="in" filter="dissolve">
                                      <p:cBhvr>
                                        <p:cTn id="83" dur="500"/>
                                        <p:tgtEl>
                                          <p:spTgt spid="1753120"/>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23" presetClass="entr" presetSubtype="16" fill="hold" grpId="0" nodeType="clickEffect">
                                  <p:stCondLst>
                                    <p:cond delay="0"/>
                                  </p:stCondLst>
                                  <p:childTnLst>
                                    <p:set>
                                      <p:cBhvr>
                                        <p:cTn id="87" dur="1" fill="hold">
                                          <p:stCondLst>
                                            <p:cond delay="0"/>
                                          </p:stCondLst>
                                        </p:cTn>
                                        <p:tgtEl>
                                          <p:spTgt spid="1753128"/>
                                        </p:tgtEl>
                                        <p:attrNameLst>
                                          <p:attrName>style.visibility</p:attrName>
                                        </p:attrNameLst>
                                      </p:cBhvr>
                                      <p:to>
                                        <p:strVal val="visible"/>
                                      </p:to>
                                    </p:set>
                                    <p:anim calcmode="lin" valueType="num">
                                      <p:cBhvr>
                                        <p:cTn id="88" dur="500" fill="hold"/>
                                        <p:tgtEl>
                                          <p:spTgt spid="1753128"/>
                                        </p:tgtEl>
                                        <p:attrNameLst>
                                          <p:attrName>ppt_w</p:attrName>
                                        </p:attrNameLst>
                                      </p:cBhvr>
                                      <p:tavLst>
                                        <p:tav tm="0">
                                          <p:val>
                                            <p:fltVal val="0"/>
                                          </p:val>
                                        </p:tav>
                                        <p:tav tm="100000">
                                          <p:val>
                                            <p:strVal val="#ppt_w"/>
                                          </p:val>
                                        </p:tav>
                                      </p:tavLst>
                                    </p:anim>
                                    <p:anim calcmode="lin" valueType="num">
                                      <p:cBhvr>
                                        <p:cTn id="89" dur="500" fill="hold"/>
                                        <p:tgtEl>
                                          <p:spTgt spid="175312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3109" grpId="0" animBg="1"/>
      <p:bldP spid="1753110" grpId="0" animBg="1"/>
      <p:bldP spid="1753111" grpId="0" animBg="1"/>
      <p:bldP spid="1753112" grpId="0" animBg="1"/>
      <p:bldP spid="1753113" grpId="0" animBg="1"/>
      <p:bldP spid="1753114" grpId="0" animBg="1"/>
      <p:bldP spid="1753115" grpId="0" animBg="1"/>
      <p:bldP spid="1753117" grpId="0" animBg="1"/>
      <p:bldP spid="1753118" grpId="0" animBg="1"/>
      <p:bldP spid="1753119" grpId="0" animBg="1"/>
      <p:bldP spid="1753120" grpId="0" animBg="1"/>
      <p:bldP spid="1753121" grpId="0"/>
      <p:bldP spid="1753122" grpId="0"/>
      <p:bldP spid="1753123" grpId="0" animBg="1"/>
      <p:bldP spid="1753124" grpId="0" animBg="1"/>
      <p:bldP spid="1753125" grpId="0" animBg="1"/>
      <p:bldP spid="1753126" grpId="0" animBg="1"/>
      <p:bldP spid="1753127" grpId="0" animBg="1"/>
      <p:bldP spid="175312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normAutofit fontScale="90000"/>
          </a:bodyPr>
          <a:lstStyle/>
          <a:p>
            <a:r>
              <a:rPr lang="en-GB" dirty="0" smtClean="0"/>
              <a:t>¡</a:t>
            </a:r>
            <a:r>
              <a:rPr lang="en-GB" dirty="0" err="1" smtClean="0"/>
              <a:t>Gracias</a:t>
            </a:r>
            <a:r>
              <a:rPr lang="en-GB" dirty="0" smtClean="0"/>
              <a:t>!</a:t>
            </a:r>
            <a:endParaRPr lang="en-GB" dirty="0"/>
          </a:p>
        </p:txBody>
      </p:sp>
    </p:spTree>
    <p:extLst>
      <p:ext uri="{BB962C8B-B14F-4D97-AF65-F5344CB8AC3E}">
        <p14:creationId xmlns:p14="http://schemas.microsoft.com/office/powerpoint/2010/main" val="1674773043"/>
      </p:ext>
    </p:extLst>
  </p:cSld>
  <p:clrMapOvr>
    <a:masterClrMapping/>
  </p:clrMapOvr>
  <p:timing>
    <p:tnLst>
      <p:par>
        <p:cTn id="1" dur="indefinite" restart="never" nodeType="tmRoot"/>
      </p:par>
    </p:tnLst>
  </p:timing>
</p:sld>
</file>

<file path=ppt/theme/theme1.xml><?xml version="1.0" encoding="utf-8"?>
<a:theme xmlns:a="http://schemas.openxmlformats.org/drawingml/2006/main" name="USE - English">
  <a:themeElements>
    <a:clrScheme name="Oficin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defRPr sz="2800" dirty="0" err="1" smtClean="0">
            <a:solidFill>
              <a:srgbClr val="993300"/>
            </a:solidFill>
          </a:defRPr>
        </a:defPPr>
      </a:lstStyle>
    </a:txDef>
  </a:objectDefaults>
  <a:extraClrScheme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USE - English</Template>
  <TotalTime>16278</TotalTime>
  <Words>10749</Words>
  <Application>Microsoft Office PowerPoint</Application>
  <PresentationFormat>Presentación en pantalla (4:3)</PresentationFormat>
  <Paragraphs>1546</Paragraphs>
  <Slides>98</Slides>
  <Notes>98</Notes>
  <HiddenSlides>0</HiddenSlides>
  <MMClips>0</MMClips>
  <ScaleCrop>false</ScaleCrop>
  <HeadingPairs>
    <vt:vector size="8" baseType="variant">
      <vt:variant>
        <vt:lpstr>Fuentes usadas</vt:lpstr>
      </vt:variant>
      <vt:variant>
        <vt:i4>7</vt:i4>
      </vt:variant>
      <vt:variant>
        <vt:lpstr>Tema</vt:lpstr>
      </vt:variant>
      <vt:variant>
        <vt:i4>1</vt:i4>
      </vt:variant>
      <vt:variant>
        <vt:lpstr>Servidores OLE incrustados</vt:lpstr>
      </vt:variant>
      <vt:variant>
        <vt:i4>2</vt:i4>
      </vt:variant>
      <vt:variant>
        <vt:lpstr>Títulos de diapositiva</vt:lpstr>
      </vt:variant>
      <vt:variant>
        <vt:i4>98</vt:i4>
      </vt:variant>
    </vt:vector>
  </HeadingPairs>
  <TitlesOfParts>
    <vt:vector size="108" baseType="lpstr">
      <vt:lpstr>Arial</vt:lpstr>
      <vt:lpstr>Arial Black</vt:lpstr>
      <vt:lpstr>Calibri</vt:lpstr>
      <vt:lpstr>Consolas</vt:lpstr>
      <vt:lpstr>Symbol</vt:lpstr>
      <vt:lpstr>Times New Roman</vt:lpstr>
      <vt:lpstr>Wingdings</vt:lpstr>
      <vt:lpstr>USE - English</vt:lpstr>
      <vt:lpstr>Fotografía de Photo Editor</vt:lpstr>
      <vt:lpstr>Imagen</vt:lpstr>
      <vt:lpstr>Tema 1: Fundamentos</vt:lpstr>
      <vt:lpstr>Tema 1: Fundamentos</vt:lpstr>
      <vt:lpstr>Sistema Operativo</vt:lpstr>
      <vt:lpstr>Estructura de un Sistema Informático</vt:lpstr>
      <vt:lpstr>Tema 1: Fundamentos</vt:lpstr>
      <vt:lpstr>Proceso</vt:lpstr>
      <vt:lpstr>Proceso</vt:lpstr>
      <vt:lpstr>Proceso</vt:lpstr>
      <vt:lpstr>Proceso</vt:lpstr>
      <vt:lpstr>Proceso</vt:lpstr>
      <vt:lpstr>Proceso</vt:lpstr>
      <vt:lpstr>Hilos</vt:lpstr>
      <vt:lpstr>Hilos</vt:lpstr>
      <vt:lpstr>Hilos</vt:lpstr>
      <vt:lpstr>Hilos</vt:lpstr>
      <vt:lpstr>Tema 1: Fundamentos</vt:lpstr>
      <vt:lpstr>Conceptos básicos sobre hardware</vt:lpstr>
      <vt:lpstr>Conceptos básicos sobre hardware</vt:lpstr>
      <vt:lpstr>Organización básica de un ordenador</vt:lpstr>
      <vt:lpstr>Conceptos básicos sobre hardware</vt:lpstr>
      <vt:lpstr>El procesador: modos de ejecución</vt:lpstr>
      <vt:lpstr>El procesador: modos de ejecución</vt:lpstr>
      <vt:lpstr>Conceptos básicos sobre hardware</vt:lpstr>
      <vt:lpstr>Interrupciones y excepciones</vt:lpstr>
      <vt:lpstr>Conceptos básicos sobre hardware</vt:lpstr>
      <vt:lpstr>Memoria</vt:lpstr>
      <vt:lpstr>Memoria</vt:lpstr>
      <vt:lpstr>Memoria</vt:lpstr>
      <vt:lpstr>Memoria</vt:lpstr>
      <vt:lpstr>Memoria</vt:lpstr>
      <vt:lpstr>Memoria</vt:lpstr>
      <vt:lpstr>Memoria</vt:lpstr>
      <vt:lpstr>Memoria</vt:lpstr>
      <vt:lpstr>Conceptos básicos sobre hardware</vt:lpstr>
      <vt:lpstr>Acceso a los dispositivos</vt:lpstr>
      <vt:lpstr>Acceso a los dispositivos</vt:lpstr>
      <vt:lpstr>Acceso a los dispositivos</vt:lpstr>
      <vt:lpstr>Acceso a los dispositivos</vt:lpstr>
      <vt:lpstr>Acceso a los dispositivos</vt:lpstr>
      <vt:lpstr>Acesso a los dispositivos</vt:lpstr>
      <vt:lpstr>Conceptos básicos sobre hardware</vt:lpstr>
      <vt:lpstr>Unidades magnéticas</vt:lpstr>
      <vt:lpstr>Unidades magnéticas</vt:lpstr>
      <vt:lpstr>Unidades magnéticas</vt:lpstr>
      <vt:lpstr>Unidades magnéticas</vt:lpstr>
      <vt:lpstr>Unidades de estado sólido</vt:lpstr>
      <vt:lpstr>Unidades de estado sólido</vt:lpstr>
      <vt:lpstr>Unidades de estado sólido</vt:lpstr>
      <vt:lpstr>Unidades de estado sólido</vt:lpstr>
      <vt:lpstr>Unidades de estado sólido</vt:lpstr>
      <vt:lpstr>Conceptos básicos sobre hardware</vt:lpstr>
      <vt:lpstr>Interfaz de Usuario</vt:lpstr>
      <vt:lpstr>Interfaz de Usuario</vt:lpstr>
      <vt:lpstr>Adaptador de pantalla (GPU)</vt:lpstr>
      <vt:lpstr>Teclado</vt:lpstr>
      <vt:lpstr>Ratón</vt:lpstr>
      <vt:lpstr>Conceptos básicos sobre hardware</vt:lpstr>
      <vt:lpstr>Arranque del sistema</vt:lpstr>
      <vt:lpstr>Arranque del sistema</vt:lpstr>
      <vt:lpstr>Conceptos básicos sobre hardware</vt:lpstr>
      <vt:lpstr>Terminología de redes</vt:lpstr>
      <vt:lpstr>Terminología de redes</vt:lpstr>
      <vt:lpstr>Terminología de redes</vt:lpstr>
      <vt:lpstr>Terminología de redes</vt:lpstr>
      <vt:lpstr>Tema 1: Fundamentos</vt:lpstr>
      <vt:lpstr>Conceptos básicos sobre Sistemas Operativos</vt:lpstr>
      <vt:lpstr>Conceptos básicos sobre Sistemas Operativos</vt:lpstr>
      <vt:lpstr>Llamadas al sistema</vt:lpstr>
      <vt:lpstr>Llamadas al sistema</vt:lpstr>
      <vt:lpstr>Llamadas al sistema</vt:lpstr>
      <vt:lpstr>Llamadas al sistema</vt:lpstr>
      <vt:lpstr>Llamadas al sistema</vt:lpstr>
      <vt:lpstr>Conceptos básicos sobre Sistemas Operativos</vt:lpstr>
      <vt:lpstr>Usuarios</vt:lpstr>
      <vt:lpstr>Conceptos básicos sobre Sistemas Operativos</vt:lpstr>
      <vt:lpstr>Archivos</vt:lpstr>
      <vt:lpstr>Conceptos básicos sobre Sistemas Operativos</vt:lpstr>
      <vt:lpstr>Intérprete de comandos</vt:lpstr>
      <vt:lpstr>Conceptos básicos sobre Sistemas Operativos</vt:lpstr>
      <vt:lpstr>Interfaces gráficas de usuario</vt:lpstr>
      <vt:lpstr>Tema 1: Fundamentos</vt:lpstr>
      <vt:lpstr>Modelos de Diseño</vt:lpstr>
      <vt:lpstr>Modelos de Diseño</vt:lpstr>
      <vt:lpstr>Modelo monolítico</vt:lpstr>
      <vt:lpstr>Modelo monolítico</vt:lpstr>
      <vt:lpstr>Modelo monolítico</vt:lpstr>
      <vt:lpstr>Modelos de Diseño</vt:lpstr>
      <vt:lpstr>Modelo en estratos</vt:lpstr>
      <vt:lpstr>Modelo en estratos</vt:lpstr>
      <vt:lpstr>Modelos de Diseño</vt:lpstr>
      <vt:lpstr>Modelo Micronúcleo</vt:lpstr>
      <vt:lpstr>Modelo Micronúcleo</vt:lpstr>
      <vt:lpstr>Modelos de Diseño</vt:lpstr>
      <vt:lpstr>Ejemplos: LINUX</vt:lpstr>
      <vt:lpstr>Ejemplos: LINUX</vt:lpstr>
      <vt:lpstr>Ejemplos: LINUX</vt:lpstr>
      <vt:lpstr>Ejemplos: Windows</vt:lpstr>
      <vt:lpstr>¡Gracias!</vt:lpstr>
    </vt:vector>
  </TitlesOfParts>
  <Company>University of Seville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Tittle</dc:title>
  <dc:creator>José Antonio Pérez Castellanos</dc:creator>
  <cp:lastModifiedBy>jperez</cp:lastModifiedBy>
  <cp:revision>372</cp:revision>
  <dcterms:created xsi:type="dcterms:W3CDTF">2013-01-16T19:22:22Z</dcterms:created>
  <dcterms:modified xsi:type="dcterms:W3CDTF">2018-07-19T07:26:58Z</dcterms:modified>
</cp:coreProperties>
</file>